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956" r:id="rId2"/>
    <p:sldId id="1572" r:id="rId3"/>
    <p:sldId id="1593" r:id="rId4"/>
    <p:sldId id="1594" r:id="rId5"/>
    <p:sldId id="1596" r:id="rId6"/>
    <p:sldId id="1595" r:id="rId7"/>
    <p:sldId id="1598" r:id="rId8"/>
    <p:sldId id="1599" r:id="rId9"/>
    <p:sldId id="1600" r:id="rId10"/>
    <p:sldId id="1601" r:id="rId11"/>
    <p:sldId id="1602" r:id="rId12"/>
    <p:sldId id="955" r:id="rId13"/>
    <p:sldId id="1603" r:id="rId14"/>
    <p:sldId id="1604" r:id="rId15"/>
    <p:sldId id="1597" r:id="rId16"/>
    <p:sldId id="15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CA1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30"/>
    <p:restoredTop sz="95853"/>
  </p:normalViewPr>
  <p:slideViewPr>
    <p:cSldViewPr snapToGrid="0" snapToObjects="1">
      <p:cViewPr varScale="1">
        <p:scale>
          <a:sx n="98" d="100"/>
          <a:sy n="98" d="100"/>
        </p:scale>
        <p:origin x="200"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https://jeffersonlab-my.sharepoint.com/personal/heyes_jlab_org/Documents/Events/20200709%20S&amp;R%20Review%20Presentation/20190724%20ENP%20Computing%20V1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nchor="t" anchorCtr="0"/>
          <a:lstStyle/>
          <a:p>
            <a:pPr>
              <a:defRPr sz="1560" b="1" i="0" u="none" strike="noStrike" baseline="0">
                <a:solidFill>
                  <a:srgbClr val="000000"/>
                </a:solidFill>
                <a:latin typeface="Helvetica"/>
                <a:ea typeface="Helvetica"/>
                <a:cs typeface="Helvetica"/>
              </a:defRPr>
            </a:pPr>
            <a:r>
              <a:rPr lang="en-US" dirty="0"/>
              <a:t>Requirements</a:t>
            </a:r>
            <a:r>
              <a:rPr lang="en-US" baseline="0" dirty="0"/>
              <a:t> </a:t>
            </a:r>
            <a:r>
              <a:rPr lang="en-US" dirty="0" err="1"/>
              <a:t>GlueX</a:t>
            </a:r>
            <a:r>
              <a:rPr lang="en-US" dirty="0"/>
              <a:t> and</a:t>
            </a:r>
            <a:r>
              <a:rPr lang="en-US" baseline="0" dirty="0"/>
              <a:t> </a:t>
            </a:r>
            <a:r>
              <a:rPr lang="en-US" dirty="0"/>
              <a:t>CLAS12</a:t>
            </a:r>
          </a:p>
        </c:rich>
      </c:tx>
      <c:layout>
        <c:manualLayout>
          <c:xMode val="edge"/>
          <c:yMode val="edge"/>
          <c:x val="0.21795202662340127"/>
          <c:y val="5.4684454374403293E-2"/>
        </c:manualLayout>
      </c:layout>
      <c:overlay val="0"/>
      <c:spPr>
        <a:noFill/>
        <a:ln w="25400">
          <a:noFill/>
        </a:ln>
      </c:spPr>
    </c:title>
    <c:autoTitleDeleted val="0"/>
    <c:plotArea>
      <c:layout>
        <c:manualLayout>
          <c:layoutTarget val="inner"/>
          <c:xMode val="edge"/>
          <c:yMode val="edge"/>
          <c:x val="0.24513985767886246"/>
          <c:y val="0.22148249231561662"/>
          <c:w val="0.74630210485851811"/>
          <c:h val="0.68815135160044416"/>
        </c:manualLayout>
      </c:layout>
      <c:barChart>
        <c:barDir val="col"/>
        <c:grouping val="stacked"/>
        <c:varyColors val="0"/>
        <c:ser>
          <c:idx val="0"/>
          <c:order val="0"/>
          <c:tx>
            <c:strRef>
              <c:f>'Summary table and charts'!$F$4</c:f>
              <c:strCache>
                <c:ptCount val="1"/>
                <c:pt idx="0">
                  <c:v>Non-MC CLAS12</c:v>
                </c:pt>
              </c:strCache>
            </c:strRef>
          </c:tx>
          <c:spPr>
            <a:gradFill rotWithShape="0">
              <a:gsLst>
                <a:gs pos="0">
                  <a:srgbClr val="51A7F9"/>
                </a:gs>
                <a:gs pos="100000">
                  <a:srgbClr val="0365C0"/>
                </a:gs>
              </a:gsLst>
              <a:lin ang="5400000"/>
            </a:gradFill>
            <a:ln w="25400">
              <a:noFill/>
            </a:ln>
            <a:effectLst>
              <a:outerShdw dist="35921" dir="2700000" algn="br">
                <a:srgbClr val="000000"/>
              </a:outerShdw>
            </a:effectLst>
          </c:spPr>
          <c:invertIfNegative val="0"/>
          <c:cat>
            <c:strRef>
              <c:f>'Summary table and charts'!$B$5:$B$12</c:f>
              <c:strCache>
                <c:ptCount val="8"/>
                <c:pt idx="0">
                  <c:v>FY18</c:v>
                </c:pt>
                <c:pt idx="1">
                  <c:v>FY19</c:v>
                </c:pt>
                <c:pt idx="2">
                  <c:v>FY20</c:v>
                </c:pt>
                <c:pt idx="3">
                  <c:v>FY21</c:v>
                </c:pt>
                <c:pt idx="4">
                  <c:v>FY22</c:v>
                </c:pt>
                <c:pt idx="5">
                  <c:v>FY23</c:v>
                </c:pt>
                <c:pt idx="6">
                  <c:v>FY24</c:v>
                </c:pt>
                <c:pt idx="7">
                  <c:v>FY25</c:v>
                </c:pt>
              </c:strCache>
            </c:strRef>
          </c:cat>
          <c:val>
            <c:numRef>
              <c:f>'Summary table and charts'!$F$5:$F$12</c:f>
              <c:numCache>
                <c:formatCode>0,,\ "M"</c:formatCode>
                <c:ptCount val="8"/>
                <c:pt idx="0">
                  <c:v>21422016</c:v>
                </c:pt>
                <c:pt idx="1">
                  <c:v>27264384</c:v>
                </c:pt>
                <c:pt idx="2">
                  <c:v>31159296.000000004</c:v>
                </c:pt>
                <c:pt idx="3">
                  <c:v>48000000</c:v>
                </c:pt>
                <c:pt idx="4">
                  <c:v>26000000</c:v>
                </c:pt>
                <c:pt idx="5">
                  <c:v>28000000</c:v>
                </c:pt>
                <c:pt idx="6">
                  <c:v>23000000</c:v>
                </c:pt>
                <c:pt idx="7">
                  <c:v>49000000</c:v>
                </c:pt>
              </c:numCache>
            </c:numRef>
          </c:val>
          <c:extLst>
            <c:ext xmlns:c16="http://schemas.microsoft.com/office/drawing/2014/chart" uri="{C3380CC4-5D6E-409C-BE32-E72D297353CC}">
              <c16:uniqueId val="{00000000-B937-514E-8BE4-0E8FBCB94D3C}"/>
            </c:ext>
          </c:extLst>
        </c:ser>
        <c:ser>
          <c:idx val="1"/>
          <c:order val="1"/>
          <c:tx>
            <c:strRef>
              <c:f>'Summary table and charts'!$E$4</c:f>
              <c:strCache>
                <c:ptCount val="1"/>
                <c:pt idx="0">
                  <c:v>Non-MC GLUEX </c:v>
                </c:pt>
              </c:strCache>
            </c:strRef>
          </c:tx>
          <c:spPr>
            <a:gradFill rotWithShape="0">
              <a:gsLst>
                <a:gs pos="0">
                  <a:srgbClr val="70BF41"/>
                </a:gs>
                <a:gs pos="100000">
                  <a:srgbClr val="00882B"/>
                </a:gs>
              </a:gsLst>
              <a:lin ang="5400000"/>
            </a:gradFill>
            <a:ln w="25400">
              <a:noFill/>
            </a:ln>
            <a:effectLst>
              <a:outerShdw dist="35921" dir="2700000" algn="br">
                <a:srgbClr val="000000"/>
              </a:outerShdw>
            </a:effectLst>
          </c:spPr>
          <c:invertIfNegative val="0"/>
          <c:cat>
            <c:strRef>
              <c:f>'Summary table and charts'!$B$5:$B$12</c:f>
              <c:strCache>
                <c:ptCount val="8"/>
                <c:pt idx="0">
                  <c:v>FY18</c:v>
                </c:pt>
                <c:pt idx="1">
                  <c:v>FY19</c:v>
                </c:pt>
                <c:pt idx="2">
                  <c:v>FY20</c:v>
                </c:pt>
                <c:pt idx="3">
                  <c:v>FY21</c:v>
                </c:pt>
                <c:pt idx="4">
                  <c:v>FY22</c:v>
                </c:pt>
                <c:pt idx="5">
                  <c:v>FY23</c:v>
                </c:pt>
                <c:pt idx="6">
                  <c:v>FY24</c:v>
                </c:pt>
                <c:pt idx="7">
                  <c:v>FY25</c:v>
                </c:pt>
              </c:strCache>
            </c:strRef>
          </c:cat>
          <c:val>
            <c:numRef>
              <c:f>'Summary table and charts'!$E$5:$E$12</c:f>
              <c:numCache>
                <c:formatCode>0,,\ "M"</c:formatCode>
                <c:ptCount val="8"/>
                <c:pt idx="0">
                  <c:v>39495456</c:v>
                </c:pt>
                <c:pt idx="1">
                  <c:v>25851571.199999999</c:v>
                </c:pt>
                <c:pt idx="2">
                  <c:v>120000000</c:v>
                </c:pt>
                <c:pt idx="3">
                  <c:v>73000000</c:v>
                </c:pt>
                <c:pt idx="4">
                  <c:v>120000000</c:v>
                </c:pt>
                <c:pt idx="5">
                  <c:v>120000000</c:v>
                </c:pt>
                <c:pt idx="6">
                  <c:v>120000000</c:v>
                </c:pt>
                <c:pt idx="7">
                  <c:v>120000000</c:v>
                </c:pt>
              </c:numCache>
            </c:numRef>
          </c:val>
          <c:extLst>
            <c:ext xmlns:c16="http://schemas.microsoft.com/office/drawing/2014/chart" uri="{C3380CC4-5D6E-409C-BE32-E72D297353CC}">
              <c16:uniqueId val="{00000001-B937-514E-8BE4-0E8FBCB94D3C}"/>
            </c:ext>
          </c:extLst>
        </c:ser>
        <c:ser>
          <c:idx val="2"/>
          <c:order val="2"/>
          <c:tx>
            <c:strRef>
              <c:f>'Summary table and charts'!$D$4</c:f>
              <c:strCache>
                <c:ptCount val="1"/>
                <c:pt idx="0">
                  <c:v>MC CLAS12</c:v>
                </c:pt>
              </c:strCache>
            </c:strRef>
          </c:tx>
          <c:spPr>
            <a:gradFill rotWithShape="0">
              <a:gsLst>
                <a:gs pos="0">
                  <a:srgbClr val="FBE12B"/>
                </a:gs>
                <a:gs pos="100000">
                  <a:srgbClr val="BE9A1A"/>
                </a:gs>
              </a:gsLst>
              <a:lin ang="5400000"/>
            </a:gradFill>
            <a:ln w="25400">
              <a:noFill/>
            </a:ln>
            <a:effectLst>
              <a:outerShdw dist="35921" dir="2700000" algn="br">
                <a:srgbClr val="000000"/>
              </a:outerShdw>
            </a:effectLst>
          </c:spPr>
          <c:invertIfNegative val="0"/>
          <c:cat>
            <c:strRef>
              <c:f>'Summary table and charts'!$B$5:$B$12</c:f>
              <c:strCache>
                <c:ptCount val="8"/>
                <c:pt idx="0">
                  <c:v>FY18</c:v>
                </c:pt>
                <c:pt idx="1">
                  <c:v>FY19</c:v>
                </c:pt>
                <c:pt idx="2">
                  <c:v>FY20</c:v>
                </c:pt>
                <c:pt idx="3">
                  <c:v>FY21</c:v>
                </c:pt>
                <c:pt idx="4">
                  <c:v>FY22</c:v>
                </c:pt>
                <c:pt idx="5">
                  <c:v>FY23</c:v>
                </c:pt>
                <c:pt idx="6">
                  <c:v>FY24</c:v>
                </c:pt>
                <c:pt idx="7">
                  <c:v>FY25</c:v>
                </c:pt>
              </c:strCache>
            </c:strRef>
          </c:cat>
          <c:val>
            <c:numRef>
              <c:f>'Summary table and charts'!$D$5:$D$12</c:f>
              <c:numCache>
                <c:formatCode>0,,\ "M"</c:formatCode>
                <c:ptCount val="8"/>
                <c:pt idx="0">
                  <c:v>20357568</c:v>
                </c:pt>
                <c:pt idx="1">
                  <c:v>25909632</c:v>
                </c:pt>
                <c:pt idx="2">
                  <c:v>29611008.000000011</c:v>
                </c:pt>
                <c:pt idx="3">
                  <c:v>20000000</c:v>
                </c:pt>
                <c:pt idx="4">
                  <c:v>40000000</c:v>
                </c:pt>
                <c:pt idx="5">
                  <c:v>40000000</c:v>
                </c:pt>
                <c:pt idx="6">
                  <c:v>60000000</c:v>
                </c:pt>
                <c:pt idx="7">
                  <c:v>60000000</c:v>
                </c:pt>
              </c:numCache>
            </c:numRef>
          </c:val>
          <c:extLst>
            <c:ext xmlns:c16="http://schemas.microsoft.com/office/drawing/2014/chart" uri="{C3380CC4-5D6E-409C-BE32-E72D297353CC}">
              <c16:uniqueId val="{00000002-B937-514E-8BE4-0E8FBCB94D3C}"/>
            </c:ext>
          </c:extLst>
        </c:ser>
        <c:ser>
          <c:idx val="3"/>
          <c:order val="3"/>
          <c:tx>
            <c:strRef>
              <c:f>'Summary table and charts'!$C$4</c:f>
              <c:strCache>
                <c:ptCount val="1"/>
                <c:pt idx="0">
                  <c:v>MC GLUEX</c:v>
                </c:pt>
              </c:strCache>
            </c:strRef>
          </c:tx>
          <c:spPr>
            <a:gradFill rotWithShape="0">
              <a:gsLst>
                <a:gs pos="0">
                  <a:srgbClr val="EF951A"/>
                </a:gs>
                <a:gs pos="100000">
                  <a:srgbClr val="DE6A10"/>
                </a:gs>
              </a:gsLst>
              <a:lin ang="5400000"/>
            </a:gradFill>
            <a:ln w="25400">
              <a:noFill/>
            </a:ln>
            <a:effectLst>
              <a:outerShdw dist="35921" dir="2700000" algn="br">
                <a:srgbClr val="000000"/>
              </a:outerShdw>
            </a:effectLst>
          </c:spPr>
          <c:invertIfNegative val="0"/>
          <c:cat>
            <c:strRef>
              <c:f>'Summary table and charts'!$B$5:$B$12</c:f>
              <c:strCache>
                <c:ptCount val="8"/>
                <c:pt idx="0">
                  <c:v>FY18</c:v>
                </c:pt>
                <c:pt idx="1">
                  <c:v>FY19</c:v>
                </c:pt>
                <c:pt idx="2">
                  <c:v>FY20</c:v>
                </c:pt>
                <c:pt idx="3">
                  <c:v>FY21</c:v>
                </c:pt>
                <c:pt idx="4">
                  <c:v>FY22</c:v>
                </c:pt>
                <c:pt idx="5">
                  <c:v>FY23</c:v>
                </c:pt>
                <c:pt idx="6">
                  <c:v>FY24</c:v>
                </c:pt>
                <c:pt idx="7">
                  <c:v>FY25</c:v>
                </c:pt>
              </c:strCache>
            </c:strRef>
          </c:cat>
          <c:val>
            <c:numRef>
              <c:f>'Summary table and charts'!$C$5:$C$12</c:f>
              <c:numCache>
                <c:formatCode>0,,\ "M"</c:formatCode>
                <c:ptCount val="8"/>
                <c:pt idx="0">
                  <c:v>31223808</c:v>
                </c:pt>
                <c:pt idx="1">
                  <c:v>20437401.600000001</c:v>
                </c:pt>
                <c:pt idx="2">
                  <c:v>36000000</c:v>
                </c:pt>
                <c:pt idx="3">
                  <c:v>22000000</c:v>
                </c:pt>
                <c:pt idx="4">
                  <c:v>36000000</c:v>
                </c:pt>
                <c:pt idx="5">
                  <c:v>36000000</c:v>
                </c:pt>
                <c:pt idx="6">
                  <c:v>36000000</c:v>
                </c:pt>
                <c:pt idx="7">
                  <c:v>36000000</c:v>
                </c:pt>
              </c:numCache>
            </c:numRef>
          </c:val>
          <c:extLst>
            <c:ext xmlns:c16="http://schemas.microsoft.com/office/drawing/2014/chart" uri="{C3380CC4-5D6E-409C-BE32-E72D297353CC}">
              <c16:uniqueId val="{00000003-B937-514E-8BE4-0E8FBCB94D3C}"/>
            </c:ext>
          </c:extLst>
        </c:ser>
        <c:dLbls>
          <c:showLegendKey val="0"/>
          <c:showVal val="0"/>
          <c:showCatName val="0"/>
          <c:showSerName val="0"/>
          <c:showPercent val="0"/>
          <c:showBubbleSize val="0"/>
        </c:dLbls>
        <c:gapWidth val="40"/>
        <c:overlap val="100"/>
        <c:axId val="479086991"/>
        <c:axId val="1"/>
      </c:barChart>
      <c:catAx>
        <c:axId val="479086991"/>
        <c:scaling>
          <c:orientation val="minMax"/>
        </c:scaling>
        <c:delete val="0"/>
        <c:axPos val="b"/>
        <c:title>
          <c:tx>
            <c:rich>
              <a:bodyPr/>
              <a:lstStyle/>
              <a:p>
                <a:pPr>
                  <a:defRPr sz="1110" b="0" i="0" u="none" strike="noStrike" baseline="0">
                    <a:solidFill>
                      <a:srgbClr val="000000"/>
                    </a:solidFill>
                    <a:latin typeface="Helvetica"/>
                    <a:ea typeface="Helvetica"/>
                    <a:cs typeface="Helvetica"/>
                  </a:defRPr>
                </a:pPr>
                <a:endParaRPr lang="en-US"/>
              </a:p>
            </c:rich>
          </c:tx>
          <c:layout>
            <c:manualLayout>
              <c:xMode val="edge"/>
              <c:yMode val="edge"/>
              <c:x val="0.56418509624501245"/>
              <c:y val="0.95483310023894141"/>
            </c:manualLayout>
          </c:layout>
          <c:overlay val="0"/>
          <c:spPr>
            <a:noFill/>
            <a:ln w="25400">
              <a:noFill/>
            </a:ln>
          </c:spPr>
        </c:title>
        <c:numFmt formatCode="General" sourceLinked="1"/>
        <c:majorTickMark val="none"/>
        <c:minorTickMark val="none"/>
        <c:tickLblPos val="low"/>
        <c:spPr>
          <a:ln w="12700">
            <a:solidFill>
              <a:srgbClr val="000000"/>
            </a:solidFill>
            <a:prstDash val="solid"/>
          </a:ln>
        </c:spPr>
        <c:txPr>
          <a:bodyPr rot="0" vert="horz"/>
          <a:lstStyle/>
          <a:p>
            <a:pPr>
              <a:defRPr sz="1110" b="0" i="0" u="none" strike="noStrike" baseline="0">
                <a:solidFill>
                  <a:srgbClr val="000000"/>
                </a:solidFill>
                <a:latin typeface="Helvetica"/>
                <a:ea typeface="Helvetica"/>
                <a:cs typeface="Helvetica"/>
              </a:defRPr>
            </a:pPr>
            <a:endParaRPr lang="en-US"/>
          </a:p>
        </c:txPr>
        <c:crossAx val="1"/>
        <c:crosses val="autoZero"/>
        <c:auto val="1"/>
        <c:lblAlgn val="ctr"/>
        <c:lblOffset val="100"/>
        <c:tickLblSkip val="1"/>
        <c:tickMarkSkip val="1"/>
        <c:noMultiLvlLbl val="0"/>
      </c:catAx>
      <c:valAx>
        <c:axId val="1"/>
        <c:scaling>
          <c:orientation val="minMax"/>
        </c:scaling>
        <c:delete val="0"/>
        <c:axPos val="l"/>
        <c:majorGridlines>
          <c:spPr>
            <a:ln w="3175">
              <a:solidFill>
                <a:srgbClr val="B8B8B8"/>
              </a:solidFill>
              <a:prstDash val="solid"/>
            </a:ln>
          </c:spPr>
        </c:majorGridlines>
        <c:minorGridlines>
          <c:spPr>
            <a:ln w="3175">
              <a:solidFill>
                <a:srgbClr val="B8B8B8"/>
              </a:solidFill>
              <a:prstDash val="solid"/>
            </a:ln>
          </c:spPr>
        </c:minorGridlines>
        <c:title>
          <c:tx>
            <c:rich>
              <a:bodyPr/>
              <a:lstStyle/>
              <a:p>
                <a:pPr>
                  <a:defRPr sz="1220" b="0" i="0" u="none" strike="noStrike" baseline="0">
                    <a:solidFill>
                      <a:srgbClr val="000000"/>
                    </a:solidFill>
                    <a:latin typeface="Helvetica"/>
                    <a:ea typeface="Helvetica"/>
                    <a:cs typeface="Helvetica"/>
                  </a:defRPr>
                </a:pPr>
                <a:r>
                  <a:rPr lang="en-US" dirty="0"/>
                  <a:t>Million code hours (Broadwell)</a:t>
                </a:r>
              </a:p>
            </c:rich>
          </c:tx>
          <c:layout>
            <c:manualLayout>
              <c:xMode val="edge"/>
              <c:yMode val="edge"/>
              <c:x val="7.2452982228807486E-2"/>
              <c:y val="0.33735827417909681"/>
            </c:manualLayout>
          </c:layout>
          <c:overlay val="0"/>
          <c:spPr>
            <a:noFill/>
            <a:ln w="25400">
              <a:noFill/>
            </a:ln>
          </c:spPr>
        </c:title>
        <c:numFmt formatCode="0,,\ &quot;M&quot;" sourceLinked="1"/>
        <c:majorTickMark val="out"/>
        <c:minorTickMark val="none"/>
        <c:tickLblPos val="nextTo"/>
        <c:spPr>
          <a:ln w="12700">
            <a:solidFill>
              <a:srgbClr val="000000"/>
            </a:solidFill>
            <a:prstDash val="solid"/>
          </a:ln>
        </c:spPr>
        <c:txPr>
          <a:bodyPr rot="0" vert="horz"/>
          <a:lstStyle/>
          <a:p>
            <a:pPr>
              <a:defRPr sz="1110" b="0" i="0" u="none" strike="noStrike" baseline="0">
                <a:solidFill>
                  <a:srgbClr val="000000"/>
                </a:solidFill>
                <a:latin typeface="Helvetica"/>
                <a:ea typeface="Helvetica"/>
                <a:cs typeface="Helvetica"/>
              </a:defRPr>
            </a:pPr>
            <a:endParaRPr lang="en-US"/>
          </a:p>
        </c:txPr>
        <c:crossAx val="479086991"/>
        <c:crosses val="autoZero"/>
        <c:crossBetween val="between"/>
      </c:valAx>
      <c:spPr>
        <a:noFill/>
        <a:ln w="12700">
          <a:solidFill>
            <a:srgbClr val="000000"/>
          </a:solidFill>
          <a:prstDash val="solid"/>
        </a:ln>
      </c:spPr>
    </c:plotArea>
    <c:legend>
      <c:legendPos val="b"/>
      <c:layout>
        <c:manualLayout>
          <c:xMode val="edge"/>
          <c:yMode val="edge"/>
          <c:x val="0.21441204550089424"/>
          <c:y val="0.11229233769144065"/>
          <c:w val="0.52657895971658497"/>
          <c:h val="9.0059375356532717E-2"/>
        </c:manualLayout>
      </c:layout>
      <c:overlay val="0"/>
      <c:spPr>
        <a:noFill/>
        <a:ln w="25400">
          <a:solidFill>
            <a:srgbClr val="B8B8B8"/>
          </a:solidFill>
        </a:ln>
      </c:spPr>
      <c:txPr>
        <a:bodyPr/>
        <a:lstStyle/>
        <a:p>
          <a:pPr>
            <a:defRPr sz="1000" b="0" i="0" u="none" strike="noStrike" baseline="0">
              <a:solidFill>
                <a:srgbClr val="000000"/>
              </a:solidFill>
              <a:latin typeface="Helvetica"/>
              <a:ea typeface="Helvetica"/>
              <a:cs typeface="Helvetica"/>
            </a:defRPr>
          </a:pPr>
          <a:endParaRPr lang="en-US"/>
        </a:p>
      </c:txPr>
    </c:legend>
    <c:plotVisOnly val="1"/>
    <c:dispBlanksAs val="gap"/>
    <c:showDLblsOverMax val="0"/>
  </c:chart>
  <c:spPr>
    <a:noFill/>
    <a:ln w="6350">
      <a:noFill/>
    </a:ln>
  </c:spPr>
  <c:txPr>
    <a:bodyPr/>
    <a:lstStyle/>
    <a:p>
      <a:pPr>
        <a:defRPr sz="1330" b="0" i="0" u="none" strike="noStrike" baseline="0">
          <a:solidFill>
            <a:srgbClr val="000000"/>
          </a:solidFill>
          <a:latin typeface="Helvetica"/>
          <a:ea typeface="Helvetica"/>
          <a:cs typeface="Helvetica"/>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A9FA84-FBCD-3A4A-BFD2-162CBA074D0B}" type="datetimeFigureOut">
              <a:rPr lang="en-US" smtClean="0"/>
              <a:t>5/28/21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CA0F26-DE45-C947-AC70-E2D3F4DB2A2E}" type="slidenum">
              <a:rPr lang="en-US" smtClean="0"/>
              <a:t>‹#›</a:t>
            </a:fld>
            <a:endParaRPr lang="en-US"/>
          </a:p>
        </p:txBody>
      </p:sp>
    </p:spTree>
    <p:extLst>
      <p:ext uri="{BB962C8B-B14F-4D97-AF65-F5344CB8AC3E}">
        <p14:creationId xmlns:p14="http://schemas.microsoft.com/office/powerpoint/2010/main" val="3438968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process is used at all scales, see for example the </a:t>
            </a:r>
            <a:r>
              <a:rPr lang="en-US" dirty="0" err="1"/>
              <a:t>Exascale</a:t>
            </a:r>
            <a:r>
              <a:rPr lang="en-US" dirty="0"/>
              <a:t> requirements reviews.    The models are often spreadsheet based and vary in sophistication.  The community is moving more towards more predictive </a:t>
            </a:r>
            <a:r>
              <a:rPr lang="en-US" dirty="0" err="1"/>
              <a:t>modesl</a:t>
            </a:r>
            <a:endParaRPr lang="en-US" dirty="0"/>
          </a:p>
          <a:p>
            <a:endParaRPr lang="en-US" dirty="0"/>
          </a:p>
        </p:txBody>
      </p:sp>
      <p:sp>
        <p:nvSpPr>
          <p:cNvPr id="4" name="Slide Number Placeholder 3"/>
          <p:cNvSpPr>
            <a:spLocks noGrp="1"/>
          </p:cNvSpPr>
          <p:nvPr>
            <p:ph type="sldNum" sz="quarter" idx="5"/>
          </p:nvPr>
        </p:nvSpPr>
        <p:spPr/>
        <p:txBody>
          <a:bodyPr/>
          <a:lstStyle/>
          <a:p>
            <a:fld id="{09CA0F26-DE45-C947-AC70-E2D3F4DB2A2E}" type="slidenum">
              <a:rPr lang="en-US" smtClean="0"/>
              <a:t>8</a:t>
            </a:fld>
            <a:endParaRPr lang="en-US"/>
          </a:p>
        </p:txBody>
      </p:sp>
    </p:spTree>
    <p:extLst>
      <p:ext uri="{BB962C8B-B14F-4D97-AF65-F5344CB8AC3E}">
        <p14:creationId xmlns:p14="http://schemas.microsoft.com/office/powerpoint/2010/main" val="2891881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mix of types of storage and compute depend on the application mix and on the profile of the data sources, and the usage of the data sources.  The yearly refresh means some degree of technology speculation and there are also operationally concerns.  Too many technologies are difficult to administer and tune—which can lead to downtime, inefficiency or issues with the user experience.</a:t>
            </a:r>
          </a:p>
        </p:txBody>
      </p:sp>
      <p:sp>
        <p:nvSpPr>
          <p:cNvPr id="4" name="Slide Number Placeholder 3"/>
          <p:cNvSpPr>
            <a:spLocks noGrp="1"/>
          </p:cNvSpPr>
          <p:nvPr>
            <p:ph type="sldNum" sz="quarter" idx="5"/>
          </p:nvPr>
        </p:nvSpPr>
        <p:spPr/>
        <p:txBody>
          <a:bodyPr/>
          <a:lstStyle/>
          <a:p>
            <a:fld id="{09CA0F26-DE45-C947-AC70-E2D3F4DB2A2E}" type="slidenum">
              <a:rPr lang="en-US" smtClean="0"/>
              <a:t>9</a:t>
            </a:fld>
            <a:endParaRPr lang="en-US"/>
          </a:p>
        </p:txBody>
      </p:sp>
    </p:spTree>
    <p:extLst>
      <p:ext uri="{BB962C8B-B14F-4D97-AF65-F5344CB8AC3E}">
        <p14:creationId xmlns:p14="http://schemas.microsoft.com/office/powerpoint/2010/main" val="3061778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natural segue to applications</a:t>
            </a:r>
          </a:p>
        </p:txBody>
      </p:sp>
      <p:sp>
        <p:nvSpPr>
          <p:cNvPr id="4" name="Slide Number Placeholder 3"/>
          <p:cNvSpPr>
            <a:spLocks noGrp="1"/>
          </p:cNvSpPr>
          <p:nvPr>
            <p:ph type="sldNum" sz="quarter" idx="5"/>
          </p:nvPr>
        </p:nvSpPr>
        <p:spPr/>
        <p:txBody>
          <a:bodyPr/>
          <a:lstStyle/>
          <a:p>
            <a:fld id="{09CA0F26-DE45-C947-AC70-E2D3F4DB2A2E}" type="slidenum">
              <a:rPr lang="en-US" smtClean="0"/>
              <a:t>11</a:t>
            </a:fld>
            <a:endParaRPr lang="en-US"/>
          </a:p>
        </p:txBody>
      </p:sp>
    </p:spTree>
    <p:extLst>
      <p:ext uri="{BB962C8B-B14F-4D97-AF65-F5344CB8AC3E}">
        <p14:creationId xmlns:p14="http://schemas.microsoft.com/office/powerpoint/2010/main" val="12081085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a:prstGeom prst="rect">
            <a:avLst/>
          </a:prstGeom>
        </p:spPr>
        <p:txBody>
          <a:bodyPr/>
          <a:lstStyle>
            <a:lvl1pPr algn="l">
              <a:defRPr baseline="0">
                <a:solidFill>
                  <a:schemeClr val="tx1"/>
                </a:solidFill>
                <a:latin typeface="Arial" charset="0"/>
              </a:defRPr>
            </a:lvl1pPr>
          </a:lstStyle>
          <a:p>
            <a:endParaRPr lang="en-US"/>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Graham Heyes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405622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8668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96FD-8A56-4846-83E9-36D27D07F6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1E5770-ADF1-FD4F-A04D-E8EB75562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1E6537-8780-8C42-8AEA-956BE8172131}"/>
              </a:ext>
            </a:extLst>
          </p:cNvPr>
          <p:cNvSpPr>
            <a:spLocks noGrp="1"/>
          </p:cNvSpPr>
          <p:nvPr>
            <p:ph type="dt" sz="half" idx="10"/>
          </p:nvPr>
        </p:nvSpPr>
        <p:spPr>
          <a:xfrm>
            <a:off x="838200" y="6356352"/>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403107E5-1B79-264D-9DBD-0FD2A9E11513}"/>
              </a:ext>
            </a:extLst>
          </p:cNvPr>
          <p:cNvSpPr>
            <a:spLocks noGrp="1"/>
          </p:cNvSpPr>
          <p:nvPr>
            <p:ph type="ftr" sz="quarter" idx="11"/>
          </p:nvPr>
        </p:nvSpPr>
        <p:spPr>
          <a:xfrm>
            <a:off x="4038600" y="6356352"/>
            <a:ext cx="4114800" cy="365125"/>
          </a:xfrm>
          <a:prstGeom prst="rect">
            <a:avLst/>
          </a:prstGeom>
        </p:spPr>
        <p:txBody>
          <a:bodyPr/>
          <a:lstStyle/>
          <a:p>
            <a:r>
              <a:rPr lang="en-US"/>
              <a:t>William&amp;Mary </a:t>
            </a:r>
          </a:p>
        </p:txBody>
      </p:sp>
      <p:sp>
        <p:nvSpPr>
          <p:cNvPr id="6" name="Slide Number Placeholder 5">
            <a:extLst>
              <a:ext uri="{FF2B5EF4-FFF2-40B4-BE49-F238E27FC236}">
                <a16:creationId xmlns:a16="http://schemas.microsoft.com/office/drawing/2014/main" id="{A21CF33C-4BEF-044F-9492-28F358B496B0}"/>
              </a:ext>
            </a:extLst>
          </p:cNvPr>
          <p:cNvSpPr>
            <a:spLocks noGrp="1"/>
          </p:cNvSpPr>
          <p:nvPr>
            <p:ph type="sldNum" sz="quarter" idx="12"/>
          </p:nvPr>
        </p:nvSpPr>
        <p:spPr>
          <a:xfrm>
            <a:off x="8610600" y="6356352"/>
            <a:ext cx="2743200" cy="365125"/>
          </a:xfrm>
          <a:prstGeom prst="rect">
            <a:avLst/>
          </a:prstGeom>
        </p:spPr>
        <p:txBody>
          <a:bodyPr/>
          <a:lstStyle/>
          <a:p>
            <a:fld id="{238FCF72-CC96-1B41-9FCE-8957DC7F22A3}" type="slidenum">
              <a:rPr lang="en-US" smtClean="0"/>
              <a:t>‹#›</a:t>
            </a:fld>
            <a:endParaRPr lang="en-US"/>
          </a:p>
        </p:txBody>
      </p:sp>
    </p:spTree>
    <p:extLst>
      <p:ext uri="{BB962C8B-B14F-4D97-AF65-F5344CB8AC3E}">
        <p14:creationId xmlns:p14="http://schemas.microsoft.com/office/powerpoint/2010/main" val="1372417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E7637-EEF9-9143-B0A9-95723C2A06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A19F51-1BC7-624A-8C4F-7D9A57A3637C}"/>
              </a:ext>
            </a:extLst>
          </p:cNvPr>
          <p:cNvSpPr>
            <a:spLocks noGrp="1"/>
          </p:cNvSpPr>
          <p:nvPr>
            <p:ph type="dt" sz="half" idx="10"/>
          </p:nvPr>
        </p:nvSpPr>
        <p:spPr>
          <a:xfrm>
            <a:off x="838200" y="6356352"/>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958EA03C-7599-CE4D-8F99-318D9CF83BAA}"/>
              </a:ext>
            </a:extLst>
          </p:cNvPr>
          <p:cNvSpPr>
            <a:spLocks noGrp="1"/>
          </p:cNvSpPr>
          <p:nvPr>
            <p:ph type="ftr" sz="quarter" idx="11"/>
          </p:nvPr>
        </p:nvSpPr>
        <p:spPr>
          <a:xfrm>
            <a:off x="4038600" y="6356352"/>
            <a:ext cx="4114800" cy="365125"/>
          </a:xfrm>
          <a:prstGeom prst="rect">
            <a:avLst/>
          </a:prstGeom>
        </p:spPr>
        <p:txBody>
          <a:bodyPr/>
          <a:lstStyle/>
          <a:p>
            <a:r>
              <a:rPr lang="en-US"/>
              <a:t>William&amp;Mary </a:t>
            </a:r>
          </a:p>
        </p:txBody>
      </p:sp>
      <p:sp>
        <p:nvSpPr>
          <p:cNvPr id="5" name="Slide Number Placeholder 4">
            <a:extLst>
              <a:ext uri="{FF2B5EF4-FFF2-40B4-BE49-F238E27FC236}">
                <a16:creationId xmlns:a16="http://schemas.microsoft.com/office/drawing/2014/main" id="{CAB0859A-5D05-554C-B926-751A40531E7E}"/>
              </a:ext>
            </a:extLst>
          </p:cNvPr>
          <p:cNvSpPr>
            <a:spLocks noGrp="1"/>
          </p:cNvSpPr>
          <p:nvPr>
            <p:ph type="sldNum" sz="quarter" idx="12"/>
          </p:nvPr>
        </p:nvSpPr>
        <p:spPr>
          <a:xfrm>
            <a:off x="8610600" y="6356352"/>
            <a:ext cx="2743200" cy="365125"/>
          </a:xfrm>
          <a:prstGeom prst="rect">
            <a:avLst/>
          </a:prstGeom>
        </p:spPr>
        <p:txBody>
          <a:bodyPr/>
          <a:lstStyle/>
          <a:p>
            <a:fld id="{238FCF72-CC96-1B41-9FCE-8957DC7F22A3}" type="slidenum">
              <a:rPr lang="en-US" smtClean="0"/>
              <a:t>‹#›</a:t>
            </a:fld>
            <a:endParaRPr lang="en-US"/>
          </a:p>
        </p:txBody>
      </p:sp>
    </p:spTree>
    <p:extLst>
      <p:ext uri="{BB962C8B-B14F-4D97-AF65-F5344CB8AC3E}">
        <p14:creationId xmlns:p14="http://schemas.microsoft.com/office/powerpoint/2010/main" val="452030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Bullets - 2 Column">
    <p:spTree>
      <p:nvGrpSpPr>
        <p:cNvPr id="1" name=""/>
        <p:cNvGrpSpPr/>
        <p:nvPr/>
      </p:nvGrpSpPr>
      <p:grpSpPr>
        <a:xfrm>
          <a:off x="0" y="0"/>
          <a:ext cx="0" cy="0"/>
          <a:chOff x="0" y="0"/>
          <a:chExt cx="0" cy="0"/>
        </a:xfrm>
      </p:grpSpPr>
      <p:pic>
        <p:nvPicPr>
          <p:cNvPr id="269" name="droppedImage.png" descr="droppedImage.png"/>
          <p:cNvPicPr>
            <a:picLocks noChangeAspect="1"/>
          </p:cNvPicPr>
          <p:nvPr/>
        </p:nvPicPr>
        <p:blipFill>
          <a:blip r:embed="rId2"/>
          <a:stretch>
            <a:fillRect/>
          </a:stretch>
        </p:blipFill>
        <p:spPr>
          <a:xfrm>
            <a:off x="-6351" y="6415420"/>
            <a:ext cx="1841501" cy="435055"/>
          </a:xfrm>
          <a:prstGeom prst="rect">
            <a:avLst/>
          </a:prstGeom>
          <a:ln w="12700">
            <a:miter lim="400000"/>
          </a:ln>
        </p:spPr>
      </p:pic>
      <p:sp>
        <p:nvSpPr>
          <p:cNvPr id="270" name="Title Text"/>
          <p:cNvSpPr txBox="1">
            <a:spLocks noGrp="1"/>
          </p:cNvSpPr>
          <p:nvPr>
            <p:ph type="title"/>
          </p:nvPr>
        </p:nvSpPr>
        <p:spPr>
          <a:prstGeom prst="rect">
            <a:avLst/>
          </a:prstGeom>
        </p:spPr>
        <p:txBody>
          <a:bodyPr/>
          <a:lstStyle/>
          <a:p>
            <a:r>
              <a:t>Title Text</a:t>
            </a:r>
          </a:p>
        </p:txBody>
      </p:sp>
      <p:sp>
        <p:nvSpPr>
          <p:cNvPr id="2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2" name="Line"/>
          <p:cNvSpPr/>
          <p:nvPr/>
        </p:nvSpPr>
        <p:spPr>
          <a:xfrm>
            <a:off x="142875" y="607219"/>
            <a:ext cx="11734458" cy="1"/>
          </a:xfrm>
          <a:prstGeom prst="line">
            <a:avLst/>
          </a:prstGeom>
          <a:ln w="38100">
            <a:solidFill>
              <a:srgbClr val="CB3E3F"/>
            </a:solidFill>
            <a:miter lim="400000"/>
          </a:ln>
          <a:effectLst>
            <a:outerShdw blurRad="50800" dist="50800" dir="2700000" rotWithShape="0">
              <a:srgbClr val="000000">
                <a:alpha val="50000"/>
              </a:srgbClr>
            </a:outerShdw>
          </a:effectLst>
        </p:spPr>
        <p:txBody>
          <a:bodyPr lIns="35719" tIns="35719" rIns="35719" bIns="35719" anchor="ctr"/>
          <a:lstStyle/>
          <a:p>
            <a:pPr defTabSz="321457">
              <a:buFontTx/>
              <a:defRPr sz="1200">
                <a:solidFill>
                  <a:srgbClr val="000000"/>
                </a:solidFill>
                <a:latin typeface="Helvetica"/>
                <a:ea typeface="Helvetica"/>
                <a:cs typeface="Helvetica"/>
                <a:sym typeface="Helvetica"/>
              </a:defRPr>
            </a:pPr>
            <a:endParaRPr sz="844"/>
          </a:p>
        </p:txBody>
      </p:sp>
    </p:spTree>
    <p:extLst>
      <p:ext uri="{BB962C8B-B14F-4D97-AF65-F5344CB8AC3E}">
        <p14:creationId xmlns:p14="http://schemas.microsoft.com/office/powerpoint/2010/main" val="429178255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8497"/>
            <a:ext cx="11285837" cy="487490"/>
          </a:xfrm>
        </p:spPr>
        <p:txBody>
          <a:bodyPr>
            <a:normAutofit/>
          </a:bodyPr>
          <a:lstStyle>
            <a:lvl1pPr algn="ctr">
              <a:defRPr sz="2400" b="1" cap="none" baseline="0">
                <a:latin typeface="Arial" charset="0"/>
              </a:defRPr>
            </a:lvl1pPr>
          </a:lstStyle>
          <a:p>
            <a:r>
              <a:rPr lang="en-US" dirty="0"/>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6" name="Footer Placeholder 5">
            <a:extLst>
              <a:ext uri="{FF2B5EF4-FFF2-40B4-BE49-F238E27FC236}">
                <a16:creationId xmlns:a16="http://schemas.microsoft.com/office/drawing/2014/main" id="{6BC6EE2D-77FB-804A-9BFA-5498C0CB2EBD}"/>
              </a:ext>
            </a:extLst>
          </p:cNvPr>
          <p:cNvSpPr>
            <a:spLocks noGrp="1"/>
          </p:cNvSpPr>
          <p:nvPr>
            <p:ph type="ftr" sz="quarter" idx="3"/>
          </p:nvPr>
        </p:nvSpPr>
        <p:spPr>
          <a:xfrm>
            <a:off x="0" y="6492875"/>
            <a:ext cx="50292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William&amp;Mary </a:t>
            </a:r>
            <a:endParaRPr lang="en-US" dirty="0"/>
          </a:p>
        </p:txBody>
      </p:sp>
    </p:spTree>
    <p:extLst>
      <p:ext uri="{BB962C8B-B14F-4D97-AF65-F5344CB8AC3E}">
        <p14:creationId xmlns:p14="http://schemas.microsoft.com/office/powerpoint/2010/main" val="231796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4904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535157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551894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454598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2554280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306524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267432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Google Shape;65;p14">
            <a:extLst>
              <a:ext uri="{FF2B5EF4-FFF2-40B4-BE49-F238E27FC236}">
                <a16:creationId xmlns:a16="http://schemas.microsoft.com/office/drawing/2014/main" id="{73BD36DC-5905-2643-84E7-AB0EB6E184F9}"/>
              </a:ext>
            </a:extLst>
          </p:cNvPr>
          <p:cNvPicPr preferRelativeResize="0"/>
          <p:nvPr userDrawn="1"/>
        </p:nvPicPr>
        <p:blipFill>
          <a:blip r:embed="rId15">
            <a:alphaModFix amt="18000"/>
          </a:blip>
          <a:stretch>
            <a:fillRect/>
          </a:stretch>
        </p:blipFill>
        <p:spPr>
          <a:xfrm>
            <a:off x="0" y="0"/>
            <a:ext cx="12192000" cy="6858000"/>
          </a:xfrm>
          <a:prstGeom prst="rect">
            <a:avLst/>
          </a:prstGeom>
          <a:noFill/>
          <a:ln>
            <a:noFill/>
          </a:ln>
        </p:spPr>
      </p:pic>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9407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6" r:id="rId13"/>
  </p:sldLayoutIdLst>
  <p:hf sldNum="0" hdr="0" ftr="0" dt="0"/>
  <p:txStyles>
    <p:titleStyle>
      <a:lvl1pPr algn="ctr"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hyperlink" Target="https://www.sciencedirect.com/science/article/pii/S0168900220300784#fig5" TargetMode="External"/><Relationship Id="rId2" Type="http://schemas.openxmlformats.org/officeDocument/2006/relationships/hyperlink" Target="https://jeffersonlab.github.io/JANA2/Tutorial.html"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hyperlink" Target="https://hepsoftwarefoundation.org/" TargetMode="External"/><Relationship Id="rId2" Type="http://schemas.openxmlformats.org/officeDocument/2006/relationships/hyperlink" Target="https://www.jlab.org/software-and-computing-round-table" TargetMode="External"/><Relationship Id="rId1" Type="http://schemas.openxmlformats.org/officeDocument/2006/relationships/slideLayout" Target="../slideLayouts/slideLayout2.xml"/><Relationship Id="rId6" Type="http://schemas.openxmlformats.org/officeDocument/2006/relationships/hyperlink" Target="https://indico.cern.ch/event/948465/" TargetMode="External"/><Relationship Id="rId5" Type="http://schemas.openxmlformats.org/officeDocument/2006/relationships/hyperlink" Target="https://link.springer.com/article/10.1007/s41781-018-0018-8" TargetMode="External"/><Relationship Id="rId4" Type="http://schemas.openxmlformats.org/officeDocument/2006/relationships/hyperlink" Target="https://iris-hep.or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E6B30C-A017-A24C-B294-9A094A684503}"/>
              </a:ext>
            </a:extLst>
          </p:cNvPr>
          <p:cNvSpPr>
            <a:spLocks noGrp="1"/>
          </p:cNvSpPr>
          <p:nvPr>
            <p:ph type="ctrTitle"/>
          </p:nvPr>
        </p:nvSpPr>
        <p:spPr/>
        <p:txBody>
          <a:bodyPr/>
          <a:lstStyle/>
          <a:p>
            <a:pPr algn="ctr"/>
            <a:r>
              <a:rPr lang="en-US" dirty="0"/>
              <a:t>Scientific Computing: The Offline World</a:t>
            </a:r>
          </a:p>
        </p:txBody>
      </p:sp>
      <p:sp>
        <p:nvSpPr>
          <p:cNvPr id="3" name="Subtitle 2">
            <a:extLst>
              <a:ext uri="{FF2B5EF4-FFF2-40B4-BE49-F238E27FC236}">
                <a16:creationId xmlns:a16="http://schemas.microsoft.com/office/drawing/2014/main" id="{E08DD292-7446-2B4E-8CFF-DB0616FE5562}"/>
              </a:ext>
            </a:extLst>
          </p:cNvPr>
          <p:cNvSpPr>
            <a:spLocks noGrp="1"/>
          </p:cNvSpPr>
          <p:nvPr>
            <p:ph type="subTitle" idx="1"/>
          </p:nvPr>
        </p:nvSpPr>
        <p:spPr/>
        <p:txBody>
          <a:bodyPr/>
          <a:lstStyle/>
          <a:p>
            <a:endParaRPr lang="en-US" dirty="0"/>
          </a:p>
          <a:p>
            <a:r>
              <a:rPr lang="en-US" dirty="0"/>
              <a:t>HUGS Summer School</a:t>
            </a:r>
          </a:p>
          <a:p>
            <a:r>
              <a:rPr lang="en-US" dirty="0"/>
              <a:t>Amber </a:t>
            </a:r>
            <a:r>
              <a:rPr lang="en-US" dirty="0" err="1"/>
              <a:t>Boehnlein</a:t>
            </a:r>
            <a:endParaRPr lang="en-US" dirty="0"/>
          </a:p>
          <a:p>
            <a:r>
              <a:rPr lang="en-US" dirty="0"/>
              <a:t>Associate Lab Director</a:t>
            </a:r>
          </a:p>
          <a:p>
            <a:r>
              <a:rPr lang="en-US" dirty="0"/>
              <a:t>Computational Science</a:t>
            </a:r>
            <a:br>
              <a:rPr lang="en-US" dirty="0"/>
            </a:br>
            <a:r>
              <a:rPr lang="en-US" dirty="0"/>
              <a:t>&amp; Technology  </a:t>
            </a:r>
          </a:p>
        </p:txBody>
      </p:sp>
      <p:pic>
        <p:nvPicPr>
          <p:cNvPr id="9" name="Picture Placeholder 8">
            <a:extLst>
              <a:ext uri="{FF2B5EF4-FFF2-40B4-BE49-F238E27FC236}">
                <a16:creationId xmlns:a16="http://schemas.microsoft.com/office/drawing/2014/main" id="{D78F4320-0F76-BA4D-8F7D-237AC9EDBDE9}"/>
              </a:ext>
            </a:extLst>
          </p:cNvPr>
          <p:cNvPicPr>
            <a:picLocks noGrp="1" noChangeAspect="1"/>
          </p:cNvPicPr>
          <p:nvPr>
            <p:ph type="pic" sz="quarter" idx="15"/>
          </p:nvPr>
        </p:nvPicPr>
        <p:blipFill>
          <a:blip r:embed="rId2"/>
          <a:srcRect t="10730" b="10730"/>
          <a:stretch>
            <a:fillRect/>
          </a:stretch>
        </p:blipFill>
        <p:spPr>
          <a:xfrm>
            <a:off x="4814570" y="1720793"/>
            <a:ext cx="5619750" cy="3840163"/>
          </a:xfrm>
        </p:spPr>
      </p:pic>
      <p:sp>
        <p:nvSpPr>
          <p:cNvPr id="2" name="TextBox 1">
            <a:extLst>
              <a:ext uri="{FF2B5EF4-FFF2-40B4-BE49-F238E27FC236}">
                <a16:creationId xmlns:a16="http://schemas.microsoft.com/office/drawing/2014/main" id="{6CF4C350-B5E7-BB4E-9373-21B96A5BBC8A}"/>
              </a:ext>
            </a:extLst>
          </p:cNvPr>
          <p:cNvSpPr txBox="1"/>
          <p:nvPr/>
        </p:nvSpPr>
        <p:spPr>
          <a:xfrm>
            <a:off x="8799616" y="5189521"/>
            <a:ext cx="652743" cy="369332"/>
          </a:xfrm>
          <a:prstGeom prst="rect">
            <a:avLst/>
          </a:prstGeom>
          <a:noFill/>
        </p:spPr>
        <p:txBody>
          <a:bodyPr wrap="none" rtlCol="0">
            <a:spAutoFit/>
          </a:bodyPr>
          <a:lstStyle/>
          <a:p>
            <a:r>
              <a:rPr lang="en-US" dirty="0"/>
              <a:t>1975</a:t>
            </a:r>
          </a:p>
        </p:txBody>
      </p:sp>
    </p:spTree>
    <p:extLst>
      <p:ext uri="{BB962C8B-B14F-4D97-AF65-F5344CB8AC3E}">
        <p14:creationId xmlns:p14="http://schemas.microsoft.com/office/powerpoint/2010/main" val="1396096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278C1-FF0E-2945-A050-C93861132903}"/>
              </a:ext>
            </a:extLst>
          </p:cNvPr>
          <p:cNvSpPr>
            <a:spLocks noGrp="1"/>
          </p:cNvSpPr>
          <p:nvPr>
            <p:ph type="title"/>
          </p:nvPr>
        </p:nvSpPr>
        <p:spPr/>
        <p:txBody>
          <a:bodyPr/>
          <a:lstStyle/>
          <a:p>
            <a:r>
              <a:rPr lang="en-US" dirty="0"/>
              <a:t>In the Real World</a:t>
            </a:r>
          </a:p>
        </p:txBody>
      </p:sp>
      <p:sp>
        <p:nvSpPr>
          <p:cNvPr id="3" name="Content Placeholder 2">
            <a:extLst>
              <a:ext uri="{FF2B5EF4-FFF2-40B4-BE49-F238E27FC236}">
                <a16:creationId xmlns:a16="http://schemas.microsoft.com/office/drawing/2014/main" id="{8406D5A2-C3B5-7D4C-9CAF-673DD37A76BF}"/>
              </a:ext>
            </a:extLst>
          </p:cNvPr>
          <p:cNvSpPr>
            <a:spLocks noGrp="1"/>
          </p:cNvSpPr>
          <p:nvPr>
            <p:ph idx="1"/>
          </p:nvPr>
        </p:nvSpPr>
        <p:spPr>
          <a:xfrm>
            <a:off x="411893" y="966055"/>
            <a:ext cx="4148232" cy="5381694"/>
          </a:xfrm>
        </p:spPr>
        <p:txBody>
          <a:bodyPr>
            <a:normAutofit/>
          </a:bodyPr>
          <a:lstStyle/>
          <a:p>
            <a:r>
              <a:rPr lang="en-US" dirty="0"/>
              <a:t>There are constraints that cause back pressure</a:t>
            </a:r>
          </a:p>
          <a:p>
            <a:pPr lvl="1"/>
            <a:r>
              <a:rPr lang="en-US" dirty="0"/>
              <a:t>Budget</a:t>
            </a:r>
          </a:p>
          <a:p>
            <a:pPr lvl="1"/>
            <a:r>
              <a:rPr lang="en-US" dirty="0"/>
              <a:t>Fixed Design Choices </a:t>
            </a:r>
          </a:p>
          <a:p>
            <a:r>
              <a:rPr lang="en-US" dirty="0"/>
              <a:t>ATLAS is an experiment at CERN</a:t>
            </a:r>
          </a:p>
          <a:p>
            <a:pPr lvl="1"/>
            <a:r>
              <a:rPr lang="en-US" dirty="0"/>
              <a:t>They are projecting needs into the far future when the luminosity increases</a:t>
            </a:r>
          </a:p>
          <a:p>
            <a:pPr lvl="1"/>
            <a:r>
              <a:rPr lang="en-US" dirty="0"/>
              <a:t>With a fixed budget and standard technology projections and the projected needs, </a:t>
            </a:r>
            <a:r>
              <a:rPr lang="en-US" i="1" dirty="0"/>
              <a:t>their model doesn’t work.</a:t>
            </a:r>
            <a:endParaRPr lang="en-US" dirty="0"/>
          </a:p>
          <a:p>
            <a:r>
              <a:rPr lang="en-US" dirty="0"/>
              <a:t>Write down what you think the three best options are.</a:t>
            </a:r>
          </a:p>
        </p:txBody>
      </p:sp>
      <p:pic>
        <p:nvPicPr>
          <p:cNvPr id="1028" name="Picture 4">
            <a:extLst>
              <a:ext uri="{FF2B5EF4-FFF2-40B4-BE49-F238E27FC236}">
                <a16:creationId xmlns:a16="http://schemas.microsoft.com/office/drawing/2014/main" id="{4B5AC9DF-CE88-D04C-BA61-293A328A9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793" y="1384051"/>
            <a:ext cx="7258908" cy="4719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041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278C1-FF0E-2945-A050-C93861132903}"/>
              </a:ext>
            </a:extLst>
          </p:cNvPr>
          <p:cNvSpPr>
            <a:spLocks noGrp="1"/>
          </p:cNvSpPr>
          <p:nvPr>
            <p:ph type="title"/>
          </p:nvPr>
        </p:nvSpPr>
        <p:spPr/>
        <p:txBody>
          <a:bodyPr/>
          <a:lstStyle/>
          <a:p>
            <a:r>
              <a:rPr lang="en-US" dirty="0"/>
              <a:t>Some Options</a:t>
            </a:r>
          </a:p>
        </p:txBody>
      </p:sp>
      <p:sp>
        <p:nvSpPr>
          <p:cNvPr id="3" name="Content Placeholder 2">
            <a:extLst>
              <a:ext uri="{FF2B5EF4-FFF2-40B4-BE49-F238E27FC236}">
                <a16:creationId xmlns:a16="http://schemas.microsoft.com/office/drawing/2014/main" id="{8406D5A2-C3B5-7D4C-9CAF-673DD37A76BF}"/>
              </a:ext>
            </a:extLst>
          </p:cNvPr>
          <p:cNvSpPr>
            <a:spLocks noGrp="1"/>
          </p:cNvSpPr>
          <p:nvPr>
            <p:ph idx="1"/>
          </p:nvPr>
        </p:nvSpPr>
        <p:spPr>
          <a:xfrm>
            <a:off x="411893" y="966055"/>
            <a:ext cx="4148232" cy="5381694"/>
          </a:xfrm>
        </p:spPr>
        <p:txBody>
          <a:bodyPr>
            <a:normAutofit/>
          </a:bodyPr>
          <a:lstStyle/>
          <a:p>
            <a:r>
              <a:rPr lang="en-US" dirty="0"/>
              <a:t>Write less data or use less simulation?</a:t>
            </a:r>
          </a:p>
          <a:p>
            <a:pPr lvl="1"/>
            <a:r>
              <a:rPr lang="en-US" dirty="0"/>
              <a:t>Might Impact Physics goals</a:t>
            </a:r>
          </a:p>
          <a:p>
            <a:r>
              <a:rPr lang="en-US" dirty="0"/>
              <a:t> Develop faster algorithms?</a:t>
            </a:r>
          </a:p>
          <a:p>
            <a:pPr lvl="1"/>
            <a:r>
              <a:rPr lang="en-US" dirty="0"/>
              <a:t>Takes people, expertise and time</a:t>
            </a:r>
          </a:p>
          <a:p>
            <a:r>
              <a:rPr lang="en-US" dirty="0"/>
              <a:t>Port algorithms from CPUS to GPUs</a:t>
            </a:r>
          </a:p>
          <a:p>
            <a:pPr lvl="1"/>
            <a:r>
              <a:rPr lang="en-US" dirty="0"/>
              <a:t>Takes people, time, expertise </a:t>
            </a:r>
          </a:p>
          <a:p>
            <a:r>
              <a:rPr lang="en-US" dirty="0"/>
              <a:t>Trade off in precision/time?</a:t>
            </a:r>
          </a:p>
          <a:p>
            <a:pPr lvl="2"/>
            <a:r>
              <a:rPr lang="en-US" dirty="0"/>
              <a:t>90% of ‘fast sim’</a:t>
            </a:r>
          </a:p>
          <a:p>
            <a:r>
              <a:rPr lang="en-US" dirty="0"/>
              <a:t>Get more money </a:t>
            </a:r>
          </a:p>
          <a:p>
            <a:pPr lvl="2"/>
            <a:r>
              <a:rPr lang="en-US" dirty="0"/>
              <a:t>Means more data center space, power and cooling</a:t>
            </a:r>
          </a:p>
          <a:p>
            <a:endParaRPr lang="en-US" dirty="0"/>
          </a:p>
        </p:txBody>
      </p:sp>
      <p:pic>
        <p:nvPicPr>
          <p:cNvPr id="1028" name="Picture 4">
            <a:extLst>
              <a:ext uri="{FF2B5EF4-FFF2-40B4-BE49-F238E27FC236}">
                <a16:creationId xmlns:a16="http://schemas.microsoft.com/office/drawing/2014/main" id="{4B5AC9DF-CE88-D04C-BA61-293A328A9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793" y="1384051"/>
            <a:ext cx="7258908" cy="4719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16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0A9F9465-8FC7-E14D-A9EA-9D86C5FCE683}"/>
              </a:ext>
            </a:extLst>
          </p:cNvPr>
          <p:cNvPicPr>
            <a:picLocks noChangeAspect="1"/>
          </p:cNvPicPr>
          <p:nvPr/>
        </p:nvPicPr>
        <p:blipFill>
          <a:blip r:embed="rId2">
            <a:alphaModFix amt="46000"/>
            <a:extLst>
              <a:ext uri="{28A0092B-C50C-407E-A947-70E740481C1C}">
                <a14:useLocalDpi xmlns:a14="http://schemas.microsoft.com/office/drawing/2010/main" val="0"/>
              </a:ext>
            </a:extLst>
          </a:blip>
          <a:stretch>
            <a:fillRect/>
          </a:stretch>
        </p:blipFill>
        <p:spPr>
          <a:xfrm>
            <a:off x="999999" y="1896415"/>
            <a:ext cx="1775403" cy="3221620"/>
          </a:xfrm>
          <a:prstGeom prst="rect">
            <a:avLst/>
          </a:prstGeom>
        </p:spPr>
      </p:pic>
      <p:pic>
        <p:nvPicPr>
          <p:cNvPr id="51" name="Picture 2">
            <a:extLst>
              <a:ext uri="{FF2B5EF4-FFF2-40B4-BE49-F238E27FC236}">
                <a16:creationId xmlns:a16="http://schemas.microsoft.com/office/drawing/2014/main" id="{5977CF25-FD56-8947-9BA7-074A06F0D11F}"/>
              </a:ext>
            </a:extLst>
          </p:cNvPr>
          <p:cNvPicPr>
            <a:picLocks noChangeAspect="1" noChangeArrowheads="1"/>
          </p:cNvPicPr>
          <p:nvPr/>
        </p:nvPicPr>
        <p:blipFill>
          <a:blip r:embed="rId3">
            <a:alphaModFix amt="78000"/>
            <a:extLst>
              <a:ext uri="{28A0092B-C50C-407E-A947-70E740481C1C}">
                <a14:useLocalDpi xmlns:a14="http://schemas.microsoft.com/office/drawing/2010/main" val="0"/>
              </a:ext>
            </a:extLst>
          </a:blip>
          <a:srcRect/>
          <a:stretch>
            <a:fillRect/>
          </a:stretch>
        </p:blipFill>
        <p:spPr bwMode="auto">
          <a:xfrm>
            <a:off x="298837" y="823976"/>
            <a:ext cx="827595" cy="248844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62DE0AF0-680F-D347-83DB-5120659AAFD5}"/>
              </a:ext>
            </a:extLst>
          </p:cNvPr>
          <p:cNvPicPr>
            <a:picLocks noChangeAspect="1"/>
          </p:cNvPicPr>
          <p:nvPr/>
        </p:nvPicPr>
        <p:blipFill>
          <a:blip r:embed="rId4" cstate="hqprint">
            <a:alphaModFix amt="50000"/>
            <a:extLst>
              <a:ext uri="{28A0092B-C50C-407E-A947-70E740481C1C}">
                <a14:useLocalDpi xmlns:a14="http://schemas.microsoft.com/office/drawing/2010/main" val="0"/>
              </a:ext>
            </a:extLst>
          </a:blip>
          <a:stretch>
            <a:fillRect/>
          </a:stretch>
        </p:blipFill>
        <p:spPr>
          <a:xfrm>
            <a:off x="8784850" y="1398908"/>
            <a:ext cx="2940957" cy="2352765"/>
          </a:xfrm>
          <a:prstGeom prst="rect">
            <a:avLst/>
          </a:prstGeom>
        </p:spPr>
      </p:pic>
      <p:pic>
        <p:nvPicPr>
          <p:cNvPr id="47" name="Picture 46" descr="Detector Installation Continues">
            <a:extLst>
              <a:ext uri="{FF2B5EF4-FFF2-40B4-BE49-F238E27FC236}">
                <a16:creationId xmlns:a16="http://schemas.microsoft.com/office/drawing/2014/main" id="{F1340F17-3284-BF48-BC11-CB0CA76CA1E0}"/>
              </a:ext>
            </a:extLst>
          </p:cNvPr>
          <p:cNvPicPr>
            <a:picLocks noChangeAspect="1"/>
          </p:cNvPicPr>
          <p:nvPr/>
        </p:nvPicPr>
        <p:blipFill>
          <a:blip r:embed="rId5">
            <a:alphaModFix amt="35000"/>
            <a:extLst>
              <a:ext uri="{28A0092B-C50C-407E-A947-70E740481C1C}">
                <a14:useLocalDpi xmlns:a14="http://schemas.microsoft.com/office/drawing/2010/main" val="0"/>
              </a:ext>
            </a:extLst>
          </a:blip>
          <a:srcRect/>
          <a:stretch>
            <a:fillRect/>
          </a:stretch>
        </p:blipFill>
        <p:spPr bwMode="auto">
          <a:xfrm>
            <a:off x="3027366" y="897437"/>
            <a:ext cx="3552630" cy="1997957"/>
          </a:xfrm>
          <a:prstGeom prst="rect">
            <a:avLst/>
          </a:prstGeom>
          <a:noFill/>
          <a:ln>
            <a:noFill/>
          </a:ln>
          <a:effectLst>
            <a:outerShdw blurRad="50800" dist="50800" dir="5400000" algn="ctr" rotWithShape="0">
              <a:srgbClr val="000000"/>
            </a:outerShdw>
          </a:effectLst>
        </p:spPr>
      </p:pic>
      <p:pic>
        <p:nvPicPr>
          <p:cNvPr id="46" name="Picture 45" descr="A screenshot of a cell phone&#10;&#10;Description automatically generated">
            <a:extLst>
              <a:ext uri="{FF2B5EF4-FFF2-40B4-BE49-F238E27FC236}">
                <a16:creationId xmlns:a16="http://schemas.microsoft.com/office/drawing/2014/main" id="{B39273E9-F9FA-F447-BB08-BCFE5CD23EC5}"/>
              </a:ext>
            </a:extLst>
          </p:cNvPr>
          <p:cNvPicPr>
            <a:picLocks noChangeAspect="1"/>
          </p:cNvPicPr>
          <p:nvPr/>
        </p:nvPicPr>
        <p:blipFill>
          <a:blip r:embed="rId6">
            <a:alphaModFix amt="53000"/>
          </a:blip>
          <a:stretch>
            <a:fillRect/>
          </a:stretch>
        </p:blipFill>
        <p:spPr>
          <a:xfrm>
            <a:off x="4711168" y="4299300"/>
            <a:ext cx="5212600" cy="2292462"/>
          </a:xfrm>
          <a:prstGeom prst="rect">
            <a:avLst/>
          </a:prstGeom>
        </p:spPr>
      </p:pic>
      <p:pic>
        <p:nvPicPr>
          <p:cNvPr id="44" name="Image" descr="Image">
            <a:extLst>
              <a:ext uri="{FF2B5EF4-FFF2-40B4-BE49-F238E27FC236}">
                <a16:creationId xmlns:a16="http://schemas.microsoft.com/office/drawing/2014/main" id="{419E6A03-8D57-E44D-BE3A-A0D4A6E0B211}"/>
              </a:ext>
            </a:extLst>
          </p:cNvPr>
          <p:cNvPicPr>
            <a:picLocks noChangeAspect="1"/>
          </p:cNvPicPr>
          <p:nvPr/>
        </p:nvPicPr>
        <p:blipFill>
          <a:blip r:embed="rId7">
            <a:alphaModFix amt="53000"/>
          </a:blip>
          <a:srcRect l="50509" t="17816" r="3491" b="6245"/>
          <a:stretch>
            <a:fillRect/>
          </a:stretch>
        </p:blipFill>
        <p:spPr>
          <a:xfrm>
            <a:off x="381209" y="4735483"/>
            <a:ext cx="2543490" cy="1975712"/>
          </a:xfrm>
          <a:prstGeom prst="rect">
            <a:avLst/>
          </a:prstGeom>
          <a:ln>
            <a:noFill/>
          </a:ln>
          <a:effectLst/>
        </p:spPr>
      </p:pic>
      <p:sp>
        <p:nvSpPr>
          <p:cNvPr id="33" name="Freeform 32">
            <a:extLst>
              <a:ext uri="{FF2B5EF4-FFF2-40B4-BE49-F238E27FC236}">
                <a16:creationId xmlns:a16="http://schemas.microsoft.com/office/drawing/2014/main" id="{EA2861D3-E242-4C43-9467-46334BE15EB7}"/>
              </a:ext>
            </a:extLst>
          </p:cNvPr>
          <p:cNvSpPr>
            <a:spLocks noChangeAspect="1"/>
          </p:cNvSpPr>
          <p:nvPr/>
        </p:nvSpPr>
        <p:spPr>
          <a:xfrm rot="1748014">
            <a:off x="3721693" y="1674115"/>
            <a:ext cx="4850210" cy="4530582"/>
          </a:xfrm>
          <a:custGeom>
            <a:avLst/>
            <a:gdLst>
              <a:gd name="connsiteX0" fmla="*/ 502920 w 1085976"/>
              <a:gd name="connsiteY0" fmla="*/ 0 h 1005840"/>
              <a:gd name="connsiteX1" fmla="*/ 858538 w 1085976"/>
              <a:gd name="connsiteY1" fmla="*/ 147302 h 1005840"/>
              <a:gd name="connsiteX2" fmla="*/ 898593 w 1085976"/>
              <a:gd name="connsiteY2" fmla="*/ 195848 h 1005840"/>
              <a:gd name="connsiteX3" fmla="*/ 867175 w 1085976"/>
              <a:gd name="connsiteY3" fmla="*/ 229281 h 1005840"/>
              <a:gd name="connsiteX4" fmla="*/ 826209 w 1085976"/>
              <a:gd name="connsiteY4" fmla="*/ 179631 h 1005840"/>
              <a:gd name="connsiteX5" fmla="*/ 502920 w 1085976"/>
              <a:gd name="connsiteY5" fmla="*/ 45720 h 1005840"/>
              <a:gd name="connsiteX6" fmla="*/ 45720 w 1085976"/>
              <a:gd name="connsiteY6" fmla="*/ 502920 h 1005840"/>
              <a:gd name="connsiteX7" fmla="*/ 502920 w 1085976"/>
              <a:gd name="connsiteY7" fmla="*/ 960120 h 1005840"/>
              <a:gd name="connsiteX8" fmla="*/ 950831 w 1085976"/>
              <a:gd name="connsiteY8" fmla="*/ 595062 h 1005840"/>
              <a:gd name="connsiteX9" fmla="*/ 952652 w 1085976"/>
              <a:gd name="connsiteY9" fmla="*/ 576997 h 1005840"/>
              <a:gd name="connsiteX10" fmla="*/ 846490 w 1085976"/>
              <a:gd name="connsiteY10" fmla="*/ 576997 h 1005840"/>
              <a:gd name="connsiteX11" fmla="*/ 966233 w 1085976"/>
              <a:gd name="connsiteY11" fmla="*/ 349794 h 1005840"/>
              <a:gd name="connsiteX12" fmla="*/ 1085976 w 1085976"/>
              <a:gd name="connsiteY12" fmla="*/ 576997 h 1005840"/>
              <a:gd name="connsiteX13" fmla="*/ 998372 w 1085976"/>
              <a:gd name="connsiteY13" fmla="*/ 576997 h 1005840"/>
              <a:gd name="connsiteX14" fmla="*/ 995622 w 1085976"/>
              <a:gd name="connsiteY14" fmla="*/ 604276 h 1005840"/>
              <a:gd name="connsiteX15" fmla="*/ 502920 w 1085976"/>
              <a:gd name="connsiteY15" fmla="*/ 1005840 h 1005840"/>
              <a:gd name="connsiteX16" fmla="*/ 0 w 1085976"/>
              <a:gd name="connsiteY16" fmla="*/ 502920 h 1005840"/>
              <a:gd name="connsiteX17" fmla="*/ 502920 w 1085976"/>
              <a:gd name="connsiteY17" fmla="*/ 0 h 1005840"/>
              <a:gd name="connsiteX0" fmla="*/ 502920 w 1085976"/>
              <a:gd name="connsiteY0" fmla="*/ 0 h 1005840"/>
              <a:gd name="connsiteX1" fmla="*/ 858538 w 1085976"/>
              <a:gd name="connsiteY1" fmla="*/ 147302 h 1005840"/>
              <a:gd name="connsiteX2" fmla="*/ 898593 w 1085976"/>
              <a:gd name="connsiteY2" fmla="*/ 195848 h 1005840"/>
              <a:gd name="connsiteX3" fmla="*/ 867175 w 1085976"/>
              <a:gd name="connsiteY3" fmla="*/ 229281 h 1005840"/>
              <a:gd name="connsiteX4" fmla="*/ 826209 w 1085976"/>
              <a:gd name="connsiteY4" fmla="*/ 179631 h 1005840"/>
              <a:gd name="connsiteX5" fmla="*/ 502920 w 1085976"/>
              <a:gd name="connsiteY5" fmla="*/ 45720 h 1005840"/>
              <a:gd name="connsiteX6" fmla="*/ 45720 w 1085976"/>
              <a:gd name="connsiteY6" fmla="*/ 502920 h 1005840"/>
              <a:gd name="connsiteX7" fmla="*/ 502920 w 1085976"/>
              <a:gd name="connsiteY7" fmla="*/ 960120 h 1005840"/>
              <a:gd name="connsiteX8" fmla="*/ 950831 w 1085976"/>
              <a:gd name="connsiteY8" fmla="*/ 595062 h 1005840"/>
              <a:gd name="connsiteX9" fmla="*/ 952652 w 1085976"/>
              <a:gd name="connsiteY9" fmla="*/ 576997 h 1005840"/>
              <a:gd name="connsiteX10" fmla="*/ 887044 w 1085976"/>
              <a:gd name="connsiteY10" fmla="*/ 584639 h 1005840"/>
              <a:gd name="connsiteX11" fmla="*/ 966233 w 1085976"/>
              <a:gd name="connsiteY11" fmla="*/ 349794 h 1005840"/>
              <a:gd name="connsiteX12" fmla="*/ 1085976 w 1085976"/>
              <a:gd name="connsiteY12" fmla="*/ 576997 h 1005840"/>
              <a:gd name="connsiteX13" fmla="*/ 998372 w 1085976"/>
              <a:gd name="connsiteY13" fmla="*/ 576997 h 1005840"/>
              <a:gd name="connsiteX14" fmla="*/ 995622 w 1085976"/>
              <a:gd name="connsiteY14" fmla="*/ 604276 h 1005840"/>
              <a:gd name="connsiteX15" fmla="*/ 502920 w 1085976"/>
              <a:gd name="connsiteY15" fmla="*/ 1005840 h 1005840"/>
              <a:gd name="connsiteX16" fmla="*/ 0 w 1085976"/>
              <a:gd name="connsiteY16" fmla="*/ 502920 h 1005840"/>
              <a:gd name="connsiteX17" fmla="*/ 502920 w 1085976"/>
              <a:gd name="connsiteY17" fmla="*/ 0 h 1005840"/>
              <a:gd name="connsiteX0" fmla="*/ 502920 w 1042527"/>
              <a:gd name="connsiteY0" fmla="*/ 0 h 1005840"/>
              <a:gd name="connsiteX1" fmla="*/ 858538 w 1042527"/>
              <a:gd name="connsiteY1" fmla="*/ 147302 h 1005840"/>
              <a:gd name="connsiteX2" fmla="*/ 898593 w 1042527"/>
              <a:gd name="connsiteY2" fmla="*/ 195848 h 1005840"/>
              <a:gd name="connsiteX3" fmla="*/ 867175 w 1042527"/>
              <a:gd name="connsiteY3" fmla="*/ 229281 h 1005840"/>
              <a:gd name="connsiteX4" fmla="*/ 826209 w 1042527"/>
              <a:gd name="connsiteY4" fmla="*/ 179631 h 1005840"/>
              <a:gd name="connsiteX5" fmla="*/ 502920 w 1042527"/>
              <a:gd name="connsiteY5" fmla="*/ 45720 h 1005840"/>
              <a:gd name="connsiteX6" fmla="*/ 45720 w 1042527"/>
              <a:gd name="connsiteY6" fmla="*/ 502920 h 1005840"/>
              <a:gd name="connsiteX7" fmla="*/ 502920 w 1042527"/>
              <a:gd name="connsiteY7" fmla="*/ 960120 h 1005840"/>
              <a:gd name="connsiteX8" fmla="*/ 950831 w 1042527"/>
              <a:gd name="connsiteY8" fmla="*/ 595062 h 1005840"/>
              <a:gd name="connsiteX9" fmla="*/ 952652 w 1042527"/>
              <a:gd name="connsiteY9" fmla="*/ 576997 h 1005840"/>
              <a:gd name="connsiteX10" fmla="*/ 887044 w 1042527"/>
              <a:gd name="connsiteY10" fmla="*/ 584639 h 1005840"/>
              <a:gd name="connsiteX11" fmla="*/ 966233 w 1042527"/>
              <a:gd name="connsiteY11" fmla="*/ 349794 h 1005840"/>
              <a:gd name="connsiteX12" fmla="*/ 1042527 w 1042527"/>
              <a:gd name="connsiteY12" fmla="*/ 579876 h 1005840"/>
              <a:gd name="connsiteX13" fmla="*/ 998372 w 1042527"/>
              <a:gd name="connsiteY13" fmla="*/ 576997 h 1005840"/>
              <a:gd name="connsiteX14" fmla="*/ 995622 w 1042527"/>
              <a:gd name="connsiteY14" fmla="*/ 604276 h 1005840"/>
              <a:gd name="connsiteX15" fmla="*/ 502920 w 1042527"/>
              <a:gd name="connsiteY15" fmla="*/ 1005840 h 1005840"/>
              <a:gd name="connsiteX16" fmla="*/ 0 w 1042527"/>
              <a:gd name="connsiteY16" fmla="*/ 502920 h 1005840"/>
              <a:gd name="connsiteX17" fmla="*/ 502920 w 1042527"/>
              <a:gd name="connsiteY17" fmla="*/ 0 h 1005840"/>
              <a:gd name="connsiteX0" fmla="*/ 502920 w 1042527"/>
              <a:gd name="connsiteY0" fmla="*/ 0 h 1005840"/>
              <a:gd name="connsiteX1" fmla="*/ 858538 w 1042527"/>
              <a:gd name="connsiteY1" fmla="*/ 147302 h 1005840"/>
              <a:gd name="connsiteX2" fmla="*/ 898593 w 1042527"/>
              <a:gd name="connsiteY2" fmla="*/ 195848 h 1005840"/>
              <a:gd name="connsiteX3" fmla="*/ 867175 w 1042527"/>
              <a:gd name="connsiteY3" fmla="*/ 229281 h 1005840"/>
              <a:gd name="connsiteX4" fmla="*/ 826209 w 1042527"/>
              <a:gd name="connsiteY4" fmla="*/ 179631 h 1005840"/>
              <a:gd name="connsiteX5" fmla="*/ 502920 w 1042527"/>
              <a:gd name="connsiteY5" fmla="*/ 45720 h 1005840"/>
              <a:gd name="connsiteX6" fmla="*/ 45720 w 1042527"/>
              <a:gd name="connsiteY6" fmla="*/ 502920 h 1005840"/>
              <a:gd name="connsiteX7" fmla="*/ 502920 w 1042527"/>
              <a:gd name="connsiteY7" fmla="*/ 960120 h 1005840"/>
              <a:gd name="connsiteX8" fmla="*/ 950831 w 1042527"/>
              <a:gd name="connsiteY8" fmla="*/ 595062 h 1005840"/>
              <a:gd name="connsiteX9" fmla="*/ 952652 w 1042527"/>
              <a:gd name="connsiteY9" fmla="*/ 576997 h 1005840"/>
              <a:gd name="connsiteX10" fmla="*/ 887044 w 1042527"/>
              <a:gd name="connsiteY10" fmla="*/ 584639 h 1005840"/>
              <a:gd name="connsiteX11" fmla="*/ 972719 w 1042527"/>
              <a:gd name="connsiteY11" fmla="*/ 441238 h 1005840"/>
              <a:gd name="connsiteX12" fmla="*/ 1042527 w 1042527"/>
              <a:gd name="connsiteY12" fmla="*/ 579876 h 1005840"/>
              <a:gd name="connsiteX13" fmla="*/ 998372 w 1042527"/>
              <a:gd name="connsiteY13" fmla="*/ 576997 h 1005840"/>
              <a:gd name="connsiteX14" fmla="*/ 995622 w 1042527"/>
              <a:gd name="connsiteY14" fmla="*/ 604276 h 1005840"/>
              <a:gd name="connsiteX15" fmla="*/ 502920 w 1042527"/>
              <a:gd name="connsiteY15" fmla="*/ 1005840 h 1005840"/>
              <a:gd name="connsiteX16" fmla="*/ 0 w 1042527"/>
              <a:gd name="connsiteY16" fmla="*/ 502920 h 1005840"/>
              <a:gd name="connsiteX17" fmla="*/ 502920 w 1042527"/>
              <a:gd name="connsiteY17" fmla="*/ 0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2527" h="1005840">
                <a:moveTo>
                  <a:pt x="502920" y="0"/>
                </a:moveTo>
                <a:cubicBezTo>
                  <a:pt x="641798" y="0"/>
                  <a:pt x="767528" y="56291"/>
                  <a:pt x="858538" y="147302"/>
                </a:cubicBezTo>
                <a:lnTo>
                  <a:pt x="898593" y="195848"/>
                </a:lnTo>
                <a:lnTo>
                  <a:pt x="867175" y="229281"/>
                </a:lnTo>
                <a:lnTo>
                  <a:pt x="826209" y="179631"/>
                </a:lnTo>
                <a:cubicBezTo>
                  <a:pt x="743473" y="96894"/>
                  <a:pt x="629173" y="45720"/>
                  <a:pt x="502920" y="45720"/>
                </a:cubicBezTo>
                <a:cubicBezTo>
                  <a:pt x="250415" y="45720"/>
                  <a:pt x="45720" y="250415"/>
                  <a:pt x="45720" y="502920"/>
                </a:cubicBezTo>
                <a:cubicBezTo>
                  <a:pt x="45720" y="755425"/>
                  <a:pt x="250415" y="960120"/>
                  <a:pt x="502920" y="960120"/>
                </a:cubicBezTo>
                <a:cubicBezTo>
                  <a:pt x="723862" y="960120"/>
                  <a:pt x="908199" y="803401"/>
                  <a:pt x="950831" y="595062"/>
                </a:cubicBezTo>
                <a:lnTo>
                  <a:pt x="952652" y="576997"/>
                </a:lnTo>
                <a:lnTo>
                  <a:pt x="887044" y="584639"/>
                </a:lnTo>
                <a:lnTo>
                  <a:pt x="972719" y="441238"/>
                </a:lnTo>
                <a:lnTo>
                  <a:pt x="1042527" y="579876"/>
                </a:lnTo>
                <a:lnTo>
                  <a:pt x="998372" y="576997"/>
                </a:lnTo>
                <a:lnTo>
                  <a:pt x="995622" y="604276"/>
                </a:lnTo>
                <a:cubicBezTo>
                  <a:pt x="948727" y="833448"/>
                  <a:pt x="745956" y="1005840"/>
                  <a:pt x="502920" y="1005840"/>
                </a:cubicBezTo>
                <a:cubicBezTo>
                  <a:pt x="225165" y="1005840"/>
                  <a:pt x="0" y="780675"/>
                  <a:pt x="0" y="502920"/>
                </a:cubicBezTo>
                <a:cubicBezTo>
                  <a:pt x="0" y="225165"/>
                  <a:pt x="225165" y="0"/>
                  <a:pt x="502920" y="0"/>
                </a:cubicBezTo>
                <a:close/>
              </a:path>
            </a:pathLst>
          </a:cu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FF491D4-0C53-8A45-B3AC-AB31D65F7A54}"/>
              </a:ext>
            </a:extLst>
          </p:cNvPr>
          <p:cNvSpPr>
            <a:spLocks noGrp="1"/>
          </p:cNvSpPr>
          <p:nvPr>
            <p:ph type="title"/>
          </p:nvPr>
        </p:nvSpPr>
        <p:spPr/>
        <p:txBody>
          <a:bodyPr>
            <a:normAutofit/>
          </a:bodyPr>
          <a:lstStyle/>
          <a:p>
            <a:r>
              <a:rPr lang="en-US" dirty="0"/>
              <a:t>Jefferson Lab:  The Application Layer </a:t>
            </a:r>
          </a:p>
        </p:txBody>
      </p:sp>
      <p:sp>
        <p:nvSpPr>
          <p:cNvPr id="34" name="Freeform 33">
            <a:extLst>
              <a:ext uri="{FF2B5EF4-FFF2-40B4-BE49-F238E27FC236}">
                <a16:creationId xmlns:a16="http://schemas.microsoft.com/office/drawing/2014/main" id="{E6B4E5C8-80A6-9C4F-AD74-AA76D2ACB022}"/>
              </a:ext>
            </a:extLst>
          </p:cNvPr>
          <p:cNvSpPr/>
          <p:nvPr/>
        </p:nvSpPr>
        <p:spPr>
          <a:xfrm rot="7797114" flipH="1">
            <a:off x="2276466" y="1440442"/>
            <a:ext cx="2052558" cy="1859758"/>
          </a:xfrm>
          <a:custGeom>
            <a:avLst/>
            <a:gdLst>
              <a:gd name="connsiteX0" fmla="*/ 502920 w 1085976"/>
              <a:gd name="connsiteY0" fmla="*/ 0 h 1005840"/>
              <a:gd name="connsiteX1" fmla="*/ 858538 w 1085976"/>
              <a:gd name="connsiteY1" fmla="*/ 147302 h 1005840"/>
              <a:gd name="connsiteX2" fmla="*/ 898593 w 1085976"/>
              <a:gd name="connsiteY2" fmla="*/ 195848 h 1005840"/>
              <a:gd name="connsiteX3" fmla="*/ 867175 w 1085976"/>
              <a:gd name="connsiteY3" fmla="*/ 229281 h 1005840"/>
              <a:gd name="connsiteX4" fmla="*/ 826209 w 1085976"/>
              <a:gd name="connsiteY4" fmla="*/ 179631 h 1005840"/>
              <a:gd name="connsiteX5" fmla="*/ 502920 w 1085976"/>
              <a:gd name="connsiteY5" fmla="*/ 45720 h 1005840"/>
              <a:gd name="connsiteX6" fmla="*/ 45720 w 1085976"/>
              <a:gd name="connsiteY6" fmla="*/ 502920 h 1005840"/>
              <a:gd name="connsiteX7" fmla="*/ 502920 w 1085976"/>
              <a:gd name="connsiteY7" fmla="*/ 960120 h 1005840"/>
              <a:gd name="connsiteX8" fmla="*/ 950831 w 1085976"/>
              <a:gd name="connsiteY8" fmla="*/ 595062 h 1005840"/>
              <a:gd name="connsiteX9" fmla="*/ 952652 w 1085976"/>
              <a:gd name="connsiteY9" fmla="*/ 576997 h 1005840"/>
              <a:gd name="connsiteX10" fmla="*/ 846490 w 1085976"/>
              <a:gd name="connsiteY10" fmla="*/ 576997 h 1005840"/>
              <a:gd name="connsiteX11" fmla="*/ 966233 w 1085976"/>
              <a:gd name="connsiteY11" fmla="*/ 349794 h 1005840"/>
              <a:gd name="connsiteX12" fmla="*/ 1085976 w 1085976"/>
              <a:gd name="connsiteY12" fmla="*/ 576997 h 1005840"/>
              <a:gd name="connsiteX13" fmla="*/ 998372 w 1085976"/>
              <a:gd name="connsiteY13" fmla="*/ 576997 h 1005840"/>
              <a:gd name="connsiteX14" fmla="*/ 995622 w 1085976"/>
              <a:gd name="connsiteY14" fmla="*/ 604276 h 1005840"/>
              <a:gd name="connsiteX15" fmla="*/ 502920 w 1085976"/>
              <a:gd name="connsiteY15" fmla="*/ 1005840 h 1005840"/>
              <a:gd name="connsiteX16" fmla="*/ 0 w 1085976"/>
              <a:gd name="connsiteY16" fmla="*/ 502920 h 1005840"/>
              <a:gd name="connsiteX17" fmla="*/ 502920 w 1085976"/>
              <a:gd name="connsiteY17" fmla="*/ 0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5976" h="1005840">
                <a:moveTo>
                  <a:pt x="502920" y="0"/>
                </a:moveTo>
                <a:cubicBezTo>
                  <a:pt x="641798" y="0"/>
                  <a:pt x="767528" y="56291"/>
                  <a:pt x="858538" y="147302"/>
                </a:cubicBezTo>
                <a:lnTo>
                  <a:pt x="898593" y="195848"/>
                </a:lnTo>
                <a:lnTo>
                  <a:pt x="867175" y="229281"/>
                </a:lnTo>
                <a:lnTo>
                  <a:pt x="826209" y="179631"/>
                </a:lnTo>
                <a:cubicBezTo>
                  <a:pt x="743473" y="96894"/>
                  <a:pt x="629173" y="45720"/>
                  <a:pt x="502920" y="45720"/>
                </a:cubicBezTo>
                <a:cubicBezTo>
                  <a:pt x="250415" y="45720"/>
                  <a:pt x="45720" y="250415"/>
                  <a:pt x="45720" y="502920"/>
                </a:cubicBezTo>
                <a:cubicBezTo>
                  <a:pt x="45720" y="755425"/>
                  <a:pt x="250415" y="960120"/>
                  <a:pt x="502920" y="960120"/>
                </a:cubicBezTo>
                <a:cubicBezTo>
                  <a:pt x="723862" y="960120"/>
                  <a:pt x="908199" y="803401"/>
                  <a:pt x="950831" y="595062"/>
                </a:cubicBezTo>
                <a:lnTo>
                  <a:pt x="952652" y="576997"/>
                </a:lnTo>
                <a:lnTo>
                  <a:pt x="846490" y="576997"/>
                </a:lnTo>
                <a:lnTo>
                  <a:pt x="966233" y="349794"/>
                </a:lnTo>
                <a:lnTo>
                  <a:pt x="1085976" y="576997"/>
                </a:lnTo>
                <a:lnTo>
                  <a:pt x="998372" y="576997"/>
                </a:lnTo>
                <a:lnTo>
                  <a:pt x="995622" y="604276"/>
                </a:lnTo>
                <a:cubicBezTo>
                  <a:pt x="948727" y="833448"/>
                  <a:pt x="745956" y="1005840"/>
                  <a:pt x="502920" y="1005840"/>
                </a:cubicBezTo>
                <a:cubicBezTo>
                  <a:pt x="225165" y="1005840"/>
                  <a:pt x="0" y="780675"/>
                  <a:pt x="0" y="502920"/>
                </a:cubicBezTo>
                <a:cubicBezTo>
                  <a:pt x="0" y="225165"/>
                  <a:pt x="225165" y="0"/>
                  <a:pt x="502920" y="0"/>
                </a:cubicBezTo>
                <a:close/>
              </a:path>
            </a:pathLst>
          </a:cu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785E5D85-AD99-B14A-8CE2-A1BA0B62C2FD}"/>
              </a:ext>
            </a:extLst>
          </p:cNvPr>
          <p:cNvSpPr>
            <a:spLocks noChangeAspect="1"/>
          </p:cNvSpPr>
          <p:nvPr/>
        </p:nvSpPr>
        <p:spPr>
          <a:xfrm rot="19566896" flipH="1">
            <a:off x="7966556" y="2881017"/>
            <a:ext cx="2786156" cy="2645089"/>
          </a:xfrm>
          <a:custGeom>
            <a:avLst/>
            <a:gdLst>
              <a:gd name="connsiteX0" fmla="*/ 502920 w 1085976"/>
              <a:gd name="connsiteY0" fmla="*/ 0 h 1005840"/>
              <a:gd name="connsiteX1" fmla="*/ 858538 w 1085976"/>
              <a:gd name="connsiteY1" fmla="*/ 147302 h 1005840"/>
              <a:gd name="connsiteX2" fmla="*/ 898593 w 1085976"/>
              <a:gd name="connsiteY2" fmla="*/ 195848 h 1005840"/>
              <a:gd name="connsiteX3" fmla="*/ 867175 w 1085976"/>
              <a:gd name="connsiteY3" fmla="*/ 229281 h 1005840"/>
              <a:gd name="connsiteX4" fmla="*/ 826209 w 1085976"/>
              <a:gd name="connsiteY4" fmla="*/ 179631 h 1005840"/>
              <a:gd name="connsiteX5" fmla="*/ 502920 w 1085976"/>
              <a:gd name="connsiteY5" fmla="*/ 45720 h 1005840"/>
              <a:gd name="connsiteX6" fmla="*/ 45720 w 1085976"/>
              <a:gd name="connsiteY6" fmla="*/ 502920 h 1005840"/>
              <a:gd name="connsiteX7" fmla="*/ 502920 w 1085976"/>
              <a:gd name="connsiteY7" fmla="*/ 960120 h 1005840"/>
              <a:gd name="connsiteX8" fmla="*/ 950831 w 1085976"/>
              <a:gd name="connsiteY8" fmla="*/ 595062 h 1005840"/>
              <a:gd name="connsiteX9" fmla="*/ 952652 w 1085976"/>
              <a:gd name="connsiteY9" fmla="*/ 576997 h 1005840"/>
              <a:gd name="connsiteX10" fmla="*/ 846490 w 1085976"/>
              <a:gd name="connsiteY10" fmla="*/ 576997 h 1005840"/>
              <a:gd name="connsiteX11" fmla="*/ 966233 w 1085976"/>
              <a:gd name="connsiteY11" fmla="*/ 349794 h 1005840"/>
              <a:gd name="connsiteX12" fmla="*/ 1085976 w 1085976"/>
              <a:gd name="connsiteY12" fmla="*/ 576997 h 1005840"/>
              <a:gd name="connsiteX13" fmla="*/ 998372 w 1085976"/>
              <a:gd name="connsiteY13" fmla="*/ 576997 h 1005840"/>
              <a:gd name="connsiteX14" fmla="*/ 995622 w 1085976"/>
              <a:gd name="connsiteY14" fmla="*/ 604276 h 1005840"/>
              <a:gd name="connsiteX15" fmla="*/ 502920 w 1085976"/>
              <a:gd name="connsiteY15" fmla="*/ 1005840 h 1005840"/>
              <a:gd name="connsiteX16" fmla="*/ 0 w 1085976"/>
              <a:gd name="connsiteY16" fmla="*/ 502920 h 1005840"/>
              <a:gd name="connsiteX17" fmla="*/ 502920 w 1085976"/>
              <a:gd name="connsiteY17" fmla="*/ 0 h 1005840"/>
              <a:gd name="connsiteX0" fmla="*/ 502920 w 1085976"/>
              <a:gd name="connsiteY0" fmla="*/ 0 h 1005840"/>
              <a:gd name="connsiteX1" fmla="*/ 858538 w 1085976"/>
              <a:gd name="connsiteY1" fmla="*/ 147302 h 1005840"/>
              <a:gd name="connsiteX2" fmla="*/ 898593 w 1085976"/>
              <a:gd name="connsiteY2" fmla="*/ 195848 h 1005840"/>
              <a:gd name="connsiteX3" fmla="*/ 867175 w 1085976"/>
              <a:gd name="connsiteY3" fmla="*/ 229281 h 1005840"/>
              <a:gd name="connsiteX4" fmla="*/ 826209 w 1085976"/>
              <a:gd name="connsiteY4" fmla="*/ 179631 h 1005840"/>
              <a:gd name="connsiteX5" fmla="*/ 502920 w 1085976"/>
              <a:gd name="connsiteY5" fmla="*/ 45720 h 1005840"/>
              <a:gd name="connsiteX6" fmla="*/ 45720 w 1085976"/>
              <a:gd name="connsiteY6" fmla="*/ 502920 h 1005840"/>
              <a:gd name="connsiteX7" fmla="*/ 502920 w 1085976"/>
              <a:gd name="connsiteY7" fmla="*/ 960120 h 1005840"/>
              <a:gd name="connsiteX8" fmla="*/ 950831 w 1085976"/>
              <a:gd name="connsiteY8" fmla="*/ 595062 h 1005840"/>
              <a:gd name="connsiteX9" fmla="*/ 952652 w 1085976"/>
              <a:gd name="connsiteY9" fmla="*/ 576997 h 1005840"/>
              <a:gd name="connsiteX10" fmla="*/ 846490 w 1085976"/>
              <a:gd name="connsiteY10" fmla="*/ 576997 h 1005840"/>
              <a:gd name="connsiteX11" fmla="*/ 966233 w 1085976"/>
              <a:gd name="connsiteY11" fmla="*/ 439206 h 1005840"/>
              <a:gd name="connsiteX12" fmla="*/ 1085976 w 1085976"/>
              <a:gd name="connsiteY12" fmla="*/ 576997 h 1005840"/>
              <a:gd name="connsiteX13" fmla="*/ 998372 w 1085976"/>
              <a:gd name="connsiteY13" fmla="*/ 576997 h 1005840"/>
              <a:gd name="connsiteX14" fmla="*/ 995622 w 1085976"/>
              <a:gd name="connsiteY14" fmla="*/ 604276 h 1005840"/>
              <a:gd name="connsiteX15" fmla="*/ 502920 w 1085976"/>
              <a:gd name="connsiteY15" fmla="*/ 1005840 h 1005840"/>
              <a:gd name="connsiteX16" fmla="*/ 0 w 1085976"/>
              <a:gd name="connsiteY16" fmla="*/ 502920 h 1005840"/>
              <a:gd name="connsiteX17" fmla="*/ 502920 w 1085976"/>
              <a:gd name="connsiteY17" fmla="*/ 0 h 1005840"/>
              <a:gd name="connsiteX0" fmla="*/ 502920 w 1059483"/>
              <a:gd name="connsiteY0" fmla="*/ 0 h 1005840"/>
              <a:gd name="connsiteX1" fmla="*/ 858538 w 1059483"/>
              <a:gd name="connsiteY1" fmla="*/ 147302 h 1005840"/>
              <a:gd name="connsiteX2" fmla="*/ 898593 w 1059483"/>
              <a:gd name="connsiteY2" fmla="*/ 195848 h 1005840"/>
              <a:gd name="connsiteX3" fmla="*/ 867175 w 1059483"/>
              <a:gd name="connsiteY3" fmla="*/ 229281 h 1005840"/>
              <a:gd name="connsiteX4" fmla="*/ 826209 w 1059483"/>
              <a:gd name="connsiteY4" fmla="*/ 179631 h 1005840"/>
              <a:gd name="connsiteX5" fmla="*/ 502920 w 1059483"/>
              <a:gd name="connsiteY5" fmla="*/ 45720 h 1005840"/>
              <a:gd name="connsiteX6" fmla="*/ 45720 w 1059483"/>
              <a:gd name="connsiteY6" fmla="*/ 502920 h 1005840"/>
              <a:gd name="connsiteX7" fmla="*/ 502920 w 1059483"/>
              <a:gd name="connsiteY7" fmla="*/ 960120 h 1005840"/>
              <a:gd name="connsiteX8" fmla="*/ 950831 w 1059483"/>
              <a:gd name="connsiteY8" fmla="*/ 595062 h 1005840"/>
              <a:gd name="connsiteX9" fmla="*/ 952652 w 1059483"/>
              <a:gd name="connsiteY9" fmla="*/ 576997 h 1005840"/>
              <a:gd name="connsiteX10" fmla="*/ 846490 w 1059483"/>
              <a:gd name="connsiteY10" fmla="*/ 576997 h 1005840"/>
              <a:gd name="connsiteX11" fmla="*/ 966233 w 1059483"/>
              <a:gd name="connsiteY11" fmla="*/ 439206 h 1005840"/>
              <a:gd name="connsiteX12" fmla="*/ 1059483 w 1059483"/>
              <a:gd name="connsiteY12" fmla="*/ 580308 h 1005840"/>
              <a:gd name="connsiteX13" fmla="*/ 998372 w 1059483"/>
              <a:gd name="connsiteY13" fmla="*/ 576997 h 1005840"/>
              <a:gd name="connsiteX14" fmla="*/ 995622 w 1059483"/>
              <a:gd name="connsiteY14" fmla="*/ 604276 h 1005840"/>
              <a:gd name="connsiteX15" fmla="*/ 502920 w 1059483"/>
              <a:gd name="connsiteY15" fmla="*/ 1005840 h 1005840"/>
              <a:gd name="connsiteX16" fmla="*/ 0 w 1059483"/>
              <a:gd name="connsiteY16" fmla="*/ 502920 h 1005840"/>
              <a:gd name="connsiteX17" fmla="*/ 502920 w 1059483"/>
              <a:gd name="connsiteY17" fmla="*/ 0 h 1005840"/>
              <a:gd name="connsiteX0" fmla="*/ 502920 w 1059483"/>
              <a:gd name="connsiteY0" fmla="*/ 0 h 1005840"/>
              <a:gd name="connsiteX1" fmla="*/ 858538 w 1059483"/>
              <a:gd name="connsiteY1" fmla="*/ 147302 h 1005840"/>
              <a:gd name="connsiteX2" fmla="*/ 898593 w 1059483"/>
              <a:gd name="connsiteY2" fmla="*/ 195848 h 1005840"/>
              <a:gd name="connsiteX3" fmla="*/ 867175 w 1059483"/>
              <a:gd name="connsiteY3" fmla="*/ 229281 h 1005840"/>
              <a:gd name="connsiteX4" fmla="*/ 826209 w 1059483"/>
              <a:gd name="connsiteY4" fmla="*/ 179631 h 1005840"/>
              <a:gd name="connsiteX5" fmla="*/ 502920 w 1059483"/>
              <a:gd name="connsiteY5" fmla="*/ 45720 h 1005840"/>
              <a:gd name="connsiteX6" fmla="*/ 45720 w 1059483"/>
              <a:gd name="connsiteY6" fmla="*/ 502920 h 1005840"/>
              <a:gd name="connsiteX7" fmla="*/ 502920 w 1059483"/>
              <a:gd name="connsiteY7" fmla="*/ 960120 h 1005840"/>
              <a:gd name="connsiteX8" fmla="*/ 950831 w 1059483"/>
              <a:gd name="connsiteY8" fmla="*/ 595062 h 1005840"/>
              <a:gd name="connsiteX9" fmla="*/ 952652 w 1059483"/>
              <a:gd name="connsiteY9" fmla="*/ 576997 h 1005840"/>
              <a:gd name="connsiteX10" fmla="*/ 879606 w 1059483"/>
              <a:gd name="connsiteY10" fmla="*/ 576997 h 1005840"/>
              <a:gd name="connsiteX11" fmla="*/ 966233 w 1059483"/>
              <a:gd name="connsiteY11" fmla="*/ 439206 h 1005840"/>
              <a:gd name="connsiteX12" fmla="*/ 1059483 w 1059483"/>
              <a:gd name="connsiteY12" fmla="*/ 580308 h 1005840"/>
              <a:gd name="connsiteX13" fmla="*/ 998372 w 1059483"/>
              <a:gd name="connsiteY13" fmla="*/ 576997 h 1005840"/>
              <a:gd name="connsiteX14" fmla="*/ 995622 w 1059483"/>
              <a:gd name="connsiteY14" fmla="*/ 604276 h 1005840"/>
              <a:gd name="connsiteX15" fmla="*/ 502920 w 1059483"/>
              <a:gd name="connsiteY15" fmla="*/ 1005840 h 1005840"/>
              <a:gd name="connsiteX16" fmla="*/ 0 w 1059483"/>
              <a:gd name="connsiteY16" fmla="*/ 502920 h 1005840"/>
              <a:gd name="connsiteX17" fmla="*/ 502920 w 1059483"/>
              <a:gd name="connsiteY17" fmla="*/ 0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9483" h="1005840">
                <a:moveTo>
                  <a:pt x="502920" y="0"/>
                </a:moveTo>
                <a:cubicBezTo>
                  <a:pt x="641798" y="0"/>
                  <a:pt x="767528" y="56291"/>
                  <a:pt x="858538" y="147302"/>
                </a:cubicBezTo>
                <a:lnTo>
                  <a:pt x="898593" y="195848"/>
                </a:lnTo>
                <a:lnTo>
                  <a:pt x="867175" y="229281"/>
                </a:lnTo>
                <a:lnTo>
                  <a:pt x="826209" y="179631"/>
                </a:lnTo>
                <a:cubicBezTo>
                  <a:pt x="743473" y="96894"/>
                  <a:pt x="629173" y="45720"/>
                  <a:pt x="502920" y="45720"/>
                </a:cubicBezTo>
                <a:cubicBezTo>
                  <a:pt x="250415" y="45720"/>
                  <a:pt x="45720" y="250415"/>
                  <a:pt x="45720" y="502920"/>
                </a:cubicBezTo>
                <a:cubicBezTo>
                  <a:pt x="45720" y="755425"/>
                  <a:pt x="250415" y="960120"/>
                  <a:pt x="502920" y="960120"/>
                </a:cubicBezTo>
                <a:cubicBezTo>
                  <a:pt x="723862" y="960120"/>
                  <a:pt x="908199" y="803401"/>
                  <a:pt x="950831" y="595062"/>
                </a:cubicBezTo>
                <a:lnTo>
                  <a:pt x="952652" y="576997"/>
                </a:lnTo>
                <a:lnTo>
                  <a:pt x="879606" y="576997"/>
                </a:lnTo>
                <a:lnTo>
                  <a:pt x="966233" y="439206"/>
                </a:lnTo>
                <a:lnTo>
                  <a:pt x="1059483" y="580308"/>
                </a:lnTo>
                <a:lnTo>
                  <a:pt x="998372" y="576997"/>
                </a:lnTo>
                <a:lnTo>
                  <a:pt x="995622" y="604276"/>
                </a:lnTo>
                <a:cubicBezTo>
                  <a:pt x="948727" y="833448"/>
                  <a:pt x="745956" y="1005840"/>
                  <a:pt x="502920" y="1005840"/>
                </a:cubicBezTo>
                <a:cubicBezTo>
                  <a:pt x="225165" y="1005840"/>
                  <a:pt x="0" y="780675"/>
                  <a:pt x="0" y="502920"/>
                </a:cubicBezTo>
                <a:cubicBezTo>
                  <a:pt x="0" y="225165"/>
                  <a:pt x="225165" y="0"/>
                  <a:pt x="502920" y="0"/>
                </a:cubicBezTo>
                <a:close/>
              </a:path>
            </a:pathLst>
          </a:custGeom>
          <a:solidFill>
            <a:srgbClr val="FFC000"/>
          </a:solidFill>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algn="ctr"/>
            <a:endParaRPr lang="en-US" dirty="0"/>
          </a:p>
        </p:txBody>
      </p:sp>
      <p:sp>
        <p:nvSpPr>
          <p:cNvPr id="5" name="Oval 4">
            <a:extLst>
              <a:ext uri="{FF2B5EF4-FFF2-40B4-BE49-F238E27FC236}">
                <a16:creationId xmlns:a16="http://schemas.microsoft.com/office/drawing/2014/main" id="{1599C7D3-7D38-4E4B-8B21-1DF5333B730D}"/>
              </a:ext>
            </a:extLst>
          </p:cNvPr>
          <p:cNvSpPr/>
          <p:nvPr/>
        </p:nvSpPr>
        <p:spPr>
          <a:xfrm>
            <a:off x="6707013" y="2056626"/>
            <a:ext cx="1349829" cy="760565"/>
          </a:xfrm>
          <a:prstGeom prst="ellipse">
            <a:avLst/>
          </a:prstGeom>
          <a:solidFill>
            <a:srgbClr val="4CA1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Simulation</a:t>
            </a:r>
          </a:p>
        </p:txBody>
      </p:sp>
      <p:sp>
        <p:nvSpPr>
          <p:cNvPr id="6" name="Oval 5">
            <a:extLst>
              <a:ext uri="{FF2B5EF4-FFF2-40B4-BE49-F238E27FC236}">
                <a16:creationId xmlns:a16="http://schemas.microsoft.com/office/drawing/2014/main" id="{EB33E065-597D-7741-B97B-8B158160415D}"/>
              </a:ext>
            </a:extLst>
          </p:cNvPr>
          <p:cNvSpPr/>
          <p:nvPr/>
        </p:nvSpPr>
        <p:spPr>
          <a:xfrm>
            <a:off x="5247647" y="1389474"/>
            <a:ext cx="1441270" cy="760565"/>
          </a:xfrm>
          <a:prstGeom prst="ellipse">
            <a:avLst/>
          </a:prstGeom>
          <a:solidFill>
            <a:srgbClr val="4CA1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Experiment</a:t>
            </a:r>
          </a:p>
        </p:txBody>
      </p:sp>
      <p:sp>
        <p:nvSpPr>
          <p:cNvPr id="7" name="Oval 6">
            <a:extLst>
              <a:ext uri="{FF2B5EF4-FFF2-40B4-BE49-F238E27FC236}">
                <a16:creationId xmlns:a16="http://schemas.microsoft.com/office/drawing/2014/main" id="{FC496FA5-EB9F-464C-B308-782BE8BD3A00}"/>
              </a:ext>
            </a:extLst>
          </p:cNvPr>
          <p:cNvSpPr/>
          <p:nvPr/>
        </p:nvSpPr>
        <p:spPr>
          <a:xfrm>
            <a:off x="3618385" y="1971610"/>
            <a:ext cx="1349829" cy="760565"/>
          </a:xfrm>
          <a:prstGeom prst="ellipse">
            <a:avLst/>
          </a:prstGeom>
          <a:solidFill>
            <a:srgbClr val="4CA1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Streaming</a:t>
            </a:r>
          </a:p>
          <a:p>
            <a:pPr algn="ctr"/>
            <a:r>
              <a:rPr lang="en-US" sz="1400" dirty="0"/>
              <a:t>Readout</a:t>
            </a:r>
          </a:p>
        </p:txBody>
      </p:sp>
      <p:sp>
        <p:nvSpPr>
          <p:cNvPr id="8" name="Oval 7">
            <a:extLst>
              <a:ext uri="{FF2B5EF4-FFF2-40B4-BE49-F238E27FC236}">
                <a16:creationId xmlns:a16="http://schemas.microsoft.com/office/drawing/2014/main" id="{A7DF402C-04AF-124E-B5FF-401DF85084F8}"/>
              </a:ext>
            </a:extLst>
          </p:cNvPr>
          <p:cNvSpPr/>
          <p:nvPr/>
        </p:nvSpPr>
        <p:spPr>
          <a:xfrm>
            <a:off x="2858232" y="2944498"/>
            <a:ext cx="1829680" cy="760565"/>
          </a:xfrm>
          <a:prstGeom prst="ellipse">
            <a:avLst/>
          </a:prstGeom>
          <a:solidFill>
            <a:srgbClr val="4CA1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Reconstruction</a:t>
            </a:r>
          </a:p>
        </p:txBody>
      </p:sp>
      <p:sp>
        <p:nvSpPr>
          <p:cNvPr id="9" name="Oval 8">
            <a:extLst>
              <a:ext uri="{FF2B5EF4-FFF2-40B4-BE49-F238E27FC236}">
                <a16:creationId xmlns:a16="http://schemas.microsoft.com/office/drawing/2014/main" id="{BEFE2EB9-79CD-DB4D-B032-654A6AE76F1B}"/>
              </a:ext>
            </a:extLst>
          </p:cNvPr>
          <p:cNvSpPr/>
          <p:nvPr/>
        </p:nvSpPr>
        <p:spPr>
          <a:xfrm>
            <a:off x="3272272" y="4248045"/>
            <a:ext cx="1349829" cy="760565"/>
          </a:xfrm>
          <a:prstGeom prst="ellipse">
            <a:avLst/>
          </a:prstGeom>
          <a:solidFill>
            <a:srgbClr val="4CA1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Analysis</a:t>
            </a:r>
          </a:p>
        </p:txBody>
      </p:sp>
      <p:sp>
        <p:nvSpPr>
          <p:cNvPr id="10" name="Oval 9">
            <a:extLst>
              <a:ext uri="{FF2B5EF4-FFF2-40B4-BE49-F238E27FC236}">
                <a16:creationId xmlns:a16="http://schemas.microsoft.com/office/drawing/2014/main" id="{665FAA7A-C681-BD47-AA34-FFB78D2BE3B9}"/>
              </a:ext>
            </a:extLst>
          </p:cNvPr>
          <p:cNvSpPr/>
          <p:nvPr/>
        </p:nvSpPr>
        <p:spPr>
          <a:xfrm>
            <a:off x="3766022" y="5323457"/>
            <a:ext cx="1720822" cy="760565"/>
          </a:xfrm>
          <a:prstGeom prst="ellipse">
            <a:avLst/>
          </a:prstGeom>
          <a:solidFill>
            <a:srgbClr val="4CA1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Spatial and momentum Distributions</a:t>
            </a:r>
          </a:p>
        </p:txBody>
      </p:sp>
      <p:sp>
        <p:nvSpPr>
          <p:cNvPr id="11" name="Oval 10">
            <a:extLst>
              <a:ext uri="{FF2B5EF4-FFF2-40B4-BE49-F238E27FC236}">
                <a16:creationId xmlns:a16="http://schemas.microsoft.com/office/drawing/2014/main" id="{CAD78E2B-41ED-9148-9E5E-5570F6776054}"/>
              </a:ext>
            </a:extLst>
          </p:cNvPr>
          <p:cNvSpPr/>
          <p:nvPr/>
        </p:nvSpPr>
        <p:spPr>
          <a:xfrm>
            <a:off x="6303649" y="5293531"/>
            <a:ext cx="1593670" cy="1120967"/>
          </a:xfrm>
          <a:prstGeom prst="ellipse">
            <a:avLst/>
          </a:prstGeom>
          <a:solidFill>
            <a:srgbClr val="4CA1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Visualization</a:t>
            </a:r>
          </a:p>
          <a:p>
            <a:pPr algn="ctr"/>
            <a:r>
              <a:rPr lang="en-US" sz="1400" dirty="0"/>
              <a:t>and</a:t>
            </a:r>
          </a:p>
          <a:p>
            <a:pPr algn="ctr"/>
            <a:r>
              <a:rPr lang="en-US" sz="1400" dirty="0"/>
              <a:t>global analysis</a:t>
            </a:r>
          </a:p>
        </p:txBody>
      </p:sp>
      <p:sp>
        <p:nvSpPr>
          <p:cNvPr id="12" name="Oval 11">
            <a:extLst>
              <a:ext uri="{FF2B5EF4-FFF2-40B4-BE49-F238E27FC236}">
                <a16:creationId xmlns:a16="http://schemas.microsoft.com/office/drawing/2014/main" id="{9739BCE0-3FC0-A148-829D-19AF948C3146}"/>
              </a:ext>
            </a:extLst>
          </p:cNvPr>
          <p:cNvSpPr>
            <a:spLocks noChangeAspect="1"/>
          </p:cNvSpPr>
          <p:nvPr/>
        </p:nvSpPr>
        <p:spPr>
          <a:xfrm>
            <a:off x="7381927" y="3341103"/>
            <a:ext cx="1493960" cy="941498"/>
          </a:xfrm>
          <a:prstGeom prst="ellipse">
            <a:avLst/>
          </a:prstGeom>
          <a:solidFill>
            <a:srgbClr val="4CA1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Physics amplitudes</a:t>
            </a:r>
          </a:p>
        </p:txBody>
      </p:sp>
      <p:sp>
        <p:nvSpPr>
          <p:cNvPr id="13" name="Oval 12">
            <a:extLst>
              <a:ext uri="{FF2B5EF4-FFF2-40B4-BE49-F238E27FC236}">
                <a16:creationId xmlns:a16="http://schemas.microsoft.com/office/drawing/2014/main" id="{5AA62E3F-27C9-5A47-9F29-360428F9C8CA}"/>
              </a:ext>
            </a:extLst>
          </p:cNvPr>
          <p:cNvSpPr>
            <a:spLocks noChangeAspect="1"/>
          </p:cNvSpPr>
          <p:nvPr/>
        </p:nvSpPr>
        <p:spPr>
          <a:xfrm>
            <a:off x="8883729" y="2388801"/>
            <a:ext cx="1371600" cy="898467"/>
          </a:xfrm>
          <a:prstGeom prst="ellipse">
            <a:avLst/>
          </a:prstGeom>
          <a:solidFill>
            <a:srgbClr val="4CA1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LQCD gauge config.</a:t>
            </a:r>
          </a:p>
        </p:txBody>
      </p:sp>
      <p:sp>
        <p:nvSpPr>
          <p:cNvPr id="14" name="Oval 13">
            <a:extLst>
              <a:ext uri="{FF2B5EF4-FFF2-40B4-BE49-F238E27FC236}">
                <a16:creationId xmlns:a16="http://schemas.microsoft.com/office/drawing/2014/main" id="{F02715AD-20D5-F944-A3FD-78CB6E22AAB8}"/>
              </a:ext>
            </a:extLst>
          </p:cNvPr>
          <p:cNvSpPr>
            <a:spLocks noChangeAspect="1"/>
          </p:cNvSpPr>
          <p:nvPr/>
        </p:nvSpPr>
        <p:spPr>
          <a:xfrm>
            <a:off x="9052982" y="4835110"/>
            <a:ext cx="1039700" cy="1039700"/>
          </a:xfrm>
          <a:prstGeom prst="ellipse">
            <a:avLst/>
          </a:prstGeom>
          <a:solidFill>
            <a:srgbClr val="4CA1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Theory</a:t>
            </a:r>
          </a:p>
        </p:txBody>
      </p:sp>
      <p:sp>
        <p:nvSpPr>
          <p:cNvPr id="16" name="Oval 15">
            <a:extLst>
              <a:ext uri="{FF2B5EF4-FFF2-40B4-BE49-F238E27FC236}">
                <a16:creationId xmlns:a16="http://schemas.microsoft.com/office/drawing/2014/main" id="{37A4E133-63D0-BD4D-99E3-E387431C8E5B}"/>
              </a:ext>
            </a:extLst>
          </p:cNvPr>
          <p:cNvSpPr/>
          <p:nvPr/>
        </p:nvSpPr>
        <p:spPr>
          <a:xfrm>
            <a:off x="1692470" y="2268115"/>
            <a:ext cx="1490176" cy="760565"/>
          </a:xfrm>
          <a:prstGeom prst="ellipse">
            <a:avLst/>
          </a:prstGeom>
          <a:solidFill>
            <a:srgbClr val="4CA1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Calibration</a:t>
            </a:r>
          </a:p>
        </p:txBody>
      </p:sp>
      <p:sp>
        <p:nvSpPr>
          <p:cNvPr id="17" name="Oval 16">
            <a:extLst>
              <a:ext uri="{FF2B5EF4-FFF2-40B4-BE49-F238E27FC236}">
                <a16:creationId xmlns:a16="http://schemas.microsoft.com/office/drawing/2014/main" id="{3BC7AD50-139B-FB4A-A625-07CBEE117E89}"/>
              </a:ext>
            </a:extLst>
          </p:cNvPr>
          <p:cNvSpPr/>
          <p:nvPr/>
        </p:nvSpPr>
        <p:spPr>
          <a:xfrm>
            <a:off x="1906941" y="1251009"/>
            <a:ext cx="1546076" cy="760565"/>
          </a:xfrm>
          <a:prstGeom prst="ellipse">
            <a:avLst/>
          </a:prstGeom>
          <a:solidFill>
            <a:srgbClr val="4CA1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Monitoring</a:t>
            </a:r>
          </a:p>
        </p:txBody>
      </p:sp>
      <p:sp>
        <p:nvSpPr>
          <p:cNvPr id="35" name="Rounded Rectangular Callout 34">
            <a:extLst>
              <a:ext uri="{FF2B5EF4-FFF2-40B4-BE49-F238E27FC236}">
                <a16:creationId xmlns:a16="http://schemas.microsoft.com/office/drawing/2014/main" id="{7E2F5E3C-C5CA-9644-AA49-943C512F1A95}"/>
              </a:ext>
            </a:extLst>
          </p:cNvPr>
          <p:cNvSpPr/>
          <p:nvPr/>
        </p:nvSpPr>
        <p:spPr>
          <a:xfrm>
            <a:off x="7645806" y="986475"/>
            <a:ext cx="1159058" cy="764292"/>
          </a:xfrm>
          <a:prstGeom prst="wedgeRoundRectCallout">
            <a:avLst>
              <a:gd name="adj1" fmla="val -47130"/>
              <a:gd name="adj2" fmla="val 96683"/>
              <a:gd name="adj3" fmla="val 16667"/>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MCWRAPPER</a:t>
            </a:r>
          </a:p>
          <a:p>
            <a:pPr algn="ctr"/>
            <a:r>
              <a:rPr lang="en-US" sz="1200" dirty="0">
                <a:solidFill>
                  <a:schemeClr val="tx1"/>
                </a:solidFill>
              </a:rPr>
              <a:t>SWIF2</a:t>
            </a:r>
          </a:p>
          <a:p>
            <a:pPr algn="ctr"/>
            <a:r>
              <a:rPr lang="en-US" sz="1200" dirty="0">
                <a:solidFill>
                  <a:schemeClr val="tx1"/>
                </a:solidFill>
              </a:rPr>
              <a:t>OSG, NERSC</a:t>
            </a:r>
          </a:p>
        </p:txBody>
      </p:sp>
      <p:sp>
        <p:nvSpPr>
          <p:cNvPr id="37" name="Rounded Rectangular Callout 36">
            <a:extLst>
              <a:ext uri="{FF2B5EF4-FFF2-40B4-BE49-F238E27FC236}">
                <a16:creationId xmlns:a16="http://schemas.microsoft.com/office/drawing/2014/main" id="{4CB9379B-52F3-934A-BA2F-70B618DE0ED1}"/>
              </a:ext>
            </a:extLst>
          </p:cNvPr>
          <p:cNvSpPr/>
          <p:nvPr/>
        </p:nvSpPr>
        <p:spPr>
          <a:xfrm>
            <a:off x="2023588" y="4804113"/>
            <a:ext cx="1159058" cy="764292"/>
          </a:xfrm>
          <a:prstGeom prst="wedgeRoundRectCallout">
            <a:avLst>
              <a:gd name="adj1" fmla="val 67826"/>
              <a:gd name="adj2" fmla="val -41188"/>
              <a:gd name="adj3" fmla="val 16667"/>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CLAS12 trains</a:t>
            </a:r>
          </a:p>
          <a:p>
            <a:pPr algn="ctr"/>
            <a:r>
              <a:rPr lang="en-US" sz="1200" dirty="0">
                <a:solidFill>
                  <a:schemeClr val="tx1"/>
                </a:solidFill>
              </a:rPr>
              <a:t>SWIF2</a:t>
            </a:r>
          </a:p>
        </p:txBody>
      </p:sp>
      <p:sp>
        <p:nvSpPr>
          <p:cNvPr id="38" name="Rounded Rectangular Callout 37">
            <a:extLst>
              <a:ext uri="{FF2B5EF4-FFF2-40B4-BE49-F238E27FC236}">
                <a16:creationId xmlns:a16="http://schemas.microsoft.com/office/drawing/2014/main" id="{C503A8EB-EFCD-8A45-9AC4-0EB176074EF5}"/>
              </a:ext>
            </a:extLst>
          </p:cNvPr>
          <p:cNvSpPr/>
          <p:nvPr/>
        </p:nvSpPr>
        <p:spPr>
          <a:xfrm>
            <a:off x="1585463" y="3429706"/>
            <a:ext cx="1159058" cy="764292"/>
          </a:xfrm>
          <a:prstGeom prst="wedgeRoundRectCallout">
            <a:avLst>
              <a:gd name="adj1" fmla="val 67826"/>
              <a:gd name="adj2" fmla="val -41188"/>
              <a:gd name="adj3" fmla="val 16667"/>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ML tracking</a:t>
            </a:r>
          </a:p>
          <a:p>
            <a:pPr algn="ctr"/>
            <a:r>
              <a:rPr lang="en-US" sz="1200" dirty="0">
                <a:solidFill>
                  <a:schemeClr val="tx1"/>
                </a:solidFill>
              </a:rPr>
              <a:t>SWIF2</a:t>
            </a:r>
          </a:p>
          <a:p>
            <a:pPr algn="ctr"/>
            <a:r>
              <a:rPr lang="en-US" sz="1200" dirty="0">
                <a:solidFill>
                  <a:schemeClr val="tx1"/>
                </a:solidFill>
              </a:rPr>
              <a:t>JANA, CLARA</a:t>
            </a:r>
          </a:p>
          <a:p>
            <a:pPr algn="ctr"/>
            <a:r>
              <a:rPr lang="en-US" sz="1200" dirty="0">
                <a:solidFill>
                  <a:schemeClr val="tx1"/>
                </a:solidFill>
              </a:rPr>
              <a:t>OSG, NERSC</a:t>
            </a:r>
          </a:p>
        </p:txBody>
      </p:sp>
      <p:sp>
        <p:nvSpPr>
          <p:cNvPr id="39" name="Rounded Rectangular Callout 38">
            <a:extLst>
              <a:ext uri="{FF2B5EF4-FFF2-40B4-BE49-F238E27FC236}">
                <a16:creationId xmlns:a16="http://schemas.microsoft.com/office/drawing/2014/main" id="{9F6ED4A1-BA08-094D-A02A-BDB70E02ECA7}"/>
              </a:ext>
            </a:extLst>
          </p:cNvPr>
          <p:cNvSpPr/>
          <p:nvPr/>
        </p:nvSpPr>
        <p:spPr>
          <a:xfrm>
            <a:off x="485311" y="1541416"/>
            <a:ext cx="1159058" cy="467963"/>
          </a:xfrm>
          <a:prstGeom prst="wedgeRoundRectCallout">
            <a:avLst>
              <a:gd name="adj1" fmla="val 70831"/>
              <a:gd name="adj2" fmla="val -14524"/>
              <a:gd name="adj3" fmla="val 16667"/>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ML - HYDRA</a:t>
            </a:r>
          </a:p>
        </p:txBody>
      </p:sp>
      <p:sp>
        <p:nvSpPr>
          <p:cNvPr id="40" name="Rounded Rectangular Callout 39">
            <a:extLst>
              <a:ext uri="{FF2B5EF4-FFF2-40B4-BE49-F238E27FC236}">
                <a16:creationId xmlns:a16="http://schemas.microsoft.com/office/drawing/2014/main" id="{5A6077DB-D223-654D-95C5-7887EFDBCAC5}"/>
              </a:ext>
            </a:extLst>
          </p:cNvPr>
          <p:cNvSpPr/>
          <p:nvPr/>
        </p:nvSpPr>
        <p:spPr>
          <a:xfrm>
            <a:off x="317663" y="2793148"/>
            <a:ext cx="1159058" cy="496739"/>
          </a:xfrm>
          <a:prstGeom prst="wedgeRoundRectCallout">
            <a:avLst>
              <a:gd name="adj1" fmla="val 73837"/>
              <a:gd name="adj2" fmla="val -48200"/>
              <a:gd name="adj3" fmla="val 16667"/>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ML (CLAS12)</a:t>
            </a:r>
          </a:p>
          <a:p>
            <a:pPr algn="ctr"/>
            <a:r>
              <a:rPr lang="en-US" sz="1200" dirty="0">
                <a:solidFill>
                  <a:schemeClr val="tx1"/>
                </a:solidFill>
              </a:rPr>
              <a:t>SWIF2</a:t>
            </a:r>
          </a:p>
        </p:txBody>
      </p:sp>
      <p:sp>
        <p:nvSpPr>
          <p:cNvPr id="52" name="Rounded Rectangular Callout 51">
            <a:extLst>
              <a:ext uri="{FF2B5EF4-FFF2-40B4-BE49-F238E27FC236}">
                <a16:creationId xmlns:a16="http://schemas.microsoft.com/office/drawing/2014/main" id="{A7C1D39C-9356-F44E-828C-424C6C549D7C}"/>
              </a:ext>
            </a:extLst>
          </p:cNvPr>
          <p:cNvSpPr/>
          <p:nvPr/>
        </p:nvSpPr>
        <p:spPr>
          <a:xfrm>
            <a:off x="4948200" y="2594858"/>
            <a:ext cx="1159058" cy="764292"/>
          </a:xfrm>
          <a:prstGeom prst="wedgeRoundRectCallout">
            <a:avLst>
              <a:gd name="adj1" fmla="val -56147"/>
              <a:gd name="adj2" fmla="val -62837"/>
              <a:gd name="adj3" fmla="val 16667"/>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JANA</a:t>
            </a:r>
            <a:r>
              <a:rPr lang="en-US" sz="1200">
                <a:solidFill>
                  <a:schemeClr val="tx1"/>
                </a:solidFill>
              </a:rPr>
              <a:t>, CLARA, CODA</a:t>
            </a:r>
            <a:endParaRPr lang="en-US" sz="1200" dirty="0">
              <a:solidFill>
                <a:schemeClr val="tx1"/>
              </a:solidFill>
            </a:endParaRPr>
          </a:p>
        </p:txBody>
      </p:sp>
    </p:spTree>
    <p:extLst>
      <p:ext uri="{BB962C8B-B14F-4D97-AF65-F5344CB8AC3E}">
        <p14:creationId xmlns:p14="http://schemas.microsoft.com/office/powerpoint/2010/main" val="334489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CA928-D2B5-E14A-9156-3ACA02F34374}"/>
              </a:ext>
            </a:extLst>
          </p:cNvPr>
          <p:cNvSpPr>
            <a:spLocks noGrp="1"/>
          </p:cNvSpPr>
          <p:nvPr>
            <p:ph type="title"/>
          </p:nvPr>
        </p:nvSpPr>
        <p:spPr/>
        <p:txBody>
          <a:bodyPr/>
          <a:lstStyle/>
          <a:p>
            <a:r>
              <a:rPr lang="en-US" dirty="0"/>
              <a:t>Frameworks and Reconstruction</a:t>
            </a:r>
          </a:p>
        </p:txBody>
      </p:sp>
      <p:sp>
        <p:nvSpPr>
          <p:cNvPr id="3" name="Content Placeholder 2">
            <a:extLst>
              <a:ext uri="{FF2B5EF4-FFF2-40B4-BE49-F238E27FC236}">
                <a16:creationId xmlns:a16="http://schemas.microsoft.com/office/drawing/2014/main" id="{AC222258-1A4D-0548-A65D-7190C6040E18}"/>
              </a:ext>
            </a:extLst>
          </p:cNvPr>
          <p:cNvSpPr>
            <a:spLocks noGrp="1"/>
          </p:cNvSpPr>
          <p:nvPr>
            <p:ph idx="1"/>
          </p:nvPr>
        </p:nvSpPr>
        <p:spPr>
          <a:xfrm>
            <a:off x="411893" y="966055"/>
            <a:ext cx="5074508" cy="5381694"/>
          </a:xfrm>
        </p:spPr>
        <p:txBody>
          <a:bodyPr/>
          <a:lstStyle/>
          <a:p>
            <a:r>
              <a:rPr lang="en-US" dirty="0"/>
              <a:t>‘Reconstruction’ is the process of transforming detector level information into physically meaningful entities</a:t>
            </a:r>
          </a:p>
          <a:p>
            <a:r>
              <a:rPr lang="en-US" dirty="0"/>
              <a:t>Reconstruction algorithms are generally managed by a ‘framework’ that handles common services (such as file input/out [I/O])</a:t>
            </a:r>
          </a:p>
          <a:p>
            <a:r>
              <a:rPr lang="en-US" dirty="0"/>
              <a:t>Typically centrally managed code base, processing and data sets</a:t>
            </a:r>
          </a:p>
          <a:p>
            <a:pPr lvl="1"/>
            <a:r>
              <a:rPr lang="en-US" dirty="0"/>
              <a:t>High bar for validation</a:t>
            </a:r>
          </a:p>
          <a:p>
            <a:pPr lvl="1"/>
            <a:r>
              <a:rPr lang="en-US" dirty="0"/>
              <a:t>Resource intensive</a:t>
            </a:r>
          </a:p>
          <a:p>
            <a:r>
              <a:rPr lang="en-US" dirty="0">
                <a:hlinkClick r:id="rId2"/>
              </a:rPr>
              <a:t>JANA2 Tutorial</a:t>
            </a:r>
            <a:endParaRPr lang="en-US" dirty="0"/>
          </a:p>
          <a:p>
            <a:r>
              <a:rPr lang="en-US" dirty="0">
                <a:hlinkClick r:id="rId3"/>
              </a:rPr>
              <a:t>CLAS12 Software framework and event reconstruction</a:t>
            </a:r>
            <a:endParaRPr lang="en-US" dirty="0"/>
          </a:p>
          <a:p>
            <a:pPr lvl="1"/>
            <a:endParaRPr lang="en-US" dirty="0"/>
          </a:p>
          <a:p>
            <a:pPr marL="457200" lvl="1" indent="0">
              <a:buNone/>
            </a:pPr>
            <a:endParaRPr lang="en-US" dirty="0"/>
          </a:p>
        </p:txBody>
      </p:sp>
      <p:pic>
        <p:nvPicPr>
          <p:cNvPr id="4" name="Picture 3" descr="A picture containing clock&#10;&#10;Description automatically generated">
            <a:extLst>
              <a:ext uri="{FF2B5EF4-FFF2-40B4-BE49-F238E27FC236}">
                <a16:creationId xmlns:a16="http://schemas.microsoft.com/office/drawing/2014/main" id="{1EF4951F-A86E-914B-88BF-B579276C6383}"/>
              </a:ext>
            </a:extLst>
          </p:cNvPr>
          <p:cNvPicPr>
            <a:picLocks noChangeAspect="1"/>
          </p:cNvPicPr>
          <p:nvPr/>
        </p:nvPicPr>
        <p:blipFill>
          <a:blip r:embed="rId4"/>
          <a:stretch>
            <a:fillRect/>
          </a:stretch>
        </p:blipFill>
        <p:spPr>
          <a:xfrm>
            <a:off x="6048329" y="983629"/>
            <a:ext cx="5649400" cy="2164519"/>
          </a:xfrm>
          <a:prstGeom prst="rect">
            <a:avLst/>
          </a:prstGeom>
        </p:spPr>
      </p:pic>
      <p:pic>
        <p:nvPicPr>
          <p:cNvPr id="6" name="Picture 5">
            <a:extLst>
              <a:ext uri="{FF2B5EF4-FFF2-40B4-BE49-F238E27FC236}">
                <a16:creationId xmlns:a16="http://schemas.microsoft.com/office/drawing/2014/main" id="{F1ED4742-E453-5E43-A186-853669B7317A}"/>
              </a:ext>
            </a:extLst>
          </p:cNvPr>
          <p:cNvPicPr>
            <a:picLocks noChangeAspect="1"/>
          </p:cNvPicPr>
          <p:nvPr/>
        </p:nvPicPr>
        <p:blipFill>
          <a:blip r:embed="rId5"/>
          <a:stretch>
            <a:fillRect/>
          </a:stretch>
        </p:blipFill>
        <p:spPr>
          <a:xfrm>
            <a:off x="6312630" y="3278384"/>
            <a:ext cx="5287191" cy="2763370"/>
          </a:xfrm>
          <a:prstGeom prst="rect">
            <a:avLst/>
          </a:prstGeom>
        </p:spPr>
      </p:pic>
      <p:sp>
        <p:nvSpPr>
          <p:cNvPr id="7" name="TextBox 6">
            <a:extLst>
              <a:ext uri="{FF2B5EF4-FFF2-40B4-BE49-F238E27FC236}">
                <a16:creationId xmlns:a16="http://schemas.microsoft.com/office/drawing/2014/main" id="{191556F9-5712-0740-8CFB-3901CBCCB9C8}"/>
              </a:ext>
            </a:extLst>
          </p:cNvPr>
          <p:cNvSpPr txBox="1"/>
          <p:nvPr/>
        </p:nvSpPr>
        <p:spPr>
          <a:xfrm>
            <a:off x="6818811" y="6256308"/>
            <a:ext cx="2175980" cy="369332"/>
          </a:xfrm>
          <a:prstGeom prst="rect">
            <a:avLst/>
          </a:prstGeom>
          <a:noFill/>
        </p:spPr>
        <p:txBody>
          <a:bodyPr wrap="none" rtlCol="0">
            <a:spAutoFit/>
          </a:bodyPr>
          <a:lstStyle/>
          <a:p>
            <a:r>
              <a:rPr lang="en-US" dirty="0"/>
              <a:t>CLAS12 Event Display</a:t>
            </a:r>
          </a:p>
        </p:txBody>
      </p:sp>
    </p:spTree>
    <p:extLst>
      <p:ext uri="{BB962C8B-B14F-4D97-AF65-F5344CB8AC3E}">
        <p14:creationId xmlns:p14="http://schemas.microsoft.com/office/powerpoint/2010/main" val="992655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9F08D-8376-A645-9D9E-BB7A67C06176}"/>
              </a:ext>
            </a:extLst>
          </p:cNvPr>
          <p:cNvSpPr>
            <a:spLocks noGrp="1"/>
          </p:cNvSpPr>
          <p:nvPr>
            <p:ph type="title"/>
          </p:nvPr>
        </p:nvSpPr>
        <p:spPr/>
        <p:txBody>
          <a:bodyPr/>
          <a:lstStyle/>
          <a:p>
            <a:r>
              <a:rPr lang="en-US" dirty="0"/>
              <a:t>Data and Analysis</a:t>
            </a:r>
          </a:p>
        </p:txBody>
      </p:sp>
      <p:sp>
        <p:nvSpPr>
          <p:cNvPr id="3" name="Content Placeholder 2">
            <a:extLst>
              <a:ext uri="{FF2B5EF4-FFF2-40B4-BE49-F238E27FC236}">
                <a16:creationId xmlns:a16="http://schemas.microsoft.com/office/drawing/2014/main" id="{2C970ECC-911D-BD4B-8CCB-3AF1D12405E6}"/>
              </a:ext>
            </a:extLst>
          </p:cNvPr>
          <p:cNvSpPr>
            <a:spLocks noGrp="1"/>
          </p:cNvSpPr>
          <p:nvPr>
            <p:ph idx="1"/>
          </p:nvPr>
        </p:nvSpPr>
        <p:spPr>
          <a:xfrm>
            <a:off x="411892" y="966054"/>
            <a:ext cx="5684107" cy="5983385"/>
          </a:xfrm>
        </p:spPr>
        <p:txBody>
          <a:bodyPr>
            <a:normAutofit fontScale="92500" lnSpcReduction="10000"/>
          </a:bodyPr>
          <a:lstStyle/>
          <a:p>
            <a:r>
              <a:rPr lang="en-US" dirty="0"/>
              <a:t>Analysis codes and data sets are typically less ‘centrally managed’</a:t>
            </a:r>
          </a:p>
          <a:p>
            <a:pPr lvl="1"/>
            <a:r>
              <a:rPr lang="en-US" dirty="0"/>
              <a:t> Measurement specific</a:t>
            </a:r>
          </a:p>
          <a:p>
            <a:pPr lvl="1"/>
            <a:r>
              <a:rPr lang="en-US" dirty="0"/>
              <a:t>Might want independence for cross-checks</a:t>
            </a:r>
          </a:p>
          <a:p>
            <a:r>
              <a:rPr lang="en-US" dirty="0"/>
              <a:t>FAIR data principles are in use in many sciences.  </a:t>
            </a:r>
          </a:p>
          <a:p>
            <a:pPr lvl="1"/>
            <a:r>
              <a:rPr lang="en-US" dirty="0"/>
              <a:t>Important for integrative analyses.</a:t>
            </a:r>
          </a:p>
          <a:p>
            <a:r>
              <a:rPr lang="en-US" dirty="0"/>
              <a:t>Analysis framework: common toolkits and techniques</a:t>
            </a:r>
          </a:p>
          <a:p>
            <a:pPr lvl="1"/>
            <a:r>
              <a:rPr lang="en-US" dirty="0"/>
              <a:t>I/O</a:t>
            </a:r>
          </a:p>
          <a:p>
            <a:pPr lvl="1"/>
            <a:r>
              <a:rPr lang="en-US" dirty="0"/>
              <a:t>Graphics packages</a:t>
            </a:r>
          </a:p>
          <a:p>
            <a:pPr lvl="1"/>
            <a:r>
              <a:rPr lang="en-US" dirty="0"/>
              <a:t>Statistical packages</a:t>
            </a:r>
          </a:p>
          <a:p>
            <a:pPr lvl="1"/>
            <a:r>
              <a:rPr lang="en-US" dirty="0"/>
              <a:t>Fitting and minimization</a:t>
            </a:r>
          </a:p>
          <a:p>
            <a:pPr lvl="1"/>
            <a:r>
              <a:rPr lang="en-US" dirty="0" err="1"/>
              <a:t>Jupyter</a:t>
            </a:r>
            <a:r>
              <a:rPr lang="en-US" dirty="0"/>
              <a:t> and Root are most common</a:t>
            </a:r>
          </a:p>
          <a:p>
            <a:pPr lvl="2"/>
            <a:r>
              <a:rPr lang="en-US" dirty="0"/>
              <a:t>Python is becoming lingua franca </a:t>
            </a:r>
          </a:p>
          <a:p>
            <a:r>
              <a:rPr lang="en-US" dirty="0"/>
              <a:t>Pro tips:</a:t>
            </a:r>
          </a:p>
          <a:p>
            <a:pPr lvl="1"/>
            <a:r>
              <a:rPr lang="en-US" dirty="0"/>
              <a:t>Document your analysis code,</a:t>
            </a:r>
          </a:p>
          <a:p>
            <a:pPr lvl="1"/>
            <a:r>
              <a:rPr lang="en-US" dirty="0"/>
              <a:t>Use repository (such as GIT) for code</a:t>
            </a:r>
          </a:p>
          <a:p>
            <a:pPr lvl="1"/>
            <a:r>
              <a:rPr lang="en-US" dirty="0"/>
              <a:t>Make sure your data is replicated and annotated. </a:t>
            </a:r>
          </a:p>
          <a:p>
            <a:pPr marL="457200" lvl="1" indent="0">
              <a:buNone/>
            </a:pPr>
            <a:endParaRPr lang="en-US" dirty="0"/>
          </a:p>
          <a:p>
            <a:pPr lvl="1"/>
            <a:endParaRPr lang="en-US" dirty="0"/>
          </a:p>
          <a:p>
            <a:endParaRPr lang="en-US" dirty="0"/>
          </a:p>
          <a:p>
            <a:endParaRPr lang="en-US" dirty="0"/>
          </a:p>
        </p:txBody>
      </p:sp>
      <p:pic>
        <p:nvPicPr>
          <p:cNvPr id="7" name="Graphic 6">
            <a:extLst>
              <a:ext uri="{FF2B5EF4-FFF2-40B4-BE49-F238E27FC236}">
                <a16:creationId xmlns:a16="http://schemas.microsoft.com/office/drawing/2014/main" id="{5B1685AA-E357-8F49-80A9-A8C7FC87FA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25892" y="4097907"/>
            <a:ext cx="1757548" cy="2023844"/>
          </a:xfrm>
          <a:prstGeom prst="rect">
            <a:avLst/>
          </a:prstGeom>
        </p:spPr>
      </p:pic>
      <p:pic>
        <p:nvPicPr>
          <p:cNvPr id="9" name="Picture 8">
            <a:extLst>
              <a:ext uri="{FF2B5EF4-FFF2-40B4-BE49-F238E27FC236}">
                <a16:creationId xmlns:a16="http://schemas.microsoft.com/office/drawing/2014/main" id="{AA8C6CAD-ED1D-7B48-B641-E0F38ED764C0}"/>
              </a:ext>
            </a:extLst>
          </p:cNvPr>
          <p:cNvPicPr>
            <a:picLocks noChangeAspect="1"/>
          </p:cNvPicPr>
          <p:nvPr/>
        </p:nvPicPr>
        <p:blipFill>
          <a:blip r:embed="rId4"/>
          <a:stretch>
            <a:fillRect/>
          </a:stretch>
        </p:blipFill>
        <p:spPr>
          <a:xfrm>
            <a:off x="6853547" y="1059819"/>
            <a:ext cx="3882387" cy="2901784"/>
          </a:xfrm>
          <a:prstGeom prst="rect">
            <a:avLst/>
          </a:prstGeom>
        </p:spPr>
      </p:pic>
      <p:pic>
        <p:nvPicPr>
          <p:cNvPr id="11" name="Picture 10">
            <a:extLst>
              <a:ext uri="{FF2B5EF4-FFF2-40B4-BE49-F238E27FC236}">
                <a16:creationId xmlns:a16="http://schemas.microsoft.com/office/drawing/2014/main" id="{45837BB2-89C3-EA4F-8EDC-7FEF265D4688}"/>
              </a:ext>
            </a:extLst>
          </p:cNvPr>
          <p:cNvPicPr>
            <a:picLocks noChangeAspect="1"/>
          </p:cNvPicPr>
          <p:nvPr/>
        </p:nvPicPr>
        <p:blipFill>
          <a:blip r:embed="rId5"/>
          <a:stretch>
            <a:fillRect/>
          </a:stretch>
        </p:blipFill>
        <p:spPr>
          <a:xfrm>
            <a:off x="5786859" y="4480557"/>
            <a:ext cx="3496490" cy="1748245"/>
          </a:xfrm>
          <a:prstGeom prst="rect">
            <a:avLst/>
          </a:prstGeom>
        </p:spPr>
      </p:pic>
    </p:spTree>
    <p:extLst>
      <p:ext uri="{BB962C8B-B14F-4D97-AF65-F5344CB8AC3E}">
        <p14:creationId xmlns:p14="http://schemas.microsoft.com/office/powerpoint/2010/main" val="3381428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3B460-7ACC-DF4C-9BD6-D3A8A16EDAA1}"/>
              </a:ext>
            </a:extLst>
          </p:cNvPr>
          <p:cNvSpPr>
            <a:spLocks noGrp="1"/>
          </p:cNvSpPr>
          <p:nvPr>
            <p:ph type="title"/>
          </p:nvPr>
        </p:nvSpPr>
        <p:spPr/>
        <p:txBody>
          <a:bodyPr/>
          <a:lstStyle/>
          <a:p>
            <a:r>
              <a:rPr lang="en-US" dirty="0"/>
              <a:t>Learn More</a:t>
            </a:r>
          </a:p>
        </p:txBody>
      </p:sp>
      <p:sp>
        <p:nvSpPr>
          <p:cNvPr id="3" name="Content Placeholder 2">
            <a:extLst>
              <a:ext uri="{FF2B5EF4-FFF2-40B4-BE49-F238E27FC236}">
                <a16:creationId xmlns:a16="http://schemas.microsoft.com/office/drawing/2014/main" id="{55DEA8BA-0B3E-4F45-8011-79031C8BB3F3}"/>
              </a:ext>
            </a:extLst>
          </p:cNvPr>
          <p:cNvSpPr>
            <a:spLocks noGrp="1"/>
          </p:cNvSpPr>
          <p:nvPr>
            <p:ph idx="1"/>
          </p:nvPr>
        </p:nvSpPr>
        <p:spPr/>
        <p:txBody>
          <a:bodyPr/>
          <a:lstStyle/>
          <a:p>
            <a:pPr marL="0" indent="0">
              <a:buNone/>
            </a:pPr>
            <a:endParaRPr lang="en-US" dirty="0">
              <a:hlinkClick r:id="rId2"/>
            </a:endParaRPr>
          </a:p>
          <a:p>
            <a:r>
              <a:rPr lang="en-US" dirty="0">
                <a:hlinkClick r:id="rId2"/>
              </a:rPr>
              <a:t>Jefferson Lab computing roundtable</a:t>
            </a:r>
            <a:endParaRPr lang="en-US" dirty="0"/>
          </a:p>
          <a:p>
            <a:r>
              <a:rPr lang="en-US" dirty="0">
                <a:hlinkClick r:id="rId3"/>
              </a:rPr>
              <a:t>HSF software foundation</a:t>
            </a:r>
            <a:endParaRPr lang="en-US" dirty="0"/>
          </a:p>
          <a:p>
            <a:r>
              <a:rPr lang="en-US" dirty="0">
                <a:hlinkClick r:id="rId4"/>
              </a:rPr>
              <a:t>IRIS-HEP</a:t>
            </a:r>
            <a:endParaRPr lang="en-US" dirty="0"/>
          </a:p>
          <a:p>
            <a:r>
              <a:rPr lang="en-US" dirty="0">
                <a:hlinkClick r:id="rId5"/>
              </a:rPr>
              <a:t>HEP Software and Computing Roadmap</a:t>
            </a:r>
            <a:endParaRPr lang="en-US" dirty="0"/>
          </a:p>
          <a:p>
            <a:r>
              <a:rPr lang="en-US" dirty="0">
                <a:hlinkClick r:id="rId6"/>
              </a:rPr>
              <a:t>vCHEP</a:t>
            </a:r>
            <a:r>
              <a:rPr lang="en-US" dirty="0"/>
              <a:t> </a:t>
            </a:r>
          </a:p>
        </p:txBody>
      </p:sp>
    </p:spTree>
    <p:extLst>
      <p:ext uri="{BB962C8B-B14F-4D97-AF65-F5344CB8AC3E}">
        <p14:creationId xmlns:p14="http://schemas.microsoft.com/office/powerpoint/2010/main" val="2245543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C0F91-CB0B-C44C-A0AA-9703AACB4833}"/>
              </a:ext>
            </a:extLst>
          </p:cNvPr>
          <p:cNvSpPr>
            <a:spLocks noGrp="1"/>
          </p:cNvSpPr>
          <p:nvPr>
            <p:ph type="title"/>
          </p:nvPr>
        </p:nvSpPr>
        <p:spPr/>
        <p:txBody>
          <a:bodyPr/>
          <a:lstStyle/>
          <a:p>
            <a:r>
              <a:rPr lang="en-US" dirty="0"/>
              <a:t>Questions?</a:t>
            </a:r>
          </a:p>
        </p:txBody>
      </p:sp>
      <p:pic>
        <p:nvPicPr>
          <p:cNvPr id="5" name="Content Placeholder 4">
            <a:extLst>
              <a:ext uri="{FF2B5EF4-FFF2-40B4-BE49-F238E27FC236}">
                <a16:creationId xmlns:a16="http://schemas.microsoft.com/office/drawing/2014/main" id="{1BFD9BAE-8DFA-BC43-8C51-83609963DF4F}"/>
              </a:ext>
            </a:extLst>
          </p:cNvPr>
          <p:cNvPicPr>
            <a:picLocks noGrp="1" noChangeAspect="1"/>
          </p:cNvPicPr>
          <p:nvPr>
            <p:ph idx="1"/>
          </p:nvPr>
        </p:nvPicPr>
        <p:blipFill>
          <a:blip r:embed="rId2"/>
          <a:stretch>
            <a:fillRect/>
          </a:stretch>
        </p:blipFill>
        <p:spPr>
          <a:xfrm>
            <a:off x="709674" y="1026474"/>
            <a:ext cx="3327400" cy="5143500"/>
          </a:xfrm>
        </p:spPr>
      </p:pic>
      <p:sp>
        <p:nvSpPr>
          <p:cNvPr id="3" name="TextBox 2">
            <a:extLst>
              <a:ext uri="{FF2B5EF4-FFF2-40B4-BE49-F238E27FC236}">
                <a16:creationId xmlns:a16="http://schemas.microsoft.com/office/drawing/2014/main" id="{45B64CF3-6058-3B43-AD78-574BA6E11835}"/>
              </a:ext>
            </a:extLst>
          </p:cNvPr>
          <p:cNvSpPr txBox="1"/>
          <p:nvPr/>
        </p:nvSpPr>
        <p:spPr>
          <a:xfrm>
            <a:off x="5712031" y="1508166"/>
            <a:ext cx="3298019" cy="2677656"/>
          </a:xfrm>
          <a:prstGeom prst="rect">
            <a:avLst/>
          </a:prstGeom>
          <a:noFill/>
        </p:spPr>
        <p:txBody>
          <a:bodyPr wrap="none" rtlCol="0">
            <a:spAutoFit/>
          </a:bodyPr>
          <a:lstStyle/>
          <a:p>
            <a:r>
              <a:rPr lang="en-US" sz="2400" dirty="0"/>
              <a:t>Thank you</a:t>
            </a:r>
          </a:p>
          <a:p>
            <a:endParaRPr lang="en-US" sz="2400" dirty="0"/>
          </a:p>
          <a:p>
            <a:r>
              <a:rPr lang="en-US" sz="2400" dirty="0"/>
              <a:t>Please Join Us at CHEP22</a:t>
            </a:r>
          </a:p>
          <a:p>
            <a:endParaRPr lang="en-US" sz="2400" dirty="0"/>
          </a:p>
          <a:p>
            <a:r>
              <a:rPr lang="en-US" sz="2400" dirty="0"/>
              <a:t>May 16-20, 2022</a:t>
            </a:r>
          </a:p>
          <a:p>
            <a:endParaRPr lang="en-US" sz="2400" dirty="0"/>
          </a:p>
          <a:p>
            <a:r>
              <a:rPr lang="en-US" sz="2400" dirty="0"/>
              <a:t>Norfolk, VA</a:t>
            </a:r>
          </a:p>
        </p:txBody>
      </p:sp>
    </p:spTree>
    <p:extLst>
      <p:ext uri="{BB962C8B-B14F-4D97-AF65-F5344CB8AC3E}">
        <p14:creationId xmlns:p14="http://schemas.microsoft.com/office/powerpoint/2010/main" val="3612157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0C8CD-AA36-9340-89C0-5FD56FD40B2F}"/>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1ABCD96F-AD45-0542-92A9-2FA6410C24B7}"/>
              </a:ext>
            </a:extLst>
          </p:cNvPr>
          <p:cNvSpPr>
            <a:spLocks noGrp="1"/>
          </p:cNvSpPr>
          <p:nvPr>
            <p:ph idx="1"/>
          </p:nvPr>
        </p:nvSpPr>
        <p:spPr/>
        <p:txBody>
          <a:bodyPr/>
          <a:lstStyle/>
          <a:p>
            <a:endParaRPr lang="en-US" dirty="0"/>
          </a:p>
          <a:p>
            <a:r>
              <a:rPr lang="en-US" dirty="0"/>
              <a:t>The goal of this lecture is to give you an overview of Scientific Computing as used in High Energy and Nuclear Physics</a:t>
            </a:r>
          </a:p>
          <a:p>
            <a:pPr lvl="1"/>
            <a:r>
              <a:rPr lang="en-US" dirty="0"/>
              <a:t> a taste of the complexity and breadth</a:t>
            </a:r>
          </a:p>
          <a:p>
            <a:pPr lvl="1"/>
            <a:r>
              <a:rPr lang="en-US" dirty="0"/>
              <a:t>Scientific Computing is a technical field</a:t>
            </a:r>
          </a:p>
          <a:p>
            <a:pPr lvl="2"/>
            <a:r>
              <a:rPr lang="en-US" dirty="0"/>
              <a:t>This is not a technical lecture</a:t>
            </a:r>
          </a:p>
          <a:p>
            <a:pPr lvl="1"/>
            <a:r>
              <a:rPr lang="en-US" dirty="0"/>
              <a:t>Some information will be Jefferson Lab based; others not.</a:t>
            </a:r>
          </a:p>
          <a:p>
            <a:pPr marL="0" indent="0">
              <a:buNone/>
            </a:pPr>
            <a:endParaRPr lang="en-US" dirty="0"/>
          </a:p>
          <a:p>
            <a:pPr lvl="1"/>
            <a:endParaRPr lang="en-US" dirty="0"/>
          </a:p>
          <a:p>
            <a:r>
              <a:rPr lang="en-US" dirty="0"/>
              <a:t>Five additional lectures</a:t>
            </a:r>
          </a:p>
          <a:p>
            <a:pPr lvl="1"/>
            <a:r>
              <a:rPr lang="en-US" dirty="0"/>
              <a:t>Distributed Computing Model (Dr. Schram)</a:t>
            </a:r>
          </a:p>
          <a:p>
            <a:pPr lvl="1"/>
            <a:r>
              <a:rPr lang="en-US" dirty="0"/>
              <a:t>Online Computing (Dr. </a:t>
            </a:r>
            <a:r>
              <a:rPr lang="en-US" dirty="0" err="1"/>
              <a:t>Heyes</a:t>
            </a:r>
            <a:r>
              <a:rPr lang="en-US" dirty="0"/>
              <a:t>)</a:t>
            </a:r>
          </a:p>
          <a:p>
            <a:pPr lvl="1"/>
            <a:r>
              <a:rPr lang="en-US" dirty="0"/>
              <a:t>3 lecture course on Data Science (Dr. Schram) </a:t>
            </a:r>
          </a:p>
          <a:p>
            <a:endParaRPr lang="en-US" dirty="0"/>
          </a:p>
          <a:p>
            <a:endParaRPr lang="en-US" dirty="0"/>
          </a:p>
        </p:txBody>
      </p:sp>
    </p:spTree>
    <p:extLst>
      <p:ext uri="{BB962C8B-B14F-4D97-AF65-F5344CB8AC3E}">
        <p14:creationId xmlns:p14="http://schemas.microsoft.com/office/powerpoint/2010/main" val="3780438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BC004-2128-0A4B-B071-4C5279F078B4}"/>
              </a:ext>
            </a:extLst>
          </p:cNvPr>
          <p:cNvSpPr>
            <a:spLocks noGrp="1"/>
          </p:cNvSpPr>
          <p:nvPr>
            <p:ph type="title"/>
          </p:nvPr>
        </p:nvSpPr>
        <p:spPr/>
        <p:txBody>
          <a:bodyPr/>
          <a:lstStyle/>
          <a:p>
            <a:r>
              <a:rPr lang="en-US" dirty="0"/>
              <a:t>Scientific Computing</a:t>
            </a:r>
          </a:p>
        </p:txBody>
      </p:sp>
      <p:sp>
        <p:nvSpPr>
          <p:cNvPr id="3" name="Content Placeholder 2">
            <a:extLst>
              <a:ext uri="{FF2B5EF4-FFF2-40B4-BE49-F238E27FC236}">
                <a16:creationId xmlns:a16="http://schemas.microsoft.com/office/drawing/2014/main" id="{EA9774B5-ACA8-6D40-8F69-D05D0C35B178}"/>
              </a:ext>
            </a:extLst>
          </p:cNvPr>
          <p:cNvSpPr>
            <a:spLocks noGrp="1"/>
          </p:cNvSpPr>
          <p:nvPr>
            <p:ph idx="1"/>
          </p:nvPr>
        </p:nvSpPr>
        <p:spPr>
          <a:xfrm>
            <a:off x="411892" y="966055"/>
            <a:ext cx="11285837" cy="5381694"/>
          </a:xfrm>
        </p:spPr>
        <p:txBody>
          <a:bodyPr>
            <a:normAutofit fontScale="92500" lnSpcReduction="20000"/>
          </a:bodyPr>
          <a:lstStyle/>
          <a:p>
            <a:r>
              <a:rPr lang="en-US" dirty="0"/>
              <a:t>Scientific Computing (sometimes called Research Computing) is</a:t>
            </a:r>
          </a:p>
          <a:p>
            <a:pPr lvl="1"/>
            <a:r>
              <a:rPr lang="en-US" dirty="0"/>
              <a:t>A layer of technologies that work together </a:t>
            </a:r>
            <a:r>
              <a:rPr lang="en-US" i="1" dirty="0"/>
              <a:t>systematically</a:t>
            </a:r>
            <a:r>
              <a:rPr lang="en-US" dirty="0"/>
              <a:t> that enable researchers to perform tasks that can only be accomplished computationally.</a:t>
            </a:r>
          </a:p>
          <a:p>
            <a:r>
              <a:rPr lang="en-US" dirty="0"/>
              <a:t>Engineered Systems</a:t>
            </a:r>
          </a:p>
          <a:p>
            <a:pPr lvl="1"/>
            <a:r>
              <a:rPr lang="en-US" dirty="0"/>
              <a:t>Enable compute at scale </a:t>
            </a:r>
          </a:p>
          <a:p>
            <a:pPr lvl="2"/>
            <a:r>
              <a:rPr lang="en-US"/>
              <a:t>Department Clusters </a:t>
            </a:r>
            <a:r>
              <a:rPr lang="en-US" dirty="0"/>
              <a:t>to Supercomputers </a:t>
            </a:r>
          </a:p>
          <a:p>
            <a:pPr lvl="1"/>
            <a:r>
              <a:rPr lang="en-US" dirty="0"/>
              <a:t>Built to requirements</a:t>
            </a:r>
          </a:p>
          <a:p>
            <a:pPr lvl="2"/>
            <a:r>
              <a:rPr lang="en-US" dirty="0"/>
              <a:t>Reliability</a:t>
            </a:r>
          </a:p>
          <a:p>
            <a:pPr lvl="2"/>
            <a:r>
              <a:rPr lang="en-US" dirty="0"/>
              <a:t>Reproducibility</a:t>
            </a:r>
          </a:p>
          <a:p>
            <a:pPr lvl="2"/>
            <a:r>
              <a:rPr lang="en-US" dirty="0"/>
              <a:t>Standards</a:t>
            </a:r>
          </a:p>
          <a:p>
            <a:pPr lvl="2"/>
            <a:r>
              <a:rPr lang="en-US" dirty="0"/>
              <a:t>Budget</a:t>
            </a:r>
          </a:p>
          <a:p>
            <a:endParaRPr lang="en-US" dirty="0"/>
          </a:p>
          <a:p>
            <a:pPr lvl="1"/>
            <a:endParaRPr lang="en-US" dirty="0"/>
          </a:p>
          <a:p>
            <a:pPr marL="457200" lvl="1" indent="0">
              <a:buNone/>
            </a:pPr>
            <a:r>
              <a:rPr lang="en-US" i="1" dirty="0"/>
              <a:t>“Nations with </a:t>
            </a:r>
            <a:r>
              <a:rPr lang="en-US" b="1" i="1" dirty="0"/>
              <a:t>the fastest supercomputers</a:t>
            </a:r>
            <a:r>
              <a:rPr lang="en-US" i="1" dirty="0"/>
              <a:t> and most </a:t>
            </a:r>
            <a:br>
              <a:rPr lang="en-US" i="1" dirty="0"/>
            </a:br>
            <a:r>
              <a:rPr lang="en-US" i="1" dirty="0"/>
              <a:t>advanced light sources, for example, will have a distinct </a:t>
            </a:r>
            <a:br>
              <a:rPr lang="en-US" i="1" dirty="0"/>
            </a:br>
            <a:r>
              <a:rPr lang="en-US" i="1" dirty="0"/>
              <a:t>advantage in the race for discovery and innovation </a:t>
            </a:r>
            <a:br>
              <a:rPr lang="en-US" i="1" dirty="0"/>
            </a:br>
            <a:r>
              <a:rPr lang="en-US" i="1" dirty="0"/>
              <a:t>across a broad range of fields, from physics, </a:t>
            </a:r>
            <a:br>
              <a:rPr lang="en-US" i="1" dirty="0"/>
            </a:br>
            <a:r>
              <a:rPr lang="en-US" i="1" dirty="0"/>
              <a:t>materials science, and chemistry to genomics </a:t>
            </a:r>
            <a:br>
              <a:rPr lang="en-US" i="1" dirty="0"/>
            </a:br>
            <a:r>
              <a:rPr lang="en-US" i="1" dirty="0"/>
              <a:t>and medicines, and others</a:t>
            </a:r>
            <a:br>
              <a:rPr lang="en-US" i="1" dirty="0"/>
            </a:br>
            <a:r>
              <a:rPr lang="en-US" i="1" dirty="0"/>
              <a:t>—</a:t>
            </a:r>
            <a:r>
              <a:rPr lang="en-US" b="1" i="1" dirty="0"/>
              <a:t>have become increasingly vital tools of scientific discovery.”</a:t>
            </a:r>
            <a:endParaRPr lang="en-US" dirty="0"/>
          </a:p>
          <a:p>
            <a:pPr lvl="1"/>
            <a:endParaRPr lang="en-US" dirty="0"/>
          </a:p>
        </p:txBody>
      </p:sp>
      <p:pic>
        <p:nvPicPr>
          <p:cNvPr id="11" name="Picture 10">
            <a:extLst>
              <a:ext uri="{FF2B5EF4-FFF2-40B4-BE49-F238E27FC236}">
                <a16:creationId xmlns:a16="http://schemas.microsoft.com/office/drawing/2014/main" id="{C0EFE208-A5A6-384F-899F-8CCCEA58CD38}"/>
              </a:ext>
            </a:extLst>
          </p:cNvPr>
          <p:cNvPicPr>
            <a:picLocks noChangeAspect="1"/>
          </p:cNvPicPr>
          <p:nvPr/>
        </p:nvPicPr>
        <p:blipFill>
          <a:blip r:embed="rId2"/>
          <a:stretch>
            <a:fillRect/>
          </a:stretch>
        </p:blipFill>
        <p:spPr>
          <a:xfrm rot="5400000">
            <a:off x="7835513" y="2143912"/>
            <a:ext cx="4034639" cy="3025979"/>
          </a:xfrm>
          <a:prstGeom prst="rect">
            <a:avLst/>
          </a:prstGeom>
        </p:spPr>
      </p:pic>
    </p:spTree>
    <p:extLst>
      <p:ext uri="{BB962C8B-B14F-4D97-AF65-F5344CB8AC3E}">
        <p14:creationId xmlns:p14="http://schemas.microsoft.com/office/powerpoint/2010/main" val="1441734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BC004-2128-0A4B-B071-4C5279F078B4}"/>
              </a:ext>
            </a:extLst>
          </p:cNvPr>
          <p:cNvSpPr>
            <a:spLocks noGrp="1"/>
          </p:cNvSpPr>
          <p:nvPr>
            <p:ph type="title"/>
          </p:nvPr>
        </p:nvSpPr>
        <p:spPr/>
        <p:txBody>
          <a:bodyPr/>
          <a:lstStyle/>
          <a:p>
            <a:r>
              <a:rPr lang="en-US" dirty="0"/>
              <a:t>Scientific Computing Layers</a:t>
            </a:r>
          </a:p>
        </p:txBody>
      </p:sp>
      <p:sp>
        <p:nvSpPr>
          <p:cNvPr id="3" name="Content Placeholder 2">
            <a:extLst>
              <a:ext uri="{FF2B5EF4-FFF2-40B4-BE49-F238E27FC236}">
                <a16:creationId xmlns:a16="http://schemas.microsoft.com/office/drawing/2014/main" id="{EA9774B5-ACA8-6D40-8F69-D05D0C35B178}"/>
              </a:ext>
            </a:extLst>
          </p:cNvPr>
          <p:cNvSpPr>
            <a:spLocks noGrp="1"/>
          </p:cNvSpPr>
          <p:nvPr>
            <p:ph idx="1"/>
          </p:nvPr>
        </p:nvSpPr>
        <p:spPr/>
        <p:txBody>
          <a:bodyPr/>
          <a:lstStyle/>
          <a:p>
            <a:pPr marL="0" indent="0">
              <a:buNone/>
            </a:pPr>
            <a:endParaRPr lang="en-US" dirty="0"/>
          </a:p>
          <a:p>
            <a:pPr lvl="1"/>
            <a:endParaRPr lang="en-US" dirty="0"/>
          </a:p>
          <a:p>
            <a:pPr lvl="1"/>
            <a:endParaRPr lang="en-US" dirty="0"/>
          </a:p>
        </p:txBody>
      </p:sp>
      <p:grpSp>
        <p:nvGrpSpPr>
          <p:cNvPr id="10" name="Group 9">
            <a:extLst>
              <a:ext uri="{FF2B5EF4-FFF2-40B4-BE49-F238E27FC236}">
                <a16:creationId xmlns:a16="http://schemas.microsoft.com/office/drawing/2014/main" id="{00B548BA-12C4-4048-8AF8-F98966D3470E}"/>
              </a:ext>
            </a:extLst>
          </p:cNvPr>
          <p:cNvGrpSpPr/>
          <p:nvPr/>
        </p:nvGrpSpPr>
        <p:grpSpPr>
          <a:xfrm>
            <a:off x="3077698" y="2291938"/>
            <a:ext cx="4700645" cy="3774370"/>
            <a:chOff x="6094025" y="2695699"/>
            <a:chExt cx="4700645" cy="3774370"/>
          </a:xfrm>
        </p:grpSpPr>
        <p:sp>
          <p:nvSpPr>
            <p:cNvPr id="4" name="Rectangle 3">
              <a:extLst>
                <a:ext uri="{FF2B5EF4-FFF2-40B4-BE49-F238E27FC236}">
                  <a16:creationId xmlns:a16="http://schemas.microsoft.com/office/drawing/2014/main" id="{7A3ACAB8-118E-2F46-AA5D-C06A27655E9B}"/>
                </a:ext>
              </a:extLst>
            </p:cNvPr>
            <p:cNvSpPr/>
            <p:nvPr/>
          </p:nvSpPr>
          <p:spPr>
            <a:xfrm>
              <a:off x="6096000" y="2695699"/>
              <a:ext cx="4698670" cy="61751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User Interfaces</a:t>
              </a:r>
            </a:p>
          </p:txBody>
        </p:sp>
        <p:sp>
          <p:nvSpPr>
            <p:cNvPr id="5" name="Rectangle 4">
              <a:extLst>
                <a:ext uri="{FF2B5EF4-FFF2-40B4-BE49-F238E27FC236}">
                  <a16:creationId xmlns:a16="http://schemas.microsoft.com/office/drawing/2014/main" id="{DECE09BD-BFE9-2043-8116-D5EAF726B665}"/>
                </a:ext>
              </a:extLst>
            </p:cNvPr>
            <p:cNvSpPr/>
            <p:nvPr/>
          </p:nvSpPr>
          <p:spPr>
            <a:xfrm>
              <a:off x="6094025" y="3323110"/>
              <a:ext cx="4698670" cy="6175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User Applications</a:t>
              </a:r>
            </a:p>
          </p:txBody>
        </p:sp>
        <p:sp>
          <p:nvSpPr>
            <p:cNvPr id="6" name="Rectangle 5">
              <a:extLst>
                <a:ext uri="{FF2B5EF4-FFF2-40B4-BE49-F238E27FC236}">
                  <a16:creationId xmlns:a16="http://schemas.microsoft.com/office/drawing/2014/main" id="{9CA209FA-9292-CE40-AF1C-6FB07F7B697C}"/>
                </a:ext>
              </a:extLst>
            </p:cNvPr>
            <p:cNvSpPr/>
            <p:nvPr/>
          </p:nvSpPr>
          <p:spPr>
            <a:xfrm>
              <a:off x="6094025" y="3952501"/>
              <a:ext cx="4698670" cy="61751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Common Services</a:t>
              </a:r>
            </a:p>
          </p:txBody>
        </p:sp>
        <p:sp>
          <p:nvSpPr>
            <p:cNvPr id="7" name="Rectangle 6">
              <a:extLst>
                <a:ext uri="{FF2B5EF4-FFF2-40B4-BE49-F238E27FC236}">
                  <a16:creationId xmlns:a16="http://schemas.microsoft.com/office/drawing/2014/main" id="{DD207148-3DC8-2A48-8628-AD8C27BD4193}"/>
                </a:ext>
              </a:extLst>
            </p:cNvPr>
            <p:cNvSpPr/>
            <p:nvPr/>
          </p:nvSpPr>
          <p:spPr>
            <a:xfrm>
              <a:off x="6094025" y="4581900"/>
              <a:ext cx="4698670" cy="61751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Infrastructure Services</a:t>
              </a:r>
            </a:p>
          </p:txBody>
        </p:sp>
        <p:sp>
          <p:nvSpPr>
            <p:cNvPr id="8" name="Rectangle 7">
              <a:extLst>
                <a:ext uri="{FF2B5EF4-FFF2-40B4-BE49-F238E27FC236}">
                  <a16:creationId xmlns:a16="http://schemas.microsoft.com/office/drawing/2014/main" id="{76CCCFFE-1968-DD48-BAF4-639965A053B3}"/>
                </a:ext>
              </a:extLst>
            </p:cNvPr>
            <p:cNvSpPr/>
            <p:nvPr/>
          </p:nvSpPr>
          <p:spPr>
            <a:xfrm>
              <a:off x="6094025" y="5211290"/>
              <a:ext cx="4698670" cy="6175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Hardware </a:t>
              </a:r>
            </a:p>
          </p:txBody>
        </p:sp>
        <p:sp>
          <p:nvSpPr>
            <p:cNvPr id="9" name="Rectangle 8">
              <a:extLst>
                <a:ext uri="{FF2B5EF4-FFF2-40B4-BE49-F238E27FC236}">
                  <a16:creationId xmlns:a16="http://schemas.microsoft.com/office/drawing/2014/main" id="{8EB16427-3E1A-164C-AD70-29E7B66F17B1}"/>
                </a:ext>
              </a:extLst>
            </p:cNvPr>
            <p:cNvSpPr/>
            <p:nvPr/>
          </p:nvSpPr>
          <p:spPr>
            <a:xfrm>
              <a:off x="6094025" y="5852552"/>
              <a:ext cx="4698670" cy="6175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Data Center</a:t>
              </a:r>
            </a:p>
          </p:txBody>
        </p:sp>
      </p:grpSp>
      <p:sp>
        <p:nvSpPr>
          <p:cNvPr id="18" name="Content Placeholder 2">
            <a:extLst>
              <a:ext uri="{FF2B5EF4-FFF2-40B4-BE49-F238E27FC236}">
                <a16:creationId xmlns:a16="http://schemas.microsoft.com/office/drawing/2014/main" id="{DCF7A185-B831-2D44-AE8A-9C1567E76181}"/>
              </a:ext>
            </a:extLst>
          </p:cNvPr>
          <p:cNvSpPr txBox="1">
            <a:spLocks/>
          </p:cNvSpPr>
          <p:nvPr/>
        </p:nvSpPr>
        <p:spPr>
          <a:xfrm>
            <a:off x="564292" y="1118455"/>
            <a:ext cx="11285837" cy="5381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a:p>
            <a:pPr lvl="1"/>
            <a:endParaRPr lang="en-US" dirty="0"/>
          </a:p>
          <a:p>
            <a:pPr lvl="1"/>
            <a:endParaRPr lang="en-US" dirty="0"/>
          </a:p>
          <a:p>
            <a:pPr lvl="1"/>
            <a:endParaRPr lang="en-US" dirty="0"/>
          </a:p>
        </p:txBody>
      </p:sp>
      <p:sp>
        <p:nvSpPr>
          <p:cNvPr id="19" name="Content Placeholder 2">
            <a:extLst>
              <a:ext uri="{FF2B5EF4-FFF2-40B4-BE49-F238E27FC236}">
                <a16:creationId xmlns:a16="http://schemas.microsoft.com/office/drawing/2014/main" id="{22EE37C4-4D4C-804B-AD6D-23B0F8FB7B60}"/>
              </a:ext>
            </a:extLst>
          </p:cNvPr>
          <p:cNvSpPr txBox="1">
            <a:spLocks/>
          </p:cNvSpPr>
          <p:nvPr/>
        </p:nvSpPr>
        <p:spPr>
          <a:xfrm>
            <a:off x="716692" y="1270855"/>
            <a:ext cx="11285837" cy="5381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Functional Layers of the system</a:t>
            </a:r>
          </a:p>
          <a:p>
            <a:pPr marL="457200" lvl="1" indent="0">
              <a:buNone/>
            </a:pPr>
            <a:endParaRPr lang="en-US" dirty="0"/>
          </a:p>
          <a:p>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408307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BC004-2128-0A4B-B071-4C5279F078B4}"/>
              </a:ext>
            </a:extLst>
          </p:cNvPr>
          <p:cNvSpPr>
            <a:spLocks noGrp="1"/>
          </p:cNvSpPr>
          <p:nvPr>
            <p:ph type="title"/>
          </p:nvPr>
        </p:nvSpPr>
        <p:spPr/>
        <p:txBody>
          <a:bodyPr/>
          <a:lstStyle/>
          <a:p>
            <a:r>
              <a:rPr lang="en-US" dirty="0"/>
              <a:t>Scientific Computing Layers</a:t>
            </a:r>
          </a:p>
        </p:txBody>
      </p:sp>
      <p:sp>
        <p:nvSpPr>
          <p:cNvPr id="3" name="Content Placeholder 2">
            <a:extLst>
              <a:ext uri="{FF2B5EF4-FFF2-40B4-BE49-F238E27FC236}">
                <a16:creationId xmlns:a16="http://schemas.microsoft.com/office/drawing/2014/main" id="{EA9774B5-ACA8-6D40-8F69-D05D0C35B178}"/>
              </a:ext>
            </a:extLst>
          </p:cNvPr>
          <p:cNvSpPr>
            <a:spLocks noGrp="1"/>
          </p:cNvSpPr>
          <p:nvPr>
            <p:ph idx="1"/>
          </p:nvPr>
        </p:nvSpPr>
        <p:spPr/>
        <p:txBody>
          <a:bodyPr/>
          <a:lstStyle/>
          <a:p>
            <a:pPr marL="0" indent="0">
              <a:buNone/>
            </a:pPr>
            <a:endParaRPr lang="en-US" dirty="0"/>
          </a:p>
          <a:p>
            <a:pPr lvl="1"/>
            <a:endParaRPr lang="en-US" dirty="0"/>
          </a:p>
          <a:p>
            <a:pPr lvl="1"/>
            <a:endParaRPr lang="en-US" dirty="0"/>
          </a:p>
        </p:txBody>
      </p:sp>
      <p:grpSp>
        <p:nvGrpSpPr>
          <p:cNvPr id="17" name="Group 16">
            <a:extLst>
              <a:ext uri="{FF2B5EF4-FFF2-40B4-BE49-F238E27FC236}">
                <a16:creationId xmlns:a16="http://schemas.microsoft.com/office/drawing/2014/main" id="{B2D9F2B0-B80A-D94B-A31A-038D0359D610}"/>
              </a:ext>
            </a:extLst>
          </p:cNvPr>
          <p:cNvGrpSpPr/>
          <p:nvPr/>
        </p:nvGrpSpPr>
        <p:grpSpPr>
          <a:xfrm>
            <a:off x="1567544" y="2042556"/>
            <a:ext cx="9259539" cy="3774370"/>
            <a:chOff x="760021" y="1460668"/>
            <a:chExt cx="9259539" cy="3774370"/>
          </a:xfrm>
        </p:grpSpPr>
        <p:grpSp>
          <p:nvGrpSpPr>
            <p:cNvPr id="10" name="Group 9">
              <a:extLst>
                <a:ext uri="{FF2B5EF4-FFF2-40B4-BE49-F238E27FC236}">
                  <a16:creationId xmlns:a16="http://schemas.microsoft.com/office/drawing/2014/main" id="{00B548BA-12C4-4048-8AF8-F98966D3470E}"/>
                </a:ext>
              </a:extLst>
            </p:cNvPr>
            <p:cNvGrpSpPr/>
            <p:nvPr/>
          </p:nvGrpSpPr>
          <p:grpSpPr>
            <a:xfrm>
              <a:off x="3077698" y="1460668"/>
              <a:ext cx="4700645" cy="3774370"/>
              <a:chOff x="6094025" y="2695699"/>
              <a:chExt cx="4700645" cy="3774370"/>
            </a:xfrm>
          </p:grpSpPr>
          <p:sp>
            <p:nvSpPr>
              <p:cNvPr id="4" name="Rectangle 3">
                <a:extLst>
                  <a:ext uri="{FF2B5EF4-FFF2-40B4-BE49-F238E27FC236}">
                    <a16:creationId xmlns:a16="http://schemas.microsoft.com/office/drawing/2014/main" id="{7A3ACAB8-118E-2F46-AA5D-C06A27655E9B}"/>
                  </a:ext>
                </a:extLst>
              </p:cNvPr>
              <p:cNvSpPr/>
              <p:nvPr/>
            </p:nvSpPr>
            <p:spPr>
              <a:xfrm>
                <a:off x="6096000" y="2695699"/>
                <a:ext cx="4698670" cy="61751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User Interfaces</a:t>
                </a:r>
              </a:p>
            </p:txBody>
          </p:sp>
          <p:sp>
            <p:nvSpPr>
              <p:cNvPr id="5" name="Rectangle 4">
                <a:extLst>
                  <a:ext uri="{FF2B5EF4-FFF2-40B4-BE49-F238E27FC236}">
                    <a16:creationId xmlns:a16="http://schemas.microsoft.com/office/drawing/2014/main" id="{DECE09BD-BFE9-2043-8116-D5EAF726B665}"/>
                  </a:ext>
                </a:extLst>
              </p:cNvPr>
              <p:cNvSpPr/>
              <p:nvPr/>
            </p:nvSpPr>
            <p:spPr>
              <a:xfrm>
                <a:off x="6094025" y="3323110"/>
                <a:ext cx="4698670" cy="6175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User Applications</a:t>
                </a:r>
              </a:p>
            </p:txBody>
          </p:sp>
          <p:sp>
            <p:nvSpPr>
              <p:cNvPr id="6" name="Rectangle 5">
                <a:extLst>
                  <a:ext uri="{FF2B5EF4-FFF2-40B4-BE49-F238E27FC236}">
                    <a16:creationId xmlns:a16="http://schemas.microsoft.com/office/drawing/2014/main" id="{9CA209FA-9292-CE40-AF1C-6FB07F7B697C}"/>
                  </a:ext>
                </a:extLst>
              </p:cNvPr>
              <p:cNvSpPr/>
              <p:nvPr/>
            </p:nvSpPr>
            <p:spPr>
              <a:xfrm>
                <a:off x="6094025" y="3952501"/>
                <a:ext cx="4698670" cy="61751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Common Services</a:t>
                </a:r>
              </a:p>
            </p:txBody>
          </p:sp>
          <p:sp>
            <p:nvSpPr>
              <p:cNvPr id="7" name="Rectangle 6">
                <a:extLst>
                  <a:ext uri="{FF2B5EF4-FFF2-40B4-BE49-F238E27FC236}">
                    <a16:creationId xmlns:a16="http://schemas.microsoft.com/office/drawing/2014/main" id="{DD207148-3DC8-2A48-8628-AD8C27BD4193}"/>
                  </a:ext>
                </a:extLst>
              </p:cNvPr>
              <p:cNvSpPr/>
              <p:nvPr/>
            </p:nvSpPr>
            <p:spPr>
              <a:xfrm>
                <a:off x="6094025" y="4581900"/>
                <a:ext cx="4698670" cy="61751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Infrastructure Services</a:t>
                </a:r>
              </a:p>
            </p:txBody>
          </p:sp>
          <p:sp>
            <p:nvSpPr>
              <p:cNvPr id="8" name="Rectangle 7">
                <a:extLst>
                  <a:ext uri="{FF2B5EF4-FFF2-40B4-BE49-F238E27FC236}">
                    <a16:creationId xmlns:a16="http://schemas.microsoft.com/office/drawing/2014/main" id="{76CCCFFE-1968-DD48-BAF4-639965A053B3}"/>
                  </a:ext>
                </a:extLst>
              </p:cNvPr>
              <p:cNvSpPr/>
              <p:nvPr/>
            </p:nvSpPr>
            <p:spPr>
              <a:xfrm>
                <a:off x="6094025" y="5211290"/>
                <a:ext cx="4698670" cy="6175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Hardware </a:t>
                </a:r>
              </a:p>
            </p:txBody>
          </p:sp>
          <p:sp>
            <p:nvSpPr>
              <p:cNvPr id="9" name="Rectangle 8">
                <a:extLst>
                  <a:ext uri="{FF2B5EF4-FFF2-40B4-BE49-F238E27FC236}">
                    <a16:creationId xmlns:a16="http://schemas.microsoft.com/office/drawing/2014/main" id="{8EB16427-3E1A-164C-AD70-29E7B66F17B1}"/>
                  </a:ext>
                </a:extLst>
              </p:cNvPr>
              <p:cNvSpPr/>
              <p:nvPr/>
            </p:nvSpPr>
            <p:spPr>
              <a:xfrm>
                <a:off x="6094025" y="5852552"/>
                <a:ext cx="4698670" cy="6175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Data Center</a:t>
                </a:r>
              </a:p>
            </p:txBody>
          </p:sp>
        </p:grpSp>
        <p:sp>
          <p:nvSpPr>
            <p:cNvPr id="13" name="Curved Right Arrow 12">
              <a:extLst>
                <a:ext uri="{FF2B5EF4-FFF2-40B4-BE49-F238E27FC236}">
                  <a16:creationId xmlns:a16="http://schemas.microsoft.com/office/drawing/2014/main" id="{A758C334-D544-F243-B796-5616C4ABD54E}"/>
                </a:ext>
              </a:extLst>
            </p:cNvPr>
            <p:cNvSpPr/>
            <p:nvPr/>
          </p:nvSpPr>
          <p:spPr>
            <a:xfrm>
              <a:off x="760021" y="1793174"/>
              <a:ext cx="2042556" cy="307570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4" name="Curved Right Arrow 13">
              <a:extLst>
                <a:ext uri="{FF2B5EF4-FFF2-40B4-BE49-F238E27FC236}">
                  <a16:creationId xmlns:a16="http://schemas.microsoft.com/office/drawing/2014/main" id="{89649D77-2276-ED48-922B-EA85B6C44EAC}"/>
                </a:ext>
              </a:extLst>
            </p:cNvPr>
            <p:cNvSpPr/>
            <p:nvPr/>
          </p:nvSpPr>
          <p:spPr>
            <a:xfrm rot="10800000">
              <a:off x="7977004" y="1730129"/>
              <a:ext cx="2042556" cy="307570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sp>
        <p:nvSpPr>
          <p:cNvPr id="16" name="Content Placeholder 2">
            <a:extLst>
              <a:ext uri="{FF2B5EF4-FFF2-40B4-BE49-F238E27FC236}">
                <a16:creationId xmlns:a16="http://schemas.microsoft.com/office/drawing/2014/main" id="{D1F0F130-C2DF-0244-8BBC-63464CBEA6ED}"/>
              </a:ext>
            </a:extLst>
          </p:cNvPr>
          <p:cNvSpPr txBox="1">
            <a:spLocks/>
          </p:cNvSpPr>
          <p:nvPr/>
        </p:nvSpPr>
        <p:spPr>
          <a:xfrm>
            <a:off x="716692" y="1270855"/>
            <a:ext cx="11285837" cy="5381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There is interplay between the layers—there is a connection between the hardware and the target applications</a:t>
            </a:r>
          </a:p>
          <a:p>
            <a:pPr marL="457200" lvl="1" indent="0">
              <a:buNone/>
            </a:pPr>
            <a:endParaRPr lang="en-US" dirty="0"/>
          </a:p>
          <a:p>
            <a:endParaRPr lang="en-US" dirty="0"/>
          </a:p>
          <a:p>
            <a:pPr lvl="1"/>
            <a:endParaRPr lang="en-US" dirty="0"/>
          </a:p>
          <a:p>
            <a:pPr lvl="1"/>
            <a:endParaRPr lang="en-US" dirty="0"/>
          </a:p>
          <a:p>
            <a:pPr lvl="1"/>
            <a:endParaRPr lang="en-US" dirty="0"/>
          </a:p>
        </p:txBody>
      </p:sp>
      <p:sp>
        <p:nvSpPr>
          <p:cNvPr id="18" name="TextBox 17">
            <a:extLst>
              <a:ext uri="{FF2B5EF4-FFF2-40B4-BE49-F238E27FC236}">
                <a16:creationId xmlns:a16="http://schemas.microsoft.com/office/drawing/2014/main" id="{A36C2371-FBA0-974B-9412-CB5D5CDA19F0}"/>
              </a:ext>
            </a:extLst>
          </p:cNvPr>
          <p:cNvSpPr txBox="1"/>
          <p:nvPr/>
        </p:nvSpPr>
        <p:spPr>
          <a:xfrm>
            <a:off x="411892" y="5816926"/>
            <a:ext cx="3461332" cy="923330"/>
          </a:xfrm>
          <a:prstGeom prst="rect">
            <a:avLst/>
          </a:prstGeom>
          <a:noFill/>
        </p:spPr>
        <p:txBody>
          <a:bodyPr wrap="none" rtlCol="0">
            <a:spAutoFit/>
          </a:bodyPr>
          <a:lstStyle/>
          <a:p>
            <a:r>
              <a:rPr lang="en-US" dirty="0"/>
              <a:t>High Performance Computing: HPC</a:t>
            </a:r>
          </a:p>
          <a:p>
            <a:endParaRPr lang="en-US" dirty="0"/>
          </a:p>
          <a:p>
            <a:r>
              <a:rPr lang="en-US" dirty="0"/>
              <a:t>High Throughput Computing: HTC</a:t>
            </a:r>
          </a:p>
        </p:txBody>
      </p:sp>
    </p:spTree>
    <p:extLst>
      <p:ext uri="{BB962C8B-B14F-4D97-AF65-F5344CB8AC3E}">
        <p14:creationId xmlns:p14="http://schemas.microsoft.com/office/powerpoint/2010/main" val="3396998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BC004-2128-0A4B-B071-4C5279F078B4}"/>
              </a:ext>
            </a:extLst>
          </p:cNvPr>
          <p:cNvSpPr>
            <a:spLocks noGrp="1"/>
          </p:cNvSpPr>
          <p:nvPr>
            <p:ph type="title"/>
          </p:nvPr>
        </p:nvSpPr>
        <p:spPr/>
        <p:txBody>
          <a:bodyPr/>
          <a:lstStyle/>
          <a:p>
            <a:r>
              <a:rPr lang="en-US" dirty="0"/>
              <a:t>Scientific Computing</a:t>
            </a:r>
          </a:p>
        </p:txBody>
      </p:sp>
      <p:sp>
        <p:nvSpPr>
          <p:cNvPr id="3" name="Content Placeholder 2">
            <a:extLst>
              <a:ext uri="{FF2B5EF4-FFF2-40B4-BE49-F238E27FC236}">
                <a16:creationId xmlns:a16="http://schemas.microsoft.com/office/drawing/2014/main" id="{EA9774B5-ACA8-6D40-8F69-D05D0C35B178}"/>
              </a:ext>
            </a:extLst>
          </p:cNvPr>
          <p:cNvSpPr>
            <a:spLocks noGrp="1"/>
          </p:cNvSpPr>
          <p:nvPr>
            <p:ph idx="1"/>
          </p:nvPr>
        </p:nvSpPr>
        <p:spPr>
          <a:ln>
            <a:noFill/>
          </a:ln>
        </p:spPr>
        <p:txBody>
          <a:bodyPr/>
          <a:lstStyle/>
          <a:p>
            <a:r>
              <a:rPr lang="en-US" dirty="0"/>
              <a:t>There are cross cutting considerations</a:t>
            </a:r>
          </a:p>
          <a:p>
            <a:r>
              <a:rPr lang="en-US" dirty="0"/>
              <a:t>Almost fractal in nature</a:t>
            </a:r>
          </a:p>
          <a:p>
            <a:pPr lvl="1"/>
            <a:endParaRPr lang="en-US" dirty="0"/>
          </a:p>
          <a:p>
            <a:pPr lvl="1"/>
            <a:endParaRPr lang="en-US" dirty="0"/>
          </a:p>
        </p:txBody>
      </p:sp>
      <p:grpSp>
        <p:nvGrpSpPr>
          <p:cNvPr id="14" name="Group 13">
            <a:extLst>
              <a:ext uri="{FF2B5EF4-FFF2-40B4-BE49-F238E27FC236}">
                <a16:creationId xmlns:a16="http://schemas.microsoft.com/office/drawing/2014/main" id="{D3569AC9-7BC4-5F43-8CEC-554EFC3B41AB}"/>
              </a:ext>
            </a:extLst>
          </p:cNvPr>
          <p:cNvGrpSpPr/>
          <p:nvPr/>
        </p:nvGrpSpPr>
        <p:grpSpPr>
          <a:xfrm>
            <a:off x="583871" y="1800491"/>
            <a:ext cx="5674421" cy="3787236"/>
            <a:chOff x="619501" y="2560513"/>
            <a:chExt cx="5674421" cy="3787236"/>
          </a:xfrm>
        </p:grpSpPr>
        <p:grpSp>
          <p:nvGrpSpPr>
            <p:cNvPr id="10" name="Group 9">
              <a:extLst>
                <a:ext uri="{FF2B5EF4-FFF2-40B4-BE49-F238E27FC236}">
                  <a16:creationId xmlns:a16="http://schemas.microsoft.com/office/drawing/2014/main" id="{00B548BA-12C4-4048-8AF8-F98966D3470E}"/>
                </a:ext>
              </a:extLst>
            </p:cNvPr>
            <p:cNvGrpSpPr/>
            <p:nvPr/>
          </p:nvGrpSpPr>
          <p:grpSpPr>
            <a:xfrm>
              <a:off x="619501" y="2573379"/>
              <a:ext cx="4700645" cy="3774370"/>
              <a:chOff x="6094025" y="2695699"/>
              <a:chExt cx="4700645" cy="3774370"/>
            </a:xfrm>
          </p:grpSpPr>
          <p:sp>
            <p:nvSpPr>
              <p:cNvPr id="4" name="Rectangle 3">
                <a:extLst>
                  <a:ext uri="{FF2B5EF4-FFF2-40B4-BE49-F238E27FC236}">
                    <a16:creationId xmlns:a16="http://schemas.microsoft.com/office/drawing/2014/main" id="{7A3ACAB8-118E-2F46-AA5D-C06A27655E9B}"/>
                  </a:ext>
                </a:extLst>
              </p:cNvPr>
              <p:cNvSpPr/>
              <p:nvPr/>
            </p:nvSpPr>
            <p:spPr>
              <a:xfrm>
                <a:off x="6096000" y="2695699"/>
                <a:ext cx="4698670" cy="61751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User Interfaces</a:t>
                </a:r>
              </a:p>
            </p:txBody>
          </p:sp>
          <p:sp>
            <p:nvSpPr>
              <p:cNvPr id="5" name="Rectangle 4">
                <a:extLst>
                  <a:ext uri="{FF2B5EF4-FFF2-40B4-BE49-F238E27FC236}">
                    <a16:creationId xmlns:a16="http://schemas.microsoft.com/office/drawing/2014/main" id="{DECE09BD-BFE9-2043-8116-D5EAF726B665}"/>
                  </a:ext>
                </a:extLst>
              </p:cNvPr>
              <p:cNvSpPr/>
              <p:nvPr/>
            </p:nvSpPr>
            <p:spPr>
              <a:xfrm>
                <a:off x="6094025" y="3323110"/>
                <a:ext cx="4698670" cy="6175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User Applications</a:t>
                </a:r>
              </a:p>
            </p:txBody>
          </p:sp>
          <p:sp>
            <p:nvSpPr>
              <p:cNvPr id="6" name="Rectangle 5">
                <a:extLst>
                  <a:ext uri="{FF2B5EF4-FFF2-40B4-BE49-F238E27FC236}">
                    <a16:creationId xmlns:a16="http://schemas.microsoft.com/office/drawing/2014/main" id="{9CA209FA-9292-CE40-AF1C-6FB07F7B697C}"/>
                  </a:ext>
                </a:extLst>
              </p:cNvPr>
              <p:cNvSpPr/>
              <p:nvPr/>
            </p:nvSpPr>
            <p:spPr>
              <a:xfrm>
                <a:off x="6094025" y="3952501"/>
                <a:ext cx="4698670" cy="61751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Common Services</a:t>
                </a:r>
              </a:p>
            </p:txBody>
          </p:sp>
          <p:sp>
            <p:nvSpPr>
              <p:cNvPr id="7" name="Rectangle 6">
                <a:extLst>
                  <a:ext uri="{FF2B5EF4-FFF2-40B4-BE49-F238E27FC236}">
                    <a16:creationId xmlns:a16="http://schemas.microsoft.com/office/drawing/2014/main" id="{DD207148-3DC8-2A48-8628-AD8C27BD4193}"/>
                  </a:ext>
                </a:extLst>
              </p:cNvPr>
              <p:cNvSpPr/>
              <p:nvPr/>
            </p:nvSpPr>
            <p:spPr>
              <a:xfrm>
                <a:off x="6094025" y="4581900"/>
                <a:ext cx="4698670" cy="61751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Infrastructure Services</a:t>
                </a:r>
              </a:p>
            </p:txBody>
          </p:sp>
          <p:sp>
            <p:nvSpPr>
              <p:cNvPr id="8" name="Rectangle 7">
                <a:extLst>
                  <a:ext uri="{FF2B5EF4-FFF2-40B4-BE49-F238E27FC236}">
                    <a16:creationId xmlns:a16="http://schemas.microsoft.com/office/drawing/2014/main" id="{76CCCFFE-1968-DD48-BAF4-639965A053B3}"/>
                  </a:ext>
                </a:extLst>
              </p:cNvPr>
              <p:cNvSpPr/>
              <p:nvPr/>
            </p:nvSpPr>
            <p:spPr>
              <a:xfrm>
                <a:off x="6094025" y="5211290"/>
                <a:ext cx="4698670" cy="6175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Hardware </a:t>
                </a:r>
              </a:p>
            </p:txBody>
          </p:sp>
          <p:sp>
            <p:nvSpPr>
              <p:cNvPr id="9" name="Rectangle 8">
                <a:extLst>
                  <a:ext uri="{FF2B5EF4-FFF2-40B4-BE49-F238E27FC236}">
                    <a16:creationId xmlns:a16="http://schemas.microsoft.com/office/drawing/2014/main" id="{8EB16427-3E1A-164C-AD70-29E7B66F17B1}"/>
                  </a:ext>
                </a:extLst>
              </p:cNvPr>
              <p:cNvSpPr/>
              <p:nvPr/>
            </p:nvSpPr>
            <p:spPr>
              <a:xfrm>
                <a:off x="6094025" y="5852552"/>
                <a:ext cx="4698670" cy="6175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Data Center</a:t>
                </a:r>
              </a:p>
            </p:txBody>
          </p:sp>
        </p:grpSp>
        <p:sp>
          <p:nvSpPr>
            <p:cNvPr id="11" name="Rectangle 10">
              <a:extLst>
                <a:ext uri="{FF2B5EF4-FFF2-40B4-BE49-F238E27FC236}">
                  <a16:creationId xmlns:a16="http://schemas.microsoft.com/office/drawing/2014/main" id="{8B4EBBA8-1B6D-154E-AE62-C3998EF2EAD2}"/>
                </a:ext>
              </a:extLst>
            </p:cNvPr>
            <p:cNvSpPr/>
            <p:nvPr/>
          </p:nvSpPr>
          <p:spPr>
            <a:xfrm>
              <a:off x="5318171" y="2573379"/>
              <a:ext cx="975751" cy="377437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Security</a:t>
              </a:r>
            </a:p>
          </p:txBody>
        </p:sp>
        <p:sp>
          <p:nvSpPr>
            <p:cNvPr id="13" name="Rectangle 12">
              <a:extLst>
                <a:ext uri="{FF2B5EF4-FFF2-40B4-BE49-F238E27FC236}">
                  <a16:creationId xmlns:a16="http://schemas.microsoft.com/office/drawing/2014/main" id="{96ED1519-2C44-4C40-A1D3-8952005489AC}"/>
                </a:ext>
              </a:extLst>
            </p:cNvPr>
            <p:cNvSpPr/>
            <p:nvPr/>
          </p:nvSpPr>
          <p:spPr>
            <a:xfrm>
              <a:off x="619501" y="2560513"/>
              <a:ext cx="864915" cy="3169719"/>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highlight>
                    <a:srgbClr val="4CA1F5"/>
                  </a:highlight>
                </a:rPr>
                <a:t>Data </a:t>
              </a:r>
              <a:br>
                <a:rPr lang="en-US" dirty="0">
                  <a:solidFill>
                    <a:srgbClr val="0070C0"/>
                  </a:solidFill>
                  <a:highlight>
                    <a:srgbClr val="4CA1F5"/>
                  </a:highlight>
                </a:rPr>
              </a:br>
              <a:r>
                <a:rPr lang="en-US" dirty="0">
                  <a:solidFill>
                    <a:srgbClr val="0070C0"/>
                  </a:solidFill>
                  <a:highlight>
                    <a:srgbClr val="4CA1F5"/>
                  </a:highlight>
                </a:rPr>
                <a:t>Flow</a:t>
              </a:r>
            </a:p>
          </p:txBody>
        </p:sp>
      </p:grpSp>
      <p:pic>
        <p:nvPicPr>
          <p:cNvPr id="16" name="Picture 15">
            <a:extLst>
              <a:ext uri="{FF2B5EF4-FFF2-40B4-BE49-F238E27FC236}">
                <a16:creationId xmlns:a16="http://schemas.microsoft.com/office/drawing/2014/main" id="{959BE283-1B0A-6945-B16C-7C5DF76EB37E}"/>
              </a:ext>
            </a:extLst>
          </p:cNvPr>
          <p:cNvPicPr>
            <a:picLocks noChangeAspect="1"/>
          </p:cNvPicPr>
          <p:nvPr/>
        </p:nvPicPr>
        <p:blipFill>
          <a:blip r:embed="rId2"/>
          <a:stretch>
            <a:fillRect/>
          </a:stretch>
        </p:blipFill>
        <p:spPr>
          <a:xfrm>
            <a:off x="6838202" y="1680195"/>
            <a:ext cx="4572000" cy="4211750"/>
          </a:xfrm>
          <a:prstGeom prst="rect">
            <a:avLst/>
          </a:prstGeom>
        </p:spPr>
      </p:pic>
    </p:spTree>
    <p:extLst>
      <p:ext uri="{BB962C8B-B14F-4D97-AF65-F5344CB8AC3E}">
        <p14:creationId xmlns:p14="http://schemas.microsoft.com/office/powerpoint/2010/main" val="3902013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BC004-2128-0A4B-B071-4C5279F078B4}"/>
              </a:ext>
            </a:extLst>
          </p:cNvPr>
          <p:cNvSpPr>
            <a:spLocks noGrp="1"/>
          </p:cNvSpPr>
          <p:nvPr>
            <p:ph type="title"/>
          </p:nvPr>
        </p:nvSpPr>
        <p:spPr/>
        <p:txBody>
          <a:bodyPr/>
          <a:lstStyle/>
          <a:p>
            <a:r>
              <a:rPr lang="en-US" dirty="0"/>
              <a:t>Scientific Computing</a:t>
            </a:r>
          </a:p>
        </p:txBody>
      </p:sp>
      <p:sp>
        <p:nvSpPr>
          <p:cNvPr id="3" name="Content Placeholder 2">
            <a:extLst>
              <a:ext uri="{FF2B5EF4-FFF2-40B4-BE49-F238E27FC236}">
                <a16:creationId xmlns:a16="http://schemas.microsoft.com/office/drawing/2014/main" id="{EA9774B5-ACA8-6D40-8F69-D05D0C35B178}"/>
              </a:ext>
            </a:extLst>
          </p:cNvPr>
          <p:cNvSpPr>
            <a:spLocks noGrp="1"/>
          </p:cNvSpPr>
          <p:nvPr>
            <p:ph idx="1"/>
          </p:nvPr>
        </p:nvSpPr>
        <p:spPr>
          <a:ln>
            <a:noFill/>
          </a:ln>
        </p:spPr>
        <p:txBody>
          <a:bodyPr/>
          <a:lstStyle/>
          <a:p>
            <a:r>
              <a:rPr lang="en-US" dirty="0"/>
              <a:t>There are cross cutting considerations</a:t>
            </a:r>
          </a:p>
          <a:p>
            <a:r>
              <a:rPr lang="en-US" dirty="0"/>
              <a:t>Almost fractal in nature</a:t>
            </a:r>
          </a:p>
          <a:p>
            <a:pPr lvl="1"/>
            <a:endParaRPr lang="en-US" dirty="0"/>
          </a:p>
          <a:p>
            <a:pPr lvl="1"/>
            <a:endParaRPr lang="en-US" dirty="0"/>
          </a:p>
        </p:txBody>
      </p:sp>
      <p:grpSp>
        <p:nvGrpSpPr>
          <p:cNvPr id="14" name="Group 13">
            <a:extLst>
              <a:ext uri="{FF2B5EF4-FFF2-40B4-BE49-F238E27FC236}">
                <a16:creationId xmlns:a16="http://schemas.microsoft.com/office/drawing/2014/main" id="{D3569AC9-7BC4-5F43-8CEC-554EFC3B41AB}"/>
              </a:ext>
            </a:extLst>
          </p:cNvPr>
          <p:cNvGrpSpPr/>
          <p:nvPr/>
        </p:nvGrpSpPr>
        <p:grpSpPr>
          <a:xfrm>
            <a:off x="583871" y="1800491"/>
            <a:ext cx="5674421" cy="3787236"/>
            <a:chOff x="619501" y="2560513"/>
            <a:chExt cx="5674421" cy="3787236"/>
          </a:xfrm>
        </p:grpSpPr>
        <p:grpSp>
          <p:nvGrpSpPr>
            <p:cNvPr id="10" name="Group 9">
              <a:extLst>
                <a:ext uri="{FF2B5EF4-FFF2-40B4-BE49-F238E27FC236}">
                  <a16:creationId xmlns:a16="http://schemas.microsoft.com/office/drawing/2014/main" id="{00B548BA-12C4-4048-8AF8-F98966D3470E}"/>
                </a:ext>
              </a:extLst>
            </p:cNvPr>
            <p:cNvGrpSpPr/>
            <p:nvPr/>
          </p:nvGrpSpPr>
          <p:grpSpPr>
            <a:xfrm>
              <a:off x="619501" y="2573379"/>
              <a:ext cx="4700645" cy="3774370"/>
              <a:chOff x="6094025" y="2695699"/>
              <a:chExt cx="4700645" cy="3774370"/>
            </a:xfrm>
          </p:grpSpPr>
          <p:sp>
            <p:nvSpPr>
              <p:cNvPr id="4" name="Rectangle 3">
                <a:extLst>
                  <a:ext uri="{FF2B5EF4-FFF2-40B4-BE49-F238E27FC236}">
                    <a16:creationId xmlns:a16="http://schemas.microsoft.com/office/drawing/2014/main" id="{7A3ACAB8-118E-2F46-AA5D-C06A27655E9B}"/>
                  </a:ext>
                </a:extLst>
              </p:cNvPr>
              <p:cNvSpPr/>
              <p:nvPr/>
            </p:nvSpPr>
            <p:spPr>
              <a:xfrm>
                <a:off x="6096000" y="2695699"/>
                <a:ext cx="4698670" cy="61751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User Interfaces</a:t>
                </a:r>
              </a:p>
            </p:txBody>
          </p:sp>
          <p:sp>
            <p:nvSpPr>
              <p:cNvPr id="5" name="Rectangle 4">
                <a:extLst>
                  <a:ext uri="{FF2B5EF4-FFF2-40B4-BE49-F238E27FC236}">
                    <a16:creationId xmlns:a16="http://schemas.microsoft.com/office/drawing/2014/main" id="{DECE09BD-BFE9-2043-8116-D5EAF726B665}"/>
                  </a:ext>
                </a:extLst>
              </p:cNvPr>
              <p:cNvSpPr/>
              <p:nvPr/>
            </p:nvSpPr>
            <p:spPr>
              <a:xfrm>
                <a:off x="6094025" y="3323110"/>
                <a:ext cx="4698670" cy="6175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User Applications</a:t>
                </a:r>
              </a:p>
            </p:txBody>
          </p:sp>
          <p:sp>
            <p:nvSpPr>
              <p:cNvPr id="6" name="Rectangle 5">
                <a:extLst>
                  <a:ext uri="{FF2B5EF4-FFF2-40B4-BE49-F238E27FC236}">
                    <a16:creationId xmlns:a16="http://schemas.microsoft.com/office/drawing/2014/main" id="{9CA209FA-9292-CE40-AF1C-6FB07F7B697C}"/>
                  </a:ext>
                </a:extLst>
              </p:cNvPr>
              <p:cNvSpPr/>
              <p:nvPr/>
            </p:nvSpPr>
            <p:spPr>
              <a:xfrm>
                <a:off x="6094025" y="3952501"/>
                <a:ext cx="4698670" cy="61751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Common Services</a:t>
                </a:r>
              </a:p>
            </p:txBody>
          </p:sp>
          <p:sp>
            <p:nvSpPr>
              <p:cNvPr id="7" name="Rectangle 6">
                <a:extLst>
                  <a:ext uri="{FF2B5EF4-FFF2-40B4-BE49-F238E27FC236}">
                    <a16:creationId xmlns:a16="http://schemas.microsoft.com/office/drawing/2014/main" id="{DD207148-3DC8-2A48-8628-AD8C27BD4193}"/>
                  </a:ext>
                </a:extLst>
              </p:cNvPr>
              <p:cNvSpPr/>
              <p:nvPr/>
            </p:nvSpPr>
            <p:spPr>
              <a:xfrm>
                <a:off x="6094025" y="4581900"/>
                <a:ext cx="4698670" cy="61751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Infrastructure Services</a:t>
                </a:r>
              </a:p>
            </p:txBody>
          </p:sp>
          <p:sp>
            <p:nvSpPr>
              <p:cNvPr id="8" name="Rectangle 7">
                <a:extLst>
                  <a:ext uri="{FF2B5EF4-FFF2-40B4-BE49-F238E27FC236}">
                    <a16:creationId xmlns:a16="http://schemas.microsoft.com/office/drawing/2014/main" id="{76CCCFFE-1968-DD48-BAF4-639965A053B3}"/>
                  </a:ext>
                </a:extLst>
              </p:cNvPr>
              <p:cNvSpPr/>
              <p:nvPr/>
            </p:nvSpPr>
            <p:spPr>
              <a:xfrm>
                <a:off x="6094025" y="5211290"/>
                <a:ext cx="4698670" cy="6175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Hardware </a:t>
                </a:r>
              </a:p>
            </p:txBody>
          </p:sp>
          <p:sp>
            <p:nvSpPr>
              <p:cNvPr id="9" name="Rectangle 8">
                <a:extLst>
                  <a:ext uri="{FF2B5EF4-FFF2-40B4-BE49-F238E27FC236}">
                    <a16:creationId xmlns:a16="http://schemas.microsoft.com/office/drawing/2014/main" id="{8EB16427-3E1A-164C-AD70-29E7B66F17B1}"/>
                  </a:ext>
                </a:extLst>
              </p:cNvPr>
              <p:cNvSpPr/>
              <p:nvPr/>
            </p:nvSpPr>
            <p:spPr>
              <a:xfrm>
                <a:off x="6094025" y="5852552"/>
                <a:ext cx="4698670" cy="6175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Data Center</a:t>
                </a:r>
              </a:p>
            </p:txBody>
          </p:sp>
        </p:grpSp>
        <p:sp>
          <p:nvSpPr>
            <p:cNvPr id="11" name="Rectangle 10">
              <a:extLst>
                <a:ext uri="{FF2B5EF4-FFF2-40B4-BE49-F238E27FC236}">
                  <a16:creationId xmlns:a16="http://schemas.microsoft.com/office/drawing/2014/main" id="{8B4EBBA8-1B6D-154E-AE62-C3998EF2EAD2}"/>
                </a:ext>
              </a:extLst>
            </p:cNvPr>
            <p:cNvSpPr/>
            <p:nvPr/>
          </p:nvSpPr>
          <p:spPr>
            <a:xfrm>
              <a:off x="5318171" y="2573379"/>
              <a:ext cx="975751" cy="377437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Security</a:t>
              </a:r>
            </a:p>
          </p:txBody>
        </p:sp>
        <p:sp>
          <p:nvSpPr>
            <p:cNvPr id="13" name="Rectangle 12">
              <a:extLst>
                <a:ext uri="{FF2B5EF4-FFF2-40B4-BE49-F238E27FC236}">
                  <a16:creationId xmlns:a16="http://schemas.microsoft.com/office/drawing/2014/main" id="{96ED1519-2C44-4C40-A1D3-8952005489AC}"/>
                </a:ext>
              </a:extLst>
            </p:cNvPr>
            <p:cNvSpPr/>
            <p:nvPr/>
          </p:nvSpPr>
          <p:spPr>
            <a:xfrm>
              <a:off x="619501" y="2560513"/>
              <a:ext cx="864915" cy="3169719"/>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highlight>
                    <a:srgbClr val="4CA1F5"/>
                  </a:highlight>
                </a:rPr>
                <a:t>Data </a:t>
              </a:r>
              <a:br>
                <a:rPr lang="en-US" dirty="0">
                  <a:solidFill>
                    <a:srgbClr val="0070C0"/>
                  </a:solidFill>
                  <a:highlight>
                    <a:srgbClr val="4CA1F5"/>
                  </a:highlight>
                </a:rPr>
              </a:br>
              <a:r>
                <a:rPr lang="en-US" dirty="0">
                  <a:solidFill>
                    <a:srgbClr val="0070C0"/>
                  </a:solidFill>
                  <a:highlight>
                    <a:srgbClr val="4CA1F5"/>
                  </a:highlight>
                </a:rPr>
                <a:t>Flow</a:t>
              </a:r>
            </a:p>
          </p:txBody>
        </p:sp>
      </p:grpSp>
      <p:pic>
        <p:nvPicPr>
          <p:cNvPr id="15" name="Picture 14">
            <a:extLst>
              <a:ext uri="{FF2B5EF4-FFF2-40B4-BE49-F238E27FC236}">
                <a16:creationId xmlns:a16="http://schemas.microsoft.com/office/drawing/2014/main" id="{1BB39672-C87C-D04B-9DE3-EF362BEC343F}"/>
              </a:ext>
            </a:extLst>
          </p:cNvPr>
          <p:cNvPicPr>
            <a:picLocks noChangeAspect="1"/>
          </p:cNvPicPr>
          <p:nvPr/>
        </p:nvPicPr>
        <p:blipFill>
          <a:blip r:embed="rId2"/>
          <a:stretch>
            <a:fillRect/>
          </a:stretch>
        </p:blipFill>
        <p:spPr>
          <a:xfrm>
            <a:off x="6797718" y="1599947"/>
            <a:ext cx="5113235" cy="3848100"/>
          </a:xfrm>
          <a:prstGeom prst="rect">
            <a:avLst/>
          </a:prstGeom>
        </p:spPr>
      </p:pic>
      <p:sp>
        <p:nvSpPr>
          <p:cNvPr id="12" name="TextBox 11">
            <a:extLst>
              <a:ext uri="{FF2B5EF4-FFF2-40B4-BE49-F238E27FC236}">
                <a16:creationId xmlns:a16="http://schemas.microsoft.com/office/drawing/2014/main" id="{B457DF0E-8A80-4640-9EA1-D85C3070A7E1}"/>
              </a:ext>
            </a:extLst>
          </p:cNvPr>
          <p:cNvSpPr txBox="1"/>
          <p:nvPr/>
        </p:nvSpPr>
        <p:spPr>
          <a:xfrm>
            <a:off x="7212283" y="5587727"/>
            <a:ext cx="3831755" cy="369332"/>
          </a:xfrm>
          <a:prstGeom prst="rect">
            <a:avLst/>
          </a:prstGeom>
          <a:noFill/>
        </p:spPr>
        <p:txBody>
          <a:bodyPr wrap="none" rtlCol="0">
            <a:spAutoFit/>
          </a:bodyPr>
          <a:lstStyle/>
          <a:p>
            <a:r>
              <a:rPr lang="en-US" dirty="0"/>
              <a:t>What we talk about amongst ourselves</a:t>
            </a:r>
          </a:p>
        </p:txBody>
      </p:sp>
      <p:sp>
        <p:nvSpPr>
          <p:cNvPr id="17" name="TextBox 16">
            <a:extLst>
              <a:ext uri="{FF2B5EF4-FFF2-40B4-BE49-F238E27FC236}">
                <a16:creationId xmlns:a16="http://schemas.microsoft.com/office/drawing/2014/main" id="{9B1EEA7B-8F24-FC4F-B44E-D1931B47D530}"/>
              </a:ext>
            </a:extLst>
          </p:cNvPr>
          <p:cNvSpPr txBox="1"/>
          <p:nvPr/>
        </p:nvSpPr>
        <p:spPr>
          <a:xfrm>
            <a:off x="7364683" y="906876"/>
            <a:ext cx="4533677" cy="646331"/>
          </a:xfrm>
          <a:prstGeom prst="rect">
            <a:avLst/>
          </a:prstGeom>
          <a:noFill/>
        </p:spPr>
        <p:txBody>
          <a:bodyPr wrap="none" rtlCol="0">
            <a:spAutoFit/>
          </a:bodyPr>
          <a:lstStyle/>
          <a:p>
            <a:endParaRPr lang="en-US" dirty="0"/>
          </a:p>
          <a:p>
            <a:r>
              <a:rPr lang="en-US" dirty="0"/>
              <a:t>Computing In High Energy and Nuclear Physics</a:t>
            </a:r>
          </a:p>
        </p:txBody>
      </p:sp>
    </p:spTree>
    <p:extLst>
      <p:ext uri="{BB962C8B-B14F-4D97-AF65-F5344CB8AC3E}">
        <p14:creationId xmlns:p14="http://schemas.microsoft.com/office/powerpoint/2010/main" val="2631104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D208B-0DFF-C94C-AA7C-4C067389A9EF}"/>
              </a:ext>
            </a:extLst>
          </p:cNvPr>
          <p:cNvSpPr>
            <a:spLocks noGrp="1"/>
          </p:cNvSpPr>
          <p:nvPr>
            <p:ph type="title"/>
          </p:nvPr>
        </p:nvSpPr>
        <p:spPr/>
        <p:txBody>
          <a:bodyPr/>
          <a:lstStyle/>
          <a:p>
            <a:r>
              <a:rPr lang="en-US" dirty="0"/>
              <a:t>Modeling the Computing Requirements</a:t>
            </a:r>
          </a:p>
        </p:txBody>
      </p:sp>
      <p:sp>
        <p:nvSpPr>
          <p:cNvPr id="3" name="Content Placeholder 2">
            <a:extLst>
              <a:ext uri="{FF2B5EF4-FFF2-40B4-BE49-F238E27FC236}">
                <a16:creationId xmlns:a16="http://schemas.microsoft.com/office/drawing/2014/main" id="{D80B1346-8B99-7148-AFCE-710BC1168215}"/>
              </a:ext>
            </a:extLst>
          </p:cNvPr>
          <p:cNvSpPr>
            <a:spLocks noGrp="1"/>
          </p:cNvSpPr>
          <p:nvPr>
            <p:ph idx="1"/>
          </p:nvPr>
        </p:nvSpPr>
        <p:spPr>
          <a:xfrm>
            <a:off x="411893" y="966055"/>
            <a:ext cx="4932004" cy="5643448"/>
          </a:xfrm>
        </p:spPr>
        <p:txBody>
          <a:bodyPr>
            <a:normAutofit lnSpcReduction="10000"/>
          </a:bodyPr>
          <a:lstStyle/>
          <a:p>
            <a:r>
              <a:rPr lang="en-US" dirty="0"/>
              <a:t>Engineered systems are built to requirements and specifications</a:t>
            </a:r>
          </a:p>
          <a:p>
            <a:r>
              <a:rPr lang="en-US" dirty="0"/>
              <a:t>The requirement gathering process starts with understanding what drives the compute and storage needs.</a:t>
            </a:r>
          </a:p>
          <a:p>
            <a:pPr lvl="1"/>
            <a:r>
              <a:rPr lang="en-US" dirty="0"/>
              <a:t>For experimental systems</a:t>
            </a:r>
          </a:p>
          <a:p>
            <a:pPr lvl="2"/>
            <a:r>
              <a:rPr lang="en-US" dirty="0"/>
              <a:t>Data rate and experiment live time and other accelerator considerations</a:t>
            </a:r>
          </a:p>
          <a:p>
            <a:pPr lvl="2"/>
            <a:r>
              <a:rPr lang="en-US" dirty="0"/>
              <a:t>Event Size</a:t>
            </a:r>
          </a:p>
          <a:p>
            <a:pPr lvl="2"/>
            <a:r>
              <a:rPr lang="en-US" dirty="0"/>
              <a:t>Application Processing time</a:t>
            </a:r>
          </a:p>
          <a:p>
            <a:pPr lvl="2"/>
            <a:r>
              <a:rPr lang="en-US" dirty="0"/>
              <a:t>Number of simulated events and Time to generate</a:t>
            </a:r>
          </a:p>
          <a:p>
            <a:pPr lvl="1"/>
            <a:r>
              <a:rPr lang="en-US" dirty="0"/>
              <a:t>For shared resources—all user requirements have to be considered</a:t>
            </a:r>
          </a:p>
          <a:p>
            <a:r>
              <a:rPr lang="en-US" dirty="0"/>
              <a:t>A model is developed</a:t>
            </a:r>
          </a:p>
          <a:p>
            <a:pPr lvl="1"/>
            <a:r>
              <a:rPr lang="en-US" dirty="0"/>
              <a:t>Typically work to the major drivers</a:t>
            </a:r>
          </a:p>
          <a:p>
            <a:pPr lvl="1"/>
            <a:r>
              <a:rPr lang="en-US" dirty="0"/>
              <a:t>Projections are multi-year</a:t>
            </a:r>
          </a:p>
          <a:p>
            <a:pPr lvl="1"/>
            <a:endParaRPr lang="en-US" dirty="0"/>
          </a:p>
        </p:txBody>
      </p:sp>
      <p:graphicFrame>
        <p:nvGraphicFramePr>
          <p:cNvPr id="5" name="Chart 4">
            <a:extLst>
              <a:ext uri="{FF2B5EF4-FFF2-40B4-BE49-F238E27FC236}">
                <a16:creationId xmlns:a16="http://schemas.microsoft.com/office/drawing/2014/main" id="{20A52C9E-0E5C-F644-A742-684C0388B715}"/>
              </a:ext>
            </a:extLst>
          </p:cNvPr>
          <p:cNvGraphicFramePr>
            <a:graphicFrameLocks/>
          </p:cNvGraphicFramePr>
          <p:nvPr>
            <p:extLst>
              <p:ext uri="{D42A27DB-BD31-4B8C-83A1-F6EECF244321}">
                <p14:modId xmlns:p14="http://schemas.microsoft.com/office/powerpoint/2010/main" val="3842754151"/>
              </p:ext>
            </p:extLst>
          </p:nvPr>
        </p:nvGraphicFramePr>
        <p:xfrm>
          <a:off x="6553921" y="954179"/>
          <a:ext cx="4932004" cy="54584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80433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71727-95E9-E147-96EE-5479602EB398}"/>
              </a:ext>
            </a:extLst>
          </p:cNvPr>
          <p:cNvSpPr>
            <a:spLocks noGrp="1"/>
          </p:cNvSpPr>
          <p:nvPr>
            <p:ph type="title"/>
          </p:nvPr>
        </p:nvSpPr>
        <p:spPr/>
        <p:txBody>
          <a:bodyPr/>
          <a:lstStyle/>
          <a:p>
            <a:r>
              <a:rPr lang="en-US" dirty="0"/>
              <a:t>How is the requirements model used?</a:t>
            </a:r>
          </a:p>
        </p:txBody>
      </p:sp>
      <p:sp>
        <p:nvSpPr>
          <p:cNvPr id="3" name="Content Placeholder 2">
            <a:extLst>
              <a:ext uri="{FF2B5EF4-FFF2-40B4-BE49-F238E27FC236}">
                <a16:creationId xmlns:a16="http://schemas.microsoft.com/office/drawing/2014/main" id="{E1EA9B46-6583-3843-9398-0A9E8820212F}"/>
              </a:ext>
            </a:extLst>
          </p:cNvPr>
          <p:cNvSpPr>
            <a:spLocks noGrp="1"/>
          </p:cNvSpPr>
          <p:nvPr>
            <p:ph idx="1"/>
          </p:nvPr>
        </p:nvSpPr>
        <p:spPr>
          <a:xfrm>
            <a:off x="411893" y="966055"/>
            <a:ext cx="5573272" cy="5381694"/>
          </a:xfrm>
        </p:spPr>
        <p:txBody>
          <a:bodyPr>
            <a:normAutofit fontScale="92500" lnSpcReduction="10000"/>
          </a:bodyPr>
          <a:lstStyle/>
          <a:p>
            <a:r>
              <a:rPr lang="en-US" dirty="0"/>
              <a:t>The architecture and implementation of the hardware and services</a:t>
            </a:r>
          </a:p>
          <a:p>
            <a:r>
              <a:rPr lang="en-US" dirty="0"/>
              <a:t>Data Center Utilization and Planning</a:t>
            </a:r>
          </a:p>
          <a:p>
            <a:pPr lvl="1"/>
            <a:r>
              <a:rPr lang="en-US" dirty="0"/>
              <a:t>Space, Power and Cooling</a:t>
            </a:r>
          </a:p>
          <a:p>
            <a:pPr lvl="1"/>
            <a:r>
              <a:rPr lang="en-US" dirty="0"/>
              <a:t>Data Center extensions or upgrades</a:t>
            </a:r>
          </a:p>
          <a:p>
            <a:pPr lvl="2"/>
            <a:r>
              <a:rPr lang="en-US" dirty="0"/>
              <a:t>Expensive</a:t>
            </a:r>
          </a:p>
          <a:p>
            <a:pPr lvl="2"/>
            <a:r>
              <a:rPr lang="en-US" dirty="0"/>
              <a:t>Disruptive </a:t>
            </a:r>
          </a:p>
          <a:p>
            <a:r>
              <a:rPr lang="en-US" dirty="0"/>
              <a:t>Long lead time equipment</a:t>
            </a:r>
          </a:p>
          <a:p>
            <a:pPr lvl="1"/>
            <a:r>
              <a:rPr lang="en-US" dirty="0"/>
              <a:t>Networking</a:t>
            </a:r>
          </a:p>
          <a:p>
            <a:pPr lvl="2"/>
            <a:r>
              <a:rPr lang="en-US" dirty="0"/>
              <a:t> Optical cables: ‘Local Area’</a:t>
            </a:r>
          </a:p>
          <a:p>
            <a:pPr lvl="2"/>
            <a:r>
              <a:rPr lang="en-US" dirty="0"/>
              <a:t>External Providers:  ‘Wide Area’</a:t>
            </a:r>
          </a:p>
          <a:p>
            <a:pPr lvl="1"/>
            <a:r>
              <a:rPr lang="en-US" dirty="0"/>
              <a:t>Robotics for tape storage</a:t>
            </a:r>
          </a:p>
          <a:p>
            <a:r>
              <a:rPr lang="en-US" dirty="0"/>
              <a:t>Yearly refresh of computing and storage hardware</a:t>
            </a:r>
          </a:p>
          <a:p>
            <a:pPr lvl="1"/>
            <a:r>
              <a:rPr lang="en-US" dirty="0"/>
              <a:t>Projections based on vendor Technology roadmaps</a:t>
            </a:r>
          </a:p>
          <a:p>
            <a:pPr lvl="1"/>
            <a:r>
              <a:rPr lang="en-US" dirty="0"/>
              <a:t>Application mix determines the mixture of different types of compute and storage</a:t>
            </a:r>
          </a:p>
          <a:p>
            <a:pPr lvl="1"/>
            <a:endParaRPr lang="en-US" dirty="0"/>
          </a:p>
        </p:txBody>
      </p:sp>
      <p:pic>
        <p:nvPicPr>
          <p:cNvPr id="7" name="Picture 6">
            <a:extLst>
              <a:ext uri="{FF2B5EF4-FFF2-40B4-BE49-F238E27FC236}">
                <a16:creationId xmlns:a16="http://schemas.microsoft.com/office/drawing/2014/main" id="{B37D579B-267D-E144-A1CD-7F693CB66F8B}"/>
              </a:ext>
            </a:extLst>
          </p:cNvPr>
          <p:cNvPicPr>
            <a:picLocks noChangeAspect="1"/>
          </p:cNvPicPr>
          <p:nvPr/>
        </p:nvPicPr>
        <p:blipFill>
          <a:blip r:embed="rId3"/>
          <a:stretch>
            <a:fillRect/>
          </a:stretch>
        </p:blipFill>
        <p:spPr>
          <a:xfrm>
            <a:off x="6206837" y="1090715"/>
            <a:ext cx="5194300" cy="3987800"/>
          </a:xfrm>
          <a:prstGeom prst="rect">
            <a:avLst/>
          </a:prstGeom>
        </p:spPr>
      </p:pic>
      <p:sp>
        <p:nvSpPr>
          <p:cNvPr id="8" name="TextBox 7">
            <a:extLst>
              <a:ext uri="{FF2B5EF4-FFF2-40B4-BE49-F238E27FC236}">
                <a16:creationId xmlns:a16="http://schemas.microsoft.com/office/drawing/2014/main" id="{74AC140F-AAA9-3E46-AF7C-22DEF95B3510}"/>
              </a:ext>
            </a:extLst>
          </p:cNvPr>
          <p:cNvSpPr txBox="1"/>
          <p:nvPr/>
        </p:nvSpPr>
        <p:spPr>
          <a:xfrm>
            <a:off x="7410203" y="5367647"/>
            <a:ext cx="2403094" cy="369332"/>
          </a:xfrm>
          <a:prstGeom prst="rect">
            <a:avLst/>
          </a:prstGeom>
          <a:noFill/>
        </p:spPr>
        <p:txBody>
          <a:bodyPr wrap="none" rtlCol="0">
            <a:spAutoFit/>
          </a:bodyPr>
          <a:lstStyle/>
          <a:p>
            <a:r>
              <a:rPr lang="en-US" dirty="0"/>
              <a:t>Older model tape robot</a:t>
            </a:r>
          </a:p>
        </p:txBody>
      </p:sp>
    </p:spTree>
    <p:extLst>
      <p:ext uri="{BB962C8B-B14F-4D97-AF65-F5344CB8AC3E}">
        <p14:creationId xmlns:p14="http://schemas.microsoft.com/office/powerpoint/2010/main" val="2369661855"/>
      </p:ext>
    </p:extLst>
  </p:cSld>
  <p:clrMapOvr>
    <a:masterClrMapping/>
  </p:clrMapOvr>
</p:sld>
</file>

<file path=ppt/theme/theme1.xml><?xml version="1.0" encoding="utf-8"?>
<a:theme xmlns:a="http://schemas.openxmlformats.org/drawingml/2006/main" name="JLabPowerPoint_widescreen">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JLabPowerPoint_widescreen</Template>
  <TotalTime>16223</TotalTime>
  <Words>1011</Words>
  <Application>Microsoft Macintosh PowerPoint</Application>
  <PresentationFormat>Widescreen</PresentationFormat>
  <Paragraphs>216</Paragraphs>
  <Slides>16</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PingFangSC-Regular</vt:lpstr>
      <vt:lpstr>.PingFangSC-Regular</vt:lpstr>
      <vt:lpstr>Arial</vt:lpstr>
      <vt:lpstr>Calibri</vt:lpstr>
      <vt:lpstr>Helvetica</vt:lpstr>
      <vt:lpstr>JLabPowerPoint_widescreen</vt:lpstr>
      <vt:lpstr>Scientific Computing: The Offline World</vt:lpstr>
      <vt:lpstr>Overview</vt:lpstr>
      <vt:lpstr>Scientific Computing</vt:lpstr>
      <vt:lpstr>Scientific Computing Layers</vt:lpstr>
      <vt:lpstr>Scientific Computing Layers</vt:lpstr>
      <vt:lpstr>Scientific Computing</vt:lpstr>
      <vt:lpstr>Scientific Computing</vt:lpstr>
      <vt:lpstr>Modeling the Computing Requirements</vt:lpstr>
      <vt:lpstr>How is the requirements model used?</vt:lpstr>
      <vt:lpstr>In the Real World</vt:lpstr>
      <vt:lpstr>Some Options</vt:lpstr>
      <vt:lpstr>Jefferson Lab:  The Application Layer </vt:lpstr>
      <vt:lpstr>Frameworks and Reconstruction</vt:lpstr>
      <vt:lpstr>Data and Analysis</vt:lpstr>
      <vt:lpstr>Learn More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Graham Heyes</dc:creator>
  <cp:lastModifiedBy>Amber Boehnlein</cp:lastModifiedBy>
  <cp:revision>100</cp:revision>
  <cp:lastPrinted>2020-12-15T13:50:02Z</cp:lastPrinted>
  <dcterms:created xsi:type="dcterms:W3CDTF">2020-07-01T12:56:06Z</dcterms:created>
  <dcterms:modified xsi:type="dcterms:W3CDTF">2021-06-01T13:15:49Z</dcterms:modified>
</cp:coreProperties>
</file>