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5" r:id="rId1"/>
  </p:sldMasterIdLst>
  <p:notesMasterIdLst>
    <p:notesMasterId r:id="rId33"/>
  </p:notesMasterIdLst>
  <p:sldIdLst>
    <p:sldId id="493" r:id="rId2"/>
    <p:sldId id="696" r:id="rId3"/>
    <p:sldId id="726" r:id="rId4"/>
    <p:sldId id="727" r:id="rId5"/>
    <p:sldId id="728" r:id="rId6"/>
    <p:sldId id="729" r:id="rId7"/>
    <p:sldId id="718" r:id="rId8"/>
    <p:sldId id="725" r:id="rId9"/>
    <p:sldId id="717" r:id="rId10"/>
    <p:sldId id="703" r:id="rId11"/>
    <p:sldId id="704" r:id="rId12"/>
    <p:sldId id="705" r:id="rId13"/>
    <p:sldId id="724" r:id="rId14"/>
    <p:sldId id="720" r:id="rId15"/>
    <p:sldId id="721" r:id="rId16"/>
    <p:sldId id="722" r:id="rId17"/>
    <p:sldId id="714" r:id="rId18"/>
    <p:sldId id="723" r:id="rId19"/>
    <p:sldId id="716" r:id="rId20"/>
    <p:sldId id="697" r:id="rId21"/>
    <p:sldId id="277" r:id="rId22"/>
    <p:sldId id="668" r:id="rId23"/>
    <p:sldId id="672" r:id="rId24"/>
    <p:sldId id="675" r:id="rId25"/>
    <p:sldId id="707" r:id="rId26"/>
    <p:sldId id="708" r:id="rId27"/>
    <p:sldId id="709" r:id="rId28"/>
    <p:sldId id="711" r:id="rId29"/>
    <p:sldId id="679" r:id="rId30"/>
    <p:sldId id="680" r:id="rId31"/>
    <p:sldId id="681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33CC33"/>
    <a:srgbClr val="00FFFF"/>
    <a:srgbClr val="99CCFF"/>
    <a:srgbClr val="FF9900"/>
    <a:srgbClr val="FF00FF"/>
    <a:srgbClr val="00FF00"/>
    <a:srgbClr val="FFCC00"/>
    <a:srgbClr val="B2B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76" autoAdjust="0"/>
    <p:restoredTop sz="86545" autoAdjust="0"/>
  </p:normalViewPr>
  <p:slideViewPr>
    <p:cSldViewPr snapToGrid="0">
      <p:cViewPr varScale="1">
        <p:scale>
          <a:sx n="98" d="100"/>
          <a:sy n="98" d="100"/>
        </p:scale>
        <p:origin x="16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9CF29-CF73-4F2E-A172-B299FB3DCC6A}" type="datetimeFigureOut">
              <a:rPr lang="it-IT" smtClean="0"/>
              <a:t>01/06/2021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17905-6154-47DE-9E51-7B1BC081B3A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351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464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917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2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, a </a:t>
            </a:r>
            <a:r>
              <a:rPr lang="it-IT" baseline="0" dirty="0" err="1" smtClean="0"/>
              <a:t>Bes</a:t>
            </a:r>
            <a:r>
              <a:rPr lang="it-IT" baseline="0" dirty="0" smtClean="0"/>
              <a:t> e a Belle</a:t>
            </a:r>
          </a:p>
          <a:p>
            <a:r>
              <a:rPr lang="it-IT" baseline="0" dirty="0" smtClean="0"/>
              <a:t>2 slide su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 model: dall’hamiltoniana di </a:t>
            </a:r>
            <a:r>
              <a:rPr lang="it-IT" baseline="0" dirty="0" err="1" smtClean="0"/>
              <a:t>Jaffe</a:t>
            </a:r>
            <a:r>
              <a:rPr lang="it-IT" baseline="0" dirty="0" smtClean="0"/>
              <a:t> al calcolo delle masse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molecular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models</a:t>
            </a:r>
            <a:r>
              <a:rPr lang="it-IT" baseline="0" dirty="0" smtClean="0"/>
              <a:t>, dove sono i carichi? (non in </a:t>
            </a:r>
            <a:r>
              <a:rPr lang="it-IT" baseline="0" dirty="0" err="1" smtClean="0"/>
              <a:t>Tornqvist</a:t>
            </a:r>
            <a:r>
              <a:rPr lang="it-IT" baseline="0" dirty="0" smtClean="0"/>
              <a:t>, si in </a:t>
            </a:r>
            <a:r>
              <a:rPr lang="it-IT" baseline="0" dirty="0" err="1" smtClean="0"/>
              <a:t>Hanhart</a:t>
            </a:r>
            <a:r>
              <a:rPr lang="it-IT" baseline="0" dirty="0" smtClean="0"/>
              <a:t>, vedere </a:t>
            </a:r>
            <a:r>
              <a:rPr lang="it-IT" baseline="0" dirty="0" err="1" smtClean="0"/>
              <a:t>Braaten</a:t>
            </a:r>
            <a:r>
              <a:rPr lang="it-IT" baseline="0" dirty="0" smtClean="0"/>
              <a:t>, citare </a:t>
            </a:r>
            <a:r>
              <a:rPr lang="it-IT" baseline="0" dirty="0" err="1" smtClean="0"/>
              <a:t>Nefediev</a:t>
            </a:r>
            <a:r>
              <a:rPr lang="it-IT" baseline="0" dirty="0" smtClean="0"/>
              <a:t>)</a:t>
            </a:r>
          </a:p>
          <a:p>
            <a:r>
              <a:rPr lang="it-IT" baseline="0" dirty="0" smtClean="0"/>
              <a:t>2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decay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channels</a:t>
            </a:r>
            <a:r>
              <a:rPr lang="it-IT" baseline="0" dirty="0" smtClean="0"/>
              <a:t>, dove si dovrebbe vedere, e a seconda del modello, vedere qualche plot</a:t>
            </a:r>
          </a:p>
          <a:p>
            <a:r>
              <a:rPr lang="it-IT" baseline="0" dirty="0" smtClean="0"/>
              <a:t>1 slide su Y(4260),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? C’è lo strano (si vede la f0)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cleo</a:t>
            </a:r>
            <a:r>
              <a:rPr lang="it-IT" baseline="0" dirty="0" smtClean="0"/>
              <a:t> (anche il neutro)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5624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706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2699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1778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2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, a </a:t>
            </a:r>
            <a:r>
              <a:rPr lang="it-IT" baseline="0" dirty="0" err="1" smtClean="0"/>
              <a:t>Bes</a:t>
            </a:r>
            <a:r>
              <a:rPr lang="it-IT" baseline="0" dirty="0" smtClean="0"/>
              <a:t> e a Belle</a:t>
            </a:r>
          </a:p>
          <a:p>
            <a:r>
              <a:rPr lang="it-IT" baseline="0" dirty="0" smtClean="0"/>
              <a:t>2 slide su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 model: dall’hamiltoniana di </a:t>
            </a:r>
            <a:r>
              <a:rPr lang="it-IT" baseline="0" dirty="0" err="1" smtClean="0"/>
              <a:t>Jaffe</a:t>
            </a:r>
            <a:r>
              <a:rPr lang="it-IT" baseline="0" dirty="0" smtClean="0"/>
              <a:t> al calcolo delle masse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molecular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models</a:t>
            </a:r>
            <a:r>
              <a:rPr lang="it-IT" baseline="0" dirty="0" smtClean="0"/>
              <a:t>, dove sono i carichi? (non in </a:t>
            </a:r>
            <a:r>
              <a:rPr lang="it-IT" baseline="0" dirty="0" err="1" smtClean="0"/>
              <a:t>Tornqvist</a:t>
            </a:r>
            <a:r>
              <a:rPr lang="it-IT" baseline="0" dirty="0" smtClean="0"/>
              <a:t>, si in </a:t>
            </a:r>
            <a:r>
              <a:rPr lang="it-IT" baseline="0" dirty="0" err="1" smtClean="0"/>
              <a:t>Hanhart</a:t>
            </a:r>
            <a:r>
              <a:rPr lang="it-IT" baseline="0" dirty="0" smtClean="0"/>
              <a:t>, vedere </a:t>
            </a:r>
            <a:r>
              <a:rPr lang="it-IT" baseline="0" dirty="0" err="1" smtClean="0"/>
              <a:t>Braaten</a:t>
            </a:r>
            <a:r>
              <a:rPr lang="it-IT" baseline="0" dirty="0" smtClean="0"/>
              <a:t>, citare </a:t>
            </a:r>
            <a:r>
              <a:rPr lang="it-IT" baseline="0" dirty="0" err="1" smtClean="0"/>
              <a:t>Nefediev</a:t>
            </a:r>
            <a:r>
              <a:rPr lang="it-IT" baseline="0" dirty="0" smtClean="0"/>
              <a:t>)</a:t>
            </a:r>
          </a:p>
          <a:p>
            <a:r>
              <a:rPr lang="it-IT" baseline="0" dirty="0" smtClean="0"/>
              <a:t>2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decay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channels</a:t>
            </a:r>
            <a:r>
              <a:rPr lang="it-IT" baseline="0" dirty="0" smtClean="0"/>
              <a:t>, dove si dovrebbe vedere, e a seconda del modello, vedere qualche plot</a:t>
            </a:r>
          </a:p>
          <a:p>
            <a:r>
              <a:rPr lang="it-IT" baseline="0" dirty="0" smtClean="0"/>
              <a:t>1 slide su Y(4260),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? C’è lo strano (si vede la f0)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cleo</a:t>
            </a:r>
            <a:r>
              <a:rPr lang="it-IT" baseline="0" dirty="0" smtClean="0"/>
              <a:t> (anche il neutro)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012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2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, a </a:t>
            </a:r>
            <a:r>
              <a:rPr lang="it-IT" baseline="0" dirty="0" err="1" smtClean="0"/>
              <a:t>Bes</a:t>
            </a:r>
            <a:r>
              <a:rPr lang="it-IT" baseline="0" dirty="0" smtClean="0"/>
              <a:t> e a Belle</a:t>
            </a:r>
          </a:p>
          <a:p>
            <a:r>
              <a:rPr lang="it-IT" baseline="0" dirty="0" smtClean="0"/>
              <a:t>2 slide su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 model: dall’hamiltoniana di </a:t>
            </a:r>
            <a:r>
              <a:rPr lang="it-IT" baseline="0" dirty="0" err="1" smtClean="0"/>
              <a:t>Jaffe</a:t>
            </a:r>
            <a:r>
              <a:rPr lang="it-IT" baseline="0" dirty="0" smtClean="0"/>
              <a:t> al calcolo delle masse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molecular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models</a:t>
            </a:r>
            <a:r>
              <a:rPr lang="it-IT" baseline="0" dirty="0" smtClean="0"/>
              <a:t>, dove sono i carichi? (non in </a:t>
            </a:r>
            <a:r>
              <a:rPr lang="it-IT" baseline="0" dirty="0" err="1" smtClean="0"/>
              <a:t>Tornqvist</a:t>
            </a:r>
            <a:r>
              <a:rPr lang="it-IT" baseline="0" dirty="0" smtClean="0"/>
              <a:t>, si in </a:t>
            </a:r>
            <a:r>
              <a:rPr lang="it-IT" baseline="0" dirty="0" err="1" smtClean="0"/>
              <a:t>Hanhart</a:t>
            </a:r>
            <a:r>
              <a:rPr lang="it-IT" baseline="0" dirty="0" smtClean="0"/>
              <a:t>, vedere </a:t>
            </a:r>
            <a:r>
              <a:rPr lang="it-IT" baseline="0" dirty="0" err="1" smtClean="0"/>
              <a:t>Braaten</a:t>
            </a:r>
            <a:r>
              <a:rPr lang="it-IT" baseline="0" dirty="0" smtClean="0"/>
              <a:t>, citare </a:t>
            </a:r>
            <a:r>
              <a:rPr lang="it-IT" baseline="0" dirty="0" err="1" smtClean="0"/>
              <a:t>Nefediev</a:t>
            </a:r>
            <a:r>
              <a:rPr lang="it-IT" baseline="0" dirty="0" smtClean="0"/>
              <a:t>)</a:t>
            </a:r>
          </a:p>
          <a:p>
            <a:r>
              <a:rPr lang="it-IT" baseline="0" dirty="0" smtClean="0"/>
              <a:t>2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decay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channels</a:t>
            </a:r>
            <a:r>
              <a:rPr lang="it-IT" baseline="0" dirty="0" smtClean="0"/>
              <a:t>, dove si dovrebbe vedere, e a seconda del modello, vedere qualche plot</a:t>
            </a:r>
          </a:p>
          <a:p>
            <a:r>
              <a:rPr lang="it-IT" baseline="0" dirty="0" smtClean="0"/>
              <a:t>1 slide su Y(4260),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? C’è lo strano (si vede la f0)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cleo</a:t>
            </a:r>
            <a:r>
              <a:rPr lang="it-IT" baseline="0" dirty="0" smtClean="0"/>
              <a:t> (anche il neutro)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1883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1147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288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5177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1844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Y(4260), M=4263 +- 5, Gamma = 95+-14</a:t>
            </a:r>
          </a:p>
          <a:p>
            <a:r>
              <a:rPr lang="it-IT" dirty="0" smtClean="0"/>
              <a:t>D_1(2420)^0,</a:t>
            </a:r>
            <a:r>
              <a:rPr lang="it-IT" baseline="0" dirty="0" smtClean="0"/>
              <a:t> M=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2421.3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±0.6, Gamma =27.1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±2.7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D_1(2420)^+-,</a:t>
            </a:r>
            <a:r>
              <a:rPr lang="it-IT" baseline="0" dirty="0" smtClean="0"/>
              <a:t> M=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2423.4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±3.1, Gamma =25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D_1 hanno J^P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1^+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molecola D_1 D sta 22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sotto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la Y è D_1 D, il pione lega fortemente, come fa la Y a essere così larga?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funziona lo scambio del pione???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4526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Y(4260), M=4263 +- 5, Gamma = 95+-14</a:t>
            </a:r>
          </a:p>
          <a:p>
            <a:r>
              <a:rPr lang="it-IT" dirty="0" smtClean="0"/>
              <a:t>D_1(2420)^0,</a:t>
            </a:r>
            <a:r>
              <a:rPr lang="it-IT" baseline="0" dirty="0" smtClean="0"/>
              <a:t> M=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2421.3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±0.6, Gamma =27.1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±2.7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D_1(2420)^+-,</a:t>
            </a:r>
            <a:r>
              <a:rPr lang="it-IT" baseline="0" dirty="0" smtClean="0"/>
              <a:t> M=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2423.4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±3.1, Gamma =25</a:t>
            </a:r>
            <a:r>
              <a:rPr lang="it-IT" dirty="0" smtClean="0"/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D_1 hanno J^P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1^+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molecola D_1 D sta 22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sotto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la Y è D_1 D, il pione lega fortemente, come fa la Y a essere così larga?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funziona lo scambio del pione???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7669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5742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2931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1674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5446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13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A700-B3BB-4F9C-8937-6777FB5034D6}" type="datetime1">
              <a:rPr lang="it-IT" smtClean="0"/>
              <a:t>01/06/2021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7567-DB1B-424E-8480-58FA0BDC73C2}" type="datetime1">
              <a:rPr lang="it-IT" smtClean="0"/>
              <a:t>01/06/2021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1E77-7234-4E3E-8A5C-ED7CA472D087}" type="datetime1">
              <a:rPr lang="it-IT" smtClean="0"/>
              <a:t>01/06/2021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565A-F4A8-496D-B509-E7F7A5F0583B}" type="datetime1">
              <a:rPr lang="it-IT" smtClean="0"/>
              <a:t>01/06/2021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CCF07-6C0A-45A5-9BD8-9ABC97EB55D8}" type="datetime1">
              <a:rPr lang="it-IT" smtClean="0"/>
              <a:t>01/06/2021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C5F9-FEB0-4FB9-82E8-130165455E3F}" type="datetime1">
              <a:rPr lang="it-IT" smtClean="0"/>
              <a:t>01/06/2021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3069-1E97-480B-BF2E-4075AFA69127}" type="datetime1">
              <a:rPr lang="it-IT" smtClean="0"/>
              <a:t>01/06/2021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D2CC-AD4B-485D-B691-AC5E4175F8BA}" type="datetime1">
              <a:rPr lang="it-IT" smtClean="0"/>
              <a:t>01/06/2021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23BA-EB58-4D2D-BBA7-93D2A3EC2CB7}" type="datetime1">
              <a:rPr lang="it-IT" smtClean="0"/>
              <a:t>01/06/2021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7C4D-B31E-4E75-B2F9-463DAD7F36BC}" type="datetime1">
              <a:rPr lang="it-IT" smtClean="0"/>
              <a:t>01/06/2021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147-F2C1-4D98-82AB-83146C96CAAF}" type="datetime1">
              <a:rPr lang="it-IT" smtClean="0"/>
              <a:t>01/06/2021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742F2A4-B57C-4CEC-BD8A-14135C5E3EFA}" type="datetime1">
              <a:rPr lang="it-IT" smtClean="0"/>
              <a:t>01/06/2021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57A8607-F8D3-4FCF-AF8A-9CA68A1CDC70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microsoft.com/office/2007/relationships/hdphoto" Target="../media/hdphoto1.wdp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10.png"/><Relationship Id="rId7" Type="http://schemas.openxmlformats.org/officeDocument/2006/relationships/image" Target="../media/image5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2.png"/><Relationship Id="rId3" Type="http://schemas.openxmlformats.org/officeDocument/2006/relationships/image" Target="../media/image24.png"/><Relationship Id="rId7" Type="http://schemas.openxmlformats.org/officeDocument/2006/relationships/image" Target="../media/image74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25.png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0.png"/><Relationship Id="rId4" Type="http://schemas.openxmlformats.org/officeDocument/2006/relationships/image" Target="../media/image4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250.pn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75.png"/><Relationship Id="rId4" Type="http://schemas.openxmlformats.org/officeDocument/2006/relationships/image" Target="../media/image3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60.png"/><Relationship Id="rId7" Type="http://schemas.openxmlformats.org/officeDocument/2006/relationships/image" Target="../media/image441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.png"/><Relationship Id="rId5" Type="http://schemas.openxmlformats.org/officeDocument/2006/relationships/image" Target="../media/image420.png"/><Relationship Id="rId10" Type="http://schemas.microsoft.com/office/2007/relationships/hdphoto" Target="../media/hdphoto1.wdp"/><Relationship Id="rId4" Type="http://schemas.openxmlformats.org/officeDocument/2006/relationships/image" Target="../media/image600.png"/><Relationship Id="rId9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0.png"/><Relationship Id="rId4" Type="http://schemas.openxmlformats.org/officeDocument/2006/relationships/image" Target="../media/image6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800100" y="1724880"/>
            <a:ext cx="7543800" cy="933384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Spectroscopy </a:t>
            </a:r>
            <a:r>
              <a:rPr lang="en-US" sz="4800" dirty="0">
                <a:solidFill>
                  <a:schemeClr val="bg1"/>
                </a:solidFill>
              </a:rPr>
              <a:t/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high-energy/high-</a:t>
            </a:r>
            <a:r>
              <a:rPr lang="en-US" sz="4800" dirty="0" err="1">
                <a:solidFill>
                  <a:schemeClr val="bg1"/>
                </a:solidFill>
              </a:rPr>
              <a:t>lumi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1371600" y="3179461"/>
            <a:ext cx="6400800" cy="665175"/>
          </a:xfrm>
        </p:spPr>
        <p:txBody>
          <a:bodyPr>
            <a:noAutofit/>
          </a:bodyPr>
          <a:lstStyle/>
          <a:p>
            <a:pPr marL="514350" indent="-514350" algn="ctr"/>
            <a:r>
              <a:rPr lang="it-IT" sz="4000" dirty="0" smtClean="0">
                <a:solidFill>
                  <a:schemeClr val="tx1"/>
                </a:solidFill>
              </a:rPr>
              <a:t>Alessandro Pilloni</a:t>
            </a:r>
          </a:p>
        </p:txBody>
      </p:sp>
      <p:sp>
        <p:nvSpPr>
          <p:cNvPr id="8" name="CasellaDiTesto 1"/>
          <p:cNvSpPr txBox="1"/>
          <p:nvPr/>
        </p:nvSpPr>
        <p:spPr>
          <a:xfrm>
            <a:off x="1236518" y="4044220"/>
            <a:ext cx="6670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CLAS Collaboration Meeting, June </a:t>
            </a:r>
            <a:r>
              <a:rPr lang="it-IT" dirty="0" smtClean="0"/>
              <a:t>2</a:t>
            </a:r>
            <a:r>
              <a:rPr lang="it-IT" baseline="30000" dirty="0" smtClean="0"/>
              <a:t>nd</a:t>
            </a:r>
            <a:r>
              <a:rPr lang="it-IT" dirty="0" smtClean="0"/>
              <a:t>, </a:t>
            </a:r>
            <a:r>
              <a:rPr lang="it-IT" dirty="0" smtClean="0"/>
              <a:t>2021</a:t>
            </a:r>
            <a:endParaRPr lang="it-IT" dirty="0"/>
          </a:p>
        </p:txBody>
      </p:sp>
      <p:pic>
        <p:nvPicPr>
          <p:cNvPr id="9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39" y="4712113"/>
            <a:ext cx="2185955" cy="1426338"/>
          </a:xfrm>
          <a:prstGeom prst="rect">
            <a:avLst/>
          </a:prstGeom>
        </p:spPr>
      </p:pic>
      <p:pic>
        <p:nvPicPr>
          <p:cNvPr id="12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999" y="4712113"/>
            <a:ext cx="2244003" cy="1097287"/>
          </a:xfrm>
          <a:prstGeom prst="rect">
            <a:avLst/>
          </a:prstGeom>
        </p:spPr>
      </p:pic>
      <p:sp>
        <p:nvSpPr>
          <p:cNvPr id="13" name="CasellaDiTesto 9"/>
          <p:cNvSpPr txBox="1"/>
          <p:nvPr/>
        </p:nvSpPr>
        <p:spPr>
          <a:xfrm>
            <a:off x="2995607" y="5844181"/>
            <a:ext cx="3152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 smtClean="0"/>
              <a:t>H2020 MSCA COFUND G.A</a:t>
            </a:r>
            <a:r>
              <a:rPr lang="en-US" sz="1600" b="1" i="1" dirty="0"/>
              <a:t>. 754496</a:t>
            </a:r>
            <a:endParaRPr lang="en-GB" sz="1600" i="1" dirty="0"/>
          </a:p>
        </p:txBody>
      </p:sp>
      <p:pic>
        <p:nvPicPr>
          <p:cNvPr id="14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7" y="4712113"/>
            <a:ext cx="2581593" cy="143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/>
              <a:t>Threshold vs. high energy</a:t>
            </a:r>
            <a:endParaRPr lang="it-IT" sz="3600" dirty="0"/>
          </a:p>
        </p:txBody>
      </p:sp>
      <p:sp>
        <p:nvSpPr>
          <p:cNvPr id="38" name="Rectangle 37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Pilloni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Spectroscopy HE/HL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diagram.pdf" descr="diagram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763" y="2820457"/>
            <a:ext cx="2424872" cy="310119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XYZ have so far not been seen in photoproduction: independent confirmation…"/>
              <p:cNvSpPr txBox="1"/>
              <p:nvPr/>
            </p:nvSpPr>
            <p:spPr>
              <a:xfrm>
                <a:off x="438634" y="1167857"/>
                <a:ext cx="8487185" cy="132229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35719" tIns="35719" rIns="35719" bIns="35719" anchor="ctr">
                <a:normAutofit/>
              </a:bodyPr>
              <a:lstStyle/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en-US" sz="2000" dirty="0" smtClean="0"/>
                  <a:t>Fixed-spin exchanges expected to hold in the low energy region</a:t>
                </a:r>
                <a:endParaRPr lang="en-US" sz="2000" dirty="0"/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channel </a:t>
                </a:r>
                <a:r>
                  <a:rPr lang="en-US" sz="2000" dirty="0" smtClean="0"/>
                  <a:t>grows as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baseline="31999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baseline="31999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dirty="0"/>
                  <a:t>, exceeding unitarity </a:t>
                </a:r>
                <a:r>
                  <a:rPr lang="en-US" sz="2000" dirty="0" smtClean="0"/>
                  <a:t>bound, </a:t>
                </a:r>
                <a:r>
                  <a:rPr lang="en-US" sz="2000" dirty="0" err="1" smtClean="0"/>
                  <a:t>Regge</a:t>
                </a:r>
                <a:r>
                  <a:rPr lang="en-US" sz="2000" dirty="0" smtClean="0"/>
                  <a:t> physics kicks in:</a:t>
                </a:r>
                <a:br>
                  <a:rPr lang="en-US" sz="2000" dirty="0" smtClean="0"/>
                </a:br>
                <a:r>
                  <a:rPr lang="en-US" sz="2000" dirty="0" err="1" smtClean="0"/>
                  <a:t>Reggeized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tower of </a:t>
                </a:r>
                <a:r>
                  <a:rPr lang="en-US" sz="2000" dirty="0" smtClean="0"/>
                  <a:t>particles with arbitrary spin </a:t>
                </a:r>
                <a:r>
                  <a:rPr lang="en-US" sz="2000" dirty="0"/>
                  <a:t>at HE</a:t>
                </a:r>
              </a:p>
            </p:txBody>
          </p:sp>
        </mc:Choice>
        <mc:Fallback>
          <p:sp>
            <p:nvSpPr>
              <p:cNvPr id="12" name="XYZ have so far not been seen in photoproduction: independent confirmation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34" y="1167857"/>
                <a:ext cx="8487185" cy="1322298"/>
              </a:xfrm>
              <a:prstGeom prst="rect">
                <a:avLst/>
              </a:prstGeom>
              <a:blipFill rotWithShape="0">
                <a:blip r:embed="rId4"/>
                <a:stretch>
                  <a:fillRect l="-201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Equation"/>
              <p:cNvSpPr txBox="1"/>
              <p:nvPr/>
            </p:nvSpPr>
            <p:spPr>
              <a:xfrm>
                <a:off x="5088539" y="2745259"/>
                <a:ext cx="2357568" cy="52475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it-IT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ar-AE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⟶</m:t>
                      </m:r>
                      <m:sSup>
                        <m:sSupPr>
                          <m:ctrlPr>
                            <a:rPr lang="ar-AE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sSub>
                            <m:sSubPr>
                              <m:ctrlPr>
                                <a:rPr lang="it-IT" sz="3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3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sz="3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3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it-IT" sz="3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ar-AE" sz="3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sz="3000" dirty="0"/>
              </a:p>
            </p:txBody>
          </p:sp>
        </mc:Choice>
        <mc:Fallback xmlns="">
          <p:sp>
            <p:nvSpPr>
              <p:cNvPr id="8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539" y="2745259"/>
                <a:ext cx="2357568" cy="5247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413082" y="3994308"/>
            <a:ext cx="2082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Holds at low energy,</a:t>
            </a:r>
            <a:br>
              <a:rPr lang="it-IT" dirty="0" smtClean="0"/>
            </a:br>
            <a:r>
              <a:rPr lang="it-IT" dirty="0" smtClean="0"/>
              <a:t>fixed spin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84851" y="3996665"/>
                <a:ext cx="220194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Holds at high energy, </a:t>
                </a:r>
                <a:br>
                  <a:rPr lang="it-IT" dirty="0" smtClean="0"/>
                </a:br>
                <a:r>
                  <a:rPr lang="it-IT" dirty="0" smtClean="0"/>
                  <a:t>resummation</a:t>
                </a:r>
                <a:br>
                  <a:rPr lang="it-IT" dirty="0" smtClean="0"/>
                </a:br>
                <a:r>
                  <a:rPr lang="it-IT" dirty="0" smtClean="0"/>
                  <a:t>of leading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it-IT" dirty="0" smtClean="0"/>
                  <a:t> power</a:t>
                </a:r>
                <a:endParaRPr lang="it-IT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851" y="3996665"/>
                <a:ext cx="2201949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2493" t="-3974" r="-1385" b="-99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endCxn id="3" idx="0"/>
          </p:cNvCxnSpPr>
          <p:nvPr/>
        </p:nvCxnSpPr>
        <p:spPr>
          <a:xfrm flipH="1">
            <a:off x="4454297" y="3270018"/>
            <a:ext cx="744472" cy="724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13" idx="0"/>
          </p:cNvCxnSpPr>
          <p:nvPr/>
        </p:nvCxnSpPr>
        <p:spPr>
          <a:xfrm>
            <a:off x="6640502" y="3231284"/>
            <a:ext cx="945324" cy="765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XYZ have so far not been seen in photoproduction: independent confirmation…"/>
              <p:cNvSpPr txBox="1"/>
              <p:nvPr/>
            </p:nvSpPr>
            <p:spPr>
              <a:xfrm>
                <a:off x="3649545" y="5104207"/>
                <a:ext cx="4979255" cy="132229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35719" tIns="35719" rIns="35719" bIns="35719" anchor="ctr">
                <a:normAutofit/>
              </a:bodyPr>
              <a:lstStyle/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en-US" sz="1758" dirty="0" smtClean="0"/>
                  <a:t>If </a:t>
                </a:r>
                <a14:m>
                  <m:oMath xmlns:m="http://schemas.openxmlformats.org/officeDocument/2006/math">
                    <m:r>
                      <a:rPr lang="it-IT" sz="1758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it-IT" sz="1758" b="0" i="1" smtClean="0">
                        <a:latin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en-US" sz="1758" spc="-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sz="1758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US" sz="1758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758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758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it-IT" sz="1758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sz="1758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it-IT" sz="1758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758" dirty="0" smtClean="0"/>
                  <a:t>, </a:t>
                </a:r>
                <a14:m>
                  <m:oMath xmlns:m="http://schemas.openxmlformats.org/officeDocument/2006/math">
                    <m:r>
                      <a:rPr lang="it-IT" sz="1758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it-IT" sz="1758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m:rPr>
                        <m:lit/>
                      </m:rPr>
                      <a:rPr lang="it-IT" sz="1758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1758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sz="1758" dirty="0" smtClean="0"/>
                  <a:t> decreases with energy</a:t>
                </a:r>
                <a:endParaRPr lang="en-US" sz="1758" dirty="0"/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en-US" sz="1758" dirty="0" smtClean="0"/>
                  <a:t>Exchange of </a:t>
                </a:r>
                <a:r>
                  <a:rPr lang="en-US" sz="1758" dirty="0"/>
                  <a:t>heavy particles further </a:t>
                </a:r>
                <a:r>
                  <a:rPr lang="en-US" sz="1758" dirty="0" smtClean="0"/>
                  <a:t>suppressed</a:t>
                </a:r>
                <a:endParaRPr lang="en-US" sz="1758" dirty="0"/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endParaRPr lang="en-US" sz="1758" dirty="0"/>
              </a:p>
            </p:txBody>
          </p:sp>
        </mc:Choice>
        <mc:Fallback xmlns="">
          <p:sp>
            <p:nvSpPr>
              <p:cNvPr id="17" name="XYZ have so far not been seen in photoproduction: independent confirmation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545" y="5104207"/>
                <a:ext cx="4979255" cy="1322298"/>
              </a:xfrm>
              <a:prstGeom prst="rect">
                <a:avLst/>
              </a:prstGeom>
              <a:blipFill rotWithShape="0">
                <a:blip r:embed="rId7"/>
                <a:stretch>
                  <a:fillRect l="-294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8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it-IT" sz="3600" b="0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it-IT" sz="3600" dirty="0" smtClean="0"/>
                  <a:t> photoproduction</a:t>
                </a:r>
                <a:endParaRPr lang="it-IT" sz="3600" dirty="0"/>
              </a:p>
            </p:txBody>
          </p:sp>
        </mc:Choice>
        <mc:Fallback xmlns="">
          <p:sp>
            <p:nvSpPr>
              <p:cNvPr id="36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  <a:blipFill rotWithShape="0">
                <a:blip r:embed="rId3"/>
                <a:stretch>
                  <a:fillRect b="-215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Pilloni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Spectroscopy HE/HL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XYZ have so far not been seen in photoproduction: independent confirmation…"/>
              <p:cNvSpPr txBox="1"/>
              <p:nvPr/>
            </p:nvSpPr>
            <p:spPr>
              <a:xfrm>
                <a:off x="314267" y="1138258"/>
                <a:ext cx="8487185" cy="131132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35719" tIns="35719" rIns="35719" bIns="35719" anchor="ctr">
                <a:normAutofit/>
              </a:bodyPr>
              <a:lstStyle/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en-US" sz="2000" dirty="0" smtClean="0"/>
                  <a:t>The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𝑍𝑠</m:t>
                    </m:r>
                  </m:oMath>
                </a14:m>
                <a:r>
                  <a:rPr lang="en-US" sz="2000" dirty="0" smtClean="0"/>
                  <a:t> are charged </a:t>
                </a:r>
                <a:r>
                  <a:rPr lang="en-US" sz="2000" dirty="0" err="1" smtClean="0"/>
                  <a:t>charmoniumlike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+−</m:t>
                        </m:r>
                      </m:sup>
                    </m:sSup>
                  </m:oMath>
                </a14:m>
                <a:r>
                  <a:rPr lang="en-US" sz="2000" dirty="0" smtClean="0"/>
                  <a:t> states close to open flavor thresholds</a:t>
                </a:r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en-US" sz="2000" dirty="0" smtClean="0"/>
                  <a:t>Focus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3900</m:t>
                            </m:r>
                          </m:e>
                        </m:d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it-IT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p>
                      <m:s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10610</m:t>
                            </m:r>
                          </m:e>
                        </m:d>
                      </m:e>
                      <m:sup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p>
                      <m:s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106</m:t>
                            </m:r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it-IT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</a:rPr>
                      <m:t>Υ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𝑛𝑆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) </m:t>
                    </m:r>
                    <m:sSup>
                      <m:s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en-US" sz="2000" dirty="0" smtClean="0"/>
                  <a:t>The pion is exchanged in the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 smtClean="0"/>
                  <a:t>-</a:t>
                </a:r>
                <a:r>
                  <a:rPr lang="en-US" sz="2000" dirty="0" smtClean="0"/>
                  <a:t>channel</a:t>
                </a:r>
                <a:endParaRPr lang="en-US" sz="2000" dirty="0"/>
              </a:p>
            </p:txBody>
          </p:sp>
        </mc:Choice>
        <mc:Fallback>
          <p:sp>
            <p:nvSpPr>
              <p:cNvPr id="12" name="XYZ have so far not been seen in photoproduction: independent confirmation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67" y="1138258"/>
                <a:ext cx="8487185" cy="1311327"/>
              </a:xfrm>
              <a:prstGeom prst="rect">
                <a:avLst/>
              </a:prstGeom>
              <a:blipFill rotWithShape="0">
                <a:blip r:embed="rId4"/>
                <a:stretch>
                  <a:fillRect l="-2083" r="-1078" b="-139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Z_FS.pdf" descr="Z_FS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7108" y="2690184"/>
            <a:ext cx="3691478" cy="35417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Z_regge.pdf" descr="Z_reg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19821" y="2688293"/>
            <a:ext cx="3691478" cy="35417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26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it-IT" sz="3600" dirty="0" smtClean="0"/>
                  <a:t> photoproduction</a:t>
                </a:r>
                <a:endParaRPr lang="it-IT" sz="3600" dirty="0"/>
              </a:p>
            </p:txBody>
          </p:sp>
        </mc:Choice>
        <mc:Fallback xmlns="">
          <p:sp>
            <p:nvSpPr>
              <p:cNvPr id="36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  <a:blipFill rotWithShape="0">
                <a:blip r:embed="rId3"/>
                <a:stretch>
                  <a:fillRect b="-215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Pilloni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Spectroscopy HE/HL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XYZ have so far not been seen in photoproduction: independent confirmation…"/>
              <p:cNvSpPr txBox="1"/>
              <p:nvPr/>
            </p:nvSpPr>
            <p:spPr>
              <a:xfrm>
                <a:off x="314267" y="1138258"/>
                <a:ext cx="8487185" cy="146232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35719" tIns="35719" rIns="35719" bIns="35719" anchor="ctr">
                <a:normAutofit/>
              </a:bodyPr>
              <a:lstStyle/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en-US" sz="2000" dirty="0" smtClean="0"/>
                  <a:t>Focus on </a:t>
                </a:r>
                <a:r>
                  <a:rPr lang="en-US" sz="2000" dirty="0"/>
                  <a:t>the famous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it-IT" sz="2000" b="0" i="0" dirty="0" smtClean="0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  <m:r>
                      <a:rPr lang="it-IT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3872</m:t>
                        </m:r>
                      </m:e>
                    </m:d>
                    <m:r>
                      <a:rPr lang="it-IT" sz="2000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it-IT" sz="20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it-IT" sz="2000" dirty="0" smtClean="0"/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en-US" sz="2000" dirty="0" smtClean="0"/>
                  <a:t>Studying also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6900</m:t>
                        </m:r>
                      </m:e>
                    </m:d>
                    <m:r>
                      <a:rPr lang="it-IT" sz="2000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it-IT" sz="20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it-IT" sz="20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000" dirty="0"/>
                  <a:t> (</a:t>
                </a:r>
                <a:r>
                  <a:rPr lang="en-US" sz="2000" dirty="0" smtClean="0"/>
                  <a:t>assumed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it-IT" sz="2000" dirty="0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en-US" sz="2000" dirty="0" smtClean="0"/>
                  <a:t>)</a:t>
                </a:r>
                <a:endParaRPr lang="en-US" sz="2000" dirty="0"/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en-US" sz="2000" dirty="0"/>
                  <a:t>𝛚 and 𝛒 exchanges give main </a:t>
                </a:r>
                <a:r>
                  <a:rPr lang="en-US" sz="2000" dirty="0" smtClean="0"/>
                  <a:t>contributions:</a:t>
                </a:r>
                <a:br>
                  <a:rPr lang="en-US" sz="2000" dirty="0" smtClean="0"/>
                </a:br>
                <a:r>
                  <a:rPr lang="en-US" sz="2000" dirty="0" smtClean="0"/>
                  <a:t>need to assume the existence of a OZI-suppressed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6900</m:t>
                        </m:r>
                      </m:e>
                    </m:d>
                    <m:r>
                      <a:rPr lang="it-IT" sz="20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sz="2000" i="1" dirty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it-IT" sz="20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2000" i="1" dirty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it-IT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2" name="XYZ have so far not been seen in photoproduction: independent confirmation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67" y="1138258"/>
                <a:ext cx="8487185" cy="1462329"/>
              </a:xfrm>
              <a:prstGeom prst="rect">
                <a:avLst/>
              </a:prstGeom>
              <a:blipFill rotWithShape="0">
                <a:blip r:embed="rId4"/>
                <a:stretch>
                  <a:fillRect l="-2083" t="-5417" b="-208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X_FS.pdf" descr="X_FS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973" y="2857500"/>
            <a:ext cx="3031052" cy="290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X_regge.pdf" descr="X_reg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056474" y="2857500"/>
            <a:ext cx="3031052" cy="290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X6900.pdf" descr="X6900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49863" y="2866430"/>
            <a:ext cx="3031052" cy="2908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281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35013BD1-9FAD-4D57-B763-17BBC29B6B5E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13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it-IT" sz="3600" dirty="0" smtClean="0"/>
                  <a:t>Another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it-IT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it-IT" sz="3600" dirty="0" smtClean="0"/>
                  <a:t>?</a:t>
                </a:r>
                <a:endParaRPr lang="it-IT" sz="3600" dirty="0"/>
              </a:p>
            </p:txBody>
          </p:sp>
        </mc:Choice>
        <mc:Fallback>
          <p:sp>
            <p:nvSpPr>
              <p:cNvPr id="22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  <a:blipFill rotWithShape="0">
                <a:blip r:embed="rId3"/>
                <a:stretch>
                  <a:fillRect l="-2222" b="-221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Image"/>
          <p:cNvGrpSpPr/>
          <p:nvPr/>
        </p:nvGrpSpPr>
        <p:grpSpPr>
          <a:xfrm>
            <a:off x="82558" y="1049482"/>
            <a:ext cx="4161453" cy="3328219"/>
            <a:chOff x="0" y="0"/>
            <a:chExt cx="7639484" cy="5723604"/>
          </a:xfrm>
        </p:grpSpPr>
        <p:pic>
          <p:nvPicPr>
            <p:cNvPr id="27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7385485" cy="539340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" name="Image" descr="Imag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7639485" cy="5723605"/>
            </a:xfrm>
            <a:prstGeom prst="rect">
              <a:avLst/>
            </a:prstGeom>
            <a:effectLst/>
          </p:spPr>
        </p:pic>
      </p:grpSp>
      <p:sp>
        <p:nvSpPr>
          <p:cNvPr id="34" name="TextBox 33"/>
          <p:cNvSpPr txBox="1"/>
          <p:nvPr/>
        </p:nvSpPr>
        <p:spPr>
          <a:xfrm>
            <a:off x="151739" y="3893184"/>
            <a:ext cx="1304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A. Guskov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Pilloni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Spectroscopy HE/HL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23" y="1252661"/>
            <a:ext cx="4291086" cy="29218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4440567"/>
                <a:ext cx="5482848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200" dirty="0" smtClean="0"/>
                  <a:t>COMPASS claimed the existence of a state</a:t>
                </a:r>
                <a:br>
                  <a:rPr lang="it-IT" sz="2200" dirty="0" smtClean="0"/>
                </a:br>
                <a:r>
                  <a:rPr lang="it-IT" sz="2200" dirty="0" smtClean="0"/>
                  <a:t>degenerate with the </a:t>
                </a:r>
                <a14:m>
                  <m:oMath xmlns:m="http://schemas.openxmlformats.org/officeDocument/2006/math"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3872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200" dirty="0" smtClean="0"/>
                  <a:t>, but with </a:t>
                </a:r>
                <a14:m>
                  <m:oMath xmlns:m="http://schemas.openxmlformats.org/officeDocument/2006/math"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it-IT" sz="2200" dirty="0" smtClean="0"/>
              </a:p>
              <a:p>
                <a:endParaRPr lang="it-IT" sz="2200" dirty="0"/>
              </a:p>
              <a:p>
                <a:r>
                  <a:rPr lang="it-IT" sz="2200" dirty="0" smtClean="0"/>
                  <a:t>Large photoproduction cross section</a:t>
                </a:r>
                <a:endParaRPr lang="it-IT" sz="2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40567"/>
                <a:ext cx="5482848" cy="1446550"/>
              </a:xfrm>
              <a:prstGeom prst="rect">
                <a:avLst/>
              </a:prstGeom>
              <a:blipFill rotWithShape="0">
                <a:blip r:embed="rId7"/>
                <a:stretch>
                  <a:fillRect l="-1446" t="-2521" b="-75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567408" y="4237388"/>
            <a:ext cx="3500392" cy="1943075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Box 11"/>
          <p:cNvSpPr txBox="1"/>
          <p:nvPr/>
        </p:nvSpPr>
        <p:spPr>
          <a:xfrm>
            <a:off x="4452702" y="5792554"/>
            <a:ext cx="1304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A. Guskov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2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it-IT" sz="3600" dirty="0" smtClean="0"/>
                  <a:t> (vector) photoproduction</a:t>
                </a:r>
                <a:endParaRPr lang="it-IT" sz="3600" dirty="0"/>
              </a:p>
            </p:txBody>
          </p:sp>
        </mc:Choice>
        <mc:Fallback>
          <p:sp>
            <p:nvSpPr>
              <p:cNvPr id="36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  <a:blipFill rotWithShape="0">
                <a:blip r:embed="rId3"/>
                <a:stretch>
                  <a:fillRect b="-215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Pilloni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Spectroscopy HE/HL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751574" y="1049482"/>
                <a:ext cx="4245649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Existing data allow to put a 95% upper limit</a:t>
                </a:r>
                <a:br>
                  <a:rPr lang="it-IT" dirty="0" smtClean="0"/>
                </a:br>
                <a:r>
                  <a:rPr lang="it-IT" dirty="0" smtClean="0"/>
                  <a:t>on the ratio of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m:rPr>
                        <m:lit/>
                      </m:rPr>
                      <a:rPr lang="it-IT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4260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dirty="0" smtClean="0"/>
                  <a:t> yields</a:t>
                </a:r>
              </a:p>
              <a:p>
                <a:endParaRPr lang="it-IT" dirty="0"/>
              </a:p>
              <a:p>
                <a:r>
                  <a:rPr lang="it-IT" dirty="0" smtClean="0"/>
                  <a:t>Assuming previous formula, one gets:</a:t>
                </a:r>
                <a:br>
                  <a:rPr lang="it-IT" dirty="0" smtClean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𝑒𝑒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p>
                    </m:sSubSup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930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𝑒𝑉</m:t>
                    </m:r>
                  </m:oMath>
                </a14:m>
                <a:r>
                  <a:rPr lang="it-IT" b="0" dirty="0" smtClean="0">
                    <a:latin typeface="Calibri" panose="020F0502020204030204" pitchFamily="34" charset="0"/>
                  </a:rPr>
                  <a:t> </a:t>
                </a:r>
              </a:p>
              <a:p>
                <a:pPr algn="r"/>
                <a:r>
                  <a:rPr lang="it-IT" sz="1600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(cfr. hep-ex/0603024, 2002.05641)</a:t>
                </a:r>
                <a:r>
                  <a:rPr lang="it-IT" sz="1600" b="0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𝐵𝑅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m:rPr>
                            <m:lit/>
                          </m:rPr>
                          <a:rPr lang="it-IT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𝜓𝜋𝜋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96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it-IT" b="0" i="1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84</m:t>
                    </m:r>
                  </m:oMath>
                </a14:m>
                <a:r>
                  <a:rPr lang="it-IT" dirty="0" smtClean="0"/>
                  <a:t> </a:t>
                </a:r>
                <a:endParaRPr lang="it-IT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574" y="1049482"/>
                <a:ext cx="4245649" cy="2308324"/>
              </a:xfrm>
              <a:prstGeom prst="rect">
                <a:avLst/>
              </a:prstGeom>
              <a:blipFill rotWithShape="0">
                <a:blip r:embed="rId4"/>
                <a:stretch>
                  <a:fillRect l="-1148" t="-1319" r="-4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158" y="3556932"/>
            <a:ext cx="3364482" cy="32277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3" y="3556932"/>
            <a:ext cx="3364481" cy="32277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Equation"/>
              <p:cNvSpPr txBox="1"/>
              <p:nvPr/>
            </p:nvSpPr>
            <p:spPr>
              <a:xfrm>
                <a:off x="123835" y="2203644"/>
                <a:ext cx="4260714" cy="81836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642915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sub>
                          </m:sSub>
                        </m:den>
                      </m:f>
                      <m:rad>
                        <m:radPr>
                          <m:degHide m:val="on"/>
                          <m:ctrlPr>
                            <a:rPr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𝜓𝜋𝜋</m:t>
                              </m:r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𝑔𝑔</m:t>
                              </m:r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f>
                            <m:fPr>
                              <m:ctrlP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𝑔𝑔</m:t>
                              </m:r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𝜓𝜋𝜋</m:t>
                              </m:r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10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35" y="2203644"/>
                <a:ext cx="4260714" cy="818366"/>
              </a:xfrm>
              <a:prstGeom prst="rect">
                <a:avLst/>
              </a:prstGeom>
              <a:blipFill rotWithShape="0">
                <a:blip r:embed="rId7"/>
                <a:stretch>
                  <a:fillRect b="-741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23835" y="1153517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C00000"/>
              </a:buClr>
              <a:buSzPct val="145000"/>
              <a:defRPr sz="2500" b="0"/>
            </a:pPr>
            <a:r>
              <a:rPr lang="it-IT" dirty="0"/>
              <a:t>Diffractive production, dominated by Pomeron (2-gluon) exchange</a:t>
            </a:r>
          </a:p>
        </p:txBody>
      </p:sp>
    </p:spTree>
    <p:extLst>
      <p:ext uri="{BB962C8B-B14F-4D97-AF65-F5344CB8AC3E}">
        <p14:creationId xmlns:p14="http://schemas.microsoft.com/office/powerpoint/2010/main" val="41337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BC0E0DCB-6EC9-406F-A712-AF8379E22AFD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15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3600" dirty="0"/>
          </a:p>
        </p:txBody>
      </p:sp>
      <p:sp>
        <p:nvSpPr>
          <p:cNvPr id="23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/>
              <a:t>Primakoff X </a:t>
            </a:r>
            <a:r>
              <a:rPr lang="it-IT" sz="3600" dirty="0"/>
              <a:t>photoproduction</a:t>
            </a:r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Pilloni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Spectroscopy HE/HL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325091" y="1049482"/>
                <a:ext cx="560167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200" dirty="0" smtClean="0"/>
                  <a:t>Using measurement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200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it-IT" sz="22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it-IT" sz="2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𝛾</m:t>
                    </m:r>
                    <m:sSup>
                      <m:sSupPr>
                        <m:ctrlPr>
                          <a:rPr lang="it-IT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200" dirty="0" smtClean="0"/>
                  <a:t> from Belle, one can get predictions for Primakoff</a:t>
                </a:r>
              </a:p>
              <a:p>
                <a:endParaRPr lang="it-IT" sz="2200" dirty="0"/>
              </a:p>
              <a:p>
                <a:r>
                  <a:rPr lang="it-IT" sz="2200" dirty="0"/>
                  <a:t>Makes use of </a:t>
                </a:r>
                <a:r>
                  <a:rPr lang="it-IT" sz="2200" dirty="0" smtClean="0"/>
                  <a:t>ion targets, </a:t>
                </a:r>
                <a:r>
                  <a:rPr lang="it-IT" sz="2200" dirty="0"/>
                  <a:t/>
                </a:r>
                <a:br>
                  <a:rPr lang="it-IT" sz="2200" dirty="0"/>
                </a:br>
                <a:r>
                  <a:rPr lang="it-IT" sz="2200" dirty="0"/>
                  <a:t>enhancement of cross sections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2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it-IT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sz="22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1" y="1049482"/>
                <a:ext cx="5601678" cy="1785104"/>
              </a:xfrm>
              <a:prstGeom prst="rect">
                <a:avLst/>
              </a:prstGeom>
              <a:blipFill rotWithShape="0">
                <a:blip r:embed="rId2"/>
                <a:stretch>
                  <a:fillRect l="-1415" t="-2389" r="-435" b="-61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" y="1363610"/>
            <a:ext cx="2923264" cy="3720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27" y="2758856"/>
            <a:ext cx="3944630" cy="378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5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057" y="1049482"/>
            <a:ext cx="8958743" cy="3331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52502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it-IT" sz="3600" dirty="0" smtClean="0"/>
                  <a:t>Diffractive semi-inclusive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it-IT" sz="3600" dirty="0" smtClean="0">
                    <a:solidFill>
                      <a:schemeClr val="tx2"/>
                    </a:solidFill>
                  </a:rPr>
                  <a:t> ph.</a:t>
                </a:r>
                <a:endParaRPr lang="it-IT" sz="36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23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52502"/>
              </a:xfrm>
              <a:prstGeom prst="rect">
                <a:avLst/>
              </a:prstGeom>
              <a:blipFill rotWithShape="0">
                <a:blip r:embed="rId2"/>
                <a:stretch>
                  <a:fillRect l="-2222" b="-220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Pilloni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Spectroscopy HE/HL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7468" y="4521449"/>
            <a:ext cx="40526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If the target fragments are separated from the beam ones, one can invoke Regge factorization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03"/>
          <a:stretch/>
        </p:blipFill>
        <p:spPr>
          <a:xfrm>
            <a:off x="370105" y="1301287"/>
            <a:ext cx="3614066" cy="28274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7"/>
          <a:stretch/>
        </p:blipFill>
        <p:spPr>
          <a:xfrm>
            <a:off x="5150498" y="1301287"/>
            <a:ext cx="3629598" cy="28274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890477" y="2248726"/>
                <a:ext cx="153099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it-IT" sz="4000" b="0" i="0" smtClean="0">
                          <a:latin typeface="Cambria Math" panose="02040503050406030204" pitchFamily="18" charset="0"/>
                        </a:rPr>
                        <m:t>Im</m:t>
                      </m:r>
                    </m:oMath>
                  </m:oMathPara>
                </a14:m>
                <a:endParaRPr lang="it-IT" sz="4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477" y="2248726"/>
                <a:ext cx="1530997" cy="7078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159641" y="4632390"/>
                <a:ext cx="4908159" cy="1141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200" dirty="0" smtClean="0"/>
                  <a:t>Quark-Regge duality allows to replace the intermediate hadrons with Pomeron , prediction reliable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it-IT" sz="2200" dirty="0" smtClean="0"/>
                  <a:t>, </a:t>
                </a:r>
                <a14:m>
                  <m:oMath xmlns:m="http://schemas.openxmlformats.org/officeDocument/2006/math"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≪</m:t>
                    </m:r>
                    <m:sSubSup>
                      <m:sSubSupPr>
                        <m:ctrlPr>
                          <a:rPr lang="it-IT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it-IT" sz="2200" dirty="0" smtClean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641" y="4632390"/>
                <a:ext cx="4908159" cy="1141851"/>
              </a:xfrm>
              <a:prstGeom prst="rect">
                <a:avLst/>
              </a:prstGeom>
              <a:blipFill rotWithShape="0">
                <a:blip r:embed="rId5"/>
                <a:stretch>
                  <a:fillRect l="-1613" t="-3743" r="-2730" b="-80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841578" y="2530367"/>
                <a:ext cx="33556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578" y="2530367"/>
                <a:ext cx="33556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029082" y="2345701"/>
                <a:ext cx="33556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082" y="2345701"/>
                <a:ext cx="33556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7530969" y="2332671"/>
                <a:ext cx="33556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969" y="2332671"/>
                <a:ext cx="33556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14" b="9671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86" r="20795"/>
          <a:stretch/>
        </p:blipFill>
        <p:spPr>
          <a:xfrm>
            <a:off x="7842112" y="91713"/>
            <a:ext cx="1192831" cy="113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Pilloni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Spectroscopy HE/HL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5" y="3571611"/>
            <a:ext cx="8665147" cy="23761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XYZ have so far not been seen in photoproduction: independent confirmation…"/>
              <p:cNvSpPr txBox="1"/>
              <p:nvPr/>
            </p:nvSpPr>
            <p:spPr>
              <a:xfrm>
                <a:off x="328407" y="1579382"/>
                <a:ext cx="8487185" cy="146232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35719" tIns="35719" rIns="35719" bIns="35719" anchor="ctr">
                <a:noAutofit/>
              </a:bodyPr>
              <a:lstStyle/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it-IT" sz="2400" dirty="0" smtClean="0"/>
                  <a:t>Example with an ideal </a:t>
                </a:r>
                <a:r>
                  <a:rPr lang="it-IT" sz="2400" dirty="0" smtClean="0"/>
                  <a:t>SuperCEBAF</a:t>
                </a:r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it-IT" sz="2400" b="0" i="0" smtClean="0">
                            <a:latin typeface="Cambria Math" panose="02040503050406030204" pitchFamily="18" charset="0"/>
                          </a:rPr>
                          <m:t>lab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2400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it-IT" sz="2400" dirty="0" smtClean="0"/>
                  <a:t>, photon flux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it-IT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m:rPr>
                        <m:lit/>
                      </m:rPr>
                      <a:rPr lang="it-IT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it-IT" sz="24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it-IT" sz="2400" dirty="0" smtClean="0"/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it-IT" sz="2400" dirty="0" smtClean="0"/>
                  <a:t>Typical </a:t>
                </a:r>
                <a:r>
                  <a:rPr lang="it-IT" sz="2400" dirty="0" smtClean="0"/>
                  <a:t>target,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500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it-IT" sz="2400" b="0" i="0" smtClean="0">
                            <a:latin typeface="Cambria Math" panose="02040503050406030204" pitchFamily="18" charset="0"/>
                          </a:rPr>
                          <m:t>pb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it-IT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it-IT" sz="2400" b="0" i="0" smtClean="0">
                        <a:latin typeface="Cambria Math" panose="02040503050406030204" pitchFamily="18" charset="0"/>
                      </a:rPr>
                      <m:t>yr</m:t>
                    </m:r>
                  </m:oMath>
                </a14:m>
                <a:endParaRPr lang="it-IT" sz="2400" dirty="0" smtClean="0"/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it-IT" sz="2400" dirty="0" smtClean="0"/>
                  <a:t>Assuming efficiency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it-IT" sz="2400" dirty="0"/>
              </a:p>
            </p:txBody>
          </p:sp>
        </mc:Choice>
        <mc:Fallback>
          <p:sp>
            <p:nvSpPr>
              <p:cNvPr id="13" name="XYZ have so far not been seen in photoproduction: independent confirmation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07" y="1579382"/>
                <a:ext cx="8487185" cy="1462329"/>
              </a:xfrm>
              <a:prstGeom prst="rect">
                <a:avLst/>
              </a:prstGeom>
              <a:blipFill rotWithShape="0">
                <a:blip r:embed="rId4"/>
                <a:stretch>
                  <a:fillRect l="-2514" t="-17083" b="-1833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/>
              <a:t>An example of yield estimate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48795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Pilloni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Spectroscopy HE/HL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/>
              <a:t>Some quick thoughts about high intensity</a:t>
            </a:r>
            <a:endParaRPr lang="it-IT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8310" y="1157140"/>
            <a:ext cx="8843072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2200" dirty="0" smtClean="0"/>
              <a:t>At current energies, the only heavy exotic accessible are pentaquarks, negative results from JLab pose a conundrum:</a:t>
            </a:r>
          </a:p>
          <a:p>
            <a:pPr marL="742950" lvl="1" indent="-285750">
              <a:spcAft>
                <a:spcPts val="6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2200" dirty="0" smtClean="0"/>
              <a:t>Rescattering mechanisms proposed so far are not doing a good job in describing all the peaks</a:t>
            </a:r>
          </a:p>
          <a:p>
            <a:pPr marL="742950" lvl="1" indent="-285750">
              <a:spcAft>
                <a:spcPts val="24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2200" dirty="0" smtClean="0"/>
              <a:t>All models point to direct-channel physics:</a:t>
            </a:r>
            <a:br>
              <a:rPr lang="it-IT" sz="2200" dirty="0" smtClean="0"/>
            </a:br>
            <a:r>
              <a:rPr lang="it-IT" sz="2200" dirty="0" smtClean="0">
                <a:solidFill>
                  <a:srgbClr val="0000FF"/>
                </a:solidFill>
              </a:rPr>
              <a:t>must see</a:t>
            </a:r>
            <a:r>
              <a:rPr lang="it-IT" sz="2200" dirty="0" smtClean="0"/>
              <a:t> in photoproduction!</a:t>
            </a:r>
            <a:br>
              <a:rPr lang="it-IT" sz="2200" dirty="0" smtClean="0"/>
            </a:br>
            <a:r>
              <a:rPr lang="it-IT" sz="2200" dirty="0" smtClean="0"/>
              <a:t>Need estimates of BR that go beyond VMD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2200" dirty="0" smtClean="0"/>
              <a:t>Light spectroscopy notoriously requires complicated PWA,</a:t>
            </a:r>
            <a:br>
              <a:rPr lang="it-IT" sz="2200" dirty="0" smtClean="0"/>
            </a:br>
            <a:r>
              <a:rPr lang="it-IT" sz="2200" dirty="0" smtClean="0"/>
              <a:t>high statistics can be a blessing and a curse</a:t>
            </a:r>
          </a:p>
          <a:p>
            <a:pPr marL="742950" lvl="1" indent="-285750">
              <a:spcAft>
                <a:spcPts val="24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2200" dirty="0" smtClean="0"/>
              <a:t>Looking for rare channels simpler to reconstruct of interest,</a:t>
            </a:r>
            <a:br>
              <a:rPr lang="it-IT" sz="2200" dirty="0" smtClean="0"/>
            </a:br>
            <a:r>
              <a:rPr lang="it-IT" sz="2200" dirty="0" smtClean="0"/>
              <a:t>ex.: radiative decays of (hybrid) mesons?</a:t>
            </a:r>
            <a:br>
              <a:rPr lang="it-IT" sz="2200" dirty="0" smtClean="0"/>
            </a:br>
            <a:r>
              <a:rPr lang="it-IT" sz="2200" dirty="0" smtClean="0"/>
              <a:t>Requires more theory effort</a:t>
            </a:r>
            <a:br>
              <a:rPr lang="it-IT" sz="2200" dirty="0" smtClean="0"/>
            </a:br>
            <a:endParaRPr lang="it-IT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4" b="9671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86" r="20795"/>
          <a:stretch/>
        </p:blipFill>
        <p:spPr>
          <a:xfrm>
            <a:off x="5458763" y="5169104"/>
            <a:ext cx="681044" cy="64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35013BD1-9FAD-4D57-B763-17BBC29B6B5E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19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/>
              <a:t>Conclusions</a:t>
            </a:r>
            <a:endParaRPr lang="it-IT" sz="3600" dirty="0"/>
          </a:p>
        </p:txBody>
      </p:sp>
      <p:sp>
        <p:nvSpPr>
          <p:cNvPr id="24" name="Rectangle 23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Pilloni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Spectroscopy HE/HL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310" y="1314895"/>
            <a:ext cx="88430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2400" dirty="0" smtClean="0"/>
              <a:t>Photoproduction is a valuable tool to study exotic states</a:t>
            </a:r>
          </a:p>
          <a:p>
            <a:pPr marL="285750" indent="-285750">
              <a:spcAft>
                <a:spcPts val="24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2400" dirty="0" smtClean="0"/>
              <a:t>Complementary infomation to other mechanisms</a:t>
            </a:r>
          </a:p>
          <a:p>
            <a:pPr marL="285750" indent="-285750">
              <a:spcAft>
                <a:spcPts val="24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2400" dirty="0" smtClean="0"/>
              <a:t>Facilities to study photoproduction at low energies are very welcome to pursue this </a:t>
            </a:r>
            <a:r>
              <a:rPr lang="it-IT" sz="2400" dirty="0" smtClean="0"/>
              <a:t>program</a:t>
            </a:r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648028" y="5572035"/>
            <a:ext cx="1847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Thank you!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02504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/>
              <a:t>Exotic landscape</a:t>
            </a:r>
            <a:endParaRPr lang="it-IT" sz="3600" dirty="0"/>
          </a:p>
        </p:txBody>
      </p:sp>
      <p:sp>
        <p:nvSpPr>
          <p:cNvPr id="38" name="Rectangle 37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Pilloni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Spectroscopy HE/HL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4789" y="2457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5679520" y="23069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0" y="1117358"/>
            <a:ext cx="4474470" cy="31178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797" y="411375"/>
            <a:ext cx="3027947" cy="29215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3" t="5006" r="9440" b="64434"/>
          <a:stretch/>
        </p:blipFill>
        <p:spPr>
          <a:xfrm>
            <a:off x="3322040" y="3330102"/>
            <a:ext cx="5606456" cy="27873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7530" y="4374628"/>
            <a:ext cx="27408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Estimates in </a:t>
            </a:r>
            <a:br>
              <a:rPr lang="it-IT" dirty="0" smtClean="0">
                <a:solidFill>
                  <a:srgbClr val="C00000"/>
                </a:solidFill>
              </a:rPr>
            </a:br>
            <a:r>
              <a:rPr lang="it-IT" dirty="0" smtClean="0">
                <a:solidFill>
                  <a:srgbClr val="C00000"/>
                </a:solidFill>
              </a:rPr>
              <a:t>M. Albaladejo et al. [JPAC], </a:t>
            </a:r>
            <a:br>
              <a:rPr lang="it-IT" dirty="0" smtClean="0">
                <a:solidFill>
                  <a:srgbClr val="C00000"/>
                </a:solidFill>
              </a:rPr>
            </a:br>
            <a:r>
              <a:rPr lang="it-IT" dirty="0" smtClean="0">
                <a:solidFill>
                  <a:srgbClr val="C00000"/>
                </a:solidFill>
              </a:rPr>
              <a:t>2008.01001</a:t>
            </a:r>
          </a:p>
          <a:p>
            <a:endParaRPr lang="it-IT" dirty="0">
              <a:solidFill>
                <a:srgbClr val="C00000"/>
              </a:solidFill>
            </a:endParaRPr>
          </a:p>
          <a:p>
            <a:r>
              <a:rPr lang="it-IT" dirty="0" smtClean="0">
                <a:solidFill>
                  <a:srgbClr val="C00000"/>
                </a:solidFill>
              </a:rPr>
              <a:t>LoI RF7_RF0_120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0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/>
              <a:t>Joint Physics Analysis Center</a:t>
            </a:r>
            <a:endParaRPr lang="it-IT" sz="3600" dirty="0"/>
          </a:p>
        </p:txBody>
      </p:sp>
      <p:sp>
        <p:nvSpPr>
          <p:cNvPr id="38" name="Rectangle 37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Pilloni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Spectroscopy HE/HL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20</a:t>
            </a:r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8598"/>
            <a:ext cx="6056852" cy="4282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50" y="1049482"/>
            <a:ext cx="2422707" cy="18168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97327" y="2866370"/>
            <a:ext cx="259237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dirty="0" smtClean="0"/>
              <a:t>Exclusive reactions:</a:t>
            </a:r>
            <a:br>
              <a:rPr lang="it-IT" dirty="0" smtClean="0"/>
            </a:br>
            <a:r>
              <a:rPr lang="it-IT" dirty="0" smtClean="0"/>
              <a:t>2008.01001</a:t>
            </a:r>
          </a:p>
          <a:p>
            <a:pPr algn="r"/>
            <a:endParaRPr lang="it-IT" dirty="0"/>
          </a:p>
          <a:p>
            <a:pPr algn="r"/>
            <a:r>
              <a:rPr lang="it-IT" dirty="0" smtClean="0"/>
              <a:t>Inclusive reactions:</a:t>
            </a:r>
            <a:br>
              <a:rPr lang="it-IT" dirty="0" smtClean="0"/>
            </a:br>
            <a:r>
              <a:rPr lang="it-IT" dirty="0" smtClean="0"/>
              <a:t>in progress</a:t>
            </a:r>
          </a:p>
          <a:p>
            <a:pPr algn="r"/>
            <a:endParaRPr lang="it-IT" dirty="0"/>
          </a:p>
          <a:p>
            <a:pPr algn="r"/>
            <a:r>
              <a:rPr lang="it-IT" dirty="0" smtClean="0"/>
              <a:t>Code available on</a:t>
            </a:r>
            <a:br>
              <a:rPr lang="it-IT" dirty="0" smtClean="0"/>
            </a:br>
            <a:r>
              <a:rPr lang="it-IT" dirty="0" smtClean="0"/>
              <a:t>https://github.com/</a:t>
            </a:r>
            <a:br>
              <a:rPr lang="it-IT" dirty="0" smtClean="0"/>
            </a:br>
            <a:r>
              <a:rPr lang="it-IT" dirty="0" smtClean="0"/>
              <a:t>dwinney/jpacPhoto</a:t>
            </a:r>
          </a:p>
          <a:p>
            <a:pPr algn="r"/>
            <a:endParaRPr lang="it-IT" dirty="0"/>
          </a:p>
          <a:p>
            <a:pPr algn="r"/>
            <a:r>
              <a:rPr lang="it-IT" dirty="0" smtClean="0"/>
              <a:t>Contact : pillaus@jlab.org</a:t>
            </a:r>
          </a:p>
        </p:txBody>
      </p:sp>
    </p:spTree>
    <p:extLst>
      <p:ext uri="{BB962C8B-B14F-4D97-AF65-F5344CB8AC3E}">
        <p14:creationId xmlns:p14="http://schemas.microsoft.com/office/powerpoint/2010/main" val="123397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4325" y="1626050"/>
            <a:ext cx="7772400" cy="1362075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Backup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35013BD1-9FAD-4D57-B763-17BBC29B6B5E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22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it-IT" sz="3600" dirty="0" smtClean="0"/>
                  <a:t>Another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it-IT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it-IT" sz="3600" dirty="0" smtClean="0"/>
                  <a:t>?</a:t>
                </a:r>
                <a:endParaRPr lang="it-IT" sz="3600" dirty="0"/>
              </a:p>
            </p:txBody>
          </p:sp>
        </mc:Choice>
        <mc:Fallback xmlns="">
          <p:sp>
            <p:nvSpPr>
              <p:cNvPr id="22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  <a:blipFill rotWithShape="0">
                <a:blip r:embed="rId3"/>
                <a:stretch>
                  <a:fillRect l="-2222" b="-221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Image"/>
          <p:cNvGrpSpPr/>
          <p:nvPr/>
        </p:nvGrpSpPr>
        <p:grpSpPr>
          <a:xfrm>
            <a:off x="82558" y="1049482"/>
            <a:ext cx="4161453" cy="3328219"/>
            <a:chOff x="0" y="0"/>
            <a:chExt cx="7639484" cy="5723604"/>
          </a:xfrm>
        </p:grpSpPr>
        <p:pic>
          <p:nvPicPr>
            <p:cNvPr id="27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7385485" cy="539340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" name="Image" descr="Imag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7639485" cy="5723605"/>
            </a:xfrm>
            <a:prstGeom prst="rect">
              <a:avLst/>
            </a:prstGeom>
            <a:effectLst/>
          </p:spPr>
        </p:pic>
      </p:grpSp>
      <p:sp>
        <p:nvSpPr>
          <p:cNvPr id="34" name="TextBox 33"/>
          <p:cNvSpPr txBox="1"/>
          <p:nvPr/>
        </p:nvSpPr>
        <p:spPr>
          <a:xfrm>
            <a:off x="151739" y="3893184"/>
            <a:ext cx="1304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A. Guskov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Pilloni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Spectroscopy HE/HL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23" y="1252661"/>
            <a:ext cx="4291086" cy="29218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4440567"/>
                <a:ext cx="5482848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200" dirty="0" smtClean="0"/>
                  <a:t>COMPASS claimed the existence of a state</a:t>
                </a:r>
                <a:br>
                  <a:rPr lang="it-IT" sz="2200" dirty="0" smtClean="0"/>
                </a:br>
                <a:r>
                  <a:rPr lang="it-IT" sz="2200" dirty="0" smtClean="0"/>
                  <a:t>degenerate with the </a:t>
                </a:r>
                <a14:m>
                  <m:oMath xmlns:m="http://schemas.openxmlformats.org/officeDocument/2006/math"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3872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200" dirty="0" smtClean="0"/>
                  <a:t>, but with </a:t>
                </a:r>
                <a14:m>
                  <m:oMath xmlns:m="http://schemas.openxmlformats.org/officeDocument/2006/math"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it-IT" sz="2200" dirty="0" smtClean="0"/>
              </a:p>
              <a:p>
                <a:endParaRPr lang="it-IT" sz="2200" dirty="0"/>
              </a:p>
              <a:p>
                <a:r>
                  <a:rPr lang="it-IT" sz="2200" dirty="0" smtClean="0"/>
                  <a:t>Large photoproduction cross section</a:t>
                </a:r>
                <a:endParaRPr lang="it-IT" sz="2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40567"/>
                <a:ext cx="5482848" cy="1446550"/>
              </a:xfrm>
              <a:prstGeom prst="rect">
                <a:avLst/>
              </a:prstGeom>
              <a:blipFill rotWithShape="0">
                <a:blip r:embed="rId7"/>
                <a:stretch>
                  <a:fillRect l="-1446" t="-2521" b="-75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567408" y="4237388"/>
            <a:ext cx="3500392" cy="1943075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Box 11"/>
          <p:cNvSpPr txBox="1"/>
          <p:nvPr/>
        </p:nvSpPr>
        <p:spPr>
          <a:xfrm>
            <a:off x="4452702" y="5792554"/>
            <a:ext cx="1304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A. Guskov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1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BC0E0DCB-6EC9-406F-A712-AF8379E22AFD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23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52502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it-IT" sz="3600" dirty="0"/>
                  <a:t>Exclusive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3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it-IT" sz="3600" dirty="0"/>
                  <a:t> photoproduction</a:t>
                </a:r>
                <a:endParaRPr lang="it-IT" sz="3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3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52502"/>
              </a:xfrm>
              <a:prstGeom prst="rect">
                <a:avLst/>
              </a:prstGeom>
              <a:blipFill rotWithShape="0">
                <a:blip r:embed="rId2"/>
                <a:stretch>
                  <a:fillRect l="-2222" b="-220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Pilloni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Spectroscopy HE/HL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0" b="5794"/>
          <a:stretch/>
        </p:blipFill>
        <p:spPr>
          <a:xfrm>
            <a:off x="5397708" y="1025118"/>
            <a:ext cx="3670092" cy="30137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4" r="9169"/>
          <a:stretch/>
        </p:blipFill>
        <p:spPr>
          <a:xfrm>
            <a:off x="5397708" y="4038905"/>
            <a:ext cx="3545735" cy="24384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289" y="1360043"/>
            <a:ext cx="446599" cy="305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92" y="4178604"/>
            <a:ext cx="709127" cy="2623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12" b="52936"/>
          <a:stretch/>
        </p:blipFill>
        <p:spPr>
          <a:xfrm>
            <a:off x="3064733" y="1601311"/>
            <a:ext cx="1975543" cy="19746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0" r="29626" b="52664"/>
          <a:stretch/>
        </p:blipFill>
        <p:spPr>
          <a:xfrm>
            <a:off x="174536" y="1596363"/>
            <a:ext cx="2400834" cy="19860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9672" y="4440030"/>
                <a:ext cx="4391395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200" dirty="0" smtClean="0"/>
                  <a:t>At Jlab12 measurements of direct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22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it-IT" sz="2200" dirty="0" smtClean="0"/>
                  <a:t> </a:t>
                </a:r>
                <a:br>
                  <a:rPr lang="it-IT" sz="2200" dirty="0" smtClean="0"/>
                </a:br>
                <a:r>
                  <a:rPr lang="it-IT" sz="2200" dirty="0" smtClean="0"/>
                  <a:t>production are being performed</a:t>
                </a:r>
              </a:p>
              <a:p>
                <a:endParaRPr lang="it-IT" sz="2200" dirty="0"/>
              </a:p>
              <a:p>
                <a:r>
                  <a:rPr lang="it-IT" sz="2200" dirty="0" smtClean="0"/>
                  <a:t>Using VMD,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200" b="0" i="0" smtClean="0">
                        <a:latin typeface="Cambria Math" panose="02040503050406030204" pitchFamily="18" charset="0"/>
                      </a:rPr>
                      <m:t>BR</m:t>
                    </m:r>
                    <m:d>
                      <m:dPr>
                        <m:ctrlPr>
                          <a:rPr lang="it-IT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it-IT" sz="2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m:rPr>
                            <m:lit/>
                          </m:rPr>
                          <a:rPr lang="it-IT" sz="22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it-IT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72" y="4440030"/>
                <a:ext cx="4391395" cy="1446550"/>
              </a:xfrm>
              <a:prstGeom prst="rect">
                <a:avLst/>
              </a:prstGeom>
              <a:blipFill rotWithShape="0">
                <a:blip r:embed="rId8"/>
                <a:stretch>
                  <a:fillRect l="-1803" t="-2521" b="-75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77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BC0E0DCB-6EC9-406F-A712-AF8379E22AFD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24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52502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it-IT" sz="3600" dirty="0" smtClean="0"/>
                  <a:t>Polarized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3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it-IT" sz="3600" dirty="0"/>
                  <a:t> photoproduction</a:t>
                </a:r>
                <a:endParaRPr lang="it-IT" sz="3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3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52502"/>
              </a:xfrm>
              <a:prstGeom prst="rect">
                <a:avLst/>
              </a:prstGeom>
              <a:blipFill rotWithShape="0">
                <a:blip r:embed="rId2"/>
                <a:stretch>
                  <a:fillRect l="-2222" b="-220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Pilloni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Spectroscopy HE/HL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8" t="54041" r="34966" b="-1105"/>
          <a:stretch/>
        </p:blipFill>
        <p:spPr>
          <a:xfrm>
            <a:off x="3064733" y="1347837"/>
            <a:ext cx="2020451" cy="19746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04" b="54169"/>
          <a:stretch/>
        </p:blipFill>
        <p:spPr>
          <a:xfrm>
            <a:off x="457200" y="1347837"/>
            <a:ext cx="2032502" cy="19512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952812" y="2064587"/>
                <a:ext cx="1394741" cy="541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it-IT" sz="28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812" y="2064587"/>
                <a:ext cx="1394741" cy="541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7200" y="3299054"/>
                <a:ext cx="8074404" cy="2873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dirty="0" smtClean="0"/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</a:pPr>
                <a:r>
                  <a:rPr lang="en-US" dirty="0"/>
                  <a:t>s channel resonances significant at low energies: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u </a:t>
                </a:r>
                <a:r>
                  <a:rPr lang="en-US" dirty="0"/>
                  <a:t>channel dominates at high energies</a:t>
                </a:r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</a:pPr>
                <a:r>
                  <a:rPr lang="en-US" dirty="0"/>
                  <a:t>Main background from N(*) trajectories</a:t>
                </a:r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Estimated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coupling upper bound of same </a:t>
                </a:r>
                <a:r>
                  <a:rPr lang="en-US" dirty="0" smtClean="0"/>
                  <a:t>order </a:t>
                </a:r>
                <a:r>
                  <a:rPr lang="en-US" dirty="0"/>
                  <a:t>of magnitude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(∗)</m:t>
                        </m:r>
                      </m:sup>
                    </m:sSup>
                  </m:oMath>
                </a14:m>
                <a:r>
                  <a:rPr lang="en-US" dirty="0"/>
                  <a:t> coupling</a:t>
                </a:r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</a:pPr>
                <a:r>
                  <a:rPr lang="en-US" dirty="0" err="1"/>
                  <a:t>Reggeization</a:t>
                </a:r>
                <a:r>
                  <a:rPr lang="en-US" dirty="0"/>
                  <a:t> suppresses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due to larger mass (smaller trajectory intercept)</a:t>
                </a:r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</a:pPr>
                <a:r>
                  <a:rPr lang="en-US" dirty="0"/>
                  <a:t>We estimate that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trajectories will hardly be visible at the EIC</a:t>
                </a:r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searches still possible: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channel at higher energies! </a:t>
                </a:r>
                <a:endParaRPr lang="en-US" dirty="0" smtClean="0"/>
              </a:p>
              <a:p>
                <a:pPr algn="r">
                  <a:buClr>
                    <a:srgbClr val="C00000"/>
                  </a:buClr>
                  <a:buSzPct val="145000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Cao </a:t>
                </a:r>
                <a:r>
                  <a:rPr lang="en-US" dirty="0">
                    <a:solidFill>
                      <a:srgbClr val="C00000"/>
                    </a:solidFill>
                  </a:rPr>
                  <a:t>et al., </a:t>
                </a:r>
                <a:r>
                  <a:rPr lang="en-US" dirty="0" err="1">
                    <a:solidFill>
                      <a:srgbClr val="C00000"/>
                    </a:solidFill>
                  </a:rPr>
                  <a:t>Phys.Rev</a:t>
                </a:r>
                <a:r>
                  <a:rPr lang="en-US" dirty="0">
                    <a:solidFill>
                      <a:srgbClr val="C00000"/>
                    </a:solidFill>
                  </a:rPr>
                  <a:t>. D 101, 074010 (2020)</a:t>
                </a:r>
                <a:br>
                  <a:rPr lang="en-US" dirty="0">
                    <a:solidFill>
                      <a:srgbClr val="C00000"/>
                    </a:solidFill>
                  </a:rPr>
                </a:br>
                <a:r>
                  <a:rPr lang="en-US" dirty="0">
                    <a:solidFill>
                      <a:srgbClr val="C00000"/>
                    </a:solidFill>
                  </a:rPr>
                  <a:t>E. </a:t>
                </a:r>
                <a:r>
                  <a:rPr lang="en-US" dirty="0" err="1">
                    <a:solidFill>
                      <a:srgbClr val="C00000"/>
                    </a:solidFill>
                  </a:rPr>
                  <a:t>Paryev</a:t>
                </a:r>
                <a:r>
                  <a:rPr lang="en-US" dirty="0">
                    <a:solidFill>
                      <a:srgbClr val="C00000"/>
                    </a:solidFill>
                  </a:rPr>
                  <a:t>, arXiv:2007.01172 [</a:t>
                </a:r>
                <a:r>
                  <a:rPr lang="en-US" dirty="0" err="1">
                    <a:solidFill>
                      <a:srgbClr val="C00000"/>
                    </a:solidFill>
                  </a:rPr>
                  <a:t>nucl-th</a:t>
                </a:r>
                <a:r>
                  <a:rPr lang="en-US" dirty="0">
                    <a:solidFill>
                      <a:srgbClr val="C00000"/>
                    </a:solidFill>
                  </a:rPr>
                  <a:t>] (2020)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299054"/>
                <a:ext cx="8074404" cy="2873800"/>
              </a:xfrm>
              <a:prstGeom prst="rect">
                <a:avLst/>
              </a:prstGeom>
              <a:blipFill rotWithShape="0">
                <a:blip r:embed="rId5"/>
                <a:stretch>
                  <a:fillRect l="-1132" r="-604" b="-23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44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it-IT" sz="3600" dirty="0" smtClean="0"/>
                  <a:t> (vector) photoproduction</a:t>
                </a:r>
                <a:endParaRPr lang="it-IT" sz="3600" dirty="0"/>
              </a:p>
            </p:txBody>
          </p:sp>
        </mc:Choice>
        <mc:Fallback xmlns="">
          <p:sp>
            <p:nvSpPr>
              <p:cNvPr id="36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  <a:blipFill rotWithShape="0">
                <a:blip r:embed="rId3"/>
                <a:stretch>
                  <a:fillRect b="-215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Pilloni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Spectroscopy HE/HL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Equation"/>
              <p:cNvSpPr txBox="1"/>
              <p:nvPr/>
            </p:nvSpPr>
            <p:spPr>
              <a:xfrm>
                <a:off x="633369" y="3646879"/>
                <a:ext cx="4018088" cy="108702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39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39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ar-AE" sz="239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239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ar-AE" sz="239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ar-AE" sz="239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ar-AE" sz="239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ar-AE" sz="239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AE" sz="239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39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ar-AE" sz="239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239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ar-AE" sz="239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39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ar-AE" sz="239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ar-AE" sz="239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ar-AE" sz="239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ar-AE" sz="239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𝑔𝑔</m:t>
                              </m:r>
                              <m:r>
                                <a:rPr lang="ar-AE" sz="239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ar-AE" sz="239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39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ar-AE" sz="239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239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ar-AE" sz="239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ar-AE" sz="239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ar-AE" sz="239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ar-AE" sz="239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𝑔𝑔</m:t>
                              </m:r>
                              <m:r>
                                <a:rPr lang="ar-AE" sz="239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rad>
                      <m:r>
                        <a:rPr lang="ar-AE" sz="2391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it-IT" sz="2391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it-IT" sz="2391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sz="2391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55</m:t>
                      </m:r>
                    </m:oMath>
                  </m:oMathPara>
                </a14:m>
                <a:endParaRPr sz="2391" dirty="0"/>
              </a:p>
            </p:txBody>
          </p:sp>
        </mc:Choice>
        <mc:Fallback xmlns="">
          <p:sp>
            <p:nvSpPr>
              <p:cNvPr id="11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69" y="3646879"/>
                <a:ext cx="4018088" cy="10870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quation"/>
              <p:cNvSpPr txBox="1"/>
              <p:nvPr/>
            </p:nvSpPr>
            <p:spPr>
              <a:xfrm>
                <a:off x="5258746" y="3946220"/>
                <a:ext cx="3428054" cy="54989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168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168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sz="168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sz="168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168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sz="168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sz="168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sz="168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𝑔𝑔</m:t>
                      </m:r>
                      <m:r>
                        <a:rPr sz="168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sz="168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168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sSub>
                            <m:sSubPr>
                              <m:ctrlPr>
                                <a:rPr sz="168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68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sz="168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sub>
                          </m:sSub>
                          <m:r>
                            <a:rPr sz="168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ℬ</m:t>
                          </m:r>
                          <m:r>
                            <a:rPr sz="168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68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sz="168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sz="168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sz="168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𝑔𝑔</m:t>
                          </m:r>
                          <m:r>
                            <a:rPr sz="168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sz="168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168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sz="168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sz="168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PS</m:t>
                          </m:r>
                          <m:r>
                            <a:rPr sz="168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68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sz="168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sz="168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sz="168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𝑔𝑔</m:t>
                          </m:r>
                          <m:r>
                            <a:rPr sz="168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sz="1687" dirty="0"/>
              </a:p>
            </p:txBody>
          </p:sp>
        </mc:Choice>
        <mc:Fallback xmlns="">
          <p:sp>
            <p:nvSpPr>
              <p:cNvPr id="13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746" y="3946220"/>
                <a:ext cx="3428054" cy="54989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44836" y="2750567"/>
                <a:ext cx="385432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200" dirty="0" smtClean="0"/>
                  <a:t>How to rescale from </a:t>
                </a:r>
                <a14:m>
                  <m:oMath xmlns:m="http://schemas.openxmlformats.org/officeDocument/2006/math">
                    <m:r>
                      <a:rPr lang="it-IT" sz="2200" i="1" dirty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it-IT" sz="22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2200" i="1" dirty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it-IT" sz="2200" dirty="0" smtClean="0"/>
                  <a:t> to </a:t>
                </a:r>
                <a14:m>
                  <m:oMath xmlns:m="http://schemas.openxmlformats.org/officeDocument/2006/math">
                    <m:r>
                      <a:rPr lang="it-IT" sz="2200" i="1" dirty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it-IT" sz="22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it-IT" sz="2200" dirty="0" smtClean="0"/>
                  <a:t> ?</a:t>
                </a:r>
                <a:endParaRPr lang="it-IT" sz="2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836" y="2750567"/>
                <a:ext cx="3854325" cy="430887"/>
              </a:xfrm>
              <a:prstGeom prst="rect">
                <a:avLst/>
              </a:prstGeom>
              <a:blipFill rotWithShape="0">
                <a:blip r:embed="rId6"/>
                <a:stretch>
                  <a:fillRect l="-2057" t="-9859" r="-1108" b="-281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XYZ have so far not been seen in photoproduction: independent confirmation…"/>
              <p:cNvSpPr txBox="1"/>
              <p:nvPr/>
            </p:nvSpPr>
            <p:spPr>
              <a:xfrm>
                <a:off x="328407" y="1049482"/>
                <a:ext cx="8487185" cy="146232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35719" tIns="35719" rIns="35719" bIns="35719" anchor="ctr">
                <a:normAutofit/>
              </a:bodyPr>
              <a:lstStyle/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en-US" sz="1758" dirty="0" smtClean="0"/>
                  <a:t>Focus on </a:t>
                </a:r>
                <a:r>
                  <a:rPr lang="en-US" sz="1758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758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758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it-IT" sz="1758" b="0" i="0" dirty="0" smtClean="0">
                            <a:latin typeface="Cambria Math" panose="02040503050406030204" pitchFamily="18" charset="0"/>
                          </a:rPr>
                          <m:t>−−</m:t>
                        </m:r>
                      </m:sup>
                    </m:sSup>
                    <m:r>
                      <a:rPr lang="it-IT" sz="1758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758" b="0" i="1" dirty="0" smtClean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sz="1758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758" b="0" i="1" dirty="0" smtClean="0">
                            <a:latin typeface="Cambria Math" panose="02040503050406030204" pitchFamily="18" charset="0"/>
                          </a:rPr>
                          <m:t>4260</m:t>
                        </m:r>
                      </m:e>
                    </m:d>
                    <m:r>
                      <a:rPr lang="it-IT" sz="1758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sz="1758" b="0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it-IT" sz="1758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1758" b="0" i="1" dirty="0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it-IT" sz="1758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1758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758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sz="1758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sz="1758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758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sz="1758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1758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758" dirty="0" smtClean="0"/>
                  <a:t>, check with </a:t>
                </a:r>
                <a14:m>
                  <m:oMath xmlns:m="http://schemas.openxmlformats.org/officeDocument/2006/math">
                    <m:r>
                      <a:rPr lang="it-IT" sz="1758" b="0" i="1" dirty="0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it-IT" sz="1758" b="0" i="1" dirty="0" smtClean="0">
                        <a:latin typeface="Cambria Math" panose="02040503050406030204" pitchFamily="18" charset="0"/>
                      </a:rPr>
                      <m:t>′→</m:t>
                    </m:r>
                    <m:r>
                      <a:rPr lang="it-IT" sz="1758" i="1" dirty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it-IT" sz="1758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1758" i="1" dirty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it-IT" sz="1758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1758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758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sz="1758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sz="1758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758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sz="1758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1758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it-IT" sz="1758" dirty="0" smtClean="0"/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it-IT" sz="1758" dirty="0" smtClean="0"/>
                  <a:t>Diffractive production, dominated by Pomeron (2-gluon) exchange</a:t>
                </a:r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en-US" sz="1758" dirty="0"/>
                  <a:t>Good candidates for EIC: diffractive production increases with energy</a:t>
                </a:r>
                <a:r>
                  <a:rPr lang="en-US" sz="1758" dirty="0" smtClean="0"/>
                  <a:t>!</a:t>
                </a:r>
                <a:endParaRPr lang="it-IT" sz="1758" dirty="0" smtClean="0"/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it-IT" sz="1758" dirty="0" smtClean="0"/>
                  <a:t>We have </a:t>
                </a:r>
                <a14:m>
                  <m:oMath xmlns:m="http://schemas.openxmlformats.org/officeDocument/2006/math">
                    <m:r>
                      <a:rPr lang="it-IT" sz="1758" b="0" i="1" smtClean="0">
                        <a:latin typeface="Cambria Math" panose="02040503050406030204" pitchFamily="18" charset="0"/>
                      </a:rPr>
                      <m:t>𝛾𝜓</m:t>
                    </m:r>
                  </m:oMath>
                </a14:m>
                <a:r>
                  <a:rPr lang="en-US" sz="1758" dirty="0" smtClean="0"/>
                  <a:t>-</a:t>
                </a:r>
                <a:r>
                  <a:rPr lang="en-US" sz="1758" dirty="0" err="1" smtClean="0"/>
                  <a:t>pomeron</a:t>
                </a:r>
                <a:r>
                  <a:rPr lang="en-US" sz="1758" dirty="0" smtClean="0"/>
                  <a:t> coupling from our analyses 1606.08912, 1907.09393</a:t>
                </a:r>
              </a:p>
            </p:txBody>
          </p:sp>
        </mc:Choice>
        <mc:Fallback xmlns="">
          <p:sp>
            <p:nvSpPr>
              <p:cNvPr id="14" name="XYZ have so far not been seen in photoproduction: independent confirmation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07" y="1049482"/>
                <a:ext cx="8487185" cy="1462329"/>
              </a:xfrm>
              <a:prstGeom prst="rect">
                <a:avLst/>
              </a:prstGeom>
              <a:blipFill rotWithShape="0">
                <a:blip r:embed="rId7"/>
                <a:stretch>
                  <a:fillRect l="-172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32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it-IT" sz="3600" dirty="0" smtClean="0"/>
                  <a:t> (vector) photoproduction</a:t>
                </a:r>
                <a:endParaRPr lang="it-IT" sz="3600" dirty="0"/>
              </a:p>
            </p:txBody>
          </p:sp>
        </mc:Choice>
        <mc:Fallback xmlns="">
          <p:sp>
            <p:nvSpPr>
              <p:cNvPr id="36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  <a:blipFill rotWithShape="0">
                <a:blip r:embed="rId3"/>
                <a:stretch>
                  <a:fillRect b="-215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Pilloni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Spectroscopy HE/HL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XYZ have so far not been seen in photoproduction: independent confirmation…"/>
              <p:cNvSpPr txBox="1"/>
              <p:nvPr/>
            </p:nvSpPr>
            <p:spPr>
              <a:xfrm>
                <a:off x="328407" y="1049482"/>
                <a:ext cx="8487185" cy="146232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35719" tIns="35719" rIns="35719" bIns="35719" anchor="ctr">
                <a:normAutofit/>
              </a:bodyPr>
              <a:lstStyle/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en-US" sz="1758" dirty="0" smtClean="0"/>
                  <a:t>Focus on </a:t>
                </a:r>
                <a:r>
                  <a:rPr lang="en-US" sz="1758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758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758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it-IT" sz="1758" b="0" i="0" dirty="0" smtClean="0">
                            <a:latin typeface="Cambria Math" panose="02040503050406030204" pitchFamily="18" charset="0"/>
                          </a:rPr>
                          <m:t>−−</m:t>
                        </m:r>
                      </m:sup>
                    </m:sSup>
                    <m:r>
                      <a:rPr lang="it-IT" sz="1758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758" b="0" i="1" dirty="0" smtClean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sz="1758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758" b="0" i="1" dirty="0" smtClean="0">
                            <a:latin typeface="Cambria Math" panose="02040503050406030204" pitchFamily="18" charset="0"/>
                          </a:rPr>
                          <m:t>4260</m:t>
                        </m:r>
                      </m:e>
                    </m:d>
                    <m:r>
                      <a:rPr lang="it-IT" sz="1758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sz="1758" b="0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it-IT" sz="1758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1758" b="0" i="1" dirty="0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it-IT" sz="1758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1758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758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sz="1758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sz="1758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758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sz="1758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1758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758" dirty="0" smtClean="0"/>
                  <a:t>, check with </a:t>
                </a:r>
                <a14:m>
                  <m:oMath xmlns:m="http://schemas.openxmlformats.org/officeDocument/2006/math">
                    <m:r>
                      <a:rPr lang="it-IT" sz="1758" b="0" i="1" dirty="0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it-IT" sz="1758" b="0" i="1" dirty="0" smtClean="0">
                        <a:latin typeface="Cambria Math" panose="02040503050406030204" pitchFamily="18" charset="0"/>
                      </a:rPr>
                      <m:t>′→</m:t>
                    </m:r>
                    <m:r>
                      <a:rPr lang="it-IT" sz="1758" i="1" dirty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it-IT" sz="1758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1758" i="1" dirty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it-IT" sz="1758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1758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758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sz="1758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sz="1758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758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sz="1758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1758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it-IT" sz="1758" dirty="0" smtClean="0"/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it-IT" sz="1758" dirty="0" smtClean="0"/>
                  <a:t>Diffractive production, dominated by Pomeron (2-gluon) exchange</a:t>
                </a:r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en-US" sz="1758" dirty="0"/>
                  <a:t>Good candidates for EIC: diffractive production increases with energy</a:t>
                </a:r>
                <a:r>
                  <a:rPr lang="en-US" sz="1758" dirty="0" smtClean="0"/>
                  <a:t>!</a:t>
                </a:r>
                <a:endParaRPr lang="it-IT" sz="1758" dirty="0" smtClean="0"/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it-IT" sz="1758" dirty="0" smtClean="0"/>
                  <a:t>We have </a:t>
                </a:r>
                <a14:m>
                  <m:oMath xmlns:m="http://schemas.openxmlformats.org/officeDocument/2006/math">
                    <m:r>
                      <a:rPr lang="it-IT" sz="1758" b="0" i="1" smtClean="0">
                        <a:latin typeface="Cambria Math" panose="02040503050406030204" pitchFamily="18" charset="0"/>
                      </a:rPr>
                      <m:t>𝛾𝜓</m:t>
                    </m:r>
                  </m:oMath>
                </a14:m>
                <a:r>
                  <a:rPr lang="en-US" sz="1758" dirty="0" smtClean="0"/>
                  <a:t>-</a:t>
                </a:r>
                <a:r>
                  <a:rPr lang="en-US" sz="1758" dirty="0" err="1" smtClean="0"/>
                  <a:t>pomeron</a:t>
                </a:r>
                <a:r>
                  <a:rPr lang="en-US" sz="1758" dirty="0" smtClean="0"/>
                  <a:t> coupling from our analyses 1606.08912, 1907.09393</a:t>
                </a:r>
              </a:p>
            </p:txBody>
          </p:sp>
        </mc:Choice>
        <mc:Fallback xmlns="">
          <p:sp>
            <p:nvSpPr>
              <p:cNvPr id="12" name="XYZ have so far not been seen in photoproduction: independent confirmation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07" y="1049482"/>
                <a:ext cx="8487185" cy="1462329"/>
              </a:xfrm>
              <a:prstGeom prst="rect">
                <a:avLst/>
              </a:prstGeom>
              <a:blipFill rotWithShape="0">
                <a:blip r:embed="rId4"/>
                <a:stretch>
                  <a:fillRect l="-172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63899" y="2758467"/>
                <a:ext cx="461620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200" dirty="0" smtClean="0"/>
                  <a:t>How to rescale from </a:t>
                </a:r>
                <a14:m>
                  <m:oMath xmlns:m="http://schemas.openxmlformats.org/officeDocument/2006/math">
                    <m:r>
                      <a:rPr lang="it-IT" sz="2200" i="1" dirty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it-IT" sz="22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2200" i="1" dirty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it-IT" sz="2200" dirty="0" smtClean="0"/>
                  <a:t> to </a:t>
                </a:r>
                <a14:m>
                  <m:oMath xmlns:m="http://schemas.openxmlformats.org/officeDocument/2006/math">
                    <m:r>
                      <a:rPr lang="it-IT" sz="22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it-IT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200" b="0" i="1" dirty="0" smtClean="0">
                        <a:latin typeface="Cambria Math" panose="02040503050406030204" pitchFamily="18" charset="0"/>
                      </a:rPr>
                      <m:t>4260</m:t>
                    </m:r>
                    <m:r>
                      <a:rPr lang="it-IT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200" dirty="0" smtClean="0"/>
                  <a:t> ?</a:t>
                </a:r>
                <a:endParaRPr lang="it-IT" sz="2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899" y="2758467"/>
                <a:ext cx="4616200" cy="430887"/>
              </a:xfrm>
              <a:prstGeom prst="rect">
                <a:avLst/>
              </a:prstGeom>
              <a:blipFill rotWithShape="0">
                <a:blip r:embed="rId5"/>
                <a:stretch>
                  <a:fillRect l="-1715" t="-10000" r="-660" b="-28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Equation"/>
              <p:cNvSpPr txBox="1"/>
              <p:nvPr/>
            </p:nvSpPr>
            <p:spPr>
              <a:xfrm>
                <a:off x="1638035" y="3986670"/>
                <a:ext cx="5513241" cy="111896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46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46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sz="246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sz="246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46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46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sub>
                          </m:sSub>
                        </m:den>
                      </m:f>
                      <m:rad>
                        <m:radPr>
                          <m:degHide m:val="on"/>
                          <m:ctrlPr>
                            <a:rPr sz="246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sz="246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6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sz="246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𝜓𝜋𝜋</m:t>
                              </m:r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sz="246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6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sz="246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𝑔𝑔</m:t>
                              </m:r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f>
                            <m:fPr>
                              <m:ctrlP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sz="246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6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sz="246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sz="246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6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sz="246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𝑔𝑔</m:t>
                              </m:r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sz="246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6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sz="246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sz="246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6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sz="246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𝜓𝜋𝜋</m:t>
                              </m:r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sz="2461" dirty="0"/>
              </a:p>
            </p:txBody>
          </p:sp>
        </mc:Choice>
        <mc:Fallback xmlns="">
          <p:sp>
            <p:nvSpPr>
              <p:cNvPr id="9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035" y="3986670"/>
                <a:ext cx="5513241" cy="11189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0082" y="3481264"/>
                <a:ext cx="87577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We assume VMD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ar-A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ar-A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ar-A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ar-A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𝜓𝜋𝜋</m:t>
                        </m:r>
                      </m:e>
                    </m:d>
                    <m:r>
                      <a:rPr lang="it-IT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ar-A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ar-A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ar-A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ar-A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𝑔𝑔</m:t>
                        </m:r>
                      </m:e>
                    </m:d>
                    <m:r>
                      <a:rPr lang="it-IT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𝑔𝑔</m:t>
                    </m:r>
                    <m:r>
                      <a:rPr lang="it-IT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𝜋𝜋</m:t>
                    </m:r>
                    <m:r>
                      <m:rPr>
                        <m:lit/>
                      </m:rPr>
                      <a:rPr lang="it-IT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dirty="0" smtClean="0"/>
                  <a:t> (Novikov &amp; Shifman)</a:t>
                </a:r>
                <a:endParaRPr lang="it-IT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82" y="3481264"/>
                <a:ext cx="8757718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626" t="-8197" r="-48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83516" y="5514760"/>
                <a:ext cx="62222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Caveat :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𝐵𝑅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𝜓𝜋𝜋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dirty="0" smtClean="0"/>
                  <a:t> only known times the leptonic width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𝑒𝑒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p>
                    </m:sSubSup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516" y="5514760"/>
                <a:ext cx="6222281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882" t="-10000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9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it-IT" sz="3600" dirty="0" smtClean="0"/>
                  <a:t> (vector) photoproduction</a:t>
                </a:r>
                <a:endParaRPr lang="it-IT" sz="3600" dirty="0"/>
              </a:p>
            </p:txBody>
          </p:sp>
        </mc:Choice>
        <mc:Fallback xmlns="">
          <p:sp>
            <p:nvSpPr>
              <p:cNvPr id="36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  <a:blipFill rotWithShape="0">
                <a:blip r:embed="rId3"/>
                <a:stretch>
                  <a:fillRect b="-215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Pilloni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Spectroscopy HE/HL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51574" y="1049482"/>
                <a:ext cx="4245649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Existing data allow to put a 95% upper limit</a:t>
                </a:r>
                <a:br>
                  <a:rPr lang="it-IT" dirty="0" smtClean="0"/>
                </a:br>
                <a:r>
                  <a:rPr lang="it-IT" dirty="0" smtClean="0"/>
                  <a:t>on the ratio of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m:rPr>
                        <m:lit/>
                      </m:rPr>
                      <a:rPr lang="it-IT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4260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dirty="0" smtClean="0"/>
                  <a:t> yields</a:t>
                </a:r>
              </a:p>
              <a:p>
                <a:endParaRPr lang="it-IT" dirty="0"/>
              </a:p>
              <a:p>
                <a:r>
                  <a:rPr lang="it-IT" dirty="0" smtClean="0"/>
                  <a:t>Assuming previous formula, one gets:</a:t>
                </a:r>
                <a:br>
                  <a:rPr lang="it-IT" dirty="0" smtClean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𝑒𝑒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p>
                    </m:sSubSup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930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𝑒𝑉</m:t>
                    </m:r>
                  </m:oMath>
                </a14:m>
                <a:r>
                  <a:rPr lang="it-IT" b="0" dirty="0" smtClean="0">
                    <a:latin typeface="Calibri" panose="020F0502020204030204" pitchFamily="34" charset="0"/>
                  </a:rPr>
                  <a:t> </a:t>
                </a:r>
              </a:p>
              <a:p>
                <a:pPr algn="r"/>
                <a:r>
                  <a:rPr lang="it-IT" sz="1600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(cfr. hep-ex/0603024, 2002.05641)</a:t>
                </a:r>
                <a:r>
                  <a:rPr lang="it-IT" sz="1600" b="0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𝐵𝑅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m:rPr>
                            <m:lit/>
                          </m:rPr>
                          <a:rPr lang="it-IT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𝜓𝜋𝜋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96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it-IT" b="0" i="1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84</m:t>
                    </m:r>
                  </m:oMath>
                </a14:m>
                <a:r>
                  <a:rPr lang="it-IT" dirty="0" smtClean="0"/>
                  <a:t> </a:t>
                </a:r>
                <a:endParaRPr lang="it-IT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574" y="1049482"/>
                <a:ext cx="4245649" cy="2308324"/>
              </a:xfrm>
              <a:prstGeom prst="rect">
                <a:avLst/>
              </a:prstGeom>
              <a:blipFill rotWithShape="0">
                <a:blip r:embed="rId4"/>
                <a:stretch>
                  <a:fillRect l="-1148" t="-1319" r="-4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6460" r="8893" b="21579"/>
          <a:stretch/>
        </p:blipFill>
        <p:spPr>
          <a:xfrm>
            <a:off x="335560" y="1049482"/>
            <a:ext cx="4236440" cy="2507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35479" y="1106155"/>
            <a:ext cx="1617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dirty="0" smtClean="0"/>
              <a:t>Data from H1</a:t>
            </a:r>
            <a:br>
              <a:rPr lang="it-IT" dirty="0" smtClean="0"/>
            </a:br>
            <a:r>
              <a:rPr lang="it-IT" dirty="0" smtClean="0"/>
              <a:t>hep-ex/971112</a:t>
            </a:r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158" y="3556932"/>
            <a:ext cx="3364482" cy="32277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3" y="3556932"/>
            <a:ext cx="3364481" cy="322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3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BC0E0DCB-6EC9-406F-A712-AF8379E22AFD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28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3600" dirty="0"/>
          </a:p>
        </p:txBody>
      </p:sp>
      <p:sp>
        <p:nvSpPr>
          <p:cNvPr id="23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/>
              <a:t>Primakoff X </a:t>
            </a:r>
            <a:r>
              <a:rPr lang="it-IT" sz="3600" dirty="0"/>
              <a:t>photoproduction</a:t>
            </a:r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Pilloni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Spectroscopy HE/HL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66122" y="2027825"/>
                <a:ext cx="560167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200" dirty="0" smtClean="0"/>
                  <a:t>Using measurement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200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it-IT" sz="22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it-IT" sz="2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𝛾</m:t>
                    </m:r>
                    <m:sSup>
                      <m:sSupPr>
                        <m:ctrlPr>
                          <a:rPr lang="it-IT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200" dirty="0" smtClean="0"/>
                  <a:t> from Belle, one can get predictions for Primakoff</a:t>
                </a:r>
              </a:p>
              <a:p>
                <a:endParaRPr lang="it-IT" sz="2200" dirty="0"/>
              </a:p>
              <a:p>
                <a:r>
                  <a:rPr lang="it-IT" sz="2200" dirty="0"/>
                  <a:t>Makes use of the ion beam, </a:t>
                </a:r>
                <a:br>
                  <a:rPr lang="it-IT" sz="2200" dirty="0"/>
                </a:br>
                <a:r>
                  <a:rPr lang="it-IT" sz="2200" dirty="0"/>
                  <a:t>enhancement of cross sections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2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it-IT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122" y="2027825"/>
                <a:ext cx="5601678" cy="1785104"/>
              </a:xfrm>
              <a:prstGeom prst="rect">
                <a:avLst/>
              </a:prstGeom>
              <a:blipFill rotWithShape="0">
                <a:blip r:embed="rId2"/>
                <a:stretch>
                  <a:fillRect l="-1415" t="-2397" r="-435" b="-61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87" y="1772172"/>
            <a:ext cx="2923264" cy="37205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14" b="9671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86" r="20795"/>
          <a:stretch/>
        </p:blipFill>
        <p:spPr>
          <a:xfrm>
            <a:off x="7525260" y="4429957"/>
            <a:ext cx="1333568" cy="126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6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057" y="1049482"/>
            <a:ext cx="8958743" cy="3331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52502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it-IT" sz="3600" dirty="0" smtClean="0"/>
                  <a:t>Diffractive semi-inclusive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it-IT" sz="3600" dirty="0" smtClean="0">
                    <a:solidFill>
                      <a:schemeClr val="tx2"/>
                    </a:solidFill>
                  </a:rPr>
                  <a:t> ph.</a:t>
                </a:r>
                <a:endParaRPr lang="it-IT" sz="3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3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52502"/>
              </a:xfrm>
              <a:prstGeom prst="rect">
                <a:avLst/>
              </a:prstGeom>
              <a:blipFill rotWithShape="0">
                <a:blip r:embed="rId2"/>
                <a:stretch>
                  <a:fillRect l="-2222" b="-220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Pilloni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Spectroscopy HE/HL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7468" y="4521449"/>
            <a:ext cx="40526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If the target fragments are separated from the beam ones, one can invoke Regge factorization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03"/>
          <a:stretch/>
        </p:blipFill>
        <p:spPr>
          <a:xfrm>
            <a:off x="370105" y="1301287"/>
            <a:ext cx="3614066" cy="28274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7"/>
          <a:stretch/>
        </p:blipFill>
        <p:spPr>
          <a:xfrm>
            <a:off x="5150498" y="1301287"/>
            <a:ext cx="3629598" cy="28274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90477" y="2248726"/>
                <a:ext cx="153099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it-IT" sz="4000" b="0" i="0" smtClean="0">
                          <a:latin typeface="Cambria Math" panose="02040503050406030204" pitchFamily="18" charset="0"/>
                        </a:rPr>
                        <m:t>Im</m:t>
                      </m:r>
                    </m:oMath>
                  </m:oMathPara>
                </a14:m>
                <a:endParaRPr lang="it-IT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477" y="2248726"/>
                <a:ext cx="1530997" cy="7078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59641" y="4632390"/>
                <a:ext cx="4908159" cy="1141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200" dirty="0" smtClean="0"/>
                  <a:t>Quark-Regge duality allows to replace the intermediate hadrons with Pomeron , prediction reliable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it-IT" sz="2200" dirty="0" smtClean="0"/>
                  <a:t>, </a:t>
                </a:r>
                <a14:m>
                  <m:oMath xmlns:m="http://schemas.openxmlformats.org/officeDocument/2006/math"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≪</m:t>
                    </m:r>
                    <m:sSubSup>
                      <m:sSubSupPr>
                        <m:ctrlPr>
                          <a:rPr lang="it-IT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it-IT" sz="22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641" y="4632390"/>
                <a:ext cx="4908159" cy="1141851"/>
              </a:xfrm>
              <a:prstGeom prst="rect">
                <a:avLst/>
              </a:prstGeom>
              <a:blipFill rotWithShape="0">
                <a:blip r:embed="rId5"/>
                <a:stretch>
                  <a:fillRect l="-1613" t="-3743" r="-2730" b="-80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41578" y="2530367"/>
                <a:ext cx="33556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578" y="2530367"/>
                <a:ext cx="33556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29082" y="2345701"/>
                <a:ext cx="33556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082" y="2345701"/>
                <a:ext cx="33556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30969" y="2332671"/>
                <a:ext cx="33556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969" y="2332671"/>
                <a:ext cx="33556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14" b="9671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86" r="20795"/>
          <a:stretch/>
        </p:blipFill>
        <p:spPr>
          <a:xfrm>
            <a:off x="7842112" y="91713"/>
            <a:ext cx="1192831" cy="113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3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\\172.16.3.32\Dropbox\università2\polosa\X3872\cortona\x3872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11" y="984122"/>
            <a:ext cx="4237761" cy="306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\\172.16.3.32\Dropbox\università2\polosa\X3872\cortona\x3872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4" y="1218175"/>
            <a:ext cx="2047175" cy="259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5183478" y="834631"/>
                <a:ext cx="4037074" cy="4424979"/>
              </a:xfrm>
            </p:spPr>
            <p:txBody>
              <a:bodyPr>
                <a:normAutofit/>
              </a:bodyPr>
              <a:lstStyle/>
              <a:p>
                <a:r>
                  <a:rPr lang="it-IT" dirty="0" smtClean="0">
                    <a:solidFill>
                      <a:schemeClr val="tx1"/>
                    </a:solidFill>
                  </a:rPr>
                  <a:t>Discovered in </a:t>
                </a:r>
                <a:br>
                  <a:rPr lang="it-IT" dirty="0" smtClean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𝜋𝜋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it-IT" dirty="0" smtClean="0">
                  <a:solidFill>
                    <a:srgbClr val="FF0000"/>
                  </a:solidFill>
                </a:endParaRPr>
              </a:p>
              <a:p>
                <a:r>
                  <a:rPr lang="it-IT" dirty="0" smtClean="0">
                    <a:solidFill>
                      <a:schemeClr val="tx1"/>
                    </a:solidFill>
                  </a:rPr>
                  <a:t>Quantum numbers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endParaRPr lang="it-IT" dirty="0" smtClean="0">
                  <a:solidFill>
                    <a:schemeClr val="tx1"/>
                  </a:solidFill>
                </a:endParaRPr>
              </a:p>
              <a:p>
                <a:r>
                  <a:rPr lang="it-IT" dirty="0" smtClean="0">
                    <a:solidFill>
                      <a:srgbClr val="FF0000"/>
                    </a:solidFill>
                  </a:rPr>
                  <a:t>Very close </a:t>
                </a:r>
                <a:r>
                  <a:rPr lang="it-IT" dirty="0" smtClean="0">
                    <a:solidFill>
                      <a:schemeClr val="tx1"/>
                    </a:solidFill>
                  </a:rPr>
                  <a:t>to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it-IT" dirty="0" smtClean="0">
                    <a:solidFill>
                      <a:schemeClr val="tx1"/>
                    </a:solidFill>
                  </a:rPr>
                  <a:t> threshold</a:t>
                </a:r>
                <a:endParaRPr lang="it-IT" dirty="0">
                  <a:solidFill>
                    <a:schemeClr val="tx1"/>
                  </a:solidFill>
                </a:endParaRPr>
              </a:p>
              <a:p>
                <a:r>
                  <a:rPr lang="it-IT" dirty="0" smtClean="0">
                    <a:solidFill>
                      <a:srgbClr val="FF0000"/>
                    </a:solidFill>
                  </a:rPr>
                  <a:t>Too </a:t>
                </a:r>
                <a:r>
                  <a:rPr lang="it-IT" dirty="0">
                    <a:solidFill>
                      <a:srgbClr val="FF0000"/>
                    </a:solidFill>
                  </a:rPr>
                  <a:t>narrow </a:t>
                </a:r>
                <a:r>
                  <a:rPr lang="it-IT" dirty="0">
                    <a:solidFill>
                      <a:schemeClr val="tx1"/>
                    </a:solidFill>
                  </a:rPr>
                  <a:t>for an above-treshold charmonium</a:t>
                </a:r>
              </a:p>
              <a:p>
                <a:r>
                  <a:rPr lang="it-IT" dirty="0" smtClean="0">
                    <a:solidFill>
                      <a:srgbClr val="FF0000"/>
                    </a:solidFill>
                  </a:rPr>
                  <a:t>Isospin violation </a:t>
                </a:r>
                <a:r>
                  <a:rPr lang="it-IT" dirty="0" smtClean="0">
                    <a:solidFill>
                      <a:schemeClr val="tx1"/>
                    </a:solidFill>
                  </a:rPr>
                  <a:t>too big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  <m:d>
                          <m:dPr>
                            <m:ctrlPr>
                              <a:rPr lang="el-G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𝑋</m:t>
                            </m:r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𝐽</m:t>
                            </m:r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𝜓</m:t>
                            </m:r>
                            <m:r>
                              <m:rPr>
                                <m:nor/>
                              </m:rPr>
                              <a:rPr lang="it-IT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 </m:t>
                            </m:r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  <m:d>
                          <m:dPr>
                            <m:ctrlPr>
                              <a:rPr lang="el-G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𝑋</m:t>
                            </m:r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𝐽</m:t>
                            </m:r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𝜓</m:t>
                            </m:r>
                            <m:r>
                              <m:rPr>
                                <m:nor/>
                              </m:rPr>
                              <a:rPr lang="it-IT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 </m:t>
                            </m:r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</m:d>
                      </m:den>
                    </m:f>
                    <m:r>
                      <a:rPr lang="el-GR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8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endParaRPr lang="it-IT" dirty="0" smtClean="0">
                  <a:solidFill>
                    <a:schemeClr val="accent1"/>
                  </a:solidFill>
                </a:endParaRPr>
              </a:p>
              <a:p>
                <a:r>
                  <a:rPr lang="it-IT" dirty="0" smtClean="0">
                    <a:solidFill>
                      <a:srgbClr val="0000FF"/>
                    </a:solidFill>
                  </a:rPr>
                  <a:t>Mass</a:t>
                </a:r>
                <a:r>
                  <a:rPr lang="it-IT" dirty="0" smtClean="0">
                    <a:solidFill>
                      <a:schemeClr val="tx1"/>
                    </a:solidFill>
                  </a:rPr>
                  <a:t> prediction not compatible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dirty="0">
                  <a:solidFill>
                    <a:schemeClr val="tx1"/>
                  </a:solidFill>
                </a:endParaRPr>
              </a:p>
              <a:p>
                <a:endParaRPr lang="it-IT" dirty="0"/>
              </a:p>
            </p:txBody>
          </p:sp>
        </mc:Choice>
        <mc:Fallback>
          <p:sp>
            <p:nvSpPr>
              <p:cNvPr id="9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3478" y="834631"/>
                <a:ext cx="4037074" cy="4424979"/>
              </a:xfrm>
              <a:blipFill rotWithShape="0">
                <a:blip r:embed="rId4"/>
                <a:stretch>
                  <a:fillRect l="-1961" t="-50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sellaDiTesto 5"/>
              <p:cNvSpPr txBox="1"/>
              <p:nvPr/>
            </p:nvSpPr>
            <p:spPr>
              <a:xfrm>
                <a:off x="5164973" y="5044758"/>
                <a:ext cx="407408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00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it-IT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000" i="1" smtClean="0">
                        <a:latin typeface="Cambria Math" panose="02040503050406030204" pitchFamily="18" charset="0"/>
                      </a:rPr>
                      <m:t>3871</m:t>
                    </m:r>
                    <m:r>
                      <a:rPr lang="it-IT" sz="200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sz="2000" i="1" smtClean="0">
                        <a:latin typeface="Cambria Math" panose="02040503050406030204" pitchFamily="18" charset="0"/>
                      </a:rPr>
                      <m:t>68</m:t>
                    </m:r>
                    <m:r>
                      <a:rPr lang="it-IT" sz="200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it-IT" sz="20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it-IT" sz="200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sz="2000" i="1" smtClean="0">
                        <a:latin typeface="Cambria Math" panose="02040503050406030204" pitchFamily="18" charset="0"/>
                      </a:rPr>
                      <m:t>17</m:t>
                    </m:r>
                    <m:r>
                      <a:rPr lang="it-IT" sz="2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000" b="0" i="0" dirty="0" smtClean="0">
                    <a:latin typeface="Cambria Math" panose="02040503050406030204" pitchFamily="18" charset="0"/>
                  </a:rPr>
                  <a:t>MeV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192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keV</m:t>
                      </m:r>
                    </m:oMath>
                  </m:oMathPara>
                </a14:m>
                <a:endParaRPr lang="it-IT" sz="2000" b="0" i="0" dirty="0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19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19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it-IT" sz="2000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973" y="5044758"/>
                <a:ext cx="4074085" cy="1015663"/>
              </a:xfrm>
              <a:prstGeom prst="rect">
                <a:avLst/>
              </a:prstGeom>
              <a:blipFill rotWithShape="0">
                <a:blip r:embed="rId5"/>
                <a:stretch>
                  <a:fillRect t="-3614" b="-24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35013BD1-9FAD-4D57-B763-17BBC29B6B5E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3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3872</m:t>
                    </m:r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3600" dirty="0" smtClean="0"/>
                  <a:t> </a:t>
                </a:r>
                <a:endParaRPr lang="it-IT" sz="3600" dirty="0"/>
              </a:p>
            </p:txBody>
          </p:sp>
        </mc:Choice>
        <mc:Fallback>
          <p:sp>
            <p:nvSpPr>
              <p:cNvPr id="10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Pilloni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Spectroscopy HE/HL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35902" y="4317471"/>
                <a:ext cx="4236098" cy="1777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200" dirty="0" smtClean="0"/>
                  <a:t>Sizeable prompt production at hadron colliders, </a:t>
                </a:r>
                <a14:m>
                  <m:oMath xmlns:m="http://schemas.openxmlformats.org/officeDocument/2006/math"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it-IT" sz="2200" dirty="0" smtClean="0"/>
                  <a:t> of </a:t>
                </a:r>
                <a14:m>
                  <m:oMath xmlns:m="http://schemas.openxmlformats.org/officeDocument/2006/math"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sz="2200" dirty="0" smtClean="0"/>
              </a:p>
              <a:p>
                <a:endParaRPr lang="it-IT" sz="22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𝑃𝑅</m:t>
                        </m:r>
                      </m:sub>
                    </m:sSub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it-IT" sz="2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𝜓𝜋𝜋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it-IT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06</m:t>
                        </m:r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d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2200" b="0" i="0" smtClean="0">
                        <a:latin typeface="Cambria Math" panose="02040503050406030204" pitchFamily="18" charset="0"/>
                      </a:rPr>
                      <m:t>nb</m:t>
                    </m:r>
                  </m:oMath>
                </a14:m>
                <a:r>
                  <a:rPr lang="it-IT" sz="2200" dirty="0" smtClean="0"/>
                  <a:t> @CMS</a:t>
                </a:r>
                <a:endParaRPr lang="it-IT" sz="22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02" y="4317471"/>
                <a:ext cx="4236098" cy="1777281"/>
              </a:xfrm>
              <a:prstGeom prst="rect">
                <a:avLst/>
              </a:prstGeom>
              <a:blipFill rotWithShape="0">
                <a:blip r:embed="rId7"/>
                <a:stretch>
                  <a:fillRect l="-1871" t="-2397" b="-452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431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52502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it-IT" sz="3600" dirty="0" smtClean="0"/>
                  <a:t>Semi-inclusive </a:t>
                </a:r>
                <a14:m>
                  <m:oMath xmlns:m="http://schemas.openxmlformats.org/officeDocument/2006/math"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it-IT" sz="3600" dirty="0" smtClean="0">
                    <a:solidFill>
                      <a:schemeClr val="tx2"/>
                    </a:solidFill>
                  </a:rPr>
                  <a:t> production</a:t>
                </a:r>
                <a:endParaRPr lang="it-IT" sz="3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3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52502"/>
              </a:xfrm>
              <a:prstGeom prst="rect">
                <a:avLst/>
              </a:prstGeom>
              <a:blipFill rotWithShape="0">
                <a:blip r:embed="rId2"/>
                <a:stretch>
                  <a:fillRect l="-2222" b="-220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Pilloni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Spectroscopy HE/HL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45"/>
          <a:stretch/>
        </p:blipFill>
        <p:spPr>
          <a:xfrm>
            <a:off x="0" y="2031029"/>
            <a:ext cx="9144000" cy="9118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15068" y="1155535"/>
                <a:ext cx="591386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2200" dirty="0" smtClean="0"/>
                  <a:t>For large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2200" dirty="0" smtClean="0"/>
                  <a:t> one can invoke NRQCD factorization</a:t>
                </a:r>
                <a:br>
                  <a:rPr lang="it-IT" sz="2200" dirty="0" smtClean="0"/>
                </a:br>
                <a:r>
                  <a:rPr lang="it-IT" sz="2200" dirty="0" smtClean="0"/>
                  <a:t>to describe quarkonium(-like) production</a:t>
                </a:r>
                <a:endParaRPr lang="it-IT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68" y="1155535"/>
                <a:ext cx="5913863" cy="769441"/>
              </a:xfrm>
              <a:prstGeom prst="rect">
                <a:avLst/>
              </a:prstGeom>
              <a:blipFill rotWithShape="0">
                <a:blip r:embed="rId4"/>
                <a:stretch>
                  <a:fillRect t="-5556" b="-1507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6" t="36828"/>
          <a:stretch/>
        </p:blipFill>
        <p:spPr>
          <a:xfrm>
            <a:off x="-65314" y="2567117"/>
            <a:ext cx="4985657" cy="37515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47629" y="3155023"/>
            <a:ext cx="32051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 smtClean="0">
                <a:solidFill>
                  <a:srgbClr val="FF0000"/>
                </a:solidFill>
              </a:rPr>
              <a:t>Perturbative partonic </a:t>
            </a:r>
            <a:br>
              <a:rPr lang="it-IT" sz="2200" dirty="0" smtClean="0">
                <a:solidFill>
                  <a:srgbClr val="FF0000"/>
                </a:solidFill>
              </a:rPr>
            </a:br>
            <a:r>
              <a:rPr lang="it-IT" sz="2200" dirty="0" smtClean="0">
                <a:solidFill>
                  <a:srgbClr val="FF0000"/>
                </a:solidFill>
              </a:rPr>
              <a:t>matrix element, calculable</a:t>
            </a:r>
            <a:endParaRPr lang="it-IT" sz="2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354288" y="4880773"/>
                <a:ext cx="3320204" cy="1108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it-IT" sz="2200" dirty="0" smtClean="0">
                    <a:solidFill>
                      <a:srgbClr val="0000FF"/>
                    </a:solidFill>
                  </a:rPr>
                  <a:t>Nonperturbative transition </a:t>
                </a:r>
                <a:br>
                  <a:rPr lang="it-IT" sz="2200" dirty="0" smtClean="0">
                    <a:solidFill>
                      <a:srgbClr val="0000FF"/>
                    </a:solidFill>
                  </a:rPr>
                </a:br>
                <a:r>
                  <a:rPr lang="it-IT" sz="2200" dirty="0" smtClean="0">
                    <a:solidFill>
                      <a:srgbClr val="0000FF"/>
                    </a:solidFill>
                  </a:rPr>
                  <a:t>matrix element </a:t>
                </a:r>
                <a14:m>
                  <m:oMath xmlns:m="http://schemas.openxmlformats.org/officeDocument/2006/math">
                    <m:r>
                      <a:rPr lang="it-IT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acc>
                      <m:accPr>
                        <m:chr m:val="̅"/>
                        <m:ctrlPr>
                          <a:rPr lang="it-IT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it-IT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it-IT" sz="2200" dirty="0" smtClean="0">
                    <a:solidFill>
                      <a:srgbClr val="0000FF"/>
                    </a:solidFill>
                  </a:rPr>
                  <a:t/>
                </a:r>
                <a:br>
                  <a:rPr lang="it-IT" sz="2200" dirty="0" smtClean="0">
                    <a:solidFill>
                      <a:srgbClr val="0000FF"/>
                    </a:solidFill>
                  </a:rPr>
                </a:br>
                <a:r>
                  <a:rPr lang="it-IT" sz="2200" dirty="0" smtClean="0">
                    <a:solidFill>
                      <a:srgbClr val="0000FF"/>
                    </a:solidFill>
                  </a:rPr>
                  <a:t>fitted from data</a:t>
                </a:r>
                <a:endParaRPr lang="it-IT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288" y="4880773"/>
                <a:ext cx="3320204" cy="1108765"/>
              </a:xfrm>
              <a:prstGeom prst="rect">
                <a:avLst/>
              </a:prstGeom>
              <a:blipFill rotWithShape="0">
                <a:blip r:embed="rId5"/>
                <a:stretch>
                  <a:fillRect l="-1284" t="-3846" r="-2385" b="-98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2957804" y="2705878"/>
            <a:ext cx="2286000" cy="11569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0800000" flipV="1">
            <a:off x="5384896" y="2699504"/>
            <a:ext cx="3176192" cy="1810139"/>
          </a:xfrm>
          <a:prstGeom prst="bentConnector3">
            <a:avLst>
              <a:gd name="adj1" fmla="val 60"/>
            </a:avLst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322788" y="852634"/>
            <a:ext cx="745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  <a:buClr>
                <a:srgbClr val="FF0000"/>
              </a:buClr>
              <a:buSzPct val="120000"/>
            </a:pPr>
            <a:r>
              <a:rPr lang="it-IT" dirty="0">
                <a:solidFill>
                  <a:srgbClr val="C00000"/>
                </a:solidFill>
              </a:rPr>
              <a:t>X. Yao</a:t>
            </a:r>
          </a:p>
        </p:txBody>
      </p:sp>
    </p:spTree>
    <p:extLst>
      <p:ext uri="{BB962C8B-B14F-4D97-AF65-F5344CB8AC3E}">
        <p14:creationId xmlns:p14="http://schemas.microsoft.com/office/powerpoint/2010/main" val="93638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52502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it-IT" sz="3600" dirty="0" smtClean="0"/>
                  <a:t>Semi-inclusive </a:t>
                </a:r>
                <a14:m>
                  <m:oMath xmlns:m="http://schemas.openxmlformats.org/officeDocument/2006/math"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it-IT" sz="3600" dirty="0" smtClean="0">
                    <a:solidFill>
                      <a:schemeClr val="tx2"/>
                    </a:solidFill>
                  </a:rPr>
                  <a:t> production</a:t>
                </a:r>
                <a:endParaRPr lang="it-IT" sz="3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3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52502"/>
              </a:xfrm>
              <a:prstGeom prst="rect">
                <a:avLst/>
              </a:prstGeom>
              <a:blipFill rotWithShape="0">
                <a:blip r:embed="rId2"/>
                <a:stretch>
                  <a:fillRect l="-2222" b="-220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Pilloni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Spectroscopy HE/HL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" t="28330" r="12551" b="52345"/>
          <a:stretch/>
        </p:blipFill>
        <p:spPr>
          <a:xfrm>
            <a:off x="335902" y="2417695"/>
            <a:ext cx="8098971" cy="1055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3" r="22177" b="84963"/>
          <a:stretch/>
        </p:blipFill>
        <p:spPr>
          <a:xfrm>
            <a:off x="5020781" y="1410423"/>
            <a:ext cx="3750906" cy="747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0" t="88687" r="-102" b="-718"/>
          <a:stretch/>
        </p:blipFill>
        <p:spPr>
          <a:xfrm>
            <a:off x="243507" y="5486400"/>
            <a:ext cx="8528180" cy="5518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298" y="1410423"/>
            <a:ext cx="4899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One can assume the same NRQCD factorization </a:t>
            </a:r>
            <a:br>
              <a:rPr lang="it-IT" dirty="0" smtClean="0"/>
            </a:br>
            <a:r>
              <a:rPr lang="it-IT" dirty="0" smtClean="0"/>
              <a:t>for exotics, independent of their internal structure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3325091" y="3417585"/>
            <a:ext cx="5739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Artoisenet and Braaten, PRD81, 114018 from Tevatron data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1397" y="4642905"/>
            <a:ext cx="52524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 smtClean="0"/>
              <a:t>If one consider the first term only, it leads to</a:t>
            </a:r>
            <a:endParaRPr lang="it-IT" sz="2200" dirty="0"/>
          </a:p>
        </p:txBody>
      </p:sp>
      <p:sp>
        <p:nvSpPr>
          <p:cNvPr id="12" name="Rectangle 11"/>
          <p:cNvSpPr/>
          <p:nvPr/>
        </p:nvSpPr>
        <p:spPr>
          <a:xfrm>
            <a:off x="8314294" y="5862723"/>
            <a:ext cx="745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  <a:buClr>
                <a:srgbClr val="FF0000"/>
              </a:buClr>
              <a:buSzPct val="120000"/>
            </a:pPr>
            <a:r>
              <a:rPr lang="it-IT" dirty="0">
                <a:solidFill>
                  <a:srgbClr val="C00000"/>
                </a:solidFill>
              </a:rPr>
              <a:t>X. Yao</a:t>
            </a:r>
          </a:p>
        </p:txBody>
      </p:sp>
    </p:spTree>
    <p:extLst>
      <p:ext uri="{BB962C8B-B14F-4D97-AF65-F5344CB8AC3E}">
        <p14:creationId xmlns:p14="http://schemas.microsoft.com/office/powerpoint/2010/main" val="302350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ttangolo 11"/>
              <p:cNvSpPr/>
              <p:nvPr/>
            </p:nvSpPr>
            <p:spPr>
              <a:xfrm>
                <a:off x="3623633" y="2187988"/>
                <a:ext cx="5456378" cy="12772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3900</m:t>
                            </m:r>
                          </m:e>
                        </m:d>
                      </m:e>
                      <m:sup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p>
                      <m:sSupPr>
                        <m:ctrlPr>
                          <a:rPr lang="it-IT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dirty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sSup>
                              <m:sSupPr>
                                <m:ctrlPr>
                                  <a:rPr lang="it-IT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it-IT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b="0" i="1" dirty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it-IT" b="0" i="1" dirty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3888</m:t>
                    </m:r>
                    <m: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MeV,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35</m:t>
                    </m:r>
                    <m:r>
                      <a:rPr lang="it-IT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it-IT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it-IT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it-IT" dirty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MeV</a:t>
                </a:r>
              </a:p>
              <a:p>
                <a:pPr algn="ctr">
                  <a:spcBef>
                    <a:spcPts val="6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it-IT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p>
                      <m:sSupPr>
                        <m:ctrlP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4020</m:t>
                            </m:r>
                          </m:e>
                        </m:d>
                      </m:e>
                      <m:sup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it-IT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∗+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it-IT" dirty="0">
                  <a:solidFill>
                    <a:srgbClr val="0000FF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4023</m:t>
                    </m:r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MeV,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it-IT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it-IT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MeV</a:t>
                </a:r>
                <a:endParaRPr lang="it-IT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633" y="2187988"/>
                <a:ext cx="5456378" cy="1277273"/>
              </a:xfrm>
              <a:prstGeom prst="rect">
                <a:avLst/>
              </a:prstGeom>
              <a:blipFill rotWithShape="0">
                <a:blip r:embed="rId3"/>
                <a:stretch>
                  <a:fillRect t="-2336" b="-5140"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043681D3-E413-4273-AD15-48635DAA0D3E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4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it-IT" sz="3600" b="0" dirty="0" smtClean="0"/>
                  <a:t>Charged </a:t>
                </a:r>
                <a14:m>
                  <m:oMath xmlns:m="http://schemas.openxmlformats.org/officeDocument/2006/math"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it-IT" sz="3600" dirty="0" smtClean="0"/>
                  <a:t> states: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it-IT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3900</m:t>
                        </m:r>
                      </m:e>
                    </m:d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it-IT" sz="3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4020</m:t>
                    </m:r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sz="3600" dirty="0"/>
              </a:p>
            </p:txBody>
          </p:sp>
        </mc:Choice>
        <mc:Fallback>
          <p:sp>
            <p:nvSpPr>
              <p:cNvPr id="11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  <a:blipFill rotWithShape="0">
                <a:blip r:embed="rId4"/>
                <a:stretch>
                  <a:fillRect l="-2222" b="-215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562082" y="1426488"/>
                <a:ext cx="6250192" cy="658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dirty="0" smtClean="0">
                    <a:latin typeface="Cambria Math" panose="02040503050406030204" pitchFamily="18" charset="0"/>
                  </a:rPr>
                  <a:t>Two states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𝐶</m:t>
                        </m:r>
                      </m:sup>
                    </m:sSup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/>
                          </a:rPr>
                          <m:t>+−</m:t>
                        </m:r>
                      </m:sup>
                    </m:sSup>
                  </m:oMath>
                </a14:m>
                <a:r>
                  <a:rPr lang="it-IT" dirty="0"/>
                  <a:t> </a:t>
                </a:r>
                <a:r>
                  <a:rPr lang="it-IT" dirty="0" smtClean="0">
                    <a:latin typeface="Cambria Math" panose="02040503050406030204" pitchFamily="18" charset="0"/>
                  </a:rPr>
                  <a:t>appear</a:t>
                </a:r>
                <a:br>
                  <a:rPr lang="it-IT" dirty="0" smtClean="0">
                    <a:latin typeface="Cambria Math" panose="02040503050406030204" pitchFamily="18" charset="0"/>
                  </a:rPr>
                </a:br>
                <a:r>
                  <a:rPr lang="it-IT" dirty="0" smtClean="0">
                    <a:latin typeface="Cambria Math" panose="02040503050406030204" pitchFamily="18" charset="0"/>
                  </a:rPr>
                  <a:t> </a:t>
                </a:r>
                <a:r>
                  <a:rPr lang="it-IT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slightly above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(∗)</m:t>
                        </m:r>
                      </m:sup>
                    </m:sSup>
                    <m:sSup>
                      <m:sSupPr>
                        <m:ctrlP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it-IT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thresholds</a:t>
                </a:r>
                <a:endParaRPr lang="it-IT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082" y="1426488"/>
                <a:ext cx="6250192" cy="658706"/>
              </a:xfrm>
              <a:prstGeom prst="rect">
                <a:avLst/>
              </a:prstGeom>
              <a:blipFill rotWithShape="0">
                <a:blip r:embed="rId5"/>
                <a:stretch>
                  <a:fillRect l="-780" t="-5556" b="-13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magin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00489"/>
            <a:ext cx="3030134" cy="2174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94" y="4051541"/>
            <a:ext cx="510582" cy="2393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967373"/>
            <a:ext cx="889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Charged quarkonium-like resonances have been found, </a:t>
            </a:r>
            <a:r>
              <a:rPr lang="it-IT" b="1" dirty="0" smtClean="0">
                <a:solidFill>
                  <a:srgbClr val="FF0000"/>
                </a:solidFill>
              </a:rPr>
              <a:t>4q needed</a:t>
            </a:r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7" y="1356012"/>
            <a:ext cx="3465029" cy="24861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639" y="3752484"/>
            <a:ext cx="3633157" cy="26081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988" y="3972103"/>
            <a:ext cx="510582" cy="23932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Pilloni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Spectroscopy HE/HL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0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043681D3-E413-4273-AD15-48635DAA0D3E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5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457199" y="-27384"/>
            <a:ext cx="8425543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b="0" dirty="0" smtClean="0"/>
              <a:t>Pentaquarks!</a:t>
            </a:r>
            <a:endParaRPr lang="it-IT" sz="3600" dirty="0"/>
          </a:p>
        </p:txBody>
      </p:sp>
      <p:sp>
        <p:nvSpPr>
          <p:cNvPr id="3" name="Rectangle 2"/>
          <p:cNvSpPr/>
          <p:nvPr/>
        </p:nvSpPr>
        <p:spPr>
          <a:xfrm>
            <a:off x="4572000" y="10494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it-IT" dirty="0">
                <a:solidFill>
                  <a:srgbClr val="C00000"/>
                </a:solidFill>
              </a:rPr>
              <a:t>LHCb, PRL 115, </a:t>
            </a:r>
            <a:r>
              <a:rPr lang="it-IT" dirty="0" smtClean="0">
                <a:solidFill>
                  <a:srgbClr val="C00000"/>
                </a:solidFill>
              </a:rPr>
              <a:t>072001</a:t>
            </a:r>
          </a:p>
          <a:p>
            <a:pPr algn="r"/>
            <a:r>
              <a:rPr lang="it-IT" dirty="0" smtClean="0">
                <a:solidFill>
                  <a:srgbClr val="C00000"/>
                </a:solidFill>
              </a:rPr>
              <a:t>LHCb, PRL 117, 082003 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0" y="1081820"/>
            <a:ext cx="5496805" cy="22517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997513" y="3421300"/>
                <a:ext cx="4239325" cy="1013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 smtClean="0"/>
                  <a:t>Quantum numbers</a:t>
                </a:r>
                <a:br>
                  <a:rPr lang="it-IT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or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m:rPr>
                          <m:nor/>
                        </m:rPr>
                        <a:rPr lang="it-IT">
                          <a:latin typeface="Cambria Math" panose="02040503050406030204" pitchFamily="18" charset="0"/>
                        </a:rPr>
                        <m:t>or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it-IT" dirty="0" smtClean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513" y="3421300"/>
                <a:ext cx="4239325" cy="1013354"/>
              </a:xfrm>
              <a:prstGeom prst="rect">
                <a:avLst/>
              </a:prstGeom>
              <a:blipFill rotWithShape="0">
                <a:blip r:embed="rId4"/>
                <a:stretch>
                  <a:fillRect t="-301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5575984" y="1728151"/>
                <a:ext cx="3568016" cy="166199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it-IT" dirty="0" smtClean="0"/>
                  <a:t>Two states seen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m:rPr>
                            <m:lit/>
                          </m:rPr>
                          <a:rPr lang="it-IT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dirty="0" smtClean="0"/>
                  <a:t>,</a:t>
                </a:r>
              </a:p>
              <a:p>
                <a:pPr algn="ctr"/>
                <a:r>
                  <a:rPr lang="it-IT" dirty="0"/>
                  <a:t>evidence in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m:rPr>
                            <m:lit/>
                          </m:rPr>
                          <a:rPr lang="it-IT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it-IT" dirty="0"/>
              </a:p>
              <a:p>
                <a:pPr algn="ctr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4380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29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>
                          <a:latin typeface="Cambria Math" panose="02040503050406030204" pitchFamily="18" charset="0"/>
                        </a:rPr>
                        <m:t>MeV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205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86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it-IT" dirty="0" smtClean="0"/>
              </a:p>
              <a:p>
                <a:pPr algn="ctr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4449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>
                          <a:latin typeface="Cambria Math" panose="02040503050406030204" pitchFamily="18" charset="0"/>
                        </a:rPr>
                        <m:t>MeV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39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19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984" y="1728151"/>
                <a:ext cx="3568016" cy="1661993"/>
              </a:xfrm>
              <a:prstGeom prst="rect">
                <a:avLst/>
              </a:prstGeom>
              <a:blipFill rotWithShape="0">
                <a:blip r:embed="rId5"/>
                <a:stretch>
                  <a:fillRect l="-2906" t="-4762" r="-2564" b="-18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Pilloni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Spectroscopy HE/HL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0" b="5794"/>
          <a:stretch/>
        </p:blipFill>
        <p:spPr>
          <a:xfrm>
            <a:off x="79180" y="3340230"/>
            <a:ext cx="3670092" cy="30137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761" y="3675155"/>
            <a:ext cx="446599" cy="3059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50396" y="4674883"/>
            <a:ext cx="2393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dirty="0">
                <a:solidFill>
                  <a:srgbClr val="C00000"/>
                </a:solidFill>
              </a:rPr>
              <a:t>LHCb, PRL </a:t>
            </a:r>
            <a:r>
              <a:rPr lang="it-IT" dirty="0" smtClean="0">
                <a:solidFill>
                  <a:srgbClr val="C00000"/>
                </a:solidFill>
              </a:rPr>
              <a:t>122, 222001 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3669" y="4959812"/>
            <a:ext cx="412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Higher statistics analysis revealed a two-peak structure of the narrow state,</a:t>
            </a:r>
            <a:br>
              <a:rPr lang="it-IT" dirty="0" smtClean="0"/>
            </a:br>
            <a:r>
              <a:rPr lang="it-IT" dirty="0" smtClean="0"/>
              <a:t>plus a new lighter one</a:t>
            </a:r>
            <a:br>
              <a:rPr lang="it-IT" dirty="0" smtClean="0"/>
            </a:br>
            <a:r>
              <a:rPr lang="it-IT" dirty="0" smtClean="0"/>
              <a:t>Quantum numbers still unknown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626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BC0E0DCB-6EC9-406F-A712-AF8379E22AFD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6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/>
              <a:t>Models</a:t>
            </a:r>
            <a:endParaRPr lang="it-IT" sz="36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573903" y="4877796"/>
            <a:ext cx="29266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C00FF"/>
                </a:solidFill>
              </a:rPr>
              <a:t>Molecule</a:t>
            </a:r>
          </a:p>
          <a:p>
            <a:r>
              <a:rPr lang="it-IT" dirty="0" smtClean="0"/>
              <a:t>Bound or virtual state generated by long-range exchange forces</a:t>
            </a:r>
            <a:endParaRPr lang="it-IT" dirty="0"/>
          </a:p>
          <a:p>
            <a:endParaRPr lang="it-IT" dirty="0" smtClean="0">
              <a:solidFill>
                <a:srgbClr val="CC00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76292" y="4799167"/>
            <a:ext cx="1764070" cy="1055012"/>
            <a:chOff x="158579" y="3963074"/>
            <a:chExt cx="1764070" cy="1055012"/>
          </a:xfrm>
        </p:grpSpPr>
        <p:sp>
          <p:nvSpPr>
            <p:cNvPr id="34" name="Ovale 33"/>
            <p:cNvSpPr/>
            <p:nvPr/>
          </p:nvSpPr>
          <p:spPr>
            <a:xfrm rot="683251">
              <a:off x="158579" y="3963074"/>
              <a:ext cx="1764070" cy="105501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6" name="Gruppo 5"/>
            <p:cNvGrpSpPr/>
            <p:nvPr/>
          </p:nvGrpSpPr>
          <p:grpSpPr>
            <a:xfrm>
              <a:off x="266769" y="4221332"/>
              <a:ext cx="792643" cy="496596"/>
              <a:chOff x="397037" y="2317619"/>
              <a:chExt cx="892884" cy="559397"/>
            </a:xfrm>
          </p:grpSpPr>
          <p:sp>
            <p:nvSpPr>
              <p:cNvPr id="14" name="Ovale 13"/>
              <p:cNvSpPr/>
              <p:nvPr/>
            </p:nvSpPr>
            <p:spPr>
              <a:xfrm rot="1702495">
                <a:off x="397037" y="2317619"/>
                <a:ext cx="892884" cy="559397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Ovale 10"/>
              <p:cNvSpPr/>
              <p:nvPr/>
            </p:nvSpPr>
            <p:spPr>
              <a:xfrm>
                <a:off x="885214" y="2631545"/>
                <a:ext cx="102197" cy="102197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Ovale 14"/>
              <p:cNvSpPr/>
              <p:nvPr/>
            </p:nvSpPr>
            <p:spPr>
              <a:xfrm>
                <a:off x="661994" y="2457631"/>
                <a:ext cx="102197" cy="102197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9" name="Gruppo 8"/>
            <p:cNvGrpSpPr/>
            <p:nvPr/>
          </p:nvGrpSpPr>
          <p:grpSpPr>
            <a:xfrm>
              <a:off x="1046521" y="4273919"/>
              <a:ext cx="792643" cy="496596"/>
              <a:chOff x="2165075" y="2492259"/>
              <a:chExt cx="892884" cy="559397"/>
            </a:xfrm>
          </p:grpSpPr>
          <p:sp>
            <p:nvSpPr>
              <p:cNvPr id="17" name="Ovale 16"/>
              <p:cNvSpPr/>
              <p:nvPr/>
            </p:nvSpPr>
            <p:spPr>
              <a:xfrm rot="1702495">
                <a:off x="2165075" y="2492259"/>
                <a:ext cx="892884" cy="559397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Ovale 20"/>
              <p:cNvSpPr/>
              <p:nvPr/>
            </p:nvSpPr>
            <p:spPr>
              <a:xfrm>
                <a:off x="2653252" y="2806185"/>
                <a:ext cx="102197" cy="102197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" name="Ovale 21"/>
              <p:cNvSpPr/>
              <p:nvPr/>
            </p:nvSpPr>
            <p:spPr>
              <a:xfrm>
                <a:off x="2430032" y="2632271"/>
                <a:ext cx="102197" cy="102197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7127148" y="1589632"/>
            <a:ext cx="1678860" cy="1121319"/>
            <a:chOff x="4042235" y="1368305"/>
            <a:chExt cx="1891175" cy="1263125"/>
          </a:xfrm>
        </p:grpSpPr>
        <p:sp>
          <p:nvSpPr>
            <p:cNvPr id="24" name="Ovale 23"/>
            <p:cNvSpPr/>
            <p:nvPr/>
          </p:nvSpPr>
          <p:spPr>
            <a:xfrm rot="1702495">
              <a:off x="4135161" y="1762143"/>
              <a:ext cx="892884" cy="55939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Ovale 24"/>
            <p:cNvSpPr/>
            <p:nvPr/>
          </p:nvSpPr>
          <p:spPr>
            <a:xfrm>
              <a:off x="4623338" y="2076069"/>
              <a:ext cx="102197" cy="102197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25"/>
            <p:cNvSpPr/>
            <p:nvPr/>
          </p:nvSpPr>
          <p:spPr>
            <a:xfrm>
              <a:off x="4400118" y="1902155"/>
              <a:ext cx="102197" cy="102197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Ovale 27"/>
            <p:cNvSpPr/>
            <p:nvPr/>
          </p:nvSpPr>
          <p:spPr>
            <a:xfrm rot="1702495">
              <a:off x="4905690" y="1710508"/>
              <a:ext cx="892884" cy="55939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Ovale 28"/>
            <p:cNvSpPr/>
            <p:nvPr/>
          </p:nvSpPr>
          <p:spPr>
            <a:xfrm>
              <a:off x="5393867" y="2024434"/>
              <a:ext cx="102197" cy="102197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Ovale 29"/>
            <p:cNvSpPr/>
            <p:nvPr/>
          </p:nvSpPr>
          <p:spPr>
            <a:xfrm>
              <a:off x="5170647" y="1850520"/>
              <a:ext cx="102197" cy="102197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Ovale 3"/>
            <p:cNvSpPr/>
            <p:nvPr/>
          </p:nvSpPr>
          <p:spPr>
            <a:xfrm>
              <a:off x="4042235" y="1368305"/>
              <a:ext cx="1891175" cy="1263125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5" name="Rettangolo 34"/>
          <p:cNvSpPr/>
          <p:nvPr/>
        </p:nvSpPr>
        <p:spPr>
          <a:xfrm>
            <a:off x="5363776" y="1500229"/>
            <a:ext cx="17573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 smtClean="0">
                <a:solidFill>
                  <a:srgbClr val="CC00FF"/>
                </a:solidFill>
              </a:rPr>
              <a:t>Multiquark</a:t>
            </a:r>
          </a:p>
          <a:p>
            <a:pPr algn="r"/>
            <a:r>
              <a:rPr lang="it-IT" dirty="0" smtClean="0"/>
              <a:t>Several (cluster) of valence quarks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828808" y="1589632"/>
            <a:ext cx="1301676" cy="815508"/>
            <a:chOff x="130204" y="3460562"/>
            <a:chExt cx="1466291" cy="918640"/>
          </a:xfrm>
        </p:grpSpPr>
        <p:sp>
          <p:nvSpPr>
            <p:cNvPr id="37" name="Ovale 36"/>
            <p:cNvSpPr/>
            <p:nvPr/>
          </p:nvSpPr>
          <p:spPr>
            <a:xfrm rot="1702495">
              <a:off x="130204" y="3460562"/>
              <a:ext cx="1466291" cy="9186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Ovale 37"/>
            <p:cNvSpPr/>
            <p:nvPr/>
          </p:nvSpPr>
          <p:spPr>
            <a:xfrm>
              <a:off x="695521" y="3606575"/>
              <a:ext cx="167828" cy="167828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Ovale 38"/>
            <p:cNvSpPr/>
            <p:nvPr/>
          </p:nvSpPr>
          <p:spPr>
            <a:xfrm>
              <a:off x="414563" y="3778474"/>
              <a:ext cx="167828" cy="167828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40" name="Group 126"/>
            <p:cNvGrpSpPr>
              <a:grpSpLocks noChangeAspect="1"/>
            </p:cNvGrpSpPr>
            <p:nvPr/>
          </p:nvGrpSpPr>
          <p:grpSpPr bwMode="auto">
            <a:xfrm rot="1219630">
              <a:off x="756947" y="3994819"/>
              <a:ext cx="579451" cy="204019"/>
              <a:chOff x="804" y="3206"/>
              <a:chExt cx="2344" cy="314"/>
            </a:xfrm>
          </p:grpSpPr>
          <p:sp>
            <p:nvSpPr>
              <p:cNvPr id="41" name="Freeform 127"/>
              <p:cNvSpPr>
                <a:spLocks noChangeAspect="1"/>
              </p:cNvSpPr>
              <p:nvPr/>
            </p:nvSpPr>
            <p:spPr bwMode="auto">
              <a:xfrm>
                <a:off x="804" y="3218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2" name="Freeform 128"/>
              <p:cNvSpPr>
                <a:spLocks noChangeAspect="1"/>
              </p:cNvSpPr>
              <p:nvPr/>
            </p:nvSpPr>
            <p:spPr bwMode="auto">
              <a:xfrm>
                <a:off x="1136" y="3216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" name="Freeform 129"/>
              <p:cNvSpPr>
                <a:spLocks noChangeAspect="1"/>
              </p:cNvSpPr>
              <p:nvPr/>
            </p:nvSpPr>
            <p:spPr bwMode="auto">
              <a:xfrm>
                <a:off x="1468" y="3214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4" name="Freeform 130"/>
              <p:cNvSpPr>
                <a:spLocks noChangeAspect="1"/>
              </p:cNvSpPr>
              <p:nvPr/>
            </p:nvSpPr>
            <p:spPr bwMode="auto">
              <a:xfrm>
                <a:off x="1800" y="3212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5" name="Freeform 131"/>
              <p:cNvSpPr>
                <a:spLocks noChangeAspect="1"/>
              </p:cNvSpPr>
              <p:nvPr/>
            </p:nvSpPr>
            <p:spPr bwMode="auto">
              <a:xfrm>
                <a:off x="2132" y="3210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6" name="Freeform 132"/>
              <p:cNvSpPr>
                <a:spLocks noChangeAspect="1"/>
              </p:cNvSpPr>
              <p:nvPr/>
            </p:nvSpPr>
            <p:spPr bwMode="auto">
              <a:xfrm>
                <a:off x="2464" y="3208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7" name="Freeform 133"/>
              <p:cNvSpPr>
                <a:spLocks noChangeAspect="1"/>
              </p:cNvSpPr>
              <p:nvPr/>
            </p:nvSpPr>
            <p:spPr bwMode="auto">
              <a:xfrm>
                <a:off x="2796" y="3206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51" name="Rettangolo 50"/>
          <p:cNvSpPr/>
          <p:nvPr/>
        </p:nvSpPr>
        <p:spPr>
          <a:xfrm>
            <a:off x="3179796" y="1592856"/>
            <a:ext cx="2045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CC00FF"/>
                </a:solidFill>
              </a:rPr>
              <a:t>Hybrids</a:t>
            </a:r>
          </a:p>
          <a:p>
            <a:r>
              <a:rPr lang="it-IT" dirty="0" smtClean="0"/>
              <a:t>Containing gluonic</a:t>
            </a:r>
            <a:br>
              <a:rPr lang="it-IT" dirty="0" smtClean="0"/>
            </a:br>
            <a:r>
              <a:rPr lang="it-IT" dirty="0" smtClean="0"/>
              <a:t>degrees of freedom</a:t>
            </a:r>
            <a:endParaRPr lang="it-IT" dirty="0"/>
          </a:p>
        </p:txBody>
      </p:sp>
      <p:grpSp>
        <p:nvGrpSpPr>
          <p:cNvPr id="48" name="Gruppo 47"/>
          <p:cNvGrpSpPr/>
          <p:nvPr/>
        </p:nvGrpSpPr>
        <p:grpSpPr>
          <a:xfrm>
            <a:off x="2971285" y="3103194"/>
            <a:ext cx="1726017" cy="922527"/>
            <a:chOff x="593408" y="2320955"/>
            <a:chExt cx="2946400" cy="1574800"/>
          </a:xfrm>
        </p:grpSpPr>
        <p:sp>
          <p:nvSpPr>
            <p:cNvPr id="53" name="Nuvola 52"/>
            <p:cNvSpPr/>
            <p:nvPr/>
          </p:nvSpPr>
          <p:spPr>
            <a:xfrm>
              <a:off x="593408" y="2320955"/>
              <a:ext cx="2946400" cy="1574800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 b="1" dirty="0">
                <a:solidFill>
                  <a:srgbClr val="FF00FF"/>
                </a:solidFill>
              </a:endParaRPr>
            </a:p>
          </p:txBody>
        </p:sp>
        <p:sp>
          <p:nvSpPr>
            <p:cNvPr id="54" name="Ovale 53"/>
            <p:cNvSpPr/>
            <p:nvPr/>
          </p:nvSpPr>
          <p:spPr>
            <a:xfrm>
              <a:off x="1450658" y="2835305"/>
              <a:ext cx="520700" cy="520700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55" name="Connettore 2 54"/>
            <p:cNvCxnSpPr/>
            <p:nvPr/>
          </p:nvCxnSpPr>
          <p:spPr>
            <a:xfrm flipV="1">
              <a:off x="1622108" y="2638455"/>
              <a:ext cx="177800" cy="889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6" name="Rettangolo 55"/>
                <p:cNvSpPr/>
                <p:nvPr/>
              </p:nvSpPr>
              <p:spPr>
                <a:xfrm>
                  <a:off x="1867292" y="2764423"/>
                  <a:ext cx="900826" cy="5253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1" i="1">
                            <a:solidFill>
                              <a:srgbClr val="FF00FF"/>
                            </a:solidFill>
                            <a:latin typeface="Cambria Math"/>
                          </a:rPr>
                          <m:t>𝑱</m:t>
                        </m:r>
                        <m:r>
                          <m:rPr>
                            <m:lit/>
                          </m:rPr>
                          <a:rPr lang="it-IT" sz="1400" b="1" i="1">
                            <a:solidFill>
                              <a:srgbClr val="FF00FF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it-IT" sz="1400" b="1" i="1">
                            <a:solidFill>
                              <a:srgbClr val="FF00FF"/>
                            </a:solidFill>
                            <a:latin typeface="Cambria Math"/>
                          </a:rPr>
                          <m:t>𝝍</m:t>
                        </m:r>
                      </m:oMath>
                    </m:oMathPara>
                  </a14:m>
                  <a:endParaRPr lang="it-IT" sz="1400" b="1" dirty="0">
                    <a:solidFill>
                      <a:srgbClr val="FF00FF"/>
                    </a:solidFill>
                  </a:endParaRPr>
                </a:p>
              </p:txBody>
            </p:sp>
          </mc:Choice>
          <mc:Fallback>
            <p:sp>
              <p:nvSpPr>
                <p:cNvPr id="56" name="Rettangolo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7292" y="2764423"/>
                  <a:ext cx="900826" cy="52539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Rettangolo 56"/>
                <p:cNvSpPr/>
                <p:nvPr/>
              </p:nvSpPr>
              <p:spPr>
                <a:xfrm>
                  <a:off x="702634" y="2835305"/>
                  <a:ext cx="594348" cy="5253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1" i="1" smtClean="0">
                            <a:solidFill>
                              <a:srgbClr val="FF9900"/>
                            </a:solidFill>
                            <a:latin typeface="Cambria Math"/>
                          </a:rPr>
                          <m:t>𝝅</m:t>
                        </m:r>
                      </m:oMath>
                    </m:oMathPara>
                  </a14:m>
                  <a:endParaRPr lang="it-IT" sz="1400" b="1" dirty="0">
                    <a:solidFill>
                      <a:srgbClr val="FF9900"/>
                    </a:solidFill>
                  </a:endParaRPr>
                </a:p>
              </p:txBody>
            </p:sp>
          </mc:Choice>
          <mc:Fallback>
            <p:sp>
              <p:nvSpPr>
                <p:cNvPr id="57" name="Rettangolo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634" y="2835305"/>
                  <a:ext cx="594348" cy="52539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Rettangolo 57"/>
                <p:cNvSpPr/>
                <p:nvPr/>
              </p:nvSpPr>
              <p:spPr>
                <a:xfrm>
                  <a:off x="2423780" y="3204637"/>
                  <a:ext cx="594348" cy="5253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1" i="1" smtClean="0">
                            <a:solidFill>
                              <a:srgbClr val="FF9900"/>
                            </a:solidFill>
                            <a:latin typeface="Cambria Math"/>
                          </a:rPr>
                          <m:t>𝝅</m:t>
                        </m:r>
                      </m:oMath>
                    </m:oMathPara>
                  </a14:m>
                  <a:endParaRPr lang="it-IT" sz="1400" b="1" dirty="0">
                    <a:solidFill>
                      <a:srgbClr val="FF9900"/>
                    </a:solidFill>
                  </a:endParaRPr>
                </a:p>
              </p:txBody>
            </p:sp>
          </mc:Choice>
          <mc:Fallback>
            <p:sp>
              <p:nvSpPr>
                <p:cNvPr id="58" name="Rettangolo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3780" y="3204637"/>
                  <a:ext cx="594348" cy="52539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Rettangolo 58"/>
                <p:cNvSpPr/>
                <p:nvPr/>
              </p:nvSpPr>
              <p:spPr>
                <a:xfrm>
                  <a:off x="2756541" y="2453789"/>
                  <a:ext cx="594348" cy="5253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1" i="1" smtClean="0">
                            <a:solidFill>
                              <a:srgbClr val="FF9900"/>
                            </a:solidFill>
                            <a:latin typeface="Cambria Math"/>
                          </a:rPr>
                          <m:t>𝝅</m:t>
                        </m:r>
                      </m:oMath>
                    </m:oMathPara>
                  </a14:m>
                  <a:endParaRPr lang="it-IT" sz="1400" b="1" dirty="0">
                    <a:solidFill>
                      <a:srgbClr val="FF9900"/>
                    </a:solidFill>
                  </a:endParaRPr>
                </a:p>
              </p:txBody>
            </p:sp>
          </mc:Choice>
          <mc:Fallback>
            <p:sp>
              <p:nvSpPr>
                <p:cNvPr id="59" name="Rettangolo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6541" y="2453789"/>
                  <a:ext cx="594348" cy="52539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CasellaDiTesto 59"/>
          <p:cNvSpPr txBox="1"/>
          <p:nvPr/>
        </p:nvSpPr>
        <p:spPr>
          <a:xfrm>
            <a:off x="4911731" y="3028791"/>
            <a:ext cx="3514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C00FF"/>
                </a:solidFill>
              </a:rPr>
              <a:t>Hadroquarkonium</a:t>
            </a:r>
          </a:p>
          <a:p>
            <a:r>
              <a:rPr lang="it-IT" dirty="0" smtClean="0"/>
              <a:t>Heavy core interacting with a light cloud via Van der Waals forces</a:t>
            </a:r>
            <a:endParaRPr lang="it-IT" dirty="0"/>
          </a:p>
          <a:p>
            <a:endParaRPr lang="it-IT" dirty="0">
              <a:solidFill>
                <a:srgbClr val="CC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28"/>
          <a:stretch/>
        </p:blipFill>
        <p:spPr>
          <a:xfrm>
            <a:off x="7516732" y="5312631"/>
            <a:ext cx="1289276" cy="8254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53374" y="4105394"/>
            <a:ext cx="29829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 smtClean="0">
                <a:solidFill>
                  <a:srgbClr val="CC00FF"/>
                </a:solidFill>
              </a:rPr>
              <a:t>Rescattering effects</a:t>
            </a:r>
          </a:p>
          <a:p>
            <a:pPr algn="r"/>
            <a:r>
              <a:rPr lang="it-IT" dirty="0" smtClean="0"/>
              <a:t>Structures generated by cross-channel rescattering, very process-dependent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62657" y="1531514"/>
            <a:ext cx="0" cy="4072653"/>
          </a:xfrm>
          <a:prstGeom prst="straightConnector1">
            <a:avLst/>
          </a:prstGeom>
          <a:ln w="304800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5497" y="1079610"/>
            <a:ext cx="11943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solidFill>
                  <a:srgbClr val="FF0000"/>
                </a:solidFill>
              </a:rPr>
              <a:t>Compact</a:t>
            </a:r>
            <a:endParaRPr lang="it-IT" sz="2200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104" y="5605223"/>
            <a:ext cx="14171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solidFill>
                  <a:srgbClr val="FF0000"/>
                </a:solidFill>
              </a:rPr>
              <a:t>Extended</a:t>
            </a:r>
            <a:endParaRPr lang="it-IT" sz="2200" dirty="0">
              <a:solidFill>
                <a:srgbClr val="FF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Pilloni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Spectroscopy HE/HL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/>
              <a:t>Exotic landscape</a:t>
            </a:r>
            <a:endParaRPr lang="it-IT" sz="3600" dirty="0"/>
          </a:p>
        </p:txBody>
      </p:sp>
      <p:sp>
        <p:nvSpPr>
          <p:cNvPr id="38" name="Rectangle 37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Pilloni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Spectroscopy HE/HL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/>
              <p:cNvSpPr/>
              <p:nvPr/>
            </p:nvSpPr>
            <p:spPr>
              <a:xfrm>
                <a:off x="214225" y="1445971"/>
                <a:ext cx="4503906" cy="127432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t-IT" sz="2400" dirty="0" smtClean="0">
                    <a:solidFill>
                      <a:schemeClr val="tx1"/>
                    </a:solidFill>
                  </a:rPr>
                  <a:t>Broad mesons seen in </a:t>
                </a:r>
                <a14:m>
                  <m:oMath xmlns:m="http://schemas.openxmlformats.org/officeDocument/2006/math"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it-IT" sz="2400" dirty="0">
                    <a:solidFill>
                      <a:schemeClr val="tx1"/>
                    </a:solidFill>
                  </a:rPr>
                  <a:t> decay:</a:t>
                </a:r>
              </a:p>
              <a:p>
                <a14:m>
                  <m:oMath xmlns:m="http://schemas.openxmlformats.org/officeDocument/2006/math"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4140</m:t>
                    </m:r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4430</m:t>
                    </m:r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400" dirty="0">
                    <a:solidFill>
                      <a:schemeClr val="tx1"/>
                    </a:solidFill>
                  </a:rPr>
                  <a:t>,</a:t>
                </a:r>
                <a:r>
                  <a:rPr lang="it-IT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𝑐𝑠</m:t>
                        </m:r>
                      </m:sub>
                    </m:sSub>
                    <m:r>
                      <a:rPr lang="it-IT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4000</m:t>
                    </m:r>
                    <m:r>
                      <a:rPr lang="it-IT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400" dirty="0">
                    <a:solidFill>
                      <a:schemeClr val="tx1"/>
                    </a:solidFill>
                  </a:rPr>
                  <a:t>...</a:t>
                </a:r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25" y="1445971"/>
                <a:ext cx="4503906" cy="1274323"/>
              </a:xfrm>
              <a:prstGeom prst="roundRect">
                <a:avLst/>
              </a:prstGeom>
              <a:blipFill rotWithShape="0">
                <a:blip r:embed="rId3"/>
                <a:stretch>
                  <a:fillRect l="-268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ounded Rectangle 15"/>
              <p:cNvSpPr/>
              <p:nvPr/>
            </p:nvSpPr>
            <p:spPr>
              <a:xfrm>
                <a:off x="214225" y="4621272"/>
                <a:ext cx="4503906" cy="1274323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t-IT" sz="2400" dirty="0" smtClean="0">
                    <a:solidFill>
                      <a:schemeClr val="tx1"/>
                    </a:solidFill>
                  </a:rPr>
                  <a:t>Narrow structures seen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sz="2400" dirty="0">
                    <a:solidFill>
                      <a:schemeClr val="tx1"/>
                    </a:solidFill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it-IT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it-IT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3872</m:t>
                    </m:r>
                    <m:r>
                      <a:rPr lang="it-IT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4260</m:t>
                    </m:r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400" dirty="0">
                    <a:solidFill>
                      <a:schemeClr val="tx1"/>
                    </a:solidFill>
                  </a:rPr>
                  <a:t>,</a:t>
                </a:r>
                <a:r>
                  <a:rPr lang="it-IT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it-IT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(′)</m:t>
                        </m:r>
                      </m:sup>
                    </m:sSubSup>
                  </m:oMath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25" y="4621272"/>
                <a:ext cx="4503906" cy="1274323"/>
              </a:xfrm>
              <a:prstGeom prst="roundRect">
                <a:avLst/>
              </a:prstGeom>
              <a:blipFill rotWithShape="0">
                <a:blip r:embed="rId4"/>
                <a:stretch>
                  <a:fillRect l="-268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ounded Rectangle 16"/>
              <p:cNvSpPr/>
              <p:nvPr/>
            </p:nvSpPr>
            <p:spPr>
              <a:xfrm>
                <a:off x="4320409" y="3033621"/>
                <a:ext cx="4659548" cy="1274323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it-IT" sz="2400" dirty="0" smtClean="0">
                    <a:solidFill>
                      <a:schemeClr val="tx1"/>
                    </a:solidFill>
                  </a:rPr>
                  <a:t>Narrow structures seen in </a:t>
                </a:r>
                <a14:m>
                  <m:oMath xmlns:m="http://schemas.openxmlformats.org/officeDocument/2006/math"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it-IT" sz="2400" dirty="0">
                    <a:solidFill>
                      <a:schemeClr val="tx1"/>
                    </a:solidFill>
                  </a:rPr>
                  <a:t> decay:</a:t>
                </a:r>
              </a:p>
              <a:p>
                <a:pPr algn="r"/>
                <a14:m>
                  <m:oMath xmlns:m="http://schemas.openxmlformats.org/officeDocument/2006/math"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3872</m:t>
                        </m:r>
                      </m:e>
                    </m:d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it-IT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it-IT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𝑐𝑠</m:t>
                        </m:r>
                      </m:sub>
                    </m:sSub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409" y="3033621"/>
                <a:ext cx="4659548" cy="1274323"/>
              </a:xfrm>
              <a:prstGeom prst="roundRect">
                <a:avLst/>
              </a:prstGeom>
              <a:blipFill rotWithShape="0">
                <a:blip r:embed="rId5"/>
                <a:stretch>
                  <a:fillRect r="-260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36187" y="3375498"/>
            <a:ext cx="3909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0000FF"/>
                </a:solidFill>
              </a:rPr>
              <a:t>Scarce consistency between various</a:t>
            </a:r>
            <a:br>
              <a:rPr lang="it-IT" sz="2000" dirty="0" smtClean="0">
                <a:solidFill>
                  <a:srgbClr val="0000FF"/>
                </a:solidFill>
              </a:rPr>
            </a:br>
            <a:r>
              <a:rPr lang="it-IT" sz="2000" dirty="0" smtClean="0">
                <a:solidFill>
                  <a:srgbClr val="0000FF"/>
                </a:solidFill>
              </a:rPr>
              <a:t>production mechanisms</a:t>
            </a:r>
            <a:endParaRPr lang="it-IT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39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/>
              <a:t>Why photoproduction?</a:t>
            </a:r>
            <a:endParaRPr lang="it-IT" sz="3600" dirty="0"/>
          </a:p>
        </p:txBody>
      </p:sp>
      <p:sp>
        <p:nvSpPr>
          <p:cNvPr id="38" name="Rectangle 37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Pilloni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Spectroscopy HE/HL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10" y="1314895"/>
            <a:ext cx="884307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2400" dirty="0" smtClean="0"/>
              <a:t>It’s new: no XYZ state has been uncontroversially seen so far</a:t>
            </a:r>
            <a:endParaRPr lang="it-IT" sz="2400" dirty="0" smtClean="0"/>
          </a:p>
          <a:p>
            <a:pPr marL="285750" indent="-285750">
              <a:spcAft>
                <a:spcPts val="24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2400" dirty="0" smtClean="0"/>
              <a:t>It is free from rescattering mechanisms that could mimic resonances in multibody decays</a:t>
            </a:r>
            <a:endParaRPr lang="it-IT" sz="2400" dirty="0" smtClean="0"/>
          </a:p>
          <a:p>
            <a:pPr marL="285750" indent="-285750">
              <a:spcAft>
                <a:spcPts val="24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2400" dirty="0" smtClean="0"/>
              <a:t>The framework is (relatively) clean from a theory point of view</a:t>
            </a:r>
          </a:p>
          <a:p>
            <a:pPr marL="285750" indent="-285750">
              <a:spcAft>
                <a:spcPts val="24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2400" dirty="0" smtClean="0"/>
              <a:t>Radiative decays offer another way of discerning </a:t>
            </a:r>
            <a:br>
              <a:rPr lang="it-IT" sz="2400" dirty="0" smtClean="0"/>
            </a:br>
            <a:r>
              <a:rPr lang="it-IT" sz="2400" dirty="0" smtClean="0"/>
              <a:t>the nature of the states</a:t>
            </a:r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220936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/>
              <a:t>Exclusive (quasi-real) </a:t>
            </a:r>
            <a:r>
              <a:rPr lang="en-US" sz="3600" dirty="0" err="1" smtClean="0"/>
              <a:t>photoproduction</a:t>
            </a:r>
            <a:endParaRPr lang="it-IT" sz="3600" dirty="0"/>
          </a:p>
        </p:txBody>
      </p:sp>
      <p:sp>
        <p:nvSpPr>
          <p:cNvPr id="38" name="Rectangle 37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Pilloni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Spectroscopy HE/HL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diagram.pdf" descr="diagram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763" y="2820457"/>
            <a:ext cx="2424872" cy="310119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Equation"/>
              <p:cNvSpPr txBox="1"/>
              <p:nvPr/>
            </p:nvSpPr>
            <p:spPr>
              <a:xfrm>
                <a:off x="2624470" y="3849092"/>
                <a:ext cx="6284798" cy="6587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03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𝒬</m:t>
                          </m:r>
                        </m:sub>
                      </m:sSub>
                      <m:sSubSup>
                        <m:sSubSupPr>
                          <m:ctrlP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sz="203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sz="203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sz="203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sSub>
                        <m:sSubPr>
                          <m:ctrlP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sz="203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&gt;=</m:t>
                      </m:r>
                      <m:limLow>
                        <m:limLowPr>
                          <m:ctrlP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</m:lim>
                      </m:limLow>
                      <m:f>
                        <m:fPr>
                          <m:ctrlP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𝒯</m:t>
                          </m:r>
                        </m:e>
                        <m:sub>
                          <m:sSub>
                            <m:sSubPr>
                              <m:ctrlP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𝒬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p>
                      </m:sSubSup>
                      <m:sSub>
                        <m:sSubPr>
                          <m:ctrlP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sSub>
                            <m:sSubPr>
                              <m:ctrlP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sSubSup>
                        <m:sSubSupPr>
                          <m:ctrlP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ℬ</m:t>
                          </m:r>
                        </m:e>
                        <m:sub>
                          <m:sSub>
                            <m:sSubPr>
                              <m:ctrlP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sSubSup>
                            <m:sSubSupPr>
                              <m:ctrlP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sub>
                        <m:sup>
                          <m:sSub>
                            <m:sSubPr>
                              <m:ctrlP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sz="2039" dirty="0"/>
              </a:p>
            </p:txBody>
          </p:sp>
        </mc:Choice>
        <mc:Fallback>
          <p:sp>
            <p:nvSpPr>
              <p:cNvPr id="10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470" y="3849092"/>
                <a:ext cx="6284798" cy="6587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XYZ have so far not been seen in photoproduction: independent confirmation…"/>
          <p:cNvSpPr txBox="1"/>
          <p:nvPr/>
        </p:nvSpPr>
        <p:spPr>
          <a:xfrm>
            <a:off x="422083" y="1033996"/>
            <a:ext cx="8487185" cy="1615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noAutofit/>
          </a:bodyPr>
          <a:lstStyle/>
          <a:p>
            <a:pPr marL="285750" indent="-285750">
              <a:buClr>
                <a:schemeClr val="accent1"/>
              </a:buClr>
              <a:buSzPct val="145000"/>
              <a:buFont typeface="Arial" panose="020B0604020202020204" pitchFamily="34" charset="0"/>
              <a:buChar char="•"/>
              <a:defRPr sz="2500" b="0"/>
            </a:pPr>
            <a:r>
              <a:rPr sz="2000" dirty="0"/>
              <a:t>XYZ have </a:t>
            </a:r>
            <a:r>
              <a:rPr sz="2000" dirty="0" smtClean="0"/>
              <a:t>not </a:t>
            </a:r>
            <a:r>
              <a:rPr sz="2000" dirty="0"/>
              <a:t>been seen in </a:t>
            </a:r>
            <a:r>
              <a:rPr sz="2000" dirty="0" err="1" smtClean="0"/>
              <a:t>photoproduction</a:t>
            </a:r>
            <a:r>
              <a:rPr lang="it-IT" sz="2000" dirty="0"/>
              <a:t> so far </a:t>
            </a:r>
            <a:r>
              <a:rPr sz="2000" dirty="0" smtClean="0"/>
              <a:t>: </a:t>
            </a:r>
            <a:r>
              <a:rPr sz="2000" dirty="0"/>
              <a:t>independent confirmation</a:t>
            </a:r>
          </a:p>
          <a:p>
            <a:pPr marL="285750" indent="-285750">
              <a:buClr>
                <a:schemeClr val="accent1"/>
              </a:buClr>
              <a:buSzPct val="145000"/>
              <a:buFont typeface="Arial" panose="020B0604020202020204" pitchFamily="34" charset="0"/>
              <a:buChar char="•"/>
              <a:defRPr sz="2500" b="0"/>
            </a:pPr>
            <a:r>
              <a:rPr sz="2000" dirty="0"/>
              <a:t>Not affected by 3-body dynamics: determination of resonant nature</a:t>
            </a:r>
          </a:p>
          <a:p>
            <a:pPr marL="285750" indent="-285750">
              <a:buClr>
                <a:schemeClr val="accent1"/>
              </a:buClr>
              <a:buSzPct val="145000"/>
              <a:buFont typeface="Arial" panose="020B0604020202020204" pitchFamily="34" charset="0"/>
              <a:buChar char="•"/>
              <a:defRPr sz="2500" b="0"/>
            </a:pPr>
            <a:r>
              <a:rPr sz="2000" dirty="0"/>
              <a:t>Experiments </a:t>
            </a:r>
            <a:r>
              <a:rPr sz="2000" dirty="0" smtClean="0"/>
              <a:t>in </a:t>
            </a:r>
            <a:r>
              <a:rPr sz="2000" dirty="0"/>
              <a:t>the appropriate energy range are promising</a:t>
            </a:r>
          </a:p>
          <a:p>
            <a:pPr marL="285750" indent="-285750">
              <a:buClr>
                <a:schemeClr val="accent1"/>
              </a:buClr>
              <a:buSzPct val="145000"/>
              <a:buFont typeface="Arial" panose="020B0604020202020204" pitchFamily="34" charset="0"/>
              <a:buChar char="•"/>
              <a:defRPr sz="2500" b="0"/>
            </a:pPr>
            <a:r>
              <a:rPr sz="2000" dirty="0"/>
              <a:t>We study near-threshold (LE) and high energies (HE</a:t>
            </a:r>
            <a:r>
              <a:rPr sz="2000" dirty="0" smtClean="0"/>
              <a:t>)</a:t>
            </a:r>
            <a:endParaRPr lang="it-IT" sz="2000" dirty="0" smtClean="0"/>
          </a:p>
          <a:p>
            <a:pPr marL="285750" indent="-285750">
              <a:buClr>
                <a:schemeClr val="accent1"/>
              </a:buClr>
              <a:buSzPct val="145000"/>
              <a:buFont typeface="Arial" panose="020B0604020202020204" pitchFamily="34" charset="0"/>
              <a:buChar char="•"/>
              <a:defRPr sz="2500" b="0"/>
            </a:pPr>
            <a:r>
              <a:rPr lang="it-IT" sz="2000" dirty="0" smtClean="0"/>
              <a:t>Couplings </a:t>
            </a:r>
            <a:r>
              <a:rPr lang="it-IT" sz="2000" dirty="0" smtClean="0"/>
              <a:t>from </a:t>
            </a:r>
            <a:r>
              <a:rPr lang="it-IT" sz="2000" dirty="0" smtClean="0"/>
              <a:t>data as much as possible, not relying on the nature of XYZ</a:t>
            </a:r>
            <a:endParaRPr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782130" y="2959610"/>
            <a:ext cx="3127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dirty="0" smtClean="0">
                <a:solidFill>
                  <a:srgbClr val="C00000"/>
                </a:solidFill>
              </a:rPr>
              <a:t>M. Albaladejo et al. [JPAC], PRD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91450" y="3662522"/>
            <a:ext cx="775419" cy="10318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 12"/>
          <p:cNvSpPr/>
          <p:nvPr/>
        </p:nvSpPr>
        <p:spPr>
          <a:xfrm rot="18372854">
            <a:off x="407954" y="2781802"/>
            <a:ext cx="775419" cy="10318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3674378" y="5076018"/>
            <a:ext cx="4302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VMD is used to couple the incoming photon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to a vector quarkonium V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70958" y="3720626"/>
            <a:ext cx="979225" cy="10318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674378" y="5076018"/>
                <a:ext cx="46573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solidFill>
                      <a:srgbClr val="FF0000"/>
                    </a:solidFill>
                  </a:rPr>
                  <a:t>Top vertex from measured </a:t>
                </a:r>
                <a14:m>
                  <m:oMath xmlns:m="http://schemas.openxmlformats.org/officeDocument/2006/math">
                    <m:r>
                      <a:rPr lang="ar-AE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𝒬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ar-AE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decay width</a:t>
                </a:r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378" y="5076018"/>
                <a:ext cx="465736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178" t="-10000" r="-262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796586" y="3067367"/>
            <a:ext cx="979225" cy="10318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 17"/>
          <p:cNvSpPr/>
          <p:nvPr/>
        </p:nvSpPr>
        <p:spPr>
          <a:xfrm>
            <a:off x="7938205" y="3702393"/>
            <a:ext cx="979225" cy="10318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extBox 18"/>
          <p:cNvSpPr txBox="1"/>
          <p:nvPr/>
        </p:nvSpPr>
        <p:spPr>
          <a:xfrm>
            <a:off x="3562355" y="4926996"/>
            <a:ext cx="5346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Bottom vertex from standard photoproduction pheno,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exponential form factors to further suppress large t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96586" y="4734239"/>
            <a:ext cx="979225" cy="10318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00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1" grpId="1" animBg="1"/>
      <p:bldP spid="13" grpId="0" animBg="1"/>
      <p:bldP spid="13" grpId="1" animBg="1"/>
      <p:bldP spid="14" grpId="0"/>
      <p:bldP spid="14" grpId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 animBg="1"/>
      <p:bldP spid="19" grpId="0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96671</TotalTime>
  <Words>1439</Words>
  <Application>Microsoft Office PowerPoint</Application>
  <PresentationFormat>On-screen Show (4:3)</PresentationFormat>
  <Paragraphs>320</Paragraphs>
  <Slides>31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Cambria</vt:lpstr>
      <vt:lpstr>Cambria Math</vt:lpstr>
      <vt:lpstr>NewsPrint</vt:lpstr>
      <vt:lpstr>Spectroscopy  high-energy/high-lumi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</dc:title>
  <dc:creator>Pillaus</dc:creator>
  <cp:lastModifiedBy>pillaus</cp:lastModifiedBy>
  <cp:revision>866</cp:revision>
  <dcterms:created xsi:type="dcterms:W3CDTF">2012-05-23T17:12:57Z</dcterms:created>
  <dcterms:modified xsi:type="dcterms:W3CDTF">2021-06-02T08:18:25Z</dcterms:modified>
</cp:coreProperties>
</file>