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1142" r:id="rId2"/>
    <p:sldId id="3674" r:id="rId3"/>
    <p:sldId id="259" r:id="rId4"/>
    <p:sldId id="1366" r:id="rId5"/>
    <p:sldId id="1359" r:id="rId6"/>
    <p:sldId id="1357" r:id="rId7"/>
    <p:sldId id="1300" r:id="rId8"/>
    <p:sldId id="1358" r:id="rId9"/>
    <p:sldId id="1317" r:id="rId10"/>
    <p:sldId id="1339" r:id="rId11"/>
    <p:sldId id="1363" r:id="rId12"/>
    <p:sldId id="1328" r:id="rId13"/>
    <p:sldId id="3678" r:id="rId14"/>
    <p:sldId id="1365" r:id="rId15"/>
    <p:sldId id="1360" r:id="rId16"/>
    <p:sldId id="3675" r:id="rId17"/>
    <p:sldId id="3676" r:id="rId18"/>
    <p:sldId id="1241" r:id="rId19"/>
    <p:sldId id="1329" r:id="rId20"/>
    <p:sldId id="1338" r:id="rId21"/>
    <p:sldId id="1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09780D-7D65-3847-97D3-E94263EFF097}" v="15" dt="2021-06-01T20:38:25.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p:restoredTop sz="94422"/>
  </p:normalViewPr>
  <p:slideViewPr>
    <p:cSldViewPr snapToGrid="0" snapToObjects="1">
      <p:cViewPr varScale="1">
        <p:scale>
          <a:sx n="100" d="100"/>
          <a:sy n="100" d="100"/>
        </p:scale>
        <p:origin x="192" y="5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8C6E6-708F-4C43-9240-E29B5BF3252E}" type="datetimeFigureOut">
              <a:rPr lang="en-US" smtClean="0"/>
              <a:t>6/1/21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9A83B-94F2-E044-A11C-DD40E4DA8300}" type="slidenum">
              <a:rPr lang="en-US" smtClean="0"/>
              <a:t>‹#›</a:t>
            </a:fld>
            <a:endParaRPr lang="en-US"/>
          </a:p>
        </p:txBody>
      </p:sp>
    </p:spTree>
    <p:extLst>
      <p:ext uri="{BB962C8B-B14F-4D97-AF65-F5344CB8AC3E}">
        <p14:creationId xmlns:p14="http://schemas.microsoft.com/office/powerpoint/2010/main" val="20621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C95DC-3631-4199-BD92-062C4D643555}" type="slidenum">
              <a:rPr lang="en-US" smtClean="0"/>
              <a:t>2</a:t>
            </a:fld>
            <a:endParaRPr lang="en-US" dirty="0"/>
          </a:p>
        </p:txBody>
      </p:sp>
    </p:spTree>
    <p:extLst>
      <p:ext uri="{BB962C8B-B14F-4D97-AF65-F5344CB8AC3E}">
        <p14:creationId xmlns:p14="http://schemas.microsoft.com/office/powerpoint/2010/main" val="300222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95523D-7ED3-4A0F-8F4F-954297170FDB}" type="slidenum">
              <a:rPr lang="de-DE" smtClean="0"/>
              <a:pPr>
                <a:defRPr/>
              </a:pPr>
              <a:t>18</a:t>
            </a:fld>
            <a:endParaRPr lang="de-DE"/>
          </a:p>
        </p:txBody>
      </p:sp>
    </p:spTree>
    <p:extLst>
      <p:ext uri="{BB962C8B-B14F-4D97-AF65-F5344CB8AC3E}">
        <p14:creationId xmlns:p14="http://schemas.microsoft.com/office/powerpoint/2010/main" val="1148848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88EA-EC2F-5D42-B802-DC02B36CF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5ABFA1-FCAD-8141-A9E3-AE908C762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CB349D-1258-064A-B4EA-14DEEA9C85D6}"/>
              </a:ext>
            </a:extLst>
          </p:cNvPr>
          <p:cNvSpPr>
            <a:spLocks noGrp="1"/>
          </p:cNvSpPr>
          <p:nvPr>
            <p:ph type="dt" sz="half" idx="10"/>
          </p:nvPr>
        </p:nvSpPr>
        <p:spPr/>
        <p:txBody>
          <a:bodyPr/>
          <a:lstStyle/>
          <a:p>
            <a:fld id="{63469A36-A052-424D-AAD8-FF44C3893A4F}" type="datetime1">
              <a:rPr lang="en-US" smtClean="0"/>
              <a:t>6/1/21</a:t>
            </a:fld>
            <a:endParaRPr lang="en-US"/>
          </a:p>
        </p:txBody>
      </p:sp>
      <p:sp>
        <p:nvSpPr>
          <p:cNvPr id="5" name="Footer Placeholder 4">
            <a:extLst>
              <a:ext uri="{FF2B5EF4-FFF2-40B4-BE49-F238E27FC236}">
                <a16:creationId xmlns:a16="http://schemas.microsoft.com/office/drawing/2014/main" id="{D5E2C0DE-E83A-C942-9915-C8D6776C3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4DAF0-5401-8E45-9931-D84E5C6EA467}"/>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01563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5EA0-FBA2-B048-B7CE-502EF9AF76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25EF6-76A8-5147-BC31-EEC3AF5540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D5DB2-C5E0-B040-B0EC-924E1C5DE2AF}"/>
              </a:ext>
            </a:extLst>
          </p:cNvPr>
          <p:cNvSpPr>
            <a:spLocks noGrp="1"/>
          </p:cNvSpPr>
          <p:nvPr>
            <p:ph type="dt" sz="half" idx="10"/>
          </p:nvPr>
        </p:nvSpPr>
        <p:spPr/>
        <p:txBody>
          <a:bodyPr/>
          <a:lstStyle/>
          <a:p>
            <a:fld id="{7EFCC79D-2D70-E54B-BC57-75D3C426AE9F}" type="datetime1">
              <a:rPr lang="en-US" smtClean="0"/>
              <a:t>6/1/21</a:t>
            </a:fld>
            <a:endParaRPr lang="en-US"/>
          </a:p>
        </p:txBody>
      </p:sp>
      <p:sp>
        <p:nvSpPr>
          <p:cNvPr id="5" name="Footer Placeholder 4">
            <a:extLst>
              <a:ext uri="{FF2B5EF4-FFF2-40B4-BE49-F238E27FC236}">
                <a16:creationId xmlns:a16="http://schemas.microsoft.com/office/drawing/2014/main" id="{384B389D-B179-554E-A8AD-409E9583D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635B1-5548-564A-A6C1-DEB57D1B2B9C}"/>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9056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A0E4A-C1FE-214E-AA11-35AC8A131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867CC-50E0-A54B-B63D-030EC09FAA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CB9BE-797D-0147-B9F1-0FC83D3A9DC8}"/>
              </a:ext>
            </a:extLst>
          </p:cNvPr>
          <p:cNvSpPr>
            <a:spLocks noGrp="1"/>
          </p:cNvSpPr>
          <p:nvPr>
            <p:ph type="dt" sz="half" idx="10"/>
          </p:nvPr>
        </p:nvSpPr>
        <p:spPr/>
        <p:txBody>
          <a:bodyPr/>
          <a:lstStyle/>
          <a:p>
            <a:fld id="{ABB1A186-0D0E-2B40-BDA5-5C5D7847191A}" type="datetime1">
              <a:rPr lang="en-US" smtClean="0"/>
              <a:t>6/1/21</a:t>
            </a:fld>
            <a:endParaRPr lang="en-US"/>
          </a:p>
        </p:txBody>
      </p:sp>
      <p:sp>
        <p:nvSpPr>
          <p:cNvPr id="5" name="Footer Placeholder 4">
            <a:extLst>
              <a:ext uri="{FF2B5EF4-FFF2-40B4-BE49-F238E27FC236}">
                <a16:creationId xmlns:a16="http://schemas.microsoft.com/office/drawing/2014/main" id="{74168251-30D2-224F-95A5-B0B8A7822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28915-529E-EA41-98D3-3DC7D0883758}"/>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2574053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2060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A0EF-4740-8D48-9781-54A18D097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35F7-5C3F-8A41-A97F-F199C5CE20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1D278-691C-8549-BEAB-E3926870DD43}"/>
              </a:ext>
            </a:extLst>
          </p:cNvPr>
          <p:cNvSpPr>
            <a:spLocks noGrp="1"/>
          </p:cNvSpPr>
          <p:nvPr>
            <p:ph type="dt" sz="half" idx="10"/>
          </p:nvPr>
        </p:nvSpPr>
        <p:spPr/>
        <p:txBody>
          <a:bodyPr/>
          <a:lstStyle/>
          <a:p>
            <a:fld id="{9A5AA3B7-1273-0F49-9723-155DA4CA37E9}" type="datetime1">
              <a:rPr lang="en-US" smtClean="0"/>
              <a:t>6/1/21</a:t>
            </a:fld>
            <a:endParaRPr lang="en-US"/>
          </a:p>
        </p:txBody>
      </p:sp>
      <p:sp>
        <p:nvSpPr>
          <p:cNvPr id="5" name="Footer Placeholder 4">
            <a:extLst>
              <a:ext uri="{FF2B5EF4-FFF2-40B4-BE49-F238E27FC236}">
                <a16:creationId xmlns:a16="http://schemas.microsoft.com/office/drawing/2014/main" id="{B194C867-5B56-F040-ADAB-8A0A24610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62247-F79F-4444-B6B9-0BDA604AB183}"/>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80918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FD4F-1E70-7147-8166-E702805A4D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D007DC-8D3A-4541-A6C0-CACA07F3E4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F1FAE-C710-7148-800F-0DCCC17A5B55}"/>
              </a:ext>
            </a:extLst>
          </p:cNvPr>
          <p:cNvSpPr>
            <a:spLocks noGrp="1"/>
          </p:cNvSpPr>
          <p:nvPr>
            <p:ph type="dt" sz="half" idx="10"/>
          </p:nvPr>
        </p:nvSpPr>
        <p:spPr/>
        <p:txBody>
          <a:bodyPr/>
          <a:lstStyle/>
          <a:p>
            <a:fld id="{D1C26951-8F18-1242-B601-90F1F4F2D71B}" type="datetime1">
              <a:rPr lang="en-US" smtClean="0"/>
              <a:t>6/1/21</a:t>
            </a:fld>
            <a:endParaRPr lang="en-US"/>
          </a:p>
        </p:txBody>
      </p:sp>
      <p:sp>
        <p:nvSpPr>
          <p:cNvPr id="5" name="Footer Placeholder 4">
            <a:extLst>
              <a:ext uri="{FF2B5EF4-FFF2-40B4-BE49-F238E27FC236}">
                <a16:creationId xmlns:a16="http://schemas.microsoft.com/office/drawing/2014/main" id="{0412D7AE-E096-2242-A081-53BAA8AF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96711-CF83-E04B-889C-9C8CDAAD7A12}"/>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66942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9C80-1ECE-B34F-8543-28A14E232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046FD-19FF-D74B-9B2D-9B14290382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0E7B70-9F1B-AC45-BC46-C5E1B6A502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66EB6-7B30-F64D-A11D-7DE61C47CFC0}"/>
              </a:ext>
            </a:extLst>
          </p:cNvPr>
          <p:cNvSpPr>
            <a:spLocks noGrp="1"/>
          </p:cNvSpPr>
          <p:nvPr>
            <p:ph type="dt" sz="half" idx="10"/>
          </p:nvPr>
        </p:nvSpPr>
        <p:spPr/>
        <p:txBody>
          <a:bodyPr/>
          <a:lstStyle/>
          <a:p>
            <a:fld id="{D63B9341-5EB2-4848-9F07-67E452C89DC4}" type="datetime1">
              <a:rPr lang="en-US" smtClean="0"/>
              <a:t>6/1/21</a:t>
            </a:fld>
            <a:endParaRPr lang="en-US"/>
          </a:p>
        </p:txBody>
      </p:sp>
      <p:sp>
        <p:nvSpPr>
          <p:cNvPr id="6" name="Footer Placeholder 5">
            <a:extLst>
              <a:ext uri="{FF2B5EF4-FFF2-40B4-BE49-F238E27FC236}">
                <a16:creationId xmlns:a16="http://schemas.microsoft.com/office/drawing/2014/main" id="{73D74433-1360-E243-8BFD-A9FCC6D49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30C2C-FC8F-3E43-A540-E4C208231856}"/>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39081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4A9B-9B88-CF45-B06A-9F6ECEFAA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9A67A-2571-0C4C-83CF-9A88CB295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20D2E8-3AE8-8948-A540-421FDC22AF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DA79A-61CE-C94F-9201-E26D9816A7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F139CD-1478-9947-B0DA-097EB4F832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D2D6B6-0C32-CB41-98F0-156804DDEF11}"/>
              </a:ext>
            </a:extLst>
          </p:cNvPr>
          <p:cNvSpPr>
            <a:spLocks noGrp="1"/>
          </p:cNvSpPr>
          <p:nvPr>
            <p:ph type="dt" sz="half" idx="10"/>
          </p:nvPr>
        </p:nvSpPr>
        <p:spPr/>
        <p:txBody>
          <a:bodyPr/>
          <a:lstStyle/>
          <a:p>
            <a:fld id="{B7FBED5E-BFC4-9E4C-A950-1376DA0F611E}" type="datetime1">
              <a:rPr lang="en-US" smtClean="0"/>
              <a:t>6/1/21</a:t>
            </a:fld>
            <a:endParaRPr lang="en-US"/>
          </a:p>
        </p:txBody>
      </p:sp>
      <p:sp>
        <p:nvSpPr>
          <p:cNvPr id="8" name="Footer Placeholder 7">
            <a:extLst>
              <a:ext uri="{FF2B5EF4-FFF2-40B4-BE49-F238E27FC236}">
                <a16:creationId xmlns:a16="http://schemas.microsoft.com/office/drawing/2014/main" id="{F0603CF1-FF17-134B-879E-72B6A5D1A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BECCB8-A9EE-9748-995D-BCF0FD8DE45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17219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0A3B-31E1-BB47-9DEB-D41A90EAAE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5615B3-1C6D-504B-8722-8ACD414D73BE}"/>
              </a:ext>
            </a:extLst>
          </p:cNvPr>
          <p:cNvSpPr>
            <a:spLocks noGrp="1"/>
          </p:cNvSpPr>
          <p:nvPr>
            <p:ph type="dt" sz="half" idx="10"/>
          </p:nvPr>
        </p:nvSpPr>
        <p:spPr/>
        <p:txBody>
          <a:bodyPr/>
          <a:lstStyle/>
          <a:p>
            <a:fld id="{86B9A3C2-AC53-EB4C-BDB0-122C0979973D}" type="datetime1">
              <a:rPr lang="en-US" smtClean="0"/>
              <a:t>6/1/21</a:t>
            </a:fld>
            <a:endParaRPr lang="en-US"/>
          </a:p>
        </p:txBody>
      </p:sp>
      <p:sp>
        <p:nvSpPr>
          <p:cNvPr id="4" name="Footer Placeholder 3">
            <a:extLst>
              <a:ext uri="{FF2B5EF4-FFF2-40B4-BE49-F238E27FC236}">
                <a16:creationId xmlns:a16="http://schemas.microsoft.com/office/drawing/2014/main" id="{B12C58D0-7229-9B45-8B62-EE4CF80652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E6C556-7842-6C44-9C37-B8840DABD6C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78240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224E7-0607-704F-8714-0403803801D2}"/>
              </a:ext>
            </a:extLst>
          </p:cNvPr>
          <p:cNvSpPr>
            <a:spLocks noGrp="1"/>
          </p:cNvSpPr>
          <p:nvPr>
            <p:ph type="dt" sz="half" idx="10"/>
          </p:nvPr>
        </p:nvSpPr>
        <p:spPr/>
        <p:txBody>
          <a:bodyPr/>
          <a:lstStyle/>
          <a:p>
            <a:fld id="{B584604B-1D0E-5240-8E74-D1A20CAABE09}" type="datetime1">
              <a:rPr lang="en-US" smtClean="0"/>
              <a:t>6/1/21</a:t>
            </a:fld>
            <a:endParaRPr lang="en-US"/>
          </a:p>
        </p:txBody>
      </p:sp>
      <p:sp>
        <p:nvSpPr>
          <p:cNvPr id="3" name="Footer Placeholder 2">
            <a:extLst>
              <a:ext uri="{FF2B5EF4-FFF2-40B4-BE49-F238E27FC236}">
                <a16:creationId xmlns:a16="http://schemas.microsoft.com/office/drawing/2014/main" id="{45E408BB-3D4A-BE4C-8F12-C39775707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5D0E5-BE26-DD48-95BD-9D21D438F95B}"/>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12194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AF64-72D2-9245-8B30-12CDD8142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D0B0A2-3ECB-8546-AD2A-5073FC2C3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589E5-0340-B545-9B3B-6D2A89EFB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DA7173-F93B-9B42-986F-526354C362A2}"/>
              </a:ext>
            </a:extLst>
          </p:cNvPr>
          <p:cNvSpPr>
            <a:spLocks noGrp="1"/>
          </p:cNvSpPr>
          <p:nvPr>
            <p:ph type="dt" sz="half" idx="10"/>
          </p:nvPr>
        </p:nvSpPr>
        <p:spPr/>
        <p:txBody>
          <a:bodyPr/>
          <a:lstStyle/>
          <a:p>
            <a:fld id="{7DEC91F9-F354-E14D-B30B-27CCAFBDAB81}" type="datetime1">
              <a:rPr lang="en-US" smtClean="0"/>
              <a:t>6/1/21</a:t>
            </a:fld>
            <a:endParaRPr lang="en-US"/>
          </a:p>
        </p:txBody>
      </p:sp>
      <p:sp>
        <p:nvSpPr>
          <p:cNvPr id="6" name="Footer Placeholder 5">
            <a:extLst>
              <a:ext uri="{FF2B5EF4-FFF2-40B4-BE49-F238E27FC236}">
                <a16:creationId xmlns:a16="http://schemas.microsoft.com/office/drawing/2014/main" id="{572E4E35-404A-234F-9000-3CAA33581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4424B-0448-244B-8123-0959F0547A2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62807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CC78-4E36-9144-A36E-3C1004B11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04355-AB3E-E04A-9BEC-1C0C2AF90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D3F222-CB5E-7848-8FB6-BE0A0B8E5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D1E0A-C8DC-214F-8BE9-C08D7849F530}"/>
              </a:ext>
            </a:extLst>
          </p:cNvPr>
          <p:cNvSpPr>
            <a:spLocks noGrp="1"/>
          </p:cNvSpPr>
          <p:nvPr>
            <p:ph type="dt" sz="half" idx="10"/>
          </p:nvPr>
        </p:nvSpPr>
        <p:spPr/>
        <p:txBody>
          <a:bodyPr/>
          <a:lstStyle/>
          <a:p>
            <a:fld id="{91863462-0D5E-E340-92AC-355645D42DA4}" type="datetime1">
              <a:rPr lang="en-US" smtClean="0"/>
              <a:t>6/1/21</a:t>
            </a:fld>
            <a:endParaRPr lang="en-US"/>
          </a:p>
        </p:txBody>
      </p:sp>
      <p:sp>
        <p:nvSpPr>
          <p:cNvPr id="6" name="Footer Placeholder 5">
            <a:extLst>
              <a:ext uri="{FF2B5EF4-FFF2-40B4-BE49-F238E27FC236}">
                <a16:creationId xmlns:a16="http://schemas.microsoft.com/office/drawing/2014/main" id="{A131A5B6-B675-9040-B505-73613498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3DEF5-BA79-3249-BDEC-0271DD03B95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33017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0148D-102E-EE46-9340-E0C550DC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C37A9D-B02E-5F43-B79C-469D9DD63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133B1-BD40-6347-9E65-60C16D07F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06366-3870-0946-A106-FA6209B37640}" type="datetime1">
              <a:rPr lang="en-US" smtClean="0"/>
              <a:t>6/1/21</a:t>
            </a:fld>
            <a:endParaRPr lang="en-US"/>
          </a:p>
        </p:txBody>
      </p:sp>
      <p:sp>
        <p:nvSpPr>
          <p:cNvPr id="5" name="Footer Placeholder 4">
            <a:extLst>
              <a:ext uri="{FF2B5EF4-FFF2-40B4-BE49-F238E27FC236}">
                <a16:creationId xmlns:a16="http://schemas.microsoft.com/office/drawing/2014/main" id="{E227BDAE-4622-0C44-9753-9F86720AD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C83945-2105-D74B-AE6A-499C049B61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5E76C-CD05-464A-AAF1-8DC98718EE10}" type="slidenum">
              <a:rPr lang="en-US" smtClean="0"/>
              <a:t>‹#›</a:t>
            </a:fld>
            <a:endParaRPr lang="en-US"/>
          </a:p>
        </p:txBody>
      </p:sp>
    </p:spTree>
    <p:extLst>
      <p:ext uri="{BB962C8B-B14F-4D97-AF65-F5344CB8AC3E}">
        <p14:creationId xmlns:p14="http://schemas.microsoft.com/office/powerpoint/2010/main" val="317113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4.tiff"/><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tif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28.tiff"/><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tiff"/></Relationships>
</file>

<file path=ppt/slides/_rels/slide3.xml.rels><?xml version="1.0" encoding="UTF-8" standalone="yes"?>
<Relationships xmlns="http://schemas.openxmlformats.org/package/2006/relationships"><Relationship Id="rId2" Type="http://schemas.openxmlformats.org/officeDocument/2006/relationships/hyperlink" Target="http://www.bnl.gov/eic/CFC.php"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jlab.org/ecce-eic-collider-experiment-consortium-remote" TargetMode="External"/><Relationship Id="rId7" Type="http://schemas.openxmlformats.org/officeDocument/2006/relationships/hyperlink" Target="mailto:eic-core-phys@jlab.org" TargetMode="External"/><Relationship Id="rId2" Type="http://schemas.openxmlformats.org/officeDocument/2006/relationships/hyperlink" Target="https://sites.temple.edu/eicatip6/"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eic.jlab.org/core/index.php/Main_Page" TargetMode="External"/><Relationship Id="rId4" Type="http://schemas.openxmlformats.org/officeDocument/2006/relationships/hyperlink" Target="https://indico.jlab.org/event/44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a:extLst>
              <a:ext uri="{FF2B5EF4-FFF2-40B4-BE49-F238E27FC236}">
                <a16:creationId xmlns:a16="http://schemas.microsoft.com/office/drawing/2014/main" id="{9FB58417-D7DB-6C46-BA73-A55E722BCBE2}"/>
              </a:ext>
            </a:extLst>
          </p:cNvPr>
          <p:cNvSpPr txBox="1">
            <a:spLocks noChangeArrowheads="1"/>
          </p:cNvSpPr>
          <p:nvPr/>
        </p:nvSpPr>
        <p:spPr bwMode="auto">
          <a:xfrm>
            <a:off x="1538097" y="126537"/>
            <a:ext cx="9065426" cy="15088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a:r>
              <a:rPr lang="en-US" sz="3600" dirty="0">
                <a:solidFill>
                  <a:srgbClr val="7030A0"/>
                </a:solidFill>
                <a:latin typeface="Times New Roman" charset="0"/>
                <a:cs typeface="Arial" charset="0"/>
              </a:rPr>
              <a:t>CORE</a:t>
            </a:r>
            <a:r>
              <a:rPr lang="en-US" sz="3600" dirty="0">
                <a:solidFill>
                  <a:srgbClr val="006633"/>
                </a:solidFill>
                <a:latin typeface="Times New Roman" charset="0"/>
                <a:cs typeface="Arial" charset="0"/>
              </a:rPr>
              <a:t>: a </a:t>
            </a:r>
            <a:r>
              <a:rPr lang="en-US" sz="3600" u="sng" dirty="0" err="1">
                <a:solidFill>
                  <a:srgbClr val="7030A0"/>
                </a:solidFill>
                <a:latin typeface="Times New Roman" charset="0"/>
                <a:cs typeface="Arial" charset="0"/>
              </a:rPr>
              <a:t>CO</a:t>
            </a:r>
            <a:r>
              <a:rPr lang="en-US" sz="3600" dirty="0" err="1">
                <a:solidFill>
                  <a:srgbClr val="006633"/>
                </a:solidFill>
                <a:latin typeface="Times New Roman" charset="0"/>
                <a:cs typeface="Arial" charset="0"/>
              </a:rPr>
              <a:t>mpact</a:t>
            </a:r>
            <a:r>
              <a:rPr lang="en-US" sz="3600" dirty="0">
                <a:solidFill>
                  <a:srgbClr val="006633"/>
                </a:solidFill>
                <a:latin typeface="Times New Roman" charset="0"/>
                <a:cs typeface="Arial" charset="0"/>
              </a:rPr>
              <a:t> </a:t>
            </a:r>
            <a:r>
              <a:rPr lang="en-US" sz="3600" dirty="0" err="1">
                <a:solidFill>
                  <a:srgbClr val="006633"/>
                </a:solidFill>
                <a:latin typeface="Times New Roman" charset="0"/>
                <a:cs typeface="Arial" charset="0"/>
              </a:rPr>
              <a:t>detecto</a:t>
            </a:r>
            <a:r>
              <a:rPr lang="en-US" sz="3600" u="sng" dirty="0" err="1">
                <a:solidFill>
                  <a:srgbClr val="7030A0"/>
                </a:solidFill>
                <a:latin typeface="Times New Roman" charset="0"/>
                <a:cs typeface="Arial" charset="0"/>
              </a:rPr>
              <a:t>R</a:t>
            </a:r>
            <a:r>
              <a:rPr lang="en-US" sz="3600" dirty="0">
                <a:solidFill>
                  <a:srgbClr val="006633"/>
                </a:solidFill>
                <a:latin typeface="Times New Roman" charset="0"/>
                <a:cs typeface="Arial" charset="0"/>
              </a:rPr>
              <a:t> for the </a:t>
            </a:r>
            <a:r>
              <a:rPr lang="en-US" sz="3600" u="sng" dirty="0">
                <a:solidFill>
                  <a:srgbClr val="7030A0"/>
                </a:solidFill>
                <a:latin typeface="Times New Roman" charset="0"/>
                <a:cs typeface="Arial" charset="0"/>
              </a:rPr>
              <a:t>E</a:t>
            </a:r>
            <a:r>
              <a:rPr lang="en-US" sz="3600" dirty="0">
                <a:solidFill>
                  <a:srgbClr val="006633"/>
                </a:solidFill>
                <a:latin typeface="Times New Roman" charset="0"/>
                <a:cs typeface="Arial" charset="0"/>
              </a:rPr>
              <a:t>IC</a:t>
            </a:r>
          </a:p>
          <a:p>
            <a:pPr algn="ctr"/>
            <a:r>
              <a:rPr lang="en-US" sz="2800" dirty="0">
                <a:solidFill>
                  <a:srgbClr val="006633"/>
                </a:solidFill>
                <a:latin typeface="Times New Roman" charset="0"/>
                <a:cs typeface="Arial" charset="0"/>
              </a:rPr>
              <a:t>- a Detector 2 (IP8) proposal</a:t>
            </a:r>
          </a:p>
        </p:txBody>
      </p:sp>
      <p:sp>
        <p:nvSpPr>
          <p:cNvPr id="9" name="Text Box 3">
            <a:extLst>
              <a:ext uri="{FF2B5EF4-FFF2-40B4-BE49-F238E27FC236}">
                <a16:creationId xmlns:a16="http://schemas.microsoft.com/office/drawing/2014/main" id="{20246D39-4B6D-9C45-B927-B0AAC024B31C}"/>
              </a:ext>
            </a:extLst>
          </p:cNvPr>
          <p:cNvSpPr txBox="1">
            <a:spLocks noChangeArrowheads="1"/>
          </p:cNvSpPr>
          <p:nvPr/>
        </p:nvSpPr>
        <p:spPr bwMode="auto">
          <a:xfrm>
            <a:off x="8475786" y="6115098"/>
            <a:ext cx="3323492" cy="4418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a:spcBef>
                <a:spcPts val="700"/>
              </a:spcBef>
            </a:pPr>
            <a:r>
              <a:rPr lang="en-US" sz="1600" dirty="0">
                <a:effectLst>
                  <a:outerShdw blurRad="38100" dist="38100" dir="2700000" algn="tl">
                    <a:srgbClr val="DDDDDD"/>
                  </a:outerShdw>
                </a:effectLst>
                <a:cs typeface="Arial" charset="0"/>
              </a:rPr>
              <a:t>RIKEN Seminar, 02 June 2021</a:t>
            </a:r>
          </a:p>
        </p:txBody>
      </p:sp>
      <p:pic>
        <p:nvPicPr>
          <p:cNvPr id="4" name="Picture 3">
            <a:extLst>
              <a:ext uri="{FF2B5EF4-FFF2-40B4-BE49-F238E27FC236}">
                <a16:creationId xmlns:a16="http://schemas.microsoft.com/office/drawing/2014/main" id="{CDC6CD29-509F-CD4C-A3DF-F1455AF8353E}"/>
              </a:ext>
            </a:extLst>
          </p:cNvPr>
          <p:cNvPicPr>
            <a:picLocks noChangeAspect="1"/>
          </p:cNvPicPr>
          <p:nvPr/>
        </p:nvPicPr>
        <p:blipFill>
          <a:blip r:embed="rId2"/>
          <a:stretch>
            <a:fillRect/>
          </a:stretch>
        </p:blipFill>
        <p:spPr>
          <a:xfrm>
            <a:off x="1026746" y="2022228"/>
            <a:ext cx="5466080" cy="3962400"/>
          </a:xfrm>
          <a:prstGeom prst="rect">
            <a:avLst/>
          </a:prstGeom>
        </p:spPr>
      </p:pic>
      <p:sp>
        <p:nvSpPr>
          <p:cNvPr id="6" name="Text Box 2">
            <a:extLst>
              <a:ext uri="{FF2B5EF4-FFF2-40B4-BE49-F238E27FC236}">
                <a16:creationId xmlns:a16="http://schemas.microsoft.com/office/drawing/2014/main" id="{22126E32-5547-8743-AADA-F5AD88508351}"/>
              </a:ext>
            </a:extLst>
          </p:cNvPr>
          <p:cNvSpPr txBox="1">
            <a:spLocks noChangeArrowheads="1"/>
          </p:cNvSpPr>
          <p:nvPr/>
        </p:nvSpPr>
        <p:spPr bwMode="auto">
          <a:xfrm>
            <a:off x="7069649" y="3429000"/>
            <a:ext cx="4729629" cy="9759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gn="ctr">
              <a:spcBef>
                <a:spcPts val="700"/>
              </a:spcBef>
            </a:pPr>
            <a:r>
              <a:rPr lang="en-US" sz="2400" b="1" dirty="0">
                <a:solidFill>
                  <a:srgbClr val="0070C0"/>
                </a:solidFill>
                <a:effectLst>
                  <a:outerShdw blurRad="38100" dist="38100" dir="2700000" algn="tl">
                    <a:srgbClr val="DDDDDD"/>
                  </a:outerShdw>
                </a:effectLst>
                <a:cs typeface="Arial" charset="0"/>
              </a:rPr>
              <a:t>Pawel Nadel-Turonski</a:t>
            </a:r>
          </a:p>
          <a:p>
            <a:pPr algn="ctr">
              <a:spcBef>
                <a:spcPts val="700"/>
              </a:spcBef>
            </a:pPr>
            <a:r>
              <a:rPr lang="en-US" sz="2000" b="1" dirty="0">
                <a:solidFill>
                  <a:srgbClr val="0070C0"/>
                </a:solidFill>
                <a:effectLst>
                  <a:outerShdw blurRad="38100" dist="38100" dir="2700000" algn="tl">
                    <a:srgbClr val="DDDDDD"/>
                  </a:outerShdw>
                </a:effectLst>
                <a:cs typeface="Arial" charset="0"/>
              </a:rPr>
              <a:t>Stony Brook University</a:t>
            </a:r>
          </a:p>
        </p:txBody>
      </p:sp>
      <p:sp>
        <p:nvSpPr>
          <p:cNvPr id="10" name="Text Box 2">
            <a:extLst>
              <a:ext uri="{FF2B5EF4-FFF2-40B4-BE49-F238E27FC236}">
                <a16:creationId xmlns:a16="http://schemas.microsoft.com/office/drawing/2014/main" id="{6CCE05A0-3CAF-964E-96F4-31E7A3ACE80F}"/>
              </a:ext>
            </a:extLst>
          </p:cNvPr>
          <p:cNvSpPr txBox="1">
            <a:spLocks noChangeArrowheads="1"/>
          </p:cNvSpPr>
          <p:nvPr/>
        </p:nvSpPr>
        <p:spPr bwMode="auto">
          <a:xfrm>
            <a:off x="6945806" y="2235846"/>
            <a:ext cx="4729629" cy="10311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gn="ctr">
              <a:spcBef>
                <a:spcPts val="700"/>
              </a:spcBef>
            </a:pPr>
            <a:r>
              <a:rPr lang="en-US" sz="2400" b="1" dirty="0">
                <a:solidFill>
                  <a:srgbClr val="0070C0"/>
                </a:solidFill>
                <a:effectLst>
                  <a:outerShdw blurRad="38100" dist="38100" dir="2700000" algn="tl">
                    <a:srgbClr val="DDDDDD"/>
                  </a:outerShdw>
                </a:effectLst>
                <a:cs typeface="Arial" charset="0"/>
              </a:rPr>
              <a:t>Charles Hyde</a:t>
            </a:r>
          </a:p>
          <a:p>
            <a:pPr algn="ctr">
              <a:spcBef>
                <a:spcPts val="700"/>
              </a:spcBef>
            </a:pPr>
            <a:r>
              <a:rPr lang="en-US" sz="2000" b="1" dirty="0">
                <a:solidFill>
                  <a:srgbClr val="0070C0"/>
                </a:solidFill>
                <a:effectLst>
                  <a:outerShdw blurRad="38100" dist="38100" dir="2700000" algn="tl">
                    <a:srgbClr val="DDDDDD"/>
                  </a:outerShdw>
                </a:effectLst>
                <a:cs typeface="Arial" charset="0"/>
              </a:rPr>
              <a:t>Old Dominion University</a:t>
            </a:r>
          </a:p>
        </p:txBody>
      </p:sp>
      <p:sp>
        <p:nvSpPr>
          <p:cNvPr id="11" name="Text Box 2">
            <a:extLst>
              <a:ext uri="{FF2B5EF4-FFF2-40B4-BE49-F238E27FC236}">
                <a16:creationId xmlns:a16="http://schemas.microsoft.com/office/drawing/2014/main" id="{28D080DC-1E3C-544B-B04D-66E90E3DC99A}"/>
              </a:ext>
            </a:extLst>
          </p:cNvPr>
          <p:cNvSpPr txBox="1">
            <a:spLocks noChangeArrowheads="1"/>
          </p:cNvSpPr>
          <p:nvPr/>
        </p:nvSpPr>
        <p:spPr bwMode="auto">
          <a:xfrm>
            <a:off x="7522979" y="4625268"/>
            <a:ext cx="3871855" cy="896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gn="ctr">
              <a:spcBef>
                <a:spcPts val="700"/>
              </a:spcBef>
            </a:pPr>
            <a:r>
              <a:rPr lang="en-US" sz="2000" dirty="0">
                <a:solidFill>
                  <a:schemeClr val="tx1"/>
                </a:solidFill>
                <a:effectLst>
                  <a:outerShdw blurRad="38100" dist="38100" dir="2700000" algn="tl">
                    <a:srgbClr val="DDDDDD"/>
                  </a:outerShdw>
                </a:effectLst>
                <a:cs typeface="Arial" charset="0"/>
              </a:rPr>
              <a:t>and the CORE pre-collaboration</a:t>
            </a:r>
          </a:p>
          <a:p>
            <a:pPr algn="ctr">
              <a:spcBef>
                <a:spcPts val="700"/>
              </a:spcBef>
            </a:pPr>
            <a:r>
              <a:rPr lang="en-US" sz="2000" dirty="0">
                <a:solidFill>
                  <a:schemeClr val="tx1"/>
                </a:solidFill>
                <a:effectLst>
                  <a:outerShdw blurRad="38100" dist="38100" dir="2700000" algn="tl">
                    <a:srgbClr val="DDDDDD"/>
                  </a:outerShdw>
                </a:effectLst>
                <a:cs typeface="Arial" charset="0"/>
              </a:rPr>
              <a:t>(open to all users)</a:t>
            </a:r>
          </a:p>
        </p:txBody>
      </p:sp>
    </p:spTree>
    <p:extLst>
      <p:ext uri="{BB962C8B-B14F-4D97-AF65-F5344CB8AC3E}">
        <p14:creationId xmlns:p14="http://schemas.microsoft.com/office/powerpoint/2010/main" val="409673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10</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006633"/>
                </a:solidFill>
                <a:latin typeface="Times New Roman" charset="0"/>
                <a:cs typeface="Arial" charset="0"/>
              </a:rPr>
              <a:t>4𝜋 </a:t>
            </a:r>
            <a:r>
              <a:rPr lang="en-US" sz="2963" dirty="0" err="1">
                <a:solidFill>
                  <a:srgbClr val="006633"/>
                </a:solidFill>
                <a:latin typeface="Times New Roman" charset="0"/>
                <a:cs typeface="Arial" charset="0"/>
              </a:rPr>
              <a:t>EMcal</a:t>
            </a:r>
            <a:endParaRPr lang="en-US" sz="2963" dirty="0">
              <a:solidFill>
                <a:srgbClr val="006633"/>
              </a:solidFill>
              <a:latin typeface="Times New Roman" charset="0"/>
              <a:cs typeface="Arial" charset="0"/>
            </a:endParaRPr>
          </a:p>
        </p:txBody>
      </p:sp>
      <p:sp>
        <p:nvSpPr>
          <p:cNvPr id="11" name="Content Placeholder 1">
            <a:extLst>
              <a:ext uri="{FF2B5EF4-FFF2-40B4-BE49-F238E27FC236}">
                <a16:creationId xmlns:a16="http://schemas.microsoft.com/office/drawing/2014/main" id="{25F6B953-CC01-A944-992E-4B074D44632D}"/>
              </a:ext>
            </a:extLst>
          </p:cNvPr>
          <p:cNvSpPr txBox="1">
            <a:spLocks/>
          </p:cNvSpPr>
          <p:nvPr/>
        </p:nvSpPr>
        <p:spPr bwMode="auto">
          <a:xfrm>
            <a:off x="518254" y="4424966"/>
            <a:ext cx="8493042" cy="93039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Both the endcap and barrel would be projective (</a:t>
            </a:r>
            <a:r>
              <a:rPr lang="en-US" sz="2000" i="1" dirty="0">
                <a:latin typeface="Arial" charset="0"/>
                <a:cs typeface="Arial" charset="0"/>
              </a:rPr>
              <a:t>cf. </a:t>
            </a:r>
            <a:r>
              <a:rPr lang="en-US" sz="2000" dirty="0">
                <a:latin typeface="Arial" charset="0"/>
                <a:cs typeface="Arial" charset="0"/>
              </a:rPr>
              <a:t>PANDA)</a:t>
            </a:r>
          </a:p>
          <a:p>
            <a:pPr>
              <a:spcBef>
                <a:spcPct val="20000"/>
              </a:spcBef>
              <a:buFontTx/>
              <a:buBlip>
                <a:blip r:embed="rId2"/>
              </a:buBlip>
            </a:pPr>
            <a:r>
              <a:rPr lang="en-US" sz="2000" dirty="0">
                <a:latin typeface="Arial" charset="0"/>
                <a:cs typeface="Arial" charset="0"/>
              </a:rPr>
              <a:t>The small-angle </a:t>
            </a:r>
            <a:r>
              <a:rPr lang="en-US" sz="2000" dirty="0" err="1">
                <a:latin typeface="Arial" charset="0"/>
                <a:cs typeface="Arial" charset="0"/>
              </a:rPr>
              <a:t>EMcal</a:t>
            </a:r>
            <a:r>
              <a:rPr lang="en-US" sz="2000" dirty="0">
                <a:latin typeface="Arial" charset="0"/>
                <a:cs typeface="Arial" charset="0"/>
              </a:rPr>
              <a:t> behind the main detector could be </a:t>
            </a:r>
            <a:r>
              <a:rPr lang="en-US" sz="2000" dirty="0" err="1">
                <a:latin typeface="Arial" charset="0"/>
                <a:cs typeface="Arial" charset="0"/>
              </a:rPr>
              <a:t>SciGlass</a:t>
            </a:r>
            <a:r>
              <a:rPr lang="en-US" sz="2000" dirty="0">
                <a:latin typeface="Arial" charset="0"/>
                <a:cs typeface="Arial" charset="0"/>
              </a:rPr>
              <a:t>.</a:t>
            </a:r>
          </a:p>
        </p:txBody>
      </p:sp>
      <p:cxnSp>
        <p:nvCxnSpPr>
          <p:cNvPr id="5" name="Straight Connector 4">
            <a:extLst>
              <a:ext uri="{FF2B5EF4-FFF2-40B4-BE49-F238E27FC236}">
                <a16:creationId xmlns:a16="http://schemas.microsoft.com/office/drawing/2014/main" id="{D92207C1-4697-2F44-8DD2-0D1D8C3836E5}"/>
              </a:ext>
            </a:extLst>
          </p:cNvPr>
          <p:cNvCxnSpPr/>
          <p:nvPr/>
        </p:nvCxnSpPr>
        <p:spPr>
          <a:xfrm flipV="1">
            <a:off x="3745523" y="1776046"/>
            <a:ext cx="1652954" cy="738554"/>
          </a:xfrm>
          <a:prstGeom prst="line">
            <a:avLst/>
          </a:prstGeom>
          <a:ln>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D56C7C-C0F9-FB45-AD20-3504BE2699E4}"/>
              </a:ext>
            </a:extLst>
          </p:cNvPr>
          <p:cNvCxnSpPr>
            <a:cxnSpLocks/>
          </p:cNvCxnSpPr>
          <p:nvPr/>
        </p:nvCxnSpPr>
        <p:spPr>
          <a:xfrm>
            <a:off x="3763108" y="2532186"/>
            <a:ext cx="1652954" cy="703383"/>
          </a:xfrm>
          <a:prstGeom prst="line">
            <a:avLst/>
          </a:prstGeom>
          <a:ln>
            <a:solidFill>
              <a:srgbClr val="00B0F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3FB118A-1F4B-5346-9752-9AA906759933}"/>
                  </a:ext>
                </a:extLst>
              </p:cNvPr>
              <p:cNvSpPr/>
              <p:nvPr/>
            </p:nvSpPr>
            <p:spPr>
              <a:xfrm>
                <a:off x="518254" y="3841408"/>
                <a:ext cx="8201676" cy="656013"/>
              </a:xfrm>
              <a:prstGeom prst="rect">
                <a:avLst/>
              </a:prstGeom>
            </p:spPr>
            <p:txBody>
              <a:bodyPr wrap="square">
                <a:spAutoFit/>
              </a:bodyPr>
              <a:lstStyle/>
              <a:p>
                <a:r>
                  <a:rPr lang="en-US" dirty="0">
                    <a:latin typeface="Arial" charset="0"/>
                    <a:cs typeface="Arial" charset="0"/>
                  </a:rPr>
                  <a:t>PWO </a:t>
                </a:r>
                <a14:m>
                  <m:oMath xmlns:m="http://schemas.openxmlformats.org/officeDocument/2006/math">
                    <m:f>
                      <m:fPr>
                        <m:ctrlPr>
                          <a:rPr lang="en-US" i="1" smtClean="0">
                            <a:latin typeface="Cambria Math" panose="02040503050406030204" pitchFamily="18" charset="0"/>
                            <a:cs typeface="Arial" charset="0"/>
                          </a:rPr>
                        </m:ctrlPr>
                      </m:fPr>
                      <m:num>
                        <m:r>
                          <a:rPr lang="en-US" i="1" smtClean="0">
                            <a:latin typeface="Cambria Math" panose="02040503050406030204" pitchFamily="18" charset="0"/>
                            <a:ea typeface="Cambria Math" panose="02040503050406030204" pitchFamily="18" charset="0"/>
                            <a:cs typeface="Arial" charset="0"/>
                          </a:rPr>
                          <m:t>𝜎</m:t>
                        </m:r>
                        <m:r>
                          <a:rPr lang="en-US" b="0" i="1" smtClean="0">
                            <a:latin typeface="Cambria Math" panose="02040503050406030204" pitchFamily="18" charset="0"/>
                            <a:ea typeface="Cambria Math" panose="02040503050406030204" pitchFamily="18" charset="0"/>
                            <a:cs typeface="Arial" charset="0"/>
                          </a:rPr>
                          <m:t>(</m:t>
                        </m:r>
                        <m:r>
                          <a:rPr lang="en-US" b="0" i="1" smtClean="0">
                            <a:latin typeface="Cambria Math" panose="02040503050406030204" pitchFamily="18" charset="0"/>
                            <a:ea typeface="Cambria Math" panose="02040503050406030204" pitchFamily="18" charset="0"/>
                            <a:cs typeface="Arial" charset="0"/>
                          </a:rPr>
                          <m:t>𝐸</m:t>
                        </m:r>
                        <m:r>
                          <a:rPr lang="en-US" b="0" i="1" smtClean="0">
                            <a:latin typeface="Cambria Math" panose="02040503050406030204" pitchFamily="18" charset="0"/>
                            <a:ea typeface="Cambria Math" panose="02040503050406030204" pitchFamily="18" charset="0"/>
                            <a:cs typeface="Arial" charset="0"/>
                          </a:rPr>
                          <m:t>)</m:t>
                        </m:r>
                      </m:num>
                      <m:den>
                        <m:r>
                          <a:rPr lang="en-US" b="0" i="1" smtClean="0">
                            <a:latin typeface="Cambria Math" panose="02040503050406030204" pitchFamily="18" charset="0"/>
                            <a:cs typeface="Arial" charset="0"/>
                          </a:rPr>
                          <m:t>𝐸</m:t>
                        </m:r>
                      </m:den>
                    </m:f>
                    <m:r>
                      <a:rPr lang="en-US" i="1" smtClean="0">
                        <a:latin typeface="Cambria Math" panose="02040503050406030204" pitchFamily="18" charset="0"/>
                        <a:ea typeface="Cambria Math" panose="02040503050406030204" pitchFamily="18" charset="0"/>
                        <a:cs typeface="Arial" charset="0"/>
                      </a:rPr>
                      <m:t>~</m:t>
                    </m:r>
                    <m:r>
                      <a:rPr lang="en-US" b="0" i="1" smtClean="0">
                        <a:latin typeface="Cambria Math" panose="02040503050406030204" pitchFamily="18" charset="0"/>
                        <a:ea typeface="Cambria Math" panose="02040503050406030204" pitchFamily="18" charset="0"/>
                        <a:cs typeface="Arial" charset="0"/>
                      </a:rPr>
                      <m:t>(2%)</m:t>
                    </m:r>
                    <m:rad>
                      <m:radPr>
                        <m:degHide m:val="on"/>
                        <m:ctrlPr>
                          <a:rPr lang="en-US" b="0" i="1" smtClean="0">
                            <a:latin typeface="Cambria Math" panose="02040503050406030204" pitchFamily="18" charset="0"/>
                            <a:ea typeface="Cambria Math" panose="02040503050406030204" pitchFamily="18" charset="0"/>
                            <a:cs typeface="Arial" charset="0"/>
                          </a:rPr>
                        </m:ctrlPr>
                      </m:radPr>
                      <m:deg/>
                      <m:e>
                        <m:f>
                          <m:fPr>
                            <m:ctrlPr>
                              <a:rPr lang="en-US" b="0" i="1" smtClean="0">
                                <a:latin typeface="Cambria Math" panose="02040503050406030204" pitchFamily="18" charset="0"/>
                                <a:ea typeface="Cambria Math" panose="02040503050406030204" pitchFamily="18" charset="0"/>
                                <a:cs typeface="Arial" charset="0"/>
                              </a:rPr>
                            </m:ctrlPr>
                          </m:fPr>
                          <m:num>
                            <m:r>
                              <a:rPr lang="en-US" b="0" i="1" smtClean="0">
                                <a:latin typeface="Cambria Math" panose="02040503050406030204" pitchFamily="18" charset="0"/>
                                <a:ea typeface="Cambria Math" panose="02040503050406030204" pitchFamily="18" charset="0"/>
                                <a:cs typeface="Arial" charset="0"/>
                              </a:rPr>
                              <m:t>1 </m:t>
                            </m:r>
                            <m:r>
                              <a:rPr lang="en-US" b="0" i="1" smtClean="0">
                                <a:latin typeface="Cambria Math" panose="02040503050406030204" pitchFamily="18" charset="0"/>
                                <a:ea typeface="Cambria Math" panose="02040503050406030204" pitchFamily="18" charset="0"/>
                                <a:cs typeface="Arial" charset="0"/>
                              </a:rPr>
                              <m:t>𝐺𝑒𝑉</m:t>
                            </m:r>
                          </m:num>
                          <m:den>
                            <m:r>
                              <a:rPr lang="en-US" b="0" i="1" smtClean="0">
                                <a:latin typeface="Cambria Math" panose="02040503050406030204" pitchFamily="18" charset="0"/>
                                <a:ea typeface="Cambria Math" panose="02040503050406030204" pitchFamily="18" charset="0"/>
                                <a:cs typeface="Arial" charset="0"/>
                              </a:rPr>
                              <m:t>𝐸</m:t>
                            </m:r>
                          </m:den>
                        </m:f>
                      </m:e>
                    </m:rad>
                  </m:oMath>
                </a14:m>
                <a:r>
                  <a:rPr lang="en-US" dirty="0">
                    <a:latin typeface="Arial" charset="0"/>
                    <a:cs typeface="Arial" charset="0"/>
                  </a:rPr>
                  <a:t>  for electron hemisphere: (up to 2</a:t>
                </a:r>
                <a:r>
                  <a:rPr lang="en-US" dirty="0">
                    <a:latin typeface="Symbol" pitchFamily="2" charset="2"/>
                    <a:cs typeface="Arial" charset="0"/>
                  </a:rPr>
                  <a:t>p,</a:t>
                </a:r>
                <a:r>
                  <a:rPr lang="en-US" dirty="0">
                    <a:latin typeface="Helvetica" pitchFamily="2" charset="0"/>
                  </a:rPr>
                  <a:t> </a:t>
                </a:r>
                <a:r>
                  <a:rPr lang="en-US" dirty="0">
                    <a:latin typeface="Symbol" pitchFamily="2" charset="2"/>
                    <a:cs typeface="Arial" charset="0"/>
                  </a:rPr>
                  <a:t>h</a:t>
                </a:r>
                <a:r>
                  <a:rPr lang="en-US" dirty="0">
                    <a:latin typeface="Arial" charset="0"/>
                    <a:cs typeface="Arial" charset="0"/>
                  </a:rPr>
                  <a:t> &lt; 0 coverage) </a:t>
                </a:r>
                <a:endParaRPr lang="en-US" dirty="0"/>
              </a:p>
            </p:txBody>
          </p:sp>
        </mc:Choice>
        <mc:Fallback xmlns="">
          <p:sp>
            <p:nvSpPr>
              <p:cNvPr id="20" name="Rectangle 19">
                <a:extLst>
                  <a:ext uri="{FF2B5EF4-FFF2-40B4-BE49-F238E27FC236}">
                    <a16:creationId xmlns:a16="http://schemas.microsoft.com/office/drawing/2014/main" id="{B3FB118A-1F4B-5346-9752-9AA906759933}"/>
                  </a:ext>
                </a:extLst>
              </p:cNvPr>
              <p:cNvSpPr>
                <a:spLocks noRot="1" noChangeAspect="1" noMove="1" noResize="1" noEditPoints="1" noAdjustHandles="1" noChangeArrowheads="1" noChangeShapeType="1" noTextEdit="1"/>
              </p:cNvSpPr>
              <p:nvPr/>
            </p:nvSpPr>
            <p:spPr>
              <a:xfrm>
                <a:off x="518254" y="3841408"/>
                <a:ext cx="8201676" cy="656013"/>
              </a:xfrm>
              <a:prstGeom prst="rect">
                <a:avLst/>
              </a:prstGeom>
              <a:blipFill>
                <a:blip r:embed="rId5"/>
                <a:stretch>
                  <a:fillRect l="-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D1135003-D6B3-9746-98CE-6CF8AC04CFFF}"/>
                  </a:ext>
                </a:extLst>
              </p:cNvPr>
              <p:cNvSpPr/>
              <p:nvPr/>
            </p:nvSpPr>
            <p:spPr>
              <a:xfrm>
                <a:off x="575897" y="5308705"/>
                <a:ext cx="8773773" cy="656013"/>
              </a:xfrm>
              <a:prstGeom prst="rect">
                <a:avLst/>
              </a:prstGeom>
            </p:spPr>
            <p:txBody>
              <a:bodyPr wrap="square">
                <a:spAutoFit/>
              </a:bodyPr>
              <a:lstStyle/>
              <a:p>
                <a:r>
                  <a:rPr lang="en-US" dirty="0">
                    <a:latin typeface="Arial" charset="0"/>
                    <a:cs typeface="Arial" charset="0"/>
                  </a:rPr>
                  <a:t>W-</a:t>
                </a:r>
                <a:r>
                  <a:rPr lang="en-US" dirty="0" err="1">
                    <a:latin typeface="Arial" charset="0"/>
                    <a:cs typeface="Arial" charset="0"/>
                  </a:rPr>
                  <a:t>Shashlyk</a:t>
                </a:r>
                <a:r>
                  <a:rPr lang="en-US" dirty="0">
                    <a:latin typeface="Arial" charset="0"/>
                    <a:cs typeface="Arial" charset="0"/>
                  </a:rPr>
                  <a:t> </a:t>
                </a:r>
                <a14:m>
                  <m:oMath xmlns:m="http://schemas.openxmlformats.org/officeDocument/2006/math">
                    <m:f>
                      <m:fPr>
                        <m:ctrlPr>
                          <a:rPr lang="en-US" i="1">
                            <a:latin typeface="Cambria Math" panose="02040503050406030204" pitchFamily="18" charset="0"/>
                            <a:cs typeface="Arial" charset="0"/>
                          </a:rPr>
                        </m:ctrlPr>
                      </m:fPr>
                      <m:num>
                        <m:r>
                          <a:rPr lang="en-US" i="1">
                            <a:latin typeface="Cambria Math" panose="02040503050406030204" pitchFamily="18" charset="0"/>
                            <a:ea typeface="Cambria Math" panose="02040503050406030204" pitchFamily="18" charset="0"/>
                            <a:cs typeface="Arial" charset="0"/>
                          </a:rPr>
                          <m:t>𝜎</m:t>
                        </m:r>
                        <m:r>
                          <a:rPr lang="en-US" i="1">
                            <a:latin typeface="Cambria Math" panose="02040503050406030204" pitchFamily="18" charset="0"/>
                            <a:ea typeface="Cambria Math" panose="02040503050406030204" pitchFamily="18" charset="0"/>
                            <a:cs typeface="Arial" charset="0"/>
                          </a:rPr>
                          <m:t>(</m:t>
                        </m:r>
                        <m:r>
                          <a:rPr lang="en-US" i="1">
                            <a:latin typeface="Cambria Math" panose="02040503050406030204" pitchFamily="18" charset="0"/>
                            <a:ea typeface="Cambria Math" panose="02040503050406030204" pitchFamily="18" charset="0"/>
                            <a:cs typeface="Arial" charset="0"/>
                          </a:rPr>
                          <m:t>𝐸</m:t>
                        </m:r>
                        <m:r>
                          <a:rPr lang="en-US" i="1">
                            <a:latin typeface="Cambria Math" panose="02040503050406030204" pitchFamily="18" charset="0"/>
                            <a:ea typeface="Cambria Math" panose="02040503050406030204" pitchFamily="18" charset="0"/>
                            <a:cs typeface="Arial" charset="0"/>
                          </a:rPr>
                          <m:t>)</m:t>
                        </m:r>
                      </m:num>
                      <m:den>
                        <m:r>
                          <a:rPr lang="en-US" i="1">
                            <a:latin typeface="Cambria Math" panose="02040503050406030204" pitchFamily="18" charset="0"/>
                            <a:cs typeface="Arial" charset="0"/>
                          </a:rPr>
                          <m:t>𝐸</m:t>
                        </m:r>
                      </m:den>
                    </m:f>
                    <m:r>
                      <a:rPr lang="en-US" i="1">
                        <a:latin typeface="Cambria Math" panose="02040503050406030204" pitchFamily="18" charset="0"/>
                        <a:ea typeface="Cambria Math" panose="02040503050406030204" pitchFamily="18" charset="0"/>
                        <a:cs typeface="Arial" charset="0"/>
                      </a:rPr>
                      <m:t>~(</m:t>
                    </m:r>
                    <m:r>
                      <a:rPr lang="en-US" b="0" i="1" smtClean="0">
                        <a:latin typeface="Cambria Math" panose="02040503050406030204" pitchFamily="18" charset="0"/>
                        <a:ea typeface="Cambria Math" panose="02040503050406030204" pitchFamily="18" charset="0"/>
                        <a:cs typeface="Arial" charset="0"/>
                      </a:rPr>
                      <m:t>6</m:t>
                    </m:r>
                    <m:r>
                      <a:rPr lang="en-US" i="1">
                        <a:latin typeface="Cambria Math" panose="02040503050406030204" pitchFamily="18" charset="0"/>
                        <a:ea typeface="Cambria Math" panose="02040503050406030204" pitchFamily="18" charset="0"/>
                        <a:cs typeface="Arial" charset="0"/>
                      </a:rPr>
                      <m:t>%)</m:t>
                    </m:r>
                    <m:rad>
                      <m:radPr>
                        <m:degHide m:val="on"/>
                        <m:ctrlPr>
                          <a:rPr lang="en-US" i="1">
                            <a:latin typeface="Cambria Math" panose="02040503050406030204" pitchFamily="18" charset="0"/>
                            <a:ea typeface="Cambria Math" panose="02040503050406030204" pitchFamily="18" charset="0"/>
                            <a:cs typeface="Arial" charset="0"/>
                          </a:rPr>
                        </m:ctrlPr>
                      </m:radPr>
                      <m:deg/>
                      <m:e>
                        <m:f>
                          <m:fPr>
                            <m:ctrlPr>
                              <a:rPr lang="en-US" i="1">
                                <a:latin typeface="Cambria Math" panose="02040503050406030204" pitchFamily="18" charset="0"/>
                                <a:ea typeface="Cambria Math" panose="02040503050406030204" pitchFamily="18" charset="0"/>
                                <a:cs typeface="Arial" charset="0"/>
                              </a:rPr>
                            </m:ctrlPr>
                          </m:fPr>
                          <m:num>
                            <m:r>
                              <a:rPr lang="en-US" i="1">
                                <a:latin typeface="Cambria Math" panose="02040503050406030204" pitchFamily="18" charset="0"/>
                                <a:ea typeface="Cambria Math" panose="02040503050406030204" pitchFamily="18" charset="0"/>
                                <a:cs typeface="Arial" charset="0"/>
                              </a:rPr>
                              <m:t>1 </m:t>
                            </m:r>
                            <m:r>
                              <a:rPr lang="en-US" i="1">
                                <a:latin typeface="Cambria Math" panose="02040503050406030204" pitchFamily="18" charset="0"/>
                                <a:ea typeface="Cambria Math" panose="02040503050406030204" pitchFamily="18" charset="0"/>
                                <a:cs typeface="Arial" charset="0"/>
                              </a:rPr>
                              <m:t>𝐺𝑒𝑉</m:t>
                            </m:r>
                          </m:num>
                          <m:den>
                            <m:r>
                              <a:rPr lang="en-US" i="1">
                                <a:latin typeface="Cambria Math" panose="02040503050406030204" pitchFamily="18" charset="0"/>
                                <a:ea typeface="Cambria Math" panose="02040503050406030204" pitchFamily="18" charset="0"/>
                                <a:cs typeface="Arial" charset="0"/>
                              </a:rPr>
                              <m:t>𝐸</m:t>
                            </m:r>
                          </m:den>
                        </m:f>
                      </m:e>
                    </m:rad>
                    <m:r>
                      <a:rPr lang="en-US" i="1">
                        <a:latin typeface="Cambria Math" panose="02040503050406030204" pitchFamily="18" charset="0"/>
                        <a:ea typeface="Cambria Math" panose="02040503050406030204" pitchFamily="18" charset="0"/>
                        <a:cs typeface="Arial" charset="0"/>
                      </a:rPr>
                      <m:t> </m:t>
                    </m:r>
                  </m:oMath>
                </a14:m>
                <a:r>
                  <a:rPr lang="en-US" dirty="0">
                    <a:latin typeface="Arial" charset="0"/>
                    <a:cs typeface="Arial" charset="0"/>
                  </a:rPr>
                  <a:t>    for hadron hemisphere: (</a:t>
                </a:r>
                <a:r>
                  <a:rPr lang="en-US" dirty="0">
                    <a:latin typeface="Symbol" pitchFamily="2" charset="2"/>
                    <a:cs typeface="Arial" charset="0"/>
                  </a:rPr>
                  <a:t>h</a:t>
                </a:r>
                <a:r>
                  <a:rPr lang="en-US" dirty="0">
                    <a:latin typeface="Arial" charset="0"/>
                    <a:cs typeface="Arial" charset="0"/>
                  </a:rPr>
                  <a:t> &gt; 0  coverage)</a:t>
                </a:r>
                <a:endParaRPr lang="en-US" dirty="0">
                  <a:latin typeface="Symbol" pitchFamily="2" charset="2"/>
                </a:endParaRPr>
              </a:p>
            </p:txBody>
          </p:sp>
        </mc:Choice>
        <mc:Fallback xmlns="">
          <p:sp>
            <p:nvSpPr>
              <p:cNvPr id="22" name="Rectangle 21">
                <a:extLst>
                  <a:ext uri="{FF2B5EF4-FFF2-40B4-BE49-F238E27FC236}">
                    <a16:creationId xmlns:a16="http://schemas.microsoft.com/office/drawing/2014/main" id="{D1135003-D6B3-9746-98CE-6CF8AC04CFFF}"/>
                  </a:ext>
                </a:extLst>
              </p:cNvPr>
              <p:cNvSpPr>
                <a:spLocks noRot="1" noChangeAspect="1" noMove="1" noResize="1" noEditPoints="1" noAdjustHandles="1" noChangeArrowheads="1" noChangeShapeType="1" noTextEdit="1"/>
              </p:cNvSpPr>
              <p:nvPr/>
            </p:nvSpPr>
            <p:spPr>
              <a:xfrm>
                <a:off x="575897" y="5308705"/>
                <a:ext cx="8773773" cy="656013"/>
              </a:xfrm>
              <a:prstGeom prst="rect">
                <a:avLst/>
              </a:prstGeom>
              <a:blipFill>
                <a:blip r:embed="rId6"/>
                <a:stretch>
                  <a:fillRect l="-578"/>
                </a:stretch>
              </a:blipFill>
            </p:spPr>
            <p:txBody>
              <a:bodyPr/>
              <a:lstStyle/>
              <a:p>
                <a:r>
                  <a:rPr lang="en-US">
                    <a:noFill/>
                  </a:rPr>
                  <a:t> </a:t>
                </a:r>
              </a:p>
            </p:txBody>
          </p:sp>
        </mc:Fallback>
      </mc:AlternateContent>
      <p:sp>
        <p:nvSpPr>
          <p:cNvPr id="23" name="Content Placeholder 1">
            <a:extLst>
              <a:ext uri="{FF2B5EF4-FFF2-40B4-BE49-F238E27FC236}">
                <a16:creationId xmlns:a16="http://schemas.microsoft.com/office/drawing/2014/main" id="{8F6F9D4C-2270-3E4D-9A38-F3DFE2CB2D90}"/>
              </a:ext>
            </a:extLst>
          </p:cNvPr>
          <p:cNvSpPr txBox="1">
            <a:spLocks/>
          </p:cNvSpPr>
          <p:nvPr/>
        </p:nvSpPr>
        <p:spPr bwMode="auto">
          <a:xfrm>
            <a:off x="727676" y="5931675"/>
            <a:ext cx="8621994" cy="89522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Projective modules in the barrel </a:t>
            </a:r>
          </a:p>
          <a:p>
            <a:pPr>
              <a:spcBef>
                <a:spcPct val="20000"/>
              </a:spcBef>
              <a:buFontTx/>
              <a:buBlip>
                <a:blip r:embed="rId2"/>
              </a:buBlip>
            </a:pPr>
            <a:r>
              <a:rPr lang="en-US" sz="2000" dirty="0">
                <a:latin typeface="Arial" charset="0"/>
                <a:cs typeface="Arial" charset="0"/>
              </a:rPr>
              <a:t>Non-projective modules in the endcap</a:t>
            </a:r>
          </a:p>
        </p:txBody>
      </p:sp>
      <p:pic>
        <p:nvPicPr>
          <p:cNvPr id="15" name="Picture 14">
            <a:extLst>
              <a:ext uri="{FF2B5EF4-FFF2-40B4-BE49-F238E27FC236}">
                <a16:creationId xmlns:a16="http://schemas.microsoft.com/office/drawing/2014/main" id="{8E437482-57AA-7842-97A4-F9FAC3434396}"/>
              </a:ext>
            </a:extLst>
          </p:cNvPr>
          <p:cNvPicPr>
            <a:picLocks noChangeAspect="1"/>
          </p:cNvPicPr>
          <p:nvPr/>
        </p:nvPicPr>
        <p:blipFill>
          <a:blip r:embed="rId7"/>
          <a:stretch>
            <a:fillRect/>
          </a:stretch>
        </p:blipFill>
        <p:spPr>
          <a:xfrm flipH="1">
            <a:off x="7225805" y="796883"/>
            <a:ext cx="4286250" cy="3213100"/>
          </a:xfrm>
          <a:prstGeom prst="rect">
            <a:avLst/>
          </a:prstGeom>
        </p:spPr>
      </p:pic>
      <p:sp>
        <p:nvSpPr>
          <p:cNvPr id="17" name="Content Placeholder 1">
            <a:extLst>
              <a:ext uri="{FF2B5EF4-FFF2-40B4-BE49-F238E27FC236}">
                <a16:creationId xmlns:a16="http://schemas.microsoft.com/office/drawing/2014/main" id="{4D499C96-1246-9447-B386-E75E157DF14F}"/>
              </a:ext>
            </a:extLst>
          </p:cNvPr>
          <p:cNvSpPr txBox="1">
            <a:spLocks/>
          </p:cNvSpPr>
          <p:nvPr/>
        </p:nvSpPr>
        <p:spPr bwMode="auto">
          <a:xfrm>
            <a:off x="8931900" y="397656"/>
            <a:ext cx="2970797" cy="105352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800" dirty="0">
                <a:latin typeface="Arial" charset="0"/>
                <a:cs typeface="Arial" charset="0"/>
              </a:rPr>
              <a:t>The PANDA PWO</a:t>
            </a:r>
            <a:r>
              <a:rPr lang="en-US" sz="1800" baseline="-25000" dirty="0">
                <a:latin typeface="Arial" charset="0"/>
                <a:cs typeface="Arial" charset="0"/>
              </a:rPr>
              <a:t>4</a:t>
            </a:r>
            <a:r>
              <a:rPr lang="en-US" sz="1800" dirty="0">
                <a:latin typeface="Arial" charset="0"/>
                <a:cs typeface="Arial" charset="0"/>
              </a:rPr>
              <a:t> </a:t>
            </a:r>
            <a:r>
              <a:rPr lang="en-US" sz="1800" dirty="0" err="1">
                <a:latin typeface="Arial" charset="0"/>
                <a:cs typeface="Arial" charset="0"/>
              </a:rPr>
              <a:t>EMcal</a:t>
            </a:r>
            <a:r>
              <a:rPr lang="en-US" sz="1800" dirty="0">
                <a:latin typeface="Arial" charset="0"/>
                <a:cs typeface="Arial" charset="0"/>
              </a:rPr>
              <a:t> covers both endcaps and barrel (outside of a DIRC)</a:t>
            </a:r>
          </a:p>
        </p:txBody>
      </p:sp>
      <p:sp>
        <p:nvSpPr>
          <p:cNvPr id="18" name="Content Placeholder 1">
            <a:extLst>
              <a:ext uri="{FF2B5EF4-FFF2-40B4-BE49-F238E27FC236}">
                <a16:creationId xmlns:a16="http://schemas.microsoft.com/office/drawing/2014/main" id="{623C47DE-8C15-BF46-8E9A-23966FCBAAA2}"/>
              </a:ext>
            </a:extLst>
          </p:cNvPr>
          <p:cNvSpPr txBox="1">
            <a:spLocks/>
          </p:cNvSpPr>
          <p:nvPr/>
        </p:nvSpPr>
        <p:spPr bwMode="auto">
          <a:xfrm>
            <a:off x="9349670" y="4066979"/>
            <a:ext cx="2842329" cy="1994137"/>
          </a:xfrm>
          <a:prstGeom prst="rect">
            <a:avLst/>
          </a:prstGeom>
          <a:noFill/>
          <a:ln>
            <a:solidFill>
              <a:srgbClr val="7030A0"/>
            </a:solid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800" dirty="0">
                <a:latin typeface="Arial" charset="0"/>
                <a:cs typeface="Arial" charset="0"/>
              </a:rPr>
              <a:t>A PWO barrel </a:t>
            </a:r>
            <a:r>
              <a:rPr lang="en-US" sz="1800" dirty="0" err="1">
                <a:latin typeface="Arial" charset="0"/>
                <a:cs typeface="Arial" charset="0"/>
              </a:rPr>
              <a:t>Emcal</a:t>
            </a:r>
            <a:r>
              <a:rPr lang="en-US" sz="1800" dirty="0">
                <a:latin typeface="Arial" charset="0"/>
                <a:cs typeface="Arial" charset="0"/>
              </a:rPr>
              <a:t>:</a:t>
            </a:r>
          </a:p>
          <a:p>
            <a:pPr marL="285750" indent="-285750">
              <a:spcBef>
                <a:spcPct val="20000"/>
              </a:spcBef>
              <a:buFont typeface="Arial" panose="020B0604020202020204" pitchFamily="34" charset="0"/>
              <a:buChar char="•"/>
            </a:pPr>
            <a:r>
              <a:rPr lang="en-US" sz="1800" dirty="0">
                <a:latin typeface="Arial" charset="0"/>
                <a:cs typeface="Arial" charset="0"/>
              </a:rPr>
              <a:t>e/𝜋/𝛾 ID </a:t>
            </a:r>
          </a:p>
          <a:p>
            <a:pPr marL="285750" indent="-285750">
              <a:spcBef>
                <a:spcPct val="20000"/>
              </a:spcBef>
              <a:buFont typeface="Arial" panose="020B0604020202020204" pitchFamily="34" charset="0"/>
              <a:buChar char="•"/>
            </a:pPr>
            <a:r>
              <a:rPr lang="en-US" sz="1800" dirty="0">
                <a:latin typeface="Arial" charset="0"/>
                <a:cs typeface="Arial" charset="0"/>
              </a:rPr>
              <a:t>Track reconstruction.</a:t>
            </a:r>
          </a:p>
          <a:p>
            <a:pPr marL="285750" indent="-285750">
              <a:spcBef>
                <a:spcPct val="20000"/>
              </a:spcBef>
              <a:buFont typeface="Arial" panose="020B0604020202020204" pitchFamily="34" charset="0"/>
              <a:buChar char="•"/>
            </a:pPr>
            <a:r>
              <a:rPr lang="en-US" sz="1800" dirty="0">
                <a:latin typeface="Arial" charset="0"/>
                <a:cs typeface="Arial" charset="0"/>
              </a:rPr>
              <a:t>P</a:t>
            </a:r>
            <a:r>
              <a:rPr lang="en-US" sz="1800" baseline="-25000" dirty="0">
                <a:latin typeface="Arial" charset="0"/>
                <a:cs typeface="Arial" charset="0"/>
              </a:rPr>
              <a:t>⊥</a:t>
            </a:r>
            <a:r>
              <a:rPr lang="en-US" sz="1800" dirty="0">
                <a:latin typeface="Arial" charset="0"/>
                <a:cs typeface="Arial" charset="0"/>
              </a:rPr>
              <a:t> resolution for</a:t>
            </a:r>
            <a:br>
              <a:rPr lang="en-US" sz="1800" dirty="0">
                <a:latin typeface="Arial" charset="0"/>
                <a:cs typeface="Arial" charset="0"/>
              </a:rPr>
            </a:br>
            <a:r>
              <a:rPr lang="en-US" sz="1800" dirty="0">
                <a:latin typeface="Arial" charset="0"/>
                <a:cs typeface="Arial" charset="0"/>
              </a:rPr>
              <a:t>ep</a:t>
            </a:r>
            <a:r>
              <a:rPr lang="en-US" sz="1800" dirty="0">
                <a:latin typeface="Arial" charset="0"/>
                <a:cs typeface="Arial" charset="0"/>
                <a:sym typeface="Wingdings" pitchFamily="2" charset="2"/>
              </a:rPr>
              <a:t> ep𝛾</a:t>
            </a:r>
            <a:br>
              <a:rPr lang="en-US" sz="1800" dirty="0">
                <a:latin typeface="Arial" charset="0"/>
                <a:cs typeface="Arial" charset="0"/>
                <a:sym typeface="Wingdings" pitchFamily="2" charset="2"/>
              </a:rPr>
            </a:br>
            <a:r>
              <a:rPr lang="en-US" sz="1800" dirty="0">
                <a:latin typeface="Arial" charset="0"/>
                <a:cs typeface="Arial" charset="0"/>
                <a:sym typeface="Wingdings" pitchFamily="2" charset="2"/>
              </a:rPr>
              <a:t>ep ep𝜋</a:t>
            </a:r>
            <a:r>
              <a:rPr lang="en-US" sz="1800" baseline="30000" dirty="0">
                <a:latin typeface="Arial" charset="0"/>
                <a:cs typeface="Arial" charset="0"/>
                <a:sym typeface="Wingdings" pitchFamily="2" charset="2"/>
              </a:rPr>
              <a:t>0</a:t>
            </a:r>
            <a:endParaRPr lang="en-US" sz="1800" baseline="-25000" dirty="0">
              <a:latin typeface="Arial" charset="0"/>
              <a:cs typeface="Arial" charset="0"/>
            </a:endParaRPr>
          </a:p>
        </p:txBody>
      </p:sp>
      <p:pic>
        <p:nvPicPr>
          <p:cNvPr id="8" name="Picture 7" descr="Graphical user interface, diagram&#10;&#10;Description automatically generated">
            <a:extLst>
              <a:ext uri="{FF2B5EF4-FFF2-40B4-BE49-F238E27FC236}">
                <a16:creationId xmlns:a16="http://schemas.microsoft.com/office/drawing/2014/main" id="{C68568F6-CB74-9A4D-9CF6-F3B5C93A7D7C}"/>
              </a:ext>
            </a:extLst>
          </p:cNvPr>
          <p:cNvPicPr>
            <a:picLocks noChangeAspect="1"/>
          </p:cNvPicPr>
          <p:nvPr/>
        </p:nvPicPr>
        <p:blipFill>
          <a:blip r:embed="rId8"/>
          <a:stretch>
            <a:fillRect/>
          </a:stretch>
        </p:blipFill>
        <p:spPr>
          <a:xfrm>
            <a:off x="518254" y="794203"/>
            <a:ext cx="6337300" cy="3009900"/>
          </a:xfrm>
          <a:prstGeom prst="rect">
            <a:avLst/>
          </a:prstGeom>
        </p:spPr>
      </p:pic>
    </p:spTree>
    <p:extLst>
      <p:ext uri="{BB962C8B-B14F-4D97-AF65-F5344CB8AC3E}">
        <p14:creationId xmlns:p14="http://schemas.microsoft.com/office/powerpoint/2010/main" val="105199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11</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7030A0"/>
                </a:solidFill>
                <a:latin typeface="Times New Roman" charset="0"/>
                <a:cs typeface="Arial" charset="0"/>
              </a:rPr>
              <a:t>e/𝜋 identification in the electron hemisphere</a:t>
            </a:r>
          </a:p>
        </p:txBody>
      </p:sp>
      <p:sp>
        <p:nvSpPr>
          <p:cNvPr id="11" name="Content Placeholder 1">
            <a:extLst>
              <a:ext uri="{FF2B5EF4-FFF2-40B4-BE49-F238E27FC236}">
                <a16:creationId xmlns:a16="http://schemas.microsoft.com/office/drawing/2014/main" id="{25F6B953-CC01-A944-992E-4B074D44632D}"/>
              </a:ext>
            </a:extLst>
          </p:cNvPr>
          <p:cNvSpPr txBox="1">
            <a:spLocks/>
          </p:cNvSpPr>
          <p:nvPr/>
        </p:nvSpPr>
        <p:spPr bwMode="auto">
          <a:xfrm>
            <a:off x="404777" y="4784603"/>
            <a:ext cx="11570348" cy="186238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For the EIC, a clean identification of the scattered electron is essential.</a:t>
            </a:r>
          </a:p>
          <a:p>
            <a:pPr>
              <a:spcBef>
                <a:spcPct val="20000"/>
              </a:spcBef>
              <a:buFontTx/>
              <a:buBlip>
                <a:blip r:embed="rId2"/>
              </a:buBlip>
            </a:pPr>
            <a:endParaRPr lang="en-US" sz="800" dirty="0">
              <a:latin typeface="Arial" charset="0"/>
              <a:cs typeface="Arial" charset="0"/>
            </a:endParaRPr>
          </a:p>
          <a:p>
            <a:pPr>
              <a:spcBef>
                <a:spcPct val="20000"/>
              </a:spcBef>
              <a:buBlip>
                <a:blip r:embed="rId2"/>
              </a:buBlip>
            </a:pPr>
            <a:r>
              <a:rPr lang="en-US" sz="2000" dirty="0">
                <a:latin typeface="Arial" charset="0"/>
                <a:cs typeface="Arial" charset="0"/>
                <a:sym typeface="Wingdings" pitchFamily="2" charset="2"/>
              </a:rPr>
              <a:t>The barrel region poses the greatest challenge and requires the best electron ID.\</a:t>
            </a:r>
          </a:p>
          <a:p>
            <a:pPr>
              <a:spcBef>
                <a:spcPct val="20000"/>
              </a:spcBef>
              <a:buBlip>
                <a:blip r:embed="rId2"/>
              </a:buBlip>
            </a:pPr>
            <a:endParaRPr lang="en-US" sz="800" dirty="0">
              <a:latin typeface="Arial" charset="0"/>
              <a:cs typeface="Arial" charset="0"/>
              <a:sym typeface="Wingdings" pitchFamily="2" charset="2"/>
            </a:endParaRPr>
          </a:p>
          <a:p>
            <a:pPr>
              <a:spcBef>
                <a:spcPct val="20000"/>
              </a:spcBef>
              <a:buBlip>
                <a:blip r:embed="rId2"/>
              </a:buBlip>
            </a:pPr>
            <a:r>
              <a:rPr lang="en-US" sz="2000" dirty="0">
                <a:latin typeface="Arial" charset="0"/>
                <a:cs typeface="Arial" charset="0"/>
              </a:rPr>
              <a:t>CORE addresses this issue by extending the PWO </a:t>
            </a:r>
            <a:r>
              <a:rPr lang="en-US" sz="2000" dirty="0" err="1">
                <a:latin typeface="Arial" charset="0"/>
                <a:cs typeface="Arial" charset="0"/>
              </a:rPr>
              <a:t>EMcal</a:t>
            </a:r>
            <a:r>
              <a:rPr lang="en-US" sz="2000" dirty="0">
                <a:latin typeface="Arial" charset="0"/>
                <a:cs typeface="Arial" charset="0"/>
              </a:rPr>
              <a:t> coverage up to </a:t>
            </a:r>
            <a:r>
              <a:rPr lang="en-US" sz="2000" dirty="0">
                <a:latin typeface="Symbol" pitchFamily="2" charset="2"/>
                <a:cs typeface="Arial" charset="0"/>
              </a:rPr>
              <a:t>h</a:t>
            </a:r>
            <a:r>
              <a:rPr lang="en-US" sz="2000" dirty="0">
                <a:latin typeface="Arial" charset="0"/>
                <a:cs typeface="Arial" charset="0"/>
              </a:rPr>
              <a:t> &lt; 0 (or possibly -0.5)</a:t>
            </a:r>
          </a:p>
          <a:p>
            <a:pPr>
              <a:spcBef>
                <a:spcPct val="20000"/>
              </a:spcBef>
              <a:buBlip>
                <a:blip r:embed="rId2"/>
              </a:buBlip>
            </a:pPr>
            <a:endParaRPr lang="en-US" sz="800" dirty="0">
              <a:latin typeface="Arial" charset="0"/>
              <a:cs typeface="Arial" charset="0"/>
            </a:endParaRPr>
          </a:p>
          <a:p>
            <a:pPr>
              <a:spcBef>
                <a:spcPct val="20000"/>
              </a:spcBef>
              <a:buBlip>
                <a:blip r:embed="rId2"/>
              </a:buBlip>
            </a:pPr>
            <a:r>
              <a:rPr lang="en-US" sz="2000" dirty="0">
                <a:latin typeface="Arial" charset="0"/>
                <a:cs typeface="Arial" charset="0"/>
              </a:rPr>
              <a:t>Additional</a:t>
            </a:r>
            <a:r>
              <a:rPr lang="en-US" sz="2000" dirty="0">
                <a:latin typeface="Arial" panose="020B0604020202020204" pitchFamily="34" charset="0"/>
                <a:cs typeface="Arial" panose="020B0604020202020204" pitchFamily="34" charset="0"/>
              </a:rPr>
              <a:t> e/</a:t>
            </a:r>
            <a:r>
              <a:rPr lang="en-US" sz="2000" dirty="0">
                <a:latin typeface="Symbol" pitchFamily="2" charset="2"/>
                <a:cs typeface="Arial" charset="0"/>
              </a:rPr>
              <a:t>p</a:t>
            </a:r>
            <a:r>
              <a:rPr lang="en-US" sz="2000" dirty="0">
                <a:latin typeface="Arial" panose="020B0604020202020204" pitchFamily="34" charset="0"/>
                <a:cs typeface="Arial" panose="020B0604020202020204" pitchFamily="34" charset="0"/>
              </a:rPr>
              <a:t> suppression (at least 1:10 up to 1.2 GeV) is also provided by the DIRC.</a:t>
            </a:r>
          </a:p>
        </p:txBody>
      </p:sp>
      <p:pic>
        <p:nvPicPr>
          <p:cNvPr id="8" name="Picture 7">
            <a:extLst>
              <a:ext uri="{FF2B5EF4-FFF2-40B4-BE49-F238E27FC236}">
                <a16:creationId xmlns:a16="http://schemas.microsoft.com/office/drawing/2014/main" id="{525411DD-34E7-074E-88F4-DE86708CF164}"/>
              </a:ext>
            </a:extLst>
          </p:cNvPr>
          <p:cNvPicPr>
            <a:picLocks noChangeAspect="1"/>
          </p:cNvPicPr>
          <p:nvPr/>
        </p:nvPicPr>
        <p:blipFill>
          <a:blip r:embed="rId3"/>
          <a:stretch>
            <a:fillRect/>
          </a:stretch>
        </p:blipFill>
        <p:spPr>
          <a:xfrm>
            <a:off x="406889" y="973503"/>
            <a:ext cx="10604500" cy="3644900"/>
          </a:xfrm>
          <a:prstGeom prst="rect">
            <a:avLst/>
          </a:prstGeom>
        </p:spPr>
      </p:pic>
      <p:sp>
        <p:nvSpPr>
          <p:cNvPr id="17" name="Rectangle 16">
            <a:extLst>
              <a:ext uri="{FF2B5EF4-FFF2-40B4-BE49-F238E27FC236}">
                <a16:creationId xmlns:a16="http://schemas.microsoft.com/office/drawing/2014/main" id="{C1688319-CF5E-2B47-9333-59D8A88B9794}"/>
              </a:ext>
            </a:extLst>
          </p:cNvPr>
          <p:cNvSpPr/>
          <p:nvPr/>
        </p:nvSpPr>
        <p:spPr>
          <a:xfrm>
            <a:off x="9596290" y="1939308"/>
            <a:ext cx="1323756" cy="954107"/>
          </a:xfrm>
          <a:prstGeom prst="rect">
            <a:avLst/>
          </a:prstGeom>
        </p:spPr>
        <p:txBody>
          <a:bodyPr wrap="square">
            <a:spAutoFit/>
          </a:bodyPr>
          <a:lstStyle/>
          <a:p>
            <a:r>
              <a:rPr lang="en-US" sz="1400" dirty="0">
                <a:latin typeface="Helvetica" pitchFamily="2" charset="0"/>
              </a:rPr>
              <a:t>Q</a:t>
            </a:r>
            <a:r>
              <a:rPr lang="en-US" sz="1400" baseline="30000" dirty="0">
                <a:latin typeface="Helvetica" pitchFamily="2" charset="0"/>
              </a:rPr>
              <a:t>2</a:t>
            </a:r>
            <a:r>
              <a:rPr lang="en-US" sz="1400" dirty="0">
                <a:latin typeface="Helvetica" pitchFamily="2" charset="0"/>
              </a:rPr>
              <a:t> &gt; 1 &amp;</a:t>
            </a:r>
          </a:p>
          <a:p>
            <a:r>
              <a:rPr lang="en-US" sz="1400" dirty="0">
                <a:latin typeface="Helvetica" pitchFamily="2" charset="0"/>
              </a:rPr>
              <a:t>y &lt; 0.95</a:t>
            </a:r>
          </a:p>
          <a:p>
            <a:r>
              <a:rPr lang="en-US" sz="1400" dirty="0">
                <a:latin typeface="Helvetica" pitchFamily="2" charset="0"/>
              </a:rPr>
              <a:t>to the right of orange line</a:t>
            </a:r>
            <a:endParaRPr lang="en-US" sz="1400" dirty="0"/>
          </a:p>
        </p:txBody>
      </p:sp>
      <p:sp>
        <p:nvSpPr>
          <p:cNvPr id="7" name="Rectangle 6">
            <a:extLst>
              <a:ext uri="{FF2B5EF4-FFF2-40B4-BE49-F238E27FC236}">
                <a16:creationId xmlns:a16="http://schemas.microsoft.com/office/drawing/2014/main" id="{8243A32D-6E3F-474B-88B9-FEBBA696CAA0}"/>
              </a:ext>
            </a:extLst>
          </p:cNvPr>
          <p:cNvSpPr/>
          <p:nvPr/>
        </p:nvSpPr>
        <p:spPr>
          <a:xfrm>
            <a:off x="857338" y="1689315"/>
            <a:ext cx="1064452" cy="2487831"/>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3F2A3-2A6B-A449-A2D7-15F50521FEE7}"/>
              </a:ext>
            </a:extLst>
          </p:cNvPr>
          <p:cNvSpPr/>
          <p:nvPr/>
        </p:nvSpPr>
        <p:spPr>
          <a:xfrm>
            <a:off x="4530436" y="1689315"/>
            <a:ext cx="630500" cy="2487831"/>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D36FFD-66D6-434B-9E12-2F3051F3C44C}"/>
              </a:ext>
            </a:extLst>
          </p:cNvPr>
          <p:cNvSpPr/>
          <p:nvPr/>
        </p:nvSpPr>
        <p:spPr>
          <a:xfrm>
            <a:off x="8219033" y="1673816"/>
            <a:ext cx="630499" cy="2487831"/>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16">
            <a:extLst>
              <a:ext uri="{FF2B5EF4-FFF2-40B4-BE49-F238E27FC236}">
                <a16:creationId xmlns:a16="http://schemas.microsoft.com/office/drawing/2014/main" id="{2B9E6375-A32C-F541-AEE3-735E14C8DF03}"/>
              </a:ext>
            </a:extLst>
          </p:cNvPr>
          <p:cNvSpPr txBox="1">
            <a:spLocks noChangeArrowheads="1"/>
          </p:cNvSpPr>
          <p:nvPr/>
        </p:nvSpPr>
        <p:spPr bwMode="auto">
          <a:xfrm>
            <a:off x="6119448" y="1406772"/>
            <a:ext cx="1283677" cy="2697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endParaRPr lang="en-US" sz="1200" i="1" dirty="0">
              <a:solidFill>
                <a:srgbClr val="147806"/>
              </a:solidFill>
              <a:latin typeface="+mn-lt"/>
            </a:endParaRPr>
          </a:p>
        </p:txBody>
      </p:sp>
      <p:sp>
        <p:nvSpPr>
          <p:cNvPr id="14" name="Rectangle 13">
            <a:extLst>
              <a:ext uri="{FF2B5EF4-FFF2-40B4-BE49-F238E27FC236}">
                <a16:creationId xmlns:a16="http://schemas.microsoft.com/office/drawing/2014/main" id="{273E4677-4691-994E-93B0-E7AC58831A75}"/>
              </a:ext>
            </a:extLst>
          </p:cNvPr>
          <p:cNvSpPr/>
          <p:nvPr/>
        </p:nvSpPr>
        <p:spPr>
          <a:xfrm>
            <a:off x="8875321" y="550128"/>
            <a:ext cx="1587527" cy="307777"/>
          </a:xfrm>
          <a:prstGeom prst="rect">
            <a:avLst/>
          </a:prstGeom>
        </p:spPr>
        <p:txBody>
          <a:bodyPr wrap="square">
            <a:spAutoFit/>
          </a:bodyPr>
          <a:lstStyle/>
          <a:p>
            <a:r>
              <a:rPr lang="en-US" sz="1400" dirty="0">
                <a:latin typeface="Symbol" pitchFamily="2" charset="2"/>
                <a:cs typeface="Arial" charset="0"/>
              </a:rPr>
              <a:t>h</a:t>
            </a:r>
            <a:r>
              <a:rPr lang="en-US" sz="1400" dirty="0">
                <a:latin typeface="Arial" charset="0"/>
                <a:cs typeface="Arial" charset="0"/>
              </a:rPr>
              <a:t> = -ln(</a:t>
            </a:r>
            <a:r>
              <a:rPr lang="en-US" sz="1400" dirty="0"/>
              <a:t>tan(</a:t>
            </a:r>
            <a:r>
              <a:rPr lang="en-US" sz="1400" dirty="0">
                <a:latin typeface="Symbol" pitchFamily="2" charset="2"/>
              </a:rPr>
              <a:t>q</a:t>
            </a:r>
            <a:r>
              <a:rPr lang="en-US" sz="1400" dirty="0"/>
              <a:t>/2))</a:t>
            </a:r>
          </a:p>
        </p:txBody>
      </p:sp>
    </p:spTree>
    <p:extLst>
      <p:ext uri="{BB962C8B-B14F-4D97-AF65-F5344CB8AC3E}">
        <p14:creationId xmlns:p14="http://schemas.microsoft.com/office/powerpoint/2010/main" val="289832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
            <a:extLst>
              <a:ext uri="{FF2B5EF4-FFF2-40B4-BE49-F238E27FC236}">
                <a16:creationId xmlns:a16="http://schemas.microsoft.com/office/drawing/2014/main" id="{73281FCE-7EC4-AD45-9138-A11AC708CCD5}"/>
              </a:ext>
            </a:extLst>
          </p:cNvPr>
          <p:cNvSpPr txBox="1">
            <a:spLocks noChangeArrowheads="1"/>
          </p:cNvSpPr>
          <p:nvPr/>
        </p:nvSpPr>
        <p:spPr bwMode="auto">
          <a:xfrm>
            <a:off x="357618" y="314059"/>
            <a:ext cx="11582336"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Hadron Identification in the barrel (</a:t>
            </a:r>
            <a:r>
              <a:rPr lang="en-US" sz="2963" dirty="0" err="1">
                <a:solidFill>
                  <a:srgbClr val="006633"/>
                </a:solidFill>
                <a:latin typeface="Times New Roman" charset="0"/>
                <a:cs typeface="Arial" charset="0"/>
              </a:rPr>
              <a:t>hpDIRC</a:t>
            </a:r>
            <a:r>
              <a:rPr lang="en-US" sz="2963" dirty="0">
                <a:solidFill>
                  <a:srgbClr val="006633"/>
                </a:solidFill>
                <a:latin typeface="Times New Roman" charset="0"/>
                <a:cs typeface="Arial" charset="0"/>
              </a:rPr>
              <a:t>) and hadron endcap (</a:t>
            </a:r>
            <a:r>
              <a:rPr lang="en-US" sz="2963" dirty="0" err="1">
                <a:solidFill>
                  <a:srgbClr val="006633"/>
                </a:solidFill>
                <a:latin typeface="Times New Roman" charset="0"/>
                <a:cs typeface="Arial" charset="0"/>
              </a:rPr>
              <a:t>dRICH</a:t>
            </a:r>
            <a:r>
              <a:rPr lang="en-US" sz="2963" dirty="0">
                <a:solidFill>
                  <a:srgbClr val="006633"/>
                </a:solidFill>
                <a:latin typeface="Times New Roman" charset="0"/>
                <a:cs typeface="Arial" charset="0"/>
              </a:rPr>
              <a:t>)</a:t>
            </a:r>
          </a:p>
        </p:txBody>
      </p:sp>
      <p:pic>
        <p:nvPicPr>
          <p:cNvPr id="50" name="Picture 49">
            <a:extLst>
              <a:ext uri="{FF2B5EF4-FFF2-40B4-BE49-F238E27FC236}">
                <a16:creationId xmlns:a16="http://schemas.microsoft.com/office/drawing/2014/main" id="{F91428B0-5A58-3347-BF18-D5A73B2CD5AE}"/>
              </a:ext>
            </a:extLst>
          </p:cNvPr>
          <p:cNvPicPr>
            <a:picLocks noChangeAspect="1"/>
          </p:cNvPicPr>
          <p:nvPr/>
        </p:nvPicPr>
        <p:blipFill>
          <a:blip r:embed="rId2"/>
          <a:stretch>
            <a:fillRect/>
          </a:stretch>
        </p:blipFill>
        <p:spPr>
          <a:xfrm>
            <a:off x="4878262" y="4551004"/>
            <a:ext cx="2857500" cy="1765300"/>
          </a:xfrm>
          <a:prstGeom prst="rect">
            <a:avLst/>
          </a:prstGeom>
        </p:spPr>
      </p:pic>
      <p:pic>
        <p:nvPicPr>
          <p:cNvPr id="51" name="Picture 2">
            <a:extLst>
              <a:ext uri="{FF2B5EF4-FFF2-40B4-BE49-F238E27FC236}">
                <a16:creationId xmlns:a16="http://schemas.microsoft.com/office/drawing/2014/main" id="{1C0B7783-2466-264D-928E-2059FF64E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18" y="4255485"/>
            <a:ext cx="4357686" cy="228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1">
            <a:extLst>
              <a:ext uri="{FF2B5EF4-FFF2-40B4-BE49-F238E27FC236}">
                <a16:creationId xmlns:a16="http://schemas.microsoft.com/office/drawing/2014/main" id="{72498BCD-AB34-624F-92DE-53F5DBE2C8F2}"/>
              </a:ext>
            </a:extLst>
          </p:cNvPr>
          <p:cNvSpPr txBox="1">
            <a:spLocks/>
          </p:cNvSpPr>
          <p:nvPr/>
        </p:nvSpPr>
        <p:spPr bwMode="auto">
          <a:xfrm>
            <a:off x="7998513" y="4107763"/>
            <a:ext cx="3923856" cy="252936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4"/>
              </a:buBlip>
            </a:pPr>
            <a:r>
              <a:rPr lang="en-US" sz="2000" dirty="0">
                <a:latin typeface="Arial" charset="0"/>
                <a:cs typeface="Arial" charset="0"/>
              </a:rPr>
              <a:t>Using aerogel and gas radiators with a single set of photosensors the </a:t>
            </a:r>
            <a:r>
              <a:rPr lang="en-US" sz="2000" dirty="0" err="1">
                <a:latin typeface="Arial" charset="0"/>
                <a:cs typeface="Arial" charset="0"/>
              </a:rPr>
              <a:t>dRICH</a:t>
            </a:r>
            <a:r>
              <a:rPr lang="en-US" sz="2000" dirty="0">
                <a:latin typeface="Arial" charset="0"/>
                <a:cs typeface="Arial" charset="0"/>
              </a:rPr>
              <a:t> provides </a:t>
            </a:r>
            <a:r>
              <a:rPr lang="en-US" sz="2000" i="1" dirty="0">
                <a:latin typeface="Arial" charset="0"/>
                <a:cs typeface="Arial" charset="0"/>
              </a:rPr>
              <a:t>continuous</a:t>
            </a:r>
            <a:r>
              <a:rPr lang="en-US" sz="2000" dirty="0">
                <a:latin typeface="Arial" charset="0"/>
                <a:cs typeface="Arial" charset="0"/>
              </a:rPr>
              <a:t> </a:t>
            </a:r>
            <a:r>
              <a:rPr lang="en-US" sz="2000" dirty="0">
                <a:latin typeface="Symbol" pitchFamily="2" charset="2"/>
                <a:cs typeface="Arial" charset="0"/>
              </a:rPr>
              <a:t>p</a:t>
            </a:r>
            <a:r>
              <a:rPr lang="en-US" sz="2000" dirty="0">
                <a:latin typeface="Arial" charset="0"/>
                <a:cs typeface="Arial" charset="0"/>
              </a:rPr>
              <a:t>/K separation of &gt;3</a:t>
            </a:r>
            <a:r>
              <a:rPr lang="en-US" sz="2000" dirty="0">
                <a:latin typeface="Symbol" pitchFamily="2" charset="2"/>
                <a:cs typeface="Arial" charset="0"/>
              </a:rPr>
              <a:t>s</a:t>
            </a:r>
            <a:r>
              <a:rPr lang="en-US" sz="2000" dirty="0">
                <a:latin typeface="Arial" charset="0"/>
                <a:cs typeface="Arial" charset="0"/>
              </a:rPr>
              <a:t> up to 60 GeV and an excellent </a:t>
            </a:r>
            <a:r>
              <a:rPr lang="en-US" sz="2000" dirty="0">
                <a:latin typeface="Arial" panose="020B0604020202020204" pitchFamily="34" charset="0"/>
                <a:cs typeface="Arial" panose="020B0604020202020204" pitchFamily="34" charset="0"/>
              </a:rPr>
              <a:t>e/</a:t>
            </a:r>
            <a:r>
              <a:rPr lang="en-US" sz="2000" dirty="0">
                <a:latin typeface="Symbol" pitchFamily="2" charset="2"/>
                <a:cs typeface="Arial" charset="0"/>
              </a:rPr>
              <a:t>p</a:t>
            </a:r>
            <a:r>
              <a:rPr lang="en-US" sz="2000" dirty="0">
                <a:latin typeface="Arial" panose="020B0604020202020204" pitchFamily="34" charset="0"/>
                <a:cs typeface="Arial" panose="020B0604020202020204" pitchFamily="34" charset="0"/>
              </a:rPr>
              <a:t> separation</a:t>
            </a:r>
            <a:endParaRPr lang="en-US" sz="2000" dirty="0">
              <a:latin typeface="Arial" charset="0"/>
              <a:cs typeface="Arial" charset="0"/>
            </a:endParaRPr>
          </a:p>
          <a:p>
            <a:pPr lvl="1">
              <a:spcBef>
                <a:spcPct val="20000"/>
              </a:spcBef>
              <a:buFont typeface="Arial" panose="020B0604020202020204" pitchFamily="34" charset="0"/>
              <a:buChar char="•"/>
            </a:pPr>
            <a:r>
              <a:rPr lang="en-US" sz="1800" dirty="0">
                <a:latin typeface="Arial" panose="020B0604020202020204" pitchFamily="34" charset="0"/>
                <a:cs typeface="Arial" panose="020B0604020202020204" pitchFamily="34" charset="0"/>
              </a:rPr>
              <a:t>e/</a:t>
            </a:r>
            <a:r>
              <a:rPr lang="en-US" sz="1800" dirty="0">
                <a:latin typeface="Symbol" pitchFamily="2" charset="2"/>
                <a:cs typeface="Arial" charset="0"/>
              </a:rPr>
              <a:t>p:</a:t>
            </a:r>
            <a:r>
              <a:rPr lang="en-US" sz="1800" dirty="0">
                <a:latin typeface="Arial" panose="020B0604020202020204" pitchFamily="34" charset="0"/>
                <a:cs typeface="Arial" panose="020B0604020202020204" pitchFamily="34" charset="0"/>
              </a:rPr>
              <a:t> </a:t>
            </a:r>
            <a:r>
              <a:rPr lang="en-US" sz="1800" dirty="0">
                <a:latin typeface="Arial" charset="0"/>
                <a:cs typeface="Arial" charset="0"/>
              </a:rPr>
              <a:t>10</a:t>
            </a:r>
            <a:r>
              <a:rPr lang="en-US" sz="1800" dirty="0">
                <a:latin typeface="Symbol" pitchFamily="2" charset="2"/>
                <a:cs typeface="Arial" charset="0"/>
              </a:rPr>
              <a:t>s</a:t>
            </a:r>
            <a:r>
              <a:rPr lang="en-US" sz="1800" dirty="0">
                <a:latin typeface="Arial" charset="0"/>
                <a:cs typeface="Arial" charset="0"/>
              </a:rPr>
              <a:t> at 10 GeV</a:t>
            </a:r>
          </a:p>
          <a:p>
            <a:pPr marL="0" indent="0">
              <a:spcBef>
                <a:spcPct val="20000"/>
              </a:spcBef>
            </a:pPr>
            <a:endParaRPr lang="en-US" sz="2000" dirty="0">
              <a:latin typeface="Arial" charset="0"/>
              <a:cs typeface="Arial" charset="0"/>
            </a:endParaRPr>
          </a:p>
        </p:txBody>
      </p:sp>
      <p:sp>
        <p:nvSpPr>
          <p:cNvPr id="13" name="Slide Number Placeholder 2">
            <a:extLst>
              <a:ext uri="{FF2B5EF4-FFF2-40B4-BE49-F238E27FC236}">
                <a16:creationId xmlns:a16="http://schemas.microsoft.com/office/drawing/2014/main" id="{262F4805-390A-7B4B-A2B9-ECA119CD9659}"/>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12</a:t>
            </a:fld>
            <a:endParaRPr lang="en-US" dirty="0"/>
          </a:p>
        </p:txBody>
      </p:sp>
      <p:pic>
        <p:nvPicPr>
          <p:cNvPr id="16" name="Picture 15">
            <a:extLst>
              <a:ext uri="{FF2B5EF4-FFF2-40B4-BE49-F238E27FC236}">
                <a16:creationId xmlns:a16="http://schemas.microsoft.com/office/drawing/2014/main" id="{96D18464-BB2B-DA44-9C20-4926A5E8E527}"/>
              </a:ext>
            </a:extLst>
          </p:cNvPr>
          <p:cNvPicPr>
            <a:picLocks noChangeAspect="1"/>
          </p:cNvPicPr>
          <p:nvPr/>
        </p:nvPicPr>
        <p:blipFill>
          <a:blip r:embed="rId5"/>
          <a:stretch>
            <a:fillRect/>
          </a:stretch>
        </p:blipFill>
        <p:spPr>
          <a:xfrm>
            <a:off x="275961" y="1354017"/>
            <a:ext cx="3795895" cy="2250832"/>
          </a:xfrm>
          <a:prstGeom prst="rect">
            <a:avLst/>
          </a:prstGeom>
        </p:spPr>
      </p:pic>
      <p:pic>
        <p:nvPicPr>
          <p:cNvPr id="17" name="Picture 16">
            <a:extLst>
              <a:ext uri="{FF2B5EF4-FFF2-40B4-BE49-F238E27FC236}">
                <a16:creationId xmlns:a16="http://schemas.microsoft.com/office/drawing/2014/main" id="{3F0567D4-AC7C-B343-B3A2-B2C17F0942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35055" flipH="1">
            <a:off x="3903774" y="2573963"/>
            <a:ext cx="1409957" cy="1275763"/>
          </a:xfrm>
          <a:prstGeom prst="rect">
            <a:avLst/>
          </a:prstGeom>
        </p:spPr>
      </p:pic>
      <p:pic>
        <p:nvPicPr>
          <p:cNvPr id="18" name="Picture 17">
            <a:extLst>
              <a:ext uri="{FF2B5EF4-FFF2-40B4-BE49-F238E27FC236}">
                <a16:creationId xmlns:a16="http://schemas.microsoft.com/office/drawing/2014/main" id="{E6EE3DE2-FC77-8C44-B4C5-44D2456678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91703" y="1598621"/>
            <a:ext cx="949571" cy="878669"/>
          </a:xfrm>
          <a:prstGeom prst="rect">
            <a:avLst/>
          </a:prstGeom>
          <a:ln>
            <a:solidFill>
              <a:schemeClr val="tx1"/>
            </a:solidFill>
          </a:ln>
        </p:spPr>
      </p:pic>
      <p:sp>
        <p:nvSpPr>
          <p:cNvPr id="19" name="Content Placeholder 1">
            <a:extLst>
              <a:ext uri="{FF2B5EF4-FFF2-40B4-BE49-F238E27FC236}">
                <a16:creationId xmlns:a16="http://schemas.microsoft.com/office/drawing/2014/main" id="{4EA87441-7A70-9443-B308-561C5BCB2C84}"/>
              </a:ext>
            </a:extLst>
          </p:cNvPr>
          <p:cNvSpPr txBox="1">
            <a:spLocks/>
          </p:cNvSpPr>
          <p:nvPr/>
        </p:nvSpPr>
        <p:spPr bwMode="auto">
          <a:xfrm>
            <a:off x="5312265" y="1210775"/>
            <a:ext cx="2706320" cy="30622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4"/>
              </a:buBlip>
            </a:pPr>
            <a:r>
              <a:rPr lang="en-US" sz="2000" dirty="0">
                <a:latin typeface="Arial" charset="0"/>
                <a:cs typeface="Arial" charset="0"/>
              </a:rPr>
              <a:t>The </a:t>
            </a:r>
            <a:r>
              <a:rPr lang="en-US" sz="2000" dirty="0" err="1">
                <a:latin typeface="Arial" charset="0"/>
                <a:cs typeface="Arial" charset="0"/>
              </a:rPr>
              <a:t>hpDIRC</a:t>
            </a:r>
            <a:r>
              <a:rPr lang="en-US" sz="2000" dirty="0">
                <a:latin typeface="Arial" charset="0"/>
                <a:cs typeface="Arial" charset="0"/>
              </a:rPr>
              <a:t> has a </a:t>
            </a:r>
            <a:r>
              <a:rPr lang="en-US" sz="2000" dirty="0">
                <a:latin typeface="Symbol" pitchFamily="2" charset="2"/>
                <a:cs typeface="Arial" charset="0"/>
              </a:rPr>
              <a:t>p</a:t>
            </a:r>
            <a:r>
              <a:rPr lang="en-US" sz="2000" dirty="0">
                <a:latin typeface="Arial" charset="0"/>
                <a:cs typeface="Arial" charset="0"/>
              </a:rPr>
              <a:t>/K separation of &gt;4</a:t>
            </a:r>
            <a:r>
              <a:rPr lang="en-US" sz="2000" dirty="0">
                <a:latin typeface="Symbol" pitchFamily="2" charset="2"/>
                <a:cs typeface="Arial" charset="0"/>
              </a:rPr>
              <a:t>s</a:t>
            </a:r>
            <a:r>
              <a:rPr lang="en-US" sz="2000" dirty="0">
                <a:latin typeface="Arial" charset="0"/>
                <a:cs typeface="Arial" charset="0"/>
              </a:rPr>
              <a:t> up to 6 GeV (and 2</a:t>
            </a:r>
            <a:r>
              <a:rPr lang="en-US" sz="2000" dirty="0">
                <a:latin typeface="Symbol" pitchFamily="2" charset="2"/>
                <a:cs typeface="Arial" charset="0"/>
              </a:rPr>
              <a:t>s</a:t>
            </a:r>
            <a:r>
              <a:rPr lang="en-US" sz="2000" dirty="0">
                <a:latin typeface="Arial" charset="0"/>
                <a:cs typeface="Arial" charset="0"/>
              </a:rPr>
              <a:t> at 8 GeV).</a:t>
            </a:r>
          </a:p>
          <a:p>
            <a:pPr>
              <a:spcBef>
                <a:spcPct val="20000"/>
              </a:spcBef>
              <a:buBlip>
                <a:blip r:embed="rId4"/>
              </a:buBlip>
            </a:pPr>
            <a:r>
              <a:rPr lang="en-US" sz="2000" dirty="0">
                <a:latin typeface="Arial" charset="0"/>
                <a:cs typeface="Arial" charset="0"/>
              </a:rPr>
              <a:t>The minimum momentum for </a:t>
            </a:r>
            <a:r>
              <a:rPr lang="en-US" sz="2000" dirty="0">
                <a:latin typeface="Symbol" pitchFamily="2" charset="2"/>
                <a:cs typeface="Arial" charset="0"/>
              </a:rPr>
              <a:t>p</a:t>
            </a:r>
            <a:r>
              <a:rPr lang="en-US" sz="2000" dirty="0">
                <a:latin typeface="Arial" charset="0"/>
                <a:cs typeface="Arial" charset="0"/>
              </a:rPr>
              <a:t>/K ID in threshold mode is 0.2 GeV\</a:t>
            </a:r>
          </a:p>
        </p:txBody>
      </p:sp>
      <p:cxnSp>
        <p:nvCxnSpPr>
          <p:cNvPr id="20" name="Straight Connector 19">
            <a:extLst>
              <a:ext uri="{FF2B5EF4-FFF2-40B4-BE49-F238E27FC236}">
                <a16:creationId xmlns:a16="http://schemas.microsoft.com/office/drawing/2014/main" id="{04E4A29C-0084-C945-BD1D-50B8DFD2B936}"/>
              </a:ext>
            </a:extLst>
          </p:cNvPr>
          <p:cNvCxnSpPr>
            <a:cxnSpLocks/>
          </p:cNvCxnSpPr>
          <p:nvPr/>
        </p:nvCxnSpPr>
        <p:spPr>
          <a:xfrm>
            <a:off x="650630" y="3112483"/>
            <a:ext cx="3059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DD8B289-7761-B247-9534-4BAA2C766024}"/>
              </a:ext>
            </a:extLst>
          </p:cNvPr>
          <p:cNvPicPr>
            <a:picLocks noChangeAspect="1"/>
          </p:cNvPicPr>
          <p:nvPr/>
        </p:nvPicPr>
        <p:blipFill>
          <a:blip r:embed="rId8"/>
          <a:stretch>
            <a:fillRect/>
          </a:stretch>
        </p:blipFill>
        <p:spPr>
          <a:xfrm>
            <a:off x="8232829" y="1171675"/>
            <a:ext cx="3691141" cy="2450592"/>
          </a:xfrm>
          <a:prstGeom prst="rect">
            <a:avLst/>
          </a:prstGeom>
        </p:spPr>
      </p:pic>
      <p:sp>
        <p:nvSpPr>
          <p:cNvPr id="2" name="Right Brace 1">
            <a:extLst>
              <a:ext uri="{FF2B5EF4-FFF2-40B4-BE49-F238E27FC236}">
                <a16:creationId xmlns:a16="http://schemas.microsoft.com/office/drawing/2014/main" id="{36060763-5471-CA44-9C68-4CB5C2BF58B2}"/>
              </a:ext>
            </a:extLst>
          </p:cNvPr>
          <p:cNvSpPr/>
          <p:nvPr/>
        </p:nvSpPr>
        <p:spPr>
          <a:xfrm rot="5400000">
            <a:off x="9805076" y="2943514"/>
            <a:ext cx="400627" cy="1590260"/>
          </a:xfrm>
          <a:prstGeom prst="rightBrace">
            <a:avLst>
              <a:gd name="adj1" fmla="val 8333"/>
              <a:gd name="adj2" fmla="val 53333"/>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6A89F592-2C82-E04F-B1EC-E26B93364555}"/>
              </a:ext>
            </a:extLst>
          </p:cNvPr>
          <p:cNvSpPr txBox="1"/>
          <p:nvPr/>
        </p:nvSpPr>
        <p:spPr>
          <a:xfrm>
            <a:off x="9170503" y="3812241"/>
            <a:ext cx="1733167" cy="369332"/>
          </a:xfrm>
          <a:prstGeom prst="rect">
            <a:avLst/>
          </a:prstGeom>
          <a:noFill/>
        </p:spPr>
        <p:txBody>
          <a:bodyPr wrap="none" rtlCol="0">
            <a:spAutoFit/>
          </a:bodyPr>
          <a:lstStyle/>
          <a:p>
            <a:r>
              <a:rPr lang="en-US" dirty="0"/>
              <a:t>Central Detector</a:t>
            </a:r>
          </a:p>
        </p:txBody>
      </p:sp>
    </p:spTree>
    <p:extLst>
      <p:ext uri="{BB962C8B-B14F-4D97-AF65-F5344CB8AC3E}">
        <p14:creationId xmlns:p14="http://schemas.microsoft.com/office/powerpoint/2010/main" val="2736855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FEF9-83E1-BE40-B899-0D12CD6F70C3}"/>
              </a:ext>
            </a:extLst>
          </p:cNvPr>
          <p:cNvSpPr>
            <a:spLocks noGrp="1"/>
          </p:cNvSpPr>
          <p:nvPr>
            <p:ph type="title"/>
          </p:nvPr>
        </p:nvSpPr>
        <p:spPr/>
        <p:txBody>
          <a:bodyPr/>
          <a:lstStyle/>
          <a:p>
            <a:r>
              <a:rPr lang="en-US" dirty="0"/>
              <a:t>The dual-RICH in Fun4All </a:t>
            </a:r>
          </a:p>
        </p:txBody>
      </p:sp>
      <p:sp>
        <p:nvSpPr>
          <p:cNvPr id="3" name="Content Placeholder 2">
            <a:extLst>
              <a:ext uri="{FF2B5EF4-FFF2-40B4-BE49-F238E27FC236}">
                <a16:creationId xmlns:a16="http://schemas.microsoft.com/office/drawing/2014/main" id="{8F2E9033-7B28-7943-B783-36EECAF4643C}"/>
              </a:ext>
            </a:extLst>
          </p:cNvPr>
          <p:cNvSpPr>
            <a:spLocks noGrp="1"/>
          </p:cNvSpPr>
          <p:nvPr>
            <p:ph idx="1"/>
          </p:nvPr>
        </p:nvSpPr>
        <p:spPr>
          <a:xfrm>
            <a:off x="838200" y="1825625"/>
            <a:ext cx="4533900" cy="523875"/>
          </a:xfrm>
        </p:spPr>
        <p:txBody>
          <a:bodyPr/>
          <a:lstStyle/>
          <a:p>
            <a:r>
              <a:rPr lang="en-US" dirty="0"/>
              <a:t>Christopher </a:t>
            </a:r>
            <a:r>
              <a:rPr lang="en-US" dirty="0" err="1"/>
              <a:t>Dilks</a:t>
            </a:r>
            <a:r>
              <a:rPr lang="en-US" dirty="0"/>
              <a:t>, Duke U.</a:t>
            </a:r>
          </a:p>
        </p:txBody>
      </p:sp>
      <p:sp>
        <p:nvSpPr>
          <p:cNvPr id="4" name="Slide Number Placeholder 3">
            <a:extLst>
              <a:ext uri="{FF2B5EF4-FFF2-40B4-BE49-F238E27FC236}">
                <a16:creationId xmlns:a16="http://schemas.microsoft.com/office/drawing/2014/main" id="{B99291DB-DF38-C047-98E3-A18E61170521}"/>
              </a:ext>
            </a:extLst>
          </p:cNvPr>
          <p:cNvSpPr>
            <a:spLocks noGrp="1"/>
          </p:cNvSpPr>
          <p:nvPr>
            <p:ph type="sldNum" sz="quarter" idx="12"/>
          </p:nvPr>
        </p:nvSpPr>
        <p:spPr/>
        <p:txBody>
          <a:bodyPr/>
          <a:lstStyle/>
          <a:p>
            <a:fld id="{4425E76C-CD05-464A-AAF1-8DC98718EE10}" type="slidenum">
              <a:rPr lang="en-US" smtClean="0"/>
              <a:t>13</a:t>
            </a:fld>
            <a:endParaRPr lang="en-US"/>
          </a:p>
        </p:txBody>
      </p:sp>
      <p:pic>
        <p:nvPicPr>
          <p:cNvPr id="6" name="Picture 5" descr="Shape&#10;&#10;Description automatically generated with medium confidence">
            <a:extLst>
              <a:ext uri="{FF2B5EF4-FFF2-40B4-BE49-F238E27FC236}">
                <a16:creationId xmlns:a16="http://schemas.microsoft.com/office/drawing/2014/main" id="{8CD30AC5-6DB4-BA43-9A85-4CC538209659}"/>
              </a:ext>
            </a:extLst>
          </p:cNvPr>
          <p:cNvPicPr>
            <a:picLocks noChangeAspect="1"/>
          </p:cNvPicPr>
          <p:nvPr/>
        </p:nvPicPr>
        <p:blipFill>
          <a:blip r:embed="rId2"/>
          <a:stretch>
            <a:fillRect/>
          </a:stretch>
        </p:blipFill>
        <p:spPr>
          <a:xfrm>
            <a:off x="6934200" y="1193771"/>
            <a:ext cx="4292600" cy="4981536"/>
          </a:xfrm>
          <a:prstGeom prst="rect">
            <a:avLst/>
          </a:prstGeom>
        </p:spPr>
      </p:pic>
      <p:pic>
        <p:nvPicPr>
          <p:cNvPr id="8" name="Picture 7" descr="Chart, diagram&#10;&#10;Description automatically generated">
            <a:extLst>
              <a:ext uri="{FF2B5EF4-FFF2-40B4-BE49-F238E27FC236}">
                <a16:creationId xmlns:a16="http://schemas.microsoft.com/office/drawing/2014/main" id="{FFD94641-A5A0-664B-A7DD-840DB411B4F1}"/>
              </a:ext>
            </a:extLst>
          </p:cNvPr>
          <p:cNvPicPr>
            <a:picLocks noChangeAspect="1"/>
          </p:cNvPicPr>
          <p:nvPr/>
        </p:nvPicPr>
        <p:blipFill>
          <a:blip r:embed="rId3"/>
          <a:stretch>
            <a:fillRect/>
          </a:stretch>
        </p:blipFill>
        <p:spPr>
          <a:xfrm>
            <a:off x="677052" y="2641600"/>
            <a:ext cx="5888847" cy="3284538"/>
          </a:xfrm>
          <a:prstGeom prst="rect">
            <a:avLst/>
          </a:prstGeom>
        </p:spPr>
      </p:pic>
    </p:spTree>
    <p:extLst>
      <p:ext uri="{BB962C8B-B14F-4D97-AF65-F5344CB8AC3E}">
        <p14:creationId xmlns:p14="http://schemas.microsoft.com/office/powerpoint/2010/main" val="2707400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14</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Muon ID</a:t>
            </a:r>
          </a:p>
        </p:txBody>
      </p:sp>
      <p:sp>
        <p:nvSpPr>
          <p:cNvPr id="11" name="Content Placeholder 1">
            <a:extLst>
              <a:ext uri="{FF2B5EF4-FFF2-40B4-BE49-F238E27FC236}">
                <a16:creationId xmlns:a16="http://schemas.microsoft.com/office/drawing/2014/main" id="{25F6B953-CC01-A944-992E-4B074D44632D}"/>
              </a:ext>
            </a:extLst>
          </p:cNvPr>
          <p:cNvSpPr txBox="1">
            <a:spLocks/>
          </p:cNvSpPr>
          <p:nvPr/>
        </p:nvSpPr>
        <p:spPr bwMode="auto">
          <a:xfrm>
            <a:off x="275819" y="3939584"/>
            <a:ext cx="10644227" cy="80825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At the EIC, mid-rapidity muons have relatively low momenta. The Belle KLM (K</a:t>
            </a:r>
            <a:r>
              <a:rPr lang="en-US" sz="2000" baseline="-25000" dirty="0">
                <a:latin typeface="Arial" charset="0"/>
                <a:cs typeface="Arial" charset="0"/>
              </a:rPr>
              <a:t>L</a:t>
            </a:r>
            <a:r>
              <a:rPr lang="en-US" sz="2000" dirty="0">
                <a:latin typeface="Arial" charset="0"/>
                <a:cs typeface="Arial" charset="0"/>
              </a:rPr>
              <a:t>-</a:t>
            </a:r>
            <a:r>
              <a:rPr lang="en-US" sz="2000" dirty="0">
                <a:latin typeface="Symbol" pitchFamily="2" charset="2"/>
                <a:cs typeface="Arial" charset="0"/>
              </a:rPr>
              <a:t>m</a:t>
            </a:r>
            <a:r>
              <a:rPr lang="en-US" sz="2000" dirty="0">
                <a:latin typeface="Arial" charset="0"/>
                <a:cs typeface="Arial" charset="0"/>
              </a:rPr>
              <a:t>) detector, which is integrated with the flux return, can ID muons down to 0.6 GeV.</a:t>
            </a:r>
          </a:p>
        </p:txBody>
      </p:sp>
      <p:grpSp>
        <p:nvGrpSpPr>
          <p:cNvPr id="13" name="Group 12">
            <a:extLst>
              <a:ext uri="{FF2B5EF4-FFF2-40B4-BE49-F238E27FC236}">
                <a16:creationId xmlns:a16="http://schemas.microsoft.com/office/drawing/2014/main" id="{A9F254D0-694F-8044-AF84-B8F4EA57AF99}"/>
              </a:ext>
            </a:extLst>
          </p:cNvPr>
          <p:cNvGrpSpPr/>
          <p:nvPr/>
        </p:nvGrpSpPr>
        <p:grpSpPr>
          <a:xfrm>
            <a:off x="588594" y="745880"/>
            <a:ext cx="6334091" cy="3008376"/>
            <a:chOff x="5389194" y="482112"/>
            <a:chExt cx="6334091" cy="3008376"/>
          </a:xfrm>
        </p:grpSpPr>
        <p:pic>
          <p:nvPicPr>
            <p:cNvPr id="15" name="Picture 14">
              <a:extLst>
                <a:ext uri="{FF2B5EF4-FFF2-40B4-BE49-F238E27FC236}">
                  <a16:creationId xmlns:a16="http://schemas.microsoft.com/office/drawing/2014/main" id="{75BDDCBB-9591-5A4B-B4EA-55E8B6ACAA9A}"/>
                </a:ext>
              </a:extLst>
            </p:cNvPr>
            <p:cNvPicPr>
              <a:picLocks noChangeAspect="1"/>
            </p:cNvPicPr>
            <p:nvPr/>
          </p:nvPicPr>
          <p:blipFill>
            <a:blip r:embed="rId3"/>
            <a:stretch>
              <a:fillRect/>
            </a:stretch>
          </p:blipFill>
          <p:spPr>
            <a:xfrm>
              <a:off x="5389194" y="482112"/>
              <a:ext cx="6334091" cy="3008376"/>
            </a:xfrm>
            <a:prstGeom prst="rect">
              <a:avLst/>
            </a:prstGeom>
          </p:spPr>
        </p:pic>
        <p:pic>
          <p:nvPicPr>
            <p:cNvPr id="16" name="Picture 15">
              <a:extLst>
                <a:ext uri="{FF2B5EF4-FFF2-40B4-BE49-F238E27FC236}">
                  <a16:creationId xmlns:a16="http://schemas.microsoft.com/office/drawing/2014/main" id="{5E629F45-6A71-0E41-A11D-0A04C279A1D7}"/>
                </a:ext>
              </a:extLst>
            </p:cNvPr>
            <p:cNvPicPr>
              <a:picLocks noChangeAspect="1"/>
            </p:cNvPicPr>
            <p:nvPr/>
          </p:nvPicPr>
          <p:blipFill>
            <a:blip r:embed="rId4"/>
            <a:stretch>
              <a:fillRect/>
            </a:stretch>
          </p:blipFill>
          <p:spPr>
            <a:xfrm>
              <a:off x="6531223" y="2112594"/>
              <a:ext cx="114300" cy="241300"/>
            </a:xfrm>
            <a:prstGeom prst="rect">
              <a:avLst/>
            </a:prstGeom>
          </p:spPr>
        </p:pic>
      </p:grpSp>
      <p:pic>
        <p:nvPicPr>
          <p:cNvPr id="17" name="Picture 16">
            <a:extLst>
              <a:ext uri="{FF2B5EF4-FFF2-40B4-BE49-F238E27FC236}">
                <a16:creationId xmlns:a16="http://schemas.microsoft.com/office/drawing/2014/main" id="{AB8FE4C1-2CF9-614D-9782-AEC232784AA7}"/>
              </a:ext>
            </a:extLst>
          </p:cNvPr>
          <p:cNvPicPr>
            <a:picLocks noChangeAspect="1"/>
          </p:cNvPicPr>
          <p:nvPr/>
        </p:nvPicPr>
        <p:blipFill>
          <a:blip r:embed="rId5"/>
          <a:stretch>
            <a:fillRect/>
          </a:stretch>
        </p:blipFill>
        <p:spPr>
          <a:xfrm>
            <a:off x="7283938" y="806303"/>
            <a:ext cx="4531360" cy="2915920"/>
          </a:xfrm>
          <a:prstGeom prst="rect">
            <a:avLst/>
          </a:prstGeom>
        </p:spPr>
      </p:pic>
      <p:sp>
        <p:nvSpPr>
          <p:cNvPr id="18" name="Content Placeholder 1">
            <a:extLst>
              <a:ext uri="{FF2B5EF4-FFF2-40B4-BE49-F238E27FC236}">
                <a16:creationId xmlns:a16="http://schemas.microsoft.com/office/drawing/2014/main" id="{86613A81-A0BB-4845-B317-CFC800AAC18B}"/>
              </a:ext>
            </a:extLst>
          </p:cNvPr>
          <p:cNvSpPr txBox="1">
            <a:spLocks/>
          </p:cNvSpPr>
          <p:nvPr/>
        </p:nvSpPr>
        <p:spPr bwMode="auto">
          <a:xfrm>
            <a:off x="7842748" y="370831"/>
            <a:ext cx="3956536" cy="43806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2000" dirty="0">
                <a:latin typeface="Arial" charset="0"/>
                <a:cs typeface="Arial" charset="0"/>
              </a:rPr>
              <a:t>The Belle II K</a:t>
            </a:r>
            <a:r>
              <a:rPr lang="en-US" sz="2000" baseline="-25000" dirty="0">
                <a:latin typeface="Arial" charset="0"/>
                <a:cs typeface="Arial" charset="0"/>
              </a:rPr>
              <a:t>L</a:t>
            </a:r>
            <a:r>
              <a:rPr lang="en-US" sz="2000" dirty="0">
                <a:latin typeface="Arial" charset="0"/>
                <a:cs typeface="Arial" charset="0"/>
              </a:rPr>
              <a:t>-</a:t>
            </a:r>
            <a:r>
              <a:rPr lang="en-US" sz="2000" dirty="0">
                <a:latin typeface="Symbol" pitchFamily="2" charset="2"/>
                <a:cs typeface="Arial" charset="0"/>
              </a:rPr>
              <a:t>m </a:t>
            </a:r>
            <a:r>
              <a:rPr lang="en-US" sz="2000" dirty="0">
                <a:latin typeface="Arial" charset="0"/>
                <a:cs typeface="Arial" charset="0"/>
              </a:rPr>
              <a:t>(KLM) system</a:t>
            </a:r>
            <a:endParaRPr lang="en-US" sz="1800" dirty="0">
              <a:latin typeface="Arial" charset="0"/>
              <a:cs typeface="Arial" charset="0"/>
            </a:endParaRPr>
          </a:p>
        </p:txBody>
      </p:sp>
      <p:sp>
        <p:nvSpPr>
          <p:cNvPr id="14" name="Content Placeholder 1">
            <a:extLst>
              <a:ext uri="{FF2B5EF4-FFF2-40B4-BE49-F238E27FC236}">
                <a16:creationId xmlns:a16="http://schemas.microsoft.com/office/drawing/2014/main" id="{85D1DCF1-1F09-224B-8E20-E4CBFABDC092}"/>
              </a:ext>
            </a:extLst>
          </p:cNvPr>
          <p:cNvSpPr txBox="1">
            <a:spLocks/>
          </p:cNvSpPr>
          <p:nvPr/>
        </p:nvSpPr>
        <p:spPr bwMode="auto">
          <a:xfrm>
            <a:off x="276005" y="4739581"/>
            <a:ext cx="11417949" cy="80825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Since EIC mid-rapidity jets are best reconstructed from individual tracks, the KLM focus on measuring the neutral hadron angle rather than energy also fits the EIC needs well.</a:t>
            </a:r>
          </a:p>
        </p:txBody>
      </p:sp>
      <p:sp>
        <p:nvSpPr>
          <p:cNvPr id="19" name="Content Placeholder 1">
            <a:extLst>
              <a:ext uri="{FF2B5EF4-FFF2-40B4-BE49-F238E27FC236}">
                <a16:creationId xmlns:a16="http://schemas.microsoft.com/office/drawing/2014/main" id="{943E39B4-70B2-E145-9F80-B071BC98C7D6}"/>
              </a:ext>
            </a:extLst>
          </p:cNvPr>
          <p:cNvSpPr txBox="1">
            <a:spLocks/>
          </p:cNvSpPr>
          <p:nvPr/>
        </p:nvSpPr>
        <p:spPr bwMode="auto">
          <a:xfrm>
            <a:off x="267121" y="5610125"/>
            <a:ext cx="11567324" cy="80825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In the hadron endcap, both jet and muon energies are large. Here, a high-resolution </a:t>
            </a:r>
            <a:r>
              <a:rPr lang="en-US" sz="2000" dirty="0" err="1">
                <a:latin typeface="Arial" charset="0"/>
                <a:cs typeface="Arial" charset="0"/>
              </a:rPr>
              <a:t>Hcal</a:t>
            </a:r>
            <a:r>
              <a:rPr lang="en-US" sz="2000" dirty="0">
                <a:latin typeface="Arial" charset="0"/>
                <a:cs typeface="Arial" charset="0"/>
              </a:rPr>
              <a:t> (yellow) is important, but a muon tracker can be placed behind it.</a:t>
            </a:r>
          </a:p>
        </p:txBody>
      </p:sp>
    </p:spTree>
    <p:extLst>
      <p:ext uri="{BB962C8B-B14F-4D97-AF65-F5344CB8AC3E}">
        <p14:creationId xmlns:p14="http://schemas.microsoft.com/office/powerpoint/2010/main" val="2171840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F3A356-FE8D-CA4A-ACA0-4E665F760B51}"/>
              </a:ext>
            </a:extLst>
          </p:cNvPr>
          <p:cNvPicPr>
            <a:picLocks noChangeAspect="1"/>
          </p:cNvPicPr>
          <p:nvPr/>
        </p:nvPicPr>
        <p:blipFill>
          <a:blip r:embed="rId2"/>
          <a:stretch>
            <a:fillRect/>
          </a:stretch>
        </p:blipFill>
        <p:spPr>
          <a:xfrm>
            <a:off x="6875582" y="639932"/>
            <a:ext cx="4589586" cy="3252889"/>
          </a:xfrm>
          <a:prstGeom prst="rect">
            <a:avLst/>
          </a:prstGeom>
        </p:spPr>
      </p:pic>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15</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7030A0"/>
                </a:solidFill>
                <a:latin typeface="Times New Roman" charset="0"/>
                <a:cs typeface="Arial" charset="0"/>
              </a:rPr>
              <a:t>The core of CORE</a:t>
            </a:r>
          </a:p>
        </p:txBody>
      </p:sp>
      <p:sp>
        <p:nvSpPr>
          <p:cNvPr id="9" name="Rectangle 8">
            <a:extLst>
              <a:ext uri="{FF2B5EF4-FFF2-40B4-BE49-F238E27FC236}">
                <a16:creationId xmlns:a16="http://schemas.microsoft.com/office/drawing/2014/main" id="{915F1C82-9EB6-4641-B9F0-A4F6CD8DD9F2}"/>
              </a:ext>
            </a:extLst>
          </p:cNvPr>
          <p:cNvSpPr/>
          <p:nvPr/>
        </p:nvSpPr>
        <p:spPr>
          <a:xfrm>
            <a:off x="7556472" y="180850"/>
            <a:ext cx="3328405" cy="338554"/>
          </a:xfrm>
          <a:prstGeom prst="rect">
            <a:avLst/>
          </a:prstGeom>
        </p:spPr>
        <p:txBody>
          <a:bodyPr wrap="square">
            <a:spAutoFit/>
          </a:bodyPr>
          <a:lstStyle/>
          <a:p>
            <a:r>
              <a:rPr lang="en-US" sz="1600" dirty="0">
                <a:solidFill>
                  <a:srgbClr val="0070C0"/>
                </a:solidFill>
                <a:latin typeface="Helvetica" pitchFamily="2" charset="0"/>
              </a:rPr>
              <a:t>inner CORE in </a:t>
            </a:r>
            <a:r>
              <a:rPr lang="en-US" sz="1600" dirty="0" err="1">
                <a:solidFill>
                  <a:srgbClr val="0070C0"/>
                </a:solidFill>
                <a:latin typeface="Helvetica" pitchFamily="2" charset="0"/>
              </a:rPr>
              <a:t>Geant</a:t>
            </a:r>
            <a:r>
              <a:rPr lang="en-US" sz="1600" dirty="0">
                <a:solidFill>
                  <a:srgbClr val="0070C0"/>
                </a:solidFill>
                <a:latin typeface="Helvetica" pitchFamily="2" charset="0"/>
              </a:rPr>
              <a:t> (fun4all)</a:t>
            </a:r>
            <a:endParaRPr lang="en-US" sz="1600" dirty="0"/>
          </a:p>
        </p:txBody>
      </p:sp>
      <p:sp>
        <p:nvSpPr>
          <p:cNvPr id="8" name="Text Box 16">
            <a:extLst>
              <a:ext uri="{FF2B5EF4-FFF2-40B4-BE49-F238E27FC236}">
                <a16:creationId xmlns:a16="http://schemas.microsoft.com/office/drawing/2014/main" id="{82AEB856-B4F6-3141-9A05-0C5DF3640CBE}"/>
              </a:ext>
            </a:extLst>
          </p:cNvPr>
          <p:cNvSpPr txBox="1">
            <a:spLocks noChangeArrowheads="1"/>
          </p:cNvSpPr>
          <p:nvPr/>
        </p:nvSpPr>
        <p:spPr bwMode="auto">
          <a:xfrm>
            <a:off x="7156939" y="773726"/>
            <a:ext cx="1283677" cy="2697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endParaRPr lang="en-US" sz="1200" i="1" dirty="0">
              <a:solidFill>
                <a:srgbClr val="147806"/>
              </a:solidFill>
              <a:latin typeface="+mn-lt"/>
            </a:endParaRPr>
          </a:p>
        </p:txBody>
      </p:sp>
      <p:sp>
        <p:nvSpPr>
          <p:cNvPr id="11" name="Content Placeholder 1">
            <a:extLst>
              <a:ext uri="{FF2B5EF4-FFF2-40B4-BE49-F238E27FC236}">
                <a16:creationId xmlns:a16="http://schemas.microsoft.com/office/drawing/2014/main" id="{25F6B953-CC01-A944-992E-4B074D44632D}"/>
              </a:ext>
            </a:extLst>
          </p:cNvPr>
          <p:cNvSpPr txBox="1">
            <a:spLocks/>
          </p:cNvSpPr>
          <p:nvPr/>
        </p:nvSpPr>
        <p:spPr bwMode="auto">
          <a:xfrm>
            <a:off x="475114" y="4063636"/>
            <a:ext cx="10515272" cy="261851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latin typeface="Arial" charset="0"/>
                <a:cs typeface="Arial" charset="0"/>
              </a:rPr>
              <a:t>New 2.5 T solenoid (2.5 m long, 1 m inner radius)</a:t>
            </a:r>
          </a:p>
          <a:p>
            <a:pPr>
              <a:spcBef>
                <a:spcPct val="20000"/>
              </a:spcBef>
              <a:buFontTx/>
              <a:buBlip>
                <a:blip r:embed="rId3"/>
              </a:buBlip>
            </a:pPr>
            <a:r>
              <a:rPr lang="en-US" sz="2000" dirty="0">
                <a:latin typeface="Arial" charset="0"/>
                <a:cs typeface="Arial" charset="0"/>
              </a:rPr>
              <a:t>Tracking: central all-Si tracker (eRD25) and h-endcap GEM tracker (eRD6)</a:t>
            </a:r>
          </a:p>
          <a:p>
            <a:pPr>
              <a:spcBef>
                <a:spcPct val="20000"/>
              </a:spcBef>
              <a:buFontTx/>
              <a:buBlip>
                <a:blip r:embed="rId3"/>
              </a:buBlip>
            </a:pPr>
            <a:r>
              <a:rPr lang="en-US" sz="2000" dirty="0" err="1">
                <a:latin typeface="Arial" charset="0"/>
                <a:cs typeface="Arial" charset="0"/>
              </a:rPr>
              <a:t>EMcal</a:t>
            </a:r>
            <a:r>
              <a:rPr lang="en-US" sz="2000" dirty="0">
                <a:latin typeface="Arial" charset="0"/>
                <a:cs typeface="Arial" charset="0"/>
              </a:rPr>
              <a:t> (eRD1): PWO for </a:t>
            </a:r>
            <a:r>
              <a:rPr lang="en-US" sz="2000" dirty="0">
                <a:latin typeface="Symbol" pitchFamily="2" charset="2"/>
                <a:cs typeface="Arial" charset="0"/>
              </a:rPr>
              <a:t>h</a:t>
            </a:r>
            <a:r>
              <a:rPr lang="en-US" sz="2000" dirty="0">
                <a:latin typeface="Arial" charset="0"/>
                <a:cs typeface="Arial" charset="0"/>
              </a:rPr>
              <a:t> &lt; 0 and W-</a:t>
            </a:r>
            <a:r>
              <a:rPr lang="en-US" sz="2000" dirty="0" err="1">
                <a:latin typeface="Arial" charset="0"/>
                <a:cs typeface="Arial" charset="0"/>
              </a:rPr>
              <a:t>Shashlyk</a:t>
            </a:r>
            <a:r>
              <a:rPr lang="en-US" sz="2000" dirty="0">
                <a:latin typeface="Arial" charset="0"/>
                <a:cs typeface="Arial" charset="0"/>
              </a:rPr>
              <a:t> for </a:t>
            </a:r>
            <a:r>
              <a:rPr lang="en-US" sz="2000" dirty="0">
                <a:latin typeface="Symbol" pitchFamily="2" charset="2"/>
                <a:cs typeface="Arial" charset="0"/>
              </a:rPr>
              <a:t>h</a:t>
            </a:r>
            <a:r>
              <a:rPr lang="en-US" sz="2000" dirty="0">
                <a:latin typeface="Arial" charset="0"/>
                <a:cs typeface="Arial" charset="0"/>
              </a:rPr>
              <a:t> &gt; 0</a:t>
            </a:r>
          </a:p>
          <a:p>
            <a:pPr>
              <a:spcBef>
                <a:spcPct val="20000"/>
              </a:spcBef>
              <a:buFontTx/>
              <a:buBlip>
                <a:blip r:embed="rId3"/>
              </a:buBlip>
            </a:pPr>
            <a:r>
              <a:rPr lang="en-US" sz="2000" dirty="0">
                <a:latin typeface="Arial" charset="0"/>
                <a:cs typeface="Arial" charset="0"/>
              </a:rPr>
              <a:t>Cherenkov PID (eRD14): DIRC (50 cm radius) in barrel and dual-radiator RICH with outward-reflecting</a:t>
            </a:r>
            <a:r>
              <a:rPr lang="en-US" sz="2000" i="1" dirty="0">
                <a:latin typeface="Arial" charset="0"/>
                <a:cs typeface="Arial" charset="0"/>
              </a:rPr>
              <a:t> </a:t>
            </a:r>
            <a:r>
              <a:rPr lang="en-US" sz="2000" dirty="0">
                <a:latin typeface="Arial" charset="0"/>
                <a:cs typeface="Arial" charset="0"/>
              </a:rPr>
              <a:t>mirrors at a moderate angle (minimizing aberrations) in h-endcap</a:t>
            </a:r>
          </a:p>
          <a:p>
            <a:pPr>
              <a:spcBef>
                <a:spcPct val="20000"/>
              </a:spcBef>
              <a:buFontTx/>
              <a:buBlip>
                <a:blip r:embed="rId3"/>
              </a:buBlip>
            </a:pPr>
            <a:r>
              <a:rPr lang="en-US" sz="2000" dirty="0">
                <a:latin typeface="Arial" charset="0"/>
                <a:cs typeface="Arial" charset="0"/>
              </a:rPr>
              <a:t>TOF: LGADs in e-endcap (eRD29) and a simple TOF behind the </a:t>
            </a:r>
            <a:r>
              <a:rPr lang="en-US" sz="2000" dirty="0" err="1">
                <a:latin typeface="Arial" charset="0"/>
                <a:cs typeface="Arial" charset="0"/>
              </a:rPr>
              <a:t>dRICH</a:t>
            </a:r>
            <a:endParaRPr lang="en-US" sz="2000" dirty="0">
              <a:latin typeface="Arial" charset="0"/>
              <a:cs typeface="Arial" charset="0"/>
            </a:endParaRPr>
          </a:p>
          <a:p>
            <a:pPr>
              <a:spcBef>
                <a:spcPct val="20000"/>
              </a:spcBef>
              <a:buFontTx/>
              <a:buBlip>
                <a:blip r:embed="rId3"/>
              </a:buBlip>
            </a:pPr>
            <a:r>
              <a:rPr lang="en-US" sz="2000" dirty="0">
                <a:latin typeface="Arial" charset="0"/>
                <a:cs typeface="Arial" charset="0"/>
              </a:rPr>
              <a:t>Forward </a:t>
            </a:r>
            <a:r>
              <a:rPr lang="en-US" sz="2000" dirty="0" err="1">
                <a:latin typeface="Arial" charset="0"/>
                <a:cs typeface="Arial" charset="0"/>
              </a:rPr>
              <a:t>HCal</a:t>
            </a:r>
            <a:r>
              <a:rPr lang="en-US" sz="2000" dirty="0">
                <a:latin typeface="Arial" charset="0"/>
                <a:cs typeface="Arial" charset="0"/>
              </a:rPr>
              <a:t> [1.5&lt;𝜂&lt;4] and </a:t>
            </a:r>
            <a:r>
              <a:rPr lang="en-US" sz="2000" i="1" dirty="0">
                <a:latin typeface="Arial" charset="0"/>
                <a:cs typeface="Arial" charset="0"/>
              </a:rPr>
              <a:t>K</a:t>
            </a:r>
            <a:r>
              <a:rPr lang="en-US" sz="2000" i="1" baseline="-25000" dirty="0">
                <a:latin typeface="Arial" charset="0"/>
                <a:cs typeface="Arial" charset="0"/>
              </a:rPr>
              <a:t>L</a:t>
            </a:r>
            <a:r>
              <a:rPr lang="en-US" sz="2000" i="1" dirty="0">
                <a:latin typeface="Arial" charset="0"/>
                <a:cs typeface="Arial" charset="0"/>
              </a:rPr>
              <a:t> / muon [–4&lt;</a:t>
            </a:r>
            <a:r>
              <a:rPr lang="en-US" sz="2000" dirty="0">
                <a:latin typeface="Arial" charset="0"/>
                <a:cs typeface="Arial" charset="0"/>
              </a:rPr>
              <a:t> 𝜂</a:t>
            </a:r>
            <a:r>
              <a:rPr lang="en-US" sz="2000" i="1" dirty="0">
                <a:latin typeface="Arial" charset="0"/>
                <a:cs typeface="Arial" charset="0"/>
              </a:rPr>
              <a:t>&lt;1.5]</a:t>
            </a:r>
            <a:r>
              <a:rPr lang="en-US" sz="2000" dirty="0">
                <a:latin typeface="Arial" charset="0"/>
                <a:cs typeface="Arial" charset="0"/>
              </a:rPr>
              <a:t> detectors integrated with  flux return</a:t>
            </a:r>
          </a:p>
        </p:txBody>
      </p:sp>
      <p:pic>
        <p:nvPicPr>
          <p:cNvPr id="10" name="Google Shape;227;p7">
            <a:extLst>
              <a:ext uri="{FF2B5EF4-FFF2-40B4-BE49-F238E27FC236}">
                <a16:creationId xmlns:a16="http://schemas.microsoft.com/office/drawing/2014/main" id="{85819D66-5BBC-0448-AD2D-3FF62A2C748A}"/>
              </a:ext>
            </a:extLst>
          </p:cNvPr>
          <p:cNvPicPr preferRelativeResize="0">
            <a:picLocks noChangeAspect="1"/>
          </p:cNvPicPr>
          <p:nvPr/>
        </p:nvPicPr>
        <p:blipFill rotWithShape="1">
          <a:blip r:embed="rId4">
            <a:alphaModFix/>
          </a:blip>
          <a:srcRect/>
          <a:stretch/>
        </p:blipFill>
        <p:spPr>
          <a:xfrm>
            <a:off x="1278375" y="1613755"/>
            <a:ext cx="4437979" cy="2112264"/>
          </a:xfrm>
          <a:prstGeom prst="rect">
            <a:avLst/>
          </a:prstGeom>
          <a:noFill/>
          <a:ln>
            <a:noFill/>
          </a:ln>
        </p:spPr>
      </p:pic>
      <p:cxnSp>
        <p:nvCxnSpPr>
          <p:cNvPr id="13" name="Straight Arrow Connector 12">
            <a:extLst>
              <a:ext uri="{FF2B5EF4-FFF2-40B4-BE49-F238E27FC236}">
                <a16:creationId xmlns:a16="http://schemas.microsoft.com/office/drawing/2014/main" id="{D8420169-D13D-D843-B153-DB8336F2E77F}"/>
              </a:ext>
            </a:extLst>
          </p:cNvPr>
          <p:cNvCxnSpPr>
            <a:cxnSpLocks/>
          </p:cNvCxnSpPr>
          <p:nvPr/>
        </p:nvCxnSpPr>
        <p:spPr>
          <a:xfrm>
            <a:off x="4558045" y="1295680"/>
            <a:ext cx="232228" cy="275772"/>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62F8483-68B8-674D-AB43-861A8062BFF7}"/>
              </a:ext>
            </a:extLst>
          </p:cNvPr>
          <p:cNvSpPr/>
          <p:nvPr/>
        </p:nvSpPr>
        <p:spPr>
          <a:xfrm>
            <a:off x="3638172" y="1005393"/>
            <a:ext cx="2124557" cy="307777"/>
          </a:xfrm>
          <a:prstGeom prst="rect">
            <a:avLst/>
          </a:prstGeom>
        </p:spPr>
        <p:txBody>
          <a:bodyPr wrap="square">
            <a:spAutoFit/>
          </a:bodyPr>
          <a:lstStyle/>
          <a:p>
            <a:r>
              <a:rPr lang="en-US" sz="1400" dirty="0" err="1">
                <a:latin typeface="Helvetica" pitchFamily="2" charset="0"/>
              </a:rPr>
              <a:t>dRICH</a:t>
            </a:r>
            <a:r>
              <a:rPr lang="en-US" sz="1400" dirty="0">
                <a:latin typeface="Helvetica" pitchFamily="2" charset="0"/>
              </a:rPr>
              <a:t> photosensors</a:t>
            </a:r>
            <a:endParaRPr lang="en-US" sz="14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6D5709E-31FC-A34F-823D-CA852C30836E}"/>
                  </a:ext>
                </a:extLst>
              </p:cNvPr>
              <p:cNvSpPr txBox="1"/>
              <p:nvPr/>
            </p:nvSpPr>
            <p:spPr>
              <a:xfrm>
                <a:off x="10082926" y="4477121"/>
                <a:ext cx="1814919" cy="622543"/>
              </a:xfrm>
              <a:prstGeom prst="rect">
                <a:avLst/>
              </a:prstGeom>
              <a:noFill/>
              <a:ln w="19050">
                <a:solidFill>
                  <a:srgbClr val="7030A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ln</m:t>
                          </m:r>
                        </m:fName>
                        <m:e>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𝑡𝑎𝑛</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2</m:t>
                                  </m:r>
                                </m:den>
                              </m:f>
                            </m:e>
                          </m:d>
                        </m:e>
                      </m:func>
                    </m:oMath>
                  </m:oMathPara>
                </a14:m>
                <a:endParaRPr lang="en-US" dirty="0"/>
              </a:p>
            </p:txBody>
          </p:sp>
        </mc:Choice>
        <mc:Fallback xmlns="">
          <p:sp>
            <p:nvSpPr>
              <p:cNvPr id="2" name="TextBox 1">
                <a:extLst>
                  <a:ext uri="{FF2B5EF4-FFF2-40B4-BE49-F238E27FC236}">
                    <a16:creationId xmlns:a16="http://schemas.microsoft.com/office/drawing/2014/main" id="{06D5709E-31FC-A34F-823D-CA852C30836E}"/>
                  </a:ext>
                </a:extLst>
              </p:cNvPr>
              <p:cNvSpPr txBox="1">
                <a:spLocks noRot="1" noChangeAspect="1" noMove="1" noResize="1" noEditPoints="1" noAdjustHandles="1" noChangeArrowheads="1" noChangeShapeType="1" noTextEdit="1"/>
              </p:cNvSpPr>
              <p:nvPr/>
            </p:nvSpPr>
            <p:spPr>
              <a:xfrm>
                <a:off x="10082926" y="4477121"/>
                <a:ext cx="1814919" cy="622543"/>
              </a:xfrm>
              <a:prstGeom prst="rect">
                <a:avLst/>
              </a:prstGeom>
              <a:blipFill>
                <a:blip r:embed="rId5"/>
                <a:stretch>
                  <a:fillRect b="-1923"/>
                </a:stretch>
              </a:blipFill>
              <a:ln w="19050">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336052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97FE-FCB0-0540-AD3B-FC4CACFFA53C}"/>
              </a:ext>
            </a:extLst>
          </p:cNvPr>
          <p:cNvSpPr>
            <a:spLocks noGrp="1"/>
          </p:cNvSpPr>
          <p:nvPr>
            <p:ph type="title"/>
          </p:nvPr>
        </p:nvSpPr>
        <p:spPr/>
        <p:txBody>
          <a:bodyPr/>
          <a:lstStyle/>
          <a:p>
            <a:r>
              <a:rPr lang="en-US" dirty="0"/>
              <a:t>Forward Detectors:  The B0 Dipole</a:t>
            </a:r>
          </a:p>
        </p:txBody>
      </p:sp>
      <p:sp>
        <p:nvSpPr>
          <p:cNvPr id="3" name="Content Placeholder 2">
            <a:extLst>
              <a:ext uri="{FF2B5EF4-FFF2-40B4-BE49-F238E27FC236}">
                <a16:creationId xmlns:a16="http://schemas.microsoft.com/office/drawing/2014/main" id="{65A246A7-498E-7848-AB4C-2EC7D2D4D782}"/>
              </a:ext>
            </a:extLst>
          </p:cNvPr>
          <p:cNvSpPr>
            <a:spLocks noGrp="1"/>
          </p:cNvSpPr>
          <p:nvPr>
            <p:ph idx="1"/>
          </p:nvPr>
        </p:nvSpPr>
        <p:spPr>
          <a:xfrm>
            <a:off x="838200" y="1825625"/>
            <a:ext cx="4634948" cy="2004253"/>
          </a:xfrm>
        </p:spPr>
        <p:txBody>
          <a:bodyPr/>
          <a:lstStyle/>
          <a:p>
            <a:r>
              <a:rPr lang="en-US" dirty="0"/>
              <a:t>Acceptance relative to ion beam line:</a:t>
            </a:r>
          </a:p>
          <a:p>
            <a:pPr lvl="1"/>
            <a:r>
              <a:rPr lang="en-US" dirty="0"/>
              <a:t>5.5 </a:t>
            </a:r>
            <a:r>
              <a:rPr lang="en-US" dirty="0" err="1"/>
              <a:t>mrad</a:t>
            </a:r>
            <a:r>
              <a:rPr lang="en-US" dirty="0"/>
              <a:t> &lt; 𝜃 &lt; 13.5-20 </a:t>
            </a:r>
            <a:r>
              <a:rPr lang="en-US" dirty="0" err="1"/>
              <a:t>mrad</a:t>
            </a:r>
            <a:endParaRPr lang="en-US" dirty="0"/>
          </a:p>
          <a:p>
            <a:pPr lvl="1"/>
            <a:r>
              <a:rPr lang="en-US" dirty="0"/>
              <a:t>6 &gt; 𝜂 &gt; 4</a:t>
            </a:r>
          </a:p>
        </p:txBody>
      </p:sp>
      <p:sp>
        <p:nvSpPr>
          <p:cNvPr id="4" name="Slide Number Placeholder 3">
            <a:extLst>
              <a:ext uri="{FF2B5EF4-FFF2-40B4-BE49-F238E27FC236}">
                <a16:creationId xmlns:a16="http://schemas.microsoft.com/office/drawing/2014/main" id="{01B2433F-CF22-414E-9063-478B19831A1A}"/>
              </a:ext>
            </a:extLst>
          </p:cNvPr>
          <p:cNvSpPr>
            <a:spLocks noGrp="1"/>
          </p:cNvSpPr>
          <p:nvPr>
            <p:ph type="sldNum" sz="quarter" idx="12"/>
          </p:nvPr>
        </p:nvSpPr>
        <p:spPr/>
        <p:txBody>
          <a:bodyPr/>
          <a:lstStyle/>
          <a:p>
            <a:fld id="{4425E76C-CD05-464A-AAF1-8DC98718EE10}" type="slidenum">
              <a:rPr lang="en-US" smtClean="0"/>
              <a:t>16</a:t>
            </a:fld>
            <a:endParaRPr lang="en-US"/>
          </a:p>
        </p:txBody>
      </p:sp>
      <p:pic>
        <p:nvPicPr>
          <p:cNvPr id="6" name="Picture 5">
            <a:extLst>
              <a:ext uri="{FF2B5EF4-FFF2-40B4-BE49-F238E27FC236}">
                <a16:creationId xmlns:a16="http://schemas.microsoft.com/office/drawing/2014/main" id="{E2716D47-0BFD-E646-9AA3-F2D69AEAC6A5}"/>
              </a:ext>
            </a:extLst>
          </p:cNvPr>
          <p:cNvPicPr>
            <a:picLocks noChangeAspect="1"/>
          </p:cNvPicPr>
          <p:nvPr/>
        </p:nvPicPr>
        <p:blipFill>
          <a:blip r:embed="rId2"/>
          <a:stretch>
            <a:fillRect/>
          </a:stretch>
        </p:blipFill>
        <p:spPr>
          <a:xfrm>
            <a:off x="6326258" y="1534767"/>
            <a:ext cx="5257800" cy="4000500"/>
          </a:xfrm>
          <a:prstGeom prst="rect">
            <a:avLst/>
          </a:prstGeom>
        </p:spPr>
      </p:pic>
      <p:pic>
        <p:nvPicPr>
          <p:cNvPr id="7" name="Picture 6">
            <a:extLst>
              <a:ext uri="{FF2B5EF4-FFF2-40B4-BE49-F238E27FC236}">
                <a16:creationId xmlns:a16="http://schemas.microsoft.com/office/drawing/2014/main" id="{DFB7FDF5-334C-3C43-8C67-7B087A0FB0B1}"/>
              </a:ext>
            </a:extLst>
          </p:cNvPr>
          <p:cNvPicPr>
            <a:picLocks noChangeAspect="1"/>
          </p:cNvPicPr>
          <p:nvPr/>
        </p:nvPicPr>
        <p:blipFill>
          <a:blip r:embed="rId3"/>
          <a:stretch>
            <a:fillRect/>
          </a:stretch>
        </p:blipFill>
        <p:spPr>
          <a:xfrm>
            <a:off x="226944" y="3935412"/>
            <a:ext cx="5638800" cy="2603500"/>
          </a:xfrm>
          <a:prstGeom prst="rect">
            <a:avLst/>
          </a:prstGeom>
          <a:solidFill>
            <a:schemeClr val="bg1"/>
          </a:solidFill>
        </p:spPr>
      </p:pic>
    </p:spTree>
    <p:extLst>
      <p:ext uri="{BB962C8B-B14F-4D97-AF65-F5344CB8AC3E}">
        <p14:creationId xmlns:p14="http://schemas.microsoft.com/office/powerpoint/2010/main" val="421439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C5A3-417B-9E41-B47D-EBB3528138D4}"/>
              </a:ext>
            </a:extLst>
          </p:cNvPr>
          <p:cNvSpPr>
            <a:spLocks noGrp="1"/>
          </p:cNvSpPr>
          <p:nvPr>
            <p:ph type="title"/>
          </p:nvPr>
        </p:nvSpPr>
        <p:spPr/>
        <p:txBody>
          <a:bodyPr/>
          <a:lstStyle/>
          <a:p>
            <a:pPr algn="r"/>
            <a:r>
              <a:rPr lang="en-US" dirty="0"/>
              <a:t>Far-Forward Detectors</a:t>
            </a:r>
          </a:p>
        </p:txBody>
      </p:sp>
      <p:sp>
        <p:nvSpPr>
          <p:cNvPr id="3" name="Content Placeholder 2">
            <a:extLst>
              <a:ext uri="{FF2B5EF4-FFF2-40B4-BE49-F238E27FC236}">
                <a16:creationId xmlns:a16="http://schemas.microsoft.com/office/drawing/2014/main" id="{B4BF69FD-9FA4-AB4A-9D31-BB3B2CBA4ACB}"/>
              </a:ext>
            </a:extLst>
          </p:cNvPr>
          <p:cNvSpPr>
            <a:spLocks noGrp="1"/>
          </p:cNvSpPr>
          <p:nvPr>
            <p:ph idx="1"/>
          </p:nvPr>
        </p:nvSpPr>
        <p:spPr>
          <a:xfrm>
            <a:off x="243983" y="3124821"/>
            <a:ext cx="3337418" cy="3231529"/>
          </a:xfrm>
        </p:spPr>
        <p:txBody>
          <a:bodyPr>
            <a:normAutofit fontScale="92500" lnSpcReduction="10000"/>
          </a:bodyPr>
          <a:lstStyle/>
          <a:p>
            <a:r>
              <a:rPr lang="en-US" sz="2400" dirty="0"/>
              <a:t>“Off-Momentum” </a:t>
            </a:r>
            <a:br>
              <a:rPr lang="en-US" sz="2400" dirty="0"/>
            </a:br>
            <a:r>
              <a:rPr lang="en-US" sz="2400" dirty="0"/>
              <a:t>𝜃&lt;4.5 </a:t>
            </a:r>
            <a:r>
              <a:rPr lang="en-US" sz="2400" dirty="0" err="1"/>
              <a:t>mr</a:t>
            </a:r>
            <a:r>
              <a:rPr lang="en-US" sz="2400" dirty="0"/>
              <a:t>,</a:t>
            </a:r>
          </a:p>
          <a:p>
            <a:pPr lvl="1"/>
            <a:r>
              <a:rPr lang="en-US" sz="2200" dirty="0"/>
              <a:t>Rigidity K = P/Z</a:t>
            </a:r>
            <a:br>
              <a:rPr lang="en-US" sz="2200" dirty="0"/>
            </a:br>
            <a:r>
              <a:rPr lang="en-US" sz="2200" dirty="0"/>
              <a:t>|K–K</a:t>
            </a:r>
            <a:r>
              <a:rPr lang="en-US" sz="2200" baseline="-25000" dirty="0"/>
              <a:t>0</a:t>
            </a:r>
            <a:r>
              <a:rPr lang="en-US" sz="2200" dirty="0"/>
              <a:t>|/K</a:t>
            </a:r>
            <a:r>
              <a:rPr lang="en-US" sz="2200" baseline="-25000" dirty="0"/>
              <a:t>0</a:t>
            </a:r>
            <a:r>
              <a:rPr lang="en-US" sz="2200" dirty="0"/>
              <a:t>&lt; 0.5</a:t>
            </a:r>
          </a:p>
          <a:p>
            <a:r>
              <a:rPr lang="en-US" sz="2000" dirty="0"/>
              <a:t> </a:t>
            </a:r>
            <a:r>
              <a:rPr lang="en-US" sz="2600" dirty="0"/>
              <a:t>“Roman-Pot” Trackers</a:t>
            </a:r>
          </a:p>
          <a:p>
            <a:pPr lvl="1"/>
            <a:r>
              <a:rPr lang="en-US" sz="2200" dirty="0"/>
              <a:t>IP8, secondary focus at ~45 m</a:t>
            </a:r>
            <a:br>
              <a:rPr lang="en-US" sz="2200" dirty="0"/>
            </a:br>
            <a:r>
              <a:rPr lang="en-US" sz="2200" dirty="0"/>
              <a:t>|K–K</a:t>
            </a:r>
            <a:r>
              <a:rPr lang="en-US" sz="2200" baseline="-25000" dirty="0"/>
              <a:t>0</a:t>
            </a:r>
            <a:r>
              <a:rPr lang="en-US" sz="2200" dirty="0"/>
              <a:t>|/K</a:t>
            </a:r>
            <a:r>
              <a:rPr lang="en-US" sz="2200" baseline="-25000" dirty="0"/>
              <a:t>0</a:t>
            </a:r>
            <a:r>
              <a:rPr lang="en-US" sz="2200" dirty="0"/>
              <a:t> &gt; 0.005</a:t>
            </a:r>
          </a:p>
          <a:p>
            <a:r>
              <a:rPr lang="en-US" sz="2000" dirty="0"/>
              <a:t>Zero Degree Calorimeter</a:t>
            </a:r>
            <a:br>
              <a:rPr lang="en-US" sz="2000" dirty="0"/>
            </a:br>
            <a:r>
              <a:rPr lang="en-US" sz="2000" dirty="0"/>
              <a:t> (ZDC)</a:t>
            </a:r>
          </a:p>
        </p:txBody>
      </p:sp>
      <p:sp>
        <p:nvSpPr>
          <p:cNvPr id="4" name="Slide Number Placeholder 3">
            <a:extLst>
              <a:ext uri="{FF2B5EF4-FFF2-40B4-BE49-F238E27FC236}">
                <a16:creationId xmlns:a16="http://schemas.microsoft.com/office/drawing/2014/main" id="{637CCA1F-DE1C-1245-AD9E-620C895DAC45}"/>
              </a:ext>
            </a:extLst>
          </p:cNvPr>
          <p:cNvSpPr>
            <a:spLocks noGrp="1"/>
          </p:cNvSpPr>
          <p:nvPr>
            <p:ph type="sldNum" sz="quarter" idx="12"/>
          </p:nvPr>
        </p:nvSpPr>
        <p:spPr/>
        <p:txBody>
          <a:bodyPr/>
          <a:lstStyle/>
          <a:p>
            <a:fld id="{4425E76C-CD05-464A-AAF1-8DC98718EE10}" type="slidenum">
              <a:rPr lang="en-US" smtClean="0"/>
              <a:t>17</a:t>
            </a:fld>
            <a:endParaRPr lang="en-US"/>
          </a:p>
        </p:txBody>
      </p:sp>
      <p:pic>
        <p:nvPicPr>
          <p:cNvPr id="6" name="Picture 5">
            <a:extLst>
              <a:ext uri="{FF2B5EF4-FFF2-40B4-BE49-F238E27FC236}">
                <a16:creationId xmlns:a16="http://schemas.microsoft.com/office/drawing/2014/main" id="{FC3DC9A8-F391-E043-8B10-DDE5C87A5DDE}"/>
              </a:ext>
            </a:extLst>
          </p:cNvPr>
          <p:cNvPicPr>
            <a:picLocks noChangeAspect="1"/>
          </p:cNvPicPr>
          <p:nvPr/>
        </p:nvPicPr>
        <p:blipFill>
          <a:blip r:embed="rId2"/>
          <a:stretch>
            <a:fillRect/>
          </a:stretch>
        </p:blipFill>
        <p:spPr>
          <a:xfrm>
            <a:off x="3591340" y="1765282"/>
            <a:ext cx="8065130" cy="4516473"/>
          </a:xfrm>
          <a:prstGeom prst="rect">
            <a:avLst/>
          </a:prstGeom>
        </p:spPr>
      </p:pic>
      <p:pic>
        <p:nvPicPr>
          <p:cNvPr id="7" name="Picture 6">
            <a:extLst>
              <a:ext uri="{FF2B5EF4-FFF2-40B4-BE49-F238E27FC236}">
                <a16:creationId xmlns:a16="http://schemas.microsoft.com/office/drawing/2014/main" id="{98C2AA9C-AC8D-8541-98D6-9B522414C38C}"/>
              </a:ext>
            </a:extLst>
          </p:cNvPr>
          <p:cNvPicPr>
            <a:picLocks noChangeAspect="1"/>
          </p:cNvPicPr>
          <p:nvPr/>
        </p:nvPicPr>
        <p:blipFill>
          <a:blip r:embed="rId3"/>
          <a:stretch>
            <a:fillRect/>
          </a:stretch>
        </p:blipFill>
        <p:spPr>
          <a:xfrm>
            <a:off x="243983" y="142065"/>
            <a:ext cx="5638800" cy="2603500"/>
          </a:xfrm>
          <a:prstGeom prst="rect">
            <a:avLst/>
          </a:prstGeom>
          <a:solidFill>
            <a:schemeClr val="bg1"/>
          </a:solidFill>
        </p:spPr>
      </p:pic>
      <p:sp>
        <p:nvSpPr>
          <p:cNvPr id="8" name="TextBox 7">
            <a:extLst>
              <a:ext uri="{FF2B5EF4-FFF2-40B4-BE49-F238E27FC236}">
                <a16:creationId xmlns:a16="http://schemas.microsoft.com/office/drawing/2014/main" id="{325EADE2-9194-D749-B4F1-4A511E56CD65}"/>
              </a:ext>
            </a:extLst>
          </p:cNvPr>
          <p:cNvSpPr txBox="1"/>
          <p:nvPr/>
        </p:nvSpPr>
        <p:spPr>
          <a:xfrm>
            <a:off x="5234609" y="251791"/>
            <a:ext cx="511679" cy="400110"/>
          </a:xfrm>
          <a:prstGeom prst="rect">
            <a:avLst/>
          </a:prstGeom>
          <a:noFill/>
        </p:spPr>
        <p:txBody>
          <a:bodyPr wrap="none" rtlCol="0">
            <a:spAutoFit/>
          </a:bodyPr>
          <a:lstStyle/>
          <a:p>
            <a:r>
              <a:rPr lang="en-US" sz="2000" dirty="0"/>
              <a:t>IP8</a:t>
            </a:r>
          </a:p>
        </p:txBody>
      </p:sp>
      <p:sp>
        <p:nvSpPr>
          <p:cNvPr id="9" name="TextBox 8">
            <a:extLst>
              <a:ext uri="{FF2B5EF4-FFF2-40B4-BE49-F238E27FC236}">
                <a16:creationId xmlns:a16="http://schemas.microsoft.com/office/drawing/2014/main" id="{075C538E-F7C8-6643-AF9A-8545C18518EA}"/>
              </a:ext>
            </a:extLst>
          </p:cNvPr>
          <p:cNvSpPr txBox="1"/>
          <p:nvPr/>
        </p:nvSpPr>
        <p:spPr>
          <a:xfrm>
            <a:off x="10530035" y="4340475"/>
            <a:ext cx="511679" cy="400110"/>
          </a:xfrm>
          <a:prstGeom prst="rect">
            <a:avLst/>
          </a:prstGeom>
          <a:noFill/>
        </p:spPr>
        <p:txBody>
          <a:bodyPr wrap="none" rtlCol="0">
            <a:spAutoFit/>
          </a:bodyPr>
          <a:lstStyle/>
          <a:p>
            <a:r>
              <a:rPr lang="en-US" sz="2000" dirty="0"/>
              <a:t>IP6</a:t>
            </a:r>
          </a:p>
        </p:txBody>
      </p:sp>
    </p:spTree>
    <p:extLst>
      <p:ext uri="{BB962C8B-B14F-4D97-AF65-F5344CB8AC3E}">
        <p14:creationId xmlns:p14="http://schemas.microsoft.com/office/powerpoint/2010/main" val="1547193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879073" y="136525"/>
            <a:ext cx="7440720" cy="9661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7" dirty="0">
                <a:solidFill>
                  <a:srgbClr val="006633"/>
                </a:solidFill>
                <a:latin typeface="Times New Roman" charset="0"/>
                <a:cs typeface="Arial" charset="0"/>
              </a:rPr>
              <a:t>Thank you!</a:t>
            </a:r>
          </a:p>
        </p:txBody>
      </p:sp>
      <p:sp>
        <p:nvSpPr>
          <p:cNvPr id="5" name="Slide Number Placeholder 2">
            <a:extLst>
              <a:ext uri="{FF2B5EF4-FFF2-40B4-BE49-F238E27FC236}">
                <a16:creationId xmlns:a16="http://schemas.microsoft.com/office/drawing/2014/main" id="{495400DE-C38D-9949-8669-DCD6C4939429}"/>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18</a:t>
            </a:fld>
            <a:endParaRPr lang="en-US" dirty="0"/>
          </a:p>
        </p:txBody>
      </p:sp>
      <p:grpSp>
        <p:nvGrpSpPr>
          <p:cNvPr id="6" name="Group 5">
            <a:extLst>
              <a:ext uri="{FF2B5EF4-FFF2-40B4-BE49-F238E27FC236}">
                <a16:creationId xmlns:a16="http://schemas.microsoft.com/office/drawing/2014/main" id="{8DFDF0EA-F5C8-084A-AFB4-F41DC445E56B}"/>
              </a:ext>
            </a:extLst>
          </p:cNvPr>
          <p:cNvGrpSpPr/>
          <p:nvPr/>
        </p:nvGrpSpPr>
        <p:grpSpPr>
          <a:xfrm>
            <a:off x="641603" y="1121741"/>
            <a:ext cx="10394145" cy="5234609"/>
            <a:chOff x="5389194" y="482112"/>
            <a:chExt cx="6334091" cy="3008376"/>
          </a:xfrm>
        </p:grpSpPr>
        <p:pic>
          <p:nvPicPr>
            <p:cNvPr id="7" name="Picture 6">
              <a:extLst>
                <a:ext uri="{FF2B5EF4-FFF2-40B4-BE49-F238E27FC236}">
                  <a16:creationId xmlns:a16="http://schemas.microsoft.com/office/drawing/2014/main" id="{90E79F42-6669-4346-843F-A5DEB767AED0}"/>
                </a:ext>
              </a:extLst>
            </p:cNvPr>
            <p:cNvPicPr>
              <a:picLocks noChangeAspect="1"/>
            </p:cNvPicPr>
            <p:nvPr/>
          </p:nvPicPr>
          <p:blipFill>
            <a:blip r:embed="rId3"/>
            <a:stretch>
              <a:fillRect/>
            </a:stretch>
          </p:blipFill>
          <p:spPr>
            <a:xfrm>
              <a:off x="5389194" y="482112"/>
              <a:ext cx="6334091" cy="3008376"/>
            </a:xfrm>
            <a:prstGeom prst="rect">
              <a:avLst/>
            </a:prstGeom>
          </p:spPr>
        </p:pic>
        <p:pic>
          <p:nvPicPr>
            <p:cNvPr id="8" name="Picture 7">
              <a:extLst>
                <a:ext uri="{FF2B5EF4-FFF2-40B4-BE49-F238E27FC236}">
                  <a16:creationId xmlns:a16="http://schemas.microsoft.com/office/drawing/2014/main" id="{776443D1-5906-524B-8FF1-0E399B3B1A4E}"/>
                </a:ext>
              </a:extLst>
            </p:cNvPr>
            <p:cNvPicPr>
              <a:picLocks noChangeAspect="1"/>
            </p:cNvPicPr>
            <p:nvPr/>
          </p:nvPicPr>
          <p:blipFill>
            <a:blip r:embed="rId4"/>
            <a:stretch>
              <a:fillRect/>
            </a:stretch>
          </p:blipFill>
          <p:spPr>
            <a:xfrm>
              <a:off x="6531223" y="2112594"/>
              <a:ext cx="114300" cy="241300"/>
            </a:xfrm>
            <a:prstGeom prst="rect">
              <a:avLst/>
            </a:prstGeom>
          </p:spPr>
        </p:pic>
      </p:grpSp>
    </p:spTree>
    <p:extLst>
      <p:ext uri="{BB962C8B-B14F-4D97-AF65-F5344CB8AC3E}">
        <p14:creationId xmlns:p14="http://schemas.microsoft.com/office/powerpoint/2010/main" val="39347709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755066"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CORE 2</a:t>
            </a:r>
            <a:r>
              <a:rPr lang="en-US" sz="2800" dirty="0">
                <a:solidFill>
                  <a:srgbClr val="006633"/>
                </a:solidFill>
                <a:latin typeface="Symbol" pitchFamily="2" charset="2"/>
                <a:cs typeface="Arial" charset="0"/>
              </a:rPr>
              <a:t>p</a:t>
            </a:r>
            <a:r>
              <a:rPr lang="en-US" sz="2800" dirty="0">
                <a:solidFill>
                  <a:srgbClr val="006633"/>
                </a:solidFill>
                <a:latin typeface="Times New Roman" charset="0"/>
                <a:cs typeface="Arial" charset="0"/>
              </a:rPr>
              <a:t> PWO</a:t>
            </a:r>
            <a:r>
              <a:rPr lang="en-US" sz="2800" baseline="-25000" dirty="0">
                <a:solidFill>
                  <a:srgbClr val="006633"/>
                </a:solidFill>
                <a:latin typeface="Times New Roman" charset="0"/>
                <a:cs typeface="Arial" charset="0"/>
              </a:rPr>
              <a:t>4</a:t>
            </a:r>
            <a:r>
              <a:rPr lang="en-US" sz="2800" dirty="0">
                <a:solidFill>
                  <a:srgbClr val="006633"/>
                </a:solidFill>
                <a:latin typeface="Times New Roman" charset="0"/>
                <a:cs typeface="Arial" charset="0"/>
              </a:rPr>
              <a:t> </a:t>
            </a:r>
            <a:r>
              <a:rPr lang="en-US" sz="2800" dirty="0" err="1">
                <a:solidFill>
                  <a:srgbClr val="006633"/>
                </a:solidFill>
                <a:latin typeface="Times New Roman" charset="0"/>
                <a:cs typeface="Arial" charset="0"/>
              </a:rPr>
              <a:t>EMcal</a:t>
            </a:r>
            <a:r>
              <a:rPr lang="en-US" sz="2800" dirty="0">
                <a:solidFill>
                  <a:srgbClr val="006633"/>
                </a:solidFill>
                <a:latin typeface="Times New Roman" charset="0"/>
                <a:cs typeface="Arial" charset="0"/>
              </a:rPr>
              <a:t> superimposed on the YR reference detector  </a:t>
            </a:r>
          </a:p>
        </p:txBody>
      </p:sp>
      <p:grpSp>
        <p:nvGrpSpPr>
          <p:cNvPr id="2" name="Group 1">
            <a:extLst>
              <a:ext uri="{FF2B5EF4-FFF2-40B4-BE49-F238E27FC236}">
                <a16:creationId xmlns:a16="http://schemas.microsoft.com/office/drawing/2014/main" id="{96CDFC44-9CD9-2345-8C71-B5BC0B581873}"/>
              </a:ext>
            </a:extLst>
          </p:cNvPr>
          <p:cNvGrpSpPr/>
          <p:nvPr/>
        </p:nvGrpSpPr>
        <p:grpSpPr>
          <a:xfrm>
            <a:off x="287705" y="901698"/>
            <a:ext cx="11410950" cy="5199007"/>
            <a:chOff x="287705" y="972038"/>
            <a:chExt cx="11410950" cy="5199007"/>
          </a:xfrm>
        </p:grpSpPr>
        <p:pic>
          <p:nvPicPr>
            <p:cNvPr id="7" name="Picture 6">
              <a:extLst>
                <a:ext uri="{FF2B5EF4-FFF2-40B4-BE49-F238E27FC236}">
                  <a16:creationId xmlns:a16="http://schemas.microsoft.com/office/drawing/2014/main" id="{0200C197-351A-774E-9CC9-D57AF6092BE3}"/>
                </a:ext>
              </a:extLst>
            </p:cNvPr>
            <p:cNvPicPr>
              <a:picLocks noChangeAspect="1"/>
            </p:cNvPicPr>
            <p:nvPr/>
          </p:nvPicPr>
          <p:blipFill>
            <a:blip r:embed="rId2"/>
            <a:stretch>
              <a:fillRect/>
            </a:stretch>
          </p:blipFill>
          <p:spPr>
            <a:xfrm>
              <a:off x="287705" y="972038"/>
              <a:ext cx="11410950" cy="4838700"/>
            </a:xfrm>
            <a:prstGeom prst="rect">
              <a:avLst/>
            </a:prstGeom>
          </p:spPr>
        </p:pic>
        <p:pic>
          <p:nvPicPr>
            <p:cNvPr id="65" name="Picture 64">
              <a:extLst>
                <a:ext uri="{FF2B5EF4-FFF2-40B4-BE49-F238E27FC236}">
                  <a16:creationId xmlns:a16="http://schemas.microsoft.com/office/drawing/2014/main" id="{3DD534C0-DAE5-2F4E-8AAF-332FA9DB0CDD}"/>
                </a:ext>
              </a:extLst>
            </p:cNvPr>
            <p:cNvPicPr>
              <a:picLocks noChangeAspect="1"/>
            </p:cNvPicPr>
            <p:nvPr/>
          </p:nvPicPr>
          <p:blipFill>
            <a:blip r:embed="rId3"/>
            <a:stretch>
              <a:fillRect/>
            </a:stretch>
          </p:blipFill>
          <p:spPr>
            <a:xfrm>
              <a:off x="4606950" y="4962804"/>
              <a:ext cx="2670512" cy="1089877"/>
            </a:xfrm>
            <a:prstGeom prst="rect">
              <a:avLst/>
            </a:prstGeom>
          </p:spPr>
        </p:pic>
        <p:sp>
          <p:nvSpPr>
            <p:cNvPr id="66" name="Rectangle 65">
              <a:extLst>
                <a:ext uri="{FF2B5EF4-FFF2-40B4-BE49-F238E27FC236}">
                  <a16:creationId xmlns:a16="http://schemas.microsoft.com/office/drawing/2014/main" id="{0F5AD6F0-49AA-694A-952C-76A7552C00D8}"/>
                </a:ext>
              </a:extLst>
            </p:cNvPr>
            <p:cNvSpPr/>
            <p:nvPr/>
          </p:nvSpPr>
          <p:spPr>
            <a:xfrm>
              <a:off x="4255248" y="5040891"/>
              <a:ext cx="2953885" cy="310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F2841BA-9D44-EB4C-BADA-48182EDA6024}"/>
                </a:ext>
              </a:extLst>
            </p:cNvPr>
            <p:cNvSpPr/>
            <p:nvPr/>
          </p:nvSpPr>
          <p:spPr>
            <a:xfrm>
              <a:off x="4250313" y="5934101"/>
              <a:ext cx="2953885" cy="310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A3AD9A2-783F-F445-85BE-7D3AAF6D04B6}"/>
                </a:ext>
              </a:extLst>
            </p:cNvPr>
            <p:cNvSpPr/>
            <p:nvPr/>
          </p:nvSpPr>
          <p:spPr>
            <a:xfrm rot="16200000">
              <a:off x="4268642" y="5482937"/>
              <a:ext cx="836157" cy="536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841614C-8973-0744-B08E-61E2A800EFC8}"/>
                </a:ext>
              </a:extLst>
            </p:cNvPr>
            <p:cNvSpPr/>
            <p:nvPr/>
          </p:nvSpPr>
          <p:spPr>
            <a:xfrm>
              <a:off x="4456871" y="4836518"/>
              <a:ext cx="1471994" cy="192682"/>
            </a:xfrm>
            <a:prstGeom prst="rect">
              <a:avLst/>
            </a:prstGeom>
            <a:pattFill prst="dkVert">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2CE2685-E922-BE4F-8B95-E45364C088D5}"/>
                </a:ext>
              </a:extLst>
            </p:cNvPr>
            <p:cNvSpPr/>
            <p:nvPr/>
          </p:nvSpPr>
          <p:spPr>
            <a:xfrm rot="16200000">
              <a:off x="4130115" y="5407856"/>
              <a:ext cx="836157" cy="182639"/>
            </a:xfrm>
            <a:prstGeom prst="rect">
              <a:avLst/>
            </a:prstGeom>
            <a:pattFill prst="dkHorz">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9227035-8C0D-0442-BF1C-B429C76BEF53}"/>
                </a:ext>
              </a:extLst>
            </p:cNvPr>
            <p:cNvSpPr/>
            <p:nvPr/>
          </p:nvSpPr>
          <p:spPr>
            <a:xfrm>
              <a:off x="4438204" y="5985165"/>
              <a:ext cx="1471994" cy="185880"/>
            </a:xfrm>
            <a:prstGeom prst="rect">
              <a:avLst/>
            </a:prstGeom>
            <a:pattFill prst="dkVert">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ontent Placeholder 1">
            <a:extLst>
              <a:ext uri="{FF2B5EF4-FFF2-40B4-BE49-F238E27FC236}">
                <a16:creationId xmlns:a16="http://schemas.microsoft.com/office/drawing/2014/main" id="{950FE500-969D-454B-9400-784750471449}"/>
              </a:ext>
            </a:extLst>
          </p:cNvPr>
          <p:cNvSpPr txBox="1">
            <a:spLocks/>
          </p:cNvSpPr>
          <p:nvPr/>
        </p:nvSpPr>
        <p:spPr bwMode="auto">
          <a:xfrm>
            <a:off x="7543800" y="5745272"/>
            <a:ext cx="3341078" cy="105997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The much larger barrel </a:t>
            </a:r>
            <a:r>
              <a:rPr lang="en-US" sz="2000" dirty="0" err="1">
                <a:latin typeface="Arial" charset="0"/>
                <a:cs typeface="Arial" charset="0"/>
              </a:rPr>
              <a:t>EMcal</a:t>
            </a:r>
            <a:r>
              <a:rPr lang="en-US" sz="2000" dirty="0">
                <a:latin typeface="Arial" charset="0"/>
                <a:cs typeface="Arial" charset="0"/>
              </a:rPr>
              <a:t> for the reference is shown in green.</a:t>
            </a:r>
            <a:endParaRPr lang="en-US" sz="1800" dirty="0">
              <a:latin typeface="Arial" charset="0"/>
              <a:cs typeface="Arial" charset="0"/>
            </a:endParaRPr>
          </a:p>
        </p:txBody>
      </p:sp>
      <p:sp>
        <p:nvSpPr>
          <p:cNvPr id="14" name="Right Triangle 13">
            <a:extLst>
              <a:ext uri="{FF2B5EF4-FFF2-40B4-BE49-F238E27FC236}">
                <a16:creationId xmlns:a16="http://schemas.microsoft.com/office/drawing/2014/main" id="{CE29AB03-03A4-AC46-B056-C320A3A3D799}"/>
              </a:ext>
            </a:extLst>
          </p:cNvPr>
          <p:cNvSpPr/>
          <p:nvPr/>
        </p:nvSpPr>
        <p:spPr>
          <a:xfrm>
            <a:off x="3397204" y="4044462"/>
            <a:ext cx="418658" cy="418014"/>
          </a:xfrm>
          <a:prstGeom prst="rtTriangle">
            <a:avLst/>
          </a:prstGeom>
          <a:solidFill>
            <a:srgbClr val="953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2">
            <a:extLst>
              <a:ext uri="{FF2B5EF4-FFF2-40B4-BE49-F238E27FC236}">
                <a16:creationId xmlns:a16="http://schemas.microsoft.com/office/drawing/2014/main" id="{F90EC332-7EBB-8548-BC02-1F70F4CBB433}"/>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19</a:t>
            </a:fld>
            <a:endParaRPr lang="en-US" dirty="0"/>
          </a:p>
        </p:txBody>
      </p:sp>
      <p:sp>
        <p:nvSpPr>
          <p:cNvPr id="15" name="Content Placeholder 1">
            <a:extLst>
              <a:ext uri="{FF2B5EF4-FFF2-40B4-BE49-F238E27FC236}">
                <a16:creationId xmlns:a16="http://schemas.microsoft.com/office/drawing/2014/main" id="{1B531A41-52AB-8C47-9840-39C504916FAC}"/>
              </a:ext>
            </a:extLst>
          </p:cNvPr>
          <p:cNvSpPr txBox="1">
            <a:spLocks/>
          </p:cNvSpPr>
          <p:nvPr/>
        </p:nvSpPr>
        <p:spPr bwMode="auto">
          <a:xfrm>
            <a:off x="512684" y="5880091"/>
            <a:ext cx="3391101" cy="76689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The CORE barrel </a:t>
            </a:r>
            <a:r>
              <a:rPr lang="en-US" sz="2000" dirty="0" err="1">
                <a:latin typeface="Arial" charset="0"/>
                <a:cs typeface="Arial" charset="0"/>
              </a:rPr>
              <a:t>EMcal</a:t>
            </a:r>
            <a:r>
              <a:rPr lang="en-US" sz="2000" dirty="0">
                <a:latin typeface="Arial" charset="0"/>
                <a:cs typeface="Arial" charset="0"/>
              </a:rPr>
              <a:t> is shown in red/white</a:t>
            </a:r>
            <a:endParaRPr lang="en-US" sz="1800" dirty="0">
              <a:latin typeface="Arial" charset="0"/>
              <a:cs typeface="Arial" charset="0"/>
            </a:endParaRPr>
          </a:p>
        </p:txBody>
      </p:sp>
      <p:cxnSp>
        <p:nvCxnSpPr>
          <p:cNvPr id="17" name="Straight Arrow Connector 16">
            <a:extLst>
              <a:ext uri="{FF2B5EF4-FFF2-40B4-BE49-F238E27FC236}">
                <a16:creationId xmlns:a16="http://schemas.microsoft.com/office/drawing/2014/main" id="{4C3CAAAC-B823-A94E-80DB-ABECB80910FB}"/>
              </a:ext>
            </a:extLst>
          </p:cNvPr>
          <p:cNvCxnSpPr>
            <a:cxnSpLocks/>
          </p:cNvCxnSpPr>
          <p:nvPr/>
        </p:nvCxnSpPr>
        <p:spPr>
          <a:xfrm flipV="1">
            <a:off x="3935606" y="4870938"/>
            <a:ext cx="1146348" cy="113881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4EF8FF-6B12-5D49-9C42-763C915D6E1C}"/>
              </a:ext>
            </a:extLst>
          </p:cNvPr>
          <p:cNvCxnSpPr>
            <a:cxnSpLocks/>
          </p:cNvCxnSpPr>
          <p:nvPr/>
        </p:nvCxnSpPr>
        <p:spPr>
          <a:xfrm flipH="1" flipV="1">
            <a:off x="4888523" y="4097215"/>
            <a:ext cx="2778369" cy="2180493"/>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55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5C960-2099-4EE9-95C6-8AD89BB7F6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1811" y="947350"/>
            <a:ext cx="4338704" cy="2390210"/>
          </a:xfrm>
          <a:prstGeom prst="rect">
            <a:avLst/>
          </a:prstGeom>
          <a:ln>
            <a:noFill/>
          </a:ln>
          <a:effectLst/>
        </p:spPr>
      </p:pic>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a:xfrm>
            <a:off x="6378916" y="5702743"/>
            <a:ext cx="1543050" cy="273844"/>
          </a:xfrm>
        </p:spPr>
        <p:txBody>
          <a:bodyPr/>
          <a:lstStyle/>
          <a:p>
            <a:fld id="{893C5830-40F3-F04E-B2E3-10E6672BA8FF}" type="slidenum">
              <a:rPr lang="en-US" smtClean="0"/>
              <a:pPr/>
              <a:t>2</a:t>
            </a:fld>
            <a:endParaRPr lang="en-US" dirty="0"/>
          </a:p>
        </p:txBody>
      </p:sp>
      <p:sp>
        <p:nvSpPr>
          <p:cNvPr id="10" name="Title 9">
            <a:extLst>
              <a:ext uri="{FF2B5EF4-FFF2-40B4-BE49-F238E27FC236}">
                <a16:creationId xmlns:a16="http://schemas.microsoft.com/office/drawing/2014/main" id="{6CF57A63-8535-8649-8E43-5057092D41E6}"/>
              </a:ext>
            </a:extLst>
          </p:cNvPr>
          <p:cNvSpPr>
            <a:spLocks noGrp="1"/>
          </p:cNvSpPr>
          <p:nvPr>
            <p:ph type="title"/>
          </p:nvPr>
        </p:nvSpPr>
        <p:spPr>
          <a:xfrm>
            <a:off x="636081" y="257928"/>
            <a:ext cx="6879574" cy="689423"/>
          </a:xfrm>
        </p:spPr>
        <p:txBody>
          <a:bodyPr>
            <a:normAutofit fontScale="90000"/>
          </a:bodyPr>
          <a:lstStyle/>
          <a:p>
            <a:r>
              <a:rPr lang="en-US" dirty="0"/>
              <a:t>EIC Machine Parameters</a:t>
            </a:r>
          </a:p>
        </p:txBody>
      </p:sp>
      <p:graphicFrame>
        <p:nvGraphicFramePr>
          <p:cNvPr id="9" name="Table 12">
            <a:extLst>
              <a:ext uri="{FF2B5EF4-FFF2-40B4-BE49-F238E27FC236}">
                <a16:creationId xmlns:a16="http://schemas.microsoft.com/office/drawing/2014/main" id="{7AD050B1-EFFD-DF41-B8FF-81B5E1B19C58}"/>
              </a:ext>
            </a:extLst>
          </p:cNvPr>
          <p:cNvGraphicFramePr>
            <a:graphicFrameLocks noGrp="1"/>
          </p:cNvGraphicFramePr>
          <p:nvPr/>
        </p:nvGraphicFramePr>
        <p:xfrm>
          <a:off x="636082" y="3445750"/>
          <a:ext cx="8414432" cy="2966720"/>
        </p:xfrm>
        <a:graphic>
          <a:graphicData uri="http://schemas.openxmlformats.org/drawingml/2006/table">
            <a:tbl>
              <a:tblPr firstRow="1" bandRow="1">
                <a:tableStyleId>{5C22544A-7EE6-4342-B048-85BDC9FD1C3A}</a:tableStyleId>
              </a:tblPr>
              <a:tblGrid>
                <a:gridCol w="3900453">
                  <a:extLst>
                    <a:ext uri="{9D8B030D-6E8A-4147-A177-3AD203B41FA5}">
                      <a16:colId xmlns:a16="http://schemas.microsoft.com/office/drawing/2014/main" val="593480347"/>
                    </a:ext>
                  </a:extLst>
                </a:gridCol>
                <a:gridCol w="214135">
                  <a:extLst>
                    <a:ext uri="{9D8B030D-6E8A-4147-A177-3AD203B41FA5}">
                      <a16:colId xmlns:a16="http://schemas.microsoft.com/office/drawing/2014/main" val="1211888543"/>
                    </a:ext>
                  </a:extLst>
                </a:gridCol>
                <a:gridCol w="4299844">
                  <a:extLst>
                    <a:ext uri="{9D8B030D-6E8A-4147-A177-3AD203B41FA5}">
                      <a16:colId xmlns:a16="http://schemas.microsoft.com/office/drawing/2014/main" val="3380033988"/>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Double Ring Design Based on Existing RHIC Facilities</a:t>
                      </a:r>
                    </a:p>
                  </a:txBody>
                  <a:tcPr>
                    <a:solidFill>
                      <a:schemeClr val="accent1">
                        <a:lumMod val="20000"/>
                        <a:lumOff val="80000"/>
                      </a:schemeClr>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486125154"/>
                  </a:ext>
                </a:extLst>
              </a:tr>
              <a:tr h="370840">
                <a:tc>
                  <a:txBody>
                    <a:bodyPr/>
                    <a:lstStyle/>
                    <a:p>
                      <a:r>
                        <a:rPr lang="en-US" sz="1500" b="1" dirty="0">
                          <a:latin typeface="Arial" panose="020B0604020202020204" pitchFamily="34" charset="0"/>
                          <a:cs typeface="Arial" panose="020B0604020202020204" pitchFamily="34" charset="0"/>
                        </a:rPr>
                        <a:t>Hadron Storage Ring: </a:t>
                      </a:r>
                      <a:r>
                        <a:rPr lang="en-US" sz="15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40 - 275 GeV </a:t>
                      </a:r>
                      <a:endParaRPr lang="en-US" sz="1500" dirty="0">
                        <a:solidFill>
                          <a:schemeClr val="tx1"/>
                        </a:solidFill>
                      </a:endParaRPr>
                    </a:p>
                  </a:txBody>
                  <a:tcPr>
                    <a:solidFill>
                      <a:schemeClr val="accent1">
                        <a:lumMod val="20000"/>
                        <a:lumOff val="80000"/>
                      </a:schemeClr>
                    </a:solidFill>
                  </a:tcPr>
                </a:tc>
                <a:tc>
                  <a:txBody>
                    <a:bodyPr/>
                    <a:lstStyle/>
                    <a:p>
                      <a:endParaRPr lang="en-US" sz="1500" dirty="0">
                        <a:solidFill>
                          <a:schemeClr val="tx1"/>
                        </a:solidFill>
                      </a:endParaRPr>
                    </a:p>
                  </a:txBody>
                  <a:tcPr>
                    <a:solidFill>
                      <a:schemeClr val="accent1">
                        <a:lumMod val="20000"/>
                        <a:lumOff val="80000"/>
                      </a:schemeClr>
                    </a:solidFill>
                  </a:tcPr>
                </a:tc>
                <a:tc>
                  <a:txBody>
                    <a:bodyPr/>
                    <a:lstStyle/>
                    <a:p>
                      <a:r>
                        <a:rPr lang="en-US" sz="1500" b="1" dirty="0">
                          <a:latin typeface="Arial" panose="020B0604020202020204" pitchFamily="34" charset="0"/>
                          <a:cs typeface="Arial" panose="020B0604020202020204" pitchFamily="34" charset="0"/>
                        </a:rPr>
                        <a:t>Electron Storage Ring:  2.5 - 18 GeV </a:t>
                      </a:r>
                      <a:endParaRPr lang="en-US" sz="15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401975554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RHIC Yellow Ring and Injector Complex</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Many Bunches, Large Beam Current - 2.5 A</a:t>
                      </a:r>
                    </a:p>
                  </a:txBody>
                  <a:tcPr>
                    <a:solidFill>
                      <a:schemeClr val="accent1">
                        <a:lumMod val="20000"/>
                        <a:lumOff val="80000"/>
                      </a:schemeClr>
                    </a:solidFill>
                  </a:tcPr>
                </a:tc>
                <a:extLst>
                  <a:ext uri="{0D108BD9-81ED-4DB2-BD59-A6C34878D82A}">
                    <a16:rowId xmlns:a16="http://schemas.microsoft.com/office/drawing/2014/main" val="193819468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Many Bunches, 1160 @ 1A Beam Current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9 MW Synchrotron Radiation</a:t>
                      </a:r>
                    </a:p>
                  </a:txBody>
                  <a:tcPr>
                    <a:solidFill>
                      <a:schemeClr val="accent1">
                        <a:lumMod val="20000"/>
                        <a:lumOff val="80000"/>
                      </a:schemeClr>
                    </a:solidFill>
                  </a:tcPr>
                </a:tc>
                <a:extLst>
                  <a:ext uri="{0D108BD9-81ED-4DB2-BD59-A6C34878D82A}">
                    <a16:rowId xmlns:a16="http://schemas.microsoft.com/office/drawing/2014/main" val="302136496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Bright Beam Emittance  </a:t>
                      </a:r>
                      <a:r>
                        <a:rPr lang="en-US" sz="1400" dirty="0">
                          <a:latin typeface="Symbol" panose="05050102010706020507" pitchFamily="18" charset="2"/>
                          <a:cs typeface="Arial" panose="020B0604020202020204" pitchFamily="34" charset="0"/>
                        </a:rPr>
                        <a:t>e</a:t>
                      </a:r>
                      <a:r>
                        <a:rPr lang="en-US" sz="1400" baseline="-25000" dirty="0">
                          <a:latin typeface="Arial" panose="020B0604020202020204" pitchFamily="34" charset="0"/>
                          <a:cs typeface="Arial" panose="020B0604020202020204" pitchFamily="34" charset="0"/>
                        </a:rPr>
                        <a:t>xp</a:t>
                      </a:r>
                      <a:r>
                        <a:rPr lang="en-US" sz="1400" dirty="0">
                          <a:latin typeface="Arial" panose="020B0604020202020204" pitchFamily="34" charset="0"/>
                          <a:cs typeface="Arial" panose="020B0604020202020204" pitchFamily="34" charset="0"/>
                        </a:rPr>
                        <a:t>= 9 nm</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sym typeface="Wingdings" panose="05000000000000000000" pitchFamily="2" charset="2"/>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sym typeface="Wingdings" panose="05000000000000000000" pitchFamily="2" charset="2"/>
                        </a:rPr>
                        <a:t>Superconducting RF Cavities , 10MW Power</a:t>
                      </a:r>
                    </a:p>
                  </a:txBody>
                  <a:tcPr>
                    <a:solidFill>
                      <a:schemeClr val="accent1">
                        <a:lumMod val="20000"/>
                        <a:lumOff val="80000"/>
                      </a:schemeClr>
                    </a:solidFill>
                  </a:tcPr>
                </a:tc>
                <a:extLst>
                  <a:ext uri="{0D108BD9-81ED-4DB2-BD59-A6C34878D82A}">
                    <a16:rowId xmlns:a16="http://schemas.microsoft.com/office/drawing/2014/main" val="178558319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Flat Beam, Requires Strong Cooling</a:t>
                      </a:r>
                    </a:p>
                  </a:txBody>
                  <a:tcPr>
                    <a:solidFill>
                      <a:schemeClr val="accent1">
                        <a:lumMod val="20000"/>
                        <a:lumOff val="80000"/>
                      </a:schemeClr>
                    </a:solidFill>
                  </a:tcPr>
                </a:tc>
                <a:tc>
                  <a:txBody>
                    <a:bodyPr/>
                    <a:lstStyle/>
                    <a:p>
                      <a:endParaRPr lang="en-US" sz="1600" dirty="0">
                        <a:solidFill>
                          <a:schemeClr val="tx1"/>
                        </a:solidFill>
                      </a:endParaRPr>
                    </a:p>
                  </a:txBody>
                  <a:tcPr>
                    <a:solidFill>
                      <a:schemeClr val="accent1">
                        <a:lumMod val="20000"/>
                        <a:lumOff val="80000"/>
                      </a:schemeClr>
                    </a:solidFill>
                  </a:tcPr>
                </a:tc>
                <a:tc>
                  <a:txBody>
                    <a:bodyPr/>
                    <a:lstStyle/>
                    <a:p>
                      <a:endParaRPr lang="en-US" sz="16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4140410792"/>
                  </a:ext>
                </a:extLst>
              </a:tr>
              <a:tr h="370840">
                <a:tc>
                  <a:txBody>
                    <a:bodyPr/>
                    <a:lstStyle/>
                    <a:p>
                      <a:r>
                        <a:rPr lang="en-US" sz="1500" b="1" dirty="0">
                          <a:latin typeface="Arial" panose="020B0604020202020204" pitchFamily="34" charset="0"/>
                          <a:cs typeface="Arial" panose="020B0604020202020204" pitchFamily="34" charset="0"/>
                        </a:rPr>
                        <a:t>High Luminosity Interaction Region(s)</a:t>
                      </a:r>
                      <a:endParaRPr lang="en-US" sz="1500" dirty="0">
                        <a:solidFill>
                          <a:schemeClr val="tx1"/>
                        </a:solidFill>
                      </a:endParaRPr>
                    </a:p>
                  </a:txBody>
                  <a:tcPr>
                    <a:solidFill>
                      <a:schemeClr val="accent1">
                        <a:lumMod val="20000"/>
                        <a:lumOff val="80000"/>
                      </a:schemeClr>
                    </a:solidFill>
                  </a:tcPr>
                </a:tc>
                <a:tc>
                  <a:txBody>
                    <a:bodyPr/>
                    <a:lstStyle/>
                    <a:p>
                      <a:endParaRPr lang="en-US" sz="1500" dirty="0">
                        <a:solidFill>
                          <a:schemeClr val="tx1"/>
                        </a:solidFill>
                      </a:endParaRPr>
                    </a:p>
                  </a:txBody>
                  <a:tcPr>
                    <a:solidFill>
                      <a:schemeClr val="accent1">
                        <a:lumMod val="20000"/>
                        <a:lumOff val="80000"/>
                      </a:schemeClr>
                    </a:solidFill>
                  </a:tcPr>
                </a:tc>
                <a:tc>
                  <a:txBody>
                    <a:bodyPr/>
                    <a:lstStyle/>
                    <a:p>
                      <a:r>
                        <a:rPr lang="en-US" sz="1500" b="1" dirty="0">
                          <a:latin typeface="Arial" panose="020B0604020202020204" pitchFamily="34" charset="0"/>
                          <a:cs typeface="Arial" panose="020B0604020202020204" pitchFamily="34" charset="0"/>
                        </a:rPr>
                        <a:t>Electron Rapid Cycling Synchrotron</a:t>
                      </a:r>
                      <a:endParaRPr lang="en-US" sz="15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89198414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25 mrad Crossing Angle with Crab Cavities</a:t>
                      </a:r>
                    </a:p>
                  </a:txBody>
                  <a:tcPr>
                    <a:solidFill>
                      <a:schemeClr val="accent1">
                        <a:lumMod val="20000"/>
                        <a:lumOff val="80000"/>
                      </a:schemeClr>
                    </a:solidFill>
                  </a:tcPr>
                </a:tc>
                <a:tc>
                  <a:txBody>
                    <a:bodyPr/>
                    <a:lstStyle/>
                    <a:p>
                      <a:endParaRPr lang="en-US" sz="1600" dirty="0">
                        <a:solidFill>
                          <a:schemeClr val="tx1"/>
                        </a:solidFill>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Spin Transparent Due to High Periodicity</a:t>
                      </a:r>
                    </a:p>
                  </a:txBody>
                  <a:tcPr>
                    <a:solidFill>
                      <a:schemeClr val="accent1">
                        <a:lumMod val="20000"/>
                        <a:lumOff val="80000"/>
                      </a:schemeClr>
                    </a:solidFill>
                  </a:tcPr>
                </a:tc>
                <a:extLst>
                  <a:ext uri="{0D108BD9-81ED-4DB2-BD59-A6C34878D82A}">
                    <a16:rowId xmlns:a16="http://schemas.microsoft.com/office/drawing/2014/main" val="2150533807"/>
                  </a:ext>
                </a:extLst>
              </a:tr>
            </a:tbl>
          </a:graphicData>
        </a:graphic>
      </p:graphicFrame>
      <p:pic>
        <p:nvPicPr>
          <p:cNvPr id="4" name="Picture 3">
            <a:extLst>
              <a:ext uri="{FF2B5EF4-FFF2-40B4-BE49-F238E27FC236}">
                <a16:creationId xmlns:a16="http://schemas.microsoft.com/office/drawing/2014/main" id="{E35B5A90-32DB-7C46-B692-9FADB899B1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827" y="970314"/>
            <a:ext cx="4416850" cy="2441936"/>
          </a:xfrm>
          <a:prstGeom prst="rect">
            <a:avLst/>
          </a:prstGeom>
          <a:ln>
            <a:noFill/>
          </a:ln>
        </p:spPr>
      </p:pic>
      <p:sp>
        <p:nvSpPr>
          <p:cNvPr id="2" name="TextBox 1">
            <a:extLst>
              <a:ext uri="{FF2B5EF4-FFF2-40B4-BE49-F238E27FC236}">
                <a16:creationId xmlns:a16="http://schemas.microsoft.com/office/drawing/2014/main" id="{27440CF3-3354-9D4D-8DE5-3878D6F0B096}"/>
              </a:ext>
            </a:extLst>
          </p:cNvPr>
          <p:cNvSpPr txBox="1"/>
          <p:nvPr/>
        </p:nvSpPr>
        <p:spPr>
          <a:xfrm>
            <a:off x="9426390" y="726141"/>
            <a:ext cx="2442882" cy="5632311"/>
          </a:xfrm>
          <a:prstGeom prst="rect">
            <a:avLst/>
          </a:prstGeom>
          <a:noFill/>
        </p:spPr>
        <p:txBody>
          <a:bodyPr wrap="square" rtlCol="0">
            <a:spAutoFit/>
          </a:bodyPr>
          <a:lstStyle/>
          <a:p>
            <a:br>
              <a:rPr lang="en-US" dirty="0"/>
            </a:br>
            <a:endParaRPr lang="en-US" dirty="0"/>
          </a:p>
          <a:p>
            <a:br>
              <a:rPr lang="en-US" dirty="0"/>
            </a:br>
            <a:endParaRPr lang="en-US" dirty="0"/>
          </a:p>
          <a:p>
            <a:pPr algn="ctr"/>
            <a:r>
              <a:rPr lang="en-US" sz="2400" dirty="0"/>
              <a:t>DOE Total Project Cost</a:t>
            </a:r>
          </a:p>
          <a:p>
            <a:pPr algn="ctr"/>
            <a:r>
              <a:rPr lang="en-US" sz="2400" dirty="0"/>
              <a:t> $2,249M</a:t>
            </a:r>
          </a:p>
          <a:p>
            <a:r>
              <a:rPr lang="en-US" b="1" dirty="0"/>
              <a:t>Includes </a:t>
            </a:r>
            <a:br>
              <a:rPr lang="en-US" dirty="0"/>
            </a:br>
            <a:r>
              <a:rPr lang="en-US" dirty="0"/>
              <a:t>1 Interaction Region, </a:t>
            </a:r>
            <a:br>
              <a:rPr lang="en-US" dirty="0"/>
            </a:br>
            <a:r>
              <a:rPr lang="en-US" dirty="0"/>
              <a:t>1 Detector</a:t>
            </a:r>
          </a:p>
          <a:p>
            <a:r>
              <a:rPr lang="en-US" dirty="0"/>
              <a:t>“6:00 </a:t>
            </a:r>
            <a:r>
              <a:rPr lang="en-US" dirty="0" err="1"/>
              <a:t>O’Clock</a:t>
            </a:r>
            <a:r>
              <a:rPr lang="en-US" dirty="0"/>
              <a:t>” position</a:t>
            </a:r>
          </a:p>
          <a:p>
            <a:r>
              <a:rPr lang="en-US" b="1" dirty="0"/>
              <a:t>Requires</a:t>
            </a:r>
          </a:p>
          <a:p>
            <a:r>
              <a:rPr lang="en-US" dirty="0"/>
              <a:t>~$70M “In-kind” contribution to detector</a:t>
            </a:r>
          </a:p>
          <a:p>
            <a:endParaRPr lang="en-US" dirty="0"/>
          </a:p>
          <a:p>
            <a:r>
              <a:rPr lang="en-US" dirty="0"/>
              <a:t>Second IR + Detector 100% “off-project”</a:t>
            </a:r>
          </a:p>
          <a:p>
            <a:r>
              <a:rPr lang="en-US" dirty="0"/>
              <a:t>“8:00 </a:t>
            </a:r>
            <a:r>
              <a:rPr lang="en-US" dirty="0" err="1"/>
              <a:t>O’Clock</a:t>
            </a:r>
            <a:r>
              <a:rPr lang="en-US" dirty="0"/>
              <a:t>” position</a:t>
            </a:r>
          </a:p>
          <a:p>
            <a:endParaRPr lang="en-US" dirty="0"/>
          </a:p>
        </p:txBody>
      </p:sp>
    </p:spTree>
    <p:extLst>
      <p:ext uri="{BB962C8B-B14F-4D97-AF65-F5344CB8AC3E}">
        <p14:creationId xmlns:p14="http://schemas.microsoft.com/office/powerpoint/2010/main" val="331745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20</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963" dirty="0">
                <a:solidFill>
                  <a:srgbClr val="006633"/>
                </a:solidFill>
                <a:latin typeface="Times New Roman" charset="0"/>
                <a:cs typeface="Arial" charset="0"/>
              </a:rPr>
              <a:t>Pre-showers for </a:t>
            </a:r>
            <a:r>
              <a:rPr lang="en-US" sz="2963" dirty="0">
                <a:solidFill>
                  <a:srgbClr val="006633"/>
                </a:solidFill>
                <a:latin typeface="Symbol" pitchFamily="2" charset="2"/>
                <a:cs typeface="Arial" charset="0"/>
              </a:rPr>
              <a:t>g</a:t>
            </a:r>
            <a:r>
              <a:rPr lang="en-US" sz="2963" dirty="0">
                <a:solidFill>
                  <a:srgbClr val="006633"/>
                </a:solidFill>
                <a:latin typeface="Times New Roman" charset="0"/>
                <a:cs typeface="Arial" charset="0"/>
              </a:rPr>
              <a:t>/𝜋</a:t>
            </a:r>
            <a:r>
              <a:rPr lang="en-US" sz="2963" baseline="30000" dirty="0">
                <a:solidFill>
                  <a:srgbClr val="006633"/>
                </a:solidFill>
                <a:latin typeface="Times New Roman" charset="0"/>
                <a:cs typeface="Arial" charset="0"/>
              </a:rPr>
              <a:t>0</a:t>
            </a:r>
            <a:r>
              <a:rPr lang="en-US" sz="2963" dirty="0">
                <a:solidFill>
                  <a:srgbClr val="006633"/>
                </a:solidFill>
                <a:latin typeface="Times New Roman" charset="0"/>
                <a:cs typeface="Arial" charset="0"/>
              </a:rPr>
              <a:t> separation</a:t>
            </a:r>
          </a:p>
        </p:txBody>
      </p:sp>
      <p:pic>
        <p:nvPicPr>
          <p:cNvPr id="2" name="Picture 1">
            <a:extLst>
              <a:ext uri="{FF2B5EF4-FFF2-40B4-BE49-F238E27FC236}">
                <a16:creationId xmlns:a16="http://schemas.microsoft.com/office/drawing/2014/main" id="{7DD0328A-F506-E943-91BF-8005F911EFA4}"/>
              </a:ext>
            </a:extLst>
          </p:cNvPr>
          <p:cNvPicPr>
            <a:picLocks noChangeAspect="1"/>
          </p:cNvPicPr>
          <p:nvPr/>
        </p:nvPicPr>
        <p:blipFill>
          <a:blip r:embed="rId2"/>
          <a:stretch>
            <a:fillRect/>
          </a:stretch>
        </p:blipFill>
        <p:spPr>
          <a:xfrm>
            <a:off x="2979126" y="4565164"/>
            <a:ext cx="2400300" cy="1701800"/>
          </a:xfrm>
          <a:prstGeom prst="rect">
            <a:avLst/>
          </a:prstGeom>
        </p:spPr>
      </p:pic>
      <p:sp>
        <p:nvSpPr>
          <p:cNvPr id="18" name="Content Placeholder 1">
            <a:extLst>
              <a:ext uri="{FF2B5EF4-FFF2-40B4-BE49-F238E27FC236}">
                <a16:creationId xmlns:a16="http://schemas.microsoft.com/office/drawing/2014/main" id="{CF510D65-16DD-0048-8D9F-3B1BA772257C}"/>
              </a:ext>
            </a:extLst>
          </p:cNvPr>
          <p:cNvSpPr txBox="1">
            <a:spLocks/>
          </p:cNvSpPr>
          <p:nvPr/>
        </p:nvSpPr>
        <p:spPr bwMode="auto">
          <a:xfrm>
            <a:off x="456113" y="4670719"/>
            <a:ext cx="2251918" cy="15366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800" dirty="0">
                <a:latin typeface="Arial" charset="0"/>
                <a:cs typeface="Arial" charset="0"/>
              </a:rPr>
              <a:t>A LYSO pre-shower from the RD2012-13 proposal with fiber readout could be an interesting option.</a:t>
            </a:r>
          </a:p>
        </p:txBody>
      </p:sp>
      <p:pic>
        <p:nvPicPr>
          <p:cNvPr id="8" name="Picture 7">
            <a:extLst>
              <a:ext uri="{FF2B5EF4-FFF2-40B4-BE49-F238E27FC236}">
                <a16:creationId xmlns:a16="http://schemas.microsoft.com/office/drawing/2014/main" id="{DF1CB448-84C3-7042-93FD-2442D7D58C30}"/>
              </a:ext>
            </a:extLst>
          </p:cNvPr>
          <p:cNvPicPr>
            <a:picLocks noChangeAspect="1"/>
          </p:cNvPicPr>
          <p:nvPr/>
        </p:nvPicPr>
        <p:blipFill>
          <a:blip r:embed="rId3"/>
          <a:stretch>
            <a:fillRect/>
          </a:stretch>
        </p:blipFill>
        <p:spPr>
          <a:xfrm>
            <a:off x="10062923" y="4189961"/>
            <a:ext cx="1460500" cy="1991360"/>
          </a:xfrm>
          <a:prstGeom prst="rect">
            <a:avLst/>
          </a:prstGeom>
        </p:spPr>
      </p:pic>
      <p:sp>
        <p:nvSpPr>
          <p:cNvPr id="17" name="Content Placeholder 1">
            <a:extLst>
              <a:ext uri="{FF2B5EF4-FFF2-40B4-BE49-F238E27FC236}">
                <a16:creationId xmlns:a16="http://schemas.microsoft.com/office/drawing/2014/main" id="{FDA120F9-90B1-5F47-AA24-A0EE1CED4932}"/>
              </a:ext>
            </a:extLst>
          </p:cNvPr>
          <p:cNvSpPr txBox="1">
            <a:spLocks/>
          </p:cNvSpPr>
          <p:nvPr/>
        </p:nvSpPr>
        <p:spPr bwMode="auto">
          <a:xfrm>
            <a:off x="545450" y="915991"/>
            <a:ext cx="10357012" cy="147551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W-</a:t>
            </a:r>
            <a:r>
              <a:rPr lang="en-US" sz="2000" dirty="0" err="1">
                <a:latin typeface="Arial" charset="0"/>
                <a:cs typeface="Arial" charset="0"/>
              </a:rPr>
              <a:t>Shashlyk</a:t>
            </a:r>
            <a:r>
              <a:rPr lang="en-US" sz="2000" dirty="0">
                <a:latin typeface="Arial" charset="0"/>
                <a:cs typeface="Arial" charset="0"/>
              </a:rPr>
              <a:t> may be have sufficient intrinsic position sensitivity not to require a separate pre-shower</a:t>
            </a:r>
          </a:p>
          <a:p>
            <a:pPr marL="800100" lvl="1" indent="-342900">
              <a:spcBef>
                <a:spcPct val="20000"/>
              </a:spcBef>
              <a:buFont typeface="Arial" panose="020B0604020202020204" pitchFamily="34" charset="0"/>
              <a:buChar char="•"/>
            </a:pPr>
            <a:r>
              <a:rPr lang="en-US" sz="1800" dirty="0">
                <a:latin typeface="Arial" charset="0"/>
                <a:cs typeface="Arial" charset="0"/>
              </a:rPr>
              <a:t>R&amp;D will determine optimal configuration.</a:t>
            </a:r>
          </a:p>
          <a:p>
            <a:pPr marL="800100" lvl="1" indent="-342900">
              <a:spcBef>
                <a:spcPct val="20000"/>
              </a:spcBef>
              <a:buFont typeface="Arial" panose="020B0604020202020204" pitchFamily="34" charset="0"/>
              <a:buChar char="•"/>
            </a:pPr>
            <a:r>
              <a:rPr lang="en-US" sz="1800" dirty="0">
                <a:latin typeface="Arial" charset="0"/>
                <a:cs typeface="Arial" charset="0"/>
              </a:rPr>
              <a:t>No separate pre-shower needs to be implemented in simulation at this point</a:t>
            </a:r>
          </a:p>
        </p:txBody>
      </p:sp>
      <p:sp>
        <p:nvSpPr>
          <p:cNvPr id="19" name="Content Placeholder 1">
            <a:extLst>
              <a:ext uri="{FF2B5EF4-FFF2-40B4-BE49-F238E27FC236}">
                <a16:creationId xmlns:a16="http://schemas.microsoft.com/office/drawing/2014/main" id="{E9DE4FA0-B0A2-A24E-B65E-6EAB43647D6A}"/>
              </a:ext>
            </a:extLst>
          </p:cNvPr>
          <p:cNvSpPr txBox="1">
            <a:spLocks/>
          </p:cNvSpPr>
          <p:nvPr/>
        </p:nvSpPr>
        <p:spPr bwMode="auto">
          <a:xfrm>
            <a:off x="557173" y="2457575"/>
            <a:ext cx="10357012" cy="183307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PWO crystals can provide </a:t>
            </a:r>
            <a:r>
              <a:rPr lang="en-US" sz="2000" dirty="0">
                <a:latin typeface="Symbol" pitchFamily="2" charset="2"/>
                <a:cs typeface="Arial" charset="0"/>
              </a:rPr>
              <a:t>g</a:t>
            </a:r>
            <a:r>
              <a:rPr lang="en-US" sz="2000" dirty="0">
                <a:latin typeface="Arial" charset="0"/>
                <a:cs typeface="Arial" charset="0"/>
              </a:rPr>
              <a:t>/</a:t>
            </a:r>
            <a:r>
              <a:rPr lang="en-US" sz="2000" dirty="0">
                <a:latin typeface="Symbol" pitchFamily="2" charset="2"/>
                <a:cs typeface="Arial" charset="0"/>
              </a:rPr>
              <a:t>p</a:t>
            </a:r>
            <a:r>
              <a:rPr lang="en-US" sz="2000" baseline="30000" dirty="0">
                <a:latin typeface="Arial" charset="0"/>
                <a:cs typeface="Arial" charset="0"/>
              </a:rPr>
              <a:t>0</a:t>
            </a:r>
            <a:r>
              <a:rPr lang="en-US" sz="2000" dirty="0">
                <a:latin typeface="Arial" charset="0"/>
                <a:cs typeface="Arial" charset="0"/>
              </a:rPr>
              <a:t> separation at lower energies, but a pre-shower will improve separation and increase the energy range</a:t>
            </a:r>
          </a:p>
          <a:p>
            <a:pPr marL="800100" lvl="1" indent="-342900">
              <a:spcBef>
                <a:spcPct val="20000"/>
              </a:spcBef>
              <a:buFont typeface="Arial" panose="020B0604020202020204" pitchFamily="34" charset="0"/>
              <a:buChar char="•"/>
            </a:pPr>
            <a:r>
              <a:rPr lang="en-US" sz="2000" dirty="0">
                <a:latin typeface="Arial" charset="0"/>
                <a:cs typeface="Arial" charset="0"/>
              </a:rPr>
              <a:t>Would PWO alone be sufficient for the EIC?</a:t>
            </a:r>
          </a:p>
          <a:p>
            <a:pPr>
              <a:spcBef>
                <a:spcPct val="20000"/>
              </a:spcBef>
              <a:buFontTx/>
              <a:buBlip>
                <a:blip r:embed="rId4"/>
              </a:buBlip>
            </a:pPr>
            <a:r>
              <a:rPr lang="en-US" sz="2000" dirty="0">
                <a:latin typeface="Arial" charset="0"/>
                <a:cs typeface="Arial" charset="0"/>
              </a:rPr>
              <a:t>Several PWO pre-shower options exist.</a:t>
            </a:r>
          </a:p>
          <a:p>
            <a:pPr marL="800100" lvl="1" indent="-342900">
              <a:spcBef>
                <a:spcPct val="20000"/>
              </a:spcBef>
              <a:buFont typeface="Arial" panose="020B0604020202020204" pitchFamily="34" charset="0"/>
              <a:buChar char="•"/>
            </a:pPr>
            <a:r>
              <a:rPr lang="en-US" sz="1800" dirty="0">
                <a:latin typeface="Arial" charset="0"/>
                <a:cs typeface="Arial" charset="0"/>
              </a:rPr>
              <a:t>Simplified configuration in simulation?</a:t>
            </a:r>
            <a:endParaRPr lang="en-US" sz="2000" dirty="0">
              <a:latin typeface="Arial" charset="0"/>
              <a:cs typeface="Arial" charset="0"/>
            </a:endParaRPr>
          </a:p>
        </p:txBody>
      </p:sp>
      <p:sp>
        <p:nvSpPr>
          <p:cNvPr id="24" name="Content Placeholder 1">
            <a:extLst>
              <a:ext uri="{FF2B5EF4-FFF2-40B4-BE49-F238E27FC236}">
                <a16:creationId xmlns:a16="http://schemas.microsoft.com/office/drawing/2014/main" id="{C666FE14-78A3-7F40-B698-CB0D708C3AAB}"/>
              </a:ext>
            </a:extLst>
          </p:cNvPr>
          <p:cNvSpPr txBox="1">
            <a:spLocks/>
          </p:cNvSpPr>
          <p:nvPr/>
        </p:nvSpPr>
        <p:spPr bwMode="auto">
          <a:xfrm>
            <a:off x="6358683" y="4629689"/>
            <a:ext cx="3453532" cy="120254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800" dirty="0">
                <a:latin typeface="Arial" charset="0"/>
                <a:cs typeface="Arial" charset="0"/>
              </a:rPr>
              <a:t>The CMS PWO pre-shower uses cooled 6 mm Si-strip detectors in-between an initial layer and the main PWO blocks</a:t>
            </a:r>
          </a:p>
        </p:txBody>
      </p:sp>
    </p:spTree>
    <p:extLst>
      <p:ext uri="{BB962C8B-B14F-4D97-AF65-F5344CB8AC3E}">
        <p14:creationId xmlns:p14="http://schemas.microsoft.com/office/powerpoint/2010/main" val="141616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
            <a:extLst>
              <a:ext uri="{FF2B5EF4-FFF2-40B4-BE49-F238E27FC236}">
                <a16:creationId xmlns:a16="http://schemas.microsoft.com/office/drawing/2014/main" id="{73281FCE-7EC4-AD45-9138-A11AC708CCD5}"/>
              </a:ext>
            </a:extLst>
          </p:cNvPr>
          <p:cNvSpPr txBox="1">
            <a:spLocks noChangeArrowheads="1"/>
          </p:cNvSpPr>
          <p:nvPr/>
        </p:nvSpPr>
        <p:spPr bwMode="auto">
          <a:xfrm>
            <a:off x="357618" y="314059"/>
            <a:ext cx="11582336"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Hadron Identification in the electron endcap</a:t>
            </a:r>
          </a:p>
        </p:txBody>
      </p:sp>
      <p:pic>
        <p:nvPicPr>
          <p:cNvPr id="11" name="Google Shape;227;p7">
            <a:extLst>
              <a:ext uri="{FF2B5EF4-FFF2-40B4-BE49-F238E27FC236}">
                <a16:creationId xmlns:a16="http://schemas.microsoft.com/office/drawing/2014/main" id="{0464DDC3-5C96-634C-9C5A-69D31A169659}"/>
              </a:ext>
            </a:extLst>
          </p:cNvPr>
          <p:cNvPicPr preferRelativeResize="0">
            <a:picLocks noChangeAspect="1"/>
          </p:cNvPicPr>
          <p:nvPr/>
        </p:nvPicPr>
        <p:blipFill rotWithShape="1">
          <a:blip r:embed="rId2">
            <a:alphaModFix/>
          </a:blip>
          <a:srcRect/>
          <a:stretch/>
        </p:blipFill>
        <p:spPr>
          <a:xfrm>
            <a:off x="6981093" y="1318721"/>
            <a:ext cx="4437979" cy="2112264"/>
          </a:xfrm>
          <a:prstGeom prst="rect">
            <a:avLst/>
          </a:prstGeom>
          <a:noFill/>
          <a:ln>
            <a:noFill/>
          </a:ln>
        </p:spPr>
      </p:pic>
      <p:sp>
        <p:nvSpPr>
          <p:cNvPr id="13" name="Content Placeholder 1">
            <a:extLst>
              <a:ext uri="{FF2B5EF4-FFF2-40B4-BE49-F238E27FC236}">
                <a16:creationId xmlns:a16="http://schemas.microsoft.com/office/drawing/2014/main" id="{57340767-6BD7-BC43-B98C-C5B14F55BFD3}"/>
              </a:ext>
            </a:extLst>
          </p:cNvPr>
          <p:cNvSpPr txBox="1">
            <a:spLocks/>
          </p:cNvSpPr>
          <p:nvPr/>
        </p:nvSpPr>
        <p:spPr bwMode="auto">
          <a:xfrm>
            <a:off x="545123" y="1231504"/>
            <a:ext cx="5608934" cy="14635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latin typeface="Arial" charset="0"/>
                <a:cs typeface="Arial" charset="0"/>
              </a:rPr>
              <a:t>While high-resolution TOF is not competitive with Cherenkov detectors in the central barrel (small radius), it could be a good solution for the electron endcap. </a:t>
            </a:r>
            <a:endParaRPr lang="en-US" sz="1800" dirty="0">
              <a:latin typeface="Arial" charset="0"/>
              <a:cs typeface="Arial" charset="0"/>
            </a:endParaRPr>
          </a:p>
          <a:p>
            <a:pPr marL="0" indent="0">
              <a:spcBef>
                <a:spcPct val="20000"/>
              </a:spcBef>
            </a:pPr>
            <a:endParaRPr lang="en-US" sz="2000" dirty="0">
              <a:latin typeface="Arial" charset="0"/>
              <a:cs typeface="Arial" charset="0"/>
            </a:endParaRPr>
          </a:p>
        </p:txBody>
      </p:sp>
      <p:sp>
        <p:nvSpPr>
          <p:cNvPr id="14" name="Slide Number Placeholder 2">
            <a:extLst>
              <a:ext uri="{FF2B5EF4-FFF2-40B4-BE49-F238E27FC236}">
                <a16:creationId xmlns:a16="http://schemas.microsoft.com/office/drawing/2014/main" id="{AC00979B-FE82-044E-AB59-D7D216E312E9}"/>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21</a:t>
            </a:fld>
            <a:endParaRPr lang="en-US" dirty="0"/>
          </a:p>
        </p:txBody>
      </p:sp>
      <p:cxnSp>
        <p:nvCxnSpPr>
          <p:cNvPr id="4" name="Straight Arrow Connector 3">
            <a:extLst>
              <a:ext uri="{FF2B5EF4-FFF2-40B4-BE49-F238E27FC236}">
                <a16:creationId xmlns:a16="http://schemas.microsoft.com/office/drawing/2014/main" id="{5277A6C3-2557-F348-B91D-0AC0F55A478F}"/>
              </a:ext>
            </a:extLst>
          </p:cNvPr>
          <p:cNvCxnSpPr>
            <a:cxnSpLocks/>
          </p:cNvCxnSpPr>
          <p:nvPr/>
        </p:nvCxnSpPr>
        <p:spPr>
          <a:xfrm flipV="1">
            <a:off x="7663543" y="2627087"/>
            <a:ext cx="493486" cy="1465942"/>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D0A9952-9C51-064B-9FB0-9BBCD2826362}"/>
              </a:ext>
            </a:extLst>
          </p:cNvPr>
          <p:cNvCxnSpPr>
            <a:cxnSpLocks/>
          </p:cNvCxnSpPr>
          <p:nvPr/>
        </p:nvCxnSpPr>
        <p:spPr>
          <a:xfrm flipH="1" flipV="1">
            <a:off x="8819792" y="2630630"/>
            <a:ext cx="324208" cy="89937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545A40F-30A3-904E-B2BB-CC5AC16A6AD7}"/>
              </a:ext>
            </a:extLst>
          </p:cNvPr>
          <p:cNvSpPr/>
          <p:nvPr/>
        </p:nvSpPr>
        <p:spPr>
          <a:xfrm>
            <a:off x="8325729" y="3568263"/>
            <a:ext cx="2998763" cy="584775"/>
          </a:xfrm>
          <a:prstGeom prst="rect">
            <a:avLst/>
          </a:prstGeom>
        </p:spPr>
        <p:txBody>
          <a:bodyPr wrap="square">
            <a:spAutoFit/>
          </a:bodyPr>
          <a:lstStyle/>
          <a:p>
            <a:r>
              <a:rPr lang="en-US" sz="1600" dirty="0">
                <a:latin typeface="Helvetica" pitchFamily="2" charset="0"/>
              </a:rPr>
              <a:t>A Si timing “start” layer could be added in-between disks</a:t>
            </a:r>
            <a:endParaRPr lang="en-US" sz="1600" dirty="0"/>
          </a:p>
        </p:txBody>
      </p:sp>
      <p:sp>
        <p:nvSpPr>
          <p:cNvPr id="25" name="Rectangle 24">
            <a:extLst>
              <a:ext uri="{FF2B5EF4-FFF2-40B4-BE49-F238E27FC236}">
                <a16:creationId xmlns:a16="http://schemas.microsoft.com/office/drawing/2014/main" id="{57CD0C7A-71E9-6C4B-8B92-5C8C08688E11}"/>
              </a:ext>
            </a:extLst>
          </p:cNvPr>
          <p:cNvSpPr/>
          <p:nvPr/>
        </p:nvSpPr>
        <p:spPr>
          <a:xfrm>
            <a:off x="7302472" y="4257692"/>
            <a:ext cx="4197866" cy="584775"/>
          </a:xfrm>
          <a:prstGeom prst="rect">
            <a:avLst/>
          </a:prstGeom>
        </p:spPr>
        <p:txBody>
          <a:bodyPr wrap="square">
            <a:spAutoFit/>
          </a:bodyPr>
          <a:lstStyle/>
          <a:p>
            <a:r>
              <a:rPr lang="en-US" sz="1600" dirty="0">
                <a:latin typeface="Helvetica" pitchFamily="2" charset="0"/>
              </a:rPr>
              <a:t>High-resolution TOF using LGADs (eRD29) or LAPPDs (which work up to 2 T)</a:t>
            </a:r>
            <a:endParaRPr lang="en-US" sz="1600" dirty="0"/>
          </a:p>
        </p:txBody>
      </p:sp>
      <p:sp>
        <p:nvSpPr>
          <p:cNvPr id="26" name="Content Placeholder 1">
            <a:extLst>
              <a:ext uri="{FF2B5EF4-FFF2-40B4-BE49-F238E27FC236}">
                <a16:creationId xmlns:a16="http://schemas.microsoft.com/office/drawing/2014/main" id="{C6A06977-A286-3049-BCC5-2755BA1E3E5A}"/>
              </a:ext>
            </a:extLst>
          </p:cNvPr>
          <p:cNvSpPr txBox="1">
            <a:spLocks/>
          </p:cNvSpPr>
          <p:nvPr/>
        </p:nvSpPr>
        <p:spPr bwMode="auto">
          <a:xfrm>
            <a:off x="523351" y="2799431"/>
            <a:ext cx="5608934" cy="110109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latin typeface="Arial" charset="0"/>
                <a:cs typeface="Arial" charset="0"/>
              </a:rPr>
              <a:t>t</a:t>
            </a:r>
            <a:r>
              <a:rPr lang="en-US" sz="2000" baseline="-25000" dirty="0">
                <a:latin typeface="Arial" charset="0"/>
                <a:cs typeface="Arial" charset="0"/>
              </a:rPr>
              <a:t>0</a:t>
            </a:r>
            <a:r>
              <a:rPr lang="en-US" sz="2000" dirty="0">
                <a:latin typeface="Arial" charset="0"/>
                <a:cs typeface="Arial" charset="0"/>
              </a:rPr>
              <a:t> can be obtained using an electron scattered into the endcap and/or a separate ”start” layer integrated with the Si-tracker.</a:t>
            </a:r>
            <a:endParaRPr lang="en-US" sz="1800" dirty="0">
              <a:latin typeface="Arial" charset="0"/>
              <a:cs typeface="Arial" charset="0"/>
            </a:endParaRPr>
          </a:p>
          <a:p>
            <a:pPr marL="0" indent="0">
              <a:spcBef>
                <a:spcPct val="20000"/>
              </a:spcBef>
            </a:pPr>
            <a:endParaRPr lang="en-US" sz="2000" dirty="0">
              <a:latin typeface="Arial" charset="0"/>
              <a:cs typeface="Arial" charset="0"/>
            </a:endParaRPr>
          </a:p>
        </p:txBody>
      </p:sp>
      <p:pic>
        <p:nvPicPr>
          <p:cNvPr id="19" name="Picture 18">
            <a:extLst>
              <a:ext uri="{FF2B5EF4-FFF2-40B4-BE49-F238E27FC236}">
                <a16:creationId xmlns:a16="http://schemas.microsoft.com/office/drawing/2014/main" id="{AF654186-0C33-7F44-BE91-E61C1C79DD5C}"/>
              </a:ext>
            </a:extLst>
          </p:cNvPr>
          <p:cNvPicPr>
            <a:picLocks noChangeAspect="1"/>
          </p:cNvPicPr>
          <p:nvPr/>
        </p:nvPicPr>
        <p:blipFill>
          <a:blip r:embed="rId4"/>
          <a:stretch>
            <a:fillRect/>
          </a:stretch>
        </p:blipFill>
        <p:spPr>
          <a:xfrm>
            <a:off x="9299121" y="4934859"/>
            <a:ext cx="1201946" cy="1489528"/>
          </a:xfrm>
          <a:prstGeom prst="rect">
            <a:avLst/>
          </a:prstGeom>
        </p:spPr>
      </p:pic>
      <p:sp>
        <p:nvSpPr>
          <p:cNvPr id="28" name="Content Placeholder 1">
            <a:extLst>
              <a:ext uri="{FF2B5EF4-FFF2-40B4-BE49-F238E27FC236}">
                <a16:creationId xmlns:a16="http://schemas.microsoft.com/office/drawing/2014/main" id="{ED980693-87BE-144A-A9CD-AF707DFD41FD}"/>
              </a:ext>
            </a:extLst>
          </p:cNvPr>
          <p:cNvSpPr txBox="1">
            <a:spLocks/>
          </p:cNvSpPr>
          <p:nvPr/>
        </p:nvSpPr>
        <p:spPr bwMode="auto">
          <a:xfrm>
            <a:off x="537865" y="4130927"/>
            <a:ext cx="5891963" cy="86886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latin typeface="Arial" charset="0"/>
                <a:cs typeface="Arial" charset="0"/>
              </a:rPr>
              <a:t>The TOF installation is modest and resolution could improve through future upgrades.</a:t>
            </a:r>
            <a:endParaRPr lang="en-US" sz="1800" dirty="0">
              <a:latin typeface="Arial" charset="0"/>
              <a:cs typeface="Arial" charset="0"/>
            </a:endParaRPr>
          </a:p>
          <a:p>
            <a:pPr marL="0" indent="0">
              <a:spcBef>
                <a:spcPct val="20000"/>
              </a:spcBef>
            </a:pPr>
            <a:endParaRPr lang="en-US" sz="2000" dirty="0">
              <a:latin typeface="Arial" charset="0"/>
              <a:cs typeface="Arial" charset="0"/>
            </a:endParaRPr>
          </a:p>
        </p:txBody>
      </p:sp>
      <p:sp>
        <p:nvSpPr>
          <p:cNvPr id="31" name="Content Placeholder 1">
            <a:extLst>
              <a:ext uri="{FF2B5EF4-FFF2-40B4-BE49-F238E27FC236}">
                <a16:creationId xmlns:a16="http://schemas.microsoft.com/office/drawing/2014/main" id="{C64BFDA6-A7BF-7346-94E3-8E85E7FE6838}"/>
              </a:ext>
            </a:extLst>
          </p:cNvPr>
          <p:cNvSpPr txBox="1">
            <a:spLocks/>
          </p:cNvSpPr>
          <p:nvPr/>
        </p:nvSpPr>
        <p:spPr bwMode="auto">
          <a:xfrm>
            <a:off x="516094" y="5190851"/>
            <a:ext cx="6697506" cy="14857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latin typeface="Arial" charset="0"/>
                <a:cs typeface="Arial" charset="0"/>
              </a:rPr>
              <a:t>Alternatively, CORE could also support an aerogel RICH (</a:t>
            </a:r>
            <a:r>
              <a:rPr lang="en-US" sz="2000" i="1" dirty="0">
                <a:latin typeface="Arial" charset="0"/>
                <a:cs typeface="Arial" charset="0"/>
              </a:rPr>
              <a:t>e.g.</a:t>
            </a:r>
            <a:r>
              <a:rPr lang="en-US" sz="2000" dirty="0">
                <a:latin typeface="Arial" charset="0"/>
                <a:cs typeface="Arial" charset="0"/>
              </a:rPr>
              <a:t>, the </a:t>
            </a:r>
            <a:r>
              <a:rPr lang="en-US" sz="2000" dirty="0" err="1">
                <a:latin typeface="Arial" charset="0"/>
                <a:cs typeface="Arial" charset="0"/>
              </a:rPr>
              <a:t>mRICH</a:t>
            </a:r>
            <a:r>
              <a:rPr lang="en-US" sz="2000" dirty="0">
                <a:latin typeface="Arial" charset="0"/>
                <a:cs typeface="Arial" charset="0"/>
              </a:rPr>
              <a:t>) by extending the endcap by 30 cm, for which there is plenty of space</a:t>
            </a:r>
            <a:r>
              <a:rPr lang="en-US" sz="2000" dirty="0">
                <a:latin typeface="Arial" panose="020B0604020202020204" pitchFamily="34" charset="0"/>
                <a:cs typeface="Arial" panose="020B0604020202020204" pitchFamily="34" charset="0"/>
              </a:rPr>
              <a:t> - although this would also extend the length of the PWO</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EMcal</a:t>
            </a:r>
            <a:r>
              <a:rPr lang="en-US" sz="2000" dirty="0">
                <a:latin typeface="Arial" panose="020B0604020202020204" pitchFamily="34" charset="0"/>
                <a:cs typeface="Arial" panose="020B0604020202020204" pitchFamily="34" charset="0"/>
              </a:rPr>
              <a:t>.</a:t>
            </a:r>
            <a:endParaRPr lang="en-US" sz="1800" dirty="0">
              <a:latin typeface="Arial" charset="0"/>
              <a:cs typeface="Arial" charset="0"/>
            </a:endParaRPr>
          </a:p>
          <a:p>
            <a:pPr marL="0" indent="0">
              <a:spcBef>
                <a:spcPct val="20000"/>
              </a:spcBef>
            </a:pPr>
            <a:endParaRPr lang="en-US" sz="2000" dirty="0">
              <a:latin typeface="Arial" charset="0"/>
              <a:cs typeface="Arial" charset="0"/>
            </a:endParaRPr>
          </a:p>
        </p:txBody>
      </p:sp>
      <p:pic>
        <p:nvPicPr>
          <p:cNvPr id="32" name="Picture 31">
            <a:extLst>
              <a:ext uri="{FF2B5EF4-FFF2-40B4-BE49-F238E27FC236}">
                <a16:creationId xmlns:a16="http://schemas.microsoft.com/office/drawing/2014/main" id="{8884DEBA-53EE-174B-ACA7-AFB2E3354C5F}"/>
              </a:ext>
            </a:extLst>
          </p:cNvPr>
          <p:cNvPicPr>
            <a:picLocks noChangeAspect="1"/>
          </p:cNvPicPr>
          <p:nvPr/>
        </p:nvPicPr>
        <p:blipFill rotWithShape="1">
          <a:blip r:embed="rId5">
            <a:extLst>
              <a:ext uri="{28A0092B-C50C-407E-A947-70E740481C1C}">
                <a14:useLocalDpi xmlns:a14="http://schemas.microsoft.com/office/drawing/2010/main" val="0"/>
              </a:ext>
            </a:extLst>
          </a:blip>
          <a:srcRect l="52474" r="1662" b="5311"/>
          <a:stretch/>
        </p:blipFill>
        <p:spPr>
          <a:xfrm>
            <a:off x="7752973" y="5258581"/>
            <a:ext cx="1011755" cy="894698"/>
          </a:xfrm>
          <a:prstGeom prst="rect">
            <a:avLst/>
          </a:prstGeom>
        </p:spPr>
      </p:pic>
      <p:sp>
        <p:nvSpPr>
          <p:cNvPr id="16" name="Rectangle 15">
            <a:extLst>
              <a:ext uri="{FF2B5EF4-FFF2-40B4-BE49-F238E27FC236}">
                <a16:creationId xmlns:a16="http://schemas.microsoft.com/office/drawing/2014/main" id="{58E9E43E-48B5-2C47-82FF-34D6193C96F8}"/>
              </a:ext>
            </a:extLst>
          </p:cNvPr>
          <p:cNvSpPr/>
          <p:nvPr/>
        </p:nvSpPr>
        <p:spPr>
          <a:xfrm>
            <a:off x="7665890" y="6312878"/>
            <a:ext cx="2093572" cy="338554"/>
          </a:xfrm>
          <a:prstGeom prst="rect">
            <a:avLst/>
          </a:prstGeom>
        </p:spPr>
        <p:txBody>
          <a:bodyPr wrap="square">
            <a:spAutoFit/>
          </a:bodyPr>
          <a:lstStyle/>
          <a:p>
            <a:r>
              <a:rPr lang="en-US" sz="1600" dirty="0">
                <a:latin typeface="Helvetica" pitchFamily="2" charset="0"/>
              </a:rPr>
              <a:t>Complementarity?</a:t>
            </a:r>
            <a:endParaRPr lang="en-US" sz="1600" dirty="0"/>
          </a:p>
        </p:txBody>
      </p:sp>
    </p:spTree>
    <p:extLst>
      <p:ext uri="{BB962C8B-B14F-4D97-AF65-F5344CB8AC3E}">
        <p14:creationId xmlns:p14="http://schemas.microsoft.com/office/powerpoint/2010/main" val="1064696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E7-DDC8-624F-90B2-82C19D0B1A91}"/>
              </a:ext>
            </a:extLst>
          </p:cNvPr>
          <p:cNvSpPr>
            <a:spLocks noGrp="1"/>
          </p:cNvSpPr>
          <p:nvPr>
            <p:ph type="title"/>
          </p:nvPr>
        </p:nvSpPr>
        <p:spPr/>
        <p:txBody>
          <a:bodyPr/>
          <a:lstStyle/>
          <a:p>
            <a:r>
              <a:rPr lang="en-US" dirty="0"/>
              <a:t>Call for Detector Collaboration Proposals</a:t>
            </a:r>
            <a:br>
              <a:rPr lang="en-US" dirty="0"/>
            </a:br>
            <a:r>
              <a:rPr lang="en-US" sz="2000" dirty="0">
                <a:hlinkClick r:id="rId2"/>
              </a:rPr>
              <a:t>www.bnl.gov/eic/CFC.php</a:t>
            </a:r>
            <a:br>
              <a:rPr lang="en-US" sz="2000" dirty="0"/>
            </a:br>
            <a:r>
              <a:rPr lang="en-US" sz="2000" dirty="0"/>
              <a:t>Proposals due 1 Dec 2021</a:t>
            </a:r>
          </a:p>
        </p:txBody>
      </p:sp>
      <p:sp>
        <p:nvSpPr>
          <p:cNvPr id="3" name="Content Placeholder 2">
            <a:extLst>
              <a:ext uri="{FF2B5EF4-FFF2-40B4-BE49-F238E27FC236}">
                <a16:creationId xmlns:a16="http://schemas.microsoft.com/office/drawing/2014/main" id="{0232A871-26BD-1544-8D40-AEBE8DB454FB}"/>
              </a:ext>
            </a:extLst>
          </p:cNvPr>
          <p:cNvSpPr>
            <a:spLocks noGrp="1"/>
          </p:cNvSpPr>
          <p:nvPr>
            <p:ph sz="quarter" idx="13"/>
          </p:nvPr>
        </p:nvSpPr>
        <p:spPr>
          <a:xfrm>
            <a:off x="787650" y="1941423"/>
            <a:ext cx="10363826" cy="4490908"/>
          </a:xfrm>
        </p:spPr>
        <p:txBody>
          <a:bodyPr>
            <a:normAutofit lnSpcReduction="10000"/>
          </a:bodyPr>
          <a:lstStyle/>
          <a:p>
            <a:pPr marL="0" indent="0" fontAlgn="base">
              <a:buNone/>
            </a:pPr>
            <a:r>
              <a:rPr lang="en-US" dirty="0"/>
              <a:t>The Proposals should include two parts:</a:t>
            </a:r>
          </a:p>
          <a:p>
            <a:pPr fontAlgn="base"/>
            <a:r>
              <a:rPr lang="en-US" cap="none" dirty="0"/>
              <a:t>A description of the science addressed and performance estimated through simulation including, but not limited to, e/</a:t>
            </a:r>
            <a:r>
              <a:rPr lang="el-GR" cap="none" dirty="0"/>
              <a:t>γ, </a:t>
            </a:r>
            <a:r>
              <a:rPr lang="en-US" cap="none" dirty="0"/>
              <a:t>jets, </a:t>
            </a:r>
            <a:r>
              <a:rPr lang="el-GR" cap="none" dirty="0"/>
              <a:t>π/</a:t>
            </a:r>
            <a:r>
              <a:rPr lang="en-US" cap="none" dirty="0"/>
              <a:t>K/p separation, vertex, and tracking, and how the simulated performance compares to the requirements detailed in the YR. The realization of the conceptual detector design given the technology choices, the R&amp;D needs, risks, and, if applicable, adoption of emerging new technologies. ( &lt; 40 pages)</a:t>
            </a:r>
          </a:p>
          <a:p>
            <a:pPr fontAlgn="base"/>
            <a:r>
              <a:rPr lang="en-US" cap="none" dirty="0"/>
              <a:t>A collaboration roster and structure, timescale and cost (including potential sources of funding sources and assumptions), and potential upgrade paths. (&lt;20 Pages)</a:t>
            </a:r>
          </a:p>
        </p:txBody>
      </p:sp>
    </p:spTree>
    <p:extLst>
      <p:ext uri="{BB962C8B-B14F-4D97-AF65-F5344CB8AC3E}">
        <p14:creationId xmlns:p14="http://schemas.microsoft.com/office/powerpoint/2010/main" val="514475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DC40-014D-A148-9C32-CCED27FFD507}"/>
              </a:ext>
            </a:extLst>
          </p:cNvPr>
          <p:cNvSpPr>
            <a:spLocks noGrp="1"/>
          </p:cNvSpPr>
          <p:nvPr>
            <p:ph type="title"/>
          </p:nvPr>
        </p:nvSpPr>
        <p:spPr/>
        <p:txBody>
          <a:bodyPr/>
          <a:lstStyle/>
          <a:p>
            <a:r>
              <a:rPr lang="en-US" dirty="0"/>
              <a:t>Three Detector “proto-Collaborations”</a:t>
            </a:r>
          </a:p>
        </p:txBody>
      </p:sp>
      <p:sp>
        <p:nvSpPr>
          <p:cNvPr id="3" name="Content Placeholder 2">
            <a:extLst>
              <a:ext uri="{FF2B5EF4-FFF2-40B4-BE49-F238E27FC236}">
                <a16:creationId xmlns:a16="http://schemas.microsoft.com/office/drawing/2014/main" id="{15820B3D-D818-CB4D-82A2-49100042F253}"/>
              </a:ext>
            </a:extLst>
          </p:cNvPr>
          <p:cNvSpPr>
            <a:spLocks noGrp="1"/>
          </p:cNvSpPr>
          <p:nvPr>
            <p:ph idx="1"/>
          </p:nvPr>
        </p:nvSpPr>
        <p:spPr>
          <a:xfrm>
            <a:off x="838200" y="1825625"/>
            <a:ext cx="10977748" cy="4351338"/>
          </a:xfrm>
        </p:spPr>
        <p:txBody>
          <a:bodyPr/>
          <a:lstStyle/>
          <a:p>
            <a:pPr>
              <a:tabLst>
                <a:tab pos="1827213" algn="l"/>
              </a:tabLst>
            </a:pPr>
            <a:r>
              <a:rPr lang="en-US" dirty="0"/>
              <a:t>ATHENA:	 </a:t>
            </a:r>
            <a:r>
              <a:rPr lang="en-US" dirty="0">
                <a:hlinkClick r:id="rId2"/>
              </a:rPr>
              <a:t>https://sites.temple.edu/eicatip6/</a:t>
            </a:r>
            <a:r>
              <a:rPr lang="en-US" dirty="0"/>
              <a:t> </a:t>
            </a:r>
          </a:p>
          <a:p>
            <a:pPr>
              <a:tabLst>
                <a:tab pos="1827213" algn="l"/>
              </a:tabLst>
            </a:pPr>
            <a:r>
              <a:rPr lang="en-US" dirty="0"/>
              <a:t>ECCE:	 </a:t>
            </a:r>
            <a:r>
              <a:rPr lang="en-US" dirty="0">
                <a:hlinkClick r:id="rId3"/>
              </a:rPr>
              <a:t>https://www.jlab.org/ecce-eic-collider-experiment-consortium-remote</a:t>
            </a:r>
            <a:endParaRPr lang="en-US" dirty="0"/>
          </a:p>
          <a:p>
            <a:pPr marL="236538" indent="-236538">
              <a:tabLst>
                <a:tab pos="1827213" algn="l"/>
              </a:tabLst>
            </a:pPr>
            <a:r>
              <a:rPr lang="en-US" sz="3200" dirty="0"/>
              <a:t>CORE:</a:t>
            </a:r>
            <a:r>
              <a:rPr lang="en-US" dirty="0"/>
              <a:t>	 </a:t>
            </a:r>
            <a:r>
              <a:rPr lang="en-US" dirty="0">
                <a:hlinkClick r:id="rId4"/>
              </a:rPr>
              <a:t>https://indico.jlab.org/event/444/</a:t>
            </a:r>
            <a:r>
              <a:rPr lang="en-US" dirty="0"/>
              <a:t> </a:t>
            </a:r>
          </a:p>
          <a:p>
            <a:pPr marL="693738" lvl="1" indent="-236538">
              <a:tabLst>
                <a:tab pos="1827213" algn="l"/>
              </a:tabLst>
            </a:pPr>
            <a:r>
              <a:rPr lang="en-US" dirty="0"/>
              <a:t>Wiki page to be released soon: </a:t>
            </a:r>
            <a:r>
              <a:rPr lang="en-US" dirty="0">
                <a:hlinkClick r:id="rId5"/>
              </a:rPr>
              <a:t>https://eic.jlab.org/core/index.php/Main_Page</a:t>
            </a:r>
            <a:r>
              <a:rPr lang="en-US" dirty="0"/>
              <a:t> </a:t>
            </a:r>
          </a:p>
          <a:p>
            <a:pPr lvl="1">
              <a:spcBef>
                <a:spcPct val="20000"/>
              </a:spcBef>
              <a:buBlip>
                <a:blip r:embed="rId6"/>
              </a:buBlip>
            </a:pPr>
            <a:r>
              <a:rPr lang="en-US" dirty="0">
                <a:latin typeface="Arial" charset="0"/>
                <a:cs typeface="Arial" charset="0"/>
              </a:rPr>
              <a:t>Mailing lists:</a:t>
            </a:r>
          </a:p>
          <a:p>
            <a:pPr lvl="2">
              <a:spcBef>
                <a:spcPct val="20000"/>
              </a:spcBef>
            </a:pPr>
            <a:r>
              <a:rPr lang="en-US" dirty="0" err="1">
                <a:latin typeface="Arial" charset="0"/>
                <a:cs typeface="Arial" charset="0"/>
              </a:rPr>
              <a:t>eic-core@jlab.org</a:t>
            </a:r>
            <a:endParaRPr lang="en-US" dirty="0">
              <a:latin typeface="Arial" charset="0"/>
              <a:cs typeface="Arial" charset="0"/>
            </a:endParaRPr>
          </a:p>
          <a:p>
            <a:pPr lvl="2">
              <a:spcBef>
                <a:spcPct val="20000"/>
              </a:spcBef>
            </a:pPr>
            <a:r>
              <a:rPr lang="en-US" dirty="0" err="1">
                <a:latin typeface="Arial" charset="0"/>
                <a:cs typeface="Arial" charset="0"/>
              </a:rPr>
              <a:t>eic-core-det@jlab.org</a:t>
            </a:r>
            <a:endParaRPr lang="en-US" dirty="0">
              <a:latin typeface="Arial" charset="0"/>
              <a:cs typeface="Arial" charset="0"/>
            </a:endParaRPr>
          </a:p>
          <a:p>
            <a:pPr lvl="2">
              <a:spcBef>
                <a:spcPct val="20000"/>
              </a:spcBef>
            </a:pPr>
            <a:r>
              <a:rPr lang="en-US" dirty="0">
                <a:latin typeface="Arial" charset="0"/>
                <a:cs typeface="Arial" charset="0"/>
                <a:hlinkClick r:id="rId7"/>
              </a:rPr>
              <a:t>eic-core-phys@jlab.org</a:t>
            </a:r>
            <a:endParaRPr lang="en-US" dirty="0">
              <a:latin typeface="Arial" charset="0"/>
              <a:cs typeface="Arial" charset="0"/>
            </a:endParaRPr>
          </a:p>
          <a:p>
            <a:pPr lvl="1">
              <a:spcBef>
                <a:spcPct val="20000"/>
              </a:spcBef>
            </a:pPr>
            <a:r>
              <a:rPr lang="en-US" dirty="0">
                <a:latin typeface="Arial" charset="0"/>
                <a:cs typeface="Arial" charset="0"/>
              </a:rPr>
              <a:t>Everyone welcome (theorists too)!</a:t>
            </a:r>
          </a:p>
          <a:p>
            <a:pPr marL="693738" lvl="1" indent="-236538">
              <a:tabLst>
                <a:tab pos="1827213" algn="l"/>
              </a:tabLst>
            </a:pPr>
            <a:endParaRPr lang="en-US" dirty="0"/>
          </a:p>
          <a:p>
            <a:endParaRPr lang="en-US" dirty="0"/>
          </a:p>
        </p:txBody>
      </p:sp>
      <p:sp>
        <p:nvSpPr>
          <p:cNvPr id="4" name="Slide Number Placeholder 3">
            <a:extLst>
              <a:ext uri="{FF2B5EF4-FFF2-40B4-BE49-F238E27FC236}">
                <a16:creationId xmlns:a16="http://schemas.microsoft.com/office/drawing/2014/main" id="{AEAB4036-0C3C-2A41-B507-8199C3449DB0}"/>
              </a:ext>
            </a:extLst>
          </p:cNvPr>
          <p:cNvSpPr>
            <a:spLocks noGrp="1"/>
          </p:cNvSpPr>
          <p:nvPr>
            <p:ph type="sldNum" sz="quarter" idx="12"/>
          </p:nvPr>
        </p:nvSpPr>
        <p:spPr/>
        <p:txBody>
          <a:bodyPr/>
          <a:lstStyle/>
          <a:p>
            <a:fld id="{4425E76C-CD05-464A-AAF1-8DC98718EE10}" type="slidenum">
              <a:rPr lang="en-US" smtClean="0"/>
              <a:t>4</a:t>
            </a:fld>
            <a:endParaRPr lang="en-US"/>
          </a:p>
        </p:txBody>
      </p:sp>
    </p:spTree>
    <p:extLst>
      <p:ext uri="{BB962C8B-B14F-4D97-AF65-F5344CB8AC3E}">
        <p14:creationId xmlns:p14="http://schemas.microsoft.com/office/powerpoint/2010/main" val="413409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0DC4EA9-A0BF-C14A-98C5-6C7BB9A192CD}"/>
              </a:ext>
            </a:extLst>
          </p:cNvPr>
          <p:cNvPicPr>
            <a:picLocks noChangeAspect="1"/>
          </p:cNvPicPr>
          <p:nvPr/>
        </p:nvPicPr>
        <p:blipFill>
          <a:blip r:embed="rId2"/>
          <a:stretch>
            <a:fillRect/>
          </a:stretch>
        </p:blipFill>
        <p:spPr>
          <a:xfrm>
            <a:off x="7251699" y="1198208"/>
            <a:ext cx="4566279" cy="3310128"/>
          </a:xfrm>
          <a:prstGeom prst="rect">
            <a:avLst/>
          </a:prstGeom>
        </p:spPr>
      </p:pic>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5</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7030A0"/>
                </a:solidFill>
                <a:latin typeface="Times New Roman" charset="0"/>
                <a:cs typeface="Arial" charset="0"/>
              </a:rPr>
              <a:t>a </a:t>
            </a:r>
            <a:r>
              <a:rPr lang="en-US" sz="2963" dirty="0" err="1">
                <a:solidFill>
                  <a:srgbClr val="7030A0"/>
                </a:solidFill>
                <a:latin typeface="Times New Roman" charset="0"/>
                <a:cs typeface="Arial" charset="0"/>
              </a:rPr>
              <a:t>COmpact</a:t>
            </a:r>
            <a:r>
              <a:rPr lang="en-US" sz="2963" dirty="0">
                <a:solidFill>
                  <a:srgbClr val="7030A0"/>
                </a:solidFill>
                <a:latin typeface="Times New Roman" charset="0"/>
                <a:cs typeface="Arial" charset="0"/>
              </a:rPr>
              <a:t> </a:t>
            </a:r>
            <a:r>
              <a:rPr lang="en-US" sz="2963" dirty="0" err="1">
                <a:solidFill>
                  <a:srgbClr val="7030A0"/>
                </a:solidFill>
                <a:latin typeface="Times New Roman" charset="0"/>
                <a:cs typeface="Arial" charset="0"/>
              </a:rPr>
              <a:t>detectoR</a:t>
            </a:r>
            <a:r>
              <a:rPr lang="en-US" sz="2963" dirty="0">
                <a:solidFill>
                  <a:srgbClr val="7030A0"/>
                </a:solidFill>
                <a:latin typeface="Times New Roman" charset="0"/>
                <a:cs typeface="Arial" charset="0"/>
              </a:rPr>
              <a:t> for the </a:t>
            </a:r>
            <a:r>
              <a:rPr lang="en-US" sz="2963" dirty="0" err="1">
                <a:solidFill>
                  <a:srgbClr val="7030A0"/>
                </a:solidFill>
                <a:latin typeface="Times New Roman" charset="0"/>
                <a:cs typeface="Arial" charset="0"/>
              </a:rPr>
              <a:t>Eic</a:t>
            </a:r>
            <a:r>
              <a:rPr lang="en-US" sz="2963" dirty="0">
                <a:solidFill>
                  <a:srgbClr val="7030A0"/>
                </a:solidFill>
                <a:latin typeface="Times New Roman" charset="0"/>
                <a:cs typeface="Arial" charset="0"/>
              </a:rPr>
              <a:t> (CORE)</a:t>
            </a:r>
          </a:p>
        </p:txBody>
      </p:sp>
      <p:sp>
        <p:nvSpPr>
          <p:cNvPr id="9" name="Rectangle 8">
            <a:extLst>
              <a:ext uri="{FF2B5EF4-FFF2-40B4-BE49-F238E27FC236}">
                <a16:creationId xmlns:a16="http://schemas.microsoft.com/office/drawing/2014/main" id="{915F1C82-9EB6-4641-B9F0-A4F6CD8DD9F2}"/>
              </a:ext>
            </a:extLst>
          </p:cNvPr>
          <p:cNvSpPr/>
          <p:nvPr/>
        </p:nvSpPr>
        <p:spPr>
          <a:xfrm>
            <a:off x="8382950" y="725976"/>
            <a:ext cx="3328405" cy="338554"/>
          </a:xfrm>
          <a:prstGeom prst="rect">
            <a:avLst/>
          </a:prstGeom>
        </p:spPr>
        <p:txBody>
          <a:bodyPr wrap="square">
            <a:spAutoFit/>
          </a:bodyPr>
          <a:lstStyle/>
          <a:p>
            <a:r>
              <a:rPr lang="en-US" sz="1600" dirty="0">
                <a:solidFill>
                  <a:srgbClr val="0070C0"/>
                </a:solidFill>
                <a:latin typeface="Helvetica" pitchFamily="2" charset="0"/>
              </a:rPr>
              <a:t>CORE in </a:t>
            </a:r>
            <a:r>
              <a:rPr lang="en-US" sz="1600" dirty="0" err="1">
                <a:solidFill>
                  <a:srgbClr val="0070C0"/>
                </a:solidFill>
                <a:latin typeface="Helvetica" pitchFamily="2" charset="0"/>
              </a:rPr>
              <a:t>Geant</a:t>
            </a:r>
            <a:r>
              <a:rPr lang="en-US" sz="1600" dirty="0">
                <a:solidFill>
                  <a:srgbClr val="0070C0"/>
                </a:solidFill>
                <a:latin typeface="Helvetica" pitchFamily="2" charset="0"/>
              </a:rPr>
              <a:t> (fun4all)</a:t>
            </a:r>
            <a:endParaRPr lang="en-US" sz="1600" dirty="0"/>
          </a:p>
        </p:txBody>
      </p:sp>
      <p:sp>
        <p:nvSpPr>
          <p:cNvPr id="8" name="Content Placeholder 1">
            <a:extLst>
              <a:ext uri="{FF2B5EF4-FFF2-40B4-BE49-F238E27FC236}">
                <a16:creationId xmlns:a16="http://schemas.microsoft.com/office/drawing/2014/main" id="{623EAA34-E9E4-7D42-90E2-AF5B4D02DF4E}"/>
              </a:ext>
            </a:extLst>
          </p:cNvPr>
          <p:cNvSpPr txBox="1">
            <a:spLocks/>
          </p:cNvSpPr>
          <p:nvPr/>
        </p:nvSpPr>
        <p:spPr bwMode="auto">
          <a:xfrm>
            <a:off x="826805" y="4854155"/>
            <a:ext cx="11148317" cy="159939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Hermetic general-purpose detector that fulfills the EIC physics requirements</a:t>
            </a:r>
          </a:p>
          <a:p>
            <a:pPr>
              <a:spcBef>
                <a:spcPct val="20000"/>
              </a:spcBef>
              <a:buFontTx/>
              <a:buBlip>
                <a:blip r:embed="rId3"/>
              </a:buBlip>
            </a:pPr>
            <a:endParaRPr lang="en-US" sz="800" dirty="0">
              <a:latin typeface="Arial" charset="0"/>
              <a:cs typeface="Arial" charset="0"/>
            </a:endParaRPr>
          </a:p>
          <a:p>
            <a:pPr>
              <a:spcBef>
                <a:spcPct val="20000"/>
              </a:spcBef>
              <a:buFontTx/>
              <a:buBlip>
                <a:blip r:embed="rId3"/>
              </a:buBlip>
            </a:pPr>
            <a:r>
              <a:rPr lang="en-US" sz="2000" dirty="0">
                <a:latin typeface="Arial" charset="0"/>
                <a:cs typeface="Arial" charset="0"/>
              </a:rPr>
              <a:t>Compact size reduces cost while allowing investment in critical components </a:t>
            </a:r>
          </a:p>
          <a:p>
            <a:pPr>
              <a:spcBef>
                <a:spcPct val="20000"/>
              </a:spcBef>
              <a:buFontTx/>
              <a:buBlip>
                <a:blip r:embed="rId3"/>
              </a:buBlip>
            </a:pPr>
            <a:endParaRPr lang="en-US" sz="800" dirty="0">
              <a:latin typeface="Arial" charset="0"/>
              <a:cs typeface="Arial" charset="0"/>
            </a:endParaRPr>
          </a:p>
          <a:p>
            <a:pPr>
              <a:spcBef>
                <a:spcPct val="20000"/>
              </a:spcBef>
              <a:buFontTx/>
              <a:buBlip>
                <a:blip r:embed="rId3"/>
              </a:buBlip>
            </a:pPr>
            <a:r>
              <a:rPr lang="en-US" sz="2000" dirty="0">
                <a:latin typeface="Arial" charset="0"/>
                <a:cs typeface="Arial" charset="0"/>
              </a:rPr>
              <a:t>Small central core leaves plenty of space within the flux return for support and services</a:t>
            </a:r>
          </a:p>
        </p:txBody>
      </p:sp>
      <p:sp>
        <p:nvSpPr>
          <p:cNvPr id="14" name="Text Box 16">
            <a:extLst>
              <a:ext uri="{FF2B5EF4-FFF2-40B4-BE49-F238E27FC236}">
                <a16:creationId xmlns:a16="http://schemas.microsoft.com/office/drawing/2014/main" id="{05A44953-7BC2-814B-9873-CA9873527473}"/>
              </a:ext>
            </a:extLst>
          </p:cNvPr>
          <p:cNvSpPr txBox="1">
            <a:spLocks noChangeArrowheads="1"/>
          </p:cNvSpPr>
          <p:nvPr/>
        </p:nvSpPr>
        <p:spPr bwMode="auto">
          <a:xfrm>
            <a:off x="7438295" y="1283683"/>
            <a:ext cx="1283677" cy="2697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endParaRPr lang="en-US" sz="1200" i="1" dirty="0">
              <a:solidFill>
                <a:srgbClr val="147806"/>
              </a:solidFill>
              <a:latin typeface="+mn-lt"/>
            </a:endParaRPr>
          </a:p>
        </p:txBody>
      </p:sp>
      <p:pic>
        <p:nvPicPr>
          <p:cNvPr id="4" name="Picture 3" descr="Graphical user interface, diagram&#10;&#10;Description automatically generated">
            <a:extLst>
              <a:ext uri="{FF2B5EF4-FFF2-40B4-BE49-F238E27FC236}">
                <a16:creationId xmlns:a16="http://schemas.microsoft.com/office/drawing/2014/main" id="{DD074871-77FC-DD4C-9271-440ECF016ABB}"/>
              </a:ext>
            </a:extLst>
          </p:cNvPr>
          <p:cNvPicPr>
            <a:picLocks noChangeAspect="1"/>
          </p:cNvPicPr>
          <p:nvPr/>
        </p:nvPicPr>
        <p:blipFill>
          <a:blip r:embed="rId4"/>
          <a:stretch>
            <a:fillRect/>
          </a:stretch>
        </p:blipFill>
        <p:spPr>
          <a:xfrm>
            <a:off x="315186" y="1198208"/>
            <a:ext cx="6798723" cy="3229053"/>
          </a:xfrm>
          <a:prstGeom prst="rect">
            <a:avLst/>
          </a:prstGeom>
        </p:spPr>
      </p:pic>
    </p:spTree>
    <p:extLst>
      <p:ext uri="{BB962C8B-B14F-4D97-AF65-F5344CB8AC3E}">
        <p14:creationId xmlns:p14="http://schemas.microsoft.com/office/powerpoint/2010/main" val="1895210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6</a:t>
            </a:fld>
            <a:endParaRPr lang="en-US" dirty="0"/>
          </a:p>
        </p:txBody>
      </p:sp>
      <p:sp>
        <p:nvSpPr>
          <p:cNvPr id="13" name="Text Box 1">
            <a:extLst>
              <a:ext uri="{FF2B5EF4-FFF2-40B4-BE49-F238E27FC236}">
                <a16:creationId xmlns:a16="http://schemas.microsoft.com/office/drawing/2014/main" id="{A747AE58-75D6-7248-B845-71126C87B229}"/>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CORE will be submitted as a Detector 2 (IP8) proposal</a:t>
            </a:r>
          </a:p>
        </p:txBody>
      </p:sp>
      <p:sp>
        <p:nvSpPr>
          <p:cNvPr id="22" name="Content Placeholder 1">
            <a:extLst>
              <a:ext uri="{FF2B5EF4-FFF2-40B4-BE49-F238E27FC236}">
                <a16:creationId xmlns:a16="http://schemas.microsoft.com/office/drawing/2014/main" id="{2F04C158-0782-DF43-A635-B4E8004A42B2}"/>
              </a:ext>
            </a:extLst>
          </p:cNvPr>
          <p:cNvSpPr txBox="1">
            <a:spLocks/>
          </p:cNvSpPr>
          <p:nvPr/>
        </p:nvSpPr>
        <p:spPr bwMode="auto">
          <a:xfrm>
            <a:off x="330506" y="4208552"/>
            <a:ext cx="11310509" cy="147127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Although CORE would also fit IP6 (Detector 1), the proposal will be submitted as a Detector 2 proposal for IP8 to take full advantage of the forward spectrometer.</a:t>
            </a:r>
          </a:p>
          <a:p>
            <a:pPr lvl="1">
              <a:spcBef>
                <a:spcPct val="20000"/>
              </a:spcBef>
              <a:buFont typeface="Arial" panose="020B0604020202020204" pitchFamily="34" charset="0"/>
              <a:buChar char="•"/>
            </a:pPr>
            <a:r>
              <a:rPr lang="en-US" sz="1800" dirty="0">
                <a:latin typeface="Arial" charset="0"/>
                <a:cs typeface="Arial" charset="0"/>
              </a:rPr>
              <a:t>The exceptional acceptance in rigidity (</a:t>
            </a:r>
            <a:r>
              <a:rPr lang="en-US" sz="1800" i="1" dirty="0">
                <a:latin typeface="Arial" charset="0"/>
                <a:cs typeface="Arial" charset="0"/>
              </a:rPr>
              <a:t>P’</a:t>
            </a:r>
            <a:r>
              <a:rPr lang="en-US" sz="1800" i="1" baseline="-25000" dirty="0">
                <a:latin typeface="Arial" charset="0"/>
                <a:cs typeface="Arial" charset="0"/>
              </a:rPr>
              <a:t>A</a:t>
            </a:r>
            <a:r>
              <a:rPr lang="en-US" sz="1800" i="1" dirty="0">
                <a:latin typeface="Arial" charset="0"/>
                <a:cs typeface="Arial" charset="0"/>
              </a:rPr>
              <a:t> /Z’</a:t>
            </a:r>
            <a:r>
              <a:rPr lang="en-US" sz="1800" dirty="0">
                <a:latin typeface="Arial" charset="0"/>
                <a:cs typeface="Arial" charset="0"/>
              </a:rPr>
              <a:t>) is particularly important for nuclei but also impacts protons</a:t>
            </a:r>
          </a:p>
          <a:p>
            <a:pPr lvl="1">
              <a:spcBef>
                <a:spcPct val="20000"/>
              </a:spcBef>
              <a:buFont typeface="Arial" panose="020B0604020202020204" pitchFamily="34" charset="0"/>
              <a:buChar char="•"/>
            </a:pPr>
            <a:r>
              <a:rPr lang="en-US" sz="1800" dirty="0">
                <a:latin typeface="Arial" charset="0"/>
                <a:cs typeface="Arial" charset="0"/>
              </a:rPr>
              <a:t>The interplay between CORE and the forward spectrometer will be part of the proposal</a:t>
            </a:r>
          </a:p>
        </p:txBody>
      </p:sp>
      <p:sp>
        <p:nvSpPr>
          <p:cNvPr id="24" name="Content Placeholder 1">
            <a:extLst>
              <a:ext uri="{FF2B5EF4-FFF2-40B4-BE49-F238E27FC236}">
                <a16:creationId xmlns:a16="http://schemas.microsoft.com/office/drawing/2014/main" id="{9BD5CBB7-B0E7-874E-8BB7-F67D045DDADC}"/>
              </a:ext>
            </a:extLst>
          </p:cNvPr>
          <p:cNvSpPr txBox="1">
            <a:spLocks/>
          </p:cNvSpPr>
          <p:nvPr/>
        </p:nvSpPr>
        <p:spPr bwMode="auto">
          <a:xfrm>
            <a:off x="483567" y="5764830"/>
            <a:ext cx="10440608" cy="88215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CORE fits into a -3.5 m to +4.5 m IR space.</a:t>
            </a:r>
          </a:p>
          <a:p>
            <a:pPr lvl="1">
              <a:spcBef>
                <a:spcPct val="20000"/>
              </a:spcBef>
              <a:buFont typeface="Arial" panose="020B0604020202020204" pitchFamily="34" charset="0"/>
              <a:buChar char="•"/>
            </a:pPr>
            <a:r>
              <a:rPr lang="en-US" sz="1800" dirty="0">
                <a:latin typeface="Arial" charset="0"/>
                <a:cs typeface="Arial" charset="0"/>
              </a:rPr>
              <a:t>Simplifies IR integration and can offer a higher luminosity</a:t>
            </a:r>
          </a:p>
        </p:txBody>
      </p:sp>
      <p:pic>
        <p:nvPicPr>
          <p:cNvPr id="31" name="Picture 30">
            <a:extLst>
              <a:ext uri="{FF2B5EF4-FFF2-40B4-BE49-F238E27FC236}">
                <a16:creationId xmlns:a16="http://schemas.microsoft.com/office/drawing/2014/main" id="{729E3363-C125-064B-85BD-D01FFFD2F73E}"/>
              </a:ext>
            </a:extLst>
          </p:cNvPr>
          <p:cNvPicPr>
            <a:picLocks noChangeAspect="1"/>
          </p:cNvPicPr>
          <p:nvPr/>
        </p:nvPicPr>
        <p:blipFill>
          <a:blip r:embed="rId3"/>
          <a:stretch>
            <a:fillRect/>
          </a:stretch>
        </p:blipFill>
        <p:spPr>
          <a:xfrm>
            <a:off x="5433202" y="1215117"/>
            <a:ext cx="5638800" cy="2603500"/>
          </a:xfrm>
          <a:prstGeom prst="rect">
            <a:avLst/>
          </a:prstGeom>
          <a:solidFill>
            <a:schemeClr val="bg1"/>
          </a:solidFill>
        </p:spPr>
      </p:pic>
      <p:pic>
        <p:nvPicPr>
          <p:cNvPr id="9" name="Picture 8">
            <a:extLst>
              <a:ext uri="{FF2B5EF4-FFF2-40B4-BE49-F238E27FC236}">
                <a16:creationId xmlns:a16="http://schemas.microsoft.com/office/drawing/2014/main" id="{98DE637F-E874-9645-B73E-5C2FD41EED6C}"/>
              </a:ext>
            </a:extLst>
          </p:cNvPr>
          <p:cNvPicPr>
            <a:picLocks noChangeAspect="1"/>
          </p:cNvPicPr>
          <p:nvPr/>
        </p:nvPicPr>
        <p:blipFill>
          <a:blip r:embed="rId4"/>
          <a:stretch>
            <a:fillRect/>
          </a:stretch>
        </p:blipFill>
        <p:spPr>
          <a:xfrm>
            <a:off x="1278306" y="1211465"/>
            <a:ext cx="3727450" cy="2628900"/>
          </a:xfrm>
          <a:prstGeom prst="rect">
            <a:avLst/>
          </a:prstGeom>
        </p:spPr>
      </p:pic>
      <p:sp>
        <p:nvSpPr>
          <p:cNvPr id="10" name="Text Box 16">
            <a:extLst>
              <a:ext uri="{FF2B5EF4-FFF2-40B4-BE49-F238E27FC236}">
                <a16:creationId xmlns:a16="http://schemas.microsoft.com/office/drawing/2014/main" id="{F3BD09DE-16F3-FA48-9C18-3F22B68B94DD}"/>
              </a:ext>
            </a:extLst>
          </p:cNvPr>
          <p:cNvSpPr txBox="1">
            <a:spLocks noChangeArrowheads="1"/>
          </p:cNvSpPr>
          <p:nvPr/>
        </p:nvSpPr>
        <p:spPr bwMode="auto">
          <a:xfrm>
            <a:off x="1336436" y="1160593"/>
            <a:ext cx="1283677" cy="2697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endParaRPr lang="en-US" sz="1200" i="1" dirty="0">
              <a:solidFill>
                <a:srgbClr val="147806"/>
              </a:solidFill>
              <a:latin typeface="+mn-lt"/>
            </a:endParaRPr>
          </a:p>
        </p:txBody>
      </p:sp>
      <p:sp>
        <p:nvSpPr>
          <p:cNvPr id="2" name="TextBox 1">
            <a:extLst>
              <a:ext uri="{FF2B5EF4-FFF2-40B4-BE49-F238E27FC236}">
                <a16:creationId xmlns:a16="http://schemas.microsoft.com/office/drawing/2014/main" id="{5047F904-C24B-1A4D-837A-EE3F4E3F3820}"/>
              </a:ext>
            </a:extLst>
          </p:cNvPr>
          <p:cNvSpPr txBox="1"/>
          <p:nvPr/>
        </p:nvSpPr>
        <p:spPr>
          <a:xfrm>
            <a:off x="10510092" y="1107184"/>
            <a:ext cx="1367042" cy="523220"/>
          </a:xfrm>
          <a:prstGeom prst="rect">
            <a:avLst/>
          </a:prstGeom>
          <a:noFill/>
        </p:spPr>
        <p:txBody>
          <a:bodyPr wrap="square" rtlCol="0">
            <a:spAutoFit/>
          </a:bodyPr>
          <a:lstStyle/>
          <a:p>
            <a:pPr algn="r"/>
            <a:r>
              <a:rPr lang="en-US" sz="1400" dirty="0"/>
              <a:t>IP8, schematic, preliminary</a:t>
            </a:r>
          </a:p>
        </p:txBody>
      </p:sp>
    </p:spTree>
    <p:extLst>
      <p:ext uri="{BB962C8B-B14F-4D97-AF65-F5344CB8AC3E}">
        <p14:creationId xmlns:p14="http://schemas.microsoft.com/office/powerpoint/2010/main" val="2101324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A15C052-D3F6-9C46-8BC8-92D7AC639831}"/>
              </a:ext>
            </a:extLst>
          </p:cNvPr>
          <p:cNvPicPr>
            <a:picLocks noChangeAspect="1"/>
          </p:cNvPicPr>
          <p:nvPr/>
        </p:nvPicPr>
        <p:blipFill>
          <a:blip r:embed="rId2"/>
          <a:stretch>
            <a:fillRect/>
          </a:stretch>
        </p:blipFill>
        <p:spPr>
          <a:xfrm>
            <a:off x="527866" y="1311991"/>
            <a:ext cx="5904624" cy="2804401"/>
          </a:xfrm>
          <a:prstGeom prst="rect">
            <a:avLst/>
          </a:prstGeom>
        </p:spPr>
      </p:pic>
      <p:pic>
        <p:nvPicPr>
          <p:cNvPr id="19" name="Picture 18">
            <a:extLst>
              <a:ext uri="{FF2B5EF4-FFF2-40B4-BE49-F238E27FC236}">
                <a16:creationId xmlns:a16="http://schemas.microsoft.com/office/drawing/2014/main" id="{E1F3A356-FE8D-CA4A-ACA0-4E665F760B51}"/>
              </a:ext>
            </a:extLst>
          </p:cNvPr>
          <p:cNvPicPr>
            <a:picLocks noChangeAspect="1"/>
          </p:cNvPicPr>
          <p:nvPr/>
        </p:nvPicPr>
        <p:blipFill>
          <a:blip r:embed="rId3"/>
          <a:stretch>
            <a:fillRect/>
          </a:stretch>
        </p:blipFill>
        <p:spPr>
          <a:xfrm>
            <a:off x="6875583" y="991624"/>
            <a:ext cx="4589586" cy="3252889"/>
          </a:xfrm>
          <a:prstGeom prst="rect">
            <a:avLst/>
          </a:prstGeom>
        </p:spPr>
      </p:pic>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7</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136525"/>
            <a:ext cx="10485493" cy="7911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3200" dirty="0">
                <a:solidFill>
                  <a:srgbClr val="7030A0"/>
                </a:solidFill>
                <a:latin typeface="Times New Roman" charset="0"/>
                <a:cs typeface="Arial" charset="0"/>
              </a:rPr>
              <a:t>The core of CORE:</a:t>
            </a:r>
          </a:p>
          <a:p>
            <a:pPr hangingPunct="1">
              <a:lnSpc>
                <a:spcPct val="100000"/>
              </a:lnSpc>
              <a:buClrTx/>
              <a:buFontTx/>
              <a:buNone/>
            </a:pPr>
            <a:r>
              <a:rPr lang="en-US" sz="2000" dirty="0">
                <a:solidFill>
                  <a:srgbClr val="7030A0"/>
                </a:solidFill>
                <a:latin typeface="Times New Roman" charset="0"/>
                <a:cs typeface="Arial" charset="0"/>
              </a:rPr>
              <a:t>There is no compelling requirement for a large magnet</a:t>
            </a:r>
          </a:p>
        </p:txBody>
      </p:sp>
      <p:sp>
        <p:nvSpPr>
          <p:cNvPr id="9" name="Rectangle 8">
            <a:extLst>
              <a:ext uri="{FF2B5EF4-FFF2-40B4-BE49-F238E27FC236}">
                <a16:creationId xmlns:a16="http://schemas.microsoft.com/office/drawing/2014/main" id="{915F1C82-9EB6-4641-B9F0-A4F6CD8DD9F2}"/>
              </a:ext>
            </a:extLst>
          </p:cNvPr>
          <p:cNvSpPr/>
          <p:nvPr/>
        </p:nvSpPr>
        <p:spPr>
          <a:xfrm>
            <a:off x="7556473" y="532542"/>
            <a:ext cx="3328405" cy="338554"/>
          </a:xfrm>
          <a:prstGeom prst="rect">
            <a:avLst/>
          </a:prstGeom>
        </p:spPr>
        <p:txBody>
          <a:bodyPr wrap="square">
            <a:spAutoFit/>
          </a:bodyPr>
          <a:lstStyle/>
          <a:p>
            <a:r>
              <a:rPr lang="en-US" sz="1600" dirty="0">
                <a:solidFill>
                  <a:srgbClr val="0070C0"/>
                </a:solidFill>
                <a:latin typeface="Helvetica" pitchFamily="2" charset="0"/>
              </a:rPr>
              <a:t>inner CORE in </a:t>
            </a:r>
            <a:r>
              <a:rPr lang="en-US" sz="1600" dirty="0" err="1">
                <a:solidFill>
                  <a:srgbClr val="0070C0"/>
                </a:solidFill>
                <a:latin typeface="Helvetica" pitchFamily="2" charset="0"/>
              </a:rPr>
              <a:t>Geant</a:t>
            </a:r>
            <a:r>
              <a:rPr lang="en-US" sz="1600" dirty="0">
                <a:solidFill>
                  <a:srgbClr val="0070C0"/>
                </a:solidFill>
                <a:latin typeface="Helvetica" pitchFamily="2" charset="0"/>
              </a:rPr>
              <a:t> (fun4all)</a:t>
            </a:r>
            <a:endParaRPr lang="en-US" sz="1600" dirty="0"/>
          </a:p>
        </p:txBody>
      </p:sp>
      <p:sp>
        <p:nvSpPr>
          <p:cNvPr id="8" name="Text Box 16">
            <a:extLst>
              <a:ext uri="{FF2B5EF4-FFF2-40B4-BE49-F238E27FC236}">
                <a16:creationId xmlns:a16="http://schemas.microsoft.com/office/drawing/2014/main" id="{82AEB856-B4F6-3141-9A05-0C5DF3640CBE}"/>
              </a:ext>
            </a:extLst>
          </p:cNvPr>
          <p:cNvSpPr txBox="1">
            <a:spLocks noChangeArrowheads="1"/>
          </p:cNvSpPr>
          <p:nvPr/>
        </p:nvSpPr>
        <p:spPr bwMode="auto">
          <a:xfrm>
            <a:off x="7156940" y="1125418"/>
            <a:ext cx="1283677" cy="2697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endParaRPr lang="en-US" sz="1200" i="1" dirty="0">
              <a:solidFill>
                <a:srgbClr val="147806"/>
              </a:solidFill>
              <a:latin typeface="+mn-lt"/>
            </a:endParaRPr>
          </a:p>
        </p:txBody>
      </p:sp>
      <p:sp>
        <p:nvSpPr>
          <p:cNvPr id="11" name="Content Placeholder 1">
            <a:extLst>
              <a:ext uri="{FF2B5EF4-FFF2-40B4-BE49-F238E27FC236}">
                <a16:creationId xmlns:a16="http://schemas.microsoft.com/office/drawing/2014/main" id="{25F6B953-CC01-A944-992E-4B074D44632D}"/>
              </a:ext>
            </a:extLst>
          </p:cNvPr>
          <p:cNvSpPr txBox="1">
            <a:spLocks/>
          </p:cNvSpPr>
          <p:nvPr/>
        </p:nvSpPr>
        <p:spPr bwMode="auto">
          <a:xfrm>
            <a:off x="686128" y="4116392"/>
            <a:ext cx="10620779" cy="233715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4"/>
              </a:buBlip>
            </a:pPr>
            <a:r>
              <a:rPr lang="en-US" sz="2000" dirty="0">
                <a:latin typeface="Arial" charset="0"/>
                <a:cs typeface="Arial" charset="0"/>
              </a:rPr>
              <a:t>Small solenoid (2.5 m long, 1.0 m inner radius)</a:t>
            </a:r>
          </a:p>
          <a:p>
            <a:pPr>
              <a:spcBef>
                <a:spcPct val="20000"/>
              </a:spcBef>
              <a:buFontTx/>
              <a:buBlip>
                <a:blip r:embed="rId4"/>
              </a:buBlip>
            </a:pPr>
            <a:r>
              <a:rPr lang="en-US" sz="2000" dirty="0">
                <a:latin typeface="Arial" charset="0"/>
                <a:cs typeface="Arial" charset="0"/>
              </a:rPr>
              <a:t>Small central all-Si tracker (eRD25)</a:t>
            </a:r>
          </a:p>
          <a:p>
            <a:pPr>
              <a:spcBef>
                <a:spcPct val="20000"/>
              </a:spcBef>
              <a:buFontTx/>
              <a:buBlip>
                <a:blip r:embed="rId4"/>
              </a:buBlip>
            </a:pPr>
            <a:r>
              <a:rPr lang="en-US" sz="2000" dirty="0">
                <a:latin typeface="Arial" charset="0"/>
                <a:cs typeface="Arial" charset="0"/>
              </a:rPr>
              <a:t>Radially compact, high-performance barrel DIRC Cherenkov (eRD14)</a:t>
            </a:r>
          </a:p>
          <a:p>
            <a:pPr>
              <a:spcBef>
                <a:spcPct val="20000"/>
              </a:spcBef>
              <a:buFontTx/>
              <a:buBlip>
                <a:blip r:embed="rId4"/>
              </a:buBlip>
            </a:pPr>
            <a:r>
              <a:rPr lang="en-US" sz="2000" dirty="0">
                <a:latin typeface="Arial" charset="0"/>
                <a:cs typeface="Arial" charset="0"/>
              </a:rPr>
              <a:t>Dual-radiator RICH with </a:t>
            </a:r>
            <a:r>
              <a:rPr lang="en-US" sz="2000" i="1" dirty="0">
                <a:latin typeface="Arial" charset="0"/>
                <a:cs typeface="Arial" charset="0"/>
              </a:rPr>
              <a:t>outward-reflecting </a:t>
            </a:r>
            <a:r>
              <a:rPr lang="en-US" sz="2000" dirty="0">
                <a:latin typeface="Arial" charset="0"/>
                <a:cs typeface="Arial" charset="0"/>
              </a:rPr>
              <a:t>mirrors in the hadron endcap (eRD14)</a:t>
            </a:r>
          </a:p>
          <a:p>
            <a:pPr>
              <a:spcBef>
                <a:spcPct val="20000"/>
              </a:spcBef>
              <a:buFontTx/>
              <a:buBlip>
                <a:blip r:embed="rId4"/>
              </a:buBlip>
            </a:pPr>
            <a:r>
              <a:rPr lang="en-US" sz="2000" dirty="0">
                <a:latin typeface="Arial" charset="0"/>
                <a:cs typeface="Arial" charset="0"/>
              </a:rPr>
              <a:t>Extended PWO</a:t>
            </a:r>
            <a:r>
              <a:rPr lang="en-US" sz="2000" baseline="-25000" dirty="0">
                <a:latin typeface="Arial" charset="0"/>
                <a:cs typeface="Arial" charset="0"/>
              </a:rPr>
              <a:t>4</a:t>
            </a:r>
            <a:r>
              <a:rPr lang="en-US" sz="2000" dirty="0">
                <a:latin typeface="Arial" charset="0"/>
                <a:cs typeface="Arial" charset="0"/>
              </a:rPr>
              <a:t> </a:t>
            </a:r>
            <a:r>
              <a:rPr lang="en-US" sz="2000" dirty="0" err="1">
                <a:latin typeface="Arial" charset="0"/>
                <a:cs typeface="Arial" charset="0"/>
              </a:rPr>
              <a:t>EMcal</a:t>
            </a:r>
            <a:r>
              <a:rPr lang="en-US" sz="2000" dirty="0">
                <a:latin typeface="Arial" charset="0"/>
                <a:cs typeface="Arial" charset="0"/>
              </a:rPr>
              <a:t> coverage (up to 2</a:t>
            </a:r>
            <a:r>
              <a:rPr lang="en-US" sz="2000" dirty="0">
                <a:latin typeface="Symbol" pitchFamily="2" charset="2"/>
                <a:cs typeface="Arial" charset="0"/>
              </a:rPr>
              <a:t>p,</a:t>
            </a:r>
            <a:r>
              <a:rPr lang="en-US" sz="2000" dirty="0">
                <a:latin typeface="Arial" charset="0"/>
                <a:cs typeface="Arial" charset="0"/>
              </a:rPr>
              <a:t> </a:t>
            </a:r>
            <a:r>
              <a:rPr lang="en-US" sz="2000" dirty="0">
                <a:latin typeface="Symbol" pitchFamily="2" charset="2"/>
                <a:cs typeface="Arial" charset="0"/>
              </a:rPr>
              <a:t>h</a:t>
            </a:r>
            <a:r>
              <a:rPr lang="en-US" sz="2000" dirty="0">
                <a:latin typeface="Arial" charset="0"/>
                <a:cs typeface="Arial" charset="0"/>
              </a:rPr>
              <a:t> &lt; 0) on the electron side (eRD1)</a:t>
            </a:r>
          </a:p>
          <a:p>
            <a:pPr>
              <a:spcBef>
                <a:spcPct val="20000"/>
              </a:spcBef>
              <a:buFontTx/>
              <a:buBlip>
                <a:blip r:embed="rId4"/>
              </a:buBlip>
            </a:pPr>
            <a:r>
              <a:rPr lang="en-US" sz="2000" dirty="0">
                <a:latin typeface="Arial" charset="0"/>
                <a:cs typeface="Arial" charset="0"/>
              </a:rPr>
              <a:t>TOF Si-LGAD electron-endcap (eRD29) </a:t>
            </a:r>
          </a:p>
        </p:txBody>
      </p:sp>
      <p:cxnSp>
        <p:nvCxnSpPr>
          <p:cNvPr id="13" name="Straight Arrow Connector 12">
            <a:extLst>
              <a:ext uri="{FF2B5EF4-FFF2-40B4-BE49-F238E27FC236}">
                <a16:creationId xmlns:a16="http://schemas.microsoft.com/office/drawing/2014/main" id="{D8420169-D13D-D843-B153-DB8336F2E77F}"/>
              </a:ext>
            </a:extLst>
          </p:cNvPr>
          <p:cNvCxnSpPr>
            <a:cxnSpLocks/>
          </p:cNvCxnSpPr>
          <p:nvPr/>
        </p:nvCxnSpPr>
        <p:spPr>
          <a:xfrm>
            <a:off x="4490888" y="1243969"/>
            <a:ext cx="373212" cy="62293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62F8483-68B8-674D-AB43-861A8062BFF7}"/>
              </a:ext>
            </a:extLst>
          </p:cNvPr>
          <p:cNvSpPr/>
          <p:nvPr/>
        </p:nvSpPr>
        <p:spPr>
          <a:xfrm>
            <a:off x="4254139" y="976811"/>
            <a:ext cx="2124557" cy="276999"/>
          </a:xfrm>
          <a:prstGeom prst="rect">
            <a:avLst/>
          </a:prstGeom>
        </p:spPr>
        <p:txBody>
          <a:bodyPr wrap="square">
            <a:spAutoFit/>
          </a:bodyPr>
          <a:lstStyle/>
          <a:p>
            <a:r>
              <a:rPr lang="en-US" sz="1200" dirty="0" err="1">
                <a:latin typeface="Helvetica" pitchFamily="2" charset="0"/>
              </a:rPr>
              <a:t>dRICH</a:t>
            </a:r>
            <a:r>
              <a:rPr lang="en-US" sz="1200" dirty="0">
                <a:latin typeface="Helvetica" pitchFamily="2" charset="0"/>
              </a:rPr>
              <a:t> photosensors</a:t>
            </a:r>
            <a:endParaRPr lang="en-US" sz="1200" dirty="0"/>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B2DC6DD-1DE1-FA45-B04A-58240A4048E3}"/>
                  </a:ext>
                </a:extLst>
              </p:cNvPr>
              <p:cNvSpPr txBox="1"/>
              <p:nvPr/>
            </p:nvSpPr>
            <p:spPr>
              <a:xfrm>
                <a:off x="10082926" y="4477121"/>
                <a:ext cx="1814919" cy="622543"/>
              </a:xfrm>
              <a:prstGeom prst="rect">
                <a:avLst/>
              </a:prstGeom>
              <a:noFill/>
              <a:ln w="19050">
                <a:solidFill>
                  <a:srgbClr val="7030A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ln</m:t>
                          </m:r>
                        </m:fName>
                        <m:e>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𝑡𝑎𝑛</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2</m:t>
                                  </m:r>
                                </m:den>
                              </m:f>
                            </m:e>
                          </m:d>
                        </m:e>
                      </m:func>
                    </m:oMath>
                  </m:oMathPara>
                </a14:m>
                <a:endParaRPr lang="en-US" dirty="0"/>
              </a:p>
            </p:txBody>
          </p:sp>
        </mc:Choice>
        <mc:Fallback>
          <p:sp>
            <p:nvSpPr>
              <p:cNvPr id="14" name="TextBox 13">
                <a:extLst>
                  <a:ext uri="{FF2B5EF4-FFF2-40B4-BE49-F238E27FC236}">
                    <a16:creationId xmlns:a16="http://schemas.microsoft.com/office/drawing/2014/main" id="{EB2DC6DD-1DE1-FA45-B04A-58240A4048E3}"/>
                  </a:ext>
                </a:extLst>
              </p:cNvPr>
              <p:cNvSpPr txBox="1">
                <a:spLocks noRot="1" noChangeAspect="1" noMove="1" noResize="1" noEditPoints="1" noAdjustHandles="1" noChangeArrowheads="1" noChangeShapeType="1" noTextEdit="1"/>
              </p:cNvSpPr>
              <p:nvPr/>
            </p:nvSpPr>
            <p:spPr>
              <a:xfrm>
                <a:off x="10082926" y="4477121"/>
                <a:ext cx="1814919" cy="622543"/>
              </a:xfrm>
              <a:prstGeom prst="rect">
                <a:avLst/>
              </a:prstGeom>
              <a:blipFill>
                <a:blip r:embed="rId5"/>
                <a:stretch>
                  <a:fillRect b="-1923"/>
                </a:stretch>
              </a:blipFill>
              <a:ln w="19050">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152691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C1C73-C0F2-1D4A-B250-0B1D6437D23B}"/>
              </a:ext>
            </a:extLst>
          </p:cNvPr>
          <p:cNvPicPr>
            <a:picLocks noChangeAspect="1"/>
          </p:cNvPicPr>
          <p:nvPr/>
        </p:nvPicPr>
        <p:blipFill>
          <a:blip r:embed="rId2"/>
          <a:stretch>
            <a:fillRect/>
          </a:stretch>
        </p:blipFill>
        <p:spPr>
          <a:xfrm>
            <a:off x="7545266" y="386856"/>
            <a:ext cx="4193275" cy="2971115"/>
          </a:xfrm>
          <a:prstGeom prst="rect">
            <a:avLst/>
          </a:prstGeom>
        </p:spPr>
      </p:pic>
      <p:sp>
        <p:nvSpPr>
          <p:cNvPr id="15" name="Text Box 1">
            <a:extLst>
              <a:ext uri="{FF2B5EF4-FFF2-40B4-BE49-F238E27FC236}">
                <a16:creationId xmlns:a16="http://schemas.microsoft.com/office/drawing/2014/main" id="{73281FCE-7EC4-AD45-9138-A11AC708CCD5}"/>
              </a:ext>
            </a:extLst>
          </p:cNvPr>
          <p:cNvSpPr txBox="1">
            <a:spLocks noChangeArrowheads="1"/>
          </p:cNvSpPr>
          <p:nvPr/>
        </p:nvSpPr>
        <p:spPr bwMode="auto">
          <a:xfrm>
            <a:off x="357618" y="314059"/>
            <a:ext cx="576741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7030A0"/>
                </a:solidFill>
                <a:latin typeface="Times New Roman" charset="0"/>
                <a:cs typeface="Arial" charset="0"/>
              </a:rPr>
              <a:t>CORE solenoid</a:t>
            </a:r>
          </a:p>
        </p:txBody>
      </p:sp>
      <p:sp>
        <p:nvSpPr>
          <p:cNvPr id="7" name="Content Placeholder 1">
            <a:extLst>
              <a:ext uri="{FF2B5EF4-FFF2-40B4-BE49-F238E27FC236}">
                <a16:creationId xmlns:a16="http://schemas.microsoft.com/office/drawing/2014/main" id="{146327D8-2BF2-3041-B5FF-B1B8CC891EE4}"/>
              </a:ext>
            </a:extLst>
          </p:cNvPr>
          <p:cNvSpPr txBox="1">
            <a:spLocks/>
          </p:cNvSpPr>
          <p:nvPr/>
        </p:nvSpPr>
        <p:spPr bwMode="auto">
          <a:xfrm>
            <a:off x="496565" y="1428322"/>
            <a:ext cx="6687031" cy="14907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The CORE solenoid is 2.5 m long with a 1 m inner radius</a:t>
            </a:r>
          </a:p>
          <a:p>
            <a:pPr>
              <a:spcBef>
                <a:spcPct val="20000"/>
              </a:spcBef>
              <a:buFontTx/>
              <a:buBlip>
                <a:blip r:embed="rId3"/>
              </a:buBlip>
            </a:pPr>
            <a:endParaRPr lang="en-US" sz="800" dirty="0">
              <a:latin typeface="Arial" charset="0"/>
              <a:cs typeface="Arial" charset="0"/>
            </a:endParaRPr>
          </a:p>
          <a:p>
            <a:pPr>
              <a:spcBef>
                <a:spcPct val="20000"/>
              </a:spcBef>
              <a:buFontTx/>
              <a:buBlip>
                <a:blip r:embed="rId3"/>
              </a:buBlip>
            </a:pPr>
            <a:r>
              <a:rPr lang="en-US" sz="1800" dirty="0">
                <a:latin typeface="Arial" charset="0"/>
                <a:cs typeface="Arial" charset="0"/>
              </a:rPr>
              <a:t>CORE is compatible with any field in the 2 - 4 T range</a:t>
            </a:r>
          </a:p>
          <a:p>
            <a:pPr marL="0" indent="0">
              <a:spcBef>
                <a:spcPct val="20000"/>
              </a:spcBef>
            </a:pPr>
            <a:endParaRPr lang="en-US" sz="800" dirty="0">
              <a:latin typeface="Arial" charset="0"/>
              <a:cs typeface="Arial" charset="0"/>
            </a:endParaRPr>
          </a:p>
          <a:p>
            <a:pPr>
              <a:spcBef>
                <a:spcPct val="20000"/>
              </a:spcBef>
              <a:buFontTx/>
              <a:buBlip>
                <a:blip r:embed="rId3"/>
              </a:buBlip>
            </a:pPr>
            <a:r>
              <a:rPr lang="en-US" sz="1800" dirty="0">
                <a:latin typeface="Arial" charset="0"/>
                <a:cs typeface="Arial" charset="0"/>
              </a:rPr>
              <a:t>2.5 T is the current baseline option</a:t>
            </a:r>
          </a:p>
        </p:txBody>
      </p:sp>
      <p:sp>
        <p:nvSpPr>
          <p:cNvPr id="9" name="Text Box 16">
            <a:extLst>
              <a:ext uri="{FF2B5EF4-FFF2-40B4-BE49-F238E27FC236}">
                <a16:creationId xmlns:a16="http://schemas.microsoft.com/office/drawing/2014/main" id="{E72531BD-BBAD-404D-A0F2-518C7FB8C590}"/>
              </a:ext>
            </a:extLst>
          </p:cNvPr>
          <p:cNvSpPr txBox="1">
            <a:spLocks noChangeArrowheads="1"/>
          </p:cNvSpPr>
          <p:nvPr/>
        </p:nvSpPr>
        <p:spPr bwMode="auto">
          <a:xfrm>
            <a:off x="7719649" y="2883874"/>
            <a:ext cx="1283677" cy="2697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endParaRPr lang="en-US" sz="1200" i="1" dirty="0">
              <a:solidFill>
                <a:srgbClr val="147806"/>
              </a:solidFill>
              <a:latin typeface="+mn-lt"/>
            </a:endParaRPr>
          </a:p>
        </p:txBody>
      </p:sp>
      <p:graphicFrame>
        <p:nvGraphicFramePr>
          <p:cNvPr id="2" name="Table 1">
            <a:extLst>
              <a:ext uri="{FF2B5EF4-FFF2-40B4-BE49-F238E27FC236}">
                <a16:creationId xmlns:a16="http://schemas.microsoft.com/office/drawing/2014/main" id="{67DC3F36-6DE1-3848-B3A1-51BED6BD0E34}"/>
              </a:ext>
            </a:extLst>
          </p:cNvPr>
          <p:cNvGraphicFramePr>
            <a:graphicFrameLocks noGrp="1"/>
          </p:cNvGraphicFramePr>
          <p:nvPr>
            <p:extLst>
              <p:ext uri="{D42A27DB-BD31-4B8C-83A1-F6EECF244321}">
                <p14:modId xmlns:p14="http://schemas.microsoft.com/office/powerpoint/2010/main" val="1068158014"/>
              </p:ext>
            </p:extLst>
          </p:nvPr>
        </p:nvGraphicFramePr>
        <p:xfrm>
          <a:off x="848784" y="4091863"/>
          <a:ext cx="4344913" cy="1876425"/>
        </p:xfrm>
        <a:graphic>
          <a:graphicData uri="http://schemas.openxmlformats.org/drawingml/2006/table">
            <a:tbl>
              <a:tblPr>
                <a:tableStyleId>{5C22544A-7EE6-4342-B048-85BDC9FD1C3A}</a:tableStyleId>
              </a:tblPr>
              <a:tblGrid>
                <a:gridCol w="1226198">
                  <a:extLst>
                    <a:ext uri="{9D8B030D-6E8A-4147-A177-3AD203B41FA5}">
                      <a16:colId xmlns:a16="http://schemas.microsoft.com/office/drawing/2014/main" val="3446125074"/>
                    </a:ext>
                  </a:extLst>
                </a:gridCol>
                <a:gridCol w="862212">
                  <a:extLst>
                    <a:ext uri="{9D8B030D-6E8A-4147-A177-3AD203B41FA5}">
                      <a16:colId xmlns:a16="http://schemas.microsoft.com/office/drawing/2014/main" val="3613139534"/>
                    </a:ext>
                  </a:extLst>
                </a:gridCol>
                <a:gridCol w="1120877">
                  <a:extLst>
                    <a:ext uri="{9D8B030D-6E8A-4147-A177-3AD203B41FA5}">
                      <a16:colId xmlns:a16="http://schemas.microsoft.com/office/drawing/2014/main" val="2433861825"/>
                    </a:ext>
                  </a:extLst>
                </a:gridCol>
                <a:gridCol w="1135626">
                  <a:extLst>
                    <a:ext uri="{9D8B030D-6E8A-4147-A177-3AD203B41FA5}">
                      <a16:colId xmlns:a16="http://schemas.microsoft.com/office/drawing/2014/main" val="2244615983"/>
                    </a:ext>
                  </a:extLst>
                </a:gridCol>
              </a:tblGrid>
              <a:tr h="203200">
                <a:tc>
                  <a:txBody>
                    <a:bodyPr/>
                    <a:lstStyle/>
                    <a:p>
                      <a:pPr algn="l" fontAlgn="b"/>
                      <a:r>
                        <a:rPr lang="en-US" sz="2000" u="none" strike="noStrike">
                          <a:effectLst/>
                          <a:latin typeface="Times New Roman" panose="02020603050405020304" pitchFamily="18" charset="0"/>
                          <a:cs typeface="Times New Roman" panose="02020603050405020304" pitchFamily="18" charset="0"/>
                        </a:rPr>
                        <a:t>solenoid</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Times New Roman" panose="02020603050405020304" pitchFamily="18" charset="0"/>
                          <a:cs typeface="Times New Roman" panose="02020603050405020304" pitchFamily="18" charset="0"/>
                        </a:rPr>
                        <a:t>field (T)</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volume (m</a:t>
                      </a:r>
                      <a:r>
                        <a:rPr lang="en-US" sz="2000" u="none" strike="noStrike" baseline="30000" dirty="0">
                          <a:effectLst/>
                          <a:latin typeface="Times New Roman" panose="02020603050405020304" pitchFamily="18" charset="0"/>
                          <a:cs typeface="Times New Roman" panose="02020603050405020304" pitchFamily="18" charset="0"/>
                        </a:rPr>
                        <a:t>3</a:t>
                      </a:r>
                      <a:r>
                        <a:rPr lang="en-US" sz="2000" u="none" strike="noStrike" dirty="0">
                          <a:effectLst/>
                          <a:latin typeface="Times New Roman" panose="02020603050405020304" pitchFamily="18" charset="0"/>
                          <a:cs typeface="Times New Roman" panose="02020603050405020304" pitchFamily="18" charset="0"/>
                        </a:rPr>
                        <a:t>)</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Times New Roman" panose="02020603050405020304" pitchFamily="18" charset="0"/>
                          <a:cs typeface="Times New Roman" panose="02020603050405020304" pitchFamily="18" charset="0"/>
                        </a:rPr>
                        <a:t>2020 cost (M$)</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627121588"/>
                  </a:ext>
                </a:extLst>
              </a:tr>
              <a:tr h="255875">
                <a:tc>
                  <a:txBody>
                    <a:bodyPr/>
                    <a:lstStyle/>
                    <a:p>
                      <a:pPr algn="l" fontAlgn="b"/>
                      <a:r>
                        <a:rPr lang="en-US" sz="2000" u="none" strike="noStrike" dirty="0">
                          <a:effectLst/>
                          <a:latin typeface="Times New Roman" panose="02020603050405020304" pitchFamily="18" charset="0"/>
                          <a:cs typeface="Times New Roman" panose="02020603050405020304" pitchFamily="18" charset="0"/>
                        </a:rPr>
                        <a:t>ATHENA</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Times New Roman" panose="02020603050405020304" pitchFamily="18" charset="0"/>
                          <a:cs typeface="Times New Roman" panose="02020603050405020304" pitchFamily="18" charset="0"/>
                        </a:rPr>
                        <a:t>3</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29</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21</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249142715"/>
                  </a:ext>
                </a:extLst>
              </a:tr>
              <a:tr h="203200">
                <a:tc>
                  <a:txBody>
                    <a:bodyPr/>
                    <a:lstStyle/>
                    <a:p>
                      <a:pPr algn="l" fontAlgn="b"/>
                      <a:r>
                        <a:rPr lang="en-US" sz="2000" u="none" strike="noStrike" dirty="0">
                          <a:effectLst/>
                          <a:latin typeface="Times New Roman" panose="02020603050405020304" pitchFamily="18" charset="0"/>
                          <a:cs typeface="Times New Roman" panose="02020603050405020304" pitchFamily="18" charset="0"/>
                        </a:rPr>
                        <a:t>CORE</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3</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8</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9</a:t>
                      </a:r>
                    </a:p>
                  </a:txBody>
                  <a:tcPr marL="9525" marR="9525" marT="9525" marB="0" anchor="b"/>
                </a:tc>
                <a:extLst>
                  <a:ext uri="{0D108BD9-81ED-4DB2-BD59-A6C34878D82A}">
                    <a16:rowId xmlns:a16="http://schemas.microsoft.com/office/drawing/2014/main" val="200912055"/>
                  </a:ext>
                </a:extLst>
              </a:tr>
              <a:tr h="203200">
                <a:tc>
                  <a:txBody>
                    <a:bodyPr/>
                    <a:lstStyle/>
                    <a:p>
                      <a:pPr algn="l" fontAlgn="b"/>
                      <a:r>
                        <a:rPr lang="en-US" sz="2000" b="1" u="none" strike="noStrike" dirty="0">
                          <a:effectLst/>
                          <a:highlight>
                            <a:srgbClr val="FFFF00"/>
                          </a:highlight>
                          <a:latin typeface="Times New Roman" panose="02020603050405020304" pitchFamily="18" charset="0"/>
                          <a:cs typeface="Times New Roman" panose="02020603050405020304" pitchFamily="18" charset="0"/>
                        </a:rPr>
                        <a:t>CORE</a:t>
                      </a:r>
                      <a:endParaRPr lang="en-US" sz="2000" b="1"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b="1" u="none" strike="noStrike" dirty="0">
                          <a:effectLst/>
                          <a:highlight>
                            <a:srgbClr val="FFFF00"/>
                          </a:highlight>
                          <a:latin typeface="Times New Roman" panose="02020603050405020304" pitchFamily="18" charset="0"/>
                          <a:cs typeface="Times New Roman" panose="02020603050405020304" pitchFamily="18" charset="0"/>
                        </a:rPr>
                        <a:t>2.5</a:t>
                      </a:r>
                      <a:endParaRPr lang="en-US" sz="2000" b="1"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b="1"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rPr>
                        <a:t>8</a:t>
                      </a:r>
                    </a:p>
                  </a:txBody>
                  <a:tcPr marL="9525" marR="9525" marT="9525" marB="0" anchor="b"/>
                </a:tc>
                <a:tc>
                  <a:txBody>
                    <a:bodyPr/>
                    <a:lstStyle/>
                    <a:p>
                      <a:pPr algn="ctr" fontAlgn="b"/>
                      <a:r>
                        <a:rPr lang="en-US" sz="2000" b="1"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rPr>
                        <a:t>7</a:t>
                      </a:r>
                    </a:p>
                  </a:txBody>
                  <a:tcPr marL="9525" marR="9525" marT="9525" marB="0" anchor="b"/>
                </a:tc>
                <a:extLst>
                  <a:ext uri="{0D108BD9-81ED-4DB2-BD59-A6C34878D82A}">
                    <a16:rowId xmlns:a16="http://schemas.microsoft.com/office/drawing/2014/main" val="400189747"/>
                  </a:ext>
                </a:extLst>
              </a:tr>
              <a:tr h="203200">
                <a:tc>
                  <a:txBody>
                    <a:bodyPr/>
                    <a:lstStyle/>
                    <a:p>
                      <a:pPr algn="l"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CORE</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8</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9525" marR="9525" marT="9525" marB="0" anchor="b"/>
                </a:tc>
                <a:extLst>
                  <a:ext uri="{0D108BD9-81ED-4DB2-BD59-A6C34878D82A}">
                    <a16:rowId xmlns:a16="http://schemas.microsoft.com/office/drawing/2014/main" val="2604260052"/>
                  </a:ext>
                </a:extLst>
              </a:tr>
            </a:tbl>
          </a:graphicData>
        </a:graphic>
      </p:graphicFrame>
      <p:sp>
        <p:nvSpPr>
          <p:cNvPr id="11" name="Content Placeholder 1">
            <a:extLst>
              <a:ext uri="{FF2B5EF4-FFF2-40B4-BE49-F238E27FC236}">
                <a16:creationId xmlns:a16="http://schemas.microsoft.com/office/drawing/2014/main" id="{EB26E97A-EBDF-644F-8E12-275D8A004C5A}"/>
              </a:ext>
            </a:extLst>
          </p:cNvPr>
          <p:cNvSpPr txBox="1">
            <a:spLocks/>
          </p:cNvSpPr>
          <p:nvPr/>
        </p:nvSpPr>
        <p:spPr bwMode="auto">
          <a:xfrm>
            <a:off x="1529862" y="3251684"/>
            <a:ext cx="4895900" cy="63452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600" dirty="0">
                <a:latin typeface="Arial" charset="0"/>
                <a:cs typeface="Arial" charset="0"/>
              </a:rPr>
              <a:t>cost (2020 M$) = 1.8 x 0.458 x (stored energy)</a:t>
            </a:r>
            <a:r>
              <a:rPr lang="en-US" sz="1600" baseline="30000" dirty="0">
                <a:latin typeface="Arial" charset="0"/>
                <a:cs typeface="Arial" charset="0"/>
              </a:rPr>
              <a:t>0.7</a:t>
            </a:r>
          </a:p>
          <a:p>
            <a:pPr marL="0" indent="0">
              <a:spcBef>
                <a:spcPct val="20000"/>
              </a:spcBef>
            </a:pPr>
            <a:r>
              <a:rPr lang="en-US" sz="1400" dirty="0">
                <a:latin typeface="Arial" charset="0"/>
                <a:cs typeface="Arial" charset="0"/>
              </a:rPr>
              <a:t>M. A. Green and S. J. St. </a:t>
            </a:r>
            <a:r>
              <a:rPr lang="en-US" sz="1400" dirty="0" err="1">
                <a:latin typeface="Arial" charset="0"/>
                <a:cs typeface="Arial" charset="0"/>
              </a:rPr>
              <a:t>Lorant</a:t>
            </a:r>
            <a:r>
              <a:rPr lang="en-US" sz="1400" dirty="0">
                <a:latin typeface="Arial" charset="0"/>
                <a:cs typeface="Arial" charset="0"/>
              </a:rPr>
              <a:t>, Adv. </a:t>
            </a:r>
            <a:r>
              <a:rPr lang="en-US" sz="1400" dirty="0" err="1">
                <a:latin typeface="Arial" charset="0"/>
                <a:cs typeface="Arial" charset="0"/>
              </a:rPr>
              <a:t>Cryo</a:t>
            </a:r>
            <a:r>
              <a:rPr lang="en-US" sz="1400" dirty="0">
                <a:latin typeface="Arial" charset="0"/>
                <a:cs typeface="Arial" charset="0"/>
              </a:rPr>
              <a:t>. Eng. </a:t>
            </a:r>
            <a:r>
              <a:rPr lang="en-US" sz="1400" b="1" dirty="0">
                <a:latin typeface="Arial" charset="0"/>
                <a:cs typeface="Arial" charset="0"/>
              </a:rPr>
              <a:t>39</a:t>
            </a:r>
          </a:p>
        </p:txBody>
      </p:sp>
      <p:sp>
        <p:nvSpPr>
          <p:cNvPr id="10" name="Slide Number Placeholder 2">
            <a:extLst>
              <a:ext uri="{FF2B5EF4-FFF2-40B4-BE49-F238E27FC236}">
                <a16:creationId xmlns:a16="http://schemas.microsoft.com/office/drawing/2014/main" id="{66B0F1B9-71CF-F742-A8D5-63548A1AEF4F}"/>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8</a:t>
            </a:fld>
            <a:endParaRPr lang="en-US" dirty="0"/>
          </a:p>
        </p:txBody>
      </p:sp>
      <p:sp>
        <p:nvSpPr>
          <p:cNvPr id="12" name="Content Placeholder 1">
            <a:extLst>
              <a:ext uri="{FF2B5EF4-FFF2-40B4-BE49-F238E27FC236}">
                <a16:creationId xmlns:a16="http://schemas.microsoft.com/office/drawing/2014/main" id="{78E70C16-7E4B-AC48-85EF-A33D27A013B6}"/>
              </a:ext>
            </a:extLst>
          </p:cNvPr>
          <p:cNvSpPr txBox="1">
            <a:spLocks/>
          </p:cNvSpPr>
          <p:nvPr/>
        </p:nvSpPr>
        <p:spPr bwMode="auto">
          <a:xfrm>
            <a:off x="6998306" y="4332046"/>
            <a:ext cx="4941648" cy="103126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First round of TOSCA studies showed excellent [approximately projective] B-field in the dual-radiator RICH and [~⊥] at the DIRC photosensors for a 2 T on-axis field.,</a:t>
            </a:r>
          </a:p>
        </p:txBody>
      </p:sp>
      <p:sp>
        <p:nvSpPr>
          <p:cNvPr id="13" name="Content Placeholder 1">
            <a:extLst>
              <a:ext uri="{FF2B5EF4-FFF2-40B4-BE49-F238E27FC236}">
                <a16:creationId xmlns:a16="http://schemas.microsoft.com/office/drawing/2014/main" id="{44420B8A-B30A-994F-95C5-B6D9E5115641}"/>
              </a:ext>
            </a:extLst>
          </p:cNvPr>
          <p:cNvSpPr txBox="1">
            <a:spLocks/>
          </p:cNvSpPr>
          <p:nvPr/>
        </p:nvSpPr>
        <p:spPr bwMode="auto">
          <a:xfrm>
            <a:off x="6998306" y="3543576"/>
            <a:ext cx="4378938" cy="71473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A 1 m radius leaves 50 cm between the DIRC and solenoid</a:t>
            </a:r>
          </a:p>
        </p:txBody>
      </p:sp>
      <p:sp>
        <p:nvSpPr>
          <p:cNvPr id="14" name="Content Placeholder 1">
            <a:extLst>
              <a:ext uri="{FF2B5EF4-FFF2-40B4-BE49-F238E27FC236}">
                <a16:creationId xmlns:a16="http://schemas.microsoft.com/office/drawing/2014/main" id="{021BFF69-8056-5D47-81F1-2DA55CDADFEB}"/>
              </a:ext>
            </a:extLst>
          </p:cNvPr>
          <p:cNvSpPr txBox="1">
            <a:spLocks/>
          </p:cNvSpPr>
          <p:nvPr/>
        </p:nvSpPr>
        <p:spPr bwMode="auto">
          <a:xfrm>
            <a:off x="6998306" y="5680203"/>
            <a:ext cx="4918202" cy="72059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A design and field map for the 2.5 T baseline option will be available soon. </a:t>
            </a:r>
          </a:p>
        </p:txBody>
      </p:sp>
    </p:spTree>
    <p:extLst>
      <p:ext uri="{BB962C8B-B14F-4D97-AF65-F5344CB8AC3E}">
        <p14:creationId xmlns:p14="http://schemas.microsoft.com/office/powerpoint/2010/main" val="307563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C1C73-C0F2-1D4A-B250-0B1D6437D23B}"/>
              </a:ext>
            </a:extLst>
          </p:cNvPr>
          <p:cNvPicPr>
            <a:picLocks noChangeAspect="1"/>
          </p:cNvPicPr>
          <p:nvPr/>
        </p:nvPicPr>
        <p:blipFill>
          <a:blip r:embed="rId2"/>
          <a:stretch>
            <a:fillRect/>
          </a:stretch>
        </p:blipFill>
        <p:spPr>
          <a:xfrm>
            <a:off x="7545264" y="386861"/>
            <a:ext cx="4193275" cy="2971115"/>
          </a:xfrm>
          <a:prstGeom prst="rect">
            <a:avLst/>
          </a:prstGeom>
        </p:spPr>
      </p:pic>
      <p:sp>
        <p:nvSpPr>
          <p:cNvPr id="15" name="Text Box 1">
            <a:extLst>
              <a:ext uri="{FF2B5EF4-FFF2-40B4-BE49-F238E27FC236}">
                <a16:creationId xmlns:a16="http://schemas.microsoft.com/office/drawing/2014/main" id="{73281FCE-7EC4-AD45-9138-A11AC708CCD5}"/>
              </a:ext>
            </a:extLst>
          </p:cNvPr>
          <p:cNvSpPr txBox="1">
            <a:spLocks noChangeArrowheads="1"/>
          </p:cNvSpPr>
          <p:nvPr/>
        </p:nvSpPr>
        <p:spPr bwMode="auto">
          <a:xfrm>
            <a:off x="357618" y="314059"/>
            <a:ext cx="6201444"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7030A0"/>
                </a:solidFill>
                <a:latin typeface="Times New Roman" charset="0"/>
                <a:cs typeface="Arial" charset="0"/>
              </a:rPr>
              <a:t>Central Si-tracker and h-endcap GEM </a:t>
            </a:r>
          </a:p>
        </p:txBody>
      </p:sp>
      <p:sp>
        <p:nvSpPr>
          <p:cNvPr id="9" name="Text Box 16">
            <a:extLst>
              <a:ext uri="{FF2B5EF4-FFF2-40B4-BE49-F238E27FC236}">
                <a16:creationId xmlns:a16="http://schemas.microsoft.com/office/drawing/2014/main" id="{E72531BD-BBAD-404D-A0F2-518C7FB8C590}"/>
              </a:ext>
            </a:extLst>
          </p:cNvPr>
          <p:cNvSpPr txBox="1">
            <a:spLocks noChangeArrowheads="1"/>
          </p:cNvSpPr>
          <p:nvPr/>
        </p:nvSpPr>
        <p:spPr bwMode="auto">
          <a:xfrm>
            <a:off x="7754817" y="2883879"/>
            <a:ext cx="1283677" cy="2697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endParaRPr lang="en-US" sz="1200" i="1" dirty="0">
              <a:solidFill>
                <a:srgbClr val="147806"/>
              </a:solidFill>
              <a:latin typeface="+mn-lt"/>
            </a:endParaRPr>
          </a:p>
        </p:txBody>
      </p:sp>
      <p:sp>
        <p:nvSpPr>
          <p:cNvPr id="13" name="Content Placeholder 1">
            <a:extLst>
              <a:ext uri="{FF2B5EF4-FFF2-40B4-BE49-F238E27FC236}">
                <a16:creationId xmlns:a16="http://schemas.microsoft.com/office/drawing/2014/main" id="{64677E61-B6FB-4944-AB21-A0B81C6C6FEA}"/>
              </a:ext>
            </a:extLst>
          </p:cNvPr>
          <p:cNvSpPr txBox="1">
            <a:spLocks/>
          </p:cNvSpPr>
          <p:nvPr/>
        </p:nvSpPr>
        <p:spPr bwMode="auto">
          <a:xfrm>
            <a:off x="409292" y="1077263"/>
            <a:ext cx="6171871" cy="75455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latin typeface="Arial" charset="0"/>
                <a:cs typeface="Arial" charset="0"/>
              </a:rPr>
              <a:t>A silicon tracker is compact, has a high resolution, and offers opportunities for future upgrades.</a:t>
            </a:r>
          </a:p>
        </p:txBody>
      </p:sp>
      <p:sp>
        <p:nvSpPr>
          <p:cNvPr id="14" name="Content Placeholder 1">
            <a:extLst>
              <a:ext uri="{FF2B5EF4-FFF2-40B4-BE49-F238E27FC236}">
                <a16:creationId xmlns:a16="http://schemas.microsoft.com/office/drawing/2014/main" id="{5876D7E1-091A-C347-B374-2690EA3735E0}"/>
              </a:ext>
            </a:extLst>
          </p:cNvPr>
          <p:cNvSpPr txBox="1">
            <a:spLocks/>
          </p:cNvSpPr>
          <p:nvPr/>
        </p:nvSpPr>
        <p:spPr bwMode="auto">
          <a:xfrm>
            <a:off x="383365" y="1893078"/>
            <a:ext cx="6670101" cy="168590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latin typeface="Arial" charset="0"/>
                <a:cs typeface="Arial" charset="0"/>
              </a:rPr>
              <a:t>The tracker developed by eRD25 will utilize ALICE ITS3 technology. The flexible ITS3 geometry in the vertex layers would allow to take full advantage of an elliptic beam pipe if this could be incorporated into IP8.</a:t>
            </a:r>
          </a:p>
          <a:p>
            <a:pPr lvl="1">
              <a:spcBef>
                <a:spcPct val="20000"/>
              </a:spcBef>
              <a:buBlip>
                <a:blip r:embed="rId3"/>
              </a:buBlip>
            </a:pPr>
            <a:r>
              <a:rPr lang="en-US" sz="2000" dirty="0">
                <a:latin typeface="Arial" charset="0"/>
                <a:cs typeface="Arial" charset="0"/>
              </a:rPr>
              <a:t>Fully digital “monolithic” technology</a:t>
            </a:r>
          </a:p>
        </p:txBody>
      </p:sp>
      <p:graphicFrame>
        <p:nvGraphicFramePr>
          <p:cNvPr id="16" name="Table 15">
            <a:extLst>
              <a:ext uri="{FF2B5EF4-FFF2-40B4-BE49-F238E27FC236}">
                <a16:creationId xmlns:a16="http://schemas.microsoft.com/office/drawing/2014/main" id="{6C1FA977-2E83-DA43-A561-AC4447566F4B}"/>
              </a:ext>
            </a:extLst>
          </p:cNvPr>
          <p:cNvGraphicFramePr>
            <a:graphicFrameLocks noGrp="1"/>
          </p:cNvGraphicFramePr>
          <p:nvPr>
            <p:extLst>
              <p:ext uri="{D42A27DB-BD31-4B8C-83A1-F6EECF244321}">
                <p14:modId xmlns:p14="http://schemas.microsoft.com/office/powerpoint/2010/main" val="1779131967"/>
              </p:ext>
            </p:extLst>
          </p:nvPr>
        </p:nvGraphicFramePr>
        <p:xfrm>
          <a:off x="6423110" y="4818183"/>
          <a:ext cx="4672781" cy="1565030"/>
        </p:xfrm>
        <a:graphic>
          <a:graphicData uri="http://schemas.openxmlformats.org/drawingml/2006/table">
            <a:tbl>
              <a:tblPr>
                <a:tableStyleId>{5C22544A-7EE6-4342-B048-85BDC9FD1C3A}</a:tableStyleId>
              </a:tblPr>
              <a:tblGrid>
                <a:gridCol w="1366362">
                  <a:extLst>
                    <a:ext uri="{9D8B030D-6E8A-4147-A177-3AD203B41FA5}">
                      <a16:colId xmlns:a16="http://schemas.microsoft.com/office/drawing/2014/main" val="3446125074"/>
                    </a:ext>
                  </a:extLst>
                </a:gridCol>
                <a:gridCol w="1674402">
                  <a:extLst>
                    <a:ext uri="{9D8B030D-6E8A-4147-A177-3AD203B41FA5}">
                      <a16:colId xmlns:a16="http://schemas.microsoft.com/office/drawing/2014/main" val="3613139534"/>
                    </a:ext>
                  </a:extLst>
                </a:gridCol>
                <a:gridCol w="1632017">
                  <a:extLst>
                    <a:ext uri="{9D8B030D-6E8A-4147-A177-3AD203B41FA5}">
                      <a16:colId xmlns:a16="http://schemas.microsoft.com/office/drawing/2014/main" val="2433861825"/>
                    </a:ext>
                  </a:extLst>
                </a:gridCol>
              </a:tblGrid>
              <a:tr h="394139">
                <a:tc>
                  <a:txBody>
                    <a:bodyPr/>
                    <a:lstStyle/>
                    <a:p>
                      <a:pPr algn="l" fontAlgn="b"/>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ITS2/ALPIDE</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ITS3</a:t>
                      </a:r>
                    </a:p>
                  </a:txBody>
                  <a:tcPr marL="9525" marR="9525" marT="9525" marB="0" anchor="b"/>
                </a:tc>
                <a:extLst>
                  <a:ext uri="{0D108BD9-81ED-4DB2-BD59-A6C34878D82A}">
                    <a16:rowId xmlns:a16="http://schemas.microsoft.com/office/drawing/2014/main" val="2627121588"/>
                  </a:ext>
                </a:extLst>
              </a:tr>
              <a:tr h="390297">
                <a:tc>
                  <a:txBody>
                    <a:bodyPr/>
                    <a:lstStyle/>
                    <a:p>
                      <a:pPr algn="l" fontAlgn="b"/>
                      <a:r>
                        <a:rPr lang="en-US" sz="2000" u="none" strike="noStrike" dirty="0">
                          <a:effectLst/>
                          <a:latin typeface="Times New Roman" panose="02020603050405020304" pitchFamily="18" charset="0"/>
                          <a:cs typeface="Times New Roman" panose="02020603050405020304" pitchFamily="18" charset="0"/>
                        </a:rPr>
                        <a:t>technology</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180 nm</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65 nm</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249142715"/>
                  </a:ext>
                </a:extLst>
              </a:tr>
              <a:tr h="390297">
                <a:tc>
                  <a:txBody>
                    <a:bodyPr/>
                    <a:lstStyle/>
                    <a:p>
                      <a:pPr algn="l"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pixel-size</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27 x 29 </a:t>
                      </a:r>
                      <a:r>
                        <a:rPr lang="en-US" sz="2000" b="0" i="0" u="none" strike="noStrike" dirty="0">
                          <a:solidFill>
                            <a:srgbClr val="000000"/>
                          </a:solidFill>
                          <a:effectLst/>
                          <a:latin typeface="Symbol" pitchFamily="2" charset="2"/>
                          <a:cs typeface="Times New Roman" panose="02020603050405020304" pitchFamily="18" charset="0"/>
                        </a:rPr>
                        <a:t>m</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m</a:t>
                      </a:r>
                    </a:p>
                  </a:txBody>
                  <a:tcPr marL="9525" marR="9525" marT="9525" marB="0" anchor="b"/>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10 x 10 </a:t>
                      </a:r>
                      <a:r>
                        <a:rPr lang="en-US" sz="2000" b="0" i="0" u="none" strike="noStrike" dirty="0">
                          <a:solidFill>
                            <a:srgbClr val="000000"/>
                          </a:solidFill>
                          <a:effectLst/>
                          <a:latin typeface="Symbol" pitchFamily="2" charset="2"/>
                          <a:cs typeface="Times New Roman" panose="02020603050405020304" pitchFamily="18" charset="0"/>
                        </a:rPr>
                        <a:t>m</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m</a:t>
                      </a:r>
                    </a:p>
                  </a:txBody>
                  <a:tcPr marL="9525" marR="9525" marT="9525" marB="0" anchor="b"/>
                </a:tc>
                <a:extLst>
                  <a:ext uri="{0D108BD9-81ED-4DB2-BD59-A6C34878D82A}">
                    <a16:rowId xmlns:a16="http://schemas.microsoft.com/office/drawing/2014/main" val="2378151223"/>
                  </a:ext>
                </a:extLst>
              </a:tr>
              <a:tr h="390297">
                <a:tc>
                  <a:txBody>
                    <a:bodyPr/>
                    <a:lstStyle/>
                    <a:p>
                      <a:pPr algn="l" fontAlgn="b"/>
                      <a:r>
                        <a:rPr lang="en-US" sz="2000" u="none" strike="noStrike" dirty="0">
                          <a:effectLst/>
                          <a:latin typeface="Times New Roman" panose="02020603050405020304" pitchFamily="18" charset="0"/>
                          <a:cs typeface="Times New Roman" panose="02020603050405020304" pitchFamily="18" charset="0"/>
                        </a:rPr>
                        <a:t>thickness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50 </a:t>
                      </a:r>
                      <a:r>
                        <a:rPr lang="en-US" sz="2000" b="0" i="0" u="none" strike="noStrike" dirty="0">
                          <a:solidFill>
                            <a:srgbClr val="000000"/>
                          </a:solidFill>
                          <a:effectLst/>
                          <a:latin typeface="Symbol" pitchFamily="2" charset="2"/>
                          <a:cs typeface="Times New Roman" panose="02020603050405020304" pitchFamily="18" charset="0"/>
                        </a:rPr>
                        <a:t>m</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m</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20-40 </a:t>
                      </a:r>
                      <a:r>
                        <a:rPr lang="en-US" sz="2000" b="0" i="0" u="none" strike="noStrike" dirty="0">
                          <a:solidFill>
                            <a:srgbClr val="000000"/>
                          </a:solidFill>
                          <a:effectLst/>
                          <a:latin typeface="Symbol" pitchFamily="2" charset="2"/>
                          <a:cs typeface="Times New Roman" panose="02020603050405020304" pitchFamily="18" charset="0"/>
                        </a:rPr>
                        <a:t>m</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m</a:t>
                      </a:r>
                    </a:p>
                  </a:txBody>
                  <a:tcPr marL="9525" marR="9525" marT="9525" marB="0" anchor="b"/>
                </a:tc>
                <a:extLst>
                  <a:ext uri="{0D108BD9-81ED-4DB2-BD59-A6C34878D82A}">
                    <a16:rowId xmlns:a16="http://schemas.microsoft.com/office/drawing/2014/main" val="200912055"/>
                  </a:ext>
                </a:extLst>
              </a:tr>
            </a:tbl>
          </a:graphicData>
        </a:graphic>
      </p:graphicFrame>
      <p:pic>
        <p:nvPicPr>
          <p:cNvPr id="18" name="Picture 17">
            <a:extLst>
              <a:ext uri="{FF2B5EF4-FFF2-40B4-BE49-F238E27FC236}">
                <a16:creationId xmlns:a16="http://schemas.microsoft.com/office/drawing/2014/main" id="{00B5C3E8-6719-984C-B7DA-41AF631C1179}"/>
              </a:ext>
            </a:extLst>
          </p:cNvPr>
          <p:cNvPicPr>
            <a:picLocks noChangeAspect="1"/>
          </p:cNvPicPr>
          <p:nvPr/>
        </p:nvPicPr>
        <p:blipFill>
          <a:blip r:embed="rId4"/>
          <a:stretch>
            <a:fillRect/>
          </a:stretch>
        </p:blipFill>
        <p:spPr>
          <a:xfrm>
            <a:off x="409292" y="4126614"/>
            <a:ext cx="5614576" cy="2256599"/>
          </a:xfrm>
          <a:prstGeom prst="rect">
            <a:avLst/>
          </a:prstGeom>
        </p:spPr>
      </p:pic>
      <p:sp>
        <p:nvSpPr>
          <p:cNvPr id="10" name="Rectangle 9">
            <a:extLst>
              <a:ext uri="{FF2B5EF4-FFF2-40B4-BE49-F238E27FC236}">
                <a16:creationId xmlns:a16="http://schemas.microsoft.com/office/drawing/2014/main" id="{64B93332-E7A4-5847-B94F-CCB12DF56795}"/>
              </a:ext>
            </a:extLst>
          </p:cNvPr>
          <p:cNvSpPr/>
          <p:nvPr/>
        </p:nvSpPr>
        <p:spPr>
          <a:xfrm>
            <a:off x="2629407" y="3626249"/>
            <a:ext cx="1657865" cy="338554"/>
          </a:xfrm>
          <a:prstGeom prst="rect">
            <a:avLst/>
          </a:prstGeom>
        </p:spPr>
        <p:txBody>
          <a:bodyPr wrap="square">
            <a:spAutoFit/>
          </a:bodyPr>
          <a:lstStyle/>
          <a:p>
            <a:r>
              <a:rPr lang="en-US" sz="1600" dirty="0"/>
              <a:t>eRD25 Si-tracker</a:t>
            </a:r>
          </a:p>
        </p:txBody>
      </p:sp>
      <p:sp>
        <p:nvSpPr>
          <p:cNvPr id="11" name="Text Box 16">
            <a:extLst>
              <a:ext uri="{FF2B5EF4-FFF2-40B4-BE49-F238E27FC236}">
                <a16:creationId xmlns:a16="http://schemas.microsoft.com/office/drawing/2014/main" id="{E948DDB1-851D-A74F-8ACA-E5958F13D20A}"/>
              </a:ext>
            </a:extLst>
          </p:cNvPr>
          <p:cNvSpPr txBox="1">
            <a:spLocks noChangeArrowheads="1"/>
          </p:cNvSpPr>
          <p:nvPr/>
        </p:nvSpPr>
        <p:spPr bwMode="auto">
          <a:xfrm>
            <a:off x="10281146" y="3036279"/>
            <a:ext cx="1283677" cy="2697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chemeClr val="bg1"/>
                </a:solidFill>
                <a:latin typeface="+mn-lt"/>
              </a:rPr>
              <a:t>GEM layer (eRD6)</a:t>
            </a:r>
          </a:p>
        </p:txBody>
      </p:sp>
      <p:cxnSp>
        <p:nvCxnSpPr>
          <p:cNvPr id="12" name="Straight Arrow Connector 11">
            <a:extLst>
              <a:ext uri="{FF2B5EF4-FFF2-40B4-BE49-F238E27FC236}">
                <a16:creationId xmlns:a16="http://schemas.microsoft.com/office/drawing/2014/main" id="{17C3D21E-6B69-DE4D-B6F3-D92D4A9B8322}"/>
              </a:ext>
            </a:extLst>
          </p:cNvPr>
          <p:cNvCxnSpPr>
            <a:cxnSpLocks/>
          </p:cNvCxnSpPr>
          <p:nvPr/>
        </p:nvCxnSpPr>
        <p:spPr>
          <a:xfrm flipV="1">
            <a:off x="10779369" y="1863969"/>
            <a:ext cx="228600" cy="116058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1">
            <a:extLst>
              <a:ext uri="{FF2B5EF4-FFF2-40B4-BE49-F238E27FC236}">
                <a16:creationId xmlns:a16="http://schemas.microsoft.com/office/drawing/2014/main" id="{0BC96354-8C0B-0E4A-9F12-F91268EB4F38}"/>
              </a:ext>
            </a:extLst>
          </p:cNvPr>
          <p:cNvSpPr txBox="1">
            <a:spLocks/>
          </p:cNvSpPr>
          <p:nvPr/>
        </p:nvSpPr>
        <p:spPr bwMode="auto">
          <a:xfrm>
            <a:off x="7542135" y="3558328"/>
            <a:ext cx="4362650" cy="99608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In addition to the h-endcap GEM, MPGDs could also be used for post-DIRC tracking (if needed)</a:t>
            </a:r>
          </a:p>
        </p:txBody>
      </p:sp>
    </p:spTree>
    <p:extLst>
      <p:ext uri="{BB962C8B-B14F-4D97-AF65-F5344CB8AC3E}">
        <p14:creationId xmlns:p14="http://schemas.microsoft.com/office/powerpoint/2010/main" val="1159884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59460</TotalTime>
  <Words>1937</Words>
  <Application>Microsoft Macintosh PowerPoint</Application>
  <PresentationFormat>Widescreen</PresentationFormat>
  <Paragraphs>231</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Cambria Math</vt:lpstr>
      <vt:lpstr>Helvetica</vt:lpstr>
      <vt:lpstr>Symbol</vt:lpstr>
      <vt:lpstr>Times New Roman</vt:lpstr>
      <vt:lpstr>Office Theme</vt:lpstr>
      <vt:lpstr>PowerPoint Presentation</vt:lpstr>
      <vt:lpstr>EIC Machine Parameters</vt:lpstr>
      <vt:lpstr>Call for Detector Collaboration Proposals www.bnl.gov/eic/CFC.php Proposals due 1 Dec 2021</vt:lpstr>
      <vt:lpstr>Three Detector “proto-Collaborations”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dual-RICH in Fun4All </vt:lpstr>
      <vt:lpstr>PowerPoint Presentation</vt:lpstr>
      <vt:lpstr>PowerPoint Presentation</vt:lpstr>
      <vt:lpstr>Forward Detectors:  The B0 Dipole</vt:lpstr>
      <vt:lpstr>Far-Forward Detectors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Pawel Nadel-Turonski</dc:creator>
  <cp:lastModifiedBy>Hyde, Charles E.</cp:lastModifiedBy>
  <cp:revision>983</cp:revision>
  <cp:lastPrinted>2021-03-29T04:32:16Z</cp:lastPrinted>
  <dcterms:created xsi:type="dcterms:W3CDTF">2018-08-11T17:18:14Z</dcterms:created>
  <dcterms:modified xsi:type="dcterms:W3CDTF">2021-06-01T20:40:39Z</dcterms:modified>
</cp:coreProperties>
</file>