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4" r:id="rId10"/>
    <p:sldId id="263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501B6C7-6831-3E45-A3ED-46B538DD04D1}" v="25" dt="2021-05-17T15:19:42.96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682"/>
    <p:restoredTop sz="97676"/>
  </p:normalViewPr>
  <p:slideViewPr>
    <p:cSldViewPr snapToGrid="0" snapToObjects="1">
      <p:cViewPr>
        <p:scale>
          <a:sx n="100" d="100"/>
          <a:sy n="100" d="100"/>
        </p:scale>
        <p:origin x="4392" y="23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F4D82C-B49F-2D43-B55E-0FA44CCD8560}" type="datetimeFigureOut">
              <a:rPr lang="en-US" smtClean="0"/>
              <a:t>5/17/21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FA38FF-F295-EA4A-B7C0-6B9418F056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7051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17-May-2021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CORE-C.Hyde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17-May-2021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CORE-C.Hyde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17-May-2021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CORE-C.Hyde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17-May-2021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CORE-C.Hyde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17-May-2021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CORE-C.Hyde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17-May-2021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CORE-C.Hyde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17-May-2021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CORE-C.Hyde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17-May-2021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CORE-C.Hyde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17-May-2021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CORE-C.Hyde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20313" y="6239482"/>
            <a:ext cx="2743200" cy="365125"/>
          </a:xfrm>
        </p:spPr>
        <p:txBody>
          <a:bodyPr/>
          <a:lstStyle>
            <a:lvl1pPr>
              <a:defRPr sz="1400"/>
            </a:lvl1pPr>
          </a:lstStyle>
          <a:p>
            <a:r>
              <a:rPr lang="en-US"/>
              <a:t>17-May-2021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0674" y="6239483"/>
            <a:ext cx="6672887" cy="365125"/>
          </a:xfrm>
        </p:spPr>
        <p:txBody>
          <a:bodyPr/>
          <a:lstStyle>
            <a:lvl1pPr>
              <a:defRPr sz="1400"/>
            </a:lvl1pPr>
          </a:lstStyle>
          <a:p>
            <a:r>
              <a:rPr lang="en-US"/>
              <a:t>CORE-C.Hyde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070265" y="6239482"/>
            <a:ext cx="764215" cy="365125"/>
          </a:xfrm>
        </p:spPr>
        <p:txBody>
          <a:bodyPr/>
          <a:lstStyle>
            <a:lvl1pPr>
              <a:defRPr sz="1800"/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17-May-2021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CORE-C.Hyde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17-May-2021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CORE-C.Hyde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17-May-2021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CORE-C.Hyde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17-May-2021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CORE-C.Hyde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17-May-2021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CORE-C.Hyde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17-May-2021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CORE-C.Hyde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17-May-2021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CORE-C.Hyde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/>
              <a:t>17-May-2021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/>
              <a:t>CORE-C.Hyde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hdr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physdiv.jlab.org/EIC/Menagerie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DE19E1-9EC6-284E-9DCF-BA9B09B1D9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81142" y="1456790"/>
            <a:ext cx="8689976" cy="4062325"/>
          </a:xfrm>
        </p:spPr>
        <p:txBody>
          <a:bodyPr>
            <a:normAutofit/>
          </a:bodyPr>
          <a:lstStyle/>
          <a:p>
            <a:r>
              <a:rPr lang="en-US" dirty="0"/>
              <a:t>CORE Meetings </a:t>
            </a:r>
            <a:br>
              <a:rPr lang="en-US" dirty="0"/>
            </a:br>
            <a:r>
              <a:rPr lang="en-US" dirty="0"/>
              <a:t>with EIC Project</a:t>
            </a:r>
            <a:br>
              <a:rPr lang="en-US" dirty="0"/>
            </a:br>
            <a:r>
              <a:rPr lang="en-US" dirty="0"/>
              <a:t>I. COSTING</a:t>
            </a:r>
            <a:br>
              <a:rPr lang="en-US" dirty="0"/>
            </a:br>
            <a:r>
              <a:rPr lang="en-US" dirty="0"/>
              <a:t>II. Engineering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3F75A3-A30E-DC40-8185-AFD565B1F7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81142" y="4264508"/>
            <a:ext cx="8689976" cy="137159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400"/>
              </a:spcBef>
            </a:pPr>
            <a:r>
              <a:rPr lang="en-US" dirty="0">
                <a:solidFill>
                  <a:schemeClr val="tx1"/>
                </a:solidFill>
              </a:rPr>
              <a:t>Charles Hyde</a:t>
            </a:r>
          </a:p>
          <a:p>
            <a:pPr>
              <a:lnSpc>
                <a:spcPct val="100000"/>
              </a:lnSpc>
              <a:spcBef>
                <a:spcPts val="400"/>
              </a:spcBef>
            </a:pPr>
            <a:r>
              <a:rPr lang="en-US" dirty="0">
                <a:solidFill>
                  <a:schemeClr val="tx1"/>
                </a:solidFill>
              </a:rPr>
              <a:t>Old Dominion University</a:t>
            </a:r>
          </a:p>
          <a:p>
            <a:pPr>
              <a:lnSpc>
                <a:spcPct val="100000"/>
              </a:lnSpc>
              <a:spcBef>
                <a:spcPts val="400"/>
              </a:spcBef>
            </a:pPr>
            <a:r>
              <a:rPr lang="en-US" cap="none" dirty="0" err="1">
                <a:solidFill>
                  <a:schemeClr val="tx1"/>
                </a:solidFill>
              </a:rPr>
              <a:t>chyde@odu.edu</a:t>
            </a:r>
            <a:endParaRPr lang="en-US" cap="none" dirty="0">
              <a:solidFill>
                <a:schemeClr val="tx1"/>
              </a:solidFill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F2D785D-DFA2-A243-82C3-A03BE9D6A1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8448" y="84280"/>
            <a:ext cx="3471078" cy="2509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992E11B-D6C4-4F4D-BD76-E03EB4BD5B9D}"/>
              </a:ext>
            </a:extLst>
          </p:cNvPr>
          <p:cNvSpPr txBox="1"/>
          <p:nvPr/>
        </p:nvSpPr>
        <p:spPr>
          <a:xfrm>
            <a:off x="546360" y="384779"/>
            <a:ext cx="434093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CORE Collaboration Meeting</a:t>
            </a:r>
            <a:br>
              <a:rPr lang="en-US" sz="2800" dirty="0"/>
            </a:br>
            <a:r>
              <a:rPr lang="en-US" sz="2800" dirty="0"/>
              <a:t>17 May 2021</a:t>
            </a:r>
          </a:p>
        </p:txBody>
      </p:sp>
    </p:spTree>
    <p:extLst>
      <p:ext uri="{BB962C8B-B14F-4D97-AF65-F5344CB8AC3E}">
        <p14:creationId xmlns:p14="http://schemas.microsoft.com/office/powerpoint/2010/main" val="5288224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29B3C6-0B8B-0F48-B3B6-D6DFB4D3F8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740383"/>
          </a:xfrm>
        </p:spPr>
        <p:txBody>
          <a:bodyPr/>
          <a:lstStyle/>
          <a:p>
            <a:r>
              <a:rPr lang="en-US" dirty="0"/>
              <a:t>CORE in Sketch-Up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F86367-3C10-3A4C-8AC5-FF75EE49B90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1185992"/>
            <a:ext cx="10363826" cy="3424107"/>
          </a:xfrm>
        </p:spPr>
        <p:txBody>
          <a:bodyPr/>
          <a:lstStyle/>
          <a:p>
            <a:r>
              <a:rPr lang="en-US" sz="2400" cap="none" dirty="0" err="1"/>
              <a:t>Core.skp</a:t>
            </a:r>
            <a:r>
              <a:rPr lang="en-US" sz="2400" cap="none" dirty="0"/>
              <a:t> in </a:t>
            </a:r>
            <a:br>
              <a:rPr lang="en-US" sz="2400" cap="none" dirty="0"/>
            </a:br>
            <a:r>
              <a:rPr lang="en-US" sz="2400" cap="none" dirty="0" err="1"/>
              <a:t>Viewer.Autodesk.com</a:t>
            </a:r>
            <a:endParaRPr lang="en-US" sz="2400" cap="none" dirty="0"/>
          </a:p>
          <a:p>
            <a:r>
              <a:rPr lang="en-US" sz="2400" b="1" cap="none" dirty="0"/>
              <a:t>Many</a:t>
            </a:r>
            <a:r>
              <a:rPr lang="en-US" sz="2400" cap="none" dirty="0"/>
              <a:t> details are </a:t>
            </a:r>
            <a:br>
              <a:rPr lang="en-US" sz="2400" cap="none" dirty="0"/>
            </a:br>
            <a:r>
              <a:rPr lang="en-US" sz="2400" cap="none" dirty="0"/>
              <a:t>inaccurate</a:t>
            </a:r>
          </a:p>
          <a:p>
            <a:r>
              <a:rPr lang="en-US" sz="2400" cap="none" dirty="0"/>
              <a:t>Dual RICH is based on </a:t>
            </a:r>
            <a:br>
              <a:rPr lang="en-US" sz="2400" cap="none" dirty="0"/>
            </a:br>
            <a:r>
              <a:rPr lang="en-US" sz="2400" cap="none" dirty="0"/>
              <a:t>update from INFN</a:t>
            </a:r>
          </a:p>
          <a:p>
            <a:endParaRPr lang="en-US" dirty="0"/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E9EEB84E-F83D-E84D-B586-382C9A9E76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459" t="4960" r="46771" b="31802"/>
          <a:stretch/>
        </p:blipFill>
        <p:spPr>
          <a:xfrm>
            <a:off x="4038600" y="1358900"/>
            <a:ext cx="7683187" cy="4757075"/>
          </a:xfrm>
          <a:prstGeom prst="rect">
            <a:avLst/>
          </a:prstGeom>
        </p:spPr>
      </p:pic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5123CE19-4920-8B44-9131-BFAA29A81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17-May-2021</a:t>
            </a:r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D4683E7-6C7E-3D41-BB4D-701041AC8E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CORE-C.Hyde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C61F68A-89C5-2E41-BE6C-7D33EBF9B6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8232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7EB781-00BD-8D49-8C35-DCD8C3CEEF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149" y="232582"/>
            <a:ext cx="10364451" cy="771871"/>
          </a:xfrm>
        </p:spPr>
        <p:txBody>
          <a:bodyPr>
            <a:normAutofit/>
          </a:bodyPr>
          <a:lstStyle/>
          <a:p>
            <a:r>
              <a:rPr lang="en-US" dirty="0"/>
              <a:t>COSTING MEETING:  6 May 2021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607B82-E0AA-EB44-90D4-1EA62C0DAC2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961462"/>
            <a:ext cx="10363826" cy="4178155"/>
          </a:xfrm>
        </p:spPr>
        <p:txBody>
          <a:bodyPr>
            <a:normAutofit fontScale="85000" lnSpcReduction="20000"/>
          </a:bodyPr>
          <a:lstStyle/>
          <a:p>
            <a:r>
              <a:rPr lang="en-US" sz="2800" cap="none" dirty="0"/>
              <a:t>Common Costing information for all Detector Proposals</a:t>
            </a:r>
          </a:p>
          <a:p>
            <a:pPr lvl="1"/>
            <a:r>
              <a:rPr lang="en-US" sz="2600" cap="none" dirty="0"/>
              <a:t>Costing will be done in 2021 US$ (US Commerce Dept)</a:t>
            </a:r>
          </a:p>
          <a:p>
            <a:pPr lvl="1"/>
            <a:r>
              <a:rPr lang="en-US" sz="2600" cap="none" dirty="0"/>
              <a:t>Equipment costing in $$</a:t>
            </a:r>
          </a:p>
          <a:p>
            <a:pPr lvl="1"/>
            <a:r>
              <a:rPr lang="en-US" sz="2600" cap="none" dirty="0"/>
              <a:t>Labor costing in hours per category (technician, engineering, </a:t>
            </a:r>
            <a:r>
              <a:rPr lang="en-US" sz="2600" cap="none" dirty="0" err="1"/>
              <a:t>etc</a:t>
            </a:r>
            <a:r>
              <a:rPr lang="en-US" sz="2600" cap="none" dirty="0"/>
              <a:t>).</a:t>
            </a:r>
          </a:p>
          <a:p>
            <a:r>
              <a:rPr lang="en-US" sz="2800" cap="none" dirty="0"/>
              <a:t>EIC Costing Template, database of costing information linked to </a:t>
            </a:r>
            <a:br>
              <a:rPr lang="en-US" sz="2800" cap="none" dirty="0"/>
            </a:br>
            <a:r>
              <a:rPr lang="en-US" sz="2800" cap="none" dirty="0"/>
              <a:t>“Call for Detector Collaboration Proposals” </a:t>
            </a:r>
          </a:p>
          <a:p>
            <a:pPr lvl="1"/>
            <a:r>
              <a:rPr lang="en-US" sz="2600" cap="none" dirty="0"/>
              <a:t>FAQ: </a:t>
            </a:r>
          </a:p>
          <a:p>
            <a:pPr lvl="2"/>
            <a:r>
              <a:rPr lang="en-US" sz="2400" cap="none" dirty="0"/>
              <a:t>Additional Material</a:t>
            </a:r>
          </a:p>
          <a:p>
            <a:pPr lvl="3"/>
            <a:r>
              <a:rPr lang="en-US" sz="2200" cap="none" dirty="0"/>
              <a:t>Material to Support Detector Costing</a:t>
            </a:r>
          </a:p>
          <a:p>
            <a:pPr lvl="1"/>
            <a:r>
              <a:rPr lang="en-US" sz="2600" cap="none" dirty="0"/>
              <a:t>https://</a:t>
            </a:r>
            <a:r>
              <a:rPr lang="en-US" sz="2600" cap="none" dirty="0" err="1"/>
              <a:t>indico.bnl.gov</a:t>
            </a:r>
            <a:r>
              <a:rPr lang="en-US" sz="2600" cap="none" dirty="0"/>
              <a:t>/event/10974/contributions/49222/</a:t>
            </a:r>
          </a:p>
          <a:p>
            <a:pPr lvl="3"/>
            <a:endParaRPr lang="en-US" sz="2200" cap="none" dirty="0"/>
          </a:p>
          <a:p>
            <a:endParaRPr lang="en-US" sz="2800" cap="none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F06BE2-2B0D-C143-8E8E-7FE0F59FD5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17-May-2021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958AF8-0DBB-6E4D-998F-6C3F1B5B30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CORE-C.Hyde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67B834-7E62-8843-BE97-28794F57C9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4D6CCB6-93E0-E44E-B00D-0813DA41A8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1774" y="5168900"/>
            <a:ext cx="9347200" cy="168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6998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392C5C-4E56-1441-930C-119E5862E4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8696" y="298305"/>
            <a:ext cx="5352747" cy="759934"/>
          </a:xfrm>
        </p:spPr>
        <p:txBody>
          <a:bodyPr>
            <a:normAutofit/>
          </a:bodyPr>
          <a:lstStyle/>
          <a:p>
            <a:r>
              <a:rPr lang="en-US" sz="3200" cap="none" dirty="0" err="1"/>
              <a:t>Costing.forCollaborations.xlsx</a:t>
            </a:r>
            <a:endParaRPr lang="en-US" sz="3200" cap="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99F228-B1DE-D349-B6C6-A6550B8FD08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0045248" y="2778855"/>
            <a:ext cx="3062325" cy="3424107"/>
          </a:xfrm>
        </p:spPr>
        <p:txBody>
          <a:bodyPr/>
          <a:lstStyle/>
          <a:p>
            <a:r>
              <a:rPr lang="en-US" dirty="0"/>
              <a:t>ss</a:t>
            </a:r>
          </a:p>
        </p:txBody>
      </p:sp>
      <p:pic>
        <p:nvPicPr>
          <p:cNvPr id="5" name="Picture 4" descr="Graphical user interface, table&#10;&#10;Description automatically generated">
            <a:extLst>
              <a:ext uri="{FF2B5EF4-FFF2-40B4-BE49-F238E27FC236}">
                <a16:creationId xmlns:a16="http://schemas.microsoft.com/office/drawing/2014/main" id="{79A0801A-8A59-8D4B-B41B-511DDDAC5D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8305"/>
            <a:ext cx="5873306" cy="6858000"/>
          </a:xfrm>
          <a:prstGeom prst="rect">
            <a:avLst/>
          </a:prstGeom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C83ECC88-63D4-754F-B6FF-B808CECB41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7511118"/>
              </p:ext>
            </p:extLst>
          </p:nvPr>
        </p:nvGraphicFramePr>
        <p:xfrm>
          <a:off x="6318696" y="1154076"/>
          <a:ext cx="5630149" cy="504888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87156">
                  <a:extLst>
                    <a:ext uri="{9D8B030D-6E8A-4147-A177-3AD203B41FA5}">
                      <a16:colId xmlns:a16="http://schemas.microsoft.com/office/drawing/2014/main" val="1496654915"/>
                    </a:ext>
                  </a:extLst>
                </a:gridCol>
                <a:gridCol w="1477860">
                  <a:extLst>
                    <a:ext uri="{9D8B030D-6E8A-4147-A177-3AD203B41FA5}">
                      <a16:colId xmlns:a16="http://schemas.microsoft.com/office/drawing/2014/main" val="2615511604"/>
                    </a:ext>
                  </a:extLst>
                </a:gridCol>
                <a:gridCol w="3565133">
                  <a:extLst>
                    <a:ext uri="{9D8B030D-6E8A-4147-A177-3AD203B41FA5}">
                      <a16:colId xmlns:a16="http://schemas.microsoft.com/office/drawing/2014/main" val="1888841761"/>
                    </a:ext>
                  </a:extLst>
                </a:gridCol>
              </a:tblGrid>
              <a:tr h="157336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USER PROCEDURE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7" marR="7867" marT="7867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7628199"/>
                  </a:ext>
                </a:extLst>
              </a:tr>
              <a:tr h="15733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Column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7" marR="7867" marT="78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Column Name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7" marR="7867" marT="786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Action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7" marR="7867" marT="7867" marB="0" anchor="b"/>
                </a:tc>
                <a:extLst>
                  <a:ext uri="{0D108BD9-81ED-4DB2-BD59-A6C34878D82A}">
                    <a16:rowId xmlns:a16="http://schemas.microsoft.com/office/drawing/2014/main" val="2062673252"/>
                  </a:ext>
                </a:extLst>
              </a:tr>
              <a:tr h="16782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A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7" marR="7867" marT="786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WBS Id (Optional)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7" marR="7867" marT="786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Optional: Select EIC WBS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7" marR="7867" marT="7867" marB="0" anchor="b"/>
                </a:tc>
                <a:extLst>
                  <a:ext uri="{0D108BD9-81ED-4DB2-BD59-A6C34878D82A}">
                    <a16:rowId xmlns:a16="http://schemas.microsoft.com/office/drawing/2014/main" val="1606489609"/>
                  </a:ext>
                </a:extLst>
              </a:tr>
              <a:tr h="16782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B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7" marR="7867" marT="786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WBS Name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7" marR="7867" marT="786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Please fill in the detector you cost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7" marR="7867" marT="7867" marB="0" anchor="b"/>
                </a:tc>
                <a:extLst>
                  <a:ext uri="{0D108BD9-81ED-4DB2-BD59-A6C34878D82A}">
                    <a16:rowId xmlns:a16="http://schemas.microsoft.com/office/drawing/2014/main" val="3057802459"/>
                  </a:ext>
                </a:extLst>
              </a:tr>
              <a:tr h="16782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C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7" marR="7867" marT="786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Activity Description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7" marR="7867" marT="786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Describe what you want to buy or do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7" marR="7867" marT="7867" marB="0" anchor="b"/>
                </a:tc>
                <a:extLst>
                  <a:ext uri="{0D108BD9-81ED-4DB2-BD59-A6C34878D82A}">
                    <a16:rowId xmlns:a16="http://schemas.microsoft.com/office/drawing/2014/main" val="1918374910"/>
                  </a:ext>
                </a:extLst>
              </a:tr>
              <a:tr h="16782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D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7" marR="7867" marT="786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Activity Type (Optional)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7" marR="7867" marT="786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Optional: Select Type of Activity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7" marR="7867" marT="7867" marB="0" anchor="b"/>
                </a:tc>
                <a:extLst>
                  <a:ext uri="{0D108BD9-81ED-4DB2-BD59-A6C34878D82A}">
                    <a16:rowId xmlns:a16="http://schemas.microsoft.com/office/drawing/2014/main" val="2737945794"/>
                  </a:ext>
                </a:extLst>
              </a:tr>
              <a:tr h="16782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E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7" marR="7867" marT="786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Unit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7" marR="7867" marT="786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Number of things of the same type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7" marR="7867" marT="7867" marB="0" anchor="b"/>
                </a:tc>
                <a:extLst>
                  <a:ext uri="{0D108BD9-81ED-4DB2-BD59-A6C34878D82A}">
                    <a16:rowId xmlns:a16="http://schemas.microsoft.com/office/drawing/2014/main" val="4058169261"/>
                  </a:ext>
                </a:extLst>
              </a:tr>
              <a:tr h="16782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F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7" marR="7867" marT="786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Unit Price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7" marR="7867" marT="786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Price per part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7" marR="7867" marT="7867" marB="0" anchor="b"/>
                </a:tc>
                <a:extLst>
                  <a:ext uri="{0D108BD9-81ED-4DB2-BD59-A6C34878D82A}">
                    <a16:rowId xmlns:a16="http://schemas.microsoft.com/office/drawing/2014/main" val="938618465"/>
                  </a:ext>
                </a:extLst>
              </a:tr>
              <a:tr h="33565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G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7" marR="7867" marT="786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Basis of estimate for Costing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7" marR="7867" marT="786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give the info where the cost came from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7" marR="7867" marT="7867" marB="0" anchor="b"/>
                </a:tc>
                <a:extLst>
                  <a:ext uri="{0D108BD9-81ED-4DB2-BD59-A6C34878D82A}">
                    <a16:rowId xmlns:a16="http://schemas.microsoft.com/office/drawing/2014/main" val="4251426574"/>
                  </a:ext>
                </a:extLst>
              </a:tr>
              <a:tr h="16782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H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7" marR="7867" marT="786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Labor Hours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7" marR="7867" marT="786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give the hours needed to do the activity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7" marR="7867" marT="7867" marB="0" anchor="b"/>
                </a:tc>
                <a:extLst>
                  <a:ext uri="{0D108BD9-81ED-4DB2-BD59-A6C34878D82A}">
                    <a16:rowId xmlns:a16="http://schemas.microsoft.com/office/drawing/2014/main" val="2520376179"/>
                  </a:ext>
                </a:extLst>
              </a:tr>
              <a:tr h="16782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I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7" marR="7867" marT="786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Resource Name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7" marR="7867" marT="786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give the skill set needed to do the work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7" marR="7867" marT="7867" marB="0" anchor="b"/>
                </a:tc>
                <a:extLst>
                  <a:ext uri="{0D108BD9-81ED-4DB2-BD59-A6C34878D82A}">
                    <a16:rowId xmlns:a16="http://schemas.microsoft.com/office/drawing/2014/main" val="938913134"/>
                  </a:ext>
                </a:extLst>
              </a:tr>
              <a:tr h="16782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J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7" marR="7867" marT="786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Funding Source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7" marR="7867" marT="786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please provide the promary funding source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7" marR="7867" marT="7867" marB="0" anchor="b"/>
                </a:tc>
                <a:extLst>
                  <a:ext uri="{0D108BD9-81ED-4DB2-BD59-A6C34878D82A}">
                    <a16:rowId xmlns:a16="http://schemas.microsoft.com/office/drawing/2014/main" val="251047664"/>
                  </a:ext>
                </a:extLst>
              </a:tr>
              <a:tr h="16782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K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7" marR="7867" marT="786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% of Funding source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7" marR="7867" marT="786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give the procentage the funding source applies to the cost of the item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7" marR="7867" marT="7867" marB="0" anchor="b"/>
                </a:tc>
                <a:extLst>
                  <a:ext uri="{0D108BD9-81ED-4DB2-BD59-A6C34878D82A}">
                    <a16:rowId xmlns:a16="http://schemas.microsoft.com/office/drawing/2014/main" val="2554044714"/>
                  </a:ext>
                </a:extLst>
              </a:tr>
              <a:tr h="16782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L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7" marR="7867" marT="786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Total Material Cost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7" marR="7867" marT="786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calculated from column E and F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7" marR="7867" marT="7867" marB="0" anchor="b"/>
                </a:tc>
                <a:extLst>
                  <a:ext uri="{0D108BD9-81ED-4DB2-BD59-A6C34878D82A}">
                    <a16:rowId xmlns:a16="http://schemas.microsoft.com/office/drawing/2014/main" val="1080919786"/>
                  </a:ext>
                </a:extLst>
              </a:tr>
              <a:tr h="16782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M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7" marR="7867" marT="786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Duration of activity in days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7" marR="7867" marT="786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give the days needed for the activity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7" marR="7867" marT="7867" marB="0" anchor="b"/>
                </a:tc>
                <a:extLst>
                  <a:ext uri="{0D108BD9-81ED-4DB2-BD59-A6C34878D82A}">
                    <a16:rowId xmlns:a16="http://schemas.microsoft.com/office/drawing/2014/main" val="572520372"/>
                  </a:ext>
                </a:extLst>
              </a:tr>
              <a:tr h="33565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N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7" marR="7867" marT="786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Projected Start Date of activity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7" marR="7867" marT="786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give day activity starts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7" marR="7867" marT="7867" marB="0" anchor="b"/>
                </a:tc>
                <a:extLst>
                  <a:ext uri="{0D108BD9-81ED-4DB2-BD59-A6C34878D82A}">
                    <a16:rowId xmlns:a16="http://schemas.microsoft.com/office/drawing/2014/main" val="1201090648"/>
                  </a:ext>
                </a:extLst>
              </a:tr>
              <a:tr h="15733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O,P,Q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7" marR="7867" marT="786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7" marR="7867" marT="786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get automatically calculated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7" marR="7867" marT="7867" marB="0" anchor="b"/>
                </a:tc>
                <a:extLst>
                  <a:ext uri="{0D108BD9-81ED-4DB2-BD59-A6C34878D82A}">
                    <a16:rowId xmlns:a16="http://schemas.microsoft.com/office/drawing/2014/main" val="663770740"/>
                  </a:ext>
                </a:extLst>
              </a:tr>
              <a:tr h="16782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R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7" marR="7867" marT="786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Info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7" marR="7867" marT="786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give any additional info you think can be useful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7" marR="7867" marT="7867" marB="0" anchor="b"/>
                </a:tc>
                <a:extLst>
                  <a:ext uri="{0D108BD9-81ED-4DB2-BD59-A6C34878D82A}">
                    <a16:rowId xmlns:a16="http://schemas.microsoft.com/office/drawing/2014/main" val="2190870488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3140A7D4-50FC-4E47-829B-59F824BCFFC0}"/>
              </a:ext>
            </a:extLst>
          </p:cNvPr>
          <p:cNvSpPr txBox="1"/>
          <p:nvPr/>
        </p:nvSpPr>
        <p:spPr>
          <a:xfrm>
            <a:off x="4424254" y="4952144"/>
            <a:ext cx="7357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ym typeface="Wingdings" pitchFamily="2" charset="2"/>
              </a:rPr>
              <a:t>fixed</a:t>
            </a:r>
            <a:endParaRPr lang="en-US" sz="1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4542A40-4557-1D45-BBBB-2459F0A20258}"/>
              </a:ext>
            </a:extLst>
          </p:cNvPr>
          <p:cNvSpPr txBox="1"/>
          <p:nvPr/>
        </p:nvSpPr>
        <p:spPr>
          <a:xfrm>
            <a:off x="4525283" y="6399088"/>
            <a:ext cx="7357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ym typeface="Wingdings" pitchFamily="2" charset="2"/>
              </a:rPr>
              <a:t>fixed</a:t>
            </a:r>
            <a:endParaRPr lang="en-US" sz="1400" dirty="0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849FD5AC-FB30-FE49-BE70-C59A402A7E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17-May-2021</a:t>
            </a:r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5D9094EA-F640-AA46-9FD3-11ABFBB78A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CORE-C.Hyde</a:t>
            </a:r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28810BBB-9784-BE4A-9105-F7B1C46E0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6318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EDC4B7-122B-DF4F-AC90-1587DFB2E2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737672"/>
          </a:xfrm>
        </p:spPr>
        <p:txBody>
          <a:bodyPr/>
          <a:lstStyle/>
          <a:p>
            <a:r>
              <a:rPr lang="en-US" dirty="0"/>
              <a:t>Example Entries (1 Generic, 1 CORE)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6C9A888D-4DD2-1A4F-BE82-B984B092E69B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96452664"/>
              </p:ext>
            </p:extLst>
          </p:nvPr>
        </p:nvGraphicFramePr>
        <p:xfrm>
          <a:off x="71918" y="1332735"/>
          <a:ext cx="12120082" cy="247171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56132">
                  <a:extLst>
                    <a:ext uri="{9D8B030D-6E8A-4147-A177-3AD203B41FA5}">
                      <a16:colId xmlns:a16="http://schemas.microsoft.com/office/drawing/2014/main" val="3159691352"/>
                    </a:ext>
                  </a:extLst>
                </a:gridCol>
                <a:gridCol w="1126393">
                  <a:extLst>
                    <a:ext uri="{9D8B030D-6E8A-4147-A177-3AD203B41FA5}">
                      <a16:colId xmlns:a16="http://schemas.microsoft.com/office/drawing/2014/main" val="40706961"/>
                    </a:ext>
                  </a:extLst>
                </a:gridCol>
                <a:gridCol w="2328972">
                  <a:extLst>
                    <a:ext uri="{9D8B030D-6E8A-4147-A177-3AD203B41FA5}">
                      <a16:colId xmlns:a16="http://schemas.microsoft.com/office/drawing/2014/main" val="3827663653"/>
                    </a:ext>
                  </a:extLst>
                </a:gridCol>
                <a:gridCol w="2786060">
                  <a:extLst>
                    <a:ext uri="{9D8B030D-6E8A-4147-A177-3AD203B41FA5}">
                      <a16:colId xmlns:a16="http://schemas.microsoft.com/office/drawing/2014/main" val="867758336"/>
                    </a:ext>
                  </a:extLst>
                </a:gridCol>
                <a:gridCol w="604009">
                  <a:extLst>
                    <a:ext uri="{9D8B030D-6E8A-4147-A177-3AD203B41FA5}">
                      <a16:colId xmlns:a16="http://schemas.microsoft.com/office/drawing/2014/main" val="3460149156"/>
                    </a:ext>
                  </a:extLst>
                </a:gridCol>
                <a:gridCol w="761813">
                  <a:extLst>
                    <a:ext uri="{9D8B030D-6E8A-4147-A177-3AD203B41FA5}">
                      <a16:colId xmlns:a16="http://schemas.microsoft.com/office/drawing/2014/main" val="1793755788"/>
                    </a:ext>
                  </a:extLst>
                </a:gridCol>
                <a:gridCol w="964964">
                  <a:extLst>
                    <a:ext uri="{9D8B030D-6E8A-4147-A177-3AD203B41FA5}">
                      <a16:colId xmlns:a16="http://schemas.microsoft.com/office/drawing/2014/main" val="1273086649"/>
                    </a:ext>
                  </a:extLst>
                </a:gridCol>
                <a:gridCol w="573174">
                  <a:extLst>
                    <a:ext uri="{9D8B030D-6E8A-4147-A177-3AD203B41FA5}">
                      <a16:colId xmlns:a16="http://schemas.microsoft.com/office/drawing/2014/main" val="683367444"/>
                    </a:ext>
                  </a:extLst>
                </a:gridCol>
                <a:gridCol w="1153601">
                  <a:extLst>
                    <a:ext uri="{9D8B030D-6E8A-4147-A177-3AD203B41FA5}">
                      <a16:colId xmlns:a16="http://schemas.microsoft.com/office/drawing/2014/main" val="3654304430"/>
                    </a:ext>
                  </a:extLst>
                </a:gridCol>
                <a:gridCol w="964964">
                  <a:extLst>
                    <a:ext uri="{9D8B030D-6E8A-4147-A177-3AD203B41FA5}">
                      <a16:colId xmlns:a16="http://schemas.microsoft.com/office/drawing/2014/main" val="2772871878"/>
                    </a:ext>
                  </a:extLst>
                </a:gridCol>
              </a:tblGrid>
              <a:tr h="60613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WBS ID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2693" marR="2693" marT="26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WBS Name 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2693" marR="2693" marT="26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Activity Description  (Separate between conceptual design, preliminary design, final design, long lead procurements etc.)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2693" marR="2693" marT="26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Activity Type 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2693" marR="2693" marT="26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Units 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2693" marR="2693" marT="26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Unit Pricing 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2693" marR="2693" marT="26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Basis of Estimate for costing (Pull Down)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2693" marR="2693" marT="26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Labor Hours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2693" marR="2693" marT="26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Resource Name (Pull Down)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2693" marR="2693" marT="26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Funding Source (Pull Down)</a:t>
                      </a:r>
                      <a:endParaRPr lang="en-US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2693" marR="2693" marT="2693" marB="0" anchor="ctr"/>
                </a:tc>
                <a:extLst>
                  <a:ext uri="{0D108BD9-81ED-4DB2-BD59-A6C34878D82A}">
                    <a16:rowId xmlns:a16="http://schemas.microsoft.com/office/drawing/2014/main" val="3908423210"/>
                  </a:ext>
                </a:extLst>
              </a:tr>
              <a:tr h="15642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ECE06.10.03.03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93" marR="2693" marT="26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Hadron Endcap Tracking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93" marR="2693" marT="26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GEM-TRD-OD Gem foils</a:t>
                      </a:r>
                      <a:endParaRPr lang="en-US" sz="1100" b="0" i="0" u="none" strike="noStrike">
                        <a:solidFill>
                          <a:srgbClr val="444444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93" marR="2693" marT="26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Procurement of Material/ Vendor Fabrication/Leadtime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93" marR="2693" marT="269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72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93" marR="2693" marT="269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3000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93" marR="2693" marT="26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Expert Opinion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93" marR="2693" marT="26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93" marR="2693" marT="26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Other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93" marR="2693" marT="26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Project / In-kind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93" marR="2693" marT="2693" marB="0" anchor="b"/>
                </a:tc>
                <a:extLst>
                  <a:ext uri="{0D108BD9-81ED-4DB2-BD59-A6C34878D82A}">
                    <a16:rowId xmlns:a16="http://schemas.microsoft.com/office/drawing/2014/main" val="1675540955"/>
                  </a:ext>
                </a:extLst>
              </a:tr>
              <a:tr h="156421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93" marR="2693" marT="26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93" marR="2693" marT="26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93" marR="2693" marT="26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Procurement Support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93" marR="2693" marT="26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93" marR="2693" marT="26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93" marR="2693" marT="26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Expert Opinion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93" marR="2693" marT="26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100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93" marR="2693" marT="26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Mechanical Engineer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93" marR="2693" marT="26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Project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93" marR="2693" marT="2693" marB="0" anchor="b"/>
                </a:tc>
                <a:extLst>
                  <a:ext uri="{0D108BD9-81ED-4DB2-BD59-A6C34878D82A}">
                    <a16:rowId xmlns:a16="http://schemas.microsoft.com/office/drawing/2014/main" val="2987527408"/>
                  </a:ext>
                </a:extLst>
              </a:tr>
              <a:tr h="156421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93" marR="2693" marT="26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93" marR="2693" marT="26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93" marR="2693" marT="26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Final Design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93" marR="2693" marT="26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93" marR="2693" marT="26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93" marR="2693" marT="26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Expert Opinion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93" marR="2693" marT="26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100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93" marR="2693" marT="26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Mecahnical Designer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93" marR="2693" marT="26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In-kind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93" marR="2693" marT="2693" marB="0" anchor="b"/>
                </a:tc>
                <a:extLst>
                  <a:ext uri="{0D108BD9-81ED-4DB2-BD59-A6C34878D82A}">
                    <a16:rowId xmlns:a16="http://schemas.microsoft.com/office/drawing/2014/main" val="2797974766"/>
                  </a:ext>
                </a:extLst>
              </a:tr>
              <a:tr h="15642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ECE06.10.07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93" marR="2693" marT="26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Magnets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93" marR="2693" marT="26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Central Solenoid: 2.5 Tesla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93" marR="2693" marT="26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Final Design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93" marR="2693" marT="269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93" marR="2693" marT="26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93" marR="2693" marT="26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93" marR="2693" marT="26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93" marR="2693" marT="26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Mechanical Engineer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93" marR="2693" marT="26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Project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93" marR="2693" marT="2693" marB="0" anchor="b"/>
                </a:tc>
                <a:extLst>
                  <a:ext uri="{0D108BD9-81ED-4DB2-BD59-A6C34878D82A}">
                    <a16:rowId xmlns:a16="http://schemas.microsoft.com/office/drawing/2014/main" val="1543668060"/>
                  </a:ext>
                </a:extLst>
              </a:tr>
              <a:tr h="156421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93" marR="2693" marT="26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93" marR="2693" marT="26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93" marR="2693" marT="26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Procurement of Material/ Vendor Fabrication/Leadtime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93" marR="2693" marT="269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93" marR="2693" marT="269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5000000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93" marR="2693" marT="26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Expert Opinion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93" marR="2693" marT="26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93" marR="2693" marT="26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Other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93" marR="2693" marT="26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In-kind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93" marR="2693" marT="2693" marB="0" anchor="b"/>
                </a:tc>
                <a:extLst>
                  <a:ext uri="{0D108BD9-81ED-4DB2-BD59-A6C34878D82A}">
                    <a16:rowId xmlns:a16="http://schemas.microsoft.com/office/drawing/2014/main" val="713452769"/>
                  </a:ext>
                </a:extLst>
              </a:tr>
              <a:tr h="156421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93" marR="2693" marT="26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93" marR="2693" marT="26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93" marR="2693" marT="26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Procurement Support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93" marR="2693" marT="26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93" marR="2693" marT="26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93" marR="2693" marT="26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93" marR="2693" marT="26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93" marR="2693" marT="26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93" marR="2693" marT="26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93" marR="2693" marT="2693" marB="0" anchor="b"/>
                </a:tc>
                <a:extLst>
                  <a:ext uri="{0D108BD9-81ED-4DB2-BD59-A6C34878D82A}">
                    <a16:rowId xmlns:a16="http://schemas.microsoft.com/office/drawing/2014/main" val="1218748216"/>
                  </a:ext>
                </a:extLst>
              </a:tr>
              <a:tr h="156421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93" marR="2693" marT="26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93" marR="2693" marT="26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93" marR="2693" marT="26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In-House Testing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93" marR="2693" marT="26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93" marR="2693" marT="26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93" marR="2693" marT="26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93" marR="2693" marT="26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93" marR="2693" marT="26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93" marR="2693" marT="26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93" marR="2693" marT="2693" marB="0" anchor="b"/>
                </a:tc>
                <a:extLst>
                  <a:ext uri="{0D108BD9-81ED-4DB2-BD59-A6C34878D82A}">
                    <a16:rowId xmlns:a16="http://schemas.microsoft.com/office/drawing/2014/main" val="3664422587"/>
                  </a:ext>
                </a:extLst>
              </a:tr>
              <a:tr h="156421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93" marR="2693" marT="26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93" marR="2693" marT="26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93" marR="2693" marT="26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Installation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93" marR="2693" marT="26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93" marR="2693" marT="26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93" marR="2693" marT="26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93" marR="2693" marT="26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93" marR="2693" marT="26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93" marR="2693" marT="26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93" marR="2693" marT="2693" marB="0" anchor="b"/>
                </a:tc>
                <a:extLst>
                  <a:ext uri="{0D108BD9-81ED-4DB2-BD59-A6C34878D82A}">
                    <a16:rowId xmlns:a16="http://schemas.microsoft.com/office/drawing/2014/main" val="664850294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BC2C1C7B-7E57-774C-AD68-6308C3E01D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4139093"/>
              </p:ext>
            </p:extLst>
          </p:nvPr>
        </p:nvGraphicFramePr>
        <p:xfrm>
          <a:off x="880153" y="4088471"/>
          <a:ext cx="11311847" cy="20116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45905">
                  <a:extLst>
                    <a:ext uri="{9D8B030D-6E8A-4147-A177-3AD203B41FA5}">
                      <a16:colId xmlns:a16="http://schemas.microsoft.com/office/drawing/2014/main" val="3869583234"/>
                    </a:ext>
                  </a:extLst>
                </a:gridCol>
                <a:gridCol w="789307">
                  <a:extLst>
                    <a:ext uri="{9D8B030D-6E8A-4147-A177-3AD203B41FA5}">
                      <a16:colId xmlns:a16="http://schemas.microsoft.com/office/drawing/2014/main" val="1171543422"/>
                    </a:ext>
                  </a:extLst>
                </a:gridCol>
                <a:gridCol w="498194">
                  <a:extLst>
                    <a:ext uri="{9D8B030D-6E8A-4147-A177-3AD203B41FA5}">
                      <a16:colId xmlns:a16="http://schemas.microsoft.com/office/drawing/2014/main" val="1504450191"/>
                    </a:ext>
                  </a:extLst>
                </a:gridCol>
                <a:gridCol w="628352">
                  <a:extLst>
                    <a:ext uri="{9D8B030D-6E8A-4147-A177-3AD203B41FA5}">
                      <a16:colId xmlns:a16="http://schemas.microsoft.com/office/drawing/2014/main" val="897274656"/>
                    </a:ext>
                  </a:extLst>
                </a:gridCol>
                <a:gridCol w="472761">
                  <a:extLst>
                    <a:ext uri="{9D8B030D-6E8A-4147-A177-3AD203B41FA5}">
                      <a16:colId xmlns:a16="http://schemas.microsoft.com/office/drawing/2014/main" val="2163316005"/>
                    </a:ext>
                  </a:extLst>
                </a:gridCol>
                <a:gridCol w="795914">
                  <a:extLst>
                    <a:ext uri="{9D8B030D-6E8A-4147-A177-3AD203B41FA5}">
                      <a16:colId xmlns:a16="http://schemas.microsoft.com/office/drawing/2014/main" val="1242991837"/>
                    </a:ext>
                  </a:extLst>
                </a:gridCol>
                <a:gridCol w="606636">
                  <a:extLst>
                    <a:ext uri="{9D8B030D-6E8A-4147-A177-3AD203B41FA5}">
                      <a16:colId xmlns:a16="http://schemas.microsoft.com/office/drawing/2014/main" val="2987433749"/>
                    </a:ext>
                  </a:extLst>
                </a:gridCol>
                <a:gridCol w="781726">
                  <a:extLst>
                    <a:ext uri="{9D8B030D-6E8A-4147-A177-3AD203B41FA5}">
                      <a16:colId xmlns:a16="http://schemas.microsoft.com/office/drawing/2014/main" val="2648850795"/>
                    </a:ext>
                  </a:extLst>
                </a:gridCol>
                <a:gridCol w="418902">
                  <a:extLst>
                    <a:ext uri="{9D8B030D-6E8A-4147-A177-3AD203B41FA5}">
                      <a16:colId xmlns:a16="http://schemas.microsoft.com/office/drawing/2014/main" val="1170368010"/>
                    </a:ext>
                  </a:extLst>
                </a:gridCol>
                <a:gridCol w="587960">
                  <a:extLst>
                    <a:ext uri="{9D8B030D-6E8A-4147-A177-3AD203B41FA5}">
                      <a16:colId xmlns:a16="http://schemas.microsoft.com/office/drawing/2014/main" val="208321658"/>
                    </a:ext>
                  </a:extLst>
                </a:gridCol>
                <a:gridCol w="636114">
                  <a:extLst>
                    <a:ext uri="{9D8B030D-6E8A-4147-A177-3AD203B41FA5}">
                      <a16:colId xmlns:a16="http://schemas.microsoft.com/office/drawing/2014/main" val="2082428602"/>
                    </a:ext>
                  </a:extLst>
                </a:gridCol>
                <a:gridCol w="657546">
                  <a:extLst>
                    <a:ext uri="{9D8B030D-6E8A-4147-A177-3AD203B41FA5}">
                      <a16:colId xmlns:a16="http://schemas.microsoft.com/office/drawing/2014/main" val="2652418988"/>
                    </a:ext>
                  </a:extLst>
                </a:gridCol>
                <a:gridCol w="729465">
                  <a:extLst>
                    <a:ext uri="{9D8B030D-6E8A-4147-A177-3AD203B41FA5}">
                      <a16:colId xmlns:a16="http://schemas.microsoft.com/office/drawing/2014/main" val="2743920095"/>
                    </a:ext>
                  </a:extLst>
                </a:gridCol>
                <a:gridCol w="2863065">
                  <a:extLst>
                    <a:ext uri="{9D8B030D-6E8A-4147-A177-3AD203B41FA5}">
                      <a16:colId xmlns:a16="http://schemas.microsoft.com/office/drawing/2014/main" val="2051889747"/>
                    </a:ext>
                  </a:extLst>
                </a:gridCol>
              </a:tblGrid>
              <a:tr h="56102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WBS ID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WBS Name 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Units 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Unit Pricing 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Funding Source (Pull Down)</a:t>
                      </a:r>
                      <a:endParaRPr lang="en-US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% of Funding source</a:t>
                      </a:r>
                      <a:endParaRPr lang="en-US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Direct Materials $$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Duration (Working Days)</a:t>
                      </a:r>
                      <a:endParaRPr lang="en-US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Projected Start Date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Projected Start Date</a:t>
                      </a:r>
                      <a:br>
                        <a:rPr lang="en-US" sz="1100" u="none" strike="noStrike" dirty="0">
                          <a:effectLst/>
                        </a:rPr>
                      </a:br>
                      <a:r>
                        <a:rPr lang="en-US" sz="1100" u="none" strike="noStrike" dirty="0">
                          <a:effectLst/>
                        </a:rPr>
                        <a:t>(Calculated)</a:t>
                      </a:r>
                      <a:endParaRPr lang="en-US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Projected Finish Date</a:t>
                      </a:r>
                      <a:br>
                        <a:rPr lang="en-US" sz="1100" u="none" strike="noStrike" dirty="0">
                          <a:effectLst/>
                        </a:rPr>
                      </a:br>
                      <a:r>
                        <a:rPr lang="en-US" sz="1100" u="none" strike="noStrike" dirty="0">
                          <a:effectLst/>
                        </a:rPr>
                        <a:t>(Calculated)</a:t>
                      </a:r>
                      <a:endParaRPr lang="en-US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Cost Total (Calculated)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Notes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701322843"/>
                  </a:ext>
                </a:extLst>
              </a:tr>
              <a:tr h="14477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ECE06.10.03.03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Hadron Endcap Tracking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72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3000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Project / In-kind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60/40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$216,000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120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4/20/23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4/20/23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10/11/23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$0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There are potential cost savings of about 30% with the use of </a:t>
                      </a:r>
                      <a:r>
                        <a:rPr lang="en-US" sz="1100" u="none" strike="noStrike" dirty="0" err="1">
                          <a:effectLst/>
                        </a:rPr>
                        <a:t>microRWELL</a:t>
                      </a:r>
                      <a:r>
                        <a:rPr lang="en-US" sz="1100" u="none" strike="noStrike" dirty="0">
                          <a:effectLst/>
                        </a:rPr>
                        <a:t> technology.</a:t>
                      </a:r>
                      <a:endParaRPr lang="en-US" sz="1100" b="0" i="0" u="none" strike="noStrike" dirty="0">
                        <a:solidFill>
                          <a:srgbClr val="444444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127380518"/>
                  </a:ext>
                </a:extLst>
              </a:tr>
              <a:tr h="144778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Project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4/20/23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4/20/23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5/18/23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$0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260429104"/>
                  </a:ext>
                </a:extLst>
              </a:tr>
              <a:tr h="144778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In-kind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4/20/23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4/20/23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5/18/23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$0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15286334"/>
                  </a:ext>
                </a:extLst>
              </a:tr>
              <a:tr h="14477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ECE06.10.07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Magnets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Project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470976794"/>
                  </a:ext>
                </a:extLst>
              </a:tr>
              <a:tr h="144778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5000000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In-kind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$5,000,000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500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4/20/23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4/20/23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4/21/25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$0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Reference detector is $30M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442601044"/>
                  </a:ext>
                </a:extLst>
              </a:tr>
            </a:tbl>
          </a:graphicData>
        </a:graphic>
      </p:graphicFrame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CDD6B3B-E390-2047-BF3C-D4FDB9C1CB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17-May-2021</a:t>
            </a:r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B63BF7AD-D9CD-3646-B63B-AB6E9B4F0F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CORE-C.Hyde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9B4CED4-6F51-834D-978F-AA0B15AAF3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61922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B85253-60E4-BC4D-9F8D-CA3082111C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511" y="0"/>
            <a:ext cx="10364451" cy="1596177"/>
          </a:xfrm>
        </p:spPr>
        <p:txBody>
          <a:bodyPr/>
          <a:lstStyle/>
          <a:p>
            <a:r>
              <a:rPr lang="en-US" dirty="0"/>
              <a:t>Costing Data: </a:t>
            </a:r>
            <a:r>
              <a:rPr lang="en-US" cap="none" dirty="0" err="1"/>
              <a:t>Costing.Info.xlsx</a:t>
            </a:r>
            <a:r>
              <a:rPr lang="en-US" cap="none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DCAA9F-E74B-9B4B-86A2-63B68570822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0393138" y="233750"/>
            <a:ext cx="1706136" cy="1362427"/>
          </a:xfrm>
        </p:spPr>
        <p:txBody>
          <a:bodyPr/>
          <a:lstStyle/>
          <a:p>
            <a:r>
              <a:rPr lang="en-US" dirty="0"/>
              <a:t>PBWO4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B9A1572-0F92-4A85-BFDE-62D4AB6068C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638"/>
          <a:stretch/>
        </p:blipFill>
        <p:spPr>
          <a:xfrm>
            <a:off x="6357251" y="1131214"/>
            <a:ext cx="5742023" cy="522372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AA80550-8AF2-8442-AC5F-6F96120311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17-May-2021</a:t>
            </a:r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E9117BD-9D44-B140-8802-1B9F59FEE4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CORE-C.Hyde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6081947E-B4D6-9A43-9F05-C8B6FF688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77255EB-0116-4DA6-A7E3-3EE35DC286A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030"/>
          <a:stretch/>
        </p:blipFill>
        <p:spPr>
          <a:xfrm>
            <a:off x="92726" y="1131214"/>
            <a:ext cx="5860148" cy="572678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2912700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947D3E-D3DB-2748-8A5F-A00E6D58E8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710" y="301624"/>
            <a:ext cx="10364451" cy="562583"/>
          </a:xfrm>
        </p:spPr>
        <p:txBody>
          <a:bodyPr>
            <a:normAutofit fontScale="90000"/>
          </a:bodyPr>
          <a:lstStyle/>
          <a:p>
            <a:r>
              <a:rPr lang="en-US" dirty="0"/>
              <a:t>Costing Info: S</a:t>
            </a:r>
            <a:r>
              <a:rPr lang="en-US" cap="none" dirty="0"/>
              <a:t>i</a:t>
            </a:r>
            <a:r>
              <a:rPr lang="en-US" dirty="0"/>
              <a:t> Tracker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99131EA-C3DA-40E7-8307-6CD658793C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3117" y="1117600"/>
            <a:ext cx="7082916" cy="5376863"/>
          </a:xfrm>
          <a:prstGeom prst="rect">
            <a:avLst/>
          </a:prstGeom>
        </p:spPr>
      </p:pic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6FBB401A-918E-9C42-9421-9FA5B0751C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17-May-2021</a:t>
            </a:r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DBE299C-294D-C841-90A4-BAB088AF4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CORE-C.Hyde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59CFB557-C44D-5842-B603-94CFD4717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03782B7-698A-49C9-A843-32B49E533100}"/>
              </a:ext>
              <a:ext uri="{147F2762-F138-4A5C-976F-8EAC2B608ADB}">
                <a16:predDERef xmlns:a16="http://schemas.microsoft.com/office/drawing/2014/main" pred="{A99131EA-C3DA-40E7-8307-6CD658793C6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4268"/>
          <a:stretch/>
        </p:blipFill>
        <p:spPr>
          <a:xfrm>
            <a:off x="8715375" y="0"/>
            <a:ext cx="27649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3453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3149BE-10B2-AD4D-9314-679CC89944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Costing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AC9306-6DB1-E74F-B4E2-C1B0D5F61BF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All Costing documentation Welcome, and to be shared</a:t>
            </a:r>
          </a:p>
          <a:p>
            <a:r>
              <a:rPr lang="en-US" dirty="0"/>
              <a:t>Please study the existing spreadsheets, Provide Comments and additional documents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E993C6-6273-4E4A-8260-0AFD9C280B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17-May-2021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3ACF5C-26CC-004B-89DA-CF56E7D209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CORE-C.Hyde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EDA9A5-9317-F542-8C2C-16533883E1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09489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835D78-4DB2-9E4A-87DE-FB48050A57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PAUSE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A96CC6-1BB1-594A-B803-EA8F9647723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Discussion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A49498-69DD-DB4B-BC34-537256EC67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17-May-2021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6BFE45-FFE2-9F4E-B6CE-5CD43387D6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CORE-C.Hyde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53AC16-3B50-244C-BE9F-272D6E500D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1204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4278D2-F518-674A-99B4-042BB1CA5E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CORE Meeting </a:t>
            </a:r>
            <a:r>
              <a:rPr lang="en-US" cap="none" dirty="0"/>
              <a:t>with</a:t>
            </a:r>
            <a:r>
              <a:rPr lang="en-US" dirty="0"/>
              <a:t> Project Engineering</a:t>
            </a:r>
            <a:br>
              <a:rPr lang="en-US" dirty="0"/>
            </a:br>
            <a:r>
              <a:rPr lang="en-US" dirty="0"/>
              <a:t>14 May 2020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780799-2C5F-E94A-82A5-A9DBB7CB8CCC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sz="2400" cap="none" dirty="0"/>
              <a:t>Rolf Ent (JLab), Elke </a:t>
            </a:r>
            <a:r>
              <a:rPr lang="en-US" sz="2400" cap="none" dirty="0" err="1"/>
              <a:t>Aschenauer</a:t>
            </a:r>
            <a:r>
              <a:rPr lang="en-US" sz="2400" cap="none" dirty="0"/>
              <a:t> (BNL), Walt Akers (JLab), Robert </a:t>
            </a:r>
            <a:r>
              <a:rPr lang="en-US" sz="2400" cap="none" dirty="0" err="1"/>
              <a:t>Wimmer</a:t>
            </a:r>
            <a:r>
              <a:rPr lang="en-US" sz="2400" cap="none" dirty="0"/>
              <a:t> (BNL)</a:t>
            </a:r>
          </a:p>
          <a:p>
            <a:r>
              <a:rPr lang="en-US" sz="2400" cap="none" dirty="0"/>
              <a:t>Sketch-UP models of each proposed Detector</a:t>
            </a:r>
          </a:p>
          <a:p>
            <a:pPr lvl="1"/>
            <a:r>
              <a:rPr lang="en-US" sz="2000" cap="none" dirty="0">
                <a:hlinkClick r:id="rId2"/>
              </a:rPr>
              <a:t>https://physdiv.jlab.org/EIC/Menagerie/</a:t>
            </a:r>
            <a:endParaRPr lang="en-US" sz="2000" cap="none" dirty="0"/>
          </a:p>
          <a:p>
            <a:pPr lvl="1"/>
            <a:r>
              <a:rPr lang="en-US" sz="2000" cap="none" dirty="0"/>
              <a:t>Sub-Detector modules are Generic</a:t>
            </a:r>
          </a:p>
          <a:p>
            <a:pPr lvl="1"/>
            <a:r>
              <a:rPr lang="en-US" sz="2000" cap="none" dirty="0"/>
              <a:t>CORE Geometry is not yet accurate in this database:  Follow-up expected this week.</a:t>
            </a:r>
          </a:p>
          <a:p>
            <a:pPr lvl="1"/>
            <a:r>
              <a:rPr lang="en-US" sz="2000" cap="none" dirty="0"/>
              <a:t>Video posted to today’s indico page</a:t>
            </a:r>
          </a:p>
          <a:p>
            <a:r>
              <a:rPr lang="en-US" sz="2400" cap="none" dirty="0"/>
              <a:t>Some preliminary Mechanical Engineering based on Sketch-up model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11F56A-6CA0-454F-96B5-A2C88805E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17-May-2021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985A6A-81E7-4843-A2E6-6178A648D1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CORE-C.Hyde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C68E2B-3421-3643-8E8E-D50F81034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6483283"/>
      </p:ext>
    </p:extLst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Droplet</Template>
  <TotalTime>113</TotalTime>
  <Words>753</Words>
  <Application>Microsoft Macintosh PowerPoint</Application>
  <PresentationFormat>Widescreen</PresentationFormat>
  <Paragraphs>220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Tw Cen MT</vt:lpstr>
      <vt:lpstr>Droplet</vt:lpstr>
      <vt:lpstr>CORE Meetings  with EIC Project I. COSTING II. Engineering  </vt:lpstr>
      <vt:lpstr>COSTING MEETING:  6 May 2021</vt:lpstr>
      <vt:lpstr>Costing.forCollaborations.xlsx</vt:lpstr>
      <vt:lpstr>Example Entries (1 Generic, 1 CORE)</vt:lpstr>
      <vt:lpstr>Costing Data: Costing.Info.xlsx </vt:lpstr>
      <vt:lpstr>Costing Info: Si Tracker</vt:lpstr>
      <vt:lpstr>Costing Summary</vt:lpstr>
      <vt:lpstr>PAUSE</vt:lpstr>
      <vt:lpstr>CORE Meeting with Project Engineering 14 May 2020</vt:lpstr>
      <vt:lpstr>CORE in Sketch-Up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CORE Meetings  with EIC Project I. COSTING II. Engineering  </dc:title>
  <dc:creator>Hyde, Charles E.</dc:creator>
  <cp:lastModifiedBy>Hyde, Charles E.</cp:lastModifiedBy>
  <cp:revision>3</cp:revision>
  <dcterms:created xsi:type="dcterms:W3CDTF">2021-05-17T13:26:29Z</dcterms:created>
  <dcterms:modified xsi:type="dcterms:W3CDTF">2021-05-17T15:19:52Z</dcterms:modified>
</cp:coreProperties>
</file>