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38" r:id="rId2"/>
    <p:sldId id="678" r:id="rId3"/>
    <p:sldId id="706" r:id="rId4"/>
    <p:sldId id="744" r:id="rId5"/>
    <p:sldId id="745" r:id="rId6"/>
    <p:sldId id="677" r:id="rId7"/>
    <p:sldId id="683" r:id="rId8"/>
    <p:sldId id="707" r:id="rId9"/>
    <p:sldId id="718" r:id="rId10"/>
    <p:sldId id="708" r:id="rId11"/>
    <p:sldId id="709" r:id="rId12"/>
    <p:sldId id="710" r:id="rId13"/>
    <p:sldId id="746" r:id="rId14"/>
    <p:sldId id="747" r:id="rId15"/>
    <p:sldId id="748" r:id="rId16"/>
    <p:sldId id="749" r:id="rId17"/>
    <p:sldId id="730" r:id="rId18"/>
    <p:sldId id="753" r:id="rId19"/>
    <p:sldId id="750" r:id="rId20"/>
    <p:sldId id="752" r:id="rId21"/>
    <p:sldId id="736" r:id="rId22"/>
    <p:sldId id="740" r:id="rId23"/>
    <p:sldId id="738" r:id="rId24"/>
    <p:sldId id="720" r:id="rId25"/>
    <p:sldId id="743" r:id="rId26"/>
    <p:sldId id="742" r:id="rId27"/>
    <p:sldId id="688" r:id="rId28"/>
    <p:sldId id="689" r:id="rId29"/>
    <p:sldId id="552" r:id="rId30"/>
    <p:sldId id="676" r:id="rId31"/>
    <p:sldId id="589" r:id="rId32"/>
    <p:sldId id="675" r:id="rId33"/>
    <p:sldId id="741" r:id="rId34"/>
  </p:sldIdLst>
  <p:sldSz cx="10382250" cy="72532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1pPr>
    <a:lvl2pPr marL="466052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2pPr>
    <a:lvl3pPr marL="932106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3pPr>
    <a:lvl4pPr marL="1398158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4pPr>
    <a:lvl5pPr marL="1864213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5pPr>
    <a:lvl6pPr marL="2330266" algn="l" defTabSz="466052" rtl="0" eaLnBrk="1" latinLnBrk="0" hangingPunct="1"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6pPr>
    <a:lvl7pPr marL="2796319" algn="l" defTabSz="466052" rtl="0" eaLnBrk="1" latinLnBrk="0" hangingPunct="1"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7pPr>
    <a:lvl8pPr marL="3262372" algn="l" defTabSz="466052" rtl="0" eaLnBrk="1" latinLnBrk="0" hangingPunct="1"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8pPr>
    <a:lvl9pPr marL="3728424" algn="l" defTabSz="466052" rtl="0" eaLnBrk="1" latinLnBrk="0" hangingPunct="1">
      <a:defRPr sz="2100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85">
          <p15:clr>
            <a:srgbClr val="A4A3A4"/>
          </p15:clr>
        </p15:guide>
        <p15:guide id="2" pos="32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100"/>
    <a:srgbClr val="020090"/>
    <a:srgbClr val="008C1C"/>
    <a:srgbClr val="FE6603"/>
    <a:srgbClr val="3465C8"/>
    <a:srgbClr val="FDFF95"/>
    <a:srgbClr val="079E49"/>
    <a:srgbClr val="417EF6"/>
    <a:srgbClr val="622000"/>
    <a:srgbClr val="00C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2" autoAdjust="0"/>
    <p:restoredTop sz="84673" autoAdjust="0"/>
  </p:normalViewPr>
  <p:slideViewPr>
    <p:cSldViewPr>
      <p:cViewPr>
        <p:scale>
          <a:sx n="110" d="100"/>
          <a:sy n="110" d="100"/>
        </p:scale>
        <p:origin x="1064" y="248"/>
      </p:cViewPr>
      <p:guideLst>
        <p:guide orient="horz" pos="2285"/>
        <p:guide pos="32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824"/>
    </p:cViewPr>
  </p:sorterViewPr>
  <p:notesViewPr>
    <p:cSldViewPr snapToGrid="0" snapToObjects="1">
      <p:cViewPr varScale="1">
        <p:scale>
          <a:sx n="160" d="100"/>
          <a:sy n="160" d="100"/>
        </p:scale>
        <p:origin x="4960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93F53-B49A-804E-BC6A-F0ED6EA4BF3D}" type="datetimeFigureOut">
              <a:rPr lang="it-IT" smtClean="0"/>
              <a:pPr/>
              <a:t>02/03/21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dirty="0"/>
              <a:t>Annalisa D'Angelo - The Baryon Spectroscopy program at Jlab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5857E-9874-8743-BDA0-1B245D94B24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569408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6313" y="685800"/>
            <a:ext cx="49053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r>
              <a:rPr lang="en-US" dirty="0"/>
              <a:t>Annalisa D'Angelo - The Baryon Spectroscopy program at Jlab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3F845E0-32E9-9948-A60B-2F8D6AAAFCD0}" type="slidenum">
              <a:rPr lang="en-US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8102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6605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3210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98158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6421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330266" algn="l" defTabSz="466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6319" algn="l" defTabSz="466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2372" algn="l" defTabSz="466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28424" algn="l" defTabSz="466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76313" y="685800"/>
            <a:ext cx="490537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Annalisa D'Angelo - The Baryon Spectroscopy program at Jlab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845E0-32E9-9948-A60B-2F8D6AAAFCD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84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6313" y="685800"/>
            <a:ext cx="4905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E564-DB54-9B44-B6B0-B17C03A40BB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743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6313" y="685800"/>
            <a:ext cx="4905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34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6313" y="685800"/>
            <a:ext cx="4905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80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D305BF-BB42-164B-93B3-B3BA46BE1A81}" type="slidenum">
              <a:rPr lang="en-US">
                <a:latin typeface="Arial" pitchFamily="-65" charset="0"/>
              </a:rPr>
              <a:pPr/>
              <a:t>31</a:t>
            </a:fld>
            <a:endParaRPr lang="en-US" dirty="0">
              <a:latin typeface="Arial" pitchFamily="-65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313" y="687388"/>
            <a:ext cx="4905375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</p:spPr>
        <p:txBody>
          <a:bodyPr/>
          <a:lstStyle/>
          <a:p>
            <a:r>
              <a:rPr lang="en-US" b="1" dirty="0">
                <a:latin typeface="Arial" pitchFamily="-65" charset="0"/>
              </a:rPr>
              <a:t>The nucleon matrix element of the energy-momentum tensor is known to contain 3 form factors</a:t>
            </a:r>
            <a:r>
              <a:rPr lang="en-US" dirty="0">
                <a:latin typeface="Arial" pitchFamily="-65" charset="0"/>
              </a:rPr>
              <a:t>. They</a:t>
            </a:r>
            <a:r>
              <a:rPr lang="en-US" baseline="0" dirty="0">
                <a:latin typeface="Arial" pitchFamily="-65" charset="0"/>
              </a:rPr>
              <a:t> describe ….. and can only be measured directly in elastic graviton-nucleon scattering.  </a:t>
            </a:r>
            <a:r>
              <a:rPr lang="en-US" dirty="0">
                <a:latin typeface="Arial" pitchFamily="-65" charset="0"/>
              </a:rPr>
              <a:t>However, these form factors appear as moments of the unpolarized GPDs as shown here. The quark angular momentum in the nucleon is given by the 2</a:t>
            </a:r>
            <a:r>
              <a:rPr lang="en-US" baseline="30000" dirty="0">
                <a:latin typeface="Arial" pitchFamily="-65" charset="0"/>
              </a:rPr>
              <a:t>nd</a:t>
            </a:r>
            <a:r>
              <a:rPr lang="en-US" dirty="0">
                <a:latin typeface="Arial" pitchFamily="-65" charset="0"/>
              </a:rPr>
              <a:t> moment of the sum of GPD H and E. The mass and pressure distribution of the quarks are given by the 2</a:t>
            </a:r>
            <a:r>
              <a:rPr lang="en-US" baseline="30000" dirty="0">
                <a:latin typeface="Arial" pitchFamily="-65" charset="0"/>
              </a:rPr>
              <a:t>nd</a:t>
            </a:r>
            <a:r>
              <a:rPr lang="en-US" dirty="0">
                <a:latin typeface="Arial" pitchFamily="-65" charset="0"/>
              </a:rPr>
              <a:t> moment of H where the pressure is probed by parameter xi.  </a:t>
            </a:r>
          </a:p>
        </p:txBody>
      </p:sp>
    </p:spTree>
    <p:extLst>
      <p:ext uri="{BB962C8B-B14F-4D97-AF65-F5344CB8AC3E}">
        <p14:creationId xmlns:p14="http://schemas.microsoft.com/office/powerpoint/2010/main" val="354211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693738"/>
            <a:ext cx="4886325" cy="3414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79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693738"/>
            <a:ext cx="4886325" cy="3414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3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6313" y="685800"/>
            <a:ext cx="4905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6313" y="685800"/>
            <a:ext cx="4905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19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693738"/>
            <a:ext cx="4886325" cy="3414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4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6313" y="685800"/>
            <a:ext cx="4905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28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6313" y="685800"/>
            <a:ext cx="4905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693738"/>
            <a:ext cx="4886325" cy="3414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36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6313" y="685800"/>
            <a:ext cx="4905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6313" y="685800"/>
            <a:ext cx="4905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slides shows</a:t>
            </a:r>
            <a:r>
              <a:rPr lang="en-US" baseline="0" dirty="0"/>
              <a:t> a summary of the results</a:t>
            </a:r>
            <a:r>
              <a:rPr lang="en-US" dirty="0"/>
              <a:t> </a:t>
            </a:r>
            <a:r>
              <a:rPr lang="en-US" baseline="0" dirty="0"/>
              <a:t>in this analysis. The green column shows the rating by the PDG. The two columns show the importance of the strangeness channel in this results.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E564-DB54-9B44-B6B0-B17C03A40BB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46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78505" y="2253388"/>
            <a:ext cx="8825240" cy="1554390"/>
          </a:xfrm>
          <a:prstGeom prst="rect">
            <a:avLst/>
          </a:prstGeom>
        </p:spPr>
        <p:txBody>
          <a:bodyPr lIns="91412" tIns="45705" rIns="91412" bIns="45705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57013" y="4110996"/>
            <a:ext cx="7268229" cy="1852821"/>
          </a:xfrm>
          <a:prstGeom prst="rect">
            <a:avLst/>
          </a:prstGeom>
        </p:spPr>
        <p:txBody>
          <a:bodyPr lIns="91412" tIns="45705" rIns="91412" bIns="45705"/>
          <a:lstStyle>
            <a:lvl1pPr marL="0" indent="0" algn="ctr">
              <a:buNone/>
              <a:defRPr/>
            </a:lvl1pPr>
            <a:lvl2pPr marL="466052" indent="0" algn="ctr">
              <a:buNone/>
              <a:defRPr/>
            </a:lvl2pPr>
            <a:lvl3pPr marL="932106" indent="0" algn="ctr">
              <a:buNone/>
              <a:defRPr/>
            </a:lvl3pPr>
            <a:lvl4pPr marL="1398158" indent="0" algn="ctr">
              <a:buNone/>
              <a:defRPr/>
            </a:lvl4pPr>
            <a:lvl5pPr marL="1864213" indent="0" algn="ctr">
              <a:buNone/>
              <a:defRPr/>
            </a:lvl5pPr>
            <a:lvl6pPr marL="2330266" indent="0" algn="ctr">
              <a:buNone/>
              <a:defRPr/>
            </a:lvl6pPr>
            <a:lvl7pPr marL="2796319" indent="0" algn="ctr">
              <a:buNone/>
              <a:defRPr/>
            </a:lvl7pPr>
            <a:lvl8pPr marL="3262372" indent="0" algn="ctr">
              <a:buNone/>
              <a:defRPr/>
            </a:lvl8pPr>
            <a:lvl9pPr marL="3728424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84F22-47CE-E84F-AE27-D9117E68BE8E}" type="slidenum">
              <a:rPr lang="en-US"/>
              <a:pPr/>
              <a:t>‹N›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62733" y="6939012"/>
            <a:ext cx="6696744" cy="3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900">
                <a:solidFill>
                  <a:srgbClr val="800000"/>
                </a:solidFill>
              </a:defRPr>
            </a:lvl1pPr>
          </a:lstStyle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05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8505" y="644740"/>
            <a:ext cx="8825240" cy="1209679"/>
          </a:xfrm>
          <a:prstGeom prst="rect">
            <a:avLst/>
          </a:prstGeom>
        </p:spPr>
        <p:txBody>
          <a:bodyPr lIns="91412" tIns="45705" rIns="91412" bIns="45705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78505" y="2095397"/>
            <a:ext cx="8825240" cy="4351972"/>
          </a:xfrm>
          <a:prstGeom prst="rect">
            <a:avLst/>
          </a:prstGeom>
        </p:spPr>
        <p:txBody>
          <a:bodyPr lIns="91412" tIns="45705" rIns="91412" bIns="45705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123A2-8C0A-B24D-ABFA-7CF5F3B53C08}" type="slidenum">
              <a:rPr lang="en-US"/>
              <a:pPr/>
              <a:t>‹N›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62733" y="6939012"/>
            <a:ext cx="6696744" cy="3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000">
                <a:solidFill>
                  <a:srgbClr val="800000"/>
                </a:solidFill>
                <a:latin typeface="+mj-lt"/>
              </a:defRPr>
            </a:lvl1pPr>
          </a:lstStyle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67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9394" y="4661574"/>
            <a:ext cx="8825240" cy="1439487"/>
          </a:xfrm>
          <a:prstGeom prst="rect">
            <a:avLst/>
          </a:prstGeom>
        </p:spPr>
        <p:txBody>
          <a:bodyPr lIns="91412" tIns="45705" rIns="91412" bIns="45705" anchor="t"/>
          <a:lstStyle>
            <a:lvl1pPr algn="l">
              <a:defRPr sz="41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19394" y="3073674"/>
            <a:ext cx="8825240" cy="1587904"/>
          </a:xfrm>
          <a:prstGeom prst="rect">
            <a:avLst/>
          </a:prstGeom>
        </p:spPr>
        <p:txBody>
          <a:bodyPr lIns="91412" tIns="45705" rIns="91412" bIns="45705" anchor="b"/>
          <a:lstStyle>
            <a:lvl1pPr marL="0" indent="0">
              <a:buNone/>
              <a:defRPr sz="2100"/>
            </a:lvl1pPr>
            <a:lvl2pPr marL="466052" indent="0">
              <a:buNone/>
              <a:defRPr sz="1900"/>
            </a:lvl2pPr>
            <a:lvl3pPr marL="932106" indent="0">
              <a:buNone/>
              <a:defRPr sz="1700"/>
            </a:lvl3pPr>
            <a:lvl4pPr marL="1398158" indent="0">
              <a:buNone/>
              <a:defRPr sz="1400"/>
            </a:lvl4pPr>
            <a:lvl5pPr marL="1864213" indent="0">
              <a:buNone/>
              <a:defRPr sz="1400"/>
            </a:lvl5pPr>
            <a:lvl6pPr marL="2330266" indent="0">
              <a:buNone/>
              <a:defRPr sz="1400"/>
            </a:lvl6pPr>
            <a:lvl7pPr marL="2796319" indent="0">
              <a:buNone/>
              <a:defRPr sz="1400"/>
            </a:lvl7pPr>
            <a:lvl8pPr marL="3262372" indent="0">
              <a:buNone/>
              <a:defRPr sz="1400"/>
            </a:lvl8pPr>
            <a:lvl9pPr marL="3728424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2AE66-D61E-114C-BD1D-1D06A91F5DC7}" type="slidenum">
              <a:rPr lang="en-US"/>
              <a:pPr/>
              <a:t>‹N›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62733" y="6939012"/>
            <a:ext cx="6696744" cy="3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900">
                <a:solidFill>
                  <a:srgbClr val="800000"/>
                </a:solidFill>
              </a:defRPr>
            </a:lvl1pPr>
          </a:lstStyle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51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8505" y="644740"/>
            <a:ext cx="8825240" cy="1209679"/>
          </a:xfrm>
          <a:prstGeom prst="rect">
            <a:avLst/>
          </a:prstGeom>
        </p:spPr>
        <p:txBody>
          <a:bodyPr lIns="91412" tIns="45705" rIns="91412" bIns="45705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78506" y="2095397"/>
            <a:ext cx="4334115" cy="4351972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69631" y="2095397"/>
            <a:ext cx="4334115" cy="4351972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DC3F1-72C8-4647-8286-71C37469022E}" type="slidenum">
              <a:rPr lang="en-US"/>
              <a:pPr/>
              <a:t>‹N›</a:t>
            </a:fld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62733" y="6939012"/>
            <a:ext cx="6696744" cy="3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900">
                <a:solidFill>
                  <a:srgbClr val="800000"/>
                </a:solidFill>
              </a:defRPr>
            </a:lvl1pPr>
          </a:lstStyle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9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462" y="290453"/>
            <a:ext cx="9345333" cy="1209679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8462" y="1623014"/>
            <a:ext cx="4587619" cy="676654"/>
          </a:xfrm>
          <a:prstGeom prst="rect">
            <a:avLst/>
          </a:prstGeom>
        </p:spPr>
        <p:txBody>
          <a:bodyPr lIns="91412" tIns="45705" rIns="91412" bIns="45705" anchor="b"/>
          <a:lstStyle>
            <a:lvl1pPr marL="0" indent="0">
              <a:buNone/>
              <a:defRPr sz="2400" b="1"/>
            </a:lvl1pPr>
            <a:lvl2pPr marL="466052" indent="0">
              <a:buNone/>
              <a:defRPr sz="2100" b="1"/>
            </a:lvl2pPr>
            <a:lvl3pPr marL="932106" indent="0">
              <a:buNone/>
              <a:defRPr sz="1900" b="1"/>
            </a:lvl3pPr>
            <a:lvl4pPr marL="1398158" indent="0">
              <a:buNone/>
              <a:defRPr sz="1700" b="1"/>
            </a:lvl4pPr>
            <a:lvl5pPr marL="1864213" indent="0">
              <a:buNone/>
              <a:defRPr sz="1700" b="1"/>
            </a:lvl5pPr>
            <a:lvl6pPr marL="2330266" indent="0">
              <a:buNone/>
              <a:defRPr sz="1700" b="1"/>
            </a:lvl6pPr>
            <a:lvl7pPr marL="2796319" indent="0">
              <a:buNone/>
              <a:defRPr sz="1700" b="1"/>
            </a:lvl7pPr>
            <a:lvl8pPr marL="3262372" indent="0">
              <a:buNone/>
              <a:defRPr sz="1700" b="1"/>
            </a:lvl8pPr>
            <a:lvl9pPr marL="3728424" indent="0">
              <a:buNone/>
              <a:defRPr sz="17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8462" y="2299670"/>
            <a:ext cx="4587619" cy="4179617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274540" y="1623014"/>
            <a:ext cx="4589255" cy="676654"/>
          </a:xfrm>
          <a:prstGeom prst="rect">
            <a:avLst/>
          </a:prstGeom>
        </p:spPr>
        <p:txBody>
          <a:bodyPr lIns="91412" tIns="45705" rIns="91412" bIns="45705" anchor="b"/>
          <a:lstStyle>
            <a:lvl1pPr marL="0" indent="0">
              <a:buNone/>
              <a:defRPr sz="2400" b="1"/>
            </a:lvl1pPr>
            <a:lvl2pPr marL="466052" indent="0">
              <a:buNone/>
              <a:defRPr sz="2100" b="1"/>
            </a:lvl2pPr>
            <a:lvl3pPr marL="932106" indent="0">
              <a:buNone/>
              <a:defRPr sz="1900" b="1"/>
            </a:lvl3pPr>
            <a:lvl4pPr marL="1398158" indent="0">
              <a:buNone/>
              <a:defRPr sz="1700" b="1"/>
            </a:lvl4pPr>
            <a:lvl5pPr marL="1864213" indent="0">
              <a:buNone/>
              <a:defRPr sz="1700" b="1"/>
            </a:lvl5pPr>
            <a:lvl6pPr marL="2330266" indent="0">
              <a:buNone/>
              <a:defRPr sz="1700" b="1"/>
            </a:lvl6pPr>
            <a:lvl7pPr marL="2796319" indent="0">
              <a:buNone/>
              <a:defRPr sz="1700" b="1"/>
            </a:lvl7pPr>
            <a:lvl8pPr marL="3262372" indent="0">
              <a:buNone/>
              <a:defRPr sz="1700" b="1"/>
            </a:lvl8pPr>
            <a:lvl9pPr marL="3728424" indent="0">
              <a:buNone/>
              <a:defRPr sz="17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274540" y="2299670"/>
            <a:ext cx="4589255" cy="4179617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290C6-414F-AF4B-8A7F-56CEE257135F}" type="slidenum">
              <a:rPr lang="en-US"/>
              <a:pPr/>
              <a:t>‹N›</a:t>
            </a:fld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662733" y="6939012"/>
            <a:ext cx="6696744" cy="3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900">
                <a:solidFill>
                  <a:srgbClr val="800000"/>
                </a:solidFill>
              </a:defRPr>
            </a:lvl1pPr>
          </a:lstStyle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9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8505" y="644740"/>
            <a:ext cx="8825240" cy="1209679"/>
          </a:xfrm>
          <a:prstGeom prst="rect">
            <a:avLst/>
          </a:prstGeom>
        </p:spPr>
        <p:txBody>
          <a:bodyPr lIns="91412" tIns="45705" rIns="91412" bIns="45705"/>
          <a:lstStyle/>
          <a:p>
            <a:r>
              <a:rPr lang="it-IT"/>
              <a:t>Fare clic per modificare stile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A604B-4CD7-0A40-9B60-C2927277B8B9}" type="slidenum">
              <a:rPr lang="en-US"/>
              <a:pPr/>
              <a:t>‹N›</a:t>
            </a:fld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62733" y="6939012"/>
            <a:ext cx="6696744" cy="3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900">
                <a:solidFill>
                  <a:srgbClr val="800000"/>
                </a:solidFill>
              </a:defRPr>
            </a:lvl1pPr>
          </a:lstStyle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8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EDEE0-F139-4643-B219-03D91C3D227A}" type="slidenum">
              <a:rPr lang="en-US"/>
              <a:pPr/>
              <a:t>‹N›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62733" y="6939012"/>
            <a:ext cx="6696744" cy="3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900">
                <a:solidFill>
                  <a:srgbClr val="800000"/>
                </a:solidFill>
              </a:defRPr>
            </a:lvl1pPr>
          </a:lstStyle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2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06749" y="6939012"/>
            <a:ext cx="6696744" cy="3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888413">
              <a:defRPr sz="1000" b="0">
                <a:solidFill>
                  <a:srgbClr val="800000"/>
                </a:solidFill>
                <a:latin typeface="+mn-lt"/>
              </a:defRPr>
            </a:lvl1pPr>
          </a:lstStyle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3493" y="6939012"/>
            <a:ext cx="504332" cy="29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r" defTabSz="888413">
              <a:defRPr sz="1300">
                <a:solidFill>
                  <a:srgbClr val="800000"/>
                </a:solidFill>
                <a:latin typeface="+mn-lt"/>
              </a:defRPr>
            </a:lvl1pPr>
          </a:lstStyle>
          <a:p>
            <a:fld id="{D5EF5FDC-2BB6-0D43-901C-C2A2504697D9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598" y="6715323"/>
            <a:ext cx="942652" cy="50394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4" name="Connettore 1 3"/>
          <p:cNvCxnSpPr/>
          <p:nvPr userDrawn="1"/>
        </p:nvCxnSpPr>
        <p:spPr bwMode="auto">
          <a:xfrm>
            <a:off x="1590725" y="6939012"/>
            <a:ext cx="770485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itolo 1"/>
          <p:cNvSpPr txBox="1">
            <a:spLocks/>
          </p:cNvSpPr>
          <p:nvPr userDrawn="1"/>
        </p:nvSpPr>
        <p:spPr>
          <a:xfrm>
            <a:off x="870645" y="16968"/>
            <a:ext cx="8825240" cy="504056"/>
          </a:xfrm>
          <a:prstGeom prst="rect">
            <a:avLst/>
          </a:prstGeom>
        </p:spPr>
        <p:txBody>
          <a:bodyPr lIns="91412" tIns="45705" rIns="91412" bIns="45705"/>
          <a:lstStyle>
            <a:lvl1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98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396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593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792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it-IT" sz="4000" dirty="0"/>
          </a:p>
        </p:txBody>
      </p:sp>
      <p:pic>
        <p:nvPicPr>
          <p:cNvPr id="8" name="Picture 9" descr="JLab_logo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784658"/>
            <a:ext cx="1499616" cy="468630"/>
          </a:xfrm>
          <a:prstGeom prst="rect">
            <a:avLst/>
          </a:prstGeom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66052"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32106"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98158"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64213" algn="ctr" defTabSz="88841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34977" indent="-334977" algn="l" defTabSz="888413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1735" indent="-275100" algn="l" defTabSz="888413" rtl="0" fontAlgn="base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+mn-ea"/>
        </a:defRPr>
      </a:lvl2pPr>
      <a:lvl3pPr marL="1111731" indent="-223316" algn="l" defTabSz="888413" rtl="0" fontAlgn="base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ea typeface="+mn-ea"/>
        </a:defRPr>
      </a:lvl3pPr>
      <a:lvl4pPr marL="1555130" indent="-221700" algn="l" defTabSz="888413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00144" indent="-220080" algn="l" defTabSz="888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66198" indent="-220080" algn="l" defTabSz="888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2251" indent="-220080" algn="l" defTabSz="888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98302" indent="-220080" algn="l" defTabSz="888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64357" indent="-220080" algn="l" defTabSz="888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6052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32106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158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64213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30266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96319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2372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28424" algn="l" defTabSz="4660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50.emf"/><Relationship Id="rId10" Type="http://schemas.openxmlformats.org/officeDocument/2006/relationships/image" Target="../media/image5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0.tif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942653" y="386284"/>
            <a:ext cx="8496944" cy="2142408"/>
            <a:chOff x="842" y="-43"/>
            <a:chExt cx="3980" cy="1276"/>
          </a:xfrm>
        </p:grpSpPr>
        <p:sp>
          <p:nvSpPr>
            <p:cNvPr id="4" name="Rectangle 70"/>
            <p:cNvSpPr>
              <a:spLocks noChangeArrowheads="1"/>
            </p:cNvSpPr>
            <p:nvPr/>
          </p:nvSpPr>
          <p:spPr bwMode="auto">
            <a:xfrm>
              <a:off x="1011" y="-43"/>
              <a:ext cx="3756" cy="1029"/>
            </a:xfrm>
            <a:prstGeom prst="rect">
              <a:avLst/>
            </a:prstGeom>
            <a:gradFill rotWithShape="1">
              <a:gsLst>
                <a:gs pos="0">
                  <a:srgbClr val="0066CC"/>
                </a:gs>
                <a:gs pos="100000">
                  <a:srgbClr val="00003E"/>
                </a:gs>
              </a:gsLst>
              <a:lin ang="0" scaled="1"/>
            </a:gradFill>
            <a:ln>
              <a:noFill/>
            </a:ln>
            <a:effectLst>
              <a:outerShdw blurRad="63500" dist="107763" dir="2700000" algn="ctr" rotWithShape="0">
                <a:schemeClr val="tx1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dirty="0"/>
            </a:p>
          </p:txBody>
        </p:sp>
        <p:sp>
          <p:nvSpPr>
            <p:cNvPr id="5" name="Rectangle 71"/>
            <p:cNvSpPr>
              <a:spLocks noChangeArrowheads="1"/>
            </p:cNvSpPr>
            <p:nvPr/>
          </p:nvSpPr>
          <p:spPr bwMode="auto">
            <a:xfrm>
              <a:off x="842" y="41"/>
              <a:ext cx="3980" cy="1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31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Hall B - Run Group K  </a:t>
              </a:r>
            </a:p>
            <a:p>
              <a:pPr algn="ctr"/>
              <a:r>
                <a:rPr lang="en-US" sz="31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Color Confinement and Strong QCD</a:t>
              </a:r>
            </a:p>
            <a:p>
              <a:pPr algn="ctr"/>
              <a:r>
                <a:rPr lang="en-US" sz="31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Status Update</a:t>
              </a:r>
            </a:p>
            <a:p>
              <a:pPr algn="ctr"/>
              <a:endParaRPr lang="en-US" sz="3100" b="1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DEE0-F139-4643-B219-03D91C3D227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2574" y="2495020"/>
            <a:ext cx="9865096" cy="285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63" tIns="44479" rIns="88963" bIns="44479">
            <a:spAutoFit/>
          </a:bodyPr>
          <a:lstStyle>
            <a:lvl1pPr defTabSz="8715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38150" defTabSz="8715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71538" defTabSz="8715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08100" defTabSz="8715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46250" defTabSz="8715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345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6065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785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7505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600200" indent="-1600200"/>
            <a:r>
              <a:rPr lang="en-US" sz="2000" b="1" dirty="0">
                <a:solidFill>
                  <a:srgbClr val="800000"/>
                </a:solidFill>
                <a:latin typeface="+mn-lt"/>
              </a:rPr>
              <a:t>E12-16-010</a:t>
            </a:r>
            <a:r>
              <a:rPr lang="en-US" sz="2000" dirty="0">
                <a:solidFill>
                  <a:srgbClr val="800000"/>
                </a:solidFill>
                <a:latin typeface="+mn-lt"/>
              </a:rPr>
              <a:t>  </a:t>
            </a:r>
            <a:r>
              <a:rPr lang="en-US" sz="2000" dirty="0">
                <a:latin typeface="+mn-lt"/>
              </a:rPr>
              <a:t>	</a:t>
            </a:r>
            <a:r>
              <a:rPr lang="en-US" sz="2000" b="1" dirty="0">
                <a:solidFill>
                  <a:srgbClr val="800000"/>
                </a:solidFill>
                <a:latin typeface="+mn-lt"/>
              </a:rPr>
              <a:t>A Search for Hybrid Baryons in Hall B with CLAS12 </a:t>
            </a:r>
          </a:p>
          <a:p>
            <a:pPr marL="1600200" indent="-1600200"/>
            <a:r>
              <a:rPr lang="en-US" sz="2000" b="1" dirty="0">
                <a:latin typeface="+mn-lt"/>
              </a:rPr>
              <a:t>	A. D’Angelo</a:t>
            </a:r>
            <a:r>
              <a:rPr lang="en-US" sz="2000" b="1" i="1" dirty="0">
                <a:latin typeface="+mn-lt"/>
              </a:rPr>
              <a:t>, </a:t>
            </a:r>
            <a:r>
              <a:rPr lang="en-US" sz="2000" dirty="0">
                <a:latin typeface="+mn-lt"/>
              </a:rPr>
              <a:t>V.D. Burkert, D.S. Carman, V. Mokeev, E. Golovach, R. Gothe</a:t>
            </a:r>
            <a:endParaRPr lang="en-US" sz="2000" b="1" dirty="0">
              <a:latin typeface="+mn-lt"/>
            </a:endParaRPr>
          </a:p>
          <a:p>
            <a:pPr marL="1707618" indent="-1707618"/>
            <a:endParaRPr lang="it-IT" sz="2000" dirty="0">
              <a:latin typeface="+mn-lt"/>
            </a:endParaRPr>
          </a:p>
          <a:p>
            <a:pPr marL="1600200" indent="-1600200"/>
            <a:r>
              <a:rPr lang="en-US" sz="2000" b="1" dirty="0">
                <a:solidFill>
                  <a:srgbClr val="800000"/>
                </a:solidFill>
                <a:latin typeface="+mn-lt"/>
              </a:rPr>
              <a:t>E12-16-010A</a:t>
            </a:r>
            <a:r>
              <a:rPr lang="en-US" sz="2000" dirty="0">
                <a:solidFill>
                  <a:srgbClr val="800000"/>
                </a:solidFill>
                <a:latin typeface="+mn-lt"/>
              </a:rPr>
              <a:t>    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Nucleon Resonance Structure Studies Via Exclusive KY Electroproduction at 6.6 GeV and 8.8 GeV </a:t>
            </a:r>
          </a:p>
          <a:p>
            <a:pPr marL="1707618" indent="-1707618"/>
            <a:r>
              <a:rPr lang="en-US" sz="2000" b="1" dirty="0">
                <a:latin typeface="+mn-lt"/>
              </a:rPr>
              <a:t>                            D.S. Carman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</a:t>
            </a:r>
            <a:r>
              <a:rPr lang="en-US" sz="2000" dirty="0">
                <a:latin typeface="+mn-lt"/>
              </a:rPr>
              <a:t>V. Mokeev, R. Gothe</a:t>
            </a:r>
          </a:p>
          <a:p>
            <a:pPr marL="1707618" indent="-1707618"/>
            <a:endParaRPr lang="it-IT" sz="2000" dirty="0">
              <a:latin typeface="+mn-lt"/>
            </a:endParaRPr>
          </a:p>
          <a:p>
            <a:pPr marL="1707618" indent="-1707618"/>
            <a:r>
              <a:rPr lang="en-US" sz="2000" b="1" dirty="0">
                <a:solidFill>
                  <a:srgbClr val="800000"/>
                </a:solidFill>
                <a:latin typeface="+mn-lt"/>
              </a:rPr>
              <a:t>E12-16-010B    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Deeply Virtual Compton Scattering with CLAS12 at 6.6 GeV and 8.8 GeV </a:t>
            </a:r>
          </a:p>
          <a:p>
            <a:pPr marL="1707618" indent="-1707618"/>
            <a:r>
              <a:rPr lang="en-US" sz="2000" b="1" dirty="0">
                <a:solidFill>
                  <a:srgbClr val="000090"/>
                </a:solidFill>
                <a:latin typeface="+mn-lt"/>
              </a:rPr>
              <a:t>                            </a:t>
            </a:r>
            <a:r>
              <a:rPr lang="en-US" sz="2000" b="1" dirty="0">
                <a:latin typeface="+mn-lt"/>
              </a:rPr>
              <a:t>L. Elouadrhiri, </a:t>
            </a:r>
            <a:r>
              <a:rPr lang="en-US" sz="2000" dirty="0">
                <a:solidFill>
                  <a:srgbClr val="000000"/>
                </a:solidFill>
                <a:latin typeface="+mn-lt"/>
                <a:sym typeface="Wingdings"/>
              </a:rPr>
              <a:t>F.X. Girod</a:t>
            </a:r>
            <a:endParaRPr lang="it-IT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662733" y="5642868"/>
            <a:ext cx="29161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800000"/>
                </a:solidFill>
                <a:latin typeface="+mj-lt"/>
              </a:rPr>
              <a:t>Approved: </a:t>
            </a:r>
            <a:r>
              <a:rPr lang="en-GB" sz="2000" dirty="0">
                <a:latin typeface="+mj-lt"/>
              </a:rPr>
              <a:t>	</a:t>
            </a:r>
          </a:p>
          <a:p>
            <a:pPr marL="342900" indent="-342900">
              <a:buFont typeface="Wingdings" charset="2"/>
              <a:buChar char="ü"/>
            </a:pPr>
            <a:r>
              <a:rPr lang="en-GB" sz="2000" dirty="0">
                <a:solidFill>
                  <a:srgbClr val="000090"/>
                </a:solidFill>
                <a:latin typeface="+mj-lt"/>
              </a:rPr>
              <a:t>50 PAC days </a:t>
            </a:r>
            <a:r>
              <a:rPr lang="en-GB" sz="2000" dirty="0">
                <a:latin typeface="+mj-lt"/>
              </a:rPr>
              <a:t>at 8.8 GeV</a:t>
            </a:r>
          </a:p>
          <a:p>
            <a:pPr marL="342900" indent="-342900">
              <a:buFont typeface="Wingdings" charset="2"/>
              <a:buChar char="ü"/>
            </a:pPr>
            <a:r>
              <a:rPr lang="en-GB" sz="2000" dirty="0">
                <a:solidFill>
                  <a:srgbClr val="000090"/>
                </a:solidFill>
                <a:latin typeface="+mj-lt"/>
              </a:rPr>
              <a:t>50 PAC days </a:t>
            </a:r>
            <a:r>
              <a:rPr lang="en-GB" sz="2000" dirty="0">
                <a:latin typeface="+mj-lt"/>
              </a:rPr>
              <a:t>at 6.6 GeV      </a:t>
            </a:r>
          </a:p>
        </p:txBody>
      </p:sp>
      <p:sp>
        <p:nvSpPr>
          <p:cNvPr id="8" name="Rettangolo 7"/>
          <p:cNvSpPr/>
          <p:nvPr/>
        </p:nvSpPr>
        <p:spPr>
          <a:xfrm>
            <a:off x="5191125" y="5642868"/>
            <a:ext cx="3462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800000"/>
                </a:solidFill>
                <a:latin typeface="+mn-lt"/>
              </a:rPr>
              <a:t>Data Taken (Dec 2018):</a:t>
            </a:r>
            <a:endParaRPr lang="en-GB" sz="2000" dirty="0">
              <a:latin typeface="+mn-lt"/>
            </a:endParaRPr>
          </a:p>
          <a:p>
            <a:pPr marL="260350" indent="-260350">
              <a:buFont typeface="Wingdings" charset="2"/>
              <a:buChar char="ü"/>
            </a:pPr>
            <a:r>
              <a:rPr lang="en-GB" sz="2000" dirty="0">
                <a:solidFill>
                  <a:srgbClr val="000090"/>
                </a:solidFill>
                <a:latin typeface="+mn-lt"/>
              </a:rPr>
              <a:t>  6 PAC days </a:t>
            </a:r>
            <a:r>
              <a:rPr lang="en-GB" sz="2000" dirty="0">
                <a:latin typeface="+mn-lt"/>
              </a:rPr>
              <a:t>at </a:t>
            </a:r>
            <a:r>
              <a:rPr lang="en-GB" sz="2000" dirty="0">
                <a:solidFill>
                  <a:srgbClr val="800000"/>
                </a:solidFill>
                <a:latin typeface="+mn-lt"/>
              </a:rPr>
              <a:t>7.5 GeV</a:t>
            </a:r>
          </a:p>
          <a:p>
            <a:pPr marL="260350" indent="-260350">
              <a:buFont typeface="Wingdings" charset="2"/>
              <a:buChar char="ü"/>
            </a:pPr>
            <a:r>
              <a:rPr lang="en-GB" sz="2000" dirty="0">
                <a:solidFill>
                  <a:srgbClr val="000090"/>
                </a:solidFill>
                <a:latin typeface="+mn-lt"/>
              </a:rPr>
              <a:t>  6 PAC days </a:t>
            </a:r>
            <a:r>
              <a:rPr lang="en-GB" sz="2000" dirty="0">
                <a:latin typeface="+mn-lt"/>
              </a:rPr>
              <a:t>at 6.5 GeV      </a:t>
            </a:r>
          </a:p>
        </p:txBody>
      </p:sp>
      <p:sp>
        <p:nvSpPr>
          <p:cNvPr id="13" name="Segnaposto piè di pagina 8">
            <a:extLst>
              <a:ext uri="{FF2B5EF4-FFF2-40B4-BE49-F238E27FC236}">
                <a16:creationId xmlns:a16="http://schemas.microsoft.com/office/drawing/2014/main" id="{7F2BE6FA-5EB4-B748-86F4-D3F48C65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61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2238797" y="80123"/>
            <a:ext cx="5789546" cy="594193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+mn-lt"/>
              </a:rPr>
              <a:t>K</a:t>
            </a:r>
            <a:r>
              <a:rPr lang="en-US" sz="3200" b="1" baseline="30000" dirty="0">
                <a:solidFill>
                  <a:srgbClr val="800100"/>
                </a:solidFill>
                <a:latin typeface="+mn-lt"/>
              </a:rPr>
              <a:t>+</a:t>
            </a:r>
            <a:r>
              <a:rPr lang="en-US" sz="3200" b="1" dirty="0">
                <a:solidFill>
                  <a:srgbClr val="800100"/>
                </a:solidFill>
                <a:latin typeface="+mn-lt"/>
              </a:rPr>
              <a:t>Y Yield Extraction Fits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457425-EF4E-9647-B603-401BE065C24C}"/>
              </a:ext>
            </a:extLst>
          </p:cNvPr>
          <p:cNvCxnSpPr>
            <a:cxnSpLocks/>
          </p:cNvCxnSpPr>
          <p:nvPr/>
        </p:nvCxnSpPr>
        <p:spPr>
          <a:xfrm>
            <a:off x="5208736" y="1289469"/>
            <a:ext cx="0" cy="4871517"/>
          </a:xfrm>
          <a:prstGeom prst="line">
            <a:avLst/>
          </a:prstGeom>
          <a:ln w="25400" cap="rnd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1D1DC72-D9CB-8545-8BAB-C1866D4B57E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4581" y="1139050"/>
            <a:ext cx="4672013" cy="3384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E7DB4-A057-0940-9111-C90D9CE975D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5041" y="4458881"/>
            <a:ext cx="4661630" cy="1702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E0B23A-C43D-584A-92E1-0272BEE837C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97300" y="1138905"/>
            <a:ext cx="4921187" cy="33848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FAAB69-06CB-BE46-BCD5-7D03FA19AA0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576260" y="4458881"/>
            <a:ext cx="4568190" cy="17021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8CADBC7-05E8-A34B-974B-6C9AC031B816}"/>
              </a:ext>
            </a:extLst>
          </p:cNvPr>
          <p:cNvSpPr txBox="1"/>
          <p:nvPr/>
        </p:nvSpPr>
        <p:spPr>
          <a:xfrm>
            <a:off x="1983379" y="6094442"/>
            <a:ext cx="1649379" cy="347971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MM(e’K</a:t>
            </a:r>
            <a:r>
              <a:rPr lang="en-US" sz="1600" baseline="30000" dirty="0">
                <a:latin typeface="+mn-lt"/>
              </a:rPr>
              <a:t>+</a:t>
            </a:r>
            <a:r>
              <a:rPr lang="en-US" sz="1600" dirty="0">
                <a:latin typeface="+mn-lt"/>
              </a:rPr>
              <a:t>) [GeV]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85DBC1-AE57-094E-B089-1EFAC08B75F3}"/>
              </a:ext>
            </a:extLst>
          </p:cNvPr>
          <p:cNvSpPr txBox="1"/>
          <p:nvPr/>
        </p:nvSpPr>
        <p:spPr>
          <a:xfrm>
            <a:off x="7184222" y="6122067"/>
            <a:ext cx="1649379" cy="347971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+mn-lt"/>
              </a:rPr>
              <a:t>MM(e’K</a:t>
            </a:r>
            <a:r>
              <a:rPr lang="en-US" sz="1600" baseline="30000" dirty="0">
                <a:solidFill>
                  <a:srgbClr val="000000"/>
                </a:solidFill>
                <a:latin typeface="+mn-lt"/>
              </a:rPr>
              <a:t>+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) [GeV]</a:t>
            </a:r>
          </a:p>
        </p:txBody>
      </p:sp>
      <p:cxnSp>
        <p:nvCxnSpPr>
          <p:cNvPr id="16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4C35A-123E-2B49-A139-DAE8CDEB7345}"/>
              </a:ext>
            </a:extLst>
          </p:cNvPr>
          <p:cNvSpPr txBox="1"/>
          <p:nvPr/>
        </p:nvSpPr>
        <p:spPr>
          <a:xfrm>
            <a:off x="6884324" y="841381"/>
            <a:ext cx="1899063" cy="409527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2000" dirty="0">
                <a:solidFill>
                  <a:srgbClr val="800000"/>
                </a:solidFill>
                <a:latin typeface="+mn-lt"/>
              </a:rPr>
              <a:t>W = 1.925 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2859DF-9652-A54B-8880-F43A5AC3ADBA}"/>
              </a:ext>
            </a:extLst>
          </p:cNvPr>
          <p:cNvSpPr txBox="1"/>
          <p:nvPr/>
        </p:nvSpPr>
        <p:spPr>
          <a:xfrm>
            <a:off x="1826314" y="844223"/>
            <a:ext cx="1817950" cy="409527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2000" dirty="0">
                <a:solidFill>
                  <a:srgbClr val="800000"/>
                </a:solidFill>
                <a:latin typeface="+mn-lt"/>
              </a:rPr>
              <a:t>W = 1.725 GeV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6B5C30-4757-624C-B0D6-4D7A049C69DF}"/>
              </a:ext>
            </a:extLst>
          </p:cNvPr>
          <p:cNvSpPr txBox="1"/>
          <p:nvPr/>
        </p:nvSpPr>
        <p:spPr>
          <a:xfrm>
            <a:off x="223618" y="6506964"/>
            <a:ext cx="9936059" cy="378749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>
              <a:spcAft>
                <a:spcPts val="551"/>
              </a:spcAft>
              <a:buClr>
                <a:srgbClr val="C00000"/>
              </a:buClr>
            </a:pPr>
            <a:r>
              <a:rPr lang="en-US" sz="1800" dirty="0">
                <a:solidFill>
                  <a:srgbClr val="000090"/>
                </a:solidFill>
                <a:latin typeface="+mn-lt"/>
              </a:rPr>
              <a:t>Fit MM(e’K</a:t>
            </a:r>
            <a:r>
              <a:rPr lang="en-US" sz="1800" baseline="30000" dirty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1800" dirty="0">
                <a:solidFill>
                  <a:srgbClr val="000090"/>
                </a:solidFill>
                <a:latin typeface="+mn-lt"/>
              </a:rPr>
              <a:t>) with MC K</a:t>
            </a:r>
            <a:r>
              <a:rPr lang="en-US" sz="1800" baseline="30000" dirty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1800" dirty="0">
                <a:solidFill>
                  <a:srgbClr val="000090"/>
                </a:solidFill>
                <a:latin typeface="+mn-lt"/>
              </a:rPr>
              <a:t>Y templates convoluted with Gaussian + bck to minimize </a:t>
            </a:r>
            <a:r>
              <a:rPr lang="en-US" sz="1800" dirty="0">
                <a:solidFill>
                  <a:srgbClr val="000090"/>
                </a:solidFill>
                <a:latin typeface="Symbol" charset="2"/>
                <a:cs typeface="Symbol" charset="2"/>
              </a:rPr>
              <a:t>c</a:t>
            </a:r>
            <a:r>
              <a:rPr lang="en-US" sz="1800" baseline="30000" dirty="0">
                <a:solidFill>
                  <a:srgbClr val="000090"/>
                </a:solidFill>
                <a:latin typeface="+mn-lt"/>
              </a:rPr>
              <a:t>2</a:t>
            </a:r>
          </a:p>
        </p:txBody>
      </p:sp>
      <p:sp>
        <p:nvSpPr>
          <p:cNvPr id="19" name="Segnaposto piè di pagina 8">
            <a:extLst>
              <a:ext uri="{FF2B5EF4-FFF2-40B4-BE49-F238E27FC236}">
                <a16:creationId xmlns:a16="http://schemas.microsoft.com/office/drawing/2014/main" id="{855A6FFE-A0C8-B549-9AEF-42A56F4AC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229834-7290-3244-891E-2C492FAE6041}"/>
              </a:ext>
            </a:extLst>
          </p:cNvPr>
          <p:cNvSpPr txBox="1"/>
          <p:nvPr/>
        </p:nvSpPr>
        <p:spPr>
          <a:xfrm>
            <a:off x="4560664" y="827242"/>
            <a:ext cx="1296144" cy="415498"/>
          </a:xfrm>
          <a:prstGeom prst="rect">
            <a:avLst/>
          </a:prstGeom>
          <a:noFill/>
          <a:ln w="25400">
            <a:solidFill>
              <a:srgbClr val="02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8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 GeV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5FD25BA-E7B0-BA48-9EEA-AE9CD8636B4D}"/>
              </a:ext>
            </a:extLst>
          </p:cNvPr>
          <p:cNvSpPr txBox="1"/>
          <p:nvPr/>
        </p:nvSpPr>
        <p:spPr>
          <a:xfrm>
            <a:off x="4375965" y="6160986"/>
            <a:ext cx="18902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551459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1869161" y="80123"/>
            <a:ext cx="6634332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+mn-lt"/>
              </a:rPr>
              <a:t>K</a:t>
            </a:r>
            <a:r>
              <a:rPr lang="en-US" sz="3200" b="1" baseline="30000" dirty="0">
                <a:solidFill>
                  <a:srgbClr val="800100"/>
                </a:solidFill>
                <a:latin typeface="+mn-lt"/>
              </a:rPr>
              <a:t>+</a:t>
            </a:r>
            <a:r>
              <a:rPr lang="en-US" sz="3200" b="1" dirty="0">
                <a:solidFill>
                  <a:srgbClr val="800100"/>
                </a:solidFill>
                <a:latin typeface="+mn-lt"/>
              </a:rPr>
              <a:t>Y Yields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76856B-89BE-7C40-9A93-FE887A14163F}"/>
              </a:ext>
            </a:extLst>
          </p:cNvPr>
          <p:cNvSpPr txBox="1"/>
          <p:nvPr/>
        </p:nvSpPr>
        <p:spPr>
          <a:xfrm>
            <a:off x="78557" y="746324"/>
            <a:ext cx="5976664" cy="424915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dirty="0">
                <a:solidFill>
                  <a:srgbClr val="800000"/>
                </a:solidFill>
                <a:latin typeface="+mn-lt"/>
              </a:rPr>
              <a:t>Estimate for full 6.5 RG-K dataset  (</a:t>
            </a:r>
            <a:r>
              <a:rPr lang="en-US" dirty="0">
                <a:latin typeface="+mn-lt"/>
              </a:rPr>
              <a:t>analyzed stat</a:t>
            </a:r>
            <a:r>
              <a:rPr lang="en-US" dirty="0">
                <a:solidFill>
                  <a:srgbClr val="800000"/>
                </a:solidFill>
                <a:latin typeface="+mn-lt"/>
              </a:rPr>
              <a:t>. x10)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7768A-80BA-304C-9EB2-3C02C51BC736}"/>
              </a:ext>
            </a:extLst>
          </p:cNvPr>
          <p:cNvSpPr txBox="1"/>
          <p:nvPr/>
        </p:nvSpPr>
        <p:spPr>
          <a:xfrm>
            <a:off x="3390925" y="5354836"/>
            <a:ext cx="6775301" cy="1156013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r>
              <a:rPr lang="en-US" dirty="0">
                <a:latin typeface="+mn-lt"/>
              </a:rPr>
              <a:t>Full statistics for RG-K will allow for:</a:t>
            </a:r>
          </a:p>
          <a:p>
            <a:pPr marL="192437" indent="-192437">
              <a:spcBef>
                <a:spcPts val="661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0"/>
                </a:solidFill>
                <a:latin typeface="+mn-lt"/>
              </a:rPr>
              <a:t>KY electroproduction measurements up to Q</a:t>
            </a:r>
            <a:r>
              <a:rPr lang="en-US" baseline="30000" dirty="0">
                <a:solidFill>
                  <a:srgbClr val="000090"/>
                </a:solidFill>
                <a:latin typeface="+mn-lt"/>
              </a:rPr>
              <a:t>2</a:t>
            </a:r>
            <a:r>
              <a:rPr lang="en-US" dirty="0">
                <a:solidFill>
                  <a:srgbClr val="000090"/>
                </a:solidFill>
                <a:latin typeface="+mn-lt"/>
              </a:rPr>
              <a:t> = 3 GeV</a:t>
            </a:r>
            <a:r>
              <a:rPr lang="en-US" baseline="30000" dirty="0">
                <a:solidFill>
                  <a:srgbClr val="000090"/>
                </a:solidFill>
                <a:latin typeface="+mn-lt"/>
              </a:rPr>
              <a:t>2</a:t>
            </a:r>
            <a:r>
              <a:rPr lang="en-US" dirty="0">
                <a:solidFill>
                  <a:srgbClr val="000090"/>
                </a:solidFill>
                <a:latin typeface="+mn-lt"/>
              </a:rPr>
              <a:t> with </a:t>
            </a:r>
            <a:r>
              <a:rPr lang="en-US" dirty="0">
                <a:solidFill>
                  <a:srgbClr val="800000"/>
                </a:solidFill>
                <a:latin typeface="+mn-lt"/>
              </a:rPr>
              <a:t>statistics comparable to  photoproduction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CD9FD-721F-F44E-9BA9-6E26ABDA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723" y="1761377"/>
            <a:ext cx="3529965" cy="2956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EEC1CC-A38E-7E4B-AEE0-0C29043EA0F3}"/>
              </a:ext>
            </a:extLst>
          </p:cNvPr>
          <p:cNvSpPr txBox="1"/>
          <p:nvPr/>
        </p:nvSpPr>
        <p:spPr>
          <a:xfrm rot="16200000">
            <a:off x="5724367" y="2140367"/>
            <a:ext cx="1090565" cy="332582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Q</a:t>
            </a:r>
            <a:r>
              <a:rPr lang="en-US" sz="1500" baseline="30000" dirty="0">
                <a:solidFill>
                  <a:srgbClr val="7030A0"/>
                </a:solidFill>
                <a:latin typeface="Comic Sans MS" panose="030F0702030302020204" pitchFamily="66" charset="0"/>
              </a:rPr>
              <a:t>2</a:t>
            </a:r>
            <a:r>
              <a:rPr lang="en-US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 [GeV</a:t>
            </a:r>
            <a:r>
              <a:rPr lang="en-US" sz="1500" baseline="30000" dirty="0">
                <a:solidFill>
                  <a:srgbClr val="7030A0"/>
                </a:solidFill>
                <a:latin typeface="Comic Sans MS" panose="030F0702030302020204" pitchFamily="66" charset="0"/>
              </a:rPr>
              <a:t>2</a:t>
            </a:r>
            <a:r>
              <a:rPr lang="en-US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FFC5D2-5743-6442-B624-A0203EC70505}"/>
              </a:ext>
            </a:extLst>
          </p:cNvPr>
          <p:cNvSpPr txBox="1"/>
          <p:nvPr/>
        </p:nvSpPr>
        <p:spPr>
          <a:xfrm>
            <a:off x="8846649" y="4766351"/>
            <a:ext cx="1019818" cy="332582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W [GeV]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E470F-28CB-8642-974B-38E710E83B8A}"/>
              </a:ext>
            </a:extLst>
          </p:cNvPr>
          <p:cNvSpPr txBox="1"/>
          <p:nvPr/>
        </p:nvSpPr>
        <p:spPr>
          <a:xfrm>
            <a:off x="6539208" y="1052644"/>
            <a:ext cx="3222994" cy="748081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+mn-lt"/>
              </a:rPr>
              <a:t>Kinematic phase space for RG-K @ 6.5 GeV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F64E46F-375A-AD47-9868-B8EC00A86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452708"/>
              </p:ext>
            </p:extLst>
          </p:nvPr>
        </p:nvGraphicFramePr>
        <p:xfrm>
          <a:off x="294581" y="1250380"/>
          <a:ext cx="5235306" cy="3622911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72551">
                  <a:extLst>
                    <a:ext uri="{9D8B030D-6E8A-4147-A177-3AD203B41FA5}">
                      <a16:colId xmlns:a16="http://schemas.microsoft.com/office/drawing/2014/main" val="3611077840"/>
                    </a:ext>
                  </a:extLst>
                </a:gridCol>
                <a:gridCol w="828372">
                  <a:extLst>
                    <a:ext uri="{9D8B030D-6E8A-4147-A177-3AD203B41FA5}">
                      <a16:colId xmlns:a16="http://schemas.microsoft.com/office/drawing/2014/main" val="4023254495"/>
                    </a:ext>
                  </a:extLst>
                </a:gridCol>
                <a:gridCol w="916730">
                  <a:extLst>
                    <a:ext uri="{9D8B030D-6E8A-4147-A177-3AD203B41FA5}">
                      <a16:colId xmlns:a16="http://schemas.microsoft.com/office/drawing/2014/main" val="3506878630"/>
                    </a:ext>
                  </a:extLst>
                </a:gridCol>
                <a:gridCol w="872551">
                  <a:extLst>
                    <a:ext uri="{9D8B030D-6E8A-4147-A177-3AD203B41FA5}">
                      <a16:colId xmlns:a16="http://schemas.microsoft.com/office/drawing/2014/main" val="2248423717"/>
                    </a:ext>
                  </a:extLst>
                </a:gridCol>
                <a:gridCol w="872551">
                  <a:extLst>
                    <a:ext uri="{9D8B030D-6E8A-4147-A177-3AD203B41FA5}">
                      <a16:colId xmlns:a16="http://schemas.microsoft.com/office/drawing/2014/main" val="3858329406"/>
                    </a:ext>
                  </a:extLst>
                </a:gridCol>
                <a:gridCol w="872551">
                  <a:extLst>
                    <a:ext uri="{9D8B030D-6E8A-4147-A177-3AD203B41FA5}">
                      <a16:colId xmlns:a16="http://schemas.microsoft.com/office/drawing/2014/main" val="4224232077"/>
                    </a:ext>
                  </a:extLst>
                </a:gridCol>
              </a:tblGrid>
              <a:tr h="45071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Q</a:t>
                      </a:r>
                      <a:r>
                        <a:rPr lang="en-US" sz="1100" b="0" baseline="300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GeV</a:t>
                      </a:r>
                      <a:r>
                        <a:rPr lang="en-US" sz="1100" b="0" baseline="300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W</a:t>
                      </a:r>
                    </a:p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GeV</a:t>
                      </a:r>
                    </a:p>
                  </a:txBody>
                  <a:tcPr marL="103823" marR="103823" marT="48355" marB="48355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RG-K</a:t>
                      </a:r>
                    </a:p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K</a:t>
                      </a:r>
                      <a:r>
                        <a:rPr lang="en-US" sz="1100" b="0" baseline="30000" dirty="0">
                          <a:latin typeface="Comic Sans MS" panose="030F0702030302020204" pitchFamily="66" charset="0"/>
                        </a:rPr>
                        <a:t>+</a:t>
                      </a:r>
                      <a:r>
                        <a:rPr lang="en-US" sz="1100" b="0" dirty="0">
                          <a:latin typeface="Symbol" pitchFamily="2" charset="2"/>
                        </a:rPr>
                        <a:t>L </a:t>
                      </a:r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Yield</a:t>
                      </a:r>
                    </a:p>
                  </a:txBody>
                  <a:tcPr marL="103823" marR="103823" marT="48355" marB="48355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RG-K</a:t>
                      </a:r>
                    </a:p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K</a:t>
                      </a:r>
                      <a:r>
                        <a:rPr lang="en-US" sz="1100" b="0" baseline="30000" dirty="0">
                          <a:latin typeface="Comic Sans MS" panose="030F0702030302020204" pitchFamily="66" charset="0"/>
                        </a:rPr>
                        <a:t>+</a:t>
                      </a:r>
                      <a:r>
                        <a:rPr lang="en-US" sz="1100" b="0" dirty="0">
                          <a:latin typeface="Symbol" pitchFamily="2" charset="2"/>
                        </a:rPr>
                        <a:t>S</a:t>
                      </a:r>
                      <a:r>
                        <a:rPr lang="en-US" sz="1100" b="0" baseline="30000" dirty="0">
                          <a:latin typeface="Comic Sans MS" panose="030F0702030302020204" pitchFamily="66" charset="0"/>
                        </a:rPr>
                        <a:t>0 </a:t>
                      </a:r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Yield</a:t>
                      </a:r>
                      <a:endParaRPr lang="en-US" sz="1100" b="0" baseline="30000" dirty="0">
                        <a:latin typeface="Comic Sans MS" panose="030F0702030302020204" pitchFamily="66" charset="0"/>
                      </a:endParaRPr>
                    </a:p>
                  </a:txBody>
                  <a:tcPr marL="103823" marR="103823" marT="48355" marB="48355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CLAS e1f </a:t>
                      </a:r>
                    </a:p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K</a:t>
                      </a:r>
                      <a:r>
                        <a:rPr lang="en-US" sz="1100" b="0" baseline="30000" dirty="0">
                          <a:latin typeface="Comic Sans MS" panose="030F0702030302020204" pitchFamily="66" charset="0"/>
                        </a:rPr>
                        <a:t>+</a:t>
                      </a:r>
                      <a:r>
                        <a:rPr lang="en-US" sz="1100" b="0" dirty="0">
                          <a:latin typeface="Symbol" pitchFamily="2" charset="2"/>
                        </a:rPr>
                        <a:t>L </a:t>
                      </a:r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Yield</a:t>
                      </a:r>
                    </a:p>
                  </a:txBody>
                  <a:tcPr marL="103823" marR="103823" marT="48355" marB="48355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CLAS e1f </a:t>
                      </a:r>
                    </a:p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K</a:t>
                      </a:r>
                      <a:r>
                        <a:rPr lang="en-US" sz="1100" b="0" baseline="30000" dirty="0">
                          <a:latin typeface="Comic Sans MS" panose="030F0702030302020204" pitchFamily="66" charset="0"/>
                        </a:rPr>
                        <a:t>+</a:t>
                      </a:r>
                      <a:r>
                        <a:rPr lang="en-US" sz="1100" b="0" dirty="0">
                          <a:latin typeface="Symbol" pitchFamily="2" charset="2"/>
                        </a:rPr>
                        <a:t>S</a:t>
                      </a:r>
                      <a:r>
                        <a:rPr lang="en-US" sz="1100" b="0" baseline="30000" dirty="0">
                          <a:latin typeface="Comic Sans MS" panose="030F0702030302020204" pitchFamily="66" charset="0"/>
                        </a:rPr>
                        <a:t>0 </a:t>
                      </a:r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Yield</a:t>
                      </a:r>
                      <a:endParaRPr lang="en-US" sz="1100" b="0" baseline="30000" dirty="0">
                        <a:latin typeface="Comic Sans MS" panose="030F0702030302020204" pitchFamily="66" charset="0"/>
                      </a:endParaRP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58290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0.3 – 0.8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1.7 - 1.75</a:t>
                      </a:r>
                    </a:p>
                  </a:txBody>
                  <a:tcPr marL="103823" marR="103823" marT="48355" marB="48355"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96781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12325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304876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0.8 – 1.4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51417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7498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608963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1.4 - 2.2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FF9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24052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4105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10092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1032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01544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2.2 – 3.0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FF9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8163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1417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7808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810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667343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3.0 – 3.9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FF9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3955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662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3925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450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783581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4.0 – 5.0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897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219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077642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0.3 – 0.8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1.9 – 1.95</a:t>
                      </a:r>
                    </a:p>
                  </a:txBody>
                  <a:tcPr marL="103823" marR="103823" marT="48355" marB="48355"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124107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82402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378272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0.8 – 1.4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53652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30971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362361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1.4 - 2.2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FF9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24516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12408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11365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3843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30183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2.2 – 3.0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FF9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8343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3744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7954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2537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015811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3.0 – 3.9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FF9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3779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1719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3466</a:t>
                      </a:r>
                    </a:p>
                  </a:txBody>
                  <a:tcPr marL="103823" marR="103823" marT="48355" marB="48355">
                    <a:solidFill>
                      <a:srgbClr val="FDF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1122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00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4.0 – 5.0</a:t>
                      </a:r>
                    </a:p>
                  </a:txBody>
                  <a:tcPr marL="103823" marR="103823" marT="48355" marB="48355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542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229</a:t>
                      </a:r>
                      <a:r>
                        <a:rPr lang="en-US" sz="1100" b="0" dirty="0">
                          <a:solidFill>
                            <a:srgbClr val="800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marL="103823" marR="103823" marT="48355" marB="48355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omic Sans MS" panose="030F0702030302020204" pitchFamily="66" charset="0"/>
                        </a:rPr>
                        <a:t>-</a:t>
                      </a:r>
                    </a:p>
                  </a:txBody>
                  <a:tcPr marL="103823" marR="103823" marT="48355" marB="48355"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304086"/>
                  </a:ext>
                </a:extLst>
              </a:tr>
            </a:tbl>
          </a:graphicData>
        </a:graphic>
      </p:graphicFrame>
      <p:sp>
        <p:nvSpPr>
          <p:cNvPr id="21" name="Trapezoid 20">
            <a:extLst>
              <a:ext uri="{FF2B5EF4-FFF2-40B4-BE49-F238E27FC236}">
                <a16:creationId xmlns:a16="http://schemas.microsoft.com/office/drawing/2014/main" id="{70C60973-91B7-FD4A-BE71-A449E998CC6F}"/>
              </a:ext>
            </a:extLst>
          </p:cNvPr>
          <p:cNvSpPr/>
          <p:nvPr/>
        </p:nvSpPr>
        <p:spPr>
          <a:xfrm>
            <a:off x="6867713" y="2561309"/>
            <a:ext cx="2341529" cy="1289473"/>
          </a:xfrm>
          <a:prstGeom prst="trapezoid">
            <a:avLst>
              <a:gd name="adj" fmla="val 84043"/>
            </a:avLst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F09D383E-584C-864D-A791-BCB7823304B9}"/>
              </a:ext>
            </a:extLst>
          </p:cNvPr>
          <p:cNvSpPr/>
          <p:nvPr/>
        </p:nvSpPr>
        <p:spPr>
          <a:xfrm rot="5400000">
            <a:off x="6808358" y="2619657"/>
            <a:ext cx="1289474" cy="1200217"/>
          </a:xfrm>
          <a:prstGeom prst="rtTriangle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40085F-234A-C949-AE7D-FD51A76D04AC}"/>
              </a:ext>
            </a:extLst>
          </p:cNvPr>
          <p:cNvSpPr txBox="1"/>
          <p:nvPr/>
        </p:nvSpPr>
        <p:spPr>
          <a:xfrm>
            <a:off x="7025128" y="3032563"/>
            <a:ext cx="1202009" cy="27102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1100" dirty="0">
                <a:solidFill>
                  <a:srgbClr val="7030A0"/>
                </a:solidFill>
                <a:latin typeface="Comic Sans MS" panose="030F0702030302020204" pitchFamily="66" charset="0"/>
              </a:rPr>
              <a:t>CLAS e1f data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20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8215461" y="2042468"/>
            <a:ext cx="14643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n-lt"/>
              </a:rPr>
              <a:t>e’ in the FD</a:t>
            </a:r>
          </a:p>
        </p:txBody>
      </p:sp>
      <p:sp>
        <p:nvSpPr>
          <p:cNvPr id="24" name="Segnaposto piè di pagina 8">
            <a:extLst>
              <a:ext uri="{FF2B5EF4-FFF2-40B4-BE49-F238E27FC236}">
                <a16:creationId xmlns:a16="http://schemas.microsoft.com/office/drawing/2014/main" id="{BFA65271-AAF2-DF45-815B-B82F1FEDD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BEE6E2A4-C93C-F046-BE1E-04CDDC30B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097936"/>
              </p:ext>
            </p:extLst>
          </p:nvPr>
        </p:nvGraphicFramePr>
        <p:xfrm>
          <a:off x="510605" y="5138812"/>
          <a:ext cx="2730706" cy="160122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35457">
                  <a:extLst>
                    <a:ext uri="{9D8B030D-6E8A-4147-A177-3AD203B41FA5}">
                      <a16:colId xmlns:a16="http://schemas.microsoft.com/office/drawing/2014/main" val="3441054708"/>
                    </a:ext>
                  </a:extLst>
                </a:gridCol>
                <a:gridCol w="1695249">
                  <a:extLst>
                    <a:ext uri="{9D8B030D-6E8A-4147-A177-3AD203B41FA5}">
                      <a16:colId xmlns:a16="http://schemas.microsoft.com/office/drawing/2014/main" val="1092280239"/>
                    </a:ext>
                  </a:extLst>
                </a:gridCol>
              </a:tblGrid>
              <a:tr h="346655">
                <a:tc>
                  <a:txBody>
                    <a:bodyPr/>
                    <a:lstStyle/>
                    <a:p>
                      <a:endParaRPr lang="en-US" b="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Total Yield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10054"/>
                  </a:ext>
                </a:extLst>
              </a:tr>
              <a:tr h="610113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K</a:t>
                      </a:r>
                      <a:r>
                        <a:rPr lang="en-US" b="0" baseline="300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  <a:r>
                        <a:rPr lang="en-US" b="0" dirty="0">
                          <a:solidFill>
                            <a:srgbClr val="7030A0"/>
                          </a:solidFill>
                          <a:latin typeface="Symbol" pitchFamily="2" charset="2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3561850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955978"/>
                  </a:ext>
                </a:extLst>
              </a:tr>
              <a:tr h="610113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K</a:t>
                      </a:r>
                      <a:r>
                        <a:rPr lang="en-US" b="0" baseline="300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  <a:r>
                        <a:rPr lang="en-US" b="0" dirty="0">
                          <a:solidFill>
                            <a:srgbClr val="7030A0"/>
                          </a:solidFill>
                          <a:latin typeface="Symbol" pitchFamily="2" charset="2"/>
                        </a:rPr>
                        <a:t>S</a:t>
                      </a:r>
                      <a:r>
                        <a:rPr lang="en-US" b="0" baseline="300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1770230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782587"/>
                  </a:ext>
                </a:extLst>
              </a:tr>
            </a:tbl>
          </a:graphicData>
        </a:graphic>
      </p:graphicFrame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7E6E985-7A14-2248-881E-0D20DE34E4DE}"/>
              </a:ext>
            </a:extLst>
          </p:cNvPr>
          <p:cNvSpPr txBox="1"/>
          <p:nvPr/>
        </p:nvSpPr>
        <p:spPr>
          <a:xfrm>
            <a:off x="6681001" y="4900285"/>
            <a:ext cx="18902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322969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7768A-80BA-304C-9EB2-3C02C51BC736}"/>
              </a:ext>
            </a:extLst>
          </p:cNvPr>
          <p:cNvSpPr txBox="1"/>
          <p:nvPr/>
        </p:nvSpPr>
        <p:spPr>
          <a:xfrm>
            <a:off x="510605" y="5714876"/>
            <a:ext cx="9073008" cy="832848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r>
              <a:rPr lang="en-US" dirty="0">
                <a:latin typeface="+mn-lt"/>
              </a:rPr>
              <a:t>Full statistics for RG-K will allow for:</a:t>
            </a:r>
          </a:p>
          <a:p>
            <a:pPr marL="192437" indent="-192437">
              <a:spcBef>
                <a:spcPts val="661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0"/>
                </a:solidFill>
                <a:latin typeface="+mn-lt"/>
              </a:rPr>
              <a:t>KY electroproduction measurements down to Q</a:t>
            </a:r>
            <a:r>
              <a:rPr lang="en-US" baseline="30000" dirty="0">
                <a:solidFill>
                  <a:srgbClr val="000090"/>
                </a:solidFill>
                <a:latin typeface="+mn-lt"/>
              </a:rPr>
              <a:t>2</a:t>
            </a:r>
            <a:r>
              <a:rPr lang="en-US" dirty="0">
                <a:solidFill>
                  <a:srgbClr val="000090"/>
                </a:solidFill>
                <a:latin typeface="+mn-lt"/>
              </a:rPr>
              <a:t> = 0.05 GeV</a:t>
            </a:r>
            <a:r>
              <a:rPr lang="en-US" baseline="30000" dirty="0">
                <a:solidFill>
                  <a:srgbClr val="000090"/>
                </a:solidFill>
                <a:latin typeface="+mn-lt"/>
              </a:rPr>
              <a:t>2</a:t>
            </a:r>
            <a:endParaRPr lang="en-US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27577" y="80123"/>
            <a:ext cx="10087668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000"/>
                </a:solidFill>
                <a:latin typeface="+mn-lt"/>
              </a:rPr>
              <a:t>K</a:t>
            </a:r>
            <a:r>
              <a:rPr lang="en-US" sz="3200" b="1" baseline="30000" dirty="0">
                <a:solidFill>
                  <a:srgbClr val="800000"/>
                </a:solidFill>
                <a:latin typeface="+mn-lt"/>
              </a:rPr>
              <a:t>+</a:t>
            </a:r>
            <a:r>
              <a:rPr lang="en-US" sz="3200" b="1" dirty="0">
                <a:solidFill>
                  <a:srgbClr val="800000"/>
                </a:solidFill>
                <a:latin typeface="+mn-lt"/>
              </a:rPr>
              <a:t>Y Yield at Low Q</a:t>
            </a:r>
            <a:r>
              <a:rPr lang="en-US" sz="3200" b="1" baseline="30000" dirty="0">
                <a:solidFill>
                  <a:srgbClr val="800000"/>
                </a:solidFill>
                <a:latin typeface="+mn-lt"/>
              </a:rPr>
              <a:t>2 </a:t>
            </a:r>
            <a:r>
              <a:rPr lang="en-US" sz="3200" b="1" dirty="0">
                <a:solidFill>
                  <a:srgbClr val="800000"/>
                </a:solidFill>
                <a:latin typeface="+mn-lt"/>
              </a:rPr>
              <a:t> - Electron Detected in FT</a:t>
            </a:r>
            <a:endParaRPr lang="en-US" sz="3200" b="1" baseline="300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76856B-89BE-7C40-9A93-FE887A14163F}"/>
              </a:ext>
            </a:extLst>
          </p:cNvPr>
          <p:cNvSpPr txBox="1"/>
          <p:nvPr/>
        </p:nvSpPr>
        <p:spPr>
          <a:xfrm>
            <a:off x="38446" y="899415"/>
            <a:ext cx="5976664" cy="424915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dirty="0">
                <a:solidFill>
                  <a:srgbClr val="800000"/>
                </a:solidFill>
                <a:latin typeface="+mn-lt"/>
              </a:rPr>
              <a:t>Estimate for full 7.5 RG-K dataset (</a:t>
            </a:r>
            <a:r>
              <a:rPr lang="en-US" dirty="0">
                <a:latin typeface="+mn-lt"/>
              </a:rPr>
              <a:t>analyzed stat</a:t>
            </a:r>
            <a:r>
              <a:rPr lang="en-US" dirty="0">
                <a:solidFill>
                  <a:srgbClr val="800000"/>
                </a:solidFill>
                <a:latin typeface="+mn-lt"/>
              </a:rPr>
              <a:t>. x10)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F64E46F-375A-AD47-9868-B8EC00A86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348368"/>
              </p:ext>
            </p:extLst>
          </p:nvPr>
        </p:nvGraphicFramePr>
        <p:xfrm>
          <a:off x="294581" y="1466404"/>
          <a:ext cx="4752528" cy="14126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361107784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023254495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3506878630"/>
                    </a:ext>
                  </a:extLst>
                </a:gridCol>
                <a:gridCol w="123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71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Q</a:t>
                      </a:r>
                      <a:r>
                        <a:rPr lang="en-US" sz="2000" b="0" baseline="30000" dirty="0">
                          <a:latin typeface="+mn-lt"/>
                        </a:rPr>
                        <a:t>2</a:t>
                      </a:r>
                    </a:p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GeV</a:t>
                      </a:r>
                      <a:r>
                        <a:rPr lang="en-US" sz="2000" b="0" baseline="30000" dirty="0">
                          <a:latin typeface="+mn-lt"/>
                        </a:rPr>
                        <a:t>2</a:t>
                      </a: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W</a:t>
                      </a:r>
                    </a:p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GeV</a:t>
                      </a: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RG-K</a:t>
                      </a:r>
                    </a:p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K</a:t>
                      </a:r>
                      <a:r>
                        <a:rPr lang="en-US" sz="2000" b="0" baseline="30000" dirty="0">
                          <a:latin typeface="+mn-lt"/>
                        </a:rPr>
                        <a:t>+</a:t>
                      </a:r>
                      <a:r>
                        <a:rPr lang="en-US" sz="2000" b="0" dirty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2000" b="0" dirty="0">
                          <a:latin typeface="+mn-lt"/>
                        </a:rPr>
                        <a:t> Yield</a:t>
                      </a: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RG-K</a:t>
                      </a:r>
                    </a:p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K</a:t>
                      </a:r>
                      <a:r>
                        <a:rPr lang="en-US" sz="2000" b="0" baseline="30000" dirty="0">
                          <a:latin typeface="+mn-lt"/>
                        </a:rPr>
                        <a:t>+</a:t>
                      </a:r>
                      <a:r>
                        <a:rPr lang="en-US" sz="2000" b="0" dirty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2000" b="0" baseline="30000" dirty="0">
                          <a:latin typeface="Symbol" charset="2"/>
                          <a:cs typeface="Symbol" charset="2"/>
                        </a:rPr>
                        <a:t>0</a:t>
                      </a:r>
                      <a:r>
                        <a:rPr lang="en-US" sz="2000" b="0" dirty="0">
                          <a:latin typeface="+mn-lt"/>
                        </a:rPr>
                        <a:t> Yield</a:t>
                      </a:r>
                    </a:p>
                    <a:p>
                      <a:pPr algn="ctr"/>
                      <a:endParaRPr lang="en-US" sz="2000" b="0" dirty="0">
                        <a:latin typeface="+mn-lt"/>
                      </a:endParaRP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58290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0.05– 0.25</a:t>
                      </a: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1.6 </a:t>
                      </a:r>
                      <a:r>
                        <a:rPr lang="mr-IN" sz="2000" b="0" dirty="0">
                          <a:latin typeface="+mn-lt"/>
                        </a:rPr>
                        <a:t>–</a:t>
                      </a:r>
                      <a:r>
                        <a:rPr lang="en-US" sz="2000" b="0" dirty="0">
                          <a:latin typeface="+mn-lt"/>
                        </a:rPr>
                        <a:t> 3 </a:t>
                      </a:r>
                    </a:p>
                  </a:txBody>
                  <a:tcPr marL="103823" marR="103823" marT="48355" marB="48355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</a:rPr>
                        <a:t>36125</a:t>
                      </a:r>
                      <a:r>
                        <a:rPr lang="cs-CZ" sz="2000" dirty="0">
                          <a:solidFill>
                            <a:srgbClr val="800000"/>
                          </a:solidFill>
                          <a:latin typeface="+mn-lt"/>
                        </a:rPr>
                        <a:t>0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dirty="0">
                          <a:latin typeface="+mn-lt"/>
                        </a:rPr>
                        <a:t>19625</a:t>
                      </a:r>
                      <a:r>
                        <a:rPr lang="is-IS" sz="2000" dirty="0">
                          <a:solidFill>
                            <a:srgbClr val="800000"/>
                          </a:solidFill>
                          <a:latin typeface="+mn-lt"/>
                        </a:rPr>
                        <a:t>0</a:t>
                      </a:r>
                      <a:r>
                        <a:rPr lang="is-IS" sz="2000" dirty="0">
                          <a:latin typeface="+mn-lt"/>
                        </a:rPr>
                        <a:t> 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304876"/>
                  </a:ext>
                </a:extLst>
              </a:tr>
            </a:tbl>
          </a:graphicData>
        </a:graphic>
      </p:graphicFrame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3406568" y="1583533"/>
            <a:ext cx="1846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4" name="Immagine 13" descr="mmkFT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117" y="1250380"/>
            <a:ext cx="4968552" cy="3392706"/>
          </a:xfrm>
          <a:prstGeom prst="rect">
            <a:avLst/>
          </a:prstGeom>
        </p:spPr>
      </p:pic>
      <p:cxnSp>
        <p:nvCxnSpPr>
          <p:cNvPr id="24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15">
            <a:extLst>
              <a:ext uri="{FF2B5EF4-FFF2-40B4-BE49-F238E27FC236}">
                <a16:creationId xmlns:a16="http://schemas.microsoft.com/office/drawing/2014/main" id="{DF64E46F-375A-AD47-9868-B8EC00A86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417338"/>
              </p:ext>
            </p:extLst>
          </p:nvPr>
        </p:nvGraphicFramePr>
        <p:xfrm>
          <a:off x="366589" y="3338612"/>
          <a:ext cx="4608512" cy="204162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402325449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50687863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7098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+mn-lt"/>
                      </a:endParaRPr>
                    </a:p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W</a:t>
                      </a:r>
                      <a:r>
                        <a:rPr lang="en-US" sz="2000" b="0" baseline="0" dirty="0">
                          <a:latin typeface="+mn-lt"/>
                        </a:rPr>
                        <a:t> (</a:t>
                      </a:r>
                      <a:r>
                        <a:rPr lang="en-US" sz="2000" b="0" dirty="0">
                          <a:latin typeface="+mn-lt"/>
                        </a:rPr>
                        <a:t>GeV)</a:t>
                      </a: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RG-K</a:t>
                      </a:r>
                    </a:p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K</a:t>
                      </a:r>
                      <a:r>
                        <a:rPr lang="en-US" sz="2000" b="0" baseline="30000" dirty="0">
                          <a:latin typeface="+mn-lt"/>
                        </a:rPr>
                        <a:t>+</a:t>
                      </a:r>
                      <a:r>
                        <a:rPr lang="en-US" sz="2000" b="0" dirty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2000" b="0" dirty="0">
                          <a:latin typeface="+mn-lt"/>
                        </a:rPr>
                        <a:t> Yield</a:t>
                      </a: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RG-K</a:t>
                      </a:r>
                    </a:p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K</a:t>
                      </a:r>
                      <a:r>
                        <a:rPr lang="en-US" sz="2000" b="0" baseline="30000" dirty="0">
                          <a:latin typeface="+mn-lt"/>
                        </a:rPr>
                        <a:t>+</a:t>
                      </a:r>
                      <a:r>
                        <a:rPr lang="en-US" sz="2000" b="0" dirty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2000" b="0" baseline="30000" dirty="0">
                          <a:latin typeface="Symbol" charset="2"/>
                          <a:cs typeface="Symbol" charset="2"/>
                        </a:rPr>
                        <a:t>0</a:t>
                      </a:r>
                      <a:r>
                        <a:rPr lang="en-US" sz="2000" b="0" dirty="0">
                          <a:latin typeface="+mn-lt"/>
                        </a:rPr>
                        <a:t> Yield</a:t>
                      </a: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58290"/>
                  </a:ext>
                </a:extLst>
              </a:tr>
              <a:tr h="369039"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+mn-lt"/>
                        </a:rPr>
                        <a:t>thresh.</a:t>
                      </a:r>
                      <a:r>
                        <a:rPr lang="en-US" sz="2000" b="0" baseline="0" dirty="0">
                          <a:latin typeface="+mn-lt"/>
                        </a:rPr>
                        <a:t> </a:t>
                      </a:r>
                      <a:r>
                        <a:rPr lang="mr-IN" sz="2000" b="0" baseline="0" dirty="0">
                          <a:latin typeface="+mn-lt"/>
                        </a:rPr>
                        <a:t>–</a:t>
                      </a:r>
                      <a:r>
                        <a:rPr lang="en-US" sz="2000" b="0" baseline="0" dirty="0">
                          <a:latin typeface="+mn-lt"/>
                        </a:rPr>
                        <a:t> 2.0 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103823" marR="103823" marT="48355" marB="48355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</a:rPr>
                        <a:t>7558</a:t>
                      </a:r>
                      <a:r>
                        <a:rPr lang="en-GB" sz="2000" dirty="0">
                          <a:solidFill>
                            <a:srgbClr val="800000"/>
                          </a:solidFill>
                          <a:latin typeface="+mn-lt"/>
                        </a:rPr>
                        <a:t>0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</a:rPr>
                        <a:t>783</a:t>
                      </a:r>
                      <a:r>
                        <a:rPr lang="cs-CZ" sz="2000" dirty="0">
                          <a:solidFill>
                            <a:srgbClr val="800000"/>
                          </a:solidFill>
                          <a:latin typeface="+mn-lt"/>
                        </a:rPr>
                        <a:t>0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304876"/>
                  </a:ext>
                </a:extLst>
              </a:tr>
              <a:tr h="369039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2.0</a:t>
                      </a:r>
                      <a:r>
                        <a:rPr lang="en-US" sz="2000" b="0" baseline="0" dirty="0">
                          <a:latin typeface="+mn-lt"/>
                        </a:rPr>
                        <a:t> </a:t>
                      </a:r>
                      <a:r>
                        <a:rPr lang="mr-IN" sz="2000" b="0" baseline="0" dirty="0">
                          <a:latin typeface="+mn-lt"/>
                        </a:rPr>
                        <a:t>–</a:t>
                      </a:r>
                      <a:r>
                        <a:rPr lang="en-US" sz="2000" b="0" baseline="0" dirty="0">
                          <a:latin typeface="+mn-lt"/>
                        </a:rPr>
                        <a:t> 2.5 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103823" marR="103823" marT="48355" marB="48355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>
                          <a:latin typeface="+mn-lt"/>
                        </a:rPr>
                        <a:t>19813</a:t>
                      </a:r>
                      <a:r>
                        <a:rPr lang="is-IS" sz="2000">
                          <a:solidFill>
                            <a:srgbClr val="800000"/>
                          </a:solidFill>
                          <a:latin typeface="+mn-lt"/>
                        </a:rPr>
                        <a:t>0</a:t>
                      </a:r>
                      <a:endParaRPr lang="en-US" sz="2000" b="0" dirty="0">
                        <a:solidFill>
                          <a:srgbClr val="800000"/>
                        </a:solidFill>
                        <a:latin typeface="+mn-lt"/>
                      </a:endParaRP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</a:rPr>
                        <a:t>9541</a:t>
                      </a:r>
                      <a:r>
                        <a:rPr lang="en-GB" sz="2000" dirty="0">
                          <a:solidFill>
                            <a:srgbClr val="800000"/>
                          </a:solidFill>
                          <a:latin typeface="+mn-lt"/>
                        </a:rPr>
                        <a:t>0</a:t>
                      </a:r>
                      <a:r>
                        <a:rPr lang="ru-RU" sz="2000" dirty="0">
                          <a:latin typeface="+mn-lt"/>
                        </a:rPr>
                        <a:t> 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039"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+mn-lt"/>
                        </a:rPr>
                        <a:t>2.5</a:t>
                      </a:r>
                      <a:r>
                        <a:rPr lang="en-US" sz="2000" b="0" baseline="0" dirty="0">
                          <a:latin typeface="+mn-lt"/>
                        </a:rPr>
                        <a:t> </a:t>
                      </a:r>
                      <a:r>
                        <a:rPr lang="mr-IN" sz="2000" b="0" baseline="0" dirty="0">
                          <a:latin typeface="+mn-lt"/>
                        </a:rPr>
                        <a:t>–</a:t>
                      </a:r>
                      <a:r>
                        <a:rPr lang="en-US" sz="2000" b="0" baseline="0" dirty="0">
                          <a:latin typeface="+mn-lt"/>
                        </a:rPr>
                        <a:t> 3.2 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103823" marR="103823" marT="48355" marB="48355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latin typeface="+mn-lt"/>
                        </a:rPr>
                        <a:t>10167</a:t>
                      </a:r>
                      <a:r>
                        <a:rPr lang="fi-FI" sz="2000" dirty="0">
                          <a:solidFill>
                            <a:srgbClr val="800000"/>
                          </a:solidFill>
                          <a:latin typeface="+mn-lt"/>
                        </a:rPr>
                        <a:t>0</a:t>
                      </a:r>
                      <a:endParaRPr lang="en-US" sz="2000" b="0" dirty="0">
                        <a:solidFill>
                          <a:srgbClr val="800000"/>
                        </a:solidFill>
                        <a:latin typeface="+mn-lt"/>
                      </a:endParaRP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</a:rPr>
                        <a:t>7836</a:t>
                      </a:r>
                      <a:r>
                        <a:rPr lang="cs-CZ" sz="2000" dirty="0">
                          <a:solidFill>
                            <a:srgbClr val="800000"/>
                          </a:solidFill>
                          <a:latin typeface="+mn-lt"/>
                        </a:rPr>
                        <a:t>0</a:t>
                      </a:r>
                      <a:r>
                        <a:rPr lang="cs-CZ" sz="2000" dirty="0">
                          <a:latin typeface="+mn-lt"/>
                        </a:rPr>
                        <a:t> 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103823" marR="103823" marT="48355" marB="48355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Segnaposto piè di pagina 8">
            <a:extLst>
              <a:ext uri="{FF2B5EF4-FFF2-40B4-BE49-F238E27FC236}">
                <a16:creationId xmlns:a16="http://schemas.microsoft.com/office/drawing/2014/main" id="{92CB3C1C-BAC1-0B46-8895-F843112DF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9DE7D410-CDE7-3A4A-BF97-AF69F77AA64E}"/>
              </a:ext>
            </a:extLst>
          </p:cNvPr>
          <p:cNvSpPr txBox="1"/>
          <p:nvPr/>
        </p:nvSpPr>
        <p:spPr>
          <a:xfrm>
            <a:off x="5407149" y="4665382"/>
            <a:ext cx="4752528" cy="1209746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1800" dirty="0">
                <a:solidFill>
                  <a:srgbClr val="008C1C"/>
                </a:solidFill>
                <a:latin typeface="+mn-lt"/>
              </a:rPr>
              <a:t>Fully exclusive kinematics</a:t>
            </a:r>
          </a:p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CLAS12 momentum correction implementation will allow for analysis via </a:t>
            </a:r>
            <a:r>
              <a:rPr lang="en-US" sz="1800" dirty="0" err="1">
                <a:solidFill>
                  <a:srgbClr val="000000"/>
                </a:solidFill>
                <a:latin typeface="+mn-lt"/>
              </a:rPr>
              <a:t>e’K</a:t>
            </a:r>
            <a:r>
              <a:rPr lang="en-US" sz="1800" baseline="30000" dirty="0">
                <a:solidFill>
                  <a:srgbClr val="000000"/>
                </a:solidFill>
                <a:latin typeface="+mn-lt"/>
              </a:rPr>
              <a:t>+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final state to maximize statistics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344161-233F-9247-A6F6-63C2270B8614}"/>
              </a:ext>
            </a:extLst>
          </p:cNvPr>
          <p:cNvSpPr txBox="1"/>
          <p:nvPr/>
        </p:nvSpPr>
        <p:spPr>
          <a:xfrm>
            <a:off x="7693352" y="5841658"/>
            <a:ext cx="1865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+mn-lt"/>
              </a:rPr>
              <a:t>by Lucilla Lanza</a:t>
            </a:r>
          </a:p>
        </p:txBody>
      </p:sp>
    </p:spTree>
    <p:extLst>
      <p:ext uri="{BB962C8B-B14F-4D97-AF65-F5344CB8AC3E}">
        <p14:creationId xmlns:p14="http://schemas.microsoft.com/office/powerpoint/2010/main" val="3532141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274397" y="122168"/>
            <a:ext cx="10087668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+mn-lt"/>
                <a:cs typeface="Arial" panose="020B0604020202020204" pitchFamily="34" charset="0"/>
              </a:rPr>
              <a:t>KY Differential Cross Sections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3406568" y="1583533"/>
            <a:ext cx="1846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cxnSp>
        <p:nvCxnSpPr>
          <p:cNvPr id="24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egnaposto piè di pagina 8">
            <a:extLst>
              <a:ext uri="{FF2B5EF4-FFF2-40B4-BE49-F238E27FC236}">
                <a16:creationId xmlns:a16="http://schemas.microsoft.com/office/drawing/2014/main" id="{92CB3C1C-BAC1-0B46-8895-F843112DF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7E4E4B83-C5C8-D345-9967-D31E73CCEE78}"/>
              </a:ext>
            </a:extLst>
          </p:cNvPr>
          <p:cNvSpPr txBox="1"/>
          <p:nvPr/>
        </p:nvSpPr>
        <p:spPr>
          <a:xfrm>
            <a:off x="8724459" y="1562328"/>
            <a:ext cx="90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0.3-0.4</a:t>
            </a:r>
            <a:endParaRPr lang="en-US" sz="1200" baseline="300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FD132D-A94B-D24C-91F3-4D2C355EB274}"/>
              </a:ext>
            </a:extLst>
          </p:cNvPr>
          <p:cNvSpPr txBox="1"/>
          <p:nvPr/>
        </p:nvSpPr>
        <p:spPr>
          <a:xfrm>
            <a:off x="8755659" y="881226"/>
            <a:ext cx="84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Q</a:t>
            </a:r>
            <a:r>
              <a:rPr lang="en-US" sz="1600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2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[GeV</a:t>
            </a:r>
            <a:r>
              <a:rPr lang="en-US" sz="1600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2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A7FE7077-F3ED-D742-8DDC-528D76023DA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4" y="1089733"/>
            <a:ext cx="4114800" cy="575157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B04D56C3-0156-DF45-AD94-FC3696A10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859" y="1074826"/>
            <a:ext cx="4114800" cy="5780181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93B5BC5D-E9E2-E942-A8B5-D1C08ADEBE3A}"/>
              </a:ext>
            </a:extLst>
          </p:cNvPr>
          <p:cNvSpPr txBox="1"/>
          <p:nvPr/>
        </p:nvSpPr>
        <p:spPr>
          <a:xfrm>
            <a:off x="191013" y="366539"/>
            <a:ext cx="1473121" cy="307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9051"/>
                </a:solidFill>
                <a:latin typeface="Comic Sans MS" panose="030F0902030302020204" pitchFamily="66" charset="0"/>
              </a:rPr>
              <a:t>e’K</a:t>
            </a:r>
            <a:r>
              <a:rPr lang="en-US" sz="1400" baseline="30000" dirty="0">
                <a:solidFill>
                  <a:srgbClr val="009051"/>
                </a:solidFill>
                <a:latin typeface="Comic Sans MS" panose="030F0902030302020204" pitchFamily="66" charset="0"/>
              </a:rPr>
              <a:t>+</a:t>
            </a:r>
            <a:r>
              <a:rPr lang="en-US" sz="1400" dirty="0">
                <a:solidFill>
                  <a:srgbClr val="009051"/>
                </a:solidFill>
                <a:latin typeface="Comic Sans MS" panose="030F0902030302020204" pitchFamily="66" charset="0"/>
              </a:rPr>
              <a:t> topology</a:t>
            </a: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8A9958D2-E677-9542-B844-032C742198C2}"/>
              </a:ext>
            </a:extLst>
          </p:cNvPr>
          <p:cNvSpPr txBox="1"/>
          <p:nvPr/>
        </p:nvSpPr>
        <p:spPr>
          <a:xfrm>
            <a:off x="8693259" y="2675623"/>
            <a:ext cx="90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0.4-0.6</a:t>
            </a:r>
            <a:endParaRPr lang="en-US" sz="1200" baseline="300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19E0340C-95DE-3F4E-B1B7-9FE6AB18D7FD}"/>
              </a:ext>
            </a:extLst>
          </p:cNvPr>
          <p:cNvSpPr txBox="1"/>
          <p:nvPr/>
        </p:nvSpPr>
        <p:spPr>
          <a:xfrm>
            <a:off x="8662059" y="3788918"/>
            <a:ext cx="90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0.6-0.9</a:t>
            </a:r>
            <a:endParaRPr lang="en-US" sz="1200" baseline="300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04B2AB12-4A85-A647-B7EF-CD6BD4D43E00}"/>
              </a:ext>
            </a:extLst>
          </p:cNvPr>
          <p:cNvSpPr txBox="1"/>
          <p:nvPr/>
        </p:nvSpPr>
        <p:spPr>
          <a:xfrm>
            <a:off x="8630859" y="4902213"/>
            <a:ext cx="90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0.9-1.5</a:t>
            </a:r>
            <a:endParaRPr lang="en-US" sz="1200" baseline="300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AE1CEB3B-EC2F-794A-A502-E953A143B046}"/>
              </a:ext>
            </a:extLst>
          </p:cNvPr>
          <p:cNvSpPr txBox="1"/>
          <p:nvPr/>
        </p:nvSpPr>
        <p:spPr>
          <a:xfrm>
            <a:off x="8599659" y="6015508"/>
            <a:ext cx="90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1.5-3.0</a:t>
            </a:r>
            <a:endParaRPr lang="en-US" sz="1200" baseline="300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5F0C3996-6F6E-414D-9B68-96C606BDFC0B}"/>
              </a:ext>
            </a:extLst>
          </p:cNvPr>
          <p:cNvSpPr txBox="1"/>
          <p:nvPr/>
        </p:nvSpPr>
        <p:spPr>
          <a:xfrm rot="19427221">
            <a:off x="1647594" y="3030833"/>
            <a:ext cx="612948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>
                    <a:lumMod val="65000"/>
                    <a:alpha val="42000"/>
                  </a:schemeClr>
                </a:solidFill>
              </a:rPr>
              <a:t>PRELIMINARY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76EC79-3972-9A44-A07F-0DC420376A2D}"/>
              </a:ext>
            </a:extLst>
          </p:cNvPr>
          <p:cNvSpPr txBox="1"/>
          <p:nvPr/>
        </p:nvSpPr>
        <p:spPr>
          <a:xfrm>
            <a:off x="0" y="766925"/>
            <a:ext cx="18902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2792271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274397" y="122168"/>
            <a:ext cx="10087668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+mn-lt"/>
                <a:cs typeface="Arial" panose="020B0604020202020204" pitchFamily="34" charset="0"/>
              </a:rPr>
              <a:t>RG-K K</a:t>
            </a:r>
            <a:r>
              <a:rPr lang="en-US" sz="3200" b="1" baseline="30000" dirty="0">
                <a:solidFill>
                  <a:srgbClr val="800100"/>
                </a:solidFill>
                <a:latin typeface="+mn-lt"/>
                <a:cs typeface="Arial" panose="020B0604020202020204" pitchFamily="34" charset="0"/>
              </a:rPr>
              <a:t>+</a:t>
            </a:r>
            <a:r>
              <a:rPr lang="en-US" sz="3200" b="1" dirty="0">
                <a:solidFill>
                  <a:srgbClr val="800100"/>
                </a:solidFill>
                <a:latin typeface="Symbol" pitchFamily="2" charset="2"/>
                <a:cs typeface="Arial" panose="020B0604020202020204" pitchFamily="34" charset="0"/>
              </a:rPr>
              <a:t>L </a:t>
            </a:r>
            <a:r>
              <a:rPr lang="en-US" sz="3200" b="1" dirty="0">
                <a:solidFill>
                  <a:srgbClr val="800100"/>
                </a:solidFill>
                <a:latin typeface="+mn-lt"/>
                <a:cs typeface="Arial" panose="020B0604020202020204" pitchFamily="34" charset="0"/>
              </a:rPr>
              <a:t>Structure Functions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3406568" y="1583533"/>
            <a:ext cx="1846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cxnSp>
        <p:nvCxnSpPr>
          <p:cNvPr id="24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egnaposto piè di pagina 8">
            <a:extLst>
              <a:ext uri="{FF2B5EF4-FFF2-40B4-BE49-F238E27FC236}">
                <a16:creationId xmlns:a16="http://schemas.microsoft.com/office/drawing/2014/main" id="{92CB3C1C-BAC1-0B46-8895-F843112DF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E90C6C00-36CB-AB43-BC00-355571B0523E}"/>
              </a:ext>
            </a:extLst>
          </p:cNvPr>
          <p:cNvSpPr txBox="1"/>
          <p:nvPr/>
        </p:nvSpPr>
        <p:spPr>
          <a:xfrm>
            <a:off x="2835256" y="1010017"/>
            <a:ext cx="351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K</a:t>
            </a:r>
            <a:r>
              <a:rPr lang="en-US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+</a:t>
            </a:r>
            <a:r>
              <a:rPr lang="en-US" dirty="0">
                <a:solidFill>
                  <a:srgbClr val="7030A0"/>
                </a:solidFill>
                <a:latin typeface="Symbol" pitchFamily="2" charset="2"/>
              </a:rPr>
              <a:t>L, </a:t>
            </a: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6.5 GeV Q</a:t>
            </a:r>
            <a:r>
              <a:rPr lang="en-US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2</a:t>
            </a: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 [0.3:0.4] GeV</a:t>
            </a:r>
            <a:r>
              <a:rPr lang="en-US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2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3DF27A18-D573-824F-A1B9-D1776C212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84" y="1367708"/>
            <a:ext cx="7852921" cy="5486400"/>
          </a:xfrm>
          <a:prstGeom prst="rect">
            <a:avLst/>
          </a:prstGeom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49DDB8EE-2263-924F-A577-D2818A48F540}"/>
              </a:ext>
            </a:extLst>
          </p:cNvPr>
          <p:cNvSpPr txBox="1"/>
          <p:nvPr/>
        </p:nvSpPr>
        <p:spPr>
          <a:xfrm>
            <a:off x="7136969" y="1010017"/>
            <a:ext cx="1473121" cy="307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9051"/>
                </a:solidFill>
                <a:latin typeface="Comic Sans MS" panose="030F0902030302020204" pitchFamily="66" charset="0"/>
              </a:rPr>
              <a:t>e’K</a:t>
            </a:r>
            <a:r>
              <a:rPr lang="en-US" sz="1400" baseline="30000" dirty="0">
                <a:solidFill>
                  <a:srgbClr val="009051"/>
                </a:solidFill>
                <a:latin typeface="Comic Sans MS" panose="030F0902030302020204" pitchFamily="66" charset="0"/>
              </a:rPr>
              <a:t>+</a:t>
            </a:r>
            <a:r>
              <a:rPr lang="en-US" sz="1400" dirty="0">
                <a:solidFill>
                  <a:srgbClr val="009051"/>
                </a:solidFill>
                <a:latin typeface="Comic Sans MS" panose="030F0902030302020204" pitchFamily="66" charset="0"/>
              </a:rPr>
              <a:t> topology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0FBD885F-F9AD-F348-9BF0-8617F5AC9205}"/>
              </a:ext>
            </a:extLst>
          </p:cNvPr>
          <p:cNvSpPr txBox="1"/>
          <p:nvPr/>
        </p:nvSpPr>
        <p:spPr>
          <a:xfrm rot="19966137">
            <a:off x="1685035" y="3331897"/>
            <a:ext cx="612948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>
                    <a:lumMod val="65000"/>
                    <a:alpha val="42000"/>
                  </a:schemeClr>
                </a:solidFill>
              </a:rPr>
              <a:t>PRELIMINARY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7352A10-199B-E240-A9AC-9966047432B6}"/>
              </a:ext>
            </a:extLst>
          </p:cNvPr>
          <p:cNvSpPr txBox="1"/>
          <p:nvPr/>
        </p:nvSpPr>
        <p:spPr>
          <a:xfrm>
            <a:off x="0" y="766925"/>
            <a:ext cx="18902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FFFF00"/>
                </a:highlight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1693637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274397" y="122168"/>
            <a:ext cx="10087668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+mn-lt"/>
                <a:cs typeface="Arial" panose="020B0604020202020204" pitchFamily="34" charset="0"/>
              </a:rPr>
              <a:t>RG-K K</a:t>
            </a:r>
            <a:r>
              <a:rPr lang="en-US" sz="3200" b="1" baseline="30000" dirty="0">
                <a:solidFill>
                  <a:srgbClr val="800100"/>
                </a:solidFill>
                <a:latin typeface="+mn-lt"/>
                <a:cs typeface="Arial" panose="020B0604020202020204" pitchFamily="34" charset="0"/>
              </a:rPr>
              <a:t>+</a:t>
            </a:r>
            <a:r>
              <a:rPr lang="en-US" sz="3200" b="1" dirty="0">
                <a:solidFill>
                  <a:srgbClr val="8001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3200" b="1" baseline="30000" dirty="0">
                <a:solidFill>
                  <a:srgbClr val="800100"/>
                </a:solidFill>
                <a:latin typeface="Symbol" pitchFamily="2" charset="2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rgbClr val="800100"/>
                </a:solidFill>
                <a:latin typeface="Symbol" pitchFamily="2" charset="2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800100"/>
                </a:solidFill>
                <a:latin typeface="+mn-lt"/>
                <a:cs typeface="Arial" panose="020B0604020202020204" pitchFamily="34" charset="0"/>
              </a:rPr>
              <a:t>Structure Functions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3406568" y="1583533"/>
            <a:ext cx="1846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cxnSp>
        <p:nvCxnSpPr>
          <p:cNvPr id="24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egnaposto piè di pagina 8">
            <a:extLst>
              <a:ext uri="{FF2B5EF4-FFF2-40B4-BE49-F238E27FC236}">
                <a16:creationId xmlns:a16="http://schemas.microsoft.com/office/drawing/2014/main" id="{92CB3C1C-BAC1-0B46-8895-F843112DF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D7F4FF5D-7C32-BD48-ACAB-EF2D967FAB32}"/>
              </a:ext>
            </a:extLst>
          </p:cNvPr>
          <p:cNvSpPr txBox="1"/>
          <p:nvPr/>
        </p:nvSpPr>
        <p:spPr>
          <a:xfrm>
            <a:off x="2737065" y="1017611"/>
            <a:ext cx="3669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K</a:t>
            </a:r>
            <a:r>
              <a:rPr lang="en-US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+</a:t>
            </a:r>
            <a:r>
              <a:rPr lang="en-US" dirty="0">
                <a:solidFill>
                  <a:srgbClr val="7030A0"/>
                </a:solidFill>
                <a:latin typeface="Symbol" pitchFamily="2" charset="2"/>
              </a:rPr>
              <a:t>S</a:t>
            </a:r>
            <a:r>
              <a:rPr lang="en-US" baseline="30000" dirty="0">
                <a:solidFill>
                  <a:srgbClr val="7030A0"/>
                </a:solidFill>
                <a:latin typeface="Symbol" pitchFamily="2" charset="2"/>
              </a:rPr>
              <a:t>0</a:t>
            </a:r>
            <a:r>
              <a:rPr lang="en-US" dirty="0">
                <a:solidFill>
                  <a:srgbClr val="7030A0"/>
                </a:solidFill>
                <a:latin typeface="Symbol" pitchFamily="2" charset="2"/>
              </a:rPr>
              <a:t>, </a:t>
            </a: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6.5 GeV Q</a:t>
            </a:r>
            <a:r>
              <a:rPr lang="en-US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2</a:t>
            </a: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 [0.3:0.4] GeV</a:t>
            </a:r>
            <a:r>
              <a:rPr lang="en-US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2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85D7CF1D-96E5-B340-893C-B3A034FE2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70" y="1543990"/>
            <a:ext cx="7517919" cy="5303520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AEBF7A70-1DAE-7744-803C-EC6BD21DECA0}"/>
              </a:ext>
            </a:extLst>
          </p:cNvPr>
          <p:cNvSpPr txBox="1"/>
          <p:nvPr/>
        </p:nvSpPr>
        <p:spPr>
          <a:xfrm>
            <a:off x="7136969" y="1010017"/>
            <a:ext cx="1473121" cy="307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9051"/>
                </a:solidFill>
                <a:latin typeface="Comic Sans MS" panose="030F0902030302020204" pitchFamily="66" charset="0"/>
              </a:rPr>
              <a:t>e’K</a:t>
            </a:r>
            <a:r>
              <a:rPr lang="en-US" sz="1400" baseline="30000" dirty="0">
                <a:solidFill>
                  <a:srgbClr val="009051"/>
                </a:solidFill>
                <a:latin typeface="Comic Sans MS" panose="030F0902030302020204" pitchFamily="66" charset="0"/>
              </a:rPr>
              <a:t>+</a:t>
            </a:r>
            <a:r>
              <a:rPr lang="en-US" sz="1400" dirty="0">
                <a:solidFill>
                  <a:srgbClr val="009051"/>
                </a:solidFill>
                <a:latin typeface="Comic Sans MS" panose="030F0902030302020204" pitchFamily="66" charset="0"/>
              </a:rPr>
              <a:t> topology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3853DAE-D431-254A-B759-86C7DCF12CD3}"/>
              </a:ext>
            </a:extLst>
          </p:cNvPr>
          <p:cNvSpPr txBox="1"/>
          <p:nvPr/>
        </p:nvSpPr>
        <p:spPr>
          <a:xfrm rot="19966137">
            <a:off x="1685035" y="3331897"/>
            <a:ext cx="612948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>
                    <a:lumMod val="65000"/>
                    <a:alpha val="42000"/>
                  </a:schemeClr>
                </a:solidFill>
              </a:rPr>
              <a:t>PRELIMINARY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970BFD8-571A-2048-AEB6-747173C0016D}"/>
              </a:ext>
            </a:extLst>
          </p:cNvPr>
          <p:cNvSpPr txBox="1"/>
          <p:nvPr/>
        </p:nvSpPr>
        <p:spPr>
          <a:xfrm>
            <a:off x="0" y="766925"/>
            <a:ext cx="18902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FFFF00"/>
                </a:highlight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3418889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3406568" y="1583533"/>
            <a:ext cx="1846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cxnSp>
        <p:nvCxnSpPr>
          <p:cNvPr id="24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egnaposto piè di pagina 8">
            <a:extLst>
              <a:ext uri="{FF2B5EF4-FFF2-40B4-BE49-F238E27FC236}">
                <a16:creationId xmlns:a16="http://schemas.microsoft.com/office/drawing/2014/main" id="{92CB3C1C-BAC1-0B46-8895-F843112DF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216878D-FF55-8642-9FD6-B6B1475FB74D}"/>
              </a:ext>
            </a:extLst>
          </p:cNvPr>
          <p:cNvSpPr txBox="1"/>
          <p:nvPr/>
        </p:nvSpPr>
        <p:spPr>
          <a:xfrm>
            <a:off x="3099892" y="148692"/>
            <a:ext cx="590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00100"/>
                </a:solidFill>
                <a:latin typeface="+mn-lt"/>
              </a:rPr>
              <a:t>Beam-Recoil Transferred Polarization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37D7D2BC-2561-8E49-BE42-DE4393DAE68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38" y="2611208"/>
            <a:ext cx="3931920" cy="411480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D6731CBB-E0CE-FF42-B99C-1BF0348CE93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07149" y="2594655"/>
            <a:ext cx="3931920" cy="4114800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A9D07DDB-D807-DE44-BD94-8217F5AE710A}"/>
              </a:ext>
            </a:extLst>
          </p:cNvPr>
          <p:cNvSpPr txBox="1"/>
          <p:nvPr/>
        </p:nvSpPr>
        <p:spPr>
          <a:xfrm>
            <a:off x="2975160" y="2144108"/>
            <a:ext cx="826481" cy="415498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K</a:t>
            </a:r>
            <a:r>
              <a:rPr lang="en-US" baseline="30000" dirty="0">
                <a:solidFill>
                  <a:srgbClr val="009051"/>
                </a:solidFill>
                <a:latin typeface="Comic Sans MS" panose="030F0902030302020204" pitchFamily="66" charset="0"/>
              </a:rPr>
              <a:t>+</a:t>
            </a:r>
            <a:r>
              <a:rPr lang="en-US" dirty="0">
                <a:solidFill>
                  <a:srgbClr val="009051"/>
                </a:solidFill>
                <a:latin typeface="Symbol" pitchFamily="2" charset="2"/>
              </a:rPr>
              <a:t>L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B073D841-F7A3-9C4C-9D1E-7463F543CCB2}"/>
              </a:ext>
            </a:extLst>
          </p:cNvPr>
          <p:cNvSpPr txBox="1"/>
          <p:nvPr/>
        </p:nvSpPr>
        <p:spPr>
          <a:xfrm>
            <a:off x="7251443" y="2151191"/>
            <a:ext cx="826476" cy="415498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K</a:t>
            </a:r>
            <a:r>
              <a:rPr lang="en-US" baseline="30000" dirty="0">
                <a:solidFill>
                  <a:srgbClr val="009051"/>
                </a:solidFill>
                <a:latin typeface="Comic Sans MS" panose="030F0902030302020204" pitchFamily="66" charset="0"/>
              </a:rPr>
              <a:t>+</a:t>
            </a:r>
            <a:r>
              <a:rPr lang="en-US" dirty="0">
                <a:solidFill>
                  <a:srgbClr val="009051"/>
                </a:solidFill>
                <a:latin typeface="Symbol" pitchFamily="2" charset="2"/>
              </a:rPr>
              <a:t>S</a:t>
            </a:r>
            <a:r>
              <a:rPr lang="en-US" baseline="30000" dirty="0">
                <a:solidFill>
                  <a:srgbClr val="009051"/>
                </a:solidFill>
                <a:latin typeface="Symbol" pitchFamily="2" charset="2"/>
              </a:rPr>
              <a:t>0</a:t>
            </a:r>
            <a:endParaRPr lang="en-US" dirty="0">
              <a:solidFill>
                <a:srgbClr val="009051"/>
              </a:solidFill>
              <a:latin typeface="Symbol" pitchFamily="2" charset="2"/>
            </a:endParaRPr>
          </a:p>
        </p:txBody>
      </p:sp>
      <p:cxnSp>
        <p:nvCxnSpPr>
          <p:cNvPr id="22" name="Straight Connector 12">
            <a:extLst>
              <a:ext uri="{FF2B5EF4-FFF2-40B4-BE49-F238E27FC236}">
                <a16:creationId xmlns:a16="http://schemas.microsoft.com/office/drawing/2014/main" id="{8ACA4306-F6E2-E44C-BEA8-01652C88A7D6}"/>
              </a:ext>
            </a:extLst>
          </p:cNvPr>
          <p:cNvCxnSpPr/>
          <p:nvPr/>
        </p:nvCxnSpPr>
        <p:spPr>
          <a:xfrm>
            <a:off x="5264032" y="2355483"/>
            <a:ext cx="0" cy="4297680"/>
          </a:xfrm>
          <a:prstGeom prst="line">
            <a:avLst/>
          </a:prstGeom>
          <a:ln w="22225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4">
            <a:extLst>
              <a:ext uri="{FF2B5EF4-FFF2-40B4-BE49-F238E27FC236}">
                <a16:creationId xmlns:a16="http://schemas.microsoft.com/office/drawing/2014/main" id="{FB7037ED-70F6-014E-9C5F-9A6220F71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5" t="6406" r="5932" b="6406"/>
          <a:stretch/>
        </p:blipFill>
        <p:spPr>
          <a:xfrm>
            <a:off x="328349" y="289865"/>
            <a:ext cx="2771543" cy="1828800"/>
          </a:xfrm>
          <a:prstGeom prst="rect">
            <a:avLst/>
          </a:prstGeom>
        </p:spPr>
      </p:pic>
      <p:sp>
        <p:nvSpPr>
          <p:cNvPr id="25" name="TextBox 15">
            <a:extLst>
              <a:ext uri="{FF2B5EF4-FFF2-40B4-BE49-F238E27FC236}">
                <a16:creationId xmlns:a16="http://schemas.microsoft.com/office/drawing/2014/main" id="{741E5F28-B437-4844-B765-6B312059362C}"/>
              </a:ext>
            </a:extLst>
          </p:cNvPr>
          <p:cNvSpPr txBox="1"/>
          <p:nvPr/>
        </p:nvSpPr>
        <p:spPr>
          <a:xfrm>
            <a:off x="3024513" y="855797"/>
            <a:ext cx="771122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00100"/>
                </a:solidFill>
                <a:latin typeface="+mn-lt"/>
              </a:rPr>
              <a:t>Goal</a:t>
            </a:r>
            <a:r>
              <a:rPr lang="en-US" sz="2400" dirty="0">
                <a:latin typeface="+mn-lt"/>
              </a:rPr>
              <a:t>: Analysis of RG-K data to ready for review this year</a:t>
            </a:r>
          </a:p>
          <a:p>
            <a:pPr marL="176213" indent="-176213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9051"/>
                </a:solidFill>
                <a:latin typeface="Comic Sans MS" panose="030F0902030302020204" pitchFamily="66" charset="0"/>
              </a:rPr>
              <a:t>Details presented at HSWG – D.S. Carman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F9146BBE-C586-B347-B2AE-BEE9937106F5}"/>
              </a:ext>
            </a:extLst>
          </p:cNvPr>
          <p:cNvSpPr txBox="1"/>
          <p:nvPr/>
        </p:nvSpPr>
        <p:spPr>
          <a:xfrm rot="20367885">
            <a:off x="2199292" y="3885903"/>
            <a:ext cx="612948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>
                    <a:lumMod val="65000"/>
                    <a:alpha val="42000"/>
                  </a:schemeClr>
                </a:solidFill>
              </a:rPr>
              <a:t>PRELIMINARY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9B81F32-6EC7-3A4C-B900-34EFD85DFECD}"/>
              </a:ext>
            </a:extLst>
          </p:cNvPr>
          <p:cNvSpPr txBox="1"/>
          <p:nvPr/>
        </p:nvSpPr>
        <p:spPr>
          <a:xfrm>
            <a:off x="271654" y="2224388"/>
            <a:ext cx="18902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1627539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1662733" y="80123"/>
            <a:ext cx="6634332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 err="1">
                <a:solidFill>
                  <a:srgbClr val="800100"/>
                </a:solidFill>
                <a:latin typeface="Symbol" charset="2"/>
                <a:cs typeface="Symbol" charset="2"/>
              </a:rPr>
              <a:t>p</a:t>
            </a:r>
            <a:r>
              <a:rPr lang="en-US" sz="3200" b="1" baseline="30000" dirty="0" err="1">
                <a:solidFill>
                  <a:srgbClr val="800100"/>
                </a:solidFill>
                <a:latin typeface="Symbol" charset="2"/>
                <a:cs typeface="Symbol" charset="2"/>
              </a:rPr>
              <a:t>+</a:t>
            </a:r>
            <a:r>
              <a:rPr lang="en-US" sz="3200" b="1" dirty="0" err="1">
                <a:solidFill>
                  <a:srgbClr val="800100"/>
                </a:solidFill>
                <a:latin typeface="Symbol" charset="2"/>
                <a:cs typeface="Symbol" charset="2"/>
              </a:rPr>
              <a:t>p</a:t>
            </a:r>
            <a:r>
              <a:rPr lang="en-US" sz="3200" b="1" baseline="30000" dirty="0" err="1">
                <a:solidFill>
                  <a:srgbClr val="800100"/>
                </a:solidFill>
                <a:latin typeface="Symbol" charset="2"/>
                <a:cs typeface="Symbol" charset="2"/>
              </a:rPr>
              <a:t>-</a:t>
            </a:r>
            <a:r>
              <a:rPr lang="en-US" sz="3200" b="1" dirty="0" err="1">
                <a:solidFill>
                  <a:srgbClr val="800100"/>
                </a:solidFill>
                <a:latin typeface="+mn-lt"/>
                <a:cs typeface="Symbol" charset="2"/>
              </a:rPr>
              <a:t>p</a:t>
            </a:r>
            <a:r>
              <a:rPr lang="en-US" sz="3200" b="1" dirty="0">
                <a:solidFill>
                  <a:srgbClr val="800100"/>
                </a:solidFill>
                <a:latin typeface="+mn-lt"/>
                <a:cs typeface="Symbol" charset="2"/>
              </a:rPr>
              <a:t> Data analysis</a:t>
            </a:r>
            <a:endParaRPr lang="en-US" sz="3200" b="1" dirty="0">
              <a:solidFill>
                <a:srgbClr val="800100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A27768A-80BA-304C-9EB2-3C02C51BC736}"/>
                  </a:ext>
                </a:extLst>
              </p:cNvPr>
              <p:cNvSpPr txBox="1"/>
              <p:nvPr/>
            </p:nvSpPr>
            <p:spPr>
              <a:xfrm>
                <a:off x="112939" y="5302388"/>
                <a:ext cx="9289032" cy="1768873"/>
              </a:xfrm>
              <a:prstGeom prst="rect">
                <a:avLst/>
              </a:prstGeom>
              <a:noFill/>
            </p:spPr>
            <p:txBody>
              <a:bodyPr wrap="square" lIns="100767" tIns="50383" rIns="100767" bIns="50383" rtlCol="0">
                <a:spAutoFit/>
              </a:bodyPr>
              <a:lstStyle/>
              <a:p>
                <a:pPr>
                  <a:spcBef>
                    <a:spcPts val="400"/>
                  </a:spcBef>
                  <a:buClr>
                    <a:srgbClr val="C00000"/>
                  </a:buClr>
                </a:pPr>
                <a:r>
                  <a:rPr lang="en-US" dirty="0">
                    <a:solidFill>
                      <a:srgbClr val="800100"/>
                    </a:solidFill>
                    <a:latin typeface="+mn-lt"/>
                  </a:rPr>
                  <a:t>Available data-set:  </a:t>
                </a:r>
                <a:r>
                  <a:rPr lang="en-US" sz="1800" dirty="0">
                    <a:latin typeface="+mn-lt"/>
                  </a:rPr>
                  <a:t>Data on nine independent  one-fold </a:t>
                </a:r>
              </a:p>
              <a:p>
                <a:pPr>
                  <a:spcBef>
                    <a:spcPts val="400"/>
                  </a:spcBef>
                  <a:buClr>
                    <a:srgbClr val="C00000"/>
                  </a:buClr>
                </a:pPr>
                <a:r>
                  <a:rPr lang="en-US" sz="1800" dirty="0">
                    <a:latin typeface="+mn-lt"/>
                  </a:rPr>
                  <a:t>differential cross sections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+mn-lt"/>
                  </a:rPr>
                  <a:t>nucleon resonance electroexcitation</a:t>
                </a:r>
              </a:p>
              <a:p>
                <a:pPr>
                  <a:spcBef>
                    <a:spcPts val="400"/>
                  </a:spcBef>
                  <a:buClr>
                    <a:srgbClr val="C00000"/>
                  </a:buClr>
                </a:pPr>
                <a:r>
                  <a:rPr lang="en-US" dirty="0">
                    <a:solidFill>
                      <a:srgbClr val="800100"/>
                    </a:solidFill>
                    <a:latin typeface="+mn-lt"/>
                  </a:rPr>
                  <a:t>Full statistics for RG-K will allow</a:t>
                </a:r>
                <a:r>
                  <a:rPr lang="en-US" dirty="0">
                    <a:latin typeface="+mn-lt"/>
                  </a:rPr>
                  <a:t>:</a:t>
                </a:r>
                <a:endParaRPr lang="en-US" dirty="0">
                  <a:solidFill>
                    <a:srgbClr val="020090"/>
                  </a:solidFill>
                  <a:latin typeface="+mn-lt"/>
                  <a:cs typeface="Symbol" charset="2"/>
                </a:endParaRPr>
              </a:p>
              <a:p>
                <a:pPr marL="192437" indent="-192437">
                  <a:spcBef>
                    <a:spcPts val="4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20090"/>
                    </a:solidFill>
                    <a:latin typeface="+mn-lt"/>
                    <a:cs typeface="Symbol" charset="2"/>
                  </a:rPr>
                  <a:t>to obtain </a:t>
                </a:r>
                <a:r>
                  <a:rPr lang="en-US" dirty="0">
                    <a:solidFill>
                      <a:srgbClr val="020090"/>
                    </a:solidFill>
                    <a:latin typeface="Symbol" charset="2"/>
                    <a:cs typeface="Symbol" charset="2"/>
                  </a:rPr>
                  <a:t>p</a:t>
                </a:r>
                <a:r>
                  <a:rPr lang="en-US" baseline="30000" dirty="0">
                    <a:solidFill>
                      <a:srgbClr val="020090"/>
                    </a:solidFill>
                    <a:latin typeface="Symbol" charset="2"/>
                    <a:cs typeface="Symbol" charset="2"/>
                  </a:rPr>
                  <a:t>+</a:t>
                </a:r>
                <a:r>
                  <a:rPr lang="en-US" dirty="0">
                    <a:solidFill>
                      <a:srgbClr val="020090"/>
                    </a:solidFill>
                    <a:latin typeface="Symbol" charset="2"/>
                    <a:cs typeface="Symbol" charset="2"/>
                  </a:rPr>
                  <a:t>p</a:t>
                </a:r>
                <a:r>
                  <a:rPr lang="en-US" baseline="30000" dirty="0">
                    <a:solidFill>
                      <a:srgbClr val="020090"/>
                    </a:solidFill>
                    <a:latin typeface="Symbol" charset="2"/>
                    <a:cs typeface="Symbol" charset="2"/>
                  </a:rPr>
                  <a:t>-</a:t>
                </a:r>
                <a:r>
                  <a:rPr lang="en-US" dirty="0">
                    <a:solidFill>
                      <a:srgbClr val="020090"/>
                    </a:solidFill>
                    <a:latin typeface="+mn-lt"/>
                    <a:cs typeface="Symbol" charset="2"/>
                  </a:rPr>
                  <a:t>p</a:t>
                </a:r>
                <a:r>
                  <a:rPr lang="en-US" dirty="0">
                    <a:solidFill>
                      <a:srgbClr val="020090"/>
                    </a:solidFill>
                    <a:latin typeface="Symbol" charset="2"/>
                    <a:cs typeface="Symbol" charset="2"/>
                  </a:rPr>
                  <a:t> </a:t>
                </a:r>
                <a:r>
                  <a:rPr lang="en-US" dirty="0">
                    <a:solidFill>
                      <a:srgbClr val="020090"/>
                    </a:solidFill>
                    <a:latin typeface="+mn-lt"/>
                    <a:cs typeface="Symbol" charset="2"/>
                  </a:rPr>
                  <a:t>electroproduction cross section within Q</a:t>
                </a:r>
                <a:r>
                  <a:rPr lang="en-US" baseline="30000" dirty="0">
                    <a:solidFill>
                      <a:srgbClr val="020090"/>
                    </a:solidFill>
                    <a:latin typeface="+mn-lt"/>
                    <a:cs typeface="Symbol" charset="2"/>
                  </a:rPr>
                  <a:t>2</a:t>
                </a:r>
                <a:r>
                  <a:rPr lang="en-US" dirty="0">
                    <a:solidFill>
                      <a:srgbClr val="020090"/>
                    </a:solidFill>
                    <a:latin typeface="+mn-lt"/>
                    <a:cs typeface="Symbol" charset="2"/>
                  </a:rPr>
                  <a:t>-bins of 0.1 GeV</a:t>
                </a:r>
                <a:r>
                  <a:rPr lang="en-US" baseline="30000" dirty="0">
                    <a:solidFill>
                      <a:srgbClr val="020090"/>
                    </a:solidFill>
                    <a:latin typeface="+mn-lt"/>
                    <a:cs typeface="Symbol" charset="2"/>
                  </a:rPr>
                  <a:t>2  </a:t>
                </a:r>
                <a:r>
                  <a:rPr lang="en-US" dirty="0">
                    <a:solidFill>
                      <a:srgbClr val="020090"/>
                    </a:solidFill>
                    <a:latin typeface="+mn-lt"/>
                    <a:cs typeface="Symbol" charset="2"/>
                  </a:rPr>
                  <a:t>size</a:t>
                </a:r>
              </a:p>
              <a:p>
                <a:pPr marL="192437" indent="-192437">
                  <a:spcBef>
                    <a:spcPts val="4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endParaRPr lang="en-US" baseline="30000" dirty="0">
                  <a:solidFill>
                    <a:srgbClr val="020090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A27768A-80BA-304C-9EB2-3C02C51BC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39" y="5302388"/>
                <a:ext cx="9289032" cy="1768873"/>
              </a:xfrm>
              <a:prstGeom prst="rect">
                <a:avLst/>
              </a:prstGeom>
              <a:blipFill>
                <a:blip r:embed="rId2"/>
                <a:stretch>
                  <a:fillRect l="-683" t="-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20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8">
            <a:extLst>
              <a:ext uri="{FF2B5EF4-FFF2-40B4-BE49-F238E27FC236}">
                <a16:creationId xmlns:a16="http://schemas.microsoft.com/office/drawing/2014/main" id="{CD9C8141-89E4-8B45-8BE5-E1C68E604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A3B58D5-BA62-8146-8313-AC30A6B3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8" y="3075535"/>
            <a:ext cx="2874647" cy="190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9AC3878-B220-B541-BC1D-181DA0F6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85" y="3075534"/>
            <a:ext cx="3006940" cy="1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634A23B-157B-1542-9566-F40A29571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08" y="918082"/>
            <a:ext cx="3006940" cy="190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D424F84D-4A27-6647-B01A-4049E1024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0" y="878355"/>
            <a:ext cx="2748957" cy="1908876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08D5709F-08FD-0641-B5BC-0FA6EFD035FF}"/>
              </a:ext>
            </a:extLst>
          </p:cNvPr>
          <p:cNvSpPr txBox="1"/>
          <p:nvPr/>
        </p:nvSpPr>
        <p:spPr>
          <a:xfrm>
            <a:off x="1728603" y="2690504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59B72361-025D-C145-9CF6-A24E350F1BCA}"/>
              </a:ext>
            </a:extLst>
          </p:cNvPr>
          <p:cNvSpPr txBox="1"/>
          <p:nvPr/>
        </p:nvSpPr>
        <p:spPr>
          <a:xfrm>
            <a:off x="7510509" y="2757560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33990CCE-D081-BB41-9440-2211E8388BCA}"/>
              </a:ext>
            </a:extLst>
          </p:cNvPr>
          <p:cNvSpPr txBox="1"/>
          <p:nvPr/>
        </p:nvSpPr>
        <p:spPr>
          <a:xfrm>
            <a:off x="2011661" y="2718810"/>
            <a:ext cx="806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</a:t>
            </a:r>
            <a:r>
              <a:rPr lang="en-US" sz="1100" baseline="30000" dirty="0"/>
              <a:t>2</a:t>
            </a:r>
            <a:r>
              <a:rPr lang="en-US" sz="1100" baseline="-25000" dirty="0"/>
              <a:t>X , </a:t>
            </a:r>
            <a:r>
              <a:rPr lang="en-US" sz="1100" dirty="0"/>
              <a:t>GeV</a:t>
            </a:r>
            <a:r>
              <a:rPr lang="en-US" sz="1100" baseline="30000" dirty="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5">
                <a:extLst>
                  <a:ext uri="{FF2B5EF4-FFF2-40B4-BE49-F238E27FC236}">
                    <a16:creationId xmlns:a16="http://schemas.microsoft.com/office/drawing/2014/main" id="{2C87A6F3-61F9-BD47-A899-B6B5F0EC51FD}"/>
                  </a:ext>
                </a:extLst>
              </p:cNvPr>
              <p:cNvSpPr txBox="1"/>
              <p:nvPr/>
            </p:nvSpPr>
            <p:spPr>
              <a:xfrm>
                <a:off x="829964" y="2921646"/>
                <a:ext cx="166553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+mn-lt"/>
                  </a:rPr>
                  <a:t>ep</a:t>
                </a:r>
                <a:r>
                  <a:rPr lang="en-US" sz="1400" dirty="0">
                    <a:latin typeface="+mn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+mn-lt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400" dirty="0" err="1">
                    <a:latin typeface="+mn-lt"/>
                    <a:sym typeface="Wingdings" pitchFamily="2" charset="2"/>
                  </a:rPr>
                  <a:t>e’p’</a:t>
                </a:r>
                <a:r>
                  <a:rPr lang="en-US" sz="1400" dirty="0" err="1">
                    <a:latin typeface="Symbol" pitchFamily="2" charset="2"/>
                    <a:sym typeface="Wingdings" pitchFamily="2" charset="2"/>
                  </a:rPr>
                  <a:t>p</a:t>
                </a:r>
                <a:r>
                  <a:rPr lang="en-US" sz="1400" baseline="30000" dirty="0" err="1">
                    <a:latin typeface="+mn-lt"/>
                    <a:sym typeface="Wingdings" pitchFamily="2" charset="2"/>
                  </a:rPr>
                  <a:t>-</a:t>
                </a:r>
                <a:r>
                  <a:rPr lang="en-US" sz="1400" dirty="0" err="1">
                    <a:latin typeface="+mn-lt"/>
                    <a:sym typeface="Wingdings" pitchFamily="2" charset="2"/>
                  </a:rPr>
                  <a:t>X</a:t>
                </a:r>
                <a:endParaRPr lang="en-US" sz="1400" dirty="0">
                  <a:latin typeface="+mn-lt"/>
                </a:endParaRPr>
              </a:p>
            </p:txBody>
          </p:sp>
        </mc:Choice>
        <mc:Fallback>
          <p:sp>
            <p:nvSpPr>
              <p:cNvPr id="29" name="TextBox 25">
                <a:extLst>
                  <a:ext uri="{FF2B5EF4-FFF2-40B4-BE49-F238E27FC236}">
                    <a16:creationId xmlns:a16="http://schemas.microsoft.com/office/drawing/2014/main" id="{2C87A6F3-61F9-BD47-A899-B6B5F0EC5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64" y="2921646"/>
                <a:ext cx="1665537" cy="307777"/>
              </a:xfrm>
              <a:prstGeom prst="rect">
                <a:avLst/>
              </a:prstGeom>
              <a:blipFill>
                <a:blip r:embed="rId7"/>
                <a:stretch>
                  <a:fillRect l="-1515" t="-3846" b="-192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6">
                <a:extLst>
                  <a:ext uri="{FF2B5EF4-FFF2-40B4-BE49-F238E27FC236}">
                    <a16:creationId xmlns:a16="http://schemas.microsoft.com/office/drawing/2014/main" id="{FADB1469-E9B8-1648-A5E9-527F0AEDA5F1}"/>
                  </a:ext>
                </a:extLst>
              </p:cNvPr>
              <p:cNvSpPr txBox="1"/>
              <p:nvPr/>
            </p:nvSpPr>
            <p:spPr>
              <a:xfrm>
                <a:off x="4247315" y="2900738"/>
                <a:ext cx="124545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+mn-lt"/>
                  </a:rPr>
                  <a:t>ep</a:t>
                </a:r>
                <a:r>
                  <a:rPr lang="en-US" sz="1400" dirty="0">
                    <a:latin typeface="+mn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+mn-lt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400" dirty="0" err="1">
                    <a:latin typeface="+mn-lt"/>
                    <a:sym typeface="Wingdings" pitchFamily="2" charset="2"/>
                  </a:rPr>
                  <a:t>e’p’</a:t>
                </a:r>
                <a:r>
                  <a:rPr lang="en-US" sz="1400" dirty="0" err="1">
                    <a:latin typeface="Symbol" pitchFamily="2" charset="2"/>
                    <a:sym typeface="Wingdings" pitchFamily="2" charset="2"/>
                  </a:rPr>
                  <a:t>p</a:t>
                </a:r>
                <a:r>
                  <a:rPr lang="en-US" sz="1400" baseline="30000" dirty="0">
                    <a:latin typeface="+mn-lt"/>
                    <a:sym typeface="Wingdings" pitchFamily="2" charset="2"/>
                  </a:rPr>
                  <a:t>-+</a:t>
                </a:r>
                <a:r>
                  <a:rPr lang="en-US" sz="1400" dirty="0">
                    <a:latin typeface="+mn-lt"/>
                    <a:sym typeface="Wingdings" pitchFamily="2" charset="2"/>
                  </a:rPr>
                  <a:t>X</a:t>
                </a:r>
                <a:endParaRPr lang="en-US" sz="1400" dirty="0">
                  <a:latin typeface="+mn-lt"/>
                </a:endParaRPr>
              </a:p>
            </p:txBody>
          </p:sp>
        </mc:Choice>
        <mc:Fallback>
          <p:sp>
            <p:nvSpPr>
              <p:cNvPr id="30" name="TextBox 26">
                <a:extLst>
                  <a:ext uri="{FF2B5EF4-FFF2-40B4-BE49-F238E27FC236}">
                    <a16:creationId xmlns:a16="http://schemas.microsoft.com/office/drawing/2014/main" id="{FADB1469-E9B8-1648-A5E9-527F0AEDA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315" y="2900738"/>
                <a:ext cx="1245451" cy="307777"/>
              </a:xfrm>
              <a:prstGeom prst="rect">
                <a:avLst/>
              </a:prstGeom>
              <a:blipFill>
                <a:blip r:embed="rId8"/>
                <a:stretch>
                  <a:fillRect l="-1010" t="-8000"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27">
                <a:extLst>
                  <a:ext uri="{FF2B5EF4-FFF2-40B4-BE49-F238E27FC236}">
                    <a16:creationId xmlns:a16="http://schemas.microsoft.com/office/drawing/2014/main" id="{E0D96E2F-B98C-F54E-B8DA-E057663FC4CD}"/>
                  </a:ext>
                </a:extLst>
              </p:cNvPr>
              <p:cNvSpPr txBox="1"/>
              <p:nvPr/>
            </p:nvSpPr>
            <p:spPr>
              <a:xfrm>
                <a:off x="3414547" y="788725"/>
                <a:ext cx="166553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+mn-lt"/>
                  </a:rPr>
                  <a:t>ep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+mn-lt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1400" b="0" i="1" smtClean="0">
                        <a:latin typeface="+mn-lt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 err="1">
                    <a:latin typeface="+mn-lt"/>
                    <a:sym typeface="Wingdings" pitchFamily="2" charset="2"/>
                  </a:rPr>
                  <a:t>e</a:t>
                </a:r>
                <a:r>
                  <a:rPr lang="en-US" sz="1400" dirty="0" err="1">
                    <a:latin typeface="Symbol" pitchFamily="2" charset="2"/>
                    <a:sym typeface="Wingdings" pitchFamily="2" charset="2"/>
                  </a:rPr>
                  <a:t>p</a:t>
                </a:r>
                <a:r>
                  <a:rPr lang="en-US" sz="1400" baseline="30000" dirty="0" err="1">
                    <a:latin typeface="+mn-lt"/>
                    <a:sym typeface="Wingdings" pitchFamily="2" charset="2"/>
                  </a:rPr>
                  <a:t>+</a:t>
                </a:r>
                <a:r>
                  <a:rPr lang="en-US" sz="1400" dirty="0" err="1">
                    <a:latin typeface="Symbol" pitchFamily="2" charset="2"/>
                    <a:sym typeface="Wingdings" pitchFamily="2" charset="2"/>
                  </a:rPr>
                  <a:t>p</a:t>
                </a:r>
                <a:r>
                  <a:rPr lang="en-US" sz="1400" baseline="30000" dirty="0" err="1">
                    <a:latin typeface="+mn-lt"/>
                    <a:sym typeface="Wingdings" pitchFamily="2" charset="2"/>
                  </a:rPr>
                  <a:t>-</a:t>
                </a:r>
                <a:r>
                  <a:rPr lang="en-US" sz="1400" dirty="0" err="1">
                    <a:latin typeface="+mn-lt"/>
                    <a:sym typeface="Wingdings" pitchFamily="2" charset="2"/>
                  </a:rPr>
                  <a:t>X</a:t>
                </a:r>
                <a:endParaRPr lang="en-US" sz="1400" dirty="0">
                  <a:latin typeface="+mn-lt"/>
                </a:endParaRPr>
              </a:p>
            </p:txBody>
          </p:sp>
        </mc:Choice>
        <mc:Fallback>
          <p:sp>
            <p:nvSpPr>
              <p:cNvPr id="31" name="TextBox 27">
                <a:extLst>
                  <a:ext uri="{FF2B5EF4-FFF2-40B4-BE49-F238E27FC236}">
                    <a16:creationId xmlns:a16="http://schemas.microsoft.com/office/drawing/2014/main" id="{E0D96E2F-B98C-F54E-B8DA-E057663FC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547" y="788725"/>
                <a:ext cx="1665537" cy="307777"/>
              </a:xfrm>
              <a:prstGeom prst="rect">
                <a:avLst/>
              </a:prstGeom>
              <a:blipFill>
                <a:blip r:embed="rId9"/>
                <a:stretch>
                  <a:fillRect l="-758" t="-3846" b="-192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1">
            <a:extLst>
              <a:ext uri="{FF2B5EF4-FFF2-40B4-BE49-F238E27FC236}">
                <a16:creationId xmlns:a16="http://schemas.microsoft.com/office/drawing/2014/main" id="{355C82FC-4533-6A4A-8484-5DD94EABE017}"/>
              </a:ext>
            </a:extLst>
          </p:cNvPr>
          <p:cNvSpPr txBox="1"/>
          <p:nvPr/>
        </p:nvSpPr>
        <p:spPr>
          <a:xfrm>
            <a:off x="5280257" y="2798574"/>
            <a:ext cx="806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</a:t>
            </a:r>
            <a:r>
              <a:rPr lang="en-US" sz="1100" baseline="30000" dirty="0"/>
              <a:t>2</a:t>
            </a:r>
            <a:r>
              <a:rPr lang="en-US" sz="1100" baseline="-25000" dirty="0"/>
              <a:t>X , </a:t>
            </a:r>
            <a:r>
              <a:rPr lang="en-US" sz="1100" dirty="0"/>
              <a:t>GeV</a:t>
            </a:r>
            <a:r>
              <a:rPr lang="en-US" sz="1100" baseline="30000" dirty="0"/>
              <a:t>2</a:t>
            </a: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9A00F0E-A4CB-E44B-8CF4-16D882BC8EA3}"/>
              </a:ext>
            </a:extLst>
          </p:cNvPr>
          <p:cNvSpPr txBox="1"/>
          <p:nvPr/>
        </p:nvSpPr>
        <p:spPr>
          <a:xfrm>
            <a:off x="1149886" y="4900985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3650B686-ECE5-7440-9801-BBBDDD021E8F}"/>
              </a:ext>
            </a:extLst>
          </p:cNvPr>
          <p:cNvSpPr txBox="1"/>
          <p:nvPr/>
        </p:nvSpPr>
        <p:spPr>
          <a:xfrm>
            <a:off x="2011660" y="4948720"/>
            <a:ext cx="806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</a:t>
            </a:r>
            <a:r>
              <a:rPr lang="en-US" sz="1100" baseline="30000" dirty="0"/>
              <a:t>2</a:t>
            </a:r>
            <a:r>
              <a:rPr lang="en-US" sz="1100" baseline="-25000" dirty="0"/>
              <a:t>X , </a:t>
            </a:r>
            <a:r>
              <a:rPr lang="en-US" sz="1100" dirty="0"/>
              <a:t>GeV</a:t>
            </a:r>
            <a:r>
              <a:rPr lang="en-US" sz="1100" baseline="30000" dirty="0"/>
              <a:t>2</a:t>
            </a: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C4B1D17F-F3E6-9E42-A1C4-79FCA8354F45}"/>
              </a:ext>
            </a:extLst>
          </p:cNvPr>
          <p:cNvSpPr txBox="1"/>
          <p:nvPr/>
        </p:nvSpPr>
        <p:spPr>
          <a:xfrm>
            <a:off x="4495725" y="4936617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5048C3EC-E3E2-254F-84D7-CB1D22295964}"/>
              </a:ext>
            </a:extLst>
          </p:cNvPr>
          <p:cNvSpPr txBox="1"/>
          <p:nvPr/>
        </p:nvSpPr>
        <p:spPr>
          <a:xfrm>
            <a:off x="5318729" y="5006582"/>
            <a:ext cx="7681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</a:t>
            </a:r>
            <a:r>
              <a:rPr lang="en-US" sz="1100" baseline="30000" dirty="0"/>
              <a:t>2</a:t>
            </a:r>
            <a:r>
              <a:rPr lang="en-US" sz="1100" baseline="-25000" dirty="0"/>
              <a:t>X , </a:t>
            </a:r>
            <a:r>
              <a:rPr lang="en-US" sz="1100" dirty="0"/>
              <a:t>Gev</a:t>
            </a:r>
            <a:r>
              <a:rPr lang="en-US" sz="1100" baseline="30000" dirty="0"/>
              <a:t>2</a:t>
            </a:r>
          </a:p>
        </p:txBody>
      </p:sp>
      <p:graphicFrame>
        <p:nvGraphicFramePr>
          <p:cNvPr id="37" name="Таблица 3">
            <a:extLst>
              <a:ext uri="{FF2B5EF4-FFF2-40B4-BE49-F238E27FC236}">
                <a16:creationId xmlns:a16="http://schemas.microsoft.com/office/drawing/2014/main" id="{4413A8A8-0FDC-7C44-8BD6-525A82001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263813"/>
              </p:ext>
            </p:extLst>
          </p:nvPr>
        </p:nvGraphicFramePr>
        <p:xfrm>
          <a:off x="6859207" y="789471"/>
          <a:ext cx="3288572" cy="544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1995558088"/>
                    </a:ext>
                  </a:extLst>
                </a:gridCol>
                <a:gridCol w="1104537">
                  <a:extLst>
                    <a:ext uri="{9D8B030D-6E8A-4147-A177-3AD203B41FA5}">
                      <a16:colId xmlns:a16="http://schemas.microsoft.com/office/drawing/2014/main" val="4290200021"/>
                    </a:ext>
                  </a:extLst>
                </a:gridCol>
                <a:gridCol w="1175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02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90"/>
                          </a:solidFill>
                        </a:rPr>
                        <a:t>Q</a:t>
                      </a:r>
                      <a:r>
                        <a:rPr lang="en-US" sz="2000" b="0" baseline="30000" dirty="0">
                          <a:solidFill>
                            <a:srgbClr val="000090"/>
                          </a:solidFill>
                        </a:rPr>
                        <a:t>2</a:t>
                      </a:r>
                      <a:r>
                        <a:rPr lang="en-US" sz="2000" b="0" baseline="0" dirty="0">
                          <a:solidFill>
                            <a:srgbClr val="000090"/>
                          </a:solidFill>
                        </a:rPr>
                        <a:t> GeV</a:t>
                      </a:r>
                      <a:r>
                        <a:rPr lang="en-US" sz="2000" b="0" baseline="30000" dirty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ru-RU" sz="2000" b="0" dirty="0">
                        <a:solidFill>
                          <a:srgbClr val="000090"/>
                        </a:solidFill>
                      </a:endParaRP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90"/>
                          </a:solidFill>
                        </a:rPr>
                        <a:t>e p </a:t>
                      </a:r>
                      <a:r>
                        <a:rPr lang="en-US" sz="2000" b="0" dirty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2000" b="0" baseline="30000" dirty="0">
                          <a:solidFill>
                            <a:srgbClr val="000090"/>
                          </a:solidFill>
                        </a:rPr>
                        <a:t>-</a:t>
                      </a:r>
                      <a:r>
                        <a:rPr lang="en-US" sz="2000" b="0" dirty="0">
                          <a:solidFill>
                            <a:srgbClr val="000090"/>
                          </a:solidFill>
                        </a:rPr>
                        <a:t> </a:t>
                      </a:r>
                      <a:endParaRPr lang="ru-RU" sz="2000" b="0" dirty="0">
                        <a:solidFill>
                          <a:srgbClr val="000090"/>
                        </a:solidFill>
                      </a:endParaRP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0090"/>
                          </a:solidFill>
                        </a:rPr>
                        <a:t>e p </a:t>
                      </a:r>
                      <a:r>
                        <a:rPr lang="en-US" sz="2000" b="0" dirty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2000" b="0" baseline="30000" dirty="0">
                          <a:solidFill>
                            <a:srgbClr val="000090"/>
                          </a:solidFill>
                          <a:latin typeface="+mn-lt"/>
                          <a:cs typeface="+mn-cs"/>
                        </a:rPr>
                        <a:t>+</a:t>
                      </a:r>
                      <a:r>
                        <a:rPr lang="en-US" sz="2000" b="0" dirty="0">
                          <a:solidFill>
                            <a:srgbClr val="000090"/>
                          </a:solidFill>
                        </a:rPr>
                        <a:t> </a:t>
                      </a:r>
                      <a:endParaRPr lang="ru-RU" sz="2000" b="0" dirty="0">
                        <a:solidFill>
                          <a:srgbClr val="000090"/>
                        </a:solidFill>
                      </a:endParaRPr>
                    </a:p>
                  </a:txBody>
                  <a:tcPr marL="77867" marR="77867" marT="38075" marB="38075"/>
                </a:tc>
                <a:extLst>
                  <a:ext uri="{0D108BD9-81ED-4DB2-BD59-A6C34878D82A}">
                    <a16:rowId xmlns:a16="http://schemas.microsoft.com/office/drawing/2014/main" val="3387248944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/>
                        <a:t>0.</a:t>
                      </a:r>
                      <a:r>
                        <a:rPr lang="ru-RU" sz="1700" b="0" dirty="0"/>
                        <a:t>1</a:t>
                      </a:r>
                      <a:r>
                        <a:rPr lang="en-US" sz="1700" b="0" dirty="0"/>
                        <a:t>5-</a:t>
                      </a:r>
                      <a:r>
                        <a:rPr lang="ru-RU" sz="1700" b="0" dirty="0"/>
                        <a:t>0.25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108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80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3885327608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/>
                        <a:t>0.</a:t>
                      </a:r>
                      <a:r>
                        <a:rPr lang="ru-RU" sz="1700" b="0" dirty="0"/>
                        <a:t>2</a:t>
                      </a:r>
                      <a:r>
                        <a:rPr lang="en-US" sz="1700" b="0" dirty="0"/>
                        <a:t>5-</a:t>
                      </a:r>
                      <a:r>
                        <a:rPr lang="ru-RU" sz="1700" b="0" dirty="0"/>
                        <a:t>0.35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155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94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3435074170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/>
                        <a:t>0.</a:t>
                      </a:r>
                      <a:r>
                        <a:rPr lang="ru-RU" sz="1700" b="0" dirty="0"/>
                        <a:t>3</a:t>
                      </a:r>
                      <a:r>
                        <a:rPr lang="en-US" sz="1700" b="0" dirty="0"/>
                        <a:t>5-</a:t>
                      </a:r>
                      <a:r>
                        <a:rPr lang="ru-RU" sz="1700" b="0" dirty="0"/>
                        <a:t>0.45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110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66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3631005537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/>
                        <a:t>0.</a:t>
                      </a:r>
                      <a:r>
                        <a:rPr lang="ru-RU" sz="1700" b="0" dirty="0"/>
                        <a:t>4</a:t>
                      </a:r>
                      <a:r>
                        <a:rPr lang="en-US" sz="1700" b="0" dirty="0"/>
                        <a:t>5-</a:t>
                      </a:r>
                      <a:r>
                        <a:rPr lang="ru-RU" sz="1700" b="0" dirty="0"/>
                        <a:t>0.55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87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57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4032405978"/>
                  </a:ext>
                </a:extLst>
              </a:tr>
              <a:tr h="3225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0.</a:t>
                      </a:r>
                      <a:r>
                        <a:rPr lang="ru-RU" sz="1700" b="0" dirty="0"/>
                        <a:t>5</a:t>
                      </a:r>
                      <a:r>
                        <a:rPr lang="en-US" sz="1700" b="0" dirty="0"/>
                        <a:t>5-</a:t>
                      </a:r>
                      <a:r>
                        <a:rPr lang="ru-RU" sz="1700" b="0" dirty="0"/>
                        <a:t>0.65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66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48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978087943"/>
                  </a:ext>
                </a:extLst>
              </a:tr>
              <a:tr h="3273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0.65-</a:t>
                      </a:r>
                      <a:r>
                        <a:rPr lang="ru-RU" sz="1700" b="0" dirty="0"/>
                        <a:t>0.</a:t>
                      </a:r>
                      <a:r>
                        <a:rPr lang="en-US" sz="1700" b="0" dirty="0"/>
                        <a:t>7</a:t>
                      </a:r>
                      <a:r>
                        <a:rPr lang="ru-RU" sz="1700" b="0" dirty="0"/>
                        <a:t>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64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37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2745063712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0.75-</a:t>
                      </a:r>
                      <a:r>
                        <a:rPr lang="ru-RU" sz="1700" b="0" dirty="0"/>
                        <a:t>0.</a:t>
                      </a:r>
                      <a:r>
                        <a:rPr lang="en-US" sz="1700" b="0" dirty="0"/>
                        <a:t>8</a:t>
                      </a:r>
                      <a:r>
                        <a:rPr lang="ru-RU" sz="1700" b="0" dirty="0"/>
                        <a:t>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45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27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2075896587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0.85-</a:t>
                      </a:r>
                      <a:r>
                        <a:rPr lang="ru-RU" sz="1700" b="0" dirty="0"/>
                        <a:t>0.</a:t>
                      </a:r>
                      <a:r>
                        <a:rPr lang="en-US" sz="1700" b="0" dirty="0"/>
                        <a:t>9</a:t>
                      </a:r>
                      <a:r>
                        <a:rPr lang="ru-RU" sz="1700" b="0" dirty="0"/>
                        <a:t>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34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26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654042139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0.95-1</a:t>
                      </a:r>
                      <a:r>
                        <a:rPr lang="ru-RU" sz="1700" b="0" dirty="0"/>
                        <a:t>.</a:t>
                      </a:r>
                      <a:r>
                        <a:rPr lang="en-US" sz="1700" b="0" dirty="0"/>
                        <a:t>0</a:t>
                      </a:r>
                      <a:r>
                        <a:rPr lang="ru-RU" sz="1700" b="0" dirty="0"/>
                        <a:t>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36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21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1014504262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1.05-1</a:t>
                      </a:r>
                      <a:r>
                        <a:rPr lang="ru-RU" sz="1700" b="0" dirty="0"/>
                        <a:t>.</a:t>
                      </a:r>
                      <a:r>
                        <a:rPr lang="en-US" sz="1700" b="0" dirty="0"/>
                        <a:t>1</a:t>
                      </a:r>
                      <a:r>
                        <a:rPr lang="ru-RU" sz="1700" b="0" dirty="0"/>
                        <a:t>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25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18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1052263970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1.15-1</a:t>
                      </a:r>
                      <a:r>
                        <a:rPr lang="ru-RU" sz="1700" b="0" dirty="0"/>
                        <a:t>.</a:t>
                      </a:r>
                      <a:r>
                        <a:rPr lang="en-US" sz="1700" b="0" dirty="0"/>
                        <a:t>2</a:t>
                      </a:r>
                      <a:r>
                        <a:rPr lang="ru-RU" sz="1700" b="0" dirty="0"/>
                        <a:t>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25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17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950006331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1.25-1</a:t>
                      </a:r>
                      <a:r>
                        <a:rPr lang="ru-RU" sz="1700" b="0" dirty="0"/>
                        <a:t>.</a:t>
                      </a:r>
                      <a:r>
                        <a:rPr lang="en-US" sz="1700" b="0" dirty="0"/>
                        <a:t>3</a:t>
                      </a:r>
                      <a:r>
                        <a:rPr lang="ru-RU" sz="1700" b="0" dirty="0"/>
                        <a:t>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21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17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2821499085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1.35-1</a:t>
                      </a:r>
                      <a:r>
                        <a:rPr lang="ru-RU" sz="1700" b="0" dirty="0"/>
                        <a:t>.</a:t>
                      </a:r>
                      <a:r>
                        <a:rPr lang="en-US" sz="1700" b="0" dirty="0"/>
                        <a:t>4</a:t>
                      </a:r>
                      <a:r>
                        <a:rPr lang="ru-RU" sz="1700" b="0" dirty="0"/>
                        <a:t>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15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10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1462840197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1.45-1</a:t>
                      </a:r>
                      <a:r>
                        <a:rPr lang="ru-RU" sz="1700" b="0" dirty="0"/>
                        <a:t>.</a:t>
                      </a:r>
                      <a:r>
                        <a:rPr lang="en-US" sz="1700" b="0" dirty="0"/>
                        <a:t>5</a:t>
                      </a:r>
                      <a:r>
                        <a:rPr lang="ru-RU" sz="1700" b="0" dirty="0"/>
                        <a:t>5</a:t>
                      </a: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13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9</a:t>
                      </a:r>
                      <a:r>
                        <a:rPr lang="en-US" sz="1600" b="0" dirty="0">
                          <a:solidFill>
                            <a:srgbClr val="800100"/>
                          </a:solidFill>
                        </a:rPr>
                        <a:t>0</a:t>
                      </a:r>
                      <a:r>
                        <a:rPr lang="en-US" sz="1600" b="0" dirty="0"/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304339683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>
                          <a:solidFill>
                            <a:srgbClr val="000090"/>
                          </a:solidFill>
                        </a:rPr>
                        <a:t>Total </a:t>
                      </a:r>
                      <a:endParaRPr lang="ru-RU" sz="1700" b="0" dirty="0">
                        <a:solidFill>
                          <a:srgbClr val="000090"/>
                        </a:solidFill>
                      </a:endParaRPr>
                    </a:p>
                  </a:txBody>
                  <a:tcPr marL="77867" marR="77867" marT="38075" marB="38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794</a:t>
                      </a:r>
                      <a:r>
                        <a:rPr lang="en-GB" sz="1600" b="0" dirty="0">
                          <a:solidFill>
                            <a:srgbClr val="800000"/>
                          </a:solidFill>
                        </a:rPr>
                        <a:t>0k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527</a:t>
                      </a:r>
                      <a:r>
                        <a:rPr lang="en-GB" sz="1600" b="0" dirty="0">
                          <a:solidFill>
                            <a:srgbClr val="800000"/>
                          </a:solidFill>
                        </a:rPr>
                        <a:t>0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ru-RU" sz="1600" b="0" dirty="0"/>
                    </a:p>
                  </a:txBody>
                  <a:tcPr marL="68580" marR="68580" marT="36000" marB="3600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8" name="TextBox 6">
            <a:extLst>
              <a:ext uri="{FF2B5EF4-FFF2-40B4-BE49-F238E27FC236}">
                <a16:creationId xmlns:a16="http://schemas.microsoft.com/office/drawing/2014/main" id="{68B53875-B848-2A47-BA85-34C213738F0C}"/>
              </a:ext>
            </a:extLst>
          </p:cNvPr>
          <p:cNvSpPr txBox="1"/>
          <p:nvPr/>
        </p:nvSpPr>
        <p:spPr>
          <a:xfrm>
            <a:off x="7471573" y="76663"/>
            <a:ext cx="2184036" cy="409527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RG-K @ 6.5 GeV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EE7AF59-B5D7-7347-B3DA-655F78127A17}"/>
              </a:ext>
            </a:extLst>
          </p:cNvPr>
          <p:cNvSpPr txBox="1"/>
          <p:nvPr/>
        </p:nvSpPr>
        <p:spPr>
          <a:xfrm>
            <a:off x="7471573" y="388615"/>
            <a:ext cx="2023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07669" eaLnBrk="1" hangingPunct="1">
              <a:defRPr/>
            </a:pPr>
            <a:r>
              <a:rPr lang="en-US" sz="2000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2.2&lt;W&lt;2.5 GeV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F63DE33-1EA0-9D4C-AD2C-9C4E86155F75}"/>
              </a:ext>
            </a:extLst>
          </p:cNvPr>
          <p:cNvSpPr txBox="1"/>
          <p:nvPr/>
        </p:nvSpPr>
        <p:spPr>
          <a:xfrm>
            <a:off x="-979" y="363570"/>
            <a:ext cx="3183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+mn-lt"/>
              </a:rPr>
              <a:t>by Anna </a:t>
            </a:r>
            <a:r>
              <a:rPr lang="en-US" sz="1400" dirty="0" err="1">
                <a:highlight>
                  <a:srgbClr val="FFFF00"/>
                </a:highlight>
                <a:latin typeface="+mn-lt"/>
              </a:rPr>
              <a:t>Frolova</a:t>
            </a:r>
            <a:r>
              <a:rPr lang="en-US" sz="1400" dirty="0">
                <a:highlight>
                  <a:srgbClr val="FFFF00"/>
                </a:highlight>
                <a:latin typeface="+mn-lt"/>
              </a:rPr>
              <a:t> and Alexander </a:t>
            </a:r>
            <a:r>
              <a:rPr lang="en-US" sz="1400" dirty="0" err="1">
                <a:highlight>
                  <a:srgbClr val="FFFF00"/>
                </a:highlight>
                <a:latin typeface="+mn-lt"/>
              </a:rPr>
              <a:t>Bulgakov</a:t>
            </a:r>
            <a:r>
              <a:rPr lang="en-US" sz="1400" dirty="0">
                <a:highlight>
                  <a:srgbClr val="FFFF00"/>
                </a:highlight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8908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1662733" y="80123"/>
            <a:ext cx="6634332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 err="1">
                <a:solidFill>
                  <a:srgbClr val="800100"/>
                </a:solidFill>
                <a:latin typeface="Symbol" charset="2"/>
                <a:cs typeface="Symbol" charset="2"/>
              </a:rPr>
              <a:t>p</a:t>
            </a:r>
            <a:r>
              <a:rPr lang="en-US" sz="3200" b="1" baseline="30000" dirty="0" err="1">
                <a:solidFill>
                  <a:srgbClr val="800100"/>
                </a:solidFill>
                <a:latin typeface="Symbol" charset="2"/>
                <a:cs typeface="Symbol" charset="2"/>
              </a:rPr>
              <a:t>+</a:t>
            </a:r>
            <a:r>
              <a:rPr lang="en-US" sz="3200" b="1" dirty="0" err="1">
                <a:solidFill>
                  <a:srgbClr val="800100"/>
                </a:solidFill>
                <a:latin typeface="Symbol" charset="2"/>
                <a:cs typeface="Symbol" charset="2"/>
              </a:rPr>
              <a:t>p</a:t>
            </a:r>
            <a:r>
              <a:rPr lang="en-US" sz="3200" b="1" baseline="30000" dirty="0" err="1">
                <a:solidFill>
                  <a:srgbClr val="800100"/>
                </a:solidFill>
                <a:latin typeface="Symbol" charset="2"/>
                <a:cs typeface="Symbol" charset="2"/>
              </a:rPr>
              <a:t>-</a:t>
            </a:r>
            <a:r>
              <a:rPr lang="en-US" sz="3200" b="1" dirty="0" err="1">
                <a:solidFill>
                  <a:srgbClr val="800100"/>
                </a:solidFill>
                <a:latin typeface="+mn-lt"/>
                <a:cs typeface="Symbol" charset="2"/>
              </a:rPr>
              <a:t>p</a:t>
            </a:r>
            <a:r>
              <a:rPr lang="en-US" sz="3200" b="1" dirty="0">
                <a:solidFill>
                  <a:srgbClr val="800100"/>
                </a:solidFill>
                <a:latin typeface="+mn-lt"/>
                <a:cs typeface="Symbol" charset="2"/>
              </a:rPr>
              <a:t> Data analysis</a:t>
            </a:r>
            <a:endParaRPr lang="en-US" sz="3200" b="1" dirty="0">
              <a:solidFill>
                <a:srgbClr val="800100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7768A-80BA-304C-9EB2-3C02C51BC736}"/>
              </a:ext>
            </a:extLst>
          </p:cNvPr>
          <p:cNvSpPr txBox="1"/>
          <p:nvPr/>
        </p:nvSpPr>
        <p:spPr>
          <a:xfrm>
            <a:off x="178129" y="6217310"/>
            <a:ext cx="9909539" cy="655748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>
              <a:spcBef>
                <a:spcPts val="400"/>
              </a:spcBef>
              <a:buClr>
                <a:srgbClr val="C00000"/>
              </a:buClr>
            </a:pPr>
            <a:r>
              <a:rPr lang="en-US" sz="1800" b="1" dirty="0" err="1">
                <a:solidFill>
                  <a:srgbClr val="800100"/>
                </a:solidFill>
                <a:latin typeface="Symbol" pitchFamily="2" charset="2"/>
                <a:cs typeface="Symbol" charset="2"/>
              </a:rPr>
              <a:t>p</a:t>
            </a:r>
            <a:r>
              <a:rPr lang="en-US" sz="1800" b="1" baseline="30000" dirty="0" err="1">
                <a:solidFill>
                  <a:srgbClr val="800100"/>
                </a:solidFill>
                <a:latin typeface="+mn-lt"/>
                <a:cs typeface="Symbol" charset="2"/>
              </a:rPr>
              <a:t>+</a:t>
            </a:r>
            <a:r>
              <a:rPr lang="en-US" sz="1800" b="1" dirty="0" err="1">
                <a:solidFill>
                  <a:srgbClr val="800100"/>
                </a:solidFill>
                <a:latin typeface="Symbol" pitchFamily="2" charset="2"/>
                <a:cs typeface="Symbol" charset="2"/>
              </a:rPr>
              <a:t>p</a:t>
            </a:r>
            <a:r>
              <a:rPr lang="en-US" sz="1800" b="1" baseline="30000" dirty="0" err="1">
                <a:solidFill>
                  <a:srgbClr val="800100"/>
                </a:solidFill>
                <a:latin typeface="+mn-lt"/>
                <a:cs typeface="Symbol" charset="2"/>
              </a:rPr>
              <a:t>-</a:t>
            </a:r>
            <a:r>
              <a:rPr lang="en-US" sz="1800" b="1" dirty="0" err="1">
                <a:solidFill>
                  <a:srgbClr val="800100"/>
                </a:solidFill>
                <a:latin typeface="+mn-lt"/>
                <a:cs typeface="Symbol" charset="2"/>
              </a:rPr>
              <a:t>p</a:t>
            </a:r>
            <a:r>
              <a:rPr lang="en-US" sz="1800" b="1" dirty="0">
                <a:solidFill>
                  <a:srgbClr val="800100"/>
                </a:solidFill>
                <a:latin typeface="+mn-lt"/>
                <a:cs typeface="Symbol" charset="2"/>
              </a:rPr>
              <a:t> </a:t>
            </a:r>
            <a:r>
              <a:rPr lang="en-US" sz="1800" dirty="0">
                <a:latin typeface="+mn-lt"/>
                <a:cs typeface="Symbol" charset="2"/>
              </a:rPr>
              <a:t>is the ideal ground for resonance electrocoupling extraction as proved by </a:t>
            </a:r>
            <a:r>
              <a:rPr lang="en-US" sz="1800" dirty="0">
                <a:solidFill>
                  <a:srgbClr val="800100"/>
                </a:solidFill>
                <a:latin typeface="+mn-lt"/>
                <a:cs typeface="Symbol" charset="2"/>
              </a:rPr>
              <a:t>the discovery of the </a:t>
            </a:r>
            <a:r>
              <a:rPr lang="en-US" sz="1800" dirty="0">
                <a:solidFill>
                  <a:srgbClr val="800100"/>
                </a:solidFill>
                <a:latin typeface="+mn-lt"/>
              </a:rPr>
              <a:t>N’(1720)3/2</a:t>
            </a:r>
            <a:r>
              <a:rPr lang="en-US" sz="1800" baseline="30000" dirty="0">
                <a:solidFill>
                  <a:srgbClr val="800100"/>
                </a:solidFill>
                <a:latin typeface="+mn-lt"/>
              </a:rPr>
              <a:t>+</a:t>
            </a:r>
            <a:r>
              <a:rPr lang="en-US" sz="1800" baseline="30000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from the CLAS data analysis </a:t>
            </a:r>
            <a:r>
              <a:rPr lang="en-US" sz="1800" dirty="0">
                <a:solidFill>
                  <a:srgbClr val="3333CC"/>
                </a:solidFill>
                <a:latin typeface="+mn-lt"/>
              </a:rPr>
              <a:t>(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V.I.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Mokeev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et al., Phys. Lett. B 805, 135457 (2020)</a:t>
            </a:r>
            <a:r>
              <a:rPr lang="en-US" sz="1800" dirty="0">
                <a:latin typeface="+mn-lt"/>
              </a:rPr>
              <a:t>).</a:t>
            </a:r>
            <a:endParaRPr lang="en-US" sz="1800" baseline="30000" dirty="0">
              <a:solidFill>
                <a:srgbClr val="020090"/>
              </a:solidFill>
              <a:latin typeface="+mn-lt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20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8">
            <a:extLst>
              <a:ext uri="{FF2B5EF4-FFF2-40B4-BE49-F238E27FC236}">
                <a16:creationId xmlns:a16="http://schemas.microsoft.com/office/drawing/2014/main" id="{CD9C8141-89E4-8B45-8BE5-E1C68E604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08D5709F-08FD-0641-B5BC-0FA6EFD035FF}"/>
              </a:ext>
            </a:extLst>
          </p:cNvPr>
          <p:cNvSpPr txBox="1"/>
          <p:nvPr/>
        </p:nvSpPr>
        <p:spPr>
          <a:xfrm>
            <a:off x="1728603" y="2690504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59B72361-025D-C145-9CF6-A24E350F1BCA}"/>
              </a:ext>
            </a:extLst>
          </p:cNvPr>
          <p:cNvSpPr txBox="1"/>
          <p:nvPr/>
        </p:nvSpPr>
        <p:spPr>
          <a:xfrm>
            <a:off x="7510509" y="2757560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9A00F0E-A4CB-E44B-8CF4-16D882BC8EA3}"/>
              </a:ext>
            </a:extLst>
          </p:cNvPr>
          <p:cNvSpPr txBox="1"/>
          <p:nvPr/>
        </p:nvSpPr>
        <p:spPr>
          <a:xfrm>
            <a:off x="1149886" y="4900985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C4B1D17F-F3E6-9E42-A1C4-79FCA8354F45}"/>
              </a:ext>
            </a:extLst>
          </p:cNvPr>
          <p:cNvSpPr txBox="1"/>
          <p:nvPr/>
        </p:nvSpPr>
        <p:spPr>
          <a:xfrm>
            <a:off x="4495725" y="4936617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F63DE33-1EA0-9D4C-AD2C-9C4E86155F75}"/>
              </a:ext>
            </a:extLst>
          </p:cNvPr>
          <p:cNvSpPr txBox="1"/>
          <p:nvPr/>
        </p:nvSpPr>
        <p:spPr>
          <a:xfrm>
            <a:off x="-979" y="363570"/>
            <a:ext cx="3183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+mn-lt"/>
              </a:rPr>
              <a:t>by Anna </a:t>
            </a:r>
            <a:r>
              <a:rPr lang="en-US" sz="1400" dirty="0" err="1">
                <a:highlight>
                  <a:srgbClr val="FFFF00"/>
                </a:highlight>
                <a:latin typeface="+mn-lt"/>
              </a:rPr>
              <a:t>Frolova</a:t>
            </a:r>
            <a:r>
              <a:rPr lang="en-US" sz="1400" dirty="0">
                <a:highlight>
                  <a:srgbClr val="FFFF00"/>
                </a:highlight>
                <a:latin typeface="+mn-lt"/>
              </a:rPr>
              <a:t> and Alexander </a:t>
            </a:r>
            <a:r>
              <a:rPr lang="en-US" sz="1400" dirty="0" err="1">
                <a:highlight>
                  <a:srgbClr val="FFFF00"/>
                </a:highlight>
                <a:latin typeface="+mn-lt"/>
              </a:rPr>
              <a:t>Bulgakov</a:t>
            </a:r>
            <a:r>
              <a:rPr lang="en-US" sz="1400" dirty="0">
                <a:highlight>
                  <a:srgbClr val="FFFF00"/>
                </a:highlight>
                <a:latin typeface="+mn-lt"/>
              </a:rPr>
              <a:t> </a:t>
            </a:r>
          </a:p>
        </p:txBody>
      </p:sp>
      <p:sp>
        <p:nvSpPr>
          <p:cNvPr id="32" name="Line 7">
            <a:extLst>
              <a:ext uri="{FF2B5EF4-FFF2-40B4-BE49-F238E27FC236}">
                <a16:creationId xmlns:a16="http://schemas.microsoft.com/office/drawing/2014/main" id="{55E205EA-7DEC-DF44-B362-D337001BF06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513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4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472CEC4E-8BD2-5242-A130-A2FFB43E7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715762"/>
            <a:ext cx="3082965" cy="2579623"/>
          </a:xfrm>
          <a:prstGeom prst="rect">
            <a:avLst/>
          </a:prstGeom>
        </p:spPr>
      </p:pic>
      <p:pic>
        <p:nvPicPr>
          <p:cNvPr id="41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07A5CBD0-AB5D-B840-96FD-6DE2AB8D0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58" y="1015372"/>
            <a:ext cx="2764434" cy="2241715"/>
          </a:xfrm>
          <a:prstGeom prst="rect">
            <a:avLst/>
          </a:prstGeom>
        </p:spPr>
      </p:pic>
      <p:pic>
        <p:nvPicPr>
          <p:cNvPr id="42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01D13EE7-DFD1-3244-A670-439042271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2" y="807523"/>
            <a:ext cx="2764434" cy="2435162"/>
          </a:xfrm>
          <a:prstGeom prst="rect">
            <a:avLst/>
          </a:prstGeom>
        </p:spPr>
      </p:pic>
      <p:pic>
        <p:nvPicPr>
          <p:cNvPr id="43" name="Picture 12" descr="Chart&#10;&#10;Description automatically generated">
            <a:extLst>
              <a:ext uri="{FF2B5EF4-FFF2-40B4-BE49-F238E27FC236}">
                <a16:creationId xmlns:a16="http://schemas.microsoft.com/office/drawing/2014/main" id="{6F63305A-8AFB-C14E-A7A6-B1AEFC65D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914"/>
            <a:ext cx="3510023" cy="2686155"/>
          </a:xfrm>
          <a:prstGeom prst="rect">
            <a:avLst/>
          </a:prstGeom>
        </p:spPr>
      </p:pic>
      <p:pic>
        <p:nvPicPr>
          <p:cNvPr id="44" name="Picture 1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CF422C01-1803-6F46-A4F2-71F97D8B0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11" y="3600914"/>
            <a:ext cx="3668635" cy="2602171"/>
          </a:xfrm>
          <a:prstGeom prst="rect">
            <a:avLst/>
          </a:prstGeom>
        </p:spPr>
      </p:pic>
      <p:sp>
        <p:nvSpPr>
          <p:cNvPr id="45" name="TextBox 15">
            <a:extLst>
              <a:ext uri="{FF2B5EF4-FFF2-40B4-BE49-F238E27FC236}">
                <a16:creationId xmlns:a16="http://schemas.microsoft.com/office/drawing/2014/main" id="{D5221A9E-8143-3C4D-96F9-A2BE12BB48B2}"/>
              </a:ext>
            </a:extLst>
          </p:cNvPr>
          <p:cNvSpPr txBox="1"/>
          <p:nvPr/>
        </p:nvSpPr>
        <p:spPr>
          <a:xfrm>
            <a:off x="7020046" y="3615316"/>
            <a:ext cx="30676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All meson-baryon channels established  form the  </a:t>
            </a:r>
            <a:r>
              <a:rPr lang="en-US" sz="1400" dirty="0" err="1">
                <a:latin typeface="Symbol" pitchFamily="2" charset="2"/>
              </a:rPr>
              <a:t>p</a:t>
            </a:r>
            <a:r>
              <a:rPr lang="en-US" sz="1400" baseline="30000" dirty="0" err="1">
                <a:latin typeface="+mn-lt"/>
              </a:rPr>
              <a:t>+</a:t>
            </a:r>
            <a:r>
              <a:rPr lang="en-US" sz="1400" dirty="0" err="1">
                <a:latin typeface="Symbol" pitchFamily="2" charset="2"/>
              </a:rPr>
              <a:t>p</a:t>
            </a:r>
            <a:r>
              <a:rPr lang="en-US" sz="1400" baseline="30000" dirty="0" err="1">
                <a:latin typeface="+mn-lt"/>
              </a:rPr>
              <a:t>-</a:t>
            </a:r>
            <a:r>
              <a:rPr lang="en-US" sz="1400" dirty="0" err="1">
                <a:latin typeface="+mn-lt"/>
              </a:rPr>
              <a:t>p</a:t>
            </a:r>
            <a:r>
              <a:rPr lang="en-US" sz="1400" dirty="0">
                <a:latin typeface="+mn-lt"/>
              </a:rPr>
              <a:t> CLAS data are present in RG-K data.</a:t>
            </a:r>
          </a:p>
          <a:p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Hints for contributions from f</a:t>
            </a:r>
            <a:r>
              <a:rPr lang="en-US" sz="1400" baseline="-25000" dirty="0">
                <a:latin typeface="+mn-lt"/>
              </a:rPr>
              <a:t>2</a:t>
            </a:r>
            <a:r>
              <a:rPr lang="en-US" sz="1400" dirty="0">
                <a:latin typeface="+mn-lt"/>
              </a:rPr>
              <a:t>(1280)p  and </a:t>
            </a:r>
            <a:r>
              <a:rPr lang="en-US" sz="1400" dirty="0">
                <a:latin typeface="Symbol" pitchFamily="2" charset="2"/>
              </a:rPr>
              <a:t>p</a:t>
            </a:r>
            <a:r>
              <a:rPr lang="en-US" sz="1400" baseline="30000" dirty="0">
                <a:latin typeface="+mn-lt"/>
              </a:rPr>
              <a:t>-</a:t>
            </a:r>
            <a:r>
              <a:rPr lang="en-US" sz="1400" dirty="0">
                <a:latin typeface="Symbol" pitchFamily="2" charset="2"/>
              </a:rPr>
              <a:t>D</a:t>
            </a:r>
            <a:r>
              <a:rPr lang="en-US" sz="1400" baseline="30000" dirty="0">
                <a:latin typeface="+mn-lt"/>
              </a:rPr>
              <a:t>++</a:t>
            </a:r>
            <a:r>
              <a:rPr lang="en-US" sz="1400" dirty="0">
                <a:latin typeface="+mn-lt"/>
              </a:rPr>
              <a:t>(1600)3/2</a:t>
            </a:r>
            <a:r>
              <a:rPr lang="en-US" sz="1400" baseline="30000" dirty="0">
                <a:latin typeface="+mn-lt"/>
              </a:rPr>
              <a:t>+</a:t>
            </a:r>
            <a:r>
              <a:rPr lang="en-US" sz="1400" dirty="0">
                <a:latin typeface="+mn-lt"/>
              </a:rPr>
              <a:t> channels have been observed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5D464317-06EC-B94F-A596-116FEE26935A}"/>
              </a:ext>
            </a:extLst>
          </p:cNvPr>
          <p:cNvSpPr txBox="1"/>
          <p:nvPr/>
        </p:nvSpPr>
        <p:spPr>
          <a:xfrm>
            <a:off x="2360133" y="3059862"/>
            <a:ext cx="100380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IM(</a:t>
            </a:r>
            <a:r>
              <a:rPr lang="en-US" sz="1100" dirty="0" err="1">
                <a:latin typeface="Symbol" pitchFamily="2" charset="2"/>
              </a:rPr>
              <a:t>p</a:t>
            </a:r>
            <a:r>
              <a:rPr lang="en-US" sz="1100" dirty="0" err="1"/>
              <a:t>+</a:t>
            </a:r>
            <a:r>
              <a:rPr lang="en-US" sz="1100" dirty="0" err="1">
                <a:latin typeface="Symbol" pitchFamily="2" charset="2"/>
              </a:rPr>
              <a:t>p</a:t>
            </a:r>
            <a:r>
              <a:rPr lang="en-US" sz="1100" dirty="0"/>
              <a:t>-) GeV</a:t>
            </a:r>
          </a:p>
        </p:txBody>
      </p:sp>
      <p:sp>
        <p:nvSpPr>
          <p:cNvPr id="47" name="TextBox 17">
            <a:extLst>
              <a:ext uri="{FF2B5EF4-FFF2-40B4-BE49-F238E27FC236}">
                <a16:creationId xmlns:a16="http://schemas.microsoft.com/office/drawing/2014/main" id="{6C0E2989-C81A-2748-B69A-B6722A9C9DF2}"/>
              </a:ext>
            </a:extLst>
          </p:cNvPr>
          <p:cNvSpPr txBox="1"/>
          <p:nvPr/>
        </p:nvSpPr>
        <p:spPr>
          <a:xfrm>
            <a:off x="5308518" y="3022183"/>
            <a:ext cx="99899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IM(</a:t>
            </a:r>
            <a:r>
              <a:rPr lang="en-US" sz="1100" dirty="0" err="1">
                <a:latin typeface="Symbol" pitchFamily="2" charset="2"/>
              </a:rPr>
              <a:t>p</a:t>
            </a:r>
            <a:r>
              <a:rPr lang="en-US" sz="1100" dirty="0" err="1"/>
              <a:t>+p</a:t>
            </a:r>
            <a:r>
              <a:rPr lang="en-US" sz="1100" dirty="0"/>
              <a:t>) GeV</a:t>
            </a:r>
          </a:p>
        </p:txBody>
      </p:sp>
      <p:sp>
        <p:nvSpPr>
          <p:cNvPr id="48" name="TextBox 18">
            <a:extLst>
              <a:ext uri="{FF2B5EF4-FFF2-40B4-BE49-F238E27FC236}">
                <a16:creationId xmlns:a16="http://schemas.microsoft.com/office/drawing/2014/main" id="{7E9F4999-2746-5849-9ADC-C156E53AC840}"/>
              </a:ext>
            </a:extLst>
          </p:cNvPr>
          <p:cNvSpPr txBox="1"/>
          <p:nvPr/>
        </p:nvSpPr>
        <p:spPr>
          <a:xfrm>
            <a:off x="8072952" y="3054096"/>
            <a:ext cx="97334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IM(</a:t>
            </a:r>
            <a:r>
              <a:rPr lang="en-US" sz="1100" dirty="0">
                <a:latin typeface="Symbol" pitchFamily="2" charset="2"/>
              </a:rPr>
              <a:t>p-</a:t>
            </a:r>
            <a:r>
              <a:rPr lang="en-US" sz="1100" dirty="0"/>
              <a:t>p) GeV</a:t>
            </a:r>
          </a:p>
        </p:txBody>
      </p:sp>
      <p:cxnSp>
        <p:nvCxnSpPr>
          <p:cNvPr id="49" name="Straight Arrow Connector 20">
            <a:extLst>
              <a:ext uri="{FF2B5EF4-FFF2-40B4-BE49-F238E27FC236}">
                <a16:creationId xmlns:a16="http://schemas.microsoft.com/office/drawing/2014/main" id="{CDCBACA1-B746-6143-9FA6-D2EF39D0747B}"/>
              </a:ext>
            </a:extLst>
          </p:cNvPr>
          <p:cNvCxnSpPr/>
          <p:nvPr/>
        </p:nvCxnSpPr>
        <p:spPr bwMode="auto">
          <a:xfrm flipV="1">
            <a:off x="4023360" y="1638795"/>
            <a:ext cx="0" cy="49743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21">
            <a:extLst>
              <a:ext uri="{FF2B5EF4-FFF2-40B4-BE49-F238E27FC236}">
                <a16:creationId xmlns:a16="http://schemas.microsoft.com/office/drawing/2014/main" id="{E37D26A5-F803-8E4D-AC02-1B61D3B620BA}"/>
              </a:ext>
            </a:extLst>
          </p:cNvPr>
          <p:cNvSpPr txBox="1"/>
          <p:nvPr/>
        </p:nvSpPr>
        <p:spPr>
          <a:xfrm>
            <a:off x="3857105" y="2145656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en-US" sz="1200" baseline="30000" dirty="0">
                <a:solidFill>
                  <a:srgbClr val="FF0000"/>
                </a:solidFill>
              </a:rPr>
              <a:t>-</a:t>
            </a:r>
            <a:r>
              <a:rPr lang="en-US" sz="1200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1200" baseline="30000" dirty="0">
                <a:solidFill>
                  <a:srgbClr val="FF0000"/>
                </a:solidFill>
              </a:rPr>
              <a:t>++</a:t>
            </a:r>
            <a:r>
              <a:rPr lang="en-US" sz="1200" dirty="0">
                <a:solidFill>
                  <a:srgbClr val="FF0000"/>
                </a:solidFill>
              </a:rPr>
              <a:t>(1232</a:t>
            </a:r>
            <a:r>
              <a:rPr lang="en-US" sz="1200" dirty="0"/>
              <a:t>)</a:t>
            </a: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9578AA63-8286-DF42-9676-8EBABE961A13}"/>
              </a:ext>
            </a:extLst>
          </p:cNvPr>
          <p:cNvSpPr txBox="1"/>
          <p:nvPr/>
        </p:nvSpPr>
        <p:spPr>
          <a:xfrm>
            <a:off x="4110659" y="2432082"/>
            <a:ext cx="8515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Symbol" pitchFamily="2" charset="2"/>
              </a:rPr>
              <a:t>  </a:t>
            </a:r>
            <a:r>
              <a:rPr lang="en-US" sz="1200" baseline="30000" dirty="0">
                <a:solidFill>
                  <a:srgbClr val="00B0F0"/>
                </a:solidFill>
                <a:latin typeface="Symbol" pitchFamily="2" charset="2"/>
              </a:rPr>
              <a:t>                       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52" name="TextBox 23">
            <a:extLst>
              <a:ext uri="{FF2B5EF4-FFF2-40B4-BE49-F238E27FC236}">
                <a16:creationId xmlns:a16="http://schemas.microsoft.com/office/drawing/2014/main" id="{FA78DFDA-A560-DA44-B2E5-9CF6E03F53E3}"/>
              </a:ext>
            </a:extLst>
          </p:cNvPr>
          <p:cNvSpPr txBox="1"/>
          <p:nvPr/>
        </p:nvSpPr>
        <p:spPr>
          <a:xfrm>
            <a:off x="4023360" y="2414945"/>
            <a:ext cx="9589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Symbol" pitchFamily="2" charset="2"/>
              </a:rPr>
              <a:t>p</a:t>
            </a:r>
            <a:r>
              <a:rPr lang="en-US" sz="1200" baseline="30000" dirty="0">
                <a:solidFill>
                  <a:srgbClr val="00B0F0"/>
                </a:solidFill>
              </a:rPr>
              <a:t>-</a:t>
            </a:r>
            <a:r>
              <a:rPr lang="en-US" sz="1200" dirty="0">
                <a:solidFill>
                  <a:srgbClr val="00B0F0"/>
                </a:solidFill>
                <a:latin typeface="Symbol" pitchFamily="2" charset="2"/>
              </a:rPr>
              <a:t>D</a:t>
            </a:r>
            <a:r>
              <a:rPr lang="en-US" sz="1200" baseline="30000" dirty="0">
                <a:solidFill>
                  <a:srgbClr val="00B0F0"/>
                </a:solidFill>
              </a:rPr>
              <a:t>++</a:t>
            </a:r>
            <a:r>
              <a:rPr lang="en-US" sz="1200" dirty="0">
                <a:solidFill>
                  <a:srgbClr val="00B0F0"/>
                </a:solidFill>
              </a:rPr>
              <a:t>(1600)</a:t>
            </a:r>
          </a:p>
        </p:txBody>
      </p:sp>
      <p:sp>
        <p:nvSpPr>
          <p:cNvPr id="53" name="TextBox 24">
            <a:extLst>
              <a:ext uri="{FF2B5EF4-FFF2-40B4-BE49-F238E27FC236}">
                <a16:creationId xmlns:a16="http://schemas.microsoft.com/office/drawing/2014/main" id="{A52A3DCF-E452-5348-9DAD-3EBAB78357DA}"/>
              </a:ext>
            </a:extLst>
          </p:cNvPr>
          <p:cNvSpPr txBox="1"/>
          <p:nvPr/>
        </p:nvSpPr>
        <p:spPr>
          <a:xfrm>
            <a:off x="1750702" y="1977898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f</a:t>
            </a:r>
            <a:r>
              <a:rPr lang="en-US" sz="1200" baseline="-25000" dirty="0">
                <a:solidFill>
                  <a:srgbClr val="00B0F0"/>
                </a:solidFill>
              </a:rPr>
              <a:t>2</a:t>
            </a:r>
            <a:r>
              <a:rPr lang="en-US" sz="1200" dirty="0">
                <a:solidFill>
                  <a:srgbClr val="00B0F0"/>
                </a:solidFill>
              </a:rPr>
              <a:t>(1280)p</a:t>
            </a:r>
          </a:p>
        </p:txBody>
      </p:sp>
      <p:cxnSp>
        <p:nvCxnSpPr>
          <p:cNvPr id="54" name="Straight Arrow Connector 26">
            <a:extLst>
              <a:ext uri="{FF2B5EF4-FFF2-40B4-BE49-F238E27FC236}">
                <a16:creationId xmlns:a16="http://schemas.microsoft.com/office/drawing/2014/main" id="{8310A636-7625-DE4D-BF53-50381257E51A}"/>
              </a:ext>
            </a:extLst>
          </p:cNvPr>
          <p:cNvCxnSpPr>
            <a:cxnSpLocks/>
          </p:cNvCxnSpPr>
          <p:nvPr/>
        </p:nvCxnSpPr>
        <p:spPr bwMode="auto">
          <a:xfrm flipH="1">
            <a:off x="1543792" y="2281824"/>
            <a:ext cx="465818" cy="427257"/>
          </a:xfrm>
          <a:prstGeom prst="straightConnector1">
            <a:avLst/>
          </a:prstGeom>
          <a:ln>
            <a:solidFill>
              <a:srgbClr val="00B0F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692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1" descr="Diagram&#10;&#10;Description automatically generated">
            <a:extLst>
              <a:ext uri="{FF2B5EF4-FFF2-40B4-BE49-F238E27FC236}">
                <a16:creationId xmlns:a16="http://schemas.microsoft.com/office/drawing/2014/main" id="{4316E8C0-28A4-804A-9B01-2E1DBAA89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71" y="1119150"/>
            <a:ext cx="2886842" cy="3120909"/>
          </a:xfrm>
          <a:prstGeom prst="rect">
            <a:avLst/>
          </a:prstGeom>
        </p:spPr>
      </p:pic>
      <p:pic>
        <p:nvPicPr>
          <p:cNvPr id="47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305B08D4-B9C7-0C43-B1FD-84CD1010C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98" y="3898934"/>
            <a:ext cx="4096988" cy="28713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1662733" y="80123"/>
            <a:ext cx="6634332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Symbol" charset="2"/>
                <a:cs typeface="Symbol" charset="2"/>
              </a:rPr>
              <a:t>p</a:t>
            </a:r>
            <a:r>
              <a:rPr lang="en-US" sz="3200" b="1" baseline="30000" dirty="0">
                <a:solidFill>
                  <a:srgbClr val="800100"/>
                </a:solidFill>
                <a:latin typeface="Symbol" charset="2"/>
                <a:cs typeface="Symbol" charset="2"/>
              </a:rPr>
              <a:t>0</a:t>
            </a:r>
            <a:r>
              <a:rPr lang="en-US" sz="3200" b="1" dirty="0">
                <a:solidFill>
                  <a:srgbClr val="800100"/>
                </a:solidFill>
                <a:latin typeface="+mn-lt"/>
                <a:cs typeface="Symbol" charset="2"/>
              </a:rPr>
              <a:t>p Data analysis</a:t>
            </a:r>
            <a:endParaRPr lang="en-US" sz="3200" b="1" dirty="0">
              <a:solidFill>
                <a:srgbClr val="800100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7768A-80BA-304C-9EB2-3C02C51BC736}"/>
              </a:ext>
            </a:extLst>
          </p:cNvPr>
          <p:cNvSpPr txBox="1"/>
          <p:nvPr/>
        </p:nvSpPr>
        <p:spPr>
          <a:xfrm>
            <a:off x="112939" y="5302388"/>
            <a:ext cx="6019777" cy="1163579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>
              <a:spcBef>
                <a:spcPts val="400"/>
              </a:spcBef>
              <a:buClr>
                <a:srgbClr val="C00000"/>
              </a:buClr>
            </a:pPr>
            <a:r>
              <a:rPr lang="en-US" b="1" dirty="0">
                <a:solidFill>
                  <a:srgbClr val="800100"/>
                </a:solidFill>
                <a:latin typeface="+mn-lt"/>
              </a:rPr>
              <a:t>Goals</a:t>
            </a:r>
            <a:r>
              <a:rPr lang="en-US" b="1" dirty="0">
                <a:latin typeface="+mn-lt"/>
              </a:rPr>
              <a:t>:</a:t>
            </a:r>
            <a:endParaRPr lang="en-US" b="1" dirty="0">
              <a:solidFill>
                <a:srgbClr val="020090"/>
              </a:solidFill>
              <a:latin typeface="+mn-lt"/>
              <a:cs typeface="Symbol" charset="2"/>
            </a:endParaRPr>
          </a:p>
          <a:p>
            <a:r>
              <a:rPr lang="en-US" sz="2400" dirty="0">
                <a:latin typeface="+mn-lt"/>
              </a:rPr>
              <a:t>Measurement of BSA and differential cross sections for </a:t>
            </a:r>
            <a:r>
              <a:rPr lang="en-US" sz="2400" dirty="0">
                <a:latin typeface="Symbol" pitchFamily="2" charset="2"/>
              </a:rPr>
              <a:t>p</a:t>
            </a:r>
            <a:r>
              <a:rPr lang="en-US" sz="2400" baseline="30000" dirty="0">
                <a:latin typeface="+mn-lt"/>
              </a:rPr>
              <a:t>0</a:t>
            </a:r>
            <a:r>
              <a:rPr lang="en-US" sz="2400" dirty="0">
                <a:latin typeface="+mn-lt"/>
              </a:rPr>
              <a:t>p electroproduction off protons</a:t>
            </a:r>
            <a:r>
              <a:rPr lang="en-US" sz="2400" dirty="0"/>
              <a:t>.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20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8">
            <a:extLst>
              <a:ext uri="{FF2B5EF4-FFF2-40B4-BE49-F238E27FC236}">
                <a16:creationId xmlns:a16="http://schemas.microsoft.com/office/drawing/2014/main" id="{CD9C8141-89E4-8B45-8BE5-E1C68E604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08D5709F-08FD-0641-B5BC-0FA6EFD035FF}"/>
              </a:ext>
            </a:extLst>
          </p:cNvPr>
          <p:cNvSpPr txBox="1"/>
          <p:nvPr/>
        </p:nvSpPr>
        <p:spPr>
          <a:xfrm>
            <a:off x="1728603" y="2690504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9A00F0E-A4CB-E44B-8CF4-16D882BC8EA3}"/>
              </a:ext>
            </a:extLst>
          </p:cNvPr>
          <p:cNvSpPr txBox="1"/>
          <p:nvPr/>
        </p:nvSpPr>
        <p:spPr>
          <a:xfrm>
            <a:off x="1149886" y="4900985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C4B1D17F-F3E6-9E42-A1C4-79FCA8354F45}"/>
              </a:ext>
            </a:extLst>
          </p:cNvPr>
          <p:cNvSpPr txBox="1"/>
          <p:nvPr/>
        </p:nvSpPr>
        <p:spPr>
          <a:xfrm>
            <a:off x="4495725" y="4936617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pic>
        <p:nvPicPr>
          <p:cNvPr id="28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BA847582-5198-B544-9229-C5EDB058A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46" y="1489764"/>
            <a:ext cx="3055170" cy="2814460"/>
          </a:xfrm>
          <a:prstGeom prst="rect">
            <a:avLst/>
          </a:prstGeom>
        </p:spPr>
      </p:pic>
      <p:pic>
        <p:nvPicPr>
          <p:cNvPr id="34" name="Picture 7" descr="Chart&#10;&#10;Description automatically generated">
            <a:extLst>
              <a:ext uri="{FF2B5EF4-FFF2-40B4-BE49-F238E27FC236}">
                <a16:creationId xmlns:a16="http://schemas.microsoft.com/office/drawing/2014/main" id="{0713CA72-BF21-EC4C-84BA-3284370CB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6" y="1218081"/>
            <a:ext cx="3327569" cy="3078957"/>
          </a:xfrm>
          <a:prstGeom prst="rect">
            <a:avLst/>
          </a:prstGeom>
        </p:spPr>
      </p:pic>
      <p:sp>
        <p:nvSpPr>
          <p:cNvPr id="41" name="TextBox 14">
            <a:extLst>
              <a:ext uri="{FF2B5EF4-FFF2-40B4-BE49-F238E27FC236}">
                <a16:creationId xmlns:a16="http://schemas.microsoft.com/office/drawing/2014/main" id="{494F4F3E-28F3-8C4E-A571-993009D4C5BE}"/>
              </a:ext>
            </a:extLst>
          </p:cNvPr>
          <p:cNvSpPr txBox="1"/>
          <p:nvPr/>
        </p:nvSpPr>
        <p:spPr>
          <a:xfrm>
            <a:off x="3503214" y="4457780"/>
            <a:ext cx="2650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20090"/>
                </a:solidFill>
                <a:latin typeface="+mn-lt"/>
              </a:rPr>
              <a:t>Manifestation of the nucleon </a:t>
            </a:r>
          </a:p>
          <a:p>
            <a:r>
              <a:rPr lang="en-US" sz="1600" dirty="0">
                <a:solidFill>
                  <a:srgbClr val="020090"/>
                </a:solidFill>
                <a:latin typeface="+mn-lt"/>
              </a:rPr>
              <a:t>resonances in the second and</a:t>
            </a:r>
          </a:p>
          <a:p>
            <a:r>
              <a:rPr lang="en-US" sz="1600" dirty="0">
                <a:solidFill>
                  <a:srgbClr val="020090"/>
                </a:solidFill>
                <a:latin typeface="+mn-lt"/>
              </a:rPr>
              <a:t>the third resonance regions</a:t>
            </a:r>
          </a:p>
        </p:txBody>
      </p:sp>
      <p:sp>
        <p:nvSpPr>
          <p:cNvPr id="46" name="TextBox 21">
            <a:extLst>
              <a:ext uri="{FF2B5EF4-FFF2-40B4-BE49-F238E27FC236}">
                <a16:creationId xmlns:a16="http://schemas.microsoft.com/office/drawing/2014/main" id="{2D5FB657-EBD7-054C-9691-BD511EB50582}"/>
              </a:ext>
            </a:extLst>
          </p:cNvPr>
          <p:cNvSpPr txBox="1"/>
          <p:nvPr/>
        </p:nvSpPr>
        <p:spPr>
          <a:xfrm>
            <a:off x="4113517" y="1324133"/>
            <a:ext cx="1324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Symbol" pitchFamily="2" charset="2"/>
              </a:rPr>
              <a:t>gg</a:t>
            </a:r>
            <a:r>
              <a:rPr lang="en-US" sz="1100" b="1" dirty="0"/>
              <a:t> invariant mass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5">
                <a:extLst>
                  <a:ext uri="{FF2B5EF4-FFF2-40B4-BE49-F238E27FC236}">
                    <a16:creationId xmlns:a16="http://schemas.microsoft.com/office/drawing/2014/main" id="{88C4B80F-4F25-2041-B620-6DC4D83F8E7E}"/>
                  </a:ext>
                </a:extLst>
              </p:cNvPr>
              <p:cNvSpPr txBox="1"/>
              <p:nvPr/>
            </p:nvSpPr>
            <p:spPr>
              <a:xfrm>
                <a:off x="1559091" y="734165"/>
                <a:ext cx="69444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n-lt"/>
                  </a:rPr>
                  <a:t>Signal from e + p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+mn-lt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2400" b="0" i="1" smtClean="0">
                        <a:latin typeface="+mn-lt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+mn-lt"/>
                    <a:sym typeface="Wingdings" pitchFamily="2" charset="2"/>
                  </a:rPr>
                  <a:t>e’+ </a:t>
                </a:r>
                <a:r>
                  <a:rPr lang="en-US" sz="2400" dirty="0">
                    <a:latin typeface="Symbol" pitchFamily="2" charset="2"/>
                    <a:sym typeface="Wingdings" pitchFamily="2" charset="2"/>
                  </a:rPr>
                  <a:t>p</a:t>
                </a:r>
                <a:r>
                  <a:rPr lang="en-US" sz="2400" baseline="30000" dirty="0">
                    <a:latin typeface="+mn-lt"/>
                    <a:sym typeface="Wingdings" pitchFamily="2" charset="2"/>
                  </a:rPr>
                  <a:t>0</a:t>
                </a:r>
                <a:r>
                  <a:rPr lang="en-US" sz="2400" dirty="0">
                    <a:latin typeface="+mn-lt"/>
                    <a:sym typeface="Wingdings" pitchFamily="2" charset="2"/>
                  </a:rPr>
                  <a:t> + p’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+mn-lt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</m:oMath>
                </a14:m>
                <a:r>
                  <a:rPr lang="en-US" sz="2400" dirty="0">
                    <a:latin typeface="+mn-lt"/>
                    <a:sym typeface="Wingdings" pitchFamily="2" charset="2"/>
                  </a:rPr>
                  <a:t> e’ + </a:t>
                </a:r>
                <a:r>
                  <a:rPr lang="en-US" sz="2400" dirty="0">
                    <a:latin typeface="Symbol" pitchFamily="2" charset="2"/>
                    <a:sym typeface="Wingdings" pitchFamily="2" charset="2"/>
                  </a:rPr>
                  <a:t>g</a:t>
                </a:r>
                <a:r>
                  <a:rPr lang="en-US" sz="2400" dirty="0">
                    <a:latin typeface="+mn-lt"/>
                    <a:sym typeface="Wingdings" pitchFamily="2" charset="2"/>
                  </a:rPr>
                  <a:t> + </a:t>
                </a:r>
                <a:r>
                  <a:rPr lang="en-US" sz="2400" dirty="0">
                    <a:latin typeface="Symbol" pitchFamily="2" charset="2"/>
                    <a:sym typeface="Wingdings" pitchFamily="2" charset="2"/>
                  </a:rPr>
                  <a:t>g</a:t>
                </a:r>
                <a:r>
                  <a:rPr lang="en-US" sz="2400" dirty="0">
                    <a:latin typeface="+mn-lt"/>
                    <a:sym typeface="Wingdings" pitchFamily="2" charset="2"/>
                  </a:rPr>
                  <a:t> + p’ channel:</a:t>
                </a:r>
                <a:endParaRPr lang="en-US" sz="2400" dirty="0">
                  <a:latin typeface="+mn-lt"/>
                </a:endParaRPr>
              </a:p>
            </p:txBody>
          </p:sp>
        </mc:Choice>
        <mc:Fallback>
          <p:sp>
            <p:nvSpPr>
              <p:cNvPr id="32" name="TextBox 5">
                <a:extLst>
                  <a:ext uri="{FF2B5EF4-FFF2-40B4-BE49-F238E27FC236}">
                    <a16:creationId xmlns:a16="http://schemas.microsoft.com/office/drawing/2014/main" id="{88C4B80F-4F25-2041-B620-6DC4D83F8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091" y="734165"/>
                <a:ext cx="6944402" cy="461665"/>
              </a:xfrm>
              <a:prstGeom prst="rect">
                <a:avLst/>
              </a:prstGeom>
              <a:blipFill>
                <a:blip r:embed="rId6"/>
                <a:stretch>
                  <a:fillRect l="-1277" t="-13158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16">
            <a:extLst>
              <a:ext uri="{FF2B5EF4-FFF2-40B4-BE49-F238E27FC236}">
                <a16:creationId xmlns:a16="http://schemas.microsoft.com/office/drawing/2014/main" id="{9B599189-590C-E54D-BA0B-7C5505C318DF}"/>
              </a:ext>
            </a:extLst>
          </p:cNvPr>
          <p:cNvCxnSpPr/>
          <p:nvPr/>
        </p:nvCxnSpPr>
        <p:spPr bwMode="auto">
          <a:xfrm>
            <a:off x="6926193" y="5336103"/>
            <a:ext cx="731520" cy="84824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17">
            <a:extLst>
              <a:ext uri="{FF2B5EF4-FFF2-40B4-BE49-F238E27FC236}">
                <a16:creationId xmlns:a16="http://schemas.microsoft.com/office/drawing/2014/main" id="{38DB927A-050B-6145-9D62-75F5237C7B44}"/>
              </a:ext>
            </a:extLst>
          </p:cNvPr>
          <p:cNvSpPr txBox="1"/>
          <p:nvPr/>
        </p:nvSpPr>
        <p:spPr>
          <a:xfrm>
            <a:off x="6724314" y="4872966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</a:t>
            </a:r>
            <a:r>
              <a:rPr lang="en-US" sz="1200" baseline="30000" dirty="0">
                <a:solidFill>
                  <a:srgbClr val="FF0000"/>
                </a:solidFill>
              </a:rPr>
              <a:t>nd</a:t>
            </a:r>
            <a:r>
              <a:rPr lang="en-US" sz="1200" dirty="0">
                <a:solidFill>
                  <a:srgbClr val="FF0000"/>
                </a:solidFill>
              </a:rPr>
              <a:t> N*</a:t>
            </a:r>
          </a:p>
          <a:p>
            <a:r>
              <a:rPr lang="en-US" sz="1200" dirty="0">
                <a:solidFill>
                  <a:srgbClr val="FF0000"/>
                </a:solidFill>
              </a:rPr>
              <a:t>region</a:t>
            </a:r>
          </a:p>
        </p:txBody>
      </p:sp>
      <p:cxnSp>
        <p:nvCxnSpPr>
          <p:cNvPr id="44" name="Straight Arrow Connector 19">
            <a:extLst>
              <a:ext uri="{FF2B5EF4-FFF2-40B4-BE49-F238E27FC236}">
                <a16:creationId xmlns:a16="http://schemas.microsoft.com/office/drawing/2014/main" id="{A2909184-0685-9143-A897-927A61D68688}"/>
              </a:ext>
            </a:extLst>
          </p:cNvPr>
          <p:cNvCxnSpPr/>
          <p:nvPr/>
        </p:nvCxnSpPr>
        <p:spPr bwMode="auto">
          <a:xfrm flipH="1">
            <a:off x="7935597" y="5241101"/>
            <a:ext cx="722935" cy="100422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20">
            <a:extLst>
              <a:ext uri="{FF2B5EF4-FFF2-40B4-BE49-F238E27FC236}">
                <a16:creationId xmlns:a16="http://schemas.microsoft.com/office/drawing/2014/main" id="{42A44BB9-ABFE-1E4C-A358-BED7EB9904D7}"/>
              </a:ext>
            </a:extLst>
          </p:cNvPr>
          <p:cNvSpPr txBox="1"/>
          <p:nvPr/>
        </p:nvSpPr>
        <p:spPr>
          <a:xfrm>
            <a:off x="8417202" y="4765065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</a:t>
            </a:r>
            <a:r>
              <a:rPr lang="en-US" sz="1200" baseline="30000" dirty="0">
                <a:solidFill>
                  <a:srgbClr val="FF0000"/>
                </a:solidFill>
              </a:rPr>
              <a:t>rd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baseline="30000" dirty="0">
                <a:solidFill>
                  <a:srgbClr val="FF0000"/>
                </a:solidFill>
              </a:rPr>
              <a:t>.</a:t>
            </a:r>
            <a:r>
              <a:rPr lang="en-US" sz="1200" dirty="0">
                <a:solidFill>
                  <a:srgbClr val="FF0000"/>
                </a:solidFill>
              </a:rPr>
              <a:t>N*</a:t>
            </a:r>
          </a:p>
          <a:p>
            <a:r>
              <a:rPr lang="en-US" sz="1200" dirty="0">
                <a:solidFill>
                  <a:srgbClr val="FF0000"/>
                </a:solidFill>
              </a:rPr>
              <a:t>region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0D8F9EE-D07B-EE4B-A1BB-1A744B6FED9F}"/>
              </a:ext>
            </a:extLst>
          </p:cNvPr>
          <p:cNvSpPr txBox="1"/>
          <p:nvPr/>
        </p:nvSpPr>
        <p:spPr>
          <a:xfrm>
            <a:off x="180731" y="4515561"/>
            <a:ext cx="2322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+mn-lt"/>
              </a:rPr>
              <a:t>by Anna </a:t>
            </a:r>
            <a:r>
              <a:rPr lang="en-US" dirty="0" err="1">
                <a:highlight>
                  <a:srgbClr val="FFFF00"/>
                </a:highlight>
                <a:latin typeface="+mn-lt"/>
              </a:rPr>
              <a:t>Golubenko</a:t>
            </a:r>
            <a:endParaRPr lang="en-US" dirty="0">
              <a:highlight>
                <a:srgbClr val="FF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349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5" y="49210"/>
            <a:ext cx="9344025" cy="625106"/>
          </a:xfrm>
          <a:ln>
            <a:noFill/>
          </a:ln>
        </p:spPr>
        <p:txBody>
          <a:bodyPr lIns="100735" tIns="50367" rIns="100735" bIns="50367" anchor="ctr">
            <a:norm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Physics Program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597" y="1394396"/>
            <a:ext cx="9793088" cy="5256584"/>
          </a:xfrm>
        </p:spPr>
        <p:txBody>
          <a:bodyPr lIns="100735" tIns="50367" rIns="100735" bIns="50367">
            <a:noAutofit/>
          </a:bodyPr>
          <a:lstStyle/>
          <a:p>
            <a:r>
              <a:rPr lang="en-US" sz="2400" dirty="0">
                <a:cs typeface="Chalkboard"/>
              </a:rPr>
              <a:t>The N* spectrum: what is </a:t>
            </a:r>
            <a:r>
              <a:rPr lang="en-US" sz="2400" dirty="0">
                <a:solidFill>
                  <a:srgbClr val="000000"/>
                </a:solidFill>
                <a:cs typeface="Chalkboard"/>
              </a:rPr>
              <a:t>the role of glue</a:t>
            </a:r>
            <a:r>
              <a:rPr lang="en-US" sz="2400" dirty="0">
                <a:cs typeface="Chalkboard"/>
              </a:rPr>
              <a:t>?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90"/>
                </a:solidFill>
                <a:cs typeface="Chalkboard"/>
              </a:rPr>
              <a:t>                    Search for new baryon states → hybrid states</a:t>
            </a:r>
          </a:p>
          <a:p>
            <a:pPr marL="361950" indent="0">
              <a:buNone/>
            </a:pPr>
            <a:r>
              <a:rPr lang="en-US" sz="2400" dirty="0">
                <a:solidFill>
                  <a:srgbClr val="800000"/>
                </a:solidFill>
                <a:cs typeface="Comic Sans MS"/>
              </a:rPr>
              <a:t>E12-16-010    </a:t>
            </a:r>
            <a:endParaRPr lang="en-US" sz="2400" dirty="0">
              <a:latin typeface="Chalkboard"/>
              <a:cs typeface="Chalkboard"/>
            </a:endParaRPr>
          </a:p>
          <a:p>
            <a:r>
              <a:rPr lang="en-US" sz="2400" dirty="0">
                <a:cs typeface="Chalkboard"/>
              </a:rPr>
              <a:t>How does the role of the active degrees of freedom in the nucleon spectrum evolve with distance scale? </a:t>
            </a:r>
            <a:endParaRPr lang="en-US" sz="2400" dirty="0">
              <a:solidFill>
                <a:srgbClr val="000000"/>
              </a:solidFill>
              <a:cs typeface="Chalkboard"/>
            </a:endParaRPr>
          </a:p>
          <a:p>
            <a:pPr marL="1373188" indent="-1373188">
              <a:buNone/>
            </a:pPr>
            <a:r>
              <a:rPr lang="en-US" sz="2400" b="1" dirty="0">
                <a:solidFill>
                  <a:srgbClr val="000000"/>
                </a:solidFill>
                <a:cs typeface="Comic Sans MS"/>
              </a:rPr>
              <a:t>                    </a:t>
            </a:r>
            <a:r>
              <a:rPr lang="en-US" sz="2400" b="1" dirty="0">
                <a:solidFill>
                  <a:srgbClr val="000090"/>
                </a:solidFill>
                <a:cs typeface="Comic Sans MS"/>
              </a:rPr>
              <a:t>Probe underlying N* d.o.f. and their emergence from QCD from the </a:t>
            </a:r>
            <a:r>
              <a:rPr lang="en-US" sz="2400" b="1" dirty="0">
                <a:solidFill>
                  <a:srgbClr val="020090"/>
                </a:solidFill>
                <a:cs typeface="Comic Sans MS"/>
              </a:rPr>
              <a:t>Q</a:t>
            </a:r>
            <a:r>
              <a:rPr lang="en-US" sz="2400" b="1" baseline="30000" dirty="0">
                <a:solidFill>
                  <a:srgbClr val="020090"/>
                </a:solidFill>
                <a:cs typeface="Comic Sans MS"/>
              </a:rPr>
              <a:t>2</a:t>
            </a:r>
            <a:r>
              <a:rPr lang="en-US" sz="2400" b="1" dirty="0">
                <a:solidFill>
                  <a:srgbClr val="020090"/>
                </a:solidFill>
                <a:cs typeface="Comic Sans MS"/>
              </a:rPr>
              <a:t> evolution of the resonance electrocouplings</a:t>
            </a:r>
          </a:p>
          <a:p>
            <a:pPr marL="355490" indent="0">
              <a:buNone/>
            </a:pPr>
            <a:r>
              <a:rPr lang="en-US" sz="2400" dirty="0">
                <a:solidFill>
                  <a:srgbClr val="800000"/>
                </a:solidFill>
                <a:cs typeface="Comic Sans MS"/>
              </a:rPr>
              <a:t>E12-16-010A</a:t>
            </a:r>
            <a:endParaRPr lang="en-US" sz="2400" dirty="0">
              <a:latin typeface="Chalkboard"/>
              <a:cs typeface="Chalkboard"/>
            </a:endParaRPr>
          </a:p>
          <a:p>
            <a:r>
              <a:rPr lang="en-US" sz="2400" dirty="0"/>
              <a:t>How is color confinement realized in the force and pressure distributions resulting in stable nucleons</a:t>
            </a:r>
            <a:r>
              <a:rPr lang="en-US" sz="2400" dirty="0">
                <a:cs typeface="Chalkboard"/>
              </a:rPr>
              <a:t>?</a:t>
            </a:r>
            <a:r>
              <a:rPr lang="en-US" sz="2400" dirty="0">
                <a:solidFill>
                  <a:srgbClr val="800000"/>
                </a:solidFill>
                <a:cs typeface="Chalkboard"/>
              </a:rPr>
              <a:t> </a:t>
            </a:r>
          </a:p>
          <a:p>
            <a:pPr marL="355490" indent="0">
              <a:buNone/>
            </a:pPr>
            <a:r>
              <a:rPr lang="en-US" sz="2400" b="1" dirty="0">
                <a:solidFill>
                  <a:srgbClr val="000090"/>
                </a:solidFill>
                <a:cs typeface="Chalkboard"/>
              </a:rPr>
              <a:t>	       Study GPDs and their moments from DVCS</a:t>
            </a:r>
          </a:p>
          <a:p>
            <a:pPr marL="355490" indent="0">
              <a:buNone/>
            </a:pPr>
            <a:r>
              <a:rPr lang="en-US" sz="2400" dirty="0">
                <a:solidFill>
                  <a:srgbClr val="800000"/>
                </a:solidFill>
                <a:cs typeface="Comic Sans MS"/>
              </a:rPr>
              <a:t>E12-16-010B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8BDD-2A9B-A643-A699-54CA44B406CD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 bwMode="auto">
          <a:xfrm>
            <a:off x="726629" y="2082544"/>
            <a:ext cx="9361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cxnSp>
        <p:nvCxnSpPr>
          <p:cNvPr id="11" name="Connettore 2 10"/>
          <p:cNvCxnSpPr/>
          <p:nvPr/>
        </p:nvCxnSpPr>
        <p:spPr bwMode="auto">
          <a:xfrm>
            <a:off x="726629" y="3770660"/>
            <a:ext cx="9361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cxnSp>
        <p:nvCxnSpPr>
          <p:cNvPr id="12" name="Connettore 2 11"/>
          <p:cNvCxnSpPr/>
          <p:nvPr/>
        </p:nvCxnSpPr>
        <p:spPr bwMode="auto">
          <a:xfrm>
            <a:off x="726629" y="5813296"/>
            <a:ext cx="9361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13" name="Segnaposto piè di pagina 8">
            <a:extLst>
              <a:ext uri="{FF2B5EF4-FFF2-40B4-BE49-F238E27FC236}">
                <a16:creationId xmlns:a16="http://schemas.microsoft.com/office/drawing/2014/main" id="{268DFC79-C991-1E4B-AFA6-2FC9BBD28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840760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9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1662733" y="80123"/>
            <a:ext cx="6634332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Symbol" charset="2"/>
                <a:cs typeface="Symbol" charset="2"/>
              </a:rPr>
              <a:t>h</a:t>
            </a:r>
            <a:r>
              <a:rPr lang="en-US" sz="3200" b="1" dirty="0">
                <a:solidFill>
                  <a:srgbClr val="800100"/>
                </a:solidFill>
                <a:latin typeface="+mn-lt"/>
                <a:cs typeface="Symbol" charset="2"/>
              </a:rPr>
              <a:t>p Data analysis</a:t>
            </a:r>
            <a:endParaRPr lang="en-US" sz="3200" b="1" dirty="0">
              <a:solidFill>
                <a:srgbClr val="800100"/>
              </a:solidFill>
              <a:latin typeface="+mn-lt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20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8">
            <a:extLst>
              <a:ext uri="{FF2B5EF4-FFF2-40B4-BE49-F238E27FC236}">
                <a16:creationId xmlns:a16="http://schemas.microsoft.com/office/drawing/2014/main" id="{CD9C8141-89E4-8B45-8BE5-E1C68E604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08D5709F-08FD-0641-B5BC-0FA6EFD035FF}"/>
              </a:ext>
            </a:extLst>
          </p:cNvPr>
          <p:cNvSpPr txBox="1"/>
          <p:nvPr/>
        </p:nvSpPr>
        <p:spPr>
          <a:xfrm>
            <a:off x="1728603" y="2690504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59B72361-025D-C145-9CF6-A24E350F1BCA}"/>
              </a:ext>
            </a:extLst>
          </p:cNvPr>
          <p:cNvSpPr txBox="1"/>
          <p:nvPr/>
        </p:nvSpPr>
        <p:spPr>
          <a:xfrm>
            <a:off x="7510509" y="2757560"/>
            <a:ext cx="1665841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</a:t>
            </a: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9A00F0E-A4CB-E44B-8CF4-16D882BC8EA3}"/>
              </a:ext>
            </a:extLst>
          </p:cNvPr>
          <p:cNvSpPr txBox="1"/>
          <p:nvPr/>
        </p:nvSpPr>
        <p:spPr>
          <a:xfrm>
            <a:off x="1149886" y="4900985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C4B1D17F-F3E6-9E42-A1C4-79FCA8354F45}"/>
              </a:ext>
            </a:extLst>
          </p:cNvPr>
          <p:cNvSpPr txBox="1"/>
          <p:nvPr/>
        </p:nvSpPr>
        <p:spPr>
          <a:xfrm>
            <a:off x="4495725" y="4936617"/>
            <a:ext cx="1723549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5">
                <a:extLst>
                  <a:ext uri="{FF2B5EF4-FFF2-40B4-BE49-F238E27FC236}">
                    <a16:creationId xmlns:a16="http://schemas.microsoft.com/office/drawing/2014/main" id="{88C4B80F-4F25-2041-B620-6DC4D83F8E7E}"/>
                  </a:ext>
                </a:extLst>
              </p:cNvPr>
              <p:cNvSpPr txBox="1"/>
              <p:nvPr/>
            </p:nvSpPr>
            <p:spPr>
              <a:xfrm>
                <a:off x="65327" y="687473"/>
                <a:ext cx="63817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n-lt"/>
                  </a:rPr>
                  <a:t>Signal from e + p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+mn-lt"/>
                    <a:sym typeface="Wingdings" pitchFamily="2" charset="2"/>
                  </a:rPr>
                  <a:t>e’+ </a:t>
                </a:r>
                <a:r>
                  <a:rPr lang="en-US" sz="24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2400" dirty="0">
                    <a:latin typeface="+mn-lt"/>
                    <a:sym typeface="Wingdings" pitchFamily="2" charset="2"/>
                  </a:rPr>
                  <a:t> + p’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</m:oMath>
                </a14:m>
                <a:r>
                  <a:rPr lang="en-US" sz="2400" dirty="0">
                    <a:latin typeface="+mn-lt"/>
                    <a:sym typeface="Wingdings" pitchFamily="2" charset="2"/>
                  </a:rPr>
                  <a:t> e’ + </a:t>
                </a:r>
                <a:r>
                  <a:rPr lang="en-US" sz="2400" dirty="0">
                    <a:latin typeface="Symbol" pitchFamily="2" charset="2"/>
                    <a:sym typeface="Wingdings" pitchFamily="2" charset="2"/>
                  </a:rPr>
                  <a:t>g</a:t>
                </a:r>
                <a:r>
                  <a:rPr lang="en-US" sz="2400" dirty="0">
                    <a:latin typeface="+mn-lt"/>
                    <a:sym typeface="Wingdings" pitchFamily="2" charset="2"/>
                  </a:rPr>
                  <a:t> +p’ + X skim:</a:t>
                </a:r>
                <a:endParaRPr lang="en-US" sz="2400" dirty="0">
                  <a:latin typeface="+mn-lt"/>
                </a:endParaRPr>
              </a:p>
            </p:txBody>
          </p:sp>
        </mc:Choice>
        <mc:Fallback>
          <p:sp>
            <p:nvSpPr>
              <p:cNvPr id="32" name="TextBox 5">
                <a:extLst>
                  <a:ext uri="{FF2B5EF4-FFF2-40B4-BE49-F238E27FC236}">
                    <a16:creationId xmlns:a16="http://schemas.microsoft.com/office/drawing/2014/main" id="{88C4B80F-4F25-2041-B620-6DC4D83F8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7" y="687473"/>
                <a:ext cx="6381747" cy="461665"/>
              </a:xfrm>
              <a:prstGeom prst="rect">
                <a:avLst/>
              </a:prstGeom>
              <a:blipFill>
                <a:blip r:embed="rId2"/>
                <a:stretch>
                  <a:fillRect l="-1590" t="-13514" r="-596" b="-297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0D8F9EE-D07B-EE4B-A1BB-1A744B6FED9F}"/>
              </a:ext>
            </a:extLst>
          </p:cNvPr>
          <p:cNvSpPr txBox="1"/>
          <p:nvPr/>
        </p:nvSpPr>
        <p:spPr>
          <a:xfrm>
            <a:off x="54320" y="224577"/>
            <a:ext cx="15047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+mn-lt"/>
              </a:rPr>
              <a:t>by Izzy </a:t>
            </a:r>
            <a:r>
              <a:rPr lang="en-US" dirty="0" err="1">
                <a:highlight>
                  <a:srgbClr val="FFFF00"/>
                </a:highlight>
                <a:latin typeface="+mn-lt"/>
              </a:rPr>
              <a:t>Illary</a:t>
            </a:r>
            <a:endParaRPr lang="en-US" dirty="0"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3A3F913-D3A7-754C-90DB-E74162A51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29" y="1378720"/>
            <a:ext cx="8687883" cy="542992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B61500E-06F3-AF48-A6C0-03CA51845669}"/>
              </a:ext>
            </a:extLst>
          </p:cNvPr>
          <p:cNvSpPr txBox="1"/>
          <p:nvPr/>
        </p:nvSpPr>
        <p:spPr>
          <a:xfrm>
            <a:off x="1662733" y="2506155"/>
            <a:ext cx="4235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2" charset="2"/>
              </a:rPr>
              <a:t>p</a:t>
            </a:r>
            <a:r>
              <a:rPr lang="it-IT" baseline="30000" dirty="0">
                <a:latin typeface="+mn-lt"/>
              </a:rPr>
              <a:t>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06FD7F-78CA-CA4D-BC77-6DDB3F6F5CF6}"/>
              </a:ext>
            </a:extLst>
          </p:cNvPr>
          <p:cNvSpPr txBox="1"/>
          <p:nvPr/>
        </p:nvSpPr>
        <p:spPr>
          <a:xfrm>
            <a:off x="1728603" y="4693236"/>
            <a:ext cx="4235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2" charset="2"/>
              </a:rPr>
              <a:t>p</a:t>
            </a:r>
            <a:r>
              <a:rPr lang="it-IT" baseline="30000" dirty="0">
                <a:latin typeface="+mn-lt"/>
              </a:rPr>
              <a:t>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4F2657F-8BB3-3D44-9DB6-37987FD29293}"/>
              </a:ext>
            </a:extLst>
          </p:cNvPr>
          <p:cNvSpPr txBox="1"/>
          <p:nvPr/>
        </p:nvSpPr>
        <p:spPr>
          <a:xfrm>
            <a:off x="7207349" y="1652642"/>
            <a:ext cx="4235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2" charset="2"/>
              </a:rPr>
              <a:t>p</a:t>
            </a:r>
            <a:r>
              <a:rPr lang="it-IT" baseline="30000" dirty="0">
                <a:latin typeface="+mn-lt"/>
              </a:rPr>
              <a:t>0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9BD7EFA-CCC4-3B49-A6FB-F1948CFAB712}"/>
              </a:ext>
            </a:extLst>
          </p:cNvPr>
          <p:cNvSpPr txBox="1"/>
          <p:nvPr/>
        </p:nvSpPr>
        <p:spPr>
          <a:xfrm>
            <a:off x="7175429" y="4230644"/>
            <a:ext cx="4235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2" charset="2"/>
              </a:rPr>
              <a:t>p</a:t>
            </a:r>
            <a:r>
              <a:rPr lang="it-IT" baseline="30000" dirty="0">
                <a:latin typeface="+mn-lt"/>
              </a:rPr>
              <a:t>0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D1E57D7-9F19-0246-9850-4546D0749C2A}"/>
              </a:ext>
            </a:extLst>
          </p:cNvPr>
          <p:cNvSpPr txBox="1"/>
          <p:nvPr/>
        </p:nvSpPr>
        <p:spPr>
          <a:xfrm>
            <a:off x="2972250" y="1617513"/>
            <a:ext cx="3465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2" charset="2"/>
              </a:rPr>
              <a:t>h</a:t>
            </a:r>
            <a:endParaRPr lang="it-IT" baseline="30000" dirty="0">
              <a:latin typeface="+mn-lt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C332650-4C79-3D40-A983-4DFE984D9002}"/>
              </a:ext>
            </a:extLst>
          </p:cNvPr>
          <p:cNvSpPr txBox="1"/>
          <p:nvPr/>
        </p:nvSpPr>
        <p:spPr>
          <a:xfrm>
            <a:off x="2798965" y="5123457"/>
            <a:ext cx="3465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2" charset="2"/>
              </a:rPr>
              <a:t>h</a:t>
            </a:r>
            <a:endParaRPr lang="it-IT" baseline="30000" dirty="0">
              <a:latin typeface="+mn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2EDB4E-0A91-CB40-B3BB-07339BDD0EFC}"/>
              </a:ext>
            </a:extLst>
          </p:cNvPr>
          <p:cNvSpPr txBox="1"/>
          <p:nvPr/>
        </p:nvSpPr>
        <p:spPr>
          <a:xfrm>
            <a:off x="7869372" y="1689140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20090"/>
                </a:solidFill>
              </a:rPr>
              <a:t>Proton in FD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7539F99-8022-A543-A4A8-5911B3873AFF}"/>
              </a:ext>
            </a:extLst>
          </p:cNvPr>
          <p:cNvSpPr txBox="1"/>
          <p:nvPr/>
        </p:nvSpPr>
        <p:spPr>
          <a:xfrm>
            <a:off x="1730395" y="1738009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20090"/>
                </a:solidFill>
              </a:rPr>
              <a:t>Proton in FD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C8F1CCC-3AFB-0342-AF07-99B9761ABDD6}"/>
              </a:ext>
            </a:extLst>
          </p:cNvPr>
          <p:cNvSpPr txBox="1"/>
          <p:nvPr/>
        </p:nvSpPr>
        <p:spPr>
          <a:xfrm>
            <a:off x="1940360" y="4332549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20090"/>
                </a:solidFill>
              </a:rPr>
              <a:t>Proton in CD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58B51E0-AD61-4F45-B41B-AFEBE4BD95E9}"/>
              </a:ext>
            </a:extLst>
          </p:cNvPr>
          <p:cNvSpPr txBox="1"/>
          <p:nvPr/>
        </p:nvSpPr>
        <p:spPr>
          <a:xfrm>
            <a:off x="7926280" y="4284504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20090"/>
                </a:solidFill>
              </a:rPr>
              <a:t>Proton in CD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537C00C-A73C-E442-B840-48E2C62FC240}"/>
              </a:ext>
            </a:extLst>
          </p:cNvPr>
          <p:cNvSpPr txBox="1"/>
          <p:nvPr/>
        </p:nvSpPr>
        <p:spPr>
          <a:xfrm>
            <a:off x="8135883" y="2127282"/>
            <a:ext cx="3465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2" charset="2"/>
              </a:rPr>
              <a:t>h</a:t>
            </a:r>
            <a:endParaRPr lang="it-IT" baseline="30000" dirty="0">
              <a:latin typeface="+mn-lt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A70DB34-9535-D14F-AD01-554DB0883248}"/>
              </a:ext>
            </a:extLst>
          </p:cNvPr>
          <p:cNvSpPr txBox="1"/>
          <p:nvPr/>
        </p:nvSpPr>
        <p:spPr>
          <a:xfrm>
            <a:off x="8236941" y="4820308"/>
            <a:ext cx="3465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2" charset="2"/>
              </a:rPr>
              <a:t>h</a:t>
            </a:r>
            <a:endParaRPr lang="it-IT" baseline="30000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108AB5-710F-5E40-8472-1AAC813DC434}"/>
              </a:ext>
            </a:extLst>
          </p:cNvPr>
          <p:cNvSpPr txBox="1"/>
          <p:nvPr/>
        </p:nvSpPr>
        <p:spPr>
          <a:xfrm>
            <a:off x="4330740" y="1064572"/>
            <a:ext cx="62011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100"/>
                </a:solidFill>
                <a:latin typeface="Symbol" pitchFamily="2" charset="2"/>
              </a:rPr>
              <a:t>h</a:t>
            </a:r>
            <a:r>
              <a:rPr lang="en-US" b="1" dirty="0">
                <a:solidFill>
                  <a:srgbClr val="800100"/>
                </a:solidFill>
                <a:latin typeface="+mn-lt"/>
              </a:rPr>
              <a:t> detection is dominated by the </a:t>
            </a:r>
            <a:r>
              <a:rPr lang="en-US" b="1" dirty="0">
                <a:solidFill>
                  <a:srgbClr val="800100"/>
                </a:solidFill>
                <a:latin typeface="Symbol" pitchFamily="2" charset="2"/>
              </a:rPr>
              <a:t>p</a:t>
            </a:r>
            <a:r>
              <a:rPr lang="en-US" b="1" baseline="30000" dirty="0">
                <a:solidFill>
                  <a:srgbClr val="800100"/>
                </a:solidFill>
                <a:latin typeface="+mn-lt"/>
              </a:rPr>
              <a:t>+</a:t>
            </a:r>
            <a:r>
              <a:rPr lang="en-US" b="1" dirty="0">
                <a:solidFill>
                  <a:srgbClr val="800100"/>
                </a:solidFill>
                <a:latin typeface="Symbol" pitchFamily="2" charset="2"/>
              </a:rPr>
              <a:t>p</a:t>
            </a:r>
            <a:r>
              <a:rPr lang="en-US" b="1" baseline="30000" dirty="0">
                <a:solidFill>
                  <a:srgbClr val="800100"/>
                </a:solidFill>
                <a:latin typeface="+mn-lt"/>
              </a:rPr>
              <a:t>-</a:t>
            </a:r>
            <a:r>
              <a:rPr lang="en-US" b="1" dirty="0">
                <a:solidFill>
                  <a:srgbClr val="800100"/>
                </a:solidFill>
                <a:latin typeface="Symbol" pitchFamily="2" charset="2"/>
              </a:rPr>
              <a:t>p</a:t>
            </a:r>
            <a:r>
              <a:rPr lang="en-US" b="1" baseline="30000" dirty="0">
                <a:solidFill>
                  <a:srgbClr val="800100"/>
                </a:solidFill>
                <a:latin typeface="+mn-lt"/>
              </a:rPr>
              <a:t>0</a:t>
            </a:r>
            <a:r>
              <a:rPr lang="en-US" b="1" dirty="0">
                <a:solidFill>
                  <a:srgbClr val="800100"/>
                </a:solidFill>
                <a:latin typeface="+mn-lt"/>
              </a:rPr>
              <a:t> decay channel </a:t>
            </a:r>
          </a:p>
        </p:txBody>
      </p:sp>
    </p:spTree>
    <p:extLst>
      <p:ext uri="{BB962C8B-B14F-4D97-AF65-F5344CB8AC3E}">
        <p14:creationId xmlns:p14="http://schemas.microsoft.com/office/powerpoint/2010/main" val="1948080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1662733" y="80123"/>
            <a:ext cx="6634332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+mn-lt"/>
                <a:cs typeface="Symbol" charset="2"/>
              </a:rPr>
              <a:t>RG-K DVCS Physics</a:t>
            </a:r>
            <a:endParaRPr lang="en-US" sz="3200" b="1" dirty="0">
              <a:solidFill>
                <a:srgbClr val="800100"/>
              </a:solidFill>
              <a:latin typeface="+mn-lt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20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8">
            <a:extLst>
              <a:ext uri="{FF2B5EF4-FFF2-40B4-BE49-F238E27FC236}">
                <a16:creationId xmlns:a16="http://schemas.microsoft.com/office/drawing/2014/main" id="{CD9C8141-89E4-8B45-8BE5-E1C68E604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0" name="Immagine 79" descr="Schermata 2020-09-23 alle 17.17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332"/>
            <a:ext cx="10382250" cy="2482712"/>
          </a:xfrm>
          <a:prstGeom prst="rect">
            <a:avLst/>
          </a:prstGeom>
        </p:spPr>
      </p:pic>
      <p:sp>
        <p:nvSpPr>
          <p:cNvPr id="85" name="CasellaDiTesto 84"/>
          <p:cNvSpPr txBox="1"/>
          <p:nvPr/>
        </p:nvSpPr>
        <p:spPr>
          <a:xfrm>
            <a:off x="6631285" y="4130700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Dispersion relation relates </a:t>
            </a:r>
          </a:p>
          <a:p>
            <a:r>
              <a:rPr lang="it-IT" sz="2800" b="1" dirty="0">
                <a:solidFill>
                  <a:srgbClr val="000090"/>
                </a:solidFill>
                <a:latin typeface="+mn-lt"/>
                <a:ea typeface="Lucida Grande"/>
                <a:cs typeface="Lucida Grande"/>
              </a:rPr>
              <a:t>α</a:t>
            </a:r>
            <a:r>
              <a:rPr lang="it-IT" sz="2800" dirty="0">
                <a:latin typeface="+mn-lt"/>
                <a:ea typeface="Lucida Grande"/>
                <a:cs typeface="Lucida Grande"/>
              </a:rPr>
              <a:t> and </a:t>
            </a:r>
            <a:r>
              <a:rPr lang="it-IT" sz="2800" b="1" dirty="0">
                <a:solidFill>
                  <a:srgbClr val="000090"/>
                </a:solidFill>
                <a:latin typeface="+mn-lt"/>
                <a:ea typeface="Lucida Grande"/>
                <a:cs typeface="Lucida Grande"/>
              </a:rPr>
              <a:t>β</a:t>
            </a:r>
            <a:r>
              <a:rPr lang="it-IT" sz="2800" dirty="0">
                <a:latin typeface="+mn-lt"/>
                <a:ea typeface="Lucida Grande"/>
                <a:cs typeface="Lucida Grande"/>
              </a:rPr>
              <a:t> to </a:t>
            </a:r>
            <a:r>
              <a:rPr lang="it-IT" sz="2800" b="1" dirty="0">
                <a:solidFill>
                  <a:srgbClr val="800000"/>
                </a:solidFill>
                <a:latin typeface="+mn-lt"/>
                <a:ea typeface="Lucida Grande"/>
                <a:cs typeface="Lucida Grande"/>
              </a:rPr>
              <a:t>d</a:t>
            </a:r>
            <a:r>
              <a:rPr lang="it-IT" sz="2800" b="1" baseline="-25000" dirty="0">
                <a:solidFill>
                  <a:srgbClr val="800000"/>
                </a:solidFill>
                <a:latin typeface="+mn-lt"/>
                <a:ea typeface="Lucida Grande"/>
                <a:cs typeface="Lucida Grande"/>
              </a:rPr>
              <a:t>1</a:t>
            </a:r>
            <a:r>
              <a:rPr lang="it-IT" sz="2800" b="1" dirty="0">
                <a:solidFill>
                  <a:srgbClr val="800000"/>
                </a:solidFill>
                <a:latin typeface="+mn-lt"/>
                <a:ea typeface="Lucida Grande"/>
                <a:cs typeface="Lucida Grande"/>
              </a:rPr>
              <a:t>(t)</a:t>
            </a:r>
            <a:endParaRPr lang="it-IT" sz="2800" b="1" dirty="0">
              <a:solidFill>
                <a:srgbClr val="800000"/>
              </a:solidFill>
              <a:latin typeface="+mn-lt"/>
            </a:endParaRPr>
          </a:p>
        </p:txBody>
      </p:sp>
      <p:grpSp>
        <p:nvGrpSpPr>
          <p:cNvPr id="89" name="Gruppo 88"/>
          <p:cNvGrpSpPr/>
          <p:nvPr/>
        </p:nvGrpSpPr>
        <p:grpSpPr>
          <a:xfrm>
            <a:off x="4327029" y="4130700"/>
            <a:ext cx="2088232" cy="1324112"/>
            <a:chOff x="4327029" y="4130700"/>
            <a:chExt cx="2088232" cy="1324112"/>
          </a:xfrm>
        </p:grpSpPr>
        <p:pic>
          <p:nvPicPr>
            <p:cNvPr id="86" name="Immagine 85" descr="Schermata 2020-09-23 alle 18.51.1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27"/>
            <a:stretch/>
          </p:blipFill>
          <p:spPr>
            <a:xfrm>
              <a:off x="4399037" y="4274716"/>
              <a:ext cx="1944216" cy="432000"/>
            </a:xfrm>
            <a:prstGeom prst="rect">
              <a:avLst/>
            </a:prstGeom>
          </p:spPr>
        </p:pic>
        <p:pic>
          <p:nvPicPr>
            <p:cNvPr id="87" name="Immagine 86" descr="Schermata 2020-09-23 alle 18.49.2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029" y="4994796"/>
              <a:ext cx="2088232" cy="460016"/>
            </a:xfrm>
            <a:prstGeom prst="rect">
              <a:avLst/>
            </a:prstGeom>
          </p:spPr>
        </p:pic>
        <p:sp>
          <p:nvSpPr>
            <p:cNvPr id="88" name="Rettangolo 87"/>
            <p:cNvSpPr/>
            <p:nvPr/>
          </p:nvSpPr>
          <p:spPr bwMode="auto">
            <a:xfrm>
              <a:off x="4399037" y="4130700"/>
              <a:ext cx="2016224" cy="21602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00" b="0" i="0" u="none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Baskerville Old Face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90" name="Immagine 89" descr="Schermata 2020-09-23 alle 16.38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9" y="3338612"/>
            <a:ext cx="3456384" cy="3550436"/>
          </a:xfrm>
          <a:prstGeom prst="rect">
            <a:avLst/>
          </a:prstGeom>
        </p:spPr>
      </p:pic>
      <p:graphicFrame>
        <p:nvGraphicFramePr>
          <p:cNvPr id="91" name="Oggetto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682574"/>
              </p:ext>
            </p:extLst>
          </p:nvPr>
        </p:nvGraphicFramePr>
        <p:xfrm>
          <a:off x="798636" y="5570860"/>
          <a:ext cx="1531807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7" imgW="990600" imgH="419100" progId="Equation.3">
                  <p:embed/>
                </p:oleObj>
              </mc:Choice>
              <mc:Fallback>
                <p:oleObj name="Equation" r:id="rId7" imgW="990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636" y="5570860"/>
                        <a:ext cx="1531807" cy="648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CasellaDiTesto 92"/>
          <p:cNvSpPr txBox="1"/>
          <p:nvPr/>
        </p:nvSpPr>
        <p:spPr>
          <a:xfrm>
            <a:off x="870645" y="5354836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a </a:t>
            </a:r>
            <a:r>
              <a:rPr lang="it-IT" sz="2800" b="1" dirty="0">
                <a:solidFill>
                  <a:srgbClr val="FF0000"/>
                </a:solidFill>
                <a:latin typeface="+mn-lt"/>
                <a:cs typeface="Symbol" charset="2"/>
              </a:rPr>
              <a:t>sin </a:t>
            </a:r>
            <a:r>
              <a:rPr lang="it-IT" sz="28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endParaRPr lang="it-IT" sz="28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94" name="Rettangolo 93"/>
          <p:cNvSpPr/>
          <p:nvPr/>
        </p:nvSpPr>
        <p:spPr>
          <a:xfrm>
            <a:off x="726629" y="5858892"/>
            <a:ext cx="177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+mn-lt"/>
                <a:cs typeface="Symbol" charset="2"/>
              </a:rPr>
              <a:t>1 + </a:t>
            </a:r>
            <a:r>
              <a:rPr lang="it-IT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it-IT" sz="2800" b="1" dirty="0">
                <a:solidFill>
                  <a:srgbClr val="FF0000"/>
                </a:solidFill>
                <a:latin typeface="+mn-lt"/>
                <a:cs typeface="Symbol" charset="2"/>
              </a:rPr>
              <a:t> cos </a:t>
            </a:r>
            <a:r>
              <a:rPr lang="it-IT" sz="28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endParaRPr lang="it-IT" sz="28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96" name="Connettore 1 95"/>
          <p:cNvCxnSpPr/>
          <p:nvPr/>
        </p:nvCxnSpPr>
        <p:spPr bwMode="auto">
          <a:xfrm>
            <a:off x="870645" y="5930900"/>
            <a:ext cx="136815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61348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1662733" y="80123"/>
            <a:ext cx="6634332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+mn-lt"/>
                <a:cs typeface="Symbol" charset="2"/>
              </a:rPr>
              <a:t>RG-K DVCS Analysis Strategy</a:t>
            </a:r>
            <a:endParaRPr lang="en-US" sz="3200" b="1" dirty="0">
              <a:solidFill>
                <a:srgbClr val="800100"/>
              </a:solidFill>
              <a:latin typeface="+mn-lt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20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8">
            <a:extLst>
              <a:ext uri="{FF2B5EF4-FFF2-40B4-BE49-F238E27FC236}">
                <a16:creationId xmlns:a16="http://schemas.microsoft.com/office/drawing/2014/main" id="{CD9C8141-89E4-8B45-8BE5-E1C68E604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Immagine 53" descr="Schermata 2020-09-18 alle 13.56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45" y="1394396"/>
            <a:ext cx="3976825" cy="2085284"/>
          </a:xfrm>
          <a:prstGeom prst="rect">
            <a:avLst/>
          </a:prstGeom>
        </p:spPr>
      </p:pic>
      <p:graphicFrame>
        <p:nvGraphicFramePr>
          <p:cNvPr id="53" name="Oggetto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260893"/>
              </p:ext>
            </p:extLst>
          </p:nvPr>
        </p:nvGraphicFramePr>
        <p:xfrm>
          <a:off x="8647509" y="1970460"/>
          <a:ext cx="1333177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Equation" r:id="rId4" imgW="685800" imgH="444500" progId="Equation.3">
                  <p:embed/>
                </p:oleObj>
              </mc:Choice>
              <mc:Fallback>
                <p:oleObj name="Equation" r:id="rId4" imgW="685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47509" y="1970460"/>
                        <a:ext cx="1333177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Immagine 55" descr="Schermata 2020-09-18 alle 14.00.5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81" y="3122588"/>
            <a:ext cx="5112568" cy="3758554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942653" y="3986684"/>
            <a:ext cx="2797788" cy="2664296"/>
            <a:chOff x="222573" y="3914676"/>
            <a:chExt cx="2797788" cy="2664296"/>
          </a:xfrm>
        </p:grpSpPr>
        <p:pic>
          <p:nvPicPr>
            <p:cNvPr id="55" name="Immagine 54" descr="Schermata 2020-09-18 alle 13.58.1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73" y="3914676"/>
              <a:ext cx="2797788" cy="2664296"/>
            </a:xfrm>
            <a:prstGeom prst="rect">
              <a:avLst/>
            </a:prstGeom>
          </p:spPr>
        </p:pic>
        <p:sp>
          <p:nvSpPr>
            <p:cNvPr id="57" name="CasellaDiTesto 56"/>
            <p:cNvSpPr txBox="1"/>
            <p:nvPr/>
          </p:nvSpPr>
          <p:spPr>
            <a:xfrm>
              <a:off x="870645" y="4202708"/>
              <a:ext cx="99257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latin typeface="+mn-lt"/>
                </a:rPr>
                <a:t>11 </a:t>
              </a:r>
              <a:r>
                <a:rPr lang="it-IT" b="1" dirty="0" err="1">
                  <a:latin typeface="+mn-lt"/>
                </a:rPr>
                <a:t>GeV</a:t>
              </a:r>
              <a:endParaRPr lang="it-IT" b="1" dirty="0">
                <a:latin typeface="+mn-lt"/>
              </a:endParaRP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1950765" y="5354836"/>
              <a:ext cx="106952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  <a:latin typeface="+mn-lt"/>
                </a:rPr>
                <a:t>8.8 </a:t>
              </a:r>
              <a:r>
                <a:rPr lang="it-IT" b="1" dirty="0" err="1">
                  <a:solidFill>
                    <a:srgbClr val="FF0000"/>
                  </a:solidFill>
                  <a:latin typeface="+mn-lt"/>
                </a:rPr>
                <a:t>GeV</a:t>
              </a:r>
              <a:endParaRPr lang="it-IT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1662733" y="5786884"/>
              <a:ext cx="106952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00FF"/>
                  </a:solidFill>
                  <a:latin typeface="+mn-lt"/>
                </a:rPr>
                <a:t>6.6 </a:t>
              </a:r>
              <a:r>
                <a:rPr lang="it-IT" b="1" dirty="0" err="1">
                  <a:solidFill>
                    <a:srgbClr val="0000FF"/>
                  </a:solidFill>
                  <a:latin typeface="+mn-lt"/>
                </a:rPr>
                <a:t>GeV</a:t>
              </a:r>
              <a:endParaRPr lang="it-IT" b="1" dirty="0">
                <a:solidFill>
                  <a:srgbClr val="0000FF"/>
                </a:solidFill>
                <a:latin typeface="+mn-lt"/>
              </a:endParaRPr>
            </a:p>
          </p:txBody>
        </p:sp>
      </p:grpSp>
      <p:pic>
        <p:nvPicPr>
          <p:cNvPr id="60" name="Immagine 59" descr="Schermata 2020-09-18 alle 14.14.2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77" y="3122588"/>
            <a:ext cx="1625600" cy="901700"/>
          </a:xfrm>
          <a:prstGeom prst="rect">
            <a:avLst/>
          </a:prstGeom>
        </p:spPr>
      </p:pic>
      <p:sp>
        <p:nvSpPr>
          <p:cNvPr id="63" name="Rettangolo 62"/>
          <p:cNvSpPr/>
          <p:nvPr/>
        </p:nvSpPr>
        <p:spPr bwMode="auto">
          <a:xfrm>
            <a:off x="5119117" y="2834556"/>
            <a:ext cx="21602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5839197" y="571487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90"/>
                </a:solidFill>
                <a:latin typeface="+mn-lt"/>
              </a:rPr>
              <a:t>Different beam energies are needed for </a:t>
            </a:r>
            <a:r>
              <a:rPr lang="en-US" sz="1800" b="1" dirty="0" err="1">
                <a:solidFill>
                  <a:srgbClr val="000090"/>
                </a:solidFill>
                <a:latin typeface="+mn-lt"/>
              </a:rPr>
              <a:t>Rosenbluth</a:t>
            </a:r>
            <a:r>
              <a:rPr lang="en-US" sz="1800" b="1" dirty="0">
                <a:solidFill>
                  <a:srgbClr val="000090"/>
                </a:solidFill>
                <a:latin typeface="+mn-lt"/>
              </a:rPr>
              <a:t> separation</a:t>
            </a:r>
          </a:p>
        </p:txBody>
      </p:sp>
      <p:sp>
        <p:nvSpPr>
          <p:cNvPr id="68" name="Rettangolo 67"/>
          <p:cNvSpPr/>
          <p:nvPr/>
        </p:nvSpPr>
        <p:spPr bwMode="auto">
          <a:xfrm>
            <a:off x="4903093" y="2834556"/>
            <a:ext cx="21602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Rettangolo 71"/>
          <p:cNvSpPr/>
          <p:nvPr/>
        </p:nvSpPr>
        <p:spPr bwMode="auto">
          <a:xfrm>
            <a:off x="4327029" y="2906564"/>
            <a:ext cx="216024" cy="338437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2" name="Connettore 2 61"/>
          <p:cNvCxnSpPr/>
          <p:nvPr/>
        </p:nvCxnSpPr>
        <p:spPr bwMode="auto">
          <a:xfrm flipV="1">
            <a:off x="4399037" y="3050580"/>
            <a:ext cx="0" cy="31683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3" name="CasellaDiTesto 72"/>
          <p:cNvSpPr txBox="1"/>
          <p:nvPr/>
        </p:nvSpPr>
        <p:spPr>
          <a:xfrm>
            <a:off x="654621" y="1970460"/>
            <a:ext cx="10642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800000"/>
                </a:solidFill>
                <a:latin typeface="+mn-lt"/>
              </a:rPr>
              <a:t>6.5&amp;7.5</a:t>
            </a:r>
          </a:p>
        </p:txBody>
      </p:sp>
      <p:grpSp>
        <p:nvGrpSpPr>
          <p:cNvPr id="77" name="Gruppo 76"/>
          <p:cNvGrpSpPr/>
          <p:nvPr/>
        </p:nvGrpSpPr>
        <p:grpSpPr>
          <a:xfrm>
            <a:off x="798637" y="674316"/>
            <a:ext cx="8619010" cy="936714"/>
            <a:chOff x="222573" y="674316"/>
            <a:chExt cx="8619010" cy="936714"/>
          </a:xfrm>
        </p:grpSpPr>
        <p:sp>
          <p:nvSpPr>
            <p:cNvPr id="74" name="CasellaDiTesto 73"/>
            <p:cNvSpPr txBox="1"/>
            <p:nvPr/>
          </p:nvSpPr>
          <p:spPr>
            <a:xfrm>
              <a:off x="222573" y="674316"/>
              <a:ext cx="77768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+mn-lt"/>
                </a:rPr>
                <a:t>Need </a:t>
              </a:r>
              <a:r>
                <a:rPr lang="en-US" sz="2400" b="1" dirty="0">
                  <a:latin typeface="+mn-lt"/>
                </a:rPr>
                <a:t>two beam energies</a:t>
              </a:r>
              <a:r>
                <a:rPr lang="en-US" sz="2400" dirty="0">
                  <a:latin typeface="+mn-lt"/>
                </a:rPr>
                <a:t>, in addition to RGA 10.6 </a:t>
              </a:r>
              <a:r>
                <a:rPr lang="en-US" sz="2400" dirty="0" err="1">
                  <a:latin typeface="+mn-lt"/>
                </a:rPr>
                <a:t>GeV</a:t>
              </a:r>
              <a:r>
                <a:rPr lang="en-US" sz="2400" dirty="0">
                  <a:latin typeface="+mn-lt"/>
                </a:rPr>
                <a:t> </a:t>
              </a:r>
            </a:p>
            <a:p>
              <a:r>
                <a:rPr lang="en-US" sz="2400" b="1" dirty="0">
                  <a:latin typeface="+mn-lt"/>
                </a:rPr>
                <a:t>to separate </a:t>
              </a:r>
              <a:r>
                <a:rPr lang="en-US" sz="2400" dirty="0">
                  <a:latin typeface="+mn-lt"/>
                </a:rPr>
                <a:t>the interference			      from   </a:t>
              </a:r>
            </a:p>
          </p:txBody>
        </p:sp>
        <p:pic>
          <p:nvPicPr>
            <p:cNvPr id="75" name="Immagine 74" descr="Schermata 2020-09-23 alle 16.16.3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317" y="1106364"/>
              <a:ext cx="1922266" cy="50466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76" name="Immagine 75" descr="Schermata 2020-09-23 alle 16.16.2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981" y="1106364"/>
              <a:ext cx="2232248" cy="43342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2" name="CasellaDiTesto 1"/>
          <p:cNvSpPr txBox="1"/>
          <p:nvPr/>
        </p:nvSpPr>
        <p:spPr>
          <a:xfrm>
            <a:off x="8071445" y="4418732"/>
            <a:ext cx="15800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n-lt"/>
              </a:rPr>
              <a:t>BSA(Q</a:t>
            </a:r>
            <a:r>
              <a:rPr lang="it-IT" baseline="30000" dirty="0">
                <a:solidFill>
                  <a:srgbClr val="800000"/>
                </a:solidFill>
                <a:latin typeface="+mn-lt"/>
              </a:rPr>
              <a:t>2</a:t>
            </a:r>
            <a:r>
              <a:rPr lang="it-IT" dirty="0">
                <a:solidFill>
                  <a:srgbClr val="800000"/>
                </a:solidFill>
                <a:latin typeface="+mn-lt"/>
              </a:rPr>
              <a:t>, </a:t>
            </a:r>
            <a:r>
              <a:rPr lang="it-IT" dirty="0" err="1">
                <a:solidFill>
                  <a:srgbClr val="800000"/>
                </a:solidFill>
                <a:latin typeface="+mn-lt"/>
              </a:rPr>
              <a:t>x</a:t>
            </a:r>
            <a:r>
              <a:rPr lang="it-IT" baseline="-25000" dirty="0" err="1">
                <a:solidFill>
                  <a:srgbClr val="800000"/>
                </a:solidFill>
                <a:latin typeface="+mn-lt"/>
              </a:rPr>
              <a:t>B</a:t>
            </a:r>
            <a:r>
              <a:rPr lang="it-IT" baseline="-25000" dirty="0">
                <a:solidFill>
                  <a:srgbClr val="800000"/>
                </a:solidFill>
                <a:latin typeface="+mn-lt"/>
              </a:rPr>
              <a:t>,</a:t>
            </a:r>
            <a:r>
              <a:rPr lang="it-IT" dirty="0">
                <a:solidFill>
                  <a:srgbClr val="800000"/>
                </a:solidFill>
                <a:latin typeface="+mn-lt"/>
              </a:rPr>
              <a:t> t)</a:t>
            </a:r>
          </a:p>
        </p:txBody>
      </p:sp>
      <p:graphicFrame>
        <p:nvGraphicFramePr>
          <p:cNvPr id="52" name="Oggetto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702855"/>
              </p:ext>
            </p:extLst>
          </p:nvPr>
        </p:nvGraphicFramePr>
        <p:xfrm>
          <a:off x="8935541" y="2978572"/>
          <a:ext cx="1008112" cy="788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Equation" r:id="rId11" imgW="584200" imgH="457200" progId="Equation.3">
                  <p:embed/>
                </p:oleObj>
              </mc:Choice>
              <mc:Fallback>
                <p:oleObj name="Equation" r:id="rId11" imgW="584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35541" y="2978572"/>
                        <a:ext cx="1008112" cy="788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Immagine 48" descr="Schermata 2020-09-18 alle 12.35.46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404"/>
            <a:ext cx="4032449" cy="252028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4056FD7-8303-7A49-B9FC-CD3E5E2788C8}"/>
              </a:ext>
            </a:extLst>
          </p:cNvPr>
          <p:cNvSpPr txBox="1"/>
          <p:nvPr/>
        </p:nvSpPr>
        <p:spPr>
          <a:xfrm>
            <a:off x="54320" y="224577"/>
            <a:ext cx="14344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+mn-lt"/>
              </a:rPr>
              <a:t>by FX </a:t>
            </a:r>
            <a:r>
              <a:rPr lang="en-US" dirty="0" err="1">
                <a:highlight>
                  <a:srgbClr val="FFFF00"/>
                </a:highlight>
                <a:latin typeface="+mn-lt"/>
              </a:rPr>
              <a:t>Girod</a:t>
            </a:r>
            <a:endParaRPr lang="en-US" dirty="0">
              <a:highlight>
                <a:srgbClr val="FF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2228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1662733" y="80123"/>
            <a:ext cx="6634332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+mn-lt"/>
                <a:cs typeface="Symbol" charset="2"/>
              </a:rPr>
              <a:t>RG-K DVCS Kinematics and Statistics </a:t>
            </a:r>
            <a:endParaRPr lang="en-US" sz="3200" b="1" dirty="0">
              <a:solidFill>
                <a:srgbClr val="800100"/>
              </a:solidFill>
              <a:latin typeface="+mn-lt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20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8">
            <a:extLst>
              <a:ext uri="{FF2B5EF4-FFF2-40B4-BE49-F238E27FC236}">
                <a16:creationId xmlns:a16="http://schemas.microsoft.com/office/drawing/2014/main" id="{CD9C8141-89E4-8B45-8BE5-E1C68E604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 descr="Schermata 2020-09-18 alle 11.51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7" y="1250380"/>
            <a:ext cx="3936030" cy="2376264"/>
          </a:xfrm>
          <a:prstGeom prst="rect">
            <a:avLst/>
          </a:prstGeom>
        </p:spPr>
      </p:pic>
      <p:pic>
        <p:nvPicPr>
          <p:cNvPr id="4" name="Immagine 3" descr="Schermata 2020-09-18 alle 12.37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73" y="962348"/>
            <a:ext cx="2808312" cy="2134825"/>
          </a:xfrm>
          <a:prstGeom prst="rect">
            <a:avLst/>
          </a:prstGeom>
        </p:spPr>
      </p:pic>
      <p:pic>
        <p:nvPicPr>
          <p:cNvPr id="12" name="Immagine 11" descr="Schermata 2020-09-18 alle 11.51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005" y="1322388"/>
            <a:ext cx="3901005" cy="2376265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6991325" y="3554636"/>
            <a:ext cx="79208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+mn-lt"/>
              </a:rPr>
              <a:t>p</a:t>
            </a:r>
            <a:r>
              <a:rPr lang="it-IT" sz="1400" dirty="0">
                <a:latin typeface="+mn-lt"/>
              </a:rPr>
              <a:t> (</a:t>
            </a:r>
            <a:r>
              <a:rPr lang="it-IT" sz="1400" dirty="0" err="1">
                <a:latin typeface="+mn-lt"/>
              </a:rPr>
              <a:t>GeV</a:t>
            </a:r>
            <a:r>
              <a:rPr lang="it-IT" sz="1400" dirty="0">
                <a:latin typeface="+mn-lt"/>
              </a:rPr>
              <a:t>)</a:t>
            </a:r>
          </a:p>
        </p:txBody>
      </p:sp>
      <p:cxnSp>
        <p:nvCxnSpPr>
          <p:cNvPr id="29" name="Connettore 2 28"/>
          <p:cNvCxnSpPr/>
          <p:nvPr/>
        </p:nvCxnSpPr>
        <p:spPr bwMode="auto">
          <a:xfrm flipV="1">
            <a:off x="4975101" y="2995122"/>
            <a:ext cx="715531" cy="1274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CasellaDiTesto 33"/>
          <p:cNvSpPr txBox="1"/>
          <p:nvPr/>
        </p:nvSpPr>
        <p:spPr>
          <a:xfrm>
            <a:off x="6847309" y="1898452"/>
            <a:ext cx="650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n-lt"/>
              </a:rPr>
              <a:t>CD</a:t>
            </a:r>
          </a:p>
          <a:p>
            <a:r>
              <a:rPr lang="it-IT" dirty="0">
                <a:latin typeface="+mn-lt"/>
              </a:rPr>
              <a:t>85%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4471045" y="2762548"/>
            <a:ext cx="650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n-lt"/>
              </a:rPr>
              <a:t>FD</a:t>
            </a:r>
          </a:p>
          <a:p>
            <a:r>
              <a:rPr lang="it-IT" dirty="0">
                <a:latin typeface="+mn-lt"/>
              </a:rPr>
              <a:t>15%</a:t>
            </a:r>
          </a:p>
        </p:txBody>
      </p:sp>
      <p:cxnSp>
        <p:nvCxnSpPr>
          <p:cNvPr id="36" name="Connettore 2 35"/>
          <p:cNvCxnSpPr/>
          <p:nvPr/>
        </p:nvCxnSpPr>
        <p:spPr bwMode="auto">
          <a:xfrm flipH="1">
            <a:off x="5479157" y="2330500"/>
            <a:ext cx="1368154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1" name="Immagine 40" descr="Schermata 2020-09-18 alle 12.52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005" y="4130700"/>
            <a:ext cx="3041383" cy="2088232"/>
          </a:xfrm>
          <a:prstGeom prst="rect">
            <a:avLst/>
          </a:prstGeom>
        </p:spPr>
      </p:pic>
      <p:sp>
        <p:nvSpPr>
          <p:cNvPr id="43" name="CasellaDiTesto 42"/>
          <p:cNvSpPr txBox="1"/>
          <p:nvPr/>
        </p:nvSpPr>
        <p:spPr>
          <a:xfrm>
            <a:off x="2166789" y="1754436"/>
            <a:ext cx="14349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800000"/>
                </a:solidFill>
                <a:latin typeface="+mn-lt"/>
              </a:rPr>
              <a:t>e</a:t>
            </a:r>
            <a:r>
              <a:rPr lang="it-IT" b="1" baseline="30000" dirty="0">
                <a:solidFill>
                  <a:srgbClr val="800000"/>
                </a:solidFill>
                <a:latin typeface="+mn-lt"/>
              </a:rPr>
              <a:t>-  </a:t>
            </a:r>
            <a:r>
              <a:rPr lang="it-IT" dirty="0">
                <a:latin typeface="+mn-lt"/>
              </a:rPr>
              <a:t>in the FD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6271245" y="1682428"/>
            <a:ext cx="3291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800000"/>
                </a:solidFill>
                <a:latin typeface="+mn-lt"/>
              </a:rPr>
              <a:t>p</a:t>
            </a:r>
            <a:endParaRPr lang="it-IT" b="1" dirty="0">
              <a:solidFill>
                <a:srgbClr val="800000"/>
              </a:solidFill>
              <a:latin typeface="+mn-lt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6585" y="3482628"/>
            <a:ext cx="4032448" cy="2892278"/>
            <a:chOff x="150565" y="3338612"/>
            <a:chExt cx="4032448" cy="2892278"/>
          </a:xfrm>
        </p:grpSpPr>
        <p:sp>
          <p:nvSpPr>
            <p:cNvPr id="3" name="CasellaDiTesto 2"/>
            <p:cNvSpPr txBox="1"/>
            <p:nvPr/>
          </p:nvSpPr>
          <p:spPr>
            <a:xfrm>
              <a:off x="510605" y="4994796"/>
              <a:ext cx="47251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Ex</a:t>
              </a:r>
            </a:p>
          </p:txBody>
        </p:sp>
        <p:pic>
          <p:nvPicPr>
            <p:cNvPr id="15" name="Immagine 14" descr="Schermata 2020-09-18 alle 11.52.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65" y="3770660"/>
              <a:ext cx="4032448" cy="2460230"/>
            </a:xfrm>
            <a:prstGeom prst="rect">
              <a:avLst/>
            </a:prstGeom>
          </p:spPr>
        </p:pic>
        <p:sp>
          <p:nvSpPr>
            <p:cNvPr id="21" name="CasellaDiTesto 20"/>
            <p:cNvSpPr txBox="1"/>
            <p:nvPr/>
          </p:nvSpPr>
          <p:spPr>
            <a:xfrm>
              <a:off x="3102857" y="3338612"/>
              <a:ext cx="79208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latin typeface="+mn-lt"/>
                </a:rPr>
                <a:t>p</a:t>
              </a:r>
              <a:r>
                <a:rPr lang="it-IT" sz="1400" dirty="0">
                  <a:latin typeface="+mn-lt"/>
                </a:rPr>
                <a:t> (</a:t>
              </a:r>
              <a:r>
                <a:rPr lang="it-IT" sz="1400" dirty="0" err="1">
                  <a:latin typeface="+mn-lt"/>
                </a:rPr>
                <a:t>GeV</a:t>
              </a:r>
              <a:r>
                <a:rPr lang="it-IT" sz="1400" dirty="0">
                  <a:latin typeface="+mn-lt"/>
                </a:rPr>
                <a:t>)</a:t>
              </a: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2814861" y="4490740"/>
              <a:ext cx="47408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+mn-lt"/>
                </a:rPr>
                <a:t>FD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654621" y="5354836"/>
              <a:ext cx="44114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+mn-lt"/>
                </a:rPr>
                <a:t>FT</a:t>
              </a:r>
            </a:p>
          </p:txBody>
        </p:sp>
        <p:cxnSp>
          <p:nvCxnSpPr>
            <p:cNvPr id="31" name="Connettore 2 30"/>
            <p:cNvCxnSpPr/>
            <p:nvPr/>
          </p:nvCxnSpPr>
          <p:spPr bwMode="auto">
            <a:xfrm flipH="1">
              <a:off x="2166789" y="4706764"/>
              <a:ext cx="792089" cy="57606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Connettore 2 37"/>
            <p:cNvCxnSpPr/>
            <p:nvPr/>
          </p:nvCxnSpPr>
          <p:spPr bwMode="auto">
            <a:xfrm>
              <a:off x="942653" y="5714876"/>
              <a:ext cx="1219587" cy="165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6" name="CasellaDiTesto 45"/>
            <p:cNvSpPr txBox="1"/>
            <p:nvPr/>
          </p:nvSpPr>
          <p:spPr>
            <a:xfrm>
              <a:off x="2310805" y="4058692"/>
              <a:ext cx="338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latin typeface="Symbol" charset="2"/>
                  <a:cs typeface="Symbol" charset="2"/>
                </a:rPr>
                <a:t>g</a:t>
              </a:r>
            </a:p>
          </p:txBody>
        </p:sp>
      </p:grpSp>
      <p:sp>
        <p:nvSpPr>
          <p:cNvPr id="48" name="CasellaDiTesto 47"/>
          <p:cNvSpPr txBox="1"/>
          <p:nvPr/>
        </p:nvSpPr>
        <p:spPr>
          <a:xfrm>
            <a:off x="510605" y="890340"/>
            <a:ext cx="25314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800000"/>
                </a:solidFill>
                <a:latin typeface="+mn-lt"/>
              </a:rPr>
              <a:t>6.5 </a:t>
            </a:r>
            <a:r>
              <a:rPr lang="it-IT" b="1" dirty="0" err="1">
                <a:solidFill>
                  <a:srgbClr val="800000"/>
                </a:solidFill>
                <a:latin typeface="+mn-lt"/>
              </a:rPr>
              <a:t>GeV</a:t>
            </a:r>
            <a:r>
              <a:rPr lang="it-IT" b="1" dirty="0">
                <a:solidFill>
                  <a:srgbClr val="800000"/>
                </a:solidFill>
                <a:latin typeface="+mn-lt"/>
              </a:rPr>
              <a:t> and 7.5 </a:t>
            </a:r>
            <a:r>
              <a:rPr lang="it-IT" b="1" dirty="0" err="1">
                <a:solidFill>
                  <a:srgbClr val="800000"/>
                </a:solidFill>
                <a:latin typeface="+mn-lt"/>
              </a:rPr>
              <a:t>GeV</a:t>
            </a:r>
            <a:endParaRPr lang="it-IT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7768A-80BA-304C-9EB2-3C02C51BC736}"/>
              </a:ext>
            </a:extLst>
          </p:cNvPr>
          <p:cNvSpPr txBox="1"/>
          <p:nvPr/>
        </p:nvSpPr>
        <p:spPr>
          <a:xfrm>
            <a:off x="366589" y="6290940"/>
            <a:ext cx="9289032" cy="424915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+mn-lt"/>
              </a:rPr>
              <a:t>Available statistics </a:t>
            </a:r>
            <a:r>
              <a:rPr lang="en-US" dirty="0">
                <a:latin typeface="+mn-lt"/>
              </a:rPr>
              <a:t>~ 1.8 M events       </a:t>
            </a:r>
            <a:r>
              <a:rPr lang="en-US" dirty="0">
                <a:solidFill>
                  <a:srgbClr val="000090"/>
                </a:solidFill>
                <a:latin typeface="+mn-lt"/>
              </a:rPr>
              <a:t>Full projected statistics </a:t>
            </a:r>
            <a:r>
              <a:rPr lang="en-US" dirty="0">
                <a:solidFill>
                  <a:srgbClr val="800000"/>
                </a:solidFill>
                <a:latin typeface="+mn-lt"/>
              </a:rPr>
              <a:t>~ 20 M events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615061" y="377066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+mn-lt"/>
              </a:rPr>
              <a:t>All final particles are detected:   e’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>
                <a:latin typeface="+mn-lt"/>
              </a:rPr>
              <a:t> p</a:t>
            </a:r>
          </a:p>
          <a:p>
            <a:pPr marL="342900" indent="-342900">
              <a:buFont typeface="Arial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750965" y="890340"/>
            <a:ext cx="30059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+mn-lt"/>
              </a:rPr>
              <a:t>Q</a:t>
            </a:r>
            <a:r>
              <a:rPr lang="it-IT" b="1" baseline="30000" dirty="0">
                <a:latin typeface="+mn-lt"/>
              </a:rPr>
              <a:t>2</a:t>
            </a:r>
            <a:r>
              <a:rPr lang="it-IT" b="1" dirty="0">
                <a:latin typeface="+mn-lt"/>
              </a:rPr>
              <a:t> &gt; 1 GeV</a:t>
            </a:r>
            <a:r>
              <a:rPr lang="it-IT" b="1" baseline="30000" dirty="0">
                <a:latin typeface="+mn-lt"/>
              </a:rPr>
              <a:t>2         </a:t>
            </a:r>
            <a:r>
              <a:rPr lang="it-IT" b="1" dirty="0" err="1">
                <a:latin typeface="+mn-lt"/>
              </a:rPr>
              <a:t>W</a:t>
            </a:r>
            <a:r>
              <a:rPr lang="it-IT" b="1" dirty="0">
                <a:latin typeface="+mn-lt"/>
              </a:rPr>
              <a:t> &gt; 2 </a:t>
            </a:r>
            <a:r>
              <a:rPr lang="it-IT" b="1" dirty="0" err="1">
                <a:latin typeface="+mn-lt"/>
              </a:rPr>
              <a:t>GeV</a:t>
            </a:r>
            <a:endParaRPr lang="it-IT" b="1" dirty="0">
              <a:latin typeface="+mn-lt"/>
            </a:endParaRPr>
          </a:p>
        </p:txBody>
      </p:sp>
      <p:pic>
        <p:nvPicPr>
          <p:cNvPr id="7" name="Immagine 6" descr="dvcs_epgMM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67" y="4202708"/>
            <a:ext cx="3337083" cy="195665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FC55C05-AE68-9941-8CF2-679DB5508EC0}"/>
              </a:ext>
            </a:extLst>
          </p:cNvPr>
          <p:cNvSpPr txBox="1"/>
          <p:nvPr/>
        </p:nvSpPr>
        <p:spPr>
          <a:xfrm>
            <a:off x="54320" y="224577"/>
            <a:ext cx="14344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+mn-lt"/>
              </a:rPr>
              <a:t>by FX </a:t>
            </a:r>
            <a:r>
              <a:rPr lang="en-US" dirty="0" err="1">
                <a:highlight>
                  <a:srgbClr val="FFFF00"/>
                </a:highlight>
                <a:latin typeface="+mn-lt"/>
              </a:rPr>
              <a:t>Girod</a:t>
            </a:r>
            <a:endParaRPr lang="en-US" dirty="0">
              <a:highlight>
                <a:srgbClr val="FF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0483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430021" y="-106297"/>
            <a:ext cx="10382250" cy="902184"/>
          </a:xfrm>
          <a:prstGeom prst="rect">
            <a:avLst/>
          </a:prstGeom>
        </p:spPr>
        <p:txBody>
          <a:bodyPr lIns="112864" tIns="56432" rIns="112864" bIns="5643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500" kern="0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DEE0-F139-4643-B219-03D91C3D227A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8B07F50C-0356-A24A-8FBF-ED912BE6CF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1590725" y="98252"/>
            <a:ext cx="6634332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+mn-lt"/>
                <a:cs typeface="Symbol" charset="2"/>
              </a:rPr>
              <a:t>RG-K DVCS BSA Preliminary Results</a:t>
            </a:r>
            <a:endParaRPr lang="en-US" sz="3200" b="1" dirty="0">
              <a:solidFill>
                <a:srgbClr val="800100"/>
              </a:solidFill>
              <a:latin typeface="+mn-lt"/>
            </a:endParaRPr>
          </a:p>
        </p:txBody>
      </p:sp>
      <p:pic>
        <p:nvPicPr>
          <p:cNvPr id="3" name="Immagine 2" descr="Schermata 2020-09-23 alle 16.29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4" y="746325"/>
            <a:ext cx="3034938" cy="2880320"/>
          </a:xfrm>
          <a:prstGeom prst="rect">
            <a:avLst/>
          </a:prstGeom>
        </p:spPr>
      </p:pic>
      <p:pic>
        <p:nvPicPr>
          <p:cNvPr id="5" name="Immagine 4" descr="Schermata 2020-09-23 alle 16.29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33" y="746323"/>
            <a:ext cx="3096344" cy="2886043"/>
          </a:xfrm>
          <a:prstGeom prst="rect">
            <a:avLst/>
          </a:prstGeom>
        </p:spPr>
      </p:pic>
      <p:pic>
        <p:nvPicPr>
          <p:cNvPr id="7" name="Immagine 6" descr="Schermata 2020-09-23 alle 16.29.5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85" y="746324"/>
            <a:ext cx="3112153" cy="2952328"/>
          </a:xfrm>
          <a:prstGeom prst="rect">
            <a:avLst/>
          </a:prstGeom>
        </p:spPr>
      </p:pic>
      <p:pic>
        <p:nvPicPr>
          <p:cNvPr id="15" name="Immagine 14" descr="Schermata 2020-09-23 alle 16.38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1" y="4130700"/>
            <a:ext cx="2682292" cy="275528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38597" y="3770660"/>
            <a:ext cx="39604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Proposed statistical accuracy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822973" y="3842668"/>
            <a:ext cx="604867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90"/>
                </a:solidFill>
                <a:latin typeface="+mn-lt"/>
              </a:rPr>
              <a:t>Appropriate matching with RGA statistics is essential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90"/>
                </a:solidFill>
                <a:latin typeface="+mn-lt"/>
              </a:rPr>
              <a:t>Large kinematical coverage is crucial to minimize systematic uncertainties</a:t>
            </a:r>
          </a:p>
          <a:p>
            <a:endParaRPr lang="it-IT" sz="2800" dirty="0">
              <a:latin typeface="+mn-lt"/>
            </a:endParaRPr>
          </a:p>
          <a:p>
            <a:pPr algn="ctr"/>
            <a:r>
              <a:rPr lang="en-US" sz="2800" b="1" dirty="0">
                <a:latin typeface="+mn-lt"/>
              </a:rPr>
              <a:t>50 PAC days  +  50 PAC days</a:t>
            </a:r>
          </a:p>
          <a:p>
            <a:pPr algn="ctr"/>
            <a:r>
              <a:rPr lang="en-US" sz="2800" dirty="0">
                <a:solidFill>
                  <a:srgbClr val="800000"/>
                </a:solidFill>
                <a:latin typeface="+mn-lt"/>
              </a:rPr>
              <a:t>6.6 </a:t>
            </a:r>
            <a:r>
              <a:rPr lang="en-US" sz="2800" dirty="0" err="1">
                <a:solidFill>
                  <a:srgbClr val="800000"/>
                </a:solidFill>
                <a:latin typeface="+mn-lt"/>
              </a:rPr>
              <a:t>GeV</a:t>
            </a:r>
            <a:r>
              <a:rPr lang="en-US" sz="2800" dirty="0">
                <a:latin typeface="+mn-lt"/>
              </a:rPr>
              <a:t>		</a:t>
            </a:r>
            <a:r>
              <a:rPr lang="en-US" sz="2800" dirty="0">
                <a:solidFill>
                  <a:srgbClr val="800000"/>
                </a:solidFill>
                <a:latin typeface="+mn-lt"/>
              </a:rPr>
              <a:t>8.8 </a:t>
            </a:r>
            <a:r>
              <a:rPr lang="en-US" sz="2800" dirty="0" err="1">
                <a:solidFill>
                  <a:srgbClr val="800000"/>
                </a:solidFill>
                <a:latin typeface="+mn-lt"/>
              </a:rPr>
              <a:t>GeV</a:t>
            </a:r>
            <a:endParaRPr lang="en-US" sz="28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39BBF0-76E1-4147-92A8-C3C71E4A0416}"/>
              </a:ext>
            </a:extLst>
          </p:cNvPr>
          <p:cNvSpPr txBox="1"/>
          <p:nvPr/>
        </p:nvSpPr>
        <p:spPr>
          <a:xfrm>
            <a:off x="54320" y="224577"/>
            <a:ext cx="14344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+mn-lt"/>
              </a:rPr>
              <a:t>by FX </a:t>
            </a:r>
            <a:r>
              <a:rPr lang="en-US" dirty="0" err="1">
                <a:highlight>
                  <a:srgbClr val="FFFF00"/>
                </a:highlight>
                <a:latin typeface="+mn-lt"/>
              </a:rPr>
              <a:t>Girod</a:t>
            </a:r>
            <a:endParaRPr lang="en-US" dirty="0">
              <a:highlight>
                <a:srgbClr val="FF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778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5" y="98251"/>
            <a:ext cx="9344025" cy="576065"/>
          </a:xfrm>
        </p:spPr>
        <p:txBody>
          <a:bodyPr anchor="ctr">
            <a:normAutofit fontScale="90000"/>
          </a:bodyPr>
          <a:lstStyle/>
          <a:p>
            <a:r>
              <a:rPr lang="en-US" sz="3200" b="1" dirty="0">
                <a:solidFill>
                  <a:srgbClr val="800100"/>
                </a:solidFill>
              </a:rPr>
              <a:t>Summary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6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8">
            <a:extLst>
              <a:ext uri="{FF2B5EF4-FFF2-40B4-BE49-F238E27FC236}">
                <a16:creationId xmlns:a16="http://schemas.microsoft.com/office/drawing/2014/main" id="{62386B86-5B11-E048-8A16-B120293F2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CCA9FB-1356-7B4C-8540-E5C6690C1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70" y="746324"/>
            <a:ext cx="10186223" cy="6048672"/>
          </a:xfrm>
          <a:ln>
            <a:noFill/>
          </a:ln>
        </p:spPr>
        <p:txBody>
          <a:bodyPr>
            <a:noAutofit/>
          </a:bodyPr>
          <a:lstStyle/>
          <a:p>
            <a:pPr marL="174625" indent="-174625">
              <a:buClr>
                <a:srgbClr val="800040"/>
              </a:buClr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Expected results from the RG-K data will address several fundamental open problems in hadron physics:</a:t>
            </a:r>
          </a:p>
          <a:p>
            <a:pPr marL="517525" lvl="1" indent="-131763">
              <a:buClr>
                <a:srgbClr val="800040"/>
              </a:buClr>
              <a:buNone/>
            </a:pP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search for new states of baryon matter with glue as a structural component</a:t>
            </a:r>
          </a:p>
          <a:p>
            <a:pPr marL="517525" lvl="1" indent="-131763">
              <a:buClr>
                <a:srgbClr val="800040"/>
              </a:buClr>
              <a:buNone/>
            </a:pPr>
            <a:r>
              <a:rPr lang="en-US" sz="1800" dirty="0">
                <a:solidFill>
                  <a:srgbClr val="008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insight into the emergence of the deconfined meson-baryon cloud from the confined core of three constituent quarks</a:t>
            </a:r>
          </a:p>
          <a:p>
            <a:pPr marL="517525" lvl="1" indent="-131763">
              <a:buClr>
                <a:srgbClr val="800040"/>
              </a:buClr>
              <a:buNone/>
            </a:pP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shed light on the nature of the nucleon stability through the balance between the explosive/implosive </a:t>
            </a:r>
            <a:r>
              <a:rPr lang="en-US" sz="1800" dirty="0">
                <a:solidFill>
                  <a:srgbClr val="02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pressure and shear forces</a:t>
            </a:r>
          </a:p>
          <a:p>
            <a:pPr marL="174625" indent="-174625">
              <a:buClr>
                <a:srgbClr val="800040"/>
              </a:buClr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Available data-set correspond to 12% of expected statistics </a:t>
            </a:r>
          </a:p>
          <a:p>
            <a:pPr marL="174625" indent="-174625">
              <a:buClr>
                <a:srgbClr val="800040"/>
              </a:buClr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On-going analysis on several exclusive channel is on-going:</a:t>
            </a:r>
          </a:p>
          <a:p>
            <a:pPr marL="671512" lvl="1" indent="-285750">
              <a:buClr>
                <a:srgbClr val="800040"/>
              </a:buClr>
              <a:buFontTx/>
              <a:buChar char="-"/>
            </a:pP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advanced analysis is expected to undergo Analysis Review by 2021 </a:t>
            </a:r>
          </a:p>
          <a:p>
            <a:pPr marL="671512" lvl="1" indent="-285750">
              <a:buClr>
                <a:srgbClr val="800040"/>
              </a:buClr>
              <a:buFontTx/>
              <a:buChar char="-"/>
            </a:pPr>
            <a:r>
              <a:rPr lang="en-US" sz="2000" dirty="0" err="1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2000" baseline="30000" dirty="0" err="1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2000" baseline="30000" dirty="0" err="1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-</a:t>
            </a:r>
            <a:r>
              <a:rPr lang="en-US" sz="20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is expected to provide enough statistics for resonance electrocoupling extraction</a:t>
            </a:r>
          </a:p>
          <a:p>
            <a:pPr marL="671512" lvl="1" indent="-285750">
              <a:buClr>
                <a:srgbClr val="800040"/>
              </a:buClr>
              <a:buFontTx/>
              <a:buChar char="-"/>
            </a:pPr>
            <a:r>
              <a:rPr lang="en-US" sz="2000" dirty="0">
                <a:solidFill>
                  <a:srgbClr val="000090"/>
                </a:solidFill>
                <a:cs typeface="Arial" panose="020B0604020202020204" pitchFamily="34" charset="0"/>
              </a:rPr>
              <a:t>Analysis of  </a:t>
            </a:r>
            <a:r>
              <a:rPr lang="en-US" sz="20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2000" baseline="300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0</a:t>
            </a:r>
            <a:r>
              <a:rPr lang="en-US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and </a:t>
            </a:r>
            <a:r>
              <a:rPr lang="en-US" sz="18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h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channels is underway</a:t>
            </a:r>
          </a:p>
          <a:p>
            <a:pPr marL="671512" lvl="1" indent="-285750">
              <a:buClr>
                <a:srgbClr val="800040"/>
              </a:buClr>
              <a:buFontTx/>
              <a:buChar char="-"/>
            </a:pP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at different beam energies are of particular importance to isolate the interference term between the BH and DVCS amplitudes for gaining insight into energy-momentum tensor of QCD and the gravitation properties of the nucleon</a:t>
            </a:r>
          </a:p>
          <a:p>
            <a:pPr marL="0" indent="0" algn="ctr">
              <a:spcBef>
                <a:spcPts val="700"/>
              </a:spcBef>
              <a:buClr>
                <a:srgbClr val="800040"/>
              </a:buClr>
              <a:buNone/>
            </a:pPr>
            <a:r>
              <a:rPr lang="en-US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RG-K data is essential to clarify the active degrees of freedom of baryons and  </a:t>
            </a:r>
            <a:r>
              <a:rPr lang="en-US" sz="2000" b="1" dirty="0">
                <a:solidFill>
                  <a:srgbClr val="800000"/>
                </a:solidFill>
                <a:latin typeface="Arial"/>
                <a:cs typeface="Arial"/>
              </a:rPr>
              <a:t>to get insight into the confinement mechanism of light quarks</a:t>
            </a:r>
          </a:p>
        </p:txBody>
      </p:sp>
    </p:spTree>
    <p:extLst>
      <p:ext uri="{BB962C8B-B14F-4D97-AF65-F5344CB8AC3E}">
        <p14:creationId xmlns:p14="http://schemas.microsoft.com/office/powerpoint/2010/main" val="860195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750965" y="2978572"/>
            <a:ext cx="285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+mn-lt"/>
              </a:rPr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730217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6"/>
          <p:cNvGraphicFramePr>
            <a:graphicFrameLocks noGrp="1"/>
          </p:cNvGraphicFramePr>
          <p:nvPr/>
        </p:nvGraphicFramePr>
        <p:xfrm>
          <a:off x="510605" y="882116"/>
          <a:ext cx="9361040" cy="49900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5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7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4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2004">
                <a:tc>
                  <a:txBody>
                    <a:bodyPr/>
                    <a:lstStyle/>
                    <a:p>
                      <a:r>
                        <a:rPr lang="en-US" sz="1800" dirty="0"/>
                        <a:t>State</a:t>
                      </a:r>
                    </a:p>
                    <a:p>
                      <a:r>
                        <a:rPr lang="en-US" sz="1800" dirty="0"/>
                        <a:t>N(mass)J</a:t>
                      </a:r>
                      <a:r>
                        <a:rPr lang="en-US" sz="1800" baseline="30000" dirty="0"/>
                        <a:t>P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PDG </a:t>
                      </a:r>
                    </a:p>
                    <a:p>
                      <a:pPr algn="ctr"/>
                      <a:r>
                        <a:rPr lang="en-US" sz="1800" baseline="0" dirty="0"/>
                        <a:t>pre 2010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PDG</a:t>
                      </a:r>
                      <a:r>
                        <a:rPr lang="en-US" sz="1800" baseline="0" dirty="0"/>
                        <a:t> 2020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KΛ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KΣ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Nγ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</a:t>
                      </a:r>
                      <a:r>
                        <a:rPr lang="en-US" sz="1800" dirty="0">
                          <a:latin typeface="Symbol" charset="2"/>
                          <a:cs typeface="Symbol" charset="2"/>
                        </a:rPr>
                        <a:t>p</a:t>
                      </a:r>
                      <a:endParaRPr lang="en-US" sz="1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33">
                <a:tc>
                  <a:txBody>
                    <a:bodyPr/>
                    <a:lstStyle/>
                    <a:p>
                      <a:r>
                        <a:rPr lang="en-US" sz="1800" b="1" dirty="0"/>
                        <a:t>N(1710)1/2</a:t>
                      </a:r>
                      <a:r>
                        <a:rPr lang="en-US" sz="1800" b="1" baseline="30000" dirty="0"/>
                        <a:t>+</a:t>
                      </a:r>
                    </a:p>
                  </a:txBody>
                  <a:tcPr marT="34290" marB="34290"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8000"/>
                          </a:solidFill>
                        </a:rPr>
                        <a:t>****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****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53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N(1880)1/2</a:t>
                      </a:r>
                      <a:r>
                        <a:rPr lang="en-US" sz="1800" b="1" baseline="30000" dirty="0"/>
                        <a:t>+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 </a:t>
                      </a:r>
                      <a:endParaRPr lang="en-US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53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N(2100)1/2</a:t>
                      </a:r>
                      <a:r>
                        <a:rPr lang="en-US" sz="1800" b="1" baseline="30000" dirty="0"/>
                        <a:t>+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***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53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N(1895)1/2</a:t>
                      </a:r>
                      <a:r>
                        <a:rPr lang="en-US" sz="1800" b="1" baseline="300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8000"/>
                          </a:solidFill>
                        </a:rPr>
                        <a:t>****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53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N(1900)3/2</a:t>
                      </a:r>
                      <a:r>
                        <a:rPr lang="en-US" sz="1800" b="1" baseline="30000" dirty="0"/>
                        <a:t>+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8000"/>
                          </a:solidFill>
                        </a:rPr>
                        <a:t>****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53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N(1875)3/2</a:t>
                      </a:r>
                      <a:r>
                        <a:rPr lang="en-US" sz="1800" b="1" baseline="300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53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N(2120)3/2</a:t>
                      </a:r>
                      <a:r>
                        <a:rPr lang="en-US" sz="1800" b="1" baseline="300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53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N(2060)5/2</a:t>
                      </a:r>
                      <a:r>
                        <a:rPr lang="en-US" sz="1800" b="1" baseline="300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753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rgbClr val="000090"/>
                          </a:solidFill>
                          <a:latin typeface="Symbol" pitchFamily="2" charset="2"/>
                        </a:rPr>
                        <a:t>D</a:t>
                      </a:r>
                      <a:r>
                        <a:rPr lang="en-US" sz="1800" b="1" baseline="0" dirty="0">
                          <a:solidFill>
                            <a:srgbClr val="000090"/>
                          </a:solidFill>
                          <a:latin typeface="+mn-lt"/>
                        </a:rPr>
                        <a:t>(1600)3/2</a:t>
                      </a:r>
                      <a:r>
                        <a:rPr lang="en-US" sz="1800" b="1" baseline="30000" dirty="0">
                          <a:solidFill>
                            <a:srgbClr val="000090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8000"/>
                          </a:solidFill>
                          <a:latin typeface="Comic Sans MS" panose="030F0902030302020204" pitchFamily="66" charset="0"/>
                        </a:rPr>
                        <a:t>****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FF000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****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753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rgbClr val="000090"/>
                          </a:solidFill>
                          <a:latin typeface="Symbol" pitchFamily="2" charset="2"/>
                        </a:rPr>
                        <a:t>D</a:t>
                      </a:r>
                      <a:r>
                        <a:rPr lang="en-US" sz="1800" b="1" baseline="0" dirty="0">
                          <a:solidFill>
                            <a:srgbClr val="000090"/>
                          </a:solidFill>
                          <a:latin typeface="Comic Sans MS" panose="030F0902030302020204" pitchFamily="66" charset="0"/>
                        </a:rPr>
                        <a:t>(</a:t>
                      </a:r>
                      <a:r>
                        <a:rPr lang="en-US" sz="1800" b="1" baseline="0" dirty="0">
                          <a:solidFill>
                            <a:srgbClr val="000090"/>
                          </a:solidFill>
                          <a:latin typeface="+mn-lt"/>
                        </a:rPr>
                        <a:t>1900)1/2</a:t>
                      </a:r>
                      <a:r>
                        <a:rPr lang="en-US" sz="1800" b="1" baseline="30000" dirty="0">
                          <a:solidFill>
                            <a:srgbClr val="000090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8000"/>
                          </a:solidFill>
                          <a:latin typeface="Comic Sans MS" panose="030F0902030302020204" pitchFamily="66" charset="0"/>
                        </a:rPr>
                        <a:t>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753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rgbClr val="000090"/>
                          </a:solidFill>
                          <a:latin typeface="Symbol" pitchFamily="2" charset="2"/>
                        </a:rPr>
                        <a:t>D</a:t>
                      </a:r>
                      <a:r>
                        <a:rPr lang="en-US" sz="1800" b="1" baseline="0" dirty="0">
                          <a:solidFill>
                            <a:srgbClr val="000090"/>
                          </a:solidFill>
                          <a:latin typeface="+mn-lt"/>
                        </a:rPr>
                        <a:t>(2200)7/2</a:t>
                      </a:r>
                      <a:r>
                        <a:rPr lang="en-US" sz="1800" b="1" baseline="30000" dirty="0">
                          <a:solidFill>
                            <a:srgbClr val="000090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8000"/>
                          </a:solidFill>
                          <a:latin typeface="Comic Sans MS" panose="030F0902030302020204" pitchFamily="66" charset="0"/>
                        </a:rPr>
                        <a:t>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5" y="97633"/>
            <a:ext cx="9712570" cy="718400"/>
          </a:xfrm>
          <a:ln>
            <a:noFill/>
          </a:ln>
        </p:spPr>
        <p:txBody>
          <a:bodyPr lIns="100735" tIns="50367" rIns="100735" bIns="50367" anchor="ctr">
            <a:norm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Evidence for New N* in KY</a:t>
            </a:r>
            <a:endParaRPr lang="en-US" sz="3200" b="1" strike="sngStrike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D244A-B824-BC42-98D2-9BEC7439D87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8677" y="6146924"/>
            <a:ext cx="8032366" cy="440272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</a:ln>
        </p:spPr>
        <p:txBody>
          <a:bodyPr wrap="none" lIns="100735" tIns="50367" rIns="100735" bIns="50367" rtlCol="0">
            <a:spAutoFit/>
          </a:bodyPr>
          <a:lstStyle/>
          <a:p>
            <a:pPr algn="ctr"/>
            <a:r>
              <a:rPr lang="en-US" sz="2200" dirty="0">
                <a:solidFill>
                  <a:srgbClr val="000090"/>
                </a:solidFill>
                <a:latin typeface="+mn-lt"/>
              </a:rPr>
              <a:t>Study these states in electroproduction and extend to higher masses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246909" y="1464724"/>
            <a:ext cx="1296144" cy="4394168"/>
          </a:xfrm>
          <a:prstGeom prst="rect">
            <a:avLst/>
          </a:prstGeom>
          <a:noFill/>
          <a:ln w="28575" cap="flat" cmpd="sng" algn="ctr">
            <a:solidFill>
              <a:srgbClr val="4CE44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35" tIns="50367" rIns="100735" bIns="50367"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egnaposto piè di pagina 8">
            <a:extLst>
              <a:ext uri="{FF2B5EF4-FFF2-40B4-BE49-F238E27FC236}">
                <a16:creationId xmlns:a16="http://schemas.microsoft.com/office/drawing/2014/main" id="{2822D241-F805-0143-ABCF-634541D0A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7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81" y="26244"/>
            <a:ext cx="9937104" cy="718400"/>
          </a:xfrm>
          <a:ln>
            <a:noFill/>
          </a:ln>
        </p:spPr>
        <p:txBody>
          <a:bodyPr lIns="100735" tIns="50367" rIns="100735" bIns="50367" anchor="ctr">
            <a:normAutofit/>
          </a:bodyPr>
          <a:lstStyle/>
          <a:p>
            <a:r>
              <a:rPr lang="en-US" sz="3200" b="1" baseline="30000" dirty="0">
                <a:solidFill>
                  <a:srgbClr val="800000"/>
                </a:solidFill>
              </a:rPr>
              <a:t> </a:t>
            </a:r>
            <a:r>
              <a:rPr lang="it-IT" sz="3200" b="1" dirty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sz="3200" b="1" baseline="30000" dirty="0">
                <a:solidFill>
                  <a:srgbClr val="800000"/>
                </a:solidFill>
                <a:latin typeface="Symbol" charset="2"/>
                <a:cs typeface="Symbol" charset="2"/>
              </a:rPr>
              <a:t>+</a:t>
            </a:r>
            <a:r>
              <a:rPr lang="it-IT" sz="3200" b="1" dirty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sz="3200" b="1" baseline="30000" dirty="0">
                <a:solidFill>
                  <a:srgbClr val="800000"/>
                </a:solidFill>
                <a:latin typeface="Symbol" charset="2"/>
                <a:cs typeface="Symbol" charset="2"/>
              </a:rPr>
              <a:t>-</a:t>
            </a:r>
            <a:r>
              <a:rPr lang="it-IT" sz="3200" b="1" dirty="0">
                <a:solidFill>
                  <a:srgbClr val="800000"/>
                </a:solidFill>
                <a:cs typeface="Symbol" charset="2"/>
              </a:rPr>
              <a:t>p</a:t>
            </a:r>
            <a:r>
              <a:rPr lang="it-IT" sz="3200" b="1" dirty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  <a:r>
              <a:rPr lang="en-US" sz="3200" b="1" dirty="0">
                <a:solidFill>
                  <a:srgbClr val="800000"/>
                </a:solidFill>
              </a:rPr>
              <a:t>CLAS data - Newly Discovered N’(1720)3/2</a:t>
            </a:r>
            <a:r>
              <a:rPr lang="en-US" sz="3200" b="1" baseline="30000" dirty="0">
                <a:solidFill>
                  <a:srgbClr val="800000"/>
                </a:solidFill>
              </a:rPr>
              <a:t>+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D244A-B824-BC42-98D2-9BEC7439D871}" type="slidenum">
              <a:rPr lang="en-US" smtClean="0"/>
              <a:pPr/>
              <a:t>28</a:t>
            </a:fld>
            <a:endParaRPr lang="en-US" dirty="0"/>
          </a:p>
        </p:txBody>
      </p:sp>
      <p:cxnSp>
        <p:nvCxnSpPr>
          <p:cNvPr id="11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pippimp_integ06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7"/>
          <a:stretch/>
        </p:blipFill>
        <p:spPr>
          <a:xfrm>
            <a:off x="5551165" y="1610420"/>
            <a:ext cx="4536503" cy="3960440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6821639" y="2986181"/>
            <a:ext cx="1421784" cy="378749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800" dirty="0">
                <a:solidFill>
                  <a:srgbClr val="3465C8"/>
                </a:solidFill>
                <a:latin typeface="+mn-lt"/>
                <a:cs typeface="Arial"/>
              </a:rPr>
              <a:t>N’(1720)3/2</a:t>
            </a:r>
            <a:r>
              <a:rPr lang="en-US" sz="1800" baseline="30000" dirty="0">
                <a:solidFill>
                  <a:srgbClr val="3465C8"/>
                </a:solidFill>
                <a:latin typeface="+mn-lt"/>
                <a:cs typeface="Arial"/>
              </a:rPr>
              <a:t>+</a:t>
            </a:r>
            <a:endParaRPr lang="en-US" sz="1800" baseline="30000" dirty="0">
              <a:solidFill>
                <a:srgbClr val="3465C8"/>
              </a:solidFill>
              <a:latin typeface="+mn-lt"/>
            </a:endParaRPr>
          </a:p>
        </p:txBody>
      </p:sp>
      <p:cxnSp>
        <p:nvCxnSpPr>
          <p:cNvPr id="23" name="Straight Arrow Connector 20"/>
          <p:cNvCxnSpPr>
            <a:cxnSpLocks/>
          </p:cNvCxnSpPr>
          <p:nvPr/>
        </p:nvCxnSpPr>
        <p:spPr>
          <a:xfrm>
            <a:off x="8243423" y="3194596"/>
            <a:ext cx="649747" cy="1005968"/>
          </a:xfrm>
          <a:prstGeom prst="straightConnector1">
            <a:avLst/>
          </a:prstGeom>
          <a:ln>
            <a:solidFill>
              <a:srgbClr val="02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2"/>
          <p:cNvSpPr txBox="1"/>
          <p:nvPr/>
        </p:nvSpPr>
        <p:spPr>
          <a:xfrm>
            <a:off x="6520548" y="3577592"/>
            <a:ext cx="1360257" cy="378749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  <a:latin typeface="+mn-lt"/>
                <a:cs typeface="Arial"/>
              </a:rPr>
              <a:t>N(1720)3/2</a:t>
            </a:r>
            <a:r>
              <a:rPr lang="en-US" sz="1800" baseline="30000" dirty="0">
                <a:solidFill>
                  <a:srgbClr val="FF6600"/>
                </a:solidFill>
                <a:latin typeface="+mn-lt"/>
                <a:cs typeface="Arial"/>
              </a:rPr>
              <a:t>+</a:t>
            </a:r>
            <a:endParaRPr lang="en-US" sz="1800" baseline="30000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7892873" y="3770660"/>
            <a:ext cx="1000297" cy="98759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8" descr="pippimp_integ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1723" r="1760" b="2024"/>
          <a:stretch/>
        </p:blipFill>
        <p:spPr>
          <a:xfrm>
            <a:off x="294580" y="1538412"/>
            <a:ext cx="4752529" cy="4019961"/>
          </a:xfrm>
          <a:prstGeom prst="rect">
            <a:avLst/>
          </a:prstGeom>
        </p:spPr>
      </p:pic>
      <p:sp>
        <p:nvSpPr>
          <p:cNvPr id="19" name="TextBox 10"/>
          <p:cNvSpPr txBox="1"/>
          <p:nvPr/>
        </p:nvSpPr>
        <p:spPr>
          <a:xfrm>
            <a:off x="1158677" y="3122588"/>
            <a:ext cx="1524378" cy="37874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800" dirty="0">
                <a:latin typeface="+mn-lt"/>
                <a:cs typeface="Arial"/>
              </a:rPr>
              <a:t>Resonant part</a:t>
            </a:r>
          </a:p>
        </p:txBody>
      </p:sp>
      <p:cxnSp>
        <p:nvCxnSpPr>
          <p:cNvPr id="20" name="Straight Arrow Connector 13"/>
          <p:cNvCxnSpPr/>
          <p:nvPr/>
        </p:nvCxnSpPr>
        <p:spPr>
          <a:xfrm>
            <a:off x="2670845" y="3410620"/>
            <a:ext cx="1650643" cy="9577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5"/>
          <p:cNvCxnSpPr>
            <a:cxnSpLocks/>
          </p:cNvCxnSpPr>
          <p:nvPr/>
        </p:nvCxnSpPr>
        <p:spPr>
          <a:xfrm>
            <a:off x="3177644" y="4114150"/>
            <a:ext cx="1143843" cy="5688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1"/>
          <p:cNvSpPr txBox="1"/>
          <p:nvPr/>
        </p:nvSpPr>
        <p:spPr>
          <a:xfrm>
            <a:off x="1219671" y="3633632"/>
            <a:ext cx="1945905" cy="9327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800" dirty="0">
                <a:latin typeface="+mn-lt"/>
                <a:cs typeface="Arial"/>
              </a:rPr>
              <a:t>Resonant part w/o </a:t>
            </a:r>
          </a:p>
          <a:p>
            <a:r>
              <a:rPr lang="en-US" sz="1800" dirty="0">
                <a:latin typeface="+mn-lt"/>
                <a:cs typeface="Arial"/>
              </a:rPr>
              <a:t>N’(1720)3/2</a:t>
            </a:r>
            <a:r>
              <a:rPr lang="en-US" sz="1800" baseline="30000" dirty="0">
                <a:latin typeface="+mn-lt"/>
                <a:cs typeface="Arial"/>
              </a:rPr>
              <a:t>+</a:t>
            </a:r>
            <a:r>
              <a:rPr lang="en-US" sz="1800" dirty="0">
                <a:latin typeface="+mn-lt"/>
                <a:cs typeface="Arial"/>
              </a:rPr>
              <a:t>,</a:t>
            </a:r>
          </a:p>
          <a:p>
            <a:r>
              <a:rPr lang="en-US" sz="1800" dirty="0">
                <a:latin typeface="+mn-lt"/>
                <a:cs typeface="Arial"/>
              </a:rPr>
              <a:t> &amp; N(1720)3/2</a:t>
            </a:r>
            <a:r>
              <a:rPr lang="en-US" sz="1800" baseline="30000" dirty="0">
                <a:latin typeface="+mn-lt"/>
                <a:cs typeface="Arial"/>
              </a:rPr>
              <a:t>+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1281050" y="989806"/>
            <a:ext cx="2755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baseline="30000" dirty="0">
                <a:solidFill>
                  <a:srgbClr val="800000"/>
                </a:solidFill>
                <a:latin typeface="Symbol" charset="2"/>
                <a:cs typeface="Symbol" charset="2"/>
              </a:rPr>
              <a:t>+</a:t>
            </a:r>
            <a:r>
              <a:rPr lang="it-IT" dirty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baseline="30000" dirty="0">
                <a:solidFill>
                  <a:srgbClr val="800000"/>
                </a:solidFill>
                <a:latin typeface="+mn-lt"/>
                <a:cs typeface="Symbol" charset="2"/>
              </a:rPr>
              <a:t>-</a:t>
            </a:r>
            <a:r>
              <a:rPr lang="it-IT" dirty="0">
                <a:solidFill>
                  <a:srgbClr val="800000"/>
                </a:solidFill>
                <a:latin typeface="+mn-lt"/>
                <a:cs typeface="Symbol" charset="2"/>
              </a:rPr>
              <a:t>p photoproduction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4038997" y="3338612"/>
            <a:ext cx="14401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3465C8"/>
                </a:solidFill>
                <a:latin typeface="+mn-lt"/>
              </a:rPr>
              <a:t>N’(1720)3/2</a:t>
            </a:r>
            <a:r>
              <a:rPr lang="it-IT" sz="1600" baseline="30000" dirty="0">
                <a:solidFill>
                  <a:srgbClr val="3465C8"/>
                </a:solidFill>
                <a:latin typeface="+mn-lt"/>
              </a:rPr>
              <a:t>+</a:t>
            </a:r>
            <a:r>
              <a:rPr lang="it-IT" sz="1600" dirty="0">
                <a:solidFill>
                  <a:srgbClr val="3465C8"/>
                </a:solidFill>
                <a:latin typeface="+mn-lt"/>
              </a:rPr>
              <a:t> </a:t>
            </a:r>
          </a:p>
        </p:txBody>
      </p:sp>
      <p:sp>
        <p:nvSpPr>
          <p:cNvPr id="70" name="Rettangolo 69"/>
          <p:cNvSpPr/>
          <p:nvPr/>
        </p:nvSpPr>
        <p:spPr>
          <a:xfrm>
            <a:off x="6537378" y="989806"/>
            <a:ext cx="286578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baseline="30000" dirty="0">
                <a:solidFill>
                  <a:srgbClr val="800000"/>
                </a:solidFill>
                <a:latin typeface="Symbol" charset="2"/>
                <a:cs typeface="Symbol" charset="2"/>
              </a:rPr>
              <a:t>+</a:t>
            </a:r>
            <a:r>
              <a:rPr lang="it-IT" dirty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it-IT" baseline="30000" dirty="0">
                <a:solidFill>
                  <a:srgbClr val="800000"/>
                </a:solidFill>
                <a:cs typeface="Symbol" charset="2"/>
              </a:rPr>
              <a:t>-</a:t>
            </a:r>
            <a:r>
              <a:rPr lang="it-IT" dirty="0">
                <a:solidFill>
                  <a:srgbClr val="800000"/>
                </a:solidFill>
                <a:latin typeface="+mj-lt"/>
                <a:cs typeface="Symbol" charset="2"/>
              </a:rPr>
              <a:t>p</a:t>
            </a:r>
            <a:r>
              <a:rPr lang="it-IT" dirty="0">
                <a:solidFill>
                  <a:srgbClr val="800000"/>
                </a:solidFill>
                <a:cs typeface="Symbol" charset="2"/>
              </a:rPr>
              <a:t> </a:t>
            </a:r>
            <a:r>
              <a:rPr lang="it-IT" dirty="0">
                <a:solidFill>
                  <a:srgbClr val="800000"/>
                </a:solidFill>
                <a:latin typeface="+mn-lt"/>
                <a:cs typeface="Symbol" charset="2"/>
              </a:rPr>
              <a:t>electroproduction</a:t>
            </a:r>
          </a:p>
        </p:txBody>
      </p:sp>
      <p:sp>
        <p:nvSpPr>
          <p:cNvPr id="26" name="TextBox 17"/>
          <p:cNvSpPr txBox="1"/>
          <p:nvPr/>
        </p:nvSpPr>
        <p:spPr>
          <a:xfrm>
            <a:off x="3534941" y="1349846"/>
            <a:ext cx="4357932" cy="286416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1200" dirty="0">
                <a:solidFill>
                  <a:srgbClr val="008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V.I. Mokeev et al., Phys. Lett. B 805, 135457 (2020) </a:t>
            </a:r>
          </a:p>
        </p:txBody>
      </p:sp>
      <p:sp>
        <p:nvSpPr>
          <p:cNvPr id="75" name="Rettangolo 74"/>
          <p:cNvSpPr/>
          <p:nvPr/>
        </p:nvSpPr>
        <p:spPr>
          <a:xfrm>
            <a:off x="222574" y="5630381"/>
            <a:ext cx="979308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638" indent="-344488">
              <a:buClr>
                <a:srgbClr val="800000"/>
              </a:buClr>
              <a:buSzPct val="80000"/>
              <a:buFont typeface="Wingdings" pitchFamily="-104" charset="2"/>
              <a:buChar char="Ø"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Evidence of a new N’(1720)3/2</a:t>
            </a:r>
            <a:r>
              <a:rPr lang="en-US" sz="2000" baseline="30000" dirty="0">
                <a:solidFill>
                  <a:srgbClr val="000090"/>
                </a:solidFill>
                <a:latin typeface="Arial"/>
                <a:cs typeface="Arial"/>
              </a:rPr>
              <a:t>+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 resonance from the combined analysis of CLAS photo- and electroproduction of the </a:t>
            </a:r>
            <a:r>
              <a:rPr lang="en-US" sz="2000" dirty="0">
                <a:solidFill>
                  <a:srgbClr val="000090"/>
                </a:solidFill>
                <a:latin typeface="Symbol" pitchFamily="2" charset="2"/>
                <a:cs typeface="Arial"/>
              </a:rPr>
              <a:t>π</a:t>
            </a:r>
            <a:r>
              <a:rPr lang="en-US" sz="2000" baseline="30000" dirty="0">
                <a:solidFill>
                  <a:srgbClr val="000090"/>
                </a:solidFill>
                <a:latin typeface="Arial"/>
                <a:cs typeface="Arial"/>
              </a:rPr>
              <a:t>+</a:t>
            </a:r>
            <a:r>
              <a:rPr lang="en-US" sz="2000" dirty="0">
                <a:solidFill>
                  <a:srgbClr val="000090"/>
                </a:solidFill>
                <a:latin typeface="Symbol" pitchFamily="2" charset="2"/>
                <a:cs typeface="Arial"/>
              </a:rPr>
              <a:t>π</a:t>
            </a:r>
            <a:r>
              <a:rPr lang="en-US" sz="2000" baseline="30000" dirty="0">
                <a:solidFill>
                  <a:srgbClr val="000090"/>
                </a:solidFill>
                <a:latin typeface="Arial"/>
                <a:cs typeface="Arial"/>
              </a:rPr>
              <a:t>-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p channel</a:t>
            </a:r>
          </a:p>
          <a:p>
            <a:pPr marL="401638" indent="-344488">
              <a:spcBef>
                <a:spcPts val="600"/>
              </a:spcBef>
              <a:buClr>
                <a:srgbClr val="800000"/>
              </a:buClr>
              <a:buSzPct val="80000"/>
              <a:buFont typeface="Wingdings" pitchFamily="-104" charset="2"/>
              <a:buChar char="Ø"/>
            </a:pPr>
            <a:r>
              <a:rPr lang="en-US" sz="2000" dirty="0">
                <a:latin typeface="Arial"/>
                <a:cs typeface="Arial"/>
              </a:rPr>
              <a:t>First result on Q</a:t>
            </a:r>
            <a:r>
              <a:rPr lang="en-US" sz="2000" baseline="30000" dirty="0">
                <a:latin typeface="Arial"/>
                <a:cs typeface="Arial"/>
              </a:rPr>
              <a:t>2 </a:t>
            </a:r>
            <a:r>
              <a:rPr lang="en-US" sz="2000" dirty="0">
                <a:latin typeface="Arial"/>
                <a:cs typeface="Arial"/>
              </a:rPr>
              <a:t>evolution of new resonance electrocoupling</a:t>
            </a:r>
          </a:p>
        </p:txBody>
      </p:sp>
      <p:sp>
        <p:nvSpPr>
          <p:cNvPr id="76" name="CasellaDiTesto 75"/>
          <p:cNvSpPr txBox="1"/>
          <p:nvPr/>
        </p:nvSpPr>
        <p:spPr>
          <a:xfrm>
            <a:off x="2094781" y="2730540"/>
            <a:ext cx="1296144" cy="320040"/>
          </a:xfrm>
          <a:prstGeom prst="rect">
            <a:avLst/>
          </a:prstGeom>
          <a:noFill/>
          <a:ln w="19050">
            <a:solidFill>
              <a:srgbClr val="FE660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>
                <a:solidFill>
                  <a:srgbClr val="FE6603"/>
                </a:solidFill>
                <a:latin typeface="+mn-lt"/>
              </a:rPr>
              <a:t> </a:t>
            </a:r>
            <a:r>
              <a:rPr lang="it-IT" sz="1600" dirty="0">
                <a:solidFill>
                  <a:srgbClr val="FE6603"/>
                </a:solidFill>
                <a:latin typeface="+mn-lt"/>
              </a:rPr>
              <a:t>N(1720)3/2</a:t>
            </a:r>
            <a:r>
              <a:rPr lang="it-IT" sz="1600" baseline="30000" dirty="0">
                <a:solidFill>
                  <a:srgbClr val="FE6603"/>
                </a:solidFill>
                <a:latin typeface="+mn-lt"/>
              </a:rPr>
              <a:t>+</a:t>
            </a:r>
            <a:r>
              <a:rPr lang="it-IT" sz="1600" dirty="0">
                <a:solidFill>
                  <a:srgbClr val="FE6603"/>
                </a:solidFill>
                <a:latin typeface="+mn-lt"/>
              </a:rPr>
              <a:t> </a:t>
            </a:r>
            <a:endParaRPr lang="it-IT" sz="1600" baseline="30000" dirty="0">
              <a:solidFill>
                <a:srgbClr val="FE6603"/>
              </a:solidFill>
              <a:latin typeface="+mn-lt"/>
            </a:endParaRPr>
          </a:p>
        </p:txBody>
      </p:sp>
      <p:sp>
        <p:nvSpPr>
          <p:cNvPr id="32" name="Segnaposto piè di pagina 8">
            <a:extLst>
              <a:ext uri="{FF2B5EF4-FFF2-40B4-BE49-F238E27FC236}">
                <a16:creationId xmlns:a16="http://schemas.microsoft.com/office/drawing/2014/main" id="{99A28431-2344-7E4B-99B7-13A92703F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0"/>
          <p:cNvCxnSpPr>
            <a:cxnSpLocks/>
          </p:cNvCxnSpPr>
          <p:nvPr/>
        </p:nvCxnSpPr>
        <p:spPr>
          <a:xfrm>
            <a:off x="4471045" y="3698652"/>
            <a:ext cx="72008" cy="1368152"/>
          </a:xfrm>
          <a:prstGeom prst="straightConnector1">
            <a:avLst/>
          </a:prstGeom>
          <a:ln>
            <a:solidFill>
              <a:srgbClr val="02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2958877" y="3050580"/>
            <a:ext cx="1224136" cy="18002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337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38" y="1124417"/>
            <a:ext cx="7272808" cy="471338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82613" y="5570860"/>
            <a:ext cx="9185406" cy="1163547"/>
          </a:xfrm>
          <a:prstGeom prst="rect">
            <a:avLst/>
          </a:prstGeom>
          <a:noFill/>
        </p:spPr>
        <p:txBody>
          <a:bodyPr wrap="square" lIns="100735" tIns="50367" rIns="100735" bIns="50367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0090"/>
                </a:solidFill>
                <a:latin typeface="+mn-lt"/>
              </a:rPr>
              <a:t>Hybrid states have same J</a:t>
            </a:r>
            <a:r>
              <a:rPr lang="en-US" sz="2200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2200" dirty="0">
                <a:solidFill>
                  <a:srgbClr val="000090"/>
                </a:solidFill>
                <a:latin typeface="+mn-lt"/>
              </a:rPr>
              <a:t> values as qqq baryons. How to identify them?</a:t>
            </a:r>
          </a:p>
          <a:p>
            <a:pPr marL="231775" indent="-225425">
              <a:buClr>
                <a:srgbClr val="C00000"/>
              </a:buClr>
              <a:buFont typeface="Arial"/>
              <a:buChar char="•"/>
            </a:pPr>
            <a:r>
              <a:rPr lang="en-US" sz="2200" dirty="0">
                <a:solidFill>
                  <a:srgbClr val="008C1C"/>
                </a:solidFill>
                <a:latin typeface="+mn-lt"/>
              </a:rPr>
              <a:t>Overpopulation of N </a:t>
            </a:r>
            <a:r>
              <a:rPr lang="en-US" sz="1700" dirty="0">
                <a:solidFill>
                  <a:srgbClr val="008C1C"/>
                </a:solidFill>
                <a:latin typeface="+mn-lt"/>
              </a:rPr>
              <a:t>1/2</a:t>
            </a:r>
            <a:r>
              <a:rPr lang="en-US" sz="2200" baseline="30000" dirty="0">
                <a:solidFill>
                  <a:srgbClr val="008C1C"/>
                </a:solidFill>
                <a:latin typeface="+mn-lt"/>
              </a:rPr>
              <a:t>+</a:t>
            </a:r>
            <a:r>
              <a:rPr lang="en-US" sz="2200" dirty="0">
                <a:solidFill>
                  <a:srgbClr val="008C1C"/>
                </a:solidFill>
                <a:latin typeface="+mn-lt"/>
              </a:rPr>
              <a:t> and N</a:t>
            </a:r>
            <a:r>
              <a:rPr lang="en-US" sz="1700" dirty="0">
                <a:solidFill>
                  <a:srgbClr val="008C1C"/>
                </a:solidFill>
                <a:latin typeface="+mn-lt"/>
              </a:rPr>
              <a:t> 3/2</a:t>
            </a:r>
            <a:r>
              <a:rPr lang="en-US" sz="2200" baseline="30000" dirty="0">
                <a:solidFill>
                  <a:srgbClr val="008C1C"/>
                </a:solidFill>
                <a:latin typeface="+mn-lt"/>
              </a:rPr>
              <a:t>+</a:t>
            </a:r>
            <a:r>
              <a:rPr lang="en-US" sz="2200" dirty="0">
                <a:solidFill>
                  <a:srgbClr val="008C1C"/>
                </a:solidFill>
                <a:latin typeface="+mn-lt"/>
              </a:rPr>
              <a:t> bands</a:t>
            </a:r>
          </a:p>
          <a:p>
            <a:pPr marL="231775" indent="-225425">
              <a:buClr>
                <a:srgbClr val="C00000"/>
              </a:buClr>
              <a:buFont typeface="Arial"/>
              <a:buChar char="•"/>
            </a:pPr>
            <a:r>
              <a:rPr lang="en-US" sz="2000" dirty="0">
                <a:latin typeface="+mn-lt"/>
              </a:rPr>
              <a:t>A</a:t>
            </a:r>
            <a:r>
              <a:rPr lang="en-US" sz="2000" baseline="-25000" dirty="0">
                <a:latin typeface="+mn-lt"/>
              </a:rPr>
              <a:t>1/2</a:t>
            </a:r>
            <a:r>
              <a:rPr lang="en-US" sz="2000" dirty="0">
                <a:latin typeface="+mn-lt"/>
              </a:rPr>
              <a:t> (A</a:t>
            </a:r>
            <a:r>
              <a:rPr lang="en-US" sz="2000" baseline="-25000" dirty="0">
                <a:latin typeface="+mn-lt"/>
              </a:rPr>
              <a:t>3/2</a:t>
            </a:r>
            <a:r>
              <a:rPr lang="en-US" sz="2000" dirty="0">
                <a:latin typeface="+mn-lt"/>
              </a:rPr>
              <a:t>) and S</a:t>
            </a:r>
            <a:r>
              <a:rPr lang="en-US" sz="2000" baseline="-25000" dirty="0">
                <a:latin typeface="+mn-lt"/>
              </a:rPr>
              <a:t>1/2</a:t>
            </a:r>
            <a:r>
              <a:rPr lang="en-US" sz="2000" dirty="0">
                <a:latin typeface="+mn-lt"/>
              </a:rPr>
              <a:t> show </a:t>
            </a:r>
            <a:r>
              <a:rPr lang="en-US" sz="2000" dirty="0">
                <a:solidFill>
                  <a:srgbClr val="800000"/>
                </a:solidFill>
                <a:latin typeface="+mn-lt"/>
              </a:rPr>
              <a:t>different Q</a:t>
            </a:r>
            <a:r>
              <a:rPr lang="en-US" sz="2000" baseline="30000" dirty="0">
                <a:solidFill>
                  <a:srgbClr val="800000"/>
                </a:solidFill>
                <a:latin typeface="+mn-lt"/>
              </a:rPr>
              <a:t>2</a:t>
            </a:r>
            <a:r>
              <a:rPr lang="en-US" sz="2000" dirty="0">
                <a:solidFill>
                  <a:srgbClr val="800000"/>
                </a:solidFill>
                <a:latin typeface="+mn-lt"/>
              </a:rPr>
              <a:t> evolutions </a:t>
            </a:r>
            <a:r>
              <a:rPr lang="en-US" sz="2000" dirty="0">
                <a:latin typeface="+mn-lt"/>
              </a:rPr>
              <a:t>than for the regular baryons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105"/>
            <a:ext cx="10382250" cy="529032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Hybrid Baryons in LQCD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8575503" y="1610420"/>
            <a:ext cx="1598164" cy="2088232"/>
            <a:chOff x="8784086" y="1610420"/>
            <a:chExt cx="1598164" cy="2088232"/>
          </a:xfrm>
        </p:grpSpPr>
        <p:sp>
          <p:nvSpPr>
            <p:cNvPr id="4" name="Rettangolo 3"/>
            <p:cNvSpPr/>
            <p:nvPr/>
          </p:nvSpPr>
          <p:spPr bwMode="auto">
            <a:xfrm>
              <a:off x="8791526" y="1610420"/>
              <a:ext cx="1590724" cy="20882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16"/>
              <a:endParaRPr lang="it-IT" sz="400" dirty="0">
                <a:solidFill>
                  <a:srgbClr val="800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6134" y="2042468"/>
              <a:ext cx="663310" cy="349232"/>
            </a:xfrm>
            <a:prstGeom prst="rect">
              <a:avLst/>
            </a:prstGeom>
            <a:ln w="28575" cmpd="sng">
              <a:noFill/>
            </a:ln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126" y="3050580"/>
              <a:ext cx="807508" cy="3183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784087" y="2297966"/>
              <a:ext cx="1539843" cy="424915"/>
            </a:xfrm>
            <a:prstGeom prst="rect">
              <a:avLst/>
            </a:prstGeom>
            <a:noFill/>
          </p:spPr>
          <p:txBody>
            <a:bodyPr wrap="none" lIns="100767" tIns="50383" rIns="100767" bIns="50383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1800" dirty="0">
                  <a:latin typeface="+mn-lt"/>
                </a:rPr>
                <a:t>regular states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784086" y="3251387"/>
              <a:ext cx="1473080" cy="424915"/>
            </a:xfrm>
            <a:prstGeom prst="rect">
              <a:avLst/>
            </a:prstGeom>
            <a:noFill/>
          </p:spPr>
          <p:txBody>
            <a:bodyPr wrap="none" lIns="100767" tIns="50383" rIns="100767" bIns="50383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sz="1800" dirty="0">
                  <a:solidFill>
                    <a:srgbClr val="0000FF"/>
                  </a:solidFill>
                  <a:latin typeface="+mn-lt"/>
                </a:rPr>
                <a:t>hybrid states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70308" y="1034356"/>
            <a:ext cx="4309753" cy="332550"/>
          </a:xfrm>
          <a:prstGeom prst="rect">
            <a:avLst/>
          </a:prstGeom>
          <a:noFill/>
        </p:spPr>
        <p:txBody>
          <a:bodyPr wrap="square" lIns="100735" tIns="50367" rIns="100735" bIns="50367" rtlCol="0">
            <a:spAutoFit/>
          </a:bodyPr>
          <a:lstStyle/>
          <a:p>
            <a:pPr algn="ctr"/>
            <a:r>
              <a:rPr lang="en-US" sz="1500" dirty="0">
                <a:solidFill>
                  <a:srgbClr val="008C1C"/>
                </a:solidFill>
                <a:latin typeface="+mn-lt"/>
              </a:rPr>
              <a:t>J.J. Dudek and R.G. Edwards, PRD85, 054016 (2012)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1406978" y="4098423"/>
            <a:ext cx="1809457" cy="1803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64808" y="3805724"/>
            <a:ext cx="1042273" cy="415498"/>
          </a:xfrm>
          <a:prstGeom prst="rect">
            <a:avLst/>
          </a:prstGeom>
          <a:solidFill>
            <a:schemeClr val="bg1"/>
          </a:solidFill>
          <a:ln w="19050">
            <a:solidFill>
              <a:srgbClr val="8001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1.3 GeV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93686" y="4995619"/>
            <a:ext cx="434270" cy="424883"/>
          </a:xfrm>
          <a:prstGeom prst="rect">
            <a:avLst/>
          </a:prstGeom>
          <a:noFill/>
        </p:spPr>
        <p:txBody>
          <a:bodyPr wrap="none" lIns="100735" tIns="50367" rIns="100735" bIns="50367" rtlCol="0">
            <a:spAutoFit/>
          </a:bodyPr>
          <a:lstStyle/>
          <a:p>
            <a:r>
              <a:rPr lang="en-US" dirty="0"/>
              <a:t>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10605" y="2474516"/>
            <a:ext cx="1615016" cy="850247"/>
            <a:chOff x="114300" y="2487535"/>
            <a:chExt cx="1422400" cy="878997"/>
          </a:xfrm>
        </p:grpSpPr>
        <p:sp>
          <p:nvSpPr>
            <p:cNvPr id="18" name="TextBox 17"/>
            <p:cNvSpPr txBox="1"/>
            <p:nvPr/>
          </p:nvSpPr>
          <p:spPr>
            <a:xfrm>
              <a:off x="114300" y="2933700"/>
              <a:ext cx="184666" cy="429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0" name="Left Brace 19"/>
            <p:cNvSpPr/>
            <p:nvPr/>
          </p:nvSpPr>
          <p:spPr>
            <a:xfrm>
              <a:off x="1079500" y="2731294"/>
              <a:ext cx="457200" cy="635238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4300" y="2487535"/>
              <a:ext cx="1055585" cy="73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+mn-lt"/>
                </a:rPr>
                <a:t>clustered</a:t>
              </a:r>
            </a:p>
            <a:p>
              <a:r>
                <a:rPr lang="en-US" sz="2000" dirty="0">
                  <a:solidFill>
                    <a:srgbClr val="0000FF"/>
                  </a:solidFill>
                  <a:latin typeface="+mn-lt"/>
                </a:rPr>
                <a:t>in mass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66589" y="1466404"/>
            <a:ext cx="801220" cy="424883"/>
          </a:xfrm>
          <a:prstGeom prst="rect">
            <a:avLst/>
          </a:prstGeom>
          <a:solidFill>
            <a:schemeClr val="bg1"/>
          </a:solidFill>
          <a:ln w="22225">
            <a:solidFill>
              <a:srgbClr val="800100"/>
            </a:solidFill>
          </a:ln>
        </p:spPr>
        <p:txBody>
          <a:bodyPr wrap="none" lIns="100735" tIns="50367" rIns="100735" bIns="50367" rtlCol="0">
            <a:spAutoFit/>
          </a:bodyPr>
          <a:lstStyle/>
          <a:p>
            <a:r>
              <a:rPr lang="en-US" dirty="0">
                <a:latin typeface="+mn-lt"/>
              </a:rPr>
              <a:t>LQCD </a:t>
            </a:r>
          </a:p>
        </p:txBody>
      </p:sp>
      <p:cxnSp>
        <p:nvCxnSpPr>
          <p:cNvPr id="25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8215461" y="4274717"/>
            <a:ext cx="1944216" cy="877133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algn="ctr"/>
            <a:r>
              <a:rPr lang="en-US" sz="1700" dirty="0">
                <a:solidFill>
                  <a:srgbClr val="800000"/>
                </a:solidFill>
                <a:latin typeface="Calibri" pitchFamily="34" charset="0"/>
              </a:rPr>
              <a:t>The nucleon mass is shifted ~300 MeV to higher masses</a:t>
            </a:r>
          </a:p>
        </p:txBody>
      </p:sp>
      <p:sp>
        <p:nvSpPr>
          <p:cNvPr id="6" name="Ovale 5"/>
          <p:cNvSpPr/>
          <p:nvPr/>
        </p:nvSpPr>
        <p:spPr bwMode="auto">
          <a:xfrm>
            <a:off x="6343253" y="5210820"/>
            <a:ext cx="1512168" cy="504056"/>
          </a:xfrm>
          <a:prstGeom prst="ellipse">
            <a:avLst/>
          </a:prstGeom>
          <a:noFill/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5" rIns="91412" bIns="45705" numCol="1" rtlCol="0" anchor="t" anchorCtr="0" compatLnSpc="1">
            <a:prstTxWarp prst="textNoShape">
              <a:avLst/>
            </a:prstTxWarp>
          </a:bodyPr>
          <a:lstStyle/>
          <a:p>
            <a:pPr defTabSz="914116"/>
            <a:endParaRPr lang="it-IT" sz="400" dirty="0">
              <a:solidFill>
                <a:srgbClr val="800000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 bwMode="auto">
          <a:xfrm flipH="1">
            <a:off x="8143454" y="5138812"/>
            <a:ext cx="504056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8" name="Segnaposto piè di pagina 8">
            <a:extLst>
              <a:ext uri="{FF2B5EF4-FFF2-40B4-BE49-F238E27FC236}">
                <a16:creationId xmlns:a16="http://schemas.microsoft.com/office/drawing/2014/main" id="{75649A0F-C221-B64B-9F68-588E002D7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3520" y="746324"/>
            <a:ext cx="8764739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Hybrid hadrons </a:t>
            </a:r>
            <a:r>
              <a:rPr lang="en-US" sz="2000" dirty="0">
                <a:latin typeface="Calibri" pitchFamily="34" charset="0"/>
              </a:rPr>
              <a:t>with dominant </a:t>
            </a:r>
            <a:r>
              <a:rPr lang="en-US" sz="2000" dirty="0" err="1">
                <a:latin typeface="Calibri" pitchFamily="34" charset="0"/>
              </a:rPr>
              <a:t>gluonic</a:t>
            </a:r>
            <a:r>
              <a:rPr lang="en-US" sz="2000" dirty="0">
                <a:latin typeface="Calibri" pitchFamily="34" charset="0"/>
              </a:rPr>
              <a:t> contributions are predicted to exist by QCD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393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/>
          <p:cNvSpPr txBox="1">
            <a:spLocks/>
          </p:cNvSpPr>
          <p:nvPr/>
        </p:nvSpPr>
        <p:spPr>
          <a:xfrm>
            <a:off x="150566" y="3"/>
            <a:ext cx="10081120" cy="763102"/>
          </a:xfrm>
          <a:prstGeom prst="rect">
            <a:avLst/>
          </a:prstGeom>
        </p:spPr>
        <p:txBody>
          <a:bodyPr lIns="91412" tIns="45705" rIns="91412" bIns="45705" anchor="ctr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800000"/>
                </a:solidFill>
                <a:latin typeface="Calibri" pitchFamily="34" charset="0"/>
              </a:rPr>
              <a:t>Run Group K </a:t>
            </a:r>
            <a:r>
              <a:rPr lang="en-US" sz="32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lang="en-US" sz="3200" b="1" dirty="0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503493" y="6955408"/>
            <a:ext cx="504332" cy="297880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935541" y="746324"/>
            <a:ext cx="11127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+mn-lt"/>
              </a:rPr>
              <a:t>CHARGE</a:t>
            </a:r>
          </a:p>
        </p:txBody>
      </p:sp>
      <p:sp>
        <p:nvSpPr>
          <p:cNvPr id="6" name="Rettangolo 5"/>
          <p:cNvSpPr/>
          <p:nvPr/>
        </p:nvSpPr>
        <p:spPr bwMode="auto">
          <a:xfrm>
            <a:off x="3246909" y="818332"/>
            <a:ext cx="2376264" cy="14401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magine 1" descr="Charge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" b="8672"/>
          <a:stretch/>
        </p:blipFill>
        <p:spPr>
          <a:xfrm>
            <a:off x="0" y="763104"/>
            <a:ext cx="9943653" cy="2248799"/>
          </a:xfrm>
          <a:prstGeom prst="rect">
            <a:avLst/>
          </a:prstGeom>
        </p:spPr>
      </p:pic>
      <p:sp>
        <p:nvSpPr>
          <p:cNvPr id="14" name="TextBox 24">
            <a:extLst>
              <a:ext uri="{FF2B5EF4-FFF2-40B4-BE49-F238E27FC236}">
                <a16:creationId xmlns:a16="http://schemas.microsoft.com/office/drawing/2014/main" id="{86B90B1D-EB51-FA49-982F-523F8622B96D}"/>
              </a:ext>
            </a:extLst>
          </p:cNvPr>
          <p:cNvSpPr txBox="1"/>
          <p:nvPr/>
        </p:nvSpPr>
        <p:spPr>
          <a:xfrm>
            <a:off x="8647509" y="3103424"/>
            <a:ext cx="1407940" cy="523220"/>
          </a:xfrm>
          <a:prstGeom prst="rect">
            <a:avLst/>
          </a:prstGeom>
          <a:solidFill>
            <a:srgbClr val="3DFF1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Q~45mC = 7% of </a:t>
            </a:r>
          </a:p>
          <a:p>
            <a:r>
              <a:rPr lang="en-US" sz="1400" dirty="0">
                <a:latin typeface="Calibri"/>
                <a:cs typeface="Calibri"/>
              </a:rPr>
              <a:t>Expected 648mC 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639397" y="3914676"/>
            <a:ext cx="946161" cy="738664"/>
          </a:xfrm>
          <a:prstGeom prst="rect">
            <a:avLst/>
          </a:prstGeom>
          <a:noFill/>
          <a:ln w="25400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000090"/>
                </a:solidFill>
                <a:latin typeface="+mn-lt"/>
              </a:rPr>
              <a:t>12 PAC</a:t>
            </a:r>
          </a:p>
          <a:p>
            <a:pPr algn="ctr"/>
            <a:r>
              <a:rPr lang="en-US" dirty="0">
                <a:solidFill>
                  <a:srgbClr val="000090"/>
                </a:solidFill>
                <a:latin typeface="+mn-lt"/>
              </a:rPr>
              <a:t>days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047109" y="1106364"/>
            <a:ext cx="926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n-lt"/>
              </a:rPr>
              <a:t>FT OFF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246909" y="3328203"/>
            <a:ext cx="2124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Opportunistic Run</a:t>
            </a:r>
          </a:p>
        </p:txBody>
      </p:sp>
      <p:graphicFrame>
        <p:nvGraphicFramePr>
          <p:cNvPr id="15" name="Tabel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666342"/>
              </p:ext>
            </p:extLst>
          </p:nvPr>
        </p:nvGraphicFramePr>
        <p:xfrm>
          <a:off x="1230685" y="3770660"/>
          <a:ext cx="6159392" cy="2545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20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RUN CONDITIONS </a:t>
                      </a:r>
                      <a:r>
                        <a:rPr lang="mr-IN" dirty="0"/>
                        <a:t>–</a:t>
                      </a:r>
                      <a:r>
                        <a:rPr lang="it-IT" dirty="0"/>
                        <a:t> FALL 2018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noProof="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Torus Current</a:t>
                      </a:r>
                      <a:endParaRPr lang="it-IT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 </a:t>
                      </a:r>
                      <a:r>
                        <a:rPr lang="it-IT" b="0" dirty="0"/>
                        <a:t>100% (3375 A)  -  </a:t>
                      </a:r>
                      <a:r>
                        <a:rPr lang="it-IT" dirty="0">
                          <a:solidFill>
                            <a:srgbClr val="800000"/>
                          </a:solidFill>
                        </a:rPr>
                        <a:t>negative </a:t>
                      </a:r>
                      <a:r>
                        <a:rPr lang="en-US" noProof="0" dirty="0">
                          <a:solidFill>
                            <a:srgbClr val="800000"/>
                          </a:solidFill>
                        </a:rPr>
                        <a:t>outbending</a:t>
                      </a:r>
                    </a:p>
                  </a:txBody>
                  <a:tcPr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noProof="0" dirty="0"/>
                        <a:t>Solenoid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 -100 %</a:t>
                      </a:r>
                    </a:p>
                  </a:txBody>
                  <a:tcPr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b="0" dirty="0"/>
                        <a:t>FT 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rgbClr val="000090"/>
                          </a:solidFill>
                        </a:rPr>
                        <a:t>ON @ 7.5 GeV   </a:t>
                      </a:r>
                      <a:r>
                        <a:rPr lang="it-IT" b="0" dirty="0">
                          <a:solidFill>
                            <a:srgbClr val="800000"/>
                          </a:solidFill>
                        </a:rPr>
                        <a:t>-&gt;  OFF @ 6.5 GeV</a:t>
                      </a:r>
                    </a:p>
                  </a:txBody>
                  <a:tcPr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Beam/Target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</a:t>
                      </a:r>
                      <a:r>
                        <a:rPr lang="en-US" sz="1800" dirty="0"/>
                        <a:t>olarized electrons, unpolarized LH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 target</a:t>
                      </a:r>
                    </a:p>
                  </a:txBody>
                  <a:tcPr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Luminosity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~</a:t>
                      </a:r>
                      <a:r>
                        <a:rPr lang="en-US" sz="1800" baseline="0" dirty="0"/>
                        <a:t> 5 </a:t>
                      </a:r>
                      <a:r>
                        <a:rPr lang="en-US" sz="1800" dirty="0"/>
                        <a:t>10 </a:t>
                      </a:r>
                      <a:r>
                        <a:rPr lang="en-US" sz="1800" baseline="30000" dirty="0"/>
                        <a:t>34 </a:t>
                      </a:r>
                      <a:r>
                        <a:rPr lang="en-US" sz="1800" dirty="0">
                          <a:latin typeface="+mn-lt"/>
                        </a:rPr>
                        <a:t>cm</a:t>
                      </a:r>
                      <a:r>
                        <a:rPr lang="en-US" sz="1800" baseline="30000" dirty="0">
                          <a:latin typeface="+mn-lt"/>
                        </a:rPr>
                        <a:t>-2</a:t>
                      </a:r>
                      <a:r>
                        <a:rPr lang="en-US" sz="1800" dirty="0">
                          <a:latin typeface="+mn-lt"/>
                        </a:rPr>
                        <a:t>s</a:t>
                      </a:r>
                      <a:r>
                        <a:rPr lang="en-US" sz="1800" baseline="30000" dirty="0">
                          <a:latin typeface="+mn-lt"/>
                        </a:rPr>
                        <a:t>-1  </a:t>
                      </a:r>
                      <a:r>
                        <a:rPr lang="en-US" sz="1800" baseline="0" dirty="0">
                          <a:latin typeface="+mn-lt"/>
                        </a:rPr>
                        <a:t>@ </a:t>
                      </a:r>
                      <a:r>
                        <a:rPr lang="en-US" sz="1800" baseline="30000" dirty="0">
                          <a:latin typeface="+mn-lt"/>
                        </a:rPr>
                        <a:t> </a:t>
                      </a:r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7.5 GeV </a:t>
                      </a:r>
                      <a:endParaRPr lang="en-US" sz="1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     10 </a:t>
                      </a:r>
                      <a:r>
                        <a:rPr lang="en-US" sz="1800" baseline="30000" dirty="0"/>
                        <a:t>35 </a:t>
                      </a:r>
                      <a:r>
                        <a:rPr lang="en-US" sz="1800" dirty="0">
                          <a:latin typeface="+mn-lt"/>
                        </a:rPr>
                        <a:t>cm</a:t>
                      </a:r>
                      <a:r>
                        <a:rPr lang="en-US" sz="1800" baseline="30000" dirty="0">
                          <a:latin typeface="+mn-lt"/>
                        </a:rPr>
                        <a:t>-2</a:t>
                      </a:r>
                      <a:r>
                        <a:rPr lang="en-US" sz="1800" dirty="0">
                          <a:latin typeface="+mn-lt"/>
                        </a:rPr>
                        <a:t>s</a:t>
                      </a:r>
                      <a:r>
                        <a:rPr lang="en-US" sz="1800" baseline="30000" dirty="0">
                          <a:latin typeface="+mn-lt"/>
                        </a:rPr>
                        <a:t>-1  </a:t>
                      </a:r>
                      <a:r>
                        <a:rPr lang="en-US" sz="1800" baseline="0" dirty="0">
                          <a:latin typeface="+mn-lt"/>
                        </a:rPr>
                        <a:t>@ </a:t>
                      </a:r>
                      <a:r>
                        <a:rPr lang="en-US" sz="1800" baseline="30000" dirty="0">
                          <a:latin typeface="+mn-lt"/>
                        </a:rPr>
                        <a:t> </a:t>
                      </a:r>
                      <a:r>
                        <a:rPr lang="it-IT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.5 GeV   </a:t>
                      </a:r>
                      <a:r>
                        <a:rPr lang="it-IT" sz="1800" b="0" dirty="0">
                          <a:solidFill>
                            <a:srgbClr val="800000"/>
                          </a:solidFill>
                        </a:rPr>
                        <a:t>FULL LUMINOSITY</a:t>
                      </a:r>
                      <a:endParaRPr lang="en-US" sz="1800" b="0" baseline="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Segnaposto piè di pagina 8">
            <a:extLst>
              <a:ext uri="{FF2B5EF4-FFF2-40B4-BE49-F238E27FC236}">
                <a16:creationId xmlns:a16="http://schemas.microsoft.com/office/drawing/2014/main" id="{F8156472-9748-984B-9E3E-49F4D5FA4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818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7" y="170260"/>
            <a:ext cx="9344025" cy="432367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solidFill>
                  <a:srgbClr val="800100"/>
                </a:solidFill>
                <a:latin typeface="+mn-lt"/>
                <a:cs typeface="Arial"/>
              </a:rPr>
              <a:t>Dissecting N* Structure &amp; Hybrid Signatures</a:t>
            </a:r>
          </a:p>
        </p:txBody>
      </p:sp>
      <p:cxnSp>
        <p:nvCxnSpPr>
          <p:cNvPr id="18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506" y="1322388"/>
            <a:ext cx="3643603" cy="374481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754937" y="3309802"/>
            <a:ext cx="412147" cy="2769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91368" tIns="45683" rIns="91368" bIns="45683" rtlCol="0">
            <a:spAutoFit/>
          </a:bodyPr>
          <a:lstStyle/>
          <a:p>
            <a:pPr defTabSz="913831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9" name="TextBox 53"/>
          <p:cNvSpPr txBox="1"/>
          <p:nvPr/>
        </p:nvSpPr>
        <p:spPr>
          <a:xfrm>
            <a:off x="7245500" y="2647330"/>
            <a:ext cx="327188" cy="2769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91368" tIns="45683" rIns="91368" bIns="45683" rtlCol="0">
            <a:spAutoFit/>
          </a:bodyPr>
          <a:lstStyle/>
          <a:p>
            <a:pPr defTabSz="913831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158677" y="6395187"/>
            <a:ext cx="8280916" cy="4248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8" tIns="50343" rIns="100688" bIns="50343">
            <a:prstTxWarp prst="textNoShape">
              <a:avLst/>
            </a:prstTxWarp>
            <a:spAutoFit/>
          </a:bodyPr>
          <a:lstStyle/>
          <a:p>
            <a:pPr algn="ctr" defTabSz="913831"/>
            <a:r>
              <a:rPr lang="en-US" dirty="0">
                <a:solidFill>
                  <a:srgbClr val="800000"/>
                </a:solidFill>
                <a:latin typeface="+mn-lt"/>
              </a:rPr>
              <a:t>For hybrid “Roper”,  A</a:t>
            </a:r>
            <a:r>
              <a:rPr lang="en-US" baseline="-25000" dirty="0">
                <a:solidFill>
                  <a:srgbClr val="800000"/>
                </a:solidFill>
                <a:latin typeface="+mn-lt"/>
              </a:rPr>
              <a:t>1/2</a:t>
            </a:r>
            <a:r>
              <a:rPr lang="en-US" dirty="0">
                <a:solidFill>
                  <a:srgbClr val="800000"/>
                </a:solidFill>
                <a:latin typeface="+mn-lt"/>
              </a:rPr>
              <a:t>(Q</a:t>
            </a:r>
            <a:r>
              <a:rPr lang="en-US" baseline="30000" dirty="0">
                <a:solidFill>
                  <a:srgbClr val="800000"/>
                </a:solidFill>
                <a:latin typeface="+mn-lt"/>
              </a:rPr>
              <a:t>2</a:t>
            </a:r>
            <a:r>
              <a:rPr lang="en-US" dirty="0">
                <a:solidFill>
                  <a:srgbClr val="800000"/>
                </a:solidFill>
                <a:latin typeface="+mn-lt"/>
              </a:rPr>
              <a:t>) drops off faster with Q</a:t>
            </a:r>
            <a:r>
              <a:rPr lang="en-US" baseline="30000" dirty="0">
                <a:solidFill>
                  <a:srgbClr val="800000"/>
                </a:solidFill>
                <a:latin typeface="+mn-lt"/>
              </a:rPr>
              <a:t>2 </a:t>
            </a:r>
            <a:r>
              <a:rPr lang="en-US" dirty="0">
                <a:solidFill>
                  <a:srgbClr val="800000"/>
                </a:solidFill>
                <a:latin typeface="+mn-lt"/>
              </a:rPr>
              <a:t>and S</a:t>
            </a:r>
            <a:r>
              <a:rPr lang="en-US" baseline="-25000" dirty="0">
                <a:solidFill>
                  <a:srgbClr val="800000"/>
                </a:solidFill>
                <a:latin typeface="+mn-lt"/>
              </a:rPr>
              <a:t>1/2</a:t>
            </a:r>
            <a:r>
              <a:rPr lang="en-US" dirty="0">
                <a:solidFill>
                  <a:srgbClr val="800000"/>
                </a:solidFill>
                <a:latin typeface="+mn-lt"/>
              </a:rPr>
              <a:t>(Q</a:t>
            </a:r>
            <a:r>
              <a:rPr lang="en-US" baseline="30000" dirty="0">
                <a:solidFill>
                  <a:srgbClr val="800000"/>
                </a:solidFill>
                <a:latin typeface="+mn-lt"/>
              </a:rPr>
              <a:t>2</a:t>
            </a:r>
            <a:r>
              <a:rPr lang="en-US" dirty="0">
                <a:solidFill>
                  <a:srgbClr val="800000"/>
                </a:solidFill>
                <a:latin typeface="+mn-lt"/>
              </a:rPr>
              <a:t>) ~ 0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4701" y="5570860"/>
            <a:ext cx="8640960" cy="748000"/>
          </a:xfrm>
          <a:prstGeom prst="rect">
            <a:avLst/>
          </a:prstGeom>
          <a:noFill/>
          <a:ln>
            <a:noFill/>
          </a:ln>
        </p:spPr>
        <p:txBody>
          <a:bodyPr wrap="square" lIns="100688" tIns="50343" rIns="100688" bIns="50343" rtlCol="0">
            <a:spAutoFit/>
          </a:bodyPr>
          <a:lstStyle/>
          <a:p>
            <a:pPr defTabSz="913831">
              <a:buClr>
                <a:srgbClr val="C00000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dirty="0">
                <a:solidFill>
                  <a:srgbClr val="000090"/>
                </a:solidFill>
                <a:latin typeface="+mn-lt"/>
                <a:cs typeface="Calibri"/>
              </a:rPr>
              <a:t>A</a:t>
            </a:r>
            <a:r>
              <a:rPr lang="en-US" baseline="-25000" dirty="0">
                <a:solidFill>
                  <a:srgbClr val="000090"/>
                </a:solidFill>
                <a:latin typeface="+mn-lt"/>
                <a:cs typeface="Calibri"/>
              </a:rPr>
              <a:t>1/2</a:t>
            </a:r>
            <a:r>
              <a:rPr lang="en-US" dirty="0">
                <a:solidFill>
                  <a:srgbClr val="000090"/>
                </a:solidFill>
                <a:latin typeface="+mn-lt"/>
                <a:cs typeface="Calibri"/>
              </a:rPr>
              <a:t> and S</a:t>
            </a:r>
            <a:r>
              <a:rPr lang="en-US" baseline="-25000" dirty="0">
                <a:solidFill>
                  <a:srgbClr val="000090"/>
                </a:solidFill>
                <a:latin typeface="+mn-lt"/>
                <a:cs typeface="Calibri"/>
              </a:rPr>
              <a:t>1/2 </a:t>
            </a:r>
            <a:r>
              <a:rPr lang="en-US" dirty="0">
                <a:solidFill>
                  <a:srgbClr val="000090"/>
                </a:solidFill>
                <a:latin typeface="+mn-lt"/>
                <a:cs typeface="Calibri"/>
              </a:rPr>
              <a:t>amplitudes at high Q</a:t>
            </a:r>
            <a:r>
              <a:rPr lang="en-US" baseline="30000" dirty="0">
                <a:solidFill>
                  <a:srgbClr val="000090"/>
                </a:solidFill>
                <a:latin typeface="+mn-lt"/>
                <a:cs typeface="Calibri"/>
              </a:rPr>
              <a:t>2</a:t>
            </a:r>
            <a:r>
              <a:rPr lang="en-US" dirty="0">
                <a:solidFill>
                  <a:srgbClr val="000090"/>
                </a:solidFill>
                <a:latin typeface="+mn-lt"/>
                <a:cs typeface="Calibri"/>
              </a:rPr>
              <a:t> indicate 1</a:t>
            </a:r>
            <a:r>
              <a:rPr lang="en-US" baseline="30000" dirty="0">
                <a:solidFill>
                  <a:srgbClr val="000090"/>
                </a:solidFill>
                <a:latin typeface="+mn-lt"/>
                <a:cs typeface="Calibri"/>
              </a:rPr>
              <a:t>st</a:t>
            </a:r>
            <a:r>
              <a:rPr lang="en-US" dirty="0">
                <a:solidFill>
                  <a:srgbClr val="000090"/>
                </a:solidFill>
                <a:latin typeface="+mn-lt"/>
                <a:cs typeface="Calibri"/>
              </a:rPr>
              <a:t> radial q</a:t>
            </a:r>
            <a:r>
              <a:rPr lang="en-US" baseline="30000" dirty="0">
                <a:solidFill>
                  <a:srgbClr val="000090"/>
                </a:solidFill>
                <a:latin typeface="+mn-lt"/>
                <a:cs typeface="Calibri"/>
              </a:rPr>
              <a:t>3</a:t>
            </a:r>
            <a:r>
              <a:rPr lang="en-US" dirty="0">
                <a:solidFill>
                  <a:srgbClr val="000090"/>
                </a:solidFill>
                <a:latin typeface="+mn-lt"/>
                <a:cs typeface="Calibri"/>
              </a:rPr>
              <a:t> excitation </a:t>
            </a:r>
          </a:p>
          <a:p>
            <a:pPr defTabSz="913831">
              <a:buClr>
                <a:srgbClr val="C00000"/>
              </a:buClr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latin typeface="+mn-lt"/>
                <a:cs typeface="Calibri"/>
              </a:rPr>
              <a:t> </a:t>
            </a:r>
            <a:r>
              <a:rPr lang="en-US" dirty="0">
                <a:solidFill>
                  <a:srgbClr val="020090"/>
                </a:solidFill>
                <a:latin typeface="+mn-lt"/>
                <a:cs typeface="Calibri"/>
              </a:rPr>
              <a:t>Complex interplay between inner 3q core &amp; external meson-baryon cloud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34741" y="840853"/>
            <a:ext cx="7437855" cy="409527"/>
          </a:xfrm>
          <a:prstGeom prst="rect">
            <a:avLst/>
          </a:prstGeom>
          <a:noFill/>
          <a:ln>
            <a:noFill/>
          </a:ln>
        </p:spPr>
        <p:txBody>
          <a:bodyPr wrap="none" lIns="100767" tIns="50383" rIns="100767" bIns="50383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Precise CLAS results on electrocouplings clarified nature of the Roper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969558" y="5137396"/>
            <a:ext cx="4722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it-IT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G:  </a:t>
            </a:r>
            <a:r>
              <a:rPr lang="it-IT" sz="1200" dirty="0">
                <a:solidFill>
                  <a:srgbClr val="008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P. Li, V.D. Burkert, and Z.J. Li, Phys. Rev. D 46, 70 (1992)</a:t>
            </a:r>
          </a:p>
        </p:txBody>
      </p:sp>
      <p:pic>
        <p:nvPicPr>
          <p:cNvPr id="20" name="Picture 56" descr="roper_a12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02693" y="1322388"/>
            <a:ext cx="3611880" cy="3749040"/>
          </a:xfrm>
          <a:prstGeom prst="rect">
            <a:avLst/>
          </a:prstGeom>
        </p:spPr>
      </p:pic>
      <p:sp>
        <p:nvSpPr>
          <p:cNvPr id="22" name="Segnaposto piè di pagina 8">
            <a:extLst>
              <a:ext uri="{FF2B5EF4-FFF2-40B4-BE49-F238E27FC236}">
                <a16:creationId xmlns:a16="http://schemas.microsoft.com/office/drawing/2014/main" id="{0E16AB7C-B1A1-2A43-ABCE-F5B295892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8"/>
          <p:cNvSpPr txBox="1"/>
          <p:nvPr/>
        </p:nvSpPr>
        <p:spPr>
          <a:xfrm>
            <a:off x="2161535" y="4136045"/>
            <a:ext cx="310111" cy="268386"/>
          </a:xfrm>
          <a:prstGeom prst="rect">
            <a:avLst/>
          </a:prstGeom>
          <a:noFill/>
        </p:spPr>
        <p:txBody>
          <a:bodyPr wrap="none" lIns="82912" tIns="41455" rIns="82912" bIns="41455" rtlCol="0">
            <a:spAutoFit/>
          </a:bodyPr>
          <a:lstStyle/>
          <a:p>
            <a:pPr defTabSz="913831"/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2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Left Brace 9"/>
          <p:cNvSpPr>
            <a:spLocks noChangeAspect="1"/>
          </p:cNvSpPr>
          <p:nvPr/>
        </p:nvSpPr>
        <p:spPr>
          <a:xfrm>
            <a:off x="2451457" y="4098763"/>
            <a:ext cx="114284" cy="311311"/>
          </a:xfrm>
          <a:prstGeom prst="leftBrace">
            <a:avLst>
              <a:gd name="adj1" fmla="val 8333"/>
              <a:gd name="adj2" fmla="val 52539"/>
            </a:avLst>
          </a:prstGeom>
          <a:ln w="2222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912" tIns="41455" rIns="82912" bIns="41455" rtlCol="0" anchor="ctr"/>
          <a:lstStyle/>
          <a:p>
            <a:pPr algn="ctr" defTabSz="91383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C04D7B4-A3C3-204A-94C6-B73A8A17BB87}"/>
              </a:ext>
            </a:extLst>
          </p:cNvPr>
          <p:cNvSpPr/>
          <p:nvPr/>
        </p:nvSpPr>
        <p:spPr bwMode="auto">
          <a:xfrm>
            <a:off x="1701645" y="3205284"/>
            <a:ext cx="1030706" cy="1199147"/>
          </a:xfrm>
          <a:custGeom>
            <a:avLst/>
            <a:gdLst>
              <a:gd name="connsiteX0" fmla="*/ 0 w 1030706"/>
              <a:gd name="connsiteY0" fmla="*/ 1199147 h 1199147"/>
              <a:gd name="connsiteX1" fmla="*/ 112295 w 1030706"/>
              <a:gd name="connsiteY1" fmla="*/ 862263 h 1199147"/>
              <a:gd name="connsiteX2" fmla="*/ 212558 w 1030706"/>
              <a:gd name="connsiteY2" fmla="*/ 621631 h 1199147"/>
              <a:gd name="connsiteX3" fmla="*/ 324853 w 1030706"/>
              <a:gd name="connsiteY3" fmla="*/ 417094 h 1199147"/>
              <a:gd name="connsiteX4" fmla="*/ 469232 w 1030706"/>
              <a:gd name="connsiteY4" fmla="*/ 256673 h 1199147"/>
              <a:gd name="connsiteX5" fmla="*/ 665748 w 1030706"/>
              <a:gd name="connsiteY5" fmla="*/ 120315 h 1199147"/>
              <a:gd name="connsiteX6" fmla="*/ 838200 w 1030706"/>
              <a:gd name="connsiteY6" fmla="*/ 52136 h 1199147"/>
              <a:gd name="connsiteX7" fmla="*/ 1030706 w 1030706"/>
              <a:gd name="connsiteY7" fmla="*/ 0 h 119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0706" h="1199147">
                <a:moveTo>
                  <a:pt x="0" y="1199147"/>
                </a:moveTo>
                <a:cubicBezTo>
                  <a:pt x="38434" y="1078831"/>
                  <a:pt x="76869" y="958516"/>
                  <a:pt x="112295" y="862263"/>
                </a:cubicBezTo>
                <a:cubicBezTo>
                  <a:pt x="147721" y="766010"/>
                  <a:pt x="177132" y="695826"/>
                  <a:pt x="212558" y="621631"/>
                </a:cubicBezTo>
                <a:cubicBezTo>
                  <a:pt x="247984" y="547436"/>
                  <a:pt x="282074" y="477920"/>
                  <a:pt x="324853" y="417094"/>
                </a:cubicBezTo>
                <a:cubicBezTo>
                  <a:pt x="367632" y="356268"/>
                  <a:pt x="412416" y="306136"/>
                  <a:pt x="469232" y="256673"/>
                </a:cubicBezTo>
                <a:cubicBezTo>
                  <a:pt x="526048" y="207210"/>
                  <a:pt x="604253" y="154405"/>
                  <a:pt x="665748" y="120315"/>
                </a:cubicBezTo>
                <a:cubicBezTo>
                  <a:pt x="727243" y="86225"/>
                  <a:pt x="777374" y="72189"/>
                  <a:pt x="838200" y="52136"/>
                </a:cubicBezTo>
                <a:cubicBezTo>
                  <a:pt x="899026" y="32083"/>
                  <a:pt x="964866" y="16041"/>
                  <a:pt x="1030706" y="0"/>
                </a:cubicBezTo>
              </a:path>
            </a:pathLst>
          </a:cu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FDA799-B80A-2646-BE4B-2A80BCDE9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058" y="1411720"/>
            <a:ext cx="1188720" cy="291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62E762-F3A8-254C-9693-0D8D89DCC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7112" y="4472048"/>
            <a:ext cx="822960" cy="236912"/>
          </a:xfrm>
          <a:prstGeom prst="rect">
            <a:avLst/>
          </a:prstGeom>
        </p:spPr>
      </p:pic>
      <p:sp>
        <p:nvSpPr>
          <p:cNvPr id="38" name="TextBox 53"/>
          <p:cNvSpPr txBox="1"/>
          <p:nvPr/>
        </p:nvSpPr>
        <p:spPr>
          <a:xfrm>
            <a:off x="3892525" y="2164810"/>
            <a:ext cx="327188" cy="2769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91368" tIns="45683" rIns="91368" bIns="45683" rtlCol="0">
            <a:spAutoFit/>
          </a:bodyPr>
          <a:lstStyle/>
          <a:p>
            <a:pPr defTabSz="913831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89677" y="3101759"/>
            <a:ext cx="412147" cy="27692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91368" tIns="45683" rIns="91368" bIns="45683" rtlCol="0">
            <a:spAutoFit/>
          </a:bodyPr>
          <a:lstStyle/>
          <a:p>
            <a:pPr defTabSz="913831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9B0C8F6-6824-0A47-8B91-86540605F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722" b="15405"/>
          <a:stretch/>
        </p:blipFill>
        <p:spPr>
          <a:xfrm>
            <a:off x="4357785" y="4929899"/>
            <a:ext cx="548640" cy="18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05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252"/>
            <a:ext cx="10382250" cy="622366"/>
          </a:xfrm>
          <a:ln>
            <a:noFill/>
          </a:ln>
        </p:spPr>
        <p:txBody>
          <a:bodyPr lIns="100735" tIns="50367" rIns="100735" bIns="50367" anchor="ctr">
            <a:norm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800100"/>
                </a:solidFill>
                <a:latin typeface="+mn-lt"/>
              </a:rPr>
              <a:t>Accessing Shear Forces &amp; Parton Pressure 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36806" y="1477359"/>
            <a:ext cx="5070347" cy="10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35" tIns="50367" rIns="100735" bIns="50367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i="1" dirty="0">
                <a:solidFill>
                  <a:srgbClr val="FF0000"/>
                </a:solidFill>
                <a:latin typeface="+mn-lt"/>
                <a:cs typeface="Times New Roman"/>
              </a:rPr>
              <a:t>M</a:t>
            </a:r>
            <a:r>
              <a:rPr lang="en-US" i="1" baseline="-25000" dirty="0">
                <a:solidFill>
                  <a:srgbClr val="FF0000"/>
                </a:solidFill>
                <a:latin typeface="+mn-lt"/>
                <a:cs typeface="Times New Roman"/>
              </a:rPr>
              <a:t>2</a:t>
            </a:r>
            <a:r>
              <a:rPr lang="en-US" i="1" dirty="0">
                <a:solidFill>
                  <a:srgbClr val="FF0000"/>
                </a:solidFill>
                <a:latin typeface="+mn-lt"/>
                <a:cs typeface="Times New Roman"/>
              </a:rPr>
              <a:t>(t)</a:t>
            </a:r>
            <a:r>
              <a:rPr lang="en-US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>
                <a:latin typeface="+mn-lt"/>
              </a:rPr>
              <a:t>:  Mass distribution inside the nucleon</a:t>
            </a:r>
            <a:r>
              <a:rPr lang="en-US" i="1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eaLnBrk="1" hangingPunct="1"/>
            <a:r>
              <a:rPr lang="en-US" i="1" dirty="0">
                <a:solidFill>
                  <a:srgbClr val="FF0000"/>
                </a:solidFill>
                <a:latin typeface="+mn-lt"/>
                <a:cs typeface="Times New Roman"/>
              </a:rPr>
              <a:t>J (t)    </a:t>
            </a:r>
            <a:r>
              <a:rPr lang="en-US" dirty="0">
                <a:latin typeface="+mn-lt"/>
              </a:rPr>
              <a:t>:  Angular momentum distribution </a:t>
            </a:r>
          </a:p>
          <a:p>
            <a:pPr eaLnBrk="1" hangingPunct="1"/>
            <a:r>
              <a:rPr lang="en-US" i="1" dirty="0">
                <a:solidFill>
                  <a:srgbClr val="FF0000"/>
                </a:solidFill>
                <a:latin typeface="+mn-lt"/>
                <a:cs typeface="Times New Roman"/>
              </a:rPr>
              <a:t>d</a:t>
            </a:r>
            <a:r>
              <a:rPr lang="en-US" i="1" baseline="-25000" dirty="0">
                <a:solidFill>
                  <a:srgbClr val="FF0000"/>
                </a:solidFill>
                <a:latin typeface="+mn-lt"/>
                <a:cs typeface="Times New Roman"/>
              </a:rPr>
              <a:t>1</a:t>
            </a:r>
            <a:r>
              <a:rPr lang="en-US" i="1" dirty="0">
                <a:solidFill>
                  <a:srgbClr val="FF0000"/>
                </a:solidFill>
                <a:latin typeface="+mn-lt"/>
                <a:cs typeface="Times New Roman"/>
              </a:rPr>
              <a:t>(t)   </a:t>
            </a:r>
            <a:r>
              <a:rPr lang="en-US" dirty="0">
                <a:latin typeface="+mn-lt"/>
              </a:rPr>
              <a:t>: </a:t>
            </a:r>
            <a:r>
              <a:rPr lang="en-US" dirty="0">
                <a:solidFill>
                  <a:srgbClr val="000090"/>
                </a:solidFill>
                <a:latin typeface="+mn-lt"/>
              </a:rPr>
              <a:t>Pressure distribution  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36807" y="1054186"/>
            <a:ext cx="5342082" cy="44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35" tIns="50367" rIns="100735" bIns="50367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200" dirty="0">
                <a:latin typeface="+mn-lt"/>
              </a:rPr>
              <a:t>Nucleon matrix element of EMT contains: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C1E93-2AB1-CC4C-BC58-C24D3D2E626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2499" y="4627338"/>
            <a:ext cx="4098597" cy="717271"/>
          </a:xfrm>
          <a:prstGeom prst="rect">
            <a:avLst/>
          </a:prstGeom>
          <a:solidFill>
            <a:srgbClr val="CCFFCC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35" tIns="50367" rIns="100735" bIns="50367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+mn-lt"/>
              </a:rPr>
              <a:t>Measuring these form factors, we learn about confinement forces </a:t>
            </a:r>
            <a:endParaRPr lang="en-US" sz="2000" dirty="0">
              <a:solidFill>
                <a:srgbClr val="55BADF"/>
              </a:solidFill>
              <a:latin typeface="+mn-lt"/>
            </a:endParaRPr>
          </a:p>
        </p:txBody>
      </p:sp>
      <p:cxnSp>
        <p:nvCxnSpPr>
          <p:cNvPr id="15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695181" y="6434956"/>
            <a:ext cx="4551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079E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V.D. Burkert, L. Elouadrhiri, &amp; F.X. Girod, Nature, 557 396 (2018)</a:t>
            </a:r>
          </a:p>
        </p:txBody>
      </p:sp>
      <p:pic>
        <p:nvPicPr>
          <p:cNvPr id="4" name="Immagine 3" descr="Schermata 2018-07-04 alle 16.09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246" y="3293000"/>
            <a:ext cx="3096344" cy="2916672"/>
          </a:xfrm>
          <a:prstGeom prst="rect">
            <a:avLst/>
          </a:prstGeom>
        </p:spPr>
      </p:pic>
      <p:pic>
        <p:nvPicPr>
          <p:cNvPr id="2" name="Immagine 1" descr="Schermata 2020-09-11 alle 13.34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61" y="1034356"/>
            <a:ext cx="2736304" cy="216479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415261" y="3050580"/>
            <a:ext cx="360475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+mn-lt"/>
              </a:rPr>
              <a:t>Shear forces inside the nucleon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980960" y="818332"/>
            <a:ext cx="5401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079E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M.V. Polyakov and P. Schweitzer, Int. Mod. J. Phys. A 33, 26 1830025 (2018)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310805" y="6002908"/>
            <a:ext cx="31598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800000"/>
                </a:solidFill>
                <a:latin typeface="+mn-lt"/>
              </a:rPr>
              <a:t>43 Web of Science citations  </a:t>
            </a:r>
          </a:p>
          <a:p>
            <a:pPr algn="r"/>
            <a:r>
              <a:rPr lang="en-GB" dirty="0">
                <a:solidFill>
                  <a:srgbClr val="800000"/>
                </a:solidFill>
                <a:latin typeface="+mn-lt"/>
              </a:rPr>
              <a:t>87 Inspire citations  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5907A39B-5D1C-4B49-B947-90EA16565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803" y="4772025"/>
            <a:ext cx="822960" cy="10863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B48517-24EC-034D-9C4E-6CC60C9DE9D2}"/>
              </a:ext>
            </a:extLst>
          </p:cNvPr>
          <p:cNvGrpSpPr/>
          <p:nvPr/>
        </p:nvGrpSpPr>
        <p:grpSpPr>
          <a:xfrm>
            <a:off x="294581" y="2903707"/>
            <a:ext cx="4768875" cy="1235413"/>
            <a:chOff x="294581" y="2903707"/>
            <a:chExt cx="4768875" cy="1235413"/>
          </a:xfrm>
        </p:grpSpPr>
        <p:sp>
          <p:nvSpPr>
            <p:cNvPr id="18" name="TextBox 26">
              <a:extLst>
                <a:ext uri="{FF2B5EF4-FFF2-40B4-BE49-F238E27FC236}">
                  <a16:creationId xmlns:a16="http://schemas.microsoft.com/office/drawing/2014/main" id="{9801ACFD-4AA7-8044-9EB3-2BE6B909DD20}"/>
                </a:ext>
              </a:extLst>
            </p:cNvPr>
            <p:cNvSpPr txBox="1"/>
            <p:nvPr/>
          </p:nvSpPr>
          <p:spPr>
            <a:xfrm>
              <a:off x="294581" y="3338612"/>
              <a:ext cx="4768875" cy="498687"/>
            </a:xfrm>
            <a:prstGeom prst="rect">
              <a:avLst/>
            </a:prstGeom>
            <a:noFill/>
          </p:spPr>
          <p:txBody>
            <a:bodyPr wrap="square" lIns="112864" tIns="56432" rIns="112864" bIns="56432" rtlCol="0">
              <a:spAutoFit/>
            </a:bodyPr>
            <a:lstStyle/>
            <a:p>
              <a:pPr algn="ctr">
                <a:spcAft>
                  <a:spcPts val="741"/>
                </a:spcAft>
              </a:pPr>
              <a:r>
                <a:rPr lang="en-US" sz="2500" dirty="0">
                  <a:latin typeface="+mj-lt"/>
                </a:rPr>
                <a:t>∫dx x H(x,</a:t>
              </a:r>
              <a:r>
                <a:rPr lang="en-US" sz="2500" dirty="0">
                  <a:latin typeface="Symbol" pitchFamily="2" charset="2"/>
                </a:rPr>
                <a:t>x</a:t>
              </a:r>
              <a:r>
                <a:rPr lang="en-US" sz="2500" dirty="0">
                  <a:latin typeface="+mj-lt"/>
                </a:rPr>
                <a:t>,t) = </a:t>
              </a:r>
              <a:r>
                <a:rPr lang="en-US" sz="2500" i="1" dirty="0">
                  <a:solidFill>
                    <a:srgbClr val="FF0000"/>
                  </a:solidFill>
                  <a:latin typeface="+mj-lt"/>
                </a:rPr>
                <a:t>M</a:t>
              </a:r>
              <a:r>
                <a:rPr lang="en-US" sz="2500" i="1" baseline="-25000" dirty="0">
                  <a:solidFill>
                    <a:srgbClr val="FF0000"/>
                  </a:solidFill>
                  <a:latin typeface="+mj-lt"/>
                </a:rPr>
                <a:t>2</a:t>
              </a:r>
              <a:r>
                <a:rPr lang="en-US" sz="2500" i="1" dirty="0">
                  <a:solidFill>
                    <a:srgbClr val="FF0000"/>
                  </a:solidFill>
                  <a:latin typeface="+mj-lt"/>
                </a:rPr>
                <a:t>(t)</a:t>
              </a:r>
              <a:r>
                <a:rPr lang="en-US" sz="2500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2500" dirty="0">
                  <a:latin typeface="+mj-lt"/>
                </a:rPr>
                <a:t>+ 4/5 </a:t>
              </a:r>
              <a:r>
                <a:rPr lang="en-US" sz="2500" dirty="0">
                  <a:latin typeface="Symbol" pitchFamily="2" charset="2"/>
                </a:rPr>
                <a:t>x</a:t>
              </a:r>
              <a:r>
                <a:rPr lang="en-US" sz="2500" baseline="30000" dirty="0">
                  <a:latin typeface="+mj-lt"/>
                </a:rPr>
                <a:t>2 </a:t>
              </a:r>
              <a:r>
                <a:rPr lang="en-US" sz="2500" i="1" dirty="0">
                  <a:solidFill>
                    <a:srgbClr val="FF0000"/>
                  </a:solidFill>
                  <a:latin typeface="+mj-lt"/>
                </a:rPr>
                <a:t>d</a:t>
              </a:r>
              <a:r>
                <a:rPr lang="en-US" sz="2500" i="1" baseline="-25000" dirty="0">
                  <a:solidFill>
                    <a:srgbClr val="FF0000"/>
                  </a:solidFill>
                  <a:latin typeface="+mj-lt"/>
                </a:rPr>
                <a:t>1</a:t>
              </a:r>
              <a:r>
                <a:rPr lang="en-US" sz="2500" i="1" dirty="0">
                  <a:solidFill>
                    <a:srgbClr val="FF0000"/>
                  </a:solidFill>
                  <a:latin typeface="+mj-lt"/>
                </a:rPr>
                <a:t>(t</a:t>
              </a:r>
              <a:r>
                <a:rPr lang="en-US" sz="2500" i="1" dirty="0">
                  <a:solidFill>
                    <a:srgbClr val="C00000"/>
                  </a:solidFill>
                  <a:latin typeface="+mj-lt"/>
                </a:rPr>
                <a:t>)</a:t>
              </a: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582613" y="2906564"/>
              <a:ext cx="41460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>
                  <a:latin typeface="+mn-lt"/>
                </a:rPr>
                <a:t>∫dx x [H(x</a:t>
              </a:r>
              <a:r>
                <a:rPr lang="en-US" sz="2400" dirty="0"/>
                <a:t>,</a:t>
              </a:r>
              <a:r>
                <a:rPr lang="en-US" sz="2400" dirty="0">
                  <a:latin typeface="Symbol" charset="2"/>
                  <a:cs typeface="Symbol" charset="2"/>
                </a:rPr>
                <a:t>x</a:t>
              </a:r>
              <a:r>
                <a:rPr lang="en-US" sz="2400" dirty="0">
                  <a:latin typeface="+mn-lt"/>
                </a:rPr>
                <a:t>,t) + E(x,</a:t>
              </a:r>
              <a:r>
                <a:rPr lang="en-US" sz="2400" dirty="0">
                  <a:latin typeface="Symbol" charset="2"/>
                  <a:cs typeface="Symbol" charset="2"/>
                </a:rPr>
                <a:t>x</a:t>
              </a:r>
              <a:r>
                <a:rPr lang="en-US" sz="2400" dirty="0"/>
                <a:t>,</a:t>
              </a:r>
              <a:r>
                <a:rPr lang="en-US" sz="2400" dirty="0">
                  <a:latin typeface="+mn-lt"/>
                </a:rPr>
                <a:t>t)] = 2 </a:t>
              </a:r>
              <a:r>
                <a:rPr lang="en-US" sz="2400" i="1" dirty="0">
                  <a:solidFill>
                    <a:srgbClr val="FF0000"/>
                  </a:solidFill>
                  <a:latin typeface="+mn-lt"/>
                </a:rPr>
                <a:t>J(t)</a:t>
              </a:r>
              <a:r>
                <a:rPr lang="en-US" sz="2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65F3E8D3-6BA2-CA4A-9356-45C0633261D7}"/>
                </a:ext>
              </a:extLst>
            </p:cNvPr>
            <p:cNvSpPr/>
            <p:nvPr/>
          </p:nvSpPr>
          <p:spPr bwMode="auto">
            <a:xfrm>
              <a:off x="353548" y="2903707"/>
              <a:ext cx="4536504" cy="1235413"/>
            </a:xfrm>
            <a:prstGeom prst="rect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/>
            </a:p>
          </p:txBody>
        </p:sp>
      </p:grpSp>
      <p:sp>
        <p:nvSpPr>
          <p:cNvPr id="24" name="Segnaposto piè di pagina 8">
            <a:extLst>
              <a:ext uri="{FF2B5EF4-FFF2-40B4-BE49-F238E27FC236}">
                <a16:creationId xmlns:a16="http://schemas.microsoft.com/office/drawing/2014/main" id="{1A94ED01-4C54-E544-9B9C-B04644D04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6"/>
          <p:cNvSpPr txBox="1"/>
          <p:nvPr/>
        </p:nvSpPr>
        <p:spPr>
          <a:xfrm>
            <a:off x="6199237" y="6074916"/>
            <a:ext cx="3455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20090"/>
                </a:solidFill>
                <a:latin typeface="+mn-lt"/>
              </a:rPr>
              <a:t>Parton pressure inside the nucleon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198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Schermata 2020-06-05 alle 10.05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0" y="3653256"/>
            <a:ext cx="9577064" cy="324430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8" name="Immagine 17" descr="Schermata 2020-06-05 alle 10.00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9" y="602308"/>
            <a:ext cx="9542113" cy="3206430"/>
          </a:xfrm>
          <a:prstGeom prst="rect">
            <a:avLst/>
          </a:prstGeom>
          <a:ln>
            <a:solidFill>
              <a:srgbClr val="161645"/>
            </a:solidFill>
          </a:ln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430021" y="-106297"/>
            <a:ext cx="10382250" cy="902184"/>
          </a:xfrm>
          <a:prstGeom prst="rect">
            <a:avLst/>
          </a:prstGeom>
        </p:spPr>
        <p:txBody>
          <a:bodyPr lIns="112864" tIns="56432" rIns="112864" bIns="5643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3500" kern="0" dirty="0"/>
              <a:t>RGK data timelines</a:t>
            </a:r>
          </a:p>
        </p:txBody>
      </p:sp>
      <p:cxnSp>
        <p:nvCxnSpPr>
          <p:cNvPr id="7" name="Straight Connector 31"/>
          <p:cNvCxnSpPr/>
          <p:nvPr/>
        </p:nvCxnSpPr>
        <p:spPr>
          <a:xfrm>
            <a:off x="-12507" y="56551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DEE0-F139-4643-B219-03D91C3D227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1302693" y="818332"/>
            <a:ext cx="1656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e- in FD + FT &amp;1 H </a:t>
            </a:r>
          </a:p>
          <a:p>
            <a:r>
              <a:rPr lang="it-IT" sz="1600" dirty="0">
                <a:latin typeface="+mj-lt"/>
              </a:rPr>
              <a:t>Trigger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446709" y="3914676"/>
            <a:ext cx="10438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j-lt"/>
              </a:rPr>
              <a:t>7.5 </a:t>
            </a:r>
            <a:r>
              <a:rPr lang="it-IT" dirty="0" err="1">
                <a:solidFill>
                  <a:srgbClr val="800000"/>
                </a:solidFill>
                <a:latin typeface="+mj-lt"/>
              </a:rPr>
              <a:t>GeV</a:t>
            </a:r>
            <a:endParaRPr lang="it-IT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3174901" y="1898452"/>
            <a:ext cx="345638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e- in FD (</a:t>
            </a:r>
            <a:r>
              <a:rPr lang="it-IT" sz="1600" dirty="0" err="1">
                <a:latin typeface="+mj-lt"/>
              </a:rPr>
              <a:t>pre-scaled</a:t>
            </a:r>
            <a:r>
              <a:rPr lang="it-IT" sz="1600" dirty="0">
                <a:latin typeface="+mj-lt"/>
              </a:rPr>
              <a:t>)  + FT &amp;1 H </a:t>
            </a:r>
          </a:p>
          <a:p>
            <a:r>
              <a:rPr lang="it-IT" sz="1600" dirty="0">
                <a:latin typeface="+mj-lt"/>
              </a:rPr>
              <a:t>Trigger</a:t>
            </a:r>
          </a:p>
          <a:p>
            <a:endParaRPr lang="it-IT" sz="1600" dirty="0"/>
          </a:p>
          <a:p>
            <a:endParaRPr lang="it-IT" dirty="0"/>
          </a:p>
        </p:txBody>
      </p:sp>
      <p:sp>
        <p:nvSpPr>
          <p:cNvPr id="68" name="Rettangolo 67"/>
          <p:cNvSpPr/>
          <p:nvPr/>
        </p:nvSpPr>
        <p:spPr>
          <a:xfrm>
            <a:off x="4038997" y="3842668"/>
            <a:ext cx="10438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j-lt"/>
              </a:rPr>
              <a:t>7.5 </a:t>
            </a:r>
            <a:r>
              <a:rPr lang="it-IT" dirty="0" err="1">
                <a:solidFill>
                  <a:srgbClr val="800000"/>
                </a:solidFill>
                <a:latin typeface="+mj-lt"/>
              </a:rPr>
              <a:t>GeV</a:t>
            </a:r>
            <a:endParaRPr lang="it-IT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69" name="Rettangolo 68"/>
          <p:cNvSpPr/>
          <p:nvPr/>
        </p:nvSpPr>
        <p:spPr>
          <a:xfrm>
            <a:off x="7423373" y="3914676"/>
            <a:ext cx="10438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j-lt"/>
              </a:rPr>
              <a:t>6.5 </a:t>
            </a:r>
            <a:r>
              <a:rPr lang="it-IT" dirty="0" err="1">
                <a:solidFill>
                  <a:srgbClr val="800000"/>
                </a:solidFill>
                <a:latin typeface="+mj-lt"/>
              </a:rPr>
              <a:t>GeV</a:t>
            </a:r>
            <a:endParaRPr lang="it-IT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6559277" y="962349"/>
            <a:ext cx="108012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e- in FD</a:t>
            </a:r>
          </a:p>
          <a:p>
            <a:r>
              <a:rPr lang="it-IT" sz="1600" dirty="0">
                <a:latin typeface="+mj-lt"/>
              </a:rPr>
              <a:t>Trigger</a:t>
            </a:r>
          </a:p>
          <a:p>
            <a:r>
              <a:rPr lang="it-IT" sz="1600" dirty="0">
                <a:latin typeface="+mj-lt"/>
              </a:rPr>
              <a:t>       </a:t>
            </a:r>
            <a:endParaRPr lang="it-IT" sz="1600" dirty="0"/>
          </a:p>
          <a:p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215461" y="818332"/>
            <a:ext cx="16421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4684FF"/>
                </a:solidFill>
                <a:latin typeface="+mj-lt"/>
              </a:rPr>
              <a:t>k</a:t>
            </a:r>
            <a:r>
              <a:rPr lang="it-IT" b="1" baseline="30000" dirty="0">
                <a:solidFill>
                  <a:srgbClr val="4684FF"/>
                </a:solidFill>
                <a:latin typeface="+mj-lt"/>
              </a:rPr>
              <a:t>+</a:t>
            </a:r>
            <a:r>
              <a:rPr lang="it-IT" b="1" dirty="0">
                <a:solidFill>
                  <a:srgbClr val="4684FF"/>
                </a:solidFill>
                <a:latin typeface="+mj-lt"/>
              </a:rPr>
              <a:t> per trigger</a:t>
            </a:r>
          </a:p>
          <a:p>
            <a:r>
              <a:rPr lang="it-IT" b="1" dirty="0">
                <a:solidFill>
                  <a:srgbClr val="4684FF"/>
                </a:solidFill>
                <a:latin typeface="+mj-lt"/>
              </a:rPr>
              <a:t>(</a:t>
            </a:r>
            <a:r>
              <a:rPr lang="it-IT" b="1" dirty="0" err="1">
                <a:solidFill>
                  <a:srgbClr val="4684FF"/>
                </a:solidFill>
                <a:latin typeface="+mj-lt"/>
              </a:rPr>
              <a:t>Forward</a:t>
            </a:r>
            <a:r>
              <a:rPr lang="it-IT" b="1" dirty="0">
                <a:solidFill>
                  <a:srgbClr val="4684FF"/>
                </a:solidFill>
                <a:latin typeface="+mj-lt"/>
              </a:rPr>
              <a:t>)</a:t>
            </a:r>
          </a:p>
        </p:txBody>
      </p:sp>
      <p:sp>
        <p:nvSpPr>
          <p:cNvPr id="71" name="CasellaDiTesto 70"/>
          <p:cNvSpPr txBox="1"/>
          <p:nvPr/>
        </p:nvSpPr>
        <p:spPr>
          <a:xfrm>
            <a:off x="6343253" y="5426844"/>
            <a:ext cx="22926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4684FF"/>
                </a:solidFill>
                <a:latin typeface="+mj-lt"/>
              </a:rPr>
              <a:t>protons</a:t>
            </a:r>
            <a:r>
              <a:rPr lang="it-IT" b="1" dirty="0">
                <a:solidFill>
                  <a:srgbClr val="4684FF"/>
                </a:solidFill>
                <a:latin typeface="+mj-lt"/>
              </a:rPr>
              <a:t> per trigger</a:t>
            </a:r>
          </a:p>
          <a:p>
            <a:r>
              <a:rPr lang="it-IT" b="1" dirty="0">
                <a:solidFill>
                  <a:srgbClr val="4684FF"/>
                </a:solidFill>
                <a:latin typeface="+mj-lt"/>
              </a:rPr>
              <a:t>(Central)</a:t>
            </a:r>
          </a:p>
        </p:txBody>
      </p:sp>
      <p:cxnSp>
        <p:nvCxnSpPr>
          <p:cNvPr id="16" name="Connettore 1 15"/>
          <p:cNvCxnSpPr/>
          <p:nvPr/>
        </p:nvCxnSpPr>
        <p:spPr bwMode="auto">
          <a:xfrm>
            <a:off x="3030885" y="962348"/>
            <a:ext cx="0" cy="52565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Connettore 1 71"/>
          <p:cNvCxnSpPr/>
          <p:nvPr/>
        </p:nvCxnSpPr>
        <p:spPr bwMode="auto">
          <a:xfrm>
            <a:off x="6055221" y="890340"/>
            <a:ext cx="0" cy="52565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asellaDiTesto 16"/>
          <p:cNvSpPr txBox="1"/>
          <p:nvPr/>
        </p:nvSpPr>
        <p:spPr>
          <a:xfrm>
            <a:off x="1446709" y="4994796"/>
            <a:ext cx="10954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RG-k_v2 </a:t>
            </a:r>
          </a:p>
          <a:p>
            <a:r>
              <a:rPr lang="it-IT" dirty="0">
                <a:latin typeface="+mj-lt"/>
              </a:rPr>
              <a:t>trigger</a:t>
            </a:r>
          </a:p>
        </p:txBody>
      </p:sp>
      <p:sp>
        <p:nvSpPr>
          <p:cNvPr id="73" name="CasellaDiTesto 72"/>
          <p:cNvSpPr txBox="1"/>
          <p:nvPr/>
        </p:nvSpPr>
        <p:spPr>
          <a:xfrm>
            <a:off x="3606949" y="4922788"/>
            <a:ext cx="1883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RG-k_v4 trigger</a:t>
            </a:r>
          </a:p>
        </p:txBody>
      </p:sp>
      <p:sp>
        <p:nvSpPr>
          <p:cNvPr id="74" name="CasellaDiTesto 73"/>
          <p:cNvSpPr txBox="1"/>
          <p:nvPr/>
        </p:nvSpPr>
        <p:spPr>
          <a:xfrm>
            <a:off x="6991325" y="4922788"/>
            <a:ext cx="1883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RG-k_v6 trigger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302693" y="2690540"/>
            <a:ext cx="176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>
                <a:latin typeface="+mn-lt"/>
              </a:rPr>
              <a:t>runs</a:t>
            </a:r>
            <a:r>
              <a:rPr lang="it-IT" sz="1800" dirty="0">
                <a:latin typeface="+mn-lt"/>
              </a:rPr>
              <a:t> 5694 - 5752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3606949" y="2690540"/>
            <a:ext cx="176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>
                <a:latin typeface="+mn-lt"/>
              </a:rPr>
              <a:t>runs</a:t>
            </a:r>
            <a:r>
              <a:rPr lang="it-IT" sz="1800" dirty="0">
                <a:latin typeface="+mn-lt"/>
              </a:rPr>
              <a:t> 5758 - 5780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703293" y="2690540"/>
            <a:ext cx="176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>
                <a:latin typeface="+mn-lt"/>
              </a:rPr>
              <a:t>runs</a:t>
            </a:r>
            <a:r>
              <a:rPr lang="it-IT" sz="1800" dirty="0">
                <a:latin typeface="+mn-lt"/>
              </a:rPr>
              <a:t> 5875 - 5972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388948" y="2690540"/>
            <a:ext cx="1018227" cy="4154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+mn-lt"/>
              </a:rPr>
              <a:t>½ </a:t>
            </a:r>
            <a:r>
              <a:rPr lang="it-IT" dirty="0" err="1">
                <a:latin typeface="+mn-lt"/>
              </a:rPr>
              <a:t>Torus</a:t>
            </a:r>
            <a:endParaRPr lang="it-IT" dirty="0">
              <a:latin typeface="+mn-lt"/>
            </a:endParaRPr>
          </a:p>
        </p:txBody>
      </p:sp>
      <p:cxnSp>
        <p:nvCxnSpPr>
          <p:cNvPr id="21" name="Connettore 2 20"/>
          <p:cNvCxnSpPr/>
          <p:nvPr/>
        </p:nvCxnSpPr>
        <p:spPr bwMode="auto">
          <a:xfrm flipV="1">
            <a:off x="9655621" y="2186484"/>
            <a:ext cx="72008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Connettore 2 22"/>
          <p:cNvCxnSpPr/>
          <p:nvPr/>
        </p:nvCxnSpPr>
        <p:spPr bwMode="auto">
          <a:xfrm>
            <a:off x="9655621" y="3194596"/>
            <a:ext cx="216024" cy="13681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CasellaDiTesto 25"/>
          <p:cNvSpPr txBox="1"/>
          <p:nvPr/>
        </p:nvSpPr>
        <p:spPr>
          <a:xfrm>
            <a:off x="1590725" y="2114476"/>
            <a:ext cx="754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222268"/>
                </a:solidFill>
                <a:latin typeface="+mn-lt"/>
              </a:rPr>
              <a:t>35nA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246909" y="746324"/>
            <a:ext cx="2718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800000"/>
                </a:solidFill>
                <a:latin typeface="+mn-lt"/>
              </a:rPr>
              <a:t>5809 Accelerator </a:t>
            </a:r>
            <a:r>
              <a:rPr lang="it-IT" sz="1600" dirty="0" err="1">
                <a:solidFill>
                  <a:srgbClr val="800000"/>
                </a:solidFill>
                <a:latin typeface="+mn-lt"/>
              </a:rPr>
              <a:t>Vacuum</a:t>
            </a:r>
            <a:r>
              <a:rPr lang="it-IT" sz="1600" dirty="0">
                <a:solidFill>
                  <a:srgbClr val="80000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+mn-lt"/>
              </a:rPr>
              <a:t>Loss</a:t>
            </a:r>
            <a:endParaRPr lang="it-IT" sz="1600" dirty="0">
              <a:solidFill>
                <a:srgbClr val="800000"/>
              </a:solidFill>
              <a:latin typeface="+mn-lt"/>
            </a:endParaRPr>
          </a:p>
        </p:txBody>
      </p:sp>
      <p:cxnSp>
        <p:nvCxnSpPr>
          <p:cNvPr id="30" name="Connettore 2 29"/>
          <p:cNvCxnSpPr/>
          <p:nvPr/>
        </p:nvCxnSpPr>
        <p:spPr bwMode="auto">
          <a:xfrm>
            <a:off x="4111005" y="1034356"/>
            <a:ext cx="72008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Connettore 1 40"/>
          <p:cNvCxnSpPr/>
          <p:nvPr/>
        </p:nvCxnSpPr>
        <p:spPr bwMode="auto">
          <a:xfrm>
            <a:off x="1302693" y="962348"/>
            <a:ext cx="0" cy="52565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Connettore 1 41"/>
          <p:cNvCxnSpPr/>
          <p:nvPr/>
        </p:nvCxnSpPr>
        <p:spPr bwMode="auto">
          <a:xfrm>
            <a:off x="8863533" y="1610420"/>
            <a:ext cx="0" cy="46805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Connettore 1 43"/>
          <p:cNvCxnSpPr/>
          <p:nvPr/>
        </p:nvCxnSpPr>
        <p:spPr bwMode="auto">
          <a:xfrm>
            <a:off x="9295581" y="1754436"/>
            <a:ext cx="0" cy="46805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Connettore 1 44"/>
          <p:cNvCxnSpPr/>
          <p:nvPr/>
        </p:nvCxnSpPr>
        <p:spPr bwMode="auto">
          <a:xfrm>
            <a:off x="9439597" y="1754436"/>
            <a:ext cx="0" cy="46805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6" name="CasellaDiTesto 45"/>
          <p:cNvSpPr txBox="1"/>
          <p:nvPr/>
        </p:nvSpPr>
        <p:spPr>
          <a:xfrm>
            <a:off x="4183013" y="2258492"/>
            <a:ext cx="754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222268"/>
                </a:solidFill>
                <a:latin typeface="+mn-lt"/>
              </a:rPr>
              <a:t>45nA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6847309" y="1754436"/>
            <a:ext cx="754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222268"/>
                </a:solidFill>
                <a:latin typeface="+mn-lt"/>
              </a:rPr>
              <a:t>60nA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8791525" y="5138812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222268"/>
                </a:solidFill>
                <a:latin typeface="+mn-lt"/>
              </a:rPr>
              <a:t>35nA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726629" y="2330500"/>
            <a:ext cx="5560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+mn-lt"/>
              </a:rPr>
              <a:t>lumi</a:t>
            </a:r>
          </a:p>
          <a:p>
            <a:r>
              <a:rPr lang="it-IT" sz="1600" dirty="0" err="1">
                <a:latin typeface="+mn-lt"/>
              </a:rPr>
              <a:t>scan</a:t>
            </a:r>
            <a:endParaRPr lang="it-IT" sz="1600" dirty="0">
              <a:latin typeface="+mn-lt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510605" y="962348"/>
            <a:ext cx="745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n-lt"/>
              </a:rPr>
              <a:t>set-up</a:t>
            </a:r>
          </a:p>
        </p:txBody>
      </p:sp>
      <p:cxnSp>
        <p:nvCxnSpPr>
          <p:cNvPr id="36" name="Connettore 2 35"/>
          <p:cNvCxnSpPr/>
          <p:nvPr/>
        </p:nvCxnSpPr>
        <p:spPr bwMode="auto">
          <a:xfrm flipV="1">
            <a:off x="1158677" y="2042468"/>
            <a:ext cx="72008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5" name="CasellaDiTesto 54"/>
          <p:cNvSpPr txBox="1"/>
          <p:nvPr/>
        </p:nvSpPr>
        <p:spPr>
          <a:xfrm>
            <a:off x="9439597" y="5066804"/>
            <a:ext cx="5560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+mn-lt"/>
              </a:rPr>
              <a:t>lumi</a:t>
            </a:r>
          </a:p>
          <a:p>
            <a:r>
              <a:rPr lang="it-IT" sz="1600" dirty="0" err="1">
                <a:latin typeface="+mn-lt"/>
              </a:rPr>
              <a:t>scan</a:t>
            </a:r>
            <a:endParaRPr lang="it-IT" sz="1600" dirty="0">
              <a:latin typeface="+mn-lt"/>
            </a:endParaRPr>
          </a:p>
        </p:txBody>
      </p:sp>
      <p:cxnSp>
        <p:nvCxnSpPr>
          <p:cNvPr id="56" name="Connettore 2 55"/>
          <p:cNvCxnSpPr>
            <a:stCxn id="55" idx="0"/>
          </p:cNvCxnSpPr>
          <p:nvPr/>
        </p:nvCxnSpPr>
        <p:spPr bwMode="auto">
          <a:xfrm flipH="1" flipV="1">
            <a:off x="9367589" y="4850780"/>
            <a:ext cx="350039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19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430021" y="-106297"/>
            <a:ext cx="10382250" cy="902184"/>
          </a:xfrm>
          <a:prstGeom prst="rect">
            <a:avLst/>
          </a:prstGeom>
        </p:spPr>
        <p:txBody>
          <a:bodyPr lIns="112864" tIns="56432" rIns="112864" bIns="5643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500" kern="0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DEE0-F139-4643-B219-03D91C3D227A}" type="slidenum">
              <a:rPr lang="en-US" smtClean="0"/>
              <a:pPr/>
              <a:t>33</a:t>
            </a:fld>
            <a:endParaRPr lang="en-US" dirty="0"/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8B07F50C-0356-A24A-8FBF-ED912BE6CF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5101" y="6434956"/>
            <a:ext cx="459830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evolution of transverse nucleon size with x </a:t>
            </a:r>
          </a:p>
        </p:txBody>
      </p:sp>
      <p:pic>
        <p:nvPicPr>
          <p:cNvPr id="3" name="Immagine 2" descr="Schermata 2020-09-23 alle 19.24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77" y="962348"/>
            <a:ext cx="8424936" cy="551721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30685" y="6434956"/>
            <a:ext cx="31003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Flattening of the </a:t>
            </a:r>
            <a:r>
              <a:rPr lang="en-US" dirty="0">
                <a:latin typeface="+mn-lt"/>
                <a:ea typeface="Lucida Grande"/>
                <a:cs typeface="Lucida Grande"/>
              </a:rPr>
              <a:t>α</a:t>
            </a:r>
            <a:r>
              <a:rPr lang="en-US" dirty="0">
                <a:latin typeface="+mn-lt"/>
              </a:rPr>
              <a:t>(t) slope</a:t>
            </a:r>
          </a:p>
        </p:txBody>
      </p:sp>
      <p:cxnSp>
        <p:nvCxnSpPr>
          <p:cNvPr id="7" name="Connettore 2 6"/>
          <p:cNvCxnSpPr/>
          <p:nvPr/>
        </p:nvCxnSpPr>
        <p:spPr bwMode="auto">
          <a:xfrm flipV="1">
            <a:off x="4327029" y="6650980"/>
            <a:ext cx="576064" cy="15970"/>
          </a:xfrm>
          <a:prstGeom prst="straightConnector1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0">
            <a:extLst>
              <a:ext uri="{FF2B5EF4-FFF2-40B4-BE49-F238E27FC236}">
                <a16:creationId xmlns:a16="http://schemas.microsoft.com/office/drawing/2014/main" id="{03ED4F39-7169-5D4C-97F8-85358520CF74}"/>
              </a:ext>
            </a:extLst>
          </p:cNvPr>
          <p:cNvSpPr txBox="1"/>
          <p:nvPr/>
        </p:nvSpPr>
        <p:spPr>
          <a:xfrm>
            <a:off x="1590725" y="98252"/>
            <a:ext cx="6634332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+mn-lt"/>
                <a:cs typeface="Symbol" charset="2"/>
              </a:rPr>
              <a:t>RG-K DVCS Preliminary Results</a:t>
            </a:r>
            <a:endParaRPr lang="en-US" sz="3200" b="1" dirty="0">
              <a:solidFill>
                <a:srgbClr val="8001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322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/>
          <p:cNvSpPr txBox="1">
            <a:spLocks/>
          </p:cNvSpPr>
          <p:nvPr/>
        </p:nvSpPr>
        <p:spPr>
          <a:xfrm>
            <a:off x="150566" y="3"/>
            <a:ext cx="10081120" cy="763102"/>
          </a:xfrm>
          <a:prstGeom prst="rect">
            <a:avLst/>
          </a:prstGeom>
        </p:spPr>
        <p:txBody>
          <a:bodyPr lIns="91412" tIns="45705" rIns="91412" bIns="45705" anchor="ctr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800000"/>
                </a:solidFill>
                <a:latin typeface="Calibri" pitchFamily="34" charset="0"/>
              </a:rPr>
              <a:t>Run Group K </a:t>
            </a:r>
            <a:r>
              <a:rPr lang="en-US" sz="32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lang="en-US" sz="3200" b="1" dirty="0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503493" y="6955408"/>
            <a:ext cx="504332" cy="297880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935541" y="746324"/>
            <a:ext cx="11127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+mn-lt"/>
              </a:rPr>
              <a:t>CHARGE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9115801" y="4183077"/>
            <a:ext cx="104387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latin typeface="+mn-lt"/>
              </a:rPr>
              <a:t>EVENTS</a:t>
            </a:r>
          </a:p>
          <a:p>
            <a:pPr algn="ctr"/>
            <a:r>
              <a:rPr lang="it-IT" dirty="0">
                <a:solidFill>
                  <a:srgbClr val="000090"/>
                </a:solidFill>
                <a:latin typeface="+mn-lt"/>
              </a:rPr>
              <a:t>15.6 G</a:t>
            </a:r>
          </a:p>
        </p:txBody>
      </p:sp>
      <p:sp>
        <p:nvSpPr>
          <p:cNvPr id="6" name="Rettangolo 5"/>
          <p:cNvSpPr/>
          <p:nvPr/>
        </p:nvSpPr>
        <p:spPr bwMode="auto">
          <a:xfrm>
            <a:off x="3246909" y="818332"/>
            <a:ext cx="2376264" cy="14401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magine 1" descr="Charge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" b="8672"/>
          <a:stretch/>
        </p:blipFill>
        <p:spPr>
          <a:xfrm>
            <a:off x="0" y="763104"/>
            <a:ext cx="9943653" cy="2248799"/>
          </a:xfrm>
          <a:prstGeom prst="rect">
            <a:avLst/>
          </a:prstGeom>
        </p:spPr>
      </p:pic>
      <p:sp>
        <p:nvSpPr>
          <p:cNvPr id="14" name="TextBox 24">
            <a:extLst>
              <a:ext uri="{FF2B5EF4-FFF2-40B4-BE49-F238E27FC236}">
                <a16:creationId xmlns:a16="http://schemas.microsoft.com/office/drawing/2014/main" id="{86B90B1D-EB51-FA49-982F-523F8622B96D}"/>
              </a:ext>
            </a:extLst>
          </p:cNvPr>
          <p:cNvSpPr txBox="1"/>
          <p:nvPr/>
        </p:nvSpPr>
        <p:spPr>
          <a:xfrm>
            <a:off x="8936422" y="3287289"/>
            <a:ext cx="1407940" cy="523220"/>
          </a:xfrm>
          <a:prstGeom prst="rect">
            <a:avLst/>
          </a:prstGeom>
          <a:solidFill>
            <a:srgbClr val="3DFF1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Q~45mC = 7% of </a:t>
            </a:r>
          </a:p>
          <a:p>
            <a:r>
              <a:rPr lang="en-US" sz="1400" dirty="0">
                <a:latin typeface="Calibri"/>
                <a:cs typeface="Calibri"/>
              </a:rPr>
              <a:t>Expected 648mC 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047109" y="1106364"/>
            <a:ext cx="926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n-lt"/>
              </a:rPr>
              <a:t>FT OFF</a:t>
            </a:r>
          </a:p>
        </p:txBody>
      </p:sp>
      <p:sp>
        <p:nvSpPr>
          <p:cNvPr id="17" name="Segnaposto piè di pagina 8">
            <a:extLst>
              <a:ext uri="{FF2B5EF4-FFF2-40B4-BE49-F238E27FC236}">
                <a16:creationId xmlns:a16="http://schemas.microsoft.com/office/drawing/2014/main" id="{F8156472-9748-984B-9E3E-49F4D5FA4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51F2C795-D983-914A-9824-69A663674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694915"/>
              </p:ext>
            </p:extLst>
          </p:nvPr>
        </p:nvGraphicFramePr>
        <p:xfrm>
          <a:off x="222573" y="3142600"/>
          <a:ext cx="8712968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5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rgbClr val="000090"/>
                          </a:solidFill>
                        </a:rPr>
                        <a:t>Beam</a:t>
                      </a:r>
                      <a:r>
                        <a:rPr lang="it-IT" dirty="0">
                          <a:solidFill>
                            <a:srgbClr val="000090"/>
                          </a:solidFill>
                        </a:rPr>
                        <a:t> Energy</a:t>
                      </a:r>
                    </a:p>
                  </a:txBody>
                  <a:tcPr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rgbClr val="000090"/>
                          </a:solidFill>
                        </a:rPr>
                        <a:t>Beam</a:t>
                      </a:r>
                      <a:r>
                        <a:rPr lang="it-IT" dirty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it-IT" dirty="0" err="1">
                          <a:solidFill>
                            <a:srgbClr val="000090"/>
                          </a:solidFill>
                        </a:rPr>
                        <a:t>Current</a:t>
                      </a:r>
                      <a:endParaRPr lang="it-IT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0090"/>
                          </a:solidFill>
                        </a:rPr>
                        <a:t>Target </a:t>
                      </a:r>
                    </a:p>
                  </a:txBody>
                  <a:tcP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0090"/>
                          </a:solidFill>
                        </a:rPr>
                        <a:t>Trigger</a:t>
                      </a:r>
                    </a:p>
                  </a:txBody>
                  <a:tcP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>
                          <a:solidFill>
                            <a:srgbClr val="000090"/>
                          </a:solidFill>
                        </a:rPr>
                        <a:t>Collected Events</a:t>
                      </a:r>
                    </a:p>
                    <a:p>
                      <a:endParaRPr lang="it-IT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7.5 </a:t>
                      </a:r>
                      <a:r>
                        <a:rPr lang="it-IT" dirty="0" err="1"/>
                        <a:t>GeV</a:t>
                      </a:r>
                      <a:endParaRPr lang="it-IT" dirty="0"/>
                    </a:p>
                  </a:txBody>
                  <a:tcPr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35 </a:t>
                      </a:r>
                      <a:r>
                        <a:rPr lang="it-IT" dirty="0" err="1"/>
                        <a:t>nA</a:t>
                      </a:r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LH</a:t>
                      </a:r>
                      <a:r>
                        <a:rPr lang="it-IT" baseline="-25000" dirty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aseline="0" dirty="0"/>
                        <a:t> e in CLAS</a:t>
                      </a:r>
                    </a:p>
                    <a:p>
                      <a:r>
                        <a:rPr lang="it-IT" baseline="0" dirty="0"/>
                        <a:t> e in FT + 1 </a:t>
                      </a:r>
                      <a:r>
                        <a:rPr lang="it-IT" baseline="0" dirty="0" err="1"/>
                        <a:t>Fwd</a:t>
                      </a:r>
                      <a:r>
                        <a:rPr lang="it-IT" baseline="0" dirty="0"/>
                        <a:t> </a:t>
                      </a:r>
                      <a:r>
                        <a:rPr lang="it-IT" baseline="0" dirty="0" err="1"/>
                        <a:t>Hadron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3.5 G</a:t>
                      </a:r>
                    </a:p>
                  </a:txBody>
                  <a:tcPr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7.5 </a:t>
                      </a:r>
                      <a:r>
                        <a:rPr lang="it-IT" dirty="0" err="1"/>
                        <a:t>GeV</a:t>
                      </a:r>
                      <a:endParaRPr lang="it-IT" dirty="0"/>
                    </a:p>
                  </a:txBody>
                  <a:tcPr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45 </a:t>
                      </a:r>
                      <a:r>
                        <a:rPr lang="it-IT" dirty="0" err="1"/>
                        <a:t>nA</a:t>
                      </a:r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LH</a:t>
                      </a:r>
                      <a:r>
                        <a:rPr lang="it-IT" baseline="-25000" dirty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aseline="0" dirty="0"/>
                        <a:t> e in CLAS - </a:t>
                      </a:r>
                      <a:r>
                        <a:rPr lang="it-IT" baseline="0" dirty="0" err="1"/>
                        <a:t>prescaled</a:t>
                      </a:r>
                      <a:endParaRPr lang="it-IT" baseline="0" dirty="0"/>
                    </a:p>
                    <a:p>
                      <a:r>
                        <a:rPr lang="it-IT" baseline="0" dirty="0"/>
                        <a:t> e in FT + 1 </a:t>
                      </a:r>
                      <a:r>
                        <a:rPr lang="it-IT" baseline="0" dirty="0" err="1"/>
                        <a:t>Fwd</a:t>
                      </a:r>
                      <a:r>
                        <a:rPr lang="it-IT" baseline="0" dirty="0"/>
                        <a:t> </a:t>
                      </a:r>
                      <a:r>
                        <a:rPr lang="it-IT" baseline="0" dirty="0" err="1"/>
                        <a:t>Hadron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4.3 G</a:t>
                      </a:r>
                    </a:p>
                  </a:txBody>
                  <a:tcPr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6.5 </a:t>
                      </a:r>
                      <a:r>
                        <a:rPr lang="it-IT" dirty="0" err="1"/>
                        <a:t>GeV</a:t>
                      </a:r>
                      <a:endParaRPr lang="it-IT" dirty="0"/>
                    </a:p>
                  </a:txBody>
                  <a:tcPr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60 </a:t>
                      </a:r>
                      <a:r>
                        <a:rPr lang="it-IT" dirty="0" err="1"/>
                        <a:t>nA</a:t>
                      </a:r>
                      <a:r>
                        <a:rPr lang="it-IT" dirty="0"/>
                        <a:t> </a:t>
                      </a:r>
                    </a:p>
                  </a:txBody>
                  <a:tcPr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LH</a:t>
                      </a:r>
                      <a:r>
                        <a:rPr lang="it-IT" baseline="-25000" dirty="0"/>
                        <a:t>2</a:t>
                      </a:r>
                      <a:endParaRPr lang="it-IT" dirty="0"/>
                    </a:p>
                  </a:txBody>
                  <a:tcPr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/>
                        <a:t> e in CLAS</a:t>
                      </a:r>
                    </a:p>
                    <a:p>
                      <a:endParaRPr lang="it-IT" dirty="0"/>
                    </a:p>
                  </a:txBody>
                  <a:tcPr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7.8 G</a:t>
                      </a:r>
                    </a:p>
                  </a:txBody>
                  <a:tcPr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219C039-3108-AD43-907C-0EEEEFD755B4}"/>
              </a:ext>
            </a:extLst>
          </p:cNvPr>
          <p:cNvSpPr txBox="1"/>
          <p:nvPr/>
        </p:nvSpPr>
        <p:spPr>
          <a:xfrm>
            <a:off x="0" y="6318957"/>
            <a:ext cx="107555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All runs have been calibrated (Pass1) and cooked</a:t>
            </a:r>
            <a:r>
              <a:rPr lang="en-US" b="1" dirty="0">
                <a:solidFill>
                  <a:srgbClr val="800100"/>
                </a:solidFill>
                <a:latin typeface="+mn-lt"/>
              </a:rPr>
              <a:t>: 95% (7.5 GeV) /88% (6.5 GeV)  golden files  </a:t>
            </a:r>
          </a:p>
        </p:txBody>
      </p:sp>
    </p:spTree>
    <p:extLst>
      <p:ext uri="{BB962C8B-B14F-4D97-AF65-F5344CB8AC3E}">
        <p14:creationId xmlns:p14="http://schemas.microsoft.com/office/powerpoint/2010/main" val="435286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Schermata 2020-06-05 alle 10.05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0" y="3653256"/>
            <a:ext cx="9577064" cy="324430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8" name="Immagine 17" descr="Schermata 2020-06-05 alle 10.00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9" y="602308"/>
            <a:ext cx="9542113" cy="3206430"/>
          </a:xfrm>
          <a:prstGeom prst="rect">
            <a:avLst/>
          </a:prstGeom>
          <a:ln>
            <a:solidFill>
              <a:srgbClr val="161645"/>
            </a:solidFill>
          </a:ln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430021" y="-106297"/>
            <a:ext cx="10382250" cy="902184"/>
          </a:xfrm>
          <a:prstGeom prst="rect">
            <a:avLst/>
          </a:prstGeom>
        </p:spPr>
        <p:txBody>
          <a:bodyPr lIns="112864" tIns="56432" rIns="112864" bIns="5643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algn="l"/>
            <a:r>
              <a:rPr lang="en-US" sz="3500" kern="0" dirty="0"/>
              <a:t>RGK data timelines</a:t>
            </a:r>
          </a:p>
        </p:txBody>
      </p:sp>
      <p:cxnSp>
        <p:nvCxnSpPr>
          <p:cNvPr id="7" name="Straight Connector 31"/>
          <p:cNvCxnSpPr/>
          <p:nvPr/>
        </p:nvCxnSpPr>
        <p:spPr>
          <a:xfrm>
            <a:off x="-12507" y="56551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DEE0-F139-4643-B219-03D91C3D227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1302693" y="818332"/>
            <a:ext cx="1656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e- in FD + FT &amp;1 H </a:t>
            </a:r>
          </a:p>
          <a:p>
            <a:r>
              <a:rPr lang="it-IT" sz="1600" dirty="0">
                <a:latin typeface="+mj-lt"/>
              </a:rPr>
              <a:t>Trigger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446709" y="3914676"/>
            <a:ext cx="10438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j-lt"/>
              </a:rPr>
              <a:t>7.5 </a:t>
            </a:r>
            <a:r>
              <a:rPr lang="it-IT" dirty="0" err="1">
                <a:solidFill>
                  <a:srgbClr val="800000"/>
                </a:solidFill>
                <a:latin typeface="+mj-lt"/>
              </a:rPr>
              <a:t>GeV</a:t>
            </a:r>
            <a:endParaRPr lang="it-IT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3174901" y="1898452"/>
            <a:ext cx="345638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e- in FD (</a:t>
            </a:r>
            <a:r>
              <a:rPr lang="it-IT" sz="1600" dirty="0" err="1">
                <a:latin typeface="+mj-lt"/>
              </a:rPr>
              <a:t>pre-scaled</a:t>
            </a:r>
            <a:r>
              <a:rPr lang="it-IT" sz="1600" dirty="0">
                <a:latin typeface="+mj-lt"/>
              </a:rPr>
              <a:t>)  + FT &amp;1 H </a:t>
            </a:r>
          </a:p>
          <a:p>
            <a:r>
              <a:rPr lang="it-IT" sz="1600" dirty="0">
                <a:latin typeface="+mj-lt"/>
              </a:rPr>
              <a:t>Trigger</a:t>
            </a:r>
          </a:p>
          <a:p>
            <a:endParaRPr lang="it-IT" sz="1600" dirty="0"/>
          </a:p>
          <a:p>
            <a:endParaRPr lang="it-IT" dirty="0"/>
          </a:p>
        </p:txBody>
      </p:sp>
      <p:sp>
        <p:nvSpPr>
          <p:cNvPr id="68" name="Rettangolo 67"/>
          <p:cNvSpPr/>
          <p:nvPr/>
        </p:nvSpPr>
        <p:spPr>
          <a:xfrm>
            <a:off x="4038997" y="3842668"/>
            <a:ext cx="10438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j-lt"/>
              </a:rPr>
              <a:t>7.5 </a:t>
            </a:r>
            <a:r>
              <a:rPr lang="it-IT" dirty="0" err="1">
                <a:solidFill>
                  <a:srgbClr val="800000"/>
                </a:solidFill>
                <a:latin typeface="+mj-lt"/>
              </a:rPr>
              <a:t>GeV</a:t>
            </a:r>
            <a:endParaRPr lang="it-IT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69" name="Rettangolo 68"/>
          <p:cNvSpPr/>
          <p:nvPr/>
        </p:nvSpPr>
        <p:spPr>
          <a:xfrm>
            <a:off x="7423373" y="3914676"/>
            <a:ext cx="10438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j-lt"/>
              </a:rPr>
              <a:t>6.5 </a:t>
            </a:r>
            <a:r>
              <a:rPr lang="it-IT" dirty="0" err="1">
                <a:solidFill>
                  <a:srgbClr val="800000"/>
                </a:solidFill>
                <a:latin typeface="+mj-lt"/>
              </a:rPr>
              <a:t>GeV</a:t>
            </a:r>
            <a:endParaRPr lang="it-IT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6559277" y="962349"/>
            <a:ext cx="108012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e- in FD</a:t>
            </a:r>
          </a:p>
          <a:p>
            <a:r>
              <a:rPr lang="it-IT" sz="1600" dirty="0">
                <a:latin typeface="+mj-lt"/>
              </a:rPr>
              <a:t>Trigger</a:t>
            </a:r>
          </a:p>
          <a:p>
            <a:r>
              <a:rPr lang="it-IT" sz="1600" dirty="0">
                <a:latin typeface="+mj-lt"/>
              </a:rPr>
              <a:t>       </a:t>
            </a:r>
            <a:endParaRPr lang="it-IT" sz="1600" dirty="0"/>
          </a:p>
          <a:p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215461" y="818332"/>
            <a:ext cx="16421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4684FF"/>
                </a:solidFill>
                <a:latin typeface="+mj-lt"/>
              </a:rPr>
              <a:t>k</a:t>
            </a:r>
            <a:r>
              <a:rPr lang="it-IT" b="1" baseline="30000" dirty="0">
                <a:solidFill>
                  <a:srgbClr val="4684FF"/>
                </a:solidFill>
                <a:latin typeface="+mj-lt"/>
              </a:rPr>
              <a:t>+</a:t>
            </a:r>
            <a:r>
              <a:rPr lang="it-IT" b="1" dirty="0">
                <a:solidFill>
                  <a:srgbClr val="4684FF"/>
                </a:solidFill>
                <a:latin typeface="+mj-lt"/>
              </a:rPr>
              <a:t> per trigger</a:t>
            </a:r>
          </a:p>
          <a:p>
            <a:r>
              <a:rPr lang="it-IT" b="1" dirty="0">
                <a:solidFill>
                  <a:srgbClr val="4684FF"/>
                </a:solidFill>
                <a:latin typeface="+mj-lt"/>
              </a:rPr>
              <a:t>(</a:t>
            </a:r>
            <a:r>
              <a:rPr lang="it-IT" b="1" dirty="0" err="1">
                <a:solidFill>
                  <a:srgbClr val="4684FF"/>
                </a:solidFill>
                <a:latin typeface="+mj-lt"/>
              </a:rPr>
              <a:t>Forward</a:t>
            </a:r>
            <a:r>
              <a:rPr lang="it-IT" b="1" dirty="0">
                <a:solidFill>
                  <a:srgbClr val="4684FF"/>
                </a:solidFill>
                <a:latin typeface="+mj-lt"/>
              </a:rPr>
              <a:t>)</a:t>
            </a:r>
          </a:p>
        </p:txBody>
      </p:sp>
      <p:sp>
        <p:nvSpPr>
          <p:cNvPr id="71" name="CasellaDiTesto 70"/>
          <p:cNvSpPr txBox="1"/>
          <p:nvPr/>
        </p:nvSpPr>
        <p:spPr>
          <a:xfrm>
            <a:off x="6343253" y="5426844"/>
            <a:ext cx="22926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4684FF"/>
                </a:solidFill>
                <a:latin typeface="+mj-lt"/>
              </a:rPr>
              <a:t>protons</a:t>
            </a:r>
            <a:r>
              <a:rPr lang="it-IT" b="1" dirty="0">
                <a:solidFill>
                  <a:srgbClr val="4684FF"/>
                </a:solidFill>
                <a:latin typeface="+mj-lt"/>
              </a:rPr>
              <a:t> per trigger</a:t>
            </a:r>
          </a:p>
          <a:p>
            <a:r>
              <a:rPr lang="it-IT" b="1" dirty="0">
                <a:solidFill>
                  <a:srgbClr val="4684FF"/>
                </a:solidFill>
                <a:latin typeface="+mj-lt"/>
              </a:rPr>
              <a:t>(Central)</a:t>
            </a:r>
          </a:p>
        </p:txBody>
      </p:sp>
      <p:cxnSp>
        <p:nvCxnSpPr>
          <p:cNvPr id="16" name="Connettore 1 15"/>
          <p:cNvCxnSpPr/>
          <p:nvPr/>
        </p:nvCxnSpPr>
        <p:spPr bwMode="auto">
          <a:xfrm>
            <a:off x="3030885" y="962348"/>
            <a:ext cx="0" cy="52565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Connettore 1 71"/>
          <p:cNvCxnSpPr/>
          <p:nvPr/>
        </p:nvCxnSpPr>
        <p:spPr bwMode="auto">
          <a:xfrm>
            <a:off x="6055221" y="890340"/>
            <a:ext cx="0" cy="52565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asellaDiTesto 16"/>
          <p:cNvSpPr txBox="1"/>
          <p:nvPr/>
        </p:nvSpPr>
        <p:spPr>
          <a:xfrm>
            <a:off x="1446709" y="4994796"/>
            <a:ext cx="10954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RG-k_v2 </a:t>
            </a:r>
          </a:p>
          <a:p>
            <a:r>
              <a:rPr lang="it-IT" dirty="0">
                <a:latin typeface="+mj-lt"/>
              </a:rPr>
              <a:t>trigger</a:t>
            </a:r>
          </a:p>
        </p:txBody>
      </p:sp>
      <p:sp>
        <p:nvSpPr>
          <p:cNvPr id="73" name="CasellaDiTesto 72"/>
          <p:cNvSpPr txBox="1"/>
          <p:nvPr/>
        </p:nvSpPr>
        <p:spPr>
          <a:xfrm>
            <a:off x="3606949" y="4922788"/>
            <a:ext cx="1883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RG-k_v4 trigger</a:t>
            </a:r>
          </a:p>
        </p:txBody>
      </p:sp>
      <p:sp>
        <p:nvSpPr>
          <p:cNvPr id="74" name="CasellaDiTesto 73"/>
          <p:cNvSpPr txBox="1"/>
          <p:nvPr/>
        </p:nvSpPr>
        <p:spPr>
          <a:xfrm>
            <a:off x="6991325" y="4922788"/>
            <a:ext cx="1883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RG-k_v6 trigger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302693" y="2690540"/>
            <a:ext cx="176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>
                <a:latin typeface="+mn-lt"/>
              </a:rPr>
              <a:t>runs</a:t>
            </a:r>
            <a:r>
              <a:rPr lang="it-IT" sz="1800" dirty="0">
                <a:latin typeface="+mn-lt"/>
              </a:rPr>
              <a:t> 5694 - 5752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3606949" y="2690540"/>
            <a:ext cx="176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>
                <a:latin typeface="+mn-lt"/>
              </a:rPr>
              <a:t>runs</a:t>
            </a:r>
            <a:r>
              <a:rPr lang="it-IT" sz="1800" dirty="0">
                <a:latin typeface="+mn-lt"/>
              </a:rPr>
              <a:t> 5758 - 5780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703293" y="2690540"/>
            <a:ext cx="176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>
                <a:latin typeface="+mn-lt"/>
              </a:rPr>
              <a:t>runs</a:t>
            </a:r>
            <a:r>
              <a:rPr lang="it-IT" sz="1800" dirty="0">
                <a:latin typeface="+mn-lt"/>
              </a:rPr>
              <a:t> 5875 - 5972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388948" y="2690540"/>
            <a:ext cx="1018227" cy="4154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+mn-lt"/>
              </a:rPr>
              <a:t>½ </a:t>
            </a:r>
            <a:r>
              <a:rPr lang="it-IT" dirty="0" err="1">
                <a:latin typeface="+mn-lt"/>
              </a:rPr>
              <a:t>Torus</a:t>
            </a:r>
            <a:endParaRPr lang="it-IT" dirty="0">
              <a:latin typeface="+mn-lt"/>
            </a:endParaRPr>
          </a:p>
        </p:txBody>
      </p:sp>
      <p:cxnSp>
        <p:nvCxnSpPr>
          <p:cNvPr id="21" name="Connettore 2 20"/>
          <p:cNvCxnSpPr/>
          <p:nvPr/>
        </p:nvCxnSpPr>
        <p:spPr bwMode="auto">
          <a:xfrm flipV="1">
            <a:off x="9655621" y="2186484"/>
            <a:ext cx="72008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Connettore 2 22"/>
          <p:cNvCxnSpPr/>
          <p:nvPr/>
        </p:nvCxnSpPr>
        <p:spPr bwMode="auto">
          <a:xfrm>
            <a:off x="9655621" y="3194596"/>
            <a:ext cx="216024" cy="13681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CasellaDiTesto 25"/>
          <p:cNvSpPr txBox="1"/>
          <p:nvPr/>
        </p:nvSpPr>
        <p:spPr>
          <a:xfrm>
            <a:off x="1590725" y="2114476"/>
            <a:ext cx="754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222268"/>
                </a:solidFill>
                <a:latin typeface="+mn-lt"/>
              </a:rPr>
              <a:t>35nA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246909" y="746324"/>
            <a:ext cx="2718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800000"/>
                </a:solidFill>
                <a:latin typeface="+mn-lt"/>
              </a:rPr>
              <a:t>5809 Accelerator </a:t>
            </a:r>
            <a:r>
              <a:rPr lang="it-IT" sz="1600" dirty="0" err="1">
                <a:solidFill>
                  <a:srgbClr val="800000"/>
                </a:solidFill>
                <a:latin typeface="+mn-lt"/>
              </a:rPr>
              <a:t>Vacuum</a:t>
            </a:r>
            <a:r>
              <a:rPr lang="it-IT" sz="1600" dirty="0">
                <a:solidFill>
                  <a:srgbClr val="80000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+mn-lt"/>
              </a:rPr>
              <a:t>Loss</a:t>
            </a:r>
            <a:endParaRPr lang="it-IT" sz="1600" dirty="0">
              <a:solidFill>
                <a:srgbClr val="800000"/>
              </a:solidFill>
              <a:latin typeface="+mn-lt"/>
            </a:endParaRPr>
          </a:p>
        </p:txBody>
      </p:sp>
      <p:cxnSp>
        <p:nvCxnSpPr>
          <p:cNvPr id="30" name="Connettore 2 29"/>
          <p:cNvCxnSpPr/>
          <p:nvPr/>
        </p:nvCxnSpPr>
        <p:spPr bwMode="auto">
          <a:xfrm>
            <a:off x="4111005" y="1034356"/>
            <a:ext cx="72008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Connettore 1 40"/>
          <p:cNvCxnSpPr/>
          <p:nvPr/>
        </p:nvCxnSpPr>
        <p:spPr bwMode="auto">
          <a:xfrm>
            <a:off x="1302693" y="962348"/>
            <a:ext cx="0" cy="52565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Connettore 1 41"/>
          <p:cNvCxnSpPr/>
          <p:nvPr/>
        </p:nvCxnSpPr>
        <p:spPr bwMode="auto">
          <a:xfrm>
            <a:off x="8863533" y="1610420"/>
            <a:ext cx="0" cy="46805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Connettore 1 43"/>
          <p:cNvCxnSpPr/>
          <p:nvPr/>
        </p:nvCxnSpPr>
        <p:spPr bwMode="auto">
          <a:xfrm>
            <a:off x="9295581" y="1754436"/>
            <a:ext cx="0" cy="46805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Connettore 1 44"/>
          <p:cNvCxnSpPr/>
          <p:nvPr/>
        </p:nvCxnSpPr>
        <p:spPr bwMode="auto">
          <a:xfrm>
            <a:off x="9439597" y="1754436"/>
            <a:ext cx="0" cy="46805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6" name="CasellaDiTesto 45"/>
          <p:cNvSpPr txBox="1"/>
          <p:nvPr/>
        </p:nvSpPr>
        <p:spPr>
          <a:xfrm>
            <a:off x="4183013" y="2258492"/>
            <a:ext cx="754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222268"/>
                </a:solidFill>
                <a:latin typeface="+mn-lt"/>
              </a:rPr>
              <a:t>45nA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6847309" y="1754436"/>
            <a:ext cx="754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222268"/>
                </a:solidFill>
                <a:latin typeface="+mn-lt"/>
              </a:rPr>
              <a:t>60nA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8791525" y="5138812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222268"/>
                </a:solidFill>
                <a:latin typeface="+mn-lt"/>
              </a:rPr>
              <a:t>35nA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726629" y="2330500"/>
            <a:ext cx="5560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+mn-lt"/>
              </a:rPr>
              <a:t>lumi</a:t>
            </a:r>
          </a:p>
          <a:p>
            <a:r>
              <a:rPr lang="it-IT" sz="1600" dirty="0" err="1">
                <a:latin typeface="+mn-lt"/>
              </a:rPr>
              <a:t>scan</a:t>
            </a:r>
            <a:endParaRPr lang="it-IT" sz="1600" dirty="0">
              <a:latin typeface="+mn-lt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510605" y="962348"/>
            <a:ext cx="745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n-lt"/>
              </a:rPr>
              <a:t>set-up</a:t>
            </a:r>
          </a:p>
        </p:txBody>
      </p:sp>
      <p:cxnSp>
        <p:nvCxnSpPr>
          <p:cNvPr id="36" name="Connettore 2 35"/>
          <p:cNvCxnSpPr/>
          <p:nvPr/>
        </p:nvCxnSpPr>
        <p:spPr bwMode="auto">
          <a:xfrm flipV="1">
            <a:off x="1158677" y="2042468"/>
            <a:ext cx="72008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5" name="CasellaDiTesto 54"/>
          <p:cNvSpPr txBox="1"/>
          <p:nvPr/>
        </p:nvSpPr>
        <p:spPr>
          <a:xfrm>
            <a:off x="9439597" y="5066804"/>
            <a:ext cx="5560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+mn-lt"/>
              </a:rPr>
              <a:t>lumi</a:t>
            </a:r>
          </a:p>
          <a:p>
            <a:r>
              <a:rPr lang="it-IT" sz="1600" dirty="0" err="1">
                <a:latin typeface="+mn-lt"/>
              </a:rPr>
              <a:t>scan</a:t>
            </a:r>
            <a:endParaRPr lang="it-IT" sz="1600" dirty="0">
              <a:latin typeface="+mn-lt"/>
            </a:endParaRPr>
          </a:p>
        </p:txBody>
      </p:sp>
      <p:cxnSp>
        <p:nvCxnSpPr>
          <p:cNvPr id="56" name="Connettore 2 55"/>
          <p:cNvCxnSpPr>
            <a:stCxn id="55" idx="0"/>
          </p:cNvCxnSpPr>
          <p:nvPr/>
        </p:nvCxnSpPr>
        <p:spPr bwMode="auto">
          <a:xfrm flipH="1" flipV="1">
            <a:off x="9367589" y="4850780"/>
            <a:ext cx="350039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7E3FA5D-2FF1-FF46-9791-C21E786EFF9B}"/>
              </a:ext>
            </a:extLst>
          </p:cNvPr>
          <p:cNvSpPr txBox="1"/>
          <p:nvPr/>
        </p:nvSpPr>
        <p:spPr>
          <a:xfrm>
            <a:off x="4937979" y="63365"/>
            <a:ext cx="51433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100"/>
                </a:solidFill>
                <a:latin typeface="+mn-lt"/>
              </a:rPr>
              <a:t>95% (7.5 GeV) /  88% (6.5 GeV)  golden files  </a:t>
            </a:r>
          </a:p>
        </p:txBody>
      </p:sp>
    </p:spTree>
    <p:extLst>
      <p:ext uri="{BB962C8B-B14F-4D97-AF65-F5344CB8AC3E}">
        <p14:creationId xmlns:p14="http://schemas.microsoft.com/office/powerpoint/2010/main" val="195425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ooter Placeholder 50"/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/>
          <a:lstStyle/>
          <a:p>
            <a:r>
              <a:rPr lang="en-US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  <p:cxnSp>
        <p:nvCxnSpPr>
          <p:cNvPr id="18" name="Straight Connector 31"/>
          <p:cNvCxnSpPr/>
          <p:nvPr/>
        </p:nvCxnSpPr>
        <p:spPr>
          <a:xfrm>
            <a:off x="0" y="674316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50566" y="3"/>
            <a:ext cx="10081120" cy="763102"/>
          </a:xfrm>
          <a:prstGeom prst="rect">
            <a:avLst/>
          </a:prstGeom>
        </p:spPr>
        <p:txBody>
          <a:bodyPr lIns="91412" tIns="45705" rIns="91412" bIns="45705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000090"/>
                </a:solidFill>
                <a:latin typeface="Calibri" pitchFamily="34" charset="0"/>
              </a:rPr>
              <a:t>Manpower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82613" y="746324"/>
            <a:ext cx="936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+mj-lt"/>
              </a:rPr>
              <a:t>Run group K experiments  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benefits of the collaboration 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with similar experiment of Run group A running at 10 </a:t>
            </a:r>
            <a:r>
              <a:rPr lang="en-US" sz="2000" dirty="0" err="1">
                <a:solidFill>
                  <a:srgbClr val="000090"/>
                </a:solidFill>
                <a:latin typeface="+mj-lt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 :</a:t>
            </a:r>
            <a:endParaRPr lang="en-US" sz="20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+mj-lt"/>
              </a:rPr>
              <a:t>E12-06-108A 		Exclusive N* -&gt; KY Studies with CLAS12       -    D.S. Carman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+mj-lt"/>
              </a:rPr>
              <a:t>E12-06-119 (a) 	Deeply Virtual Compton Scattering	             -    F. </a:t>
            </a:r>
            <a:r>
              <a:rPr lang="en-US" sz="2000" dirty="0" err="1">
                <a:latin typeface="+mj-lt"/>
              </a:rPr>
              <a:t>Sabatie</a:t>
            </a:r>
            <a:endParaRPr lang="en-US" sz="20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/>
              <p:cNvSpPr txBox="1"/>
              <p:nvPr/>
            </p:nvSpPr>
            <p:spPr>
              <a:xfrm>
                <a:off x="163800" y="3770660"/>
                <a:ext cx="9995877" cy="1631216"/>
              </a:xfrm>
              <a:prstGeom prst="rect">
                <a:avLst/>
              </a:prstGeom>
              <a:noFill/>
              <a:ln>
                <a:solidFill>
                  <a:srgbClr val="8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  <a:latin typeface="+mj-lt"/>
                  </a:rPr>
                  <a:t>Data Processing Team</a:t>
                </a:r>
              </a:p>
              <a:p>
                <a:r>
                  <a:rPr lang="en-US" sz="2000" b="1" dirty="0">
                    <a:latin typeface="+mj-lt"/>
                  </a:rPr>
                  <a:t>Analysis coordinator</a:t>
                </a:r>
                <a:r>
                  <a:rPr lang="en-US" sz="2000" dirty="0">
                    <a:latin typeface="+mj-lt"/>
                  </a:rPr>
                  <a:t>: </a:t>
                </a:r>
                <a:r>
                  <a:rPr lang="en-US" sz="2000" dirty="0">
                    <a:solidFill>
                      <a:srgbClr val="000090"/>
                    </a:solidFill>
                    <a:latin typeface="+mj-lt"/>
                  </a:rPr>
                  <a:t>Annalisa			</a:t>
                </a:r>
                <a:r>
                  <a:rPr lang="en-US" sz="2000" b="1" dirty="0">
                    <a:latin typeface="+mn-lt"/>
                  </a:rPr>
                  <a:t>Workflows: </a:t>
                </a:r>
                <a:r>
                  <a:rPr lang="en-US" sz="2000" dirty="0">
                    <a:solidFill>
                      <a:srgbClr val="000090"/>
                    </a:solidFill>
                    <a:latin typeface="+mn-lt"/>
                  </a:rPr>
                  <a:t>Nathan </a:t>
                </a:r>
                <a:r>
                  <a:rPr lang="en-US" sz="2000" dirty="0" err="1">
                    <a:solidFill>
                      <a:srgbClr val="000090"/>
                    </a:solidFill>
                    <a:latin typeface="+mn-lt"/>
                  </a:rPr>
                  <a:t>Baltzell</a:t>
                </a:r>
                <a:endParaRPr lang="en-US" sz="2000" dirty="0">
                  <a:solidFill>
                    <a:srgbClr val="000090"/>
                  </a:solidFill>
                  <a:latin typeface="+mj-lt"/>
                </a:endParaRPr>
              </a:p>
              <a:p>
                <a:r>
                  <a:rPr lang="en-US" sz="2000" b="1" dirty="0">
                    <a:latin typeface="+mj-lt"/>
                  </a:rPr>
                  <a:t>Chef: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>
                    <a:solidFill>
                      <a:srgbClr val="000090"/>
                    </a:solidFill>
                    <a:latin typeface="+mj-lt"/>
                  </a:rPr>
                  <a:t>Nick Markov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9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800100"/>
                    </a:solidFill>
                    <a:latin typeface="+mj-lt"/>
                  </a:rPr>
                  <a:t>Lucilla Lanza, Izzy </a:t>
                </a:r>
                <a:r>
                  <a:rPr lang="en-US" sz="2000" dirty="0" err="1">
                    <a:solidFill>
                      <a:srgbClr val="800100"/>
                    </a:solidFill>
                    <a:latin typeface="+mj-lt"/>
                  </a:rPr>
                  <a:t>Illary</a:t>
                </a:r>
                <a:r>
                  <a:rPr lang="en-US" sz="2000" dirty="0">
                    <a:solidFill>
                      <a:srgbClr val="800100"/>
                    </a:solidFill>
                    <a:latin typeface="+mj-lt"/>
                  </a:rPr>
                  <a:t> </a:t>
                </a:r>
                <a:r>
                  <a:rPr lang="en-US" sz="2000" dirty="0">
                    <a:solidFill>
                      <a:srgbClr val="000090"/>
                    </a:solidFill>
                    <a:latin typeface="+mj-lt"/>
                  </a:rPr>
                  <a:t>		</a:t>
                </a:r>
                <a:r>
                  <a:rPr lang="en-US" sz="2000" b="1" dirty="0">
                    <a:latin typeface="+mn-lt"/>
                  </a:rPr>
                  <a:t>Decoding</a:t>
                </a:r>
                <a:r>
                  <a:rPr lang="en-US" sz="2000" b="1" dirty="0">
                    <a:solidFill>
                      <a:srgbClr val="000090"/>
                    </a:solidFill>
                    <a:latin typeface="+mn-lt"/>
                  </a:rPr>
                  <a:t>: </a:t>
                </a:r>
                <a:r>
                  <a:rPr lang="en-US" sz="2000" dirty="0">
                    <a:solidFill>
                      <a:srgbClr val="000090"/>
                    </a:solidFill>
                    <a:latin typeface="+mn-lt"/>
                  </a:rPr>
                  <a:t>Andrei Kim 	</a:t>
                </a:r>
                <a:r>
                  <a:rPr lang="en-US" sz="2000" dirty="0">
                    <a:solidFill>
                      <a:srgbClr val="000090"/>
                    </a:solidFill>
                    <a:latin typeface="+mj-lt"/>
                  </a:rPr>
                  <a:t>	</a:t>
                </a:r>
              </a:p>
              <a:p>
                <a:r>
                  <a:rPr lang="en-US" sz="2000" b="1" dirty="0">
                    <a:latin typeface="+mj-lt"/>
                  </a:rPr>
                  <a:t>Trains</a:t>
                </a:r>
                <a:r>
                  <a:rPr lang="en-US" sz="2000" dirty="0">
                    <a:latin typeface="+mj-lt"/>
                  </a:rPr>
                  <a:t>:</a:t>
                </a:r>
                <a:r>
                  <a:rPr lang="en-US" sz="2000" dirty="0"/>
                  <a:t> </a:t>
                </a:r>
                <a:r>
                  <a:rPr lang="en-US" sz="2000" dirty="0">
                    <a:solidFill>
                      <a:srgbClr val="000090"/>
                    </a:solidFill>
                    <a:latin typeface="+mn-lt"/>
                  </a:rPr>
                  <a:t>Nick Markov, Will Phelps			</a:t>
                </a:r>
                <a:r>
                  <a:rPr lang="en-US" sz="2000" b="1" dirty="0">
                    <a:latin typeface="+mn-lt"/>
                  </a:rPr>
                  <a:t>Timelines: </a:t>
                </a:r>
                <a:r>
                  <a:rPr lang="en-US" sz="2000" dirty="0">
                    <a:solidFill>
                      <a:srgbClr val="000090"/>
                    </a:solidFill>
                    <a:latin typeface="+mn-lt"/>
                  </a:rPr>
                  <a:t>Brandon Clary, Andrei Kim</a:t>
                </a:r>
              </a:p>
              <a:p>
                <a:r>
                  <a:rPr lang="en-US" sz="2000" b="1" dirty="0">
                    <a:latin typeface="+mj-lt"/>
                  </a:rPr>
                  <a:t>Quality Timelines</a:t>
                </a:r>
                <a:r>
                  <a:rPr lang="en-US" sz="2000" b="1" dirty="0">
                    <a:solidFill>
                      <a:srgbClr val="000090"/>
                    </a:solidFill>
                    <a:latin typeface="+mj-lt"/>
                  </a:rPr>
                  <a:t>: </a:t>
                </a:r>
                <a:r>
                  <a:rPr lang="en-US" sz="2000" dirty="0">
                    <a:solidFill>
                      <a:srgbClr val="000090"/>
                    </a:solidFill>
                    <a:latin typeface="+mj-lt"/>
                  </a:rPr>
                  <a:t>Christopher </a:t>
                </a:r>
                <a:r>
                  <a:rPr lang="en-US" sz="2000" dirty="0" err="1">
                    <a:solidFill>
                      <a:srgbClr val="000090"/>
                    </a:solidFill>
                    <a:latin typeface="+mj-lt"/>
                  </a:rPr>
                  <a:t>Dilks</a:t>
                </a:r>
                <a:r>
                  <a:rPr lang="en-US" sz="2000" dirty="0">
                    <a:solidFill>
                      <a:srgbClr val="000090"/>
                    </a:solidFill>
                    <a:latin typeface="+mj-lt"/>
                  </a:rPr>
                  <a:t>, Lucilla Lanza, Anna </a:t>
                </a:r>
                <a:r>
                  <a:rPr lang="en-US" sz="2000" dirty="0" err="1">
                    <a:solidFill>
                      <a:srgbClr val="000090"/>
                    </a:solidFill>
                    <a:latin typeface="+mj-lt"/>
                  </a:rPr>
                  <a:t>Golubenko</a:t>
                </a:r>
                <a:endParaRPr lang="en-US" sz="2000" b="1" dirty="0">
                  <a:solidFill>
                    <a:srgbClr val="00009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0" y="3770660"/>
                <a:ext cx="9995877" cy="1631216"/>
              </a:xfrm>
              <a:prstGeom prst="rect">
                <a:avLst/>
              </a:prstGeom>
              <a:blipFill>
                <a:blip r:embed="rId3"/>
                <a:stretch>
                  <a:fillRect l="-634" t="-1538" b="-5385"/>
                </a:stretch>
              </a:blipFill>
              <a:ln>
                <a:solidFill>
                  <a:srgbClr val="8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/>
          <p:cNvSpPr/>
          <p:nvPr/>
        </p:nvSpPr>
        <p:spPr>
          <a:xfrm>
            <a:off x="150565" y="2042468"/>
            <a:ext cx="10015660" cy="1631216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+mn-lt"/>
              </a:rPr>
              <a:t>The</a:t>
            </a:r>
            <a:r>
              <a:rPr lang="en-US" sz="2000" b="1" dirty="0">
                <a:solidFill>
                  <a:srgbClr val="800000"/>
                </a:solidFill>
                <a:latin typeface="+mn-lt"/>
              </a:rPr>
              <a:t> Run Group A Calibration Team </a:t>
            </a:r>
            <a:r>
              <a:rPr lang="en-US" sz="2000" b="1" dirty="0">
                <a:solidFill>
                  <a:srgbClr val="000000"/>
                </a:solidFill>
                <a:latin typeface="+mn-lt"/>
              </a:rPr>
              <a:t>has been available.</a:t>
            </a:r>
          </a:p>
          <a:p>
            <a:r>
              <a:rPr lang="en-US" sz="2000" b="1" dirty="0">
                <a:solidFill>
                  <a:srgbClr val="000000"/>
                </a:solidFill>
                <a:latin typeface="+mn-lt"/>
              </a:rPr>
              <a:t>Leader: </a:t>
            </a:r>
            <a:r>
              <a:rPr lang="en-US" sz="2000" b="1" dirty="0">
                <a:solidFill>
                  <a:srgbClr val="000090"/>
                </a:solidFill>
                <a:latin typeface="+mn-lt"/>
              </a:rPr>
              <a:t>Dan Carman  	</a:t>
            </a:r>
            <a:r>
              <a:rPr lang="en-US" sz="2000" b="1" dirty="0">
                <a:latin typeface="+mn-lt"/>
              </a:rPr>
              <a:t>FTOF/CTOF: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Dan Carman		</a:t>
            </a:r>
            <a:r>
              <a:rPr lang="en-US" sz="2000" b="1" dirty="0">
                <a:latin typeface="+mn-lt"/>
              </a:rPr>
              <a:t>EC: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Cole Smith </a:t>
            </a:r>
            <a:r>
              <a:rPr lang="en-US" sz="2000" b="1" dirty="0">
                <a:solidFill>
                  <a:srgbClr val="000090"/>
                </a:solidFill>
                <a:latin typeface="+mn-lt"/>
              </a:rPr>
              <a:t>					</a:t>
            </a:r>
            <a:r>
              <a:rPr lang="en-US" sz="2000" b="1" dirty="0">
                <a:latin typeface="+mn-lt"/>
              </a:rPr>
              <a:t>HTCC: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 Nick Markov		</a:t>
            </a:r>
            <a:r>
              <a:rPr lang="en-US" sz="2000" b="1" dirty="0">
                <a:latin typeface="+mn-lt"/>
              </a:rPr>
              <a:t>CND: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Silvia, Pierre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Chatagnon</a:t>
            </a:r>
            <a:endParaRPr lang="en-US" sz="2000" dirty="0">
              <a:solidFill>
                <a:srgbClr val="000090"/>
              </a:solidFill>
              <a:latin typeface="+mn-lt"/>
            </a:endParaRPr>
          </a:p>
          <a:p>
            <a:r>
              <a:rPr lang="en-US" sz="2000" b="1" dirty="0">
                <a:solidFill>
                  <a:srgbClr val="000090"/>
                </a:solidFill>
                <a:latin typeface="+mn-lt"/>
              </a:rPr>
              <a:t>			</a:t>
            </a:r>
            <a:r>
              <a:rPr lang="en-US" sz="2000" b="1" dirty="0">
                <a:latin typeface="+mn-lt"/>
              </a:rPr>
              <a:t>DC: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 Mac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Mestayer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Taya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Chetry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	</a:t>
            </a:r>
            <a:r>
              <a:rPr lang="en-US" sz="2000" b="1" dirty="0">
                <a:latin typeface="+mn-lt"/>
              </a:rPr>
              <a:t>RICH: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Marco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Mirazita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Fatiha</a:t>
            </a:r>
            <a:endParaRPr lang="en-US" sz="2000" b="1" dirty="0">
              <a:latin typeface="+mn-lt"/>
            </a:endParaRPr>
          </a:p>
          <a:p>
            <a:r>
              <a:rPr lang="en-US" sz="2000" dirty="0">
                <a:solidFill>
                  <a:srgbClr val="000090"/>
                </a:solidFill>
                <a:latin typeface="+mn-lt"/>
              </a:rPr>
              <a:t>			</a:t>
            </a:r>
            <a:r>
              <a:rPr lang="en-US" sz="2000" b="1" dirty="0">
                <a:latin typeface="+mn-lt"/>
              </a:rPr>
              <a:t>FT/RF: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Raffaella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 De Vita			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50566" y="5498852"/>
            <a:ext cx="10009111" cy="1338828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+mn-lt"/>
              </a:rPr>
              <a:t>Data Analysis Team		        </a:t>
            </a:r>
            <a:r>
              <a:rPr lang="en-US" sz="2000" b="1" dirty="0">
                <a:solidFill>
                  <a:srgbClr val="000000"/>
                </a:solidFill>
                <a:latin typeface="+mn-lt"/>
              </a:rPr>
              <a:t>Dedicated PhD students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: Joshua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Artam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 Tan, Izzy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Illary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</a:t>
            </a:r>
            <a:endParaRPr lang="en-US" sz="2000" b="1" dirty="0">
              <a:solidFill>
                <a:srgbClr val="800000"/>
              </a:solidFill>
              <a:latin typeface="+mn-lt"/>
            </a:endParaRPr>
          </a:p>
          <a:p>
            <a:r>
              <a:rPr lang="en-US" sz="2000" b="1" dirty="0">
                <a:latin typeface="+mn-lt"/>
              </a:rPr>
              <a:t>Dedicated Post-doc: 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Lucilla Lanza           Anna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Frolova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Alexander </a:t>
            </a:r>
            <a:r>
              <a:rPr lang="it-IT" sz="2000" dirty="0" err="1">
                <a:solidFill>
                  <a:srgbClr val="020090"/>
                </a:solidFill>
                <a:latin typeface="+mn-lt"/>
              </a:rPr>
              <a:t>Bulgacov</a:t>
            </a:r>
            <a:endParaRPr lang="en-US" sz="2000" dirty="0">
              <a:solidFill>
                <a:srgbClr val="020090"/>
              </a:solidFill>
              <a:latin typeface="+mn-lt"/>
            </a:endParaRPr>
          </a:p>
          <a:p>
            <a:r>
              <a:rPr lang="en-US" sz="2000" b="1" dirty="0">
                <a:latin typeface="+mn-lt"/>
              </a:rPr>
              <a:t>RGK Scientists: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V.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Burkert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D. Carman, A.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D'Angelo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M.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Defurne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 L.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Elouadrhiri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F.X.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Girod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</a:t>
            </a:r>
          </a:p>
          <a:p>
            <a:r>
              <a:rPr lang="en-US" sz="2000" dirty="0">
                <a:solidFill>
                  <a:srgbClr val="000090"/>
                </a:solidFill>
                <a:latin typeface="+mn-lt"/>
              </a:rPr>
              <a:t>E.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Golovach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A.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Golubenko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R.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Gothe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K. Hicks, E.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Isupov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, N. Markov, V.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Mokeev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 </a:t>
            </a:r>
            <a:endParaRPr lang="en-US" sz="2000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041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5" y="162549"/>
            <a:ext cx="9344025" cy="1208881"/>
          </a:xfrm>
          <a:ln>
            <a:noFill/>
          </a:ln>
        </p:spPr>
        <p:txBody>
          <a:bodyPr lIns="100735" tIns="50367" rIns="100735" bIns="50367">
            <a:normAutofit/>
          </a:bodyPr>
          <a:lstStyle/>
          <a:p>
            <a:r>
              <a:rPr lang="en-US" sz="4400" b="1" dirty="0">
                <a:solidFill>
                  <a:srgbClr val="800000"/>
                </a:solidFill>
              </a:rPr>
              <a:t>RG-K trains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8BDD-2A9B-A643-A699-54CA44B406CD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1178372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piè di pagina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RG-K Status - CLAS  Collaboration Meeting -  March 3rd, 2021                                                Annalisa D’Angelo – Run Group K</a:t>
            </a:r>
            <a:endParaRPr lang="en-US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510604" y="1826444"/>
          <a:ext cx="4824539" cy="4521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64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3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155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DST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Custom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0.2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0.1 %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skim2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ft</a:t>
                      </a:r>
                      <a:r>
                        <a:rPr lang="it-IT" sz="1400" dirty="0"/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0.1 GB 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0.1 %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skim5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FTTrigger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3.0</a:t>
                      </a:r>
                      <a:r>
                        <a:rPr lang="it-IT" sz="1600" baseline="0" dirty="0"/>
                        <a:t> GB</a:t>
                      </a:r>
                      <a:endParaRPr lang="it-IT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skim11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ElecFTKaon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0.2 </a:t>
                      </a:r>
                      <a:r>
                        <a:rPr lang="it-IT" sz="1600" baseline="0" dirty="0"/>
                        <a:t>GB</a:t>
                      </a:r>
                      <a:endParaRPr lang="it-IT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0.1%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skim13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MissingNeutron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0.2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0.1%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skim16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DVCS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0.1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0.08%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skim17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DVPi0P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0.1 GB 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0.07%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skim18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DVPipPimP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0.1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0.06%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skim19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DVPipPimPi0P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0.06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0.04%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skim20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DVKpKmP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3.6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2.3%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eK</a:t>
                      </a:r>
                      <a:r>
                        <a:rPr lang="it-IT" sz="14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baseline="0" dirty="0"/>
                        <a:t>8 GB</a:t>
                      </a:r>
                      <a:endParaRPr lang="it-IT" sz="16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1086669" y="1322388"/>
            <a:ext cx="3096344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latin typeface="+mn-lt"/>
              </a:rPr>
              <a:t>     7.5 </a:t>
            </a:r>
            <a:r>
              <a:rPr lang="it-IT" b="1" dirty="0" err="1">
                <a:latin typeface="+mn-lt"/>
              </a:rPr>
              <a:t>GeV</a:t>
            </a:r>
            <a:r>
              <a:rPr lang="it-IT" b="1" dirty="0">
                <a:latin typeface="+mn-lt"/>
              </a:rPr>
              <a:t>   -  </a:t>
            </a:r>
            <a:r>
              <a:rPr lang="it-IT" b="1" dirty="0" err="1">
                <a:latin typeface="+mn-lt"/>
              </a:rPr>
              <a:t>run</a:t>
            </a:r>
            <a:r>
              <a:rPr lang="it-IT" b="1" dirty="0">
                <a:latin typeface="+mn-lt"/>
              </a:rPr>
              <a:t> 5700         </a:t>
            </a:r>
          </a:p>
        </p:txBody>
      </p:sp>
      <p:graphicFrame>
        <p:nvGraphicFramePr>
          <p:cNvPr id="13" name="Tabella 12"/>
          <p:cNvGraphicFramePr>
            <a:graphicFrameLocks noGrp="1"/>
          </p:cNvGraphicFramePr>
          <p:nvPr/>
        </p:nvGraphicFramePr>
        <p:xfrm>
          <a:off x="5557711" y="2402508"/>
          <a:ext cx="4824539" cy="34086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29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3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202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DST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Custom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0.2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0.1%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skim13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MissingNeutron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0.2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0.1%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skim16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DVCS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0.2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0.1%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skim17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DVPi0P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0.1 GB 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0.05%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skim18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DVPipPimP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0.09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0.04%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skim19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DVPipPimPi0P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0.05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0.03%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/>
                        <a:t>skim20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DVKpKmP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13.4 GB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rgbClr val="000000"/>
                          </a:solidFill>
                        </a:rPr>
                        <a:t>6.1%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000000"/>
                          </a:solidFill>
                        </a:rPr>
                        <a:t>skim21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rgbClr val="000000"/>
                          </a:solidFill>
                        </a:rPr>
                        <a:t>eK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dirty="0">
                          <a:solidFill>
                            <a:srgbClr val="000000"/>
                          </a:solidFill>
                        </a:rPr>
                        <a:t>yes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1" baseline="0" dirty="0"/>
                        <a:t>14 GB</a:t>
                      </a:r>
                      <a:endParaRPr lang="it-IT" sz="18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6.5%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6127229" y="1322388"/>
            <a:ext cx="3096344" cy="415498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latin typeface="+mn-lt"/>
              </a:rPr>
              <a:t>     6.5 </a:t>
            </a:r>
            <a:r>
              <a:rPr lang="it-IT" b="1" dirty="0" err="1">
                <a:latin typeface="+mn-lt"/>
              </a:rPr>
              <a:t>GeV</a:t>
            </a:r>
            <a:r>
              <a:rPr lang="it-IT" b="1" dirty="0">
                <a:latin typeface="+mn-lt"/>
              </a:rPr>
              <a:t>   -  </a:t>
            </a:r>
            <a:r>
              <a:rPr lang="it-IT" b="1" dirty="0" err="1">
                <a:latin typeface="+mn-lt"/>
              </a:rPr>
              <a:t>run</a:t>
            </a:r>
            <a:r>
              <a:rPr lang="it-IT" b="1" dirty="0">
                <a:latin typeface="+mn-lt"/>
              </a:rPr>
              <a:t> 5893 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71B6D17-2368-754B-8161-5F07A0FEACBD}"/>
                  </a:ext>
                </a:extLst>
              </p:cNvPr>
              <p:cNvSpPr txBox="1"/>
              <p:nvPr/>
            </p:nvSpPr>
            <p:spPr>
              <a:xfrm>
                <a:off x="1610156" y="6435579"/>
                <a:ext cx="789511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+mj-lt"/>
                  </a:rPr>
                  <a:t>Additional </a:t>
                </a:r>
                <a:r>
                  <a:rPr lang="it-IT" b="1" dirty="0" err="1">
                    <a:latin typeface="+mj-lt"/>
                  </a:rPr>
                  <a:t>ep</a:t>
                </a:r>
                <a14:m>
                  <m:oMath xmlns:m="http://schemas.openxmlformats.org/officeDocument/2006/math">
                    <m:r>
                      <a:rPr lang="it-IT" b="1" i="0" smtClean="0">
                        <a:latin typeface="+mj-lt"/>
                        <a:ea typeface="Cambria Math" panose="02040503050406030204" pitchFamily="18" charset="0"/>
                      </a:rPr>
                      <m:t>𝛄</m:t>
                    </m:r>
                    <m:r>
                      <a:rPr lang="en-GB" b="0" i="0" smtClean="0"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+mj-lt"/>
                        <a:ea typeface="Cambria Math" panose="02040503050406030204" pitchFamily="18" charset="0"/>
                      </a:rPr>
                      <m:t>skim</m:t>
                    </m:r>
                    <m:r>
                      <a:rPr lang="en-GB" b="0" i="0" smtClean="0"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has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been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approved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it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+mj-lt"/>
                        <a:ea typeface="Cambria Math" panose="02040503050406030204" pitchFamily="18" charset="0"/>
                      </a:rPr>
                      <m:t>is</m:t>
                    </m:r>
                    <m:r>
                      <a:rPr lang="en-GB" b="0" i="0" smtClean="0"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+mj-lt"/>
                        <a:ea typeface="Cambria Math" panose="02040503050406030204" pitchFamily="18" charset="0"/>
                      </a:rPr>
                      <m:t>being</m:t>
                    </m:r>
                    <m:r>
                      <a:rPr lang="en-GB" b="0" i="0" smtClean="0"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+mj-lt"/>
                        <a:ea typeface="Cambria Math" panose="02040503050406030204" pitchFamily="18" charset="0"/>
                      </a:rPr>
                      <m:t>implemented</m:t>
                    </m:r>
                    <m:r>
                      <a:rPr lang="en-GB" b="0" i="0" smtClean="0"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latin typeface="+mj-lt"/>
                </a:endParaRP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71B6D17-2368-754B-8161-5F07A0FEA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156" y="6435579"/>
                <a:ext cx="7895110" cy="415498"/>
              </a:xfrm>
              <a:prstGeom prst="rect">
                <a:avLst/>
              </a:prstGeom>
              <a:blipFill>
                <a:blip r:embed="rId2"/>
                <a:stretch>
                  <a:fillRect l="-803" t="-5882" r="-321" b="-294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956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6692"/>
    </mc:Choice>
    <mc:Fallback>
      <p:transition advTm="1066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Q2_W_FT_titolix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3" y="4202708"/>
            <a:ext cx="4160204" cy="2592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5" y="3"/>
            <a:ext cx="9344025" cy="763102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800000"/>
                </a:solidFill>
                <a:latin typeface="+mn-lt"/>
                <a:cs typeface="Arial"/>
              </a:rPr>
              <a:t>RG-K Kinematic Coverage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4687069" y="2618532"/>
            <a:ext cx="533050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Q</a:t>
            </a:r>
            <a:r>
              <a:rPr lang="en-US" sz="2800" baseline="30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&lt;1 GeV</a:t>
            </a:r>
            <a:r>
              <a:rPr lang="en-US" sz="2800" baseline="30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:	</a:t>
            </a:r>
          </a:p>
          <a:p>
            <a:r>
              <a:rPr lang="en-US" dirty="0">
                <a:latin typeface="+mn-lt"/>
              </a:rPr>
              <a:t>    </a:t>
            </a:r>
            <a:r>
              <a:rPr lang="en-US" sz="2800" dirty="0">
                <a:latin typeface="+mn-lt"/>
              </a:rPr>
              <a:t>search for: </a:t>
            </a:r>
          </a:p>
          <a:p>
            <a:pPr marL="517525" indent="-227013">
              <a:buClr>
                <a:srgbClr val="C00000"/>
              </a:buClr>
              <a:buFont typeface="Arial"/>
              <a:buChar char="•"/>
            </a:pPr>
            <a:r>
              <a:rPr lang="en-US" sz="2800" dirty="0">
                <a:solidFill>
                  <a:srgbClr val="020090"/>
                </a:solidFill>
                <a:latin typeface="+mn-lt"/>
              </a:rPr>
              <a:t>hybrid baryon signature</a:t>
            </a:r>
          </a:p>
          <a:p>
            <a:pPr marL="517525" indent="-227013">
              <a:buClr>
                <a:srgbClr val="C00000"/>
              </a:buClr>
              <a:buFont typeface="Arial"/>
              <a:buChar char="•"/>
            </a:pPr>
            <a:r>
              <a:rPr lang="en-US" sz="2800" dirty="0">
                <a:solidFill>
                  <a:srgbClr val="020090"/>
                </a:solidFill>
                <a:latin typeface="+mn-lt"/>
              </a:rPr>
              <a:t>meson-baryon contributions to the N* structure</a:t>
            </a:r>
            <a:r>
              <a:rPr lang="en-US" dirty="0">
                <a:latin typeface="+mn-lt"/>
              </a:rPr>
              <a:t>		  	</a:t>
            </a:r>
            <a:r>
              <a:rPr lang="it-IT" dirty="0">
                <a:latin typeface="+mn-lt"/>
              </a:rPr>
              <a:t>	</a:t>
            </a:r>
          </a:p>
        </p:txBody>
      </p:sp>
      <p:sp>
        <p:nvSpPr>
          <p:cNvPr id="7" name="Rettangolo 6"/>
          <p:cNvSpPr/>
          <p:nvPr/>
        </p:nvSpPr>
        <p:spPr bwMode="auto">
          <a:xfrm>
            <a:off x="942653" y="4202708"/>
            <a:ext cx="3096344" cy="21602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58F2617-BDE4-1F48-9A3E-4760EA925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36"/>
          <a:stretch/>
        </p:blipFill>
        <p:spPr>
          <a:xfrm>
            <a:off x="510605" y="746324"/>
            <a:ext cx="4032448" cy="3563339"/>
          </a:xfrm>
          <a:prstGeom prst="rect">
            <a:avLst/>
          </a:prstGeom>
        </p:spPr>
      </p:pic>
      <p:sp>
        <p:nvSpPr>
          <p:cNvPr id="52" name="Rectangle 7"/>
          <p:cNvSpPr/>
          <p:nvPr/>
        </p:nvSpPr>
        <p:spPr>
          <a:xfrm>
            <a:off x="2022773" y="890340"/>
            <a:ext cx="1730670" cy="4000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/>
          <a:p>
            <a:pPr algn="ctr"/>
            <a:r>
              <a:rPr lang="en-US" sz="2000" dirty="0">
                <a:solidFill>
                  <a:srgbClr val="800000"/>
                </a:solidFill>
                <a:latin typeface="Calibri" pitchFamily="34" charset="0"/>
              </a:rPr>
              <a:t>Q</a:t>
            </a:r>
            <a:r>
              <a:rPr lang="en-US" sz="2000" baseline="30000" dirty="0">
                <a:solidFill>
                  <a:srgbClr val="800000"/>
                </a:solidFill>
                <a:latin typeface="Calibri" pitchFamily="34" charset="0"/>
              </a:rPr>
              <a:t>2</a:t>
            </a:r>
            <a:r>
              <a:rPr lang="en-US" sz="2000" dirty="0">
                <a:solidFill>
                  <a:srgbClr val="800000"/>
                </a:solidFill>
                <a:latin typeface="Calibri" pitchFamily="34" charset="0"/>
              </a:rPr>
              <a:t> vs. W</a:t>
            </a:r>
            <a:endParaRPr lang="it-IT" sz="2000" dirty="0">
              <a:solidFill>
                <a:srgbClr val="8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00770" y="1291555"/>
            <a:ext cx="1393465" cy="400079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pPr algn="ctr"/>
            <a:r>
              <a:rPr lang="it-IT" sz="2000" dirty="0">
                <a:latin typeface="+mn-lt"/>
              </a:rPr>
              <a:t>E</a:t>
            </a:r>
            <a:r>
              <a:rPr lang="it-IT" sz="2000" baseline="-25000" dirty="0">
                <a:latin typeface="+mn-lt"/>
              </a:rPr>
              <a:t>e</a:t>
            </a:r>
            <a:r>
              <a:rPr lang="it-IT" sz="2000" dirty="0">
                <a:latin typeface="+mn-lt"/>
              </a:rPr>
              <a:t> =7.5 GeV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454821" y="4922788"/>
            <a:ext cx="14157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n-lt"/>
              </a:rPr>
              <a:t>e’ in the FT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230685" y="2114476"/>
            <a:ext cx="146438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+mn-lt"/>
              </a:rPr>
              <a:t>e’ in the FD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158677" y="3050580"/>
            <a:ext cx="2548081" cy="415468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pPr algn="ctr"/>
            <a:r>
              <a:rPr lang="it-IT" dirty="0">
                <a:solidFill>
                  <a:srgbClr val="000090"/>
                </a:solidFill>
                <a:latin typeface="+mn-lt"/>
              </a:rPr>
              <a:t>0.4 GeV</a:t>
            </a:r>
            <a:r>
              <a:rPr lang="it-IT" baseline="30000" dirty="0">
                <a:solidFill>
                  <a:srgbClr val="000090"/>
                </a:solidFill>
                <a:latin typeface="+mn-lt"/>
              </a:rPr>
              <a:t>2</a:t>
            </a:r>
            <a:r>
              <a:rPr lang="it-IT" dirty="0">
                <a:solidFill>
                  <a:srgbClr val="000090"/>
                </a:solidFill>
                <a:latin typeface="+mn-lt"/>
              </a:rPr>
              <a:t>≤Q</a:t>
            </a:r>
            <a:r>
              <a:rPr lang="it-IT" baseline="30000" dirty="0">
                <a:solidFill>
                  <a:srgbClr val="000090"/>
                </a:solidFill>
                <a:latin typeface="+mn-lt"/>
              </a:rPr>
              <a:t>2 </a:t>
            </a:r>
            <a:r>
              <a:rPr lang="it-IT" dirty="0">
                <a:solidFill>
                  <a:srgbClr val="000090"/>
                </a:solidFill>
                <a:latin typeface="+mn-lt"/>
              </a:rPr>
              <a:t>≤ 5 GeV</a:t>
            </a:r>
            <a:r>
              <a:rPr lang="it-IT" baseline="30000" dirty="0">
                <a:solidFill>
                  <a:srgbClr val="000090"/>
                </a:solidFill>
                <a:latin typeface="+mn-lt"/>
              </a:rPr>
              <a:t>2</a:t>
            </a:r>
            <a:endParaRPr lang="it-IT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242033" y="4418732"/>
            <a:ext cx="2864830" cy="400079"/>
          </a:xfrm>
          <a:prstGeom prst="rect">
            <a:avLst/>
          </a:prstGeom>
          <a:noFill/>
        </p:spPr>
        <p:txBody>
          <a:bodyPr wrap="none" lIns="91412" tIns="45705" rIns="91412" bIns="45705" rtlCol="0">
            <a:spAutoFit/>
          </a:bodyPr>
          <a:lstStyle/>
          <a:p>
            <a:pPr algn="ctr"/>
            <a:r>
              <a:rPr lang="it-IT" sz="2000" dirty="0">
                <a:solidFill>
                  <a:srgbClr val="000090"/>
                </a:solidFill>
                <a:latin typeface="+mn-lt"/>
              </a:rPr>
              <a:t>0.05 GeV</a:t>
            </a:r>
            <a:r>
              <a:rPr lang="it-IT" sz="2000" baseline="30000" dirty="0">
                <a:solidFill>
                  <a:srgbClr val="000090"/>
                </a:solidFill>
                <a:latin typeface="+mn-lt"/>
              </a:rPr>
              <a:t>2</a:t>
            </a:r>
            <a:r>
              <a:rPr lang="it-IT" sz="2000" dirty="0">
                <a:solidFill>
                  <a:srgbClr val="000090"/>
                </a:solidFill>
                <a:latin typeface="+mn-lt"/>
              </a:rPr>
              <a:t>≤Q</a:t>
            </a:r>
            <a:r>
              <a:rPr lang="it-IT" sz="2000" baseline="30000" dirty="0">
                <a:solidFill>
                  <a:srgbClr val="000090"/>
                </a:solidFill>
                <a:latin typeface="+mn-lt"/>
              </a:rPr>
              <a:t>2 </a:t>
            </a:r>
            <a:r>
              <a:rPr lang="it-IT" sz="2000" dirty="0">
                <a:solidFill>
                  <a:srgbClr val="000090"/>
                </a:solidFill>
                <a:latin typeface="+mn-lt"/>
              </a:rPr>
              <a:t>≤ 0.25 GeV</a:t>
            </a:r>
            <a:r>
              <a:rPr lang="it-IT" sz="2000" baseline="30000" dirty="0">
                <a:solidFill>
                  <a:srgbClr val="000090"/>
                </a:solidFill>
                <a:latin typeface="+mn-lt"/>
              </a:rPr>
              <a:t>2</a:t>
            </a:r>
            <a:endParaRPr lang="it-IT" sz="20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 rot="16200000">
            <a:off x="-254788" y="2015773"/>
            <a:ext cx="12262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n-lt"/>
              </a:rPr>
              <a:t>Q</a:t>
            </a:r>
            <a:r>
              <a:rPr lang="it-IT" baseline="30000" dirty="0">
                <a:latin typeface="+mn-lt"/>
              </a:rPr>
              <a:t>2 </a:t>
            </a:r>
            <a:r>
              <a:rPr lang="it-IT" dirty="0">
                <a:latin typeface="+mn-lt"/>
              </a:rPr>
              <a:t>(GeV</a:t>
            </a:r>
            <a:r>
              <a:rPr lang="it-IT" baseline="30000" dirty="0">
                <a:latin typeface="+mn-lt"/>
              </a:rPr>
              <a:t>2</a:t>
            </a:r>
            <a:r>
              <a:rPr lang="it-IT" dirty="0">
                <a:latin typeface="+mn-lt"/>
              </a:rPr>
              <a:t>)</a:t>
            </a:r>
            <a:endParaRPr lang="it-IT" baseline="30000" dirty="0">
              <a:latin typeface="+mn-lt"/>
            </a:endParaRPr>
          </a:p>
        </p:txBody>
      </p:sp>
      <p:cxnSp>
        <p:nvCxnSpPr>
          <p:cNvPr id="13" name="Connettore 1 12"/>
          <p:cNvCxnSpPr/>
          <p:nvPr/>
        </p:nvCxnSpPr>
        <p:spPr bwMode="auto">
          <a:xfrm>
            <a:off x="731520" y="3626644"/>
            <a:ext cx="32918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Connettore 2 18"/>
          <p:cNvCxnSpPr>
            <a:cxnSpLocks/>
          </p:cNvCxnSpPr>
          <p:nvPr/>
        </p:nvCxnSpPr>
        <p:spPr bwMode="auto">
          <a:xfrm flipH="1" flipV="1">
            <a:off x="3534941" y="3914676"/>
            <a:ext cx="1440160" cy="50405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Connettore 2 27"/>
          <p:cNvCxnSpPr>
            <a:cxnSpLocks/>
          </p:cNvCxnSpPr>
          <p:nvPr/>
        </p:nvCxnSpPr>
        <p:spPr bwMode="auto">
          <a:xfrm flipH="1">
            <a:off x="3318917" y="4702216"/>
            <a:ext cx="1652042" cy="90359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Connettore 2 32"/>
          <p:cNvCxnSpPr>
            <a:cxnSpLocks/>
          </p:cNvCxnSpPr>
          <p:nvPr/>
        </p:nvCxnSpPr>
        <p:spPr bwMode="auto">
          <a:xfrm flipH="1">
            <a:off x="2958877" y="1466404"/>
            <a:ext cx="2016224" cy="129614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CasellaDiTesto 34"/>
          <p:cNvSpPr txBox="1"/>
          <p:nvPr/>
        </p:nvSpPr>
        <p:spPr>
          <a:xfrm>
            <a:off x="4693618" y="818332"/>
            <a:ext cx="5688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Q</a:t>
            </a:r>
            <a:r>
              <a:rPr lang="en-US" sz="2800" baseline="30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&gt;1 GeV</a:t>
            </a:r>
            <a:r>
              <a:rPr lang="en-US" sz="2800" baseline="30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:</a:t>
            </a:r>
            <a:r>
              <a:rPr lang="en-US" dirty="0">
                <a:latin typeface="+mn-lt"/>
              </a:rPr>
              <a:t>		 </a:t>
            </a:r>
          </a:p>
          <a:p>
            <a:pPr marL="517525" indent="-227013">
              <a:buClr>
                <a:srgbClr val="C00000"/>
              </a:buClr>
              <a:buFont typeface="Arial"/>
              <a:buChar char="•"/>
            </a:pPr>
            <a:r>
              <a:rPr lang="en-US" sz="2800" dirty="0">
                <a:solidFill>
                  <a:srgbClr val="020090"/>
                </a:solidFill>
                <a:latin typeface="+mn-lt"/>
              </a:rPr>
              <a:t>Evolution of active degrees of freedom in the N* structure  </a:t>
            </a:r>
          </a:p>
          <a:p>
            <a:r>
              <a:rPr lang="en-US" sz="2800" dirty="0">
                <a:latin typeface="+mn-lt"/>
              </a:rPr>
              <a:t>		</a:t>
            </a:r>
            <a:r>
              <a:rPr lang="en-US" dirty="0">
                <a:latin typeface="+mn-lt"/>
              </a:rPr>
              <a:t>  	</a:t>
            </a:r>
            <a:r>
              <a:rPr lang="it-IT" dirty="0">
                <a:latin typeface="+mn-lt"/>
              </a:rPr>
              <a:t>	</a:t>
            </a:r>
          </a:p>
        </p:txBody>
      </p:sp>
      <p:cxnSp>
        <p:nvCxnSpPr>
          <p:cNvPr id="18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5911205" y="6218932"/>
            <a:ext cx="1846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6631285" y="5786884"/>
            <a:ext cx="1944216" cy="830966"/>
          </a:xfrm>
          <a:prstGeom prst="rect">
            <a:avLst/>
          </a:prstGeom>
          <a:noFill/>
          <a:ln w="25400">
            <a:solidFill>
              <a:srgbClr val="008C1C"/>
            </a:solidFill>
          </a:ln>
        </p:spPr>
        <p:txBody>
          <a:bodyPr wrap="square" lIns="91412" tIns="45705" rIns="91412" bIns="45705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+mn-lt"/>
                <a:cs typeface="Arial Black"/>
              </a:rPr>
              <a:t>ep        ep</a:t>
            </a:r>
            <a:r>
              <a:rPr lang="en-US" sz="2400" dirty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>
                <a:solidFill>
                  <a:srgbClr val="800000"/>
                </a:solidFill>
                <a:latin typeface="Symbol" charset="2"/>
                <a:cs typeface="Symbol" charset="2"/>
              </a:rPr>
              <a:t>+</a:t>
            </a:r>
            <a:r>
              <a:rPr lang="en-US" sz="2400" dirty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>
                <a:solidFill>
                  <a:srgbClr val="800000"/>
                </a:solidFill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rgbClr val="800000"/>
              </a:solidFill>
              <a:latin typeface="Symbol" charset="2"/>
              <a:cs typeface="Symbol" charset="2"/>
            </a:endParaRPr>
          </a:p>
          <a:p>
            <a:r>
              <a:rPr lang="en-US" sz="2400" dirty="0">
                <a:solidFill>
                  <a:srgbClr val="800000"/>
                </a:solidFill>
                <a:latin typeface="+mn-lt"/>
                <a:cs typeface="Arial Black"/>
              </a:rPr>
              <a:t>ep        eK</a:t>
            </a:r>
            <a:r>
              <a:rPr lang="en-US" sz="2400" baseline="30000" dirty="0">
                <a:solidFill>
                  <a:srgbClr val="800000"/>
                </a:solidFill>
                <a:latin typeface="+mn-lt"/>
                <a:cs typeface="Arial Black"/>
              </a:rPr>
              <a:t>+</a:t>
            </a:r>
            <a:r>
              <a:rPr lang="en-US" sz="2400" dirty="0">
                <a:solidFill>
                  <a:srgbClr val="800000"/>
                </a:solidFill>
                <a:latin typeface="+mn-lt"/>
                <a:cs typeface="Arial Black"/>
              </a:rPr>
              <a:t>Y</a:t>
            </a:r>
            <a:endParaRPr lang="en-US" sz="2400" dirty="0">
              <a:solidFill>
                <a:srgbClr val="800000"/>
              </a:solidFill>
              <a:latin typeface="+mn-lt"/>
              <a:cs typeface="Symbol" charset="2"/>
            </a:endParaRPr>
          </a:p>
        </p:txBody>
      </p:sp>
      <p:cxnSp>
        <p:nvCxnSpPr>
          <p:cNvPr id="40" name="Connettore 2 39"/>
          <p:cNvCxnSpPr/>
          <p:nvPr/>
        </p:nvCxnSpPr>
        <p:spPr bwMode="auto">
          <a:xfrm>
            <a:off x="7135341" y="6074916"/>
            <a:ext cx="36003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Connettore 2 40"/>
          <p:cNvCxnSpPr/>
          <p:nvPr/>
        </p:nvCxnSpPr>
        <p:spPr bwMode="auto">
          <a:xfrm>
            <a:off x="7135341" y="6434956"/>
            <a:ext cx="36003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CasellaDiTesto 29"/>
          <p:cNvSpPr txBox="1"/>
          <p:nvPr/>
        </p:nvSpPr>
        <p:spPr>
          <a:xfrm>
            <a:off x="4405586" y="4994796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Reactions of interest for the N*/hybrid program:</a:t>
            </a:r>
          </a:p>
        </p:txBody>
      </p:sp>
      <p:sp>
        <p:nvSpPr>
          <p:cNvPr id="34" name="Segnaposto piè di pagina 8">
            <a:extLst>
              <a:ext uri="{FF2B5EF4-FFF2-40B4-BE49-F238E27FC236}">
                <a16:creationId xmlns:a16="http://schemas.microsoft.com/office/drawing/2014/main" id="{98E2EFB5-4D97-2942-92FA-22108C985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8917" y="1754436"/>
            <a:ext cx="4558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KY</a:t>
            </a:r>
          </a:p>
        </p:txBody>
      </p:sp>
    </p:spTree>
    <p:extLst>
      <p:ext uri="{BB962C8B-B14F-4D97-AF65-F5344CB8AC3E}">
        <p14:creationId xmlns:p14="http://schemas.microsoft.com/office/powerpoint/2010/main" val="1492175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C0725D-372C-5845-8366-9D6B4FD0827B}"/>
              </a:ext>
            </a:extLst>
          </p:cNvPr>
          <p:cNvSpPr txBox="1"/>
          <p:nvPr/>
        </p:nvSpPr>
        <p:spPr>
          <a:xfrm>
            <a:off x="438597" y="98252"/>
            <a:ext cx="9433048" cy="594193"/>
          </a:xfrm>
          <a:prstGeom prst="rect">
            <a:avLst/>
          </a:prstGeom>
          <a:noFill/>
        </p:spPr>
        <p:txBody>
          <a:bodyPr wrap="square" lIns="100767" tIns="50383" rIns="100767" bIns="50383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800100"/>
                </a:solidFill>
                <a:latin typeface="+mn-lt"/>
              </a:rPr>
              <a:t>K</a:t>
            </a:r>
            <a:r>
              <a:rPr lang="en-US" sz="3200" b="1" baseline="30000" dirty="0">
                <a:solidFill>
                  <a:srgbClr val="800100"/>
                </a:solidFill>
                <a:latin typeface="+mn-lt"/>
              </a:rPr>
              <a:t>+</a:t>
            </a:r>
            <a:r>
              <a:rPr lang="en-US" sz="3200" b="1" dirty="0">
                <a:solidFill>
                  <a:srgbClr val="800100"/>
                </a:solidFill>
                <a:latin typeface="+mn-lt"/>
              </a:rPr>
              <a:t>Y Analysis Status/Plans towards publication</a:t>
            </a:r>
          </a:p>
        </p:txBody>
      </p:sp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D7AA601F-B012-994B-A833-A4D96092E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48" t="-19836" r="-1765" b="-18799"/>
          <a:stretch/>
        </p:blipFill>
        <p:spPr>
          <a:xfrm>
            <a:off x="135830" y="3834590"/>
            <a:ext cx="10104901" cy="78496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8901A7-9741-ED47-93FE-193FBDA718BF}"/>
              </a:ext>
            </a:extLst>
          </p:cNvPr>
          <p:cNvSpPr txBox="1"/>
          <p:nvPr/>
        </p:nvSpPr>
        <p:spPr>
          <a:xfrm>
            <a:off x="135830" y="4778772"/>
            <a:ext cx="10104901" cy="1994576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pPr marL="192437" indent="-192437">
              <a:spcAft>
                <a:spcPts val="551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objectives: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(RG-K datasets at both 6.5 and 7.5 GeV)</a:t>
            </a:r>
            <a:endParaRPr lang="en-US" sz="1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1" indent="-285750">
              <a:spcAft>
                <a:spcPts val="551"/>
              </a:spcAft>
              <a:buClr>
                <a:srgbClr val="C00000"/>
              </a:buClr>
              <a:buFont typeface="Font di sistema"/>
              <a:buChar char="-"/>
            </a:pP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 the </a:t>
            </a:r>
            <a:r>
              <a:rPr lang="en-US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separated structure functions </a:t>
            </a:r>
            <a:r>
              <a:rPr lang="en-US" sz="18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800" baseline="-25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es</a:t>
            </a:r>
            <a:r>
              <a:rPr lang="en-US" sz="1800" baseline="-25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800" baseline="-25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800" baseline="-25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800" baseline="-25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LT’ 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bins of Q</a:t>
            </a:r>
            <a:r>
              <a:rPr lang="en-US" sz="1800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W, cos </a:t>
            </a:r>
            <a:r>
              <a:rPr lang="en-US" sz="18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sz="1800" baseline="-25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F</a:t>
            </a:r>
            <a:endParaRPr lang="en-US" sz="1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1" indent="-285750">
              <a:spcAft>
                <a:spcPts val="551"/>
              </a:spcAft>
              <a:buClr>
                <a:srgbClr val="C00000"/>
              </a:buClr>
              <a:buFont typeface="Font di sistema"/>
              <a:buChar char="-"/>
            </a:pP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 the </a:t>
            </a:r>
            <a:r>
              <a:rPr lang="en-US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recoil and beam-recoil hyperon </a:t>
            </a:r>
            <a:r>
              <a:rPr lang="en-US" sz="18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 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bins of Q</a:t>
            </a:r>
            <a:r>
              <a:rPr lang="en-US" sz="1800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W, cos </a:t>
            </a:r>
            <a:r>
              <a:rPr lang="en-US" sz="18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sz="1800" baseline="-25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437" indent="-192437">
              <a:spcAft>
                <a:spcPts val="551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extract the resonance electrocouplings to access the N* structure information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development of a suitable KY reaction model is essential (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progress by several phenomenology/theory groups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0845F-D05E-244E-8BEB-25D427B03A04}"/>
              </a:ext>
            </a:extLst>
          </p:cNvPr>
          <p:cNvSpPr txBox="1"/>
          <p:nvPr/>
        </p:nvSpPr>
        <p:spPr>
          <a:xfrm>
            <a:off x="1851301" y="6538751"/>
            <a:ext cx="7804320" cy="332582"/>
          </a:xfrm>
          <a:prstGeom prst="rect">
            <a:avLst/>
          </a:prstGeom>
          <a:noFill/>
          <a:ln w="25400">
            <a:noFill/>
          </a:ln>
        </p:spPr>
        <p:txBody>
          <a:bodyPr wrap="square" lIns="100767" tIns="50383" rIns="100767" bIns="50383" rtlCol="0">
            <a:spAutoFit/>
          </a:bodyPr>
          <a:lstStyle/>
          <a:p>
            <a:pPr algn="ctr"/>
            <a:r>
              <a:rPr lang="en-US" sz="15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is lead by D. Carman in coll. with  L. Lanza (in conjunction with RG-A KY analysis)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518717" y="674316"/>
            <a:ext cx="7043796" cy="3118311"/>
            <a:chOff x="1508672" y="829481"/>
            <a:chExt cx="7043796" cy="31183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E5AB90-CFFC-2243-B8A7-CE38D9E63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4067"/>
            <a:stretch/>
          </p:blipFill>
          <p:spPr>
            <a:xfrm>
              <a:off x="1804005" y="1024791"/>
              <a:ext cx="6748463" cy="25694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092CAA-AC66-6540-97E9-B8797A020E10}"/>
                </a:ext>
              </a:extLst>
            </p:cNvPr>
            <p:cNvSpPr txBox="1"/>
            <p:nvPr/>
          </p:nvSpPr>
          <p:spPr>
            <a:xfrm>
              <a:off x="2534477" y="829481"/>
              <a:ext cx="1855550" cy="424915"/>
            </a:xfrm>
            <a:prstGeom prst="rect">
              <a:avLst/>
            </a:prstGeom>
            <a:noFill/>
          </p:spPr>
          <p:txBody>
            <a:bodyPr wrap="square" lIns="100767" tIns="50383" rIns="100767" bIns="50383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800000"/>
                  </a:solidFill>
                  <a:latin typeface="+mn-lt"/>
                </a:rPr>
                <a:t>K</a:t>
              </a:r>
              <a:r>
                <a:rPr lang="en-US" baseline="30000" dirty="0">
                  <a:solidFill>
                    <a:srgbClr val="800000"/>
                  </a:solidFill>
                  <a:latin typeface="+mn-lt"/>
                </a:rPr>
                <a:t>+</a:t>
              </a:r>
              <a:r>
                <a:rPr lang="en-US" dirty="0">
                  <a:solidFill>
                    <a:srgbClr val="800000"/>
                  </a:solidFill>
                  <a:latin typeface="+mn-lt"/>
                </a:rPr>
                <a:t> forward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57DEF3-5341-AF4B-9799-A2CA5F6DD469}"/>
                </a:ext>
              </a:extLst>
            </p:cNvPr>
            <p:cNvSpPr txBox="1"/>
            <p:nvPr/>
          </p:nvSpPr>
          <p:spPr>
            <a:xfrm>
              <a:off x="5732324" y="829481"/>
              <a:ext cx="1855550" cy="424915"/>
            </a:xfrm>
            <a:prstGeom prst="rect">
              <a:avLst/>
            </a:prstGeom>
            <a:noFill/>
          </p:spPr>
          <p:txBody>
            <a:bodyPr wrap="square" lIns="100767" tIns="50383" rIns="100767" bIns="50383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800000"/>
                  </a:solidFill>
                  <a:latin typeface="+mn-lt"/>
                </a:rPr>
                <a:t>K</a:t>
              </a:r>
              <a:r>
                <a:rPr lang="en-US" baseline="30000" dirty="0">
                  <a:solidFill>
                    <a:srgbClr val="800000"/>
                  </a:solidFill>
                  <a:latin typeface="+mn-lt"/>
                </a:rPr>
                <a:t>+</a:t>
              </a:r>
              <a:r>
                <a:rPr lang="en-US" dirty="0">
                  <a:solidFill>
                    <a:srgbClr val="800000"/>
                  </a:solidFill>
                  <a:latin typeface="+mn-lt"/>
                </a:rPr>
                <a:t> central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80885A-DFD0-D040-9A9A-6CE632D66518}"/>
                </a:ext>
              </a:extLst>
            </p:cNvPr>
            <p:cNvSpPr txBox="1"/>
            <p:nvPr/>
          </p:nvSpPr>
          <p:spPr>
            <a:xfrm rot="16200000">
              <a:off x="1136131" y="2143245"/>
              <a:ext cx="1077664" cy="332582"/>
            </a:xfrm>
            <a:prstGeom prst="rect">
              <a:avLst/>
            </a:prstGeom>
            <a:noFill/>
          </p:spPr>
          <p:txBody>
            <a:bodyPr wrap="square" lIns="100767" tIns="50383" rIns="100767" bIns="50383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cos </a:t>
              </a:r>
              <a:r>
                <a:rPr lang="en-US" sz="1500" dirty="0">
                  <a:solidFill>
                    <a:srgbClr val="000000"/>
                  </a:solidFill>
                  <a:latin typeface="Symbol" pitchFamily="2" charset="2"/>
                </a:rPr>
                <a:t>q</a:t>
              </a:r>
              <a:r>
                <a:rPr lang="en-US" sz="1500" baseline="-250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K</a:t>
              </a:r>
              <a:r>
                <a:rPr lang="en-US" sz="1500" baseline="300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cm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4997AF-9ADD-5B44-9C71-5D2E4AFE0E9E}"/>
                </a:ext>
              </a:extLst>
            </p:cNvPr>
            <p:cNvSpPr txBox="1"/>
            <p:nvPr/>
          </p:nvSpPr>
          <p:spPr>
            <a:xfrm>
              <a:off x="3114104" y="3645987"/>
              <a:ext cx="891436" cy="301805"/>
            </a:xfrm>
            <a:prstGeom prst="rect">
              <a:avLst/>
            </a:prstGeom>
            <a:noFill/>
          </p:spPr>
          <p:txBody>
            <a:bodyPr wrap="square" lIns="100767" tIns="50383" rIns="100767" bIns="50383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  <a:latin typeface="Symbol" pitchFamily="2" charset="2"/>
                </a:rPr>
                <a:t>F</a:t>
              </a:r>
              <a:r>
                <a:rPr lang="en-US" sz="13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 [deg]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C23551-D10C-394D-BAF6-B027EF52E2EA}"/>
                </a:ext>
              </a:extLst>
            </p:cNvPr>
            <p:cNvSpPr txBox="1"/>
            <p:nvPr/>
          </p:nvSpPr>
          <p:spPr>
            <a:xfrm>
              <a:off x="6306427" y="3642740"/>
              <a:ext cx="891436" cy="301805"/>
            </a:xfrm>
            <a:prstGeom prst="rect">
              <a:avLst/>
            </a:prstGeom>
            <a:noFill/>
          </p:spPr>
          <p:txBody>
            <a:bodyPr wrap="square" lIns="100767" tIns="50383" rIns="100767" bIns="50383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  <a:latin typeface="Symbol" pitchFamily="2" charset="2"/>
                </a:rPr>
                <a:t>F</a:t>
              </a:r>
              <a:r>
                <a:rPr lang="en-US" sz="13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 [deg]</a:t>
              </a:r>
            </a:p>
          </p:txBody>
        </p:sp>
      </p:grp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23" name="Straight Connector 31"/>
          <p:cNvCxnSpPr/>
          <p:nvPr/>
        </p:nvCxnSpPr>
        <p:spPr>
          <a:xfrm>
            <a:off x="0" y="731520"/>
            <a:ext cx="1038225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piè di pagina 8">
            <a:extLst>
              <a:ext uri="{FF2B5EF4-FFF2-40B4-BE49-F238E27FC236}">
                <a16:creationId xmlns:a16="http://schemas.microsoft.com/office/drawing/2014/main" id="{27307276-8374-A242-8F79-C05C97ABE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2733" y="6939012"/>
            <a:ext cx="6696744" cy="314276"/>
          </a:xfrm>
        </p:spPr>
        <p:txBody>
          <a:bodyPr anchor="ctr"/>
          <a:lstStyle/>
          <a:p>
            <a:r>
              <a:rPr lang="it-IT" sz="1000">
                <a:latin typeface="+mj-lt"/>
              </a:rPr>
              <a:t>RG-K Status - CLAS  Collaboration Meeting -  March 3rd, 2021                                                Annalisa D’Angelo – Run Group K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13F64E-68D5-DF4C-A6EF-17CDDB115713}"/>
              </a:ext>
            </a:extLst>
          </p:cNvPr>
          <p:cNvSpPr txBox="1"/>
          <p:nvPr/>
        </p:nvSpPr>
        <p:spPr>
          <a:xfrm>
            <a:off x="8680625" y="1615539"/>
            <a:ext cx="17107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+mn-lt"/>
              </a:rPr>
              <a:t>See Dan’s talk</a:t>
            </a:r>
          </a:p>
        </p:txBody>
      </p:sp>
    </p:spTree>
    <p:extLst>
      <p:ext uri="{BB962C8B-B14F-4D97-AF65-F5344CB8AC3E}">
        <p14:creationId xmlns:p14="http://schemas.microsoft.com/office/powerpoint/2010/main" val="29928008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7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800000"/>
            </a:solidFill>
            <a:effectLst/>
            <a:latin typeface="Baskerville Old Face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800000"/>
            </a:solidFill>
            <a:effectLst/>
            <a:latin typeface="Baskerville Old Face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90020</TotalTime>
  <Words>3923</Words>
  <Application>Microsoft Macintosh PowerPoint</Application>
  <PresentationFormat>Personalizzato</PresentationFormat>
  <Paragraphs>843</Paragraphs>
  <Slides>33</Slides>
  <Notes>15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4" baseType="lpstr">
      <vt:lpstr>Arial</vt:lpstr>
      <vt:lpstr>Baskerville Old Face</vt:lpstr>
      <vt:lpstr>Calibri</vt:lpstr>
      <vt:lpstr>Cambria Math</vt:lpstr>
      <vt:lpstr>Chalkboard</vt:lpstr>
      <vt:lpstr>Comic Sans MS</vt:lpstr>
      <vt:lpstr>Font di sistema</vt:lpstr>
      <vt:lpstr>Symbol</vt:lpstr>
      <vt:lpstr>Wingdings</vt:lpstr>
      <vt:lpstr>Blank Presentation</vt:lpstr>
      <vt:lpstr>Equation</vt:lpstr>
      <vt:lpstr>Presentazione standard di PowerPoint</vt:lpstr>
      <vt:lpstr>Physics Program Highlights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RG-K trains</vt:lpstr>
      <vt:lpstr>RG-K Kinematic Coverage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Summary</vt:lpstr>
      <vt:lpstr>Presentazione standard di PowerPoint</vt:lpstr>
      <vt:lpstr>Evidence for New N* in KY</vt:lpstr>
      <vt:lpstr> p+p-p CLAS data - Newly Discovered N’(1720)3/2+</vt:lpstr>
      <vt:lpstr>Hybrid Baryons in LQCD</vt:lpstr>
      <vt:lpstr>Dissecting N* Structure &amp; Hybrid Signatures</vt:lpstr>
      <vt:lpstr>Accessing Shear Forces &amp; Parton Pressure </vt:lpstr>
      <vt:lpstr>Presentazione standard di PowerPoint</vt:lpstr>
      <vt:lpstr>Presentazione standard di PowerPoint</vt:lpstr>
    </vt:vector>
  </TitlesOfParts>
  <Company>INFN Sezione Roma Tor Vergata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Annalisa D'Angelo</dc:creator>
  <cp:lastModifiedBy>Annalisa D'Angelo</cp:lastModifiedBy>
  <cp:revision>1328</cp:revision>
  <cp:lastPrinted>2012-06-25T06:09:35Z</cp:lastPrinted>
  <dcterms:created xsi:type="dcterms:W3CDTF">2016-07-22T11:42:11Z</dcterms:created>
  <dcterms:modified xsi:type="dcterms:W3CDTF">2021-03-03T13:15:04Z</dcterms:modified>
</cp:coreProperties>
</file>