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62" r:id="rId5"/>
    <p:sldMasterId id="2147483674" r:id="rId6"/>
    <p:sldMasterId id="2147483687" r:id="rId7"/>
    <p:sldMasterId id="2147483700" r:id="rId8"/>
  </p:sldMasterIdLst>
  <p:notesMasterIdLst>
    <p:notesMasterId r:id="rId29"/>
  </p:notesMasterIdLst>
  <p:handoutMasterIdLst>
    <p:handoutMasterId r:id="rId30"/>
  </p:handoutMasterIdLst>
  <p:sldIdLst>
    <p:sldId id="291" r:id="rId9"/>
    <p:sldId id="271" r:id="rId10"/>
    <p:sldId id="269" r:id="rId11"/>
    <p:sldId id="296" r:id="rId12"/>
    <p:sldId id="300" r:id="rId13"/>
    <p:sldId id="302" r:id="rId14"/>
    <p:sldId id="294" r:id="rId15"/>
    <p:sldId id="303" r:id="rId16"/>
    <p:sldId id="295" r:id="rId17"/>
    <p:sldId id="314" r:id="rId18"/>
    <p:sldId id="315" r:id="rId19"/>
    <p:sldId id="316" r:id="rId20"/>
    <p:sldId id="317" r:id="rId21"/>
    <p:sldId id="319" r:id="rId22"/>
    <p:sldId id="320" r:id="rId23"/>
    <p:sldId id="321" r:id="rId24"/>
    <p:sldId id="322" r:id="rId25"/>
    <p:sldId id="312" r:id="rId26"/>
    <p:sldId id="282" r:id="rId27"/>
    <p:sldId id="3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35"/>
    <a:srgbClr val="007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63" autoAdjust="0"/>
    <p:restoredTop sz="94660"/>
  </p:normalViewPr>
  <p:slideViewPr>
    <p:cSldViewPr snapToGrid="0">
      <p:cViewPr varScale="1">
        <p:scale>
          <a:sx n="127" d="100"/>
          <a:sy n="127" d="100"/>
        </p:scale>
        <p:origin x="784"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1.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32A7A59-E61F-4009-9A0A-44E7F1E5CB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E02F0DED-911F-444E-897F-345769A62E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F4F35A-881C-40A9-965D-E64FF4FFB946}" type="datetimeFigureOut">
              <a:rPr lang="en-US" smtClean="0"/>
              <a:t>3/3/21</a:t>
            </a:fld>
            <a:endParaRPr lang="en-US" dirty="0"/>
          </a:p>
        </p:txBody>
      </p:sp>
      <p:sp>
        <p:nvSpPr>
          <p:cNvPr id="4" name="Footer Placeholder 3">
            <a:extLst>
              <a:ext uri="{FF2B5EF4-FFF2-40B4-BE49-F238E27FC236}">
                <a16:creationId xmlns="" xmlns:a16="http://schemas.microsoft.com/office/drawing/2014/main" id="{F31E1E3E-518C-4DB4-86DC-97B09DA745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933778BF-4CC9-4997-A673-C252E5574D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B3E766-6991-4FF7-8FF7-BCEA794B841A}" type="slidenum">
              <a:rPr lang="en-US" smtClean="0"/>
              <a:t>‹#›</a:t>
            </a:fld>
            <a:endParaRPr lang="en-US" dirty="0"/>
          </a:p>
        </p:txBody>
      </p:sp>
    </p:spTree>
    <p:extLst>
      <p:ext uri="{BB962C8B-B14F-4D97-AF65-F5344CB8AC3E}">
        <p14:creationId xmlns:p14="http://schemas.microsoft.com/office/powerpoint/2010/main" val="3467726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49611-5128-4226-B726-FC29716B1FDA}" type="datetimeFigureOut">
              <a:rPr lang="en-US" smtClean="0"/>
              <a:t>3/3/21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2AF9D-5F2D-485F-8F14-A978CC9FCDFE}" type="slidenum">
              <a:rPr lang="en-US" smtClean="0"/>
              <a:t>‹#›</a:t>
            </a:fld>
            <a:endParaRPr lang="en-US" dirty="0"/>
          </a:p>
        </p:txBody>
      </p:sp>
    </p:spTree>
    <p:extLst>
      <p:ext uri="{BB962C8B-B14F-4D97-AF65-F5344CB8AC3E}">
        <p14:creationId xmlns:p14="http://schemas.microsoft.com/office/powerpoint/2010/main" val="95007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4A1AC0-00B8-0E41-8C9F-267DDEEF116A}" type="slidenum">
              <a:rPr lang="en-US" smtClean="0"/>
              <a:pPr/>
              <a:t>3</a:t>
            </a:fld>
            <a:endParaRPr lang="en-US"/>
          </a:p>
        </p:txBody>
      </p:sp>
    </p:spTree>
    <p:extLst>
      <p:ext uri="{BB962C8B-B14F-4D97-AF65-F5344CB8AC3E}">
        <p14:creationId xmlns:p14="http://schemas.microsoft.com/office/powerpoint/2010/main" val="17251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1675"/>
            <a:ext cx="6200775" cy="3489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5B83C99-EE0A-47B5-84E8-E50005A0568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40331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 Id="rId3"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DAA810-4EEC-4D0F-B163-DFC963816F74}"/>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 xmlns:a16="http://schemas.microsoft.com/office/drawing/2014/main" id="{61FB6233-FC4F-4628-BA1D-2782F6494517}"/>
              </a:ext>
            </a:extLst>
          </p:cNvPr>
          <p:cNvSpPr>
            <a:spLocks noGrp="1"/>
          </p:cNvSpPr>
          <p:nvPr>
            <p:ph type="ftr" sz="quarter" idx="10"/>
          </p:nvPr>
        </p:nvSpPr>
        <p:spPr/>
        <p:txBody>
          <a:bodyPr/>
          <a:lstStyle/>
          <a:p>
            <a:r>
              <a:rPr lang="en-US" noProof="0"/>
              <a:t>Talk Title Here</a:t>
            </a:r>
            <a:endParaRPr lang="en-US" noProof="0" dirty="0"/>
          </a:p>
        </p:txBody>
      </p:sp>
      <p:sp>
        <p:nvSpPr>
          <p:cNvPr id="7" name="Slide Number Placeholder 6">
            <a:extLst>
              <a:ext uri="{FF2B5EF4-FFF2-40B4-BE49-F238E27FC236}">
                <a16:creationId xmlns="" xmlns:a16="http://schemas.microsoft.com/office/drawing/2014/main" id="{F4A1D367-A9C7-46F9-B78E-724D1BEC0650}"/>
              </a:ext>
            </a:extLst>
          </p:cNvPr>
          <p:cNvSpPr>
            <a:spLocks noGrp="1"/>
          </p:cNvSpPr>
          <p:nvPr>
            <p:ph type="sldNum" sz="quarter" idx="11"/>
          </p:nvPr>
        </p:nvSpPr>
        <p:spPr/>
        <p:txBody>
          <a:bodyPr/>
          <a:lstStyle/>
          <a:p>
            <a:fld id="{83ADE164-D45A-44D8-82C5-2E0962BB70DA}" type="slidenum">
              <a:rPr lang="en-US" noProof="0" smtClean="0"/>
              <a:t>‹#›</a:t>
            </a:fld>
            <a:endParaRPr lang="en-US" noProof="0" dirty="0"/>
          </a:p>
        </p:txBody>
      </p:sp>
    </p:spTree>
    <p:extLst>
      <p:ext uri="{BB962C8B-B14F-4D97-AF65-F5344CB8AC3E}">
        <p14:creationId xmlns:p14="http://schemas.microsoft.com/office/powerpoint/2010/main" val="32217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89379-8EF2-1C4F-A445-DD35514F3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2C8186E-7170-F746-8BB3-A515E9B4A1E8}"/>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C58A0C46-3390-E64C-BD76-36E05D29705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0BD9197-C9FF-1644-8C3E-E852706AA2D7}"/>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053672-330D-8640-9585-50BC4004349E}"/>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EA4A6036-2FAB-A54B-BC83-2BDF3DB60D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642229AF-D20A-934B-B4C9-5410F1C6334D}"/>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D9F166-8D10-AE44-A28B-CE2E8D16C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B4E4178-21D1-5A44-BFC0-52300C49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DFF6B82-A640-6344-8608-CBA064DC8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635C62D-13B3-D045-8B8D-3B0048266926}"/>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BC6C3D0-84BE-4D49-A3E6-4DBAAF6541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2AD0B4B-CA1E-1242-8A2D-02175E5A87FE}"/>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EA7684-BE92-8C4D-8D21-8F8CC254E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E72A4DB-9F21-C74E-AD0C-DE419F999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08DA6A6-A150-3D4F-AA65-8E80A6CB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19B1635-69B6-914F-9786-530CD2C58AE7}"/>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5FE79B-5A86-654B-94E7-FCF5342317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9307A2F-3599-7A4C-8F52-56A59410C7A0}"/>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9EC0CA-09B7-CF47-84A1-2B0F34FC99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BC5D81A-14B3-0C47-B57F-F33DED729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70CD352-2B4C-5B47-940D-038207E39554}"/>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F50A638-0D0D-834B-88B0-31BA8ABCA5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1AFE685-2392-B348-9C0C-489B77DE9ADB}"/>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2338A41-0268-8A41-A7FA-4B227D9162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0390D12-8F95-8349-B329-B999A9286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0EFF46-6EEF-A54F-ACAE-F3A85ACEBE8B}"/>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4A90317-51CE-C443-9C56-7357E12256F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0750-6EF0-1544-BF3B-2FE74856F605}"/>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622FB9-6458-F24E-8B40-3A4B7A758A4C}"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C3244EC-CEB2-A241-BE52-E258351BA7C7}"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31485F-954A-3044-8075-FA464511F325}"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4B0E68C-8368-C647-A4A4-1B6233EBC7EC}"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689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1AFB153-B440-D34A-B6D4-DD24A5F54D26}"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371ADA5-2970-0646-AA1E-AD75F1CD78B4}"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B588F62-E3D6-6A43-91CA-67C98EAABE23}"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4FF49B2-88C1-C24E-80CC-73E33E22D1EE}"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275F7-524E-E148-A5BA-254698DA9335}"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FE86BD-0E76-5449-A0E1-88335C6AA1B9}"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6A7755-80F1-674B-A5F2-B0900804913F}"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1026863"/>
          </a:xfrm>
          <a:prstGeom prst="rect">
            <a:avLst/>
          </a:prstGeom>
        </p:spPr>
      </p:pic>
      <p:sp>
        <p:nvSpPr>
          <p:cNvPr id="2" name="Title 1"/>
          <p:cNvSpPr>
            <a:spLocks noGrp="1"/>
          </p:cNvSpPr>
          <p:nvPr>
            <p:ph type="title"/>
          </p:nvPr>
        </p:nvSpPr>
        <p:spPr>
          <a:xfrm>
            <a:off x="411892" y="408633"/>
            <a:ext cx="11285837" cy="487490"/>
          </a:xfrm>
        </p:spPr>
        <p:txBody>
          <a:bodyPr>
            <a:noAutofit/>
          </a:bodyPr>
          <a:lstStyle>
            <a:lvl1pPr>
              <a:defRPr sz="36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11892" y="1354089"/>
            <a:ext cx="11285837" cy="4993659"/>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8" name="Picture 7" descr="CLAS-color-low.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spTree>
    <p:extLst>
      <p:ext uri="{BB962C8B-B14F-4D97-AF65-F5344CB8AC3E}">
        <p14:creationId xmlns:p14="http://schemas.microsoft.com/office/powerpoint/2010/main" val="1641037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7" name="PlaceHolder 2"/>
          <p:cNvSpPr>
            <a:spLocks noGrp="1"/>
          </p:cNvSpPr>
          <p:nvPr>
            <p:ph type="subTitle"/>
          </p:nvPr>
        </p:nvSpPr>
        <p:spPr>
          <a:xfrm>
            <a:off x="609562" y="1654468"/>
            <a:ext cx="10972120" cy="3976819"/>
          </a:xfrm>
          <a:prstGeom prst="rect">
            <a:avLst/>
          </a:prstGeom>
        </p:spPr>
        <p:txBody>
          <a:bodyPr lIns="0" tIns="0" rIns="0" bIns="0" anchor="ctr">
            <a:noAutofit/>
          </a:bodyPr>
          <a:lstStyle/>
          <a:p>
            <a:pPr algn="ctr"/>
            <a:endParaRPr lang="fr-FR" sz="387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812800" y="1643293"/>
            <a:ext cx="11176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812800" y="1635015"/>
            <a:ext cx="11176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4"/>
          </p:nvPr>
        </p:nvSpPr>
        <p:spPr bwMode="auto">
          <a:xfrm>
            <a:off x="11391532" y="6553200"/>
            <a:ext cx="648085"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cs typeface="+mn-cs"/>
              </a:defRPr>
            </a:lvl1pPr>
          </a:lstStyle>
          <a:p>
            <a:pPr>
              <a:defRPr/>
            </a:pPr>
            <a:endParaRPr lang="fr-FR">
              <a:solidFill>
                <a:srgbClr val="000000"/>
              </a:solidFill>
            </a:endParaRPr>
          </a:p>
        </p:txBody>
      </p:sp>
      <p:sp>
        <p:nvSpPr>
          <p:cNvPr id="6" name="Rectangle 3"/>
          <p:cNvSpPr txBox="1">
            <a:spLocks noChangeArrowheads="1"/>
          </p:cNvSpPr>
          <p:nvPr userDrawn="1"/>
        </p:nvSpPr>
        <p:spPr bwMode="auto">
          <a:xfrm>
            <a:off x="9875348" y="6518177"/>
            <a:ext cx="648085"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6000" algn="l" defTabSz="914400" rtl="0" eaLnBrk="1" latinLnBrk="0" hangingPunct="1">
              <a:defRPr sz="3600" kern="1200">
                <a:solidFill>
                  <a:schemeClr val="tx1"/>
                </a:solidFill>
                <a:latin typeface="Arial" pitchFamily="34" charset="0"/>
                <a:ea typeface="+mn-ea"/>
                <a:cs typeface="Arial" pitchFamily="34" charset="0"/>
              </a:defRPr>
            </a:lvl6pPr>
            <a:lvl7pPr marL="2743200" algn="l" defTabSz="914400" rtl="0" eaLnBrk="1" latinLnBrk="0" hangingPunct="1">
              <a:defRPr sz="3600" kern="1200">
                <a:solidFill>
                  <a:schemeClr val="tx1"/>
                </a:solidFill>
                <a:latin typeface="Arial" pitchFamily="34" charset="0"/>
                <a:ea typeface="+mn-ea"/>
                <a:cs typeface="Arial" pitchFamily="34" charset="0"/>
              </a:defRPr>
            </a:lvl7pPr>
            <a:lvl8pPr marL="3200400" algn="l" defTabSz="914400" rtl="0" eaLnBrk="1" latinLnBrk="0" hangingPunct="1">
              <a:defRPr sz="3600" kern="1200">
                <a:solidFill>
                  <a:schemeClr val="tx1"/>
                </a:solidFill>
                <a:latin typeface="Arial" pitchFamily="34" charset="0"/>
                <a:ea typeface="+mn-ea"/>
                <a:cs typeface="Arial" pitchFamily="34" charset="0"/>
              </a:defRPr>
            </a:lvl8pPr>
            <a:lvl9pPr marL="3657600" algn="l" defTabSz="914400" rtl="0" eaLnBrk="1" latinLnBrk="0" hangingPunct="1">
              <a:defRPr sz="3600" kern="1200">
                <a:solidFill>
                  <a:schemeClr val="tx1"/>
                </a:solidFill>
                <a:latin typeface="Arial" pitchFamily="34" charset="0"/>
                <a:ea typeface="+mn-ea"/>
                <a:cs typeface="Arial" pitchFamily="34" charset="0"/>
              </a:defRPr>
            </a:lvl9pPr>
          </a:lstStyle>
          <a:p>
            <a:pPr>
              <a:defRPr/>
            </a:pPr>
            <a:endParaRPr lang="fr-FR" sz="1400">
              <a:solidFill>
                <a:srgbClr val="000000"/>
              </a:solidFill>
            </a:endParaRPr>
          </a:p>
        </p:txBody>
      </p:sp>
    </p:spTree>
    <p:extLst>
      <p:ext uri="{BB962C8B-B14F-4D97-AF65-F5344CB8AC3E}">
        <p14:creationId xmlns:p14="http://schemas.microsoft.com/office/powerpoint/2010/main" val="85846313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9" name="PlaceHolder 2"/>
          <p:cNvSpPr>
            <a:spLocks noGrp="1"/>
          </p:cNvSpPr>
          <p:nvPr>
            <p:ph type="body"/>
          </p:nvPr>
        </p:nvSpPr>
        <p:spPr>
          <a:xfrm>
            <a:off x="609562" y="1654468"/>
            <a:ext cx="10972120" cy="3976819"/>
          </a:xfrm>
          <a:prstGeom prst="rect">
            <a:avLst/>
          </a:prstGeom>
        </p:spPr>
        <p:txBody>
          <a:bodyPr lIns="0" tIns="0" rIns="0" bIns="0">
            <a:normAutofit/>
          </a:bodyPr>
          <a:lstStyle/>
          <a:p>
            <a:endParaRPr lang="fr-FR" sz="3144"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11" name="PlaceHolder 2"/>
          <p:cNvSpPr>
            <a:spLocks noGrp="1"/>
          </p:cNvSpPr>
          <p:nvPr>
            <p:ph type="body"/>
          </p:nvPr>
        </p:nvSpPr>
        <p:spPr>
          <a:xfrm>
            <a:off x="609562" y="1654468"/>
            <a:ext cx="5354133" cy="3976819"/>
          </a:xfrm>
          <a:prstGeom prst="rect">
            <a:avLst/>
          </a:prstGeom>
        </p:spPr>
        <p:txBody>
          <a:bodyPr lIns="0" tIns="0" rIns="0" bIns="0">
            <a:normAutofit/>
          </a:bodyPr>
          <a:lstStyle/>
          <a:p>
            <a:endParaRPr lang="fr-FR" sz="3144" b="0" strike="noStrike" spc="-1">
              <a:latin typeface="Arial"/>
            </a:endParaRPr>
          </a:p>
        </p:txBody>
      </p:sp>
      <p:sp>
        <p:nvSpPr>
          <p:cNvPr id="12" name="PlaceHolder 3"/>
          <p:cNvSpPr>
            <a:spLocks noGrp="1"/>
          </p:cNvSpPr>
          <p:nvPr>
            <p:ph type="body"/>
          </p:nvPr>
        </p:nvSpPr>
        <p:spPr>
          <a:xfrm>
            <a:off x="6231903" y="1654468"/>
            <a:ext cx="5354133" cy="3976819"/>
          </a:xfrm>
          <a:prstGeom prst="rect">
            <a:avLst/>
          </a:prstGeom>
        </p:spPr>
        <p:txBody>
          <a:bodyPr lIns="0" tIns="0" rIns="0" bIns="0">
            <a:normAutofit/>
          </a:bodyPr>
          <a:lstStyle/>
          <a:p>
            <a:endParaRPr lang="fr-FR" sz="3144"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562" y="261232"/>
            <a:ext cx="8490331" cy="5249018"/>
          </a:xfrm>
          <a:prstGeom prst="rect">
            <a:avLst/>
          </a:prstGeom>
        </p:spPr>
        <p:txBody>
          <a:bodyPr lIns="0" tIns="0" rIns="0" bIns="0" anchor="ctr">
            <a:noAutofit/>
          </a:bodyPr>
          <a:lstStyle/>
          <a:p>
            <a:pPr algn="ctr"/>
            <a:endParaRPr lang="fr-FR" sz="387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16" name="PlaceHolder 2"/>
          <p:cNvSpPr>
            <a:spLocks noGrp="1"/>
          </p:cNvSpPr>
          <p:nvPr>
            <p:ph type="body"/>
          </p:nvPr>
        </p:nvSpPr>
        <p:spPr>
          <a:xfrm>
            <a:off x="609562" y="1654468"/>
            <a:ext cx="5354133" cy="1896543"/>
          </a:xfrm>
          <a:prstGeom prst="rect">
            <a:avLst/>
          </a:prstGeom>
        </p:spPr>
        <p:txBody>
          <a:bodyPr lIns="0" tIns="0" rIns="0" bIns="0">
            <a:normAutofit/>
          </a:bodyPr>
          <a:lstStyle/>
          <a:p>
            <a:endParaRPr lang="fr-FR" sz="3144" b="0" strike="noStrike" spc="-1">
              <a:latin typeface="Arial"/>
            </a:endParaRPr>
          </a:p>
        </p:txBody>
      </p:sp>
      <p:sp>
        <p:nvSpPr>
          <p:cNvPr id="17" name="PlaceHolder 3"/>
          <p:cNvSpPr>
            <a:spLocks noGrp="1"/>
          </p:cNvSpPr>
          <p:nvPr>
            <p:ph type="body"/>
          </p:nvPr>
        </p:nvSpPr>
        <p:spPr>
          <a:xfrm>
            <a:off x="6231903" y="1654468"/>
            <a:ext cx="5354133" cy="3976819"/>
          </a:xfrm>
          <a:prstGeom prst="rect">
            <a:avLst/>
          </a:prstGeom>
        </p:spPr>
        <p:txBody>
          <a:bodyPr lIns="0" tIns="0" rIns="0" bIns="0">
            <a:normAutofit/>
          </a:bodyPr>
          <a:lstStyle/>
          <a:p>
            <a:endParaRPr lang="fr-FR" sz="3144" b="0" strike="noStrike" spc="-1">
              <a:latin typeface="Arial"/>
            </a:endParaRPr>
          </a:p>
        </p:txBody>
      </p:sp>
      <p:sp>
        <p:nvSpPr>
          <p:cNvPr id="18" name="PlaceHolder 4"/>
          <p:cNvSpPr>
            <a:spLocks noGrp="1"/>
          </p:cNvSpPr>
          <p:nvPr>
            <p:ph type="body"/>
          </p:nvPr>
        </p:nvSpPr>
        <p:spPr>
          <a:xfrm>
            <a:off x="609562" y="3731696"/>
            <a:ext cx="5354133" cy="1896543"/>
          </a:xfrm>
          <a:prstGeom prst="rect">
            <a:avLst/>
          </a:prstGeom>
        </p:spPr>
        <p:txBody>
          <a:bodyPr lIns="0" tIns="0" rIns="0" bIns="0">
            <a:normAutofit/>
          </a:bodyPr>
          <a:lstStyle/>
          <a:p>
            <a:endParaRPr lang="fr-FR" sz="3144"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20" name="PlaceHolder 2"/>
          <p:cNvSpPr>
            <a:spLocks noGrp="1"/>
          </p:cNvSpPr>
          <p:nvPr>
            <p:ph type="body"/>
          </p:nvPr>
        </p:nvSpPr>
        <p:spPr>
          <a:xfrm>
            <a:off x="609562" y="1654468"/>
            <a:ext cx="5354133" cy="3976819"/>
          </a:xfrm>
          <a:prstGeom prst="rect">
            <a:avLst/>
          </a:prstGeom>
        </p:spPr>
        <p:txBody>
          <a:bodyPr lIns="0" tIns="0" rIns="0" bIns="0">
            <a:normAutofit/>
          </a:bodyPr>
          <a:lstStyle/>
          <a:p>
            <a:endParaRPr lang="fr-FR" sz="3144" b="0" strike="noStrike" spc="-1">
              <a:latin typeface="Arial"/>
            </a:endParaRPr>
          </a:p>
        </p:txBody>
      </p:sp>
      <p:sp>
        <p:nvSpPr>
          <p:cNvPr id="21" name="PlaceHolder 3"/>
          <p:cNvSpPr>
            <a:spLocks noGrp="1"/>
          </p:cNvSpPr>
          <p:nvPr>
            <p:ph type="body"/>
          </p:nvPr>
        </p:nvSpPr>
        <p:spPr>
          <a:xfrm>
            <a:off x="6231903" y="1654468"/>
            <a:ext cx="5354133" cy="1896543"/>
          </a:xfrm>
          <a:prstGeom prst="rect">
            <a:avLst/>
          </a:prstGeom>
        </p:spPr>
        <p:txBody>
          <a:bodyPr lIns="0" tIns="0" rIns="0" bIns="0">
            <a:normAutofit/>
          </a:bodyPr>
          <a:lstStyle/>
          <a:p>
            <a:endParaRPr lang="fr-FR" sz="3144" b="0" strike="noStrike" spc="-1">
              <a:latin typeface="Arial"/>
            </a:endParaRPr>
          </a:p>
        </p:txBody>
      </p:sp>
      <p:sp>
        <p:nvSpPr>
          <p:cNvPr id="22" name="PlaceHolder 4"/>
          <p:cNvSpPr>
            <a:spLocks noGrp="1"/>
          </p:cNvSpPr>
          <p:nvPr>
            <p:ph type="body"/>
          </p:nvPr>
        </p:nvSpPr>
        <p:spPr>
          <a:xfrm>
            <a:off x="6231903" y="3731696"/>
            <a:ext cx="5354133" cy="1896543"/>
          </a:xfrm>
          <a:prstGeom prst="rect">
            <a:avLst/>
          </a:prstGeom>
        </p:spPr>
        <p:txBody>
          <a:bodyPr lIns="0" tIns="0" rIns="0" bIns="0">
            <a:normAutofit/>
          </a:bodyPr>
          <a:lstStyle/>
          <a:p>
            <a:endParaRPr lang="fr-FR" sz="3144"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24" name="PlaceHolder 2"/>
          <p:cNvSpPr>
            <a:spLocks noGrp="1"/>
          </p:cNvSpPr>
          <p:nvPr>
            <p:ph type="body"/>
          </p:nvPr>
        </p:nvSpPr>
        <p:spPr>
          <a:xfrm>
            <a:off x="609562" y="1654468"/>
            <a:ext cx="5354133" cy="1896543"/>
          </a:xfrm>
          <a:prstGeom prst="rect">
            <a:avLst/>
          </a:prstGeom>
        </p:spPr>
        <p:txBody>
          <a:bodyPr lIns="0" tIns="0" rIns="0" bIns="0">
            <a:normAutofit/>
          </a:bodyPr>
          <a:lstStyle/>
          <a:p>
            <a:endParaRPr lang="fr-FR" sz="3144" b="0" strike="noStrike" spc="-1">
              <a:latin typeface="Arial"/>
            </a:endParaRPr>
          </a:p>
        </p:txBody>
      </p:sp>
      <p:sp>
        <p:nvSpPr>
          <p:cNvPr id="25" name="PlaceHolder 3"/>
          <p:cNvSpPr>
            <a:spLocks noGrp="1"/>
          </p:cNvSpPr>
          <p:nvPr>
            <p:ph type="body"/>
          </p:nvPr>
        </p:nvSpPr>
        <p:spPr>
          <a:xfrm>
            <a:off x="6231903" y="1654468"/>
            <a:ext cx="5354133" cy="1896543"/>
          </a:xfrm>
          <a:prstGeom prst="rect">
            <a:avLst/>
          </a:prstGeom>
        </p:spPr>
        <p:txBody>
          <a:bodyPr lIns="0" tIns="0" rIns="0" bIns="0">
            <a:normAutofit/>
          </a:bodyPr>
          <a:lstStyle/>
          <a:p>
            <a:endParaRPr lang="fr-FR" sz="3144" b="0" strike="noStrike" spc="-1">
              <a:latin typeface="Arial"/>
            </a:endParaRPr>
          </a:p>
        </p:txBody>
      </p:sp>
      <p:sp>
        <p:nvSpPr>
          <p:cNvPr id="26" name="PlaceHolder 4"/>
          <p:cNvSpPr>
            <a:spLocks noGrp="1"/>
          </p:cNvSpPr>
          <p:nvPr>
            <p:ph type="body"/>
          </p:nvPr>
        </p:nvSpPr>
        <p:spPr>
          <a:xfrm>
            <a:off x="609562" y="3731696"/>
            <a:ext cx="10972120" cy="1896543"/>
          </a:xfrm>
          <a:prstGeom prst="rect">
            <a:avLst/>
          </a:prstGeom>
        </p:spPr>
        <p:txBody>
          <a:bodyPr lIns="0" tIns="0" rIns="0" bIns="0">
            <a:normAutofit/>
          </a:bodyPr>
          <a:lstStyle/>
          <a:p>
            <a:endParaRPr lang="fr-FR" sz="3144"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28" name="PlaceHolder 2"/>
          <p:cNvSpPr>
            <a:spLocks noGrp="1"/>
          </p:cNvSpPr>
          <p:nvPr>
            <p:ph type="body"/>
          </p:nvPr>
        </p:nvSpPr>
        <p:spPr>
          <a:xfrm>
            <a:off x="609562" y="1654468"/>
            <a:ext cx="10972120" cy="1896543"/>
          </a:xfrm>
          <a:prstGeom prst="rect">
            <a:avLst/>
          </a:prstGeom>
        </p:spPr>
        <p:txBody>
          <a:bodyPr lIns="0" tIns="0" rIns="0" bIns="0">
            <a:normAutofit/>
          </a:bodyPr>
          <a:lstStyle/>
          <a:p>
            <a:endParaRPr lang="fr-FR" sz="3144" b="0" strike="noStrike" spc="-1">
              <a:latin typeface="Arial"/>
            </a:endParaRPr>
          </a:p>
        </p:txBody>
      </p:sp>
      <p:sp>
        <p:nvSpPr>
          <p:cNvPr id="29" name="PlaceHolder 3"/>
          <p:cNvSpPr>
            <a:spLocks noGrp="1"/>
          </p:cNvSpPr>
          <p:nvPr>
            <p:ph type="body"/>
          </p:nvPr>
        </p:nvSpPr>
        <p:spPr>
          <a:xfrm>
            <a:off x="609562" y="3731696"/>
            <a:ext cx="10972120" cy="1896543"/>
          </a:xfrm>
          <a:prstGeom prst="rect">
            <a:avLst/>
          </a:prstGeom>
        </p:spPr>
        <p:txBody>
          <a:bodyPr lIns="0" tIns="0" rIns="0" bIns="0">
            <a:normAutofit/>
          </a:bodyPr>
          <a:lstStyle/>
          <a:p>
            <a:endParaRPr lang="fr-FR" sz="3144"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31" name="PlaceHolder 2"/>
          <p:cNvSpPr>
            <a:spLocks noGrp="1"/>
          </p:cNvSpPr>
          <p:nvPr>
            <p:ph type="body"/>
          </p:nvPr>
        </p:nvSpPr>
        <p:spPr>
          <a:xfrm>
            <a:off x="609562" y="1654468"/>
            <a:ext cx="5354133" cy="1896543"/>
          </a:xfrm>
          <a:prstGeom prst="rect">
            <a:avLst/>
          </a:prstGeom>
        </p:spPr>
        <p:txBody>
          <a:bodyPr lIns="0" tIns="0" rIns="0" bIns="0">
            <a:normAutofit/>
          </a:bodyPr>
          <a:lstStyle/>
          <a:p>
            <a:endParaRPr lang="fr-FR" sz="3144" b="0" strike="noStrike" spc="-1">
              <a:latin typeface="Arial"/>
            </a:endParaRPr>
          </a:p>
        </p:txBody>
      </p:sp>
      <p:sp>
        <p:nvSpPr>
          <p:cNvPr id="32" name="PlaceHolder 3"/>
          <p:cNvSpPr>
            <a:spLocks noGrp="1"/>
          </p:cNvSpPr>
          <p:nvPr>
            <p:ph type="body"/>
          </p:nvPr>
        </p:nvSpPr>
        <p:spPr>
          <a:xfrm>
            <a:off x="6231903" y="1654468"/>
            <a:ext cx="5354133" cy="1896543"/>
          </a:xfrm>
          <a:prstGeom prst="rect">
            <a:avLst/>
          </a:prstGeom>
        </p:spPr>
        <p:txBody>
          <a:bodyPr lIns="0" tIns="0" rIns="0" bIns="0">
            <a:normAutofit/>
          </a:bodyPr>
          <a:lstStyle/>
          <a:p>
            <a:endParaRPr lang="fr-FR" sz="3144" b="0" strike="noStrike" spc="-1">
              <a:latin typeface="Arial"/>
            </a:endParaRPr>
          </a:p>
        </p:txBody>
      </p:sp>
      <p:sp>
        <p:nvSpPr>
          <p:cNvPr id="33" name="PlaceHolder 4"/>
          <p:cNvSpPr>
            <a:spLocks noGrp="1"/>
          </p:cNvSpPr>
          <p:nvPr>
            <p:ph type="body"/>
          </p:nvPr>
        </p:nvSpPr>
        <p:spPr>
          <a:xfrm>
            <a:off x="609562" y="3731696"/>
            <a:ext cx="5354133" cy="1896543"/>
          </a:xfrm>
          <a:prstGeom prst="rect">
            <a:avLst/>
          </a:prstGeom>
        </p:spPr>
        <p:txBody>
          <a:bodyPr lIns="0" tIns="0" rIns="0" bIns="0">
            <a:normAutofit/>
          </a:bodyPr>
          <a:lstStyle/>
          <a:p>
            <a:endParaRPr lang="fr-FR" sz="3144" b="0" strike="noStrike" spc="-1">
              <a:latin typeface="Arial"/>
            </a:endParaRPr>
          </a:p>
        </p:txBody>
      </p:sp>
      <p:sp>
        <p:nvSpPr>
          <p:cNvPr id="34" name="PlaceHolder 5"/>
          <p:cNvSpPr>
            <a:spLocks noGrp="1"/>
          </p:cNvSpPr>
          <p:nvPr>
            <p:ph type="body"/>
          </p:nvPr>
        </p:nvSpPr>
        <p:spPr>
          <a:xfrm>
            <a:off x="6231903" y="3731696"/>
            <a:ext cx="5354133" cy="1896543"/>
          </a:xfrm>
          <a:prstGeom prst="rect">
            <a:avLst/>
          </a:prstGeom>
        </p:spPr>
        <p:txBody>
          <a:bodyPr lIns="0" tIns="0" rIns="0" bIns="0">
            <a:normAutofit/>
          </a:bodyPr>
          <a:lstStyle/>
          <a:p>
            <a:endParaRPr lang="fr-FR" sz="3144"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562" y="261232"/>
            <a:ext cx="8490331" cy="1132004"/>
          </a:xfrm>
          <a:prstGeom prst="rect">
            <a:avLst/>
          </a:prstGeom>
        </p:spPr>
        <p:txBody>
          <a:bodyPr lIns="0" tIns="0" rIns="0" bIns="0" anchor="ctr">
            <a:noAutofit/>
          </a:bodyPr>
          <a:lstStyle/>
          <a:p>
            <a:endParaRPr lang="fr-FR" sz="4318" b="0" strike="noStrike" spc="-1">
              <a:solidFill>
                <a:srgbClr val="FFFFFF"/>
              </a:solidFill>
              <a:latin typeface="Arial"/>
            </a:endParaRPr>
          </a:p>
        </p:txBody>
      </p:sp>
      <p:sp>
        <p:nvSpPr>
          <p:cNvPr id="36" name="PlaceHolder 2"/>
          <p:cNvSpPr>
            <a:spLocks noGrp="1"/>
          </p:cNvSpPr>
          <p:nvPr>
            <p:ph type="body"/>
          </p:nvPr>
        </p:nvSpPr>
        <p:spPr>
          <a:xfrm>
            <a:off x="609562" y="1654468"/>
            <a:ext cx="3532848" cy="1896543"/>
          </a:xfrm>
          <a:prstGeom prst="rect">
            <a:avLst/>
          </a:prstGeom>
        </p:spPr>
        <p:txBody>
          <a:bodyPr lIns="0" tIns="0" rIns="0" bIns="0">
            <a:normAutofit/>
          </a:bodyPr>
          <a:lstStyle/>
          <a:p>
            <a:endParaRPr lang="fr-FR" sz="3144" b="0" strike="noStrike" spc="-1">
              <a:latin typeface="Arial"/>
            </a:endParaRPr>
          </a:p>
        </p:txBody>
      </p:sp>
      <p:sp>
        <p:nvSpPr>
          <p:cNvPr id="37" name="PlaceHolder 3"/>
          <p:cNvSpPr>
            <a:spLocks noGrp="1"/>
          </p:cNvSpPr>
          <p:nvPr>
            <p:ph type="body"/>
          </p:nvPr>
        </p:nvSpPr>
        <p:spPr>
          <a:xfrm>
            <a:off x="4319619" y="1654468"/>
            <a:ext cx="3532848" cy="1896543"/>
          </a:xfrm>
          <a:prstGeom prst="rect">
            <a:avLst/>
          </a:prstGeom>
        </p:spPr>
        <p:txBody>
          <a:bodyPr lIns="0" tIns="0" rIns="0" bIns="0">
            <a:normAutofit/>
          </a:bodyPr>
          <a:lstStyle/>
          <a:p>
            <a:endParaRPr lang="fr-FR" sz="3144" b="0" strike="noStrike" spc="-1">
              <a:latin typeface="Arial"/>
            </a:endParaRPr>
          </a:p>
        </p:txBody>
      </p:sp>
      <p:sp>
        <p:nvSpPr>
          <p:cNvPr id="38" name="PlaceHolder 4"/>
          <p:cNvSpPr>
            <a:spLocks noGrp="1"/>
          </p:cNvSpPr>
          <p:nvPr>
            <p:ph type="body"/>
          </p:nvPr>
        </p:nvSpPr>
        <p:spPr>
          <a:xfrm>
            <a:off x="8029676" y="1654468"/>
            <a:ext cx="3532848" cy="1896543"/>
          </a:xfrm>
          <a:prstGeom prst="rect">
            <a:avLst/>
          </a:prstGeom>
        </p:spPr>
        <p:txBody>
          <a:bodyPr lIns="0" tIns="0" rIns="0" bIns="0">
            <a:normAutofit/>
          </a:bodyPr>
          <a:lstStyle/>
          <a:p>
            <a:endParaRPr lang="fr-FR" sz="3144" b="0" strike="noStrike" spc="-1">
              <a:latin typeface="Arial"/>
            </a:endParaRPr>
          </a:p>
        </p:txBody>
      </p:sp>
      <p:sp>
        <p:nvSpPr>
          <p:cNvPr id="39" name="PlaceHolder 5"/>
          <p:cNvSpPr>
            <a:spLocks noGrp="1"/>
          </p:cNvSpPr>
          <p:nvPr>
            <p:ph type="body"/>
          </p:nvPr>
        </p:nvSpPr>
        <p:spPr>
          <a:xfrm>
            <a:off x="609562" y="3731696"/>
            <a:ext cx="3532848" cy="1896543"/>
          </a:xfrm>
          <a:prstGeom prst="rect">
            <a:avLst/>
          </a:prstGeom>
        </p:spPr>
        <p:txBody>
          <a:bodyPr lIns="0" tIns="0" rIns="0" bIns="0">
            <a:normAutofit/>
          </a:bodyPr>
          <a:lstStyle/>
          <a:p>
            <a:endParaRPr lang="fr-FR" sz="3144" b="0" strike="noStrike" spc="-1">
              <a:latin typeface="Arial"/>
            </a:endParaRPr>
          </a:p>
        </p:txBody>
      </p:sp>
      <p:sp>
        <p:nvSpPr>
          <p:cNvPr id="40" name="PlaceHolder 6"/>
          <p:cNvSpPr>
            <a:spLocks noGrp="1"/>
          </p:cNvSpPr>
          <p:nvPr>
            <p:ph type="body"/>
          </p:nvPr>
        </p:nvSpPr>
        <p:spPr>
          <a:xfrm>
            <a:off x="4319619" y="3731696"/>
            <a:ext cx="3532848" cy="1896543"/>
          </a:xfrm>
          <a:prstGeom prst="rect">
            <a:avLst/>
          </a:prstGeom>
        </p:spPr>
        <p:txBody>
          <a:bodyPr lIns="0" tIns="0" rIns="0" bIns="0">
            <a:normAutofit/>
          </a:bodyPr>
          <a:lstStyle/>
          <a:p>
            <a:endParaRPr lang="fr-FR" sz="3144" b="0" strike="noStrike" spc="-1">
              <a:latin typeface="Arial"/>
            </a:endParaRPr>
          </a:p>
        </p:txBody>
      </p:sp>
      <p:sp>
        <p:nvSpPr>
          <p:cNvPr id="41" name="PlaceHolder 7"/>
          <p:cNvSpPr>
            <a:spLocks noGrp="1"/>
          </p:cNvSpPr>
          <p:nvPr>
            <p:ph type="body"/>
          </p:nvPr>
        </p:nvSpPr>
        <p:spPr>
          <a:xfrm>
            <a:off x="8029676" y="3731696"/>
            <a:ext cx="3532848" cy="1896543"/>
          </a:xfrm>
          <a:prstGeom prst="rect">
            <a:avLst/>
          </a:prstGeom>
        </p:spPr>
        <p:txBody>
          <a:bodyPr lIns="0" tIns="0" rIns="0" bIns="0">
            <a:normAutofit/>
          </a:bodyPr>
          <a:lstStyle/>
          <a:p>
            <a:endParaRPr lang="fr-FR" sz="3144"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03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0"/>
            <a:ext cx="12192000" cy="6858000"/>
            <a:chOff x="0" y="0"/>
            <a:chExt cx="5760" cy="4320"/>
          </a:xfrm>
        </p:grpSpPr>
        <p:sp>
          <p:nvSpPr>
            <p:cNvPr id="22531"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x-none" altLang="x-none" sz="2400" smtClean="0">
                <a:solidFill>
                  <a:srgbClr val="000000"/>
                </a:solidFill>
                <a:latin typeface="Times New Roman" charset="0"/>
              </a:endParaRPr>
            </a:p>
          </p:txBody>
        </p:sp>
        <p:sp>
          <p:nvSpPr>
            <p:cNvPr id="22532"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grpSp>
          <p:nvGrpSpPr>
            <p:cNvPr id="22533" name="Group 5"/>
            <p:cNvGrpSpPr>
              <a:grpSpLocks/>
            </p:cNvGrpSpPr>
            <p:nvPr/>
          </p:nvGrpSpPr>
          <p:grpSpPr bwMode="auto">
            <a:xfrm>
              <a:off x="0" y="672"/>
              <a:ext cx="1806" cy="1989"/>
              <a:chOff x="0" y="672"/>
              <a:chExt cx="1806" cy="1989"/>
            </a:xfrm>
          </p:grpSpPr>
          <p:sp>
            <p:nvSpPr>
              <p:cNvPr id="22534"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35"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36"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37"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38"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39"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40"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41"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42"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2543"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grpSp>
      </p:grpSp>
      <p:sp>
        <p:nvSpPr>
          <p:cNvPr id="22544" name="Rectangle 16"/>
          <p:cNvSpPr>
            <a:spLocks noGrp="1" noChangeArrowheads="1"/>
          </p:cNvSpPr>
          <p:nvPr>
            <p:ph type="dt" sz="half" idx="2"/>
          </p:nvPr>
        </p:nvSpPr>
        <p:spPr>
          <a:xfrm>
            <a:off x="609600" y="6248400"/>
            <a:ext cx="2844800" cy="457200"/>
          </a:xfrm>
        </p:spPr>
        <p:txBody>
          <a:bodyPr/>
          <a:lstStyle>
            <a:lvl1pPr>
              <a:defRPr/>
            </a:lvl1pPr>
          </a:lstStyle>
          <a:p>
            <a:endParaRPr lang="de-DE" altLang="x-none">
              <a:solidFill>
                <a:srgbClr val="000000"/>
              </a:solidFill>
            </a:endParaRPr>
          </a:p>
        </p:txBody>
      </p:sp>
      <p:sp>
        <p:nvSpPr>
          <p:cNvPr id="22545" name="Rectangle 17"/>
          <p:cNvSpPr>
            <a:spLocks noGrp="1" noChangeArrowheads="1"/>
          </p:cNvSpPr>
          <p:nvPr>
            <p:ph type="ftr" sz="quarter" idx="3"/>
          </p:nvPr>
        </p:nvSpPr>
        <p:spPr/>
        <p:txBody>
          <a:bodyPr/>
          <a:lstStyle>
            <a:lvl1pPr>
              <a:defRPr/>
            </a:lvl1pPr>
          </a:lstStyle>
          <a:p>
            <a:endParaRPr lang="de-DE" altLang="x-none">
              <a:solidFill>
                <a:srgbClr val="000000"/>
              </a:solidFill>
            </a:endParaRPr>
          </a:p>
        </p:txBody>
      </p:sp>
      <p:sp>
        <p:nvSpPr>
          <p:cNvPr id="22546" name="Rectangle 18"/>
          <p:cNvSpPr>
            <a:spLocks noGrp="1" noChangeArrowheads="1"/>
          </p:cNvSpPr>
          <p:nvPr>
            <p:ph type="sldNum" sz="quarter" idx="4"/>
          </p:nvPr>
        </p:nvSpPr>
        <p:spPr/>
        <p:txBody>
          <a:bodyPr/>
          <a:lstStyle>
            <a:lvl1pPr>
              <a:defRPr/>
            </a:lvl1pPr>
          </a:lstStyle>
          <a:p>
            <a:fld id="{58CBF98B-DBA7-454F-81D8-00FCB955183D}" type="slidenum">
              <a:rPr lang="de-DE" altLang="x-none">
                <a:solidFill>
                  <a:srgbClr val="000000"/>
                </a:solidFill>
              </a:rPr>
              <a:pPr/>
              <a:t>‹#›</a:t>
            </a:fld>
            <a:endParaRPr lang="de-DE" altLang="x-none">
              <a:solidFill>
                <a:srgbClr val="000000"/>
              </a:solidFill>
            </a:endParaRPr>
          </a:p>
        </p:txBody>
      </p:sp>
      <p:sp>
        <p:nvSpPr>
          <p:cNvPr id="22547" name="Rectangle 19"/>
          <p:cNvSpPr>
            <a:spLocks noGrp="1" noChangeArrowheads="1"/>
          </p:cNvSpPr>
          <p:nvPr>
            <p:ph type="ctrTitle"/>
          </p:nvPr>
        </p:nvSpPr>
        <p:spPr>
          <a:xfrm>
            <a:off x="3962400" y="1828800"/>
            <a:ext cx="8026400" cy="2209800"/>
          </a:xfrm>
        </p:spPr>
        <p:txBody>
          <a:bodyPr/>
          <a:lstStyle>
            <a:lvl1pPr>
              <a:defRPr sz="5000">
                <a:solidFill>
                  <a:srgbClr val="FFFFFF"/>
                </a:solidFill>
              </a:defRPr>
            </a:lvl1pPr>
          </a:lstStyle>
          <a:p>
            <a:pPr lvl="0"/>
            <a:r>
              <a:rPr lang="de-DE" altLang="x-none" noProof="0" smtClean="0"/>
              <a:t>Titelmasterformat durch Klicken bearbeiten</a:t>
            </a:r>
          </a:p>
        </p:txBody>
      </p:sp>
      <p:sp>
        <p:nvSpPr>
          <p:cNvPr id="22548" name="Rectangle 20"/>
          <p:cNvSpPr>
            <a:spLocks noGrp="1" noChangeArrowheads="1"/>
          </p:cNvSpPr>
          <p:nvPr>
            <p:ph type="subTitle" idx="1"/>
          </p:nvPr>
        </p:nvSpPr>
        <p:spPr>
          <a:xfrm>
            <a:off x="3962400" y="4267200"/>
            <a:ext cx="8026400" cy="1752600"/>
          </a:xfrm>
        </p:spPr>
        <p:txBody>
          <a:bodyPr/>
          <a:lstStyle>
            <a:lvl1pPr marL="0" indent="0">
              <a:buFont typeface="Wingdings" charset="2"/>
              <a:buNone/>
              <a:defRPr sz="3400"/>
            </a:lvl1pPr>
          </a:lstStyle>
          <a:p>
            <a:pPr lvl="0"/>
            <a:r>
              <a:rPr lang="de-DE" altLang="x-none" noProof="0" smtClean="0"/>
              <a:t>Formatvorlage des Untertitelmasters durch Klicken bearbeiten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de-DE" altLang="x-none">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DB355B62-A55A-AB48-BAE0-311342436EFB}" type="slidenum">
              <a:rPr lang="de-DE" altLang="x-none">
                <a:solidFill>
                  <a:srgbClr val="000000"/>
                </a:solidFill>
              </a:rPr>
              <a:pPr/>
              <a:t>‹#›</a:t>
            </a:fld>
            <a:endParaRPr lang="de-DE" altLang="x-none">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de-DE" altLang="x-none">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694C5043-6D54-3F4A-ACAE-A2C9F18874FF}" type="slidenum">
              <a:rPr lang="de-DE" altLang="x-none">
                <a:solidFill>
                  <a:srgbClr val="000000"/>
                </a:solidFill>
              </a:rPr>
              <a:pPr/>
              <a:t>‹#›</a:t>
            </a:fld>
            <a:endParaRPr lang="de-DE" altLang="x-none">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de-DE" altLang="x-none">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FB2E57CA-B978-1740-ABFE-2383004C93CA}" type="slidenum">
              <a:rPr lang="de-DE" altLang="x-none">
                <a:solidFill>
                  <a:srgbClr val="000000"/>
                </a:solidFill>
              </a:rPr>
              <a:pPr/>
              <a:t>‹#›</a:t>
            </a:fld>
            <a:endParaRPr lang="de-DE" altLang="x-none">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de-DE" altLang="x-none">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fld id="{7763310F-3871-984E-90E8-2D08A7FAAAA8}" type="slidenum">
              <a:rPr lang="de-DE" altLang="x-none">
                <a:solidFill>
                  <a:srgbClr val="000000"/>
                </a:solidFill>
              </a:rPr>
              <a:pPr/>
              <a:t>‹#›</a:t>
            </a:fld>
            <a:endParaRPr lang="de-DE" altLang="x-none">
              <a:solidFill>
                <a:srgbClr val="000000"/>
              </a:solidFill>
            </a:endParaRPr>
          </a:p>
        </p:txBody>
      </p:sp>
      <p:sp>
        <p:nvSpPr>
          <p:cNvPr id="9" name="Date Placeholder 8"/>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de-DE" altLang="x-none">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fld id="{EBF4FE29-C4AB-B248-9CAE-FF0FE5CD1C32}" type="slidenum">
              <a:rPr lang="de-DE" altLang="x-none">
                <a:solidFill>
                  <a:srgbClr val="000000"/>
                </a:solidFill>
              </a:rPr>
              <a:pPr/>
              <a:t>‹#›</a:t>
            </a:fld>
            <a:endParaRPr lang="de-DE" altLang="x-none">
              <a:solidFill>
                <a:srgbClr val="000000"/>
              </a:solidFill>
            </a:endParaRPr>
          </a:p>
        </p:txBody>
      </p:sp>
      <p:sp>
        <p:nvSpPr>
          <p:cNvPr id="5" name="Date Placeholder 4"/>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de-DE" altLang="x-none">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8DBC2E2B-EF9A-0646-A317-6D2E9BF1BCE1}" type="slidenum">
              <a:rPr lang="de-DE" altLang="x-none">
                <a:solidFill>
                  <a:srgbClr val="000000"/>
                </a:solidFill>
              </a:rPr>
              <a:pPr/>
              <a:t>‹#›</a:t>
            </a:fld>
            <a:endParaRPr lang="de-DE" altLang="x-none">
              <a:solidFill>
                <a:srgbClr val="000000"/>
              </a:solidFill>
            </a:endParaRPr>
          </a:p>
        </p:txBody>
      </p:sp>
      <p:sp>
        <p:nvSpPr>
          <p:cNvPr id="4" name="Date Placeholder 3"/>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de-DE" altLang="x-none">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94D242AC-A2BA-6F40-A142-D503FDF12C8C}" type="slidenum">
              <a:rPr lang="de-DE" altLang="x-none">
                <a:solidFill>
                  <a:srgbClr val="000000"/>
                </a:solidFill>
              </a:rPr>
              <a:pPr/>
              <a:t>‹#›</a:t>
            </a:fld>
            <a:endParaRPr lang="de-DE" altLang="x-none">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de-DE" altLang="x-none">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2C1090A1-8402-294F-A6AE-133DAF0DB247}" type="slidenum">
              <a:rPr lang="de-DE" altLang="x-none">
                <a:solidFill>
                  <a:srgbClr val="000000"/>
                </a:solidFill>
              </a:rPr>
              <a:pPr/>
              <a:t>‹#›</a:t>
            </a:fld>
            <a:endParaRPr lang="de-DE" altLang="x-none">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de-DE" altLang="x-none">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FD7DA186-B46D-274C-8912-21234E8E2042}" type="slidenum">
              <a:rPr lang="de-DE" altLang="x-none">
                <a:solidFill>
                  <a:srgbClr val="000000"/>
                </a:solidFill>
              </a:rPr>
              <a:pPr/>
              <a:t>‹#›</a:t>
            </a:fld>
            <a:endParaRPr lang="de-DE" altLang="x-none">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868C4A-32B6-6A4E-967B-E20CC7E68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E8917A-170E-C746-9D2D-6D2390EA51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A65A520-5929-9641-AC17-F7AD3FB09CBA}"/>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FAC4D7C-8682-624B-95C3-BD017E329FC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314D547-1598-0B4A-859C-A4FD4C775422}"/>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57200"/>
            <a:ext cx="27432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80264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de-DE" altLang="x-none">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363E8879-A728-A94E-BA5A-7ADFCFE115C2}" type="slidenum">
              <a:rPr lang="de-DE" altLang="x-none">
                <a:solidFill>
                  <a:srgbClr val="000000"/>
                </a:solidFill>
              </a:rPr>
              <a:pPr/>
              <a:t>‹#›</a:t>
            </a:fld>
            <a:endParaRPr lang="de-DE" altLang="x-none">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de-DE" altLang="x-none">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1D846-6C96-0344-B261-E8C4DB5AE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BCEA8B5-FC4C-E94B-BC4E-95E42E4DF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21ADA6-B3F7-3A4E-8186-73C427015B24}"/>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50D6DA4-DB38-1245-A123-3A3574AD3B1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723D796-57F6-2240-999E-35AB11A1F19F}"/>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888E49-0109-724B-9AC8-61A1902210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987B44-EDCD-2443-B7D6-FBAFDE6B05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6D516DE-5501-0748-853C-6E237CA1C8DE}"/>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AB6A6CB-8B70-CC41-915C-A6C83F31FFA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003D448-8B26-AB46-88A3-124D3AA91A79}"/>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08E571-342E-CF4E-8B91-6149AD197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EE6ECE-23E9-8748-B5FB-0A7622909C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D9F25CE-A0C4-3646-BAFA-2ACCFF3443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C96ED01-102B-9B43-A93F-BCC8629847DF}"/>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AD4FE79-94F6-6D4B-A0F1-63CFF9984A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F56CDE8-ABAD-D84F-84B4-BCE4D4874A39}"/>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8C537B-8426-8F43-9BB3-3823A10E5F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5514BF2-CEA0-B047-B184-4C8781F23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E2E16D-656F-8E49-96A4-C6EC9A913C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FC6F6FE-14F0-2F4F-84C4-CF21B362D6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5919868-BF1C-584B-95C8-304D875E4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BADD3C1-0C10-6141-942D-FA60C33ECB8B}"/>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CFF4FEE6-F773-614D-A365-23391FC7898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14EEE48-D674-FA42-BE80-42EDF3CFDE6D}"/>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4.xml"/><Relationship Id="rId14" Type="http://schemas.openxmlformats.org/officeDocument/2006/relationships/image" Target="../media/image4.pn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5.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EB02131-22DB-4754-A433-C2056EBF56D5}"/>
              </a:ext>
            </a:extLst>
          </p:cNvPr>
          <p:cNvSpPr>
            <a:spLocks noGrp="1"/>
          </p:cNvSpPr>
          <p:nvPr>
            <p:ph type="title"/>
          </p:nvPr>
        </p:nvSpPr>
        <p:spPr>
          <a:xfrm>
            <a:off x="432000" y="432000"/>
            <a:ext cx="11340000" cy="540000"/>
          </a:xfrm>
          <a:prstGeom prst="rect">
            <a:avLst/>
          </a:prstGeom>
        </p:spPr>
        <p:txBody>
          <a:bodyPr vert="horz" lIns="0" tIns="0" rIns="0" bIns="0" rtlCol="0" anchor="t">
            <a:normAutofit/>
          </a:bodyPr>
          <a:lstStyle/>
          <a:p>
            <a:r>
              <a:rPr lang="en-US" noProof="0"/>
              <a:t>Click to edit Master title style</a:t>
            </a:r>
          </a:p>
        </p:txBody>
      </p:sp>
      <p:sp>
        <p:nvSpPr>
          <p:cNvPr id="3" name="Text Placeholder 2">
            <a:extLst>
              <a:ext uri="{FF2B5EF4-FFF2-40B4-BE49-F238E27FC236}">
                <a16:creationId xmlns="" xmlns:a16="http://schemas.microsoft.com/office/drawing/2014/main" id="{C0150D3D-41CA-4DC7-907E-3C00ACD28A37}"/>
              </a:ext>
            </a:extLst>
          </p:cNvPr>
          <p:cNvSpPr>
            <a:spLocks noGrp="1"/>
          </p:cNvSpPr>
          <p:nvPr>
            <p:ph type="body" idx="1"/>
          </p:nvPr>
        </p:nvSpPr>
        <p:spPr>
          <a:xfrm>
            <a:off x="431999" y="1224000"/>
            <a:ext cx="11339999" cy="485874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 xmlns:a16="http://schemas.microsoft.com/office/drawing/2014/main" id="{7806C7A0-E91C-4A95-B866-B5D3FEE09319}"/>
              </a:ext>
            </a:extLst>
          </p:cNvPr>
          <p:cNvSpPr>
            <a:spLocks noGrp="1"/>
          </p:cNvSpPr>
          <p:nvPr>
            <p:ph type="ftr" sz="quarter" idx="3"/>
          </p:nvPr>
        </p:nvSpPr>
        <p:spPr>
          <a:xfrm>
            <a:off x="431999"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noProof="0"/>
              <a:t>Talk Title Here</a:t>
            </a:r>
            <a:endParaRPr lang="en-US" noProof="0" dirty="0"/>
          </a:p>
        </p:txBody>
      </p:sp>
      <p:sp>
        <p:nvSpPr>
          <p:cNvPr id="6" name="Slide Number Placeholder 5">
            <a:extLst>
              <a:ext uri="{FF2B5EF4-FFF2-40B4-BE49-F238E27FC236}">
                <a16:creationId xmlns="" xmlns:a16="http://schemas.microsoft.com/office/drawing/2014/main" id="{42F51BA1-B199-498E-8F99-F7D1F5869B9F}"/>
              </a:ext>
            </a:extLst>
          </p:cNvPr>
          <p:cNvSpPr>
            <a:spLocks noGrp="1"/>
          </p:cNvSpPr>
          <p:nvPr>
            <p:ph type="sldNum" sz="quarter" idx="4"/>
          </p:nvPr>
        </p:nvSpPr>
        <p:spPr>
          <a:xfrm>
            <a:off x="902879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DE164-D45A-44D8-82C5-2E0962BB70DA}" type="slidenum">
              <a:rPr lang="en-US" noProof="0" smtClean="0"/>
              <a:t>‹#›</a:t>
            </a:fld>
            <a:endParaRPr lang="en-US" noProof="0" dirty="0"/>
          </a:p>
        </p:txBody>
      </p:sp>
    </p:spTree>
    <p:extLst>
      <p:ext uri="{BB962C8B-B14F-4D97-AF65-F5344CB8AC3E}">
        <p14:creationId xmlns:p14="http://schemas.microsoft.com/office/powerpoint/2010/main" val="1333287666"/>
      </p:ext>
    </p:extLst>
  </p:cSld>
  <p:clrMap bg1="lt1" tx1="dk1" bg2="lt2" tx2="dk2" accent1="accent1" accent2="accent2" accent3="accent3" accent4="accent4" accent5="accent5" accent6="accent6" hlink="hlink" folHlink="folHlink"/>
  <p:sldLayoutIdLst>
    <p:sldLayoutId id="2147483654" r:id="rId1"/>
    <p:sldLayoutId id="2147483657" r:id="rId2"/>
    <p:sldLayoutId id="2147483658" r:id="rId3"/>
    <p:sldLayoutId id="2147483712" r:id="rId4"/>
  </p:sldLayoutIdLst>
  <p:hf hdr="0" ft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DD9EBED-60E1-EE43-8A5A-DD3684A0D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F7B852F-0D5D-7149-BF36-6DCC43694C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8F0D9C-BE33-A044-A9D5-8E11D3639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EF92B-4475-2C4F-82A9-C68CBEC322EE}" type="datetimeFigureOut">
              <a:rPr lang="en-US" smtClean="0">
                <a:solidFill>
                  <a:prstClr val="black">
                    <a:tint val="75000"/>
                  </a:prstClr>
                </a:solidFill>
              </a:rPr>
              <a:pPr/>
              <a:t>3/3/21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645C01F-5F90-CF40-AB56-194C3E7C6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D0A436-A0C8-D241-B25F-1D8194246A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06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ltLang="x-none"/>
              <a:t>Titelmasterformat durch Klicken bearbeiten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ltLang="x-none"/>
              <a:t>Textmasterformate durch Klicken bearbeiten</a:t>
            </a:r>
          </a:p>
          <a:p>
            <a:pPr lvl="1"/>
            <a:r>
              <a:rPr lang="de-DE" altLang="x-none"/>
              <a:t>Zweite Ebene</a:t>
            </a:r>
          </a:p>
          <a:p>
            <a:pPr lvl="2"/>
            <a:r>
              <a:rPr lang="de-DE" altLang="x-none"/>
              <a:t>Dritte Ebene</a:t>
            </a:r>
          </a:p>
          <a:p>
            <a:pPr lvl="3"/>
            <a:r>
              <a:rPr lang="de-DE" altLang="x-none"/>
              <a:t>Vierte Ebene</a:t>
            </a:r>
          </a:p>
          <a:p>
            <a:pPr lvl="4"/>
            <a:r>
              <a:rPr lang="de-DE" altLang="x-none"/>
              <a:t>Fünfte Ebene</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x-none" altLang="x-none">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x-none" altLang="x-none">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1B7616A-732A-C04C-A353-CAE60911F5B8}" type="slidenum">
              <a:rPr lang="de-DE" altLang="x-none" smtClean="0">
                <a:solidFill>
                  <a:srgbClr val="000000"/>
                </a:solidFill>
              </a:rPr>
              <a:pPr fontAlgn="base">
                <a:spcBef>
                  <a:spcPct val="0"/>
                </a:spcBef>
                <a:spcAft>
                  <a:spcPct val="0"/>
                </a:spcAft>
              </a:pPr>
              <a:t>‹#›</a:t>
            </a:fld>
            <a:endParaRPr lang="de-DE" altLang="x-none">
              <a:solidFill>
                <a:srgbClr val="000000"/>
              </a:solidFill>
            </a:endParaRPr>
          </a:p>
        </p:txBody>
      </p:sp>
    </p:spTree>
    <p:extLst>
      <p:ext uri="{BB962C8B-B14F-4D97-AF65-F5344CB8AC3E}">
        <p14:creationId xmlns:p14="http://schemas.microsoft.com/office/powerpoint/2010/main" val="5498565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p:nvPr/>
        </p:nvPicPr>
        <p:blipFill>
          <a:blip r:embed="rId14"/>
          <a:stretch/>
        </p:blipFill>
        <p:spPr>
          <a:xfrm>
            <a:off x="-70535" y="97962"/>
            <a:ext cx="9426879" cy="1458109"/>
          </a:xfrm>
          <a:prstGeom prst="rect">
            <a:avLst/>
          </a:prstGeom>
          <a:ln>
            <a:noFill/>
          </a:ln>
        </p:spPr>
      </p:pic>
      <p:sp>
        <p:nvSpPr>
          <p:cNvPr id="7" name="PlaceHolder 1"/>
          <p:cNvSpPr>
            <a:spLocks noGrp="1"/>
          </p:cNvSpPr>
          <p:nvPr>
            <p:ph type="title"/>
          </p:nvPr>
        </p:nvSpPr>
        <p:spPr>
          <a:xfrm>
            <a:off x="609562" y="261232"/>
            <a:ext cx="8490331" cy="1132004"/>
          </a:xfrm>
          <a:prstGeom prst="rect">
            <a:avLst/>
          </a:prstGeom>
        </p:spPr>
        <p:txBody>
          <a:bodyPr lIns="0" tIns="0" rIns="0" bIns="0" anchor="ctr">
            <a:noAutofit/>
          </a:bodyPr>
          <a:lstStyle/>
          <a:p>
            <a:r>
              <a:rPr lang="fr-FR" sz="4318" b="0" strike="noStrike" spc="-1">
                <a:solidFill>
                  <a:srgbClr val="FFFFFF"/>
                </a:solidFill>
                <a:latin typeface="Arial"/>
              </a:rPr>
              <a:t>Cliquez pour éditer le format du texte-titre</a:t>
            </a:r>
          </a:p>
        </p:txBody>
      </p:sp>
      <p:sp>
        <p:nvSpPr>
          <p:cNvPr id="2" name="PlaceHolder 2"/>
          <p:cNvSpPr>
            <a:spLocks noGrp="1"/>
          </p:cNvSpPr>
          <p:nvPr>
            <p:ph type="body"/>
          </p:nvPr>
        </p:nvSpPr>
        <p:spPr>
          <a:xfrm>
            <a:off x="609562" y="1654468"/>
            <a:ext cx="10972120" cy="3976819"/>
          </a:xfrm>
          <a:prstGeom prst="rect">
            <a:avLst/>
          </a:prstGeom>
        </p:spPr>
        <p:txBody>
          <a:bodyPr lIns="0" tIns="0" rIns="0" bIns="0">
            <a:normAutofit/>
          </a:bodyPr>
          <a:lstStyle/>
          <a:p>
            <a:pPr marL="432000" indent="-324000">
              <a:spcAft>
                <a:spcPts val="1148"/>
              </a:spcAft>
              <a:buClr>
                <a:srgbClr val="000000"/>
              </a:buClr>
              <a:buSzPct val="45000"/>
              <a:buFont typeface="Wingdings" charset="2"/>
              <a:buChar char=""/>
            </a:pPr>
            <a:r>
              <a:rPr lang="fr-FR" sz="3144" b="0" strike="noStrike" spc="-1">
                <a:latin typeface="Arial"/>
              </a:rPr>
              <a:t>Cliquez pour éditer le format du plan de texte</a:t>
            </a:r>
          </a:p>
          <a:p>
            <a:pPr marL="1044922" lvl="1" indent="-391846">
              <a:spcAft>
                <a:spcPts val="1110"/>
              </a:spcAft>
              <a:buClr>
                <a:srgbClr val="000000"/>
              </a:buClr>
              <a:buSzPct val="75000"/>
              <a:buFont typeface="Symbol" charset="2"/>
              <a:buChar char=""/>
            </a:pPr>
            <a:r>
              <a:rPr lang="fr-FR" sz="2757" b="0" strike="noStrike" spc="-1">
                <a:latin typeface="Arial"/>
              </a:rPr>
              <a:t>Second niveau de plan</a:t>
            </a:r>
          </a:p>
          <a:p>
            <a:pPr marL="1567382" lvl="2" indent="-348307">
              <a:spcAft>
                <a:spcPts val="833"/>
              </a:spcAft>
              <a:buClr>
                <a:srgbClr val="000000"/>
              </a:buClr>
              <a:buSzPct val="45000"/>
              <a:buFont typeface="Wingdings" charset="2"/>
              <a:buChar char=""/>
            </a:pPr>
            <a:r>
              <a:rPr lang="fr-FR" sz="2358" b="0" strike="noStrike" spc="-1">
                <a:latin typeface="Arial"/>
              </a:rPr>
              <a:t>Troisième niveau de plan</a:t>
            </a:r>
          </a:p>
          <a:p>
            <a:pPr marL="2089843" lvl="3" indent="-261230">
              <a:spcAft>
                <a:spcPts val="555"/>
              </a:spcAft>
              <a:buClr>
                <a:srgbClr val="000000"/>
              </a:buClr>
              <a:buSzPct val="75000"/>
              <a:buFont typeface="Symbol" charset="2"/>
              <a:buChar char=""/>
            </a:pPr>
            <a:r>
              <a:rPr lang="fr-FR" sz="1970" b="0" strike="noStrike" spc="-1">
                <a:latin typeface="Arial"/>
              </a:rPr>
              <a:t>Quatrième niveau de plan</a:t>
            </a:r>
          </a:p>
          <a:p>
            <a:pPr marL="2612304" lvl="4" indent="-261230">
              <a:spcAft>
                <a:spcPts val="278"/>
              </a:spcAft>
              <a:buClr>
                <a:srgbClr val="000000"/>
              </a:buClr>
              <a:buSzPct val="45000"/>
              <a:buFont typeface="Wingdings" charset="2"/>
              <a:buChar char=""/>
            </a:pPr>
            <a:r>
              <a:rPr lang="fr-FR" sz="1970" b="0" strike="noStrike" spc="-1">
                <a:latin typeface="Arial"/>
              </a:rPr>
              <a:t>Cinquième niveau de plan</a:t>
            </a:r>
          </a:p>
          <a:p>
            <a:pPr marL="3134765" lvl="5" indent="-261230">
              <a:spcAft>
                <a:spcPts val="278"/>
              </a:spcAft>
              <a:buClr>
                <a:srgbClr val="000000"/>
              </a:buClr>
              <a:buSzPct val="45000"/>
              <a:buFont typeface="Wingdings" charset="2"/>
              <a:buChar char=""/>
            </a:pPr>
            <a:r>
              <a:rPr lang="fr-FR" sz="1970" b="0" strike="noStrike" spc="-1">
                <a:latin typeface="Arial"/>
              </a:rPr>
              <a:t>Sixième niveau de plan</a:t>
            </a:r>
          </a:p>
          <a:p>
            <a:pPr marL="3657226" lvl="6" indent="-261230">
              <a:spcAft>
                <a:spcPts val="278"/>
              </a:spcAft>
              <a:buClr>
                <a:srgbClr val="000000"/>
              </a:buClr>
              <a:buSzPct val="45000"/>
              <a:buFont typeface="Wingdings" charset="2"/>
              <a:buChar char=""/>
            </a:pPr>
            <a:r>
              <a:rPr lang="fr-FR" sz="1970" b="0" strike="noStrike" spc="-1">
                <a:latin typeface="Arial"/>
              </a:rPr>
              <a:t>Septième niveau de plan</a:t>
            </a:r>
          </a:p>
        </p:txBody>
      </p:sp>
      <p:sp>
        <p:nvSpPr>
          <p:cNvPr id="3" name="PlaceHolder 3"/>
          <p:cNvSpPr>
            <a:spLocks noGrp="1"/>
          </p:cNvSpPr>
          <p:nvPr>
            <p:ph type="dt"/>
          </p:nvPr>
        </p:nvSpPr>
        <p:spPr>
          <a:xfrm>
            <a:off x="609562" y="6246488"/>
            <a:ext cx="2840124" cy="472394"/>
          </a:xfrm>
          <a:prstGeom prst="rect">
            <a:avLst/>
          </a:prstGeom>
        </p:spPr>
        <p:txBody>
          <a:bodyPr lIns="0" tIns="0" rIns="0" bIns="0">
            <a:noAutofit/>
          </a:bodyPr>
          <a:lstStyle/>
          <a:p>
            <a:r>
              <a:rPr lang="fr-FR" sz="1693" spc="-1">
                <a:solidFill>
                  <a:prstClr val="black"/>
                </a:solidFill>
              </a:rPr>
              <a:t>&lt;date/heure&gt;</a:t>
            </a:r>
          </a:p>
        </p:txBody>
      </p:sp>
      <p:sp>
        <p:nvSpPr>
          <p:cNvPr id="4" name="PlaceHolder 4"/>
          <p:cNvSpPr>
            <a:spLocks noGrp="1"/>
          </p:cNvSpPr>
          <p:nvPr>
            <p:ph type="ftr"/>
          </p:nvPr>
        </p:nvSpPr>
        <p:spPr>
          <a:xfrm>
            <a:off x="4168970" y="6246488"/>
            <a:ext cx="3864189" cy="472394"/>
          </a:xfrm>
          <a:prstGeom prst="rect">
            <a:avLst/>
          </a:prstGeom>
        </p:spPr>
        <p:txBody>
          <a:bodyPr lIns="0" tIns="0" rIns="0" bIns="0">
            <a:noAutofit/>
          </a:bodyPr>
          <a:lstStyle/>
          <a:p>
            <a:pPr algn="ctr"/>
            <a:r>
              <a:rPr lang="fr-FR" sz="1693" spc="-1">
                <a:solidFill>
                  <a:prstClr val="black"/>
                </a:solidFill>
              </a:rPr>
              <a:t>&lt;pied de page&gt;</a:t>
            </a:r>
          </a:p>
        </p:txBody>
      </p:sp>
      <p:sp>
        <p:nvSpPr>
          <p:cNvPr id="5" name="PlaceHolder 5"/>
          <p:cNvSpPr>
            <a:spLocks noGrp="1"/>
          </p:cNvSpPr>
          <p:nvPr>
            <p:ph type="sldNum"/>
          </p:nvPr>
        </p:nvSpPr>
        <p:spPr>
          <a:xfrm>
            <a:off x="8740687" y="6246488"/>
            <a:ext cx="2840124" cy="472394"/>
          </a:xfrm>
          <a:prstGeom prst="rect">
            <a:avLst/>
          </a:prstGeom>
        </p:spPr>
        <p:txBody>
          <a:bodyPr lIns="0" tIns="0" rIns="0" bIns="0">
            <a:noAutofit/>
          </a:bodyPr>
          <a:lstStyle/>
          <a:p>
            <a:pPr algn="r"/>
            <a:fld id="{322DD8D9-0163-4977-8F3F-9E71A2666FAC}" type="slidenum">
              <a:rPr lang="fr-FR" sz="1693" spc="-1">
                <a:solidFill>
                  <a:prstClr val="black"/>
                </a:solidFill>
              </a:rPr>
              <a:pPr algn="r"/>
              <a:t>‹#›</a:t>
            </a:fld>
            <a:endParaRPr lang="fr-FR" sz="1693" spc="-1">
              <a:solidFill>
                <a:prstClr val="black"/>
              </a:solidFill>
            </a:endParaRPr>
          </a:p>
        </p:txBody>
      </p:sp>
    </p:spTree>
    <p:extLst>
      <p:ext uri="{BB962C8B-B14F-4D97-AF65-F5344CB8AC3E}">
        <p14:creationId xmlns:p14="http://schemas.microsoft.com/office/powerpoint/2010/main" val="13579133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209"/>
        </a:spcBef>
        <a:spcAft>
          <a:spcPts val="1388"/>
        </a:spcAft>
        <a:buClr>
          <a:srgbClr val="000000"/>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a:buChar char="•"/>
        <a:defRPr sz="2177" kern="1200">
          <a:solidFill>
            <a:schemeClr val="tx1"/>
          </a:solidFill>
          <a:latin typeface="+mn-lt"/>
          <a:ea typeface="+mn-ea"/>
          <a:cs typeface="+mn-cs"/>
        </a:defRPr>
      </a:lvl9pPr>
    </p:bodyStyle>
    <p:otherStyle>
      <a:defPPr>
        <a:defRPr lang="en-US"/>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b="0"/>
            </a:lvl1pPr>
          </a:lstStyle>
          <a:p>
            <a:pPr fontAlgn="base">
              <a:spcBef>
                <a:spcPct val="0"/>
              </a:spcBef>
              <a:spcAft>
                <a:spcPct val="0"/>
              </a:spcAft>
            </a:pPr>
            <a:endParaRPr lang="de-DE" altLang="x-none" smtClean="0">
              <a:solidFill>
                <a:srgbClr val="000000"/>
              </a:solidFill>
            </a:endParaRPr>
          </a:p>
        </p:txBody>
      </p:sp>
      <p:sp>
        <p:nvSpPr>
          <p:cNvPr id="21507" name="Rectangle 3"/>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atin typeface="Arial Black" charset="0"/>
              </a:defRPr>
            </a:lvl1pPr>
          </a:lstStyle>
          <a:p>
            <a:pPr fontAlgn="base">
              <a:spcBef>
                <a:spcPct val="0"/>
              </a:spcBef>
              <a:spcAft>
                <a:spcPct val="0"/>
              </a:spcAft>
            </a:pPr>
            <a:fld id="{C93BC3AE-20D3-5B45-AC91-F1567BF7AB0F}" type="slidenum">
              <a:rPr lang="de-DE" altLang="x-none" smtClean="0">
                <a:solidFill>
                  <a:srgbClr val="000000"/>
                </a:solidFill>
              </a:rPr>
              <a:pPr fontAlgn="base">
                <a:spcBef>
                  <a:spcPct val="0"/>
                </a:spcBef>
                <a:spcAft>
                  <a:spcPct val="0"/>
                </a:spcAft>
              </a:pPr>
              <a:t>‹#›</a:t>
            </a:fld>
            <a:endParaRPr lang="de-DE" altLang="x-none" smtClean="0">
              <a:solidFill>
                <a:srgbClr val="000000"/>
              </a:solidFill>
            </a:endParaRPr>
          </a:p>
        </p:txBody>
      </p:sp>
      <p:grpSp>
        <p:nvGrpSpPr>
          <p:cNvPr id="21508" name="Group 4"/>
          <p:cNvGrpSpPr>
            <a:grpSpLocks/>
          </p:cNvGrpSpPr>
          <p:nvPr/>
        </p:nvGrpSpPr>
        <p:grpSpPr bwMode="auto">
          <a:xfrm>
            <a:off x="0" y="0"/>
            <a:ext cx="12192000" cy="546100"/>
            <a:chOff x="0" y="0"/>
            <a:chExt cx="5760" cy="344"/>
          </a:xfrm>
        </p:grpSpPr>
        <p:sp>
          <p:nvSpPr>
            <p:cNvPr id="2150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x-none" altLang="x-none" sz="2400" smtClean="0">
                <a:solidFill>
                  <a:srgbClr val="000000"/>
                </a:solidFill>
                <a:latin typeface="Times New Roman" charset="0"/>
              </a:endParaRPr>
            </a:p>
          </p:txBody>
        </p:sp>
        <p:sp>
          <p:nvSpPr>
            <p:cNvPr id="2151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1511"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1800" smtClean="0">
                <a:solidFill>
                  <a:srgbClr val="666699"/>
                </a:solidFill>
              </a:endParaRPr>
            </a:p>
          </p:txBody>
        </p:sp>
        <p:sp>
          <p:nvSpPr>
            <p:cNvPr id="21512"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1800" smtClean="0">
                <a:solidFill>
                  <a:srgbClr val="666699"/>
                </a:solidFill>
              </a:endParaRPr>
            </a:p>
          </p:txBody>
        </p:sp>
        <p:sp>
          <p:nvSpPr>
            <p:cNvPr id="21513"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1800" smtClean="0">
                <a:solidFill>
                  <a:srgbClr val="9999CC"/>
                </a:solidFill>
              </a:endParaRPr>
            </a:p>
          </p:txBody>
        </p:sp>
        <p:sp>
          <p:nvSpPr>
            <p:cNvPr id="21514"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1800" smtClean="0">
                <a:solidFill>
                  <a:srgbClr val="666699"/>
                </a:solidFill>
              </a:endParaRPr>
            </a:p>
          </p:txBody>
        </p:sp>
        <p:sp>
          <p:nvSpPr>
            <p:cNvPr id="21515"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2400" smtClean="0">
                <a:solidFill>
                  <a:srgbClr val="000000"/>
                </a:solidFill>
                <a:latin typeface="Times New Roman" charset="0"/>
              </a:endParaRPr>
            </a:p>
          </p:txBody>
        </p:sp>
        <p:sp>
          <p:nvSpPr>
            <p:cNvPr id="21516"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1800" smtClean="0">
                <a:solidFill>
                  <a:srgbClr val="9999CC"/>
                </a:solidFill>
              </a:endParaRPr>
            </a:p>
          </p:txBody>
        </p:sp>
        <p:sp>
          <p:nvSpPr>
            <p:cNvPr id="21517"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x-none" altLang="x-none" sz="1800" smtClean="0">
                <a:solidFill>
                  <a:srgbClr val="9999CC"/>
                </a:solidFill>
              </a:endParaRPr>
            </a:p>
          </p:txBody>
        </p:sp>
      </p:grpSp>
      <p:sp>
        <p:nvSpPr>
          <p:cNvPr id="21518" name="Rectangle 14"/>
          <p:cNvSpPr>
            <a:spLocks noGrp="1" noChangeArrowheads="1"/>
          </p:cNvSpPr>
          <p:nvPr>
            <p:ph type="title"/>
          </p:nvPr>
        </p:nvSpPr>
        <p:spPr bwMode="auto">
          <a:xfrm>
            <a:off x="609600" y="4572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ltLang="x-none"/>
              <a:t>Titelmasterformat durch Klicken bearbeiten</a:t>
            </a:r>
          </a:p>
        </p:txBody>
      </p:sp>
      <p:sp>
        <p:nvSpPr>
          <p:cNvPr id="21519" name="Rectangle 15"/>
          <p:cNvSpPr>
            <a:spLocks noGrp="1" noChangeArrowheads="1"/>
          </p:cNvSpPr>
          <p:nvPr>
            <p:ph type="body" idx="1"/>
          </p:nvPr>
        </p:nvSpPr>
        <p:spPr bwMode="auto">
          <a:xfrm>
            <a:off x="609600" y="1981200"/>
            <a:ext cx="10972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ltLang="x-none"/>
              <a:t>Textmasterformate durch Klicken bearbeiten</a:t>
            </a:r>
          </a:p>
          <a:p>
            <a:pPr lvl="1"/>
            <a:r>
              <a:rPr lang="de-DE" altLang="x-none"/>
              <a:t>Zweite Ebene</a:t>
            </a:r>
          </a:p>
          <a:p>
            <a:pPr lvl="2"/>
            <a:r>
              <a:rPr lang="de-DE" altLang="x-none"/>
              <a:t>Dritte Ebene</a:t>
            </a:r>
          </a:p>
          <a:p>
            <a:pPr lvl="3"/>
            <a:r>
              <a:rPr lang="de-DE" altLang="x-none"/>
              <a:t>Vierte Ebene</a:t>
            </a:r>
          </a:p>
          <a:p>
            <a:pPr lvl="4"/>
            <a:r>
              <a:rPr lang="de-DE" altLang="x-none"/>
              <a:t>Fünfte Ebene</a:t>
            </a:r>
          </a:p>
        </p:txBody>
      </p:sp>
      <p:sp>
        <p:nvSpPr>
          <p:cNvPr id="21520" name="Rectangle 16"/>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pPr fontAlgn="base">
              <a:spcBef>
                <a:spcPct val="0"/>
              </a:spcBef>
              <a:spcAft>
                <a:spcPct val="0"/>
              </a:spcAft>
            </a:pPr>
            <a:endParaRPr lang="de-DE" altLang="x-none" smtClean="0">
              <a:solidFill>
                <a:srgbClr val="000000"/>
              </a:solidFill>
            </a:endParaRPr>
          </a:p>
        </p:txBody>
      </p:sp>
    </p:spTree>
    <p:extLst>
      <p:ext uri="{BB962C8B-B14F-4D97-AF65-F5344CB8AC3E}">
        <p14:creationId xmlns:p14="http://schemas.microsoft.com/office/powerpoint/2010/main" val="14722582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ea typeface="Arial" charset="0"/>
          <a:cs typeface="Arial" charset="0"/>
        </a:defRPr>
      </a:lvl2pPr>
      <a:lvl3pPr algn="l" rtl="0" fontAlgn="base">
        <a:spcBef>
          <a:spcPct val="0"/>
        </a:spcBef>
        <a:spcAft>
          <a:spcPct val="0"/>
        </a:spcAft>
        <a:defRPr sz="4400">
          <a:solidFill>
            <a:schemeClr val="tx1"/>
          </a:solidFill>
          <a:latin typeface="Arial" charset="0"/>
          <a:ea typeface="Arial" charset="0"/>
          <a:cs typeface="Arial" charset="0"/>
        </a:defRPr>
      </a:lvl3pPr>
      <a:lvl4pPr algn="l" rtl="0" fontAlgn="base">
        <a:spcBef>
          <a:spcPct val="0"/>
        </a:spcBef>
        <a:spcAft>
          <a:spcPct val="0"/>
        </a:spcAft>
        <a:defRPr sz="4400">
          <a:solidFill>
            <a:schemeClr val="tx1"/>
          </a:solidFill>
          <a:latin typeface="Arial" charset="0"/>
          <a:ea typeface="Arial" charset="0"/>
          <a:cs typeface="Arial" charset="0"/>
        </a:defRPr>
      </a:lvl4pPr>
      <a:lvl5pPr algn="l" rtl="0" fontAlgn="base">
        <a:spcBef>
          <a:spcPct val="0"/>
        </a:spcBef>
        <a:spcAft>
          <a:spcPct val="0"/>
        </a:spcAft>
        <a:defRPr sz="4400">
          <a:solidFill>
            <a:schemeClr val="tx1"/>
          </a:solidFill>
          <a:latin typeface="Arial" charset="0"/>
          <a:ea typeface="Arial" charset="0"/>
          <a:cs typeface="Arial" charset="0"/>
        </a:defRPr>
      </a:lvl5pPr>
      <a:lvl6pPr marL="457200" algn="l" rtl="0" fontAlgn="base">
        <a:spcBef>
          <a:spcPct val="0"/>
        </a:spcBef>
        <a:spcAft>
          <a:spcPct val="0"/>
        </a:spcAft>
        <a:defRPr sz="4400">
          <a:solidFill>
            <a:schemeClr val="tx1"/>
          </a:solidFill>
          <a:latin typeface="Arial" charset="0"/>
          <a:ea typeface="Arial" charset="0"/>
          <a:cs typeface="Arial" charset="0"/>
        </a:defRPr>
      </a:lvl6pPr>
      <a:lvl7pPr marL="914400" algn="l" rtl="0" fontAlgn="base">
        <a:spcBef>
          <a:spcPct val="0"/>
        </a:spcBef>
        <a:spcAft>
          <a:spcPct val="0"/>
        </a:spcAft>
        <a:defRPr sz="4400">
          <a:solidFill>
            <a:schemeClr val="tx1"/>
          </a:solidFill>
          <a:latin typeface="Arial" charset="0"/>
          <a:ea typeface="Arial" charset="0"/>
          <a:cs typeface="Arial" charset="0"/>
        </a:defRPr>
      </a:lvl7pPr>
      <a:lvl8pPr marL="1371600" algn="l" rtl="0" fontAlgn="base">
        <a:spcBef>
          <a:spcPct val="0"/>
        </a:spcBef>
        <a:spcAft>
          <a:spcPct val="0"/>
        </a:spcAft>
        <a:defRPr sz="4400">
          <a:solidFill>
            <a:schemeClr val="tx1"/>
          </a:solidFill>
          <a:latin typeface="Arial" charset="0"/>
          <a:ea typeface="Arial" charset="0"/>
          <a:cs typeface="Arial" charset="0"/>
        </a:defRPr>
      </a:lvl8pPr>
      <a:lvl9pPr marL="1828800" algn="l" rtl="0" fontAlgn="base">
        <a:spcBef>
          <a:spcPct val="0"/>
        </a:spcBef>
        <a:spcAft>
          <a:spcPct val="0"/>
        </a:spcAft>
        <a:defRPr sz="4400">
          <a:solidFill>
            <a:schemeClr val="tx1"/>
          </a:solidFill>
          <a:latin typeface="Arial" charset="0"/>
          <a:ea typeface="Arial" charset="0"/>
          <a:cs typeface="Arial" charset="0"/>
        </a:defRPr>
      </a:lvl9pPr>
    </p:titleStyle>
    <p:bodyStyle>
      <a:lvl1pPr marL="342900" indent="-342900" algn="l" rtl="0" fontAlgn="base">
        <a:spcBef>
          <a:spcPct val="20000"/>
        </a:spcBef>
        <a:spcAft>
          <a:spcPct val="0"/>
        </a:spcAft>
        <a:buClr>
          <a:schemeClr val="bg2"/>
        </a:buClr>
        <a:buSzPct val="75000"/>
        <a:buFont typeface="Wingdings"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bg2"/>
        </a:buClr>
        <a:buSzPct val="65000"/>
        <a:buFont typeface="Wingdings"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70000"/>
        <a:buFont typeface="Wingdings"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bg2"/>
        </a:buClr>
        <a:buFont typeface="Wingdings"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5.png"/><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oleObject" Target="../embeddings/oleObject1.bin"/><Relationship Id="rId9" Type="http://schemas.openxmlformats.org/officeDocument/2006/relationships/image" Target="../media/image38.wmf"/><Relationship Id="rId1" Type="http://schemas.openxmlformats.org/officeDocument/2006/relationships/vmlDrawing" Target="../drawings/vmlDrawing1.vml"/><Relationship Id="rId2"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hyperlink" Target="https://github.com/dglazier/elSpectro" TargetMode="External"/><Relationship Id="rId7" Type="http://schemas.openxmlformats.org/officeDocument/2006/relationships/hyperlink" Target="https://github.com/dglazier/chanser" TargetMode="External"/><Relationship Id="rId8" Type="http://schemas.openxmlformats.org/officeDocument/2006/relationships/hyperlink" Target="https://github.com/dglazier/brufit" TargetMode="External"/><Relationship Id="rId9" Type="http://schemas.openxmlformats.org/officeDocument/2006/relationships/hyperlink" Target="https://github.com/JeffersonLab/PyPWA" TargetMode="External"/><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0.gif"/><Relationship Id="rId4" Type="http://schemas.openxmlformats.org/officeDocument/2006/relationships/image" Target="../media/image51.gif"/><Relationship Id="rId5" Type="http://schemas.openxmlformats.org/officeDocument/2006/relationships/image" Target="../media/image52.png"/><Relationship Id="rId6"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6.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1" Type="http://schemas.openxmlformats.org/officeDocument/2006/relationships/slideLayout" Target="../slideLayouts/slideLayout27.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5.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a typeface="Arial" charset="0"/>
                <a:cs typeface="Arial" charset="0"/>
              </a:rPr>
              <a:t>Hall B Run Group A (RG-A) (Pol. e on </a:t>
            </a:r>
            <a:r>
              <a:rPr lang="en-US" sz="3200" dirty="0" err="1">
                <a:ea typeface="Arial" charset="0"/>
                <a:cs typeface="Arial" charset="0"/>
              </a:rPr>
              <a:t>Unpol</a:t>
            </a:r>
            <a:r>
              <a:rPr lang="en-US" sz="3200" dirty="0">
                <a:ea typeface="Arial" charset="0"/>
                <a:cs typeface="Arial" charset="0"/>
              </a:rPr>
              <a:t>. H)</a:t>
            </a:r>
            <a:endParaRPr lang="en-US" sz="3200"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a:t>
            </a:fld>
            <a:endParaRPr lang="en-US" dirty="0">
              <a:solidFill>
                <a:srgbClr val="000000"/>
              </a:solidFill>
            </a:endParaRPr>
          </a:p>
        </p:txBody>
      </p:sp>
      <p:sp>
        <p:nvSpPr>
          <p:cNvPr id="5" name="Text Placeholder 9"/>
          <p:cNvSpPr txBox="1">
            <a:spLocks/>
          </p:cNvSpPr>
          <p:nvPr/>
        </p:nvSpPr>
        <p:spPr>
          <a:xfrm>
            <a:off x="411892" y="4325083"/>
            <a:ext cx="4319237" cy="161792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charset="0"/>
                <a:ea typeface="Arial" charset="0"/>
                <a:cs typeface="Arial" charset="0"/>
              </a:rPr>
              <a:t>Latifa Elouadrhiri</a:t>
            </a:r>
          </a:p>
          <a:p>
            <a:pPr marL="0" indent="0">
              <a:buNone/>
            </a:pPr>
            <a:r>
              <a:rPr lang="en-US" sz="2600" i="1" dirty="0">
                <a:latin typeface="Arial" charset="0"/>
                <a:ea typeface="Arial" charset="0"/>
                <a:cs typeface="Arial" charset="0"/>
              </a:rPr>
              <a:t>For RG-A </a:t>
            </a:r>
            <a:endParaRPr lang="en-US" sz="2600" i="1" dirty="0" smtClean="0">
              <a:latin typeface="Arial" charset="0"/>
              <a:ea typeface="Arial" charset="0"/>
              <a:cs typeface="Arial" charset="0"/>
            </a:endParaRPr>
          </a:p>
          <a:p>
            <a:pPr marL="0" indent="0">
              <a:buNone/>
            </a:pPr>
            <a:endParaRPr lang="en-US" sz="2600" dirty="0" smtClean="0">
              <a:latin typeface="Arial" charset="0"/>
              <a:ea typeface="Arial" charset="0"/>
              <a:cs typeface="Arial" charset="0"/>
            </a:endParaRPr>
          </a:p>
          <a:p>
            <a:pPr marL="0" indent="0">
              <a:buNone/>
            </a:pPr>
            <a:r>
              <a:rPr lang="en-US" sz="2600" dirty="0" smtClean="0">
                <a:latin typeface="Arial" charset="0"/>
                <a:ea typeface="Arial" charset="0"/>
                <a:cs typeface="Arial" charset="0"/>
              </a:rPr>
              <a:t>CLAS Collaboration meeting</a:t>
            </a:r>
          </a:p>
          <a:p>
            <a:pPr marL="0" indent="0">
              <a:buNone/>
            </a:pPr>
            <a:r>
              <a:rPr lang="en-US" sz="2600" dirty="0" smtClean="0">
                <a:latin typeface="Arial" charset="0"/>
                <a:ea typeface="Arial" charset="0"/>
                <a:cs typeface="Arial" charset="0"/>
              </a:rPr>
              <a:t>March 3, 2021</a:t>
            </a:r>
            <a:endParaRPr lang="en-US" sz="2600" dirty="0">
              <a:latin typeface="Arial" charset="0"/>
              <a:ea typeface="Arial" charset="0"/>
              <a:cs typeface="Arial" charset="0"/>
            </a:endParaRPr>
          </a:p>
          <a:p>
            <a:endParaRPr lang="en-US" sz="2600" dirty="0">
              <a:latin typeface="Arial" charset="0"/>
              <a:ea typeface="Arial" charset="0"/>
              <a:cs typeface="Arial" charset="0"/>
            </a:endParaRPr>
          </a:p>
        </p:txBody>
      </p:sp>
      <p:sp>
        <p:nvSpPr>
          <p:cNvPr id="6" name="Rectangle 5"/>
          <p:cNvSpPr/>
          <p:nvPr/>
        </p:nvSpPr>
        <p:spPr>
          <a:xfrm>
            <a:off x="315180" y="1116880"/>
            <a:ext cx="6269770" cy="1569660"/>
          </a:xfrm>
          <a:prstGeom prst="rect">
            <a:avLst/>
          </a:prstGeom>
          <a:noFill/>
          <a:ln>
            <a:noFill/>
          </a:ln>
        </p:spPr>
        <p:txBody>
          <a:bodyPr wrap="square">
            <a:spAutoFit/>
          </a:bodyPr>
          <a:lstStyle/>
          <a:p>
            <a:r>
              <a:rPr lang="en-US" sz="2400" b="1" dirty="0">
                <a:latin typeface="Arial" charset="0"/>
                <a:ea typeface="Arial" charset="0"/>
                <a:cs typeface="Arial" charset="0"/>
              </a:rPr>
              <a:t>11 GeV Polarized Electrons on Unpolarized Liquid-Hydrogen Target to Study Proton Structure, 3D Imaging, and Gluonic Excitations with CLAS12</a:t>
            </a:r>
            <a:endParaRPr lang="en-US" sz="2400" b="1" dirty="0">
              <a:effectLst/>
              <a:latin typeface="Arial" charset="0"/>
              <a:ea typeface="Arial" charset="0"/>
              <a:cs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36" y="1028700"/>
            <a:ext cx="3764227" cy="2338840"/>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rcRect l="11764" b="65"/>
          <a:stretch>
            <a:fillRect/>
          </a:stretch>
        </p:blipFill>
        <p:spPr>
          <a:xfrm>
            <a:off x="6584950" y="2400964"/>
            <a:ext cx="3619693" cy="2733079"/>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4657725" y="3574645"/>
            <a:ext cx="2893869" cy="2843482"/>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985091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6" y="0"/>
            <a:ext cx="12229227" cy="6858000"/>
          </a:xfrm>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10</a:t>
            </a:fld>
            <a:endParaRPr lang="en-US" dirty="0">
              <a:solidFill>
                <a:srgbClr val="000000"/>
              </a:solidFill>
            </a:endParaRPr>
          </a:p>
        </p:txBody>
      </p:sp>
    </p:spTree>
    <p:extLst>
      <p:ext uri="{BB962C8B-B14F-4D97-AF65-F5344CB8AC3E}">
        <p14:creationId xmlns:p14="http://schemas.microsoft.com/office/powerpoint/2010/main" val="1298576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303889" cy="6898511"/>
          </a:xfrm>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303737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12</a:t>
            </a:fld>
            <a:endParaRPr lang="en-US" dirty="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 y="0"/>
            <a:ext cx="12193311" cy="6857999"/>
          </a:xfrm>
          <a:prstGeom prst="rect">
            <a:avLst/>
          </a:prstGeom>
          <a:ln>
            <a:solidFill>
              <a:schemeClr val="tx2"/>
            </a:solidFill>
          </a:ln>
        </p:spPr>
      </p:pic>
    </p:spTree>
    <p:extLst>
      <p:ext uri="{BB962C8B-B14F-4D97-AF65-F5344CB8AC3E}">
        <p14:creationId xmlns:p14="http://schemas.microsoft.com/office/powerpoint/2010/main" val="3532647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Inclusive Cross Section - RGA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9426" y="966789"/>
            <a:ext cx="7173359" cy="5381625"/>
          </a:xfrm>
          <a:ln>
            <a:solidFill>
              <a:srgbClr val="FF0000"/>
            </a:solidFill>
          </a:ln>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13</a:t>
            </a:fld>
            <a:endParaRPr lang="en-US" dirty="0">
              <a:solidFill>
                <a:srgbClr val="000000"/>
              </a:solidFill>
            </a:endParaRPr>
          </a:p>
        </p:txBody>
      </p:sp>
      <p:sp>
        <p:nvSpPr>
          <p:cNvPr id="6" name="TextBox 5"/>
          <p:cNvSpPr txBox="1"/>
          <p:nvPr/>
        </p:nvSpPr>
        <p:spPr>
          <a:xfrm>
            <a:off x="169334" y="2111023"/>
            <a:ext cx="4083169" cy="2031325"/>
          </a:xfrm>
          <a:prstGeom prst="rect">
            <a:avLst/>
          </a:prstGeom>
          <a:noFill/>
          <a:ln>
            <a:solidFill>
              <a:srgbClr val="FF0000"/>
            </a:solidFill>
          </a:ln>
        </p:spPr>
        <p:txBody>
          <a:bodyPr wrap="none" rtlCol="0">
            <a:spAutoFit/>
          </a:bodyPr>
          <a:lstStyle/>
          <a:p>
            <a:r>
              <a:rPr lang="en-US" dirty="0">
                <a:latin typeface="Arial" charset="0"/>
                <a:ea typeface="Arial" charset="0"/>
                <a:cs typeface="Arial" charset="0"/>
              </a:rPr>
              <a:t> </a:t>
            </a:r>
            <a:r>
              <a:rPr lang="en-US" dirty="0" smtClean="0">
                <a:latin typeface="Arial" charset="0"/>
                <a:ea typeface="Arial" charset="0"/>
                <a:cs typeface="Arial" charset="0"/>
              </a:rPr>
              <a:t>   </a:t>
            </a:r>
            <a:r>
              <a:rPr lang="en-US" b="1" dirty="0" smtClean="0">
                <a:latin typeface="Arial" charset="0"/>
                <a:ea typeface="Arial" charset="0"/>
                <a:cs typeface="Arial" charset="0"/>
              </a:rPr>
              <a:t>Required absolute normalization:</a:t>
            </a:r>
          </a:p>
          <a:p>
            <a:pPr marL="742950" lvl="1" indent="-285750">
              <a:buFont typeface="Arial" charset="0"/>
              <a:buChar char="•"/>
            </a:pPr>
            <a:r>
              <a:rPr lang="en-US" dirty="0" smtClean="0">
                <a:latin typeface="Arial" charset="0"/>
                <a:ea typeface="Arial" charset="0"/>
                <a:cs typeface="Arial" charset="0"/>
              </a:rPr>
              <a:t>Acceptances</a:t>
            </a:r>
          </a:p>
          <a:p>
            <a:pPr marL="742950" lvl="1" indent="-285750">
              <a:buFont typeface="Arial" charset="0"/>
              <a:buChar char="•"/>
            </a:pPr>
            <a:r>
              <a:rPr lang="en-US" dirty="0" smtClean="0">
                <a:latin typeface="Arial" charset="0"/>
                <a:ea typeface="Arial" charset="0"/>
                <a:cs typeface="Arial" charset="0"/>
              </a:rPr>
              <a:t>Detector efficiencies</a:t>
            </a:r>
          </a:p>
          <a:p>
            <a:pPr marL="742950" lvl="1" indent="-285750">
              <a:buFont typeface="Arial" charset="0"/>
              <a:buChar char="•"/>
            </a:pPr>
            <a:r>
              <a:rPr lang="en-US" dirty="0" smtClean="0">
                <a:latin typeface="Arial" charset="0"/>
                <a:ea typeface="Arial" charset="0"/>
                <a:cs typeface="Arial" charset="0"/>
              </a:rPr>
              <a:t>Reconstruction efficiencies</a:t>
            </a:r>
          </a:p>
          <a:p>
            <a:pPr marL="742950" lvl="1" indent="-285750">
              <a:buFont typeface="Arial" charset="0"/>
              <a:buChar char="•"/>
            </a:pPr>
            <a:r>
              <a:rPr lang="en-US" dirty="0" smtClean="0">
                <a:latin typeface="Arial" charset="0"/>
                <a:ea typeface="Arial" charset="0"/>
                <a:cs typeface="Arial" charset="0"/>
              </a:rPr>
              <a:t>PID</a:t>
            </a:r>
          </a:p>
          <a:p>
            <a:pPr marL="742950" lvl="1" indent="-285750">
              <a:buFont typeface="Arial" charset="0"/>
              <a:buChar char="•"/>
            </a:pPr>
            <a:r>
              <a:rPr lang="en-US" dirty="0" smtClean="0">
                <a:latin typeface="Arial" charset="0"/>
                <a:ea typeface="Arial" charset="0"/>
                <a:cs typeface="Arial" charset="0"/>
              </a:rPr>
              <a:t>Radiative corrections</a:t>
            </a:r>
          </a:p>
          <a:p>
            <a:pPr marL="742950" lvl="1" indent="-285750">
              <a:buFont typeface="Arial" charset="0"/>
              <a:buChar char="•"/>
            </a:pPr>
            <a:r>
              <a:rPr lang="en-US" dirty="0" smtClean="0">
                <a:latin typeface="Arial" charset="0"/>
                <a:ea typeface="Arial" charset="0"/>
                <a:cs typeface="Arial" charset="0"/>
              </a:rPr>
              <a:t>others</a:t>
            </a:r>
          </a:p>
        </p:txBody>
      </p:sp>
      <p:sp>
        <p:nvSpPr>
          <p:cNvPr id="8" name="TextBox 7"/>
          <p:cNvSpPr txBox="1"/>
          <p:nvPr/>
        </p:nvSpPr>
        <p:spPr>
          <a:xfrm>
            <a:off x="530578" y="4312356"/>
            <a:ext cx="3326552" cy="369332"/>
          </a:xfrm>
          <a:prstGeom prst="rect">
            <a:avLst/>
          </a:prstGeom>
          <a:noFill/>
        </p:spPr>
        <p:txBody>
          <a:bodyPr wrap="none" rtlCol="0">
            <a:spAutoFit/>
          </a:bodyPr>
          <a:lstStyle/>
          <a:p>
            <a:r>
              <a:rPr lang="en-US" b="1" dirty="0" smtClean="0">
                <a:solidFill>
                  <a:srgbClr val="FF0000"/>
                </a:solidFill>
                <a:latin typeface="Arial" charset="0"/>
                <a:ea typeface="Arial" charset="0"/>
                <a:cs typeface="Arial" charset="0"/>
              </a:rPr>
              <a:t>Led by Hall-B TF (N. Markov)</a:t>
            </a:r>
            <a:endParaRPr lang="en-US" b="1"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1676155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Shape 1"/>
          <p:cNvSpPr txBox="1"/>
          <p:nvPr/>
        </p:nvSpPr>
        <p:spPr>
          <a:xfrm>
            <a:off x="609755" y="261232"/>
            <a:ext cx="8490034" cy="1132004"/>
          </a:xfrm>
          <a:prstGeom prst="rect">
            <a:avLst/>
          </a:prstGeom>
          <a:noFill/>
          <a:ln>
            <a:noFill/>
          </a:ln>
        </p:spPr>
        <p:txBody>
          <a:bodyPr lIns="0" tIns="0" rIns="0" bIns="0" anchor="ctr">
            <a:noAutofit/>
          </a:bodyPr>
          <a:lstStyle/>
          <a:p>
            <a:r>
              <a:rPr lang="fr-FR" sz="4318" spc="-1">
                <a:solidFill>
                  <a:srgbClr val="FFFFFF"/>
                </a:solidFill>
              </a:rPr>
              <a:t>Ongoing DVCS analysis</a:t>
            </a:r>
          </a:p>
        </p:txBody>
      </p:sp>
      <p:sp>
        <p:nvSpPr>
          <p:cNvPr id="43" name="TextShape 2"/>
          <p:cNvSpPr txBox="1"/>
          <p:nvPr/>
        </p:nvSpPr>
        <p:spPr>
          <a:xfrm>
            <a:off x="609755" y="1654468"/>
            <a:ext cx="5572945" cy="4615095"/>
          </a:xfrm>
          <a:prstGeom prst="rect">
            <a:avLst/>
          </a:prstGeom>
          <a:noFill/>
          <a:ln>
            <a:noFill/>
          </a:ln>
        </p:spPr>
        <p:txBody>
          <a:bodyPr lIns="0" tIns="0" rIns="0" bIns="0">
            <a:normAutofit fontScale="61000" lnSpcReduction="20000"/>
          </a:bodyPr>
          <a:lstStyle/>
          <a:p>
            <a:pPr marL="522461" indent="-391846">
              <a:spcAft>
                <a:spcPts val="1388"/>
              </a:spcAft>
              <a:buClr>
                <a:srgbClr val="000000"/>
              </a:buClr>
              <a:buSzPct val="45000"/>
              <a:buFont typeface="Wingdings" charset="2"/>
              <a:buChar char=""/>
            </a:pPr>
            <a:r>
              <a:rPr lang="fr-FR" sz="3144" spc="-1">
                <a:solidFill>
                  <a:prstClr val="black"/>
                </a:solidFill>
              </a:rPr>
              <a:t>All the programs have been written and validation almost finished.</a:t>
            </a:r>
            <a:r>
              <a:rPr sz="2177">
                <a:solidFill>
                  <a:prstClr val="black"/>
                </a:solidFill>
              </a:rPr>
              <a:t/>
            </a:r>
            <a:br>
              <a:rPr sz="2177">
                <a:solidFill>
                  <a:prstClr val="black"/>
                </a:solidFill>
              </a:rPr>
            </a:br>
            <a:r>
              <a:rPr lang="fr-FR" sz="3144" spc="-1">
                <a:solidFill>
                  <a:prstClr val="black"/>
                </a:solidFill>
              </a:rPr>
              <a:t>(see G. Christiaens talk)</a:t>
            </a:r>
            <a:r>
              <a:rPr sz="2177">
                <a:solidFill>
                  <a:prstClr val="black"/>
                </a:solidFill>
              </a:rPr>
              <a:t/>
            </a:r>
            <a:br>
              <a:rPr sz="2177">
                <a:solidFill>
                  <a:prstClr val="black"/>
                </a:solidFill>
              </a:rPr>
            </a:br>
            <a:r>
              <a:rPr lang="fr-FR" sz="3144" spc="-1">
                <a:solidFill>
                  <a:prstClr val="black"/>
                </a:solidFill>
              </a:rPr>
              <a:t> </a:t>
            </a:r>
          </a:p>
          <a:p>
            <a:pPr marL="522461" indent="-391846">
              <a:spcAft>
                <a:spcPts val="1388"/>
              </a:spcAft>
              <a:buClr>
                <a:srgbClr val="000000"/>
              </a:buClr>
              <a:buSzPct val="45000"/>
              <a:buFont typeface="Wingdings" charset="2"/>
              <a:buChar char=""/>
            </a:pPr>
            <a:r>
              <a:rPr lang="fr-FR" sz="3144" spc="-1">
                <a:solidFill>
                  <a:prstClr val="black"/>
                </a:solidFill>
              </a:rPr>
              <a:t>~66 % of the bins with limited contamination are quite well understood. </a:t>
            </a:r>
          </a:p>
          <a:p>
            <a:pPr marL="522461" indent="-391846">
              <a:spcAft>
                <a:spcPts val="1388"/>
              </a:spcAft>
              <a:buClr>
                <a:srgbClr val="000000"/>
              </a:buClr>
              <a:buSzPct val="45000"/>
              <a:buFont typeface="Wingdings" charset="2"/>
              <a:buChar char=""/>
            </a:pPr>
            <a:endParaRPr lang="fr-FR" sz="3144" spc="-1">
              <a:solidFill>
                <a:prstClr val="black"/>
              </a:solidFill>
            </a:endParaRPr>
          </a:p>
          <a:p>
            <a:pPr marL="522461" indent="-391846">
              <a:spcAft>
                <a:spcPts val="1388"/>
              </a:spcAft>
              <a:buClr>
                <a:srgbClr val="000000"/>
              </a:buClr>
              <a:buSzPct val="45000"/>
              <a:buFont typeface="Wingdings" charset="2"/>
              <a:buChar char=""/>
            </a:pPr>
            <a:r>
              <a:rPr lang="fr-FR" sz="3144" spc="-1">
                <a:solidFill>
                  <a:prstClr val="black"/>
                </a:solidFill>
              </a:rPr>
              <a:t>For the remaining 33 %, questions about :</a:t>
            </a:r>
            <a:r>
              <a:rPr sz="2177">
                <a:solidFill>
                  <a:prstClr val="black"/>
                </a:solidFill>
              </a:rPr>
              <a:t/>
            </a:r>
            <a:br>
              <a:rPr sz="2177">
                <a:solidFill>
                  <a:prstClr val="black"/>
                </a:solidFill>
              </a:rPr>
            </a:br>
            <a:r>
              <a:rPr lang="fr-FR" sz="3144" spc="-1">
                <a:solidFill>
                  <a:prstClr val="black"/>
                </a:solidFill>
              </a:rPr>
              <a:t>- limitation of pi0 detection in PCAL/ECAL (see talk M. Defurne) </a:t>
            </a:r>
            <a:r>
              <a:rPr sz="2177">
                <a:solidFill>
                  <a:prstClr val="black"/>
                </a:solidFill>
              </a:rPr>
              <a:t/>
            </a:r>
            <a:br>
              <a:rPr sz="2177">
                <a:solidFill>
                  <a:prstClr val="black"/>
                </a:solidFill>
              </a:rPr>
            </a:br>
            <a:r>
              <a:rPr lang="fr-FR" sz="3144" spc="-1">
                <a:solidFill>
                  <a:prstClr val="black"/>
                </a:solidFill>
              </a:rPr>
              <a:t>- question regarding delta-DVCS contamination due to CVT tracking. </a:t>
            </a:r>
          </a:p>
          <a:p>
            <a:pPr marL="522461" indent="-391846">
              <a:spcAft>
                <a:spcPts val="1388"/>
              </a:spcAft>
              <a:buClr>
                <a:srgbClr val="000000"/>
              </a:buClr>
              <a:buSzPct val="45000"/>
              <a:buFont typeface="Wingdings" charset="2"/>
              <a:buChar char=""/>
            </a:pPr>
            <a:endParaRPr lang="fr-FR" sz="3144" spc="-1">
              <a:solidFill>
                <a:prstClr val="black"/>
              </a:solidFill>
            </a:endParaRPr>
          </a:p>
          <a:p>
            <a:pPr marL="522461" indent="-391846">
              <a:spcAft>
                <a:spcPts val="1388"/>
              </a:spcAft>
              <a:buClr>
                <a:srgbClr val="000000"/>
              </a:buClr>
              <a:buSzPct val="45000"/>
              <a:buFont typeface="Wingdings" charset="2"/>
              <a:buChar char=""/>
            </a:pPr>
            <a:r>
              <a:rPr lang="fr-FR" sz="3144" spc="-1">
                <a:solidFill>
                  <a:prstClr val="black"/>
                </a:solidFill>
              </a:rPr>
              <a:t>Goal is to have an analysis note written for early june. </a:t>
            </a:r>
          </a:p>
        </p:txBody>
      </p:sp>
      <p:pic>
        <p:nvPicPr>
          <p:cNvPr id="44" name="Picture 43"/>
          <p:cNvPicPr/>
          <p:nvPr/>
        </p:nvPicPr>
        <p:blipFill>
          <a:blip r:embed="rId2"/>
          <a:stretch/>
        </p:blipFill>
        <p:spPr>
          <a:xfrm>
            <a:off x="7053473" y="3613707"/>
            <a:ext cx="4528018" cy="3127380"/>
          </a:xfrm>
          <a:prstGeom prst="rect">
            <a:avLst/>
          </a:prstGeom>
          <a:ln>
            <a:noFill/>
          </a:ln>
        </p:spPr>
      </p:pic>
      <p:pic>
        <p:nvPicPr>
          <p:cNvPr id="45" name="Picture 44"/>
          <p:cNvPicPr/>
          <p:nvPr/>
        </p:nvPicPr>
        <p:blipFill>
          <a:blip r:embed="rId3"/>
          <a:srcRect t="50037"/>
          <a:stretch/>
        </p:blipFill>
        <p:spPr>
          <a:xfrm>
            <a:off x="6269777" y="1741546"/>
            <a:ext cx="2873550" cy="1741545"/>
          </a:xfrm>
          <a:prstGeom prst="rect">
            <a:avLst/>
          </a:prstGeom>
          <a:ln>
            <a:noFill/>
          </a:ln>
        </p:spPr>
      </p:pic>
      <p:pic>
        <p:nvPicPr>
          <p:cNvPr id="46" name="Picture 45"/>
          <p:cNvPicPr/>
          <p:nvPr/>
        </p:nvPicPr>
        <p:blipFill>
          <a:blip r:embed="rId3"/>
          <a:srcRect b="49958"/>
          <a:stretch/>
        </p:blipFill>
        <p:spPr>
          <a:xfrm>
            <a:off x="9276120" y="1741546"/>
            <a:ext cx="2740757" cy="1741545"/>
          </a:xfrm>
          <a:prstGeom prst="rect">
            <a:avLst/>
          </a:prstGeom>
          <a:ln>
            <a:noFill/>
          </a:ln>
        </p:spPr>
      </p:pic>
    </p:spTree>
    <p:extLst>
      <p:ext uri="{BB962C8B-B14F-4D97-AF65-F5344CB8AC3E}">
        <p14:creationId xmlns:p14="http://schemas.microsoft.com/office/powerpoint/2010/main" val="156960642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15</a:t>
            </a:fld>
            <a:endParaRPr lang="en-US" dirty="0">
              <a:solidFill>
                <a:srgbClr val="000000"/>
              </a:solidFill>
            </a:endParaRPr>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349" y="786708"/>
            <a:ext cx="8056919" cy="5685883"/>
          </a:xfrm>
          <a:prstGeom prst="rect">
            <a:avLst/>
          </a:prstGeom>
        </p:spPr>
      </p:pic>
      <p:sp>
        <p:nvSpPr>
          <p:cNvPr id="6" name="Title 1"/>
          <p:cNvSpPr>
            <a:spLocks noGrp="1"/>
          </p:cNvSpPr>
          <p:nvPr>
            <p:ph type="title"/>
          </p:nvPr>
        </p:nvSpPr>
        <p:spPr/>
        <p:txBody>
          <a:bodyPr/>
          <a:lstStyle/>
          <a:p>
            <a:r>
              <a:rPr lang="en-US" dirty="0" smtClean="0"/>
              <a:t>Exclusive pi0 analysis - RGA</a:t>
            </a:r>
            <a:endParaRPr lang="en-US" dirty="0"/>
          </a:p>
        </p:txBody>
      </p:sp>
    </p:spTree>
    <p:extLst>
      <p:ext uri="{BB962C8B-B14F-4D97-AF65-F5344CB8AC3E}">
        <p14:creationId xmlns:p14="http://schemas.microsoft.com/office/powerpoint/2010/main" val="686014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1" y="1361535"/>
            <a:ext cx="4321175" cy="3511550"/>
          </a:xfrm>
          <a:prstGeom prst="rect">
            <a:avLst/>
          </a:prstGeom>
          <a:noFill/>
          <a:extLst>
            <a:ext uri="{909E8E84-426E-40DD-AFC4-6F175D3DCCD1}">
              <a14:hiddenFill xmlns:a14="http://schemas.microsoft.com/office/drawing/2010/main">
                <a:solidFill>
                  <a:srgbClr val="FFFFFF"/>
                </a:solidFill>
              </a14:hiddenFill>
            </a:ext>
          </a:extLst>
        </p:spPr>
      </p:pic>
      <p:pic>
        <p:nvPicPr>
          <p:cNvPr id="21914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1" y="2636838"/>
            <a:ext cx="2339975" cy="1606550"/>
          </a:xfrm>
          <a:prstGeom prst="rect">
            <a:avLst/>
          </a:prstGeom>
          <a:noFill/>
          <a:extLst>
            <a:ext uri="{909E8E84-426E-40DD-AFC4-6F175D3DCCD1}">
              <a14:hiddenFill xmlns:a14="http://schemas.microsoft.com/office/drawing/2010/main">
                <a:solidFill>
                  <a:srgbClr val="FFFFFF"/>
                </a:solidFill>
              </a14:hiddenFill>
            </a:ext>
          </a:extLst>
        </p:spPr>
      </p:pic>
      <p:sp>
        <p:nvSpPr>
          <p:cNvPr id="219150" name="Text Box 14"/>
          <p:cNvSpPr txBox="1">
            <a:spLocks noChangeArrowheads="1"/>
          </p:cNvSpPr>
          <p:nvPr/>
        </p:nvSpPr>
        <p:spPr bwMode="auto">
          <a:xfrm>
            <a:off x="3141663" y="4271963"/>
            <a:ext cx="1022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de-DE" altLang="x-none" sz="1400" b="1">
                <a:solidFill>
                  <a:srgbClr val="000000"/>
                </a:solidFill>
              </a:rPr>
              <a:t>GK model</a:t>
            </a:r>
          </a:p>
        </p:txBody>
      </p:sp>
      <p:sp>
        <p:nvSpPr>
          <p:cNvPr id="219151" name="Line 15"/>
          <p:cNvSpPr>
            <a:spLocks noChangeShapeType="1"/>
          </p:cNvSpPr>
          <p:nvPr/>
        </p:nvSpPr>
        <p:spPr bwMode="auto">
          <a:xfrm>
            <a:off x="2782889" y="4437063"/>
            <a:ext cx="358775"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b="1">
              <a:solidFill>
                <a:srgbClr val="000000"/>
              </a:solidFill>
            </a:endParaRPr>
          </a:p>
        </p:txBody>
      </p:sp>
      <p:sp>
        <p:nvSpPr>
          <p:cNvPr id="219152" name="WordArt 16"/>
          <p:cNvSpPr>
            <a:spLocks noChangeArrowheads="1" noChangeShapeType="1" noTextEdit="1"/>
          </p:cNvSpPr>
          <p:nvPr/>
        </p:nvSpPr>
        <p:spPr bwMode="auto">
          <a:xfrm rot="-1547029">
            <a:off x="6383338" y="2997200"/>
            <a:ext cx="2159000" cy="431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FFFFFF"/>
                </a:solidFill>
                <a:latin typeface="Arial Black" charset="0"/>
                <a:ea typeface="Arial Black" charset="0"/>
                <a:cs typeface="Arial Black" charset="0"/>
              </a:rPr>
              <a:t>preliminary</a:t>
            </a:r>
          </a:p>
        </p:txBody>
      </p:sp>
      <p:pic>
        <p:nvPicPr>
          <p:cNvPr id="219153" name="Picture 17"/>
          <p:cNvPicPr>
            <a:picLocks noChangeAspect="1" noChangeArrowheads="1"/>
          </p:cNvPicPr>
          <p:nvPr/>
        </p:nvPicPr>
        <p:blipFill>
          <a:blip r:embed="rId5">
            <a:extLst>
              <a:ext uri="{28A0092B-C50C-407E-A947-70E740481C1C}">
                <a14:useLocalDpi xmlns:a14="http://schemas.microsoft.com/office/drawing/2010/main" val="0"/>
              </a:ext>
            </a:extLst>
          </a:blip>
          <a:srcRect b="15472"/>
          <a:stretch>
            <a:fillRect/>
          </a:stretch>
        </p:blipFill>
        <p:spPr bwMode="auto">
          <a:xfrm>
            <a:off x="3216275" y="404814"/>
            <a:ext cx="5976938"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54" name="Text Box 18"/>
          <p:cNvSpPr txBox="1">
            <a:spLocks noChangeArrowheads="1"/>
          </p:cNvSpPr>
          <p:nvPr/>
        </p:nvSpPr>
        <p:spPr bwMode="auto">
          <a:xfrm>
            <a:off x="2424113" y="4868864"/>
            <a:ext cx="7067550" cy="17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buFont typeface="Wingdings" charset="2"/>
              <a:buChar char="è"/>
            </a:pPr>
            <a:r>
              <a:rPr lang="de-DE" altLang="x-none" sz="1600">
                <a:solidFill>
                  <a:srgbClr val="000000"/>
                </a:solidFill>
                <a:sym typeface="Wingdings" charset="2"/>
              </a:rPr>
              <a:t> Publication will show the first multidimensional study of hard exclusive </a:t>
            </a:r>
            <a:r>
              <a:rPr lang="el-GR" altLang="x-none" sz="1600">
                <a:solidFill>
                  <a:srgbClr val="000000"/>
                </a:solidFill>
                <a:sym typeface="Wingdings" charset="2"/>
              </a:rPr>
              <a:t>π</a:t>
            </a:r>
            <a:r>
              <a:rPr lang="de-DE" altLang="x-none" sz="1600" baseline="30000">
                <a:solidFill>
                  <a:srgbClr val="000000"/>
                </a:solidFill>
                <a:ea typeface="Arial Unicode MS" charset="0"/>
                <a:sym typeface="Wingdings" charset="2"/>
              </a:rPr>
              <a:t>+</a:t>
            </a:r>
            <a:r>
              <a:rPr lang="de-DE" altLang="x-none" sz="1600">
                <a:solidFill>
                  <a:srgbClr val="000000"/>
                </a:solidFill>
                <a:sym typeface="Wingdings" charset="2"/>
              </a:rPr>
              <a:t> </a:t>
            </a:r>
          </a:p>
          <a:p>
            <a:pPr fontAlgn="base">
              <a:spcBef>
                <a:spcPct val="0"/>
              </a:spcBef>
              <a:spcAft>
                <a:spcPct val="0"/>
              </a:spcAft>
              <a:buFont typeface="Wingdings" charset="2"/>
              <a:buNone/>
            </a:pPr>
            <a:r>
              <a:rPr lang="de-DE" altLang="x-none" sz="1600">
                <a:solidFill>
                  <a:srgbClr val="000000"/>
                </a:solidFill>
                <a:sym typeface="Wingdings" charset="2"/>
              </a:rPr>
              <a:t>     BSA in the GPD regime</a:t>
            </a:r>
          </a:p>
          <a:p>
            <a:pPr fontAlgn="base">
              <a:spcBef>
                <a:spcPct val="0"/>
              </a:spcBef>
              <a:spcAft>
                <a:spcPct val="0"/>
              </a:spcAft>
              <a:buFont typeface="Wingdings" charset="2"/>
              <a:buNone/>
            </a:pPr>
            <a:endParaRPr lang="de-DE" altLang="x-none" sz="500">
              <a:solidFill>
                <a:srgbClr val="000000"/>
              </a:solidFill>
              <a:sym typeface="Wingdings" charset="2"/>
            </a:endParaRPr>
          </a:p>
          <a:p>
            <a:pPr fontAlgn="base">
              <a:spcBef>
                <a:spcPct val="0"/>
              </a:spcBef>
              <a:spcAft>
                <a:spcPct val="0"/>
              </a:spcAft>
              <a:buFont typeface="Wingdings" charset="2"/>
              <a:buChar char="è"/>
            </a:pPr>
            <a:r>
              <a:rPr lang="de-DE" altLang="x-none" sz="1600">
                <a:solidFill>
                  <a:srgbClr val="000000"/>
                </a:solidFill>
                <a:sym typeface="Wingdings" charset="2"/>
              </a:rPr>
              <a:t> Results will be compared to GK modell predictions</a:t>
            </a:r>
          </a:p>
          <a:p>
            <a:pPr fontAlgn="base">
              <a:spcBef>
                <a:spcPct val="0"/>
              </a:spcBef>
              <a:spcAft>
                <a:spcPct val="0"/>
              </a:spcAft>
              <a:buFont typeface="Wingdings" charset="2"/>
              <a:buNone/>
            </a:pPr>
            <a:r>
              <a:rPr lang="de-DE" altLang="x-none" sz="1600">
                <a:solidFill>
                  <a:srgbClr val="000000"/>
                </a:solidFill>
                <a:sym typeface="Wingdings" charset="2"/>
              </a:rPr>
              <a:t>      Data can be used to further cosntrain the GPD H</a:t>
            </a:r>
            <a:r>
              <a:rPr lang="de-DE" altLang="x-none" sz="1600" baseline="-25000">
                <a:solidFill>
                  <a:srgbClr val="000000"/>
                </a:solidFill>
                <a:ea typeface="Arial Unicode MS" charset="0"/>
                <a:sym typeface="Wingdings" charset="2"/>
              </a:rPr>
              <a:t>T</a:t>
            </a:r>
          </a:p>
          <a:p>
            <a:pPr fontAlgn="base">
              <a:spcBef>
                <a:spcPct val="0"/>
              </a:spcBef>
              <a:spcAft>
                <a:spcPct val="0"/>
              </a:spcAft>
              <a:buFont typeface="Wingdings" charset="2"/>
              <a:buNone/>
            </a:pPr>
            <a:endParaRPr lang="de-DE" altLang="x-none" sz="500">
              <a:solidFill>
                <a:srgbClr val="000000"/>
              </a:solidFill>
              <a:sym typeface="Wingdings" charset="2"/>
            </a:endParaRPr>
          </a:p>
          <a:p>
            <a:pPr fontAlgn="base">
              <a:spcBef>
                <a:spcPct val="0"/>
              </a:spcBef>
              <a:spcAft>
                <a:spcPct val="0"/>
              </a:spcAft>
              <a:buFont typeface="Wingdings" charset="2"/>
              <a:buChar char="è"/>
            </a:pPr>
            <a:r>
              <a:rPr lang="de-DE" altLang="x-none" sz="1600">
                <a:solidFill>
                  <a:srgbClr val="000000"/>
                </a:solidFill>
                <a:sym typeface="Wingdings" charset="2"/>
              </a:rPr>
              <a:t> Analysis is currently in the finalisation stage</a:t>
            </a:r>
          </a:p>
          <a:p>
            <a:pPr fontAlgn="base">
              <a:spcBef>
                <a:spcPct val="0"/>
              </a:spcBef>
              <a:spcAft>
                <a:spcPct val="0"/>
              </a:spcAft>
              <a:buFont typeface="Wingdings" charset="2"/>
              <a:buNone/>
            </a:pPr>
            <a:endParaRPr lang="de-DE" altLang="x-none" sz="500">
              <a:solidFill>
                <a:srgbClr val="000000"/>
              </a:solidFill>
              <a:sym typeface="Wingdings" charset="2"/>
            </a:endParaRPr>
          </a:p>
          <a:p>
            <a:pPr fontAlgn="base">
              <a:spcBef>
                <a:spcPct val="0"/>
              </a:spcBef>
              <a:spcAft>
                <a:spcPct val="0"/>
              </a:spcAft>
            </a:pPr>
            <a:r>
              <a:rPr lang="de-DE" altLang="x-none" sz="1600">
                <a:solidFill>
                  <a:srgbClr val="000000"/>
                </a:solidFill>
                <a:sym typeface="Wingdings" charset="2"/>
              </a:rPr>
              <a:t> </a:t>
            </a:r>
            <a:r>
              <a:rPr lang="de-DE" altLang="x-none" sz="1600">
                <a:solidFill>
                  <a:srgbClr val="000000"/>
                </a:solidFill>
              </a:rPr>
              <a:t>Analysis note and paper are in preparation (review in 2 -3 month)</a:t>
            </a:r>
          </a:p>
        </p:txBody>
      </p:sp>
      <p:pic>
        <p:nvPicPr>
          <p:cNvPr id="21915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889" y="2124076"/>
            <a:ext cx="1944687" cy="276225"/>
          </a:xfrm>
          <a:prstGeom prst="rect">
            <a:avLst/>
          </a:prstGeom>
          <a:noFill/>
          <a:extLst>
            <a:ext uri="{909E8E84-426E-40DD-AFC4-6F175D3DCCD1}">
              <a14:hiddenFill xmlns:a14="http://schemas.microsoft.com/office/drawing/2010/main">
                <a:solidFill>
                  <a:srgbClr val="FFFFFF"/>
                </a:solidFill>
              </a14:hiddenFill>
            </a:ext>
          </a:extLst>
        </p:spPr>
      </p:pic>
      <p:pic>
        <p:nvPicPr>
          <p:cNvPr id="21916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751" y="2117726"/>
            <a:ext cx="576263"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61" name="Text Box 25"/>
          <p:cNvSpPr txBox="1">
            <a:spLocks noChangeArrowheads="1"/>
          </p:cNvSpPr>
          <p:nvPr/>
        </p:nvSpPr>
        <p:spPr bwMode="auto">
          <a:xfrm>
            <a:off x="2566988" y="2082800"/>
            <a:ext cx="3032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de-DE" altLang="x-none" sz="1600">
                <a:solidFill>
                  <a:srgbClr val="000000"/>
                </a:solidFill>
              </a:rPr>
              <a:t>~</a:t>
            </a:r>
          </a:p>
        </p:txBody>
      </p:sp>
      <p:graphicFrame>
        <p:nvGraphicFramePr>
          <p:cNvPr id="219162" name="Object 26"/>
          <p:cNvGraphicFramePr>
            <a:graphicFrameLocks noChangeAspect="1"/>
          </p:cNvGraphicFramePr>
          <p:nvPr/>
        </p:nvGraphicFramePr>
        <p:xfrm>
          <a:off x="2640014" y="1484313"/>
          <a:ext cx="1584325" cy="506412"/>
        </p:xfrm>
        <a:graphic>
          <a:graphicData uri="http://schemas.openxmlformats.org/presentationml/2006/ole">
            <mc:AlternateContent xmlns:mc="http://schemas.openxmlformats.org/markup-compatibility/2006">
              <mc:Choice xmlns:v="urn:schemas-microsoft-com:vml" Requires="v">
                <p:oleObj spid="_x0000_s10242" name="Formel" r:id="rId8" imgW="711000" imgH="228600" progId="Equation.3">
                  <p:embed/>
                </p:oleObj>
              </mc:Choice>
              <mc:Fallback>
                <p:oleObj name="Formel" r:id="rId8" imgW="7110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0014" y="1484313"/>
                        <a:ext cx="1584325" cy="506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143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280732"/>
            <a:ext cx="11285837" cy="487490"/>
          </a:xfrm>
        </p:spPr>
        <p:txBody>
          <a:bodyPr/>
          <a:lstStyle/>
          <a:p>
            <a:r>
              <a:rPr lang="en-US" dirty="0" smtClean="0"/>
              <a:t>PHI and Omega </a:t>
            </a:r>
            <a:r>
              <a:rPr lang="mr-IN" dirty="0" smtClean="0"/>
              <a:t>–</a:t>
            </a:r>
            <a:r>
              <a:rPr lang="en-US" dirty="0" smtClean="0"/>
              <a:t> Beam Spin asymmetries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17</a:t>
            </a:fld>
            <a:endParaRPr lang="en-US" dirty="0">
              <a:solidFill>
                <a:srgbClr val="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35" y="1252102"/>
            <a:ext cx="5607377" cy="4049485"/>
          </a:xfrm>
          <a:prstGeom prst="rect">
            <a:avLst/>
          </a:prstGeom>
          <a:ln>
            <a:solidFill>
              <a:schemeClr val="tx2"/>
            </a:solidFill>
          </a:ln>
        </p:spPr>
      </p:pic>
      <p:pic>
        <p:nvPicPr>
          <p:cNvPr id="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8300" y="1268254"/>
            <a:ext cx="5735191" cy="4069582"/>
          </a:xfrm>
          <a:ln>
            <a:solidFill>
              <a:schemeClr val="tx2"/>
            </a:solidFill>
          </a:ln>
        </p:spPr>
      </p:pic>
    </p:spTree>
    <p:extLst>
      <p:ext uri="{BB962C8B-B14F-4D97-AF65-F5344CB8AC3E}">
        <p14:creationId xmlns:p14="http://schemas.microsoft.com/office/powerpoint/2010/main" val="461071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p:nvPr/>
        </p:nvPicPr>
        <p:blipFill>
          <a:blip r:embed="rId2"/>
          <a:stretch/>
        </p:blipFill>
        <p:spPr>
          <a:xfrm>
            <a:off x="8882095" y="2307548"/>
            <a:ext cx="3091243" cy="2172578"/>
          </a:xfrm>
          <a:prstGeom prst="rect">
            <a:avLst/>
          </a:prstGeom>
          <a:ln>
            <a:noFill/>
          </a:ln>
        </p:spPr>
      </p:pic>
      <p:pic>
        <p:nvPicPr>
          <p:cNvPr id="39" name="Picture 38"/>
          <p:cNvPicPr/>
          <p:nvPr/>
        </p:nvPicPr>
        <p:blipFill>
          <a:blip r:embed="rId3"/>
          <a:stretch/>
        </p:blipFill>
        <p:spPr>
          <a:xfrm>
            <a:off x="8903865" y="4440941"/>
            <a:ext cx="3091243" cy="2198701"/>
          </a:xfrm>
          <a:prstGeom prst="rect">
            <a:avLst/>
          </a:prstGeom>
          <a:ln>
            <a:noFill/>
          </a:ln>
        </p:spPr>
      </p:pic>
      <p:pic>
        <p:nvPicPr>
          <p:cNvPr id="40" name="Picture 39"/>
          <p:cNvPicPr/>
          <p:nvPr/>
        </p:nvPicPr>
        <p:blipFill>
          <a:blip r:embed="rId4"/>
          <a:stretch/>
        </p:blipFill>
        <p:spPr>
          <a:xfrm>
            <a:off x="8795018" y="100139"/>
            <a:ext cx="3091243" cy="2207409"/>
          </a:xfrm>
          <a:prstGeom prst="rect">
            <a:avLst/>
          </a:prstGeom>
          <a:ln>
            <a:noFill/>
          </a:ln>
        </p:spPr>
      </p:pic>
      <p:pic>
        <p:nvPicPr>
          <p:cNvPr id="41" name="Picture 40"/>
          <p:cNvPicPr/>
          <p:nvPr/>
        </p:nvPicPr>
        <p:blipFill>
          <a:blip r:embed="rId5"/>
          <a:stretch/>
        </p:blipFill>
        <p:spPr>
          <a:xfrm>
            <a:off x="87291" y="2525241"/>
            <a:ext cx="5181097" cy="4310325"/>
          </a:xfrm>
          <a:prstGeom prst="rect">
            <a:avLst/>
          </a:prstGeom>
          <a:ln>
            <a:noFill/>
          </a:ln>
        </p:spPr>
      </p:pic>
      <p:sp>
        <p:nvSpPr>
          <p:cNvPr id="42" name="CustomShape 1"/>
          <p:cNvSpPr/>
          <p:nvPr/>
        </p:nvSpPr>
        <p:spPr>
          <a:xfrm>
            <a:off x="4920079" y="3352475"/>
            <a:ext cx="4752242" cy="3127815"/>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GB" sz="1400" b="1" u="sng" spc="-1" dirty="0">
                <a:latin typeface="Arial" charset="0"/>
                <a:ea typeface="Arial" charset="0"/>
                <a:cs typeface="Arial" charset="0"/>
              </a:rPr>
              <a:t>Dedicated software components</a:t>
            </a:r>
            <a:endParaRPr lang="en-GB" sz="1400" spc="-1" dirty="0">
              <a:latin typeface="Arial" charset="0"/>
              <a:ea typeface="Arial" charset="0"/>
              <a:cs typeface="Arial" charset="0"/>
            </a:endParaRPr>
          </a:p>
          <a:p>
            <a:pPr>
              <a:lnSpc>
                <a:spcPct val="100000"/>
              </a:lnSpc>
            </a:pPr>
            <a:endParaRPr lang="en-GB" sz="1400" spc="-1" dirty="0">
              <a:latin typeface="Arial" charset="0"/>
              <a:ea typeface="Arial" charset="0"/>
              <a:cs typeface="Arial" charset="0"/>
            </a:endParaRPr>
          </a:p>
          <a:p>
            <a:pPr>
              <a:lnSpc>
                <a:spcPct val="100000"/>
              </a:lnSpc>
            </a:pPr>
            <a:r>
              <a:rPr lang="en-GB" sz="1400" b="1" spc="-1" dirty="0">
                <a:latin typeface="Arial" charset="0"/>
                <a:ea typeface="Arial" charset="0"/>
                <a:cs typeface="Arial" charset="0"/>
              </a:rPr>
              <a:t>Event Generator : </a:t>
            </a:r>
            <a:r>
              <a:rPr lang="en-GB" sz="1400" b="1" spc="-1" dirty="0" err="1">
                <a:latin typeface="Arial" charset="0"/>
                <a:ea typeface="Arial" charset="0"/>
                <a:cs typeface="Arial" charset="0"/>
              </a:rPr>
              <a:t>elSpectro</a:t>
            </a:r>
            <a:endParaRPr lang="en-GB" sz="1400" spc="-1" dirty="0">
              <a:latin typeface="Arial" charset="0"/>
              <a:ea typeface="Arial" charset="0"/>
              <a:cs typeface="Arial" charset="0"/>
            </a:endParaRPr>
          </a:p>
          <a:p>
            <a:pPr>
              <a:lnSpc>
                <a:spcPct val="100000"/>
              </a:lnSpc>
            </a:pPr>
            <a:r>
              <a:rPr lang="en-GB" sz="1400" b="1" u="sng" spc="-1" dirty="0">
                <a:solidFill>
                  <a:srgbClr val="0000FF"/>
                </a:solidFill>
                <a:latin typeface="Arial" charset="0"/>
                <a:ea typeface="Arial" charset="0"/>
                <a:cs typeface="Arial" charset="0"/>
                <a:hlinkClick r:id="rId6"/>
              </a:rPr>
              <a:t>https://github.com/dglazier/elSpectro</a:t>
            </a:r>
            <a:endParaRPr lang="en-GB" sz="1400" spc="-1" dirty="0">
              <a:latin typeface="Arial" charset="0"/>
              <a:ea typeface="Arial" charset="0"/>
              <a:cs typeface="Arial" charset="0"/>
            </a:endParaRPr>
          </a:p>
          <a:p>
            <a:pPr>
              <a:lnSpc>
                <a:spcPct val="100000"/>
              </a:lnSpc>
            </a:pPr>
            <a:endParaRPr lang="en-GB" sz="1400" spc="-1" dirty="0">
              <a:latin typeface="Arial" charset="0"/>
              <a:ea typeface="Arial" charset="0"/>
              <a:cs typeface="Arial" charset="0"/>
            </a:endParaRPr>
          </a:p>
          <a:p>
            <a:pPr>
              <a:lnSpc>
                <a:spcPct val="100000"/>
              </a:lnSpc>
            </a:pPr>
            <a:r>
              <a:rPr lang="en-GB" sz="1400" b="1" spc="-1" dirty="0">
                <a:solidFill>
                  <a:srgbClr val="0000FF"/>
                </a:solidFill>
                <a:latin typeface="Arial" charset="0"/>
                <a:ea typeface="Arial" charset="0"/>
                <a:cs typeface="Arial" charset="0"/>
              </a:rPr>
              <a:t>CLAS12 analysis framework : </a:t>
            </a:r>
            <a:r>
              <a:rPr lang="en-GB" sz="1400" b="1" spc="-1" dirty="0" err="1">
                <a:solidFill>
                  <a:srgbClr val="0000FF"/>
                </a:solidFill>
                <a:latin typeface="Arial" charset="0"/>
                <a:ea typeface="Arial" charset="0"/>
                <a:cs typeface="Arial" charset="0"/>
              </a:rPr>
              <a:t>chanser</a:t>
            </a:r>
            <a:endParaRPr lang="en-GB" sz="1400" spc="-1" dirty="0">
              <a:latin typeface="Arial" charset="0"/>
              <a:ea typeface="Arial" charset="0"/>
              <a:cs typeface="Arial" charset="0"/>
            </a:endParaRPr>
          </a:p>
          <a:p>
            <a:pPr>
              <a:lnSpc>
                <a:spcPct val="100000"/>
              </a:lnSpc>
            </a:pPr>
            <a:r>
              <a:rPr lang="en-GB" sz="1400" b="1" u="sng" spc="-1" dirty="0">
                <a:solidFill>
                  <a:srgbClr val="0000FF"/>
                </a:solidFill>
                <a:latin typeface="Arial" charset="0"/>
                <a:ea typeface="Arial" charset="0"/>
                <a:cs typeface="Arial" charset="0"/>
                <a:hlinkClick r:id="rId7"/>
              </a:rPr>
              <a:t>https://github.com/dglazier/chanser</a:t>
            </a:r>
            <a:endParaRPr lang="en-GB" sz="1400" spc="-1" dirty="0">
              <a:latin typeface="Arial" charset="0"/>
              <a:ea typeface="Arial" charset="0"/>
              <a:cs typeface="Arial" charset="0"/>
            </a:endParaRPr>
          </a:p>
          <a:p>
            <a:pPr>
              <a:lnSpc>
                <a:spcPct val="100000"/>
              </a:lnSpc>
            </a:pPr>
            <a:endParaRPr lang="en-GB" sz="1400" spc="-1" dirty="0">
              <a:latin typeface="Arial" charset="0"/>
              <a:ea typeface="Arial" charset="0"/>
              <a:cs typeface="Arial" charset="0"/>
            </a:endParaRPr>
          </a:p>
          <a:p>
            <a:pPr>
              <a:lnSpc>
                <a:spcPct val="100000"/>
              </a:lnSpc>
            </a:pPr>
            <a:r>
              <a:rPr lang="en-GB" sz="1400" b="1" spc="-1" dirty="0">
                <a:solidFill>
                  <a:srgbClr val="0000FF"/>
                </a:solidFill>
                <a:latin typeface="Arial" charset="0"/>
                <a:ea typeface="Arial" charset="0"/>
                <a:cs typeface="Arial" charset="0"/>
              </a:rPr>
              <a:t>Maximum Likelihood event fitting : </a:t>
            </a:r>
            <a:r>
              <a:rPr lang="en-GB" sz="1400" b="1" spc="-1" dirty="0" err="1">
                <a:solidFill>
                  <a:srgbClr val="0000FF"/>
                </a:solidFill>
                <a:latin typeface="Arial" charset="0"/>
                <a:ea typeface="Arial" charset="0"/>
                <a:cs typeface="Arial" charset="0"/>
              </a:rPr>
              <a:t>brufit</a:t>
            </a:r>
            <a:endParaRPr lang="en-GB" sz="1400" spc="-1" dirty="0">
              <a:latin typeface="Arial" charset="0"/>
              <a:ea typeface="Arial" charset="0"/>
              <a:cs typeface="Arial" charset="0"/>
            </a:endParaRPr>
          </a:p>
          <a:p>
            <a:pPr>
              <a:lnSpc>
                <a:spcPct val="100000"/>
              </a:lnSpc>
            </a:pPr>
            <a:r>
              <a:rPr lang="en-GB" sz="1400" b="1" u="sng" spc="-1" dirty="0">
                <a:solidFill>
                  <a:srgbClr val="0000FF"/>
                </a:solidFill>
                <a:latin typeface="Arial" charset="0"/>
                <a:ea typeface="Arial" charset="0"/>
                <a:cs typeface="Arial" charset="0"/>
                <a:hlinkClick r:id="rId8"/>
              </a:rPr>
              <a:t>https://github.com/dglazier/brufit</a:t>
            </a:r>
            <a:endParaRPr lang="en-GB" sz="1400" spc="-1" dirty="0">
              <a:latin typeface="Arial" charset="0"/>
              <a:ea typeface="Arial" charset="0"/>
              <a:cs typeface="Arial" charset="0"/>
            </a:endParaRPr>
          </a:p>
          <a:p>
            <a:pPr>
              <a:lnSpc>
                <a:spcPct val="100000"/>
              </a:lnSpc>
            </a:pPr>
            <a:endParaRPr lang="en-GB" sz="1400" spc="-1" dirty="0">
              <a:latin typeface="Arial" charset="0"/>
              <a:ea typeface="Arial" charset="0"/>
              <a:cs typeface="Arial" charset="0"/>
            </a:endParaRPr>
          </a:p>
          <a:p>
            <a:pPr>
              <a:lnSpc>
                <a:spcPct val="100000"/>
              </a:lnSpc>
            </a:pPr>
            <a:r>
              <a:rPr lang="en-GB" sz="1400" b="1" spc="-1" dirty="0">
                <a:solidFill>
                  <a:srgbClr val="0000FF"/>
                </a:solidFill>
                <a:latin typeface="Arial" charset="0"/>
                <a:ea typeface="Arial" charset="0"/>
                <a:cs typeface="Arial" charset="0"/>
              </a:rPr>
              <a:t>Amplitude Analysis : </a:t>
            </a:r>
            <a:r>
              <a:rPr lang="en-GB" sz="1400" b="1" spc="-1" dirty="0" err="1">
                <a:solidFill>
                  <a:srgbClr val="0000FF"/>
                </a:solidFill>
                <a:latin typeface="Arial" charset="0"/>
                <a:ea typeface="Arial" charset="0"/>
                <a:cs typeface="Arial" charset="0"/>
              </a:rPr>
              <a:t>pyPWA</a:t>
            </a:r>
            <a:endParaRPr lang="en-GB" sz="1400" spc="-1" dirty="0">
              <a:latin typeface="Arial" charset="0"/>
              <a:ea typeface="Arial" charset="0"/>
              <a:cs typeface="Arial" charset="0"/>
            </a:endParaRPr>
          </a:p>
          <a:p>
            <a:pPr>
              <a:lnSpc>
                <a:spcPct val="100000"/>
              </a:lnSpc>
            </a:pPr>
            <a:r>
              <a:rPr lang="en-GB" sz="1400" b="1" u="sng" spc="-1" dirty="0">
                <a:solidFill>
                  <a:srgbClr val="0000FF"/>
                </a:solidFill>
                <a:latin typeface="Arial" charset="0"/>
                <a:ea typeface="Arial" charset="0"/>
                <a:cs typeface="Arial" charset="0"/>
                <a:hlinkClick r:id="rId9"/>
              </a:rPr>
              <a:t>https://github.com/JeffersonLab/PyPWA</a:t>
            </a:r>
            <a:endParaRPr lang="en-GB" sz="1400" spc="-1" dirty="0">
              <a:latin typeface="Arial" charset="0"/>
              <a:ea typeface="Arial" charset="0"/>
              <a:cs typeface="Arial" charset="0"/>
            </a:endParaRPr>
          </a:p>
          <a:p>
            <a:pPr>
              <a:lnSpc>
                <a:spcPct val="100000"/>
              </a:lnSpc>
            </a:pPr>
            <a:endParaRPr lang="en-GB" sz="1400" spc="-1" dirty="0">
              <a:latin typeface="Arial"/>
            </a:endParaRPr>
          </a:p>
        </p:txBody>
      </p:sp>
      <p:sp>
        <p:nvSpPr>
          <p:cNvPr id="43" name="CustomShape 2"/>
          <p:cNvSpPr/>
          <p:nvPr/>
        </p:nvSpPr>
        <p:spPr>
          <a:xfrm>
            <a:off x="261446" y="43539"/>
            <a:ext cx="8794804" cy="3352475"/>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GB" sz="2903" spc="-1" dirty="0" err="1">
                <a:latin typeface="Arial" charset="0"/>
                <a:ea typeface="Arial" charset="0"/>
                <a:cs typeface="Arial" charset="0"/>
              </a:rPr>
              <a:t>MesonEx</a:t>
            </a:r>
            <a:r>
              <a:rPr lang="en-GB" sz="2903" spc="-1" dirty="0">
                <a:latin typeface="Arial" charset="0"/>
                <a:ea typeface="Arial" charset="0"/>
                <a:cs typeface="Arial" charset="0"/>
              </a:rPr>
              <a:t> Status</a:t>
            </a:r>
          </a:p>
          <a:p>
            <a:pPr>
              <a:lnSpc>
                <a:spcPct val="100000"/>
              </a:lnSpc>
            </a:pPr>
            <a:endParaRPr lang="en-GB" sz="2903" spc="-1" dirty="0">
              <a:latin typeface="Arial" charset="0"/>
              <a:ea typeface="Arial" charset="0"/>
              <a:cs typeface="Arial" charset="0"/>
            </a:endParaRPr>
          </a:p>
          <a:p>
            <a:pPr>
              <a:lnSpc>
                <a:spcPct val="100000"/>
              </a:lnSpc>
            </a:pPr>
            <a:r>
              <a:rPr lang="en-GB" sz="1935" spc="-1" dirty="0">
                <a:latin typeface="Arial" charset="0"/>
                <a:ea typeface="Arial" charset="0"/>
                <a:cs typeface="Arial" charset="0"/>
              </a:rPr>
              <a:t>Currently focus on π</a:t>
            </a:r>
            <a:r>
              <a:rPr lang="en-GB" sz="1935" spc="-1" baseline="33000" dirty="0">
                <a:latin typeface="Arial" charset="0"/>
                <a:ea typeface="Arial" charset="0"/>
                <a:cs typeface="Arial" charset="0"/>
              </a:rPr>
              <a:t>0</a:t>
            </a:r>
            <a:r>
              <a:rPr lang="en-GB" sz="1935" spc="-1" dirty="0">
                <a:latin typeface="Arial" charset="0"/>
                <a:ea typeface="Arial" charset="0"/>
                <a:cs typeface="Arial" charset="0"/>
              </a:rPr>
              <a:t>, 2π, 3π and 2K final states</a:t>
            </a:r>
          </a:p>
          <a:p>
            <a:pPr>
              <a:lnSpc>
                <a:spcPct val="100000"/>
              </a:lnSpc>
            </a:pPr>
            <a:endParaRPr lang="en-GB" sz="1935" spc="-1" dirty="0">
              <a:latin typeface="Arial" charset="0"/>
              <a:ea typeface="Arial" charset="0"/>
              <a:cs typeface="Arial" charset="0"/>
            </a:endParaRPr>
          </a:p>
          <a:p>
            <a:pPr>
              <a:lnSpc>
                <a:spcPct val="100000"/>
              </a:lnSpc>
            </a:pPr>
            <a:r>
              <a:rPr lang="en-GB" sz="1935" spc="-1" dirty="0">
                <a:latin typeface="Arial" charset="0"/>
                <a:ea typeface="Arial" charset="0"/>
                <a:cs typeface="Arial" charset="0"/>
              </a:rPr>
              <a:t>Signal events isolated, preliminary fits underway</a:t>
            </a:r>
          </a:p>
          <a:p>
            <a:pPr>
              <a:lnSpc>
                <a:spcPct val="100000"/>
              </a:lnSpc>
            </a:pPr>
            <a:endParaRPr lang="en-GB" sz="1935" spc="-1" dirty="0">
              <a:latin typeface="Arial" charset="0"/>
              <a:ea typeface="Arial" charset="0"/>
              <a:cs typeface="Arial" charset="0"/>
            </a:endParaRPr>
          </a:p>
          <a:p>
            <a:pPr>
              <a:lnSpc>
                <a:spcPct val="100000"/>
              </a:lnSpc>
            </a:pPr>
            <a:r>
              <a:rPr lang="en-GB" sz="1935" spc="-1" dirty="0">
                <a:latin typeface="Arial" charset="0"/>
                <a:ea typeface="Arial" charset="0"/>
                <a:cs typeface="Arial" charset="0"/>
              </a:rPr>
              <a:t>Trigger and FT e- efficiency to be studied</a:t>
            </a:r>
          </a:p>
          <a:p>
            <a:pPr>
              <a:lnSpc>
                <a:spcPct val="100000"/>
              </a:lnSpc>
            </a:pPr>
            <a:r>
              <a:rPr lang="en-GB" sz="2177" spc="-1" dirty="0">
                <a:latin typeface="Arial" charset="0"/>
                <a:ea typeface="Arial" charset="0"/>
                <a:cs typeface="Arial" charset="0"/>
              </a:rPr>
              <a:t>  </a:t>
            </a:r>
            <a:r>
              <a:rPr lang="en-GB" sz="2903" spc="-1" dirty="0">
                <a:latin typeface="Arial" charset="0"/>
                <a:ea typeface="Arial" charset="0"/>
                <a:cs typeface="Arial" charset="0"/>
              </a:rPr>
              <a:t> </a:t>
            </a:r>
          </a:p>
        </p:txBody>
      </p:sp>
      <p:sp>
        <p:nvSpPr>
          <p:cNvPr id="44" name="TextShape 3"/>
          <p:cNvSpPr txBox="1"/>
          <p:nvPr/>
        </p:nvSpPr>
        <p:spPr>
          <a:xfrm>
            <a:off x="2264223" y="2699395"/>
            <a:ext cx="513756" cy="384011"/>
          </a:xfrm>
          <a:prstGeom prst="rect">
            <a:avLst/>
          </a:prstGeom>
          <a:noFill/>
          <a:ln>
            <a:noFill/>
          </a:ln>
        </p:spPr>
        <p:txBody>
          <a:bodyPr lIns="108847" tIns="54423" rIns="108847" bIns="54423">
            <a:noAutofit/>
          </a:bodyPr>
          <a:lstStyle/>
          <a:p>
            <a:pPr>
              <a:lnSpc>
                <a:spcPct val="100000"/>
              </a:lnSpc>
            </a:pPr>
            <a:r>
              <a:rPr lang="en-GB" sz="1935" b="1" spc="-1">
                <a:solidFill>
                  <a:srgbClr val="C9211E"/>
                </a:solidFill>
                <a:latin typeface="Courier Prime"/>
              </a:rPr>
              <a:t>2</a:t>
            </a:r>
            <a:r>
              <a:rPr lang="en-GB" sz="1935" b="1" spc="-1">
                <a:solidFill>
                  <a:srgbClr val="C9211E"/>
                </a:solidFill>
                <a:latin typeface="Courier Prime"/>
                <a:ea typeface="Courier Prime"/>
              </a:rPr>
              <a:t>π</a:t>
            </a:r>
            <a:endParaRPr lang="en-GB" sz="1935" spc="-1">
              <a:latin typeface="Arial"/>
            </a:endParaRPr>
          </a:p>
        </p:txBody>
      </p:sp>
      <p:sp>
        <p:nvSpPr>
          <p:cNvPr id="45" name="TextShape 4"/>
          <p:cNvSpPr txBox="1"/>
          <p:nvPr/>
        </p:nvSpPr>
        <p:spPr>
          <a:xfrm>
            <a:off x="10884872" y="957850"/>
            <a:ext cx="513756" cy="384011"/>
          </a:xfrm>
          <a:prstGeom prst="rect">
            <a:avLst/>
          </a:prstGeom>
          <a:noFill/>
          <a:ln>
            <a:noFill/>
          </a:ln>
        </p:spPr>
        <p:txBody>
          <a:bodyPr lIns="108847" tIns="54423" rIns="108847" bIns="54423">
            <a:noAutofit/>
          </a:bodyPr>
          <a:lstStyle/>
          <a:p>
            <a:pPr>
              <a:lnSpc>
                <a:spcPct val="100000"/>
              </a:lnSpc>
            </a:pPr>
            <a:r>
              <a:rPr lang="en-GB" sz="1935" b="1" spc="-1">
                <a:solidFill>
                  <a:srgbClr val="C9211E"/>
                </a:solidFill>
                <a:latin typeface="Courier Prime"/>
                <a:ea typeface="Courier Prime"/>
              </a:rPr>
              <a:t>3π</a:t>
            </a:r>
            <a:endParaRPr lang="en-GB" sz="1935" spc="-1">
              <a:latin typeface="Arial"/>
            </a:endParaRPr>
          </a:p>
        </p:txBody>
      </p:sp>
    </p:spTree>
    <p:extLst>
      <p:ext uri="{BB962C8B-B14F-4D97-AF65-F5344CB8AC3E}">
        <p14:creationId xmlns:p14="http://schemas.microsoft.com/office/powerpoint/2010/main" val="92337664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1288" y="74938"/>
            <a:ext cx="8839200" cy="400110"/>
          </a:xfrm>
          <a:prstGeom prst="rect">
            <a:avLst/>
          </a:prstGeom>
        </p:spPr>
        <p:txBody>
          <a:bodyPr wrap="square">
            <a:spAutoFit/>
          </a:bodyPr>
          <a:lstStyle/>
          <a:p>
            <a:pPr algn="ctr">
              <a:defRPr/>
            </a:pPr>
            <a:r>
              <a:rPr lang="en-US" sz="2000" b="1" kern="0" dirty="0">
                <a:solidFill>
                  <a:schemeClr val="accent6">
                    <a:lumMod val="75000"/>
                  </a:schemeClr>
                </a:solidFill>
                <a:ea typeface="MS PGothic" pitchFamily="34" charset="-128"/>
              </a:rPr>
              <a:t>Hadron Structure Experiments (E12-09-003, E12-06-108A)</a:t>
            </a:r>
            <a:endParaRPr lang="en-US" sz="2000" dirty="0">
              <a:solidFill>
                <a:schemeClr val="accent6">
                  <a:lumMod val="75000"/>
                </a:schemeClr>
              </a:solidFill>
            </a:endParaRPr>
          </a:p>
        </p:txBody>
      </p:sp>
      <p:cxnSp>
        <p:nvCxnSpPr>
          <p:cNvPr id="61" name="Curved Connector 60"/>
          <p:cNvCxnSpPr/>
          <p:nvPr/>
        </p:nvCxnSpPr>
        <p:spPr bwMode="auto">
          <a:xfrm rot="5400000" flipH="1" flipV="1">
            <a:off x="2621280" y="2286000"/>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59" name="TextBox 58"/>
          <p:cNvSpPr txBox="1"/>
          <p:nvPr/>
        </p:nvSpPr>
        <p:spPr>
          <a:xfrm>
            <a:off x="1805278" y="606369"/>
            <a:ext cx="8610601" cy="892552"/>
          </a:xfrm>
          <a:prstGeom prst="rect">
            <a:avLst/>
          </a:prstGeom>
          <a:noFill/>
          <a:ln w="44450">
            <a:solidFill>
              <a:srgbClr val="000090"/>
            </a:solidFill>
          </a:ln>
        </p:spPr>
        <p:txBody>
          <a:bodyPr wrap="square" rtlCol="0">
            <a:spAutoFit/>
          </a:bodyPr>
          <a:lstStyle/>
          <a:p>
            <a:pPr algn="ctr">
              <a:defRPr/>
            </a:pPr>
            <a:r>
              <a:rPr lang="en-US" sz="1400" b="1" dirty="0">
                <a:solidFill>
                  <a:srgbClr val="3333CC"/>
                </a:solidFill>
              </a:rPr>
              <a:t>N* electroexcitation studies with CLAS12 will address the critical open questions: </a:t>
            </a:r>
          </a:p>
          <a:p>
            <a:pPr algn="ctr">
              <a:spcBef>
                <a:spcPts val="600"/>
              </a:spcBef>
              <a:defRPr/>
            </a:pPr>
            <a:r>
              <a:rPr lang="en-US" sz="1400" i="1" dirty="0">
                <a:solidFill>
                  <a:srgbClr val="008000"/>
                </a:solidFill>
              </a:rPr>
              <a:t>How is &gt;98% of hadron mass generated and how is it related to Dynamical Chiral Symmetry Breaking? </a:t>
            </a:r>
          </a:p>
          <a:p>
            <a:pPr algn="ctr">
              <a:spcBef>
                <a:spcPts val="600"/>
              </a:spcBef>
              <a:defRPr/>
            </a:pPr>
            <a:r>
              <a:rPr lang="en-US" sz="1400" i="1" dirty="0">
                <a:solidFill>
                  <a:srgbClr val="008000"/>
                </a:solidFill>
              </a:rPr>
              <a:t>What is the behavior of QCD's running coupling at infrared momenta?     </a:t>
            </a:r>
          </a:p>
        </p:txBody>
      </p:sp>
      <p:sp>
        <p:nvSpPr>
          <p:cNvPr id="32" name="TextBox 31"/>
          <p:cNvSpPr txBox="1"/>
          <p:nvPr/>
        </p:nvSpPr>
        <p:spPr>
          <a:xfrm>
            <a:off x="1721257" y="6104719"/>
            <a:ext cx="4395537" cy="276999"/>
          </a:xfrm>
          <a:prstGeom prst="rect">
            <a:avLst/>
          </a:prstGeom>
          <a:noFill/>
        </p:spPr>
        <p:txBody>
          <a:bodyPr wrap="square" rtlCol="0">
            <a:spAutoFit/>
          </a:bodyPr>
          <a:lstStyle/>
          <a:p>
            <a:pPr>
              <a:defRPr/>
            </a:pPr>
            <a:r>
              <a:rPr lang="en-US" sz="1200" dirty="0">
                <a:solidFill>
                  <a:srgbClr val="0000FF"/>
                </a:solidFill>
              </a:rPr>
              <a:t>CLAS results vs. theory expectations with running quark mass </a:t>
            </a:r>
          </a:p>
        </p:txBody>
      </p:sp>
      <p:sp>
        <p:nvSpPr>
          <p:cNvPr id="80" name="TextBox 79"/>
          <p:cNvSpPr txBox="1"/>
          <p:nvPr/>
        </p:nvSpPr>
        <p:spPr>
          <a:xfrm>
            <a:off x="6201150" y="6052091"/>
            <a:ext cx="4466850" cy="461665"/>
          </a:xfrm>
          <a:prstGeom prst="rect">
            <a:avLst/>
          </a:prstGeom>
          <a:noFill/>
        </p:spPr>
        <p:txBody>
          <a:bodyPr wrap="square" rtlCol="0">
            <a:spAutoFit/>
          </a:bodyPr>
          <a:lstStyle/>
          <a:p>
            <a:pPr algn="ctr">
              <a:defRPr/>
            </a:pPr>
            <a:r>
              <a:rPr lang="en-US" sz="1200" dirty="0">
                <a:solidFill>
                  <a:srgbClr val="008100"/>
                </a:solidFill>
              </a:rPr>
              <a:t>V.D. Burkert, C.D. Roberts, Rev. Mod. Phys. 91, 011003 (2019)</a:t>
            </a:r>
          </a:p>
          <a:p>
            <a:pPr algn="ctr">
              <a:defRPr/>
            </a:pPr>
            <a:r>
              <a:rPr lang="en-US" sz="1200" dirty="0">
                <a:solidFill>
                  <a:srgbClr val="008100"/>
                </a:solidFill>
              </a:rPr>
              <a:t>D.S. Carman, K. </a:t>
            </a:r>
            <a:r>
              <a:rPr lang="en-US" sz="1200" dirty="0" err="1">
                <a:solidFill>
                  <a:srgbClr val="008100"/>
                </a:solidFill>
              </a:rPr>
              <a:t>Joo</a:t>
            </a:r>
            <a:r>
              <a:rPr lang="en-US" sz="1200">
                <a:solidFill>
                  <a:srgbClr val="008100"/>
                </a:solidFill>
              </a:rPr>
              <a:t>, V.I. Mokeev, FBS 61, 29 (2020)  </a:t>
            </a:r>
          </a:p>
        </p:txBody>
      </p:sp>
      <p:sp>
        <p:nvSpPr>
          <p:cNvPr id="2" name="TextBox 1"/>
          <p:cNvSpPr txBox="1"/>
          <p:nvPr/>
        </p:nvSpPr>
        <p:spPr>
          <a:xfrm>
            <a:off x="828674" y="1670639"/>
            <a:ext cx="10272713" cy="1169551"/>
          </a:xfrm>
          <a:prstGeom prst="rect">
            <a:avLst/>
          </a:prstGeom>
          <a:solidFill>
            <a:srgbClr val="FFC000"/>
          </a:solidFill>
          <a:ln>
            <a:solidFill>
              <a:srgbClr val="FFC000"/>
            </a:solidFill>
          </a:ln>
        </p:spPr>
        <p:txBody>
          <a:bodyPr wrap="square" rtlCol="0">
            <a:spAutoFit/>
          </a:bodyPr>
          <a:lstStyle/>
          <a:p>
            <a:pPr algn="ctr">
              <a:defRPr/>
            </a:pPr>
            <a:r>
              <a:rPr lang="en-US" sz="1400" dirty="0">
                <a:solidFill>
                  <a:srgbClr val="000000"/>
                </a:solidFill>
                <a:latin typeface="Arial"/>
              </a:rPr>
              <a:t>Mapping out the quark mass function from CLAS12 data on the </a:t>
            </a:r>
            <a:r>
              <a:rPr lang="en-US" sz="1400" dirty="0">
                <a:solidFill>
                  <a:srgbClr val="000000"/>
                </a:solidFill>
                <a:latin typeface="Symbol" panose="05050102010706020507" pitchFamily="18" charset="2"/>
              </a:rPr>
              <a:t>g</a:t>
            </a:r>
            <a:r>
              <a:rPr lang="en-US" sz="1400" baseline="-25000" dirty="0">
                <a:solidFill>
                  <a:srgbClr val="000000"/>
                </a:solidFill>
                <a:latin typeface="Arial"/>
              </a:rPr>
              <a:t>v</a:t>
            </a:r>
            <a:r>
              <a:rPr lang="en-US" sz="1400" dirty="0">
                <a:solidFill>
                  <a:srgbClr val="000000"/>
                </a:solidFill>
                <a:latin typeface="Arial"/>
              </a:rPr>
              <a:t>pN* electrocouplings of spin-isospin flip, radial, and orbital excited nucleon resonances for Q</a:t>
            </a:r>
            <a:r>
              <a:rPr lang="en-US" sz="1400" baseline="30000" dirty="0">
                <a:solidFill>
                  <a:srgbClr val="000000"/>
                </a:solidFill>
                <a:latin typeface="Arial"/>
              </a:rPr>
              <a:t>2</a:t>
            </a:r>
            <a:r>
              <a:rPr lang="en-US" sz="1400" dirty="0">
                <a:solidFill>
                  <a:srgbClr val="000000"/>
                </a:solidFill>
                <a:latin typeface="Arial"/>
              </a:rPr>
              <a:t>:[5:12] GeV</a:t>
            </a:r>
            <a:r>
              <a:rPr lang="en-US" sz="1400" baseline="30000" dirty="0">
                <a:solidFill>
                  <a:srgbClr val="000000"/>
                </a:solidFill>
                <a:latin typeface="Arial"/>
              </a:rPr>
              <a:t>2 </a:t>
            </a:r>
            <a:r>
              <a:rPr lang="en-US" sz="1400" dirty="0">
                <a:solidFill>
                  <a:srgbClr val="000000"/>
                </a:solidFill>
                <a:latin typeface="Arial"/>
              </a:rPr>
              <a:t>will allow us to explore how the dominant part of hadron mass is generated in the transition from the strong QCD to pQCD regimes</a:t>
            </a:r>
          </a:p>
          <a:p>
            <a:pPr algn="ctr">
              <a:defRPr/>
            </a:pPr>
            <a:endParaRPr lang="en-US" sz="1400" dirty="0">
              <a:solidFill>
                <a:srgbClr val="000000"/>
              </a:solidFill>
              <a:latin typeface="Arial"/>
            </a:endParaRPr>
          </a:p>
          <a:p>
            <a:pPr algn="ctr">
              <a:defRPr/>
            </a:pPr>
            <a:r>
              <a:rPr lang="en-US" sz="1400" dirty="0">
                <a:solidFill>
                  <a:srgbClr val="000000"/>
                </a:solidFill>
                <a:latin typeface="Arial"/>
              </a:rPr>
              <a:t>Chart the QCD running coupling from the results on the electrocouplings of orbital excited resonances</a:t>
            </a:r>
          </a:p>
        </p:txBody>
      </p:sp>
      <p:grpSp>
        <p:nvGrpSpPr>
          <p:cNvPr id="8" name="Group 7">
            <a:extLst>
              <a:ext uri="{FF2B5EF4-FFF2-40B4-BE49-F238E27FC236}">
                <a16:creationId xmlns="" xmlns:a16="http://schemas.microsoft.com/office/drawing/2014/main" id="{9C3662DF-1081-1840-BD79-B6BF54725E98}"/>
              </a:ext>
            </a:extLst>
          </p:cNvPr>
          <p:cNvGrpSpPr/>
          <p:nvPr/>
        </p:nvGrpSpPr>
        <p:grpSpPr>
          <a:xfrm>
            <a:off x="5981700" y="3005581"/>
            <a:ext cx="4202884" cy="3013851"/>
            <a:chOff x="4457700" y="3005580"/>
            <a:chExt cx="4202884" cy="3013851"/>
          </a:xfrm>
        </p:grpSpPr>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4773768" y="3042552"/>
              <a:ext cx="3840480" cy="2743200"/>
            </a:xfrm>
            <a:prstGeom prst="rect">
              <a:avLst/>
            </a:prstGeom>
          </p:spPr>
        </p:pic>
        <p:sp>
          <p:nvSpPr>
            <p:cNvPr id="23" name="TextBox 22"/>
            <p:cNvSpPr txBox="1"/>
            <p:nvPr/>
          </p:nvSpPr>
          <p:spPr>
            <a:xfrm>
              <a:off x="6885739" y="5742432"/>
              <a:ext cx="1774845" cy="276999"/>
            </a:xfrm>
            <a:prstGeom prst="rect">
              <a:avLst/>
            </a:prstGeom>
            <a:noFill/>
          </p:spPr>
          <p:txBody>
            <a:bodyPr wrap="none" rtlCol="0">
              <a:spAutoFit/>
            </a:bodyPr>
            <a:lstStyle/>
            <a:p>
              <a:pPr>
                <a:defRPr/>
              </a:pPr>
              <a:r>
                <a:rPr lang="en-US" sz="1200">
                  <a:solidFill>
                    <a:srgbClr val="7030A0"/>
                  </a:solidFill>
                </a:rPr>
                <a:t>Quark Momentum, GeV</a:t>
              </a:r>
            </a:p>
          </p:txBody>
        </p:sp>
        <p:sp>
          <p:nvSpPr>
            <p:cNvPr id="25" name="TextBox 24"/>
            <p:cNvSpPr txBox="1"/>
            <p:nvPr/>
          </p:nvSpPr>
          <p:spPr>
            <a:xfrm rot="16200000">
              <a:off x="3643054" y="3820226"/>
              <a:ext cx="1906291" cy="276999"/>
            </a:xfrm>
            <a:prstGeom prst="rect">
              <a:avLst/>
            </a:prstGeom>
            <a:noFill/>
          </p:spPr>
          <p:txBody>
            <a:bodyPr wrap="none" rtlCol="0">
              <a:spAutoFit/>
            </a:bodyPr>
            <a:lstStyle/>
            <a:p>
              <a:pPr>
                <a:defRPr/>
              </a:pPr>
              <a:r>
                <a:rPr lang="en-US" sz="1200">
                  <a:solidFill>
                    <a:srgbClr val="7030A0"/>
                  </a:solidFill>
                </a:rPr>
                <a:t>Dressed Quark Mass, GeV</a:t>
              </a:r>
            </a:p>
          </p:txBody>
        </p:sp>
        <p:sp>
          <p:nvSpPr>
            <p:cNvPr id="27" name="Rectangle 26"/>
            <p:cNvSpPr/>
            <p:nvPr/>
          </p:nvSpPr>
          <p:spPr bwMode="auto">
            <a:xfrm>
              <a:off x="4965835" y="3036415"/>
              <a:ext cx="1474984" cy="2560320"/>
            </a:xfrm>
            <a:prstGeom prst="rect">
              <a:avLst/>
            </a:prstGeom>
            <a:solidFill>
              <a:schemeClr val="accent3">
                <a:lumMod val="75000"/>
              </a:schemeClr>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defRPr/>
              </a:pPr>
              <a:endParaRPr lang="en-US">
                <a:solidFill>
                  <a:srgbClr val="000000"/>
                </a:solidFill>
                <a:latin typeface="Arial"/>
              </a:endParaRPr>
            </a:p>
          </p:txBody>
        </p:sp>
        <p:sp>
          <p:nvSpPr>
            <p:cNvPr id="29" name="TextBox 28"/>
            <p:cNvSpPr txBox="1"/>
            <p:nvPr/>
          </p:nvSpPr>
          <p:spPr>
            <a:xfrm>
              <a:off x="6874286" y="4751976"/>
              <a:ext cx="1736787" cy="600164"/>
            </a:xfrm>
            <a:prstGeom prst="rect">
              <a:avLst/>
            </a:prstGeom>
            <a:solidFill>
              <a:srgbClr val="FFC000">
                <a:alpha val="25000"/>
              </a:srgbClr>
            </a:solidFill>
          </p:spPr>
          <p:txBody>
            <a:bodyPr wrap="square" rtlCol="0">
              <a:spAutoFit/>
            </a:bodyPr>
            <a:lstStyle/>
            <a:p>
              <a:pPr algn="ctr">
                <a:defRPr/>
              </a:pPr>
              <a:r>
                <a:rPr lang="en-US" sz="1100">
                  <a:solidFill>
                    <a:srgbClr val="FF0000"/>
                  </a:solidFill>
                </a:rPr>
                <a:t>approaching bare Higgs quark mass and </a:t>
              </a:r>
              <a:r>
                <a:rPr lang="en-US" sz="1100" err="1">
                  <a:solidFill>
                    <a:srgbClr val="FF0000"/>
                  </a:solidFill>
                </a:rPr>
                <a:t>pQCD</a:t>
              </a:r>
              <a:r>
                <a:rPr lang="en-US" sz="1100">
                  <a:solidFill>
                    <a:srgbClr val="FF0000"/>
                  </a:solidFill>
                </a:rPr>
                <a:t> regime</a:t>
              </a:r>
              <a:endParaRPr lang="en-US" sz="1050">
                <a:solidFill>
                  <a:srgbClr val="FF0000"/>
                </a:solidFill>
              </a:endParaRPr>
            </a:p>
          </p:txBody>
        </p:sp>
        <p:sp>
          <p:nvSpPr>
            <p:cNvPr id="30" name="TextBox 29"/>
            <p:cNvSpPr txBox="1"/>
            <p:nvPr/>
          </p:nvSpPr>
          <p:spPr>
            <a:xfrm rot="16200000">
              <a:off x="4005675" y="4002713"/>
              <a:ext cx="2560319" cy="627722"/>
            </a:xfrm>
            <a:prstGeom prst="rect">
              <a:avLst/>
            </a:prstGeom>
            <a:solidFill>
              <a:srgbClr val="FFC000">
                <a:alpha val="25000"/>
              </a:srgbClr>
            </a:solidFill>
          </p:spPr>
          <p:txBody>
            <a:bodyPr wrap="square" lIns="45720" rtlCol="0">
              <a:noAutofit/>
            </a:bodyPr>
            <a:lstStyle/>
            <a:p>
              <a:pPr>
                <a:defRPr/>
              </a:pPr>
              <a:r>
                <a:rPr lang="en-US" sz="1050">
                  <a:solidFill>
                    <a:srgbClr val="FF0000"/>
                  </a:solidFill>
                </a:rPr>
                <a:t>  confinement (approaching</a:t>
              </a:r>
            </a:p>
            <a:p>
              <a:pPr>
                <a:defRPr/>
              </a:pPr>
              <a:r>
                <a:rPr lang="en-US" sz="1050">
                  <a:solidFill>
                    <a:srgbClr val="FF0000"/>
                  </a:solidFill>
                </a:rPr>
                <a:t>  constituent quark mass</a:t>
              </a:r>
              <a:r>
                <a:rPr lang="en-US" sz="1050" b="1">
                  <a:solidFill>
                    <a:srgbClr val="FF0000"/>
                  </a:solidFill>
                </a:rPr>
                <a:t>)</a:t>
              </a:r>
            </a:p>
            <a:p>
              <a:pPr>
                <a:defRPr/>
              </a:pPr>
              <a:endParaRPr lang="en-US" sz="1050" b="1">
                <a:solidFill>
                  <a:srgbClr val="FF0000"/>
                </a:solidFill>
              </a:endParaRPr>
            </a:p>
          </p:txBody>
        </p:sp>
        <p:sp>
          <p:nvSpPr>
            <p:cNvPr id="31" name="TextBox 30"/>
            <p:cNvSpPr txBox="1"/>
            <p:nvPr/>
          </p:nvSpPr>
          <p:spPr>
            <a:xfrm>
              <a:off x="6744484" y="3050524"/>
              <a:ext cx="1866116" cy="907941"/>
            </a:xfrm>
            <a:prstGeom prst="rect">
              <a:avLst/>
            </a:prstGeom>
            <a:solidFill>
              <a:srgbClr val="FFC000">
                <a:alpha val="25000"/>
              </a:srgbClr>
            </a:solidFill>
          </p:spPr>
          <p:txBody>
            <a:bodyPr wrap="square" rtlCol="0">
              <a:spAutoFit/>
            </a:bodyPr>
            <a:lstStyle/>
            <a:p>
              <a:pPr>
                <a:spcAft>
                  <a:spcPts val="600"/>
                </a:spcAft>
                <a:defRPr/>
              </a:pPr>
              <a:r>
                <a:rPr lang="en-US" sz="1200" u="sng">
                  <a:solidFill>
                    <a:srgbClr val="000000"/>
                  </a:solidFill>
                </a:rPr>
                <a:t>mass composition</a:t>
              </a:r>
            </a:p>
            <a:p>
              <a:pPr>
                <a:defRPr/>
              </a:pPr>
              <a:r>
                <a:rPr lang="en-US" sz="1200">
                  <a:solidFill>
                    <a:srgbClr val="000000"/>
                  </a:solidFill>
                </a:rPr>
                <a:t>&lt;2%   Higgs mechanism</a:t>
              </a:r>
            </a:p>
            <a:p>
              <a:pPr>
                <a:defRPr/>
              </a:pPr>
              <a:r>
                <a:rPr lang="en-US" sz="1200">
                  <a:solidFill>
                    <a:srgbClr val="000000"/>
                  </a:solidFill>
                </a:rPr>
                <a:t>&gt;98% non-perturbative</a:t>
              </a:r>
            </a:p>
            <a:p>
              <a:pPr>
                <a:defRPr/>
              </a:pPr>
              <a:r>
                <a:rPr lang="en-US" sz="1200">
                  <a:solidFill>
                    <a:srgbClr val="000000"/>
                  </a:solidFill>
                </a:rPr>
                <a:t>          strong interaction</a:t>
              </a:r>
            </a:p>
          </p:txBody>
        </p:sp>
        <p:sp>
          <p:nvSpPr>
            <p:cNvPr id="28" name="TextBox 27"/>
            <p:cNvSpPr txBox="1"/>
            <p:nvPr/>
          </p:nvSpPr>
          <p:spPr>
            <a:xfrm>
              <a:off x="5441159" y="3188092"/>
              <a:ext cx="731289" cy="400110"/>
            </a:xfrm>
            <a:prstGeom prst="rect">
              <a:avLst/>
            </a:prstGeom>
            <a:solidFill>
              <a:schemeClr val="bg1"/>
            </a:solidFill>
            <a:ln w="12700">
              <a:solidFill>
                <a:srgbClr val="000090"/>
              </a:solidFill>
            </a:ln>
          </p:spPr>
          <p:txBody>
            <a:bodyPr wrap="none" rtlCol="0">
              <a:spAutoFit/>
            </a:bodyPr>
            <a:lstStyle/>
            <a:p>
              <a:pPr algn="ctr">
                <a:defRPr/>
              </a:pPr>
              <a:r>
                <a:rPr lang="en-US" sz="1000">
                  <a:solidFill>
                    <a:srgbClr val="000000"/>
                  </a:solidFill>
                  <a:latin typeface="Arial Black" panose="020B0A04020102020204" pitchFamily="34" charset="0"/>
                </a:rPr>
                <a:t>CLAS12</a:t>
              </a:r>
            </a:p>
            <a:p>
              <a:pPr algn="ctr">
                <a:defRPr/>
              </a:pPr>
              <a:r>
                <a:rPr lang="en-US" sz="1000">
                  <a:solidFill>
                    <a:srgbClr val="000000"/>
                  </a:solidFill>
                  <a:latin typeface="Arial Black" panose="020B0A04020102020204" pitchFamily="34" charset="0"/>
                </a:rPr>
                <a:t>range</a:t>
              </a:r>
            </a:p>
          </p:txBody>
        </p:sp>
        <p:sp>
          <p:nvSpPr>
            <p:cNvPr id="7" name="Rectangle 6">
              <a:extLst>
                <a:ext uri="{FF2B5EF4-FFF2-40B4-BE49-F238E27FC236}">
                  <a16:creationId xmlns="" xmlns:a16="http://schemas.microsoft.com/office/drawing/2014/main" id="{40733C8E-81A4-6D42-9D8F-90E0F67C1DD7}"/>
                </a:ext>
              </a:extLst>
            </p:cNvPr>
            <p:cNvSpPr/>
            <p:nvPr/>
          </p:nvSpPr>
          <p:spPr bwMode="auto">
            <a:xfrm>
              <a:off x="4965835" y="3036414"/>
              <a:ext cx="3657600" cy="256032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600">
                <a:latin typeface="Arial" charset="0"/>
              </a:endParaRPr>
            </a:p>
          </p:txBody>
        </p:sp>
      </p:grpSp>
      <p:grpSp>
        <p:nvGrpSpPr>
          <p:cNvPr id="9" name="Group 8">
            <a:extLst>
              <a:ext uri="{FF2B5EF4-FFF2-40B4-BE49-F238E27FC236}">
                <a16:creationId xmlns="" xmlns:a16="http://schemas.microsoft.com/office/drawing/2014/main" id="{E54A821A-47BB-BF4C-AED9-A53298BCC787}"/>
              </a:ext>
            </a:extLst>
          </p:cNvPr>
          <p:cNvGrpSpPr/>
          <p:nvPr/>
        </p:nvGrpSpPr>
        <p:grpSpPr>
          <a:xfrm>
            <a:off x="1612224" y="2777851"/>
            <a:ext cx="4295686" cy="3243953"/>
            <a:chOff x="88224" y="2777850"/>
            <a:chExt cx="4295686" cy="3243953"/>
          </a:xfrm>
        </p:grpSpPr>
        <p:pic>
          <p:nvPicPr>
            <p:cNvPr id="6" name="Picture 5"/>
            <p:cNvPicPr>
              <a:picLocks/>
            </p:cNvPicPr>
            <p:nvPr/>
          </p:nvPicPr>
          <p:blipFill rotWithShape="1">
            <a:blip r:embed="rId4">
              <a:extLst>
                <a:ext uri="{28A0092B-C50C-407E-A947-70E740481C1C}">
                  <a14:useLocalDpi xmlns:a14="http://schemas.microsoft.com/office/drawing/2010/main" val="0"/>
                </a:ext>
              </a:extLst>
            </a:blip>
            <a:srcRect l="3931" r="2875" b="6920"/>
            <a:stretch/>
          </p:blipFill>
          <p:spPr>
            <a:xfrm>
              <a:off x="613354" y="3054011"/>
              <a:ext cx="2509631" cy="2605857"/>
            </a:xfrm>
            <a:prstGeom prst="rect">
              <a:avLst/>
            </a:prstGeom>
          </p:spPr>
        </p:pic>
        <p:sp>
          <p:nvSpPr>
            <p:cNvPr id="60" name="TextBox 59"/>
            <p:cNvSpPr txBox="1"/>
            <p:nvPr/>
          </p:nvSpPr>
          <p:spPr>
            <a:xfrm>
              <a:off x="3439029" y="5744804"/>
              <a:ext cx="944881" cy="276999"/>
            </a:xfrm>
            <a:prstGeom prst="rect">
              <a:avLst/>
            </a:prstGeom>
            <a:solidFill>
              <a:schemeClr val="bg1"/>
            </a:solidFill>
          </p:spPr>
          <p:txBody>
            <a:bodyPr wrap="square" rtlCol="0">
              <a:spAutoFit/>
            </a:bodyPr>
            <a:lstStyle/>
            <a:p>
              <a:pPr algn="ctr">
                <a:defRPr/>
              </a:pPr>
              <a:r>
                <a:rPr lang="en-US" sz="1200">
                  <a:solidFill>
                    <a:srgbClr val="7030A0"/>
                  </a:solidFill>
                </a:rPr>
                <a:t>Q</a:t>
              </a:r>
              <a:r>
                <a:rPr lang="en-US" sz="1200" baseline="30000">
                  <a:solidFill>
                    <a:srgbClr val="7030A0"/>
                  </a:solidFill>
                </a:rPr>
                <a:t>2</a:t>
              </a:r>
              <a:r>
                <a:rPr lang="en-US" sz="1200">
                  <a:solidFill>
                    <a:srgbClr val="7030A0"/>
                  </a:solidFill>
                </a:rPr>
                <a:t> (GeV</a:t>
              </a:r>
              <a:r>
                <a:rPr lang="en-US" sz="1200" baseline="30000">
                  <a:solidFill>
                    <a:srgbClr val="7030A0"/>
                  </a:solidFill>
                </a:rPr>
                <a:t>2</a:t>
              </a:r>
              <a:r>
                <a:rPr lang="en-US" sz="1200">
                  <a:solidFill>
                    <a:srgbClr val="7030A0"/>
                  </a:solidFill>
                </a:rPr>
                <a:t>)</a:t>
              </a:r>
            </a:p>
          </p:txBody>
        </p:sp>
        <p:sp>
          <p:nvSpPr>
            <p:cNvPr id="52" name="TextBox 51"/>
            <p:cNvSpPr txBox="1"/>
            <p:nvPr/>
          </p:nvSpPr>
          <p:spPr>
            <a:xfrm>
              <a:off x="2057400" y="3156615"/>
              <a:ext cx="2057400" cy="338554"/>
            </a:xfrm>
            <a:prstGeom prst="rect">
              <a:avLst/>
            </a:prstGeom>
            <a:solidFill>
              <a:schemeClr val="bg1"/>
            </a:solidFill>
          </p:spPr>
          <p:txBody>
            <a:bodyPr wrap="square" rtlCol="0">
              <a:spAutoFit/>
            </a:bodyPr>
            <a:lstStyle/>
            <a:p>
              <a:pPr algn="ctr">
                <a:defRPr/>
              </a:pPr>
              <a:r>
                <a:rPr lang="en-US" sz="1600" dirty="0">
                  <a:solidFill>
                    <a:srgbClr val="000090"/>
                  </a:solidFill>
                  <a:latin typeface="Comic Sans MS"/>
                  <a:cs typeface="Comic Sans MS"/>
                </a:rPr>
                <a:t>N(1440)1/2</a:t>
              </a:r>
              <a:r>
                <a:rPr lang="en-US" sz="1600" baseline="30000" dirty="0">
                  <a:solidFill>
                    <a:srgbClr val="000090"/>
                  </a:solidFill>
                  <a:latin typeface="Comic Sans MS"/>
                  <a:cs typeface="Comic Sans MS"/>
                </a:rPr>
                <a:t>+</a:t>
              </a:r>
              <a:r>
                <a:rPr lang="en-US" sz="1600" dirty="0">
                  <a:solidFill>
                    <a:srgbClr val="000090"/>
                  </a:solidFill>
                  <a:latin typeface="Comic Sans MS"/>
                  <a:cs typeface="Comic Sans MS"/>
                </a:rPr>
                <a:t> </a:t>
              </a:r>
              <a:endParaRPr lang="en-US" sz="1600" baseline="-25000" dirty="0">
                <a:solidFill>
                  <a:srgbClr val="000090"/>
                </a:solidFill>
                <a:latin typeface="Comic Sans MS"/>
                <a:cs typeface="Comic Sans MS"/>
              </a:endParaRPr>
            </a:p>
          </p:txBody>
        </p:sp>
        <p:pic>
          <p:nvPicPr>
            <p:cNvPr id="68" name="Picture 67" descr="Screen Shot 2016-08-16 at 11.34.33 AM.png"/>
            <p:cNvPicPr>
              <a:picLocks/>
            </p:cNvPicPr>
            <p:nvPr/>
          </p:nvPicPr>
          <p:blipFill rotWithShape="1">
            <a:blip r:embed="rId5"/>
            <a:srcRect b="4293"/>
            <a:stretch/>
          </p:blipFill>
          <p:spPr>
            <a:xfrm>
              <a:off x="3122987" y="3559536"/>
              <a:ext cx="1143000" cy="2100332"/>
            </a:xfrm>
            <a:prstGeom prst="rect">
              <a:avLst/>
            </a:prstGeom>
          </p:spPr>
        </p:pic>
        <p:sp>
          <p:nvSpPr>
            <p:cNvPr id="58" name="TextBox 57"/>
            <p:cNvSpPr txBox="1"/>
            <p:nvPr/>
          </p:nvSpPr>
          <p:spPr>
            <a:xfrm rot="16200000">
              <a:off x="-591389" y="3669456"/>
              <a:ext cx="1697779" cy="338554"/>
            </a:xfrm>
            <a:prstGeom prst="rect">
              <a:avLst/>
            </a:prstGeom>
            <a:solidFill>
              <a:schemeClr val="bg1"/>
            </a:solidFill>
          </p:spPr>
          <p:txBody>
            <a:bodyPr wrap="square" rtlCol="0">
              <a:spAutoFit/>
            </a:bodyPr>
            <a:lstStyle/>
            <a:p>
              <a:pPr algn="ctr">
                <a:defRPr/>
              </a:pPr>
              <a:r>
                <a:rPr lang="en-US" sz="1600">
                  <a:solidFill>
                    <a:srgbClr val="7030A0"/>
                  </a:solidFill>
                </a:rPr>
                <a:t>A</a:t>
              </a:r>
              <a:r>
                <a:rPr lang="en-US" sz="1600" baseline="-25000">
                  <a:solidFill>
                    <a:srgbClr val="7030A0"/>
                  </a:solidFill>
                </a:rPr>
                <a:t>1/2 </a:t>
              </a:r>
              <a:r>
                <a:rPr lang="en-US" sz="1600">
                  <a:solidFill>
                    <a:srgbClr val="7030A0"/>
                  </a:solidFill>
                </a:rPr>
                <a:t>  </a:t>
              </a:r>
              <a:r>
                <a:rPr lang="en-US" sz="1200">
                  <a:solidFill>
                    <a:srgbClr val="7030A0"/>
                  </a:solidFill>
                </a:rPr>
                <a:t>(GeV</a:t>
              </a:r>
              <a:r>
                <a:rPr lang="en-US" sz="1200" baseline="30000">
                  <a:solidFill>
                    <a:srgbClr val="7030A0"/>
                  </a:solidFill>
                </a:rPr>
                <a:t>-1/2</a:t>
              </a:r>
              <a:r>
                <a:rPr lang="en-US" sz="1200">
                  <a:solidFill>
                    <a:srgbClr val="7030A0"/>
                  </a:solidFill>
                </a:rPr>
                <a:t>) *1000</a:t>
              </a:r>
            </a:p>
          </p:txBody>
        </p:sp>
        <p:sp>
          <p:nvSpPr>
            <p:cNvPr id="66" name="TextBox 65"/>
            <p:cNvSpPr txBox="1"/>
            <p:nvPr/>
          </p:nvSpPr>
          <p:spPr>
            <a:xfrm>
              <a:off x="3044952" y="5368650"/>
              <a:ext cx="313944" cy="523220"/>
            </a:xfrm>
            <a:prstGeom prst="rect">
              <a:avLst/>
            </a:prstGeom>
            <a:noFill/>
          </p:spPr>
          <p:txBody>
            <a:bodyPr wrap="square" rtlCol="0" anchor="ctr">
              <a:spAutoFit/>
            </a:bodyPr>
            <a:lstStyle/>
            <a:p>
              <a:pPr>
                <a:defRPr/>
              </a:pPr>
              <a:r>
                <a:rPr lang="en-US" sz="1400">
                  <a:solidFill>
                    <a:srgbClr val="000000"/>
                  </a:solidFill>
                </a:rPr>
                <a:t>//</a:t>
              </a:r>
            </a:p>
          </p:txBody>
        </p:sp>
        <p:sp>
          <p:nvSpPr>
            <p:cNvPr id="73" name="Rectangle 72"/>
            <p:cNvSpPr/>
            <p:nvPr/>
          </p:nvSpPr>
          <p:spPr bwMode="auto">
            <a:xfrm>
              <a:off x="3124200" y="3068449"/>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defRPr/>
              </a:pPr>
              <a:endParaRPr lang="en-US">
                <a:solidFill>
                  <a:srgbClr val="000000"/>
                </a:solidFill>
                <a:latin typeface="Arial" charset="0"/>
              </a:endParaRPr>
            </a:p>
          </p:txBody>
        </p:sp>
        <p:sp>
          <p:nvSpPr>
            <p:cNvPr id="62" name="TextBox 61"/>
            <p:cNvSpPr txBox="1"/>
            <p:nvPr/>
          </p:nvSpPr>
          <p:spPr>
            <a:xfrm>
              <a:off x="3048000" y="2777850"/>
              <a:ext cx="313944" cy="523220"/>
            </a:xfrm>
            <a:prstGeom prst="rect">
              <a:avLst/>
            </a:prstGeom>
            <a:noFill/>
          </p:spPr>
          <p:txBody>
            <a:bodyPr wrap="square" rtlCol="0" anchor="ctr">
              <a:spAutoFit/>
            </a:bodyPr>
            <a:lstStyle/>
            <a:p>
              <a:pPr>
                <a:defRPr/>
              </a:pPr>
              <a:r>
                <a:rPr lang="en-US" sz="1400">
                  <a:solidFill>
                    <a:srgbClr val="000000"/>
                  </a:solidFill>
                </a:rPr>
                <a:t>//</a:t>
              </a:r>
            </a:p>
          </p:txBody>
        </p:sp>
        <p:cxnSp>
          <p:nvCxnSpPr>
            <p:cNvPr id="76" name="Straight Connector 75"/>
            <p:cNvCxnSpPr/>
            <p:nvPr/>
          </p:nvCxnSpPr>
          <p:spPr bwMode="auto">
            <a:xfrm rot="5400000" flipH="1" flipV="1">
              <a:off x="1447800" y="5476369"/>
              <a:ext cx="1588" cy="1588"/>
            </a:xfrm>
            <a:prstGeom prst="line">
              <a:avLst/>
            </a:prstGeom>
            <a:noFill/>
            <a:ln w="9525" cap="flat" cmpd="sng" algn="ctr">
              <a:noFill/>
              <a:prstDash val="solid"/>
              <a:round/>
              <a:headEnd type="none" w="med" len="med"/>
              <a:tailEnd type="none" w="med" len="med"/>
            </a:ln>
            <a:effectLst/>
          </p:spPr>
        </p:cxnSp>
        <p:sp>
          <p:nvSpPr>
            <p:cNvPr id="83" name="Rectangle 82"/>
            <p:cNvSpPr/>
            <p:nvPr/>
          </p:nvSpPr>
          <p:spPr bwMode="auto">
            <a:xfrm>
              <a:off x="640080" y="3056257"/>
              <a:ext cx="3599688" cy="2578608"/>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defRPr/>
              </a:pPr>
              <a:endParaRPr lang="en-US">
                <a:solidFill>
                  <a:srgbClr val="000000"/>
                </a:solidFill>
                <a:latin typeface="Arial" charset="0"/>
              </a:endParaRPr>
            </a:p>
          </p:txBody>
        </p:sp>
        <p:cxnSp>
          <p:nvCxnSpPr>
            <p:cNvPr id="12" name="Straight Connector 11">
              <a:extLst>
                <a:ext uri="{FF2B5EF4-FFF2-40B4-BE49-F238E27FC236}">
                  <a16:creationId xmlns="" xmlns:a16="http://schemas.microsoft.com/office/drawing/2014/main" id="{AA906CF6-9E1B-CD4D-BC6A-CEC51F6E9F48}"/>
                </a:ext>
              </a:extLst>
            </p:cNvPr>
            <p:cNvCxnSpPr>
              <a:cxnSpLocks/>
            </p:cNvCxnSpPr>
            <p:nvPr/>
          </p:nvCxnSpPr>
          <p:spPr bwMode="auto">
            <a:xfrm>
              <a:off x="640080" y="4413801"/>
              <a:ext cx="3599688" cy="0"/>
            </a:xfrm>
            <a:prstGeom prst="line">
              <a:avLst/>
            </a:prstGeom>
            <a:noFill/>
            <a:ln w="9525" cap="flat" cmpd="sng" algn="ctr">
              <a:solidFill>
                <a:schemeClr val="tx1"/>
              </a:solidFill>
              <a:prstDash val="solid"/>
              <a:round/>
              <a:headEnd type="none" w="med" len="med"/>
              <a:tailEnd type="none" w="med" len="med"/>
            </a:ln>
            <a:effectLst/>
          </p:spPr>
        </p:cxnSp>
        <p:sp>
          <p:nvSpPr>
            <p:cNvPr id="13" name="TextBox 12">
              <a:extLst>
                <a:ext uri="{FF2B5EF4-FFF2-40B4-BE49-F238E27FC236}">
                  <a16:creationId xmlns="" xmlns:a16="http://schemas.microsoft.com/office/drawing/2014/main" id="{B1333CAD-E05D-E844-8F9B-87BA6F3C4E24}"/>
                </a:ext>
              </a:extLst>
            </p:cNvPr>
            <p:cNvSpPr txBox="1"/>
            <p:nvPr/>
          </p:nvSpPr>
          <p:spPr>
            <a:xfrm>
              <a:off x="371337" y="3088481"/>
              <a:ext cx="332441" cy="2739211"/>
            </a:xfrm>
            <a:prstGeom prst="rect">
              <a:avLst/>
            </a:prstGeom>
            <a:noFill/>
          </p:spPr>
          <p:txBody>
            <a:bodyPr wrap="square" rtlCol="0">
              <a:spAutoFit/>
            </a:bodyPr>
            <a:lstStyle/>
            <a:p>
              <a:pPr algn="r">
                <a:spcAft>
                  <a:spcPts val="1400"/>
                </a:spcAft>
              </a:pPr>
              <a:r>
                <a:rPr lang="en-US" sz="800"/>
                <a:t>80</a:t>
              </a:r>
            </a:p>
            <a:p>
              <a:pPr algn="r">
                <a:spcAft>
                  <a:spcPts val="1500"/>
                </a:spcAft>
              </a:pPr>
              <a:r>
                <a:rPr lang="en-US" sz="800"/>
                <a:t>60</a:t>
              </a:r>
            </a:p>
            <a:p>
              <a:pPr algn="r">
                <a:spcAft>
                  <a:spcPts val="1500"/>
                </a:spcAft>
              </a:pPr>
              <a:r>
                <a:rPr lang="en-US" sz="800"/>
                <a:t>40</a:t>
              </a:r>
            </a:p>
            <a:p>
              <a:pPr algn="r">
                <a:spcAft>
                  <a:spcPts val="1400"/>
                </a:spcAft>
              </a:pPr>
              <a:r>
                <a:rPr lang="en-US" sz="800"/>
                <a:t>20</a:t>
              </a:r>
            </a:p>
            <a:p>
              <a:pPr algn="r">
                <a:spcAft>
                  <a:spcPts val="1400"/>
                </a:spcAft>
              </a:pPr>
              <a:r>
                <a:rPr lang="en-US" sz="800"/>
                <a:t>0</a:t>
              </a:r>
            </a:p>
            <a:p>
              <a:pPr algn="r">
                <a:spcAft>
                  <a:spcPts val="1400"/>
                </a:spcAft>
              </a:pPr>
              <a:r>
                <a:rPr lang="en-US" sz="800"/>
                <a:t>-20</a:t>
              </a:r>
            </a:p>
            <a:p>
              <a:pPr algn="r">
                <a:spcAft>
                  <a:spcPts val="1400"/>
                </a:spcAft>
              </a:pPr>
              <a:r>
                <a:rPr lang="en-US" sz="800"/>
                <a:t>-40</a:t>
              </a:r>
            </a:p>
            <a:p>
              <a:pPr algn="r">
                <a:spcAft>
                  <a:spcPts val="1400"/>
                </a:spcAft>
              </a:pPr>
              <a:r>
                <a:rPr lang="en-US" sz="800"/>
                <a:t>-60</a:t>
              </a:r>
            </a:p>
            <a:p>
              <a:pPr algn="r">
                <a:spcAft>
                  <a:spcPts val="1400"/>
                </a:spcAft>
              </a:pPr>
              <a:r>
                <a:rPr lang="en-US" sz="800"/>
                <a:t>-80</a:t>
              </a:r>
            </a:p>
          </p:txBody>
        </p:sp>
        <p:sp>
          <p:nvSpPr>
            <p:cNvPr id="14" name="TextBox 13">
              <a:extLst>
                <a:ext uri="{FF2B5EF4-FFF2-40B4-BE49-F238E27FC236}">
                  <a16:creationId xmlns="" xmlns:a16="http://schemas.microsoft.com/office/drawing/2014/main" id="{962BFADB-668E-6148-8DEF-FACB6B1D49FF}"/>
                </a:ext>
              </a:extLst>
            </p:cNvPr>
            <p:cNvSpPr txBox="1"/>
            <p:nvPr/>
          </p:nvSpPr>
          <p:spPr>
            <a:xfrm>
              <a:off x="686716" y="5616960"/>
              <a:ext cx="3683979" cy="338554"/>
            </a:xfrm>
            <a:prstGeom prst="rect">
              <a:avLst/>
            </a:prstGeom>
            <a:noFill/>
          </p:spPr>
          <p:txBody>
            <a:bodyPr wrap="square" rtlCol="0" anchor="t">
              <a:spAutoFit/>
            </a:bodyPr>
            <a:lstStyle/>
            <a:p>
              <a:r>
                <a:rPr lang="en-US" sz="800"/>
                <a:t>0             1             2              3             4             5           6        8      10      12</a:t>
              </a:r>
            </a:p>
          </p:txBody>
        </p:sp>
        <p:sp>
          <p:nvSpPr>
            <p:cNvPr id="17" name="TextBox 16">
              <a:extLst>
                <a:ext uri="{FF2B5EF4-FFF2-40B4-BE49-F238E27FC236}">
                  <a16:creationId xmlns="" xmlns:a16="http://schemas.microsoft.com/office/drawing/2014/main" id="{64D81871-2D8C-A940-BBE0-5DC6AA687A23}"/>
                </a:ext>
              </a:extLst>
            </p:cNvPr>
            <p:cNvSpPr txBox="1"/>
            <p:nvPr/>
          </p:nvSpPr>
          <p:spPr>
            <a:xfrm>
              <a:off x="3545387" y="4465472"/>
              <a:ext cx="605509" cy="461665"/>
            </a:xfrm>
            <a:prstGeom prst="rect">
              <a:avLst/>
            </a:prstGeom>
            <a:solidFill>
              <a:schemeClr val="bg1"/>
            </a:solidFill>
          </p:spPr>
          <p:txBody>
            <a:bodyPr wrap="square" rtlCol="0">
              <a:spAutoFit/>
            </a:bodyPr>
            <a:lstStyle/>
            <a:p>
              <a:r>
                <a:rPr lang="en-US" sz="800" i="1"/>
                <a:t>CLAS12 projected</a:t>
              </a:r>
            </a:p>
          </p:txBody>
        </p:sp>
        <p:sp>
          <p:nvSpPr>
            <p:cNvPr id="18" name="TextBox 17">
              <a:extLst>
                <a:ext uri="{FF2B5EF4-FFF2-40B4-BE49-F238E27FC236}">
                  <a16:creationId xmlns="" xmlns:a16="http://schemas.microsoft.com/office/drawing/2014/main" id="{6555AA2F-FA7F-0344-AD4A-D701BE54D582}"/>
                </a:ext>
              </a:extLst>
            </p:cNvPr>
            <p:cNvSpPr txBox="1"/>
            <p:nvPr/>
          </p:nvSpPr>
          <p:spPr>
            <a:xfrm>
              <a:off x="1499385" y="4549700"/>
              <a:ext cx="976823" cy="215444"/>
            </a:xfrm>
            <a:prstGeom prst="rect">
              <a:avLst/>
            </a:prstGeom>
            <a:solidFill>
              <a:schemeClr val="bg1"/>
            </a:solidFill>
          </p:spPr>
          <p:txBody>
            <a:bodyPr wrap="square" rtlCol="0">
              <a:spAutoFit/>
            </a:bodyPr>
            <a:lstStyle/>
            <a:p>
              <a:pPr algn="ctr"/>
              <a:r>
                <a:rPr lang="en-US" sz="800" i="1"/>
                <a:t>MB contributions</a:t>
              </a:r>
            </a:p>
          </p:txBody>
        </p:sp>
      </p:grpSp>
      <p:cxnSp>
        <p:nvCxnSpPr>
          <p:cNvPr id="21" name="Straight Connector 20">
            <a:extLst>
              <a:ext uri="{FF2B5EF4-FFF2-40B4-BE49-F238E27FC236}">
                <a16:creationId xmlns="" xmlns:a16="http://schemas.microsoft.com/office/drawing/2014/main" id="{DCAF32D4-8D40-B848-AE03-7FC8719EAE1C}"/>
              </a:ext>
            </a:extLst>
          </p:cNvPr>
          <p:cNvCxnSpPr/>
          <p:nvPr/>
        </p:nvCxnSpPr>
        <p:spPr bwMode="auto">
          <a:xfrm>
            <a:off x="1524000" y="490953"/>
            <a:ext cx="9144000" cy="0"/>
          </a:xfrm>
          <a:prstGeom prst="line">
            <a:avLst/>
          </a:prstGeom>
          <a:noFill/>
          <a:ln w="25400" cap="flat" cmpd="sng" algn="ctr">
            <a:solidFill>
              <a:srgbClr val="000090"/>
            </a:solidFill>
            <a:prstDash val="solid"/>
            <a:round/>
            <a:headEnd type="none" w="med" len="med"/>
            <a:tailEnd type="none" w="med" len="med"/>
          </a:ln>
          <a:effectLst/>
        </p:spPr>
      </p:cxnSp>
      <p:pic>
        <p:nvPicPr>
          <p:cNvPr id="35" name="Picture 34"/>
          <p:cNvPicPr>
            <a:picLocks noChangeAspect="1"/>
          </p:cNvPicPr>
          <p:nvPr/>
        </p:nvPicPr>
        <p:blipFill>
          <a:blip r:embed="rId6">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39473578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a:t>
            </a:fld>
            <a:endParaRPr lang="en-US" dirty="0">
              <a:solidFill>
                <a:srgbClr val="000000"/>
              </a:solidFill>
            </a:endParaRPr>
          </a:p>
        </p:txBody>
      </p:sp>
      <p:sp>
        <p:nvSpPr>
          <p:cNvPr id="5" name="Content Placeholder 2"/>
          <p:cNvSpPr>
            <a:spLocks noGrp="1"/>
          </p:cNvSpPr>
          <p:nvPr>
            <p:ph idx="1"/>
          </p:nvPr>
        </p:nvSpPr>
        <p:spPr>
          <a:xfrm>
            <a:off x="411892" y="917416"/>
            <a:ext cx="11518266" cy="5381694"/>
          </a:xfrm>
        </p:spPr>
        <p:txBody>
          <a:bodyPr>
            <a:normAutofit fontScale="92500"/>
          </a:bodyPr>
          <a:lstStyle/>
          <a:p>
            <a:pPr marL="0" indent="0">
              <a:lnSpc>
                <a:spcPct val="100000"/>
              </a:lnSpc>
              <a:spcBef>
                <a:spcPts val="0"/>
              </a:spcBef>
              <a:buNone/>
            </a:pPr>
            <a:r>
              <a:rPr lang="en-US" b="1" dirty="0">
                <a:solidFill>
                  <a:srgbClr val="7030A0"/>
                </a:solidFill>
              </a:rPr>
              <a:t>The CLAS12 RG-A experiments were designed to perform complementary measurements to study proton structure for both the ground and excited states, 3D imaging, and </a:t>
            </a:r>
            <a:r>
              <a:rPr lang="en-US" b="1" dirty="0" err="1">
                <a:solidFill>
                  <a:srgbClr val="7030A0"/>
                </a:solidFill>
              </a:rPr>
              <a:t>gluonic</a:t>
            </a:r>
            <a:r>
              <a:rPr lang="en-US" b="1" dirty="0">
                <a:solidFill>
                  <a:srgbClr val="7030A0"/>
                </a:solidFill>
              </a:rPr>
              <a:t> excitations with the core mission to understand the manner in which the constituents of protons are held together by the strong force and the emergence of the dominant part of hadron mass. </a:t>
            </a:r>
          </a:p>
          <a:p>
            <a:pPr marL="0" indent="0">
              <a:lnSpc>
                <a:spcPct val="100000"/>
              </a:lnSpc>
              <a:spcBef>
                <a:spcPts val="0"/>
              </a:spcBef>
              <a:buNone/>
            </a:pPr>
            <a:endParaRPr lang="en-US" sz="1900" b="1" dirty="0">
              <a:solidFill>
                <a:srgbClr val="006235"/>
              </a:solidFill>
            </a:endParaRPr>
          </a:p>
          <a:p>
            <a:pPr marL="0" indent="0">
              <a:lnSpc>
                <a:spcPct val="100000"/>
              </a:lnSpc>
              <a:spcBef>
                <a:spcPts val="0"/>
              </a:spcBef>
              <a:buNone/>
            </a:pPr>
            <a:r>
              <a:rPr lang="en-US" sz="1900" b="1" dirty="0"/>
              <a:t>RG-A is composed of 13 experiments driven by an international collaboration grouped in 5 categories:</a:t>
            </a:r>
          </a:p>
          <a:p>
            <a:pPr marL="0" indent="0">
              <a:lnSpc>
                <a:spcPct val="100000"/>
              </a:lnSpc>
              <a:spcBef>
                <a:spcPts val="0"/>
              </a:spcBef>
              <a:buNone/>
            </a:pPr>
            <a:endParaRPr lang="en-US" sz="1100" b="1" dirty="0"/>
          </a:p>
          <a:p>
            <a:pPr marL="914400" lvl="1" indent="-457200">
              <a:lnSpc>
                <a:spcPct val="100000"/>
              </a:lnSpc>
              <a:buFont typeface="+mj-lt"/>
              <a:buAutoNum type="arabicPeriod"/>
            </a:pPr>
            <a:r>
              <a:rPr lang="en-US" sz="1750" b="1" dirty="0"/>
              <a:t>Deep Exclusive Processes (E12-06-119, E12-06-108 and E12-12-00):</a:t>
            </a:r>
            <a:r>
              <a:rPr lang="en-US" sz="1750" dirty="0"/>
              <a:t> </a:t>
            </a:r>
            <a:r>
              <a:rPr lang="en-US" sz="1750" i="1" dirty="0">
                <a:solidFill>
                  <a:srgbClr val="7030A0"/>
                </a:solidFill>
              </a:rPr>
              <a:t>Study of Generalized Parton Distributions (GPDs), (2 +1)-D imaging of the proton and the study of its gravitational and mechanical structure</a:t>
            </a:r>
            <a:endParaRPr lang="en-US" sz="1750" b="1" dirty="0"/>
          </a:p>
          <a:p>
            <a:pPr marL="914400" lvl="1" indent="-457200">
              <a:lnSpc>
                <a:spcPct val="100000"/>
              </a:lnSpc>
              <a:buFont typeface="+mj-lt"/>
              <a:buAutoNum type="arabicPeriod"/>
            </a:pPr>
            <a:r>
              <a:rPr lang="en-US" sz="1750" b="1" dirty="0"/>
              <a:t>Deep inclusive &amp; SIDIS </a:t>
            </a:r>
            <a:r>
              <a:rPr lang="en-US" sz="1750" dirty="0"/>
              <a:t>(</a:t>
            </a:r>
            <a:r>
              <a:rPr lang="en-US" sz="1750" b="1" dirty="0"/>
              <a:t>E12-06-112, E12-06-112A and E12-06-112B): </a:t>
            </a:r>
            <a:r>
              <a:rPr lang="en-US" sz="1750" i="1" dirty="0">
                <a:solidFill>
                  <a:srgbClr val="7030A0"/>
                </a:solidFill>
              </a:rPr>
              <a:t>Study of the Transverse Momentum Distributions (TMDs) and the 3D structure in momentum space</a:t>
            </a:r>
            <a:endParaRPr lang="en-US" sz="1750" b="1" dirty="0">
              <a:solidFill>
                <a:srgbClr val="7030A0"/>
              </a:solidFill>
            </a:endParaRPr>
          </a:p>
          <a:p>
            <a:pPr marL="914400" lvl="1" indent="-457200">
              <a:lnSpc>
                <a:spcPct val="100000"/>
              </a:lnSpc>
              <a:buFont typeface="+mj-lt"/>
              <a:buAutoNum type="arabicPeriod"/>
            </a:pPr>
            <a:r>
              <a:rPr lang="en-US" sz="1750" b="1" dirty="0"/>
              <a:t>Nucleon structure (E12-09-003, E12-06-108A, E12-06-108B)</a:t>
            </a:r>
            <a:r>
              <a:rPr lang="en-US" sz="1750" dirty="0"/>
              <a:t>: </a:t>
            </a:r>
            <a:r>
              <a:rPr lang="en-US" sz="1750" i="1" dirty="0">
                <a:solidFill>
                  <a:srgbClr val="7030A0"/>
                </a:solidFill>
              </a:rPr>
              <a:t>Study of nucleon resonance structure at Q</a:t>
            </a:r>
            <a:r>
              <a:rPr lang="en-US" sz="1750" i="1" baseline="30000" dirty="0">
                <a:solidFill>
                  <a:srgbClr val="7030A0"/>
                </a:solidFill>
              </a:rPr>
              <a:t>2</a:t>
            </a:r>
            <a:r>
              <a:rPr lang="en-US" sz="1750" i="1" dirty="0">
                <a:solidFill>
                  <a:srgbClr val="7030A0"/>
                </a:solidFill>
              </a:rPr>
              <a:t> from 2.0 to 12 GeV</a:t>
            </a:r>
            <a:r>
              <a:rPr lang="en-US" sz="1750" i="1" baseline="30000" dirty="0">
                <a:solidFill>
                  <a:srgbClr val="7030A0"/>
                </a:solidFill>
              </a:rPr>
              <a:t>2</a:t>
            </a:r>
          </a:p>
          <a:p>
            <a:pPr marL="914400" lvl="1" indent="-457200">
              <a:lnSpc>
                <a:spcPct val="100000"/>
              </a:lnSpc>
              <a:buFont typeface="+mj-lt"/>
              <a:buAutoNum type="arabicPeriod"/>
            </a:pPr>
            <a:r>
              <a:rPr lang="en-US" sz="1750" b="1" dirty="0"/>
              <a:t>Quasi photo-production (E12-12-001 and E12-12-001A): </a:t>
            </a:r>
            <a:r>
              <a:rPr lang="en-US" sz="1750" i="1" dirty="0">
                <a:solidFill>
                  <a:srgbClr val="7030A0"/>
                </a:solidFill>
              </a:rPr>
              <a:t>Study of J/</a:t>
            </a:r>
            <a:r>
              <a:rPr lang="en-US" sz="1750" i="1" dirty="0" err="1">
                <a:solidFill>
                  <a:srgbClr val="7030A0"/>
                </a:solidFill>
              </a:rPr>
              <a:t>ψ</a:t>
            </a:r>
            <a:r>
              <a:rPr lang="en-US" sz="1750" i="1" dirty="0">
                <a:solidFill>
                  <a:srgbClr val="7030A0"/>
                </a:solidFill>
              </a:rPr>
              <a:t> photoproduction, </a:t>
            </a:r>
            <a:r>
              <a:rPr lang="en-US" sz="1750" i="1" dirty="0" err="1">
                <a:solidFill>
                  <a:srgbClr val="7030A0"/>
                </a:solidFill>
              </a:rPr>
              <a:t>LHCb</a:t>
            </a:r>
            <a:r>
              <a:rPr lang="en-US" sz="1750" i="1" dirty="0">
                <a:solidFill>
                  <a:srgbClr val="7030A0"/>
                </a:solidFill>
              </a:rPr>
              <a:t> pentaquarks, and Time-like Compton Scattering</a:t>
            </a:r>
          </a:p>
          <a:p>
            <a:pPr marL="914400" lvl="1" indent="-457200">
              <a:lnSpc>
                <a:spcPct val="100000"/>
              </a:lnSpc>
              <a:buFont typeface="+mj-lt"/>
              <a:buAutoNum type="arabicPeriod"/>
            </a:pPr>
            <a:r>
              <a:rPr lang="en-US" sz="1750" b="1" dirty="0" err="1"/>
              <a:t>MesonX</a:t>
            </a:r>
            <a:r>
              <a:rPr lang="en-US" sz="1750" b="1" dirty="0"/>
              <a:t> program (E12-11-005 and E12-11-005A)</a:t>
            </a:r>
            <a:r>
              <a:rPr lang="en-US" sz="1750" dirty="0"/>
              <a:t>: </a:t>
            </a:r>
            <a:r>
              <a:rPr lang="en-US" sz="1750" i="1" dirty="0">
                <a:solidFill>
                  <a:srgbClr val="7030A0"/>
                </a:solidFill>
              </a:rPr>
              <a:t>Study of meson spectroscopy in search for hybrid mesons</a:t>
            </a:r>
          </a:p>
          <a:p>
            <a:pPr marL="457200" indent="-457200">
              <a:lnSpc>
                <a:spcPct val="100000"/>
              </a:lnSpc>
              <a:buFont typeface="+mj-lt"/>
              <a:buAutoNum type="arabicPeriod"/>
            </a:pPr>
            <a:endParaRPr lang="en-US" sz="1950" i="1" dirty="0">
              <a:solidFill>
                <a:srgbClr val="0070C0"/>
              </a:solidFill>
            </a:endParaRPr>
          </a:p>
          <a:p>
            <a:endParaRPr lang="en-US" sz="1800" dirty="0"/>
          </a:p>
          <a:p>
            <a:endParaRPr lang="en-US" baseline="30000" dirty="0"/>
          </a:p>
          <a:p>
            <a:endParaRPr lang="en-US" dirty="0"/>
          </a:p>
        </p:txBody>
      </p:sp>
      <p:sp>
        <p:nvSpPr>
          <p:cNvPr id="6" name="Title 1"/>
          <p:cNvSpPr>
            <a:spLocks noGrp="1"/>
          </p:cNvSpPr>
          <p:nvPr>
            <p:ph type="title"/>
          </p:nvPr>
        </p:nvSpPr>
        <p:spPr/>
        <p:txBody>
          <a:bodyPr/>
          <a:lstStyle/>
          <a:p>
            <a:r>
              <a:rPr lang="en-US" dirty="0"/>
              <a:t>RG- A Science Program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400003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91312" y="825378"/>
            <a:ext cx="11404970" cy="5726148"/>
          </a:xfrm>
        </p:spPr>
        <p:txBody>
          <a:bodyPr>
            <a:normAutofit fontScale="92500" lnSpcReduction="20000"/>
          </a:bodyPr>
          <a:lstStyle/>
          <a:p>
            <a:pPr>
              <a:lnSpc>
                <a:spcPct val="150000"/>
              </a:lnSpc>
            </a:pPr>
            <a:r>
              <a:rPr lang="en-US" b="1" dirty="0"/>
              <a:t>The RG-A science program is broad and rich and addresses several of the most fundamental questions in hadronic </a:t>
            </a:r>
            <a:r>
              <a:rPr lang="en-US" b="1" dirty="0" smtClean="0"/>
              <a:t>physics</a:t>
            </a:r>
          </a:p>
          <a:p>
            <a:pPr>
              <a:lnSpc>
                <a:spcPct val="150000"/>
              </a:lnSpc>
            </a:pPr>
            <a:r>
              <a:rPr lang="en-US" b="1" dirty="0" smtClean="0"/>
              <a:t>Two papers SIDIS submitted to PRL for publications</a:t>
            </a:r>
          </a:p>
          <a:p>
            <a:pPr>
              <a:lnSpc>
                <a:spcPct val="150000"/>
              </a:lnSpc>
            </a:pPr>
            <a:r>
              <a:rPr lang="en-US" b="1" dirty="0" smtClean="0"/>
              <a:t>TCS analysis under review and paper being written</a:t>
            </a:r>
            <a:endParaRPr lang="en-US" dirty="0" smtClean="0"/>
          </a:p>
          <a:p>
            <a:pPr>
              <a:lnSpc>
                <a:spcPct val="150000"/>
              </a:lnSpc>
            </a:pPr>
            <a:r>
              <a:rPr lang="en-US" b="1" dirty="0" smtClean="0"/>
              <a:t>RG-A  </a:t>
            </a:r>
            <a:r>
              <a:rPr lang="en-US" b="1" dirty="0" smtClean="0"/>
              <a:t>Path to 2021 publications: Several publications </a:t>
            </a:r>
            <a:r>
              <a:rPr lang="en-US" b="1" dirty="0" smtClean="0"/>
              <a:t>planned for end </a:t>
            </a:r>
            <a:r>
              <a:rPr lang="en-US" b="1" dirty="0" smtClean="0"/>
              <a:t>of 2021</a:t>
            </a:r>
            <a:endParaRPr lang="en-US" b="1" dirty="0" smtClean="0"/>
          </a:p>
          <a:p>
            <a:pPr lvl="1">
              <a:lnSpc>
                <a:spcPct val="150000"/>
              </a:lnSpc>
            </a:pPr>
            <a:r>
              <a:rPr lang="en-US" b="1" dirty="0" smtClean="0">
                <a:solidFill>
                  <a:srgbClr val="0070C0"/>
                </a:solidFill>
              </a:rPr>
              <a:t>Efficiency Task Force </a:t>
            </a:r>
          </a:p>
          <a:p>
            <a:pPr lvl="1">
              <a:lnSpc>
                <a:spcPct val="150000"/>
              </a:lnSpc>
            </a:pPr>
            <a:r>
              <a:rPr lang="en-US" b="1" dirty="0" smtClean="0">
                <a:solidFill>
                  <a:srgbClr val="0070C0"/>
                </a:solidFill>
              </a:rPr>
              <a:t>Kinematical corrections working group</a:t>
            </a:r>
          </a:p>
          <a:p>
            <a:pPr lvl="1">
              <a:lnSpc>
                <a:spcPct val="150000"/>
              </a:lnSpc>
            </a:pPr>
            <a:r>
              <a:rPr lang="en-US" b="1" dirty="0" smtClean="0">
                <a:solidFill>
                  <a:srgbClr val="0070C0"/>
                </a:solidFill>
              </a:rPr>
              <a:t>Master </a:t>
            </a:r>
            <a:r>
              <a:rPr lang="en-US" b="1" dirty="0" smtClean="0">
                <a:solidFill>
                  <a:srgbClr val="0070C0"/>
                </a:solidFill>
              </a:rPr>
              <a:t>Schedule</a:t>
            </a:r>
          </a:p>
          <a:p>
            <a:pPr lvl="1">
              <a:lnSpc>
                <a:spcPct val="150000"/>
              </a:lnSpc>
            </a:pPr>
            <a:r>
              <a:rPr lang="en-US" b="1" dirty="0" smtClean="0">
                <a:solidFill>
                  <a:srgbClr val="0070C0"/>
                </a:solidFill>
              </a:rPr>
              <a:t>Common Technical Analysis </a:t>
            </a:r>
            <a:r>
              <a:rPr lang="en-US" b="1" dirty="0" smtClean="0">
                <a:solidFill>
                  <a:srgbClr val="0070C0"/>
                </a:solidFill>
              </a:rPr>
              <a:t>Note</a:t>
            </a:r>
          </a:p>
          <a:p>
            <a:pPr lvl="1">
              <a:lnSpc>
                <a:spcPct val="150000"/>
              </a:lnSpc>
            </a:pPr>
            <a:r>
              <a:rPr lang="en-US" b="1" dirty="0" smtClean="0">
                <a:solidFill>
                  <a:srgbClr val="0070C0"/>
                </a:solidFill>
              </a:rPr>
              <a:t>Editorial board established: </a:t>
            </a:r>
          </a:p>
          <a:p>
            <a:pPr marL="457200" lvl="1" indent="0">
              <a:lnSpc>
                <a:spcPct val="110000"/>
              </a:lnSpc>
              <a:buNone/>
            </a:pPr>
            <a:r>
              <a:rPr lang="en-US" b="1" dirty="0" smtClean="0">
                <a:solidFill>
                  <a:srgbClr val="0070C0"/>
                </a:solidFill>
              </a:rPr>
              <a:t>   (</a:t>
            </a:r>
            <a:r>
              <a:rPr lang="en-US" b="1" i="1" dirty="0" smtClean="0">
                <a:solidFill>
                  <a:srgbClr val="0070C0"/>
                </a:solidFill>
              </a:rPr>
              <a:t>H. </a:t>
            </a:r>
            <a:r>
              <a:rPr lang="en-US" b="1" i="1" dirty="0" err="1" smtClean="0">
                <a:solidFill>
                  <a:srgbClr val="0070C0"/>
                </a:solidFill>
              </a:rPr>
              <a:t>Avakian</a:t>
            </a:r>
            <a:r>
              <a:rPr lang="en-US" b="1" i="1" dirty="0" smtClean="0">
                <a:solidFill>
                  <a:srgbClr val="0070C0"/>
                </a:solidFill>
              </a:rPr>
              <a:t>, L. Elouadrhiri, F.X </a:t>
            </a:r>
            <a:r>
              <a:rPr lang="en-US" b="1" i="1" dirty="0" err="1" smtClean="0">
                <a:solidFill>
                  <a:srgbClr val="0070C0"/>
                </a:solidFill>
              </a:rPr>
              <a:t>Girod</a:t>
            </a:r>
            <a:r>
              <a:rPr lang="en-US" b="1" i="1" dirty="0" smtClean="0">
                <a:solidFill>
                  <a:srgbClr val="0070C0"/>
                </a:solidFill>
              </a:rPr>
              <a:t>, R. </a:t>
            </a:r>
            <a:r>
              <a:rPr lang="en-US" b="1" i="1" dirty="0" err="1" smtClean="0">
                <a:solidFill>
                  <a:srgbClr val="0070C0"/>
                </a:solidFill>
              </a:rPr>
              <a:t>Gothe</a:t>
            </a:r>
            <a:r>
              <a:rPr lang="en-US" b="1" i="1" dirty="0" smtClean="0">
                <a:solidFill>
                  <a:srgbClr val="0070C0"/>
                </a:solidFill>
              </a:rPr>
              <a:t>, R. </a:t>
            </a:r>
            <a:r>
              <a:rPr lang="en-US" b="1" i="1" dirty="0" err="1" smtClean="0">
                <a:solidFill>
                  <a:srgbClr val="0070C0"/>
                </a:solidFill>
              </a:rPr>
              <a:t>Paremuzyan</a:t>
            </a:r>
            <a:r>
              <a:rPr lang="en-US" b="1" i="1" dirty="0" smtClean="0">
                <a:solidFill>
                  <a:srgbClr val="0070C0"/>
                </a:solidFill>
              </a:rPr>
              <a:t> and N. </a:t>
            </a:r>
            <a:r>
              <a:rPr lang="en-US" b="1" i="1" dirty="0" err="1" smtClean="0">
                <a:solidFill>
                  <a:srgbClr val="0070C0"/>
                </a:solidFill>
              </a:rPr>
              <a:t>Zachariou</a:t>
            </a:r>
            <a:r>
              <a:rPr lang="en-US" b="1" dirty="0" smtClean="0">
                <a:solidFill>
                  <a:srgbClr val="0070C0"/>
                </a:solidFill>
              </a:rPr>
              <a:t>)</a:t>
            </a:r>
            <a:endParaRPr lang="en-US" b="1" dirty="0" smtClean="0">
              <a:solidFill>
                <a:srgbClr val="006235"/>
              </a:solidFill>
            </a:endParaRPr>
          </a:p>
          <a:p>
            <a:pPr>
              <a:lnSpc>
                <a:spcPct val="110000"/>
              </a:lnSpc>
            </a:pPr>
            <a:r>
              <a:rPr lang="en-US" b="1" dirty="0" smtClean="0">
                <a:solidFill>
                  <a:srgbClr val="006235"/>
                </a:solidFill>
              </a:rPr>
              <a:t>Potential for science discovery!</a:t>
            </a:r>
            <a:endParaRPr lang="en-US" b="1" dirty="0">
              <a:solidFill>
                <a:srgbClr val="006235"/>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20</a:t>
            </a:fld>
            <a:endParaRPr lang="en-US" dirty="0">
              <a:solidFill>
                <a:srgbClr val="000000"/>
              </a:solidFill>
            </a:endParaRPr>
          </a:p>
        </p:txBody>
      </p:sp>
      <p:sp>
        <p:nvSpPr>
          <p:cNvPr id="5" name="TextBox 4"/>
          <p:cNvSpPr txBox="1"/>
          <p:nvPr/>
        </p:nvSpPr>
        <p:spPr>
          <a:xfrm>
            <a:off x="6227477" y="3922602"/>
            <a:ext cx="4124912" cy="523220"/>
          </a:xfrm>
          <a:prstGeom prst="rect">
            <a:avLst/>
          </a:prstGeom>
          <a:noFill/>
        </p:spPr>
        <p:txBody>
          <a:bodyPr wrap="none" rtlCol="0">
            <a:spAutoFit/>
          </a:bodyPr>
          <a:lstStyle/>
          <a:p>
            <a:r>
              <a:rPr lang="en-US" sz="2800" b="1" smtClean="0">
                <a:solidFill>
                  <a:srgbClr val="006235"/>
                </a:solidFill>
              </a:rPr>
              <a:t>In </a:t>
            </a:r>
            <a:r>
              <a:rPr lang="en-US" sz="2800" b="1" smtClean="0">
                <a:solidFill>
                  <a:srgbClr val="006235"/>
                </a:solidFill>
              </a:rPr>
              <a:t>Progress/preparation</a:t>
            </a:r>
            <a:endParaRPr lang="en-US" sz="2800" b="1" dirty="0">
              <a:solidFill>
                <a:srgbClr val="006235"/>
              </a:solidFill>
            </a:endParaRPr>
          </a:p>
        </p:txBody>
      </p:sp>
      <p:sp>
        <p:nvSpPr>
          <p:cNvPr id="7" name="Right Brace 6"/>
          <p:cNvSpPr/>
          <p:nvPr/>
        </p:nvSpPr>
        <p:spPr>
          <a:xfrm>
            <a:off x="5717513" y="3416440"/>
            <a:ext cx="341644" cy="1557493"/>
          </a:xfrm>
          <a:prstGeom prst="rightBrace">
            <a:avLst/>
          </a:prstGeom>
          <a:ln w="28575">
            <a:solidFill>
              <a:srgbClr val="0062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9582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RG-A Experiment</a:t>
            </a:r>
          </a:p>
        </p:txBody>
      </p:sp>
      <p:pic>
        <p:nvPicPr>
          <p:cNvPr id="4" name="Picture 3"/>
          <p:cNvPicPr>
            <a:picLocks noChangeAspect="1"/>
          </p:cNvPicPr>
          <p:nvPr/>
        </p:nvPicPr>
        <p:blipFill>
          <a:blip r:embed="rId3"/>
          <a:stretch>
            <a:fillRect/>
          </a:stretch>
        </p:blipFill>
        <p:spPr>
          <a:xfrm>
            <a:off x="475763" y="827551"/>
            <a:ext cx="4213555" cy="280903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764065" y="827551"/>
            <a:ext cx="925253" cy="400110"/>
          </a:xfrm>
          <a:prstGeom prst="rect">
            <a:avLst/>
          </a:prstGeom>
          <a:solidFill>
            <a:srgbClr val="800000"/>
          </a:solidFill>
          <a:ln>
            <a:noFill/>
          </a:ln>
        </p:spPr>
        <p:txBody>
          <a:bodyPr wrap="none" rtlCol="0">
            <a:spAutoFit/>
          </a:bodyPr>
          <a:lstStyle/>
          <a:p>
            <a:pPr defTabSz="457200"/>
            <a:r>
              <a:rPr lang="en-US" sz="2000" i="1" dirty="0">
                <a:solidFill>
                  <a:srgbClr val="FFFF00"/>
                </a:solidFill>
                <a:effectLst>
                  <a:outerShdw blurRad="38100" dist="38100" dir="2700000">
                    <a:srgbClr val="000000"/>
                  </a:outerShdw>
                </a:effectLst>
                <a:latin typeface="Calibri"/>
                <a:cs typeface="Calibri"/>
              </a:rPr>
              <a:t>CLAS</a:t>
            </a:r>
            <a:r>
              <a:rPr lang="en-US" i="1" dirty="0">
                <a:solidFill>
                  <a:srgbClr val="FFFF00"/>
                </a:solidFill>
                <a:effectLst>
                  <a:outerShdw blurRad="38100" dist="38100" dir="2700000">
                    <a:srgbClr val="000000"/>
                  </a:outerShdw>
                </a:effectLst>
                <a:latin typeface="Calibri"/>
                <a:cs typeface="Calibri"/>
              </a:rPr>
              <a:t>12</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
        <p:nvSpPr>
          <p:cNvPr id="12" name="Rectangle 11"/>
          <p:cNvSpPr/>
          <p:nvPr/>
        </p:nvSpPr>
        <p:spPr>
          <a:xfrm>
            <a:off x="8216900" y="5101961"/>
            <a:ext cx="493862" cy="33988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p:cNvSpPr>
          <p:nvPr/>
        </p:nvSpPr>
        <p:spPr>
          <a:xfrm flipV="1">
            <a:off x="6451604" y="6448166"/>
            <a:ext cx="282247" cy="1307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11487" y="910974"/>
            <a:ext cx="6861425" cy="2400657"/>
          </a:xfrm>
          <a:prstGeom prst="rect">
            <a:avLst/>
          </a:prstGeom>
          <a:noFill/>
          <a:ln w="38100" cap="flat" cmpd="sng" algn="ctr">
            <a:solidFill>
              <a:srgbClr val="0000FF"/>
            </a:solidFill>
            <a:prstDash val="solid"/>
            <a:round/>
            <a:headEnd type="none" w="med" len="med"/>
            <a:tailEnd type="none" w="med" len="med"/>
          </a:ln>
          <a:effectLst/>
        </p:spPr>
        <p:txBody>
          <a:bodyPr wrap="square" rtlCol="0">
            <a:spAutoFit/>
          </a:bodyPr>
          <a:lstStyle/>
          <a:p>
            <a:r>
              <a:rPr lang="en-US" dirty="0">
                <a:latin typeface="Arial" charset="0"/>
                <a:ea typeface="Arial" charset="0"/>
                <a:cs typeface="Arial" charset="0"/>
              </a:rPr>
              <a:t>RG-A has acquired data in three separate running periods, spring </a:t>
            </a:r>
            <a:r>
              <a:rPr lang="en-US" b="1" dirty="0">
                <a:latin typeface="Arial" charset="0"/>
                <a:ea typeface="Arial" charset="0"/>
                <a:cs typeface="Arial" charset="0"/>
              </a:rPr>
              <a:t>2018 (126 </a:t>
            </a:r>
            <a:r>
              <a:rPr lang="en-US" b="1" dirty="0" err="1">
                <a:latin typeface="Arial" charset="0"/>
                <a:ea typeface="Arial" charset="0"/>
                <a:cs typeface="Arial" charset="0"/>
              </a:rPr>
              <a:t>mC</a:t>
            </a:r>
            <a:r>
              <a:rPr lang="en-US" b="1" dirty="0">
                <a:latin typeface="Arial" charset="0"/>
                <a:ea typeface="Arial" charset="0"/>
                <a:cs typeface="Arial" charset="0"/>
              </a:rPr>
              <a:t>), fall 2018 (99 </a:t>
            </a:r>
            <a:r>
              <a:rPr lang="en-US" b="1" dirty="0" err="1">
                <a:latin typeface="Arial" charset="0"/>
                <a:ea typeface="Arial" charset="0"/>
                <a:cs typeface="Arial" charset="0"/>
              </a:rPr>
              <a:t>mC</a:t>
            </a:r>
            <a:r>
              <a:rPr lang="en-US" b="1" dirty="0">
                <a:latin typeface="Arial" charset="0"/>
                <a:ea typeface="Arial" charset="0"/>
                <a:cs typeface="Arial" charset="0"/>
              </a:rPr>
              <a:t>), </a:t>
            </a:r>
            <a:r>
              <a:rPr lang="en-US" dirty="0">
                <a:latin typeface="Arial" charset="0"/>
                <a:ea typeface="Arial" charset="0"/>
                <a:cs typeface="Arial" charset="0"/>
              </a:rPr>
              <a:t>and spring </a:t>
            </a:r>
            <a:r>
              <a:rPr lang="en-US" b="1" dirty="0">
                <a:latin typeface="Arial" charset="0"/>
                <a:ea typeface="Arial" charset="0"/>
                <a:cs typeface="Arial" charset="0"/>
              </a:rPr>
              <a:t>2019 (60 </a:t>
            </a:r>
            <a:r>
              <a:rPr lang="en-US" b="1" dirty="0" err="1">
                <a:latin typeface="Arial" charset="0"/>
                <a:ea typeface="Arial" charset="0"/>
                <a:cs typeface="Arial" charset="0"/>
              </a:rPr>
              <a:t>mC</a:t>
            </a:r>
            <a:r>
              <a:rPr lang="en-US" dirty="0">
                <a:latin typeface="Arial" charset="0"/>
                <a:ea typeface="Arial" charset="0"/>
                <a:cs typeface="Arial" charset="0"/>
              </a:rPr>
              <a:t>), with the collected charge amounting to roughly </a:t>
            </a:r>
            <a:r>
              <a:rPr lang="en-US" b="1" dirty="0">
                <a:latin typeface="Arial" charset="0"/>
                <a:ea typeface="Arial" charset="0"/>
                <a:cs typeface="Arial" charset="0"/>
              </a:rPr>
              <a:t>half of the full approved RG-A beam time</a:t>
            </a:r>
            <a:r>
              <a:rPr lang="en-US" dirty="0">
                <a:latin typeface="Arial" charset="0"/>
                <a:ea typeface="Arial" charset="0"/>
                <a:cs typeface="Arial" charset="0"/>
              </a:rPr>
              <a:t>. So far, the fall 2018 data set has been calibrated and processed for data analysis.</a:t>
            </a:r>
          </a:p>
          <a:p>
            <a:r>
              <a:rPr lang="en-US" sz="2000" b="1" dirty="0">
                <a:solidFill>
                  <a:srgbClr val="006235"/>
                </a:solidFill>
                <a:latin typeface="Arial" charset="0"/>
                <a:ea typeface="Arial" charset="0"/>
                <a:cs typeface="Arial" charset="0"/>
              </a:rPr>
              <a:t>To fully realize the goals of the RG-A science program, the full statistics of the approved beam time is  required</a:t>
            </a:r>
            <a:r>
              <a:rPr lang="en-US" b="1" dirty="0"/>
              <a:t>.</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504" r="2766"/>
          <a:stretch/>
        </p:blipFill>
        <p:spPr>
          <a:xfrm>
            <a:off x="261258" y="3856539"/>
            <a:ext cx="6685807" cy="2098697"/>
          </a:xfrm>
          <a:prstGeom prst="rect">
            <a:avLst/>
          </a:prstGeom>
        </p:spPr>
      </p:pic>
      <p:sp>
        <p:nvSpPr>
          <p:cNvPr id="7" name="Rectangle 6"/>
          <p:cNvSpPr/>
          <p:nvPr/>
        </p:nvSpPr>
        <p:spPr>
          <a:xfrm>
            <a:off x="690776" y="6119174"/>
            <a:ext cx="5597430" cy="369332"/>
          </a:xfrm>
          <a:prstGeom prst="rect">
            <a:avLst/>
          </a:prstGeom>
        </p:spPr>
        <p:txBody>
          <a:bodyPr wrap="none">
            <a:spAutoFit/>
          </a:bodyPr>
          <a:lstStyle/>
          <a:p>
            <a:pPr algn="ctr"/>
            <a:r>
              <a:rPr lang="en-US" dirty="0">
                <a:latin typeface="-apple-system" charset="0"/>
              </a:rPr>
              <a:t>Published in: </a:t>
            </a:r>
            <a:r>
              <a:rPr lang="en-US" i="1" dirty="0">
                <a:latin typeface="-apple-system" charset="0"/>
              </a:rPr>
              <a:t>Nucl. </a:t>
            </a:r>
            <a:r>
              <a:rPr lang="en-US" i="1" dirty="0" err="1">
                <a:latin typeface="-apple-system" charset="0"/>
              </a:rPr>
              <a:t>Instrum</a:t>
            </a:r>
            <a:r>
              <a:rPr lang="en-US" i="1" dirty="0">
                <a:latin typeface="-apple-system" charset="0"/>
              </a:rPr>
              <a:t>. Meth. A</a:t>
            </a:r>
            <a:r>
              <a:rPr lang="en-US" dirty="0">
                <a:latin typeface="-apple-system" charset="0"/>
              </a:rPr>
              <a:t> 959, 163419 (2020)</a:t>
            </a:r>
            <a:endParaRPr lang="en-US" b="0" i="0" u="none" strike="noStrike" dirty="0">
              <a:effectLst/>
              <a:latin typeface="-apple-system" charset="0"/>
            </a:endParaRPr>
          </a:p>
        </p:txBody>
      </p:sp>
      <p:sp>
        <p:nvSpPr>
          <p:cNvPr id="8" name="TextBox 7"/>
          <p:cNvSpPr txBox="1"/>
          <p:nvPr/>
        </p:nvSpPr>
        <p:spPr>
          <a:xfrm>
            <a:off x="7020269" y="3679846"/>
            <a:ext cx="4820632" cy="2585323"/>
          </a:xfrm>
          <a:prstGeom prst="rect">
            <a:avLst/>
          </a:prstGeom>
          <a:noFill/>
          <a:ln>
            <a:solidFill>
              <a:schemeClr val="tx2"/>
            </a:solidFill>
          </a:ln>
        </p:spPr>
        <p:txBody>
          <a:bodyPr wrap="square" rtlCol="0">
            <a:spAutoFit/>
          </a:bodyPr>
          <a:lstStyle/>
          <a:p>
            <a:r>
              <a:rPr lang="en-US" b="1" dirty="0" smtClean="0">
                <a:latin typeface="Arial" charset="0"/>
                <a:ea typeface="Arial" charset="0"/>
                <a:cs typeface="Arial" charset="0"/>
              </a:rPr>
              <a:t>Fall 201</a:t>
            </a:r>
            <a:r>
              <a:rPr lang="en-US" dirty="0" smtClean="0">
                <a:latin typeface="Arial" charset="0"/>
                <a:ea typeface="Arial" charset="0"/>
                <a:cs typeface="Arial" charset="0"/>
              </a:rPr>
              <a:t>8: Data calibration and processing complete.</a:t>
            </a:r>
          </a:p>
          <a:p>
            <a:endParaRPr lang="en-US" dirty="0">
              <a:latin typeface="Arial" charset="0"/>
              <a:ea typeface="Arial" charset="0"/>
              <a:cs typeface="Arial" charset="0"/>
            </a:endParaRPr>
          </a:p>
          <a:p>
            <a:r>
              <a:rPr lang="en-US" b="1" dirty="0" smtClean="0">
                <a:latin typeface="Arial" charset="0"/>
                <a:ea typeface="Arial" charset="0"/>
                <a:cs typeface="Arial" charset="0"/>
              </a:rPr>
              <a:t>Spring 2019: </a:t>
            </a:r>
            <a:r>
              <a:rPr lang="en-US" dirty="0" smtClean="0">
                <a:latin typeface="Arial" charset="0"/>
                <a:ea typeface="Arial" charset="0"/>
                <a:cs typeface="Arial" charset="0"/>
              </a:rPr>
              <a:t>Data calibration and processing complete.</a:t>
            </a:r>
          </a:p>
          <a:p>
            <a:endParaRPr lang="en-US" dirty="0">
              <a:latin typeface="Arial" charset="0"/>
              <a:ea typeface="Arial" charset="0"/>
              <a:cs typeface="Arial" charset="0"/>
            </a:endParaRPr>
          </a:p>
          <a:p>
            <a:r>
              <a:rPr lang="en-US" b="1" dirty="0" smtClean="0">
                <a:latin typeface="Arial" charset="0"/>
                <a:ea typeface="Arial" charset="0"/>
                <a:cs typeface="Arial" charset="0"/>
              </a:rPr>
              <a:t>Spring 2018: </a:t>
            </a:r>
            <a:r>
              <a:rPr lang="en-US" dirty="0" smtClean="0">
                <a:latin typeface="Arial" charset="0"/>
                <a:ea typeface="Arial" charset="0"/>
                <a:cs typeface="Arial" charset="0"/>
              </a:rPr>
              <a:t>Data calibration in progress detailed day by day schedule being developed </a:t>
            </a:r>
            <a:endParaRPr lang="en-US" dirty="0">
              <a:latin typeface="Arial" charset="0"/>
              <a:ea typeface="Arial" charset="0"/>
              <a:cs typeface="Arial" charset="0"/>
            </a:endParaRPr>
          </a:p>
        </p:txBody>
      </p:sp>
    </p:spTree>
    <p:extLst>
      <p:ext uri="{BB962C8B-B14F-4D97-AF65-F5344CB8AC3E}">
        <p14:creationId xmlns:p14="http://schemas.microsoft.com/office/powerpoint/2010/main" val="1511055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7" y="2890590"/>
            <a:ext cx="3960813"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4" y="2890590"/>
            <a:ext cx="3995737" cy="3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725" y="520702"/>
            <a:ext cx="3168650"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55" name="Rectangle 7"/>
          <p:cNvSpPr>
            <a:spLocks noChangeArrowheads="1"/>
          </p:cNvSpPr>
          <p:nvPr/>
        </p:nvSpPr>
        <p:spPr bwMode="auto">
          <a:xfrm>
            <a:off x="199231" y="192882"/>
            <a:ext cx="8964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pPr>
            <a:r>
              <a:rPr lang="de-DE" altLang="x-none" b="1" dirty="0">
                <a:solidFill>
                  <a:srgbClr val="000000"/>
                </a:solidFill>
              </a:rPr>
              <a:t>A </a:t>
            </a:r>
            <a:r>
              <a:rPr lang="de-DE" altLang="x-none" b="1" dirty="0" err="1">
                <a:solidFill>
                  <a:srgbClr val="000000"/>
                </a:solidFill>
              </a:rPr>
              <a:t>first</a:t>
            </a:r>
            <a:r>
              <a:rPr lang="de-DE" altLang="x-none" b="1" dirty="0">
                <a:solidFill>
                  <a:srgbClr val="000000"/>
                </a:solidFill>
              </a:rPr>
              <a:t> multidimensional, high </a:t>
            </a:r>
            <a:r>
              <a:rPr lang="de-DE" altLang="x-none" b="1" dirty="0" err="1">
                <a:solidFill>
                  <a:srgbClr val="000000"/>
                </a:solidFill>
              </a:rPr>
              <a:t>precision</a:t>
            </a:r>
            <a:r>
              <a:rPr lang="de-DE" altLang="x-none" b="1" dirty="0">
                <a:solidFill>
                  <a:srgbClr val="000000"/>
                </a:solidFill>
              </a:rPr>
              <a:t> </a:t>
            </a:r>
            <a:r>
              <a:rPr lang="de-DE" altLang="x-none" b="1" dirty="0" err="1">
                <a:solidFill>
                  <a:srgbClr val="000000"/>
                </a:solidFill>
              </a:rPr>
              <a:t>study</a:t>
            </a:r>
            <a:r>
              <a:rPr lang="de-DE" altLang="x-none" b="1" dirty="0">
                <a:solidFill>
                  <a:srgbClr val="000000"/>
                </a:solidFill>
              </a:rPr>
              <a:t> </a:t>
            </a:r>
            <a:r>
              <a:rPr lang="de-DE" altLang="x-none" b="1" dirty="0" err="1">
                <a:solidFill>
                  <a:srgbClr val="000000"/>
                </a:solidFill>
              </a:rPr>
              <a:t>of</a:t>
            </a:r>
            <a:r>
              <a:rPr lang="de-DE" altLang="x-none" b="1" dirty="0">
                <a:solidFill>
                  <a:srgbClr val="000000"/>
                </a:solidFill>
              </a:rPr>
              <a:t> SIDIS </a:t>
            </a:r>
            <a:r>
              <a:rPr lang="de-DE" altLang="x-none" dirty="0">
                <a:solidFill>
                  <a:srgbClr val="000000"/>
                </a:solidFill>
              </a:rPr>
              <a:t>π</a:t>
            </a:r>
            <a:r>
              <a:rPr lang="de-DE" altLang="x-none" baseline="30000" dirty="0">
                <a:solidFill>
                  <a:srgbClr val="000000"/>
                </a:solidFill>
              </a:rPr>
              <a:t>+</a:t>
            </a:r>
            <a:r>
              <a:rPr lang="de-DE" altLang="x-none" dirty="0">
                <a:solidFill>
                  <a:srgbClr val="000000"/>
                </a:solidFill>
              </a:rPr>
              <a:t> </a:t>
            </a:r>
            <a:r>
              <a:rPr lang="de-DE" altLang="x-none" b="1" dirty="0">
                <a:solidFill>
                  <a:srgbClr val="000000"/>
                </a:solidFill>
              </a:rPr>
              <a:t>beam </a:t>
            </a:r>
            <a:r>
              <a:rPr lang="de-DE" altLang="x-none" b="1" dirty="0" err="1">
                <a:solidFill>
                  <a:srgbClr val="000000"/>
                </a:solidFill>
              </a:rPr>
              <a:t>single</a:t>
            </a:r>
            <a:r>
              <a:rPr lang="de-DE" altLang="x-none" b="1" dirty="0">
                <a:solidFill>
                  <a:srgbClr val="000000"/>
                </a:solidFill>
              </a:rPr>
              <a:t> </a:t>
            </a:r>
          </a:p>
          <a:p>
            <a:pPr fontAlgn="base">
              <a:spcBef>
                <a:spcPct val="0"/>
              </a:spcBef>
              <a:spcAft>
                <a:spcPct val="0"/>
              </a:spcAft>
            </a:pPr>
            <a:r>
              <a:rPr lang="de-DE" altLang="x-none" b="1" dirty="0" err="1">
                <a:solidFill>
                  <a:srgbClr val="000000"/>
                </a:solidFill>
              </a:rPr>
              <a:t>spin</a:t>
            </a:r>
            <a:r>
              <a:rPr lang="de-DE" altLang="x-none" b="1" dirty="0">
                <a:solidFill>
                  <a:srgbClr val="000000"/>
                </a:solidFill>
              </a:rPr>
              <a:t> </a:t>
            </a:r>
            <a:r>
              <a:rPr lang="de-DE" altLang="x-none" b="1" dirty="0" err="1">
                <a:solidFill>
                  <a:srgbClr val="000000"/>
                </a:solidFill>
              </a:rPr>
              <a:t>asymmetry</a:t>
            </a:r>
            <a:r>
              <a:rPr lang="de-DE" altLang="x-none" b="1" dirty="0">
                <a:solidFill>
                  <a:srgbClr val="000000"/>
                </a:solidFill>
              </a:rPr>
              <a:t> </a:t>
            </a:r>
            <a:r>
              <a:rPr lang="de-DE" altLang="x-none" b="1" dirty="0" err="1">
                <a:solidFill>
                  <a:srgbClr val="000000"/>
                </a:solidFill>
              </a:rPr>
              <a:t>over</a:t>
            </a:r>
            <a:r>
              <a:rPr lang="de-DE" altLang="x-none" b="1" dirty="0">
                <a:solidFill>
                  <a:srgbClr val="000000"/>
                </a:solidFill>
              </a:rPr>
              <a:t> a </a:t>
            </a:r>
            <a:r>
              <a:rPr lang="de-DE" altLang="x-none" b="1" dirty="0" err="1">
                <a:solidFill>
                  <a:srgbClr val="000000"/>
                </a:solidFill>
              </a:rPr>
              <a:t>wide</a:t>
            </a:r>
            <a:r>
              <a:rPr lang="de-DE" altLang="x-none" b="1" dirty="0">
                <a:solidFill>
                  <a:srgbClr val="000000"/>
                </a:solidFill>
              </a:rPr>
              <a:t> </a:t>
            </a:r>
            <a:r>
              <a:rPr lang="de-DE" altLang="x-none" b="1" dirty="0" err="1">
                <a:solidFill>
                  <a:srgbClr val="000000"/>
                </a:solidFill>
              </a:rPr>
              <a:t>range</a:t>
            </a:r>
            <a:r>
              <a:rPr lang="de-DE" altLang="x-none" b="1" dirty="0">
                <a:solidFill>
                  <a:srgbClr val="000000"/>
                </a:solidFill>
              </a:rPr>
              <a:t> </a:t>
            </a:r>
            <a:r>
              <a:rPr lang="de-DE" altLang="x-none" b="1" dirty="0" err="1">
                <a:solidFill>
                  <a:srgbClr val="000000"/>
                </a:solidFill>
              </a:rPr>
              <a:t>of</a:t>
            </a:r>
            <a:r>
              <a:rPr lang="de-DE" altLang="x-none" b="1" dirty="0">
                <a:solidFill>
                  <a:srgbClr val="000000"/>
                </a:solidFill>
              </a:rPr>
              <a:t> </a:t>
            </a:r>
            <a:r>
              <a:rPr lang="de-DE" altLang="x-none" b="1" dirty="0" err="1">
                <a:solidFill>
                  <a:srgbClr val="000000"/>
                </a:solidFill>
              </a:rPr>
              <a:t>kinematics</a:t>
            </a:r>
            <a:r>
              <a:rPr lang="de-DE" altLang="x-none" dirty="0">
                <a:solidFill>
                  <a:srgbClr val="000000"/>
                </a:solidFill>
              </a:rPr>
              <a:t> </a:t>
            </a:r>
          </a:p>
        </p:txBody>
      </p:sp>
      <p:sp>
        <p:nvSpPr>
          <p:cNvPr id="2056" name="Text Box 8"/>
          <p:cNvSpPr txBox="1">
            <a:spLocks noChangeArrowheads="1"/>
          </p:cNvSpPr>
          <p:nvPr/>
        </p:nvSpPr>
        <p:spPr bwMode="auto">
          <a:xfrm>
            <a:off x="574676" y="2183398"/>
            <a:ext cx="692467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buFont typeface="Wingdings" charset="2"/>
              <a:buChar char="è"/>
            </a:pPr>
            <a:r>
              <a:rPr lang="de-DE" altLang="x-none" sz="1600" dirty="0">
                <a:solidFill>
                  <a:srgbClr val="000000"/>
                </a:solidFill>
                <a:sym typeface="Wingdings" charset="2"/>
              </a:rPr>
              <a:t> High </a:t>
            </a:r>
            <a:r>
              <a:rPr lang="de-DE" altLang="x-none" sz="1600" dirty="0" err="1">
                <a:solidFill>
                  <a:srgbClr val="000000"/>
                </a:solidFill>
                <a:sym typeface="Wingdings" charset="2"/>
              </a:rPr>
              <a:t>precision</a:t>
            </a:r>
            <a:r>
              <a:rPr lang="de-DE" altLang="x-none" sz="1600" dirty="0">
                <a:solidFill>
                  <a:srgbClr val="000000"/>
                </a:solidFill>
                <a:sym typeface="Wingdings" charset="2"/>
              </a:rPr>
              <a:t> CLAS12 </a:t>
            </a:r>
            <a:r>
              <a:rPr lang="de-DE" altLang="x-none" sz="1600" dirty="0" err="1">
                <a:solidFill>
                  <a:srgbClr val="000000"/>
                </a:solidFill>
                <a:sym typeface="Wingdings" charset="2"/>
              </a:rPr>
              <a:t>data</a:t>
            </a:r>
            <a:r>
              <a:rPr lang="de-DE" altLang="x-none" sz="1600" dirty="0">
                <a:solidFill>
                  <a:srgbClr val="000000"/>
                </a:solidFill>
                <a:sym typeface="Wingdings" charset="2"/>
              </a:rPr>
              <a:t> </a:t>
            </a:r>
            <a:r>
              <a:rPr lang="de-DE" altLang="x-none" sz="1600" dirty="0" err="1">
                <a:solidFill>
                  <a:srgbClr val="000000"/>
                </a:solidFill>
                <a:sym typeface="Wingdings" charset="2"/>
              </a:rPr>
              <a:t>can</a:t>
            </a:r>
            <a:r>
              <a:rPr lang="de-DE" altLang="x-none" sz="1600" dirty="0">
                <a:solidFill>
                  <a:srgbClr val="000000"/>
                </a:solidFill>
                <a:sym typeface="Wingdings" charset="2"/>
              </a:rPr>
              <a:t> </a:t>
            </a:r>
            <a:r>
              <a:rPr lang="de-DE" altLang="x-none" sz="1600" dirty="0" err="1">
                <a:solidFill>
                  <a:srgbClr val="000000"/>
                </a:solidFill>
                <a:sym typeface="Wingdings" charset="2"/>
              </a:rPr>
              <a:t>help</a:t>
            </a:r>
            <a:r>
              <a:rPr lang="de-DE" altLang="x-none" sz="1600" dirty="0">
                <a:solidFill>
                  <a:srgbClr val="000000"/>
                </a:solidFill>
                <a:sym typeface="Wingdings" charset="2"/>
              </a:rPr>
              <a:t> </a:t>
            </a:r>
            <a:r>
              <a:rPr lang="de-DE" altLang="x-none" sz="1600" dirty="0" err="1">
                <a:solidFill>
                  <a:srgbClr val="000000"/>
                </a:solidFill>
                <a:sym typeface="Wingdings" charset="2"/>
              </a:rPr>
              <a:t>to</a:t>
            </a:r>
            <a:r>
              <a:rPr lang="de-DE" altLang="x-none" sz="1600" dirty="0">
                <a:solidFill>
                  <a:srgbClr val="000000"/>
                </a:solidFill>
                <a:sym typeface="Wingdings" charset="2"/>
              </a:rPr>
              <a:t> </a:t>
            </a:r>
            <a:r>
              <a:rPr lang="de-DE" altLang="x-none" sz="1600" dirty="0" err="1">
                <a:solidFill>
                  <a:srgbClr val="000000"/>
                </a:solidFill>
                <a:sym typeface="Wingdings" charset="2"/>
              </a:rPr>
              <a:t>distinguish</a:t>
            </a:r>
            <a:r>
              <a:rPr lang="de-DE" altLang="x-none" sz="1600" dirty="0">
                <a:solidFill>
                  <a:srgbClr val="000000"/>
                </a:solidFill>
                <a:sym typeface="Wingdings" charset="2"/>
              </a:rPr>
              <a:t> </a:t>
            </a:r>
            <a:r>
              <a:rPr lang="de-DE" altLang="x-none" sz="1600" dirty="0" err="1">
                <a:solidFill>
                  <a:srgbClr val="000000"/>
                </a:solidFill>
                <a:sym typeface="Wingdings" charset="2"/>
              </a:rPr>
              <a:t>between</a:t>
            </a:r>
            <a:r>
              <a:rPr lang="de-DE" altLang="x-none" sz="1600" dirty="0">
                <a:solidFill>
                  <a:srgbClr val="000000"/>
                </a:solidFill>
                <a:sym typeface="Wingdings" charset="2"/>
              </a:rPr>
              <a:t> </a:t>
            </a:r>
          </a:p>
          <a:p>
            <a:pPr fontAlgn="base">
              <a:spcBef>
                <a:spcPct val="0"/>
              </a:spcBef>
              <a:spcAft>
                <a:spcPct val="0"/>
              </a:spcAft>
              <a:buFont typeface="Wingdings" charset="2"/>
              <a:buNone/>
            </a:pPr>
            <a:r>
              <a:rPr lang="de-DE" altLang="x-none" sz="1600" dirty="0">
                <a:solidFill>
                  <a:srgbClr val="000000"/>
                </a:solidFill>
                <a:sym typeface="Wingdings" charset="2"/>
              </a:rPr>
              <a:t>     </a:t>
            </a:r>
            <a:r>
              <a:rPr lang="de-DE" altLang="x-none" sz="1600" dirty="0" err="1">
                <a:solidFill>
                  <a:srgbClr val="000000"/>
                </a:solidFill>
                <a:sym typeface="Wingdings" charset="2"/>
              </a:rPr>
              <a:t>reaction</a:t>
            </a:r>
            <a:r>
              <a:rPr lang="de-DE" altLang="x-none" sz="1600" dirty="0">
                <a:solidFill>
                  <a:srgbClr val="000000"/>
                </a:solidFill>
                <a:sym typeface="Wingdings" charset="2"/>
              </a:rPr>
              <a:t> </a:t>
            </a:r>
            <a:r>
              <a:rPr lang="de-DE" altLang="x-none" sz="1600" dirty="0" err="1">
                <a:solidFill>
                  <a:srgbClr val="000000"/>
                </a:solidFill>
                <a:sym typeface="Wingdings" charset="2"/>
              </a:rPr>
              <a:t>models</a:t>
            </a:r>
            <a:r>
              <a:rPr lang="de-DE" altLang="x-none" sz="1600" dirty="0">
                <a:solidFill>
                  <a:srgbClr val="000000"/>
                </a:solidFill>
                <a:sym typeface="Wingdings" charset="2"/>
              </a:rPr>
              <a:t> </a:t>
            </a:r>
            <a:r>
              <a:rPr lang="de-DE" altLang="x-none" sz="1600" dirty="0" err="1">
                <a:solidFill>
                  <a:srgbClr val="000000"/>
                </a:solidFill>
                <a:sym typeface="Wingdings" charset="2"/>
              </a:rPr>
              <a:t>and</a:t>
            </a:r>
            <a:r>
              <a:rPr lang="de-DE" altLang="x-none" sz="1600" dirty="0">
                <a:solidFill>
                  <a:srgbClr val="000000"/>
                </a:solidFill>
                <a:sym typeface="Wingdings" charset="2"/>
              </a:rPr>
              <a:t> </a:t>
            </a:r>
            <a:r>
              <a:rPr lang="de-DE" altLang="x-none" sz="1600" dirty="0" err="1">
                <a:solidFill>
                  <a:srgbClr val="000000"/>
                </a:solidFill>
                <a:sym typeface="Wingdings" charset="2"/>
              </a:rPr>
              <a:t>to</a:t>
            </a:r>
            <a:r>
              <a:rPr lang="de-DE" altLang="x-none" sz="1600" dirty="0">
                <a:solidFill>
                  <a:srgbClr val="000000"/>
                </a:solidFill>
                <a:sym typeface="Wingdings" charset="2"/>
              </a:rPr>
              <a:t> </a:t>
            </a:r>
            <a:r>
              <a:rPr lang="de-DE" altLang="x-none" sz="1600" dirty="0" err="1">
                <a:solidFill>
                  <a:srgbClr val="000000"/>
                </a:solidFill>
                <a:sym typeface="Wingdings" charset="2"/>
              </a:rPr>
              <a:t>improve</a:t>
            </a:r>
            <a:r>
              <a:rPr lang="de-DE" altLang="x-none" sz="1600" dirty="0">
                <a:solidFill>
                  <a:srgbClr val="000000"/>
                </a:solidFill>
                <a:sym typeface="Wingdings" charset="2"/>
              </a:rPr>
              <a:t> global </a:t>
            </a:r>
            <a:r>
              <a:rPr lang="de-DE" altLang="x-none" sz="1600" dirty="0" err="1">
                <a:solidFill>
                  <a:srgbClr val="000000"/>
                </a:solidFill>
                <a:sym typeface="Wingdings" charset="2"/>
              </a:rPr>
              <a:t>fits</a:t>
            </a:r>
            <a:r>
              <a:rPr lang="de-DE" altLang="x-none" sz="1600" dirty="0">
                <a:solidFill>
                  <a:srgbClr val="000000"/>
                </a:solidFill>
                <a:sym typeface="Wingdings" charset="2"/>
              </a:rPr>
              <a:t> </a:t>
            </a:r>
            <a:r>
              <a:rPr lang="de-DE" altLang="x-none" sz="1600" dirty="0" err="1">
                <a:solidFill>
                  <a:srgbClr val="000000"/>
                </a:solidFill>
                <a:sym typeface="Wingdings" charset="2"/>
              </a:rPr>
              <a:t>of</a:t>
            </a:r>
            <a:r>
              <a:rPr lang="de-DE" altLang="x-none" sz="1600" dirty="0">
                <a:solidFill>
                  <a:srgbClr val="000000"/>
                </a:solidFill>
                <a:sym typeface="Wingdings" charset="2"/>
              </a:rPr>
              <a:t> TMDs </a:t>
            </a:r>
            <a:r>
              <a:rPr lang="de-DE" altLang="x-none" sz="1600" dirty="0" err="1">
                <a:solidFill>
                  <a:srgbClr val="000000"/>
                </a:solidFill>
                <a:sym typeface="Wingdings" charset="2"/>
              </a:rPr>
              <a:t>and</a:t>
            </a:r>
            <a:r>
              <a:rPr lang="de-DE" altLang="x-none" sz="1600" dirty="0">
                <a:solidFill>
                  <a:srgbClr val="000000"/>
                </a:solidFill>
                <a:sym typeface="Wingdings" charset="2"/>
              </a:rPr>
              <a:t> FFs</a:t>
            </a:r>
            <a:endParaRPr lang="de-DE" altLang="x-none" sz="1600" dirty="0">
              <a:solidFill>
                <a:srgbClr val="000000"/>
              </a:solidFill>
            </a:endParaRPr>
          </a:p>
        </p:txBody>
      </p:sp>
      <p:sp>
        <p:nvSpPr>
          <p:cNvPr id="2057" name="Text Box 9"/>
          <p:cNvSpPr txBox="1">
            <a:spLocks noChangeArrowheads="1"/>
          </p:cNvSpPr>
          <p:nvPr/>
        </p:nvSpPr>
        <p:spPr bwMode="auto">
          <a:xfrm>
            <a:off x="542924" y="981076"/>
            <a:ext cx="69564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buFont typeface="Wingdings" charset="2"/>
              <a:buChar char="è"/>
            </a:pPr>
            <a:r>
              <a:rPr lang="de-DE" altLang="x-none" sz="1600" dirty="0">
                <a:solidFill>
                  <a:srgbClr val="000000"/>
                </a:solidFill>
                <a:sym typeface="Wingdings" charset="2"/>
              </a:rPr>
              <a:t> SIDIS </a:t>
            </a:r>
            <a:r>
              <a:rPr lang="de-DE" altLang="x-none" sz="1600" dirty="0" err="1">
                <a:solidFill>
                  <a:srgbClr val="000000"/>
                </a:solidFill>
                <a:sym typeface="Wingdings" charset="2"/>
              </a:rPr>
              <a:t>can</a:t>
            </a:r>
            <a:r>
              <a:rPr lang="de-DE" altLang="x-none" sz="1600" dirty="0">
                <a:solidFill>
                  <a:srgbClr val="000000"/>
                </a:solidFill>
                <a:sym typeface="Wingdings" charset="2"/>
              </a:rPr>
              <a:t> probe </a:t>
            </a:r>
            <a:r>
              <a:rPr lang="de-DE" altLang="x-none" sz="1600" dirty="0" err="1">
                <a:solidFill>
                  <a:srgbClr val="000000"/>
                </a:solidFill>
                <a:sym typeface="Wingdings" charset="2"/>
              </a:rPr>
              <a:t>the</a:t>
            </a:r>
            <a:r>
              <a:rPr lang="de-DE" altLang="x-none" sz="1600" dirty="0">
                <a:solidFill>
                  <a:srgbClr val="000000"/>
                </a:solidFill>
                <a:sym typeface="Wingdings" charset="2"/>
              </a:rPr>
              <a:t> </a:t>
            </a:r>
            <a:r>
              <a:rPr lang="de-DE" altLang="x-none" sz="1600" dirty="0" err="1">
                <a:solidFill>
                  <a:srgbClr val="000000"/>
                </a:solidFill>
                <a:sym typeface="Wingdings" charset="2"/>
              </a:rPr>
              <a:t>transverse</a:t>
            </a:r>
            <a:r>
              <a:rPr lang="de-DE" altLang="x-none" sz="1600" dirty="0">
                <a:solidFill>
                  <a:srgbClr val="000000"/>
                </a:solidFill>
                <a:sym typeface="Wingdings" charset="2"/>
              </a:rPr>
              <a:t> </a:t>
            </a:r>
            <a:r>
              <a:rPr lang="de-DE" altLang="x-none" sz="1600" dirty="0" err="1">
                <a:solidFill>
                  <a:srgbClr val="000000"/>
                </a:solidFill>
                <a:sym typeface="Wingdings" charset="2"/>
              </a:rPr>
              <a:t>momentum</a:t>
            </a:r>
            <a:r>
              <a:rPr lang="de-DE" altLang="x-none" sz="1600" dirty="0">
                <a:solidFill>
                  <a:srgbClr val="000000"/>
                </a:solidFill>
                <a:sym typeface="Wingdings" charset="2"/>
              </a:rPr>
              <a:t> </a:t>
            </a:r>
            <a:r>
              <a:rPr lang="de-DE" altLang="x-none" sz="1600" dirty="0" err="1">
                <a:solidFill>
                  <a:srgbClr val="000000"/>
                </a:solidFill>
                <a:sym typeface="Wingdings" charset="2"/>
              </a:rPr>
              <a:t>dependent</a:t>
            </a:r>
            <a:r>
              <a:rPr lang="de-DE" altLang="x-none" sz="1600" dirty="0">
                <a:solidFill>
                  <a:srgbClr val="000000"/>
                </a:solidFill>
                <a:sym typeface="Wingdings" charset="2"/>
              </a:rPr>
              <a:t> </a:t>
            </a:r>
            <a:r>
              <a:rPr lang="de-DE" altLang="x-none" sz="1600" dirty="0" err="1">
                <a:solidFill>
                  <a:srgbClr val="000000"/>
                </a:solidFill>
                <a:sym typeface="Wingdings" charset="2"/>
              </a:rPr>
              <a:t>parton</a:t>
            </a:r>
            <a:r>
              <a:rPr lang="de-DE" altLang="x-none" sz="1600" dirty="0">
                <a:solidFill>
                  <a:srgbClr val="000000"/>
                </a:solidFill>
                <a:sym typeface="Wingdings" charset="2"/>
              </a:rPr>
              <a:t> </a:t>
            </a:r>
            <a:r>
              <a:rPr lang="de-DE" altLang="x-none" sz="1600" dirty="0" err="1">
                <a:solidFill>
                  <a:srgbClr val="000000"/>
                </a:solidFill>
                <a:sym typeface="Wingdings" charset="2"/>
              </a:rPr>
              <a:t>structure</a:t>
            </a:r>
            <a:endParaRPr lang="de-DE" altLang="x-none" sz="1600" dirty="0">
              <a:solidFill>
                <a:srgbClr val="000000"/>
              </a:solidFill>
            </a:endParaRPr>
          </a:p>
        </p:txBody>
      </p:sp>
      <p:sp>
        <p:nvSpPr>
          <p:cNvPr id="2058" name="Text Box 10"/>
          <p:cNvSpPr txBox="1">
            <a:spLocks noChangeArrowheads="1"/>
          </p:cNvSpPr>
          <p:nvPr/>
        </p:nvSpPr>
        <p:spPr bwMode="auto">
          <a:xfrm>
            <a:off x="717549" y="1399759"/>
            <a:ext cx="6569075"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pPr>
            <a:r>
              <a:rPr lang="de-DE" altLang="x-none" sz="1600" b="1" dirty="0" err="1">
                <a:solidFill>
                  <a:srgbClr val="000000"/>
                </a:solidFill>
              </a:rPr>
              <a:t>Previous</a:t>
            </a:r>
            <a:r>
              <a:rPr lang="de-DE" altLang="x-none" sz="1600" b="1" dirty="0">
                <a:solidFill>
                  <a:srgbClr val="000000"/>
                </a:solidFill>
              </a:rPr>
              <a:t> </a:t>
            </a:r>
            <a:r>
              <a:rPr lang="de-DE" altLang="x-none" sz="1600" b="1" dirty="0" err="1">
                <a:solidFill>
                  <a:srgbClr val="000000"/>
                </a:solidFill>
              </a:rPr>
              <a:t>experiments</a:t>
            </a:r>
            <a:r>
              <a:rPr lang="de-DE" altLang="x-none" sz="1600" b="1" dirty="0">
                <a:solidFill>
                  <a:srgbClr val="000000"/>
                </a:solidFill>
              </a:rPr>
              <a:t>:</a:t>
            </a:r>
            <a:r>
              <a:rPr lang="de-DE" altLang="x-none" sz="1600" dirty="0">
                <a:solidFill>
                  <a:srgbClr val="000000"/>
                </a:solidFill>
              </a:rPr>
              <a:t> </a:t>
            </a:r>
            <a:r>
              <a:rPr lang="de-DE" altLang="x-none" sz="1600" dirty="0" err="1">
                <a:solidFill>
                  <a:srgbClr val="000000"/>
                </a:solidFill>
              </a:rPr>
              <a:t>Mostly</a:t>
            </a:r>
            <a:r>
              <a:rPr lang="de-DE" altLang="x-none" sz="1600" dirty="0">
                <a:solidFill>
                  <a:srgbClr val="000000"/>
                </a:solidFill>
              </a:rPr>
              <a:t> </a:t>
            </a:r>
            <a:r>
              <a:rPr lang="de-DE" altLang="x-none" sz="1600" dirty="0" err="1">
                <a:solidFill>
                  <a:srgbClr val="000000"/>
                </a:solidFill>
              </a:rPr>
              <a:t>only</a:t>
            </a:r>
            <a:r>
              <a:rPr lang="de-DE" altLang="x-none" sz="1600" dirty="0">
                <a:solidFill>
                  <a:srgbClr val="000000"/>
                </a:solidFill>
              </a:rPr>
              <a:t> </a:t>
            </a:r>
            <a:r>
              <a:rPr lang="de-DE" altLang="x-none" sz="1600" dirty="0" err="1">
                <a:solidFill>
                  <a:srgbClr val="000000"/>
                </a:solidFill>
              </a:rPr>
              <a:t>one</a:t>
            </a:r>
            <a:r>
              <a:rPr lang="de-DE" altLang="x-none" sz="1600" dirty="0">
                <a:solidFill>
                  <a:srgbClr val="000000"/>
                </a:solidFill>
              </a:rPr>
              <a:t> dimensional </a:t>
            </a:r>
            <a:r>
              <a:rPr lang="de-DE" altLang="x-none" sz="1600" dirty="0" err="1">
                <a:solidFill>
                  <a:srgbClr val="000000"/>
                </a:solidFill>
              </a:rPr>
              <a:t>studies</a:t>
            </a:r>
            <a:endParaRPr lang="de-DE" altLang="x-none" sz="1600" dirty="0">
              <a:solidFill>
                <a:srgbClr val="000000"/>
              </a:solidFill>
            </a:endParaRPr>
          </a:p>
          <a:p>
            <a:pPr fontAlgn="base">
              <a:spcBef>
                <a:spcPct val="0"/>
              </a:spcBef>
              <a:spcAft>
                <a:spcPct val="0"/>
              </a:spcAft>
            </a:pPr>
            <a:endParaRPr lang="de-DE" altLang="x-none" sz="300" dirty="0">
              <a:solidFill>
                <a:srgbClr val="000000"/>
              </a:solidFill>
            </a:endParaRPr>
          </a:p>
          <a:p>
            <a:pPr fontAlgn="base">
              <a:spcBef>
                <a:spcPct val="0"/>
              </a:spcBef>
              <a:spcAft>
                <a:spcPct val="0"/>
              </a:spcAft>
            </a:pPr>
            <a:r>
              <a:rPr lang="de-DE" altLang="x-none" sz="1600" b="1" dirty="0">
                <a:solidFill>
                  <a:srgbClr val="000000"/>
                </a:solidFill>
              </a:rPr>
              <a:t>CLAS12:</a:t>
            </a:r>
            <a:r>
              <a:rPr lang="de-DE" altLang="x-none" sz="1600" dirty="0">
                <a:solidFill>
                  <a:srgbClr val="000000"/>
                </a:solidFill>
              </a:rPr>
              <a:t> First </a:t>
            </a:r>
            <a:r>
              <a:rPr lang="de-DE" altLang="x-none" sz="1600" dirty="0" err="1">
                <a:solidFill>
                  <a:srgbClr val="000000"/>
                </a:solidFill>
              </a:rPr>
              <a:t>fully</a:t>
            </a:r>
            <a:r>
              <a:rPr lang="de-DE" altLang="x-none" sz="1600" dirty="0">
                <a:solidFill>
                  <a:srgbClr val="000000"/>
                </a:solidFill>
              </a:rPr>
              <a:t> differential </a:t>
            </a:r>
            <a:r>
              <a:rPr lang="de-DE" altLang="x-none" sz="1600" dirty="0" err="1">
                <a:solidFill>
                  <a:srgbClr val="000000"/>
                </a:solidFill>
              </a:rPr>
              <a:t>study</a:t>
            </a:r>
            <a:endParaRPr lang="de-DE" altLang="x-none" sz="1600" dirty="0">
              <a:solidFill>
                <a:srgbClr val="000000"/>
              </a:solidFill>
            </a:endParaRPr>
          </a:p>
        </p:txBody>
      </p:sp>
      <p:sp>
        <p:nvSpPr>
          <p:cNvPr id="3" name="Rectangle 2"/>
          <p:cNvSpPr/>
          <p:nvPr/>
        </p:nvSpPr>
        <p:spPr>
          <a:xfrm>
            <a:off x="9150006" y="3495543"/>
            <a:ext cx="2634054" cy="369332"/>
          </a:xfrm>
          <a:prstGeom prst="rect">
            <a:avLst/>
          </a:prstGeom>
        </p:spPr>
        <p:txBody>
          <a:bodyPr wrap="none">
            <a:spAutoFit/>
          </a:bodyPr>
          <a:lstStyle/>
          <a:p>
            <a:r>
              <a:rPr lang="en-US"/>
              <a:t>Paper submitted to PRL</a:t>
            </a:r>
            <a:endParaRPr lang="en-US" dirty="0"/>
          </a:p>
        </p:txBody>
      </p:sp>
    </p:spTree>
    <p:extLst>
      <p:ext uri="{BB962C8B-B14F-4D97-AF65-F5344CB8AC3E}">
        <p14:creationId xmlns:p14="http://schemas.microsoft.com/office/powerpoint/2010/main" val="816398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3960E-0971-5C40-874A-6F05DD5BF285}"/>
              </a:ext>
            </a:extLst>
          </p:cNvPr>
          <p:cNvSpPr>
            <a:spLocks noGrp="1"/>
          </p:cNvSpPr>
          <p:nvPr>
            <p:ph type="title"/>
          </p:nvPr>
        </p:nvSpPr>
        <p:spPr/>
        <p:txBody>
          <a:bodyPr/>
          <a:lstStyle/>
          <a:p>
            <a:r>
              <a:rPr lang="en-US" sz="3400" dirty="0"/>
              <a:t>Measurements of </a:t>
            </a:r>
            <a:r>
              <a:rPr lang="en-US" sz="3400" dirty="0" err="1"/>
              <a:t>Dihadron</a:t>
            </a:r>
            <a:r>
              <a:rPr lang="en-US" sz="3400" dirty="0"/>
              <a:t> Beam-spin Asymmetries</a:t>
            </a:r>
            <a:br>
              <a:rPr lang="en-US" sz="3400" dirty="0"/>
            </a:br>
            <a:endParaRPr lang="en-US" sz="3400" dirty="0"/>
          </a:p>
        </p:txBody>
      </p:sp>
      <p:sp>
        <p:nvSpPr>
          <p:cNvPr id="3" name="Content Placeholder 2">
            <a:extLst>
              <a:ext uri="{FF2B5EF4-FFF2-40B4-BE49-F238E27FC236}">
                <a16:creationId xmlns="" xmlns:a16="http://schemas.microsoft.com/office/drawing/2014/main" id="{66EF92BE-76BC-2B48-8E64-9D3B6A9B0CBF}"/>
              </a:ext>
            </a:extLst>
          </p:cNvPr>
          <p:cNvSpPr>
            <a:spLocks noGrp="1"/>
          </p:cNvSpPr>
          <p:nvPr>
            <p:ph idx="1"/>
          </p:nvPr>
        </p:nvSpPr>
        <p:spPr>
          <a:xfrm>
            <a:off x="411892" y="1072952"/>
            <a:ext cx="11285837" cy="5174931"/>
          </a:xfrm>
        </p:spPr>
        <p:txBody>
          <a:bodyPr/>
          <a:lstStyle/>
          <a:p>
            <a:r>
              <a:rPr lang="en-US" dirty="0"/>
              <a:t>P</a:t>
            </a:r>
            <a:r>
              <a:rPr lang="en-US" dirty="0" smtClean="0"/>
              <a:t>aper submitted to PRL</a:t>
            </a:r>
            <a:endParaRPr lang="en-US" dirty="0"/>
          </a:p>
          <a:p>
            <a:r>
              <a:rPr lang="en-US" sz="1700" dirty="0"/>
              <a:t>Physics quantities of interest:</a:t>
            </a:r>
          </a:p>
          <a:p>
            <a:pPr marL="800100" lvl="1" indent="-342900">
              <a:buFont typeface="Arial" panose="020B0604020202020204" pitchFamily="34" charset="0"/>
              <a:buChar char="•"/>
            </a:pPr>
            <a:r>
              <a:rPr lang="en-US" sz="1700" dirty="0">
                <a:solidFill>
                  <a:srgbClr val="0020D9"/>
                </a:solidFill>
                <a:latin typeface="Arial" panose="020B0604020202020204" pitchFamily="34" charset="0"/>
              </a:rPr>
              <a:t>A</a:t>
            </a:r>
            <a:r>
              <a:rPr lang="en-US" sz="1700" baseline="-25000" dirty="0">
                <a:solidFill>
                  <a:srgbClr val="0020D9"/>
                </a:solidFill>
                <a:latin typeface="Arial" panose="020B0604020202020204" pitchFamily="34" charset="0"/>
              </a:rPr>
              <a:t>LU </a:t>
            </a:r>
            <a:r>
              <a:rPr lang="en-US" sz="1700" b="1" dirty="0">
                <a:solidFill>
                  <a:srgbClr val="0020D9"/>
                </a:solidFill>
              </a:rPr>
              <a:t>sin(</a:t>
            </a:r>
            <a:r>
              <a:rPr lang="el-GR" sz="1700" b="1" dirty="0" err="1">
                <a:solidFill>
                  <a:srgbClr val="0020D9"/>
                </a:solidFill>
                <a:latin typeface="Arial" panose="020B0604020202020204" pitchFamily="34" charset="0"/>
              </a:rPr>
              <a:t>ϕ</a:t>
            </a:r>
            <a:r>
              <a:rPr lang="en-US" sz="1700" b="1" baseline="-25000" dirty="0">
                <a:solidFill>
                  <a:srgbClr val="0020D9"/>
                </a:solidFill>
                <a:latin typeface="Arial" panose="020B0604020202020204" pitchFamily="34" charset="0"/>
              </a:rPr>
              <a:t>R</a:t>
            </a:r>
            <a:r>
              <a:rPr lang="en-US" sz="1700" b="1" dirty="0">
                <a:solidFill>
                  <a:srgbClr val="0020D9"/>
                </a:solidFill>
                <a:latin typeface="Arial" panose="020B0604020202020204" pitchFamily="34" charset="0"/>
              </a:rPr>
              <a:t>)</a:t>
            </a:r>
            <a:r>
              <a:rPr lang="en-US" sz="1700" b="1" dirty="0">
                <a:solidFill>
                  <a:srgbClr val="E70000"/>
                </a:solidFill>
                <a:latin typeface="Arial" panose="020B0604020202020204" pitchFamily="34" charset="0"/>
              </a:rPr>
              <a:t> </a:t>
            </a:r>
            <a:r>
              <a:rPr lang="en-US" sz="1700" dirty="0">
                <a:latin typeface="Arial" panose="020B0604020202020204" pitchFamily="34" charset="0"/>
              </a:rPr>
              <a:t>modulation:</a:t>
            </a:r>
            <a:r>
              <a:rPr lang="en-US" sz="1700" dirty="0">
                <a:solidFill>
                  <a:srgbClr val="E70000"/>
                </a:solidFill>
                <a:latin typeface="Arial" panose="020B0604020202020204" pitchFamily="34" charset="0"/>
              </a:rPr>
              <a:t> </a:t>
            </a:r>
            <a:r>
              <a:rPr lang="en-US" sz="1700" dirty="0">
                <a:latin typeface="Arial" panose="020B0604020202020204" pitchFamily="34" charset="0"/>
              </a:rPr>
              <a:t>allowing the </a:t>
            </a:r>
            <a:r>
              <a:rPr lang="en-US" sz="1700" b="1" dirty="0">
                <a:solidFill>
                  <a:srgbClr val="0020D9"/>
                </a:solidFill>
                <a:latin typeface="Arial" panose="020B0604020202020204" pitchFamily="34" charset="0"/>
              </a:rPr>
              <a:t>first significant access in a collinear framework </a:t>
            </a:r>
            <a:r>
              <a:rPr lang="en-US" sz="1700" dirty="0">
                <a:latin typeface="Arial" panose="020B0604020202020204" pitchFamily="34" charset="0"/>
              </a:rPr>
              <a:t>to the twist-3 PDF </a:t>
            </a:r>
            <a:r>
              <a:rPr lang="en-US" sz="1700" b="1" dirty="0">
                <a:solidFill>
                  <a:srgbClr val="0020D9"/>
                </a:solidFill>
                <a:latin typeface="Arial" panose="020B0604020202020204" pitchFamily="34" charset="0"/>
              </a:rPr>
              <a:t>e(x), </a:t>
            </a:r>
            <a:r>
              <a:rPr lang="en-US" sz="1700" dirty="0">
                <a:latin typeface="Arial" panose="020B0604020202020204" pitchFamily="34" charset="0"/>
              </a:rPr>
              <a:t>which gives insight into largely unexplored quark-gluon correlations.</a:t>
            </a:r>
            <a:endParaRPr lang="en-US" sz="1700" b="1" dirty="0">
              <a:solidFill>
                <a:srgbClr val="E70000"/>
              </a:solidFill>
              <a:latin typeface="Arial" panose="020B0604020202020204" pitchFamily="34" charset="0"/>
            </a:endParaRPr>
          </a:p>
          <a:p>
            <a:pPr marL="800100" lvl="1" indent="-342900">
              <a:buFont typeface="Arial" panose="020B0604020202020204" pitchFamily="34" charset="0"/>
              <a:buChar char="•"/>
            </a:pPr>
            <a:r>
              <a:rPr lang="en-US" sz="1700" dirty="0">
                <a:solidFill>
                  <a:srgbClr val="FF0000"/>
                </a:solidFill>
                <a:latin typeface="Arial" panose="020B0604020202020204" pitchFamily="34" charset="0"/>
              </a:rPr>
              <a:t>A</a:t>
            </a:r>
            <a:r>
              <a:rPr lang="en-US" sz="1700" baseline="-25000" dirty="0">
                <a:solidFill>
                  <a:srgbClr val="FF0000"/>
                </a:solidFill>
                <a:latin typeface="Arial" panose="020B0604020202020204" pitchFamily="34" charset="0"/>
              </a:rPr>
              <a:t>LU </a:t>
            </a:r>
            <a:r>
              <a:rPr lang="en-US" sz="1700" b="1" dirty="0">
                <a:solidFill>
                  <a:srgbClr val="FF0000"/>
                </a:solidFill>
              </a:rPr>
              <a:t>sin(</a:t>
            </a:r>
            <a:r>
              <a:rPr lang="el-GR" sz="1700" b="1" dirty="0" err="1">
                <a:solidFill>
                  <a:srgbClr val="FF0000"/>
                </a:solidFill>
                <a:latin typeface="Arial" panose="020B0604020202020204" pitchFamily="34" charset="0"/>
              </a:rPr>
              <a:t>ϕ</a:t>
            </a:r>
            <a:r>
              <a:rPr lang="en-US" sz="1700" b="1" baseline="-25000" dirty="0">
                <a:solidFill>
                  <a:srgbClr val="FF0000"/>
                </a:solidFill>
                <a:latin typeface="Arial" panose="020B0604020202020204" pitchFamily="34" charset="0"/>
              </a:rPr>
              <a:t>H</a:t>
            </a:r>
            <a:r>
              <a:rPr lang="en-US" sz="1700" b="1" dirty="0">
                <a:solidFill>
                  <a:srgbClr val="FF0000"/>
                </a:solidFill>
                <a:latin typeface="Arial" panose="020B0604020202020204" pitchFamily="34" charset="0"/>
              </a:rPr>
              <a:t>-</a:t>
            </a:r>
            <a:r>
              <a:rPr lang="el-GR" sz="1700" b="1" dirty="0" err="1">
                <a:solidFill>
                  <a:srgbClr val="FF0000"/>
                </a:solidFill>
                <a:latin typeface="Arial" panose="020B0604020202020204" pitchFamily="34" charset="0"/>
              </a:rPr>
              <a:t>ϕ</a:t>
            </a:r>
            <a:r>
              <a:rPr lang="en-US" sz="1700" b="1" baseline="-25000" dirty="0">
                <a:solidFill>
                  <a:srgbClr val="FF0000"/>
                </a:solidFill>
                <a:latin typeface="Arial" panose="020B0604020202020204" pitchFamily="34" charset="0"/>
              </a:rPr>
              <a:t>R</a:t>
            </a:r>
            <a:r>
              <a:rPr lang="en-US" sz="1700" b="1" dirty="0">
                <a:solidFill>
                  <a:srgbClr val="FF0000"/>
                </a:solidFill>
                <a:latin typeface="Arial" panose="020B0604020202020204" pitchFamily="34" charset="0"/>
              </a:rPr>
              <a:t>) </a:t>
            </a:r>
            <a:r>
              <a:rPr lang="en-US" sz="1700" dirty="0">
                <a:latin typeface="Arial" panose="020B0604020202020204" pitchFamily="34" charset="0"/>
              </a:rPr>
              <a:t>modulation: </a:t>
            </a:r>
            <a:r>
              <a:rPr lang="en-US" sz="1700" b="1" dirty="0">
                <a:solidFill>
                  <a:srgbClr val="FF0000"/>
                </a:solidFill>
                <a:latin typeface="Arial" panose="020B0604020202020204" pitchFamily="34" charset="0"/>
              </a:rPr>
              <a:t>first measurement </a:t>
            </a:r>
            <a:r>
              <a:rPr lang="en-US" sz="1700" dirty="0">
                <a:latin typeface="Arial" panose="020B0604020202020204" pitchFamily="34" charset="0"/>
              </a:rPr>
              <a:t>sensitive to the </a:t>
            </a:r>
            <a:r>
              <a:rPr lang="en-US" sz="1700" dirty="0" err="1">
                <a:solidFill>
                  <a:srgbClr val="FF0000"/>
                </a:solidFill>
                <a:latin typeface="Arial" panose="020B0604020202020204" pitchFamily="34" charset="0"/>
              </a:rPr>
              <a:t>DiFF</a:t>
            </a:r>
            <a:r>
              <a:rPr lang="en-US" sz="1700" dirty="0">
                <a:solidFill>
                  <a:srgbClr val="FF0000"/>
                </a:solidFill>
                <a:latin typeface="Arial" panose="020B0604020202020204" pitchFamily="34" charset="0"/>
              </a:rPr>
              <a:t> </a:t>
            </a:r>
            <a:r>
              <a:rPr lang="en-US" sz="1700" b="1" dirty="0">
                <a:solidFill>
                  <a:srgbClr val="FF0000"/>
                </a:solidFill>
                <a:latin typeface="Arial" panose="020B0604020202020204" pitchFamily="34" charset="0"/>
              </a:rPr>
              <a:t>G</a:t>
            </a:r>
            <a:r>
              <a:rPr lang="en-US" sz="1700" b="1" baseline="-25000" dirty="0">
                <a:solidFill>
                  <a:srgbClr val="FF0000"/>
                </a:solidFill>
                <a:latin typeface="Arial" panose="020B0604020202020204" pitchFamily="34" charset="0"/>
              </a:rPr>
              <a:t>1</a:t>
            </a:r>
            <a:r>
              <a:rPr lang="en-US" sz="1700" b="1" baseline="30000" dirty="0">
                <a:solidFill>
                  <a:srgbClr val="FF0000"/>
                </a:solidFill>
                <a:latin typeface="Roboto"/>
              </a:rPr>
              <a:t>⊥</a:t>
            </a:r>
            <a:r>
              <a:rPr lang="en-US" sz="1700" dirty="0">
                <a:solidFill>
                  <a:srgbClr val="FF0000"/>
                </a:solidFill>
                <a:latin typeface="Roboto"/>
              </a:rPr>
              <a:t>, </a:t>
            </a:r>
            <a:r>
              <a:rPr lang="en-US" sz="1700" dirty="0">
                <a:latin typeface="Roboto"/>
              </a:rPr>
              <a:t>which describes the helicity dependent fragmentation of a </a:t>
            </a:r>
            <a:r>
              <a:rPr lang="en-US" sz="1700" dirty="0" err="1">
                <a:latin typeface="Roboto"/>
              </a:rPr>
              <a:t>dihadron</a:t>
            </a:r>
            <a:r>
              <a:rPr lang="en-US" sz="1700" dirty="0">
                <a:latin typeface="Roboto"/>
              </a:rPr>
              <a:t> pair.</a:t>
            </a:r>
            <a:endParaRPr lang="en-US" sz="1700" b="1" dirty="0">
              <a:solidFill>
                <a:srgbClr val="0000FF"/>
              </a:solidFill>
              <a:latin typeface="Roboto"/>
            </a:endParaRPr>
          </a:p>
          <a:p>
            <a:endParaRPr lang="en-US" sz="2400" dirty="0"/>
          </a:p>
          <a:p>
            <a:endParaRPr lang="en-US" dirty="0"/>
          </a:p>
        </p:txBody>
      </p:sp>
      <p:sp>
        <p:nvSpPr>
          <p:cNvPr id="5" name="Slide Number Placeholder 4">
            <a:extLst>
              <a:ext uri="{FF2B5EF4-FFF2-40B4-BE49-F238E27FC236}">
                <a16:creationId xmlns="" xmlns:a16="http://schemas.microsoft.com/office/drawing/2014/main" id="{90357633-2549-3449-95DA-30BC95743D49}"/>
              </a:ext>
            </a:extLst>
          </p:cNvPr>
          <p:cNvSpPr>
            <a:spLocks noGrp="1"/>
          </p:cNvSpPr>
          <p:nvPr>
            <p:ph type="sldNum" sz="quarter" idx="12"/>
          </p:nvPr>
        </p:nvSpPr>
        <p:spPr/>
        <p:txBody>
          <a:bodyPr/>
          <a:lstStyle/>
          <a:p>
            <a:fld id="{07E1C93C-5050-FC42-8F10-D22D4F119D13}" type="slidenum">
              <a:rPr lang="en-US" smtClean="0"/>
              <a:pPr/>
              <a:t>5</a:t>
            </a:fld>
            <a:endParaRPr lang="en-US" dirty="0"/>
          </a:p>
        </p:txBody>
      </p:sp>
      <p:grpSp>
        <p:nvGrpSpPr>
          <p:cNvPr id="16" name="Group 15">
            <a:extLst>
              <a:ext uri="{FF2B5EF4-FFF2-40B4-BE49-F238E27FC236}">
                <a16:creationId xmlns="" xmlns:a16="http://schemas.microsoft.com/office/drawing/2014/main" id="{BEA4CD32-7821-814F-93D6-44B9B4D7C990}"/>
              </a:ext>
            </a:extLst>
          </p:cNvPr>
          <p:cNvGrpSpPr/>
          <p:nvPr/>
        </p:nvGrpSpPr>
        <p:grpSpPr>
          <a:xfrm>
            <a:off x="1077806" y="3010829"/>
            <a:ext cx="4892902" cy="3333867"/>
            <a:chOff x="353053" y="3124193"/>
            <a:chExt cx="4961659" cy="3497023"/>
          </a:xfrm>
        </p:grpSpPr>
        <p:pic>
          <p:nvPicPr>
            <p:cNvPr id="11" name="Picture 10">
              <a:extLst>
                <a:ext uri="{FF2B5EF4-FFF2-40B4-BE49-F238E27FC236}">
                  <a16:creationId xmlns="" xmlns:a16="http://schemas.microsoft.com/office/drawing/2014/main" id="{81E41390-9743-B34F-8868-E99DE4FA4E28}"/>
                </a:ext>
              </a:extLst>
            </p:cNvPr>
            <p:cNvPicPr>
              <a:picLocks noChangeAspect="1"/>
            </p:cNvPicPr>
            <p:nvPr/>
          </p:nvPicPr>
          <p:blipFill>
            <a:blip r:embed="rId2"/>
            <a:stretch>
              <a:fillRect/>
            </a:stretch>
          </p:blipFill>
          <p:spPr>
            <a:xfrm>
              <a:off x="353053" y="3124193"/>
              <a:ext cx="4961659" cy="3497023"/>
            </a:xfrm>
            <a:prstGeom prst="rect">
              <a:avLst/>
            </a:prstGeom>
          </p:spPr>
        </p:pic>
        <p:pic>
          <p:nvPicPr>
            <p:cNvPr id="12" name="Picture 11">
              <a:extLst>
                <a:ext uri="{FF2B5EF4-FFF2-40B4-BE49-F238E27FC236}">
                  <a16:creationId xmlns="" xmlns:a16="http://schemas.microsoft.com/office/drawing/2014/main" id="{B3D86802-BC37-DB4F-B1E8-59E9A8BF473B}"/>
                </a:ext>
              </a:extLst>
            </p:cNvPr>
            <p:cNvPicPr>
              <a:picLocks noChangeAspect="1"/>
            </p:cNvPicPr>
            <p:nvPr/>
          </p:nvPicPr>
          <p:blipFill>
            <a:blip r:embed="rId3"/>
            <a:stretch>
              <a:fillRect/>
            </a:stretch>
          </p:blipFill>
          <p:spPr>
            <a:xfrm>
              <a:off x="653570" y="3577775"/>
              <a:ext cx="4265803" cy="2788805"/>
            </a:xfrm>
            <a:prstGeom prst="rect">
              <a:avLst/>
            </a:prstGeom>
          </p:spPr>
        </p:pic>
        <p:sp>
          <p:nvSpPr>
            <p:cNvPr id="13" name="TextBox 12">
              <a:extLst>
                <a:ext uri="{FF2B5EF4-FFF2-40B4-BE49-F238E27FC236}">
                  <a16:creationId xmlns="" xmlns:a16="http://schemas.microsoft.com/office/drawing/2014/main" id="{DE092557-6342-BA48-B168-3DAB9957E8D4}"/>
                </a:ext>
              </a:extLst>
            </p:cNvPr>
            <p:cNvSpPr txBox="1"/>
            <p:nvPr/>
          </p:nvSpPr>
          <p:spPr>
            <a:xfrm>
              <a:off x="2838426" y="3563405"/>
              <a:ext cx="2075248" cy="548826"/>
            </a:xfrm>
            <a:prstGeom prst="rect">
              <a:avLst/>
            </a:prstGeom>
            <a:noFill/>
          </p:spPr>
          <p:txBody>
            <a:bodyPr wrap="square" rtlCol="0">
              <a:spAutoFit/>
            </a:bodyPr>
            <a:lstStyle/>
            <a:p>
              <a:pPr algn="r"/>
              <a:r>
                <a:rPr lang="en-US" sz="1400" dirty="0">
                  <a:solidFill>
                    <a:srgbClr val="0020D9"/>
                  </a:solidFill>
                </a:rPr>
                <a:t>CLAS6 Preliminary</a:t>
              </a:r>
            </a:p>
            <a:p>
              <a:pPr algn="r"/>
              <a:r>
                <a:rPr lang="en-US" sz="1400" dirty="0" smtClean="0"/>
                <a:t>CLAS12</a:t>
              </a:r>
              <a:endParaRPr lang="en-US" sz="1400" dirty="0"/>
            </a:p>
          </p:txBody>
        </p:sp>
        <p:sp>
          <p:nvSpPr>
            <p:cNvPr id="14" name="TextBox 13">
              <a:extLst>
                <a:ext uri="{FF2B5EF4-FFF2-40B4-BE49-F238E27FC236}">
                  <a16:creationId xmlns="" xmlns:a16="http://schemas.microsoft.com/office/drawing/2014/main" id="{F258DC55-59EC-024C-8CBD-B7061F71A088}"/>
                </a:ext>
              </a:extLst>
            </p:cNvPr>
            <p:cNvSpPr txBox="1"/>
            <p:nvPr/>
          </p:nvSpPr>
          <p:spPr>
            <a:xfrm>
              <a:off x="1028682" y="5481882"/>
              <a:ext cx="2888932" cy="461665"/>
            </a:xfrm>
            <a:prstGeom prst="rect">
              <a:avLst/>
            </a:prstGeom>
            <a:noFill/>
          </p:spPr>
          <p:txBody>
            <a:bodyPr wrap="square" rtlCol="0">
              <a:spAutoFit/>
            </a:bodyPr>
            <a:lstStyle/>
            <a:p>
              <a:r>
                <a:rPr lang="en-US" sz="800" dirty="0">
                  <a:solidFill>
                    <a:srgbClr val="00B050"/>
                  </a:solidFill>
                </a:rPr>
                <a:t>R. Jakob, P. J. Mulders and J. Rodrigues, </a:t>
              </a:r>
              <a:r>
                <a:rPr lang="en-US" sz="800" dirty="0" err="1">
                  <a:solidFill>
                    <a:srgbClr val="00B050"/>
                  </a:solidFill>
                </a:rPr>
                <a:t>Nucl</a:t>
              </a:r>
              <a:r>
                <a:rPr lang="en-US" sz="800" dirty="0">
                  <a:solidFill>
                    <a:srgbClr val="00B050"/>
                  </a:solidFill>
                </a:rPr>
                <a:t>. Phys. A 626 (1997)</a:t>
              </a:r>
            </a:p>
            <a:p>
              <a:r>
                <a:rPr lang="en-US" sz="800" dirty="0">
                  <a:solidFill>
                    <a:srgbClr val="FF0000"/>
                  </a:solidFill>
                </a:rPr>
                <a:t>R. L. Jaffe and X. D. Ji, </a:t>
              </a:r>
              <a:r>
                <a:rPr lang="en-US" sz="800" dirty="0" err="1">
                  <a:solidFill>
                    <a:srgbClr val="FF0000"/>
                  </a:solidFill>
                </a:rPr>
                <a:t>Nucl</a:t>
              </a:r>
              <a:r>
                <a:rPr lang="en-US" sz="800" dirty="0">
                  <a:solidFill>
                    <a:srgbClr val="FF0000"/>
                  </a:solidFill>
                </a:rPr>
                <a:t>. Phys. B 375 (1992)</a:t>
              </a:r>
            </a:p>
            <a:p>
              <a:r>
                <a:rPr lang="en-US" sz="800" dirty="0">
                  <a:solidFill>
                    <a:schemeClr val="bg1">
                      <a:lumMod val="65000"/>
                    </a:schemeClr>
                  </a:solidFill>
                </a:rPr>
                <a:t>B. </a:t>
              </a:r>
              <a:r>
                <a:rPr lang="en-US" sz="800" dirty="0" err="1">
                  <a:solidFill>
                    <a:schemeClr val="bg1">
                      <a:lumMod val="65000"/>
                    </a:schemeClr>
                  </a:solidFill>
                </a:rPr>
                <a:t>Pasquini</a:t>
              </a:r>
              <a:r>
                <a:rPr lang="en-US" sz="800" dirty="0">
                  <a:solidFill>
                    <a:schemeClr val="bg1">
                      <a:lumMod val="65000"/>
                    </a:schemeClr>
                  </a:solidFill>
                </a:rPr>
                <a:t> and S. </a:t>
              </a:r>
              <a:r>
                <a:rPr lang="en-US" sz="800" dirty="0" err="1">
                  <a:solidFill>
                    <a:schemeClr val="bg1">
                      <a:lumMod val="65000"/>
                    </a:schemeClr>
                  </a:solidFill>
                </a:rPr>
                <a:t>Rodini</a:t>
              </a:r>
              <a:r>
                <a:rPr lang="en-US" sz="800" dirty="0">
                  <a:solidFill>
                    <a:schemeClr val="bg1">
                      <a:lumMod val="65000"/>
                    </a:schemeClr>
                  </a:solidFill>
                </a:rPr>
                <a:t>, Phys. Lett. B 788 (2019)</a:t>
              </a:r>
            </a:p>
          </p:txBody>
        </p:sp>
      </p:grpSp>
      <p:sp>
        <p:nvSpPr>
          <p:cNvPr id="15" name="TextBox 14">
            <a:extLst>
              <a:ext uri="{FF2B5EF4-FFF2-40B4-BE49-F238E27FC236}">
                <a16:creationId xmlns="" xmlns:a16="http://schemas.microsoft.com/office/drawing/2014/main" id="{368DED12-C11C-E443-9FE8-D1FAC2FE6A50}"/>
              </a:ext>
            </a:extLst>
          </p:cNvPr>
          <p:cNvSpPr txBox="1"/>
          <p:nvPr/>
        </p:nvSpPr>
        <p:spPr>
          <a:xfrm>
            <a:off x="1125002" y="6165568"/>
            <a:ext cx="5382292" cy="292388"/>
          </a:xfrm>
          <a:prstGeom prst="rect">
            <a:avLst/>
          </a:prstGeom>
          <a:noFill/>
        </p:spPr>
        <p:txBody>
          <a:bodyPr wrap="square" rtlCol="0">
            <a:spAutoFit/>
          </a:bodyPr>
          <a:lstStyle/>
          <a:p>
            <a:r>
              <a:rPr lang="en-US" sz="1300" dirty="0"/>
              <a:t>The PDF </a:t>
            </a:r>
            <a:r>
              <a:rPr lang="en-US" sz="1300" b="1" dirty="0">
                <a:solidFill>
                  <a:srgbClr val="0020D9"/>
                </a:solidFill>
                <a:latin typeface="Arial" panose="020B0604020202020204" pitchFamily="34" charset="0"/>
              </a:rPr>
              <a:t>e(x) </a:t>
            </a:r>
            <a:r>
              <a:rPr lang="en-US" sz="1300" dirty="0">
                <a:latin typeface="Arial" panose="020B0604020202020204" pitchFamily="34" charset="0"/>
              </a:rPr>
              <a:t>can be extracted point by point from this asymmetry</a:t>
            </a:r>
            <a:r>
              <a:rPr lang="en-US" sz="1300" dirty="0"/>
              <a:t> </a:t>
            </a:r>
          </a:p>
        </p:txBody>
      </p:sp>
      <p:grpSp>
        <p:nvGrpSpPr>
          <p:cNvPr id="21" name="Group 20">
            <a:extLst>
              <a:ext uri="{FF2B5EF4-FFF2-40B4-BE49-F238E27FC236}">
                <a16:creationId xmlns="" xmlns:a16="http://schemas.microsoft.com/office/drawing/2014/main" id="{AFB9AB5A-0E01-C346-A3CD-AD08482FCB88}"/>
              </a:ext>
            </a:extLst>
          </p:cNvPr>
          <p:cNvGrpSpPr/>
          <p:nvPr/>
        </p:nvGrpSpPr>
        <p:grpSpPr>
          <a:xfrm>
            <a:off x="6410144" y="3065858"/>
            <a:ext cx="4572000" cy="3200400"/>
            <a:chOff x="6620781" y="3008897"/>
            <a:chExt cx="4572000" cy="3200400"/>
          </a:xfrm>
        </p:grpSpPr>
        <p:pic>
          <p:nvPicPr>
            <p:cNvPr id="18" name="Picture 17">
              <a:extLst>
                <a:ext uri="{FF2B5EF4-FFF2-40B4-BE49-F238E27FC236}">
                  <a16:creationId xmlns="" xmlns:a16="http://schemas.microsoft.com/office/drawing/2014/main" id="{87E21CE2-E1FC-4D40-A1D9-899A623726E1}"/>
                </a:ext>
              </a:extLst>
            </p:cNvPr>
            <p:cNvPicPr>
              <a:picLocks noChangeAspect="1"/>
            </p:cNvPicPr>
            <p:nvPr/>
          </p:nvPicPr>
          <p:blipFill>
            <a:blip r:embed="rId4"/>
            <a:stretch>
              <a:fillRect/>
            </a:stretch>
          </p:blipFill>
          <p:spPr>
            <a:xfrm>
              <a:off x="6620781" y="3008897"/>
              <a:ext cx="4572000" cy="3200400"/>
            </a:xfrm>
            <a:prstGeom prst="rect">
              <a:avLst/>
            </a:prstGeom>
          </p:spPr>
        </p:pic>
        <p:pic>
          <p:nvPicPr>
            <p:cNvPr id="20" name="Picture 19">
              <a:extLst>
                <a:ext uri="{FF2B5EF4-FFF2-40B4-BE49-F238E27FC236}">
                  <a16:creationId xmlns="" xmlns:a16="http://schemas.microsoft.com/office/drawing/2014/main" id="{BBACDFD8-5A6E-0C43-99D7-6FDBABBA158F}"/>
                </a:ext>
              </a:extLst>
            </p:cNvPr>
            <p:cNvPicPr>
              <a:picLocks noChangeAspect="1"/>
            </p:cNvPicPr>
            <p:nvPr/>
          </p:nvPicPr>
          <p:blipFill>
            <a:blip r:embed="rId5"/>
            <a:stretch>
              <a:fillRect/>
            </a:stretch>
          </p:blipFill>
          <p:spPr>
            <a:xfrm>
              <a:off x="7157368" y="3140765"/>
              <a:ext cx="3782709" cy="2993382"/>
            </a:xfrm>
            <a:prstGeom prst="rect">
              <a:avLst/>
            </a:prstGeom>
          </p:spPr>
        </p:pic>
      </p:grpSp>
      <p:sp>
        <p:nvSpPr>
          <p:cNvPr id="22" name="TextBox 21">
            <a:extLst>
              <a:ext uri="{FF2B5EF4-FFF2-40B4-BE49-F238E27FC236}">
                <a16:creationId xmlns="" xmlns:a16="http://schemas.microsoft.com/office/drawing/2014/main" id="{EB5690E0-C9E9-3042-B097-7082622D444B}"/>
              </a:ext>
            </a:extLst>
          </p:cNvPr>
          <p:cNvSpPr txBox="1"/>
          <p:nvPr/>
        </p:nvSpPr>
        <p:spPr>
          <a:xfrm>
            <a:off x="8706193" y="3375689"/>
            <a:ext cx="1043876" cy="369332"/>
          </a:xfrm>
          <a:prstGeom prst="rect">
            <a:avLst/>
          </a:prstGeom>
          <a:noFill/>
        </p:spPr>
        <p:txBody>
          <a:bodyPr wrap="none" rtlCol="0">
            <a:spAutoFit/>
          </a:bodyPr>
          <a:lstStyle/>
          <a:p>
            <a:r>
              <a:rPr lang="en-US" dirty="0" smtClean="0"/>
              <a:t>CLAS12</a:t>
            </a:r>
            <a:endParaRPr lang="en-US" dirty="0"/>
          </a:p>
        </p:txBody>
      </p:sp>
      <p:sp>
        <p:nvSpPr>
          <p:cNvPr id="24" name="TextBox 23">
            <a:extLst>
              <a:ext uri="{FF2B5EF4-FFF2-40B4-BE49-F238E27FC236}">
                <a16:creationId xmlns="" xmlns:a16="http://schemas.microsoft.com/office/drawing/2014/main" id="{872D09F0-7377-5340-8192-63C6515064F7}"/>
              </a:ext>
            </a:extLst>
          </p:cNvPr>
          <p:cNvSpPr txBox="1"/>
          <p:nvPr/>
        </p:nvSpPr>
        <p:spPr>
          <a:xfrm>
            <a:off x="7135490" y="6246162"/>
            <a:ext cx="361393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A sign change is observed around the </a:t>
            </a:r>
            <a:r>
              <a:rPr lang="el-GR" sz="1300" dirty="0">
                <a:latin typeface="Arial" panose="020B0604020202020204" pitchFamily="34" charset="0"/>
                <a:cs typeface="Arial" panose="020B0604020202020204" pitchFamily="34" charset="0"/>
              </a:rPr>
              <a:t>ρ </a:t>
            </a:r>
            <a:r>
              <a:rPr lang="en-US" sz="1300" dirty="0">
                <a:latin typeface="Arial" panose="020B0604020202020204" pitchFamily="34" charset="0"/>
                <a:cs typeface="Arial" panose="020B0604020202020204" pitchFamily="34" charset="0"/>
              </a:rPr>
              <a:t>mass</a:t>
            </a:r>
          </a:p>
        </p:txBody>
      </p:sp>
      <p:sp>
        <p:nvSpPr>
          <p:cNvPr id="25" name="TextBox 24">
            <a:extLst>
              <a:ext uri="{FF2B5EF4-FFF2-40B4-BE49-F238E27FC236}">
                <a16:creationId xmlns="" xmlns:a16="http://schemas.microsoft.com/office/drawing/2014/main" id="{0B3CDA37-05DF-9D45-AEDE-78C83D12D75E}"/>
              </a:ext>
            </a:extLst>
          </p:cNvPr>
          <p:cNvSpPr txBox="1"/>
          <p:nvPr/>
        </p:nvSpPr>
        <p:spPr>
          <a:xfrm>
            <a:off x="7909677" y="5537977"/>
            <a:ext cx="2884123" cy="338554"/>
          </a:xfrm>
          <a:prstGeom prst="rect">
            <a:avLst/>
          </a:prstGeom>
          <a:noFill/>
        </p:spPr>
        <p:txBody>
          <a:bodyPr wrap="none" rtlCol="0">
            <a:spAutoFit/>
          </a:bodyPr>
          <a:lstStyle/>
          <a:p>
            <a:pPr algn="r"/>
            <a:r>
              <a:rPr lang="en-US" sz="800" dirty="0">
                <a:solidFill>
                  <a:srgbClr val="FF0000"/>
                </a:solidFill>
              </a:rPr>
              <a:t>Luo, Xuan and Sun, Hao and </a:t>
            </a:r>
            <a:r>
              <a:rPr lang="en-US" sz="800" dirty="0" err="1">
                <a:solidFill>
                  <a:srgbClr val="FF0000"/>
                </a:solidFill>
              </a:rPr>
              <a:t>Xie</a:t>
            </a:r>
            <a:r>
              <a:rPr lang="en-US" sz="800" dirty="0">
                <a:solidFill>
                  <a:srgbClr val="FF0000"/>
                </a:solidFill>
              </a:rPr>
              <a:t>, Yi-Ling, Phys. Rev. D 101 (2020)</a:t>
            </a:r>
          </a:p>
          <a:p>
            <a:pPr algn="r"/>
            <a:r>
              <a:rPr lang="en-US" sz="800" dirty="0">
                <a:solidFill>
                  <a:srgbClr val="FF0000"/>
                </a:solidFill>
              </a:rPr>
              <a:t>(asymmetry for CLAS12 kinematics via personal correspondence)</a:t>
            </a:r>
          </a:p>
        </p:txBody>
      </p:sp>
      <p:sp>
        <p:nvSpPr>
          <p:cNvPr id="26" name="TextBox 25">
            <a:extLst>
              <a:ext uri="{FF2B5EF4-FFF2-40B4-BE49-F238E27FC236}">
                <a16:creationId xmlns="" xmlns:a16="http://schemas.microsoft.com/office/drawing/2014/main" id="{7E80302D-3A30-4646-924C-AC1355F51D67}"/>
              </a:ext>
            </a:extLst>
          </p:cNvPr>
          <p:cNvSpPr txBox="1"/>
          <p:nvPr/>
        </p:nvSpPr>
        <p:spPr>
          <a:xfrm>
            <a:off x="7383670" y="5378596"/>
            <a:ext cx="664496" cy="27799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90969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the submitted papers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6</a:t>
            </a:fld>
            <a:endParaRPr lang="en-US" dirty="0">
              <a:solidFill>
                <a:srgbClr val="00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580" y="910344"/>
            <a:ext cx="3314460" cy="4282545"/>
          </a:xfrm>
          <a:ln>
            <a:solidFill>
              <a:schemeClr val="accent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2074" y="925689"/>
            <a:ext cx="3332237" cy="4289778"/>
          </a:xfrm>
          <a:prstGeom prst="rect">
            <a:avLst/>
          </a:prstGeom>
          <a:ln>
            <a:solidFill>
              <a:schemeClr val="accent1"/>
            </a:solidFill>
          </a:ln>
        </p:spPr>
      </p:pic>
      <p:sp>
        <p:nvSpPr>
          <p:cNvPr id="9" name="TextBox 8"/>
          <p:cNvSpPr txBox="1"/>
          <p:nvPr/>
        </p:nvSpPr>
        <p:spPr>
          <a:xfrm>
            <a:off x="5125156" y="1015998"/>
            <a:ext cx="3228622" cy="2585323"/>
          </a:xfrm>
          <a:prstGeom prst="rect">
            <a:avLst/>
          </a:prstGeom>
          <a:noFill/>
          <a:ln>
            <a:solidFill>
              <a:srgbClr val="FF0000"/>
            </a:solidFill>
          </a:ln>
        </p:spPr>
        <p:txBody>
          <a:bodyPr wrap="square" rtlCol="0">
            <a:spAutoFit/>
          </a:bodyPr>
          <a:lstStyle/>
          <a:p>
            <a:r>
              <a:rPr lang="en-US" dirty="0" smtClean="0">
                <a:latin typeface="Arial" charset="0"/>
                <a:ea typeface="Arial" charset="0"/>
                <a:cs typeface="Arial" charset="0"/>
              </a:rPr>
              <a:t>Paper s</a:t>
            </a:r>
            <a:r>
              <a:rPr lang="en-US" dirty="0" smtClean="0">
                <a:latin typeface="Arial" charset="0"/>
                <a:ea typeface="Arial" charset="0"/>
                <a:cs typeface="Arial" charset="0"/>
              </a:rPr>
              <a:t>ubmitted </a:t>
            </a:r>
            <a:r>
              <a:rPr lang="en-US" dirty="0" smtClean="0">
                <a:latin typeface="Arial" charset="0"/>
                <a:ea typeface="Arial" charset="0"/>
                <a:cs typeface="Arial" charset="0"/>
              </a:rPr>
              <a:t>to PRL </a:t>
            </a:r>
            <a:r>
              <a:rPr lang="en-US" b="1" dirty="0" smtClean="0">
                <a:latin typeface="Arial" charset="0"/>
                <a:ea typeface="Arial" charset="0"/>
                <a:cs typeface="Arial" charset="0"/>
              </a:rPr>
              <a:t>01/10/21</a:t>
            </a:r>
          </a:p>
          <a:p>
            <a:r>
              <a:rPr lang="en-US" dirty="0" smtClean="0">
                <a:latin typeface="Arial" charset="0"/>
                <a:ea typeface="Arial" charset="0"/>
                <a:cs typeface="Arial" charset="0"/>
              </a:rPr>
              <a:t>Received referees’ reports </a:t>
            </a:r>
            <a:r>
              <a:rPr lang="en-US" b="1" dirty="0" smtClean="0">
                <a:latin typeface="Arial" charset="0"/>
                <a:ea typeface="Arial" charset="0"/>
                <a:cs typeface="Arial" charset="0"/>
              </a:rPr>
              <a:t>2/15/21</a:t>
            </a:r>
            <a:r>
              <a:rPr lang="en-US" dirty="0" smtClean="0">
                <a:latin typeface="Arial" charset="0"/>
                <a:ea typeface="Arial" charset="0"/>
                <a:cs typeface="Arial" charset="0"/>
              </a:rPr>
              <a:t>: Lead authors addressing referees comments. Will schedule meeting to review the responses/paper before re-submission end of February</a:t>
            </a:r>
            <a:endParaRPr lang="en-US" dirty="0">
              <a:latin typeface="Arial" charset="0"/>
              <a:ea typeface="Arial" charset="0"/>
              <a:cs typeface="Arial" charset="0"/>
            </a:endParaRPr>
          </a:p>
        </p:txBody>
      </p:sp>
      <p:sp>
        <p:nvSpPr>
          <p:cNvPr id="10" name="Left Arrow 9"/>
          <p:cNvSpPr/>
          <p:nvPr/>
        </p:nvSpPr>
        <p:spPr>
          <a:xfrm rot="10800000">
            <a:off x="3951111" y="1761066"/>
            <a:ext cx="1061156" cy="47413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a:off x="7247467" y="3934177"/>
            <a:ext cx="1027289" cy="52493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733457" y="3728742"/>
            <a:ext cx="3471211" cy="1477328"/>
          </a:xfrm>
          <a:prstGeom prst="rect">
            <a:avLst/>
          </a:prstGeom>
          <a:noFill/>
          <a:ln>
            <a:solidFill>
              <a:srgbClr val="FF0000"/>
            </a:solidFill>
          </a:ln>
        </p:spPr>
        <p:txBody>
          <a:bodyPr wrap="square" rtlCol="0">
            <a:spAutoFit/>
          </a:bodyPr>
          <a:lstStyle/>
          <a:p>
            <a:pPr marL="285750" indent="-285750">
              <a:buFont typeface="Arial" charset="0"/>
              <a:buChar char="•"/>
            </a:pPr>
            <a:r>
              <a:rPr lang="en-US" dirty="0" smtClean="0">
                <a:latin typeface="Arial" charset="0"/>
                <a:ea typeface="Arial" charset="0"/>
                <a:cs typeface="Arial" charset="0"/>
              </a:rPr>
              <a:t>Paper s</a:t>
            </a:r>
            <a:r>
              <a:rPr lang="en-US" dirty="0" smtClean="0">
                <a:latin typeface="Arial" charset="0"/>
                <a:ea typeface="Arial" charset="0"/>
                <a:cs typeface="Arial" charset="0"/>
              </a:rPr>
              <a:t>ubmitted </a:t>
            </a:r>
            <a:r>
              <a:rPr lang="en-US" b="1" dirty="0" smtClean="0">
                <a:latin typeface="Arial" charset="0"/>
                <a:ea typeface="Arial" charset="0"/>
                <a:cs typeface="Arial" charset="0"/>
              </a:rPr>
              <a:t>1/12/21</a:t>
            </a:r>
            <a:endParaRPr lang="en-US" b="1" dirty="0">
              <a:latin typeface="Arial" charset="0"/>
              <a:ea typeface="Arial" charset="0"/>
              <a:cs typeface="Arial" charset="0"/>
            </a:endParaRPr>
          </a:p>
          <a:p>
            <a:pPr marL="285750" indent="-285750">
              <a:buFont typeface="Arial" charset="0"/>
              <a:buChar char="•"/>
            </a:pPr>
            <a:r>
              <a:rPr lang="en-US" dirty="0" smtClean="0">
                <a:latin typeface="Arial" charset="0"/>
                <a:ea typeface="Arial" charset="0"/>
                <a:cs typeface="Arial" charset="0"/>
              </a:rPr>
              <a:t>Referee comments received </a:t>
            </a:r>
            <a:r>
              <a:rPr lang="en-US" b="1" dirty="0" smtClean="0">
                <a:latin typeface="Arial" charset="0"/>
                <a:ea typeface="Arial" charset="0"/>
                <a:cs typeface="Arial" charset="0"/>
              </a:rPr>
              <a:t>2/20/21</a:t>
            </a:r>
          </a:p>
          <a:p>
            <a:pPr marL="285750" indent="-285750">
              <a:buFont typeface="Arial" charset="0"/>
              <a:buChar char="•"/>
            </a:pPr>
            <a:r>
              <a:rPr lang="en-US" dirty="0" smtClean="0">
                <a:latin typeface="Arial" charset="0"/>
                <a:ea typeface="Arial" charset="0"/>
                <a:cs typeface="Arial" charset="0"/>
              </a:rPr>
              <a:t>Response to the referee comments  submitted </a:t>
            </a:r>
            <a:r>
              <a:rPr lang="en-US" b="1" dirty="0" smtClean="0">
                <a:latin typeface="Arial" charset="0"/>
                <a:ea typeface="Arial" charset="0"/>
                <a:cs typeface="Arial" charset="0"/>
              </a:rPr>
              <a:t>2/25/21</a:t>
            </a:r>
            <a:endParaRPr lang="en-US" b="1" dirty="0" smtClean="0">
              <a:latin typeface="Arial" charset="0"/>
              <a:ea typeface="Arial" charset="0"/>
              <a:cs typeface="Arial" charset="0"/>
            </a:endParaRPr>
          </a:p>
        </p:txBody>
      </p:sp>
    </p:spTree>
    <p:extLst>
      <p:ext uri="{BB962C8B-B14F-4D97-AF65-F5344CB8AC3E}">
        <p14:creationId xmlns:p14="http://schemas.microsoft.com/office/powerpoint/2010/main" val="644228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43B55A-C9DE-7648-BE21-7E32E4E903BE}"/>
              </a:ext>
            </a:extLst>
          </p:cNvPr>
          <p:cNvSpPr>
            <a:spLocks noGrp="1"/>
          </p:cNvSpPr>
          <p:nvPr>
            <p:ph type="title"/>
          </p:nvPr>
        </p:nvSpPr>
        <p:spPr>
          <a:xfrm>
            <a:off x="-1" y="1"/>
            <a:ext cx="7874191" cy="740286"/>
          </a:xfrm>
        </p:spPr>
        <p:txBody>
          <a:bodyPr>
            <a:noAutofit/>
          </a:bodyPr>
          <a:lstStyle/>
          <a:p>
            <a:r>
              <a:rPr lang="en-US" sz="3000" b="1" dirty="0">
                <a:latin typeface="Arial" charset="0"/>
                <a:ea typeface="Arial" charset="0"/>
                <a:cs typeface="Arial" charset="0"/>
              </a:rPr>
              <a:t>Time-like Compton Scattering</a:t>
            </a:r>
          </a:p>
        </p:txBody>
      </p:sp>
      <p:pic>
        <p:nvPicPr>
          <p:cNvPr id="9" name="Picture 8">
            <a:extLst>
              <a:ext uri="{FF2B5EF4-FFF2-40B4-BE49-F238E27FC236}">
                <a16:creationId xmlns="" xmlns:a16="http://schemas.microsoft.com/office/drawing/2014/main" id="{844D4563-9AF0-D347-9BE6-FE3D08545A9C}"/>
              </a:ext>
            </a:extLst>
          </p:cNvPr>
          <p:cNvPicPr>
            <a:picLocks noChangeAspect="1"/>
          </p:cNvPicPr>
          <p:nvPr/>
        </p:nvPicPr>
        <p:blipFill>
          <a:blip r:embed="rId2"/>
          <a:stretch>
            <a:fillRect/>
          </a:stretch>
        </p:blipFill>
        <p:spPr>
          <a:xfrm>
            <a:off x="11623" y="4044729"/>
            <a:ext cx="3553095" cy="2743200"/>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 xmlns:a16="http://schemas.microsoft.com/office/drawing/2014/main" id="{88B7FD16-E451-554A-890C-DADBDE6C0C9C}"/>
                  </a:ext>
                </a:extLst>
              </p:cNvPr>
              <p:cNvSpPr txBox="1"/>
              <p:nvPr/>
            </p:nvSpPr>
            <p:spPr>
              <a:xfrm>
                <a:off x="184738" y="657676"/>
                <a:ext cx="11780574" cy="2250552"/>
              </a:xfrm>
              <a:prstGeom prst="rect">
                <a:avLst/>
              </a:prstGeom>
              <a:noFill/>
            </p:spPr>
            <p:txBody>
              <a:bodyPr wrap="square" rtlCol="0">
                <a:spAutoFit/>
              </a:bodyPr>
              <a:lstStyle/>
              <a:p>
                <a:r>
                  <a:rPr lang="en-US" sz="2000" dirty="0">
                    <a:solidFill>
                      <a:prstClr val="black"/>
                    </a:solidFill>
                  </a:rPr>
                  <a:t>A key reaction for studying the Generalized Parton Distributions: </a:t>
                </a:r>
              </a:p>
              <a:p>
                <a:pPr marL="293688" indent="-176213">
                  <a:buFont typeface="System Font Regular"/>
                  <a:buChar char="-"/>
                </a:pPr>
                <a:r>
                  <a:rPr lang="en-US" i="1" dirty="0">
                    <a:solidFill>
                      <a:prstClr val="black"/>
                    </a:solidFill>
                  </a:rPr>
                  <a:t>access to the real part of CFFs, </a:t>
                </a:r>
                <a14:m>
                  <m:oMath xmlns:m="http://schemas.openxmlformats.org/officeDocument/2006/math">
                    <m:sSup>
                      <m:sSupPr>
                        <m:ctrlPr>
                          <a:rPr lang="en-US" i="1" smtClean="0">
                            <a:solidFill>
                              <a:prstClr val="black"/>
                            </a:solidFill>
                            <a:latin typeface="Cambria Math" charset="0"/>
                          </a:rPr>
                        </m:ctrlPr>
                      </m:sSupPr>
                      <m:e>
                        <m:acc>
                          <m:accPr>
                            <m:chr m:val="̃"/>
                            <m:ctrlPr>
                              <a:rPr lang="en-US" i="1" smtClean="0">
                                <a:solidFill>
                                  <a:prstClr val="black"/>
                                </a:solidFill>
                                <a:latin typeface="Cambria Math" charset="0"/>
                              </a:rPr>
                            </m:ctrlPr>
                          </m:accPr>
                          <m:e>
                            <m:r>
                              <a:rPr lang="en-US" i="1" smtClean="0">
                                <a:solidFill>
                                  <a:prstClr val="black"/>
                                </a:solidFill>
                                <a:latin typeface="Cambria Math" panose="02040503050406030204" pitchFamily="18" charset="0"/>
                              </a:rPr>
                              <m:t>𝑀</m:t>
                            </m:r>
                          </m:e>
                        </m:acc>
                      </m:e>
                      <m:sup>
                        <m:r>
                          <a:rPr lang="en-US" i="1" smtClean="0">
                            <a:solidFill>
                              <a:prstClr val="black"/>
                            </a:solidFill>
                            <a:latin typeface="Cambria Math" panose="02040503050406030204" pitchFamily="18" charset="0"/>
                          </a:rPr>
                          <m:t>−−</m:t>
                        </m:r>
                      </m:sup>
                    </m:sSup>
                  </m:oMath>
                </a14:m>
                <a:r>
                  <a:rPr lang="en-US" i="1" dirty="0">
                    <a:solidFill>
                      <a:prstClr val="black"/>
                    </a:solidFill>
                  </a:rPr>
                  <a:t>, </a:t>
                </a:r>
                <a:r>
                  <a:rPr lang="en-US" b="1" i="1" dirty="0">
                    <a:solidFill>
                      <a:prstClr val="black"/>
                    </a:solidFill>
                  </a:rPr>
                  <a:t>sensitive to the D-term </a:t>
                </a:r>
                <a:r>
                  <a:rPr lang="en-US" i="1" dirty="0">
                    <a:solidFill>
                      <a:prstClr val="black"/>
                    </a:solidFill>
                  </a:rPr>
                  <a:t>in GPD parametrization. Observables </a:t>
                </a:r>
                <a:r>
                  <a:rPr lang="en-US" b="1" i="1" dirty="0">
                    <a:solidFill>
                      <a:prstClr val="black"/>
                    </a:solidFill>
                  </a:rPr>
                  <a:t>R</a:t>
                </a:r>
                <a:r>
                  <a:rPr lang="en-US" i="1" dirty="0">
                    <a:solidFill>
                      <a:prstClr val="black"/>
                    </a:solidFill>
                  </a:rPr>
                  <a:t> ratio and forward backward asymmetry, </a:t>
                </a:r>
                <a:r>
                  <a:rPr lang="en-US" b="1" i="1" dirty="0">
                    <a:solidFill>
                      <a:prstClr val="black"/>
                    </a:solidFill>
                  </a:rPr>
                  <a:t>A</a:t>
                </a:r>
                <a:r>
                  <a:rPr lang="en-US" b="1" i="1" baseline="-25000" dirty="0">
                    <a:solidFill>
                      <a:prstClr val="black"/>
                    </a:solidFill>
                  </a:rPr>
                  <a:t>FB</a:t>
                </a:r>
                <a:r>
                  <a:rPr lang="en-US" i="1" dirty="0">
                    <a:solidFill>
                      <a:prstClr val="black"/>
                    </a:solidFill>
                  </a:rPr>
                  <a:t> </a:t>
                </a:r>
              </a:p>
              <a:p>
                <a:pPr marL="293688" indent="-176213">
                  <a:buFont typeface="System Font Regular"/>
                  <a:buChar char="-"/>
                </a:pPr>
                <a:r>
                  <a:rPr lang="en-US" i="1" dirty="0">
                    <a:solidFill>
                      <a:prstClr val="black"/>
                    </a:solidFill>
                  </a:rPr>
                  <a:t>study universality of GPDs, accessing imaginary part of CFF in </a:t>
                </a:r>
                <a:r>
                  <a:rPr lang="en-US" b="1" i="1" dirty="0">
                    <a:solidFill>
                      <a:prstClr val="black"/>
                    </a:solidFill>
                  </a:rPr>
                  <a:t>BSA</a:t>
                </a:r>
                <a:r>
                  <a:rPr lang="en-US" i="1" dirty="0">
                    <a:solidFill>
                      <a:prstClr val="black"/>
                    </a:solidFill>
                  </a:rPr>
                  <a:t> (similar to DVCS)</a:t>
                </a:r>
                <a:endParaRPr lang="en-US" dirty="0">
                  <a:solidFill>
                    <a:prstClr val="black"/>
                  </a:solidFill>
                </a:endParaRPr>
              </a:p>
              <a:p>
                <a:pPr>
                  <a:spcBef>
                    <a:spcPts val="600"/>
                  </a:spcBef>
                </a:pPr>
                <a:r>
                  <a:rPr lang="en-US" dirty="0">
                    <a:solidFill>
                      <a:prstClr val="black"/>
                    </a:solidFill>
                  </a:rPr>
                  <a:t>G</a:t>
                </a:r>
                <a:r>
                  <a:rPr lang="en-US" dirty="0" smtClean="0">
                    <a:solidFill>
                      <a:prstClr val="black"/>
                    </a:solidFill>
                  </a:rPr>
                  <a:t>ood </a:t>
                </a:r>
                <a:r>
                  <a:rPr lang="en-US" dirty="0">
                    <a:solidFill>
                      <a:prstClr val="black"/>
                    </a:solidFill>
                  </a:rPr>
                  <a:t>agreement with model predictions and previous analysis results. </a:t>
                </a:r>
              </a:p>
              <a:p>
                <a:pPr>
                  <a:spcBef>
                    <a:spcPts val="600"/>
                  </a:spcBef>
                </a:pPr>
                <a:r>
                  <a:rPr lang="en-US" dirty="0">
                    <a:solidFill>
                      <a:prstClr val="black"/>
                    </a:solidFill>
                  </a:rPr>
                  <a:t>CLAS12 can deliver all three observables for the unpolarized target, in multidimensional parameter space (</a:t>
                </a:r>
                <a14:m>
                  <m:oMath xmlns:m="http://schemas.openxmlformats.org/officeDocument/2006/math">
                    <m:sSub>
                      <m:sSubPr>
                        <m:ctrlPr>
                          <a:rPr lang="en-US" i="1" smtClean="0">
                            <a:solidFill>
                              <a:prstClr val="black"/>
                            </a:solidFill>
                            <a:latin typeface="Cambria Math" charset="0"/>
                          </a:rPr>
                        </m:ctrlPr>
                      </m:sSubPr>
                      <m:e>
                        <m:r>
                          <a:rPr lang="en-US" i="1" smtClean="0">
                            <a:solidFill>
                              <a:prstClr val="black"/>
                            </a:solidFill>
                            <a:latin typeface="Cambria Math" panose="02040503050406030204" pitchFamily="18" charset="0"/>
                          </a:rPr>
                          <m:t>𝐸</m:t>
                        </m:r>
                      </m:e>
                      <m:sub>
                        <m:r>
                          <a:rPr lang="en-US" i="1" smtClean="0">
                            <a:solidFill>
                              <a:prstClr val="black"/>
                            </a:solidFill>
                            <a:latin typeface="Cambria Math" panose="02040503050406030204" pitchFamily="18" charset="0"/>
                            <a:ea typeface="Cambria Math" panose="02040503050406030204" pitchFamily="18" charset="0"/>
                          </a:rPr>
                          <m:t>𝛾</m:t>
                        </m:r>
                      </m:sub>
                    </m:sSub>
                    <m:r>
                      <a:rPr lang="en-US" i="1" smtClean="0">
                        <a:solidFill>
                          <a:prstClr val="black"/>
                        </a:solidFill>
                        <a:latin typeface="Cambria Math" panose="02040503050406030204" pitchFamily="18" charset="0"/>
                      </a:rPr>
                      <m:t>, </m:t>
                    </m:r>
                    <m:r>
                      <a:rPr lang="en-US" i="1" smtClean="0">
                        <a:solidFill>
                          <a:prstClr val="black"/>
                        </a:solidFill>
                        <a:latin typeface="Cambria Math" panose="02040503050406030204" pitchFamily="18" charset="0"/>
                      </a:rPr>
                      <m:t>𝑡</m:t>
                    </m:r>
                    <m:r>
                      <a:rPr lang="en-US" i="1" smtClean="0">
                        <a:solidFill>
                          <a:prstClr val="black"/>
                        </a:solidFill>
                        <a:latin typeface="Cambria Math" panose="02040503050406030204" pitchFamily="18" charset="0"/>
                      </a:rPr>
                      <m:t>,</m:t>
                    </m:r>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𝑄</m:t>
                        </m:r>
                      </m:e>
                      <m:sup>
                        <m:r>
                          <a:rPr lang="en-US" i="1" smtClean="0">
                            <a:solidFill>
                              <a:prstClr val="black"/>
                            </a:solidFill>
                            <a:latin typeface="Cambria Math" panose="02040503050406030204" pitchFamily="18" charset="0"/>
                          </a:rPr>
                          <m:t>′2</m:t>
                        </m:r>
                      </m:sup>
                    </m:sSup>
                  </m:oMath>
                </a14:m>
                <a:r>
                  <a:rPr lang="en-US" dirty="0">
                    <a:solidFill>
                      <a:prstClr val="black"/>
                    </a:solidFill>
                  </a:rPr>
                  <a:t>). </a:t>
                </a:r>
                <a:r>
                  <a:rPr lang="en-US" b="1" dirty="0" smtClean="0">
                    <a:solidFill>
                      <a:prstClr val="black"/>
                    </a:solidFill>
                  </a:rPr>
                  <a:t>A full statistics of the approved beam time will be needed to reach the experiment goals. </a:t>
                </a:r>
                <a:endParaRPr lang="en-US" b="1" i="1" dirty="0">
                  <a:solidFill>
                    <a:prstClr val="black"/>
                  </a:solidFill>
                </a:endParaRPr>
              </a:p>
            </p:txBody>
          </p:sp>
        </mc:Choice>
        <mc:Fallback>
          <p:sp>
            <p:nvSpPr>
              <p:cNvPr id="10" name="TextBox 9">
                <a:extLst>
                  <a:ext uri="{FF2B5EF4-FFF2-40B4-BE49-F238E27FC236}">
                    <a16:creationId xmlns="" xmlns:a16="http://schemas.microsoft.com/office/drawing/2014/main" xmlns:a14="http://schemas.microsoft.com/office/drawing/2010/main" id="{88B7FD16-E451-554A-890C-DADBDE6C0C9C}"/>
                  </a:ext>
                </a:extLst>
              </p:cNvPr>
              <p:cNvSpPr txBox="1">
                <a:spLocks noRot="1" noChangeAspect="1" noMove="1" noResize="1" noEditPoints="1" noAdjustHandles="1" noChangeArrowheads="1" noChangeShapeType="1" noTextEdit="1"/>
              </p:cNvSpPr>
              <p:nvPr/>
            </p:nvSpPr>
            <p:spPr>
              <a:xfrm>
                <a:off x="184738" y="657676"/>
                <a:ext cx="11780574" cy="2250552"/>
              </a:xfrm>
              <a:prstGeom prst="rect">
                <a:avLst/>
              </a:prstGeom>
              <a:blipFill rotWithShape="0">
                <a:blip r:embed="rId3"/>
                <a:stretch>
                  <a:fillRect l="-517" t="-1626" b="-3523"/>
                </a:stretch>
              </a:blipFill>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375E9B5D-4917-DB43-B1DD-136C0874A4E5}"/>
              </a:ext>
            </a:extLst>
          </p:cNvPr>
          <p:cNvPicPr>
            <a:picLocks noChangeAspect="1"/>
          </p:cNvPicPr>
          <p:nvPr/>
        </p:nvPicPr>
        <p:blipFill>
          <a:blip r:embed="rId4"/>
          <a:stretch>
            <a:fillRect/>
          </a:stretch>
        </p:blipFill>
        <p:spPr>
          <a:xfrm>
            <a:off x="3935150" y="3246192"/>
            <a:ext cx="4279750" cy="640080"/>
          </a:xfrm>
          <a:prstGeom prst="rect">
            <a:avLst/>
          </a:prstGeom>
        </p:spPr>
      </p:pic>
      <p:pic>
        <p:nvPicPr>
          <p:cNvPr id="15" name="Picture 14">
            <a:extLst>
              <a:ext uri="{FF2B5EF4-FFF2-40B4-BE49-F238E27FC236}">
                <a16:creationId xmlns="" xmlns:a16="http://schemas.microsoft.com/office/drawing/2014/main" id="{4FC9813C-3413-DD42-9595-6F9C828A4672}"/>
              </a:ext>
            </a:extLst>
          </p:cNvPr>
          <p:cNvPicPr>
            <a:picLocks noChangeAspect="1"/>
          </p:cNvPicPr>
          <p:nvPr/>
        </p:nvPicPr>
        <p:blipFill>
          <a:blip r:embed="rId5"/>
          <a:stretch>
            <a:fillRect/>
          </a:stretch>
        </p:blipFill>
        <p:spPr>
          <a:xfrm>
            <a:off x="915306" y="2929882"/>
            <a:ext cx="1851459" cy="731520"/>
          </a:xfrm>
          <a:prstGeom prst="rect">
            <a:avLst/>
          </a:prstGeom>
        </p:spPr>
      </p:pic>
      <p:pic>
        <p:nvPicPr>
          <p:cNvPr id="4" name="Picture 3">
            <a:extLst>
              <a:ext uri="{FF2B5EF4-FFF2-40B4-BE49-F238E27FC236}">
                <a16:creationId xmlns="" xmlns:a16="http://schemas.microsoft.com/office/drawing/2014/main" id="{E343AC41-3961-2447-A4EC-086C14CCE2C7}"/>
              </a:ext>
            </a:extLst>
          </p:cNvPr>
          <p:cNvPicPr>
            <a:picLocks noChangeAspect="1"/>
          </p:cNvPicPr>
          <p:nvPr/>
        </p:nvPicPr>
        <p:blipFill>
          <a:blip r:embed="rId6"/>
          <a:stretch>
            <a:fillRect/>
          </a:stretch>
        </p:blipFill>
        <p:spPr>
          <a:xfrm>
            <a:off x="3537666" y="4044729"/>
            <a:ext cx="4404876" cy="2834640"/>
          </a:xfrm>
          <a:prstGeom prst="rect">
            <a:avLst/>
          </a:prstGeom>
        </p:spPr>
      </p:pic>
      <p:pic>
        <p:nvPicPr>
          <p:cNvPr id="6" name="Picture 5">
            <a:extLst>
              <a:ext uri="{FF2B5EF4-FFF2-40B4-BE49-F238E27FC236}">
                <a16:creationId xmlns="" xmlns:a16="http://schemas.microsoft.com/office/drawing/2014/main" id="{AC5F0C1E-AF2B-8744-B007-80A913960AB7}"/>
              </a:ext>
            </a:extLst>
          </p:cNvPr>
          <p:cNvPicPr>
            <a:picLocks noChangeAspect="1"/>
          </p:cNvPicPr>
          <p:nvPr/>
        </p:nvPicPr>
        <p:blipFill>
          <a:blip r:embed="rId7"/>
          <a:stretch>
            <a:fillRect/>
          </a:stretch>
        </p:blipFill>
        <p:spPr>
          <a:xfrm>
            <a:off x="7909815" y="4027138"/>
            <a:ext cx="4349097" cy="2834640"/>
          </a:xfrm>
          <a:prstGeom prst="rect">
            <a:avLst/>
          </a:prstGeom>
        </p:spPr>
      </p:pic>
      <p:pic>
        <p:nvPicPr>
          <p:cNvPr id="16" name="Picture 15">
            <a:extLst>
              <a:ext uri="{FF2B5EF4-FFF2-40B4-BE49-F238E27FC236}">
                <a16:creationId xmlns="" xmlns:a16="http://schemas.microsoft.com/office/drawing/2014/main" id="{55677352-97F3-064C-BD51-730609FE0E5F}"/>
              </a:ext>
            </a:extLst>
          </p:cNvPr>
          <p:cNvPicPr>
            <a:picLocks noChangeAspect="1"/>
          </p:cNvPicPr>
          <p:nvPr/>
        </p:nvPicPr>
        <p:blipFill>
          <a:blip r:embed="rId8"/>
          <a:stretch>
            <a:fillRect/>
          </a:stretch>
        </p:blipFill>
        <p:spPr>
          <a:xfrm>
            <a:off x="8518635" y="3209013"/>
            <a:ext cx="3406403" cy="640080"/>
          </a:xfrm>
          <a:prstGeom prst="rect">
            <a:avLst/>
          </a:prstGeom>
        </p:spPr>
      </p:pic>
      <p:pic>
        <p:nvPicPr>
          <p:cNvPr id="18" name="Picture 17">
            <a:extLst>
              <a:ext uri="{FF2B5EF4-FFF2-40B4-BE49-F238E27FC236}">
                <a16:creationId xmlns="" xmlns:a16="http://schemas.microsoft.com/office/drawing/2014/main" id="{783BB47F-6705-AC4E-9C0E-85012478F7ED}"/>
              </a:ext>
            </a:extLst>
          </p:cNvPr>
          <p:cNvPicPr>
            <a:picLocks noChangeAspect="1"/>
          </p:cNvPicPr>
          <p:nvPr/>
        </p:nvPicPr>
        <p:blipFill>
          <a:blip r:embed="rId9"/>
          <a:stretch>
            <a:fillRect/>
          </a:stretch>
        </p:blipFill>
        <p:spPr>
          <a:xfrm>
            <a:off x="915306" y="3630240"/>
            <a:ext cx="2066224" cy="51206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817404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TCS - analysis review - status			</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8</a:t>
            </a:fld>
            <a:endParaRPr lang="en-US" dirty="0">
              <a:solidFill>
                <a:srgbClr val="000000"/>
              </a:solidFill>
            </a:endParaRPr>
          </a:p>
        </p:txBody>
      </p:sp>
      <p:pic>
        <p:nvPicPr>
          <p:cNvPr id="11" name="Picture 10">
            <a:extLst>
              <a:ext uri="{FF2B5EF4-FFF2-40B4-BE49-F238E27FC236}">
                <a16:creationId xmlns:a16="http://schemas.microsoft.com/office/drawing/2014/main" xmlns="" id="{AC5F0C1E-AF2B-8744-B007-80A913960AB7}"/>
              </a:ext>
            </a:extLst>
          </p:cNvPr>
          <p:cNvPicPr>
            <a:picLocks noChangeAspect="1"/>
          </p:cNvPicPr>
          <p:nvPr/>
        </p:nvPicPr>
        <p:blipFill>
          <a:blip r:embed="rId2"/>
          <a:stretch>
            <a:fillRect/>
          </a:stretch>
        </p:blipFill>
        <p:spPr>
          <a:xfrm>
            <a:off x="4678804" y="987527"/>
            <a:ext cx="7231559" cy="4713362"/>
          </a:xfrm>
          <a:prstGeom prst="rect">
            <a:avLst/>
          </a:prstGeom>
        </p:spPr>
      </p:pic>
      <p:sp>
        <p:nvSpPr>
          <p:cNvPr id="12" name="Slide Number Placeholder 2"/>
          <p:cNvSpPr txBox="1">
            <a:spLocks/>
          </p:cNvSpPr>
          <p:nvPr/>
        </p:nvSpPr>
        <p:spPr>
          <a:xfrm>
            <a:off x="8104301" y="46544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DE6714-F08F-DD45-A852-545BA0E2C5FF}" type="slidenum">
              <a:rPr lang="en-US" smtClean="0">
                <a:solidFill>
                  <a:prstClr val="black">
                    <a:tint val="75000"/>
                  </a:prstClr>
                </a:solidFill>
              </a:rPr>
              <a:pPr/>
              <a:t>8</a:t>
            </a:fld>
            <a:endParaRPr lang="en-US" dirty="0">
              <a:solidFill>
                <a:prstClr val="black">
                  <a:tint val="75000"/>
                </a:prstClr>
              </a:solidFill>
            </a:endParaRPr>
          </a:p>
        </p:txBody>
      </p:sp>
      <p:sp>
        <p:nvSpPr>
          <p:cNvPr id="13" name="TextBox 12"/>
          <p:cNvSpPr txBox="1"/>
          <p:nvPr/>
        </p:nvSpPr>
        <p:spPr>
          <a:xfrm>
            <a:off x="6840187" y="6745184"/>
            <a:ext cx="184731" cy="369332"/>
          </a:xfrm>
          <a:prstGeom prst="rect">
            <a:avLst/>
          </a:prstGeom>
          <a:noFill/>
        </p:spPr>
        <p:txBody>
          <a:bodyPr wrap="none" rtlCol="0">
            <a:spAutoFit/>
          </a:bodyPr>
          <a:lstStyle/>
          <a:p>
            <a:endParaRPr lang="en-US" dirty="0"/>
          </a:p>
        </p:txBody>
      </p:sp>
      <p:sp>
        <p:nvSpPr>
          <p:cNvPr id="15" name="TextBox 14"/>
          <p:cNvSpPr txBox="1"/>
          <p:nvPr/>
        </p:nvSpPr>
        <p:spPr>
          <a:xfrm>
            <a:off x="270931" y="2607731"/>
            <a:ext cx="4357513" cy="923330"/>
          </a:xfrm>
          <a:prstGeom prst="rect">
            <a:avLst/>
          </a:prstGeom>
          <a:noFill/>
          <a:ln>
            <a:solidFill>
              <a:srgbClr val="FF0000"/>
            </a:solidFill>
          </a:ln>
        </p:spPr>
        <p:txBody>
          <a:bodyPr wrap="square" rtlCol="0">
            <a:spAutoFit/>
          </a:bodyPr>
          <a:lstStyle/>
          <a:p>
            <a:r>
              <a:rPr lang="en-US" dirty="0" smtClean="0">
                <a:latin typeface="Arial" charset="0"/>
                <a:ea typeface="Arial" charset="0"/>
                <a:cs typeface="Arial" charset="0"/>
              </a:rPr>
              <a:t>First round of comments received and Lead authors submitted </a:t>
            </a:r>
            <a:r>
              <a:rPr lang="en-US" dirty="0" smtClean="0">
                <a:latin typeface="Arial" charset="0"/>
                <a:ea typeface="Arial" charset="0"/>
                <a:cs typeface="Arial" charset="0"/>
              </a:rPr>
              <a:t>responses</a:t>
            </a:r>
          </a:p>
          <a:p>
            <a:r>
              <a:rPr lang="en-US" dirty="0" smtClean="0">
                <a:latin typeface="Arial" charset="0"/>
                <a:ea typeface="Arial" charset="0"/>
                <a:cs typeface="Arial" charset="0"/>
              </a:rPr>
              <a:t>Drafting PRL </a:t>
            </a:r>
            <a:r>
              <a:rPr lang="en-US" dirty="0" smtClean="0">
                <a:latin typeface="Arial" charset="0"/>
                <a:ea typeface="Arial" charset="0"/>
                <a:cs typeface="Arial" charset="0"/>
              </a:rPr>
              <a:t> </a:t>
            </a:r>
            <a:endParaRPr lang="en-US" dirty="0">
              <a:latin typeface="Arial" charset="0"/>
              <a:ea typeface="Arial" charset="0"/>
              <a:cs typeface="Arial" charset="0"/>
            </a:endParaRPr>
          </a:p>
        </p:txBody>
      </p:sp>
    </p:spTree>
    <p:extLst>
      <p:ext uri="{BB962C8B-B14F-4D97-AF65-F5344CB8AC3E}">
        <p14:creationId xmlns:p14="http://schemas.microsoft.com/office/powerpoint/2010/main" val="60372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 xmlns:a16="http://schemas.microsoft.com/office/drawing/2014/main" id="{6F743203-8722-6A4B-B868-2B0E1930218E}"/>
              </a:ext>
            </a:extLst>
          </p:cNvPr>
          <p:cNvSpPr txBox="1">
            <a:spLocks/>
          </p:cNvSpPr>
          <p:nvPr/>
        </p:nvSpPr>
        <p:spPr>
          <a:xfrm>
            <a:off x="183612" y="370730"/>
            <a:ext cx="6614555" cy="5782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prstClr val="black"/>
                </a:solidFill>
              </a:rPr>
              <a:t>J/</a:t>
            </a:r>
            <a:r>
              <a:rPr lang="en-US" sz="3200" b="1" dirty="0">
                <a:solidFill>
                  <a:prstClr val="black"/>
                </a:solidFill>
                <a:latin typeface="Symbol" pitchFamily="2" charset="2"/>
              </a:rPr>
              <a:t>y</a:t>
            </a:r>
            <a:r>
              <a:rPr lang="en-US" sz="3200" b="1" dirty="0">
                <a:solidFill>
                  <a:prstClr val="black"/>
                </a:solidFill>
              </a:rPr>
              <a:t> </a:t>
            </a:r>
            <a:r>
              <a:rPr lang="en-US" sz="3200" b="1" dirty="0">
                <a:solidFill>
                  <a:prstClr val="black"/>
                </a:solidFill>
                <a:latin typeface="Arial" charset="0"/>
                <a:ea typeface="Arial" charset="0"/>
                <a:cs typeface="Arial" charset="0"/>
              </a:rPr>
              <a:t>Photoproduction</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 xmlns:a16="http://schemas.microsoft.com/office/drawing/2014/main" id="{788D2937-06B2-074F-AC9F-D2C99A7F6F93}"/>
                  </a:ext>
                </a:extLst>
              </p:cNvPr>
              <p:cNvSpPr txBox="1"/>
              <p:nvPr/>
            </p:nvSpPr>
            <p:spPr>
              <a:xfrm>
                <a:off x="213757" y="1466122"/>
                <a:ext cx="7196446" cy="3592715"/>
              </a:xfrm>
              <a:prstGeom prst="rect">
                <a:avLst/>
              </a:prstGeom>
              <a:noFill/>
            </p:spPr>
            <p:txBody>
              <a:bodyPr wrap="square" rtlCol="0">
                <a:spAutoFit/>
              </a:bodyPr>
              <a:lstStyle/>
              <a:p>
                <a:r>
                  <a:rPr lang="en-US" b="1" dirty="0">
                    <a:solidFill>
                      <a:prstClr val="black"/>
                    </a:solidFill>
                    <a:latin typeface="Arial" charset="0"/>
                    <a:ea typeface="Arial" charset="0"/>
                    <a:cs typeface="Arial" charset="0"/>
                  </a:rPr>
                  <a:t>Experiment goals: </a:t>
                </a:r>
              </a:p>
              <a:p>
                <a:pPr marL="457200" indent="-222250">
                  <a:buFont typeface="Arial" panose="020B0604020202020204" pitchFamily="34" charset="0"/>
                  <a:buChar char="•"/>
                </a:pPr>
                <a:r>
                  <a:rPr lang="en-US" dirty="0">
                    <a:solidFill>
                      <a:prstClr val="black"/>
                    </a:solidFill>
                    <a:latin typeface="Arial" charset="0"/>
                    <a:ea typeface="Arial" charset="0"/>
                    <a:cs typeface="Arial" charset="0"/>
                  </a:rPr>
                  <a:t>Measure </a:t>
                </a:r>
                <a14:m>
                  <m:oMath xmlns:m="http://schemas.openxmlformats.org/officeDocument/2006/math">
                    <m:r>
                      <a:rPr lang="en-US" i="1" smtClean="0">
                        <a:solidFill>
                          <a:prstClr val="black"/>
                        </a:solidFill>
                        <a:latin typeface="Arial" charset="0"/>
                        <a:ea typeface="Arial" charset="0"/>
                        <a:cs typeface="Arial" charset="0"/>
                      </a:rPr>
                      <m:t>𝜎</m:t>
                    </m:r>
                    <m:r>
                      <a:rPr lang="en-US" i="1" smtClean="0">
                        <a:solidFill>
                          <a:prstClr val="black"/>
                        </a:solidFill>
                        <a:latin typeface="Arial" charset="0"/>
                        <a:ea typeface="Arial" charset="0"/>
                        <a:cs typeface="Arial" charset="0"/>
                      </a:rPr>
                      <m:t>(</m:t>
                    </m:r>
                    <m:sSub>
                      <m:sSubPr>
                        <m:ctrlPr>
                          <a:rPr lang="en-US" i="1" smtClean="0">
                            <a:solidFill>
                              <a:prstClr val="black"/>
                            </a:solidFill>
                            <a:latin typeface="Arial" charset="0"/>
                            <a:ea typeface="Arial" charset="0"/>
                            <a:cs typeface="Arial" charset="0"/>
                          </a:rPr>
                        </m:ctrlPr>
                      </m:sSubPr>
                      <m:e>
                        <m:r>
                          <a:rPr lang="en-US" i="1" smtClean="0">
                            <a:solidFill>
                              <a:prstClr val="black"/>
                            </a:solidFill>
                            <a:latin typeface="Arial" charset="0"/>
                            <a:ea typeface="Arial" charset="0"/>
                            <a:cs typeface="Arial" charset="0"/>
                          </a:rPr>
                          <m:t>𝐸</m:t>
                        </m:r>
                      </m:e>
                      <m:sub>
                        <m:r>
                          <a:rPr lang="en-US" i="1" smtClean="0">
                            <a:solidFill>
                              <a:prstClr val="black"/>
                            </a:solidFill>
                            <a:latin typeface="Arial" charset="0"/>
                            <a:ea typeface="Arial" charset="0"/>
                            <a:cs typeface="Arial" charset="0"/>
                          </a:rPr>
                          <m:t>𝛾</m:t>
                        </m:r>
                      </m:sub>
                    </m:sSub>
                    <m:r>
                      <a:rPr lang="en-US" i="1" smtClean="0">
                        <a:solidFill>
                          <a:prstClr val="black"/>
                        </a:solidFill>
                        <a:latin typeface="Arial" charset="0"/>
                        <a:ea typeface="Arial" charset="0"/>
                        <a:cs typeface="Arial" charset="0"/>
                      </a:rPr>
                      <m:t>)</m:t>
                    </m:r>
                  </m:oMath>
                </a14:m>
                <a:r>
                  <a:rPr lang="en-US" dirty="0">
                    <a:solidFill>
                      <a:prstClr val="black"/>
                    </a:solidFill>
                    <a:latin typeface="Arial" charset="0"/>
                    <a:ea typeface="Arial" charset="0"/>
                    <a:cs typeface="Arial" charset="0"/>
                  </a:rPr>
                  <a:t> near threshold – production mechanism </a:t>
                </a:r>
              </a:p>
              <a:p>
                <a:pPr marL="457200" indent="-222250">
                  <a:buFont typeface="Arial" panose="020B0604020202020204" pitchFamily="34" charset="0"/>
                  <a:buChar char="•"/>
                </a:pPr>
                <a:r>
                  <a:rPr lang="en-US" dirty="0">
                    <a:solidFill>
                      <a:prstClr val="black"/>
                    </a:solidFill>
                    <a:latin typeface="Arial" charset="0"/>
                    <a:ea typeface="Arial" charset="0"/>
                    <a:cs typeface="Arial" charset="0"/>
                  </a:rPr>
                  <a:t>Probe the distribution of color charge in the nucleon</a:t>
                </a:r>
                <a:br>
                  <a:rPr lang="en-US" dirty="0">
                    <a:solidFill>
                      <a:prstClr val="black"/>
                    </a:solidFill>
                    <a:latin typeface="Arial" charset="0"/>
                    <a:ea typeface="Arial" charset="0"/>
                    <a:cs typeface="Arial" charset="0"/>
                  </a:rPr>
                </a:br>
                <a:r>
                  <a:rPr lang="en-US" dirty="0">
                    <a:solidFill>
                      <a:prstClr val="black"/>
                    </a:solidFill>
                    <a:latin typeface="Arial" charset="0"/>
                    <a:ea typeface="Arial" charset="0"/>
                    <a:cs typeface="Arial" charset="0"/>
                  </a:rPr>
                  <a:t>by measure the t-dependence of the differential cross section</a:t>
                </a:r>
              </a:p>
              <a:p>
                <a:pPr marL="457200" indent="-222250">
                  <a:buFont typeface="Arial" panose="020B0604020202020204" pitchFamily="34" charset="0"/>
                  <a:buChar char="•"/>
                </a:pPr>
                <a:r>
                  <a:rPr lang="en-US" dirty="0">
                    <a:solidFill>
                      <a:prstClr val="black"/>
                    </a:solidFill>
                    <a:latin typeface="Arial" charset="0"/>
                    <a:ea typeface="Arial" charset="0"/>
                    <a:cs typeface="Arial" charset="0"/>
                  </a:rPr>
                  <a:t>Study the forward-backward asymmetry to access the real part of the production amplitude, assess real part of the forward J/y-p scattering amplitude</a:t>
                </a:r>
              </a:p>
              <a:p>
                <a:pPr marL="457200" indent="-222250">
                  <a:buFont typeface="Arial" panose="020B0604020202020204" pitchFamily="34" charset="0"/>
                  <a:buChar char="•"/>
                </a:pPr>
                <a:r>
                  <a:rPr lang="en-US" dirty="0">
                    <a:solidFill>
                      <a:prstClr val="black"/>
                    </a:solidFill>
                    <a:latin typeface="Arial" charset="0"/>
                    <a:ea typeface="Arial" charset="0"/>
                    <a:cs typeface="Arial" charset="0"/>
                  </a:rPr>
                  <a:t>Search for </a:t>
                </a:r>
                <a:r>
                  <a:rPr lang="en-US" dirty="0" err="1">
                    <a:solidFill>
                      <a:prstClr val="black"/>
                    </a:solidFill>
                    <a:latin typeface="Arial" charset="0"/>
                    <a:ea typeface="Arial" charset="0"/>
                    <a:cs typeface="Arial" charset="0"/>
                  </a:rPr>
                  <a:t>LHCb</a:t>
                </a:r>
                <a:r>
                  <a:rPr lang="en-US" dirty="0">
                    <a:solidFill>
                      <a:prstClr val="black"/>
                    </a:solidFill>
                    <a:latin typeface="Arial" charset="0"/>
                    <a:ea typeface="Arial" charset="0"/>
                    <a:cs typeface="Arial" charset="0"/>
                  </a:rPr>
                  <a:t> pentaquarks</a:t>
                </a:r>
              </a:p>
              <a:p>
                <a:pPr>
                  <a:spcBef>
                    <a:spcPts val="600"/>
                  </a:spcBef>
                </a:pPr>
                <a:r>
                  <a:rPr lang="en-US" dirty="0">
                    <a:solidFill>
                      <a:prstClr val="black"/>
                    </a:solidFill>
                    <a:latin typeface="Arial" charset="0"/>
                    <a:ea typeface="Arial" charset="0"/>
                    <a:cs typeface="Arial" charset="0"/>
                  </a:rPr>
                  <a:t>A clean signal for J/y in both lepton decay modes. Complementary to other studies at </a:t>
                </a:r>
                <a:r>
                  <a:rPr lang="en-US" dirty="0" err="1" smtClean="0">
                    <a:solidFill>
                      <a:prstClr val="black"/>
                    </a:solidFill>
                    <a:latin typeface="Arial" charset="0"/>
                    <a:ea typeface="Arial" charset="0"/>
                    <a:cs typeface="Arial" charset="0"/>
                  </a:rPr>
                  <a:t>JLab</a:t>
                </a:r>
                <a:r>
                  <a:rPr lang="en-US" dirty="0" smtClean="0">
                    <a:solidFill>
                      <a:prstClr val="black"/>
                    </a:solidFill>
                    <a:latin typeface="Arial" charset="0"/>
                    <a:ea typeface="Arial" charset="0"/>
                    <a:cs typeface="Arial" charset="0"/>
                  </a:rPr>
                  <a:t>. </a:t>
                </a:r>
              </a:p>
              <a:p>
                <a:pPr>
                  <a:spcBef>
                    <a:spcPts val="600"/>
                  </a:spcBef>
                </a:pPr>
                <a:r>
                  <a:rPr lang="en-US" b="1" dirty="0" smtClean="0">
                    <a:solidFill>
                      <a:prstClr val="black"/>
                    </a:solidFill>
                    <a:latin typeface="Arial" charset="0"/>
                    <a:ea typeface="Arial" charset="0"/>
                    <a:cs typeface="Arial" charset="0"/>
                  </a:rPr>
                  <a:t>This analysis will benefit from the statistics of 3 RGA run periods.</a:t>
                </a:r>
                <a:endParaRPr lang="en-US" b="1" dirty="0">
                  <a:solidFill>
                    <a:prstClr val="black"/>
                  </a:solidFill>
                  <a:latin typeface="Arial" charset="0"/>
                  <a:ea typeface="Arial" charset="0"/>
                  <a:cs typeface="Arial" charset="0"/>
                </a:endParaRPr>
              </a:p>
            </p:txBody>
          </p:sp>
        </mc:Choice>
        <mc:Fallback>
          <p:sp>
            <p:nvSpPr>
              <p:cNvPr id="16" name="TextBox 15">
                <a:extLst>
                  <a:ext uri="{FF2B5EF4-FFF2-40B4-BE49-F238E27FC236}">
                    <a16:creationId xmlns="" xmlns:a16="http://schemas.microsoft.com/office/drawing/2014/main" xmlns:a14="http://schemas.microsoft.com/office/drawing/2010/main" id="{788D2937-06B2-074F-AC9F-D2C99A7F6F93}"/>
                  </a:ext>
                </a:extLst>
              </p:cNvPr>
              <p:cNvSpPr txBox="1">
                <a:spLocks noRot="1" noChangeAspect="1" noMove="1" noResize="1" noEditPoints="1" noAdjustHandles="1" noChangeArrowheads="1" noChangeShapeType="1" noTextEdit="1"/>
              </p:cNvSpPr>
              <p:nvPr/>
            </p:nvSpPr>
            <p:spPr>
              <a:xfrm>
                <a:off x="213757" y="1466122"/>
                <a:ext cx="7196446" cy="3592715"/>
              </a:xfrm>
              <a:prstGeom prst="rect">
                <a:avLst/>
              </a:prstGeom>
              <a:blipFill rotWithShape="0">
                <a:blip r:embed="rId2"/>
                <a:stretch>
                  <a:fillRect l="-677" t="-1019" r="-1016" b="-1868"/>
                </a:stretch>
              </a:blipFill>
            </p:spPr>
            <p:txBody>
              <a:bodyPr/>
              <a:lstStyle/>
              <a:p>
                <a:r>
                  <a:rPr lang="en-US">
                    <a:noFill/>
                  </a:rPr>
                  <a:t> </a:t>
                </a:r>
              </a:p>
            </p:txBody>
          </p:sp>
        </mc:Fallback>
      </mc:AlternateContent>
      <p:pic>
        <p:nvPicPr>
          <p:cNvPr id="27" name="Picture 26">
            <a:extLst>
              <a:ext uri="{FF2B5EF4-FFF2-40B4-BE49-F238E27FC236}">
                <a16:creationId xmlns:a16="http://schemas.microsoft.com/office/drawing/2014/main" xmlns="" id="{708A2756-EF9D-FA46-8722-8419F1FBB62F}"/>
              </a:ext>
            </a:extLst>
          </p:cNvPr>
          <p:cNvPicPr>
            <a:picLocks noChangeAspect="1"/>
          </p:cNvPicPr>
          <p:nvPr/>
        </p:nvPicPr>
        <p:blipFill>
          <a:blip r:embed="rId3"/>
          <a:stretch>
            <a:fillRect/>
          </a:stretch>
        </p:blipFill>
        <p:spPr>
          <a:xfrm rot="5400000">
            <a:off x="8497348" y="-405493"/>
            <a:ext cx="2624672" cy="4979007"/>
          </a:xfrm>
          <a:prstGeom prst="rect">
            <a:avLst/>
          </a:prstGeom>
        </p:spPr>
      </p:pic>
      <p:pic>
        <p:nvPicPr>
          <p:cNvPr id="29" name="Picture 28">
            <a:extLst>
              <a:ext uri="{FF2B5EF4-FFF2-40B4-BE49-F238E27FC236}">
                <a16:creationId xmlns:a16="http://schemas.microsoft.com/office/drawing/2014/main" xmlns="" id="{6DF2FC38-E806-FA4A-B09E-376A02AB673C}"/>
              </a:ext>
            </a:extLst>
          </p:cNvPr>
          <p:cNvPicPr>
            <a:picLocks noChangeAspect="1"/>
          </p:cNvPicPr>
          <p:nvPr/>
        </p:nvPicPr>
        <p:blipFill>
          <a:blip r:embed="rId4"/>
          <a:stretch>
            <a:fillRect/>
          </a:stretch>
        </p:blipFill>
        <p:spPr>
          <a:xfrm rot="5400000">
            <a:off x="8601283" y="2699552"/>
            <a:ext cx="2438703" cy="4742728"/>
          </a:xfrm>
          <a:prstGeom prst="rect">
            <a:avLst/>
          </a:prstGeom>
        </p:spPr>
      </p:pic>
      <p:sp>
        <p:nvSpPr>
          <p:cNvPr id="30" name="TextBox 29">
            <a:extLst>
              <a:ext uri="{FF2B5EF4-FFF2-40B4-BE49-F238E27FC236}">
                <a16:creationId xmlns:a16="http://schemas.microsoft.com/office/drawing/2014/main" xmlns="" id="{96A605AF-9753-2940-8197-F2375605AB77}"/>
              </a:ext>
            </a:extLst>
          </p:cNvPr>
          <p:cNvSpPr txBox="1"/>
          <p:nvPr/>
        </p:nvSpPr>
        <p:spPr>
          <a:xfrm>
            <a:off x="8055798" y="1254962"/>
            <a:ext cx="2232561" cy="261610"/>
          </a:xfrm>
          <a:prstGeom prst="rect">
            <a:avLst/>
          </a:prstGeom>
          <a:noFill/>
        </p:spPr>
        <p:txBody>
          <a:bodyPr wrap="square" rtlCol="0">
            <a:spAutoFit/>
          </a:bodyPr>
          <a:lstStyle/>
          <a:p>
            <a:r>
              <a:rPr lang="en-US" sz="1100" dirty="0"/>
              <a:t>N(J/psi) = 200 +/- 21</a:t>
            </a:r>
          </a:p>
        </p:txBody>
      </p:sp>
      <p:sp>
        <p:nvSpPr>
          <p:cNvPr id="31" name="TextBox 30">
            <a:extLst>
              <a:ext uri="{FF2B5EF4-FFF2-40B4-BE49-F238E27FC236}">
                <a16:creationId xmlns:a16="http://schemas.microsoft.com/office/drawing/2014/main" xmlns="" id="{A7924EC5-2DE1-2942-BE2B-54FEA0B078D5}"/>
              </a:ext>
            </a:extLst>
          </p:cNvPr>
          <p:cNvSpPr txBox="1"/>
          <p:nvPr/>
        </p:nvSpPr>
        <p:spPr>
          <a:xfrm>
            <a:off x="8080409" y="4288654"/>
            <a:ext cx="2232561" cy="261610"/>
          </a:xfrm>
          <a:prstGeom prst="rect">
            <a:avLst/>
          </a:prstGeom>
          <a:noFill/>
        </p:spPr>
        <p:txBody>
          <a:bodyPr wrap="square" rtlCol="0">
            <a:spAutoFit/>
          </a:bodyPr>
          <a:lstStyle/>
          <a:p>
            <a:r>
              <a:rPr lang="en-US" sz="1100" dirty="0"/>
              <a:t>N(J/psi) = 58 +/- 9</a:t>
            </a:r>
          </a:p>
        </p:txBody>
      </p:sp>
    </p:spTree>
    <p:extLst>
      <p:ext uri="{BB962C8B-B14F-4D97-AF65-F5344CB8AC3E}">
        <p14:creationId xmlns:p14="http://schemas.microsoft.com/office/powerpoint/2010/main" val="1456612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12121E"/>
      </a:dk2>
      <a:lt2>
        <a:srgbClr val="F2F2F2"/>
      </a:lt2>
      <a:accent1>
        <a:srgbClr val="8D652F"/>
      </a:accent1>
      <a:accent2>
        <a:srgbClr val="B04C4C"/>
      </a:accent2>
      <a:accent3>
        <a:srgbClr val="2B5181"/>
      </a:accent3>
      <a:accent4>
        <a:srgbClr val="398769"/>
      </a:accent4>
      <a:accent5>
        <a:srgbClr val="B04C4C"/>
      </a:accent5>
      <a:accent6>
        <a:srgbClr val="2B5181"/>
      </a:accent6>
      <a:hlink>
        <a:srgbClr val="8D652F"/>
      </a:hlink>
      <a:folHlink>
        <a:srgbClr val="8D652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CA18A44-4594-4EAA-90CD-373072330149}" vid="{EBDB9CC6-F5E0-4BEE-B45E-C1BAE3D3003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x-none" sz="1800" b="1" i="0" u="none" strike="noStrike" cap="none" normalizeH="0" baseline="0">
            <a:ln>
              <a:noFill/>
            </a:ln>
            <a:solidFill>
              <a:schemeClr val="tx1"/>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x-none" sz="1800" b="1" i="0" u="none" strike="noStrike" cap="none" normalizeH="0" baseline="0">
            <a:ln>
              <a:noFill/>
            </a:ln>
            <a:solidFill>
              <a:schemeClr val="tx1"/>
            </a:solidFill>
            <a:effectLst/>
            <a:latin typeface="Arial" charset="0"/>
            <a:ea typeface="Arial" charset="0"/>
            <a:cs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5A3F34-1710-456A-A30B-8F2F833F466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447A25C-A47F-4201-BED4-1A1A688E4A0B}">
  <ds:schemaRefs>
    <ds:schemaRef ds:uri="http://schemas.microsoft.com/sharepoint/v3/contenttype/forms"/>
  </ds:schemaRefs>
</ds:datastoreItem>
</file>

<file path=customXml/itemProps3.xml><?xml version="1.0" encoding="utf-8"?>
<ds:datastoreItem xmlns:ds="http://schemas.openxmlformats.org/officeDocument/2006/customXml" ds:itemID="{DB1B284A-8CF1-4529-B5DF-A42EA224D0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tf16411194</Template>
  <TotalTime>0</TotalTime>
  <Words>1405</Words>
  <Application>Microsoft Macintosh PowerPoint</Application>
  <PresentationFormat>Widescreen</PresentationFormat>
  <Paragraphs>197</Paragraphs>
  <Slides>20</Slides>
  <Notes>2</Notes>
  <HiddenSlides>0</HiddenSlides>
  <MMClips>0</MMClips>
  <ScaleCrop>false</ScaleCrop>
  <HeadingPairs>
    <vt:vector size="8" baseType="variant">
      <vt:variant>
        <vt:lpstr>Fonts Used</vt:lpstr>
      </vt:variant>
      <vt:variant>
        <vt:i4>19</vt:i4>
      </vt: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45" baseType="lpstr">
      <vt:lpstr>-apple-system</vt:lpstr>
      <vt:lpstr>Arial Black</vt:lpstr>
      <vt:lpstr>Arial Unicode MS</vt:lpstr>
      <vt:lpstr>Calibri</vt:lpstr>
      <vt:lpstr>Calibri Light</vt:lpstr>
      <vt:lpstr>Cambria Math</vt:lpstr>
      <vt:lpstr>Comic Sans MS</vt:lpstr>
      <vt:lpstr>Courier Prime</vt:lpstr>
      <vt:lpstr>DejaVu Sans</vt:lpstr>
      <vt:lpstr>Mangal</vt:lpstr>
      <vt:lpstr>MS PGothic</vt:lpstr>
      <vt:lpstr>PingFangSC-Regular</vt:lpstr>
      <vt:lpstr>Roboto</vt:lpstr>
      <vt:lpstr>Symbol</vt:lpstr>
      <vt:lpstr>System Font Regular</vt:lpstr>
      <vt:lpstr>Trebuchet MS</vt:lpstr>
      <vt:lpstr>Arial</vt:lpstr>
      <vt:lpstr>Times New Roman</vt:lpstr>
      <vt:lpstr>Wingdings</vt:lpstr>
      <vt:lpstr>Office Theme</vt:lpstr>
      <vt:lpstr>1_Office Theme</vt:lpstr>
      <vt:lpstr>Standarddesign</vt:lpstr>
      <vt:lpstr>2_Office Theme</vt:lpstr>
      <vt:lpstr>Pixel</vt:lpstr>
      <vt:lpstr>Microsoft Formel-Editor 3.0</vt:lpstr>
      <vt:lpstr>Hall B Run Group A (RG-A) (Pol. e on Unpol. H)</vt:lpstr>
      <vt:lpstr>RG- A Science Program</vt:lpstr>
      <vt:lpstr>RG-A Experiment</vt:lpstr>
      <vt:lpstr>PowerPoint Presentation</vt:lpstr>
      <vt:lpstr>Measurements of Dihadron Beam-spin Asymmetries </vt:lpstr>
      <vt:lpstr>Status of the submitted papers</vt:lpstr>
      <vt:lpstr>Time-like Compton Scattering</vt:lpstr>
      <vt:lpstr>TCS - analysis review - status   </vt:lpstr>
      <vt:lpstr>PowerPoint Presentation</vt:lpstr>
      <vt:lpstr>PowerPoint Presentation</vt:lpstr>
      <vt:lpstr>PowerPoint Presentation</vt:lpstr>
      <vt:lpstr>PowerPoint Presentation</vt:lpstr>
      <vt:lpstr>Inclusive Cross Section - RGA</vt:lpstr>
      <vt:lpstr>PowerPoint Presentation</vt:lpstr>
      <vt:lpstr>Exclusive pi0 analysis - RGA</vt:lpstr>
      <vt:lpstr>PowerPoint Presentation</vt:lpstr>
      <vt:lpstr>PHI and Omega – Beam Spin asymmetries</vt:lpstr>
      <vt:lpstr>PowerPoint Presentation</vt:lpstr>
      <vt:lpstr>PowerPoint Presentation</vt:lpstr>
      <vt:lpstr>Summary</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latifa Elouadrhiri</dc:creator>
  <cp:lastModifiedBy/>
  <cp:revision>1</cp:revision>
  <dcterms:created xsi:type="dcterms:W3CDTF">2020-04-27T15:32:16Z</dcterms:created>
  <dcterms:modified xsi:type="dcterms:W3CDTF">2021-03-03T13:04:52Z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