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69" r:id="rId4"/>
    <p:sldId id="270" r:id="rId5"/>
    <p:sldId id="266" r:id="rId6"/>
    <p:sldId id="267" r:id="rId7"/>
    <p:sldId id="271" r:id="rId8"/>
    <p:sldId id="272" r:id="rId9"/>
    <p:sldId id="26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408" autoAdjust="0"/>
  </p:normalViewPr>
  <p:slideViewPr>
    <p:cSldViewPr snapToGrid="0" snapToObjects="1">
      <p:cViewPr varScale="1">
        <p:scale>
          <a:sx n="131" d="100"/>
          <a:sy n="131" d="100"/>
        </p:scale>
        <p:origin x="906" y="12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February 10, 2021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February 10, 2021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February 10,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beam-tamu.org/ebeam-technology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beam-tamu.org/" TargetMode="External"/><Relationship Id="rId2" Type="http://schemas.openxmlformats.org/officeDocument/2006/relationships/hyperlink" Target="https://iarc.fnal.gov/capabilities-and-resources/accelerator-application-development-and-demonstr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d.nd.edu/facilities/linear-accelerator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86" y="505595"/>
            <a:ext cx="8138616" cy="617838"/>
          </a:xfrm>
        </p:spPr>
        <p:txBody>
          <a:bodyPr/>
          <a:lstStyle/>
          <a:p>
            <a:r>
              <a:rPr lang="en-US" dirty="0"/>
              <a:t>Presentation of the experiment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Experimental Readiness Review – Feb. 15</a:t>
            </a:r>
            <a:r>
              <a:rPr lang="en-US" baseline="30000" dirty="0" smtClean="0"/>
              <a:t>th</a:t>
            </a:r>
            <a:r>
              <a:rPr lang="en-US" dirty="0" smtClean="0"/>
              <a:t> 2021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r="1065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G. Ciovati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Wednesday, February 10,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1140723"/>
          </a:xfrm>
        </p:spPr>
        <p:txBody>
          <a:bodyPr/>
          <a:lstStyle/>
          <a:p>
            <a:r>
              <a:rPr lang="en-US" dirty="0" smtClean="0"/>
              <a:t>Experiment in its 2</a:t>
            </a:r>
            <a:r>
              <a:rPr lang="en-US" baseline="30000" dirty="0" smtClean="0"/>
              <a:t>nd</a:t>
            </a:r>
            <a:r>
              <a:rPr lang="en-US" dirty="0" smtClean="0"/>
              <a:t> (final) year of funding by LDRD</a:t>
            </a:r>
          </a:p>
          <a:p>
            <a:r>
              <a:rPr lang="en-US" dirty="0" smtClean="0"/>
              <a:t>The aim is at establishing a beamline in UITF that could be used for irradiation with an electron beam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of the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67864" y="2397852"/>
            <a:ext cx="4698365" cy="3039805"/>
            <a:chOff x="2107383" y="3840479"/>
            <a:chExt cx="4698365" cy="3039805"/>
          </a:xfrm>
        </p:grpSpPr>
        <p:pic>
          <p:nvPicPr>
            <p:cNvPr id="7" name="Picture 6"/>
            <p:cNvPicPr/>
            <p:nvPr/>
          </p:nvPicPr>
          <p:blipFill rotWithShape="1">
            <a:blip r:embed="rId2"/>
            <a:srcRect t="13731"/>
            <a:stretch/>
          </p:blipFill>
          <p:spPr>
            <a:xfrm>
              <a:off x="2107383" y="3840479"/>
              <a:ext cx="4698365" cy="303980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72570" y="4883435"/>
              <a:ext cx="4045968" cy="95389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738387"/>
          </a:xfrm>
        </p:spPr>
        <p:txBody>
          <a:bodyPr/>
          <a:lstStyle/>
          <a:p>
            <a:r>
              <a:rPr lang="en-US" dirty="0" smtClean="0"/>
              <a:t>Establish an e-beam irradiation beamline that can be used by a variety of “customers”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of the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712"/>
          <a:stretch/>
        </p:blipFill>
        <p:spPr>
          <a:xfrm>
            <a:off x="1493215" y="1623973"/>
            <a:ext cx="6003341" cy="4290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0955" y="5958719"/>
            <a:ext cx="310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3"/>
              </a:rPr>
              <a:t>https://ebeam-tamu.org/ebeam-technology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899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my knowledge, there are only 3 other facilities in the US that could serve similar customers:</a:t>
            </a:r>
          </a:p>
          <a:p>
            <a:pPr lvl="1"/>
            <a:r>
              <a:rPr lang="en-US" dirty="0" smtClean="0"/>
              <a:t>A2D2 at FNAL (9 MeV, 1.2 kW max power, pulsed NC </a:t>
            </a:r>
            <a:r>
              <a:rPr lang="en-US" dirty="0" err="1" smtClean="0"/>
              <a:t>linac</a:t>
            </a:r>
            <a:r>
              <a:rPr lang="en-US" dirty="0"/>
              <a:t>, </a:t>
            </a:r>
            <a:r>
              <a:rPr lang="en-US" sz="1200" dirty="0">
                <a:hlinkClick r:id="rId2"/>
              </a:rPr>
              <a:t>https://iarc.fnal.gov/capabilities-and-resources/accelerator-application-development-and-demonstration</a:t>
            </a:r>
            <a:r>
              <a:rPr lang="en-US" sz="1200" dirty="0" smtClean="0">
                <a:hlinkClick r:id="rId2"/>
              </a:rPr>
              <a:t>/</a:t>
            </a:r>
            <a:r>
              <a:rPr lang="en-US" sz="1200" dirty="0"/>
              <a:t> 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National Center for Electron Beam Research at TAMU (Two opposing 10 MeV, 18 kW max power, pulsed NC </a:t>
            </a:r>
            <a:r>
              <a:rPr lang="en-US" dirty="0" err="1" smtClean="0"/>
              <a:t>linacs</a:t>
            </a:r>
            <a:r>
              <a:rPr lang="en-US" dirty="0"/>
              <a:t>, </a:t>
            </a:r>
            <a:r>
              <a:rPr lang="en-US" sz="1200" dirty="0">
                <a:hlinkClick r:id="rId3"/>
              </a:rPr>
              <a:t>https://ebeam-tamu.org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Notre Dame Radiation Laboratory at Univ. of Notre Dame (8 MeV, pulsed NC </a:t>
            </a:r>
            <a:r>
              <a:rPr lang="en-US" dirty="0" err="1" smtClean="0"/>
              <a:t>linac</a:t>
            </a:r>
            <a:r>
              <a:rPr lang="en-US" dirty="0"/>
              <a:t>, </a:t>
            </a:r>
            <a:r>
              <a:rPr lang="en-US" sz="1200" dirty="0">
                <a:hlinkClick r:id="rId4"/>
              </a:rPr>
              <a:t>https://rad.nd.edu/facilities/linear-accelerator</a:t>
            </a:r>
            <a:r>
              <a:rPr lang="en-US" sz="1200" dirty="0" smtClean="0">
                <a:hlinkClick r:id="rId4"/>
              </a:rPr>
              <a:t>/</a:t>
            </a:r>
            <a:r>
              <a:rPr lang="en-US" sz="1200" dirty="0" smtClean="0"/>
              <a:t> 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of the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25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2259948"/>
          </a:xfrm>
        </p:spPr>
        <p:txBody>
          <a:bodyPr/>
          <a:lstStyle/>
          <a:p>
            <a:r>
              <a:rPr lang="en-US" dirty="0" smtClean="0"/>
              <a:t>HRSD is the first “customer” and will provide wastewater samples to be irradiated: investigate the removal of 1,4-dioxane as a function of dose</a:t>
            </a:r>
          </a:p>
          <a:p>
            <a:r>
              <a:rPr lang="en-US" dirty="0" smtClean="0"/>
              <a:t>HRSD provides the water samples and their analysis</a:t>
            </a:r>
          </a:p>
          <a:p>
            <a:r>
              <a:rPr lang="en-US" dirty="0" smtClean="0"/>
              <a:t>Operational beam parameters: 8 MeV, 100 </a:t>
            </a:r>
            <a:r>
              <a:rPr lang="en-US" dirty="0" err="1" smtClean="0"/>
              <a:t>nA</a:t>
            </a:r>
            <a:r>
              <a:rPr lang="en-US" dirty="0" smtClean="0"/>
              <a:t> (0.8 W beam power), ~50 mm beam diameter (3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) at the exit window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of the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5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571734" cy="5381694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 err="1"/>
              <a:t>JLab</a:t>
            </a:r>
            <a:r>
              <a:rPr lang="en-US" sz="2400" dirty="0"/>
              <a:t> personnel will pick up 4 bottles, 0.5 L each, from HRSD facility: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1 bottle with low concentration (10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g/L</a:t>
            </a:r>
            <a:r>
              <a:rPr lang="en-US" dirty="0"/>
              <a:t>) 1,4-dioxane in </a:t>
            </a:r>
            <a:r>
              <a:rPr lang="en-US" dirty="0" smtClean="0"/>
              <a:t>UPW</a:t>
            </a:r>
            <a:endParaRPr lang="en-US" dirty="0"/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1 bottle with high concentration (</a:t>
            </a:r>
            <a:r>
              <a:rPr lang="en-US" dirty="0" smtClean="0"/>
              <a:t>100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g/L</a:t>
            </a:r>
            <a:r>
              <a:rPr lang="en-US" dirty="0"/>
              <a:t>) 1,4-dioxane in </a:t>
            </a:r>
            <a:r>
              <a:rPr lang="en-US" dirty="0" smtClean="0"/>
              <a:t>UPW</a:t>
            </a:r>
            <a:endParaRPr lang="en-US" dirty="0"/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1 bottle with low concentration (10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g/L</a:t>
            </a:r>
            <a:r>
              <a:rPr lang="en-US" dirty="0"/>
              <a:t>) 1,4-dioxane in secondary effluent wastewater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1 bottle with high concentration (100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g/L</a:t>
            </a:r>
            <a:r>
              <a:rPr lang="en-US" dirty="0"/>
              <a:t>) 1,4-dioxane in secondary effluent wastewater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Five </a:t>
            </a:r>
            <a:r>
              <a:rPr lang="en-US" sz="2400" dirty="0"/>
              <a:t>sample holders, 75 mL each, will be filled with the content from one of the bottles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The water in each of the </a:t>
            </a:r>
            <a:r>
              <a:rPr lang="en-US" sz="2400" dirty="0" smtClean="0"/>
              <a:t>five </a:t>
            </a:r>
            <a:r>
              <a:rPr lang="en-US" sz="2400" dirty="0"/>
              <a:t>sample holders will be irradiated with e-beam at different doses </a:t>
            </a:r>
            <a:r>
              <a:rPr lang="en-US" sz="2400" dirty="0" smtClean="0"/>
              <a:t>in the range 1-20 </a:t>
            </a:r>
            <a:r>
              <a:rPr lang="en-US" sz="2400" dirty="0" err="1" smtClean="0"/>
              <a:t>kGy</a:t>
            </a:r>
            <a:r>
              <a:rPr lang="en-US" sz="2400" dirty="0" smtClean="0"/>
              <a:t>. </a:t>
            </a:r>
            <a:r>
              <a:rPr lang="en-US" sz="2400" dirty="0"/>
              <a:t>This will be done in a single “beam run”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The content of each sample holder will the transferred to 40 mL VOA vials provided by HRSD. </a:t>
            </a:r>
            <a:endParaRPr lang="en-US" sz="24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Steps 2-4 </a:t>
            </a:r>
            <a:r>
              <a:rPr lang="en-US" sz="2400" dirty="0"/>
              <a:t>will be repeated for each bottle, resulting in 20 vials to be analyzed by HRSD.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of the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015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least one peer-reviewed publication in </a:t>
            </a:r>
            <a:r>
              <a:rPr lang="en-US" dirty="0" err="1" smtClean="0"/>
              <a:t>Nucl</a:t>
            </a:r>
            <a:r>
              <a:rPr lang="en-US" dirty="0" smtClean="0"/>
              <a:t>. Instr. Meth. A is anticipated</a:t>
            </a:r>
          </a:p>
          <a:p>
            <a:r>
              <a:rPr lang="en-US" dirty="0" smtClean="0"/>
              <a:t>At least one </a:t>
            </a:r>
            <a:r>
              <a:rPr lang="en-US" dirty="0"/>
              <a:t>peer-reviewed publication in </a:t>
            </a:r>
            <a:r>
              <a:rPr lang="en-US" dirty="0" smtClean="0"/>
              <a:t>Chem. Eng. J. or similar is anticipated</a:t>
            </a:r>
          </a:p>
          <a:p>
            <a:endParaRPr lang="en-US" dirty="0"/>
          </a:p>
          <a:p>
            <a:r>
              <a:rPr lang="en-US" dirty="0" smtClean="0"/>
              <a:t>Part of Ph. D. research of Xi Li (ODU, EE Dept.) and Mack Pearce (</a:t>
            </a:r>
            <a:r>
              <a:rPr lang="en-US" dirty="0" err="1" smtClean="0"/>
              <a:t>VATech</a:t>
            </a:r>
            <a:r>
              <a:rPr lang="en-US" dirty="0" smtClean="0"/>
              <a:t>, CEE Dept.)</a:t>
            </a:r>
          </a:p>
          <a:p>
            <a:endParaRPr lang="en-US" dirty="0"/>
          </a:p>
          <a:p>
            <a:r>
              <a:rPr lang="en-US" dirty="0" smtClean="0"/>
              <a:t>Continued collaboration with HRSD and other partners, once the beamline will be fully commissioned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of the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7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Q1</a:t>
            </a:r>
            <a:r>
              <a:rPr lang="en-US" dirty="0" smtClean="0"/>
              <a:t> (Jan. 5). </a:t>
            </a:r>
            <a:r>
              <a:rPr lang="en-US" dirty="0"/>
              <a:t>Complete Experiment Readiness Review.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Q2</a:t>
            </a:r>
            <a:r>
              <a:rPr lang="en-US" dirty="0" smtClean="0"/>
              <a:t> (Apr. 1). </a:t>
            </a:r>
            <a:r>
              <a:rPr lang="en-US" dirty="0"/>
              <a:t>Complete installation of beamline components.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Q3</a:t>
            </a:r>
            <a:r>
              <a:rPr lang="en-US" dirty="0" smtClean="0"/>
              <a:t> (Jul. 1). </a:t>
            </a:r>
            <a:r>
              <a:rPr lang="en-US" dirty="0"/>
              <a:t>Complete programming of beamline controls in UITF EPICS control screen.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Q4</a:t>
            </a:r>
            <a:r>
              <a:rPr lang="en-US" dirty="0" smtClean="0"/>
              <a:t> (Sep. 30). </a:t>
            </a:r>
            <a:r>
              <a:rPr lang="en-US" dirty="0"/>
              <a:t>Complete commissioning with beam.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Complete </a:t>
            </a:r>
            <a:r>
              <a:rPr lang="en-US" dirty="0"/>
              <a:t>irradiation of </a:t>
            </a:r>
            <a:r>
              <a:rPr lang="en-US" dirty="0" smtClean="0"/>
              <a:t>20 </a:t>
            </a:r>
            <a:r>
              <a:rPr lang="en-US" dirty="0"/>
              <a:t>samples from HRSD.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of the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87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Team…so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171398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1600" dirty="0" smtClean="0"/>
              <a:t>G. Ciovati – management, analysis of beam exit window, procurements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Xi Li – ODU EE Grad. Student – beam transport and FLUKA simulations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F. Hannon – management, </a:t>
            </a:r>
            <a:r>
              <a:rPr lang="en-US" sz="1600" dirty="0"/>
              <a:t>beam transport </a:t>
            </a:r>
            <a:r>
              <a:rPr lang="en-US" sz="1600" dirty="0" smtClean="0"/>
              <a:t>simulation, target design, procurements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S. Wang – beam transport simulation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M. </a:t>
            </a:r>
            <a:r>
              <a:rPr lang="en-US" sz="1600" dirty="0" err="1" smtClean="0"/>
              <a:t>Marchlik</a:t>
            </a:r>
            <a:r>
              <a:rPr lang="en-US" sz="1600" dirty="0" smtClean="0"/>
              <a:t> – target design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S. Gregory and C. Sutton – beamline design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M. </a:t>
            </a:r>
            <a:r>
              <a:rPr lang="en-US" sz="1600" dirty="0" err="1" smtClean="0"/>
              <a:t>Poelker</a:t>
            </a:r>
            <a:r>
              <a:rPr lang="en-US" sz="1600" dirty="0" smtClean="0"/>
              <a:t> – UITF Facility Manager (outgoing)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M. </a:t>
            </a:r>
            <a:r>
              <a:rPr lang="en-US" sz="1600" dirty="0" err="1" smtClean="0"/>
              <a:t>McCaughan</a:t>
            </a:r>
            <a:r>
              <a:rPr lang="en-US" sz="1600" dirty="0" smtClean="0"/>
              <a:t> - </a:t>
            </a:r>
            <a:r>
              <a:rPr lang="en-US" sz="1600" dirty="0"/>
              <a:t>UITF Facility Manager </a:t>
            </a:r>
            <a:r>
              <a:rPr lang="en-US" sz="1600" dirty="0" smtClean="0"/>
              <a:t>(incoming</a:t>
            </a:r>
            <a:r>
              <a:rPr lang="en-US" sz="16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H. </a:t>
            </a:r>
            <a:r>
              <a:rPr lang="en-US" sz="1600" dirty="0" err="1" smtClean="0"/>
              <a:t>Vennekate</a:t>
            </a:r>
            <a:r>
              <a:rPr lang="en-US" sz="1600" dirty="0" smtClean="0"/>
              <a:t> – UITF beam studies</a:t>
            </a:r>
            <a:endParaRPr lang="en-US" sz="16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/>
              <a:t>Support from: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M. Beck – Solenoid testing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M. Stutzman – beamline vacuum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D. </a:t>
            </a:r>
            <a:r>
              <a:rPr lang="en-US" sz="1600" dirty="0" err="1" smtClean="0"/>
              <a:t>Meekins</a:t>
            </a:r>
            <a:r>
              <a:rPr lang="en-US" sz="1600" dirty="0" smtClean="0"/>
              <a:t> – beam exit window analysis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S. Windham, J. </a:t>
            </a:r>
            <a:r>
              <a:rPr lang="en-US" sz="1600" dirty="0" err="1" smtClean="0"/>
              <a:t>Kortze</a:t>
            </a:r>
            <a:r>
              <a:rPr lang="en-US" sz="1600" dirty="0" smtClean="0"/>
              <a:t> – controls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K. Cole – beam current monitor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K. Welch – radiation shielding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J. Williams – EH&amp;S aspects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S. Phillips – solenoid power supply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P. Metcalf – MPS</a:t>
            </a:r>
          </a:p>
          <a:p>
            <a:pPr>
              <a:spcBef>
                <a:spcPts val="600"/>
              </a:spcBef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of the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42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4394</TotalTime>
  <Words>726</Words>
  <Application>Microsoft Office PowerPoint</Application>
  <PresentationFormat>On-screen Show (4:3)</PresentationFormat>
  <Paragraphs>83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.PingFangSC-Regular</vt:lpstr>
      <vt:lpstr>Arial</vt:lpstr>
      <vt:lpstr>Calibri</vt:lpstr>
      <vt:lpstr>PingFangSC-Regular</vt:lpstr>
      <vt:lpstr>Symbol</vt:lpstr>
      <vt:lpstr>Office Theme</vt:lpstr>
      <vt:lpstr>Presentation of the experiment</vt:lpstr>
      <vt:lpstr>Objectives (1)</vt:lpstr>
      <vt:lpstr>Motivation (1)</vt:lpstr>
      <vt:lpstr>Motivation (2)</vt:lpstr>
      <vt:lpstr>Motivation (3)</vt:lpstr>
      <vt:lpstr>Experiment details</vt:lpstr>
      <vt:lpstr>Expected outcome</vt:lpstr>
      <vt:lpstr>Project Milestones</vt:lpstr>
      <vt:lpstr>The Team…so far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UITF beamline for water samples irradiation</dc:title>
  <dc:creator>Gianluigi Ciovati</dc:creator>
  <cp:lastModifiedBy>Gianluigi Ciovati</cp:lastModifiedBy>
  <cp:revision>26</cp:revision>
  <dcterms:created xsi:type="dcterms:W3CDTF">2021-01-29T18:47:12Z</dcterms:created>
  <dcterms:modified xsi:type="dcterms:W3CDTF">2021-02-10T18:23:15Z</dcterms:modified>
</cp:coreProperties>
</file>