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0"/>
  </p:notesMasterIdLst>
  <p:sldIdLst>
    <p:sldId id="256" r:id="rId2"/>
    <p:sldId id="257" r:id="rId3"/>
    <p:sldId id="319" r:id="rId4"/>
    <p:sldId id="324" r:id="rId5"/>
    <p:sldId id="301" r:id="rId6"/>
    <p:sldId id="283" r:id="rId7"/>
    <p:sldId id="285" r:id="rId8"/>
    <p:sldId id="289" r:id="rId9"/>
    <p:sldId id="269" r:id="rId10"/>
    <p:sldId id="270" r:id="rId11"/>
    <p:sldId id="330" r:id="rId12"/>
    <p:sldId id="258" r:id="rId13"/>
    <p:sldId id="320" r:id="rId14"/>
    <p:sldId id="323" r:id="rId15"/>
    <p:sldId id="333" r:id="rId16"/>
    <p:sldId id="332" r:id="rId17"/>
    <p:sldId id="259" r:id="rId18"/>
    <p:sldId id="302" r:id="rId19"/>
    <p:sldId id="304" r:id="rId20"/>
    <p:sldId id="305" r:id="rId21"/>
    <p:sldId id="306" r:id="rId22"/>
    <p:sldId id="303" r:id="rId23"/>
    <p:sldId id="309" r:id="rId24"/>
    <p:sldId id="312" r:id="rId25"/>
    <p:sldId id="310" r:id="rId26"/>
    <p:sldId id="313" r:id="rId27"/>
    <p:sldId id="318" r:id="rId28"/>
    <p:sldId id="328" r:id="rId29"/>
    <p:sldId id="329" r:id="rId30"/>
    <p:sldId id="307" r:id="rId31"/>
    <p:sldId id="315" r:id="rId32"/>
    <p:sldId id="316" r:id="rId33"/>
    <p:sldId id="317" r:id="rId34"/>
    <p:sldId id="327" r:id="rId35"/>
    <p:sldId id="322" r:id="rId36"/>
    <p:sldId id="326" r:id="rId37"/>
    <p:sldId id="331" r:id="rId38"/>
    <p:sldId id="325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424D28B-8E6D-4679-852D-D762E87E7D03}" v="3" dt="2021-02-17T19:59:06.2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68" y="5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5/10/relationships/revisionInfo" Target="revisionInfo.xml"/><Relationship Id="rId20" Type="http://schemas.openxmlformats.org/officeDocument/2006/relationships/slide" Target="slides/slide19.xml"/><Relationship Id="rId4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andre Camsonne" userId="ad0b151b-13b3-479d-930c-ff36b9ac7846" providerId="ADAL" clId="{6424D28B-8E6D-4679-852D-D762E87E7D03}"/>
    <pc:docChg chg="custSel addSld modSld">
      <pc:chgData name="Alexandre Camsonne" userId="ad0b151b-13b3-479d-930c-ff36b9ac7846" providerId="ADAL" clId="{6424D28B-8E6D-4679-852D-D762E87E7D03}" dt="2021-02-17T20:24:28.810" v="415" actId="20577"/>
      <pc:docMkLst>
        <pc:docMk/>
      </pc:docMkLst>
      <pc:sldChg chg="modSp mod">
        <pc:chgData name="Alexandre Camsonne" userId="ad0b151b-13b3-479d-930c-ff36b9ac7846" providerId="ADAL" clId="{6424D28B-8E6D-4679-852D-D762E87E7D03}" dt="2021-02-17T20:23:08.931" v="360" actId="20577"/>
        <pc:sldMkLst>
          <pc:docMk/>
          <pc:sldMk cId="388929826" sldId="310"/>
        </pc:sldMkLst>
        <pc:spChg chg="mod">
          <ac:chgData name="Alexandre Camsonne" userId="ad0b151b-13b3-479d-930c-ff36b9ac7846" providerId="ADAL" clId="{6424D28B-8E6D-4679-852D-D762E87E7D03}" dt="2021-02-17T20:23:08.931" v="360" actId="20577"/>
          <ac:spMkLst>
            <pc:docMk/>
            <pc:sldMk cId="388929826" sldId="310"/>
            <ac:spMk id="3" creationId="{926DF8EB-0E34-47DF-BFF8-4742AFF5885D}"/>
          </ac:spMkLst>
        </pc:spChg>
      </pc:sldChg>
      <pc:sldChg chg="modSp mod">
        <pc:chgData name="Alexandre Camsonne" userId="ad0b151b-13b3-479d-930c-ff36b9ac7846" providerId="ADAL" clId="{6424D28B-8E6D-4679-852D-D762E87E7D03}" dt="2021-02-17T19:07:34.120" v="88" actId="27636"/>
        <pc:sldMkLst>
          <pc:docMk/>
          <pc:sldMk cId="1633277862" sldId="324"/>
        </pc:sldMkLst>
        <pc:spChg chg="mod">
          <ac:chgData name="Alexandre Camsonne" userId="ad0b151b-13b3-479d-930c-ff36b9ac7846" providerId="ADAL" clId="{6424D28B-8E6D-4679-852D-D762E87E7D03}" dt="2021-02-17T19:07:34.120" v="88" actId="27636"/>
          <ac:spMkLst>
            <pc:docMk/>
            <pc:sldMk cId="1633277862" sldId="324"/>
            <ac:spMk id="3" creationId="{84C1AF6D-16D6-4695-B5AB-6A0C7EECF7C8}"/>
          </ac:spMkLst>
        </pc:spChg>
      </pc:sldChg>
      <pc:sldChg chg="modSp mod">
        <pc:chgData name="Alexandre Camsonne" userId="ad0b151b-13b3-479d-930c-ff36b9ac7846" providerId="ADAL" clId="{6424D28B-8E6D-4679-852D-D762E87E7D03}" dt="2021-02-17T20:24:28.810" v="415" actId="20577"/>
        <pc:sldMkLst>
          <pc:docMk/>
          <pc:sldMk cId="3788886959" sldId="325"/>
        </pc:sldMkLst>
        <pc:spChg chg="mod">
          <ac:chgData name="Alexandre Camsonne" userId="ad0b151b-13b3-479d-930c-ff36b9ac7846" providerId="ADAL" clId="{6424D28B-8E6D-4679-852D-D762E87E7D03}" dt="2021-02-17T20:24:28.810" v="415" actId="20577"/>
          <ac:spMkLst>
            <pc:docMk/>
            <pc:sldMk cId="3788886959" sldId="325"/>
            <ac:spMk id="3" creationId="{5698BD96-A8BF-4389-9616-7E83413F1593}"/>
          </ac:spMkLst>
        </pc:spChg>
      </pc:sldChg>
      <pc:sldChg chg="addSp delSp modSp new mod">
        <pc:chgData name="Alexandre Camsonne" userId="ad0b151b-13b3-479d-930c-ff36b9ac7846" providerId="ADAL" clId="{6424D28B-8E6D-4679-852D-D762E87E7D03}" dt="2021-02-17T19:30:09.745" v="113" actId="20577"/>
        <pc:sldMkLst>
          <pc:docMk/>
          <pc:sldMk cId="225805143" sldId="332"/>
        </pc:sldMkLst>
        <pc:spChg chg="mod">
          <ac:chgData name="Alexandre Camsonne" userId="ad0b151b-13b3-479d-930c-ff36b9ac7846" providerId="ADAL" clId="{6424D28B-8E6D-4679-852D-D762E87E7D03}" dt="2021-02-17T19:28:54.374" v="108" actId="1076"/>
          <ac:spMkLst>
            <pc:docMk/>
            <pc:sldMk cId="225805143" sldId="332"/>
            <ac:spMk id="2" creationId="{EB1A6D3F-6A92-4CFC-8138-9CC3E6001A47}"/>
          </ac:spMkLst>
        </pc:spChg>
        <pc:spChg chg="del">
          <ac:chgData name="Alexandre Camsonne" userId="ad0b151b-13b3-479d-930c-ff36b9ac7846" providerId="ADAL" clId="{6424D28B-8E6D-4679-852D-D762E87E7D03}" dt="2021-02-17T19:28:21.306" v="104"/>
          <ac:spMkLst>
            <pc:docMk/>
            <pc:sldMk cId="225805143" sldId="332"/>
            <ac:spMk id="3" creationId="{206034C4-6D8E-426C-9617-E61F5B0346F6}"/>
          </ac:spMkLst>
        </pc:spChg>
        <pc:graphicFrameChg chg="add mod modGraphic">
          <ac:chgData name="Alexandre Camsonne" userId="ad0b151b-13b3-479d-930c-ff36b9ac7846" providerId="ADAL" clId="{6424D28B-8E6D-4679-852D-D762E87E7D03}" dt="2021-02-17T19:30:09.745" v="113" actId="20577"/>
          <ac:graphicFrameMkLst>
            <pc:docMk/>
            <pc:sldMk cId="225805143" sldId="332"/>
            <ac:graphicFrameMk id="7" creationId="{DE37A2AE-921D-4F82-928F-E72E4BB6FB6E}"/>
          </ac:graphicFrameMkLst>
        </pc:graphicFrameChg>
      </pc:sldChg>
      <pc:sldChg chg="addSp delSp modSp new mod">
        <pc:chgData name="Alexandre Camsonne" userId="ad0b151b-13b3-479d-930c-ff36b9ac7846" providerId="ADAL" clId="{6424D28B-8E6D-4679-852D-D762E87E7D03}" dt="2021-02-17T20:01:43.989" v="307" actId="20577"/>
        <pc:sldMkLst>
          <pc:docMk/>
          <pc:sldMk cId="2965100981" sldId="333"/>
        </pc:sldMkLst>
        <pc:spChg chg="mod">
          <ac:chgData name="Alexandre Camsonne" userId="ad0b151b-13b3-479d-930c-ff36b9ac7846" providerId="ADAL" clId="{6424D28B-8E6D-4679-852D-D762E87E7D03}" dt="2021-02-17T19:58:05.204" v="152" actId="20577"/>
          <ac:spMkLst>
            <pc:docMk/>
            <pc:sldMk cId="2965100981" sldId="333"/>
            <ac:spMk id="2" creationId="{B9C3D126-CEA1-48EA-82E9-A18262FE36FF}"/>
          </ac:spMkLst>
        </pc:spChg>
        <pc:spChg chg="del">
          <ac:chgData name="Alexandre Camsonne" userId="ad0b151b-13b3-479d-930c-ff36b9ac7846" providerId="ADAL" clId="{6424D28B-8E6D-4679-852D-D762E87E7D03}" dt="2021-02-17T19:58:16.575" v="153" actId="478"/>
          <ac:spMkLst>
            <pc:docMk/>
            <pc:sldMk cId="2965100981" sldId="333"/>
            <ac:spMk id="3" creationId="{C4B798DC-8461-4439-91CD-50CEDB305947}"/>
          </ac:spMkLst>
        </pc:spChg>
        <pc:spChg chg="add mod">
          <ac:chgData name="Alexandre Camsonne" userId="ad0b151b-13b3-479d-930c-ff36b9ac7846" providerId="ADAL" clId="{6424D28B-8E6D-4679-852D-D762E87E7D03}" dt="2021-02-17T20:01:43.989" v="307" actId="20577"/>
          <ac:spMkLst>
            <pc:docMk/>
            <pc:sldMk cId="2965100981" sldId="333"/>
            <ac:spMk id="9" creationId="{FCDD55B8-4D03-460B-B5ED-23CB1DCC6A49}"/>
          </ac:spMkLst>
        </pc:spChg>
        <pc:picChg chg="add mod">
          <ac:chgData name="Alexandre Camsonne" userId="ad0b151b-13b3-479d-930c-ff36b9ac7846" providerId="ADAL" clId="{6424D28B-8E6D-4679-852D-D762E87E7D03}" dt="2021-02-17T19:58:27.576" v="156" actId="1076"/>
          <ac:picMkLst>
            <pc:docMk/>
            <pc:sldMk cId="2965100981" sldId="333"/>
            <ac:picMk id="8" creationId="{9BA24B8B-FD2E-4ABE-A812-0D8610802E6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87F34D-659B-4054-8A6F-38D719DECD09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0A0F7D-6324-4C29-94CC-A3687A950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424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BB693-6308-48C3-811D-C6AEAC5713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6B9813-C235-4FE9-A98F-355EC4FBF2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BDAC45-957C-4F07-85DE-4E9295CAC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02/17/2021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C47748-6765-4C9F-8378-3028498BF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SBS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B4F06-A460-4BFB-AF56-B27776327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2E9DD-6589-425D-ACA6-32A9FB03E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478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F3749E-6C1C-4929-B5E4-4D2AFC85B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77FF58-09AF-4B2E-A6F5-B25CC3FEC0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620E7A-242B-42A8-BD10-1A54D19B4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02/17/2021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61CCF9-BB45-4941-9C49-EAA4145DF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SBS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844070-62DB-4021-9124-B12375846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2E9DD-6589-425D-ACA6-32A9FB03E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210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ACA3DA6-44D2-4DF8-B738-F99F09B1A1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26B760-816F-4361-BD6C-05767E5CFD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292B9D-A2FE-44EC-A78A-3AB4B8690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02/17/2021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2C9FD4-082F-4FA1-A0D5-1C42EA6B3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SBS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C976AD-DA43-49CE-9A94-EC56F9A29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2E9DD-6589-425D-ACA6-32A9FB03E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983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5EEA5-F377-4C50-AD8D-3ACB1F4E6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FCFA33-4B08-4971-BCA3-C74E53036B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6D7DAB-C95F-479C-94C5-7E7A96A2B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02/17/2021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11C119-B70A-4705-8A37-3234557CA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SBS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A4E977-FD9B-4CC1-9BF3-8AF66F050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2E9DD-6589-425D-ACA6-32A9FB03E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51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E5A82-AFAF-4C09-AF96-2E582FB25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233885-CAD1-4B9A-9587-9CEF36B008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A15494-4B07-49F7-ADEA-F0AF9ED8F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02/17/2021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EA3D60-87BB-4F55-B306-302C5F79F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SBS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8124AD-D28E-4C49-A81B-107FE951C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2E9DD-6589-425D-ACA6-32A9FB03E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975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A0CB2B-029E-4CE5-BB27-A5BC677AD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A0D775-0A13-4D92-921B-83992979CD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D7DB46-93DE-419C-AC0E-5BDCFFB4B0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BD276B-0BEE-4486-992E-CD67EF655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02/17/2021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AD007C-7EC5-4F2A-A669-3172A3B8A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SBS meeting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CFCC87-B637-49D5-9E68-108C9A5FF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2E9DD-6589-425D-ACA6-32A9FB03E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021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AAE91-A4A3-4145-B4CA-5BD1DF7EE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FA2A73-E3AB-49A7-AB36-1C90F73084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1C499F-3D0A-4B66-945F-DA4429E77E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B23723-D58C-4CE1-9D1A-777CF4B95B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6168B1-AEA7-4A3B-9314-E83F157EDE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BA2C8D0-A311-4BE6-B05E-E34547993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02/17/2021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967E700-F6E2-497C-B738-392116CD3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SBS meeting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79CD4B-9954-43A1-8AED-7FF6386E5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2E9DD-6589-425D-ACA6-32A9FB03E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080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596B1-D20B-4B09-9C98-BFE128D66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4EFFF3-63A8-47F8-8065-4B75D5543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02/17/2021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053B8F-775D-4B8A-A630-2ED10AA7D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SBS meeting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B903DE-B068-47F8-A0CE-163E6F65A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2E9DD-6589-425D-ACA6-32A9FB03E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152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84CA4B-5FFA-4D6C-AC35-A5379D612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02/17/2021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73C4D9-8C04-4BB2-980F-F137ED504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SBS meeting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4975EF-2AEE-4D16-A244-B8118D21B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2E9DD-6589-425D-ACA6-32A9FB03E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449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F3C78-FD29-44E7-9BEF-A54188690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1EFA7-73A9-4B3D-BB5C-B65CE2D256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2F703C-340D-4533-913C-AD2784BDCC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88F728-DC87-4689-B3E7-52B6084B4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02/17/2021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C1AD6B-5228-41BE-B3EB-00E905F7D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SBS meeting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50EFAD-683F-4D17-8130-2503A5627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2E9DD-6589-425D-ACA6-32A9FB03E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820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66F68-BD8F-49C0-8AF2-CA3CA2DD5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92F9A4C-0332-4297-900B-F1D75A0EA7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1BCDDE-78BE-4432-AA4E-8815AECD5D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644532-0546-4BD9-9FF9-1E9563682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02/17/2021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36EBA6-E0DD-4009-A854-999C03CFA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SBS meeting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956F67-E017-46AC-A972-4B6FA0DA9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2E9DD-6589-425D-ACA6-32A9FB03E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127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44523C7-4961-47DE-83A2-B196301BF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2C0349-DCF4-4896-AC97-CA338D9E86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9C5D51-7060-4030-8FA9-CCF3DB85B4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02/17/2021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800438-400C-444E-9C2D-70E705C17E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SBS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B3F4E-55B1-4195-B3FC-43956316E2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82E9DD-6589-425D-ACA6-32A9FB03E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928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hallaweb.jlab.org/wiki/index.php/SBS_DAQ:_GEM_EEL_Cleanroom_setup" TargetMode="External"/><Relationship Id="rId2" Type="http://schemas.openxmlformats.org/officeDocument/2006/relationships/hyperlink" Target="https://hallaweb.jlab.org/wiki/index.php/SBS_DAQ_meeting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hallaweb.jlab.org/wiki/index.php/SBS_DAQ:_GEM_TEDF_BigBite_setup" TargetMode="Externa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9914C-C89C-47D2-BBF8-1C97248EAA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SBS DAQ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EEA893-07FE-4192-8538-A42F85E1719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February 17</a:t>
            </a:r>
            <a:r>
              <a:rPr lang="en-US" baseline="30000" dirty="0"/>
              <a:t>th</a:t>
            </a:r>
            <a:r>
              <a:rPr lang="en-US" dirty="0"/>
              <a:t> 2021</a:t>
            </a:r>
          </a:p>
          <a:p>
            <a:r>
              <a:rPr lang="en-US" dirty="0"/>
              <a:t>Alexandre Camsonne</a:t>
            </a:r>
          </a:p>
          <a:p>
            <a:r>
              <a:rPr lang="en-US" dirty="0"/>
              <a:t>SBS collaboration meeting</a:t>
            </a:r>
          </a:p>
        </p:txBody>
      </p:sp>
    </p:spTree>
    <p:extLst>
      <p:ext uri="{BB962C8B-B14F-4D97-AF65-F5344CB8AC3E}">
        <p14:creationId xmlns:p14="http://schemas.microsoft.com/office/powerpoint/2010/main" val="34377876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rates Gen RP </a:t>
            </a:r>
            <a:r>
              <a:rPr lang="en-US" dirty="0" err="1"/>
              <a:t>polarimeter</a:t>
            </a:r>
            <a:r>
              <a:rPr lang="en-US" dirty="0"/>
              <a:t> GEMS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845" y="5750648"/>
            <a:ext cx="10647218" cy="586654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About 300 MB/s so 100 MB/s after online reduction</a:t>
            </a:r>
          </a:p>
          <a:p>
            <a:r>
              <a:rPr lang="en-US" dirty="0"/>
              <a:t>Total GEM data rate about 200 MB/s ,  2 VXS crates total bandwidth 2.5 GB/s , computer </a:t>
            </a:r>
            <a:r>
              <a:rPr lang="en-US" dirty="0" err="1"/>
              <a:t>wth</a:t>
            </a:r>
            <a:r>
              <a:rPr lang="en-US" dirty="0"/>
              <a:t> 40gigE adapter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490" y="1443904"/>
            <a:ext cx="9531928" cy="4306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02/17/2021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SBS meeting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C0D415-956F-4912-990C-31D20B3E7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2E9DD-6589-425D-ACA6-32A9FB03E54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3268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CB4D8-8D14-4950-B876-1D87C99BB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Requirement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9C966-FB3A-4BC6-933E-6860974C32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Max 5 </a:t>
            </a:r>
            <a:r>
              <a:rPr lang="en-US" dirty="0" err="1"/>
              <a:t>KHz</a:t>
            </a:r>
            <a:r>
              <a:rPr lang="en-US" dirty="0"/>
              <a:t> trigger rate for </a:t>
            </a:r>
            <a:r>
              <a:rPr lang="en-US" dirty="0" err="1"/>
              <a:t>GMn</a:t>
            </a:r>
            <a:endParaRPr lang="en-US" dirty="0"/>
          </a:p>
          <a:p>
            <a:r>
              <a:rPr lang="en-US" dirty="0"/>
              <a:t>Max 2 </a:t>
            </a:r>
            <a:r>
              <a:rPr lang="en-US" dirty="0" err="1"/>
              <a:t>KHz</a:t>
            </a:r>
            <a:r>
              <a:rPr lang="en-US" dirty="0"/>
              <a:t> trigger rate for Gen-RP at 30 % GEM occupancy</a:t>
            </a:r>
          </a:p>
          <a:p>
            <a:r>
              <a:rPr lang="en-US" dirty="0"/>
              <a:t>1 GB/s data rate 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8145A4-AFF0-42C3-B751-023190928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02/17/2021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6C74C1-CBB1-4FD0-8218-05B4CBB9E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SBS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F55939-D6A6-4485-B473-638A5FF58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2E9DD-6589-425D-ACA6-32A9FB03E54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4476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CA1FD-D860-4F67-8E35-03FF14EA9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80148"/>
            <a:ext cx="10515600" cy="1325563"/>
          </a:xfrm>
        </p:spPr>
        <p:txBody>
          <a:bodyPr/>
          <a:lstStyle/>
          <a:p>
            <a:r>
              <a:rPr lang="en-US" dirty="0"/>
              <a:t>Shower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4E1227-981E-46CA-9356-C7FB72A5BB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82787"/>
            <a:ext cx="10946258" cy="547965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243 channels lead glass</a:t>
            </a:r>
          </a:p>
          <a:p>
            <a:r>
              <a:rPr lang="en-US" dirty="0"/>
              <a:t>FADC readout : 10 FADC from electronics group + 6 Glasgow FADC  ordered </a:t>
            </a:r>
          </a:p>
          <a:p>
            <a:r>
              <a:rPr lang="en-US" dirty="0"/>
              <a:t>VXS received</a:t>
            </a:r>
          </a:p>
          <a:p>
            <a:r>
              <a:rPr lang="en-US" dirty="0" err="1"/>
              <a:t>SoLID</a:t>
            </a:r>
            <a:r>
              <a:rPr lang="en-US" dirty="0"/>
              <a:t> crate for testing with 4 FADC and VTP</a:t>
            </a:r>
          </a:p>
          <a:p>
            <a:r>
              <a:rPr lang="en-US" dirty="0"/>
              <a:t>Need add TDC for sums : F1 </a:t>
            </a:r>
          </a:p>
          <a:p>
            <a:r>
              <a:rPr lang="en-US" dirty="0" err="1"/>
              <a:t>Fastbus</a:t>
            </a:r>
            <a:r>
              <a:rPr lang="en-US" dirty="0"/>
              <a:t> testing with </a:t>
            </a:r>
            <a:r>
              <a:rPr lang="en-US" dirty="0" err="1"/>
              <a:t>cosmics</a:t>
            </a:r>
            <a:endParaRPr lang="en-US" dirty="0"/>
          </a:p>
          <a:p>
            <a:r>
              <a:rPr lang="en-US" dirty="0"/>
              <a:t>CODA3 setup complete</a:t>
            </a:r>
          </a:p>
          <a:p>
            <a:r>
              <a:rPr lang="en-US" dirty="0"/>
              <a:t>Started looking at FADC </a:t>
            </a:r>
            <a:r>
              <a:rPr lang="en-US" dirty="0" err="1"/>
              <a:t>preshower</a:t>
            </a:r>
            <a:r>
              <a:rPr lang="en-US" dirty="0"/>
              <a:t> on FADC</a:t>
            </a:r>
          </a:p>
          <a:p>
            <a:endParaRPr lang="en-US" dirty="0"/>
          </a:p>
          <a:p>
            <a:r>
              <a:rPr lang="en-US" dirty="0"/>
              <a:t>To do :</a:t>
            </a:r>
          </a:p>
          <a:p>
            <a:pPr lvl="1"/>
            <a:r>
              <a:rPr lang="en-US" dirty="0"/>
              <a:t>Install other FADC</a:t>
            </a:r>
          </a:p>
          <a:p>
            <a:pPr lvl="1"/>
            <a:r>
              <a:rPr lang="en-US" dirty="0"/>
              <a:t>Setup with TS </a:t>
            </a:r>
          </a:p>
          <a:p>
            <a:pPr lvl="1"/>
            <a:r>
              <a:rPr lang="en-US" dirty="0"/>
              <a:t>Setup FADC trigger ( optional )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B72799-B31B-4C6B-B8CA-46AC695FE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02/17/2021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1B8B4A-C60B-416D-B3C2-9E8B532AF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SBS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BAB0AB-D4B2-42A5-9FEF-5FB086AEF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2E9DD-6589-425D-ACA6-32A9FB03E54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0323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0C39F-E565-4158-AFC7-819AF22BD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Bigbite</a:t>
            </a:r>
            <a:r>
              <a:rPr lang="en-US" dirty="0"/>
              <a:t> DAQ ( non GEM)  Full inventory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5063A9F3-9999-4DA7-AB84-8236446C6B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0151140"/>
              </p:ext>
            </p:extLst>
          </p:nvPr>
        </p:nvGraphicFramePr>
        <p:xfrm>
          <a:off x="519972" y="1732977"/>
          <a:ext cx="11300780" cy="457936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30078">
                  <a:extLst>
                    <a:ext uri="{9D8B030D-6E8A-4147-A177-3AD203B41FA5}">
                      <a16:colId xmlns:a16="http://schemas.microsoft.com/office/drawing/2014/main" val="325183077"/>
                    </a:ext>
                  </a:extLst>
                </a:gridCol>
                <a:gridCol w="1130078">
                  <a:extLst>
                    <a:ext uri="{9D8B030D-6E8A-4147-A177-3AD203B41FA5}">
                      <a16:colId xmlns:a16="http://schemas.microsoft.com/office/drawing/2014/main" val="2933124200"/>
                    </a:ext>
                  </a:extLst>
                </a:gridCol>
                <a:gridCol w="1130078">
                  <a:extLst>
                    <a:ext uri="{9D8B030D-6E8A-4147-A177-3AD203B41FA5}">
                      <a16:colId xmlns:a16="http://schemas.microsoft.com/office/drawing/2014/main" val="3852601273"/>
                    </a:ext>
                  </a:extLst>
                </a:gridCol>
                <a:gridCol w="1130078">
                  <a:extLst>
                    <a:ext uri="{9D8B030D-6E8A-4147-A177-3AD203B41FA5}">
                      <a16:colId xmlns:a16="http://schemas.microsoft.com/office/drawing/2014/main" val="517219015"/>
                    </a:ext>
                  </a:extLst>
                </a:gridCol>
                <a:gridCol w="1130078">
                  <a:extLst>
                    <a:ext uri="{9D8B030D-6E8A-4147-A177-3AD203B41FA5}">
                      <a16:colId xmlns:a16="http://schemas.microsoft.com/office/drawing/2014/main" val="1969419051"/>
                    </a:ext>
                  </a:extLst>
                </a:gridCol>
                <a:gridCol w="1130078">
                  <a:extLst>
                    <a:ext uri="{9D8B030D-6E8A-4147-A177-3AD203B41FA5}">
                      <a16:colId xmlns:a16="http://schemas.microsoft.com/office/drawing/2014/main" val="3105189820"/>
                    </a:ext>
                  </a:extLst>
                </a:gridCol>
                <a:gridCol w="1130078">
                  <a:extLst>
                    <a:ext uri="{9D8B030D-6E8A-4147-A177-3AD203B41FA5}">
                      <a16:colId xmlns:a16="http://schemas.microsoft.com/office/drawing/2014/main" val="192849876"/>
                    </a:ext>
                  </a:extLst>
                </a:gridCol>
                <a:gridCol w="1130078">
                  <a:extLst>
                    <a:ext uri="{9D8B030D-6E8A-4147-A177-3AD203B41FA5}">
                      <a16:colId xmlns:a16="http://schemas.microsoft.com/office/drawing/2014/main" val="2660359031"/>
                    </a:ext>
                  </a:extLst>
                </a:gridCol>
                <a:gridCol w="1130078">
                  <a:extLst>
                    <a:ext uri="{9D8B030D-6E8A-4147-A177-3AD203B41FA5}">
                      <a16:colId xmlns:a16="http://schemas.microsoft.com/office/drawing/2014/main" val="4254325397"/>
                    </a:ext>
                  </a:extLst>
                </a:gridCol>
                <a:gridCol w="1130078">
                  <a:extLst>
                    <a:ext uri="{9D8B030D-6E8A-4147-A177-3AD203B41FA5}">
                      <a16:colId xmlns:a16="http://schemas.microsoft.com/office/drawing/2014/main" val="1341174444"/>
                    </a:ext>
                  </a:extLst>
                </a:gridCol>
              </a:tblGrid>
              <a:tr h="241019"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Type</a:t>
                      </a: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Channels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Model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Number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On-hand</a:t>
                      </a: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Ordered</a:t>
                      </a: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Installed</a:t>
                      </a: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Needed</a:t>
                      </a:r>
                    </a:p>
                  </a:txBody>
                  <a:tcPr marL="5443" marR="5443" marT="5443" marB="0" anchor="ctr"/>
                </a:tc>
                <a:extLst>
                  <a:ext uri="{0D108BD9-81ED-4DB2-BD59-A6C34878D82A}">
                    <a16:rowId xmlns:a16="http://schemas.microsoft.com/office/drawing/2014/main" val="2893783441"/>
                  </a:ext>
                </a:extLst>
              </a:tr>
              <a:tr h="2410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err="1">
                          <a:effectLst/>
                          <a:latin typeface="+mn-lt"/>
                        </a:rPr>
                        <a:t>BigBite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Shower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VXS</a:t>
                      </a: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/>
                </a:tc>
                <a:extLst>
                  <a:ext uri="{0D108BD9-81ED-4DB2-BD59-A6C34878D82A}">
                    <a16:rowId xmlns:a16="http://schemas.microsoft.com/office/drawing/2014/main" val="2959577117"/>
                  </a:ext>
                </a:extLst>
              </a:tr>
              <a:tr h="241019"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CPU</a:t>
                      </a: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/>
                </a:tc>
                <a:extLst>
                  <a:ext uri="{0D108BD9-81ED-4DB2-BD59-A6C34878D82A}">
                    <a16:rowId xmlns:a16="http://schemas.microsoft.com/office/drawing/2014/main" val="2415124038"/>
                  </a:ext>
                </a:extLst>
              </a:tr>
              <a:tr h="241019"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TI</a:t>
                      </a: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/>
                </a:tc>
                <a:extLst>
                  <a:ext uri="{0D108BD9-81ED-4DB2-BD59-A6C34878D82A}">
                    <a16:rowId xmlns:a16="http://schemas.microsoft.com/office/drawing/2014/main" val="4174926641"/>
                  </a:ext>
                </a:extLst>
              </a:tr>
              <a:tr h="241019"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SD</a:t>
                      </a: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/>
                </a:tc>
                <a:extLst>
                  <a:ext uri="{0D108BD9-81ED-4DB2-BD59-A6C34878D82A}">
                    <a16:rowId xmlns:a16="http://schemas.microsoft.com/office/drawing/2014/main" val="1891271995"/>
                  </a:ext>
                </a:extLst>
              </a:tr>
              <a:tr h="241019"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VTP</a:t>
                      </a: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/>
                </a:tc>
                <a:extLst>
                  <a:ext uri="{0D108BD9-81ED-4DB2-BD59-A6C34878D82A}">
                    <a16:rowId xmlns:a16="http://schemas.microsoft.com/office/drawing/2014/main" val="2438226188"/>
                  </a:ext>
                </a:extLst>
              </a:tr>
              <a:tr h="241019"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FADC</a:t>
                      </a: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243</a:t>
                      </a: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FADC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5443" marR="5443" marT="5443" marB="0" anchor="ctr"/>
                </a:tc>
                <a:extLst>
                  <a:ext uri="{0D108BD9-81ED-4DB2-BD59-A6C34878D82A}">
                    <a16:rowId xmlns:a16="http://schemas.microsoft.com/office/drawing/2014/main" val="2143291271"/>
                  </a:ext>
                </a:extLst>
              </a:tr>
              <a:tr h="241019"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Scintillator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VME64X</a:t>
                      </a: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/>
                </a:tc>
                <a:extLst>
                  <a:ext uri="{0D108BD9-81ED-4DB2-BD59-A6C34878D82A}">
                    <a16:rowId xmlns:a16="http://schemas.microsoft.com/office/drawing/2014/main" val="2834220108"/>
                  </a:ext>
                </a:extLst>
              </a:tr>
              <a:tr h="241019"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CPU</a:t>
                      </a: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/>
                </a:tc>
                <a:extLst>
                  <a:ext uri="{0D108BD9-81ED-4DB2-BD59-A6C34878D82A}">
                    <a16:rowId xmlns:a16="http://schemas.microsoft.com/office/drawing/2014/main" val="3157049772"/>
                  </a:ext>
                </a:extLst>
              </a:tr>
              <a:tr h="241019"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TI</a:t>
                      </a: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/>
                </a:tc>
                <a:extLst>
                  <a:ext uri="{0D108BD9-81ED-4DB2-BD59-A6C34878D82A}">
                    <a16:rowId xmlns:a16="http://schemas.microsoft.com/office/drawing/2014/main" val="1871637807"/>
                  </a:ext>
                </a:extLst>
              </a:tr>
              <a:tr h="241019"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TDC</a:t>
                      </a: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180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V1190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/>
                </a:tc>
                <a:extLst>
                  <a:ext uri="{0D108BD9-81ED-4DB2-BD59-A6C34878D82A}">
                    <a16:rowId xmlns:a16="http://schemas.microsoft.com/office/drawing/2014/main" val="2641453036"/>
                  </a:ext>
                </a:extLst>
              </a:tr>
              <a:tr h="241019"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ADC</a:t>
                      </a: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64</a:t>
                      </a: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V792</a:t>
                      </a: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/>
                </a:tc>
                <a:extLst>
                  <a:ext uri="{0D108BD9-81ED-4DB2-BD59-A6C34878D82A}">
                    <a16:rowId xmlns:a16="http://schemas.microsoft.com/office/drawing/2014/main" val="3678540345"/>
                  </a:ext>
                </a:extLst>
              </a:tr>
              <a:tr h="241019"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Clock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dist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/>
                </a:tc>
                <a:extLst>
                  <a:ext uri="{0D108BD9-81ED-4DB2-BD59-A6C34878D82A}">
                    <a16:rowId xmlns:a16="http://schemas.microsoft.com/office/drawing/2014/main" val="3836164082"/>
                  </a:ext>
                </a:extLst>
              </a:tr>
              <a:tr h="241019"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GRINCH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VXS</a:t>
                      </a: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/>
                </a:tc>
                <a:extLst>
                  <a:ext uri="{0D108BD9-81ED-4DB2-BD59-A6C34878D82A}">
                    <a16:rowId xmlns:a16="http://schemas.microsoft.com/office/drawing/2014/main" val="3091734670"/>
                  </a:ext>
                </a:extLst>
              </a:tr>
              <a:tr h="241019"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CPU</a:t>
                      </a: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/>
                </a:tc>
                <a:extLst>
                  <a:ext uri="{0D108BD9-81ED-4DB2-BD59-A6C34878D82A}">
                    <a16:rowId xmlns:a16="http://schemas.microsoft.com/office/drawing/2014/main" val="3213932947"/>
                  </a:ext>
                </a:extLst>
              </a:tr>
              <a:tr h="241019"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TI</a:t>
                      </a: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/>
                </a:tc>
                <a:extLst>
                  <a:ext uri="{0D108BD9-81ED-4DB2-BD59-A6C34878D82A}">
                    <a16:rowId xmlns:a16="http://schemas.microsoft.com/office/drawing/2014/main" val="1734308906"/>
                  </a:ext>
                </a:extLst>
              </a:tr>
              <a:tr h="241019"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SD</a:t>
                      </a: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/>
                </a:tc>
                <a:extLst>
                  <a:ext uri="{0D108BD9-81ED-4DB2-BD59-A6C34878D82A}">
                    <a16:rowId xmlns:a16="http://schemas.microsoft.com/office/drawing/2014/main" val="2688364154"/>
                  </a:ext>
                </a:extLst>
              </a:tr>
              <a:tr h="241019"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TDC</a:t>
                      </a: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550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VETROC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/>
                </a:tc>
                <a:extLst>
                  <a:ext uri="{0D108BD9-81ED-4DB2-BD59-A6C34878D82A}">
                    <a16:rowId xmlns:a16="http://schemas.microsoft.com/office/drawing/2014/main" val="2425475245"/>
                  </a:ext>
                </a:extLst>
              </a:tr>
              <a:tr h="241019"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ADC</a:t>
                      </a: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64</a:t>
                      </a: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V792</a:t>
                      </a: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/>
                </a:tc>
                <a:extLst>
                  <a:ext uri="{0D108BD9-81ED-4DB2-BD59-A6C34878D82A}">
                    <a16:rowId xmlns:a16="http://schemas.microsoft.com/office/drawing/2014/main" val="1700578163"/>
                  </a:ext>
                </a:extLst>
              </a:tr>
            </a:tbl>
          </a:graphicData>
        </a:graphic>
      </p:graphicFrame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4BF201C-36BF-43B6-A7A3-D3B7DB5D3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02/17/2021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B8C88B4-7951-410D-A582-02AF9C515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SBS meeting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45E79A3-6D56-4014-ADCE-9140AB787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2E9DD-6589-425D-ACA6-32A9FB03E54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9898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8920A-D259-4486-B375-C3651450F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094" y="-323243"/>
            <a:ext cx="10515600" cy="1325563"/>
          </a:xfrm>
        </p:spPr>
        <p:txBody>
          <a:bodyPr/>
          <a:lstStyle/>
          <a:p>
            <a:r>
              <a:rPr lang="en-US" dirty="0" err="1"/>
              <a:t>Bigbite</a:t>
            </a:r>
            <a:r>
              <a:rPr lang="en-US" dirty="0"/>
              <a:t> trigger and timing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D55A562-A14B-4D9C-AAA0-30FD5D7843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1886" y="625729"/>
            <a:ext cx="9108228" cy="6232271"/>
          </a:xfrm>
          <a:prstGeom prst="rect">
            <a:avLst/>
          </a:prstGeom>
        </p:spPr>
      </p:pic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5C8C9149-9186-42AF-A0BF-70A9D0A3B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02/17/2021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4BA8AAF5-205A-4290-9898-8C8DA9D11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SBS meeting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8529539E-A63C-4C1A-B3EF-0062A6480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2E9DD-6589-425D-ACA6-32A9FB03E54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3401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3D126-CEA1-48EA-82E9-A18262FE3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L1 logic for non pipelined electronics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D7D5C1-6071-457D-BA16-4D0F1840B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02/17/2021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A6D170-F30F-4160-8AB0-DD9687DD4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SBS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EA6278-F4BA-4DFA-97C1-C4A893F50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2E9DD-6589-425D-ACA6-32A9FB03E548}" type="slidenum">
              <a:rPr lang="en-US" smtClean="0"/>
              <a:t>15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BA24B8B-FD2E-4ABE-A812-0D8610802E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8"/>
            <a:ext cx="4361961" cy="452124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CDD55B8-4D03-460B-B5ED-23CB1DCC6A49}"/>
              </a:ext>
            </a:extLst>
          </p:cNvPr>
          <p:cNvSpPr txBox="1"/>
          <p:nvPr/>
        </p:nvSpPr>
        <p:spPr>
          <a:xfrm>
            <a:off x="6852863" y="2034283"/>
            <a:ext cx="450093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Scheme for GEp5, replace ECAL by BB shower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Fast L1A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Fast clear if no L2, he L2 is accepted trigger by 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For </a:t>
            </a:r>
            <a:r>
              <a:rPr lang="en-US" dirty="0" err="1"/>
              <a:t>Fastbus</a:t>
            </a:r>
            <a:r>
              <a:rPr lang="en-US" dirty="0"/>
              <a:t> ADC / TDC , V792</a:t>
            </a:r>
          </a:p>
        </p:txBody>
      </p:sp>
    </p:spTree>
    <p:extLst>
      <p:ext uri="{BB962C8B-B14F-4D97-AF65-F5344CB8AC3E}">
        <p14:creationId xmlns:p14="http://schemas.microsoft.com/office/powerpoint/2010/main" val="29651009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A6D3F-6A92-4CFC-8138-9CC3E6001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174" y="-342541"/>
            <a:ext cx="10515600" cy="1325563"/>
          </a:xfrm>
        </p:spPr>
        <p:txBody>
          <a:bodyPr/>
          <a:lstStyle/>
          <a:p>
            <a:r>
              <a:rPr lang="en-US" dirty="0"/>
              <a:t>FADC inventory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DE37A2AE-921D-4F82-928F-E72E4BB6FB6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2015199"/>
              </p:ext>
            </p:extLst>
          </p:nvPr>
        </p:nvGraphicFramePr>
        <p:xfrm>
          <a:off x="915726" y="528328"/>
          <a:ext cx="10360548" cy="10064736"/>
        </p:xfrm>
        <a:graphic>
          <a:graphicData uri="http://schemas.openxmlformats.org/drawingml/2006/table">
            <a:tbl>
              <a:tblPr/>
              <a:tblGrid>
                <a:gridCol w="1726758">
                  <a:extLst>
                    <a:ext uri="{9D8B030D-6E8A-4147-A177-3AD203B41FA5}">
                      <a16:colId xmlns:a16="http://schemas.microsoft.com/office/drawing/2014/main" val="1373625361"/>
                    </a:ext>
                  </a:extLst>
                </a:gridCol>
                <a:gridCol w="1726758">
                  <a:extLst>
                    <a:ext uri="{9D8B030D-6E8A-4147-A177-3AD203B41FA5}">
                      <a16:colId xmlns:a16="http://schemas.microsoft.com/office/drawing/2014/main" val="2090716748"/>
                    </a:ext>
                  </a:extLst>
                </a:gridCol>
                <a:gridCol w="1726758">
                  <a:extLst>
                    <a:ext uri="{9D8B030D-6E8A-4147-A177-3AD203B41FA5}">
                      <a16:colId xmlns:a16="http://schemas.microsoft.com/office/drawing/2014/main" val="3435784972"/>
                    </a:ext>
                  </a:extLst>
                </a:gridCol>
                <a:gridCol w="1726758">
                  <a:extLst>
                    <a:ext uri="{9D8B030D-6E8A-4147-A177-3AD203B41FA5}">
                      <a16:colId xmlns:a16="http://schemas.microsoft.com/office/drawing/2014/main" val="1586514438"/>
                    </a:ext>
                  </a:extLst>
                </a:gridCol>
                <a:gridCol w="1726758">
                  <a:extLst>
                    <a:ext uri="{9D8B030D-6E8A-4147-A177-3AD203B41FA5}">
                      <a16:colId xmlns:a16="http://schemas.microsoft.com/office/drawing/2014/main" val="2414108240"/>
                    </a:ext>
                  </a:extLst>
                </a:gridCol>
                <a:gridCol w="1726758">
                  <a:extLst>
                    <a:ext uri="{9D8B030D-6E8A-4147-A177-3AD203B41FA5}">
                      <a16:colId xmlns:a16="http://schemas.microsoft.com/office/drawing/2014/main" val="810215832"/>
                    </a:ext>
                  </a:extLst>
                </a:gridCol>
              </a:tblGrid>
              <a:tr h="92329">
                <a:tc>
                  <a:txBody>
                    <a:bodyPr/>
                    <a:lstStyle/>
                    <a:p>
                      <a:pPr rtl="0" fontAlgn="b"/>
                      <a:r>
                        <a:rPr lang="en-US" sz="1200">
                          <a:effectLst/>
                        </a:rPr>
                        <a:t>FADC list</a:t>
                      </a:r>
                    </a:p>
                  </a:txBody>
                  <a:tcPr marL="2628" marR="2628" marT="1752" marB="175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2628" marR="2628" marT="1752" marB="175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2628" marR="2628" marT="1752" marB="175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2628" marR="2628" marT="1752" marB="175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2628" marR="2628" marT="1752" marB="175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2628" marR="2628" marT="1752" marB="175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4528622"/>
                  </a:ext>
                </a:extLst>
              </a:tr>
              <a:tr h="92329"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2628" marR="2628" marT="1752" marB="175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2628" marR="2628" marT="1752" marB="175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2628" marR="2628" marT="1752" marB="175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2628" marR="2628" marT="1752" marB="175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6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2628" marR="2628" marT="1752" marB="175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>
                          <a:effectLst/>
                        </a:rPr>
                        <a:t>Compton</a:t>
                      </a:r>
                    </a:p>
                  </a:txBody>
                  <a:tcPr marL="2628" marR="2628" marT="1752" marB="175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9191618"/>
                  </a:ext>
                </a:extLst>
              </a:tr>
              <a:tr h="58012"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2628" marR="2628" marT="1752" marB="175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2628" marR="2628" marT="1752" marB="175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>
                          <a:effectLst/>
                        </a:rPr>
                        <a:t>1</a:t>
                      </a:r>
                    </a:p>
                  </a:txBody>
                  <a:tcPr marL="2628" marR="2628" marT="1752" marB="175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6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ACDI-814 HALLA</a:t>
                      </a:r>
                    </a:p>
                  </a:txBody>
                  <a:tcPr marL="0" marR="0" marT="1752" marB="1752" anchor="b">
                    <a:lnL w="6350" cap="flat" cmpd="sng" algn="ctr">
                      <a:solidFill>
                        <a:srgbClr val="D06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6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06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2628" marR="2628" marT="1752" marB="175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>
                          <a:effectLst/>
                        </a:rPr>
                        <a:t>HCAL</a:t>
                      </a:r>
                    </a:p>
                  </a:txBody>
                  <a:tcPr marL="2628" marR="2628" marT="1752" marB="175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1225120"/>
                  </a:ext>
                </a:extLst>
              </a:tr>
              <a:tr h="58012"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2628" marR="2628" marT="1752" marB="175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2628" marR="2628" marT="1752" marB="175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>
                          <a:effectLst/>
                        </a:rPr>
                        <a:t>2</a:t>
                      </a:r>
                    </a:p>
                  </a:txBody>
                  <a:tcPr marL="2628" marR="2628" marT="1752" marB="175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06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B21595_25R ACC</a:t>
                      </a:r>
                    </a:p>
                  </a:txBody>
                  <a:tcPr marL="0" marR="0" marT="1752" marB="1752" anchor="b">
                    <a:lnL w="6350" cap="flat" cmpd="sng" algn="ctr">
                      <a:solidFill>
                        <a:srgbClr val="906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06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0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2628" marR="2628" marT="1752" marB="175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>
                          <a:effectLst/>
                        </a:rPr>
                        <a:t>HCAL</a:t>
                      </a:r>
                    </a:p>
                  </a:txBody>
                  <a:tcPr marL="2628" marR="2628" marT="1752" marB="175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9031017"/>
                  </a:ext>
                </a:extLst>
              </a:tr>
              <a:tr h="58012"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2628" marR="2628" marT="1752" marB="175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2628" marR="2628" marT="1752" marB="175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>
                          <a:effectLst/>
                        </a:rPr>
                        <a:t>3</a:t>
                      </a:r>
                    </a:p>
                  </a:txBody>
                  <a:tcPr marL="2628" marR="2628" marT="1752" marB="175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0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ACDI-807 HALLA</a:t>
                      </a:r>
                    </a:p>
                  </a:txBody>
                  <a:tcPr marL="0" marR="0" marT="1752" marB="1752" anchor="b">
                    <a:lnL w="6350" cap="flat" cmpd="sng" algn="ctr">
                      <a:solidFill>
                        <a:srgbClr val="50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0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09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2628" marR="2628" marT="1752" marB="175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>
                          <a:effectLst/>
                        </a:rPr>
                        <a:t>HCAL</a:t>
                      </a:r>
                    </a:p>
                  </a:txBody>
                  <a:tcPr marL="2628" marR="2628" marT="1752" marB="175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0645156"/>
                  </a:ext>
                </a:extLst>
              </a:tr>
              <a:tr h="58012"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2628" marR="2628" marT="1752" marB="175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2628" marR="2628" marT="1752" marB="175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>
                          <a:effectLst/>
                        </a:rPr>
                        <a:t>4</a:t>
                      </a:r>
                    </a:p>
                  </a:txBody>
                  <a:tcPr marL="2628" marR="2628" marT="1752" marB="175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09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ACDI-412 PHY</a:t>
                      </a:r>
                    </a:p>
                  </a:txBody>
                  <a:tcPr marL="0" marR="0" marT="1752" marB="1752" anchor="b">
                    <a:lnL w="6350" cap="flat" cmpd="sng" algn="ctr">
                      <a:solidFill>
                        <a:srgbClr val="509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09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B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2628" marR="2628" marT="1752" marB="175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>
                          <a:effectLst/>
                        </a:rPr>
                        <a:t>HCAL</a:t>
                      </a:r>
                    </a:p>
                  </a:txBody>
                  <a:tcPr marL="2628" marR="2628" marT="1752" marB="175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3814185"/>
                  </a:ext>
                </a:extLst>
              </a:tr>
              <a:tr h="58012"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2628" marR="2628" marT="1752" marB="175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2628" marR="2628" marT="1752" marB="175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>
                          <a:effectLst/>
                        </a:rPr>
                        <a:t>5</a:t>
                      </a:r>
                    </a:p>
                  </a:txBody>
                  <a:tcPr marL="2628" marR="2628" marT="1752" marB="175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B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ACDI-407 PHY</a:t>
                      </a:r>
                    </a:p>
                  </a:txBody>
                  <a:tcPr marL="0" marR="0" marT="1752" marB="1752" anchor="b">
                    <a:lnL w="6350" cap="flat" cmpd="sng" algn="ctr">
                      <a:solidFill>
                        <a:srgbClr val="B0B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B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C7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2628" marR="2628" marT="1752" marB="175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>
                          <a:effectLst/>
                        </a:rPr>
                        <a:t>HCAL</a:t>
                      </a:r>
                    </a:p>
                  </a:txBody>
                  <a:tcPr marL="2628" marR="2628" marT="1752" marB="175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7533655"/>
                  </a:ext>
                </a:extLst>
              </a:tr>
              <a:tr h="58012"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2628" marR="2628" marT="1752" marB="175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2628" marR="2628" marT="1752" marB="175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>
                          <a:effectLst/>
                        </a:rPr>
                        <a:t>6</a:t>
                      </a:r>
                    </a:p>
                  </a:txBody>
                  <a:tcPr marL="2628" marR="2628" marT="1752" marB="175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C7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ACDI-806 HALLA</a:t>
                      </a:r>
                    </a:p>
                  </a:txBody>
                  <a:tcPr marL="0" marR="0" marT="1752" marB="1752" anchor="b">
                    <a:lnL w="6350" cap="flat" cmpd="sng" algn="ctr">
                      <a:solidFill>
                        <a:srgbClr val="B0C7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C7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0C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2628" marR="2628" marT="1752" marB="175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>
                          <a:effectLst/>
                        </a:rPr>
                        <a:t>HCAL</a:t>
                      </a:r>
                    </a:p>
                  </a:txBody>
                  <a:tcPr marL="2628" marR="2628" marT="1752" marB="175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8009894"/>
                  </a:ext>
                </a:extLst>
              </a:tr>
              <a:tr h="58012"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2628" marR="2628" marT="1752" marB="175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2628" marR="2628" marT="1752" marB="175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>
                          <a:effectLst/>
                        </a:rPr>
                        <a:t>7</a:t>
                      </a:r>
                    </a:p>
                  </a:txBody>
                  <a:tcPr marL="2628" marR="2628" marT="1752" marB="175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0C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ACDI-823 HALLA</a:t>
                      </a:r>
                    </a:p>
                  </a:txBody>
                  <a:tcPr marL="0" marR="0" marT="1752" marB="1752" anchor="b">
                    <a:lnL w="6350" cap="flat" cmpd="sng" algn="ctr">
                      <a:solidFill>
                        <a:srgbClr val="F0C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0CE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D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2628" marR="2628" marT="1752" marB="175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>
                          <a:effectLst/>
                        </a:rPr>
                        <a:t>HCAL</a:t>
                      </a:r>
                    </a:p>
                  </a:txBody>
                  <a:tcPr marL="2628" marR="2628" marT="1752" marB="175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8127744"/>
                  </a:ext>
                </a:extLst>
              </a:tr>
              <a:tr h="58012"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2628" marR="2628" marT="1752" marB="175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2628" marR="2628" marT="1752" marB="175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>
                          <a:effectLst/>
                        </a:rPr>
                        <a:t>8</a:t>
                      </a:r>
                    </a:p>
                  </a:txBody>
                  <a:tcPr marL="2628" marR="2628" marT="1752" marB="175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D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ACDI-809 HALLA</a:t>
                      </a:r>
                    </a:p>
                  </a:txBody>
                  <a:tcPr marL="0" marR="0" marT="1752" marB="1752" anchor="b">
                    <a:lnL w="6350" cap="flat" cmpd="sng" algn="ctr">
                      <a:solidFill>
                        <a:srgbClr val="70D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D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D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2628" marR="2628" marT="1752" marB="175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>
                          <a:effectLst/>
                        </a:rPr>
                        <a:t>HCAL</a:t>
                      </a:r>
                    </a:p>
                  </a:txBody>
                  <a:tcPr marL="2628" marR="2628" marT="1752" marB="175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5766909"/>
                  </a:ext>
                </a:extLst>
              </a:tr>
              <a:tr h="58012"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2628" marR="2628" marT="1752" marB="175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2628" marR="2628" marT="1752" marB="175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>
                          <a:effectLst/>
                        </a:rPr>
                        <a:t>9</a:t>
                      </a:r>
                    </a:p>
                  </a:txBody>
                  <a:tcPr marL="2628" marR="2628" marT="1752" marB="175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D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ACDI-812 HALLA</a:t>
                      </a:r>
                    </a:p>
                  </a:txBody>
                  <a:tcPr marL="0" marR="0" marT="1752" marB="1752" anchor="b">
                    <a:lnL w="6350" cap="flat" cmpd="sng" algn="ctr">
                      <a:solidFill>
                        <a:srgbClr val="70D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D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15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2628" marR="2628" marT="1752" marB="175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>
                          <a:effectLst/>
                        </a:rPr>
                        <a:t>HCAL</a:t>
                      </a:r>
                    </a:p>
                  </a:txBody>
                  <a:tcPr marL="2628" marR="2628" marT="1752" marB="175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6076044"/>
                  </a:ext>
                </a:extLst>
              </a:tr>
              <a:tr h="58012"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2628" marR="2628" marT="1752" marB="175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2628" marR="2628" marT="1752" marB="175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>
                          <a:effectLst/>
                        </a:rPr>
                        <a:t>10</a:t>
                      </a:r>
                    </a:p>
                  </a:txBody>
                  <a:tcPr marL="2628" marR="2628" marT="1752" marB="175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015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ACDI-420 PHY</a:t>
                      </a:r>
                    </a:p>
                  </a:txBody>
                  <a:tcPr marL="0" marR="0" marT="1752" marB="1752" anchor="b">
                    <a:lnL w="6350" cap="flat" cmpd="sng" algn="ctr">
                      <a:solidFill>
                        <a:srgbClr val="6015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15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26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2628" marR="2628" marT="1752" marB="175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>
                          <a:effectLst/>
                        </a:rPr>
                        <a:t>HCAL</a:t>
                      </a:r>
                    </a:p>
                  </a:txBody>
                  <a:tcPr marL="2628" marR="2628" marT="1752" marB="175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3374365"/>
                  </a:ext>
                </a:extLst>
              </a:tr>
              <a:tr h="58012"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2628" marR="2628" marT="1752" marB="175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2628" marR="2628" marT="1752" marB="175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>
                          <a:effectLst/>
                        </a:rPr>
                        <a:t>11</a:t>
                      </a:r>
                    </a:p>
                  </a:txBody>
                  <a:tcPr marL="2628" marR="2628" marT="1752" marB="175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26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ACDI-818 HALLA</a:t>
                      </a:r>
                    </a:p>
                  </a:txBody>
                  <a:tcPr marL="0" marR="0" marT="1752" marB="1752" anchor="b">
                    <a:lnL w="6350" cap="flat" cmpd="sng" algn="ctr">
                      <a:solidFill>
                        <a:srgbClr val="8026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26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2D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2628" marR="2628" marT="1752" marB="175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>
                          <a:effectLst/>
                        </a:rPr>
                        <a:t>HCAL</a:t>
                      </a:r>
                    </a:p>
                  </a:txBody>
                  <a:tcPr marL="2628" marR="2628" marT="1752" marB="175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4101739"/>
                  </a:ext>
                </a:extLst>
              </a:tr>
              <a:tr h="58012"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2628" marR="2628" marT="1752" marB="175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2628" marR="2628" marT="1752" marB="175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>
                          <a:effectLst/>
                        </a:rPr>
                        <a:t>12</a:t>
                      </a:r>
                    </a:p>
                  </a:txBody>
                  <a:tcPr marL="2628" marR="2628" marT="1752" marB="175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2D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ACDI-820 HALLA</a:t>
                      </a:r>
                    </a:p>
                  </a:txBody>
                  <a:tcPr marL="0" marR="0" marT="1752" marB="1752" anchor="b">
                    <a:lnL w="6350" cap="flat" cmpd="sng" algn="ctr">
                      <a:solidFill>
                        <a:srgbClr val="402D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2D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2B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2628" marR="2628" marT="1752" marB="175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>
                          <a:effectLst/>
                        </a:rPr>
                        <a:t>HCAL</a:t>
                      </a:r>
                    </a:p>
                  </a:txBody>
                  <a:tcPr marL="2628" marR="2628" marT="1752" marB="175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997150"/>
                  </a:ext>
                </a:extLst>
              </a:tr>
              <a:tr h="58012"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2628" marR="2628" marT="1752" marB="175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2628" marR="2628" marT="1752" marB="175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>
                          <a:effectLst/>
                        </a:rPr>
                        <a:t>13</a:t>
                      </a:r>
                    </a:p>
                  </a:txBody>
                  <a:tcPr marL="2628" marR="2628" marT="1752" marB="175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2B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ACDI-821 HALLA</a:t>
                      </a:r>
                    </a:p>
                  </a:txBody>
                  <a:tcPr marL="0" marR="0" marT="1752" marB="1752" anchor="b">
                    <a:lnL w="6350" cap="flat" cmpd="sng" algn="ctr">
                      <a:solidFill>
                        <a:srgbClr val="E02B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2B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1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2628" marR="2628" marT="1752" marB="175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>
                          <a:effectLst/>
                        </a:rPr>
                        <a:t>HCAL</a:t>
                      </a:r>
                    </a:p>
                  </a:txBody>
                  <a:tcPr marL="2628" marR="2628" marT="1752" marB="175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7246531"/>
                  </a:ext>
                </a:extLst>
              </a:tr>
              <a:tr h="58012"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2628" marR="2628" marT="1752" marB="175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2628" marR="2628" marT="1752" marB="175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>
                          <a:effectLst/>
                        </a:rPr>
                        <a:t>14</a:t>
                      </a:r>
                    </a:p>
                  </a:txBody>
                  <a:tcPr marL="2628" marR="2628" marT="1752" marB="175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31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ACDI-813 HALLA</a:t>
                      </a:r>
                    </a:p>
                  </a:txBody>
                  <a:tcPr marL="0" marR="0" marT="1752" marB="1752" anchor="b">
                    <a:lnL w="6350" cap="flat" cmpd="sng" algn="ctr">
                      <a:solidFill>
                        <a:srgbClr val="0031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1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31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2628" marR="2628" marT="1752" marB="175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>
                          <a:effectLst/>
                        </a:rPr>
                        <a:t>HCAL</a:t>
                      </a:r>
                    </a:p>
                  </a:txBody>
                  <a:tcPr marL="2628" marR="2628" marT="1752" marB="175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3266766"/>
                  </a:ext>
                </a:extLst>
              </a:tr>
              <a:tr h="58012"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2628" marR="2628" marT="1752" marB="175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2628" marR="2628" marT="1752" marB="175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>
                          <a:effectLst/>
                        </a:rPr>
                        <a:t>15</a:t>
                      </a:r>
                    </a:p>
                  </a:txBody>
                  <a:tcPr marL="2628" marR="2628" marT="1752" marB="175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31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ACDI-822 HALLA</a:t>
                      </a:r>
                    </a:p>
                  </a:txBody>
                  <a:tcPr marL="0" marR="0" marT="1752" marB="1752" anchor="b">
                    <a:lnL w="6350" cap="flat" cmpd="sng" algn="ctr">
                      <a:solidFill>
                        <a:srgbClr val="8031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31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3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2628" marR="2628" marT="1752" marB="175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>
                          <a:effectLst/>
                        </a:rPr>
                        <a:t>HCAL</a:t>
                      </a:r>
                    </a:p>
                  </a:txBody>
                  <a:tcPr marL="2628" marR="2628" marT="1752" marB="175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6069068"/>
                  </a:ext>
                </a:extLst>
              </a:tr>
              <a:tr h="58012"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2628" marR="2628" marT="1752" marB="175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2628" marR="2628" marT="1752" marB="175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>
                          <a:effectLst/>
                        </a:rPr>
                        <a:t>16</a:t>
                      </a:r>
                    </a:p>
                  </a:txBody>
                  <a:tcPr marL="2628" marR="2628" marT="1752" marB="175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3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ACDI-824 HALLA</a:t>
                      </a:r>
                    </a:p>
                  </a:txBody>
                  <a:tcPr marL="0" marR="0" marT="1752" marB="1752" anchor="b">
                    <a:lnL w="6350" cap="flat" cmpd="sng" algn="ctr">
                      <a:solidFill>
                        <a:srgbClr val="403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3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4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2628" marR="2628" marT="1752" marB="175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>
                          <a:effectLst/>
                        </a:rPr>
                        <a:t>HCAL</a:t>
                      </a:r>
                    </a:p>
                  </a:txBody>
                  <a:tcPr marL="2628" marR="2628" marT="1752" marB="175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3190436"/>
                  </a:ext>
                </a:extLst>
              </a:tr>
              <a:tr h="58012"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2628" marR="2628" marT="1752" marB="175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2628" marR="2628" marT="1752" marB="175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>
                          <a:effectLst/>
                        </a:rPr>
                        <a:t>17</a:t>
                      </a:r>
                    </a:p>
                  </a:txBody>
                  <a:tcPr marL="2628" marR="2628" marT="1752" marB="175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04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ACDI-864 HALLA</a:t>
                      </a:r>
                    </a:p>
                  </a:txBody>
                  <a:tcPr marL="0" marR="0" marT="1752" marB="1752" anchor="b">
                    <a:lnL w="6350" cap="flat" cmpd="sng" algn="ctr">
                      <a:solidFill>
                        <a:srgbClr val="604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4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4C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2628" marR="2628" marT="1752" marB="175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>
                          <a:effectLst/>
                        </a:rPr>
                        <a:t>HCAL</a:t>
                      </a:r>
                    </a:p>
                  </a:txBody>
                  <a:tcPr marL="2628" marR="2628" marT="1752" marB="175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8176536"/>
                  </a:ext>
                </a:extLst>
              </a:tr>
              <a:tr h="58012"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2628" marR="2628" marT="1752" marB="175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2628" marR="2628" marT="1752" marB="175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>
                          <a:effectLst/>
                        </a:rPr>
                        <a:t>18</a:t>
                      </a:r>
                    </a:p>
                  </a:txBody>
                  <a:tcPr marL="2628" marR="2628" marT="1752" marB="175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4C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ACDI-863 HALLA</a:t>
                      </a:r>
                    </a:p>
                  </a:txBody>
                  <a:tcPr marL="0" marR="0" marT="1752" marB="1752" anchor="b">
                    <a:lnL w="6350" cap="flat" cmpd="sng" algn="ctr">
                      <a:solidFill>
                        <a:srgbClr val="E04C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4C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5C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2628" marR="2628" marT="1752" marB="175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>
                          <a:effectLst/>
                        </a:rPr>
                        <a:t>HCAL</a:t>
                      </a:r>
                    </a:p>
                  </a:txBody>
                  <a:tcPr marL="2628" marR="2628" marT="1752" marB="175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283699"/>
                  </a:ext>
                </a:extLst>
              </a:tr>
              <a:tr h="180572"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2628" marR="2628" marT="1752" marB="175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2628" marR="2628" marT="1752" marB="175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>
                          <a:effectLst/>
                        </a:rPr>
                        <a:t>19</a:t>
                      </a:r>
                    </a:p>
                  </a:txBody>
                  <a:tcPr marL="2628" marR="2628" marT="1752" marB="175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5C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>
                          <a:effectLst/>
                        </a:rPr>
                        <a:t>ACDI-811-HALL-A</a:t>
                      </a:r>
                    </a:p>
                  </a:txBody>
                  <a:tcPr marL="2628" marR="2628" marT="1752" marB="1752" anchor="b">
                    <a:lnL w="6350" cap="flat" cmpd="sng" algn="ctr">
                      <a:solidFill>
                        <a:srgbClr val="405C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5C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66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2628" marR="2628" marT="1752" marB="175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>
                          <a:effectLst/>
                        </a:rPr>
                        <a:t>HCAL</a:t>
                      </a:r>
                    </a:p>
                  </a:txBody>
                  <a:tcPr marL="2628" marR="2628" marT="1752" marB="175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9554982"/>
                  </a:ext>
                </a:extLst>
              </a:tr>
              <a:tr h="180572"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2628" marR="2628" marT="1752" marB="175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2628" marR="2628" marT="1752" marB="175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>
                          <a:effectLst/>
                        </a:rPr>
                        <a:t>20</a:t>
                      </a:r>
                    </a:p>
                  </a:txBody>
                  <a:tcPr marL="2628" marR="2628" marT="1752" marB="175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66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>
                          <a:effectLst/>
                        </a:rPr>
                        <a:t>ACDI-817-HALL-A</a:t>
                      </a:r>
                    </a:p>
                  </a:txBody>
                  <a:tcPr marL="2628" marR="2628" marT="1752" marB="1752" anchor="b">
                    <a:lnL w="6350" cap="flat" cmpd="sng" algn="ctr">
                      <a:solidFill>
                        <a:srgbClr val="A066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66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2628" marR="2628" marT="1752" marB="175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>
                          <a:effectLst/>
                        </a:rPr>
                        <a:t>HCAL sum</a:t>
                      </a:r>
                    </a:p>
                  </a:txBody>
                  <a:tcPr marL="2628" marR="2628" marT="1752" marB="175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8456970"/>
                  </a:ext>
                </a:extLst>
              </a:tr>
              <a:tr h="136451">
                <a:tc>
                  <a:txBody>
                    <a:bodyPr/>
                    <a:lstStyle/>
                    <a:p>
                      <a:pPr rtl="0" fontAlgn="b"/>
                      <a:r>
                        <a:rPr lang="en-US" sz="1200">
                          <a:effectLst/>
                        </a:rPr>
                        <a:t>LHRS</a:t>
                      </a:r>
                    </a:p>
                  </a:txBody>
                  <a:tcPr marL="2628" marR="2628" marT="1752" marB="175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2628" marR="2628" marT="1752" marB="175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>
                          <a:effectLst/>
                        </a:rPr>
                        <a:t>19</a:t>
                      </a:r>
                    </a:p>
                  </a:txBody>
                  <a:tcPr marL="2628" marR="2628" marT="1752" marB="175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>
                          <a:effectLst/>
                        </a:rPr>
                        <a:t>ACDI-762 PHY</a:t>
                      </a:r>
                    </a:p>
                  </a:txBody>
                  <a:tcPr marL="2628" marR="2628" marT="1752" marB="175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200" dirty="0">
                        <a:effectLst/>
                      </a:endParaRPr>
                    </a:p>
                  </a:txBody>
                  <a:tcPr marL="2628" marR="2628" marT="1752" marB="175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>
                          <a:effectLst/>
                        </a:rPr>
                        <a:t>S2ML</a:t>
                      </a:r>
                    </a:p>
                  </a:txBody>
                  <a:tcPr marL="2628" marR="2628" marT="1752" marB="175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8293889"/>
                  </a:ext>
                </a:extLst>
              </a:tr>
              <a:tr h="136451"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2628" marR="2628" marT="1752" marB="175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2628" marR="2628" marT="1752" marB="175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>
                          <a:effectLst/>
                        </a:rPr>
                        <a:t>20</a:t>
                      </a:r>
                    </a:p>
                  </a:txBody>
                  <a:tcPr marL="2628" marR="2628" marT="1752" marB="175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>
                          <a:effectLst/>
                        </a:rPr>
                        <a:t>ACDI-786 PHY</a:t>
                      </a:r>
                    </a:p>
                  </a:txBody>
                  <a:tcPr marL="2628" marR="2628" marT="1752" marB="175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D1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200" dirty="0">
                        <a:effectLst/>
                      </a:endParaRPr>
                    </a:p>
                  </a:txBody>
                  <a:tcPr marL="2628" marR="2628" marT="1752" marB="175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>
                          <a:effectLst/>
                        </a:rPr>
                        <a:t>S2MR</a:t>
                      </a:r>
                    </a:p>
                  </a:txBody>
                  <a:tcPr marL="2628" marR="2628" marT="1752" marB="175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6855489"/>
                  </a:ext>
                </a:extLst>
              </a:tr>
              <a:tr h="180572"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2628" marR="2628" marT="1752" marB="175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2628" marR="2628" marT="1752" marB="175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>
                          <a:effectLst/>
                        </a:rPr>
                        <a:t>21</a:t>
                      </a:r>
                    </a:p>
                  </a:txBody>
                  <a:tcPr marL="2628" marR="2628" marT="1752" marB="175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D1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>
                          <a:effectLst/>
                        </a:rPr>
                        <a:t>ACDI-201 HALL A</a:t>
                      </a:r>
                    </a:p>
                  </a:txBody>
                  <a:tcPr marL="2628" marR="2628" marT="1752" marB="1752" anchor="b">
                    <a:lnL w="6350" cap="flat" cmpd="sng" algn="ctr">
                      <a:solidFill>
                        <a:srgbClr val="C0D1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D1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200" dirty="0">
                        <a:effectLst/>
                      </a:endParaRPr>
                    </a:p>
                  </a:txBody>
                  <a:tcPr marL="2628" marR="2628" marT="1752" marB="175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>
                          <a:effectLst/>
                        </a:rPr>
                        <a:t>Gas Cerenkov S0</a:t>
                      </a:r>
                    </a:p>
                  </a:txBody>
                  <a:tcPr marL="2628" marR="2628" marT="1752" marB="175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5734679"/>
                  </a:ext>
                </a:extLst>
              </a:tr>
              <a:tr h="136451"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2628" marR="2628" marT="1752" marB="175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2628" marR="2628" marT="1752" marB="175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>
                          <a:effectLst/>
                        </a:rPr>
                        <a:t>22</a:t>
                      </a:r>
                    </a:p>
                  </a:txBody>
                  <a:tcPr marL="2628" marR="2628" marT="1752" marB="175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>
                          <a:effectLst/>
                        </a:rPr>
                        <a:t>ACDI-783 PHY</a:t>
                      </a:r>
                    </a:p>
                  </a:txBody>
                  <a:tcPr marL="2628" marR="2628" marT="1752" marB="175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200" dirty="0">
                        <a:effectLst/>
                      </a:endParaRPr>
                    </a:p>
                  </a:txBody>
                  <a:tcPr marL="2628" marR="2628" marT="1752" marB="175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>
                          <a:effectLst/>
                        </a:rPr>
                        <a:t>A1</a:t>
                      </a:r>
                    </a:p>
                  </a:txBody>
                  <a:tcPr marL="2628" marR="2628" marT="1752" marB="175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909204"/>
                  </a:ext>
                </a:extLst>
              </a:tr>
              <a:tr h="136451"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2628" marR="2628" marT="1752" marB="175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2628" marR="2628" marT="1752" marB="175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>
                          <a:effectLst/>
                        </a:rPr>
                        <a:t>23</a:t>
                      </a:r>
                    </a:p>
                  </a:txBody>
                  <a:tcPr marL="2628" marR="2628" marT="1752" marB="175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>
                          <a:effectLst/>
                        </a:rPr>
                        <a:t>ACDI-748 PHY</a:t>
                      </a:r>
                    </a:p>
                  </a:txBody>
                  <a:tcPr marL="2628" marR="2628" marT="1752" marB="175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200" dirty="0">
                        <a:effectLst/>
                      </a:endParaRPr>
                    </a:p>
                  </a:txBody>
                  <a:tcPr marL="2628" marR="2628" marT="1752" marB="175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>
                          <a:effectLst/>
                        </a:rPr>
                        <a:t>Raster/BPM</a:t>
                      </a:r>
                    </a:p>
                  </a:txBody>
                  <a:tcPr marL="2628" marR="2628" marT="1752" marB="175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0711477"/>
                  </a:ext>
                </a:extLst>
              </a:tr>
              <a:tr h="136451"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2628" marR="2628" marT="1752" marB="175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2628" marR="2628" marT="1752" marB="175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>
                          <a:effectLst/>
                        </a:rPr>
                        <a:t>24</a:t>
                      </a:r>
                    </a:p>
                  </a:txBody>
                  <a:tcPr marL="2628" marR="2628" marT="1752" marB="175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>
                          <a:effectLst/>
                        </a:rPr>
                        <a:t>ACDI-794 PHY</a:t>
                      </a:r>
                    </a:p>
                  </a:txBody>
                  <a:tcPr marL="2628" marR="2628" marT="1752" marB="175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1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200" dirty="0">
                        <a:effectLst/>
                      </a:endParaRPr>
                    </a:p>
                  </a:txBody>
                  <a:tcPr marL="2628" marR="2628" marT="1752" marB="175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>
                          <a:effectLst/>
                        </a:rPr>
                        <a:t>PRL</a:t>
                      </a:r>
                    </a:p>
                  </a:txBody>
                  <a:tcPr marL="2628" marR="2628" marT="1752" marB="175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5587978"/>
                  </a:ext>
                </a:extLst>
              </a:tr>
              <a:tr h="180572"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2628" marR="2628" marT="1752" marB="175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2628" marR="2628" marT="1752" marB="175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dirty="0">
                          <a:effectLst/>
                        </a:rPr>
                        <a:t>25</a:t>
                      </a:r>
                    </a:p>
                  </a:txBody>
                  <a:tcPr marL="2628" marR="2628" marT="1752" marB="175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1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>
                          <a:effectLst/>
                        </a:rPr>
                        <a:t>ACDI-819-HALL-A</a:t>
                      </a:r>
                    </a:p>
                  </a:txBody>
                  <a:tcPr marL="2628" marR="2628" marT="1752" marB="1752" anchor="b">
                    <a:lnL w="6350" cap="flat" cmpd="sng" algn="ctr">
                      <a:solidFill>
                        <a:srgbClr val="B01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1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4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200" dirty="0">
                        <a:effectLst/>
                      </a:endParaRPr>
                    </a:p>
                  </a:txBody>
                  <a:tcPr marL="2628" marR="2628" marT="1752" marB="175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>
                          <a:effectLst/>
                        </a:rPr>
                        <a:t>PRL</a:t>
                      </a:r>
                    </a:p>
                  </a:txBody>
                  <a:tcPr marL="2628" marR="2628" marT="1752" marB="175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5276108"/>
                  </a:ext>
                </a:extLst>
              </a:tr>
              <a:tr h="180572"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2628" marR="2628" marT="1752" marB="175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2628" marR="2628" marT="1752" marB="175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>
                          <a:effectLst/>
                        </a:rPr>
                        <a:t>26</a:t>
                      </a:r>
                    </a:p>
                  </a:txBody>
                  <a:tcPr marL="2628" marR="2628" marT="1752" marB="175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4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>
                          <a:effectLst/>
                        </a:rPr>
                        <a:t>ACDI-807-HALL-A</a:t>
                      </a:r>
                    </a:p>
                  </a:txBody>
                  <a:tcPr marL="2628" marR="2628" marT="1752" marB="1752" anchor="b">
                    <a:lnL w="6350" cap="flat" cmpd="sng" algn="ctr">
                      <a:solidFill>
                        <a:srgbClr val="704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4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051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200" dirty="0">
                        <a:effectLst/>
                      </a:endParaRPr>
                    </a:p>
                  </a:txBody>
                  <a:tcPr marL="2628" marR="2628" marT="1752" marB="175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>
                          <a:effectLst/>
                        </a:rPr>
                        <a:t>PRL</a:t>
                      </a:r>
                    </a:p>
                  </a:txBody>
                  <a:tcPr marL="2628" marR="2628" marT="1752" marB="175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0512546"/>
                  </a:ext>
                </a:extLst>
              </a:tr>
              <a:tr h="180572"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2628" marR="2628" marT="1752" marB="175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2628" marR="2628" marT="1752" marB="175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>
                          <a:effectLst/>
                        </a:rPr>
                        <a:t>27</a:t>
                      </a:r>
                    </a:p>
                  </a:txBody>
                  <a:tcPr marL="2628" marR="2628" marT="1752" marB="175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051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>
                          <a:effectLst/>
                        </a:rPr>
                        <a:t>ACDI-862-HALL-A</a:t>
                      </a:r>
                    </a:p>
                  </a:txBody>
                  <a:tcPr marL="2628" marR="2628" marT="1752" marB="1752" anchor="b">
                    <a:lnL w="6350" cap="flat" cmpd="sng" algn="ctr">
                      <a:solidFill>
                        <a:srgbClr val="5051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051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053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200" dirty="0">
                        <a:effectLst/>
                      </a:endParaRPr>
                    </a:p>
                  </a:txBody>
                  <a:tcPr marL="2628" marR="2628" marT="1752" marB="175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>
                          <a:effectLst/>
                        </a:rPr>
                        <a:t>PRL</a:t>
                      </a:r>
                    </a:p>
                  </a:txBody>
                  <a:tcPr marL="2628" marR="2628" marT="1752" marB="175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0447072"/>
                  </a:ext>
                </a:extLst>
              </a:tr>
              <a:tr h="180572">
                <a:tc>
                  <a:txBody>
                    <a:bodyPr/>
                    <a:lstStyle/>
                    <a:p>
                      <a:pPr rtl="0" fontAlgn="b"/>
                      <a:r>
                        <a:rPr lang="en-US" sz="1200">
                          <a:effectLst/>
                        </a:rPr>
                        <a:t>SBS</a:t>
                      </a:r>
                    </a:p>
                  </a:txBody>
                  <a:tcPr marL="2628" marR="2628" marT="1752" marB="175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2628" marR="2628" marT="1752" marB="175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>
                          <a:effectLst/>
                        </a:rPr>
                        <a:t>28</a:t>
                      </a:r>
                    </a:p>
                  </a:txBody>
                  <a:tcPr marL="2628" marR="2628" marT="1752" marB="175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053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>
                          <a:effectLst/>
                        </a:rPr>
                        <a:t>ACDI-237-HALL-A</a:t>
                      </a:r>
                    </a:p>
                  </a:txBody>
                  <a:tcPr marL="2628" marR="2628" marT="1752" marB="1752" anchor="b">
                    <a:lnL w="6350" cap="flat" cmpd="sng" algn="ctr">
                      <a:solidFill>
                        <a:srgbClr val="1053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053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65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200" dirty="0">
                        <a:effectLst/>
                      </a:endParaRPr>
                    </a:p>
                  </a:txBody>
                  <a:tcPr marL="2628" marR="2628" marT="1752" marB="175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>
                          <a:effectLst/>
                        </a:rPr>
                        <a:t>Raster BPM</a:t>
                      </a:r>
                    </a:p>
                  </a:txBody>
                  <a:tcPr marL="2628" marR="2628" marT="1752" marB="175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8507256"/>
                  </a:ext>
                </a:extLst>
              </a:tr>
              <a:tr h="180572"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2628" marR="2628" marT="1752" marB="175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2628" marR="2628" marT="1752" marB="175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>
                          <a:effectLst/>
                        </a:rPr>
                        <a:t>29</a:t>
                      </a:r>
                    </a:p>
                  </a:txBody>
                  <a:tcPr marL="2628" marR="2628" marT="1752" marB="175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65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>
                          <a:effectLst/>
                        </a:rPr>
                        <a:t>ACDI-211-HALLA</a:t>
                      </a:r>
                    </a:p>
                  </a:txBody>
                  <a:tcPr marL="2628" marR="2628" marT="1752" marB="1752" anchor="b">
                    <a:lnL w="6350" cap="flat" cmpd="sng" algn="ctr">
                      <a:solidFill>
                        <a:srgbClr val="D065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65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200" dirty="0">
                        <a:effectLst/>
                      </a:endParaRPr>
                    </a:p>
                  </a:txBody>
                  <a:tcPr marL="2628" marR="2628" marT="1752" marB="175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>
                          <a:effectLst/>
                        </a:rPr>
                        <a:t>Hall C</a:t>
                      </a:r>
                    </a:p>
                  </a:txBody>
                  <a:tcPr marL="2628" marR="2628" marT="1752" marB="175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4166348"/>
                  </a:ext>
                </a:extLst>
              </a:tr>
              <a:tr h="48207">
                <a:tc>
                  <a:txBody>
                    <a:bodyPr/>
                    <a:lstStyle/>
                    <a:p>
                      <a:pPr rtl="0" fontAlgn="b"/>
                      <a:endParaRPr lang="en-US" sz="1200" dirty="0">
                        <a:effectLst/>
                      </a:endParaRPr>
                    </a:p>
                  </a:txBody>
                  <a:tcPr marL="2628" marR="2628" marT="1752" marB="175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2628" marR="2628" marT="1752" marB="175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en-US" sz="1200" dirty="0">
                        <a:effectLst/>
                      </a:endParaRPr>
                    </a:p>
                  </a:txBody>
                  <a:tcPr marL="2628" marR="2628" marT="1752" marB="175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2628" marR="2628" marT="1752" marB="175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2628" marR="2628" marT="1752" marB="175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2628" marR="2628" marT="1752" marB="175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8082096"/>
                  </a:ext>
                </a:extLst>
              </a:tr>
              <a:tr h="48207">
                <a:tc>
                  <a:txBody>
                    <a:bodyPr/>
                    <a:lstStyle/>
                    <a:p>
                      <a:pPr rtl="0" fontAlgn="b"/>
                      <a:endParaRPr lang="en-US" sz="1200" dirty="0">
                        <a:effectLst/>
                      </a:endParaRPr>
                    </a:p>
                  </a:txBody>
                  <a:tcPr marL="2628" marR="2628" marT="1752" marB="175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2628" marR="2628" marT="1752" marB="175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2628" marR="2628" marT="1752" marB="175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2628" marR="2628" marT="1752" marB="175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2628" marR="2628" marT="1752" marB="175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2628" marR="2628" marT="1752" marB="175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0913566"/>
                  </a:ext>
                </a:extLst>
              </a:tr>
              <a:tr h="48207">
                <a:tc>
                  <a:txBody>
                    <a:bodyPr/>
                    <a:lstStyle/>
                    <a:p>
                      <a:pPr rtl="0" fontAlgn="b"/>
                      <a:endParaRPr lang="en-US" sz="1200" dirty="0">
                        <a:effectLst/>
                      </a:endParaRPr>
                    </a:p>
                  </a:txBody>
                  <a:tcPr marL="2628" marR="2628" marT="1752" marB="175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2628" marR="2628" marT="1752" marB="175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2628" marR="2628" marT="1752" marB="175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2628" marR="2628" marT="1752" marB="175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2628" marR="2628" marT="1752" marB="175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2628" marR="2628" marT="1752" marB="175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3737567"/>
                  </a:ext>
                </a:extLst>
              </a:tr>
              <a:tr h="136451">
                <a:tc>
                  <a:txBody>
                    <a:bodyPr/>
                    <a:lstStyle/>
                    <a:p>
                      <a:pPr rtl="0" fontAlgn="b"/>
                      <a:endParaRPr lang="en-US" sz="1200" dirty="0">
                        <a:effectLst/>
                      </a:endParaRPr>
                    </a:p>
                  </a:txBody>
                  <a:tcPr marL="2628" marR="2628" marT="1752" marB="175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2628" marR="2628" marT="1752" marB="175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200" dirty="0">
                        <a:effectLst/>
                      </a:endParaRPr>
                    </a:p>
                  </a:txBody>
                  <a:tcPr marL="2628" marR="2628" marT="1752" marB="175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2628" marR="2628" marT="1752" marB="175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2628" marR="2628" marT="1752" marB="175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2628" marR="2628" marT="1752" marB="175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5605641"/>
                  </a:ext>
                </a:extLst>
              </a:tr>
              <a:tr h="92329"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2628" marR="2628" marT="1752" marB="175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200" dirty="0">
                        <a:effectLst/>
                      </a:endParaRPr>
                    </a:p>
                  </a:txBody>
                  <a:tcPr marL="2628" marR="2628" marT="1752" marB="175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en-US" sz="1200">
                        <a:effectLst/>
                      </a:endParaRPr>
                    </a:p>
                  </a:txBody>
                  <a:tcPr marL="2628" marR="2628" marT="1752" marB="175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2628" marR="2628" marT="1752" marB="175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2628" marR="2628" marT="1752" marB="175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2628" marR="2628" marT="1752" marB="175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278311"/>
                  </a:ext>
                </a:extLst>
              </a:tr>
              <a:tr h="92329"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2628" marR="2628" marT="1752" marB="175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2628" marR="2628" marT="1752" marB="175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en-US" sz="1200">
                        <a:effectLst/>
                      </a:endParaRPr>
                    </a:p>
                  </a:txBody>
                  <a:tcPr marL="2628" marR="2628" marT="1752" marB="175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2628" marR="2628" marT="1752" marB="175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2628" marR="2628" marT="1752" marB="175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2628" marR="2628" marT="1752" marB="175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5971760"/>
                  </a:ext>
                </a:extLst>
              </a:tr>
              <a:tr h="92329"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2628" marR="2628" marT="1752" marB="175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2628" marR="2628" marT="1752" marB="175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en-US" sz="1200" dirty="0">
                        <a:effectLst/>
                      </a:endParaRPr>
                    </a:p>
                  </a:txBody>
                  <a:tcPr marL="2628" marR="2628" marT="1752" marB="175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200" dirty="0">
                        <a:effectLst/>
                      </a:endParaRPr>
                    </a:p>
                  </a:txBody>
                  <a:tcPr marL="2628" marR="2628" marT="1752" marB="175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2628" marR="2628" marT="1752" marB="175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2628" marR="2628" marT="1752" marB="175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7129901"/>
                  </a:ext>
                </a:extLst>
              </a:tr>
              <a:tr h="92329"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2628" marR="2628" marT="1752" marB="175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2628" marR="2628" marT="1752" marB="175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en-US" sz="1200" dirty="0">
                        <a:effectLst/>
                      </a:endParaRPr>
                    </a:p>
                  </a:txBody>
                  <a:tcPr marL="2628" marR="2628" marT="1752" marB="175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2628" marR="2628" marT="1752" marB="175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2628" marR="2628" marT="1752" marB="175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2628" marR="2628" marT="1752" marB="175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4649179"/>
                  </a:ext>
                </a:extLst>
              </a:tr>
              <a:tr h="92329"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2628" marR="2628" marT="1752" marB="175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2628" marR="2628" marT="1752" marB="175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en-US" sz="1200">
                        <a:effectLst/>
                      </a:endParaRPr>
                    </a:p>
                  </a:txBody>
                  <a:tcPr marL="2628" marR="2628" marT="1752" marB="175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2628" marR="2628" marT="1752" marB="175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2628" marR="2628" marT="1752" marB="175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2628" marR="2628" marT="1752" marB="175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39292"/>
                  </a:ext>
                </a:extLst>
              </a:tr>
              <a:tr h="92329"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2628" marR="2628" marT="1752" marB="175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2628" marR="2628" marT="1752" marB="175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en-US" sz="1200">
                        <a:effectLst/>
                      </a:endParaRPr>
                    </a:p>
                  </a:txBody>
                  <a:tcPr marL="2628" marR="2628" marT="1752" marB="175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2628" marR="2628" marT="1752" marB="175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2628" marR="2628" marT="1752" marB="175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2628" marR="2628" marT="1752" marB="175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4709404"/>
                  </a:ext>
                </a:extLst>
              </a:tr>
              <a:tr h="92329"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2628" marR="2628" marT="1752" marB="175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2628" marR="2628" marT="1752" marB="175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en-US" sz="1200">
                        <a:effectLst/>
                      </a:endParaRPr>
                    </a:p>
                  </a:txBody>
                  <a:tcPr marL="2628" marR="2628" marT="1752" marB="175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2628" marR="2628" marT="1752" marB="175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2628" marR="2628" marT="1752" marB="175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2628" marR="2628" marT="1752" marB="175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5212068"/>
                  </a:ext>
                </a:extLst>
              </a:tr>
              <a:tr h="92329"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2628" marR="2628" marT="1752" marB="175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2628" marR="2628" marT="1752" marB="175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en-US" sz="1200">
                        <a:effectLst/>
                      </a:endParaRPr>
                    </a:p>
                  </a:txBody>
                  <a:tcPr marL="2628" marR="2628" marT="1752" marB="175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200" dirty="0">
                        <a:effectLst/>
                      </a:endParaRPr>
                    </a:p>
                  </a:txBody>
                  <a:tcPr marL="2628" marR="2628" marT="1752" marB="175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2628" marR="2628" marT="1752" marB="175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2628" marR="2628" marT="1752" marB="175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1073126"/>
                  </a:ext>
                </a:extLst>
              </a:tr>
              <a:tr h="92329"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2628" marR="2628" marT="1752" marB="175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2628" marR="2628" marT="1752" marB="175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en-US" sz="1200">
                        <a:effectLst/>
                      </a:endParaRPr>
                    </a:p>
                  </a:txBody>
                  <a:tcPr marL="2628" marR="2628" marT="1752" marB="175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2628" marR="2628" marT="1752" marB="175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2628" marR="2628" marT="1752" marB="175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2628" marR="2628" marT="1752" marB="175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7313172"/>
                  </a:ext>
                </a:extLst>
              </a:tr>
              <a:tr h="92329"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2628" marR="2628" marT="1752" marB="175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2628" marR="2628" marT="1752" marB="175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en-US" sz="1200">
                        <a:effectLst/>
                      </a:endParaRPr>
                    </a:p>
                  </a:txBody>
                  <a:tcPr marL="2628" marR="2628" marT="1752" marB="175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2628" marR="2628" marT="1752" marB="175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2628" marR="2628" marT="1752" marB="175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2628" marR="2628" marT="1752" marB="175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0402524"/>
                  </a:ext>
                </a:extLst>
              </a:tr>
              <a:tr h="92329"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2628" marR="2628" marT="1752" marB="175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2628" marR="2628" marT="1752" marB="175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en-US" sz="1200">
                        <a:effectLst/>
                      </a:endParaRPr>
                    </a:p>
                  </a:txBody>
                  <a:tcPr marL="2628" marR="2628" marT="1752" marB="175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2628" marR="2628" marT="1752" marB="175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2628" marR="2628" marT="1752" marB="175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2628" marR="2628" marT="1752" marB="175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2516913"/>
                  </a:ext>
                </a:extLst>
              </a:tr>
              <a:tr h="92329"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2628" marR="2628" marT="1752" marB="175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2628" marR="2628" marT="1752" marB="175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en-US" sz="1200">
                        <a:effectLst/>
                      </a:endParaRPr>
                    </a:p>
                  </a:txBody>
                  <a:tcPr marL="2628" marR="2628" marT="1752" marB="175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2628" marR="2628" marT="1752" marB="175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200" dirty="0">
                        <a:effectLst/>
                      </a:endParaRPr>
                    </a:p>
                  </a:txBody>
                  <a:tcPr marL="2628" marR="2628" marT="1752" marB="175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2628" marR="2628" marT="1752" marB="175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6008432"/>
                  </a:ext>
                </a:extLst>
              </a:tr>
              <a:tr h="92329"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2628" marR="2628" marT="1752" marB="175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2628" marR="2628" marT="1752" marB="175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en-US" sz="1200">
                        <a:effectLst/>
                      </a:endParaRPr>
                    </a:p>
                  </a:txBody>
                  <a:tcPr marL="2628" marR="2628" marT="1752" marB="175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2628" marR="2628" marT="1752" marB="175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200" dirty="0">
                        <a:effectLst/>
                      </a:endParaRPr>
                    </a:p>
                  </a:txBody>
                  <a:tcPr marL="2628" marR="2628" marT="1752" marB="175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200" dirty="0">
                        <a:effectLst/>
                      </a:endParaRPr>
                    </a:p>
                  </a:txBody>
                  <a:tcPr marL="2628" marR="2628" marT="1752" marB="175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3737349"/>
                  </a:ext>
                </a:extLst>
              </a:tr>
              <a:tr h="92329"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2628" marR="2628" marT="1752" marB="175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2628" marR="2628" marT="1752" marB="175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en-US" sz="1200">
                        <a:effectLst/>
                      </a:endParaRPr>
                    </a:p>
                  </a:txBody>
                  <a:tcPr marL="2628" marR="2628" marT="1752" marB="175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2628" marR="2628" marT="1752" marB="175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2628" marR="2628" marT="1752" marB="175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200" dirty="0">
                        <a:effectLst/>
                      </a:endParaRPr>
                    </a:p>
                  </a:txBody>
                  <a:tcPr marL="2628" marR="2628" marT="1752" marB="175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6890466"/>
                  </a:ext>
                </a:extLst>
              </a:tr>
              <a:tr h="48207"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2628" marR="2628" marT="1752" marB="175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2628" marR="2628" marT="1752" marB="175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en-US" sz="1200">
                        <a:effectLst/>
                      </a:endParaRPr>
                    </a:p>
                  </a:txBody>
                  <a:tcPr marL="2628" marR="2628" marT="1752" marB="175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2628" marR="2628" marT="1752" marB="175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2628" marR="2628" marT="1752" marB="175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200" dirty="0">
                        <a:effectLst/>
                      </a:endParaRPr>
                    </a:p>
                  </a:txBody>
                  <a:tcPr marL="2628" marR="2628" marT="1752" marB="175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2346829"/>
                  </a:ext>
                </a:extLst>
              </a:tr>
              <a:tr h="48207"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2628" marR="2628" marT="1752" marB="175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2628" marR="2628" marT="1752" marB="175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>
                          <a:effectLst/>
                        </a:rPr>
                        <a:t>16</a:t>
                      </a:r>
                    </a:p>
                  </a:txBody>
                  <a:tcPr marL="2628" marR="2628" marT="1752" marB="175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2628" marR="2628" marT="1752" marB="175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2628" marR="2628" marT="1752" marB="175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2628" marR="2628" marT="1752" marB="175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1942554"/>
                  </a:ext>
                </a:extLst>
              </a:tr>
              <a:tr h="48207"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2628" marR="2628" marT="1752" marB="175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2628" marR="2628" marT="1752" marB="175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2628" marR="2628" marT="1752" marB="175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2628" marR="2628" marT="1752" marB="175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2628" marR="2628" marT="1752" marB="175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200" dirty="0">
                        <a:effectLst/>
                      </a:endParaRPr>
                    </a:p>
                  </a:txBody>
                  <a:tcPr marL="2628" marR="2628" marT="1752" marB="175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0982316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F4CBDC-BA20-4F35-988C-4F17EEAD4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02/17/2021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45BD6C-B5CA-4013-9CBA-6AA36B5BB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SBS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AB53B1-049F-4A6D-A77D-5A8B5CE98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2E9DD-6589-425D-ACA6-32A9FB03E54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051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CA1FD-D860-4F67-8E35-03FF14EA9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Grinch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4E1227-981E-46CA-9356-C7FB72A5BB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550 channels with NINO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VXS crate, TI and SD</a:t>
            </a:r>
          </a:p>
          <a:p>
            <a:r>
              <a:rPr lang="en-US" dirty="0"/>
              <a:t>6 VETROC readout </a:t>
            </a:r>
          </a:p>
          <a:p>
            <a:endParaRPr lang="en-US" dirty="0"/>
          </a:p>
          <a:p>
            <a:r>
              <a:rPr lang="en-US" dirty="0"/>
              <a:t>CODA3 upgrade complete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9DBB14-F031-43BB-AF4E-C7988F94F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02/17/2021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C0CCAB-6F90-4122-A5A5-289488EB6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SBS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857CF9-13B3-45DC-A6E9-6516AC098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2E9DD-6589-425D-ACA6-32A9FB03E54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3452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6D80F9-E035-4097-BBE8-8ED739DBD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Hodoscope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F2AE45-4E49-4DA0-9FB7-BA24217FCB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180 channels scintillator readout with NINO</a:t>
            </a:r>
          </a:p>
          <a:p>
            <a:r>
              <a:rPr lang="en-US" dirty="0"/>
              <a:t>CAEN TDC V1190</a:t>
            </a:r>
          </a:p>
          <a:p>
            <a:r>
              <a:rPr lang="en-US" dirty="0"/>
              <a:t>1 VME64X crate with TI</a:t>
            </a:r>
          </a:p>
          <a:p>
            <a:r>
              <a:rPr lang="en-US" dirty="0"/>
              <a:t>2 V792 ADC for calibration</a:t>
            </a:r>
          </a:p>
          <a:p>
            <a:endParaRPr lang="en-US" dirty="0"/>
          </a:p>
          <a:p>
            <a:r>
              <a:rPr lang="en-US" dirty="0"/>
              <a:t>CODA3 upgrade complete</a:t>
            </a:r>
          </a:p>
          <a:p>
            <a:r>
              <a:rPr lang="en-US" dirty="0"/>
              <a:t>Data taking on going</a:t>
            </a:r>
          </a:p>
          <a:p>
            <a:endParaRPr lang="en-US" dirty="0"/>
          </a:p>
          <a:p>
            <a:r>
              <a:rPr lang="en-US" dirty="0"/>
              <a:t>To do :</a:t>
            </a:r>
          </a:p>
          <a:p>
            <a:pPr lvl="1"/>
            <a:r>
              <a:rPr lang="en-US" dirty="0"/>
              <a:t>Fast clear with TS</a:t>
            </a:r>
          </a:p>
          <a:p>
            <a:pPr lvl="1"/>
            <a:r>
              <a:rPr lang="en-US" dirty="0"/>
              <a:t>Add FADCs if available</a:t>
            </a:r>
          </a:p>
          <a:p>
            <a:pPr lvl="1"/>
            <a:endParaRPr lang="en-US" dirty="0"/>
          </a:p>
          <a:p>
            <a:r>
              <a:rPr lang="en-US" dirty="0"/>
              <a:t>V792 in high background : either use </a:t>
            </a:r>
            <a:r>
              <a:rPr lang="en-US" dirty="0" err="1"/>
              <a:t>Fastbus</a:t>
            </a:r>
            <a:r>
              <a:rPr lang="en-US" dirty="0"/>
              <a:t> or FADC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023469-95FF-4F06-96DC-74D9A83D8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02/17/2021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3584AB-5CC6-47AF-857E-DEA27BD42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SBS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EC189B-7B1B-43B7-8427-93BE58AD6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2E9DD-6589-425D-ACA6-32A9FB03E54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7154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12357-433B-4BDE-A08B-2D7C2F090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HCAL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EA04EC-D7D4-40DE-8BF1-3EDB4B60C3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288 channels </a:t>
            </a:r>
          </a:p>
          <a:p>
            <a:r>
              <a:rPr lang="en-US" dirty="0"/>
              <a:t>FADC readout : 16 + 2 FADC</a:t>
            </a:r>
          </a:p>
          <a:p>
            <a:r>
              <a:rPr lang="en-US" dirty="0"/>
              <a:t>5 F1 TDCs</a:t>
            </a:r>
          </a:p>
          <a:p>
            <a:endParaRPr lang="en-US" dirty="0"/>
          </a:p>
          <a:p>
            <a:r>
              <a:rPr lang="en-US" dirty="0"/>
              <a:t>CODA3 setup</a:t>
            </a:r>
          </a:p>
          <a:p>
            <a:endParaRPr lang="en-US" dirty="0"/>
          </a:p>
          <a:p>
            <a:r>
              <a:rPr lang="en-US" dirty="0"/>
              <a:t>Taking </a:t>
            </a:r>
            <a:r>
              <a:rPr lang="en-US" dirty="0" err="1"/>
              <a:t>cosmics</a:t>
            </a:r>
            <a:r>
              <a:rPr lang="en-US" dirty="0"/>
              <a:t> and LED</a:t>
            </a:r>
          </a:p>
          <a:p>
            <a:endParaRPr lang="en-US" dirty="0"/>
          </a:p>
          <a:p>
            <a:r>
              <a:rPr lang="en-US" dirty="0"/>
              <a:t>Need setup DAC</a:t>
            </a:r>
          </a:p>
          <a:p>
            <a:r>
              <a:rPr lang="en-US" dirty="0"/>
              <a:t>Digital trigger ( optional 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E903C4-092C-4728-A8AA-BFA48B3F6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02/17/2021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BB3782-A65A-404B-A799-823E8C282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SBS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D91D50-3CEF-42FA-967F-B20C04660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2E9DD-6589-425D-ACA6-32A9FB03E54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806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B2EC6-87F8-481F-BC2A-8AC6C9943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7820F2-B208-47C8-A65F-205CB06534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Overview</a:t>
            </a:r>
          </a:p>
          <a:p>
            <a:r>
              <a:rPr lang="en-US" dirty="0" err="1"/>
              <a:t>Bigbite</a:t>
            </a:r>
            <a:endParaRPr lang="en-US" dirty="0"/>
          </a:p>
          <a:p>
            <a:pPr lvl="1"/>
            <a:r>
              <a:rPr lang="en-US" dirty="0"/>
              <a:t>Shower</a:t>
            </a:r>
          </a:p>
          <a:p>
            <a:pPr lvl="1"/>
            <a:r>
              <a:rPr lang="en-US" dirty="0"/>
              <a:t>GRINCH</a:t>
            </a:r>
          </a:p>
          <a:p>
            <a:pPr lvl="1"/>
            <a:r>
              <a:rPr lang="en-US" dirty="0"/>
              <a:t>Hodoscope</a:t>
            </a:r>
          </a:p>
          <a:p>
            <a:pPr lvl="1"/>
            <a:r>
              <a:rPr lang="en-US" dirty="0"/>
              <a:t>GEM</a:t>
            </a:r>
          </a:p>
          <a:p>
            <a:r>
              <a:rPr lang="en-US" dirty="0" err="1"/>
              <a:t>Superbigbite</a:t>
            </a:r>
            <a:endParaRPr lang="en-US" dirty="0"/>
          </a:p>
          <a:p>
            <a:pPr lvl="1"/>
            <a:r>
              <a:rPr lang="en-US" dirty="0"/>
              <a:t>HCAL</a:t>
            </a:r>
          </a:p>
          <a:p>
            <a:pPr lvl="1"/>
            <a:r>
              <a:rPr lang="en-US" dirty="0"/>
              <a:t>Recoil polarimeter</a:t>
            </a:r>
          </a:p>
          <a:p>
            <a:pPr lvl="1"/>
            <a:r>
              <a:rPr lang="en-US" dirty="0" err="1"/>
              <a:t>CDet</a:t>
            </a:r>
            <a:endParaRPr lang="en-US" dirty="0"/>
          </a:p>
          <a:p>
            <a:r>
              <a:rPr lang="en-US" dirty="0"/>
              <a:t>LHRS</a:t>
            </a:r>
          </a:p>
          <a:p>
            <a:r>
              <a:rPr lang="en-US" dirty="0"/>
              <a:t>Floor plan</a:t>
            </a:r>
          </a:p>
          <a:p>
            <a:r>
              <a:rPr lang="en-US" dirty="0"/>
              <a:t>Cabling</a:t>
            </a:r>
          </a:p>
          <a:p>
            <a:r>
              <a:rPr lang="en-US" dirty="0"/>
              <a:t>Network</a:t>
            </a:r>
          </a:p>
          <a:p>
            <a:r>
              <a:rPr lang="en-US" dirty="0"/>
              <a:t>Timeline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4E1A46-F97D-456C-BB2A-2EC5E4BC2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02/17/2021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1F57CD-1CAE-4CB9-9FF8-8A99CD21B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SBS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6A06F0-1D01-4DB8-9C84-6E874E417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2E9DD-6589-425D-ACA6-32A9FB03E54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2184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0B2C2-1DF7-490D-BC3D-C1D82ACD4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Recoil polarimeter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40735A-98C4-4D80-8DFF-44616C71A7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96 + 32 channels</a:t>
            </a:r>
          </a:p>
          <a:p>
            <a:r>
              <a:rPr lang="en-US" dirty="0"/>
              <a:t>FADC readout</a:t>
            </a:r>
          </a:p>
          <a:p>
            <a:endParaRPr lang="en-US" dirty="0"/>
          </a:p>
          <a:p>
            <a:r>
              <a:rPr lang="en-US" dirty="0"/>
              <a:t>Crate will be installed in </a:t>
            </a:r>
            <a:r>
              <a:rPr lang="en-US" dirty="0" err="1"/>
              <a:t>Bigbite</a:t>
            </a:r>
            <a:r>
              <a:rPr lang="en-US" dirty="0"/>
              <a:t> weldment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0FAB87-6558-441E-B22E-BF4B7E91A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02/17/2021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B55560-6010-4862-AA05-956AAB271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SBS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F790A4-2C8E-48F0-8BA4-9945B6959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2E9DD-6589-425D-ACA6-32A9FB03E54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5148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FFD2D-ABF8-4AB3-B445-B458AE391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CDet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B8A9DE-6B8A-4512-A66D-F3DA740318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2520 channels</a:t>
            </a:r>
          </a:p>
          <a:p>
            <a:r>
              <a:rPr lang="en-US" dirty="0"/>
              <a:t>MAPMT readout and NINO readout</a:t>
            </a:r>
          </a:p>
          <a:p>
            <a:endParaRPr lang="en-US" dirty="0"/>
          </a:p>
          <a:p>
            <a:r>
              <a:rPr lang="en-US" dirty="0" err="1"/>
              <a:t>Fastbus</a:t>
            </a:r>
            <a:r>
              <a:rPr lang="en-US" dirty="0"/>
              <a:t> for testing</a:t>
            </a:r>
          </a:p>
          <a:p>
            <a:endParaRPr lang="en-US" dirty="0"/>
          </a:p>
          <a:p>
            <a:r>
              <a:rPr lang="en-US" dirty="0"/>
              <a:t>VETROC ordered</a:t>
            </a:r>
          </a:p>
          <a:p>
            <a:r>
              <a:rPr lang="en-US" dirty="0"/>
              <a:t>VXS ordered</a:t>
            </a:r>
          </a:p>
          <a:p>
            <a:endParaRPr lang="en-US" dirty="0"/>
          </a:p>
          <a:p>
            <a:r>
              <a:rPr lang="en-US" dirty="0"/>
              <a:t>Starting CODA3 setup and testing VETROC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EE790A-417A-4826-89D7-8D0E4278C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02/17/2021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FA9DEC-6E96-4D98-8544-7966CDCD0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SBS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EAE6DC-8BE3-42A1-8932-2B062054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2E9DD-6589-425D-ACA6-32A9FB03E54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8943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8A42C-7348-4D1D-9832-515F8CD63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8F4111-45DA-46FE-A266-D3E0AD9BFB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UVA clean room</a:t>
            </a:r>
          </a:p>
          <a:p>
            <a:pPr lvl="1"/>
            <a:r>
              <a:rPr lang="en-US" dirty="0"/>
              <a:t>Taking </a:t>
            </a:r>
            <a:r>
              <a:rPr lang="en-US" dirty="0" err="1"/>
              <a:t>cosmics</a:t>
            </a:r>
            <a:r>
              <a:rPr lang="en-US" dirty="0"/>
              <a:t> using VME readout</a:t>
            </a:r>
          </a:p>
          <a:p>
            <a:pPr lvl="1"/>
            <a:r>
              <a:rPr lang="en-US" dirty="0"/>
              <a:t>CODA3 setup</a:t>
            </a:r>
          </a:p>
          <a:p>
            <a:pPr lvl="1"/>
            <a:r>
              <a:rPr lang="en-US" dirty="0"/>
              <a:t>Optical readout set up but not in use</a:t>
            </a:r>
          </a:p>
          <a:p>
            <a:pPr lvl="1"/>
            <a:r>
              <a:rPr lang="en-US" dirty="0"/>
              <a:t>Issue of low efficiency in some module being investigated</a:t>
            </a:r>
          </a:p>
          <a:p>
            <a:pPr lvl="1"/>
            <a:endParaRPr lang="en-US" dirty="0"/>
          </a:p>
          <a:p>
            <a:r>
              <a:rPr lang="en-US" dirty="0"/>
              <a:t>INFN clean room</a:t>
            </a:r>
          </a:p>
          <a:p>
            <a:pPr lvl="1"/>
            <a:r>
              <a:rPr lang="en-US" dirty="0"/>
              <a:t>Taking </a:t>
            </a:r>
            <a:r>
              <a:rPr lang="en-US" dirty="0" err="1"/>
              <a:t>cosmics</a:t>
            </a:r>
            <a:r>
              <a:rPr lang="en-US" dirty="0"/>
              <a:t> using VME readout</a:t>
            </a:r>
          </a:p>
          <a:p>
            <a:pPr lvl="1"/>
            <a:r>
              <a:rPr lang="en-US" dirty="0"/>
              <a:t>Optical readout set up but not in use</a:t>
            </a:r>
          </a:p>
          <a:p>
            <a:pPr lvl="1"/>
            <a:r>
              <a:rPr lang="en-US" dirty="0"/>
              <a:t>Instabilities issues solved with hardware replacement and increase of low voltage </a:t>
            </a:r>
          </a:p>
          <a:p>
            <a:pPr lvl="1"/>
            <a:r>
              <a:rPr lang="en-US" dirty="0"/>
              <a:t>Starting using CODA3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F68609-4D9E-4822-8BEC-BE49C50F2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02/17/2021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736384-047D-4648-BA67-C069BEDF5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SBS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6592F3-6735-4E3F-9CE6-324F677A3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2E9DD-6589-425D-ACA6-32A9FB03E54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5536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25781-FA0F-4289-859D-4DD409492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GEM continued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17206FD-381A-49E8-B993-E362D2E390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7185" y="1632098"/>
            <a:ext cx="9399937" cy="3721394"/>
          </a:xfr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B5FC00-FFB6-48C9-BA9D-419FE48F6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02/17/2021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609037-3054-4864-98EA-819141A6B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SBS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F835B0-7B1A-4F0C-9D9C-0CD405D2D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2E9DD-6589-425D-ACA6-32A9FB03E54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1996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25781-FA0F-4289-859D-4DD409492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5636"/>
            <a:ext cx="10515600" cy="1325563"/>
          </a:xfrm>
        </p:spPr>
        <p:txBody>
          <a:bodyPr/>
          <a:lstStyle/>
          <a:p>
            <a:r>
              <a:rPr lang="en-US" dirty="0"/>
              <a:t>GEM continued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EB35274-205F-40E4-A0FE-24C5FFA0EB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9930" y="1301128"/>
            <a:ext cx="7214191" cy="5291423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D0BFFB-3D9B-46B5-8D64-B759B7A47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02/17/2021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5EEF19-2A42-4E81-AD56-957F0C5D5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SBS meeting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F40E5A-092F-4C1F-BA55-F9F153520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2E9DD-6589-425D-ACA6-32A9FB03E54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9018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25781-FA0F-4289-859D-4DD409492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GEM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6DF8EB-0E34-47DF-BFF8-4742AFF588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BB GEM setup</a:t>
            </a:r>
          </a:p>
          <a:p>
            <a:pPr lvl="1"/>
            <a:r>
              <a:rPr lang="en-US" dirty="0"/>
              <a:t>1 VME crate</a:t>
            </a:r>
          </a:p>
          <a:p>
            <a:pPr lvl="1"/>
            <a:r>
              <a:rPr lang="en-US" dirty="0"/>
              <a:t>1 VXS crate with SSP TI and SD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GEM readout being setup on </a:t>
            </a:r>
            <a:r>
              <a:rPr lang="en-US" dirty="0" err="1"/>
              <a:t>tedbbdaq</a:t>
            </a:r>
            <a:r>
              <a:rPr lang="en-US" dirty="0"/>
              <a:t> 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Space in TEDF being cleaned up for GEM layer installation in </a:t>
            </a:r>
            <a:r>
              <a:rPr lang="en-US" dirty="0" err="1"/>
              <a:t>BigBite</a:t>
            </a:r>
            <a:r>
              <a:rPr lang="en-US" dirty="0"/>
              <a:t> in December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3 VXS crate on site</a:t>
            </a:r>
          </a:p>
          <a:p>
            <a:pPr lvl="1"/>
            <a:r>
              <a:rPr lang="en-US" dirty="0"/>
              <a:t>Optical to VXS adapter ordered : 80 MPDs per VXS crate</a:t>
            </a:r>
          </a:p>
          <a:p>
            <a:pPr lvl="1"/>
            <a:r>
              <a:rPr lang="en-US" dirty="0"/>
              <a:t>Need 3 VTPs</a:t>
            </a:r>
          </a:p>
          <a:p>
            <a:pPr lvl="1"/>
            <a:r>
              <a:rPr lang="en-US" dirty="0"/>
              <a:t>16 Optical to VXS adapter : 400 $ x 16 = 6400 $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9AD6D7-6B79-428E-BADC-F78C3A38A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02/17/2021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FA5CC7-85E0-4769-BBE2-63CE6C396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SBS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E4EB53-CA86-4B95-98B9-3CA59BFA8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2E9DD-6589-425D-ACA6-32A9FB03E54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98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C9720A-91E8-447B-B21E-6FA01FB26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86759"/>
            <a:ext cx="10515600" cy="1325563"/>
          </a:xfrm>
        </p:spPr>
        <p:txBody>
          <a:bodyPr/>
          <a:lstStyle/>
          <a:p>
            <a:r>
              <a:rPr lang="en-US" dirty="0"/>
              <a:t>GEM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EE42B73-0184-4B39-A3AC-D8218A802D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9971" y="999460"/>
            <a:ext cx="11880734" cy="5534247"/>
          </a:xfr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FAAF9C-580C-4D80-BD0C-353502CAF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02/17/2021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60F7D7-EF86-4F63-8CDD-EDB4347C2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SBS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5F2035-E166-4B38-89AF-259E08DE2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2E9DD-6589-425D-ACA6-32A9FB03E54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0361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1DB6C51-22D4-4330-B7EA-EF1B4CE97C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2929" y="1605628"/>
            <a:ext cx="9107862" cy="505811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6E4EFAA-3BAF-4D20-9472-C21FA388E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4253"/>
            <a:ext cx="10515600" cy="1325563"/>
          </a:xfrm>
        </p:spPr>
        <p:txBody>
          <a:bodyPr/>
          <a:lstStyle/>
          <a:p>
            <a:r>
              <a:rPr lang="en-US" dirty="0"/>
              <a:t>GEM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C144C5-EED1-40D3-84A0-70A91106C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02/17/2021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2A9860-2318-4E23-B1C7-28F9173C8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SBS meeting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0C181D-DEE4-49D5-B653-A4EF6A556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2E9DD-6589-425D-ACA6-32A9FB03E54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0032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A68CD-3C4C-4821-B158-546252337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GEM timeline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FEA356-9AC2-4FC5-A788-F1D6C85A73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Zero-suppression and common mode suppression ongoing </a:t>
            </a:r>
          </a:p>
          <a:p>
            <a:r>
              <a:rPr lang="en-US" dirty="0"/>
              <a:t>Debugging INFN, UVA chambers </a:t>
            </a:r>
          </a:p>
          <a:p>
            <a:r>
              <a:rPr lang="en-US" dirty="0"/>
              <a:t>VTP readout testing : end of April</a:t>
            </a:r>
          </a:p>
          <a:p>
            <a:r>
              <a:rPr lang="en-US" dirty="0"/>
              <a:t>GEM move and cabling in Hall A</a:t>
            </a:r>
          </a:p>
          <a:p>
            <a:r>
              <a:rPr lang="en-US" dirty="0"/>
              <a:t>High rate test  around May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852E9A-B4C8-4CAA-9A7D-0981922F6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02/17/2021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584D7A-E66C-484D-96E7-7F242C18B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SBS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E7AF51-B9D4-4090-ABFB-6D9C69FA4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2E9DD-6589-425D-ACA6-32A9FB03E54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9729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563DF-320B-4C3D-9D37-F262931BD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MPD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15E913-9947-4F5D-BA38-B500324602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Issue of noise on optical link</a:t>
            </a:r>
          </a:p>
          <a:p>
            <a:r>
              <a:rPr lang="en-US" dirty="0"/>
              <a:t>Need (small redesign of board)</a:t>
            </a:r>
          </a:p>
          <a:p>
            <a:r>
              <a:rPr lang="en-US" dirty="0" err="1"/>
              <a:t>Nilanga</a:t>
            </a:r>
            <a:r>
              <a:rPr lang="en-US" dirty="0"/>
              <a:t> ordering 5 MPDs, will order 3 for SOLID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BD22B8-38FE-46FF-8A1E-E0506147E3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02/17/2021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6055B7-56BC-4D73-A30D-B0E849A50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SBS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88EBBE-7F1A-4CF5-98FB-E69E24EB8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2E9DD-6589-425D-ACA6-32A9FB03E54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381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CE44D-D3C6-461E-B6DB-09BCF9CE3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SBS run group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5D014-AA34-4C6F-8B29-681C29AAE6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GEn</a:t>
            </a:r>
            <a:r>
              <a:rPr lang="en-US" dirty="0"/>
              <a:t>-RP</a:t>
            </a:r>
          </a:p>
          <a:p>
            <a:pPr lvl="1"/>
            <a:r>
              <a:rPr lang="en-US" dirty="0"/>
              <a:t>HCAL</a:t>
            </a:r>
          </a:p>
          <a:p>
            <a:pPr lvl="1"/>
            <a:r>
              <a:rPr lang="en-US" dirty="0" err="1"/>
              <a:t>BigBite</a:t>
            </a:r>
            <a:endParaRPr lang="en-US" dirty="0"/>
          </a:p>
          <a:p>
            <a:pPr lvl="1"/>
            <a:r>
              <a:rPr lang="en-US" dirty="0"/>
              <a:t>RP</a:t>
            </a:r>
          </a:p>
          <a:p>
            <a:r>
              <a:rPr lang="en-US" dirty="0" err="1"/>
              <a:t>nTPE</a:t>
            </a:r>
            <a:endParaRPr lang="en-US" dirty="0"/>
          </a:p>
          <a:p>
            <a:r>
              <a:rPr lang="en-US" dirty="0"/>
              <a:t>WAPP</a:t>
            </a:r>
          </a:p>
          <a:p>
            <a:r>
              <a:rPr lang="en-US" dirty="0" err="1"/>
              <a:t>GMn</a:t>
            </a:r>
            <a:endParaRPr lang="en-US" dirty="0"/>
          </a:p>
          <a:p>
            <a:pPr lvl="1"/>
            <a:r>
              <a:rPr lang="en-US" dirty="0"/>
              <a:t>HCAL</a:t>
            </a:r>
          </a:p>
          <a:p>
            <a:pPr lvl="1"/>
            <a:r>
              <a:rPr lang="en-US" dirty="0" err="1"/>
              <a:t>BigBite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F615DB-7563-4970-817B-3896164AB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02/17/2021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6CFD21-AB76-4122-B676-D6F17083F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SBS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649EBA-35A2-4C88-86FD-9E8FDA548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2E9DD-6589-425D-ACA6-32A9FB03E54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4940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9C672-0837-485C-8A45-D5E3F9727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LHRS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E303CC-F09D-4F42-BAF9-CC9A57AFF3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S0 2PMTs : FADC</a:t>
            </a:r>
          </a:p>
          <a:p>
            <a:r>
              <a:rPr lang="en-US" dirty="0"/>
              <a:t>S2m 16 PMTs : FADC</a:t>
            </a:r>
          </a:p>
          <a:p>
            <a:r>
              <a:rPr lang="en-US" dirty="0"/>
              <a:t>PRL 68 channels : FADC</a:t>
            </a:r>
          </a:p>
          <a:p>
            <a:r>
              <a:rPr lang="en-US" dirty="0"/>
              <a:t>768 VDC channels : 3 </a:t>
            </a:r>
            <a:r>
              <a:rPr lang="en-US" dirty="0" err="1"/>
              <a:t>Fastbus</a:t>
            </a:r>
            <a:endParaRPr lang="en-US" dirty="0"/>
          </a:p>
          <a:p>
            <a:endParaRPr lang="en-US" dirty="0"/>
          </a:p>
          <a:p>
            <a:r>
              <a:rPr lang="en-US" dirty="0"/>
              <a:t>Upgrading to CODA3, intel CPU and new TI</a:t>
            </a:r>
          </a:p>
          <a:p>
            <a:endParaRPr lang="en-US" dirty="0"/>
          </a:p>
          <a:p>
            <a:r>
              <a:rPr lang="en-US" dirty="0"/>
              <a:t>Need fiber trunk for TI fiber installed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B6FFAF-7118-4126-8387-01A4CAF16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02/17/2021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865A8E-0556-48F5-8B56-D4ACCF687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SBS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8B43B1-F21C-4087-AB7B-141FEED1D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2E9DD-6589-425D-ACA6-32A9FB03E54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482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F7164-6B53-4F5F-B565-8586D3F44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Cable list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F7B97E-9026-4D01-8F21-42804342FB78}"/>
              </a:ext>
            </a:extLst>
          </p:cNvPr>
          <p:cNvSpPr txBox="1"/>
          <p:nvPr/>
        </p:nvSpPr>
        <p:spPr>
          <a:xfrm>
            <a:off x="838200" y="1745672"/>
            <a:ext cx="92917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https://docs.google.com/spreadsheets/d/1gPhDCgyxigeVbjGXxMINClUUzg42ZZZJy8PBZF-zLAc/edit?usp=sharing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A1107C-4375-419A-BF0D-DC3CE36F7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02/17/2021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3970AD-28E9-430A-A148-C4A60687D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SBS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AC5894-51A7-4062-8AC9-F736951D9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2E9DD-6589-425D-ACA6-32A9FB03E54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1247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82A6A-B7CC-4C02-881C-74787E36A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Cable and rack layout from Eric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EC4C3B-53F8-4E09-BB5F-1982FC8DA1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643" y="1460862"/>
            <a:ext cx="9636334" cy="508864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8B71642-F092-4BA9-9D0E-87E74B82D3D5}"/>
              </a:ext>
            </a:extLst>
          </p:cNvPr>
          <p:cNvSpPr/>
          <p:nvPr/>
        </p:nvSpPr>
        <p:spPr>
          <a:xfrm>
            <a:off x="1586023" y="2230582"/>
            <a:ext cx="1549722" cy="38792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F546F9-54D0-4C87-B1BE-82B041A28A50}"/>
              </a:ext>
            </a:extLst>
          </p:cNvPr>
          <p:cNvSpPr txBox="1"/>
          <p:nvPr/>
        </p:nvSpPr>
        <p:spPr>
          <a:xfrm>
            <a:off x="1848266" y="3992480"/>
            <a:ext cx="1043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RP crate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56C5EE8-1ECE-43D9-A2C1-76415981A537}"/>
              </a:ext>
            </a:extLst>
          </p:cNvPr>
          <p:cNvSpPr/>
          <p:nvPr/>
        </p:nvSpPr>
        <p:spPr>
          <a:xfrm>
            <a:off x="4059382" y="2489200"/>
            <a:ext cx="1394691" cy="2586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742CB2-D0BC-41AE-9A93-AD9A879D5CBC}"/>
              </a:ext>
            </a:extLst>
          </p:cNvPr>
          <p:cNvSpPr txBox="1"/>
          <p:nvPr/>
        </p:nvSpPr>
        <p:spPr>
          <a:xfrm>
            <a:off x="4248728" y="2433843"/>
            <a:ext cx="1205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Network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648D36A1-B59D-4A07-B6CC-645C37C36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02/17/2021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43CE3B-8A57-488B-848C-76077FE1F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SBS meeting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AA29CF72-F2B6-4DA4-B659-44312D0A5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2E9DD-6589-425D-ACA6-32A9FB03E548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0722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66756-58F1-4DFC-BC10-9B8A4372A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190" y="-81442"/>
            <a:ext cx="10515600" cy="1325563"/>
          </a:xfrm>
        </p:spPr>
        <p:txBody>
          <a:bodyPr/>
          <a:lstStyle/>
          <a:p>
            <a:r>
              <a:rPr lang="en-US" dirty="0" err="1"/>
              <a:t>Bigbite</a:t>
            </a:r>
            <a:r>
              <a:rPr lang="en-US" dirty="0"/>
              <a:t> weldment cable trays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2362AC0-81EA-4CC3-AD79-80EF4BA6C4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17405" y="757236"/>
            <a:ext cx="8013404" cy="6006852"/>
          </a:xfr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B4B52E-17EC-41CE-805B-3AFE045CE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02/17/2021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24AC60-6CB4-43B1-A832-07524DEB4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SBS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E92179-CCD5-41C5-84FD-8B2641FD0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2E9DD-6589-425D-ACA6-32A9FB03E548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0942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62FA7-03FE-41D9-B30C-0BBF7BD0D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upgrade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12DD02-0611-4BDA-ADF9-B2E52E2DB3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Install new router and fibers in March</a:t>
            </a:r>
          </a:p>
          <a:p>
            <a:r>
              <a:rPr lang="en-US" dirty="0"/>
              <a:t>10 </a:t>
            </a:r>
            <a:r>
              <a:rPr lang="en-US" dirty="0" err="1"/>
              <a:t>gigE</a:t>
            </a:r>
            <a:r>
              <a:rPr lang="en-US" dirty="0"/>
              <a:t> available in Hall A, 40 </a:t>
            </a:r>
            <a:r>
              <a:rPr lang="en-US" dirty="0" err="1"/>
              <a:t>gigE</a:t>
            </a:r>
            <a:r>
              <a:rPr lang="en-US" dirty="0"/>
              <a:t> to DAQ computer</a:t>
            </a:r>
          </a:p>
          <a:p>
            <a:r>
              <a:rPr lang="en-US" dirty="0"/>
              <a:t>Need buy install fibers to SBS weldment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91D3A3-37A7-42B8-9511-9C141AD25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02/17/2021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1EB969-7E7B-4C77-A578-8C568B5E0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SBS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777131-2202-4D6F-9812-792FE5BB9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2E9DD-6589-425D-ACA6-32A9FB03E548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0773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C9ABE-C798-4435-BD6E-7BB0D3D98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FF2F5E-D4CC-41F1-88CB-E094E0590D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TS setup End of February</a:t>
            </a:r>
          </a:p>
          <a:p>
            <a:r>
              <a:rPr lang="en-US" dirty="0"/>
              <a:t>Network upgrade March</a:t>
            </a:r>
          </a:p>
          <a:p>
            <a:r>
              <a:rPr lang="en-US" dirty="0"/>
              <a:t>Move to Hall A April</a:t>
            </a:r>
          </a:p>
          <a:p>
            <a:r>
              <a:rPr lang="en-US" dirty="0"/>
              <a:t>Cabling SBS helicity crates / BPM / scalers</a:t>
            </a:r>
          </a:p>
          <a:p>
            <a:r>
              <a:rPr lang="en-US" dirty="0"/>
              <a:t>Stand alone DAQs running May</a:t>
            </a:r>
          </a:p>
          <a:p>
            <a:r>
              <a:rPr lang="en-US" dirty="0"/>
              <a:t>Test high rate data May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597C8F-6733-4197-91D3-EF9851FDD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02/17/2021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B21A77-F19D-48E9-8094-33C79DA72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SBS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DDB651-5D2F-4FE4-93D7-C3E5958F7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2E9DD-6589-425D-ACA6-32A9FB03E548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5185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F38A7-BD46-4361-84CE-C72EB3CFB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Purchases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DC02C-0CF6-4A7B-834E-444D252189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Required</a:t>
            </a:r>
          </a:p>
          <a:p>
            <a:pPr lvl="1"/>
            <a:r>
              <a:rPr lang="en-US" dirty="0"/>
              <a:t>TI fibers installation for HRS </a:t>
            </a:r>
          </a:p>
          <a:p>
            <a:pPr lvl="1"/>
            <a:r>
              <a:rPr lang="en-US" dirty="0"/>
              <a:t>3 VTP for GEMs = 3 x 10K$</a:t>
            </a:r>
          </a:p>
          <a:p>
            <a:pPr lvl="1"/>
            <a:r>
              <a:rPr lang="en-US" dirty="0"/>
              <a:t>FADCs </a:t>
            </a:r>
          </a:p>
          <a:p>
            <a:r>
              <a:rPr lang="en-US" dirty="0"/>
              <a:t>Useful / practical</a:t>
            </a:r>
          </a:p>
          <a:p>
            <a:pPr lvl="1"/>
            <a:r>
              <a:rPr lang="en-US" dirty="0"/>
              <a:t>Router SBS weldment 10 K$</a:t>
            </a:r>
          </a:p>
          <a:p>
            <a:pPr lvl="1"/>
            <a:r>
              <a:rPr lang="en-US" dirty="0"/>
              <a:t>GEM VME readout / firmware update</a:t>
            </a:r>
          </a:p>
          <a:p>
            <a:pPr lvl="2"/>
            <a:r>
              <a:rPr lang="en-US" dirty="0"/>
              <a:t>6 TI = 6 x 3K$ = 18 K$</a:t>
            </a:r>
          </a:p>
          <a:p>
            <a:pPr lvl="2"/>
            <a:r>
              <a:rPr lang="en-US" dirty="0"/>
              <a:t>6 VME CPU = 6 x 3K$ = 18 K$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83D83D-1115-4CDE-B960-5819552E3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02/17/2021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8C66E2-E045-4009-94C2-7E4E4425B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SBS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3AC890-30B0-442A-B3E7-521E8B92D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2E9DD-6589-425D-ACA6-32A9FB03E548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79691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92773-BD80-4727-8A7E-945454D72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Documentation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E84133-053B-4268-9052-A3689F98F1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No special safety documentation, included in other detectors</a:t>
            </a:r>
          </a:p>
          <a:p>
            <a:endParaRPr lang="en-US" dirty="0"/>
          </a:p>
          <a:p>
            <a:r>
              <a:rPr lang="en-US" dirty="0"/>
              <a:t>Wiki documentation for test stands</a:t>
            </a:r>
          </a:p>
          <a:p>
            <a:pPr lvl="1"/>
            <a:r>
              <a:rPr lang="en-US" dirty="0">
                <a:hlinkClick r:id="rId2"/>
              </a:rPr>
              <a:t>https://hallaweb.jlab.org/wiki/index.php/SBS_DAQ_meetings</a:t>
            </a:r>
            <a:endParaRPr lang="en-US" dirty="0"/>
          </a:p>
          <a:p>
            <a:pPr lvl="1"/>
            <a:r>
              <a:rPr lang="en-US" dirty="0">
                <a:hlinkClick r:id="rId3"/>
              </a:rPr>
              <a:t>https://hallaweb.jlab.org/wiki/index.php/SBS_DAQ:_GEM_EEL_Cleanroom_setup</a:t>
            </a:r>
            <a:endParaRPr lang="en-US" dirty="0"/>
          </a:p>
          <a:p>
            <a:pPr lvl="1"/>
            <a:r>
              <a:rPr lang="en-US" dirty="0">
                <a:hlinkClick r:id="rId4"/>
              </a:rPr>
              <a:t>https://hallaweb.jlab.org/wiki/index.php/SBS_DAQ:_GEM_TEDF_BigBite_setup</a:t>
            </a:r>
            <a:endParaRPr lang="en-US" dirty="0"/>
          </a:p>
          <a:p>
            <a:endParaRPr lang="en-US" dirty="0"/>
          </a:p>
          <a:p>
            <a:r>
              <a:rPr lang="en-US" dirty="0"/>
              <a:t>Need to finalize documentation of Hall data taking after move in Hall A in May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290412-E319-45C2-99AB-AD2A30CA8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02/17/2021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AD36F8-D14D-4C99-B7D3-EE12E51BE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SBS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504A93-7F74-4159-8A1A-F312227B9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2E9DD-6589-425D-ACA6-32A9FB03E548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9501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074E4-ABB0-467B-8B15-170E2C6F4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98BD96-A8BF-4389-9616-7E83413F15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Most hardware on hand</a:t>
            </a:r>
          </a:p>
          <a:p>
            <a:r>
              <a:rPr lang="en-US" dirty="0"/>
              <a:t>FADC for hodoscope and Grinch would be nice but shower has priority ( Shortage of Hall A FADCs )</a:t>
            </a:r>
          </a:p>
          <a:p>
            <a:r>
              <a:rPr lang="en-US" dirty="0"/>
              <a:t>All systems taking data now</a:t>
            </a:r>
          </a:p>
          <a:p>
            <a:r>
              <a:rPr lang="en-US" dirty="0"/>
              <a:t>Network upgrade and VTP readout gives headroom for rate</a:t>
            </a:r>
          </a:p>
          <a:p>
            <a:r>
              <a:rPr lang="en-US" dirty="0"/>
              <a:t>Some items to be ordered</a:t>
            </a:r>
          </a:p>
          <a:p>
            <a:pPr lvl="1"/>
            <a:r>
              <a:rPr lang="en-US" dirty="0"/>
              <a:t>3 VTP = 30 K$</a:t>
            </a:r>
          </a:p>
          <a:p>
            <a:pPr lvl="1"/>
            <a:r>
              <a:rPr lang="en-US" dirty="0"/>
              <a:t>Optical to </a:t>
            </a:r>
            <a:r>
              <a:rPr lang="en-US"/>
              <a:t>VXS adapter = 6.4 K$</a:t>
            </a:r>
            <a:endParaRPr lang="en-US" dirty="0"/>
          </a:p>
          <a:p>
            <a:pPr lvl="1"/>
            <a:r>
              <a:rPr lang="en-US" dirty="0"/>
              <a:t>TI fiber installation ~ 10 K$</a:t>
            </a:r>
          </a:p>
          <a:p>
            <a:pPr lvl="1"/>
            <a:r>
              <a:rPr lang="en-US" dirty="0"/>
              <a:t>GEM VME readout : 36 K$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F90F56-0D53-41CC-9B59-A3A9B10EC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02/17/2021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F04278-C69F-49A7-948F-AD6AFC5DC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SBS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EB606A-8768-441A-9C84-88E95AA08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2E9DD-6589-425D-ACA6-32A9FB03E548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886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89C9B-FD9C-4EFD-9484-33BE1FE81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SBS DAQ subsystems and manpower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C1AF6D-16D6-4695-B5AB-6A0C7EECF7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9622"/>
            <a:ext cx="10957560" cy="4725918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/>
              <a:t>BigBite</a:t>
            </a:r>
            <a:endParaRPr lang="en-US" dirty="0"/>
          </a:p>
          <a:p>
            <a:pPr lvl="1"/>
            <a:r>
              <a:rPr lang="en-US" dirty="0"/>
              <a:t>Shower : Mark, Arun</a:t>
            </a:r>
          </a:p>
          <a:p>
            <a:pPr lvl="1"/>
            <a:r>
              <a:rPr lang="en-US" dirty="0"/>
              <a:t>Hodoscope : Rachel, Ralph</a:t>
            </a:r>
          </a:p>
          <a:p>
            <a:pPr lvl="1"/>
            <a:r>
              <a:rPr lang="en-US" dirty="0"/>
              <a:t>GEM</a:t>
            </a:r>
          </a:p>
          <a:p>
            <a:pPr lvl="2"/>
            <a:r>
              <a:rPr lang="en-US" dirty="0"/>
              <a:t>INFN : </a:t>
            </a:r>
            <a:r>
              <a:rPr lang="en-US" dirty="0" err="1"/>
              <a:t>Evaristo</a:t>
            </a:r>
            <a:r>
              <a:rPr lang="en-US" dirty="0"/>
              <a:t>, Ezekiel</a:t>
            </a:r>
          </a:p>
          <a:p>
            <a:pPr lvl="2"/>
            <a:r>
              <a:rPr lang="en-US" dirty="0"/>
              <a:t>UVA : Kondo, </a:t>
            </a:r>
            <a:r>
              <a:rPr lang="en-US" dirty="0" err="1"/>
              <a:t>Anruda</a:t>
            </a:r>
            <a:r>
              <a:rPr lang="en-US" dirty="0"/>
              <a:t>, </a:t>
            </a:r>
            <a:r>
              <a:rPr lang="en-US" dirty="0" err="1"/>
              <a:t>Thir</a:t>
            </a:r>
            <a:endParaRPr lang="en-US" dirty="0"/>
          </a:p>
          <a:p>
            <a:pPr lvl="2"/>
            <a:r>
              <a:rPr lang="en-US" dirty="0" err="1"/>
              <a:t>BigBite</a:t>
            </a:r>
            <a:r>
              <a:rPr lang="en-US" dirty="0"/>
              <a:t> : Holly, </a:t>
            </a:r>
            <a:r>
              <a:rPr lang="en-US" dirty="0" err="1"/>
              <a:t>Xinzhan</a:t>
            </a:r>
            <a:endParaRPr lang="en-US" dirty="0"/>
          </a:p>
          <a:p>
            <a:r>
              <a:rPr lang="en-US" dirty="0" err="1"/>
              <a:t>HCal</a:t>
            </a:r>
            <a:r>
              <a:rPr lang="en-US" dirty="0"/>
              <a:t> : Scott, Juan Carlos</a:t>
            </a:r>
          </a:p>
          <a:p>
            <a:r>
              <a:rPr lang="en-US" dirty="0"/>
              <a:t>Gen RP</a:t>
            </a:r>
          </a:p>
          <a:p>
            <a:pPr lvl="1"/>
            <a:r>
              <a:rPr lang="en-US" dirty="0"/>
              <a:t>Scintillators : Brad</a:t>
            </a:r>
          </a:p>
          <a:p>
            <a:pPr lvl="1"/>
            <a:r>
              <a:rPr lang="en-US" dirty="0"/>
              <a:t>UVA GEMs : Kondo, </a:t>
            </a:r>
            <a:r>
              <a:rPr lang="en-US" dirty="0" err="1"/>
              <a:t>Anruda</a:t>
            </a:r>
            <a:r>
              <a:rPr lang="en-US" dirty="0"/>
              <a:t>, </a:t>
            </a:r>
            <a:r>
              <a:rPr lang="en-US" dirty="0" err="1"/>
              <a:t>Thir</a:t>
            </a:r>
            <a:endParaRPr lang="en-US" dirty="0"/>
          </a:p>
          <a:p>
            <a:r>
              <a:rPr lang="en-US" dirty="0"/>
              <a:t>LHRS : Bob, Maria</a:t>
            </a:r>
          </a:p>
          <a:p>
            <a:r>
              <a:rPr lang="en-US" dirty="0"/>
              <a:t>Helicity : Paul, Bob</a:t>
            </a:r>
          </a:p>
          <a:p>
            <a:r>
              <a:rPr lang="en-US" dirty="0"/>
              <a:t>Beamline : David, Bob, Paul</a:t>
            </a:r>
          </a:p>
          <a:p>
            <a:r>
              <a:rPr lang="en-US" dirty="0"/>
              <a:t>DAQ : Alexandre Camsonne, Bryan Moffit, Ben </a:t>
            </a:r>
            <a:r>
              <a:rPr lang="en-US" dirty="0" err="1"/>
              <a:t>Raydo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5EE0D7-8201-4595-9393-0E8D0C3AD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02/17/2021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012512-F930-4A6B-8FAD-4D8B382EE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SBS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F09D2F-59DD-4EAE-9B07-AF861B392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2E9DD-6589-425D-ACA6-32A9FB03E54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277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568E7-1494-446B-81AA-171BDB8A4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-179160"/>
            <a:ext cx="10515600" cy="1325563"/>
          </a:xfrm>
        </p:spPr>
        <p:txBody>
          <a:bodyPr/>
          <a:lstStyle/>
          <a:p>
            <a:r>
              <a:rPr lang="en-US" dirty="0"/>
              <a:t>SBS configuration GMn/Gen/Gen RP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69700A7-35FE-4A11-A39E-A855851C39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4975002"/>
              </p:ext>
            </p:extLst>
          </p:nvPr>
        </p:nvGraphicFramePr>
        <p:xfrm>
          <a:off x="288334" y="684831"/>
          <a:ext cx="11300778" cy="57844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55642">
                  <a:extLst>
                    <a:ext uri="{9D8B030D-6E8A-4147-A177-3AD203B41FA5}">
                      <a16:colId xmlns:a16="http://schemas.microsoft.com/office/drawing/2014/main" val="325183077"/>
                    </a:ext>
                  </a:extLst>
                </a:gridCol>
                <a:gridCol w="1255642">
                  <a:extLst>
                    <a:ext uri="{9D8B030D-6E8A-4147-A177-3AD203B41FA5}">
                      <a16:colId xmlns:a16="http://schemas.microsoft.com/office/drawing/2014/main" val="2933124200"/>
                    </a:ext>
                  </a:extLst>
                </a:gridCol>
                <a:gridCol w="1255642">
                  <a:extLst>
                    <a:ext uri="{9D8B030D-6E8A-4147-A177-3AD203B41FA5}">
                      <a16:colId xmlns:a16="http://schemas.microsoft.com/office/drawing/2014/main" val="517219015"/>
                    </a:ext>
                  </a:extLst>
                </a:gridCol>
                <a:gridCol w="1255642">
                  <a:extLst>
                    <a:ext uri="{9D8B030D-6E8A-4147-A177-3AD203B41FA5}">
                      <a16:colId xmlns:a16="http://schemas.microsoft.com/office/drawing/2014/main" val="1969419051"/>
                    </a:ext>
                  </a:extLst>
                </a:gridCol>
                <a:gridCol w="1255642">
                  <a:extLst>
                    <a:ext uri="{9D8B030D-6E8A-4147-A177-3AD203B41FA5}">
                      <a16:colId xmlns:a16="http://schemas.microsoft.com/office/drawing/2014/main" val="3105189820"/>
                    </a:ext>
                  </a:extLst>
                </a:gridCol>
                <a:gridCol w="1255642">
                  <a:extLst>
                    <a:ext uri="{9D8B030D-6E8A-4147-A177-3AD203B41FA5}">
                      <a16:colId xmlns:a16="http://schemas.microsoft.com/office/drawing/2014/main" val="192849876"/>
                    </a:ext>
                  </a:extLst>
                </a:gridCol>
                <a:gridCol w="1255642">
                  <a:extLst>
                    <a:ext uri="{9D8B030D-6E8A-4147-A177-3AD203B41FA5}">
                      <a16:colId xmlns:a16="http://schemas.microsoft.com/office/drawing/2014/main" val="2660359031"/>
                    </a:ext>
                  </a:extLst>
                </a:gridCol>
                <a:gridCol w="1255642">
                  <a:extLst>
                    <a:ext uri="{9D8B030D-6E8A-4147-A177-3AD203B41FA5}">
                      <a16:colId xmlns:a16="http://schemas.microsoft.com/office/drawing/2014/main" val="4254325397"/>
                    </a:ext>
                  </a:extLst>
                </a:gridCol>
                <a:gridCol w="1255642">
                  <a:extLst>
                    <a:ext uri="{9D8B030D-6E8A-4147-A177-3AD203B41FA5}">
                      <a16:colId xmlns:a16="http://schemas.microsoft.com/office/drawing/2014/main" val="1341174444"/>
                    </a:ext>
                  </a:extLst>
                </a:gridCol>
              </a:tblGrid>
              <a:tr h="241019"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Channels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Modules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Nb modules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On-hand</a:t>
                      </a: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Ordered</a:t>
                      </a: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Installed</a:t>
                      </a: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Needed</a:t>
                      </a:r>
                    </a:p>
                  </a:txBody>
                  <a:tcPr marL="5443" marR="5443" marT="5443" marB="0" anchor="ctr"/>
                </a:tc>
                <a:extLst>
                  <a:ext uri="{0D108BD9-81ED-4DB2-BD59-A6C34878D82A}">
                    <a16:rowId xmlns:a16="http://schemas.microsoft.com/office/drawing/2014/main" val="2893783441"/>
                  </a:ext>
                </a:extLst>
              </a:tr>
              <a:tr h="2410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BigBite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Shower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189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FADC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/>
                </a:tc>
                <a:extLst>
                  <a:ext uri="{0D108BD9-81ED-4DB2-BD59-A6C34878D82A}">
                    <a16:rowId xmlns:a16="http://schemas.microsoft.com/office/drawing/2014/main" val="2959577117"/>
                  </a:ext>
                </a:extLst>
              </a:tr>
              <a:tr h="241019"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Preshower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54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FADC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/>
                </a:tc>
                <a:extLst>
                  <a:ext uri="{0D108BD9-81ED-4DB2-BD59-A6C34878D82A}">
                    <a16:rowId xmlns:a16="http://schemas.microsoft.com/office/drawing/2014/main" val="2415124038"/>
                  </a:ext>
                </a:extLst>
              </a:tr>
              <a:tr h="241019"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Scintillator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180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V1190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/>
                </a:tc>
                <a:extLst>
                  <a:ext uri="{0D108BD9-81ED-4DB2-BD59-A6C34878D82A}">
                    <a16:rowId xmlns:a16="http://schemas.microsoft.com/office/drawing/2014/main" val="4174926641"/>
                  </a:ext>
                </a:extLst>
              </a:tr>
              <a:tr h="241019"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V792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/>
                </a:tc>
                <a:extLst>
                  <a:ext uri="{0D108BD9-81ED-4DB2-BD59-A6C34878D82A}">
                    <a16:rowId xmlns:a16="http://schemas.microsoft.com/office/drawing/2014/main" val="1891271995"/>
                  </a:ext>
                </a:extLst>
              </a:tr>
              <a:tr h="241019"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Cerenkov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550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VETROC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/>
                </a:tc>
                <a:extLst>
                  <a:ext uri="{0D108BD9-81ED-4DB2-BD59-A6C34878D82A}">
                    <a16:rowId xmlns:a16="http://schemas.microsoft.com/office/drawing/2014/main" val="2438226188"/>
                  </a:ext>
                </a:extLst>
              </a:tr>
              <a:tr h="241019"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V792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/>
                </a:tc>
                <a:extLst>
                  <a:ext uri="{0D108BD9-81ED-4DB2-BD59-A6C34878D82A}">
                    <a16:rowId xmlns:a16="http://schemas.microsoft.com/office/drawing/2014/main" val="2143291271"/>
                  </a:ext>
                </a:extLst>
              </a:tr>
              <a:tr h="241019"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GEM INFN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14000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MPD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23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</a:t>
                      </a: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/>
                </a:tc>
                <a:extLst>
                  <a:ext uri="{0D108BD9-81ED-4DB2-BD59-A6C34878D82A}">
                    <a16:rowId xmlns:a16="http://schemas.microsoft.com/office/drawing/2014/main" val="2834220108"/>
                  </a:ext>
                </a:extLst>
              </a:tr>
              <a:tr h="241019"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GEM UVA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113000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MPD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77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77</a:t>
                      </a: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/>
                </a:tc>
                <a:extLst>
                  <a:ext uri="{0D108BD9-81ED-4DB2-BD59-A6C34878D82A}">
                    <a16:rowId xmlns:a16="http://schemas.microsoft.com/office/drawing/2014/main" val="3157049772"/>
                  </a:ext>
                </a:extLst>
              </a:tr>
              <a:tr h="2410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BigBen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/>
                </a:tc>
                <a:extLst>
                  <a:ext uri="{0D108BD9-81ED-4DB2-BD59-A6C34878D82A}">
                    <a16:rowId xmlns:a16="http://schemas.microsoft.com/office/drawing/2014/main" val="697178749"/>
                  </a:ext>
                </a:extLst>
              </a:tr>
              <a:tr h="241019"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HCAL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288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FADC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19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</a:t>
                      </a: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</a:t>
                      </a: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/>
                </a:tc>
                <a:extLst>
                  <a:ext uri="{0D108BD9-81ED-4DB2-BD59-A6C34878D82A}">
                    <a16:rowId xmlns:a16="http://schemas.microsoft.com/office/drawing/2014/main" val="2507762638"/>
                  </a:ext>
                </a:extLst>
              </a:tr>
              <a:tr h="241019"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F1</a:t>
                      </a: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/>
                </a:tc>
                <a:extLst>
                  <a:ext uri="{0D108BD9-81ED-4DB2-BD59-A6C34878D82A}">
                    <a16:rowId xmlns:a16="http://schemas.microsoft.com/office/drawing/2014/main" val="3664172117"/>
                  </a:ext>
                </a:extLst>
              </a:tr>
              <a:tr h="241019"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CDet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2520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VETROC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13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/>
                </a:tc>
                <a:extLst>
                  <a:ext uri="{0D108BD9-81ED-4DB2-BD59-A6C34878D82A}">
                    <a16:rowId xmlns:a16="http://schemas.microsoft.com/office/drawing/2014/main" val="1667610708"/>
                  </a:ext>
                </a:extLst>
              </a:tr>
              <a:tr h="2410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HRS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/>
                </a:tc>
                <a:extLst>
                  <a:ext uri="{0D108BD9-81ED-4DB2-BD59-A6C34878D82A}">
                    <a16:rowId xmlns:a16="http://schemas.microsoft.com/office/drawing/2014/main" val="4155623969"/>
                  </a:ext>
                </a:extLst>
              </a:tr>
              <a:tr h="241019"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S2m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32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FADC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/>
                </a:tc>
                <a:extLst>
                  <a:ext uri="{0D108BD9-81ED-4DB2-BD59-A6C34878D82A}">
                    <a16:rowId xmlns:a16="http://schemas.microsoft.com/office/drawing/2014/main" val="4039076493"/>
                  </a:ext>
                </a:extLst>
              </a:tr>
              <a:tr h="241019"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S0/Cerenkov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12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FADC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/>
                </a:tc>
                <a:extLst>
                  <a:ext uri="{0D108BD9-81ED-4DB2-BD59-A6C34878D82A}">
                    <a16:rowId xmlns:a16="http://schemas.microsoft.com/office/drawing/2014/main" val="2196703143"/>
                  </a:ext>
                </a:extLst>
              </a:tr>
              <a:tr h="241019"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PRL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68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FADC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/>
                </a:tc>
                <a:extLst>
                  <a:ext uri="{0D108BD9-81ED-4DB2-BD59-A6C34878D82A}">
                    <a16:rowId xmlns:a16="http://schemas.microsoft.com/office/drawing/2014/main" val="2516422835"/>
                  </a:ext>
                </a:extLst>
              </a:tr>
              <a:tr h="241019"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A1</a:t>
                      </a: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</a:t>
                      </a: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FADC</a:t>
                      </a: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/>
                </a:tc>
                <a:extLst>
                  <a:ext uri="{0D108BD9-81ED-4DB2-BD59-A6C34878D82A}">
                    <a16:rowId xmlns:a16="http://schemas.microsoft.com/office/drawing/2014/main" val="3594638185"/>
                  </a:ext>
                </a:extLst>
              </a:tr>
              <a:tr h="241019"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VDC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1536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1877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16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/>
                </a:tc>
                <a:extLst>
                  <a:ext uri="{0D108BD9-81ED-4DB2-BD59-A6C34878D82A}">
                    <a16:rowId xmlns:a16="http://schemas.microsoft.com/office/drawing/2014/main" val="2433267470"/>
                  </a:ext>
                </a:extLst>
              </a:tr>
              <a:tr h="241019"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BPM/Raster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FADC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/>
                </a:tc>
                <a:extLst>
                  <a:ext uri="{0D108BD9-81ED-4DB2-BD59-A6C34878D82A}">
                    <a16:rowId xmlns:a16="http://schemas.microsoft.com/office/drawing/2014/main" val="2626281182"/>
                  </a:ext>
                </a:extLst>
              </a:tr>
              <a:tr h="2410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RP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/>
                </a:tc>
                <a:extLst>
                  <a:ext uri="{0D108BD9-81ED-4DB2-BD59-A6C34878D82A}">
                    <a16:rowId xmlns:a16="http://schemas.microsoft.com/office/drawing/2014/main" val="2570017490"/>
                  </a:ext>
                </a:extLst>
              </a:tr>
              <a:tr h="241019"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Proton Large Angle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96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FADC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/>
                </a:tc>
                <a:extLst>
                  <a:ext uri="{0D108BD9-81ED-4DB2-BD59-A6C34878D82A}">
                    <a16:rowId xmlns:a16="http://schemas.microsoft.com/office/drawing/2014/main" val="2050128155"/>
                  </a:ext>
                </a:extLst>
              </a:tr>
              <a:tr h="241019"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Active analyzer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32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FADC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/>
                </a:tc>
                <a:extLst>
                  <a:ext uri="{0D108BD9-81ED-4DB2-BD59-A6C34878D82A}">
                    <a16:rowId xmlns:a16="http://schemas.microsoft.com/office/drawing/2014/main" val="1273668170"/>
                  </a:ext>
                </a:extLst>
              </a:tr>
              <a:tr h="241019"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TDC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 anchor="ctr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</a:tbl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4B2057-374B-4E40-A3B7-55AC604E4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02/17/2021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857FE4-E73D-4496-A686-E18BFA1D5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SBS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7A391F-936F-4818-9167-FC94F3EFA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E4710-59D0-4433-AC5E-7DD5F4EA7C77}" type="slidenum">
              <a:rPr lang="en-US" smtClean="0"/>
              <a:t>5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63253FD-2045-462F-9601-43FBC771DC0A}"/>
              </a:ext>
            </a:extLst>
          </p:cNvPr>
          <p:cNvCxnSpPr/>
          <p:nvPr/>
        </p:nvCxnSpPr>
        <p:spPr>
          <a:xfrm>
            <a:off x="2511422" y="3721528"/>
            <a:ext cx="87761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95995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187" y="38100"/>
            <a:ext cx="10972800" cy="1143000"/>
          </a:xfrm>
        </p:spPr>
        <p:txBody>
          <a:bodyPr/>
          <a:lstStyle/>
          <a:p>
            <a:r>
              <a:rPr lang="en-US" dirty="0"/>
              <a:t>New trigger rates </a:t>
            </a:r>
            <a:r>
              <a:rPr lang="en-US" dirty="0" err="1"/>
              <a:t>GMn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B1AE1-36B6-4064-9CBF-5CEE602E96FE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43D1D1B-CCEA-417D-88A0-CB5073E960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299" y="1901908"/>
            <a:ext cx="11107803" cy="297489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A56DB40-6158-407A-9ED3-9F590EDF99AA}"/>
              </a:ext>
            </a:extLst>
          </p:cNvPr>
          <p:cNvSpPr txBox="1"/>
          <p:nvPr/>
        </p:nvSpPr>
        <p:spPr>
          <a:xfrm>
            <a:off x="0" y="2760617"/>
            <a:ext cx="1092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Gen/RP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354227A-AF5F-4951-B09B-43030E17FF61}"/>
              </a:ext>
            </a:extLst>
          </p:cNvPr>
          <p:cNvSpPr/>
          <p:nvPr/>
        </p:nvSpPr>
        <p:spPr>
          <a:xfrm>
            <a:off x="9427029" y="2294709"/>
            <a:ext cx="670560" cy="258209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9F150360-F0D7-4264-8869-8D8008B89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02/17/2021</a:t>
            </a: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F7201709-310A-46F0-997C-76E1FE347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SBS meeting</a:t>
            </a:r>
          </a:p>
        </p:txBody>
      </p:sp>
    </p:spTree>
    <p:extLst>
      <p:ext uri="{BB962C8B-B14F-4D97-AF65-F5344CB8AC3E}">
        <p14:creationId xmlns:p14="http://schemas.microsoft.com/office/powerpoint/2010/main" val="9510766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DDF65-E683-4EB0-A1EE-1EF0776CC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HCAL rates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F5521BA-7528-4015-B67D-878614ED2C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2212" y="1570383"/>
            <a:ext cx="11594869" cy="3364395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BC01973-F6AD-400D-90B3-840EAC7354E4}"/>
              </a:ext>
            </a:extLst>
          </p:cNvPr>
          <p:cNvSpPr txBox="1"/>
          <p:nvPr/>
        </p:nvSpPr>
        <p:spPr>
          <a:xfrm>
            <a:off x="838200" y="5223013"/>
            <a:ext cx="9115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GEN-RP coincidence : 1.25 MHz x  10 </a:t>
            </a:r>
            <a:r>
              <a:rPr lang="en-US" dirty="0" err="1"/>
              <a:t>KHz</a:t>
            </a:r>
            <a:r>
              <a:rPr lang="en-US" dirty="0"/>
              <a:t> x 50 ns = 625 Hz 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F878672-AEA3-48B1-B5F5-7E52076B8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02/17/2021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ECEDE7-0FB5-43E9-A90F-A09276E39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SBS meeting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94EF659-5208-4FCD-9D7D-30847090E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E4710-59D0-4433-AC5E-7DD5F4EA7C7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322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D6DC6-5DD9-4B96-A39F-F87D792A6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GMn</a:t>
            </a:r>
            <a:r>
              <a:rPr lang="en-US" dirty="0"/>
              <a:t> data rates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8F141C-E1A5-4ABB-BDBA-42B5292B3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02/17/2021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D538AF-999B-4E45-BF5D-5866CD53D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SBS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0AB928-80B6-4939-BE6F-D57ACDC14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E4710-59D0-4433-AC5E-7DD5F4EA7C77}" type="slidenum">
              <a:rPr lang="en-US" smtClean="0"/>
              <a:t>8</a:t>
            </a:fld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A82574C-F4A8-4450-A6CF-2993ED64AA79}"/>
              </a:ext>
            </a:extLst>
          </p:cNvPr>
          <p:cNvGraphicFramePr>
            <a:graphicFrameLocks noGrp="1"/>
          </p:cNvGraphicFramePr>
          <p:nvPr/>
        </p:nvGraphicFramePr>
        <p:xfrm>
          <a:off x="482049" y="1690688"/>
          <a:ext cx="11459817" cy="37460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78977">
                  <a:extLst>
                    <a:ext uri="{9D8B030D-6E8A-4147-A177-3AD203B41FA5}">
                      <a16:colId xmlns:a16="http://schemas.microsoft.com/office/drawing/2014/main" val="2050175390"/>
                    </a:ext>
                  </a:extLst>
                </a:gridCol>
                <a:gridCol w="877704">
                  <a:extLst>
                    <a:ext uri="{9D8B030D-6E8A-4147-A177-3AD203B41FA5}">
                      <a16:colId xmlns:a16="http://schemas.microsoft.com/office/drawing/2014/main" val="2258644084"/>
                    </a:ext>
                  </a:extLst>
                </a:gridCol>
                <a:gridCol w="1283433">
                  <a:extLst>
                    <a:ext uri="{9D8B030D-6E8A-4147-A177-3AD203B41FA5}">
                      <a16:colId xmlns:a16="http://schemas.microsoft.com/office/drawing/2014/main" val="958706967"/>
                    </a:ext>
                  </a:extLst>
                </a:gridCol>
                <a:gridCol w="1101268">
                  <a:extLst>
                    <a:ext uri="{9D8B030D-6E8A-4147-A177-3AD203B41FA5}">
                      <a16:colId xmlns:a16="http://schemas.microsoft.com/office/drawing/2014/main" val="1469580510"/>
                    </a:ext>
                  </a:extLst>
                </a:gridCol>
                <a:gridCol w="869423">
                  <a:extLst>
                    <a:ext uri="{9D8B030D-6E8A-4147-A177-3AD203B41FA5}">
                      <a16:colId xmlns:a16="http://schemas.microsoft.com/office/drawing/2014/main" val="3510566156"/>
                    </a:ext>
                  </a:extLst>
                </a:gridCol>
                <a:gridCol w="1043307">
                  <a:extLst>
                    <a:ext uri="{9D8B030D-6E8A-4147-A177-3AD203B41FA5}">
                      <a16:colId xmlns:a16="http://schemas.microsoft.com/office/drawing/2014/main" val="3315681861"/>
                    </a:ext>
                  </a:extLst>
                </a:gridCol>
                <a:gridCol w="662417">
                  <a:extLst>
                    <a:ext uri="{9D8B030D-6E8A-4147-A177-3AD203B41FA5}">
                      <a16:colId xmlns:a16="http://schemas.microsoft.com/office/drawing/2014/main" val="651813268"/>
                    </a:ext>
                  </a:extLst>
                </a:gridCol>
                <a:gridCol w="1035027">
                  <a:extLst>
                    <a:ext uri="{9D8B030D-6E8A-4147-A177-3AD203B41FA5}">
                      <a16:colId xmlns:a16="http://schemas.microsoft.com/office/drawing/2014/main" val="2984039484"/>
                    </a:ext>
                  </a:extLst>
                </a:gridCol>
                <a:gridCol w="695538">
                  <a:extLst>
                    <a:ext uri="{9D8B030D-6E8A-4147-A177-3AD203B41FA5}">
                      <a16:colId xmlns:a16="http://schemas.microsoft.com/office/drawing/2014/main" val="2583867929"/>
                    </a:ext>
                  </a:extLst>
                </a:gridCol>
                <a:gridCol w="985345">
                  <a:extLst>
                    <a:ext uri="{9D8B030D-6E8A-4147-A177-3AD203B41FA5}">
                      <a16:colId xmlns:a16="http://schemas.microsoft.com/office/drawing/2014/main" val="2645020198"/>
                    </a:ext>
                  </a:extLst>
                </a:gridCol>
                <a:gridCol w="770060">
                  <a:extLst>
                    <a:ext uri="{9D8B030D-6E8A-4147-A177-3AD203B41FA5}">
                      <a16:colId xmlns:a16="http://schemas.microsoft.com/office/drawing/2014/main" val="3082671707"/>
                    </a:ext>
                  </a:extLst>
                </a:gridCol>
                <a:gridCol w="678977">
                  <a:extLst>
                    <a:ext uri="{9D8B030D-6E8A-4147-A177-3AD203B41FA5}">
                      <a16:colId xmlns:a16="http://schemas.microsoft.com/office/drawing/2014/main" val="4127809918"/>
                    </a:ext>
                  </a:extLst>
                </a:gridCol>
                <a:gridCol w="778341">
                  <a:extLst>
                    <a:ext uri="{9D8B030D-6E8A-4147-A177-3AD203B41FA5}">
                      <a16:colId xmlns:a16="http://schemas.microsoft.com/office/drawing/2014/main" val="3717838928"/>
                    </a:ext>
                  </a:extLst>
                </a:gridCol>
              </a:tblGrid>
              <a:tr h="152115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9" marR="3799" marT="37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9" marR="3799" marT="37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9" marR="3799" marT="37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9" marR="3799" marT="37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Trigger rate :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9" marR="3799" marT="37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5000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9" marR="3799" marT="37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9" marR="3799" marT="37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9" marR="3799" marT="37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9" marR="3799" marT="37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9" marR="3799" marT="37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9" marR="3799" marT="37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9" marR="3799" marT="37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9" marR="3799" marT="3799" marB="0" anchor="b"/>
                </a:tc>
                <a:extLst>
                  <a:ext uri="{0D108BD9-81ED-4DB2-BD59-A6C34878D82A}">
                    <a16:rowId xmlns:a16="http://schemas.microsoft.com/office/drawing/2014/main" val="623101539"/>
                  </a:ext>
                </a:extLst>
              </a:tr>
              <a:tr h="15211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Column1</a:t>
                      </a:r>
                      <a:endParaRPr lang="en-US" sz="7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9" marR="3799" marT="37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Column2</a:t>
                      </a:r>
                      <a:endParaRPr lang="en-US" sz="7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9" marR="3799" marT="37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Column3</a:t>
                      </a:r>
                      <a:endParaRPr lang="en-US" sz="7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9" marR="3799" marT="37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Column4</a:t>
                      </a:r>
                      <a:endParaRPr lang="en-US" sz="7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9" marR="3799" marT="37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Column5</a:t>
                      </a:r>
                      <a:endParaRPr lang="en-US" sz="7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9" marR="3799" marT="37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Column6</a:t>
                      </a:r>
                      <a:endParaRPr lang="en-US" sz="7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9" marR="3799" marT="37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Column7</a:t>
                      </a:r>
                      <a:endParaRPr lang="en-US" sz="7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9" marR="3799" marT="37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Column8</a:t>
                      </a:r>
                      <a:endParaRPr lang="en-US" sz="7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9" marR="3799" marT="37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Column9</a:t>
                      </a:r>
                      <a:endParaRPr lang="en-US" sz="7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9" marR="3799" marT="37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Column10</a:t>
                      </a:r>
                      <a:endParaRPr lang="en-US" sz="7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9" marR="3799" marT="37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Column11</a:t>
                      </a:r>
                      <a:endParaRPr lang="en-US" sz="7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9" marR="3799" marT="37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Column12</a:t>
                      </a:r>
                      <a:endParaRPr lang="en-US" sz="7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9" marR="3799" marT="37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Column13</a:t>
                      </a:r>
                      <a:endParaRPr lang="en-US" sz="7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9" marR="3799" marT="3799" marB="0" anchor="b"/>
                </a:tc>
                <a:extLst>
                  <a:ext uri="{0D108BD9-81ED-4DB2-BD59-A6C34878D82A}">
                    <a16:rowId xmlns:a16="http://schemas.microsoft.com/office/drawing/2014/main" val="2403564353"/>
                  </a:ext>
                </a:extLst>
              </a:tr>
              <a:tr h="2458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9" marR="3799" marT="37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Rate per cm2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9" marR="3799" marT="37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Rate per plane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9" marR="3799" marT="37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hits in 325 ns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9" marR="3799" marT="37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occupancy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9" marR="3799" marT="37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strip hits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9" marR="3799" marT="37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XY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9" marR="3799" marT="37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6 samples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9" marR="3799" marT="37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bytes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9" marR="3799" marT="37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Rate MB/s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9" marR="3799" marT="37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9" marR="3799" marT="37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Rate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9" marR="3799" marT="37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Rate MB/s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9" marR="3799" marT="3799" marB="0" anchor="b"/>
                </a:tc>
                <a:extLst>
                  <a:ext uri="{0D108BD9-81ED-4DB2-BD59-A6C34878D82A}">
                    <a16:rowId xmlns:a16="http://schemas.microsoft.com/office/drawing/2014/main" val="4242244464"/>
                  </a:ext>
                </a:extLst>
              </a:tr>
              <a:tr h="24584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9" marR="3799" marT="379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65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9" marR="3799" marT="379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390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9" marR="3799" marT="37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126.75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9" marR="3799" marT="37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20%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9" marR="3799" marT="37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443.625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9" marR="3799" marT="37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887.25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9" marR="3799" marT="37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5323.5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9" marR="3799" marT="37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21298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9" marR="3799" marT="37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106.49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9" marR="3799" marT="37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9" marR="3799" marT="37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1.06E+08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9" marR="3799" marT="37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106.49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9" marR="3799" marT="3799" marB="0" anchor="b"/>
                </a:tc>
                <a:extLst>
                  <a:ext uri="{0D108BD9-81ED-4DB2-BD59-A6C34878D82A}">
                    <a16:rowId xmlns:a16="http://schemas.microsoft.com/office/drawing/2014/main" val="4215806226"/>
                  </a:ext>
                </a:extLst>
              </a:tr>
              <a:tr h="24584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9" marR="3799" marT="379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80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9" marR="3799" marT="379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480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9" marR="3799" marT="37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156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9" marR="3799" marT="37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24%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9" marR="3799" marT="37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546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9" marR="3799" marT="37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1092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9" marR="3799" marT="37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6552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9" marR="3799" marT="37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26208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9" marR="3799" marT="37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131.04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9" marR="3799" marT="37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9" marR="3799" marT="37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1.31E+08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9" marR="3799" marT="37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131.04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9" marR="3799" marT="3799" marB="0" anchor="b"/>
                </a:tc>
                <a:extLst>
                  <a:ext uri="{0D108BD9-81ED-4DB2-BD59-A6C34878D82A}">
                    <a16:rowId xmlns:a16="http://schemas.microsoft.com/office/drawing/2014/main" val="3656244860"/>
                  </a:ext>
                </a:extLst>
              </a:tr>
              <a:tr h="24584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9" marR="3799" marT="379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85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9" marR="3799" marT="379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1020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9" marR="3799" marT="37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331.5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9" marR="3799" marT="37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34%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9" marR="3799" marT="37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1160.25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9" marR="3799" marT="37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2320.5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9" marR="3799" marT="37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13923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9" marR="3799" marT="37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55692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9" marR="3799" marT="37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278.46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9" marR="3799" marT="37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9" marR="3799" marT="37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2.78E+08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9" marR="3799" marT="37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278.46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9" marR="3799" marT="3799" marB="0" anchor="b"/>
                </a:tc>
                <a:extLst>
                  <a:ext uri="{0D108BD9-81ED-4DB2-BD59-A6C34878D82A}">
                    <a16:rowId xmlns:a16="http://schemas.microsoft.com/office/drawing/2014/main" val="257812864"/>
                  </a:ext>
                </a:extLst>
              </a:tr>
              <a:tr h="24584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9" marR="3799" marT="379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85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9" marR="3799" marT="379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1020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9" marR="3799" marT="37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331.5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9" marR="3799" marT="37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34%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9" marR="3799" marT="37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1160.25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9" marR="3799" marT="37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2320.5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9" marR="3799" marT="37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13923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9" marR="3799" marT="37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55692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9" marR="3799" marT="37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278.46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9" marR="3799" marT="37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9" marR="3799" marT="37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2.78E+08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9" marR="3799" marT="37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278.46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9" marR="3799" marT="3799" marB="0" anchor="b"/>
                </a:tc>
                <a:extLst>
                  <a:ext uri="{0D108BD9-81ED-4DB2-BD59-A6C34878D82A}">
                    <a16:rowId xmlns:a16="http://schemas.microsoft.com/office/drawing/2014/main" val="437126167"/>
                  </a:ext>
                </a:extLst>
              </a:tr>
              <a:tr h="24584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9" marR="3799" marT="379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85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9" marR="3799" marT="379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1020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9" marR="3799" marT="37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331.5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9" marR="3799" marT="37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34%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9" marR="3799" marT="37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1160.25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9" marR="3799" marT="37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2320.5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9" marR="3799" marT="37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13923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9" marR="3799" marT="37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55692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9" marR="3799" marT="37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278.46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9" marR="3799" marT="37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9" marR="3799" marT="37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2.78E+08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9" marR="3799" marT="37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278.46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9" marR="3799" marT="3799" marB="0" anchor="b"/>
                </a:tc>
                <a:extLst>
                  <a:ext uri="{0D108BD9-81ED-4DB2-BD59-A6C34878D82A}">
                    <a16:rowId xmlns:a16="http://schemas.microsoft.com/office/drawing/2014/main" val="294594861"/>
                  </a:ext>
                </a:extLst>
              </a:tr>
              <a:tr h="24584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9" marR="3799" marT="379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9" marR="3799" marT="37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9" marR="3799" marT="37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9" marR="3799" marT="37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9" marR="3799" marT="37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9" marR="3799" marT="37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9" marR="3799" marT="37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9" marR="3799" marT="37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9" marR="3799" marT="37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9" marR="3799" marT="37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9" marR="3799" marT="37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9" marR="3799" marT="37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9" marR="3799" marT="3799" marB="0" anchor="b"/>
                </a:tc>
                <a:extLst>
                  <a:ext uri="{0D108BD9-81ED-4DB2-BD59-A6C34878D82A}">
                    <a16:rowId xmlns:a16="http://schemas.microsoft.com/office/drawing/2014/main" val="2706161475"/>
                  </a:ext>
                </a:extLst>
              </a:tr>
              <a:tr h="24584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9" marR="3799" marT="379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9" marR="3799" marT="37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9" marR="3799" marT="37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9" marR="3799" marT="37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9" marR="3799" marT="37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9" marR="3799" marT="37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9" marR="3799" marT="37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9" marR="3799" marT="37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9" marR="3799" marT="37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9" marR="3799" marT="37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9" marR="3799" marT="37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9" marR="3799" marT="37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1,072.91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9" marR="3799" marT="3799" marB="0" anchor="b"/>
                </a:tc>
                <a:extLst>
                  <a:ext uri="{0D108BD9-81ED-4DB2-BD59-A6C34878D82A}">
                    <a16:rowId xmlns:a16="http://schemas.microsoft.com/office/drawing/2014/main" val="1488708626"/>
                  </a:ext>
                </a:extLst>
              </a:tr>
              <a:tr h="2458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Samples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9" marR="3799" marT="37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20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9" marR="3799" marT="379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9" marR="3799" marT="379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9" marR="3799" marT="379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9" marR="3799" marT="379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9" marR="3799" marT="37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9" marR="3799" marT="37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9" marR="3799" marT="37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9" marR="3799" marT="37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9" marR="3799" marT="37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9" marR="3799" marT="37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9" marR="3799" marT="37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9" marR="3799" marT="3799" marB="0" anchor="b"/>
                </a:tc>
                <a:extLst>
                  <a:ext uri="{0D108BD9-81ED-4DB2-BD59-A6C34878D82A}">
                    <a16:rowId xmlns:a16="http://schemas.microsoft.com/office/drawing/2014/main" val="650576634"/>
                  </a:ext>
                </a:extLst>
              </a:tr>
              <a:tr h="2458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FADC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9" marR="3799" marT="379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9" marR="3799" marT="37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Event size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9" marR="3799" marT="379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9" marR="3799" marT="379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9" marR="3799" marT="379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9" marR="3799" marT="37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9" marR="3799" marT="37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9" marR="3799" marT="37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9" marR="3799" marT="37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9" marR="3799" marT="37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9" marR="3799" marT="37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9" marR="3799" marT="37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9" marR="3799" marT="3799" marB="0" anchor="b"/>
                </a:tc>
                <a:extLst>
                  <a:ext uri="{0D108BD9-81ED-4DB2-BD59-A6C34878D82A}">
                    <a16:rowId xmlns:a16="http://schemas.microsoft.com/office/drawing/2014/main" val="1621016295"/>
                  </a:ext>
                </a:extLst>
              </a:tr>
              <a:tr h="245842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9" marR="3799" marT="37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288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9" marR="3799" marT="37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13968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9" marR="3799" marT="37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69.84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9" marR="3799" marT="379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9" marR="3799" marT="379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9" marR="3799" marT="37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9" marR="3799" marT="37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9" marR="3799" marT="37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9" marR="3799" marT="37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9" marR="3799" marT="37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9" marR="3799" marT="37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9" marR="3799" marT="37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9" marR="3799" marT="3799" marB="0" anchor="b"/>
                </a:tc>
                <a:extLst>
                  <a:ext uri="{0D108BD9-81ED-4DB2-BD59-A6C34878D82A}">
                    <a16:rowId xmlns:a16="http://schemas.microsoft.com/office/drawing/2014/main" val="1183425944"/>
                  </a:ext>
                </a:extLst>
              </a:tr>
              <a:tr h="245842"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9" marR="3799" marT="379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9" marR="3799" marT="379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9" marR="3799" marT="379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9" marR="3799" marT="379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9" marR="3799" marT="379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9" marR="3799" marT="37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9" marR="3799" marT="37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9" marR="3799" marT="37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9" marR="3799" marT="37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9" marR="3799" marT="37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9" marR="3799" marT="37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9" marR="3799" marT="37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9" marR="3799" marT="3799" marB="0" anchor="b"/>
                </a:tc>
                <a:extLst>
                  <a:ext uri="{0D108BD9-81ED-4DB2-BD59-A6C34878D82A}">
                    <a16:rowId xmlns:a16="http://schemas.microsoft.com/office/drawing/2014/main" val="4281682477"/>
                  </a:ext>
                </a:extLst>
              </a:tr>
              <a:tr h="245842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9" marR="3799" marT="37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9" marR="3799" marT="37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9" marR="3799" marT="37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9" marR="3799" marT="379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9" marR="3799" marT="379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9" marR="3799" marT="37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9" marR="3799" marT="37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9" marR="3799" marT="37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9" marR="3799" marT="37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9" marR="3799" marT="37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9" marR="3799" marT="37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9" marR="3799" marT="379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9" marR="3799" marT="3799" marB="0" anchor="b"/>
                </a:tc>
                <a:extLst>
                  <a:ext uri="{0D108BD9-81ED-4DB2-BD59-A6C34878D82A}">
                    <a16:rowId xmlns:a16="http://schemas.microsoft.com/office/drawing/2014/main" val="3162422086"/>
                  </a:ext>
                </a:extLst>
              </a:tr>
              <a:tr h="245842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9" marR="3799" marT="379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9" marR="3799" marT="37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Total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9" marR="3799" marT="37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1142.75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9" marR="3799" marT="379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9" marR="3799" marT="379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9" marR="3799" marT="37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9" marR="3799" marT="37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9" marR="3799" marT="37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9" marR="3799" marT="37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9" marR="3799" marT="37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9" marR="3799" marT="37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9" marR="3799" marT="37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99" marR="3799" marT="3799" marB="0" anchor="b"/>
                </a:tc>
                <a:extLst>
                  <a:ext uri="{0D108BD9-81ED-4DB2-BD59-A6C34878D82A}">
                    <a16:rowId xmlns:a16="http://schemas.microsoft.com/office/drawing/2014/main" val="171735129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A0784C8-3A2E-4580-8314-4A6F5A824190}"/>
              </a:ext>
            </a:extLst>
          </p:cNvPr>
          <p:cNvSpPr txBox="1"/>
          <p:nvPr/>
        </p:nvSpPr>
        <p:spPr>
          <a:xfrm>
            <a:off x="1129862" y="5812221"/>
            <a:ext cx="1036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 </a:t>
            </a:r>
            <a:r>
              <a:rPr lang="en-US" dirty="0" err="1"/>
              <a:t>KHz</a:t>
            </a:r>
            <a:r>
              <a:rPr lang="en-US" dirty="0"/>
              <a:t> single arm gives 1.1 GB/s  if SSP give factor 3 reduction around 300 MB/s but need to be checked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659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474" y="219652"/>
            <a:ext cx="10515600" cy="1325563"/>
          </a:xfrm>
        </p:spPr>
        <p:txBody>
          <a:bodyPr/>
          <a:lstStyle/>
          <a:p>
            <a:r>
              <a:rPr lang="en-US" dirty="0"/>
              <a:t>Data rates Gen RP </a:t>
            </a:r>
            <a:r>
              <a:rPr lang="en-US" dirty="0" err="1"/>
              <a:t>BigBite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24" y="2015836"/>
            <a:ext cx="11201895" cy="3034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92629" y="5380000"/>
            <a:ext cx="80434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Coincidence trigger rate expected 625 Hz</a:t>
            </a:r>
          </a:p>
          <a:p>
            <a:r>
              <a:rPr lang="en-US" dirty="0" err="1"/>
              <a:t>Bigbite</a:t>
            </a:r>
            <a:r>
              <a:rPr lang="en-US" dirty="0"/>
              <a:t> rate : about 311 MB/s expect factor of 3 reduction from SSP about 100 MB/s</a:t>
            </a:r>
          </a:p>
          <a:p>
            <a:r>
              <a:rPr lang="en-US" dirty="0"/>
              <a:t>1 VXS crate with VTP readout 1.25 GB/s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02/17/2021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SBS meeting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3CAC88-7089-4B7D-8984-91A21BDDC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2E9DD-6589-425D-ACA6-32A9FB03E54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2356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2390</TotalTime>
  <Words>1788</Words>
  <Application>Microsoft Office PowerPoint</Application>
  <PresentationFormat>Widescreen</PresentationFormat>
  <Paragraphs>833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Arial</vt:lpstr>
      <vt:lpstr>Calibri</vt:lpstr>
      <vt:lpstr>Calibri Light</vt:lpstr>
      <vt:lpstr>Liberation Sans</vt:lpstr>
      <vt:lpstr>Office Theme</vt:lpstr>
      <vt:lpstr>SBS DAQ</vt:lpstr>
      <vt:lpstr>Outline</vt:lpstr>
      <vt:lpstr>First SBS run group</vt:lpstr>
      <vt:lpstr>SBS DAQ subsystems and manpower</vt:lpstr>
      <vt:lpstr>SBS configuration GMn/Gen/Gen RP</vt:lpstr>
      <vt:lpstr>New trigger rates GMn</vt:lpstr>
      <vt:lpstr>HCAL rates</vt:lpstr>
      <vt:lpstr>GMn data rates</vt:lpstr>
      <vt:lpstr>Data rates Gen RP BigBite</vt:lpstr>
      <vt:lpstr>Data rates Gen RP polarimeter GEMS</vt:lpstr>
      <vt:lpstr>Requirement summary</vt:lpstr>
      <vt:lpstr>Shower</vt:lpstr>
      <vt:lpstr>Bigbite DAQ ( non GEM)  Full inventory</vt:lpstr>
      <vt:lpstr>Bigbite trigger and timing</vt:lpstr>
      <vt:lpstr>L1 logic for non pipelined electronics</vt:lpstr>
      <vt:lpstr>FADC inventory</vt:lpstr>
      <vt:lpstr>Grinch</vt:lpstr>
      <vt:lpstr>Hodoscope</vt:lpstr>
      <vt:lpstr>HCAL</vt:lpstr>
      <vt:lpstr>Recoil polarimeter</vt:lpstr>
      <vt:lpstr>CDet</vt:lpstr>
      <vt:lpstr>GEM</vt:lpstr>
      <vt:lpstr>GEM continued</vt:lpstr>
      <vt:lpstr>GEM continued</vt:lpstr>
      <vt:lpstr>GEM continued</vt:lpstr>
      <vt:lpstr>GEM</vt:lpstr>
      <vt:lpstr>GEM</vt:lpstr>
      <vt:lpstr>GEM timeline</vt:lpstr>
      <vt:lpstr>MPD</vt:lpstr>
      <vt:lpstr>LHRS</vt:lpstr>
      <vt:lpstr>Cable list</vt:lpstr>
      <vt:lpstr>Cable and rack layout from Eric</vt:lpstr>
      <vt:lpstr>Bigbite weldment cable trays</vt:lpstr>
      <vt:lpstr>Network upgrade</vt:lpstr>
      <vt:lpstr>Timeline</vt:lpstr>
      <vt:lpstr>Purchases</vt:lpstr>
      <vt:lpstr>Documentation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SBS DAQ update</dc:title>
  <dc:creator>Eun  Hee Alexandre</dc:creator>
  <cp:lastModifiedBy>Alexandre Camsonne</cp:lastModifiedBy>
  <cp:revision>19</cp:revision>
  <dcterms:created xsi:type="dcterms:W3CDTF">2020-11-23T12:10:32Z</dcterms:created>
  <dcterms:modified xsi:type="dcterms:W3CDTF">2021-02-17T20:24:48Z</dcterms:modified>
</cp:coreProperties>
</file>