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73" r:id="rId2"/>
    <p:sldId id="443" r:id="rId3"/>
    <p:sldId id="534" r:id="rId4"/>
    <p:sldId id="559" r:id="rId5"/>
    <p:sldId id="537" r:id="rId6"/>
    <p:sldId id="540" r:id="rId7"/>
    <p:sldId id="563" r:id="rId8"/>
    <p:sldId id="549" r:id="rId9"/>
    <p:sldId id="550" r:id="rId10"/>
    <p:sldId id="557" r:id="rId11"/>
    <p:sldId id="556" r:id="rId12"/>
    <p:sldId id="566" r:id="rId13"/>
    <p:sldId id="568" r:id="rId14"/>
    <p:sldId id="560" r:id="rId15"/>
    <p:sldId id="548" r:id="rId16"/>
    <p:sldId id="553" r:id="rId17"/>
    <p:sldId id="558" r:id="rId18"/>
    <p:sldId id="561" r:id="rId19"/>
    <p:sldId id="544" r:id="rId20"/>
    <p:sldId id="545" r:id="rId21"/>
    <p:sldId id="546" r:id="rId22"/>
    <p:sldId id="547" r:id="rId23"/>
    <p:sldId id="562" r:id="rId24"/>
    <p:sldId id="554" r:id="rId25"/>
    <p:sldId id="564" r:id="rId26"/>
    <p:sldId id="555" r:id="rId27"/>
    <p:sldId id="565" r:id="rId28"/>
    <p:sldId id="532" r:id="rId29"/>
    <p:sldId id="535" r:id="rId30"/>
    <p:sldId id="536" r:id="rId31"/>
    <p:sldId id="530" r:id="rId32"/>
    <p:sldId id="542" r:id="rId33"/>
    <p:sldId id="538" r:id="rId34"/>
    <p:sldId id="551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C8FF"/>
    <a:srgbClr val="9BFFFF"/>
    <a:srgbClr val="FFC8FF"/>
    <a:srgbClr val="0000FF"/>
    <a:srgbClr val="960BF0"/>
    <a:srgbClr val="F600F6"/>
    <a:srgbClr val="E6E6E6"/>
    <a:srgbClr val="FF9BFF"/>
    <a:srgbClr val="00FFFF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4" autoAdjust="0"/>
    <p:restoredTop sz="96374" autoAdjust="0"/>
  </p:normalViewPr>
  <p:slideViewPr>
    <p:cSldViewPr>
      <p:cViewPr varScale="1">
        <p:scale>
          <a:sx n="85" d="100"/>
          <a:sy n="85" d="100"/>
        </p:scale>
        <p:origin x="10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9C5E67-53CA-4EDD-9A69-46C609668E65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BC0EECC-A21C-442F-A79B-DFB744D6E340}">
      <dgm:prSet phldrT="[Text]" custT="1"/>
      <dgm:spPr>
        <a:solidFill>
          <a:srgbClr val="CCFF99"/>
        </a:solidFill>
      </dgm:spPr>
      <dgm:t>
        <a:bodyPr/>
        <a:lstStyle/>
        <a:p>
          <a:pPr algn="ctr"/>
          <a:r>
            <a:rPr lang="it-IT" sz="1200" b="1" dirty="0"/>
            <a:t>MPD Main Block</a:t>
          </a:r>
        </a:p>
        <a:p>
          <a:pPr algn="l"/>
          <a:r>
            <a:rPr lang="it-IT" sz="1200" dirty="0">
              <a:solidFill>
                <a:schemeClr val="bg2">
                  <a:lumMod val="10000"/>
                </a:schemeClr>
              </a:solidFill>
            </a:rPr>
            <a:t>Arriga GX FPGA</a:t>
          </a:r>
          <a:br>
            <a:rPr lang="it-IT" sz="1200" dirty="0">
              <a:solidFill>
                <a:schemeClr val="bg2">
                  <a:lumMod val="10000"/>
                </a:schemeClr>
              </a:solidFill>
            </a:rPr>
          </a:br>
          <a:r>
            <a:rPr lang="it-IT" sz="1200" dirty="0">
              <a:solidFill>
                <a:schemeClr val="bg2">
                  <a:lumMod val="10000"/>
                </a:schemeClr>
              </a:solidFill>
            </a:rPr>
            <a:t>128 MB DDR2-RAM</a:t>
          </a:r>
          <a:br>
            <a:rPr lang="it-IT" sz="1200" dirty="0">
              <a:solidFill>
                <a:schemeClr val="bg2">
                  <a:lumMod val="10000"/>
                </a:schemeClr>
              </a:solidFill>
            </a:rPr>
          </a:br>
          <a:r>
            <a:rPr lang="it-IT" sz="1200" dirty="0">
              <a:solidFill>
                <a:schemeClr val="bg2">
                  <a:lumMod val="10000"/>
                </a:schemeClr>
              </a:solidFill>
            </a:rPr>
            <a:t>Firmware V4.0 (74% resources):</a:t>
          </a:r>
        </a:p>
        <a:p>
          <a:pPr algn="l"/>
          <a:r>
            <a:rPr lang="it-IT" sz="1200" dirty="0">
              <a:solidFill>
                <a:schemeClr val="bg2">
                  <a:lumMod val="10000"/>
                </a:schemeClr>
              </a:solidFill>
            </a:rPr>
            <a:t># FIR Filter (16 param)</a:t>
          </a:r>
          <a:br>
            <a:rPr lang="it-IT" sz="1200" dirty="0">
              <a:solidFill>
                <a:schemeClr val="bg2">
                  <a:lumMod val="10000"/>
                </a:schemeClr>
              </a:solidFill>
            </a:rPr>
          </a:br>
          <a:r>
            <a:rPr lang="it-IT" sz="1200" dirty="0">
              <a:solidFill>
                <a:schemeClr val="bg2">
                  <a:lumMod val="10000"/>
                </a:schemeClr>
              </a:solidFill>
            </a:rPr>
            <a:t># Zero Suppression</a:t>
          </a:r>
          <a:br>
            <a:rPr lang="it-IT" sz="1200" dirty="0">
              <a:solidFill>
                <a:schemeClr val="bg2">
                  <a:lumMod val="10000"/>
                </a:schemeClr>
              </a:solidFill>
            </a:rPr>
          </a:br>
          <a:r>
            <a:rPr lang="it-IT" sz="1200" dirty="0">
              <a:solidFill>
                <a:schemeClr val="bg2">
                  <a:lumMod val="10000"/>
                </a:schemeClr>
              </a:solidFill>
            </a:rPr>
            <a:t># Common mode and pedestal subtraction</a:t>
          </a:r>
          <a:br>
            <a:rPr lang="it-IT" sz="1200" dirty="0">
              <a:solidFill>
                <a:schemeClr val="bg2">
                  <a:lumMod val="10000"/>
                </a:schemeClr>
              </a:solidFill>
            </a:rPr>
          </a:br>
          <a:r>
            <a:rPr lang="it-IT" sz="1200" dirty="0">
              <a:solidFill>
                <a:schemeClr val="bg2">
                  <a:lumMod val="10000"/>
                </a:schemeClr>
              </a:solidFill>
            </a:rPr>
            <a:t># Remote config, </a:t>
          </a:r>
          <a:br>
            <a:rPr lang="it-IT" sz="1200" dirty="0">
              <a:solidFill>
                <a:schemeClr val="bg2">
                  <a:lumMod val="10000"/>
                </a:schemeClr>
              </a:solidFill>
            </a:rPr>
          </a:br>
          <a:r>
            <a:rPr lang="it-IT" sz="1200" dirty="0">
              <a:solidFill>
                <a:schemeClr val="bg2">
                  <a:lumMod val="10000"/>
                </a:schemeClr>
              </a:solidFill>
            </a:rPr>
            <a:t># ≈2 ns trigger time resolution</a:t>
          </a:r>
        </a:p>
      </dgm:t>
    </dgm:pt>
    <dgm:pt modelId="{D335658D-2F59-4ACE-87F0-8C102A67B10C}" type="parTrans" cxnId="{A13A2C1E-74A2-407B-B7DE-D1677B3731C9}">
      <dgm:prSet/>
      <dgm:spPr/>
      <dgm:t>
        <a:bodyPr/>
        <a:lstStyle/>
        <a:p>
          <a:endParaRPr lang="it-IT"/>
        </a:p>
      </dgm:t>
    </dgm:pt>
    <dgm:pt modelId="{B24DF4A8-667E-4772-8A65-CB6D8B4036C8}" type="sibTrans" cxnId="{A13A2C1E-74A2-407B-B7DE-D1677B3731C9}">
      <dgm:prSet/>
      <dgm:spPr/>
      <dgm:t>
        <a:bodyPr/>
        <a:lstStyle/>
        <a:p>
          <a:endParaRPr lang="it-IT"/>
        </a:p>
      </dgm:t>
    </dgm:pt>
    <dgm:pt modelId="{F29FC099-3B46-4390-9679-3F8D60DEE0DC}">
      <dgm:prSet phldrT="[Text]"/>
      <dgm:spPr>
        <a:solidFill>
          <a:srgbClr val="FFFFCC"/>
        </a:solidFill>
      </dgm:spPr>
      <dgm:t>
        <a:bodyPr/>
        <a:lstStyle/>
        <a:p>
          <a:r>
            <a:rPr lang="it-IT" dirty="0"/>
            <a:t>Aurora Protocol</a:t>
          </a:r>
        </a:p>
      </dgm:t>
    </dgm:pt>
    <dgm:pt modelId="{5FB9401F-DE5D-467F-9CC0-B2DAAA187764}" type="parTrans" cxnId="{9A05048D-DD0A-4F38-A9EE-92057435F395}">
      <dgm:prSet/>
      <dgm:spPr/>
      <dgm:t>
        <a:bodyPr/>
        <a:lstStyle/>
        <a:p>
          <a:endParaRPr lang="it-IT"/>
        </a:p>
      </dgm:t>
    </dgm:pt>
    <dgm:pt modelId="{B179EE34-DE81-45BD-B056-3836761E67C0}" type="sibTrans" cxnId="{9A05048D-DD0A-4F38-A9EE-92057435F395}">
      <dgm:prSet/>
      <dgm:spPr/>
      <dgm:t>
        <a:bodyPr/>
        <a:lstStyle/>
        <a:p>
          <a:endParaRPr lang="it-IT"/>
        </a:p>
      </dgm:t>
    </dgm:pt>
    <dgm:pt modelId="{7C642F23-B7B6-4337-ABB7-E0831A0C49A2}">
      <dgm:prSet phldrT="[Text]"/>
      <dgm:spPr>
        <a:solidFill>
          <a:srgbClr val="99FF66"/>
        </a:solidFill>
      </dgm:spPr>
      <dgm:t>
        <a:bodyPr/>
        <a:lstStyle/>
        <a:p>
          <a:r>
            <a:rPr lang="it-IT" dirty="0"/>
            <a:t>MPD-VME Interface</a:t>
          </a:r>
        </a:p>
      </dgm:t>
    </dgm:pt>
    <dgm:pt modelId="{EEDC98DA-A511-4C9B-92AA-8213E564B57A}" type="parTrans" cxnId="{CAE42F22-565F-4076-8560-4C268259BC07}">
      <dgm:prSet/>
      <dgm:spPr/>
      <dgm:t>
        <a:bodyPr/>
        <a:lstStyle/>
        <a:p>
          <a:endParaRPr lang="it-IT"/>
        </a:p>
      </dgm:t>
    </dgm:pt>
    <dgm:pt modelId="{7E745FC6-4FDF-47D6-998A-7E582C1270BF}" type="sibTrans" cxnId="{CAE42F22-565F-4076-8560-4C268259BC07}">
      <dgm:prSet/>
      <dgm:spPr/>
      <dgm:t>
        <a:bodyPr/>
        <a:lstStyle/>
        <a:p>
          <a:endParaRPr lang="it-IT"/>
        </a:p>
      </dgm:t>
    </dgm:pt>
    <dgm:pt modelId="{F7EAD1D0-261C-44F8-961C-8AB0D20C6603}">
      <dgm:prSet phldrT="[Text]"/>
      <dgm:spPr>
        <a:solidFill>
          <a:srgbClr val="FFFFCC"/>
        </a:solidFill>
      </dgm:spPr>
      <dgm:t>
        <a:bodyPr/>
        <a:lstStyle/>
        <a:p>
          <a:r>
            <a:rPr lang="it-IT" dirty="0"/>
            <a:t>VTP-Protocol</a:t>
          </a:r>
        </a:p>
      </dgm:t>
    </dgm:pt>
    <dgm:pt modelId="{4049BB33-D189-4AB2-89F8-DBBA88D25980}" type="parTrans" cxnId="{047BF690-1809-4F98-BF57-7139535EDE06}">
      <dgm:prSet/>
      <dgm:spPr/>
      <dgm:t>
        <a:bodyPr/>
        <a:lstStyle/>
        <a:p>
          <a:endParaRPr lang="it-IT"/>
        </a:p>
      </dgm:t>
    </dgm:pt>
    <dgm:pt modelId="{45977E36-13DD-44AA-8A0F-379C84ADA1E6}" type="sibTrans" cxnId="{047BF690-1809-4F98-BF57-7139535EDE06}">
      <dgm:prSet/>
      <dgm:spPr/>
      <dgm:t>
        <a:bodyPr/>
        <a:lstStyle/>
        <a:p>
          <a:endParaRPr lang="it-IT"/>
        </a:p>
      </dgm:t>
    </dgm:pt>
    <dgm:pt modelId="{7A7F1603-732F-43F8-9615-AAB3350669F4}">
      <dgm:prSet phldrT="[Text]"/>
      <dgm:spPr>
        <a:solidFill>
          <a:srgbClr val="99FF66"/>
        </a:solidFill>
      </dgm:spPr>
      <dgm:t>
        <a:bodyPr/>
        <a:lstStyle/>
        <a:p>
          <a:r>
            <a:rPr lang="it-IT" dirty="0"/>
            <a:t>VME-Protocols</a:t>
          </a:r>
        </a:p>
      </dgm:t>
    </dgm:pt>
    <dgm:pt modelId="{D5ABD70F-F2D5-47AC-B86C-6105CB08C632}" type="parTrans" cxnId="{15F69D6F-8B0F-427F-94B3-4F65C5B250F9}">
      <dgm:prSet/>
      <dgm:spPr/>
      <dgm:t>
        <a:bodyPr/>
        <a:lstStyle/>
        <a:p>
          <a:endParaRPr lang="it-IT"/>
        </a:p>
      </dgm:t>
    </dgm:pt>
    <dgm:pt modelId="{2C68CEFA-2674-40C6-A687-D34EAA96ABB9}" type="sibTrans" cxnId="{15F69D6F-8B0F-427F-94B3-4F65C5B250F9}">
      <dgm:prSet/>
      <dgm:spPr/>
      <dgm:t>
        <a:bodyPr/>
        <a:lstStyle/>
        <a:p>
          <a:endParaRPr lang="it-IT"/>
        </a:p>
      </dgm:t>
    </dgm:pt>
    <dgm:pt modelId="{9760818E-F6ED-41E3-94E1-619D344E7908}">
      <dgm:prSet phldrT="[Text]"/>
      <dgm:spPr>
        <a:solidFill>
          <a:srgbClr val="99FF66"/>
        </a:solidFill>
      </dgm:spPr>
      <dgm:t>
        <a:bodyPr/>
        <a:lstStyle/>
        <a:p>
          <a:r>
            <a:rPr lang="it-IT" dirty="0"/>
            <a:t>2eSST</a:t>
          </a:r>
        </a:p>
      </dgm:t>
    </dgm:pt>
    <dgm:pt modelId="{D11C15FA-710D-46A8-B90B-ECD88D6B0D2E}" type="parTrans" cxnId="{97A8CC29-1160-426E-A74E-8419AF5FBFA4}">
      <dgm:prSet/>
      <dgm:spPr/>
      <dgm:t>
        <a:bodyPr/>
        <a:lstStyle/>
        <a:p>
          <a:endParaRPr lang="it-IT"/>
        </a:p>
      </dgm:t>
    </dgm:pt>
    <dgm:pt modelId="{6C46B6A3-241F-4CDB-9EC4-E84FDA9CBFEA}" type="sibTrans" cxnId="{97A8CC29-1160-426E-A74E-8419AF5FBFA4}">
      <dgm:prSet/>
      <dgm:spPr/>
      <dgm:t>
        <a:bodyPr/>
        <a:lstStyle/>
        <a:p>
          <a:endParaRPr lang="it-IT"/>
        </a:p>
      </dgm:t>
    </dgm:pt>
    <dgm:pt modelId="{F4C50BF0-C30C-4FC6-9DD0-15365381F097}">
      <dgm:prSet phldrT="[Text]"/>
      <dgm:spPr>
        <a:solidFill>
          <a:srgbClr val="99FF66"/>
        </a:solidFill>
      </dgm:spPr>
      <dgm:t>
        <a:bodyPr/>
        <a:lstStyle/>
        <a:p>
          <a:r>
            <a:rPr lang="it-IT" dirty="0"/>
            <a:t>2eVME</a:t>
          </a:r>
        </a:p>
      </dgm:t>
    </dgm:pt>
    <dgm:pt modelId="{893BC0E4-D0FF-44B4-9292-7E6709E741DA}" type="parTrans" cxnId="{9F033CF4-A3FE-4589-99DF-CD6A1B0A4023}">
      <dgm:prSet/>
      <dgm:spPr/>
      <dgm:t>
        <a:bodyPr/>
        <a:lstStyle/>
        <a:p>
          <a:endParaRPr lang="it-IT"/>
        </a:p>
      </dgm:t>
    </dgm:pt>
    <dgm:pt modelId="{26D89DF5-062D-4936-9698-B0956DF3462C}" type="sibTrans" cxnId="{9F033CF4-A3FE-4589-99DF-CD6A1B0A4023}">
      <dgm:prSet/>
      <dgm:spPr/>
      <dgm:t>
        <a:bodyPr/>
        <a:lstStyle/>
        <a:p>
          <a:endParaRPr lang="it-IT"/>
        </a:p>
      </dgm:t>
    </dgm:pt>
    <dgm:pt modelId="{8EF76539-B0F9-4757-983F-F8B6D4E91690}">
      <dgm:prSet phldrT="[Text]"/>
      <dgm:spPr>
        <a:solidFill>
          <a:srgbClr val="99FF66"/>
        </a:solidFill>
      </dgm:spPr>
      <dgm:t>
        <a:bodyPr/>
        <a:lstStyle/>
        <a:p>
          <a:r>
            <a:rPr lang="it-IT" dirty="0"/>
            <a:t>VME32 …</a:t>
          </a:r>
        </a:p>
      </dgm:t>
    </dgm:pt>
    <dgm:pt modelId="{D027FB2C-5C4F-49D8-9DC5-45C22C38C00F}" type="parTrans" cxnId="{AE3851E1-A1F9-41B2-B5D1-857EAB63EBD8}">
      <dgm:prSet/>
      <dgm:spPr/>
      <dgm:t>
        <a:bodyPr/>
        <a:lstStyle/>
        <a:p>
          <a:endParaRPr lang="it-IT"/>
        </a:p>
      </dgm:t>
    </dgm:pt>
    <dgm:pt modelId="{CE0EE96D-A5D4-4A71-8EAC-B64CEC2E8789}" type="sibTrans" cxnId="{AE3851E1-A1F9-41B2-B5D1-857EAB63EBD8}">
      <dgm:prSet/>
      <dgm:spPr/>
      <dgm:t>
        <a:bodyPr/>
        <a:lstStyle/>
        <a:p>
          <a:endParaRPr lang="it-IT"/>
        </a:p>
      </dgm:t>
    </dgm:pt>
    <dgm:pt modelId="{D8F2485C-17FE-4E39-8678-81B1DB4B8520}">
      <dgm:prSet phldrT="[Text]"/>
      <dgm:spPr>
        <a:solidFill>
          <a:srgbClr val="FFFFCC"/>
        </a:solidFill>
      </dgm:spPr>
      <dgm:t>
        <a:bodyPr/>
        <a:lstStyle/>
        <a:p>
          <a:r>
            <a:rPr lang="it-IT" dirty="0"/>
            <a:t>MPD-VTP Interface</a:t>
          </a:r>
        </a:p>
      </dgm:t>
    </dgm:pt>
    <dgm:pt modelId="{C4AB3D33-0F82-4EB6-8E95-A365C523C59E}" type="sibTrans" cxnId="{4FD1A915-87FA-44F0-8D35-0740F598922D}">
      <dgm:prSet/>
      <dgm:spPr/>
      <dgm:t>
        <a:bodyPr/>
        <a:lstStyle/>
        <a:p>
          <a:endParaRPr lang="it-IT"/>
        </a:p>
      </dgm:t>
    </dgm:pt>
    <dgm:pt modelId="{12DCDA40-B370-4E11-942D-2DF3EC3706E6}" type="parTrans" cxnId="{4FD1A915-87FA-44F0-8D35-0740F598922D}">
      <dgm:prSet/>
      <dgm:spPr/>
      <dgm:t>
        <a:bodyPr/>
        <a:lstStyle/>
        <a:p>
          <a:endParaRPr lang="it-IT"/>
        </a:p>
      </dgm:t>
    </dgm:pt>
    <dgm:pt modelId="{04DDBDAC-4406-4797-BE21-26E4D7596CEB}">
      <dgm:prSet phldrT="[Text]"/>
      <dgm:spPr>
        <a:solidFill>
          <a:srgbClr val="99FF66"/>
        </a:solidFill>
      </dgm:spPr>
      <dgm:t>
        <a:bodyPr/>
        <a:lstStyle/>
        <a:p>
          <a:r>
            <a:rPr lang="it-IT" dirty="0"/>
            <a:t>VXS</a:t>
          </a:r>
        </a:p>
      </dgm:t>
    </dgm:pt>
    <dgm:pt modelId="{47326ABA-E302-4992-80FD-928A1EA821E4}" type="parTrans" cxnId="{180B2AE5-683F-4A3E-9E94-D3A59989CD58}">
      <dgm:prSet/>
      <dgm:spPr/>
      <dgm:t>
        <a:bodyPr/>
        <a:lstStyle/>
        <a:p>
          <a:endParaRPr lang="it-IT"/>
        </a:p>
      </dgm:t>
    </dgm:pt>
    <dgm:pt modelId="{CD974973-214B-4C84-A7CE-8EF810A2B292}" type="sibTrans" cxnId="{180B2AE5-683F-4A3E-9E94-D3A59989CD58}">
      <dgm:prSet/>
      <dgm:spPr/>
      <dgm:t>
        <a:bodyPr/>
        <a:lstStyle/>
        <a:p>
          <a:endParaRPr lang="it-IT"/>
        </a:p>
      </dgm:t>
    </dgm:pt>
    <dgm:pt modelId="{2AB28938-3393-47CC-8F5A-04BC38E70859}" type="pres">
      <dgm:prSet presAssocID="{E89C5E67-53CA-4EDD-9A69-46C609668E6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AC404A9-9FDA-421D-81AE-E3E1FFCD69F4}" type="pres">
      <dgm:prSet presAssocID="{ABC0EECC-A21C-442F-A79B-DFB744D6E340}" presName="root1" presStyleCnt="0"/>
      <dgm:spPr/>
    </dgm:pt>
    <dgm:pt modelId="{8C3E3C54-36B6-4AB7-8BC0-B00F076C2FEA}" type="pres">
      <dgm:prSet presAssocID="{ABC0EECC-A21C-442F-A79B-DFB744D6E340}" presName="LevelOneTextNode" presStyleLbl="node0" presStyleIdx="0" presStyleCnt="1" custScaleX="190156" custScaleY="710352">
        <dgm:presLayoutVars>
          <dgm:chPref val="3"/>
        </dgm:presLayoutVars>
      </dgm:prSet>
      <dgm:spPr/>
    </dgm:pt>
    <dgm:pt modelId="{86B893D8-854B-44E0-952D-EA4DAC39AB04}" type="pres">
      <dgm:prSet presAssocID="{ABC0EECC-A21C-442F-A79B-DFB744D6E340}" presName="level2hierChild" presStyleCnt="0"/>
      <dgm:spPr/>
    </dgm:pt>
    <dgm:pt modelId="{39BF85F2-CD53-40B0-ABE0-42AC986E913F}" type="pres">
      <dgm:prSet presAssocID="{12DCDA40-B370-4E11-942D-2DF3EC3706E6}" presName="conn2-1" presStyleLbl="parChTrans1D2" presStyleIdx="0" presStyleCnt="2"/>
      <dgm:spPr/>
    </dgm:pt>
    <dgm:pt modelId="{426C33F5-207E-46B1-B846-66448DB7CBA5}" type="pres">
      <dgm:prSet presAssocID="{12DCDA40-B370-4E11-942D-2DF3EC3706E6}" presName="connTx" presStyleLbl="parChTrans1D2" presStyleIdx="0" presStyleCnt="2"/>
      <dgm:spPr/>
    </dgm:pt>
    <dgm:pt modelId="{DCA2E578-AB7C-4EF1-A5C0-DB7052AF07D3}" type="pres">
      <dgm:prSet presAssocID="{D8F2485C-17FE-4E39-8678-81B1DB4B8520}" presName="root2" presStyleCnt="0"/>
      <dgm:spPr/>
    </dgm:pt>
    <dgm:pt modelId="{4D922724-4CA0-4C25-90A3-0AF1E0B6E56F}" type="pres">
      <dgm:prSet presAssocID="{D8F2485C-17FE-4E39-8678-81B1DB4B8520}" presName="LevelTwoTextNode" presStyleLbl="node2" presStyleIdx="0" presStyleCnt="2" custScaleY="345028">
        <dgm:presLayoutVars>
          <dgm:chPref val="3"/>
        </dgm:presLayoutVars>
      </dgm:prSet>
      <dgm:spPr/>
    </dgm:pt>
    <dgm:pt modelId="{BB24A81F-325B-4027-AEBB-E5D918EDF73F}" type="pres">
      <dgm:prSet presAssocID="{D8F2485C-17FE-4E39-8678-81B1DB4B8520}" presName="level3hierChild" presStyleCnt="0"/>
      <dgm:spPr/>
    </dgm:pt>
    <dgm:pt modelId="{E45700C7-6466-4CDF-A378-5E253064D744}" type="pres">
      <dgm:prSet presAssocID="{4049BB33-D189-4AB2-89F8-DBBA88D25980}" presName="conn2-1" presStyleLbl="parChTrans1D3" presStyleIdx="0" presStyleCnt="2"/>
      <dgm:spPr/>
    </dgm:pt>
    <dgm:pt modelId="{252229C9-A05B-44A3-9541-E1D4438340B4}" type="pres">
      <dgm:prSet presAssocID="{4049BB33-D189-4AB2-89F8-DBBA88D25980}" presName="connTx" presStyleLbl="parChTrans1D3" presStyleIdx="0" presStyleCnt="2"/>
      <dgm:spPr/>
    </dgm:pt>
    <dgm:pt modelId="{28A9BDC3-FFC1-4E48-A742-A465EE91D8E2}" type="pres">
      <dgm:prSet presAssocID="{F7EAD1D0-261C-44F8-961C-8AB0D20C6603}" presName="root2" presStyleCnt="0"/>
      <dgm:spPr/>
    </dgm:pt>
    <dgm:pt modelId="{421FDAE5-6BF3-4BE5-B9A4-914C195FBA5E}" type="pres">
      <dgm:prSet presAssocID="{F7EAD1D0-261C-44F8-961C-8AB0D20C6603}" presName="LevelTwoTextNode" presStyleLbl="node3" presStyleIdx="0" presStyleCnt="2" custScaleY="345029">
        <dgm:presLayoutVars>
          <dgm:chPref val="3"/>
        </dgm:presLayoutVars>
      </dgm:prSet>
      <dgm:spPr/>
    </dgm:pt>
    <dgm:pt modelId="{5EB89B0F-B031-44B7-9D85-8498F0780979}" type="pres">
      <dgm:prSet presAssocID="{F7EAD1D0-261C-44F8-961C-8AB0D20C6603}" presName="level3hierChild" presStyleCnt="0"/>
      <dgm:spPr/>
    </dgm:pt>
    <dgm:pt modelId="{E031E005-48B7-4772-8BBC-1088C76546F4}" type="pres">
      <dgm:prSet presAssocID="{5FB9401F-DE5D-467F-9CC0-B2DAAA187764}" presName="conn2-1" presStyleLbl="parChTrans1D4" presStyleIdx="0" presStyleCnt="5"/>
      <dgm:spPr/>
    </dgm:pt>
    <dgm:pt modelId="{8BBA5251-66C8-47EA-9AE5-098A17A702D3}" type="pres">
      <dgm:prSet presAssocID="{5FB9401F-DE5D-467F-9CC0-B2DAAA187764}" presName="connTx" presStyleLbl="parChTrans1D4" presStyleIdx="0" presStyleCnt="5"/>
      <dgm:spPr/>
    </dgm:pt>
    <dgm:pt modelId="{8258B306-8D38-47CC-8942-D030B14861CC}" type="pres">
      <dgm:prSet presAssocID="{F29FC099-3B46-4390-9679-3F8D60DEE0DC}" presName="root2" presStyleCnt="0"/>
      <dgm:spPr/>
    </dgm:pt>
    <dgm:pt modelId="{85C2D39A-5DC6-4A06-97E9-BAD9C20615A4}" type="pres">
      <dgm:prSet presAssocID="{F29FC099-3B46-4390-9679-3F8D60DEE0DC}" presName="LevelTwoTextNode" presStyleLbl="node4" presStyleIdx="0" presStyleCnt="5" custScaleY="314585">
        <dgm:presLayoutVars>
          <dgm:chPref val="3"/>
        </dgm:presLayoutVars>
      </dgm:prSet>
      <dgm:spPr/>
    </dgm:pt>
    <dgm:pt modelId="{D5D14E64-216F-427D-985D-4CCE848DBDA6}" type="pres">
      <dgm:prSet presAssocID="{F29FC099-3B46-4390-9679-3F8D60DEE0DC}" presName="level3hierChild" presStyleCnt="0"/>
      <dgm:spPr/>
    </dgm:pt>
    <dgm:pt modelId="{606F33A5-18EF-44FA-864C-4B92552FBF24}" type="pres">
      <dgm:prSet presAssocID="{EEDC98DA-A511-4C9B-92AA-8213E564B57A}" presName="conn2-1" presStyleLbl="parChTrans1D2" presStyleIdx="1" presStyleCnt="2"/>
      <dgm:spPr/>
    </dgm:pt>
    <dgm:pt modelId="{494A5387-CFC6-4279-8E18-D8E8C9AB8354}" type="pres">
      <dgm:prSet presAssocID="{EEDC98DA-A511-4C9B-92AA-8213E564B57A}" presName="connTx" presStyleLbl="parChTrans1D2" presStyleIdx="1" presStyleCnt="2"/>
      <dgm:spPr/>
    </dgm:pt>
    <dgm:pt modelId="{C5BD39E8-405A-471B-8CDD-98F4E7963A4C}" type="pres">
      <dgm:prSet presAssocID="{7C642F23-B7B6-4337-ABB7-E0831A0C49A2}" presName="root2" presStyleCnt="0"/>
      <dgm:spPr/>
    </dgm:pt>
    <dgm:pt modelId="{F84AFB76-F5A3-48C9-A74D-06DAFD71BB95}" type="pres">
      <dgm:prSet presAssocID="{7C642F23-B7B6-4337-ABB7-E0831A0C49A2}" presName="LevelTwoTextNode" presStyleLbl="node2" presStyleIdx="1" presStyleCnt="2" custScaleY="345028">
        <dgm:presLayoutVars>
          <dgm:chPref val="3"/>
        </dgm:presLayoutVars>
      </dgm:prSet>
      <dgm:spPr/>
    </dgm:pt>
    <dgm:pt modelId="{FFE34E3A-4986-4D12-8B87-1279791B23BE}" type="pres">
      <dgm:prSet presAssocID="{7C642F23-B7B6-4337-ABB7-E0831A0C49A2}" presName="level3hierChild" presStyleCnt="0"/>
      <dgm:spPr/>
    </dgm:pt>
    <dgm:pt modelId="{2BA078B8-F212-42B9-8BD1-54DB96F91801}" type="pres">
      <dgm:prSet presAssocID="{D5ABD70F-F2D5-47AC-B86C-6105CB08C632}" presName="conn2-1" presStyleLbl="parChTrans1D3" presStyleIdx="1" presStyleCnt="2"/>
      <dgm:spPr/>
    </dgm:pt>
    <dgm:pt modelId="{74E66683-FB0F-450F-B38B-A97F22F8A347}" type="pres">
      <dgm:prSet presAssocID="{D5ABD70F-F2D5-47AC-B86C-6105CB08C632}" presName="connTx" presStyleLbl="parChTrans1D3" presStyleIdx="1" presStyleCnt="2"/>
      <dgm:spPr/>
    </dgm:pt>
    <dgm:pt modelId="{8C13D358-2B5F-4179-B9E9-2372E384194F}" type="pres">
      <dgm:prSet presAssocID="{7A7F1603-732F-43F8-9615-AAB3350669F4}" presName="root2" presStyleCnt="0"/>
      <dgm:spPr/>
    </dgm:pt>
    <dgm:pt modelId="{53011355-7FC5-4AD9-9C62-993A66F5273C}" type="pres">
      <dgm:prSet presAssocID="{7A7F1603-732F-43F8-9615-AAB3350669F4}" presName="LevelTwoTextNode" presStyleLbl="node3" presStyleIdx="1" presStyleCnt="2" custScaleY="345029">
        <dgm:presLayoutVars>
          <dgm:chPref val="3"/>
        </dgm:presLayoutVars>
      </dgm:prSet>
      <dgm:spPr/>
    </dgm:pt>
    <dgm:pt modelId="{6CA066F4-C2B8-4054-A688-2507F193A042}" type="pres">
      <dgm:prSet presAssocID="{7A7F1603-732F-43F8-9615-AAB3350669F4}" presName="level3hierChild" presStyleCnt="0"/>
      <dgm:spPr/>
    </dgm:pt>
    <dgm:pt modelId="{EC7B5E27-5643-48C2-B4A6-D19E2B2EF31D}" type="pres">
      <dgm:prSet presAssocID="{D11C15FA-710D-46A8-B90B-ECD88D6B0D2E}" presName="conn2-1" presStyleLbl="parChTrans1D4" presStyleIdx="1" presStyleCnt="5"/>
      <dgm:spPr/>
    </dgm:pt>
    <dgm:pt modelId="{EBDFFA91-D89A-4802-9918-A72802D87318}" type="pres">
      <dgm:prSet presAssocID="{D11C15FA-710D-46A8-B90B-ECD88D6B0D2E}" presName="connTx" presStyleLbl="parChTrans1D4" presStyleIdx="1" presStyleCnt="5"/>
      <dgm:spPr/>
    </dgm:pt>
    <dgm:pt modelId="{4C80ADE1-ADD1-4E18-9405-C1B0D6AF5D8F}" type="pres">
      <dgm:prSet presAssocID="{9760818E-F6ED-41E3-94E1-619D344E7908}" presName="root2" presStyleCnt="0"/>
      <dgm:spPr/>
    </dgm:pt>
    <dgm:pt modelId="{016369E1-19C7-4DF0-9816-1CABBF7182F0}" type="pres">
      <dgm:prSet presAssocID="{9760818E-F6ED-41E3-94E1-619D344E7908}" presName="LevelTwoTextNode" presStyleLbl="node4" presStyleIdx="1" presStyleCnt="5" custScaleY="92931">
        <dgm:presLayoutVars>
          <dgm:chPref val="3"/>
        </dgm:presLayoutVars>
      </dgm:prSet>
      <dgm:spPr/>
    </dgm:pt>
    <dgm:pt modelId="{9F35D477-F063-4E41-B763-329EA478C9F1}" type="pres">
      <dgm:prSet presAssocID="{9760818E-F6ED-41E3-94E1-619D344E7908}" presName="level3hierChild" presStyleCnt="0"/>
      <dgm:spPr/>
    </dgm:pt>
    <dgm:pt modelId="{0338350D-D57C-427F-B95B-F8D7150B898A}" type="pres">
      <dgm:prSet presAssocID="{893BC0E4-D0FF-44B4-9292-7E6709E741DA}" presName="conn2-1" presStyleLbl="parChTrans1D4" presStyleIdx="2" presStyleCnt="5"/>
      <dgm:spPr/>
    </dgm:pt>
    <dgm:pt modelId="{63F31B6A-D5F9-4176-8AED-933EB8BD3DEC}" type="pres">
      <dgm:prSet presAssocID="{893BC0E4-D0FF-44B4-9292-7E6709E741DA}" presName="connTx" presStyleLbl="parChTrans1D4" presStyleIdx="2" presStyleCnt="5"/>
      <dgm:spPr/>
    </dgm:pt>
    <dgm:pt modelId="{703F1D85-ED91-4AED-BCD5-431CA6EF6865}" type="pres">
      <dgm:prSet presAssocID="{F4C50BF0-C30C-4FC6-9DD0-15365381F097}" presName="root2" presStyleCnt="0"/>
      <dgm:spPr/>
    </dgm:pt>
    <dgm:pt modelId="{9E5C42F6-BFD2-4EED-92AB-B062A567112B}" type="pres">
      <dgm:prSet presAssocID="{F4C50BF0-C30C-4FC6-9DD0-15365381F097}" presName="LevelTwoTextNode" presStyleLbl="node4" presStyleIdx="2" presStyleCnt="5" custScaleY="92931">
        <dgm:presLayoutVars>
          <dgm:chPref val="3"/>
        </dgm:presLayoutVars>
      </dgm:prSet>
      <dgm:spPr/>
    </dgm:pt>
    <dgm:pt modelId="{F6B3CCE1-8F3C-484D-8196-32EB37475EEC}" type="pres">
      <dgm:prSet presAssocID="{F4C50BF0-C30C-4FC6-9DD0-15365381F097}" presName="level3hierChild" presStyleCnt="0"/>
      <dgm:spPr/>
    </dgm:pt>
    <dgm:pt modelId="{920C3CBC-8482-48FA-9F49-F4DEFA9EEA35}" type="pres">
      <dgm:prSet presAssocID="{D027FB2C-5C4F-49D8-9DC5-45C22C38C00F}" presName="conn2-1" presStyleLbl="parChTrans1D4" presStyleIdx="3" presStyleCnt="5"/>
      <dgm:spPr/>
    </dgm:pt>
    <dgm:pt modelId="{CAE2F53D-3BC3-4D94-9B40-520EA601A356}" type="pres">
      <dgm:prSet presAssocID="{D027FB2C-5C4F-49D8-9DC5-45C22C38C00F}" presName="connTx" presStyleLbl="parChTrans1D4" presStyleIdx="3" presStyleCnt="5"/>
      <dgm:spPr/>
    </dgm:pt>
    <dgm:pt modelId="{455C3439-EB27-4B03-B8FE-06EC63343DF0}" type="pres">
      <dgm:prSet presAssocID="{8EF76539-B0F9-4757-983F-F8B6D4E91690}" presName="root2" presStyleCnt="0"/>
      <dgm:spPr/>
    </dgm:pt>
    <dgm:pt modelId="{7463BC6F-D6D5-4150-9163-E5BFD3C77D2C}" type="pres">
      <dgm:prSet presAssocID="{8EF76539-B0F9-4757-983F-F8B6D4E91690}" presName="LevelTwoTextNode" presStyleLbl="node4" presStyleIdx="3" presStyleCnt="5" custScaleY="92931">
        <dgm:presLayoutVars>
          <dgm:chPref val="3"/>
        </dgm:presLayoutVars>
      </dgm:prSet>
      <dgm:spPr/>
    </dgm:pt>
    <dgm:pt modelId="{778B3262-5142-4621-B8CE-1AA3BFC9B909}" type="pres">
      <dgm:prSet presAssocID="{8EF76539-B0F9-4757-983F-F8B6D4E91690}" presName="level3hierChild" presStyleCnt="0"/>
      <dgm:spPr/>
    </dgm:pt>
    <dgm:pt modelId="{B875232F-3EE2-4E5A-8799-2DB812E75C9F}" type="pres">
      <dgm:prSet presAssocID="{47326ABA-E302-4992-80FD-928A1EA821E4}" presName="conn2-1" presStyleLbl="parChTrans1D4" presStyleIdx="4" presStyleCnt="5"/>
      <dgm:spPr/>
    </dgm:pt>
    <dgm:pt modelId="{5C5C67CC-D2BC-49EA-A33E-353D79285732}" type="pres">
      <dgm:prSet presAssocID="{47326ABA-E302-4992-80FD-928A1EA821E4}" presName="connTx" presStyleLbl="parChTrans1D4" presStyleIdx="4" presStyleCnt="5"/>
      <dgm:spPr/>
    </dgm:pt>
    <dgm:pt modelId="{0BA6B5E2-B49E-4798-ADEA-D3DFC1DE07B6}" type="pres">
      <dgm:prSet presAssocID="{04DDBDAC-4406-4797-BE21-26E4D7596CEB}" presName="root2" presStyleCnt="0"/>
      <dgm:spPr/>
    </dgm:pt>
    <dgm:pt modelId="{E847B83E-796C-4877-9396-33C2AE579F74}" type="pres">
      <dgm:prSet presAssocID="{04DDBDAC-4406-4797-BE21-26E4D7596CEB}" presName="LevelTwoTextNode" presStyleLbl="node4" presStyleIdx="4" presStyleCnt="5" custScaleY="92931">
        <dgm:presLayoutVars>
          <dgm:chPref val="3"/>
        </dgm:presLayoutVars>
      </dgm:prSet>
      <dgm:spPr/>
    </dgm:pt>
    <dgm:pt modelId="{53BADB27-5A45-4E26-A77A-5F4B6C984061}" type="pres">
      <dgm:prSet presAssocID="{04DDBDAC-4406-4797-BE21-26E4D7596CEB}" presName="level3hierChild" presStyleCnt="0"/>
      <dgm:spPr/>
    </dgm:pt>
  </dgm:ptLst>
  <dgm:cxnLst>
    <dgm:cxn modelId="{12067505-F779-4833-8DD5-CC60586B956B}" type="presOf" srcId="{D5ABD70F-F2D5-47AC-B86C-6105CB08C632}" destId="{74E66683-FB0F-450F-B38B-A97F22F8A347}" srcOrd="1" destOrd="0" presId="urn:microsoft.com/office/officeart/2005/8/layout/hierarchy2"/>
    <dgm:cxn modelId="{9F9E860E-A464-422A-AC06-DC0790549545}" type="presOf" srcId="{5FB9401F-DE5D-467F-9CC0-B2DAAA187764}" destId="{8BBA5251-66C8-47EA-9AE5-098A17A702D3}" srcOrd="1" destOrd="0" presId="urn:microsoft.com/office/officeart/2005/8/layout/hierarchy2"/>
    <dgm:cxn modelId="{4FD1A915-87FA-44F0-8D35-0740F598922D}" srcId="{ABC0EECC-A21C-442F-A79B-DFB744D6E340}" destId="{D8F2485C-17FE-4E39-8678-81B1DB4B8520}" srcOrd="0" destOrd="0" parTransId="{12DCDA40-B370-4E11-942D-2DF3EC3706E6}" sibTransId="{C4AB3D33-0F82-4EB6-8E95-A365C523C59E}"/>
    <dgm:cxn modelId="{3AC0C81D-2BBB-40FD-B344-D76234FDA2CC}" type="presOf" srcId="{D8F2485C-17FE-4E39-8678-81B1DB4B8520}" destId="{4D922724-4CA0-4C25-90A3-0AF1E0B6E56F}" srcOrd="0" destOrd="0" presId="urn:microsoft.com/office/officeart/2005/8/layout/hierarchy2"/>
    <dgm:cxn modelId="{A13A2C1E-74A2-407B-B7DE-D1677B3731C9}" srcId="{E89C5E67-53CA-4EDD-9A69-46C609668E65}" destId="{ABC0EECC-A21C-442F-A79B-DFB744D6E340}" srcOrd="0" destOrd="0" parTransId="{D335658D-2F59-4ACE-87F0-8C102A67B10C}" sibTransId="{B24DF4A8-667E-4772-8A65-CB6D8B4036C8}"/>
    <dgm:cxn modelId="{1F9D2621-911C-43F0-AA13-952A2DF730EA}" type="presOf" srcId="{ABC0EECC-A21C-442F-A79B-DFB744D6E340}" destId="{8C3E3C54-36B6-4AB7-8BC0-B00F076C2FEA}" srcOrd="0" destOrd="0" presId="urn:microsoft.com/office/officeart/2005/8/layout/hierarchy2"/>
    <dgm:cxn modelId="{D629A721-7AF2-48A0-B8D2-E47E7EDFEAC4}" type="presOf" srcId="{5FB9401F-DE5D-467F-9CC0-B2DAAA187764}" destId="{E031E005-48B7-4772-8BBC-1088C76546F4}" srcOrd="0" destOrd="0" presId="urn:microsoft.com/office/officeart/2005/8/layout/hierarchy2"/>
    <dgm:cxn modelId="{CAE42F22-565F-4076-8560-4C268259BC07}" srcId="{ABC0EECC-A21C-442F-A79B-DFB744D6E340}" destId="{7C642F23-B7B6-4337-ABB7-E0831A0C49A2}" srcOrd="1" destOrd="0" parTransId="{EEDC98DA-A511-4C9B-92AA-8213E564B57A}" sibTransId="{7E745FC6-4FDF-47D6-998A-7E582C1270BF}"/>
    <dgm:cxn modelId="{97A8CC29-1160-426E-A74E-8419AF5FBFA4}" srcId="{7A7F1603-732F-43F8-9615-AAB3350669F4}" destId="{9760818E-F6ED-41E3-94E1-619D344E7908}" srcOrd="0" destOrd="0" parTransId="{D11C15FA-710D-46A8-B90B-ECD88D6B0D2E}" sibTransId="{6C46B6A3-241F-4CDB-9EC4-E84FDA9CBFEA}"/>
    <dgm:cxn modelId="{1A70062D-A970-49CC-A1F6-03BBD6AE861B}" type="presOf" srcId="{8EF76539-B0F9-4757-983F-F8B6D4E91690}" destId="{7463BC6F-D6D5-4150-9163-E5BFD3C77D2C}" srcOrd="0" destOrd="0" presId="urn:microsoft.com/office/officeart/2005/8/layout/hierarchy2"/>
    <dgm:cxn modelId="{8A378132-72EA-48D4-B3C7-66481A36E9A3}" type="presOf" srcId="{4049BB33-D189-4AB2-89F8-DBBA88D25980}" destId="{E45700C7-6466-4CDF-A378-5E253064D744}" srcOrd="0" destOrd="0" presId="urn:microsoft.com/office/officeart/2005/8/layout/hierarchy2"/>
    <dgm:cxn modelId="{ABEEE436-F524-4023-A5C3-023E5FAA0290}" type="presOf" srcId="{47326ABA-E302-4992-80FD-928A1EA821E4}" destId="{5C5C67CC-D2BC-49EA-A33E-353D79285732}" srcOrd="1" destOrd="0" presId="urn:microsoft.com/office/officeart/2005/8/layout/hierarchy2"/>
    <dgm:cxn modelId="{509DF337-7302-4865-B0A9-7F6DDCC0A805}" type="presOf" srcId="{893BC0E4-D0FF-44B4-9292-7E6709E741DA}" destId="{63F31B6A-D5F9-4176-8AED-933EB8BD3DEC}" srcOrd="1" destOrd="0" presId="urn:microsoft.com/office/officeart/2005/8/layout/hierarchy2"/>
    <dgm:cxn modelId="{E333B13E-8FDB-4ECC-89BE-B32446A283CC}" type="presOf" srcId="{9760818E-F6ED-41E3-94E1-619D344E7908}" destId="{016369E1-19C7-4DF0-9816-1CABBF7182F0}" srcOrd="0" destOrd="0" presId="urn:microsoft.com/office/officeart/2005/8/layout/hierarchy2"/>
    <dgm:cxn modelId="{5075975C-299E-4D31-A20A-AAF4B9C836CC}" type="presOf" srcId="{4049BB33-D189-4AB2-89F8-DBBA88D25980}" destId="{252229C9-A05B-44A3-9541-E1D4438340B4}" srcOrd="1" destOrd="0" presId="urn:microsoft.com/office/officeart/2005/8/layout/hierarchy2"/>
    <dgm:cxn modelId="{15F69D6F-8B0F-427F-94B3-4F65C5B250F9}" srcId="{7C642F23-B7B6-4337-ABB7-E0831A0C49A2}" destId="{7A7F1603-732F-43F8-9615-AAB3350669F4}" srcOrd="0" destOrd="0" parTransId="{D5ABD70F-F2D5-47AC-B86C-6105CB08C632}" sibTransId="{2C68CEFA-2674-40C6-A687-D34EAA96ABB9}"/>
    <dgm:cxn modelId="{C1A67152-A9AF-4B20-AE6B-707C8B8B51F4}" type="presOf" srcId="{893BC0E4-D0FF-44B4-9292-7E6709E741DA}" destId="{0338350D-D57C-427F-B95B-F8D7150B898A}" srcOrd="0" destOrd="0" presId="urn:microsoft.com/office/officeart/2005/8/layout/hierarchy2"/>
    <dgm:cxn modelId="{9C4F5F82-CFFC-4644-9C1A-B937A8011DEA}" type="presOf" srcId="{D027FB2C-5C4F-49D8-9DC5-45C22C38C00F}" destId="{CAE2F53D-3BC3-4D94-9B40-520EA601A356}" srcOrd="1" destOrd="0" presId="urn:microsoft.com/office/officeart/2005/8/layout/hierarchy2"/>
    <dgm:cxn modelId="{CE2DEE85-BBF8-4487-AEEB-8B695EE8E01D}" type="presOf" srcId="{D027FB2C-5C4F-49D8-9DC5-45C22C38C00F}" destId="{920C3CBC-8482-48FA-9F49-F4DEFA9EEA35}" srcOrd="0" destOrd="0" presId="urn:microsoft.com/office/officeart/2005/8/layout/hierarchy2"/>
    <dgm:cxn modelId="{9A05048D-DD0A-4F38-A9EE-92057435F395}" srcId="{F7EAD1D0-261C-44F8-961C-8AB0D20C6603}" destId="{F29FC099-3B46-4390-9679-3F8D60DEE0DC}" srcOrd="0" destOrd="0" parTransId="{5FB9401F-DE5D-467F-9CC0-B2DAAA187764}" sibTransId="{B179EE34-DE81-45BD-B056-3836761E67C0}"/>
    <dgm:cxn modelId="{DE226E8F-8914-47EB-92F3-EB03FFFB32BF}" type="presOf" srcId="{F4C50BF0-C30C-4FC6-9DD0-15365381F097}" destId="{9E5C42F6-BFD2-4EED-92AB-B062A567112B}" srcOrd="0" destOrd="0" presId="urn:microsoft.com/office/officeart/2005/8/layout/hierarchy2"/>
    <dgm:cxn modelId="{047BF690-1809-4F98-BF57-7139535EDE06}" srcId="{D8F2485C-17FE-4E39-8678-81B1DB4B8520}" destId="{F7EAD1D0-261C-44F8-961C-8AB0D20C6603}" srcOrd="0" destOrd="0" parTransId="{4049BB33-D189-4AB2-89F8-DBBA88D25980}" sibTransId="{45977E36-13DD-44AA-8A0F-379C84ADA1E6}"/>
    <dgm:cxn modelId="{184A9C93-8CBF-4F66-AA18-8499C4A139C7}" type="presOf" srcId="{F7EAD1D0-261C-44F8-961C-8AB0D20C6603}" destId="{421FDAE5-6BF3-4BE5-B9A4-914C195FBA5E}" srcOrd="0" destOrd="0" presId="urn:microsoft.com/office/officeart/2005/8/layout/hierarchy2"/>
    <dgm:cxn modelId="{88132D98-DE45-444C-A759-F24003F7DF9D}" type="presOf" srcId="{12DCDA40-B370-4E11-942D-2DF3EC3706E6}" destId="{426C33F5-207E-46B1-B846-66448DB7CBA5}" srcOrd="1" destOrd="0" presId="urn:microsoft.com/office/officeart/2005/8/layout/hierarchy2"/>
    <dgm:cxn modelId="{E348299C-BA0B-48CD-9EFD-8894D5CD5575}" type="presOf" srcId="{D11C15FA-710D-46A8-B90B-ECD88D6B0D2E}" destId="{EC7B5E27-5643-48C2-B4A6-D19E2B2EF31D}" srcOrd="0" destOrd="0" presId="urn:microsoft.com/office/officeart/2005/8/layout/hierarchy2"/>
    <dgm:cxn modelId="{DC7313A7-083E-4DF5-B3F3-C8DA3AC88273}" type="presOf" srcId="{12DCDA40-B370-4E11-942D-2DF3EC3706E6}" destId="{39BF85F2-CD53-40B0-ABE0-42AC986E913F}" srcOrd="0" destOrd="0" presId="urn:microsoft.com/office/officeart/2005/8/layout/hierarchy2"/>
    <dgm:cxn modelId="{A823F8B8-3A5C-492F-BEB3-A0136E885E5E}" type="presOf" srcId="{E89C5E67-53CA-4EDD-9A69-46C609668E65}" destId="{2AB28938-3393-47CC-8F5A-04BC38E70859}" srcOrd="0" destOrd="0" presId="urn:microsoft.com/office/officeart/2005/8/layout/hierarchy2"/>
    <dgm:cxn modelId="{DF014DC9-154D-43AC-9062-7FD1CB6C6F44}" type="presOf" srcId="{EEDC98DA-A511-4C9B-92AA-8213E564B57A}" destId="{494A5387-CFC6-4279-8E18-D8E8C9AB8354}" srcOrd="1" destOrd="0" presId="urn:microsoft.com/office/officeart/2005/8/layout/hierarchy2"/>
    <dgm:cxn modelId="{87C1A7CB-E183-4BBE-8BE0-2087043D63F5}" type="presOf" srcId="{7C642F23-B7B6-4337-ABB7-E0831A0C49A2}" destId="{F84AFB76-F5A3-48C9-A74D-06DAFD71BB95}" srcOrd="0" destOrd="0" presId="urn:microsoft.com/office/officeart/2005/8/layout/hierarchy2"/>
    <dgm:cxn modelId="{F082BAD4-3763-4051-AED9-8F5558E291D5}" type="presOf" srcId="{04DDBDAC-4406-4797-BE21-26E4D7596CEB}" destId="{E847B83E-796C-4877-9396-33C2AE579F74}" srcOrd="0" destOrd="0" presId="urn:microsoft.com/office/officeart/2005/8/layout/hierarchy2"/>
    <dgm:cxn modelId="{15BF6CDB-0D2F-4DA9-885F-FFE87A4AA00F}" type="presOf" srcId="{EEDC98DA-A511-4C9B-92AA-8213E564B57A}" destId="{606F33A5-18EF-44FA-864C-4B92552FBF24}" srcOrd="0" destOrd="0" presId="urn:microsoft.com/office/officeart/2005/8/layout/hierarchy2"/>
    <dgm:cxn modelId="{9F02E0DD-297F-4213-BBA1-D1CA52FC95B9}" type="presOf" srcId="{D11C15FA-710D-46A8-B90B-ECD88D6B0D2E}" destId="{EBDFFA91-D89A-4802-9918-A72802D87318}" srcOrd="1" destOrd="0" presId="urn:microsoft.com/office/officeart/2005/8/layout/hierarchy2"/>
    <dgm:cxn modelId="{F08D96DE-69BF-40A1-8EDC-628CBCD1F52A}" type="presOf" srcId="{7A7F1603-732F-43F8-9615-AAB3350669F4}" destId="{53011355-7FC5-4AD9-9C62-993A66F5273C}" srcOrd="0" destOrd="0" presId="urn:microsoft.com/office/officeart/2005/8/layout/hierarchy2"/>
    <dgm:cxn modelId="{AE3851E1-A1F9-41B2-B5D1-857EAB63EBD8}" srcId="{7A7F1603-732F-43F8-9615-AAB3350669F4}" destId="{8EF76539-B0F9-4757-983F-F8B6D4E91690}" srcOrd="2" destOrd="0" parTransId="{D027FB2C-5C4F-49D8-9DC5-45C22C38C00F}" sibTransId="{CE0EE96D-A5D4-4A71-8EAC-B64CEC2E8789}"/>
    <dgm:cxn modelId="{180B2AE5-683F-4A3E-9E94-D3A59989CD58}" srcId="{7A7F1603-732F-43F8-9615-AAB3350669F4}" destId="{04DDBDAC-4406-4797-BE21-26E4D7596CEB}" srcOrd="3" destOrd="0" parTransId="{47326ABA-E302-4992-80FD-928A1EA821E4}" sibTransId="{CD974973-214B-4C84-A7CE-8EF810A2B292}"/>
    <dgm:cxn modelId="{A7D3E2F2-298E-4840-B09B-4F174A62F5D3}" type="presOf" srcId="{47326ABA-E302-4992-80FD-928A1EA821E4}" destId="{B875232F-3EE2-4E5A-8799-2DB812E75C9F}" srcOrd="0" destOrd="0" presId="urn:microsoft.com/office/officeart/2005/8/layout/hierarchy2"/>
    <dgm:cxn modelId="{9F033CF4-A3FE-4589-99DF-CD6A1B0A4023}" srcId="{7A7F1603-732F-43F8-9615-AAB3350669F4}" destId="{F4C50BF0-C30C-4FC6-9DD0-15365381F097}" srcOrd="1" destOrd="0" parTransId="{893BC0E4-D0FF-44B4-9292-7E6709E741DA}" sibTransId="{26D89DF5-062D-4936-9698-B0956DF3462C}"/>
    <dgm:cxn modelId="{81BACAF8-6D82-4CD4-B883-0B9940F724D8}" type="presOf" srcId="{D5ABD70F-F2D5-47AC-B86C-6105CB08C632}" destId="{2BA078B8-F212-42B9-8BD1-54DB96F91801}" srcOrd="0" destOrd="0" presId="urn:microsoft.com/office/officeart/2005/8/layout/hierarchy2"/>
    <dgm:cxn modelId="{4C18BCFB-ECCE-4DF5-8711-2B68B8722E30}" type="presOf" srcId="{F29FC099-3B46-4390-9679-3F8D60DEE0DC}" destId="{85C2D39A-5DC6-4A06-97E9-BAD9C20615A4}" srcOrd="0" destOrd="0" presId="urn:microsoft.com/office/officeart/2005/8/layout/hierarchy2"/>
    <dgm:cxn modelId="{DABF1571-517D-4CC0-A257-DFCAEFA7B480}" type="presParOf" srcId="{2AB28938-3393-47CC-8F5A-04BC38E70859}" destId="{6AC404A9-9FDA-421D-81AE-E3E1FFCD69F4}" srcOrd="0" destOrd="0" presId="urn:microsoft.com/office/officeart/2005/8/layout/hierarchy2"/>
    <dgm:cxn modelId="{F44612B3-A618-4DFB-826A-E093D336920A}" type="presParOf" srcId="{6AC404A9-9FDA-421D-81AE-E3E1FFCD69F4}" destId="{8C3E3C54-36B6-4AB7-8BC0-B00F076C2FEA}" srcOrd="0" destOrd="0" presId="urn:microsoft.com/office/officeart/2005/8/layout/hierarchy2"/>
    <dgm:cxn modelId="{4C860F3C-D422-4B3A-8BCC-DDECB690E12C}" type="presParOf" srcId="{6AC404A9-9FDA-421D-81AE-E3E1FFCD69F4}" destId="{86B893D8-854B-44E0-952D-EA4DAC39AB04}" srcOrd="1" destOrd="0" presId="urn:microsoft.com/office/officeart/2005/8/layout/hierarchy2"/>
    <dgm:cxn modelId="{661F0E77-E430-4E72-BD0B-DF463618FC4C}" type="presParOf" srcId="{86B893D8-854B-44E0-952D-EA4DAC39AB04}" destId="{39BF85F2-CD53-40B0-ABE0-42AC986E913F}" srcOrd="0" destOrd="0" presId="urn:microsoft.com/office/officeart/2005/8/layout/hierarchy2"/>
    <dgm:cxn modelId="{0703FB80-03BB-4667-9D48-56141C103D7B}" type="presParOf" srcId="{39BF85F2-CD53-40B0-ABE0-42AC986E913F}" destId="{426C33F5-207E-46B1-B846-66448DB7CBA5}" srcOrd="0" destOrd="0" presId="urn:microsoft.com/office/officeart/2005/8/layout/hierarchy2"/>
    <dgm:cxn modelId="{DE64DF7C-1020-4DCA-BCFE-A3D8B9756273}" type="presParOf" srcId="{86B893D8-854B-44E0-952D-EA4DAC39AB04}" destId="{DCA2E578-AB7C-4EF1-A5C0-DB7052AF07D3}" srcOrd="1" destOrd="0" presId="urn:microsoft.com/office/officeart/2005/8/layout/hierarchy2"/>
    <dgm:cxn modelId="{A939D0F7-6C5D-4300-8C3C-781E15DC5183}" type="presParOf" srcId="{DCA2E578-AB7C-4EF1-A5C0-DB7052AF07D3}" destId="{4D922724-4CA0-4C25-90A3-0AF1E0B6E56F}" srcOrd="0" destOrd="0" presId="urn:microsoft.com/office/officeart/2005/8/layout/hierarchy2"/>
    <dgm:cxn modelId="{D1FFC2F9-8382-4CB5-BD63-F04357967A9F}" type="presParOf" srcId="{DCA2E578-AB7C-4EF1-A5C0-DB7052AF07D3}" destId="{BB24A81F-325B-4027-AEBB-E5D918EDF73F}" srcOrd="1" destOrd="0" presId="urn:microsoft.com/office/officeart/2005/8/layout/hierarchy2"/>
    <dgm:cxn modelId="{F4722907-8DFD-4E24-BCA0-E9A2A2EFEADC}" type="presParOf" srcId="{BB24A81F-325B-4027-AEBB-E5D918EDF73F}" destId="{E45700C7-6466-4CDF-A378-5E253064D744}" srcOrd="0" destOrd="0" presId="urn:microsoft.com/office/officeart/2005/8/layout/hierarchy2"/>
    <dgm:cxn modelId="{2C0A0304-9B24-4CD5-8AB3-F7DEC21069A7}" type="presParOf" srcId="{E45700C7-6466-4CDF-A378-5E253064D744}" destId="{252229C9-A05B-44A3-9541-E1D4438340B4}" srcOrd="0" destOrd="0" presId="urn:microsoft.com/office/officeart/2005/8/layout/hierarchy2"/>
    <dgm:cxn modelId="{0A18DF17-2A8E-400F-86D9-27A04CA6DEA0}" type="presParOf" srcId="{BB24A81F-325B-4027-AEBB-E5D918EDF73F}" destId="{28A9BDC3-FFC1-4E48-A742-A465EE91D8E2}" srcOrd="1" destOrd="0" presId="urn:microsoft.com/office/officeart/2005/8/layout/hierarchy2"/>
    <dgm:cxn modelId="{6015D67B-0C92-4921-ADD0-D59FA3269EDC}" type="presParOf" srcId="{28A9BDC3-FFC1-4E48-A742-A465EE91D8E2}" destId="{421FDAE5-6BF3-4BE5-B9A4-914C195FBA5E}" srcOrd="0" destOrd="0" presId="urn:microsoft.com/office/officeart/2005/8/layout/hierarchy2"/>
    <dgm:cxn modelId="{90489577-42A1-41A1-B42F-F21E727715FD}" type="presParOf" srcId="{28A9BDC3-FFC1-4E48-A742-A465EE91D8E2}" destId="{5EB89B0F-B031-44B7-9D85-8498F0780979}" srcOrd="1" destOrd="0" presId="urn:microsoft.com/office/officeart/2005/8/layout/hierarchy2"/>
    <dgm:cxn modelId="{A9DDF4B0-805E-4670-B2A5-2D61FF4EC6F0}" type="presParOf" srcId="{5EB89B0F-B031-44B7-9D85-8498F0780979}" destId="{E031E005-48B7-4772-8BBC-1088C76546F4}" srcOrd="0" destOrd="0" presId="urn:microsoft.com/office/officeart/2005/8/layout/hierarchy2"/>
    <dgm:cxn modelId="{923F5F65-54F8-4F61-95E7-3B41FD6D5C18}" type="presParOf" srcId="{E031E005-48B7-4772-8BBC-1088C76546F4}" destId="{8BBA5251-66C8-47EA-9AE5-098A17A702D3}" srcOrd="0" destOrd="0" presId="urn:microsoft.com/office/officeart/2005/8/layout/hierarchy2"/>
    <dgm:cxn modelId="{6FAA3FBF-C10F-4E3A-A505-5793130E77EE}" type="presParOf" srcId="{5EB89B0F-B031-44B7-9D85-8498F0780979}" destId="{8258B306-8D38-47CC-8942-D030B14861CC}" srcOrd="1" destOrd="0" presId="urn:microsoft.com/office/officeart/2005/8/layout/hierarchy2"/>
    <dgm:cxn modelId="{B28AB4A4-3822-47A3-AEAF-7C8AA02C96D9}" type="presParOf" srcId="{8258B306-8D38-47CC-8942-D030B14861CC}" destId="{85C2D39A-5DC6-4A06-97E9-BAD9C20615A4}" srcOrd="0" destOrd="0" presId="urn:microsoft.com/office/officeart/2005/8/layout/hierarchy2"/>
    <dgm:cxn modelId="{77636D36-605D-4190-B6AB-EF1A072E105E}" type="presParOf" srcId="{8258B306-8D38-47CC-8942-D030B14861CC}" destId="{D5D14E64-216F-427D-985D-4CCE848DBDA6}" srcOrd="1" destOrd="0" presId="urn:microsoft.com/office/officeart/2005/8/layout/hierarchy2"/>
    <dgm:cxn modelId="{D8271309-BFD4-46D1-8BFD-F9E79CA50E5B}" type="presParOf" srcId="{86B893D8-854B-44E0-952D-EA4DAC39AB04}" destId="{606F33A5-18EF-44FA-864C-4B92552FBF24}" srcOrd="2" destOrd="0" presId="urn:microsoft.com/office/officeart/2005/8/layout/hierarchy2"/>
    <dgm:cxn modelId="{6350F89F-C63C-40A6-8AC5-E5440B9C0593}" type="presParOf" srcId="{606F33A5-18EF-44FA-864C-4B92552FBF24}" destId="{494A5387-CFC6-4279-8E18-D8E8C9AB8354}" srcOrd="0" destOrd="0" presId="urn:microsoft.com/office/officeart/2005/8/layout/hierarchy2"/>
    <dgm:cxn modelId="{CB531B63-E64E-4B06-9178-74F9796DD4C7}" type="presParOf" srcId="{86B893D8-854B-44E0-952D-EA4DAC39AB04}" destId="{C5BD39E8-405A-471B-8CDD-98F4E7963A4C}" srcOrd="3" destOrd="0" presId="urn:microsoft.com/office/officeart/2005/8/layout/hierarchy2"/>
    <dgm:cxn modelId="{16B6A453-D720-41F6-9E2B-2263BAF7817C}" type="presParOf" srcId="{C5BD39E8-405A-471B-8CDD-98F4E7963A4C}" destId="{F84AFB76-F5A3-48C9-A74D-06DAFD71BB95}" srcOrd="0" destOrd="0" presId="urn:microsoft.com/office/officeart/2005/8/layout/hierarchy2"/>
    <dgm:cxn modelId="{A54BAE87-CFAB-4CFF-9E68-DBB31533C11C}" type="presParOf" srcId="{C5BD39E8-405A-471B-8CDD-98F4E7963A4C}" destId="{FFE34E3A-4986-4D12-8B87-1279791B23BE}" srcOrd="1" destOrd="0" presId="urn:microsoft.com/office/officeart/2005/8/layout/hierarchy2"/>
    <dgm:cxn modelId="{A9E940D9-FDAD-475F-A467-AAD49103993F}" type="presParOf" srcId="{FFE34E3A-4986-4D12-8B87-1279791B23BE}" destId="{2BA078B8-F212-42B9-8BD1-54DB96F91801}" srcOrd="0" destOrd="0" presId="urn:microsoft.com/office/officeart/2005/8/layout/hierarchy2"/>
    <dgm:cxn modelId="{B5FD8B00-DB03-40F5-8928-5B19ABEE843B}" type="presParOf" srcId="{2BA078B8-F212-42B9-8BD1-54DB96F91801}" destId="{74E66683-FB0F-450F-B38B-A97F22F8A347}" srcOrd="0" destOrd="0" presId="urn:microsoft.com/office/officeart/2005/8/layout/hierarchy2"/>
    <dgm:cxn modelId="{AF0AFB4B-CC5C-4CC6-A4B0-9ADD92DF2FEB}" type="presParOf" srcId="{FFE34E3A-4986-4D12-8B87-1279791B23BE}" destId="{8C13D358-2B5F-4179-B9E9-2372E384194F}" srcOrd="1" destOrd="0" presId="urn:microsoft.com/office/officeart/2005/8/layout/hierarchy2"/>
    <dgm:cxn modelId="{0F0EA204-719A-49C9-8D44-D5D2679DA9F4}" type="presParOf" srcId="{8C13D358-2B5F-4179-B9E9-2372E384194F}" destId="{53011355-7FC5-4AD9-9C62-993A66F5273C}" srcOrd="0" destOrd="0" presId="urn:microsoft.com/office/officeart/2005/8/layout/hierarchy2"/>
    <dgm:cxn modelId="{EF27D23B-D779-4BBF-94F5-6F28DA464699}" type="presParOf" srcId="{8C13D358-2B5F-4179-B9E9-2372E384194F}" destId="{6CA066F4-C2B8-4054-A688-2507F193A042}" srcOrd="1" destOrd="0" presId="urn:microsoft.com/office/officeart/2005/8/layout/hierarchy2"/>
    <dgm:cxn modelId="{46123A2E-C1E8-43CF-B554-258CFBCD9C64}" type="presParOf" srcId="{6CA066F4-C2B8-4054-A688-2507F193A042}" destId="{EC7B5E27-5643-48C2-B4A6-D19E2B2EF31D}" srcOrd="0" destOrd="0" presId="urn:microsoft.com/office/officeart/2005/8/layout/hierarchy2"/>
    <dgm:cxn modelId="{2311E150-28BD-48D9-977A-157595D11A39}" type="presParOf" srcId="{EC7B5E27-5643-48C2-B4A6-D19E2B2EF31D}" destId="{EBDFFA91-D89A-4802-9918-A72802D87318}" srcOrd="0" destOrd="0" presId="urn:microsoft.com/office/officeart/2005/8/layout/hierarchy2"/>
    <dgm:cxn modelId="{DBCBEB2D-1938-4EC4-A9D3-8F9C2512DFAC}" type="presParOf" srcId="{6CA066F4-C2B8-4054-A688-2507F193A042}" destId="{4C80ADE1-ADD1-4E18-9405-C1B0D6AF5D8F}" srcOrd="1" destOrd="0" presId="urn:microsoft.com/office/officeart/2005/8/layout/hierarchy2"/>
    <dgm:cxn modelId="{902C0B7C-7F4D-4D9D-AC37-A58B5CD43E5D}" type="presParOf" srcId="{4C80ADE1-ADD1-4E18-9405-C1B0D6AF5D8F}" destId="{016369E1-19C7-4DF0-9816-1CABBF7182F0}" srcOrd="0" destOrd="0" presId="urn:microsoft.com/office/officeart/2005/8/layout/hierarchy2"/>
    <dgm:cxn modelId="{29D365EC-7811-4169-8083-DC891CA0ECDF}" type="presParOf" srcId="{4C80ADE1-ADD1-4E18-9405-C1B0D6AF5D8F}" destId="{9F35D477-F063-4E41-B763-329EA478C9F1}" srcOrd="1" destOrd="0" presId="urn:microsoft.com/office/officeart/2005/8/layout/hierarchy2"/>
    <dgm:cxn modelId="{843F9AD1-1CA6-401B-917A-442753FA7268}" type="presParOf" srcId="{6CA066F4-C2B8-4054-A688-2507F193A042}" destId="{0338350D-D57C-427F-B95B-F8D7150B898A}" srcOrd="2" destOrd="0" presId="urn:microsoft.com/office/officeart/2005/8/layout/hierarchy2"/>
    <dgm:cxn modelId="{C82210D3-F3D9-4CB2-9267-5DBF767B88F1}" type="presParOf" srcId="{0338350D-D57C-427F-B95B-F8D7150B898A}" destId="{63F31B6A-D5F9-4176-8AED-933EB8BD3DEC}" srcOrd="0" destOrd="0" presId="urn:microsoft.com/office/officeart/2005/8/layout/hierarchy2"/>
    <dgm:cxn modelId="{1C0A6DB9-411A-4896-8711-99523AAE3CFA}" type="presParOf" srcId="{6CA066F4-C2B8-4054-A688-2507F193A042}" destId="{703F1D85-ED91-4AED-BCD5-431CA6EF6865}" srcOrd="3" destOrd="0" presId="urn:microsoft.com/office/officeart/2005/8/layout/hierarchy2"/>
    <dgm:cxn modelId="{0E610D2A-7305-4775-B87B-1BE8F5EE0C5E}" type="presParOf" srcId="{703F1D85-ED91-4AED-BCD5-431CA6EF6865}" destId="{9E5C42F6-BFD2-4EED-92AB-B062A567112B}" srcOrd="0" destOrd="0" presId="urn:microsoft.com/office/officeart/2005/8/layout/hierarchy2"/>
    <dgm:cxn modelId="{5F7D7E56-A91C-44BB-AB72-9D92377B27A3}" type="presParOf" srcId="{703F1D85-ED91-4AED-BCD5-431CA6EF6865}" destId="{F6B3CCE1-8F3C-484D-8196-32EB37475EEC}" srcOrd="1" destOrd="0" presId="urn:microsoft.com/office/officeart/2005/8/layout/hierarchy2"/>
    <dgm:cxn modelId="{8B5CC2F5-3DB9-4C84-9366-41190E999A93}" type="presParOf" srcId="{6CA066F4-C2B8-4054-A688-2507F193A042}" destId="{920C3CBC-8482-48FA-9F49-F4DEFA9EEA35}" srcOrd="4" destOrd="0" presId="urn:microsoft.com/office/officeart/2005/8/layout/hierarchy2"/>
    <dgm:cxn modelId="{2056CBDA-A885-4BCE-8802-10DB0B810ECF}" type="presParOf" srcId="{920C3CBC-8482-48FA-9F49-F4DEFA9EEA35}" destId="{CAE2F53D-3BC3-4D94-9B40-520EA601A356}" srcOrd="0" destOrd="0" presId="urn:microsoft.com/office/officeart/2005/8/layout/hierarchy2"/>
    <dgm:cxn modelId="{64AB6238-42EA-49E0-8478-3FEAA8CB9CFD}" type="presParOf" srcId="{6CA066F4-C2B8-4054-A688-2507F193A042}" destId="{455C3439-EB27-4B03-B8FE-06EC63343DF0}" srcOrd="5" destOrd="0" presId="urn:microsoft.com/office/officeart/2005/8/layout/hierarchy2"/>
    <dgm:cxn modelId="{2BAD0B1B-38BB-4061-AE7F-97EA23F21FB1}" type="presParOf" srcId="{455C3439-EB27-4B03-B8FE-06EC63343DF0}" destId="{7463BC6F-D6D5-4150-9163-E5BFD3C77D2C}" srcOrd="0" destOrd="0" presId="urn:microsoft.com/office/officeart/2005/8/layout/hierarchy2"/>
    <dgm:cxn modelId="{7EFE77CC-F409-470A-BE40-73782790848F}" type="presParOf" srcId="{455C3439-EB27-4B03-B8FE-06EC63343DF0}" destId="{778B3262-5142-4621-B8CE-1AA3BFC9B909}" srcOrd="1" destOrd="0" presId="urn:microsoft.com/office/officeart/2005/8/layout/hierarchy2"/>
    <dgm:cxn modelId="{CD933E7E-4CB4-464E-B87F-E523B4D876E3}" type="presParOf" srcId="{6CA066F4-C2B8-4054-A688-2507F193A042}" destId="{B875232F-3EE2-4E5A-8799-2DB812E75C9F}" srcOrd="6" destOrd="0" presId="urn:microsoft.com/office/officeart/2005/8/layout/hierarchy2"/>
    <dgm:cxn modelId="{7A7AED05-ED17-4F5E-9254-8E2D96016A10}" type="presParOf" srcId="{B875232F-3EE2-4E5A-8799-2DB812E75C9F}" destId="{5C5C67CC-D2BC-49EA-A33E-353D79285732}" srcOrd="0" destOrd="0" presId="urn:microsoft.com/office/officeart/2005/8/layout/hierarchy2"/>
    <dgm:cxn modelId="{BDFDA4FD-C7FB-4AA8-B330-7A73A75322E0}" type="presParOf" srcId="{6CA066F4-C2B8-4054-A688-2507F193A042}" destId="{0BA6B5E2-B49E-4798-ADEA-D3DFC1DE07B6}" srcOrd="7" destOrd="0" presId="urn:microsoft.com/office/officeart/2005/8/layout/hierarchy2"/>
    <dgm:cxn modelId="{A082E660-48BA-4FF5-B93F-23D196E3BB35}" type="presParOf" srcId="{0BA6B5E2-B49E-4798-ADEA-D3DFC1DE07B6}" destId="{E847B83E-796C-4877-9396-33C2AE579F74}" srcOrd="0" destOrd="0" presId="urn:microsoft.com/office/officeart/2005/8/layout/hierarchy2"/>
    <dgm:cxn modelId="{D8751CDA-D4A2-4C59-837C-FBAE3F0C440C}" type="presParOf" srcId="{0BA6B5E2-B49E-4798-ADEA-D3DFC1DE07B6}" destId="{53BADB27-5A45-4E26-A77A-5F4B6C98406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3C54-36B6-4AB7-8BC0-B00F076C2FEA}">
      <dsp:nvSpPr>
        <dsp:cNvPr id="0" name=""/>
        <dsp:cNvSpPr/>
      </dsp:nvSpPr>
      <dsp:spPr>
        <a:xfrm>
          <a:off x="3822" y="219464"/>
          <a:ext cx="1343071" cy="2508606"/>
        </a:xfrm>
        <a:prstGeom prst="roundRect">
          <a:avLst>
            <a:gd name="adj" fmla="val 10000"/>
          </a:avLst>
        </a:prstGeom>
        <a:solidFill>
          <a:srgbClr val="CCFF99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/>
            <a:t>MPD Main Block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2">
                  <a:lumMod val="10000"/>
                </a:schemeClr>
              </a:solidFill>
            </a:rPr>
            <a:t>Arriga GX FPGA</a:t>
          </a:r>
          <a:br>
            <a:rPr lang="it-IT" sz="1200" kern="1200" dirty="0">
              <a:solidFill>
                <a:schemeClr val="bg2">
                  <a:lumMod val="10000"/>
                </a:schemeClr>
              </a:solidFill>
            </a:rPr>
          </a:br>
          <a:r>
            <a:rPr lang="it-IT" sz="1200" kern="1200" dirty="0">
              <a:solidFill>
                <a:schemeClr val="bg2">
                  <a:lumMod val="10000"/>
                </a:schemeClr>
              </a:solidFill>
            </a:rPr>
            <a:t>128 MB DDR2-RAM</a:t>
          </a:r>
          <a:br>
            <a:rPr lang="it-IT" sz="1200" kern="1200" dirty="0">
              <a:solidFill>
                <a:schemeClr val="bg2">
                  <a:lumMod val="10000"/>
                </a:schemeClr>
              </a:solidFill>
            </a:rPr>
          </a:br>
          <a:r>
            <a:rPr lang="it-IT" sz="1200" kern="1200" dirty="0">
              <a:solidFill>
                <a:schemeClr val="bg2">
                  <a:lumMod val="10000"/>
                </a:schemeClr>
              </a:solidFill>
            </a:rPr>
            <a:t>Firmware V4.0 (74% resources):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2">
                  <a:lumMod val="10000"/>
                </a:schemeClr>
              </a:solidFill>
            </a:rPr>
            <a:t># FIR Filter (16 param)</a:t>
          </a:r>
          <a:br>
            <a:rPr lang="it-IT" sz="1200" kern="1200" dirty="0">
              <a:solidFill>
                <a:schemeClr val="bg2">
                  <a:lumMod val="10000"/>
                </a:schemeClr>
              </a:solidFill>
            </a:rPr>
          </a:br>
          <a:r>
            <a:rPr lang="it-IT" sz="1200" kern="1200" dirty="0">
              <a:solidFill>
                <a:schemeClr val="bg2">
                  <a:lumMod val="10000"/>
                </a:schemeClr>
              </a:solidFill>
            </a:rPr>
            <a:t># Zero Suppression</a:t>
          </a:r>
          <a:br>
            <a:rPr lang="it-IT" sz="1200" kern="1200" dirty="0">
              <a:solidFill>
                <a:schemeClr val="bg2">
                  <a:lumMod val="10000"/>
                </a:schemeClr>
              </a:solidFill>
            </a:rPr>
          </a:br>
          <a:r>
            <a:rPr lang="it-IT" sz="1200" kern="1200" dirty="0">
              <a:solidFill>
                <a:schemeClr val="bg2">
                  <a:lumMod val="10000"/>
                </a:schemeClr>
              </a:solidFill>
            </a:rPr>
            <a:t># Common mode and pedestal subtraction</a:t>
          </a:r>
          <a:br>
            <a:rPr lang="it-IT" sz="1200" kern="1200" dirty="0">
              <a:solidFill>
                <a:schemeClr val="bg2">
                  <a:lumMod val="10000"/>
                </a:schemeClr>
              </a:solidFill>
            </a:rPr>
          </a:br>
          <a:r>
            <a:rPr lang="it-IT" sz="1200" kern="1200" dirty="0">
              <a:solidFill>
                <a:schemeClr val="bg2">
                  <a:lumMod val="10000"/>
                </a:schemeClr>
              </a:solidFill>
            </a:rPr>
            <a:t># Remote config, </a:t>
          </a:r>
          <a:br>
            <a:rPr lang="it-IT" sz="1200" kern="1200" dirty="0">
              <a:solidFill>
                <a:schemeClr val="bg2">
                  <a:lumMod val="10000"/>
                </a:schemeClr>
              </a:solidFill>
            </a:rPr>
          </a:br>
          <a:r>
            <a:rPr lang="it-IT" sz="1200" kern="1200" dirty="0">
              <a:solidFill>
                <a:schemeClr val="bg2">
                  <a:lumMod val="10000"/>
                </a:schemeClr>
              </a:solidFill>
            </a:rPr>
            <a:t># ≈2 ns trigger time resolution</a:t>
          </a:r>
        </a:p>
      </dsp:txBody>
      <dsp:txXfrm>
        <a:off x="43159" y="258801"/>
        <a:ext cx="1264397" cy="2429932"/>
      </dsp:txXfrm>
    </dsp:sp>
    <dsp:sp modelId="{39BF85F2-CD53-40B0-ABE0-42AC986E913F}">
      <dsp:nvSpPr>
        <dsp:cNvPr id="0" name=""/>
        <dsp:cNvSpPr/>
      </dsp:nvSpPr>
      <dsp:spPr>
        <a:xfrm rot="17520414">
          <a:off x="1111177" y="1113919"/>
          <a:ext cx="753952" cy="20678"/>
        </a:xfrm>
        <a:custGeom>
          <a:avLst/>
          <a:gdLst/>
          <a:ahLst/>
          <a:cxnLst/>
          <a:rect l="0" t="0" r="0" b="0"/>
          <a:pathLst>
            <a:path>
              <a:moveTo>
                <a:pt x="0" y="10339"/>
              </a:moveTo>
              <a:lnTo>
                <a:pt x="753952" y="103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1469304" y="1105409"/>
        <a:ext cx="37697" cy="37697"/>
      </dsp:txXfrm>
    </dsp:sp>
    <dsp:sp modelId="{4D922724-4CA0-4C25-90A3-0AF1E0B6E56F}">
      <dsp:nvSpPr>
        <dsp:cNvPr id="0" name=""/>
        <dsp:cNvSpPr/>
      </dsp:nvSpPr>
      <dsp:spPr>
        <a:xfrm>
          <a:off x="1629413" y="165516"/>
          <a:ext cx="706299" cy="1218465"/>
        </a:xfrm>
        <a:prstGeom prst="roundRect">
          <a:avLst>
            <a:gd name="adj" fmla="val 10000"/>
          </a:avLst>
        </a:prstGeom>
        <a:solidFill>
          <a:srgbClr val="FFFFCC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MPD-VTP Interface</a:t>
          </a:r>
        </a:p>
      </dsp:txBody>
      <dsp:txXfrm>
        <a:off x="1650100" y="186203"/>
        <a:ext cx="664925" cy="1177091"/>
      </dsp:txXfrm>
    </dsp:sp>
    <dsp:sp modelId="{E45700C7-6466-4CDF-A378-5E253064D744}">
      <dsp:nvSpPr>
        <dsp:cNvPr id="0" name=""/>
        <dsp:cNvSpPr/>
      </dsp:nvSpPr>
      <dsp:spPr>
        <a:xfrm>
          <a:off x="2335713" y="764410"/>
          <a:ext cx="282519" cy="20678"/>
        </a:xfrm>
        <a:custGeom>
          <a:avLst/>
          <a:gdLst/>
          <a:ahLst/>
          <a:cxnLst/>
          <a:rect l="0" t="0" r="0" b="0"/>
          <a:pathLst>
            <a:path>
              <a:moveTo>
                <a:pt x="0" y="10339"/>
              </a:moveTo>
              <a:lnTo>
                <a:pt x="282519" y="103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469910" y="767686"/>
        <a:ext cx="14125" cy="14125"/>
      </dsp:txXfrm>
    </dsp:sp>
    <dsp:sp modelId="{421FDAE5-6BF3-4BE5-B9A4-914C195FBA5E}">
      <dsp:nvSpPr>
        <dsp:cNvPr id="0" name=""/>
        <dsp:cNvSpPr/>
      </dsp:nvSpPr>
      <dsp:spPr>
        <a:xfrm>
          <a:off x="2618233" y="165514"/>
          <a:ext cx="706299" cy="1218469"/>
        </a:xfrm>
        <a:prstGeom prst="roundRect">
          <a:avLst>
            <a:gd name="adj" fmla="val 10000"/>
          </a:avLst>
        </a:prstGeom>
        <a:solidFill>
          <a:srgbClr val="FFFFCC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VTP-Protocol</a:t>
          </a:r>
        </a:p>
      </dsp:txBody>
      <dsp:txXfrm>
        <a:off x="2638920" y="186201"/>
        <a:ext cx="664925" cy="1177095"/>
      </dsp:txXfrm>
    </dsp:sp>
    <dsp:sp modelId="{E031E005-48B7-4772-8BBC-1088C76546F4}">
      <dsp:nvSpPr>
        <dsp:cNvPr id="0" name=""/>
        <dsp:cNvSpPr/>
      </dsp:nvSpPr>
      <dsp:spPr>
        <a:xfrm>
          <a:off x="3324532" y="764410"/>
          <a:ext cx="282519" cy="20678"/>
        </a:xfrm>
        <a:custGeom>
          <a:avLst/>
          <a:gdLst/>
          <a:ahLst/>
          <a:cxnLst/>
          <a:rect l="0" t="0" r="0" b="0"/>
          <a:pathLst>
            <a:path>
              <a:moveTo>
                <a:pt x="0" y="10339"/>
              </a:moveTo>
              <a:lnTo>
                <a:pt x="282519" y="103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3458729" y="767686"/>
        <a:ext cx="14125" cy="14125"/>
      </dsp:txXfrm>
    </dsp:sp>
    <dsp:sp modelId="{85C2D39A-5DC6-4A06-97E9-BAD9C20615A4}">
      <dsp:nvSpPr>
        <dsp:cNvPr id="0" name=""/>
        <dsp:cNvSpPr/>
      </dsp:nvSpPr>
      <dsp:spPr>
        <a:xfrm>
          <a:off x="3607052" y="219271"/>
          <a:ext cx="706299" cy="1110956"/>
        </a:xfrm>
        <a:prstGeom prst="roundRect">
          <a:avLst>
            <a:gd name="adj" fmla="val 10000"/>
          </a:avLst>
        </a:prstGeom>
        <a:solidFill>
          <a:srgbClr val="FFFFCC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Aurora Protocol</a:t>
          </a:r>
        </a:p>
      </dsp:txBody>
      <dsp:txXfrm>
        <a:off x="3627739" y="239958"/>
        <a:ext cx="664925" cy="1069582"/>
      </dsp:txXfrm>
    </dsp:sp>
    <dsp:sp modelId="{606F33A5-18EF-44FA-864C-4B92552FBF24}">
      <dsp:nvSpPr>
        <dsp:cNvPr id="0" name=""/>
        <dsp:cNvSpPr/>
      </dsp:nvSpPr>
      <dsp:spPr>
        <a:xfrm rot="4079586">
          <a:off x="1111177" y="1812938"/>
          <a:ext cx="753952" cy="20678"/>
        </a:xfrm>
        <a:custGeom>
          <a:avLst/>
          <a:gdLst/>
          <a:ahLst/>
          <a:cxnLst/>
          <a:rect l="0" t="0" r="0" b="0"/>
          <a:pathLst>
            <a:path>
              <a:moveTo>
                <a:pt x="0" y="10339"/>
              </a:moveTo>
              <a:lnTo>
                <a:pt x="753952" y="103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1469304" y="1804428"/>
        <a:ext cx="37697" cy="37697"/>
      </dsp:txXfrm>
    </dsp:sp>
    <dsp:sp modelId="{F84AFB76-F5A3-48C9-A74D-06DAFD71BB95}">
      <dsp:nvSpPr>
        <dsp:cNvPr id="0" name=""/>
        <dsp:cNvSpPr/>
      </dsp:nvSpPr>
      <dsp:spPr>
        <a:xfrm>
          <a:off x="1629413" y="1563553"/>
          <a:ext cx="706299" cy="1218465"/>
        </a:xfrm>
        <a:prstGeom prst="roundRect">
          <a:avLst>
            <a:gd name="adj" fmla="val 10000"/>
          </a:avLst>
        </a:prstGeom>
        <a:solidFill>
          <a:srgbClr val="99FF6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MPD-VME Interface</a:t>
          </a:r>
        </a:p>
      </dsp:txBody>
      <dsp:txXfrm>
        <a:off x="1650100" y="1584240"/>
        <a:ext cx="664925" cy="1177091"/>
      </dsp:txXfrm>
    </dsp:sp>
    <dsp:sp modelId="{2BA078B8-F212-42B9-8BD1-54DB96F91801}">
      <dsp:nvSpPr>
        <dsp:cNvPr id="0" name=""/>
        <dsp:cNvSpPr/>
      </dsp:nvSpPr>
      <dsp:spPr>
        <a:xfrm>
          <a:off x="2335713" y="2162447"/>
          <a:ext cx="282519" cy="20678"/>
        </a:xfrm>
        <a:custGeom>
          <a:avLst/>
          <a:gdLst/>
          <a:ahLst/>
          <a:cxnLst/>
          <a:rect l="0" t="0" r="0" b="0"/>
          <a:pathLst>
            <a:path>
              <a:moveTo>
                <a:pt x="0" y="10339"/>
              </a:moveTo>
              <a:lnTo>
                <a:pt x="282519" y="103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2469910" y="2165723"/>
        <a:ext cx="14125" cy="14125"/>
      </dsp:txXfrm>
    </dsp:sp>
    <dsp:sp modelId="{53011355-7FC5-4AD9-9C62-993A66F5273C}">
      <dsp:nvSpPr>
        <dsp:cNvPr id="0" name=""/>
        <dsp:cNvSpPr/>
      </dsp:nvSpPr>
      <dsp:spPr>
        <a:xfrm>
          <a:off x="2618233" y="1563551"/>
          <a:ext cx="706299" cy="1218469"/>
        </a:xfrm>
        <a:prstGeom prst="roundRect">
          <a:avLst>
            <a:gd name="adj" fmla="val 10000"/>
          </a:avLst>
        </a:prstGeom>
        <a:solidFill>
          <a:srgbClr val="99FF6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VME-Protocols</a:t>
          </a:r>
        </a:p>
      </dsp:txBody>
      <dsp:txXfrm>
        <a:off x="2638920" y="1584238"/>
        <a:ext cx="664925" cy="1177095"/>
      </dsp:txXfrm>
    </dsp:sp>
    <dsp:sp modelId="{EC7B5E27-5643-48C2-B4A6-D19E2B2EF31D}">
      <dsp:nvSpPr>
        <dsp:cNvPr id="0" name=""/>
        <dsp:cNvSpPr/>
      </dsp:nvSpPr>
      <dsp:spPr>
        <a:xfrm rot="17777757">
          <a:off x="3146927" y="1876578"/>
          <a:ext cx="637731" cy="20678"/>
        </a:xfrm>
        <a:custGeom>
          <a:avLst/>
          <a:gdLst/>
          <a:ahLst/>
          <a:cxnLst/>
          <a:rect l="0" t="0" r="0" b="0"/>
          <a:pathLst>
            <a:path>
              <a:moveTo>
                <a:pt x="0" y="10339"/>
              </a:moveTo>
              <a:lnTo>
                <a:pt x="637731" y="103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3449849" y="1870974"/>
        <a:ext cx="31886" cy="31886"/>
      </dsp:txXfrm>
    </dsp:sp>
    <dsp:sp modelId="{016369E1-19C7-4DF0-9816-1CABBF7182F0}">
      <dsp:nvSpPr>
        <dsp:cNvPr id="0" name=""/>
        <dsp:cNvSpPr/>
      </dsp:nvSpPr>
      <dsp:spPr>
        <a:xfrm>
          <a:off x="3607052" y="1436956"/>
          <a:ext cx="706299" cy="328185"/>
        </a:xfrm>
        <a:prstGeom prst="roundRect">
          <a:avLst>
            <a:gd name="adj" fmla="val 10000"/>
          </a:avLst>
        </a:prstGeom>
        <a:solidFill>
          <a:srgbClr val="99FF6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2eSST</a:t>
          </a:r>
        </a:p>
      </dsp:txBody>
      <dsp:txXfrm>
        <a:off x="3616664" y="1446568"/>
        <a:ext cx="687075" cy="308961"/>
      </dsp:txXfrm>
    </dsp:sp>
    <dsp:sp modelId="{0338350D-D57C-427F-B95B-F8D7150B898A}">
      <dsp:nvSpPr>
        <dsp:cNvPr id="0" name=""/>
        <dsp:cNvSpPr/>
      </dsp:nvSpPr>
      <dsp:spPr>
        <a:xfrm rot="19559858">
          <a:off x="3295397" y="2067157"/>
          <a:ext cx="340790" cy="20678"/>
        </a:xfrm>
        <a:custGeom>
          <a:avLst/>
          <a:gdLst/>
          <a:ahLst/>
          <a:cxnLst/>
          <a:rect l="0" t="0" r="0" b="0"/>
          <a:pathLst>
            <a:path>
              <a:moveTo>
                <a:pt x="0" y="10339"/>
              </a:moveTo>
              <a:lnTo>
                <a:pt x="340790" y="103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3457273" y="2068977"/>
        <a:ext cx="17039" cy="17039"/>
      </dsp:txXfrm>
    </dsp:sp>
    <dsp:sp modelId="{9E5C42F6-BFD2-4EED-92AB-B062A567112B}">
      <dsp:nvSpPr>
        <dsp:cNvPr id="0" name=""/>
        <dsp:cNvSpPr/>
      </dsp:nvSpPr>
      <dsp:spPr>
        <a:xfrm>
          <a:off x="3607052" y="1818114"/>
          <a:ext cx="706299" cy="328185"/>
        </a:xfrm>
        <a:prstGeom prst="roundRect">
          <a:avLst>
            <a:gd name="adj" fmla="val 10000"/>
          </a:avLst>
        </a:prstGeom>
        <a:solidFill>
          <a:srgbClr val="99FF6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2eVME</a:t>
          </a:r>
        </a:p>
      </dsp:txBody>
      <dsp:txXfrm>
        <a:off x="3616664" y="1827726"/>
        <a:ext cx="687075" cy="308961"/>
      </dsp:txXfrm>
    </dsp:sp>
    <dsp:sp modelId="{920C3CBC-8482-48FA-9F49-F4DEFA9EEA35}">
      <dsp:nvSpPr>
        <dsp:cNvPr id="0" name=""/>
        <dsp:cNvSpPr/>
      </dsp:nvSpPr>
      <dsp:spPr>
        <a:xfrm rot="2040142">
          <a:off x="3295397" y="2257736"/>
          <a:ext cx="340790" cy="20678"/>
        </a:xfrm>
        <a:custGeom>
          <a:avLst/>
          <a:gdLst/>
          <a:ahLst/>
          <a:cxnLst/>
          <a:rect l="0" t="0" r="0" b="0"/>
          <a:pathLst>
            <a:path>
              <a:moveTo>
                <a:pt x="0" y="10339"/>
              </a:moveTo>
              <a:lnTo>
                <a:pt x="340790" y="103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3457273" y="2259556"/>
        <a:ext cx="17039" cy="17039"/>
      </dsp:txXfrm>
    </dsp:sp>
    <dsp:sp modelId="{7463BC6F-D6D5-4150-9163-E5BFD3C77D2C}">
      <dsp:nvSpPr>
        <dsp:cNvPr id="0" name=""/>
        <dsp:cNvSpPr/>
      </dsp:nvSpPr>
      <dsp:spPr>
        <a:xfrm>
          <a:off x="3607052" y="2199272"/>
          <a:ext cx="706299" cy="328185"/>
        </a:xfrm>
        <a:prstGeom prst="roundRect">
          <a:avLst>
            <a:gd name="adj" fmla="val 10000"/>
          </a:avLst>
        </a:prstGeom>
        <a:solidFill>
          <a:srgbClr val="99FF6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VME32 …</a:t>
          </a:r>
        </a:p>
      </dsp:txBody>
      <dsp:txXfrm>
        <a:off x="3616664" y="2208884"/>
        <a:ext cx="687075" cy="308961"/>
      </dsp:txXfrm>
    </dsp:sp>
    <dsp:sp modelId="{B875232F-3EE2-4E5A-8799-2DB812E75C9F}">
      <dsp:nvSpPr>
        <dsp:cNvPr id="0" name=""/>
        <dsp:cNvSpPr/>
      </dsp:nvSpPr>
      <dsp:spPr>
        <a:xfrm rot="3822243">
          <a:off x="3146927" y="2448316"/>
          <a:ext cx="637731" cy="20678"/>
        </a:xfrm>
        <a:custGeom>
          <a:avLst/>
          <a:gdLst/>
          <a:ahLst/>
          <a:cxnLst/>
          <a:rect l="0" t="0" r="0" b="0"/>
          <a:pathLst>
            <a:path>
              <a:moveTo>
                <a:pt x="0" y="10339"/>
              </a:moveTo>
              <a:lnTo>
                <a:pt x="637731" y="1033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500" kern="1200"/>
        </a:p>
      </dsp:txBody>
      <dsp:txXfrm>
        <a:off x="3449849" y="2442711"/>
        <a:ext cx="31886" cy="31886"/>
      </dsp:txXfrm>
    </dsp:sp>
    <dsp:sp modelId="{E847B83E-796C-4877-9396-33C2AE579F74}">
      <dsp:nvSpPr>
        <dsp:cNvPr id="0" name=""/>
        <dsp:cNvSpPr/>
      </dsp:nvSpPr>
      <dsp:spPr>
        <a:xfrm>
          <a:off x="3607052" y="2580430"/>
          <a:ext cx="706299" cy="328185"/>
        </a:xfrm>
        <a:prstGeom prst="roundRect">
          <a:avLst>
            <a:gd name="adj" fmla="val 10000"/>
          </a:avLst>
        </a:prstGeom>
        <a:solidFill>
          <a:srgbClr val="99FF66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100" kern="1200" dirty="0"/>
            <a:t>VXS</a:t>
          </a:r>
        </a:p>
      </dsp:txBody>
      <dsp:txXfrm>
        <a:off x="3616664" y="2590042"/>
        <a:ext cx="687075" cy="3089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416DA-2082-4286-9CC8-7D8B3884267B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E3F99-2246-4C7F-82AD-6D3862C709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54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04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40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50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36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97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24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56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95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26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295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00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80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59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63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402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844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69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905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334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617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080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57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414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554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32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28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36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7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17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97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88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11430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z="1100"/>
              <a:t>2/17/2021</a:t>
            </a:r>
            <a:endParaRPr lang="en-US" sz="11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lnSpc>
                <a:spcPct val="150000"/>
              </a:lnSpc>
              <a:defRPr/>
            </a:lvl1pPr>
          </a:lstStyle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492877"/>
            <a:ext cx="685800" cy="365125"/>
          </a:xfrm>
        </p:spPr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45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2/17/2021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65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2/17/2021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76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2/17/2021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08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2/17/2021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6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2/17/2021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5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2/17/2021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38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2/17/2021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37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2/17/2021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23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2/17/2021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69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2/17/2021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76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0"/>
            <a:ext cx="628628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31937"/>
            <a:ext cx="91440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E36C9-3AF3-4F25-819E-BE7B4BF519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" y="0"/>
            <a:ext cx="972589" cy="548640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317F545-22D3-457D-A265-642F2FCEA1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7"/>
            <a:ext cx="1143000" cy="365125"/>
          </a:xfrm>
          <a:prstGeom prst="rect">
            <a:avLst/>
          </a:prstGeom>
        </p:spPr>
        <p:txBody>
          <a:bodyPr/>
          <a:lstStyle>
            <a:lvl1pPr algn="l">
              <a:lnSpc>
                <a:spcPct val="150000"/>
              </a:lnSpc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z="1100"/>
              <a:t>2/17/2021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8763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000" kern="1200" baseline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14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12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Ø"/>
        <a:defRPr sz="12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6.png"/><Relationship Id="rId7" Type="http://schemas.openxmlformats.org/officeDocument/2006/relationships/diagramData" Target="../diagrams/data1.xm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diagramDrawing" Target="../diagrams/drawing1.xml"/><Relationship Id="rId5" Type="http://schemas.openxmlformats.org/officeDocument/2006/relationships/image" Target="../media/image18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7.jpeg"/><Relationship Id="rId9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andora.infn.it/public/3b9827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isportal.jlab.org/mis/apps/mis_forms/operational_safety_procedure_form.cfm?entry_id=113037" TargetMode="External"/><Relationship Id="rId5" Type="http://schemas.openxmlformats.org/officeDocument/2006/relationships/hyperlink" Target="https://hallaweb.jlab.org/wiki/index.php/E12-17-004-ERR-29May2019#Responses_to_the_Committee_Recommendations" TargetMode="External"/><Relationship Id="rId4" Type="http://schemas.openxmlformats.org/officeDocument/2006/relationships/hyperlink" Target="https://www.overleaf.com/project/60280700719b746c97e92524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isportal.jlab.org/pacProposals/proposals/1297/attachments/98337/Proposal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ctrTitle"/>
          </p:nvPr>
        </p:nvSpPr>
        <p:spPr>
          <a:xfrm>
            <a:off x="-1" y="2133599"/>
            <a:ext cx="4754880" cy="2536530"/>
          </a:xfrm>
          <a:solidFill>
            <a:schemeClr val="bg1">
              <a:alpha val="64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dirty="0">
                <a:cs typeface="Arial" panose="020B0604020202020204" pitchFamily="34" charset="0"/>
              </a:rPr>
              <a:t>SBS GEMs for </a:t>
            </a:r>
            <a:r>
              <a:rPr lang="en-US" sz="3200" dirty="0" err="1">
                <a:cs typeface="Arial" panose="020B0604020202020204" pitchFamily="34" charset="0"/>
              </a:rPr>
              <a:t>GEn</a:t>
            </a:r>
            <a:r>
              <a:rPr lang="en-US" sz="3200" dirty="0">
                <a:cs typeface="Arial" panose="020B0604020202020204" pitchFamily="34" charset="0"/>
              </a:rPr>
              <a:t>-RP</a:t>
            </a:r>
            <a:br>
              <a:rPr lang="en-US" sz="3200" dirty="0"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C00000"/>
                </a:solidFill>
                <a:ea typeface="+mn-ea"/>
                <a:cs typeface="Arial" panose="020B0604020202020204" pitchFamily="34" charset="0"/>
              </a:rPr>
              <a:t>Kondo Gnanvo</a:t>
            </a:r>
            <a:br>
              <a:rPr lang="en-US" sz="2000" dirty="0">
                <a:solidFill>
                  <a:prstClr val="black"/>
                </a:solidFill>
                <a:ea typeface="+mn-ea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SBS Collaboration Meeting </a:t>
            </a:r>
            <a:br>
              <a:rPr lang="en-US" sz="20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1"/>
                </a:solidFill>
                <a:ea typeface="+mn-ea"/>
                <a:cs typeface="Arial" panose="020B0604020202020204" pitchFamily="34" charset="0"/>
              </a:rPr>
              <a:t>02/17/2021 </a:t>
            </a:r>
            <a:br>
              <a:rPr lang="en-US" sz="2000" dirty="0">
                <a:solidFill>
                  <a:prstClr val="white">
                    <a:lumMod val="65000"/>
                  </a:prstClr>
                </a:solidFill>
                <a:ea typeface="+mn-ea"/>
                <a:cs typeface="Arial" panose="020B0604020202020204" pitchFamily="34" charset="0"/>
              </a:rPr>
            </a:br>
            <a:endParaRPr lang="en-US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2552C-BDE8-46D2-AC58-7941F8C118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4" t="11111" r="26637"/>
          <a:stretch/>
        </p:blipFill>
        <p:spPr>
          <a:xfrm>
            <a:off x="4572000" y="381000"/>
            <a:ext cx="4572000" cy="599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24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1EEE83-61C2-442E-8199-B036E35F08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96" y="1601051"/>
            <a:ext cx="1754046" cy="1828800"/>
          </a:xfrm>
          <a:prstGeom prst="rect">
            <a:avLst/>
          </a:prstGeom>
        </p:spPr>
      </p:pic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10</a:t>
            </a:fld>
            <a:endParaRPr lang="en-US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-RP GEM Equipment: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MPD Readout &amp; DAQ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AE128-96FF-46C3-BAE0-648C03916AF1}"/>
              </a:ext>
            </a:extLst>
          </p:cNvPr>
          <p:cNvSpPr txBox="1"/>
          <p:nvPr/>
        </p:nvSpPr>
        <p:spPr>
          <a:xfrm>
            <a:off x="181842" y="7285864"/>
            <a:ext cx="1082386" cy="297340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ED1C24"/>
                </a:solidFill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Layer #2</a:t>
            </a:r>
          </a:p>
        </p:txBody>
      </p:sp>
      <p:pic>
        <p:nvPicPr>
          <p:cNvPr id="30" name="Content Placeholder 6">
            <a:extLst>
              <a:ext uri="{FF2B5EF4-FFF2-40B4-BE49-F238E27FC236}">
                <a16:creationId xmlns:a16="http://schemas.microsoft.com/office/drawing/2014/main" id="{90A147F0-95C7-4945-9F8D-9D6078CDC259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 cstate="print"/>
          <a:srcRect t="18601" b="14348"/>
          <a:stretch/>
        </p:blipFill>
        <p:spPr>
          <a:xfrm rot="5400000">
            <a:off x="-985500" y="3413298"/>
            <a:ext cx="4184823" cy="194258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B064D3F-B963-46F6-8BAA-318BC4DC39AB}"/>
              </a:ext>
            </a:extLst>
          </p:cNvPr>
          <p:cNvGrpSpPr/>
          <p:nvPr/>
        </p:nvGrpSpPr>
        <p:grpSpPr>
          <a:xfrm>
            <a:off x="16778" y="669250"/>
            <a:ext cx="5605245" cy="1501140"/>
            <a:chOff x="0" y="611485"/>
            <a:chExt cx="6179394" cy="1654729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FD44C7C-8E97-4084-B2CF-B3A77EF66967}"/>
                </a:ext>
              </a:extLst>
            </p:cNvPr>
            <p:cNvSpPr/>
            <p:nvPr/>
          </p:nvSpPr>
          <p:spPr>
            <a:xfrm>
              <a:off x="0" y="611485"/>
              <a:ext cx="6179394" cy="1654729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26102"/>
              <a:endParaRPr lang="it-IT">
                <a:solidFill>
                  <a:prstClr val="white"/>
                </a:solidFill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A9B7121-90AE-446C-9F46-D97CA56A5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2" t="54012" b="2061"/>
            <a:stretch>
              <a:fillRect/>
            </a:stretch>
          </p:blipFill>
          <p:spPr bwMode="auto">
            <a:xfrm>
              <a:off x="94985" y="707243"/>
              <a:ext cx="2341922" cy="1468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TextBox 20">
              <a:extLst>
                <a:ext uri="{FF2B5EF4-FFF2-40B4-BE49-F238E27FC236}">
                  <a16:creationId xmlns:a16="http://schemas.microsoft.com/office/drawing/2014/main" id="{30A5D1A7-5BBF-49E5-A4B5-6537763A39E9}"/>
                </a:ext>
              </a:extLst>
            </p:cNvPr>
            <p:cNvSpPr txBox="1"/>
            <p:nvPr/>
          </p:nvSpPr>
          <p:spPr>
            <a:xfrm>
              <a:off x="2436909" y="738658"/>
              <a:ext cx="3742485" cy="1323141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7223" indent="-87223" defTabSz="826102">
                <a:lnSpc>
                  <a:spcPct val="150000"/>
                </a:lnSpc>
                <a:buFont typeface="Arial" pitchFamily="34" charset="0"/>
                <a:buChar char="•"/>
                <a:defRPr/>
              </a:pPr>
              <a:r>
                <a:rPr lang="it-IT" sz="1200" b="1" dirty="0">
                  <a:solidFill>
                    <a:srgbClr val="EEECE1">
                      <a:lumMod val="25000"/>
                    </a:srgbClr>
                  </a:solidFill>
                </a:rPr>
                <a:t>128 analog ch </a:t>
              </a:r>
              <a:r>
                <a:rPr lang="it-IT" sz="1200" dirty="0">
                  <a:solidFill>
                    <a:srgbClr val="EEECE1">
                      <a:lumMod val="25000"/>
                    </a:srgbClr>
                  </a:solidFill>
                </a:rPr>
                <a:t>/ </a:t>
              </a:r>
              <a:r>
                <a:rPr lang="it-IT" sz="1200" b="1" dirty="0">
                  <a:solidFill>
                    <a:srgbClr val="EEECE1">
                      <a:lumMod val="25000"/>
                    </a:srgbClr>
                  </a:solidFill>
                </a:rPr>
                <a:t>APV25 ASIC</a:t>
              </a:r>
            </a:p>
            <a:p>
              <a:pPr marL="87223" indent="-87223" defTabSz="826102">
                <a:lnSpc>
                  <a:spcPct val="150000"/>
                </a:lnSpc>
                <a:buFont typeface="Arial" pitchFamily="34" charset="0"/>
                <a:buChar char="•"/>
                <a:defRPr/>
              </a:pPr>
              <a:r>
                <a:rPr lang="it-IT" sz="1200" b="1" dirty="0">
                  <a:solidFill>
                    <a:srgbClr val="EEECE1">
                      <a:lumMod val="25000"/>
                    </a:srgbClr>
                  </a:solidFill>
                </a:rPr>
                <a:t>3.4 </a:t>
              </a:r>
              <a:r>
                <a:rPr lang="it-IT" sz="1200" b="1" dirty="0">
                  <a:solidFill>
                    <a:srgbClr val="EEECE1">
                      <a:lumMod val="25000"/>
                    </a:srgbClr>
                  </a:solidFill>
                  <a:latin typeface="Symbol" pitchFamily="18" charset="2"/>
                </a:rPr>
                <a:t>m</a:t>
              </a:r>
              <a:r>
                <a:rPr lang="it-IT" sz="1200" b="1" dirty="0">
                  <a:solidFill>
                    <a:srgbClr val="EEECE1">
                      <a:lumMod val="25000"/>
                    </a:srgbClr>
                  </a:solidFill>
                </a:rPr>
                <a:t>s trigger latency </a:t>
              </a:r>
              <a:r>
                <a:rPr lang="it-IT" sz="1200" dirty="0">
                  <a:solidFill>
                    <a:srgbClr val="EEECE1">
                      <a:lumMod val="25000"/>
                    </a:srgbClr>
                  </a:solidFill>
                </a:rPr>
                <a:t>(analog pipeline)</a:t>
              </a:r>
            </a:p>
            <a:p>
              <a:pPr marL="87223" indent="-87223" defTabSz="826102">
                <a:lnSpc>
                  <a:spcPct val="150000"/>
                </a:lnSpc>
                <a:buFont typeface="Arial" pitchFamily="34" charset="0"/>
                <a:buChar char="•"/>
                <a:defRPr/>
              </a:pPr>
              <a:r>
                <a:rPr lang="it-IT" sz="1200" dirty="0">
                  <a:solidFill>
                    <a:srgbClr val="EEECE1">
                      <a:lumMod val="25000"/>
                    </a:srgbClr>
                  </a:solidFill>
                </a:rPr>
                <a:t>Capable of sampling signal at 40 MHz</a:t>
              </a:r>
            </a:p>
            <a:p>
              <a:pPr marL="87223" indent="-87223" defTabSz="826102">
                <a:lnSpc>
                  <a:spcPct val="150000"/>
                </a:lnSpc>
                <a:buFont typeface="Arial" pitchFamily="34" charset="0"/>
                <a:buChar char="•"/>
                <a:defRPr/>
              </a:pPr>
              <a:r>
                <a:rPr lang="it-IT" sz="1200" dirty="0">
                  <a:solidFill>
                    <a:srgbClr val="EEECE1">
                      <a:lumMod val="25000"/>
                    </a:srgbClr>
                  </a:solidFill>
                </a:rPr>
                <a:t>Multiplexed analog output (</a:t>
              </a:r>
              <a:r>
                <a:rPr lang="it-IT" sz="1200" b="1" dirty="0">
                  <a:solidFill>
                    <a:srgbClr val="EEECE1">
                      <a:lumMod val="25000"/>
                    </a:srgbClr>
                  </a:solidFill>
                </a:rPr>
                <a:t>100 kHz readout rate</a:t>
              </a:r>
              <a:r>
                <a:rPr lang="it-IT" sz="1200" dirty="0">
                  <a:solidFill>
                    <a:srgbClr val="EEECE1">
                      <a:lumMod val="25000"/>
                    </a:srgbClr>
                  </a:solidFill>
                </a:rPr>
                <a:t>)</a:t>
              </a:r>
            </a:p>
          </p:txBody>
        </p:sp>
      </p:grpSp>
      <p:sp>
        <p:nvSpPr>
          <p:cNvPr id="32" name="TextBox 21">
            <a:extLst>
              <a:ext uri="{FF2B5EF4-FFF2-40B4-BE49-F238E27FC236}">
                <a16:creationId xmlns:a16="http://schemas.microsoft.com/office/drawing/2014/main" id="{8E22B885-D240-452F-9B0F-BEDD99223CBA}"/>
              </a:ext>
            </a:extLst>
          </p:cNvPr>
          <p:cNvSpPr txBox="1"/>
          <p:nvPr/>
        </p:nvSpPr>
        <p:spPr>
          <a:xfrm>
            <a:off x="1285108" y="2443644"/>
            <a:ext cx="769553" cy="637413"/>
          </a:xfrm>
          <a:prstGeom prst="rect">
            <a:avLst/>
          </a:prstGeom>
          <a:noFill/>
        </p:spPr>
        <p:txBody>
          <a:bodyPr wrap="none" lIns="82605" tIns="41304" rIns="82605" bIns="41304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6102"/>
            <a:r>
              <a:rPr lang="it-IT" dirty="0">
                <a:solidFill>
                  <a:prstClr val="black"/>
                </a:solidFill>
              </a:rPr>
              <a:t>MPD</a:t>
            </a:r>
          </a:p>
          <a:p>
            <a:pPr algn="ctr" defTabSz="826102"/>
            <a:r>
              <a:rPr lang="it-IT" dirty="0">
                <a:solidFill>
                  <a:prstClr val="black"/>
                </a:solidFill>
              </a:rPr>
              <a:t>(INFN)</a:t>
            </a:r>
          </a:p>
        </p:txBody>
      </p:sp>
      <p:pic>
        <p:nvPicPr>
          <p:cNvPr id="33" name="table">
            <a:extLst>
              <a:ext uri="{FF2B5EF4-FFF2-40B4-BE49-F238E27FC236}">
                <a16:creationId xmlns:a16="http://schemas.microsoft.com/office/drawing/2014/main" id="{A47BE1B0-F656-48B6-9358-3DA19E1F1A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5239" y="638517"/>
            <a:ext cx="3461983" cy="93585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2C01A01-7B2D-4798-A09F-7817FA7F80D3}"/>
              </a:ext>
            </a:extLst>
          </p:cNvPr>
          <p:cNvGrpSpPr/>
          <p:nvPr/>
        </p:nvGrpSpPr>
        <p:grpSpPr>
          <a:xfrm>
            <a:off x="2224235" y="2226972"/>
            <a:ext cx="4563157" cy="3074131"/>
            <a:chOff x="2025972" y="2338223"/>
            <a:chExt cx="5030564" cy="3388660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237A35E-4F2E-40B1-9B09-6FF4995C3857}"/>
                </a:ext>
              </a:extLst>
            </p:cNvPr>
            <p:cNvSpPr/>
            <p:nvPr/>
          </p:nvSpPr>
          <p:spPr bwMode="auto">
            <a:xfrm>
              <a:off x="2025972" y="2441358"/>
              <a:ext cx="5030564" cy="320216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0" tIns="45716" rIns="91430" bIns="45716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05836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it-IT">
                <a:solidFill>
                  <a:prstClr val="white"/>
                </a:solidFill>
                <a:latin typeface="Arial" charset="0"/>
              </a:endParaRPr>
            </a:p>
          </p:txBody>
        </p:sp>
        <p:graphicFrame>
          <p:nvGraphicFramePr>
            <p:cNvPr id="71" name="Diagram 70">
              <a:extLst>
                <a:ext uri="{FF2B5EF4-FFF2-40B4-BE49-F238E27FC236}">
                  <a16:creationId xmlns:a16="http://schemas.microsoft.com/office/drawing/2014/main" id="{F744E286-D329-4D8F-95D4-91E9C430435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64649701"/>
                </p:ext>
              </p:extLst>
            </p:nvPr>
          </p:nvGraphicFramePr>
          <p:xfrm>
            <a:off x="2143842" y="2338223"/>
            <a:ext cx="4759386" cy="338866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</p:grpSp>
      <p:sp>
        <p:nvSpPr>
          <p:cNvPr id="35" name="TextBox 27">
            <a:extLst>
              <a:ext uri="{FF2B5EF4-FFF2-40B4-BE49-F238E27FC236}">
                <a16:creationId xmlns:a16="http://schemas.microsoft.com/office/drawing/2014/main" id="{5A408A8C-DA6E-41F4-8E93-EEEBD8225D8E}"/>
              </a:ext>
            </a:extLst>
          </p:cNvPr>
          <p:cNvSpPr txBox="1"/>
          <p:nvPr/>
        </p:nvSpPr>
        <p:spPr>
          <a:xfrm>
            <a:off x="6478504" y="2350836"/>
            <a:ext cx="661217" cy="483857"/>
          </a:xfrm>
          <a:prstGeom prst="rect">
            <a:avLst/>
          </a:prstGeom>
          <a:noFill/>
        </p:spPr>
        <p:txBody>
          <a:bodyPr wrap="none" lIns="82596" tIns="41299" rIns="82596" bIns="41299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6102"/>
            <a:r>
              <a:rPr lang="it-IT" sz="1300" b="1" dirty="0">
                <a:solidFill>
                  <a:srgbClr val="C00000"/>
                </a:solidFill>
              </a:rPr>
              <a:t>Optical</a:t>
            </a:r>
          </a:p>
          <a:p>
            <a:pPr algn="ctr" defTabSz="826102"/>
            <a:r>
              <a:rPr lang="it-IT" sz="1300" b="1" dirty="0">
                <a:solidFill>
                  <a:srgbClr val="C00000"/>
                </a:solidFill>
              </a:rPr>
              <a:t>Fiber</a:t>
            </a:r>
          </a:p>
        </p:txBody>
      </p:sp>
      <p:sp>
        <p:nvSpPr>
          <p:cNvPr id="59" name="Down Arrow 30">
            <a:extLst>
              <a:ext uri="{FF2B5EF4-FFF2-40B4-BE49-F238E27FC236}">
                <a16:creationId xmlns:a16="http://schemas.microsoft.com/office/drawing/2014/main" id="{BF173CBD-4379-401F-8A10-E3DC47C88E91}"/>
              </a:ext>
            </a:extLst>
          </p:cNvPr>
          <p:cNvSpPr/>
          <p:nvPr/>
        </p:nvSpPr>
        <p:spPr>
          <a:xfrm>
            <a:off x="909688" y="2117050"/>
            <a:ext cx="450363" cy="4786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05" tIns="41304" rIns="82605" bIns="41304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6102"/>
            <a:endParaRPr lang="it-IT">
              <a:solidFill>
                <a:prstClr val="white"/>
              </a:solidFill>
            </a:endParaRPr>
          </a:p>
        </p:txBody>
      </p:sp>
      <p:sp>
        <p:nvSpPr>
          <p:cNvPr id="69" name="TextBox 31">
            <a:extLst>
              <a:ext uri="{FF2B5EF4-FFF2-40B4-BE49-F238E27FC236}">
                <a16:creationId xmlns:a16="http://schemas.microsoft.com/office/drawing/2014/main" id="{8B96066D-F610-4C87-9020-5E987056F0BF}"/>
              </a:ext>
            </a:extLst>
          </p:cNvPr>
          <p:cNvSpPr txBox="1"/>
          <p:nvPr/>
        </p:nvSpPr>
        <p:spPr>
          <a:xfrm>
            <a:off x="8161937" y="1651692"/>
            <a:ext cx="546924" cy="369324"/>
          </a:xfrm>
          <a:prstGeom prst="rect">
            <a:avLst/>
          </a:prstGeom>
          <a:solidFill>
            <a:srgbClr val="FFFFCC"/>
          </a:solidFill>
        </p:spPr>
        <p:txBody>
          <a:bodyPr wrap="none" lIns="91430" tIns="45716" rIns="91430" bIns="4571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26102"/>
            <a:r>
              <a:rPr lang="it-IT" dirty="0">
                <a:solidFill>
                  <a:srgbClr val="C00000"/>
                </a:solidFill>
              </a:rPr>
              <a:t>VTP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A66E741-5DA2-411B-BBC0-FF83ACF0AEE9}"/>
              </a:ext>
            </a:extLst>
          </p:cNvPr>
          <p:cNvGrpSpPr/>
          <p:nvPr/>
        </p:nvGrpSpPr>
        <p:grpSpPr>
          <a:xfrm>
            <a:off x="7070614" y="3619145"/>
            <a:ext cx="1616428" cy="1841942"/>
            <a:chOff x="7842630" y="4380678"/>
            <a:chExt cx="1782000" cy="203040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52C4E4F8-B542-471D-9598-765E6E01907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2630" y="4380678"/>
              <a:ext cx="1782000" cy="203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TextBox 34">
              <a:extLst>
                <a:ext uri="{FF2B5EF4-FFF2-40B4-BE49-F238E27FC236}">
                  <a16:creationId xmlns:a16="http://schemas.microsoft.com/office/drawing/2014/main" id="{4708D08B-BC9A-4490-8F11-3D08E88851AD}"/>
                </a:ext>
              </a:extLst>
            </p:cNvPr>
            <p:cNvSpPr txBox="1"/>
            <p:nvPr/>
          </p:nvSpPr>
          <p:spPr>
            <a:xfrm>
              <a:off x="8334058" y="5355310"/>
              <a:ext cx="1269817" cy="610671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lIns="91430" tIns="45716" rIns="91430" bIns="45716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26102"/>
              <a:r>
                <a:rPr lang="it-IT" sz="1500" dirty="0">
                  <a:solidFill>
                    <a:srgbClr val="C00000"/>
                  </a:solidFill>
                </a:rPr>
                <a:t>VME Master</a:t>
              </a:r>
            </a:p>
            <a:p>
              <a:pPr algn="ctr" defTabSz="826102"/>
              <a:r>
                <a:rPr lang="it-IT" sz="1500" dirty="0">
                  <a:solidFill>
                    <a:srgbClr val="C00000"/>
                  </a:solidFill>
                </a:rPr>
                <a:t>(Intel SBC)</a:t>
              </a:r>
            </a:p>
          </p:txBody>
        </p:sp>
      </p:grpSp>
      <p:sp>
        <p:nvSpPr>
          <p:cNvPr id="62" name="Left-Right Arrow 15">
            <a:extLst>
              <a:ext uri="{FF2B5EF4-FFF2-40B4-BE49-F238E27FC236}">
                <a16:creationId xmlns:a16="http://schemas.microsoft.com/office/drawing/2014/main" id="{77FD368C-4E0B-48B4-BBD9-AC9B7019977E}"/>
              </a:ext>
            </a:extLst>
          </p:cNvPr>
          <p:cNvSpPr/>
          <p:nvPr/>
        </p:nvSpPr>
        <p:spPr>
          <a:xfrm>
            <a:off x="6476846" y="3880442"/>
            <a:ext cx="664590" cy="605297"/>
          </a:xfrm>
          <a:prstGeom prst="leftRightArrow">
            <a:avLst>
              <a:gd name="adj1" fmla="val 67765"/>
              <a:gd name="adj2" fmla="val 23352"/>
            </a:avLst>
          </a:prstGeom>
          <a:solidFill>
            <a:srgbClr val="CCFFCC"/>
          </a:solidFill>
          <a:ln w="127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605" tIns="41304" rIns="82605" bIns="41304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6102"/>
            <a:r>
              <a:rPr lang="it-IT" sz="1100" b="1" dirty="0">
                <a:solidFill>
                  <a:srgbClr val="006600"/>
                </a:solidFill>
              </a:rPr>
              <a:t>VME (64x)</a:t>
            </a:r>
          </a:p>
        </p:txBody>
      </p:sp>
      <p:cxnSp>
        <p:nvCxnSpPr>
          <p:cNvPr id="63" name="Curved Connector 20">
            <a:extLst>
              <a:ext uri="{FF2B5EF4-FFF2-40B4-BE49-F238E27FC236}">
                <a16:creationId xmlns:a16="http://schemas.microsoft.com/office/drawing/2014/main" id="{9F534F18-9E5C-475E-8AA8-0F4FF5C37F70}"/>
              </a:ext>
            </a:extLst>
          </p:cNvPr>
          <p:cNvCxnSpPr/>
          <p:nvPr/>
        </p:nvCxnSpPr>
        <p:spPr>
          <a:xfrm flipV="1">
            <a:off x="6407583" y="2763159"/>
            <a:ext cx="789092" cy="268393"/>
          </a:xfrm>
          <a:prstGeom prst="curvedConnector3">
            <a:avLst/>
          </a:prstGeom>
          <a:ln w="28575" cmpd="dbl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D3F956E5-98A3-43DD-9717-5291602E9703}"/>
              </a:ext>
            </a:extLst>
          </p:cNvPr>
          <p:cNvSpPr/>
          <p:nvPr/>
        </p:nvSpPr>
        <p:spPr>
          <a:xfrm>
            <a:off x="2514600" y="5486400"/>
            <a:ext cx="4317175" cy="1008793"/>
          </a:xfrm>
          <a:prstGeom prst="rect">
            <a:avLst/>
          </a:prstGeom>
          <a:solidFill>
            <a:schemeClr val="bg2"/>
          </a:solidFill>
        </p:spPr>
        <p:txBody>
          <a:bodyPr wrap="square" lIns="36000" tIns="36000" rIns="36000" bIns="360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826102">
              <a:lnSpc>
                <a:spcPct val="150000"/>
              </a:lnSpc>
            </a:pPr>
            <a:r>
              <a:rPr lang="en-US" sz="1400" b="1" dirty="0">
                <a:solidFill>
                  <a:srgbClr val="003300"/>
                </a:solidFill>
              </a:rPr>
              <a:t>More detailed talks on:</a:t>
            </a:r>
          </a:p>
          <a:p>
            <a:pPr marL="285750" lvl="1" indent="-285750" defTabSz="826102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rgbClr val="003300"/>
                </a:solidFill>
              </a:rPr>
              <a:t>high rate MPD readout by B. </a:t>
            </a:r>
            <a:r>
              <a:rPr lang="en-US" sz="1400" b="1" dirty="0" err="1">
                <a:solidFill>
                  <a:srgbClr val="003300"/>
                </a:solidFill>
              </a:rPr>
              <a:t>Raydo</a:t>
            </a:r>
            <a:r>
              <a:rPr lang="en-US" sz="1400" b="1" dirty="0">
                <a:solidFill>
                  <a:srgbClr val="003300"/>
                </a:solidFill>
              </a:rPr>
              <a:t> (5:50 pm today)  </a:t>
            </a:r>
          </a:p>
          <a:p>
            <a:pPr marL="285750" lvl="1" indent="-285750" defTabSz="826102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400" b="1" dirty="0">
                <a:solidFill>
                  <a:srgbClr val="003300"/>
                </a:solidFill>
              </a:rPr>
              <a:t>DAQ talk by A. </a:t>
            </a:r>
            <a:r>
              <a:rPr lang="en-US" sz="1400" b="1" dirty="0" err="1">
                <a:solidFill>
                  <a:srgbClr val="003300"/>
                </a:solidFill>
              </a:rPr>
              <a:t>Camsonne</a:t>
            </a:r>
            <a:r>
              <a:rPr lang="en-US" sz="1400" b="1" dirty="0">
                <a:solidFill>
                  <a:srgbClr val="003300"/>
                </a:solidFill>
              </a:rPr>
              <a:t> (4:50pm today)</a:t>
            </a:r>
          </a:p>
        </p:txBody>
      </p:sp>
      <p:sp>
        <p:nvSpPr>
          <p:cNvPr id="65" name="Freeform 24">
            <a:extLst>
              <a:ext uri="{FF2B5EF4-FFF2-40B4-BE49-F238E27FC236}">
                <a16:creationId xmlns:a16="http://schemas.microsoft.com/office/drawing/2014/main" id="{A1CF9E6C-DF9D-429A-9F3A-066F5D820F26}"/>
              </a:ext>
            </a:extLst>
          </p:cNvPr>
          <p:cNvSpPr/>
          <p:nvPr/>
        </p:nvSpPr>
        <p:spPr>
          <a:xfrm>
            <a:off x="3907522" y="3483497"/>
            <a:ext cx="5067300" cy="1996440"/>
          </a:xfrm>
          <a:custGeom>
            <a:avLst/>
            <a:gdLst>
              <a:gd name="connsiteX0" fmla="*/ 152400 w 5379720"/>
              <a:gd name="connsiteY0" fmla="*/ 60960 h 2065020"/>
              <a:gd name="connsiteX1" fmla="*/ 0 w 5379720"/>
              <a:gd name="connsiteY1" fmla="*/ 899160 h 2065020"/>
              <a:gd name="connsiteX2" fmla="*/ 251460 w 5379720"/>
              <a:gd name="connsiteY2" fmla="*/ 1615440 h 2065020"/>
              <a:gd name="connsiteX3" fmla="*/ 3238500 w 5379720"/>
              <a:gd name="connsiteY3" fmla="*/ 1638300 h 2065020"/>
              <a:gd name="connsiteX4" fmla="*/ 3520440 w 5379720"/>
              <a:gd name="connsiteY4" fmla="*/ 2042160 h 2065020"/>
              <a:gd name="connsiteX5" fmla="*/ 3604260 w 5379720"/>
              <a:gd name="connsiteY5" fmla="*/ 2057400 h 2065020"/>
              <a:gd name="connsiteX6" fmla="*/ 5379720 w 5379720"/>
              <a:gd name="connsiteY6" fmla="*/ 2065020 h 2065020"/>
              <a:gd name="connsiteX7" fmla="*/ 5364480 w 5379720"/>
              <a:gd name="connsiteY7" fmla="*/ 15240 h 2065020"/>
              <a:gd name="connsiteX8" fmla="*/ 2026920 w 5379720"/>
              <a:gd name="connsiteY8" fmla="*/ 0 h 2065020"/>
              <a:gd name="connsiteX9" fmla="*/ 1569720 w 5379720"/>
              <a:gd name="connsiteY9" fmla="*/ 121920 h 2065020"/>
              <a:gd name="connsiteX10" fmla="*/ 152400 w 5379720"/>
              <a:gd name="connsiteY10" fmla="*/ 121920 h 2065020"/>
              <a:gd name="connsiteX0" fmla="*/ 152400 w 5379720"/>
              <a:gd name="connsiteY0" fmla="*/ 60960 h 2065020"/>
              <a:gd name="connsiteX1" fmla="*/ 0 w 5379720"/>
              <a:gd name="connsiteY1" fmla="*/ 899160 h 2065020"/>
              <a:gd name="connsiteX2" fmla="*/ 251460 w 5379720"/>
              <a:gd name="connsiteY2" fmla="*/ 1615440 h 2065020"/>
              <a:gd name="connsiteX3" fmla="*/ 3238500 w 5379720"/>
              <a:gd name="connsiteY3" fmla="*/ 1638300 h 2065020"/>
              <a:gd name="connsiteX4" fmla="*/ 3467100 w 5379720"/>
              <a:gd name="connsiteY4" fmla="*/ 1790700 h 2065020"/>
              <a:gd name="connsiteX5" fmla="*/ 3604260 w 5379720"/>
              <a:gd name="connsiteY5" fmla="*/ 2057400 h 2065020"/>
              <a:gd name="connsiteX6" fmla="*/ 5379720 w 5379720"/>
              <a:gd name="connsiteY6" fmla="*/ 2065020 h 2065020"/>
              <a:gd name="connsiteX7" fmla="*/ 5364480 w 5379720"/>
              <a:gd name="connsiteY7" fmla="*/ 15240 h 2065020"/>
              <a:gd name="connsiteX8" fmla="*/ 2026920 w 5379720"/>
              <a:gd name="connsiteY8" fmla="*/ 0 h 2065020"/>
              <a:gd name="connsiteX9" fmla="*/ 1569720 w 5379720"/>
              <a:gd name="connsiteY9" fmla="*/ 121920 h 2065020"/>
              <a:gd name="connsiteX10" fmla="*/ 152400 w 5379720"/>
              <a:gd name="connsiteY10" fmla="*/ 121920 h 2065020"/>
              <a:gd name="connsiteX0" fmla="*/ 152400 w 5364480"/>
              <a:gd name="connsiteY0" fmla="*/ 60960 h 2057400"/>
              <a:gd name="connsiteX1" fmla="*/ 0 w 5364480"/>
              <a:gd name="connsiteY1" fmla="*/ 899160 h 2057400"/>
              <a:gd name="connsiteX2" fmla="*/ 251460 w 5364480"/>
              <a:gd name="connsiteY2" fmla="*/ 1615440 h 2057400"/>
              <a:gd name="connsiteX3" fmla="*/ 3238500 w 5364480"/>
              <a:gd name="connsiteY3" fmla="*/ 1638300 h 2057400"/>
              <a:gd name="connsiteX4" fmla="*/ 3467100 w 5364480"/>
              <a:gd name="connsiteY4" fmla="*/ 1790700 h 2057400"/>
              <a:gd name="connsiteX5" fmla="*/ 3604260 w 5364480"/>
              <a:gd name="connsiteY5" fmla="*/ 2057400 h 2057400"/>
              <a:gd name="connsiteX6" fmla="*/ 5356860 w 5364480"/>
              <a:gd name="connsiteY6" fmla="*/ 1851660 h 2057400"/>
              <a:gd name="connsiteX7" fmla="*/ 5364480 w 5364480"/>
              <a:gd name="connsiteY7" fmla="*/ 15240 h 2057400"/>
              <a:gd name="connsiteX8" fmla="*/ 2026920 w 5364480"/>
              <a:gd name="connsiteY8" fmla="*/ 0 h 2057400"/>
              <a:gd name="connsiteX9" fmla="*/ 1569720 w 5364480"/>
              <a:gd name="connsiteY9" fmla="*/ 121920 h 2057400"/>
              <a:gd name="connsiteX10" fmla="*/ 152400 w 5364480"/>
              <a:gd name="connsiteY10" fmla="*/ 121920 h 2057400"/>
              <a:gd name="connsiteX0" fmla="*/ 152400 w 5364480"/>
              <a:gd name="connsiteY0" fmla="*/ 60960 h 1851660"/>
              <a:gd name="connsiteX1" fmla="*/ 0 w 5364480"/>
              <a:gd name="connsiteY1" fmla="*/ 899160 h 1851660"/>
              <a:gd name="connsiteX2" fmla="*/ 251460 w 5364480"/>
              <a:gd name="connsiteY2" fmla="*/ 1615440 h 1851660"/>
              <a:gd name="connsiteX3" fmla="*/ 3238500 w 5364480"/>
              <a:gd name="connsiteY3" fmla="*/ 1638300 h 1851660"/>
              <a:gd name="connsiteX4" fmla="*/ 3467100 w 5364480"/>
              <a:gd name="connsiteY4" fmla="*/ 1790700 h 1851660"/>
              <a:gd name="connsiteX5" fmla="*/ 5356860 w 5364480"/>
              <a:gd name="connsiteY5" fmla="*/ 1851660 h 1851660"/>
              <a:gd name="connsiteX6" fmla="*/ 5364480 w 5364480"/>
              <a:gd name="connsiteY6" fmla="*/ 15240 h 1851660"/>
              <a:gd name="connsiteX7" fmla="*/ 2026920 w 5364480"/>
              <a:gd name="connsiteY7" fmla="*/ 0 h 1851660"/>
              <a:gd name="connsiteX8" fmla="*/ 1569720 w 5364480"/>
              <a:gd name="connsiteY8" fmla="*/ 121920 h 1851660"/>
              <a:gd name="connsiteX9" fmla="*/ 152400 w 5364480"/>
              <a:gd name="connsiteY9" fmla="*/ 121920 h 1851660"/>
              <a:gd name="connsiteX0" fmla="*/ 152400 w 5364480"/>
              <a:gd name="connsiteY0" fmla="*/ 60960 h 1821180"/>
              <a:gd name="connsiteX1" fmla="*/ 0 w 5364480"/>
              <a:gd name="connsiteY1" fmla="*/ 899160 h 1821180"/>
              <a:gd name="connsiteX2" fmla="*/ 251460 w 5364480"/>
              <a:gd name="connsiteY2" fmla="*/ 1615440 h 1821180"/>
              <a:gd name="connsiteX3" fmla="*/ 3238500 w 5364480"/>
              <a:gd name="connsiteY3" fmla="*/ 1638300 h 1821180"/>
              <a:gd name="connsiteX4" fmla="*/ 3467100 w 5364480"/>
              <a:gd name="connsiteY4" fmla="*/ 1790700 h 1821180"/>
              <a:gd name="connsiteX5" fmla="*/ 5219700 w 5364480"/>
              <a:gd name="connsiteY5" fmla="*/ 1821180 h 1821180"/>
              <a:gd name="connsiteX6" fmla="*/ 5364480 w 5364480"/>
              <a:gd name="connsiteY6" fmla="*/ 15240 h 1821180"/>
              <a:gd name="connsiteX7" fmla="*/ 2026920 w 5364480"/>
              <a:gd name="connsiteY7" fmla="*/ 0 h 1821180"/>
              <a:gd name="connsiteX8" fmla="*/ 1569720 w 5364480"/>
              <a:gd name="connsiteY8" fmla="*/ 121920 h 1821180"/>
              <a:gd name="connsiteX9" fmla="*/ 152400 w 5364480"/>
              <a:gd name="connsiteY9" fmla="*/ 121920 h 1821180"/>
              <a:gd name="connsiteX0" fmla="*/ 152400 w 5219700"/>
              <a:gd name="connsiteY0" fmla="*/ 236220 h 1996440"/>
              <a:gd name="connsiteX1" fmla="*/ 0 w 5219700"/>
              <a:gd name="connsiteY1" fmla="*/ 1074420 h 1996440"/>
              <a:gd name="connsiteX2" fmla="*/ 251460 w 5219700"/>
              <a:gd name="connsiteY2" fmla="*/ 1790700 h 1996440"/>
              <a:gd name="connsiteX3" fmla="*/ 3238500 w 5219700"/>
              <a:gd name="connsiteY3" fmla="*/ 1813560 h 1996440"/>
              <a:gd name="connsiteX4" fmla="*/ 3467100 w 5219700"/>
              <a:gd name="connsiteY4" fmla="*/ 1965960 h 1996440"/>
              <a:gd name="connsiteX5" fmla="*/ 5219700 w 5219700"/>
              <a:gd name="connsiteY5" fmla="*/ 1996440 h 1996440"/>
              <a:gd name="connsiteX6" fmla="*/ 5219700 w 5219700"/>
              <a:gd name="connsiteY6" fmla="*/ 0 h 1996440"/>
              <a:gd name="connsiteX7" fmla="*/ 2026920 w 5219700"/>
              <a:gd name="connsiteY7" fmla="*/ 175260 h 1996440"/>
              <a:gd name="connsiteX8" fmla="*/ 1569720 w 5219700"/>
              <a:gd name="connsiteY8" fmla="*/ 297180 h 1996440"/>
              <a:gd name="connsiteX9" fmla="*/ 152400 w 5219700"/>
              <a:gd name="connsiteY9" fmla="*/ 297180 h 1996440"/>
              <a:gd name="connsiteX0" fmla="*/ 152400 w 5219700"/>
              <a:gd name="connsiteY0" fmla="*/ 236220 h 1996440"/>
              <a:gd name="connsiteX1" fmla="*/ 0 w 5219700"/>
              <a:gd name="connsiteY1" fmla="*/ 1074420 h 1996440"/>
              <a:gd name="connsiteX2" fmla="*/ 251460 w 5219700"/>
              <a:gd name="connsiteY2" fmla="*/ 1790700 h 1996440"/>
              <a:gd name="connsiteX3" fmla="*/ 3238500 w 5219700"/>
              <a:gd name="connsiteY3" fmla="*/ 1813560 h 1996440"/>
              <a:gd name="connsiteX4" fmla="*/ 3467100 w 5219700"/>
              <a:gd name="connsiteY4" fmla="*/ 1965960 h 1996440"/>
              <a:gd name="connsiteX5" fmla="*/ 5219700 w 5219700"/>
              <a:gd name="connsiteY5" fmla="*/ 1996440 h 1996440"/>
              <a:gd name="connsiteX6" fmla="*/ 5219700 w 5219700"/>
              <a:gd name="connsiteY6" fmla="*/ 0 h 1996440"/>
              <a:gd name="connsiteX7" fmla="*/ 2026920 w 5219700"/>
              <a:gd name="connsiteY7" fmla="*/ 175260 h 1996440"/>
              <a:gd name="connsiteX8" fmla="*/ 1569720 w 5219700"/>
              <a:gd name="connsiteY8" fmla="*/ 297180 h 1996440"/>
              <a:gd name="connsiteX9" fmla="*/ 152400 w 5219700"/>
              <a:gd name="connsiteY9" fmla="*/ 297180 h 1996440"/>
              <a:gd name="connsiteX0" fmla="*/ 152400 w 5219700"/>
              <a:gd name="connsiteY0" fmla="*/ 236220 h 1996440"/>
              <a:gd name="connsiteX1" fmla="*/ 0 w 5219700"/>
              <a:gd name="connsiteY1" fmla="*/ 1074420 h 1996440"/>
              <a:gd name="connsiteX2" fmla="*/ 251460 w 5219700"/>
              <a:gd name="connsiteY2" fmla="*/ 1790700 h 1996440"/>
              <a:gd name="connsiteX3" fmla="*/ 3238500 w 5219700"/>
              <a:gd name="connsiteY3" fmla="*/ 1813560 h 1996440"/>
              <a:gd name="connsiteX4" fmla="*/ 3467100 w 5219700"/>
              <a:gd name="connsiteY4" fmla="*/ 1965960 h 1996440"/>
              <a:gd name="connsiteX5" fmla="*/ 5219700 w 5219700"/>
              <a:gd name="connsiteY5" fmla="*/ 1996440 h 1996440"/>
              <a:gd name="connsiteX6" fmla="*/ 5219700 w 5219700"/>
              <a:gd name="connsiteY6" fmla="*/ 0 h 1996440"/>
              <a:gd name="connsiteX7" fmla="*/ 2872740 w 5219700"/>
              <a:gd name="connsiteY7" fmla="*/ 76200 h 1996440"/>
              <a:gd name="connsiteX8" fmla="*/ 1569720 w 5219700"/>
              <a:gd name="connsiteY8" fmla="*/ 297180 h 1996440"/>
              <a:gd name="connsiteX9" fmla="*/ 152400 w 5219700"/>
              <a:gd name="connsiteY9" fmla="*/ 297180 h 1996440"/>
              <a:gd name="connsiteX0" fmla="*/ 0 w 5067300"/>
              <a:gd name="connsiteY0" fmla="*/ 236220 h 1996440"/>
              <a:gd name="connsiteX1" fmla="*/ 38100 w 5067300"/>
              <a:gd name="connsiteY1" fmla="*/ 1043940 h 1996440"/>
              <a:gd name="connsiteX2" fmla="*/ 99060 w 5067300"/>
              <a:gd name="connsiteY2" fmla="*/ 1790700 h 1996440"/>
              <a:gd name="connsiteX3" fmla="*/ 3086100 w 5067300"/>
              <a:gd name="connsiteY3" fmla="*/ 1813560 h 1996440"/>
              <a:gd name="connsiteX4" fmla="*/ 3314700 w 5067300"/>
              <a:gd name="connsiteY4" fmla="*/ 1965960 h 1996440"/>
              <a:gd name="connsiteX5" fmla="*/ 5067300 w 5067300"/>
              <a:gd name="connsiteY5" fmla="*/ 1996440 h 1996440"/>
              <a:gd name="connsiteX6" fmla="*/ 5067300 w 5067300"/>
              <a:gd name="connsiteY6" fmla="*/ 0 h 1996440"/>
              <a:gd name="connsiteX7" fmla="*/ 2720340 w 5067300"/>
              <a:gd name="connsiteY7" fmla="*/ 76200 h 1996440"/>
              <a:gd name="connsiteX8" fmla="*/ 1417320 w 5067300"/>
              <a:gd name="connsiteY8" fmla="*/ 297180 h 1996440"/>
              <a:gd name="connsiteX9" fmla="*/ 0 w 5067300"/>
              <a:gd name="connsiteY9" fmla="*/ 297180 h 1996440"/>
              <a:gd name="connsiteX0" fmla="*/ 0 w 5067300"/>
              <a:gd name="connsiteY0" fmla="*/ 236220 h 1996440"/>
              <a:gd name="connsiteX1" fmla="*/ 38100 w 5067300"/>
              <a:gd name="connsiteY1" fmla="*/ 1043940 h 1996440"/>
              <a:gd name="connsiteX2" fmla="*/ 15240 w 5067300"/>
              <a:gd name="connsiteY2" fmla="*/ 1737360 h 1996440"/>
              <a:gd name="connsiteX3" fmla="*/ 3086100 w 5067300"/>
              <a:gd name="connsiteY3" fmla="*/ 1813560 h 1996440"/>
              <a:gd name="connsiteX4" fmla="*/ 3314700 w 5067300"/>
              <a:gd name="connsiteY4" fmla="*/ 1965960 h 1996440"/>
              <a:gd name="connsiteX5" fmla="*/ 5067300 w 5067300"/>
              <a:gd name="connsiteY5" fmla="*/ 1996440 h 1996440"/>
              <a:gd name="connsiteX6" fmla="*/ 5067300 w 5067300"/>
              <a:gd name="connsiteY6" fmla="*/ 0 h 1996440"/>
              <a:gd name="connsiteX7" fmla="*/ 2720340 w 5067300"/>
              <a:gd name="connsiteY7" fmla="*/ 76200 h 1996440"/>
              <a:gd name="connsiteX8" fmla="*/ 1417320 w 5067300"/>
              <a:gd name="connsiteY8" fmla="*/ 297180 h 1996440"/>
              <a:gd name="connsiteX9" fmla="*/ 0 w 5067300"/>
              <a:gd name="connsiteY9" fmla="*/ 297180 h 199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67300" h="1996440">
                <a:moveTo>
                  <a:pt x="0" y="236220"/>
                </a:moveTo>
                <a:lnTo>
                  <a:pt x="38100" y="1043940"/>
                </a:lnTo>
                <a:lnTo>
                  <a:pt x="15240" y="1737360"/>
                </a:lnTo>
                <a:lnTo>
                  <a:pt x="3086100" y="1813560"/>
                </a:lnTo>
                <a:lnTo>
                  <a:pt x="3314700" y="1965960"/>
                </a:lnTo>
                <a:lnTo>
                  <a:pt x="5067300" y="1996440"/>
                </a:lnTo>
                <a:lnTo>
                  <a:pt x="5067300" y="0"/>
                </a:lnTo>
                <a:cubicBezTo>
                  <a:pt x="3294380" y="5080"/>
                  <a:pt x="3784600" y="17780"/>
                  <a:pt x="2720340" y="76200"/>
                </a:cubicBezTo>
                <a:lnTo>
                  <a:pt x="1417320" y="297180"/>
                </a:lnTo>
                <a:lnTo>
                  <a:pt x="0" y="297180"/>
                </a:lnTo>
              </a:path>
            </a:pathLst>
          </a:custGeom>
          <a:solidFill>
            <a:schemeClr val="bg1">
              <a:lumMod val="6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287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11</a:t>
            </a:fld>
            <a:endParaRPr lang="en-US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-RP GEM Equipment: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 readout layout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AE128-96FF-46C3-BAE0-648C03916AF1}"/>
              </a:ext>
            </a:extLst>
          </p:cNvPr>
          <p:cNvSpPr txBox="1"/>
          <p:nvPr/>
        </p:nvSpPr>
        <p:spPr>
          <a:xfrm>
            <a:off x="181842" y="7285864"/>
            <a:ext cx="1082386" cy="297340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ED1C24"/>
                </a:solidFill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Layer #2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D543E5-6465-4306-AF66-417C39663159}"/>
              </a:ext>
            </a:extLst>
          </p:cNvPr>
          <p:cNvGrpSpPr/>
          <p:nvPr/>
        </p:nvGrpSpPr>
        <p:grpSpPr>
          <a:xfrm>
            <a:off x="80786" y="1021292"/>
            <a:ext cx="8820472" cy="5109705"/>
            <a:chOff x="72008" y="1024395"/>
            <a:chExt cx="8820472" cy="510970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6E95AE-5195-4841-A78A-94A05AED5A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22"/>
            <a:stretch/>
          </p:blipFill>
          <p:spPr bwMode="auto">
            <a:xfrm>
              <a:off x="72008" y="1024395"/>
              <a:ext cx="8820472" cy="5109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8708D07-2125-433A-857A-EC865C1832ED}"/>
                </a:ext>
              </a:extLst>
            </p:cNvPr>
            <p:cNvCxnSpPr/>
            <p:nvPr/>
          </p:nvCxnSpPr>
          <p:spPr>
            <a:xfrm>
              <a:off x="5868144" y="3933056"/>
              <a:ext cx="3600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59785CC-FD49-457E-811E-7F856575A336}"/>
                </a:ext>
              </a:extLst>
            </p:cNvPr>
            <p:cNvCxnSpPr/>
            <p:nvPr/>
          </p:nvCxnSpPr>
          <p:spPr>
            <a:xfrm>
              <a:off x="4302224" y="3648963"/>
              <a:ext cx="3600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44">
            <a:extLst>
              <a:ext uri="{FF2B5EF4-FFF2-40B4-BE49-F238E27FC236}">
                <a16:creationId xmlns:a16="http://schemas.microsoft.com/office/drawing/2014/main" id="{25D223B2-0195-4050-859B-9D5077C50003}"/>
              </a:ext>
            </a:extLst>
          </p:cNvPr>
          <p:cNvSpPr txBox="1"/>
          <p:nvPr/>
        </p:nvSpPr>
        <p:spPr>
          <a:xfrm>
            <a:off x="1632629" y="731887"/>
            <a:ext cx="253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>
                <a:solidFill>
                  <a:srgbClr val="FF0000"/>
                </a:solidFill>
              </a:rPr>
              <a:t>SBS GEMs Electronic Hut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62E030-0302-4A10-8E51-145958AF17D2}"/>
              </a:ext>
            </a:extLst>
          </p:cNvPr>
          <p:cNvSpPr/>
          <p:nvPr/>
        </p:nvSpPr>
        <p:spPr>
          <a:xfrm>
            <a:off x="104219" y="685800"/>
            <a:ext cx="5588669" cy="5654676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F3EDAE-5F58-4DF6-8B00-2D20A780C2F2}"/>
              </a:ext>
            </a:extLst>
          </p:cNvPr>
          <p:cNvSpPr/>
          <p:nvPr/>
        </p:nvSpPr>
        <p:spPr>
          <a:xfrm>
            <a:off x="1366399" y="4884550"/>
            <a:ext cx="11430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552588-2C8C-43A4-B193-7142B982D7E9}"/>
              </a:ext>
            </a:extLst>
          </p:cNvPr>
          <p:cNvSpPr/>
          <p:nvPr/>
        </p:nvSpPr>
        <p:spPr>
          <a:xfrm>
            <a:off x="3042799" y="4884550"/>
            <a:ext cx="12192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D2C7CF-6240-487A-B2EE-41CA659286B5}"/>
              </a:ext>
            </a:extLst>
          </p:cNvPr>
          <p:cNvSpPr/>
          <p:nvPr/>
        </p:nvSpPr>
        <p:spPr>
          <a:xfrm>
            <a:off x="6395599" y="4823850"/>
            <a:ext cx="1143000" cy="304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CDEF42-2663-495F-A4E2-5F6953A91372}"/>
              </a:ext>
            </a:extLst>
          </p:cNvPr>
          <p:cNvSpPr/>
          <p:nvPr/>
        </p:nvSpPr>
        <p:spPr>
          <a:xfrm>
            <a:off x="1213999" y="5801787"/>
            <a:ext cx="457200" cy="6561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415513-3A30-4B12-9B92-3338578171C7}"/>
              </a:ext>
            </a:extLst>
          </p:cNvPr>
          <p:cNvSpPr/>
          <p:nvPr/>
        </p:nvSpPr>
        <p:spPr>
          <a:xfrm>
            <a:off x="2890399" y="5821313"/>
            <a:ext cx="457200" cy="6561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20EB1C-EE11-4ABF-AACB-287A74613B54}"/>
              </a:ext>
            </a:extLst>
          </p:cNvPr>
          <p:cNvSpPr/>
          <p:nvPr/>
        </p:nvSpPr>
        <p:spPr>
          <a:xfrm>
            <a:off x="6166999" y="5736174"/>
            <a:ext cx="457200" cy="6561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B8159253-1653-4001-9BA8-39288ED7FD18}"/>
              </a:ext>
            </a:extLst>
          </p:cNvPr>
          <p:cNvSpPr txBox="1"/>
          <p:nvPr/>
        </p:nvSpPr>
        <p:spPr>
          <a:xfrm>
            <a:off x="1290199" y="485228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VTP + SD +TI</a:t>
            </a:r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46C78ABD-4B9C-4715-9430-DFCBB61389C3}"/>
              </a:ext>
            </a:extLst>
          </p:cNvPr>
          <p:cNvSpPr txBox="1"/>
          <p:nvPr/>
        </p:nvSpPr>
        <p:spPr>
          <a:xfrm>
            <a:off x="2966599" y="4837441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VTP + SD +TI</a:t>
            </a:r>
          </a:p>
        </p:txBody>
      </p:sp>
      <p:sp>
        <p:nvSpPr>
          <p:cNvPr id="27" name="TextBox 22">
            <a:extLst>
              <a:ext uri="{FF2B5EF4-FFF2-40B4-BE49-F238E27FC236}">
                <a16:creationId xmlns:a16="http://schemas.microsoft.com/office/drawing/2014/main" id="{D2020063-D684-451A-98DD-99769111B3C2}"/>
              </a:ext>
            </a:extLst>
          </p:cNvPr>
          <p:cNvSpPr txBox="1"/>
          <p:nvPr/>
        </p:nvSpPr>
        <p:spPr>
          <a:xfrm>
            <a:off x="6300491" y="475931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VTP + SD +TI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214A7E9-AB49-43B0-922F-8E4B1A868CDF}"/>
              </a:ext>
            </a:extLst>
          </p:cNvPr>
          <p:cNvSpPr/>
          <p:nvPr/>
        </p:nvSpPr>
        <p:spPr>
          <a:xfrm>
            <a:off x="5763922" y="717680"/>
            <a:ext cx="3299292" cy="5496008"/>
          </a:xfrm>
          <a:prstGeom prst="rect">
            <a:avLst/>
          </a:prstGeom>
          <a:solidFill>
            <a:schemeClr val="bg1">
              <a:lumMod val="6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58D91BC7-6BD4-4D30-A422-25AA46137CC0}"/>
              </a:ext>
            </a:extLst>
          </p:cNvPr>
          <p:cNvSpPr txBox="1"/>
          <p:nvPr/>
        </p:nvSpPr>
        <p:spPr>
          <a:xfrm>
            <a:off x="1024032" y="5713591"/>
            <a:ext cx="9557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10 </a:t>
            </a:r>
            <a:r>
              <a:rPr lang="en-US" sz="800" dirty="0" err="1"/>
              <a:t>gigE</a:t>
            </a:r>
            <a:r>
              <a:rPr lang="en-US" sz="800" dirty="0"/>
              <a:t> =1.25 GB/s</a:t>
            </a: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C54337F5-A8FD-47A9-AA4B-B4C0B2AB198D}"/>
              </a:ext>
            </a:extLst>
          </p:cNvPr>
          <p:cNvSpPr txBox="1"/>
          <p:nvPr/>
        </p:nvSpPr>
        <p:spPr>
          <a:xfrm>
            <a:off x="2640417" y="5713591"/>
            <a:ext cx="9557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10 </a:t>
            </a:r>
            <a:r>
              <a:rPr lang="en-US" sz="800" dirty="0" err="1"/>
              <a:t>gigE</a:t>
            </a:r>
            <a:r>
              <a:rPr lang="en-US" sz="800" dirty="0"/>
              <a:t> =1.25 GB/s</a:t>
            </a:r>
          </a:p>
        </p:txBody>
      </p:sp>
      <p:sp>
        <p:nvSpPr>
          <p:cNvPr id="36" name="TextBox 25">
            <a:extLst>
              <a:ext uri="{FF2B5EF4-FFF2-40B4-BE49-F238E27FC236}">
                <a16:creationId xmlns:a16="http://schemas.microsoft.com/office/drawing/2014/main" id="{296080A9-79FF-437E-8898-5977A8E80341}"/>
              </a:ext>
            </a:extLst>
          </p:cNvPr>
          <p:cNvSpPr txBox="1"/>
          <p:nvPr/>
        </p:nvSpPr>
        <p:spPr>
          <a:xfrm>
            <a:off x="5942870" y="5638675"/>
            <a:ext cx="9557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10 </a:t>
            </a:r>
            <a:r>
              <a:rPr lang="en-US" sz="800" dirty="0" err="1"/>
              <a:t>gigE</a:t>
            </a:r>
            <a:r>
              <a:rPr lang="en-US" sz="800" dirty="0"/>
              <a:t> =1.25 GB/s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DA54D3-3BF4-4676-8E7B-6CAF87D3C3A7}"/>
              </a:ext>
            </a:extLst>
          </p:cNvPr>
          <p:cNvSpPr/>
          <p:nvPr/>
        </p:nvSpPr>
        <p:spPr>
          <a:xfrm>
            <a:off x="5363477" y="5922479"/>
            <a:ext cx="3715145" cy="626701"/>
          </a:xfrm>
          <a:prstGeom prst="rect">
            <a:avLst/>
          </a:prstGeom>
          <a:solidFill>
            <a:schemeClr val="bg2"/>
          </a:solidFill>
        </p:spPr>
        <p:txBody>
          <a:bodyPr wrap="square" lIns="36000" tIns="36000" rIns="36000" bIns="3600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defTabSz="826102"/>
            <a:r>
              <a:rPr lang="en-US" sz="1200" b="1" dirty="0">
                <a:solidFill>
                  <a:srgbClr val="003300"/>
                </a:solidFill>
              </a:rPr>
              <a:t>More detailed talks on:</a:t>
            </a:r>
          </a:p>
          <a:p>
            <a:pPr marL="285750" lvl="1" indent="-285750" defTabSz="826102">
              <a:buFont typeface="Wingdings" panose="05000000000000000000" pitchFamily="2" charset="2"/>
              <a:buChar char="q"/>
            </a:pPr>
            <a:r>
              <a:rPr lang="en-US" sz="1200" b="1" dirty="0">
                <a:solidFill>
                  <a:srgbClr val="003300"/>
                </a:solidFill>
              </a:rPr>
              <a:t>high rate MPD readout by B. </a:t>
            </a:r>
            <a:r>
              <a:rPr lang="en-US" sz="1200" b="1" dirty="0" err="1">
                <a:solidFill>
                  <a:srgbClr val="003300"/>
                </a:solidFill>
              </a:rPr>
              <a:t>Raydo</a:t>
            </a:r>
            <a:r>
              <a:rPr lang="en-US" sz="1200" b="1" dirty="0">
                <a:solidFill>
                  <a:srgbClr val="003300"/>
                </a:solidFill>
              </a:rPr>
              <a:t> (5:50 pm today)  </a:t>
            </a:r>
          </a:p>
          <a:p>
            <a:pPr marL="285750" lvl="1" indent="-285750" defTabSz="826102">
              <a:buFont typeface="Wingdings" panose="05000000000000000000" pitchFamily="2" charset="2"/>
              <a:buChar char="q"/>
            </a:pPr>
            <a:r>
              <a:rPr lang="en-US" sz="1200" b="1" dirty="0">
                <a:solidFill>
                  <a:srgbClr val="003300"/>
                </a:solidFill>
              </a:rPr>
              <a:t>DAQ talk by A. </a:t>
            </a:r>
            <a:r>
              <a:rPr lang="en-US" sz="1200" b="1" dirty="0" err="1">
                <a:solidFill>
                  <a:srgbClr val="003300"/>
                </a:solidFill>
              </a:rPr>
              <a:t>Camsonne</a:t>
            </a:r>
            <a:r>
              <a:rPr lang="en-US" sz="1200" b="1" dirty="0">
                <a:solidFill>
                  <a:srgbClr val="003300"/>
                </a:solidFill>
              </a:rPr>
              <a:t> (4:50pm today)</a:t>
            </a:r>
          </a:p>
        </p:txBody>
      </p:sp>
    </p:spTree>
    <p:extLst>
      <p:ext uri="{BB962C8B-B14F-4D97-AF65-F5344CB8AC3E}">
        <p14:creationId xmlns:p14="http://schemas.microsoft.com/office/powerpoint/2010/main" val="281916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B7D180-40B4-441F-BB9F-52068AA99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8835"/>
            <a:ext cx="9144000" cy="5849165"/>
          </a:xfrm>
          <a:prstGeom prst="rect">
            <a:avLst/>
          </a:prstGeom>
        </p:spPr>
      </p:pic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12</a:t>
            </a:fld>
            <a:endParaRPr lang="en-US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-RP GEM: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SBS GEM Gas System in Hall 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AE128-96FF-46C3-BAE0-648C03916AF1}"/>
              </a:ext>
            </a:extLst>
          </p:cNvPr>
          <p:cNvSpPr txBox="1"/>
          <p:nvPr/>
        </p:nvSpPr>
        <p:spPr>
          <a:xfrm>
            <a:off x="181842" y="7285864"/>
            <a:ext cx="1082386" cy="297340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ED1C24"/>
                </a:solidFill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Layer #2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3B3DB4-5BB4-4592-ADCC-8F9B9D524012}"/>
              </a:ext>
            </a:extLst>
          </p:cNvPr>
          <p:cNvSpPr txBox="1"/>
          <p:nvPr/>
        </p:nvSpPr>
        <p:spPr>
          <a:xfrm>
            <a:off x="1" y="669912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Layout of the gas distribution In Hall A for </a:t>
            </a:r>
            <a:r>
              <a:rPr lang="en-US" sz="1400" b="1" dirty="0" err="1"/>
              <a:t>Bigbite</a:t>
            </a:r>
            <a:r>
              <a:rPr lang="en-US" sz="1400" b="1" dirty="0"/>
              <a:t> and SBS GEM layers </a:t>
            </a:r>
            <a:endParaRPr lang="fr-FR" sz="14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8D5377-2795-4523-9FE3-0EA907CDE3D9}"/>
              </a:ext>
            </a:extLst>
          </p:cNvPr>
          <p:cNvSpPr txBox="1"/>
          <p:nvPr/>
        </p:nvSpPr>
        <p:spPr>
          <a:xfrm>
            <a:off x="7391400" y="533400"/>
            <a:ext cx="1710725" cy="523220"/>
          </a:xfrm>
          <a:prstGeom prst="rect">
            <a:avLst/>
          </a:prstGeom>
          <a:solidFill>
            <a:srgbClr val="64C8FF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by DSG group at </a:t>
            </a:r>
            <a:r>
              <a:rPr lang="en-US" sz="1400" b="1" dirty="0" err="1"/>
              <a:t>Jlab</a:t>
            </a:r>
            <a:endParaRPr lang="en-US" sz="1400" b="1" dirty="0"/>
          </a:p>
          <a:p>
            <a:r>
              <a:rPr lang="en-US" sz="1400" b="1" dirty="0"/>
              <a:t>Marc McMullen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1999881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325737A-BE65-4441-A1D1-C9FDED13D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306" y="4443889"/>
            <a:ext cx="4114800" cy="2227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09581A-8CF3-403E-BD88-17AE40937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25" y="3940962"/>
            <a:ext cx="4572000" cy="2866508"/>
          </a:xfrm>
          <a:prstGeom prst="rect">
            <a:avLst/>
          </a:prstGeom>
        </p:spPr>
      </p:pic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13</a:t>
            </a:fld>
            <a:endParaRPr lang="en-US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-RP GEM: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SBS GEM Gas System in Hall 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AE128-96FF-46C3-BAE0-648C03916AF1}"/>
              </a:ext>
            </a:extLst>
          </p:cNvPr>
          <p:cNvSpPr txBox="1"/>
          <p:nvPr/>
        </p:nvSpPr>
        <p:spPr>
          <a:xfrm>
            <a:off x="181842" y="7285864"/>
            <a:ext cx="1082386" cy="297340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ED1C24"/>
                </a:solidFill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Layer #2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8D5377-2795-4523-9FE3-0EA907CDE3D9}"/>
              </a:ext>
            </a:extLst>
          </p:cNvPr>
          <p:cNvSpPr txBox="1"/>
          <p:nvPr/>
        </p:nvSpPr>
        <p:spPr>
          <a:xfrm>
            <a:off x="7391400" y="533400"/>
            <a:ext cx="1710725" cy="523220"/>
          </a:xfrm>
          <a:prstGeom prst="rect">
            <a:avLst/>
          </a:prstGeom>
          <a:solidFill>
            <a:srgbClr val="64C8FF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by DSG group at </a:t>
            </a:r>
            <a:r>
              <a:rPr lang="en-US" sz="1400" b="1" dirty="0" err="1"/>
              <a:t>Jlab</a:t>
            </a:r>
            <a:endParaRPr lang="en-US" sz="1400" b="1" dirty="0"/>
          </a:p>
          <a:p>
            <a:r>
              <a:rPr lang="en-US" sz="1400" b="1" dirty="0"/>
              <a:t>Marc McMullen</a:t>
            </a:r>
            <a:endParaRPr lang="fr-FR" sz="14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3B3DB4-5BB4-4592-ADCC-8F9B9D524012}"/>
              </a:ext>
            </a:extLst>
          </p:cNvPr>
          <p:cNvSpPr txBox="1"/>
          <p:nvPr/>
        </p:nvSpPr>
        <p:spPr>
          <a:xfrm>
            <a:off x="1" y="669912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Prototype under test with UVa GEM layer in </a:t>
            </a:r>
            <a:r>
              <a:rPr lang="en-US" sz="1400" b="1" dirty="0" err="1"/>
              <a:t>Bigbite</a:t>
            </a:r>
            <a:r>
              <a:rPr lang="en-US" sz="1400" b="1" dirty="0"/>
              <a:t> frame in TEDF</a:t>
            </a:r>
            <a:endParaRPr lang="fr-FR" sz="1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59E8D3-D7C9-4D40-B4E3-383949E1C5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59158"/>
            <a:ext cx="5394960" cy="2419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093BB2-CC84-4E39-8747-D7DEEE1593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4960" y="1498485"/>
            <a:ext cx="3749040" cy="250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190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69071" y="6492877"/>
            <a:ext cx="3200400" cy="365125"/>
          </a:xfrm>
        </p:spPr>
        <p:txBody>
          <a:bodyPr/>
          <a:lstStyle/>
          <a:p>
            <a:r>
              <a:rPr lang="en-US" dirty="0"/>
              <a:t>SBS Coll. Meeting @ </a:t>
            </a:r>
            <a:r>
              <a:rPr lang="en-US" dirty="0" err="1"/>
              <a:t>JLab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2743200"/>
            <a:ext cx="9144000" cy="13716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SzPts val="1200"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listing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F82C7-685B-4127-AE29-79B7F9EB3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133600" cy="365125"/>
          </a:xfrm>
        </p:spPr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F5D99-5714-411A-B6B4-72685399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7671" y="6449792"/>
            <a:ext cx="2133600" cy="365125"/>
          </a:xfrm>
        </p:spPr>
        <p:txBody>
          <a:bodyPr/>
          <a:lstStyle/>
          <a:p>
            <a:fld id="{DB0E36C9-3AF3-4F25-819E-BE7B4BF519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26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15</a:t>
            </a:fld>
            <a:endParaRPr lang="en-US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-RP GEMs: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Tentative timeline for installation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AE128-96FF-46C3-BAE0-648C03916AF1}"/>
              </a:ext>
            </a:extLst>
          </p:cNvPr>
          <p:cNvSpPr txBox="1"/>
          <p:nvPr/>
        </p:nvSpPr>
        <p:spPr>
          <a:xfrm>
            <a:off x="181842" y="7285864"/>
            <a:ext cx="1082386" cy="297340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ED1C24"/>
                </a:solidFill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Layer #2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EA29DC6-6643-443A-B75E-73BE4E1AF31F}"/>
              </a:ext>
            </a:extLst>
          </p:cNvPr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655587499"/>
              </p:ext>
            </p:extLst>
          </p:nvPr>
        </p:nvGraphicFramePr>
        <p:xfrm>
          <a:off x="0" y="533400"/>
          <a:ext cx="9120062" cy="6003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245964208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694880736"/>
                    </a:ext>
                  </a:extLst>
                </a:gridCol>
                <a:gridCol w="887222">
                  <a:extLst>
                    <a:ext uri="{9D8B030D-6E8A-4147-A177-3AD203B41FA5}">
                      <a16:colId xmlns:a16="http://schemas.microsoft.com/office/drawing/2014/main" val="67396412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34707344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743771487"/>
                    </a:ext>
                  </a:extLst>
                </a:gridCol>
                <a:gridCol w="2822640">
                  <a:extLst>
                    <a:ext uri="{9D8B030D-6E8A-4147-A177-3AD203B41FA5}">
                      <a16:colId xmlns:a16="http://schemas.microsoft.com/office/drawing/2014/main" val="2376981660"/>
                    </a:ext>
                  </a:extLst>
                </a:gridCol>
              </a:tblGrid>
              <a:tr h="518826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Layer</a:t>
                      </a:r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Assembled</a:t>
                      </a:r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HV tested</a:t>
                      </a:r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Cosmic tested</a:t>
                      </a:r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Ready for installation as of 02/17/2021</a:t>
                      </a:r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Comments</a:t>
                      </a:r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683301"/>
                  </a:ext>
                </a:extLst>
              </a:tr>
              <a:tr h="447806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 #1</a:t>
                      </a:r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fr-FR" sz="12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fr-FR" sz="12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F600F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and No</a:t>
                      </a:r>
                      <a:endParaRPr lang="fr-FR" sz="1200" b="0" dirty="0">
                        <a:solidFill>
                          <a:srgbClr val="F600F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fr-FR" sz="12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 re-assembled layer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3" panose="05040102010807070707" pitchFamily="18" charset="2"/>
                        </a:rPr>
                        <a:t> require another round of cosmic test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015952"/>
                  </a:ext>
                </a:extLst>
              </a:tr>
              <a:tr h="4478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 #2</a:t>
                      </a:r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fr-FR" sz="12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fr-FR" sz="12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F600F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and No</a:t>
                      </a:r>
                      <a:endParaRPr lang="fr-FR" sz="1200" b="0" dirty="0">
                        <a:solidFill>
                          <a:srgbClr val="F600F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fr-FR" sz="12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 re-assembled layer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3" panose="05040102010807070707" pitchFamily="18" charset="2"/>
                        </a:rPr>
                        <a:t> require another round of cosmic test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3979453"/>
                  </a:ext>
                </a:extLst>
              </a:tr>
              <a:tr h="4177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 #4</a:t>
                      </a:r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fr-FR" sz="12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fr-FR" sz="12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fr-FR" sz="12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fr-FR" sz="12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3934529"/>
                  </a:ext>
                </a:extLst>
              </a:tr>
              <a:tr h="4478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 #5</a:t>
                      </a:r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fr-FR" sz="12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Yes?</a:t>
                      </a:r>
                      <a:endParaRPr lang="fr-FR" sz="1200" b="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Yes?</a:t>
                      </a:r>
                      <a:endParaRPr lang="fr-FR" sz="1200" b="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fr-FR" sz="12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HV stability issues with 2 modules: need to replace divider</a:t>
                      </a:r>
                      <a:endParaRPr lang="fr-FR" sz="12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979553"/>
                  </a:ext>
                </a:extLst>
              </a:tr>
              <a:tr h="4177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 #6</a:t>
                      </a:r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fr-FR" sz="12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fr-FR" sz="12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fr-FR" sz="12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fr-FR" sz="12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363777"/>
                  </a:ext>
                </a:extLst>
              </a:tr>
              <a:tr h="4177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 #7</a:t>
                      </a:r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fr-FR" sz="12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fr-FR" sz="12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fr-FR" sz="12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fr-FR" sz="12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b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964722"/>
                  </a:ext>
                </a:extLst>
              </a:tr>
              <a:tr h="4177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 #8</a:t>
                      </a:r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fr-FR" sz="12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fr-FR" sz="12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fr-FR" sz="12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fr-FR" sz="12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128220"/>
                  </a:ext>
                </a:extLst>
              </a:tr>
              <a:tr h="4177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 #9</a:t>
                      </a:r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960BF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Ongoing</a:t>
                      </a:r>
                      <a:endParaRPr lang="fr-FR" sz="1200" b="0" dirty="0">
                        <a:solidFill>
                          <a:srgbClr val="960BF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fr-FR" sz="12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fr-FR" sz="12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fr-FR" sz="12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387135"/>
                  </a:ext>
                </a:extLst>
              </a:tr>
              <a:tr h="4478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 #10</a:t>
                      </a:r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fr-FR" sz="12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fr-FR" sz="12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fr-FR" sz="12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415466"/>
                  </a:ext>
                </a:extLst>
              </a:tr>
              <a:tr h="4177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 #11</a:t>
                      </a:r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fr-FR" sz="12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fr-FR" sz="12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fr-FR" sz="12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21565"/>
                  </a:ext>
                </a:extLst>
              </a:tr>
              <a:tr h="518826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INFN - J1</a:t>
                      </a:r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fr-FR" sz="1200" b="0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fr-FR" sz="12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Wingdings 3" panose="05040102010807070707" pitchFamily="18" charset="2"/>
                        </a:rPr>
                        <a:t>require another round of cosmic test after J0 and J2 are installed in BB</a:t>
                      </a:r>
                      <a:endParaRPr lang="fr-FR" sz="1200" b="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441185"/>
                  </a:ext>
                </a:extLst>
              </a:tr>
              <a:tr h="5188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INFN - J3</a:t>
                      </a:r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F600F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Ongoing</a:t>
                      </a:r>
                      <a:endParaRPr lang="fr-FR" sz="1200" b="0" dirty="0">
                        <a:solidFill>
                          <a:srgbClr val="F600F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fr-FR" sz="12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 issue with data (readout electronics) but should not be a concern for the layer</a:t>
                      </a:r>
                      <a:endParaRPr lang="fr-FR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352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1122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16</a:t>
            </a:fld>
            <a:endParaRPr lang="en-US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-RP GEMs: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listing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AE128-96FF-46C3-BAE0-648C03916AF1}"/>
              </a:ext>
            </a:extLst>
          </p:cNvPr>
          <p:cNvSpPr txBox="1"/>
          <p:nvPr/>
        </p:nvSpPr>
        <p:spPr>
          <a:xfrm>
            <a:off x="181842" y="7285864"/>
            <a:ext cx="1082386" cy="297340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ED1C24"/>
                </a:solidFill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Layer #2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35AE68D-B32B-4D2D-8854-2483E4EB51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22636"/>
              </p:ext>
            </p:extLst>
          </p:nvPr>
        </p:nvGraphicFramePr>
        <p:xfrm>
          <a:off x="0" y="533400"/>
          <a:ext cx="9144000" cy="604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3595502504"/>
                    </a:ext>
                  </a:extLst>
                </a:gridCol>
                <a:gridCol w="1018563">
                  <a:extLst>
                    <a:ext uri="{9D8B030D-6E8A-4147-A177-3AD203B41FA5}">
                      <a16:colId xmlns:a16="http://schemas.microsoft.com/office/drawing/2014/main" val="1537803722"/>
                    </a:ext>
                  </a:extLst>
                </a:gridCol>
                <a:gridCol w="1800837">
                  <a:extLst>
                    <a:ext uri="{9D8B030D-6E8A-4147-A177-3AD203B41FA5}">
                      <a16:colId xmlns:a16="http://schemas.microsoft.com/office/drawing/2014/main" val="1867172727"/>
                    </a:ext>
                  </a:extLst>
                </a:gridCol>
                <a:gridCol w="1714150">
                  <a:extLst>
                    <a:ext uri="{9D8B030D-6E8A-4147-A177-3AD203B41FA5}">
                      <a16:colId xmlns:a16="http://schemas.microsoft.com/office/drawing/2014/main" val="2484921486"/>
                    </a:ext>
                  </a:extLst>
                </a:gridCol>
                <a:gridCol w="2248250">
                  <a:extLst>
                    <a:ext uri="{9D8B030D-6E8A-4147-A177-3AD203B41FA5}">
                      <a16:colId xmlns:a16="http://schemas.microsoft.com/office/drawing/2014/main" val="19199867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Items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Need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In hand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Order in pipeline?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Other sources / 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465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MPDs </a:t>
                      </a:r>
                    </a:p>
                    <a:p>
                      <a:r>
                        <a:rPr lang="en-US" sz="1200" dirty="0">
                          <a:latin typeface="+mn-lt"/>
                        </a:rPr>
                        <a:t>(UVa GEMs)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65 (</a:t>
                      </a:r>
                      <a:r>
                        <a:rPr lang="en-US" sz="1200" dirty="0">
                          <a:solidFill>
                            <a:srgbClr val="00B050"/>
                          </a:solidFill>
                          <a:latin typeface="+mn-lt"/>
                        </a:rPr>
                        <a:t>incl. order from Glasgow &amp; </a:t>
                      </a:r>
                      <a:r>
                        <a:rPr lang="en-US" sz="1200" dirty="0" err="1">
                          <a:solidFill>
                            <a:srgbClr val="00B050"/>
                          </a:solidFill>
                          <a:latin typeface="+mn-lt"/>
                        </a:rPr>
                        <a:t>JLab</a:t>
                      </a:r>
                      <a:r>
                        <a:rPr lang="en-US" sz="1200" dirty="0">
                          <a:latin typeface="+mn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  <a:latin typeface="+mn-lt"/>
                        </a:rPr>
                        <a:t>3 (UVa)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Look like we are still missing 5 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363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APV25 FE Cards </a:t>
                      </a:r>
                    </a:p>
                    <a:p>
                      <a:r>
                        <a:rPr lang="en-US" sz="1200" dirty="0">
                          <a:latin typeface="+mn-lt"/>
                        </a:rPr>
                        <a:t>(UVa GEMs)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831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  <a:latin typeface="+mn-lt"/>
                        </a:rPr>
                        <a:t>Yes as more cards also needed for U/V GEMs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M. Kohl to provide about 100 additional cards if needed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304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12-slots backplane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(UVa GEMs)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274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5-slots backplane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(UVa GEMs)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92 </a:t>
                      </a:r>
                      <a:r>
                        <a:rPr lang="en-US" sz="1200" dirty="0">
                          <a:solidFill>
                            <a:srgbClr val="00B050"/>
                          </a:solidFill>
                          <a:latin typeface="+mn-lt"/>
                        </a:rPr>
                        <a:t>(incl. recently purchased by </a:t>
                      </a:r>
                      <a:r>
                        <a:rPr lang="en-US" sz="1200" dirty="0" err="1">
                          <a:solidFill>
                            <a:srgbClr val="00B050"/>
                          </a:solidFill>
                          <a:latin typeface="+mn-lt"/>
                        </a:rPr>
                        <a:t>JLab</a:t>
                      </a:r>
                      <a:r>
                        <a:rPr lang="en-US" sz="1200" dirty="0">
                          <a:solidFill>
                            <a:srgbClr val="00B050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2483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MPD (INFN GEMs)</a:t>
                      </a:r>
                    </a:p>
                    <a:p>
                      <a:r>
                        <a:rPr lang="en-US" sz="1200" dirty="0">
                          <a:solidFill>
                            <a:srgbClr val="C00000"/>
                          </a:solidFill>
                          <a:latin typeface="+mn-lt"/>
                        </a:rPr>
                        <a:t>BB &amp; SBS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24 (+ spares…?)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494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APV25 FE Cards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(INFN GEMs)</a:t>
                      </a:r>
                      <a:r>
                        <a:rPr lang="it-IT" sz="1200" dirty="0">
                          <a:solidFill>
                            <a:srgbClr val="C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1200" dirty="0">
                          <a:solidFill>
                            <a:srgbClr val="C00000"/>
                          </a:solidFill>
                          <a:latin typeface="+mn-lt"/>
                        </a:rPr>
                        <a:t>BB &amp; SBS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324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all in hand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412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Backplanes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(INFN GEMs) </a:t>
                      </a:r>
                      <a:r>
                        <a:rPr lang="en-US" sz="1200" dirty="0">
                          <a:solidFill>
                            <a:srgbClr val="C00000"/>
                          </a:solidFill>
                          <a:latin typeface="+mn-lt"/>
                        </a:rPr>
                        <a:t>BB &amp; SBS </a:t>
                      </a:r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all in hand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290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4-slots backplanes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(U/V GEMs) </a:t>
                      </a:r>
                      <a:r>
                        <a:rPr lang="en-US" sz="1200" dirty="0">
                          <a:solidFill>
                            <a:srgbClr val="C00000"/>
                          </a:solidFill>
                          <a:latin typeface="+mn-lt"/>
                        </a:rPr>
                        <a:t>BB &amp; SBS </a:t>
                      </a:r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52 </a:t>
                      </a:r>
                      <a:r>
                        <a:rPr lang="en-US" sz="1200" dirty="0">
                          <a:solidFill>
                            <a:srgbClr val="00B050"/>
                          </a:solidFill>
                          <a:latin typeface="+mn-lt"/>
                        </a:rPr>
                        <a:t>(recently purchased by </a:t>
                      </a:r>
                      <a:r>
                        <a:rPr lang="en-US" sz="1200" dirty="0" err="1">
                          <a:solidFill>
                            <a:srgbClr val="00B050"/>
                          </a:solidFill>
                          <a:latin typeface="+mn-lt"/>
                        </a:rPr>
                        <a:t>JLab</a:t>
                      </a:r>
                      <a:r>
                        <a:rPr lang="en-US" sz="1200" dirty="0">
                          <a:solidFill>
                            <a:srgbClr val="00B050"/>
                          </a:solidFill>
                          <a:latin typeface="+mn-lt"/>
                        </a:rPr>
                        <a:t>)</a:t>
                      </a:r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239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3-slots backplanes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(U/V GEMs) </a:t>
                      </a:r>
                      <a:r>
                        <a:rPr lang="en-US" sz="1200" dirty="0">
                          <a:solidFill>
                            <a:srgbClr val="C00000"/>
                          </a:solidFill>
                          <a:latin typeface="+mn-lt"/>
                        </a:rPr>
                        <a:t>BB &amp; SBS </a:t>
                      </a:r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18 </a:t>
                      </a:r>
                      <a:r>
                        <a:rPr lang="en-US" sz="1200" dirty="0">
                          <a:solidFill>
                            <a:srgbClr val="00B050"/>
                          </a:solidFill>
                          <a:latin typeface="+mn-lt"/>
                        </a:rPr>
                        <a:t>(recently purchased by </a:t>
                      </a:r>
                      <a:r>
                        <a:rPr lang="en-US" sz="1200" dirty="0" err="1">
                          <a:solidFill>
                            <a:srgbClr val="00B050"/>
                          </a:solidFill>
                          <a:latin typeface="+mn-lt"/>
                        </a:rPr>
                        <a:t>JLab</a:t>
                      </a:r>
                      <a:r>
                        <a:rPr lang="en-US" sz="1200" dirty="0">
                          <a:solidFill>
                            <a:srgbClr val="00B050"/>
                          </a:solidFill>
                          <a:latin typeface="+mn-lt"/>
                        </a:rPr>
                        <a:t>)</a:t>
                      </a:r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818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HDMI (1m, 2m, 3m &amp; 10m)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All in hands </a:t>
                      </a:r>
                      <a:r>
                        <a:rPr lang="en-US" sz="1200" dirty="0">
                          <a:solidFill>
                            <a:srgbClr val="960BF0"/>
                          </a:solidFill>
                          <a:latin typeface="+mn-lt"/>
                        </a:rPr>
                        <a:t>(look like we are missing a few 1m-cables)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Cheap and easily available on amazon. Not an issue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5050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Low voltage regulators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All in hand </a:t>
                      </a:r>
                      <a:r>
                        <a:rPr lang="en-US" sz="1200" dirty="0">
                          <a:solidFill>
                            <a:srgbClr val="00B050"/>
                          </a:solidFill>
                          <a:latin typeface="+mn-lt"/>
                        </a:rPr>
                        <a:t>(incl. recently purchased by </a:t>
                      </a:r>
                      <a:r>
                        <a:rPr lang="en-US" sz="1200" dirty="0" err="1">
                          <a:solidFill>
                            <a:srgbClr val="00B050"/>
                          </a:solidFill>
                          <a:latin typeface="+mn-lt"/>
                        </a:rPr>
                        <a:t>JLab</a:t>
                      </a:r>
                      <a:r>
                        <a:rPr lang="en-US" sz="1200" dirty="0">
                          <a:solidFill>
                            <a:srgbClr val="00B050"/>
                          </a:solidFill>
                          <a:latin typeface="+mn-lt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16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Low voltage PS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All in hand </a:t>
                      </a:r>
                      <a:endParaRPr lang="en-US" sz="1200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+mn-lt"/>
                        </a:rPr>
                        <a:t>JLab</a:t>
                      </a:r>
                      <a:r>
                        <a:rPr lang="en-US" sz="1200" dirty="0">
                          <a:latin typeface="+mn-lt"/>
                        </a:rPr>
                        <a:t> Electronics group (C. Cuevas)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4062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514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17</a:t>
            </a:fld>
            <a:endParaRPr lang="en-US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-RP GEMs: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listing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AE128-96FF-46C3-BAE0-648C03916AF1}"/>
              </a:ext>
            </a:extLst>
          </p:cNvPr>
          <p:cNvSpPr txBox="1"/>
          <p:nvPr/>
        </p:nvSpPr>
        <p:spPr>
          <a:xfrm>
            <a:off x="181842" y="7285864"/>
            <a:ext cx="1082386" cy="297340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ED1C24"/>
                </a:solidFill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Layer #2</a:t>
            </a:r>
          </a:p>
        </p:txBody>
      </p:sp>
      <p:graphicFrame>
        <p:nvGraphicFramePr>
          <p:cNvPr id="14" name="Content Placeholder 7">
            <a:extLst>
              <a:ext uri="{FF2B5EF4-FFF2-40B4-BE49-F238E27FC236}">
                <a16:creationId xmlns:a16="http://schemas.microsoft.com/office/drawing/2014/main" id="{C0CEC4B2-54EC-44FE-9DE3-68B3A77F384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9089749"/>
              </p:ext>
            </p:extLst>
          </p:nvPr>
        </p:nvGraphicFramePr>
        <p:xfrm>
          <a:off x="0" y="641861"/>
          <a:ext cx="9144000" cy="5674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1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1439">
                  <a:extLst>
                    <a:ext uri="{9D8B030D-6E8A-4147-A177-3AD203B41FA5}">
                      <a16:colId xmlns:a16="http://schemas.microsoft.com/office/drawing/2014/main" val="2791585183"/>
                    </a:ext>
                  </a:extLst>
                </a:gridCol>
                <a:gridCol w="2961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661">
                <a:tc>
                  <a:txBody>
                    <a:bodyPr/>
                    <a:lstStyle/>
                    <a:p>
                      <a:r>
                        <a:rPr lang="it-IT" sz="1200" dirty="0"/>
                        <a:t>Item</a:t>
                      </a:r>
                      <a:endParaRPr lang="en-US" sz="1200" dirty="0"/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 Hand</a:t>
                      </a: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Status</a:t>
                      </a:r>
                      <a:endParaRPr lang="en-US" sz="1200" dirty="0"/>
                    </a:p>
                  </a:txBody>
                  <a:tcPr marL="36000" marR="36000" marT="18000" marB="18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822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3 VTP modules (together with BB GEM readout)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To be ordered 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rgbClr val="FF0000"/>
                          </a:solidFill>
                        </a:rPr>
                        <a:t>( can use 2 HCAL ones at worse and 1 SoLID )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822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3 TI – Trigger supervisor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3 TI and 1 TS On hand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822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3 SD cards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rgbClr val="FF0000"/>
                          </a:solidFill>
                        </a:rPr>
                        <a:t>2 ordered by INFN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4215892589"/>
                  </a:ext>
                </a:extLst>
              </a:tr>
              <a:tr h="302822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Master VME (for</a:t>
                      </a:r>
                      <a:r>
                        <a:rPr lang="it-IT" sz="1200" baseline="0" dirty="0"/>
                        <a:t> SSP and TI)</a:t>
                      </a:r>
                      <a:endParaRPr lang="it-IT" sz="1200" dirty="0"/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818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Trigger / clock fan-out (78 channels)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194">
                <a:tc>
                  <a:txBody>
                    <a:bodyPr/>
                    <a:lstStyle/>
                    <a:p>
                      <a:r>
                        <a:rPr lang="it-IT" sz="1200" dirty="0"/>
                        <a:t>3 VXS crate (for SSP, TI …) (together with BB GEM readout)</a:t>
                      </a:r>
                      <a:endParaRPr lang="en-US" sz="1200" dirty="0"/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822">
                <a:tc>
                  <a:txBody>
                    <a:bodyPr/>
                    <a:lstStyle/>
                    <a:p>
                      <a:r>
                        <a:rPr lang="it-IT" sz="1200" dirty="0"/>
                        <a:t>4 VME crate (no master) for MPDs </a:t>
                      </a:r>
                      <a:endParaRPr lang="en-US" sz="1200" dirty="0"/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3 ?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Need more ? ( could use VME64X crate )</a:t>
                      </a:r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dirty="0"/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7258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50 Optical fiber MPD – SSP connection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30 on hand need 20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2822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78 (+ 1) NIM cables trigger distribution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To be identified</a:t>
                      </a:r>
                      <a:r>
                        <a:rPr lang="it-IT" sz="1200" baseline="0" dirty="0"/>
                        <a:t> / procured </a:t>
                      </a:r>
                      <a:r>
                        <a:rPr lang="it-IT" sz="1200" dirty="0"/>
                        <a:t>(1 from SBS GEM hut to electronic hut)</a:t>
                      </a:r>
                      <a:endParaRPr lang="en-US" sz="1200" dirty="0"/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2822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78 NIM cables (10 cm) for clock distribution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it-IT" sz="1200" dirty="0"/>
                        <a:t>To be identified</a:t>
                      </a:r>
                      <a:endParaRPr lang="en-US" sz="1200" dirty="0"/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2822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46</a:t>
                      </a:r>
                      <a:r>
                        <a:rPr lang="it-IT" sz="1200" baseline="0" dirty="0"/>
                        <a:t> x HV cables</a:t>
                      </a:r>
                      <a:endParaRPr lang="it-IT" sz="1200" dirty="0"/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2822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solidFill>
                            <a:schemeClr val="tx1"/>
                          </a:solidFill>
                        </a:rPr>
                        <a:t>6 x LV cables pairs (15 m?)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chemeClr val="tx1"/>
                          </a:solidFill>
                        </a:rPr>
                        <a:t>To be identified</a:t>
                      </a:r>
                      <a:r>
                        <a:rPr lang="it-IT" sz="1200" baseline="0" dirty="0">
                          <a:solidFill>
                            <a:schemeClr val="tx1"/>
                          </a:solidFill>
                        </a:rPr>
                        <a:t> / procured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HV power supplies for 46 channels (40 UVa GEMs + 6 INFN GEMs)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/>
                        <a:t>1 Wiener crate &amp; 6 HV modules (8 ch. each) =&gt; 42 channels</a:t>
                      </a:r>
                    </a:p>
                    <a:p>
                      <a:endParaRPr lang="it-IT" sz="1200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UVa has 1 spare crate + at least one more HV module</a:t>
                      </a:r>
                      <a:endParaRPr lang="it-IT" sz="12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02822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dirty="0">
                          <a:solidFill>
                            <a:schemeClr val="tx1"/>
                          </a:solidFill>
                        </a:rPr>
                        <a:t>LV power supplies</a:t>
                      </a:r>
                      <a:r>
                        <a:rPr lang="it-IT" sz="1200" baseline="0" dirty="0">
                          <a:solidFill>
                            <a:schemeClr val="tx1"/>
                          </a:solidFill>
                        </a:rPr>
                        <a:t> (2xTTI-Eth., UVa system)</a:t>
                      </a:r>
                      <a:endParaRPr lang="it-IT" sz="12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Yes:  by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</a:rPr>
                        <a:t>JLab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Electronic group (C. Cuevas)</a:t>
                      </a:r>
                    </a:p>
                  </a:txBody>
                  <a:tcPr marL="36000" marR="36000" marT="18000" marB="18000"/>
                </a:tc>
                <a:tc>
                  <a:txBody>
                    <a:bodyPr/>
                    <a:lstStyle/>
                    <a:p>
                      <a:r>
                        <a:rPr lang="it-IT" sz="1200" dirty="0">
                          <a:solidFill>
                            <a:schemeClr val="tx1"/>
                          </a:solidFill>
                        </a:rPr>
                        <a:t>Currently used in cosmic (+spare)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02822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solidFill>
                            <a:schemeClr val="tx1"/>
                          </a:solidFill>
                        </a:rPr>
                        <a:t>SBS GEMs Electronic Hut</a:t>
                      </a: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18000" marB="18000"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solidFill>
                            <a:schemeClr val="tx1"/>
                          </a:solidFill>
                        </a:rPr>
                        <a:t>JLab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 Engineering - (Jack Segal, Chandan Gosh)</a:t>
                      </a:r>
                    </a:p>
                  </a:txBody>
                  <a:tcPr marL="36000" marR="36000" marT="18000" marB="18000" anchor="ctr"/>
                </a:tc>
                <a:extLst>
                  <a:ext uri="{0D108BD9-81ED-4DB2-BD59-A6C34878D82A}">
                    <a16:rowId xmlns:a16="http://schemas.microsoft.com/office/drawing/2014/main" val="1049888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9521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69071" y="6492877"/>
            <a:ext cx="3200400" cy="365125"/>
          </a:xfrm>
        </p:spPr>
        <p:txBody>
          <a:bodyPr/>
          <a:lstStyle/>
          <a:p>
            <a:r>
              <a:rPr lang="en-US" dirty="0"/>
              <a:t>SBS Coll. Meeting @ </a:t>
            </a:r>
            <a:r>
              <a:rPr lang="en-US" dirty="0" err="1"/>
              <a:t>JLab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2743200"/>
            <a:ext cx="9144000" cy="13716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SzPts val="1200"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Plans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F82C7-685B-4127-AE29-79B7F9EB3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133600" cy="365125"/>
          </a:xfrm>
        </p:spPr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F5D99-5714-411A-B6B4-72685399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7671" y="6449792"/>
            <a:ext cx="2133600" cy="365125"/>
          </a:xfrm>
        </p:spPr>
        <p:txBody>
          <a:bodyPr/>
          <a:lstStyle/>
          <a:p>
            <a:fld id="{DB0E36C9-3AF3-4F25-819E-BE7B4BF519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26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94FEC7-02D2-44C1-8CF3-534C88258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4" t="11111" r="26637"/>
          <a:stretch/>
        </p:blipFill>
        <p:spPr>
          <a:xfrm>
            <a:off x="2743200" y="692788"/>
            <a:ext cx="4206240" cy="5516380"/>
          </a:xfrm>
          <a:prstGeom prst="rect">
            <a:avLst/>
          </a:prstGeom>
        </p:spPr>
      </p:pic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19</a:t>
            </a:fld>
            <a:endParaRPr lang="en-US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-RP GEMs: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frames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AE128-96FF-46C3-BAE0-648C03916AF1}"/>
              </a:ext>
            </a:extLst>
          </p:cNvPr>
          <p:cNvSpPr txBox="1"/>
          <p:nvPr/>
        </p:nvSpPr>
        <p:spPr>
          <a:xfrm>
            <a:off x="181842" y="7285864"/>
            <a:ext cx="1082386" cy="297340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ED1C24"/>
                </a:solidFill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Layer #2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C35F8C-D3F1-42AB-9EAD-180FA97BFC50}"/>
              </a:ext>
            </a:extLst>
          </p:cNvPr>
          <p:cNvCxnSpPr>
            <a:cxnSpLocks/>
            <a:stCxn id="5" idx="0"/>
          </p:cNvCxnSpPr>
          <p:nvPr/>
        </p:nvCxnSpPr>
        <p:spPr>
          <a:xfrm>
            <a:off x="2590800" y="3255501"/>
            <a:ext cx="365761" cy="17349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CA31EC6-B692-4CE6-93E7-1034FF866514}"/>
              </a:ext>
            </a:extLst>
          </p:cNvPr>
          <p:cNvCxnSpPr>
            <a:cxnSpLocks/>
            <a:stCxn id="71" idx="1"/>
            <a:endCxn id="12" idx="3"/>
          </p:cNvCxnSpPr>
          <p:nvPr/>
        </p:nvCxnSpPr>
        <p:spPr>
          <a:xfrm flipH="1">
            <a:off x="6949440" y="3224829"/>
            <a:ext cx="365761" cy="22614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9052660-BB08-4827-97CC-9997A6BCB7F9}"/>
              </a:ext>
            </a:extLst>
          </p:cNvPr>
          <p:cNvGrpSpPr/>
          <p:nvPr/>
        </p:nvGrpSpPr>
        <p:grpSpPr>
          <a:xfrm>
            <a:off x="7010400" y="484669"/>
            <a:ext cx="2018740" cy="5026160"/>
            <a:chOff x="7010400" y="484669"/>
            <a:chExt cx="2018740" cy="5026160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77CEF23-94ED-4EF9-BE17-5CA475A8C3C7}"/>
                </a:ext>
              </a:extLst>
            </p:cNvPr>
            <p:cNvSpPr txBox="1"/>
            <p:nvPr/>
          </p:nvSpPr>
          <p:spPr>
            <a:xfrm>
              <a:off x="7010400" y="484669"/>
              <a:ext cx="2018740" cy="4449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0004" tIns="44997" rIns="90004" bIns="44997" anchor="t" anchorCtr="0" compatLnSpc="0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i="0" u="none" strike="noStrike" kern="1200" cap="none" spc="0" baseline="0" dirty="0">
                  <a:highlight>
                    <a:scrgbClr r="0" g="0" b="0">
                      <a:alpha val="0"/>
                    </a:scrgbClr>
                  </a:highlight>
                  <a:uFillTx/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Proton Recoil (PR) Polarimeter GEM frames</a:t>
              </a: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E7850EA4-1C01-42D0-865F-53F964A2E6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13" t="8487" r="54107" b="14503"/>
            <a:stretch/>
          </p:blipFill>
          <p:spPr>
            <a:xfrm>
              <a:off x="7315201" y="938829"/>
              <a:ext cx="1713939" cy="4572000"/>
            </a:xfrm>
            <a:prstGeom prst="rect">
              <a:avLst/>
            </a:prstGeom>
          </p:spPr>
        </p:pic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45C68BC5-BA1B-49B2-9C3A-0389A1F0C68E}"/>
              </a:ext>
            </a:extLst>
          </p:cNvPr>
          <p:cNvSpPr txBox="1"/>
          <p:nvPr/>
        </p:nvSpPr>
        <p:spPr>
          <a:xfrm>
            <a:off x="144548" y="698056"/>
            <a:ext cx="1874986" cy="444944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i="0" u="none" strike="noStrike" kern="1200" cap="none" spc="0" baseline="0" dirty="0">
                <a:highlight>
                  <a:scrgbClr r="0" g="0" b="0">
                    <a:alpha val="0"/>
                  </a:scrgbClr>
                </a:highlight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Charge Exchange (CE) 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i="0" u="none" strike="noStrike" kern="1200" cap="none" spc="0" baseline="0" dirty="0">
                <a:highlight>
                  <a:scrgbClr r="0" g="0" b="0">
                    <a:alpha val="0"/>
                  </a:scrgbClr>
                </a:highlight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Polarimeter GEM frame</a:t>
            </a:r>
          </a:p>
        </p:txBody>
      </p:sp>
      <p:sp>
        <p:nvSpPr>
          <p:cNvPr id="80" name="Subtitle 2">
            <a:extLst>
              <a:ext uri="{FF2B5EF4-FFF2-40B4-BE49-F238E27FC236}">
                <a16:creationId xmlns:a16="http://schemas.microsoft.com/office/drawing/2014/main" id="{0B411F23-B996-4EF4-B019-24D245171CC4}"/>
              </a:ext>
            </a:extLst>
          </p:cNvPr>
          <p:cNvSpPr txBox="1">
            <a:spLocks/>
          </p:cNvSpPr>
          <p:nvPr/>
        </p:nvSpPr>
        <p:spPr>
          <a:xfrm>
            <a:off x="0" y="5421004"/>
            <a:ext cx="3200400" cy="1131079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spcBef>
                <a:spcPts val="300"/>
              </a:spcBef>
              <a:buSzPct val="100000"/>
            </a:pPr>
            <a:r>
              <a:rPr lang="en-US" sz="1200" dirty="0">
                <a:cs typeface="Arial" panose="020B0604020202020204" pitchFamily="34" charset="0"/>
              </a:rPr>
              <a:t>CE polarimeter frame to be assembled and moved to EEL124</a:t>
            </a:r>
          </a:p>
          <a:p>
            <a:pPr marL="182880" indent="-182880">
              <a:spcBef>
                <a:spcPts val="300"/>
              </a:spcBef>
              <a:buSzPct val="100000"/>
            </a:pPr>
            <a:r>
              <a:rPr lang="en-US" sz="1200" dirty="0">
                <a:cs typeface="Arial" panose="020B0604020202020204" pitchFamily="34" charset="0"/>
              </a:rPr>
              <a:t>UVa GEMs mounted in the frames in EEL </a:t>
            </a:r>
          </a:p>
          <a:p>
            <a:pPr marL="182880" indent="-182880">
              <a:spcBef>
                <a:spcPts val="300"/>
              </a:spcBef>
              <a:buSzPct val="100000"/>
            </a:pPr>
            <a:r>
              <a:rPr lang="en-US" sz="1200" dirty="0">
                <a:cs typeface="Arial" panose="020B0604020202020204" pitchFamily="34" charset="0"/>
              </a:rPr>
              <a:t>INFN GEMs will be added later</a:t>
            </a:r>
          </a:p>
          <a:p>
            <a:pPr marL="182880" indent="-182880">
              <a:spcBef>
                <a:spcPts val="300"/>
              </a:spcBef>
              <a:buSzPct val="100000"/>
            </a:pPr>
            <a:r>
              <a:rPr lang="en-US" sz="1200" dirty="0">
                <a:cs typeface="Arial" panose="020B0604020202020204" pitchFamily="34" charset="0"/>
              </a:rPr>
              <a:t>The frames will move to Hall A</a:t>
            </a:r>
          </a:p>
        </p:txBody>
      </p:sp>
      <p:sp>
        <p:nvSpPr>
          <p:cNvPr id="84" name="Subtitle 2">
            <a:extLst>
              <a:ext uri="{FF2B5EF4-FFF2-40B4-BE49-F238E27FC236}">
                <a16:creationId xmlns:a16="http://schemas.microsoft.com/office/drawing/2014/main" id="{010FB028-674B-401E-9EB0-0CBD8BF5B2BB}"/>
              </a:ext>
            </a:extLst>
          </p:cNvPr>
          <p:cNvSpPr txBox="1">
            <a:spLocks/>
          </p:cNvSpPr>
          <p:nvPr/>
        </p:nvSpPr>
        <p:spPr>
          <a:xfrm>
            <a:off x="6553200" y="5585323"/>
            <a:ext cx="2590800" cy="907941"/>
          </a:xfrm>
          <a:prstGeom prst="rect">
            <a:avLst/>
          </a:prstGeom>
          <a:solidFill>
            <a:srgbClr val="00FFFF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spcBef>
                <a:spcPts val="300"/>
              </a:spcBef>
              <a:buSzPct val="100000"/>
            </a:pPr>
            <a:r>
              <a:rPr lang="en-US" sz="1200" dirty="0">
                <a:cs typeface="Arial" panose="020B0604020202020204" pitchFamily="34" charset="0"/>
              </a:rPr>
              <a:t>PR polarimeter frame to be assembled in (ESB or EEL124) </a:t>
            </a:r>
          </a:p>
          <a:p>
            <a:pPr marL="182880" indent="-182880">
              <a:spcBef>
                <a:spcPts val="300"/>
              </a:spcBef>
              <a:buSzPct val="100000"/>
            </a:pPr>
            <a:r>
              <a:rPr lang="en-US" sz="1200" dirty="0">
                <a:cs typeface="Arial" panose="020B0604020202020204" pitchFamily="34" charset="0"/>
              </a:rPr>
              <a:t>2×2 UVa GEMs mounted </a:t>
            </a:r>
          </a:p>
          <a:p>
            <a:pPr marL="182880" indent="-182880">
              <a:spcBef>
                <a:spcPts val="300"/>
              </a:spcBef>
              <a:buSzPct val="100000"/>
            </a:pPr>
            <a:r>
              <a:rPr lang="en-US" sz="1200" dirty="0">
                <a:cs typeface="Arial" panose="020B0604020202020204" pitchFamily="34" charset="0"/>
              </a:rPr>
              <a:t>The frames will move to Hall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8FF711-5B90-41ED-A40C-EFEE80DC96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 t="11481" b="11481"/>
          <a:stretch/>
        </p:blipFill>
        <p:spPr>
          <a:xfrm rot="5400000">
            <a:off x="-748436" y="1975341"/>
            <a:ext cx="4118152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48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2</a:t>
            </a:fld>
            <a:endParaRPr lang="en-US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ABAEFE-F5A3-4524-8829-A4EAE8E952F8}"/>
              </a:ext>
            </a:extLst>
          </p:cNvPr>
          <p:cNvSpPr/>
          <p:nvPr/>
        </p:nvSpPr>
        <p:spPr>
          <a:xfrm>
            <a:off x="1295400" y="638766"/>
            <a:ext cx="7010400" cy="5875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SzPts val="1200"/>
              <a:buFont typeface="+mj-lt"/>
              <a:buAutoNum type="arabicPeriod"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of GEM Layers for </a:t>
            </a:r>
            <a:r>
              <a:rPr lang="en-US" sz="1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-RP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SzPts val="1200"/>
              <a:buFont typeface="Wingdings" panose="05000000000000000000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Purpose, Performances specifications</a:t>
            </a:r>
          </a:p>
          <a:p>
            <a:pPr marL="800100" lvl="1" indent="-342900">
              <a:lnSpc>
                <a:spcPct val="150000"/>
              </a:lnSpc>
              <a:buSzPts val="1200"/>
              <a:buFont typeface="Wingdings" panose="05000000000000000000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Status of UVa GEM layers for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-RP </a:t>
            </a:r>
          </a:p>
          <a:p>
            <a:pPr marL="800100" lvl="1" indent="-342900">
              <a:lnSpc>
                <a:spcPct val="150000"/>
              </a:lnSpc>
              <a:buSzPts val="1200"/>
              <a:buFont typeface="Wingdings" panose="05000000000000000000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Status of the U/V strip GEM productions</a:t>
            </a:r>
          </a:p>
          <a:p>
            <a:pPr marL="342900" indent="-342900">
              <a:lnSpc>
                <a:spcPct val="150000"/>
              </a:lnSpc>
              <a:buSzPts val="1200"/>
              <a:buFont typeface="+mj-lt"/>
              <a:buAutoNum type="arabicPeriod"/>
            </a:pP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equipment listing</a:t>
            </a:r>
          </a:p>
          <a:p>
            <a:pPr marL="800100" lvl="1" indent="-342900">
              <a:lnSpc>
                <a:spcPct val="150000"/>
              </a:lnSpc>
              <a:buSzPts val="1200"/>
              <a:buFont typeface="Wingdings" panose="05000000000000000000" pitchFamily="2" charset="2"/>
              <a:buChar char="Ø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Table of readout electronics / DAQ and other hardware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+mj-lt"/>
              <a:buAutoNum type="arabicPeriod"/>
              <a:tabLst/>
              <a:defRPr/>
            </a:pPr>
            <a:r>
              <a:rPr lang="en-US" sz="16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for installation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lang="en-US" sz="1600" dirty="0" err="1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16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GEM layers in Hall 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Timetable for installation of the layers in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-RP detector frames in ESB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Timetable for installation in Hall A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Commissioning and Calibration plans with beam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software to be used for (who is in charge?)</a:t>
            </a:r>
          </a:p>
          <a:p>
            <a:pPr marL="800100" lvl="1" indent="-342900">
              <a:lnSpc>
                <a:spcPct val="150000"/>
              </a:lnSpc>
              <a:buSzPts val="1200"/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Monitoring and event display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(who is in charge?)</a:t>
            </a:r>
          </a:p>
          <a:p>
            <a:pPr marL="800100" lvl="1" indent="-342900">
              <a:lnSpc>
                <a:spcPct val="150000"/>
              </a:lnSpc>
              <a:buSzPts val="1200"/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Timetable for completion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Accounting of manpower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 of staff and users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 of responsible personnel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Documentation status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Operation manuals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shift worker</a:t>
            </a:r>
          </a:p>
        </p:txBody>
      </p:sp>
    </p:spTree>
    <p:extLst>
      <p:ext uri="{BB962C8B-B14F-4D97-AF65-F5344CB8AC3E}">
        <p14:creationId xmlns:p14="http://schemas.microsoft.com/office/powerpoint/2010/main" val="3424173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20</a:t>
            </a:fld>
            <a:endParaRPr lang="en-US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-RP GEMs: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Tentative timeline for installation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AE128-96FF-46C3-BAE0-648C03916AF1}"/>
              </a:ext>
            </a:extLst>
          </p:cNvPr>
          <p:cNvSpPr txBox="1"/>
          <p:nvPr/>
        </p:nvSpPr>
        <p:spPr>
          <a:xfrm>
            <a:off x="181842" y="7285864"/>
            <a:ext cx="1082386" cy="297340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ED1C24"/>
                </a:solidFill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Layer #2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01B6D2F6-EEC5-4047-A23F-E0E31FAB7EBA}"/>
              </a:ext>
            </a:extLst>
          </p:cNvPr>
          <p:cNvSpPr txBox="1">
            <a:spLocks/>
          </p:cNvSpPr>
          <p:nvPr/>
        </p:nvSpPr>
        <p:spPr>
          <a:xfrm>
            <a:off x="-3242" y="457200"/>
            <a:ext cx="9140758" cy="5181600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35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05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9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9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7162" indent="-182880">
              <a:lnSpc>
                <a:spcPts val="2500"/>
              </a:lnSpc>
              <a:spcBef>
                <a:spcPts val="0"/>
              </a:spcBef>
              <a:buFont typeface="Cambria Math" panose="02040503050406030204" pitchFamily="18" charset="0"/>
              <a:buChar char="⇨"/>
            </a:pPr>
            <a:r>
              <a:rPr lang="fr-FR" sz="1200" b="1" dirty="0">
                <a:cs typeface="Arial" panose="020B0604020202020204" pitchFamily="34" charset="0"/>
              </a:rPr>
              <a:t>Installation of 6 UVa GEM layers in Charge Exchange (CE) Polarimeter frame</a:t>
            </a:r>
            <a:endParaRPr lang="en-US" sz="1200" b="1" dirty="0">
              <a:cs typeface="Arial" panose="020B0604020202020204" pitchFamily="34" charset="0"/>
            </a:endParaRPr>
          </a:p>
          <a:p>
            <a:pPr marL="482918" lvl="1" indent="-182880">
              <a:lnSpc>
                <a:spcPts val="2500"/>
              </a:lnSpc>
              <a:spcBef>
                <a:spcPts val="0"/>
              </a:spcBef>
              <a:buFont typeface="Cambria Math" panose="02040503050406030204" pitchFamily="18" charset="0"/>
              <a:buChar char="⇨"/>
            </a:pPr>
            <a:r>
              <a:rPr lang="en-US" b="1" dirty="0">
                <a:solidFill>
                  <a:srgbClr val="00B05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End Feb 2021*: </a:t>
            </a:r>
            <a:r>
              <a:rPr lang="en-US" dirty="0">
                <a:cs typeface="Arial" panose="020B0604020202020204" pitchFamily="34" charset="0"/>
                <a:sym typeface="Wingdings 3" panose="05040102010807070707" pitchFamily="18" charset="2"/>
              </a:rPr>
              <a:t>Frame will be assembled near EEL124 then move to EEL 124 for mounting of UVa GEM layers </a:t>
            </a:r>
          </a:p>
          <a:p>
            <a:pPr marL="482918" lvl="1" indent="-182880">
              <a:lnSpc>
                <a:spcPts val="2500"/>
              </a:lnSpc>
              <a:spcBef>
                <a:spcPts val="0"/>
              </a:spcBef>
              <a:buFont typeface="Cambria Math" panose="02040503050406030204" pitchFamily="18" charset="0"/>
              <a:buChar char="⇨"/>
            </a:pPr>
            <a:r>
              <a:rPr lang="en-US" b="1" dirty="0">
                <a:solidFill>
                  <a:srgbClr val="960BF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March 2021**: </a:t>
            </a:r>
            <a:r>
              <a:rPr lang="en-US" dirty="0">
                <a:cs typeface="Arial" panose="020B0604020202020204" pitchFamily="34" charset="0"/>
                <a:sym typeface="Wingdings 3" panose="05040102010807070707" pitchFamily="18" charset="2"/>
              </a:rPr>
              <a:t>6 UVa GEM layers will be mounted  use EEL124 crane for the installation </a:t>
            </a:r>
          </a:p>
          <a:p>
            <a:pPr marL="782955" lvl="2" indent="-182880">
              <a:lnSpc>
                <a:spcPts val="2500"/>
              </a:lnSpc>
              <a:spcBef>
                <a:spcPts val="0"/>
              </a:spcBef>
              <a:buFont typeface="Cambria Math" panose="02040503050406030204" pitchFamily="18" charset="0"/>
              <a:buChar char="⇨"/>
            </a:pPr>
            <a:r>
              <a:rPr lang="en-US" sz="1200" dirty="0">
                <a:cs typeface="Arial" panose="020B0604020202020204" pitchFamily="34" charset="0"/>
                <a:sym typeface="Wingdings 3" panose="05040102010807070707" pitchFamily="18" charset="2"/>
              </a:rPr>
              <a:t>4 layers ready for installation &amp; 2 other ready to be tested on the cosmic stand before installation in the frame</a:t>
            </a:r>
          </a:p>
          <a:p>
            <a:pPr marL="157162" indent="-182880">
              <a:lnSpc>
                <a:spcPts val="2500"/>
              </a:lnSpc>
              <a:spcBef>
                <a:spcPts val="0"/>
              </a:spcBef>
              <a:buFont typeface="Cambria Math" panose="02040503050406030204" pitchFamily="18" charset="0"/>
              <a:buChar char="⇨"/>
            </a:pPr>
            <a:r>
              <a:rPr lang="fr-FR" sz="1200" b="1" dirty="0">
                <a:cs typeface="Arial" panose="020B0604020202020204" pitchFamily="34" charset="0"/>
              </a:rPr>
              <a:t>Installation of 2 × 2 UVa GEM layers in Proton Recoil (PR) Polarimeter frame</a:t>
            </a:r>
            <a:endParaRPr lang="en-US" sz="1200" b="1" dirty="0">
              <a:cs typeface="Arial" panose="020B0604020202020204" pitchFamily="34" charset="0"/>
            </a:endParaRPr>
          </a:p>
          <a:p>
            <a:pPr marL="482918" lvl="1" indent="-182880">
              <a:lnSpc>
                <a:spcPts val="2500"/>
              </a:lnSpc>
              <a:spcBef>
                <a:spcPts val="0"/>
              </a:spcBef>
              <a:buFont typeface="Cambria Math" panose="02040503050406030204" pitchFamily="18" charset="0"/>
              <a:buChar char="⇨"/>
            </a:pPr>
            <a:r>
              <a:rPr lang="en-US" b="1" dirty="0">
                <a:solidFill>
                  <a:srgbClr val="00B05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Feb to March 2021*: </a:t>
            </a:r>
            <a:r>
              <a:rPr lang="en-US" dirty="0">
                <a:cs typeface="Arial" panose="020B0604020202020204" pitchFamily="34" charset="0"/>
                <a:sym typeface="Wingdings 3" panose="05040102010807070707" pitchFamily="18" charset="2"/>
              </a:rPr>
              <a:t>2 frames will be assembled in ESB and hodoscope will be mounted</a:t>
            </a:r>
          </a:p>
          <a:p>
            <a:pPr marL="482918" lvl="1" indent="-182880">
              <a:lnSpc>
                <a:spcPts val="2500"/>
              </a:lnSpc>
              <a:spcBef>
                <a:spcPts val="0"/>
              </a:spcBef>
              <a:buFont typeface="Cambria Math" panose="02040503050406030204" pitchFamily="18" charset="0"/>
              <a:buChar char="⇨"/>
            </a:pPr>
            <a:r>
              <a:rPr lang="en-US" b="1" dirty="0">
                <a:solidFill>
                  <a:srgbClr val="960BF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End April 2021**: </a:t>
            </a:r>
            <a:r>
              <a:rPr lang="en-US" dirty="0">
                <a:cs typeface="Arial" panose="020B0604020202020204" pitchFamily="34" charset="0"/>
                <a:sym typeface="Wingdings 3" panose="05040102010807070707" pitchFamily="18" charset="2"/>
              </a:rPr>
              <a:t>Complete the assembly and cosmic test of the first three UVa U/V GEM layers</a:t>
            </a:r>
          </a:p>
          <a:p>
            <a:pPr marL="482918" lvl="1" indent="-182880">
              <a:lnSpc>
                <a:spcPts val="2500"/>
              </a:lnSpc>
              <a:spcBef>
                <a:spcPts val="0"/>
              </a:spcBef>
              <a:buFont typeface="Cambria Math" panose="02040503050406030204" pitchFamily="18" charset="0"/>
              <a:buChar char="⇨"/>
            </a:pPr>
            <a:r>
              <a:rPr lang="en-US" b="1" dirty="0">
                <a:solidFill>
                  <a:srgbClr val="960BF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End May 2021**: </a:t>
            </a:r>
            <a:r>
              <a:rPr lang="en-US" dirty="0">
                <a:cs typeface="Arial" panose="020B0604020202020204" pitchFamily="34" charset="0"/>
                <a:sym typeface="Wingdings 3" panose="05040102010807070707" pitchFamily="18" charset="2"/>
              </a:rPr>
              <a:t>Complete the assembly and cosmic test of the forth UVa U/V GEM layer</a:t>
            </a:r>
          </a:p>
          <a:p>
            <a:pPr marL="182880" indent="-182880">
              <a:lnSpc>
                <a:spcPts val="2500"/>
              </a:lnSpc>
              <a:spcBef>
                <a:spcPts val="0"/>
              </a:spcBef>
              <a:buFont typeface="Cambria Math" panose="02040503050406030204" pitchFamily="18" charset="0"/>
              <a:buChar char="⇨"/>
            </a:pPr>
            <a:r>
              <a:rPr lang="en-US" sz="1200" dirty="0">
                <a:solidFill>
                  <a:srgbClr val="FFC00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No need to repeat cosmic test for layers on </a:t>
            </a:r>
            <a:r>
              <a:rPr lang="en-US" sz="1200" dirty="0" err="1">
                <a:solidFill>
                  <a:srgbClr val="FFC00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GEn</a:t>
            </a:r>
            <a:r>
              <a:rPr lang="en-US" sz="1200" dirty="0">
                <a:solidFill>
                  <a:srgbClr val="FFC00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-RP frames  Just HV test to check stability on N2 gas</a:t>
            </a:r>
          </a:p>
          <a:p>
            <a:pPr marL="157162" indent="-182880">
              <a:lnSpc>
                <a:spcPts val="2500"/>
              </a:lnSpc>
              <a:spcBef>
                <a:spcPts val="0"/>
              </a:spcBef>
              <a:buFont typeface="Cambria Math" panose="02040503050406030204" pitchFamily="18" charset="0"/>
              <a:buChar char="⇨"/>
            </a:pPr>
            <a:r>
              <a:rPr lang="fr-FR" sz="1200" b="1" dirty="0">
                <a:cs typeface="Arial" panose="020B0604020202020204" pitchFamily="34" charset="0"/>
              </a:rPr>
              <a:t>Installation of 2 Front tracker GEM layers (INFN J1 &amp; J3) in Charge Exchange (CE) Polarimeter frame</a:t>
            </a:r>
            <a:endParaRPr lang="en-US" sz="1200" b="1" dirty="0">
              <a:cs typeface="Arial" panose="020B0604020202020204" pitchFamily="34" charset="0"/>
            </a:endParaRPr>
          </a:p>
          <a:p>
            <a:pPr marL="482918" lvl="1" indent="-182880">
              <a:lnSpc>
                <a:spcPts val="2500"/>
              </a:lnSpc>
              <a:spcBef>
                <a:spcPts val="0"/>
              </a:spcBef>
              <a:buFont typeface="Cambria Math" panose="02040503050406030204" pitchFamily="18" charset="0"/>
              <a:buChar char="⇨"/>
            </a:pPr>
            <a:r>
              <a:rPr lang="en-US" b="1" dirty="0">
                <a:solidFill>
                  <a:srgbClr val="960BF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May 2021***: </a:t>
            </a:r>
            <a:r>
              <a:rPr lang="en-US" dirty="0">
                <a:cs typeface="Arial" panose="020B0604020202020204" pitchFamily="34" charset="0"/>
                <a:sym typeface="Wingdings 3" panose="05040102010807070707" pitchFamily="18" charset="2"/>
              </a:rPr>
              <a:t>INFN GEMs will be ready to be installed in EEL 124 after the step above </a:t>
            </a:r>
          </a:p>
          <a:p>
            <a:pPr marL="482918" lvl="1" indent="-182880">
              <a:lnSpc>
                <a:spcPts val="2500"/>
              </a:lnSpc>
              <a:spcBef>
                <a:spcPts val="0"/>
              </a:spcBef>
              <a:buFont typeface="Cambria Math" panose="02040503050406030204" pitchFamily="18" charset="0"/>
              <a:buChar char="⇨"/>
            </a:pPr>
            <a:r>
              <a:rPr lang="en-US" b="1" dirty="0">
                <a:solidFill>
                  <a:srgbClr val="960BF0"/>
                </a:solidFill>
                <a:cs typeface="Arial" panose="020B0604020202020204" pitchFamily="34" charset="0"/>
              </a:rPr>
              <a:t>May 08, 2021: </a:t>
            </a:r>
            <a:r>
              <a:rPr lang="en-US" dirty="0">
                <a:cs typeface="Arial" panose="020B0604020202020204" pitchFamily="34" charset="0"/>
              </a:rPr>
              <a:t>The best </a:t>
            </a:r>
            <a:r>
              <a:rPr lang="en-US" dirty="0">
                <a:cs typeface="Arial" panose="020B0604020202020204" pitchFamily="34" charset="0"/>
                <a:sym typeface="Wingdings 3" panose="05040102010807070707" pitchFamily="18" charset="2"/>
              </a:rPr>
              <a:t>UVa U/V GEM</a:t>
            </a:r>
            <a:r>
              <a:rPr lang="en-US" dirty="0">
                <a:cs typeface="Arial" panose="020B0604020202020204" pitchFamily="34" charset="0"/>
              </a:rPr>
              <a:t> layers will be installed 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in BB frame </a:t>
            </a:r>
            <a:r>
              <a:rPr lang="en-US" dirty="0">
                <a:cs typeface="Arial" panose="020B0604020202020204" pitchFamily="34" charset="0"/>
              </a:rPr>
              <a:t>and the remaining 2 will be reserved for </a:t>
            </a:r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</a:rPr>
              <a:t>GEn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-RP</a:t>
            </a:r>
            <a:endParaRPr lang="en-US" dirty="0">
              <a:solidFill>
                <a:srgbClr val="FF0000"/>
              </a:solidFill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 marL="782955" lvl="2" indent="-182880">
              <a:lnSpc>
                <a:spcPts val="2500"/>
              </a:lnSpc>
              <a:spcBef>
                <a:spcPts val="0"/>
              </a:spcBef>
              <a:buFont typeface="Cambria Math" panose="02040503050406030204" pitchFamily="18" charset="0"/>
              <a:buChar char="⇨"/>
            </a:pPr>
            <a:r>
              <a:rPr lang="en-US" dirty="0">
                <a:cs typeface="Arial" panose="020B0604020202020204" pitchFamily="34" charset="0"/>
                <a:sym typeface="Wingdings 3" panose="05040102010807070707" pitchFamily="18" charset="2"/>
              </a:rPr>
              <a:t>U/V GEMs for </a:t>
            </a:r>
            <a:r>
              <a:rPr lang="en-US" dirty="0" err="1">
                <a:cs typeface="Arial" panose="020B0604020202020204" pitchFamily="34" charset="0"/>
                <a:sym typeface="Wingdings 3" panose="05040102010807070707" pitchFamily="18" charset="2"/>
              </a:rPr>
              <a:t>GEn</a:t>
            </a:r>
            <a:r>
              <a:rPr lang="en-US" dirty="0">
                <a:cs typeface="Arial" panose="020B0604020202020204" pitchFamily="34" charset="0"/>
                <a:sym typeface="Wingdings 3" panose="05040102010807070707" pitchFamily="18" charset="2"/>
              </a:rPr>
              <a:t>-RP will also depend on availability of APV25 with Panasonic connectors </a:t>
            </a:r>
          </a:p>
          <a:p>
            <a:pPr marL="182880" indent="-182880">
              <a:lnSpc>
                <a:spcPts val="2500"/>
              </a:lnSpc>
              <a:spcBef>
                <a:spcPts val="0"/>
              </a:spcBef>
              <a:buFont typeface="Cambria Math" panose="02040503050406030204" pitchFamily="18" charset="0"/>
              <a:buChar char="⇨"/>
            </a:pPr>
            <a:r>
              <a:rPr lang="en-US" sz="1200" b="1" dirty="0">
                <a:solidFill>
                  <a:srgbClr val="C00000"/>
                </a:solidFill>
                <a:cs typeface="Arial" panose="020B0604020202020204" pitchFamily="34" charset="0"/>
              </a:rPr>
              <a:t>All 3 frames will be moved to the Hall A after May 15 2021</a:t>
            </a:r>
          </a:p>
          <a:p>
            <a:pPr marL="482918" lvl="1" indent="-182880">
              <a:lnSpc>
                <a:spcPts val="2500"/>
              </a:lnSpc>
              <a:spcBef>
                <a:spcPts val="0"/>
              </a:spcBef>
              <a:buFont typeface="Cambria Math" panose="02040503050406030204" pitchFamily="18" charset="0"/>
              <a:buChar char="⇨"/>
            </a:pPr>
            <a:r>
              <a:rPr lang="en-US" dirty="0">
                <a:cs typeface="Arial" panose="020B0604020202020204" pitchFamily="34" charset="0"/>
              </a:rPr>
              <a:t>Final cabling (HDMI cables, gas, HV and LV) …</a:t>
            </a:r>
          </a:p>
          <a:p>
            <a:pPr marL="482918" lvl="1" indent="-182880">
              <a:lnSpc>
                <a:spcPts val="2500"/>
              </a:lnSpc>
              <a:spcBef>
                <a:spcPts val="0"/>
              </a:spcBef>
              <a:buFont typeface="Cambria Math" panose="02040503050406030204" pitchFamily="18" charset="0"/>
              <a:buChar char="⇨"/>
            </a:pPr>
            <a:r>
              <a:rPr lang="en-US" dirty="0">
                <a:cs typeface="Arial" panose="020B0604020202020204" pitchFamily="34" charset="0"/>
                <a:sym typeface="Wingdings 3" panose="05040102010807070707" pitchFamily="18" charset="2"/>
              </a:rPr>
              <a:t>HV test and the checking the readout electronics / DAQ with pedestal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A8E066-93CF-4A74-ABD7-0D304420C202}"/>
              </a:ext>
            </a:extLst>
          </p:cNvPr>
          <p:cNvSpPr txBox="1">
            <a:spLocks/>
          </p:cNvSpPr>
          <p:nvPr/>
        </p:nvSpPr>
        <p:spPr>
          <a:xfrm>
            <a:off x="0" y="5562600"/>
            <a:ext cx="9140758" cy="990600"/>
          </a:xfrm>
          <a:prstGeom prst="rect">
            <a:avLst/>
          </a:prstGeom>
          <a:solidFill>
            <a:srgbClr val="FFC8FF"/>
          </a:solidFill>
        </p:spPr>
        <p:txBody>
          <a:bodyPr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35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05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9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9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r>
              <a:rPr lang="en-US" sz="1200" dirty="0">
                <a:cs typeface="Arial" panose="020B0604020202020204" pitchFamily="34" charset="0"/>
              </a:rPr>
              <a:t>* Schedule defined by crew helping at </a:t>
            </a:r>
            <a:r>
              <a:rPr lang="en-US" sz="1200" dirty="0" err="1">
                <a:cs typeface="Arial" panose="020B0604020202020204" pitchFamily="34" charset="0"/>
              </a:rPr>
              <a:t>JLab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r>
              <a:rPr lang="en-US" sz="1200" dirty="0">
                <a:cs typeface="Arial" panose="020B0604020202020204" pitchFamily="34" charset="0"/>
                <a:sym typeface="Wingdings 3" panose="05040102010807070707" pitchFamily="18" charset="2"/>
              </a:rPr>
              <a:t> </a:t>
            </a:r>
            <a:r>
              <a:rPr lang="en-US" sz="1200" b="1" dirty="0">
                <a:cs typeface="Arial" panose="020B0604020202020204" pitchFamily="34" charset="0"/>
                <a:sym typeface="Wingdings 3" panose="05040102010807070707" pitchFamily="18" charset="2"/>
              </a:rPr>
              <a:t>(</a:t>
            </a:r>
            <a:r>
              <a:rPr lang="en-US" sz="1200" b="1" dirty="0">
                <a:cs typeface="Arial" panose="020B0604020202020204" pitchFamily="34" charset="0"/>
              </a:rPr>
              <a:t>Kondo &amp; Brad)</a:t>
            </a:r>
          </a:p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r>
              <a:rPr lang="en-US" sz="1200" dirty="0">
                <a:cs typeface="Arial" panose="020B0604020202020204" pitchFamily="34" charset="0"/>
              </a:rPr>
              <a:t>**  Schedule define by flow of activities in EEL124 as well as </a:t>
            </a:r>
            <a:r>
              <a:rPr lang="en-US" sz="1200" dirty="0" err="1">
                <a:cs typeface="Arial" panose="020B0604020202020204" pitchFamily="34" charset="0"/>
              </a:rPr>
              <a:t>JLab</a:t>
            </a:r>
            <a:r>
              <a:rPr lang="en-US" sz="1200" dirty="0">
                <a:cs typeface="Arial" panose="020B0604020202020204" pitchFamily="34" charset="0"/>
              </a:rPr>
              <a:t> technical support availability </a:t>
            </a:r>
            <a:r>
              <a:rPr lang="en-US" sz="1200" b="1" dirty="0">
                <a:cs typeface="Arial" panose="020B0604020202020204" pitchFamily="34" charset="0"/>
              </a:rPr>
              <a:t>(Kondo &amp; Brad)</a:t>
            </a:r>
          </a:p>
          <a:p>
            <a:pPr marL="0" indent="0">
              <a:lnSpc>
                <a:spcPts val="2500"/>
              </a:lnSpc>
              <a:spcBef>
                <a:spcPts val="0"/>
              </a:spcBef>
              <a:buNone/>
            </a:pPr>
            <a:r>
              <a:rPr lang="en-US" sz="1200" dirty="0">
                <a:cs typeface="Arial" panose="020B0604020202020204" pitchFamily="34" charset="0"/>
              </a:rPr>
              <a:t>*** Schedule for the U/V GEMs defined by how things are going at UVa </a:t>
            </a:r>
            <a:r>
              <a:rPr lang="en-US" sz="1200" b="1" dirty="0">
                <a:cs typeface="Arial" panose="020B0604020202020204" pitchFamily="34" charset="0"/>
              </a:rPr>
              <a:t>(</a:t>
            </a:r>
            <a:r>
              <a:rPr lang="en-US" sz="1200" b="1" dirty="0" err="1">
                <a:cs typeface="Arial" panose="020B0604020202020204" pitchFamily="34" charset="0"/>
              </a:rPr>
              <a:t>Nilanga</a:t>
            </a:r>
            <a:r>
              <a:rPr lang="en-US" sz="1200" dirty="0">
                <a:cs typeface="Arial" panose="020B0604020202020204" pitchFamily="34" charset="0"/>
              </a:rPr>
              <a:t>) and with cosmic tests for INFN GEMs </a:t>
            </a:r>
            <a:r>
              <a:rPr lang="en-US" sz="1200" b="1" dirty="0">
                <a:cs typeface="Arial" panose="020B0604020202020204" pitchFamily="34" charset="0"/>
              </a:rPr>
              <a:t>(</a:t>
            </a:r>
            <a:r>
              <a:rPr lang="en-US" sz="1200" b="1" dirty="0" err="1">
                <a:cs typeface="Arial" panose="020B0604020202020204" pitchFamily="34" charset="0"/>
              </a:rPr>
              <a:t>Evaristo</a:t>
            </a:r>
            <a:r>
              <a:rPr lang="en-US" sz="1200" b="1" dirty="0">
                <a:cs typeface="Arial" panose="020B0604020202020204" pitchFamily="34" charset="0"/>
              </a:rPr>
              <a:t>)</a:t>
            </a:r>
          </a:p>
          <a:p>
            <a:pPr marL="300038" lvl="1" indent="0">
              <a:lnSpc>
                <a:spcPts val="2500"/>
              </a:lnSpc>
              <a:spcBef>
                <a:spcPts val="0"/>
              </a:spcBef>
              <a:buNone/>
            </a:pPr>
            <a:endParaRPr lang="en-US" dirty="0">
              <a:cs typeface="Arial" panose="020B0604020202020204" pitchFamily="34" charset="0"/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266201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21</a:t>
            </a:fld>
            <a:endParaRPr lang="en-US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-29166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-RP GEM layers: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progress / status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AE128-96FF-46C3-BAE0-648C03916AF1}"/>
              </a:ext>
            </a:extLst>
          </p:cNvPr>
          <p:cNvSpPr txBox="1"/>
          <p:nvPr/>
        </p:nvSpPr>
        <p:spPr>
          <a:xfrm>
            <a:off x="181842" y="7285864"/>
            <a:ext cx="1082386" cy="297340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ED1C24"/>
                </a:solidFill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Layer #2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10193185-B959-442A-8302-245C75343CDB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9144000" cy="6096000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35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05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9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9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100" b="1" dirty="0">
                <a:solidFill>
                  <a:srgbClr val="00B050"/>
                </a:solidFill>
                <a:cs typeface="Arial" panose="020B0604020202020204" pitchFamily="34" charset="0"/>
              </a:rPr>
              <a:t>A: Amount of work needed for completion of </a:t>
            </a:r>
            <a:r>
              <a:rPr lang="en-US" sz="1100" b="1" dirty="0" err="1">
                <a:solidFill>
                  <a:srgbClr val="00B050"/>
                </a:solidFill>
                <a:cs typeface="Arial" panose="020B0604020202020204" pitchFamily="34" charset="0"/>
              </a:rPr>
              <a:t>GEn</a:t>
            </a:r>
            <a:r>
              <a:rPr lang="en-US" sz="1100" b="1" dirty="0">
                <a:solidFill>
                  <a:srgbClr val="00B050"/>
                </a:solidFill>
                <a:cs typeface="Arial" panose="020B0604020202020204" pitchFamily="34" charset="0"/>
              </a:rPr>
              <a:t>-RP GEM layers  before May 15</a:t>
            </a: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</a:rPr>
              <a:t>Assembly of the last 3 UVa X/Y GEM layers (layers #9, #10 and #11)</a:t>
            </a: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</a:rPr>
              <a:t>HV test and performance evaluation on cosmic stand of layers #1, #2, #9, #10, #11</a:t>
            </a: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</a:rPr>
              <a:t> Fix HV test issues of layer #5 </a:t>
            </a:r>
            <a:r>
              <a:rPr lang="en-US" sz="1100" dirty="0">
                <a:cs typeface="Arial" panose="020B0604020202020204" pitchFamily="34" charset="0"/>
                <a:sym typeface="Wingdings 3" panose="05040102010807070707" pitchFamily="18" charset="2"/>
              </a:rPr>
              <a:t> we believe it is just a matter of implementing the new divider 85%]</a:t>
            </a: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  <a:sym typeface="Wingdings 3" panose="05040102010807070707" pitchFamily="18" charset="2"/>
              </a:rPr>
              <a:t>Continue the evaluation of other minor issues such as dividers, the data and associated r/o and DAQ performance </a:t>
            </a:r>
            <a:endParaRPr lang="en-US" sz="1100" dirty="0">
              <a:cs typeface="Arial" panose="020B0604020202020204" pitchFamily="34" charset="0"/>
            </a:endParaRP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solidFill>
                  <a:srgbClr val="C00000"/>
                </a:solidFill>
                <a:cs typeface="Arial" panose="020B0604020202020204" pitchFamily="34" charset="0"/>
              </a:rPr>
              <a:t>Installation of layers into the 3 </a:t>
            </a:r>
            <a:r>
              <a:rPr lang="en-US" sz="1100" dirty="0" err="1">
                <a:solidFill>
                  <a:srgbClr val="C00000"/>
                </a:solidFill>
                <a:cs typeface="Arial" panose="020B0604020202020204" pitchFamily="34" charset="0"/>
              </a:rPr>
              <a:t>GEn</a:t>
            </a:r>
            <a:r>
              <a:rPr lang="en-US" sz="1100" dirty="0">
                <a:solidFill>
                  <a:srgbClr val="C00000"/>
                </a:solidFill>
                <a:cs typeface="Arial" panose="020B0604020202020204" pitchFamily="34" charset="0"/>
              </a:rPr>
              <a:t>-RP detector frames </a:t>
            </a:r>
          </a:p>
          <a:p>
            <a:pPr marL="665797" lvl="2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</a:rPr>
              <a:t>By end March – early April 2021:  Installation of 6 UVa X/Y GEM layers in inline CE detector frame in EEL124 </a:t>
            </a:r>
          </a:p>
          <a:p>
            <a:pPr marL="665797" lvl="2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</a:rPr>
              <a:t>By end April – early May 2021:  Installation of 4 UVa X/Y GEM layers in the 2 side PR detector frames in EEL124 (or maybe ESB)</a:t>
            </a:r>
          </a:p>
          <a:p>
            <a:pPr marL="665797" lvl="2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</a:rPr>
              <a:t>By mid May 2021:  Installation of 2 INFN layers and / or UVa U/V GEM layers in the inline CE detector frame in EEL124</a:t>
            </a:r>
          </a:p>
          <a:p>
            <a:pPr marL="665797" lvl="2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</a:rPr>
              <a:t>HV test of all layers in all 3 frames and look at the pedestal data to ensure the R/O connection is ok</a:t>
            </a: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solidFill>
                  <a:srgbClr val="C00000"/>
                </a:solidFill>
                <a:cs typeface="Arial" panose="020B0604020202020204" pitchFamily="34" charset="0"/>
              </a:rPr>
              <a:t>Complete the assembly and cosmic test of all 4 UVa U/V GEM layers </a:t>
            </a:r>
            <a:r>
              <a:rPr lang="en-US" sz="1100" dirty="0">
                <a:solidFill>
                  <a:srgbClr val="C0000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 May 2021</a:t>
            </a:r>
          </a:p>
          <a:p>
            <a:pPr marL="665797" lvl="2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</a:rPr>
              <a:t>By May 08, 2021: The best two layers would have been installed in BB frame and the remaining 2 will be reserved for </a:t>
            </a:r>
            <a:r>
              <a:rPr lang="en-US" sz="1100" dirty="0" err="1">
                <a:cs typeface="Arial" panose="020B0604020202020204" pitchFamily="34" charset="0"/>
              </a:rPr>
              <a:t>GEn</a:t>
            </a:r>
            <a:r>
              <a:rPr lang="en-US" sz="1100" dirty="0">
                <a:cs typeface="Arial" panose="020B0604020202020204" pitchFamily="34" charset="0"/>
              </a:rPr>
              <a:t>-RP </a:t>
            </a:r>
          </a:p>
          <a:p>
            <a:pPr marL="182880" indent="-18288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100" b="1" dirty="0">
                <a:solidFill>
                  <a:srgbClr val="F600F6"/>
                </a:solidFill>
                <a:cs typeface="Arial" panose="020B0604020202020204" pitchFamily="34" charset="0"/>
              </a:rPr>
              <a:t>B: Amount of work accomplished over last 1.5 month (start from January 2021)</a:t>
            </a:r>
            <a:endParaRPr lang="en-US" sz="1100" dirty="0">
              <a:solidFill>
                <a:srgbClr val="F600F6"/>
              </a:solidFill>
              <a:cs typeface="Arial" panose="020B0604020202020204" pitchFamily="34" charset="0"/>
            </a:endParaRP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</a:rPr>
              <a:t>Assembly of two layers (layers #1 and #2) and start assembly of layer #9 </a:t>
            </a: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</a:rPr>
              <a:t>HV test and performance evaluation on cosmic stand of 3 new layers #6, #7 and #8, together with layer #4 and #5</a:t>
            </a: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  <a:sym typeface="Wingdings 3" panose="05040102010807070707" pitchFamily="18" charset="2"/>
              </a:rPr>
              <a:t>A lot of troubleshooting of HV instabilities with a few modules  fortunately seems like divider problem and not from modules</a:t>
            </a: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  <a:sym typeface="Wingdings 3" panose="05040102010807070707" pitchFamily="18" charset="2"/>
              </a:rPr>
              <a:t>Complete the installation and beginning cosmic data commissioning of UVa X/Y  layer #3 in BB detector frame  </a:t>
            </a:r>
          </a:p>
          <a:p>
            <a:pPr marL="665797" lvl="2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</a:rPr>
              <a:t>Implement the gas system develop by DSG as prototype test for layer #3</a:t>
            </a:r>
          </a:p>
          <a:p>
            <a:pPr marL="665797" lvl="2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</a:rPr>
              <a:t>Complete the r/o connection and preliminary test of the R/O and DAQ for this layer in BB</a:t>
            </a:r>
          </a:p>
          <a:p>
            <a:pPr marL="182880" indent="-18288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Let assign some </a:t>
            </a:r>
            <a:r>
              <a:rPr lang="en-US" sz="1100" b="1" dirty="0">
                <a:solidFill>
                  <a:srgbClr val="00B050"/>
                </a:solidFill>
                <a:cs typeface="Arial" panose="020B0604020202020204" pitchFamily="34" charset="0"/>
              </a:rPr>
              <a:t>A</a:t>
            </a:r>
            <a:r>
              <a:rPr lang="en-US" sz="1100" b="1" dirty="0">
                <a:solidFill>
                  <a:schemeClr val="tx2"/>
                </a:solidFill>
                <a:cs typeface="Arial" panose="020B0604020202020204" pitchFamily="34" charset="0"/>
              </a:rPr>
              <a:t>/</a:t>
            </a:r>
            <a:r>
              <a:rPr lang="en-US" sz="1100" b="1" dirty="0">
                <a:solidFill>
                  <a:srgbClr val="F600F6"/>
                </a:solidFill>
                <a:cs typeface="Arial" panose="020B0604020202020204" pitchFamily="34" charset="0"/>
              </a:rPr>
              <a:t>B</a:t>
            </a:r>
            <a:r>
              <a:rPr lang="en-US" sz="1100" b="1" dirty="0">
                <a:solidFill>
                  <a:schemeClr val="tx2"/>
                </a:solidFill>
                <a:cs typeface="Arial" panose="020B0604020202020204" pitchFamily="34" charset="0"/>
              </a:rPr>
              <a:t> </a:t>
            </a: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ratio:</a:t>
            </a:r>
            <a:endParaRPr lang="en-US" sz="11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</a:rPr>
              <a:t>Assembly and HV test and performance evaluation on cosmic stand of UVa X/Y layers: </a:t>
            </a:r>
            <a:r>
              <a:rPr lang="en-US" sz="1100" dirty="0">
                <a:solidFill>
                  <a:srgbClr val="00B050"/>
                </a:solidFill>
                <a:cs typeface="Arial" panose="020B0604020202020204" pitchFamily="34" charset="0"/>
              </a:rPr>
              <a:t>A = 3, </a:t>
            </a:r>
            <a:r>
              <a:rPr lang="en-US" sz="1100" dirty="0">
                <a:solidFill>
                  <a:srgbClr val="F600F6"/>
                </a:solidFill>
                <a:cs typeface="Arial" panose="020B0604020202020204" pitchFamily="34" charset="0"/>
              </a:rPr>
              <a:t>B = 2 </a:t>
            </a:r>
            <a:r>
              <a:rPr lang="en-US" sz="1100" dirty="0">
                <a:cs typeface="Arial" panose="020B0604020202020204" pitchFamily="34" charset="0"/>
                <a:sym typeface="Wingdings 3" panose="05040102010807070707" pitchFamily="18" charset="2"/>
              </a:rPr>
              <a:t></a:t>
            </a:r>
            <a:r>
              <a:rPr lang="en-US" sz="1100" dirty="0">
                <a:solidFill>
                  <a:srgbClr val="00B05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ratio </a:t>
            </a:r>
            <a:r>
              <a:rPr lang="en-US" sz="1100" b="1" dirty="0">
                <a:solidFill>
                  <a:srgbClr val="00B050"/>
                </a:solidFill>
                <a:cs typeface="Arial" panose="020B0604020202020204" pitchFamily="34" charset="0"/>
              </a:rPr>
              <a:t>A </a:t>
            </a:r>
            <a:r>
              <a:rPr lang="en-US" sz="1100" b="1" dirty="0">
                <a:solidFill>
                  <a:schemeClr val="tx2"/>
                </a:solidFill>
                <a:cs typeface="Arial" panose="020B0604020202020204" pitchFamily="34" charset="0"/>
              </a:rPr>
              <a:t>/ </a:t>
            </a:r>
            <a:r>
              <a:rPr lang="en-US" sz="1100" b="1" dirty="0">
                <a:solidFill>
                  <a:srgbClr val="F600F6"/>
                </a:solidFill>
                <a:cs typeface="Arial" panose="020B0604020202020204" pitchFamily="34" charset="0"/>
              </a:rPr>
              <a:t>B </a:t>
            </a: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= 1.5</a:t>
            </a: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</a:rPr>
              <a:t>Assembly and HV test and performance evaluation on cosmic stand of UVa U/V layers</a:t>
            </a:r>
            <a:r>
              <a:rPr lang="en-US" sz="1100" dirty="0">
                <a:solidFill>
                  <a:srgbClr val="00B050"/>
                </a:solidFill>
                <a:cs typeface="Arial" panose="020B0604020202020204" pitchFamily="34" charset="0"/>
              </a:rPr>
              <a:t>: A = 4, </a:t>
            </a:r>
            <a:r>
              <a:rPr lang="en-US" sz="1100" dirty="0">
                <a:solidFill>
                  <a:srgbClr val="F600F6"/>
                </a:solidFill>
                <a:cs typeface="Arial" panose="020B0604020202020204" pitchFamily="34" charset="0"/>
              </a:rPr>
              <a:t>B = 2 </a:t>
            </a:r>
            <a:r>
              <a:rPr lang="en-US" sz="1100" dirty="0">
                <a:cs typeface="Arial" panose="020B0604020202020204" pitchFamily="34" charset="0"/>
                <a:sym typeface="Wingdings 3" panose="05040102010807070707" pitchFamily="18" charset="2"/>
              </a:rPr>
              <a:t></a:t>
            </a:r>
            <a:r>
              <a:rPr lang="en-US" sz="1100" dirty="0">
                <a:solidFill>
                  <a:srgbClr val="00B05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ratio </a:t>
            </a:r>
            <a:r>
              <a:rPr lang="en-US" sz="1100" b="1" dirty="0">
                <a:solidFill>
                  <a:srgbClr val="00B050"/>
                </a:solidFill>
                <a:cs typeface="Arial" panose="020B0604020202020204" pitchFamily="34" charset="0"/>
              </a:rPr>
              <a:t>A </a:t>
            </a:r>
            <a:r>
              <a:rPr lang="en-US" sz="1100" b="1" dirty="0">
                <a:solidFill>
                  <a:schemeClr val="tx2"/>
                </a:solidFill>
                <a:cs typeface="Arial" panose="020B0604020202020204" pitchFamily="34" charset="0"/>
              </a:rPr>
              <a:t>/ </a:t>
            </a:r>
            <a:r>
              <a:rPr lang="en-US" sz="1100" b="1" dirty="0">
                <a:solidFill>
                  <a:srgbClr val="F600F6"/>
                </a:solidFill>
                <a:cs typeface="Arial" panose="020B0604020202020204" pitchFamily="34" charset="0"/>
              </a:rPr>
              <a:t>B </a:t>
            </a: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= 2</a:t>
            </a: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</a:rPr>
              <a:t>Installation of GEM layers in the 3 </a:t>
            </a:r>
            <a:r>
              <a:rPr lang="en-US" sz="1100" dirty="0" err="1">
                <a:cs typeface="Arial" panose="020B0604020202020204" pitchFamily="34" charset="0"/>
              </a:rPr>
              <a:t>GEn</a:t>
            </a:r>
            <a:r>
              <a:rPr lang="en-US" sz="1100" dirty="0">
                <a:cs typeface="Arial" panose="020B0604020202020204" pitchFamily="34" charset="0"/>
              </a:rPr>
              <a:t>-RP frames: </a:t>
            </a:r>
            <a:r>
              <a:rPr lang="en-US" sz="1100" dirty="0">
                <a:solidFill>
                  <a:srgbClr val="00B050"/>
                </a:solidFill>
                <a:cs typeface="Arial" panose="020B0604020202020204" pitchFamily="34" charset="0"/>
              </a:rPr>
              <a:t>A = 5 (for 10 layers), </a:t>
            </a:r>
            <a:r>
              <a:rPr lang="en-US" sz="1100" dirty="0">
                <a:solidFill>
                  <a:srgbClr val="F600F6"/>
                </a:solidFill>
                <a:cs typeface="Arial" panose="020B0604020202020204" pitchFamily="34" charset="0"/>
              </a:rPr>
              <a:t>B = 1 (based on layer #3 in BB) </a:t>
            </a:r>
            <a:r>
              <a:rPr lang="en-US" sz="1100" dirty="0">
                <a:cs typeface="Arial" panose="020B0604020202020204" pitchFamily="34" charset="0"/>
                <a:sym typeface="Wingdings 3" panose="05040102010807070707" pitchFamily="18" charset="2"/>
              </a:rPr>
              <a:t> </a:t>
            </a: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ratio </a:t>
            </a:r>
            <a:r>
              <a:rPr lang="en-US" sz="1100" b="1" dirty="0">
                <a:solidFill>
                  <a:srgbClr val="00B050"/>
                </a:solidFill>
                <a:cs typeface="Arial" panose="020B0604020202020204" pitchFamily="34" charset="0"/>
              </a:rPr>
              <a:t>A </a:t>
            </a:r>
            <a:r>
              <a:rPr lang="en-US" sz="1100" b="1" dirty="0">
                <a:solidFill>
                  <a:schemeClr val="tx2"/>
                </a:solidFill>
                <a:cs typeface="Arial" panose="020B0604020202020204" pitchFamily="34" charset="0"/>
              </a:rPr>
              <a:t>/ </a:t>
            </a:r>
            <a:r>
              <a:rPr lang="en-US" sz="1100" b="1" dirty="0">
                <a:solidFill>
                  <a:srgbClr val="F600F6"/>
                </a:solidFill>
                <a:cs typeface="Arial" panose="020B0604020202020204" pitchFamily="34" charset="0"/>
              </a:rPr>
              <a:t>B </a:t>
            </a:r>
            <a:r>
              <a:rPr lang="en-US" sz="1100" b="1" dirty="0">
                <a:solidFill>
                  <a:srgbClr val="FF0000"/>
                </a:solidFill>
                <a:cs typeface="Arial" panose="020B0604020202020204" pitchFamily="34" charset="0"/>
              </a:rPr>
              <a:t>= 5 </a:t>
            </a:r>
            <a:r>
              <a:rPr lang="en-US" sz="1100" b="1" dirty="0">
                <a:cs typeface="Arial" panose="020B0604020202020204" pitchFamily="34" charset="0"/>
              </a:rPr>
              <a:t>(does not mean that the task require 5 × more time rather that it is ~5 × more complicated / more demanding of manpower time)</a:t>
            </a: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endParaRPr lang="en-US" sz="11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endParaRPr lang="en-US" sz="11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665797" lvl="2" indent="-182880">
              <a:lnSpc>
                <a:spcPct val="150000"/>
              </a:lnSpc>
              <a:spcBef>
                <a:spcPts val="0"/>
              </a:spcBef>
            </a:pPr>
            <a:endParaRPr lang="en-US" sz="1100" dirty="0">
              <a:cs typeface="Arial" panose="020B0604020202020204" pitchFamily="34" charset="0"/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42278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22</a:t>
            </a:fld>
            <a:endParaRPr lang="en-US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-RP GEMs: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and Calibration in Hall 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AE128-96FF-46C3-BAE0-648C03916AF1}"/>
              </a:ext>
            </a:extLst>
          </p:cNvPr>
          <p:cNvSpPr txBox="1"/>
          <p:nvPr/>
        </p:nvSpPr>
        <p:spPr>
          <a:xfrm>
            <a:off x="181842" y="7285864"/>
            <a:ext cx="1082386" cy="297340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ED1C24"/>
                </a:solidFill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Layer #2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01B6D2F6-EEC5-4047-A23F-E0E31FAB7EBA}"/>
              </a:ext>
            </a:extLst>
          </p:cNvPr>
          <p:cNvSpPr txBox="1">
            <a:spLocks/>
          </p:cNvSpPr>
          <p:nvPr/>
        </p:nvSpPr>
        <p:spPr>
          <a:xfrm>
            <a:off x="1" y="1592261"/>
            <a:ext cx="9140758" cy="3673478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35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05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9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9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ct val="200000"/>
              </a:lnSpc>
              <a:spcBef>
                <a:spcPts val="600"/>
              </a:spcBef>
              <a:buFont typeface="Cambria Math" panose="02040503050406030204" pitchFamily="18" charset="0"/>
              <a:buChar char="⇨"/>
            </a:pPr>
            <a:r>
              <a:rPr lang="en-US" sz="1400" dirty="0">
                <a:solidFill>
                  <a:srgbClr val="C00000"/>
                </a:solidFill>
                <a:cs typeface="Arial" panose="020B0604020202020204" pitchFamily="34" charset="0"/>
              </a:rPr>
              <a:t>Target date to start moving the detectors in Hall A will be May 15</a:t>
            </a:r>
          </a:p>
          <a:p>
            <a:pPr marL="182880" indent="-182880">
              <a:lnSpc>
                <a:spcPct val="200000"/>
              </a:lnSpc>
              <a:spcBef>
                <a:spcPts val="600"/>
              </a:spcBef>
              <a:buFont typeface="Cambria Math" panose="02040503050406030204" pitchFamily="18" charset="0"/>
              <a:buChar char="⇨"/>
            </a:pPr>
            <a:r>
              <a:rPr lang="en-US" sz="1400" dirty="0">
                <a:solidFill>
                  <a:srgbClr val="C00000"/>
                </a:solidFill>
                <a:cs typeface="Arial" panose="020B0604020202020204" pitchFamily="34" charset="0"/>
              </a:rPr>
              <a:t>Commissioning with cosmic before the beam on</a:t>
            </a:r>
          </a:p>
          <a:p>
            <a:pPr marL="482918" lvl="1" indent="-182880">
              <a:lnSpc>
                <a:spcPct val="200000"/>
              </a:lnSpc>
              <a:spcBef>
                <a:spcPts val="600"/>
              </a:spcBef>
              <a:buFont typeface="Cambria Math" panose="02040503050406030204" pitchFamily="18" charset="0"/>
              <a:buChar char="⇨"/>
            </a:pPr>
            <a:r>
              <a:rPr lang="en-US" sz="1400" dirty="0">
                <a:cs typeface="Arial" panose="020B0604020202020204" pitchFamily="34" charset="0"/>
                <a:sym typeface="Wingdings 3" panose="05040102010807070707" pitchFamily="18" charset="2"/>
              </a:rPr>
              <a:t>Setup trigger scintillators for cosmic test of all </a:t>
            </a:r>
            <a:r>
              <a:rPr lang="en-US" sz="1400" dirty="0" err="1">
                <a:cs typeface="Arial" panose="020B0604020202020204" pitchFamily="34" charset="0"/>
                <a:sym typeface="Wingdings 3" panose="05040102010807070707" pitchFamily="18" charset="2"/>
              </a:rPr>
              <a:t>GEn</a:t>
            </a:r>
            <a:r>
              <a:rPr lang="en-US" sz="1400" dirty="0">
                <a:cs typeface="Arial" panose="020B0604020202020204" pitchFamily="34" charset="0"/>
                <a:sym typeface="Wingdings 3" panose="05040102010807070707" pitchFamily="18" charset="2"/>
              </a:rPr>
              <a:t>-RP GEM detectors when beam is off</a:t>
            </a:r>
          </a:p>
          <a:p>
            <a:pPr marL="482918" lvl="1" indent="-182880">
              <a:lnSpc>
                <a:spcPct val="200000"/>
              </a:lnSpc>
              <a:spcBef>
                <a:spcPts val="600"/>
              </a:spcBef>
              <a:buFont typeface="Cambria Math" panose="02040503050406030204" pitchFamily="18" charset="0"/>
              <a:buChar char="⇨"/>
            </a:pPr>
            <a:r>
              <a:rPr lang="en-US" sz="1400" dirty="0">
                <a:cs typeface="Arial" panose="020B0604020202020204" pitchFamily="34" charset="0"/>
                <a:sym typeface="Wingdings 3" panose="05040102010807070707" pitchFamily="18" charset="2"/>
              </a:rPr>
              <a:t>We might want to keep the external scintillator setup in place for systematic cosmic data for any extended period of beam down</a:t>
            </a:r>
          </a:p>
          <a:p>
            <a:pPr marL="182880" indent="-182880">
              <a:lnSpc>
                <a:spcPct val="200000"/>
              </a:lnSpc>
              <a:spcBef>
                <a:spcPts val="600"/>
              </a:spcBef>
              <a:buFont typeface="Cambria Math" panose="02040503050406030204" pitchFamily="18" charset="0"/>
              <a:buChar char="⇨"/>
            </a:pPr>
            <a:r>
              <a:rPr lang="en-US" sz="1400" dirty="0">
                <a:solidFill>
                  <a:srgbClr val="C00000"/>
                </a:solidFill>
                <a:cs typeface="Arial" panose="020B0604020202020204" pitchFamily="34" charset="0"/>
              </a:rPr>
              <a:t>Calibration runs with beam on</a:t>
            </a:r>
          </a:p>
          <a:p>
            <a:pPr marL="482918" lvl="1" indent="-182880">
              <a:lnSpc>
                <a:spcPct val="200000"/>
              </a:lnSpc>
              <a:spcBef>
                <a:spcPts val="600"/>
              </a:spcBef>
              <a:buFont typeface="Cambria Math" panose="02040503050406030204" pitchFamily="18" charset="0"/>
              <a:buChar char="⇨"/>
            </a:pPr>
            <a:r>
              <a:rPr lang="en-US" sz="1400" dirty="0">
                <a:cs typeface="Arial" panose="020B0604020202020204" pitchFamily="34" charset="0"/>
                <a:sym typeface="Wingdings 3" panose="05040102010807070707" pitchFamily="18" charset="2"/>
              </a:rPr>
              <a:t>Low luminosity runs with magnet off (straight tracks, low rate)</a:t>
            </a:r>
          </a:p>
          <a:p>
            <a:pPr marL="482918" lvl="1" indent="-182880">
              <a:lnSpc>
                <a:spcPct val="200000"/>
              </a:lnSpc>
              <a:spcBef>
                <a:spcPts val="600"/>
              </a:spcBef>
              <a:buFont typeface="Cambria Math" panose="02040503050406030204" pitchFamily="18" charset="0"/>
              <a:buChar char="⇨"/>
            </a:pPr>
            <a:r>
              <a:rPr lang="en-US" sz="1400" dirty="0">
                <a:cs typeface="Arial" panose="020B0604020202020204" pitchFamily="34" charset="0"/>
                <a:sym typeface="Wingdings 3" panose="05040102010807070707" pitchFamily="18" charset="2"/>
              </a:rPr>
              <a:t>Low luminosity runs with magnet on (nominal tracks, low rate)</a:t>
            </a:r>
            <a:endParaRPr lang="en-US" sz="140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482918" lvl="1" indent="-182880">
              <a:lnSpc>
                <a:spcPct val="200000"/>
              </a:lnSpc>
              <a:spcBef>
                <a:spcPts val="600"/>
              </a:spcBef>
              <a:buFont typeface="Cambria Math" panose="02040503050406030204" pitchFamily="18" charset="0"/>
              <a:buChar char="⇨"/>
            </a:pPr>
            <a:endParaRPr lang="en-US" sz="14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776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69071" y="6492877"/>
            <a:ext cx="3200400" cy="365125"/>
          </a:xfrm>
        </p:spPr>
        <p:txBody>
          <a:bodyPr/>
          <a:lstStyle/>
          <a:p>
            <a:r>
              <a:rPr lang="en-US" dirty="0"/>
              <a:t>SBS Coll. Meeting @ </a:t>
            </a:r>
            <a:r>
              <a:rPr lang="en-US" dirty="0" err="1"/>
              <a:t>JLab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2743200"/>
            <a:ext cx="9144000" cy="13716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SzPts val="1200"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Manpower &amp; Documentation list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F82C7-685B-4127-AE29-79B7F9EB3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133600" cy="365125"/>
          </a:xfrm>
        </p:spPr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F5D99-5714-411A-B6B4-72685399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7671" y="6449792"/>
            <a:ext cx="2133600" cy="365125"/>
          </a:xfrm>
        </p:spPr>
        <p:txBody>
          <a:bodyPr/>
          <a:lstStyle/>
          <a:p>
            <a:fld id="{DB0E36C9-3AF3-4F25-819E-BE7B4BF519E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636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24</a:t>
            </a:fld>
            <a:endParaRPr lang="en-US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-RP GEMs: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Manpower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AE128-96FF-46C3-BAE0-648C03916AF1}"/>
              </a:ext>
            </a:extLst>
          </p:cNvPr>
          <p:cNvSpPr txBox="1"/>
          <p:nvPr/>
        </p:nvSpPr>
        <p:spPr>
          <a:xfrm>
            <a:off x="181842" y="7285864"/>
            <a:ext cx="1082386" cy="297340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ED1C24"/>
                </a:solidFill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Layer #2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3CC0E091-45AD-4ACF-ABBA-44F3611A56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759122"/>
              </p:ext>
            </p:extLst>
          </p:nvPr>
        </p:nvGraphicFramePr>
        <p:xfrm>
          <a:off x="0" y="680548"/>
          <a:ext cx="5990684" cy="5948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1762217938"/>
                    </a:ext>
                  </a:extLst>
                </a:gridCol>
                <a:gridCol w="1372167">
                  <a:extLst>
                    <a:ext uri="{9D8B030D-6E8A-4147-A177-3AD203B41FA5}">
                      <a16:colId xmlns:a16="http://schemas.microsoft.com/office/drawing/2014/main" val="3623597401"/>
                    </a:ext>
                  </a:extLst>
                </a:gridCol>
                <a:gridCol w="2865917">
                  <a:extLst>
                    <a:ext uri="{9D8B030D-6E8A-4147-A177-3AD203B41FA5}">
                      <a16:colId xmlns:a16="http://schemas.microsoft.com/office/drawing/2014/main" val="2863620418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r>
                        <a:rPr lang="en-US" sz="1100" dirty="0"/>
                        <a:t>UVa GEMs: 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FTE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Current roles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6581206"/>
                  </a:ext>
                </a:extLst>
              </a:tr>
              <a:tr h="310052">
                <a:tc>
                  <a:txBody>
                    <a:bodyPr/>
                    <a:lstStyle/>
                    <a:p>
                      <a:r>
                        <a:rPr lang="en-US" sz="1100" dirty="0"/>
                        <a:t>Kondo (UVa)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Leading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756431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100" dirty="0" err="1"/>
                        <a:t>Nilanga</a:t>
                      </a:r>
                      <a:r>
                        <a:rPr lang="en-US" sz="1100" dirty="0"/>
                        <a:t> (UVa)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Supporting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81504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100" dirty="0"/>
                        <a:t>Huong Nguyen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Leading </a:t>
                      </a:r>
                      <a:r>
                        <a:rPr lang="en-US" sz="1100"/>
                        <a:t>All GEM </a:t>
                      </a:r>
                      <a:r>
                        <a:rPr lang="en-US" sz="1100" dirty="0"/>
                        <a:t>production </a:t>
                      </a:r>
                      <a:r>
                        <a:rPr lang="en-US" sz="1100"/>
                        <a:t>and testing at UVa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920980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100" dirty="0"/>
                        <a:t>Michael Kohl (HU)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Supporting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898797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r>
                        <a:rPr lang="en-US" sz="1100" dirty="0" err="1"/>
                        <a:t>Thir</a:t>
                      </a:r>
                      <a:r>
                        <a:rPr lang="en-US" sz="1100" dirty="0"/>
                        <a:t> Gautham (HU) 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</a:rPr>
                        <a:t>(*)</a:t>
                      </a:r>
                      <a:endParaRPr lang="fr-FR" sz="11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Postdoc (0.5)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DAQ, monitoring, </a:t>
                      </a:r>
                      <a:r>
                        <a:rPr lang="fr-FR" sz="11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analysis</a:t>
                      </a:r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commissioning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707835"/>
                  </a:ext>
                </a:extLst>
              </a:tr>
              <a:tr h="464820">
                <a:tc>
                  <a:txBody>
                    <a:bodyPr/>
                    <a:lstStyle/>
                    <a:p>
                      <a:r>
                        <a:rPr lang="en-US" sz="1100" dirty="0" err="1"/>
                        <a:t>Xinzhan</a:t>
                      </a:r>
                      <a:r>
                        <a:rPr lang="en-US" sz="1100" dirty="0"/>
                        <a:t> Bai (UVa)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Postdoc (0.5)</a:t>
                      </a:r>
                      <a:endParaRPr lang="fr-FR" sz="1100" dirty="0"/>
                    </a:p>
                    <a:p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DAQ, monitoring, </a:t>
                      </a:r>
                      <a:r>
                        <a:rPr lang="fr-FR" sz="11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analysis</a:t>
                      </a:r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commissioning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347685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r>
                        <a:rPr lang="en-US" sz="1100" dirty="0"/>
                        <a:t>Salina Ali (UVa)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Postdoc (0.5)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U/V layer production, </a:t>
                      </a:r>
                      <a:r>
                        <a:rPr lang="fr-FR" sz="11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testing</a:t>
                      </a:r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commissioning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988355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r>
                        <a:rPr lang="en-US" sz="1100" dirty="0"/>
                        <a:t>John Boyd (UVa)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Student (0.5)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U/V layer production, </a:t>
                      </a:r>
                      <a:r>
                        <a:rPr lang="fr-FR" sz="11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testing</a:t>
                      </a:r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commissioning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719394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r>
                        <a:rPr lang="en-US" sz="1100" dirty="0"/>
                        <a:t>Sean </a:t>
                      </a:r>
                      <a:r>
                        <a:rPr lang="en-US" sz="1100" dirty="0" err="1"/>
                        <a:t>Jeffas</a:t>
                      </a:r>
                      <a:r>
                        <a:rPr lang="en-US" sz="1100" dirty="0"/>
                        <a:t> (UVa)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Student (0.5)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U/V layer production, DAQ, monitoring, </a:t>
                      </a:r>
                      <a:r>
                        <a:rPr lang="fr-FR" sz="11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analysis</a:t>
                      </a:r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commissioning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28118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r>
                        <a:rPr lang="en-US" sz="1100" dirty="0" err="1"/>
                        <a:t>Anuruddha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Rathnayake</a:t>
                      </a:r>
                      <a:r>
                        <a:rPr lang="en-US" sz="1100" dirty="0"/>
                        <a:t> (UVa)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Student (0.5)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DAQ, monitoring, </a:t>
                      </a:r>
                      <a:r>
                        <a:rPr lang="fr-FR" sz="11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analysis</a:t>
                      </a:r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commissioning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30980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r>
                        <a:rPr lang="en-US" sz="1100" dirty="0" err="1"/>
                        <a:t>Malinga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Rathnayake</a:t>
                      </a:r>
                      <a:r>
                        <a:rPr lang="en-US" sz="1100" dirty="0"/>
                        <a:t> (HU) </a:t>
                      </a:r>
                      <a:r>
                        <a:rPr lang="en-US" sz="1100" dirty="0">
                          <a:solidFill>
                            <a:srgbClr val="0000FF"/>
                          </a:solidFill>
                        </a:rPr>
                        <a:t>(*) </a:t>
                      </a:r>
                      <a:endParaRPr lang="fr-FR" sz="11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Student (0.5)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DAQ, monitoring, </a:t>
                      </a:r>
                      <a:r>
                        <a:rPr lang="fr-FR" sz="11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analysis</a:t>
                      </a:r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commissioning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9852655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r>
                        <a:rPr lang="fr-FR" sz="1100" dirty="0" err="1"/>
                        <a:t>Manjukrishna</a:t>
                      </a:r>
                      <a:r>
                        <a:rPr lang="fr-FR" sz="1100" dirty="0"/>
                        <a:t> Suresh (HU)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>
                          <a:solidFill>
                            <a:srgbClr val="00B050"/>
                          </a:solidFill>
                        </a:rPr>
                        <a:t>(*) </a:t>
                      </a:r>
                      <a:endParaRPr lang="fr-FR" sz="11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Student (0.5)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DAQ, monitoring, </a:t>
                      </a:r>
                      <a:r>
                        <a:rPr lang="fr-FR" sz="11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analysis</a:t>
                      </a:r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commissioning</a:t>
                      </a:r>
                      <a:endParaRPr lang="fr-FR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99549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Vimukthi Gamage (UVa)</a:t>
                      </a:r>
                      <a:endParaRPr lang="fr-FR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Student (0.5)</a:t>
                      </a:r>
                      <a:endParaRPr lang="fr-FR" sz="1100" dirty="0">
                        <a:solidFill>
                          <a:schemeClr val="tx1"/>
                        </a:solidFill>
                      </a:endParaRPr>
                    </a:p>
                    <a:p>
                      <a:endParaRPr lang="fr-FR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Start in June 2021</a:t>
                      </a:r>
                      <a:endParaRPr lang="fr-FR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186935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r>
                        <a:rPr lang="fr-FR" sz="11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Bhashitha</a:t>
                      </a:r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1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Dharmasena</a:t>
                      </a:r>
                      <a:r>
                        <a:rPr lang="fr-FR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(UVa)</a:t>
                      </a:r>
                      <a:endParaRPr lang="fr-FR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Student (0.5)</a:t>
                      </a:r>
                      <a:endParaRPr lang="fr-FR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Start in June 2021</a:t>
                      </a:r>
                      <a:endParaRPr lang="fr-FR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29026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03CE6C8-88ED-432E-B352-B8D92AF1D8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6361" y="1164927"/>
            <a:ext cx="4114800" cy="3086100"/>
          </a:xfrm>
          <a:prstGeom prst="rect">
            <a:avLst/>
          </a:prstGeom>
        </p:spPr>
      </p:pic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B667C169-C085-46E9-BF4B-55C149AAECF0}"/>
              </a:ext>
            </a:extLst>
          </p:cNvPr>
          <p:cNvSpPr txBox="1">
            <a:spLocks/>
          </p:cNvSpPr>
          <p:nvPr/>
        </p:nvSpPr>
        <p:spPr>
          <a:xfrm>
            <a:off x="6020745" y="5029200"/>
            <a:ext cx="3123255" cy="1537509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35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05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9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9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(*) </a:t>
            </a:r>
            <a:r>
              <a:rPr lang="en-US" sz="1200" dirty="0">
                <a:latin typeface="+mn-lt"/>
                <a:cs typeface="Arial" panose="020B0604020202020204" pitchFamily="34" charset="0"/>
              </a:rPr>
              <a:t>available until October, could be extended further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>
                <a:solidFill>
                  <a:srgbClr val="0000FF"/>
                </a:solidFill>
                <a:latin typeface="+mn-lt"/>
                <a:cs typeface="Arial" panose="020B0604020202020204" pitchFamily="34" charset="0"/>
              </a:rPr>
              <a:t>(*)</a:t>
            </a:r>
            <a:r>
              <a:rPr lang="en-US" sz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+mn-lt"/>
                <a:cs typeface="Arial" panose="020B0604020202020204" pitchFamily="34" charset="0"/>
              </a:rPr>
              <a:t>will graduate this summer or maybe in the fall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200" dirty="0">
                <a:solidFill>
                  <a:srgbClr val="00B050"/>
                </a:solidFill>
                <a:latin typeface="+mn-lt"/>
                <a:cs typeface="Arial" panose="020B0604020202020204" pitchFamily="34" charset="0"/>
              </a:rPr>
              <a:t>(*)</a:t>
            </a:r>
            <a:r>
              <a:rPr lang="en-US" sz="1200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+mn-lt"/>
                <a:cs typeface="Arial" panose="020B0604020202020204" pitchFamily="34" charset="0"/>
              </a:rPr>
              <a:t>PhD research on </a:t>
            </a:r>
            <a:r>
              <a:rPr lang="en-US" sz="1200" dirty="0" err="1">
                <a:latin typeface="+mn-lt"/>
                <a:cs typeface="Arial" panose="020B0604020202020204" pitchFamily="34" charset="0"/>
              </a:rPr>
              <a:t>GEnRP</a:t>
            </a:r>
            <a:r>
              <a:rPr lang="en-US" sz="1200" dirty="0">
                <a:latin typeface="+mn-lt"/>
                <a:cs typeface="Arial" panose="020B0604020202020204" pitchFamily="34" charset="0"/>
              </a:rPr>
              <a:t>, and it would make every sense to get him trained and involved as soon as possible.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58DCD6-589E-491D-AB7A-46D9DFE84BD9}"/>
              </a:ext>
            </a:extLst>
          </p:cNvPr>
          <p:cNvSpPr txBox="1"/>
          <p:nvPr/>
        </p:nvSpPr>
        <p:spPr>
          <a:xfrm>
            <a:off x="6781800" y="181886"/>
            <a:ext cx="945707" cy="307777"/>
          </a:xfrm>
          <a:prstGeom prst="rect">
            <a:avLst/>
          </a:prstGeom>
          <a:solidFill>
            <a:srgbClr val="FFC8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UVa GEMs</a:t>
            </a:r>
            <a:endParaRPr lang="fr-FR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D8928C-2330-4CCC-813A-00A5EE03B3F0}"/>
              </a:ext>
            </a:extLst>
          </p:cNvPr>
          <p:cNvSpPr txBox="1"/>
          <p:nvPr/>
        </p:nvSpPr>
        <p:spPr>
          <a:xfrm>
            <a:off x="6575666" y="4460908"/>
            <a:ext cx="43473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Anu</a:t>
            </a:r>
            <a:endParaRPr lang="fr-FR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D790D4-A742-4CBA-94ED-49F41C309D4C}"/>
              </a:ext>
            </a:extLst>
          </p:cNvPr>
          <p:cNvSpPr txBox="1"/>
          <p:nvPr/>
        </p:nvSpPr>
        <p:spPr>
          <a:xfrm>
            <a:off x="8305800" y="1680060"/>
            <a:ext cx="68352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Malinga</a:t>
            </a:r>
            <a:endParaRPr lang="fr-FR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0EE6DA-B054-4A99-B6BC-D2AFE3E738D8}"/>
              </a:ext>
            </a:extLst>
          </p:cNvPr>
          <p:cNvSpPr txBox="1"/>
          <p:nvPr/>
        </p:nvSpPr>
        <p:spPr>
          <a:xfrm>
            <a:off x="6064994" y="1752600"/>
            <a:ext cx="42832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Thir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081657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25</a:t>
            </a:fld>
            <a:endParaRPr lang="en-US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-RP GEMs: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Manpower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AE128-96FF-46C3-BAE0-648C03916AF1}"/>
              </a:ext>
            </a:extLst>
          </p:cNvPr>
          <p:cNvSpPr txBox="1"/>
          <p:nvPr/>
        </p:nvSpPr>
        <p:spPr>
          <a:xfrm>
            <a:off x="181842" y="7285864"/>
            <a:ext cx="1082386" cy="297340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ED1C24"/>
                </a:solidFill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Layer #2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DACB69-F1BA-4746-A4B6-72EE9C941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2365671"/>
            <a:ext cx="3200400" cy="2400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2D2D2A8-9ED6-43AA-BC3D-B8013EE66095}"/>
              </a:ext>
            </a:extLst>
          </p:cNvPr>
          <p:cNvSpPr txBox="1"/>
          <p:nvPr/>
        </p:nvSpPr>
        <p:spPr>
          <a:xfrm>
            <a:off x="7238096" y="533604"/>
            <a:ext cx="1898468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Stolen from Holly slides</a:t>
            </a:r>
            <a:endParaRPr lang="fr-FR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1D83F7-8527-4743-954A-7B30E5607A31}"/>
              </a:ext>
            </a:extLst>
          </p:cNvPr>
          <p:cNvSpPr txBox="1"/>
          <p:nvPr/>
        </p:nvSpPr>
        <p:spPr>
          <a:xfrm>
            <a:off x="117566" y="904734"/>
            <a:ext cx="4042582" cy="307777"/>
          </a:xfrm>
          <a:prstGeom prst="rect">
            <a:avLst/>
          </a:prstGeom>
          <a:solidFill>
            <a:srgbClr val="FFC8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INFN GEMs, Tracking Software, GEM readout ad DAQ</a:t>
            </a:r>
            <a:endParaRPr lang="fr-FR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86CC8B-BC4C-4272-8489-AC228D32CDD0}"/>
              </a:ext>
            </a:extLst>
          </p:cNvPr>
          <p:cNvSpPr txBox="1"/>
          <p:nvPr/>
        </p:nvSpPr>
        <p:spPr>
          <a:xfrm>
            <a:off x="5928361" y="3685218"/>
            <a:ext cx="486030" cy="276999"/>
          </a:xfrm>
          <a:prstGeom prst="rect">
            <a:avLst/>
          </a:prstGeom>
          <a:solidFill>
            <a:srgbClr val="64C8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Sean</a:t>
            </a:r>
            <a:endParaRPr lang="fr-FR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D91648-DE2F-4FC3-9241-C6761A3C1885}"/>
              </a:ext>
            </a:extLst>
          </p:cNvPr>
          <p:cNvSpPr txBox="1"/>
          <p:nvPr/>
        </p:nvSpPr>
        <p:spPr>
          <a:xfrm>
            <a:off x="8296589" y="3096598"/>
            <a:ext cx="473977" cy="276999"/>
          </a:xfrm>
          <a:prstGeom prst="rect">
            <a:avLst/>
          </a:prstGeom>
          <a:solidFill>
            <a:srgbClr val="64C8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Zeke</a:t>
            </a:r>
            <a:endParaRPr lang="fr-FR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937034-5728-4D90-934E-E24E39030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69263"/>
            <a:ext cx="5852160" cy="426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87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680F4614-16B4-4F99-88B1-14441245813E}"/>
              </a:ext>
            </a:extLst>
          </p:cNvPr>
          <p:cNvSpPr txBox="1">
            <a:spLocks/>
          </p:cNvSpPr>
          <p:nvPr/>
        </p:nvSpPr>
        <p:spPr>
          <a:xfrm>
            <a:off x="0" y="762000"/>
            <a:ext cx="9140758" cy="5562600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35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05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9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9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0032" indent="-28575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b="1" dirty="0">
                <a:cs typeface="Arial" panose="020B0604020202020204" pitchFamily="34" charset="0"/>
              </a:rPr>
              <a:t>GEM operation manuals: </a:t>
            </a:r>
          </a:p>
          <a:p>
            <a:pPr marL="482918" lvl="1" indent="-182880">
              <a:lnSpc>
                <a:spcPct val="200000"/>
              </a:lnSpc>
              <a:spcBef>
                <a:spcPts val="0"/>
              </a:spcBef>
              <a:buFont typeface="Cambria Math" panose="02040503050406030204" pitchFamily="18" charset="0"/>
              <a:buChar char="⇨"/>
            </a:pPr>
            <a:r>
              <a:rPr lang="en-US" sz="1600" dirty="0">
                <a:solidFill>
                  <a:schemeClr val="accent1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 INFN GEMs: </a:t>
            </a:r>
            <a:r>
              <a:rPr lang="en-US" sz="1600" dirty="0">
                <a:solidFill>
                  <a:srgbClr val="00B050"/>
                </a:solidFill>
                <a:cs typeface="Arial" panose="020B0604020202020204" pitchFamily="34" charset="0"/>
                <a:sym typeface="Wingdings 3" panose="05040102010807070707" pitchFamily="18" charset="2"/>
                <a:hlinkClick r:id="rId3"/>
              </a:rPr>
              <a:t>https://pandora.infn.it/public/3b9827</a:t>
            </a:r>
            <a:endParaRPr lang="en-US" sz="1600" dirty="0">
              <a:solidFill>
                <a:srgbClr val="00B050"/>
              </a:solidFill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 marL="482918" lvl="1" indent="-182880">
              <a:lnSpc>
                <a:spcPct val="200000"/>
              </a:lnSpc>
              <a:spcBef>
                <a:spcPts val="0"/>
              </a:spcBef>
              <a:buFont typeface="Cambria Math" panose="02040503050406030204" pitchFamily="18" charset="0"/>
              <a:buChar char="⇨"/>
            </a:pPr>
            <a:r>
              <a:rPr lang="en-US" sz="1600" dirty="0">
                <a:solidFill>
                  <a:srgbClr val="C0000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 UVa GEMs </a:t>
            </a:r>
            <a:r>
              <a:rPr lang="en-US" sz="1600" dirty="0">
                <a:cs typeface="Arial" panose="020B0604020202020204" pitchFamily="34" charset="0"/>
                <a:sym typeface="Wingdings 3" panose="05040102010807070707" pitchFamily="18" charset="2"/>
              </a:rPr>
              <a:t>(in progress): </a:t>
            </a:r>
            <a:r>
              <a:rPr lang="en-US" sz="1600" dirty="0">
                <a:solidFill>
                  <a:srgbClr val="00B050"/>
                </a:solidFill>
                <a:cs typeface="Arial" panose="020B0604020202020204" pitchFamily="34" charset="0"/>
                <a:sym typeface="Wingdings 3" panose="05040102010807070707" pitchFamily="18" charset="2"/>
                <a:hlinkClick r:id="rId4"/>
              </a:rPr>
              <a:t>https://www.overleaf.com/project/60280700719b746c97e92524</a:t>
            </a:r>
            <a:r>
              <a:rPr lang="en-US" sz="1600" dirty="0">
                <a:solidFill>
                  <a:srgbClr val="00B05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</a:p>
          <a:p>
            <a:pPr marL="482918" lvl="1" indent="-182880">
              <a:lnSpc>
                <a:spcPct val="200000"/>
              </a:lnSpc>
              <a:spcBef>
                <a:spcPts val="0"/>
              </a:spcBef>
              <a:buFont typeface="Cambria Math" panose="02040503050406030204" pitchFamily="18" charset="0"/>
              <a:buChar char="⇨"/>
            </a:pPr>
            <a:r>
              <a:rPr lang="en-US" sz="1600" dirty="0">
                <a:solidFill>
                  <a:srgbClr val="00B05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1600" dirty="0" err="1">
                <a:solidFill>
                  <a:srgbClr val="00B05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GEn</a:t>
            </a:r>
            <a:r>
              <a:rPr lang="en-US" sz="1600" dirty="0">
                <a:solidFill>
                  <a:srgbClr val="00B05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-RP GEMs ERR wiki: </a:t>
            </a:r>
            <a:r>
              <a:rPr lang="en-US" sz="1600" dirty="0">
                <a:solidFill>
                  <a:srgbClr val="00B050"/>
                </a:solidFill>
                <a:cs typeface="Arial" panose="020B0604020202020204" pitchFamily="34" charset="0"/>
                <a:sym typeface="Wingdings 3" panose="05040102010807070707" pitchFamily="18" charset="2"/>
                <a:hlinkClick r:id="rId5"/>
              </a:rPr>
              <a:t> https://hallaweb.jlab.org/wiki/index.php/E12-17-004-ERR-29May2019#Responses_to_the_Committee_Recommendations</a:t>
            </a:r>
            <a:r>
              <a:rPr lang="en-US" sz="1600" dirty="0">
                <a:solidFill>
                  <a:srgbClr val="00B05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</a:p>
          <a:p>
            <a:pPr marL="260032" indent="-28575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b="1" dirty="0">
                <a:cs typeface="Arial" panose="020B0604020202020204" pitchFamily="34" charset="0"/>
              </a:rPr>
              <a:t>THA and OSP for GEMs (submitted):</a:t>
            </a:r>
          </a:p>
          <a:p>
            <a:pPr marL="482918" lvl="1" indent="-182880">
              <a:lnSpc>
                <a:spcPct val="200000"/>
              </a:lnSpc>
              <a:spcBef>
                <a:spcPts val="0"/>
              </a:spcBef>
              <a:buFont typeface="Cambria Math" panose="02040503050406030204" pitchFamily="18" charset="0"/>
              <a:buChar char="⇨"/>
            </a:pPr>
            <a:r>
              <a:rPr lang="en-US" sz="1600" dirty="0">
                <a:solidFill>
                  <a:schemeClr val="accent1"/>
                </a:solidFill>
                <a:cs typeface="Arial" panose="020B0604020202020204" pitchFamily="34" charset="0"/>
                <a:sym typeface="Wingdings 3" panose="05040102010807070707" pitchFamily="18" charset="2"/>
                <a:hlinkClick r:id="rId6"/>
              </a:rPr>
              <a:t>https://misportal.jlab.org/mis/apps/mis_forms/operational_safety_procedure_form.cfm?entry_id=113037</a:t>
            </a:r>
            <a:endParaRPr lang="en-US" sz="1600" dirty="0">
              <a:solidFill>
                <a:schemeClr val="accent1"/>
              </a:solidFill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 marL="260032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Still under development: </a:t>
            </a:r>
          </a:p>
          <a:p>
            <a:pPr marL="482918" marR="0" lvl="1" indent="-18288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mbria Math" panose="02040503050406030204" pitchFamily="18" charset="0"/>
              <a:buChar char="⇨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  <a:sym typeface="Wingdings 3" panose="05040102010807070707" pitchFamily="18" charset="2"/>
              </a:rPr>
              <a:t> Established benchmarks for beam commissioning</a:t>
            </a:r>
          </a:p>
          <a:p>
            <a:pPr marL="482918" marR="0" lvl="1" indent="-18288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mbria Math" panose="02040503050406030204" pitchFamily="18" charset="0"/>
              <a:buChar char="⇨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  <a:sym typeface="Wingdings 3" panose="05040102010807070707" pitchFamily="18" charset="2"/>
              </a:rPr>
              <a:t> How-to for shift workers</a:t>
            </a:r>
            <a:endParaRPr lang="en-US" sz="1600" dirty="0">
              <a:cs typeface="Arial" panose="020B0604020202020204" pitchFamily="34" charset="0"/>
              <a:sym typeface="Wingdings 3" panose="05040102010807070707" pitchFamily="18" charset="2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26</a:t>
            </a:fld>
            <a:endParaRPr lang="en-US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-RP GEMs: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Documentation Status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FCB7D7-6A37-4545-8B4E-9865BBA7E3F1}"/>
              </a:ext>
            </a:extLst>
          </p:cNvPr>
          <p:cNvSpPr txBox="1"/>
          <p:nvPr/>
        </p:nvSpPr>
        <p:spPr>
          <a:xfrm>
            <a:off x="7245532" y="1253075"/>
            <a:ext cx="1898468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Stolen from Holly slides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183366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680F4614-16B4-4F99-88B1-14441245813E}"/>
              </a:ext>
            </a:extLst>
          </p:cNvPr>
          <p:cNvSpPr txBox="1">
            <a:spLocks/>
          </p:cNvSpPr>
          <p:nvPr/>
        </p:nvSpPr>
        <p:spPr>
          <a:xfrm>
            <a:off x="0" y="762000"/>
            <a:ext cx="9140758" cy="5334000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35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05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9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9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0032" indent="-28575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cs typeface="Arial" panose="020B0604020202020204" pitchFamily="34" charset="0"/>
              </a:rPr>
              <a:t>Assembly of UVa X/Y layers on good tracks</a:t>
            </a:r>
          </a:p>
          <a:p>
            <a:pPr marL="560070" lvl="1" indent="-28575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50" dirty="0">
                <a:cs typeface="Arial" panose="020B0604020202020204" pitchFamily="34" charset="0"/>
              </a:rPr>
              <a:t>8 / 11 layers assembled and tested, 3 remaining could be completed in on month</a:t>
            </a:r>
          </a:p>
          <a:p>
            <a:pPr marL="560070" lvl="1" indent="-28575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50" dirty="0">
                <a:cs typeface="Arial" panose="020B0604020202020204" pitchFamily="34" charset="0"/>
              </a:rPr>
              <a:t>Troubleshooting issues with DAQ and GEM divider boards </a:t>
            </a:r>
          </a:p>
          <a:p>
            <a:pPr marL="260032" indent="-28575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cs typeface="Arial" panose="020B0604020202020204" pitchFamily="34" charset="0"/>
              </a:rPr>
              <a:t>Production of the 4 UVa U/V GEMs ongoing</a:t>
            </a:r>
          </a:p>
          <a:p>
            <a:pPr marL="560070" lvl="1" indent="-28575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450" dirty="0">
                <a:cs typeface="Arial" panose="020B0604020202020204" pitchFamily="34" charset="0"/>
              </a:rPr>
              <a:t>2 of these layers could be made available for </a:t>
            </a:r>
            <a:r>
              <a:rPr lang="en-US" sz="1450" dirty="0" err="1">
                <a:cs typeface="Arial" panose="020B0604020202020204" pitchFamily="34" charset="0"/>
              </a:rPr>
              <a:t>GEn</a:t>
            </a:r>
            <a:r>
              <a:rPr lang="en-US" sz="1450" dirty="0">
                <a:cs typeface="Arial" panose="020B0604020202020204" pitchFamily="34" charset="0"/>
              </a:rPr>
              <a:t>-RP by end May 2021</a:t>
            </a:r>
          </a:p>
          <a:p>
            <a:pPr marL="260032" indent="-28575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cs typeface="Arial" panose="020B0604020202020204" pitchFamily="34" charset="0"/>
                <a:sym typeface="Wingdings 3" panose="05040102010807070707" pitchFamily="18" charset="2"/>
              </a:rPr>
              <a:t>GEM MPD readout and DAQ status in good shape </a:t>
            </a:r>
          </a:p>
          <a:p>
            <a:pPr marL="260032" indent="-28575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cs typeface="Arial" panose="020B0604020202020204" pitchFamily="34" charset="0"/>
                <a:sym typeface="Wingdings 3" panose="05040102010807070707" pitchFamily="18" charset="2"/>
              </a:rPr>
              <a:t>SBS GEM gas system developed by the DSG </a:t>
            </a:r>
          </a:p>
          <a:p>
            <a:pPr marL="560070" lvl="1" indent="-28575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cs typeface="Arial" panose="020B0604020202020204" pitchFamily="34" charset="0"/>
                <a:sym typeface="Wingdings 3" panose="05040102010807070707" pitchFamily="18" charset="2"/>
              </a:rPr>
              <a:t>Prototype of the system is under test with UVa layer in BB</a:t>
            </a:r>
          </a:p>
          <a:p>
            <a:pPr marL="260032" indent="-28575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cs typeface="Arial" panose="020B0604020202020204" pitchFamily="34" charset="0"/>
                <a:sym typeface="Wingdings 3" panose="05040102010807070707" pitchFamily="18" charset="2"/>
              </a:rPr>
              <a:t>Installation of all 10 UVa + 2 INFN layers in </a:t>
            </a:r>
            <a:r>
              <a:rPr lang="en-US" sz="1600" dirty="0" err="1">
                <a:cs typeface="Arial" panose="020B0604020202020204" pitchFamily="34" charset="0"/>
                <a:sym typeface="Wingdings 3" panose="05040102010807070707" pitchFamily="18" charset="2"/>
              </a:rPr>
              <a:t>GEn</a:t>
            </a:r>
            <a:r>
              <a:rPr lang="en-US" sz="1600" dirty="0">
                <a:cs typeface="Arial" panose="020B0604020202020204" pitchFamily="34" charset="0"/>
                <a:sym typeface="Wingdings 3" panose="05040102010807070707" pitchFamily="18" charset="2"/>
              </a:rPr>
              <a:t>-RP detector frames by early May 2021</a:t>
            </a:r>
          </a:p>
          <a:p>
            <a:pPr marL="260032" indent="-28575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 err="1">
                <a:cs typeface="Arial" panose="020B0604020202020204" pitchFamily="34" charset="0"/>
                <a:sym typeface="Wingdings 3" panose="05040102010807070707" pitchFamily="18" charset="2"/>
              </a:rPr>
              <a:t>GEn</a:t>
            </a:r>
            <a:r>
              <a:rPr lang="en-US" sz="1600" dirty="0">
                <a:cs typeface="Arial" panose="020B0604020202020204" pitchFamily="34" charset="0"/>
                <a:sym typeface="Wingdings 3" panose="05040102010807070707" pitchFamily="18" charset="2"/>
              </a:rPr>
              <a:t>-RP GEMs move into the Hall mid May</a:t>
            </a:r>
          </a:p>
          <a:p>
            <a:pPr marL="560070" lvl="1" indent="-285750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1600" dirty="0">
                <a:cs typeface="Arial" panose="020B0604020202020204" pitchFamily="34" charset="0"/>
                <a:sym typeface="Wingdings 3" panose="05040102010807070707" pitchFamily="18" charset="2"/>
              </a:rPr>
              <a:t>Commissioning with cosmic will be set up in the hall before beam run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27</a:t>
            </a:fld>
            <a:endParaRPr lang="en-US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419217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69071" y="6492877"/>
            <a:ext cx="3200400" cy="365125"/>
          </a:xfrm>
        </p:spPr>
        <p:txBody>
          <a:bodyPr/>
          <a:lstStyle/>
          <a:p>
            <a:r>
              <a:rPr lang="en-US" dirty="0"/>
              <a:t>SBS Coll. Meeting @ </a:t>
            </a:r>
            <a:r>
              <a:rPr lang="en-US" dirty="0" err="1"/>
              <a:t>JLab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2743200"/>
            <a:ext cx="9144000" cy="13716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F82C7-685B-4127-AE29-79B7F9EB3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133600" cy="365125"/>
          </a:xfrm>
        </p:spPr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F5D99-5714-411A-B6B4-72685399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7671" y="6449792"/>
            <a:ext cx="2133600" cy="365125"/>
          </a:xfrm>
        </p:spPr>
        <p:txBody>
          <a:bodyPr/>
          <a:lstStyle/>
          <a:p>
            <a:fld id="{DB0E36C9-3AF3-4F25-819E-BE7B4BF519E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86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29</a:t>
            </a:fld>
            <a:endParaRPr lang="en-US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SBS GEM: 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E754D5B6-FA06-4B7C-B258-E32E30D86444}"/>
              </a:ext>
            </a:extLst>
          </p:cNvPr>
          <p:cNvSpPr txBox="1">
            <a:spLocks/>
          </p:cNvSpPr>
          <p:nvPr/>
        </p:nvSpPr>
        <p:spPr>
          <a:xfrm>
            <a:off x="0" y="671408"/>
            <a:ext cx="9147242" cy="70019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95"/>
              </a:spcBef>
              <a:buSzPct val="45000"/>
              <a:buFont typeface="StarSymbol"/>
              <a:buChar char="●"/>
            </a:pPr>
            <a:r>
              <a:rPr lang="en-US" sz="1600" dirty="0">
                <a:cs typeface="Arial" panose="020B0604020202020204" pitchFamily="34" charset="0"/>
              </a:rPr>
              <a:t>SBS is a 2.5 T*m dipole magnet with vertical bend, and a flexible configuration detectors</a:t>
            </a:r>
          </a:p>
          <a:p>
            <a:pPr>
              <a:spcBef>
                <a:spcPts val="895"/>
              </a:spcBef>
              <a:buSzPct val="45000"/>
              <a:buFont typeface="StarSymbol"/>
              <a:buChar char="●"/>
            </a:pPr>
            <a:r>
              <a:rPr lang="en-US" sz="1600" dirty="0">
                <a:cs typeface="Arial" panose="020B0604020202020204" pitchFamily="34" charset="0"/>
              </a:rPr>
              <a:t>A large solid angle, high luminosity (up to 10</a:t>
            </a:r>
            <a:r>
              <a:rPr lang="en-US" sz="1600" baseline="33000" dirty="0">
                <a:cs typeface="Arial" panose="020B0604020202020204" pitchFamily="34" charset="0"/>
              </a:rPr>
              <a:t>39</a:t>
            </a:r>
            <a:r>
              <a:rPr lang="en-US" sz="1600" dirty="0">
                <a:cs typeface="Arial" panose="020B0604020202020204" pitchFamily="34" charset="0"/>
              </a:rPr>
              <a:t> cm</a:t>
            </a:r>
            <a:r>
              <a:rPr lang="en-US" sz="1600" baseline="33000" dirty="0">
                <a:cs typeface="Arial" panose="020B0604020202020204" pitchFamily="34" charset="0"/>
              </a:rPr>
              <a:t>-2</a:t>
            </a:r>
            <a:r>
              <a:rPr lang="en-US" sz="1600" dirty="0">
                <a:cs typeface="Arial" panose="020B0604020202020204" pitchFamily="34" charset="0"/>
              </a:rPr>
              <a:t> s</a:t>
            </a:r>
            <a:r>
              <a:rPr lang="en-US" sz="1600" baseline="33000" dirty="0">
                <a:cs typeface="Arial" panose="020B0604020202020204" pitchFamily="34" charset="0"/>
              </a:rPr>
              <a:t>-1</a:t>
            </a:r>
            <a:r>
              <a:rPr lang="en-US" sz="1600" dirty="0">
                <a:cs typeface="Arial" panose="020B0604020202020204" pitchFamily="34" charset="0"/>
              </a:rPr>
              <a:t>) with large momentum bite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357AB42-42E3-49F2-8925-9EDABAB5D38B}"/>
              </a:ext>
            </a:extLst>
          </p:cNvPr>
          <p:cNvSpPr/>
          <p:nvPr/>
        </p:nvSpPr>
        <p:spPr>
          <a:xfrm>
            <a:off x="4405679" y="1638180"/>
            <a:ext cx="3108960" cy="31031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rgbClr val="FFFFFF"/>
          </a:solidFill>
          <a:ln w="0" cap="flat">
            <a:solidFill>
              <a:srgbClr val="FFFFFF"/>
            </a:solidFill>
            <a:prstDash val="solid"/>
            <a:miter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WenQuanYi Zen Hei Sharp" pitchFamily="2"/>
              <a:cs typeface="Lohit Devanagari" pitchFamily="2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87E0F43-00FF-4A4C-93EA-D882A433A3F4}"/>
              </a:ext>
            </a:extLst>
          </p:cNvPr>
          <p:cNvGrpSpPr/>
          <p:nvPr/>
        </p:nvGrpSpPr>
        <p:grpSpPr>
          <a:xfrm>
            <a:off x="134824" y="1453346"/>
            <a:ext cx="5282987" cy="5004477"/>
            <a:chOff x="228600" y="1425960"/>
            <a:chExt cx="5282987" cy="500447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15FC573-6E10-42D3-8493-2198D72907F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8600" y="1425960"/>
              <a:ext cx="5282987" cy="5004477"/>
              <a:chOff x="0" y="133069"/>
              <a:chExt cx="6698162" cy="6345045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46B09E5-543A-402A-A98D-10C3AE694136}"/>
                  </a:ext>
                </a:extLst>
              </p:cNvPr>
              <p:cNvSpPr/>
              <p:nvPr/>
            </p:nvSpPr>
            <p:spPr>
              <a:xfrm>
                <a:off x="1753563" y="5715901"/>
                <a:ext cx="457200" cy="457200"/>
              </a:xfrm>
              <a:custGeom>
                <a:avLst>
                  <a:gd name="f0" fmla="val 1852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21600"/>
                  <a:gd name="f8" fmla="*/ 5419351 1 1725033"/>
                  <a:gd name="f9" fmla="val 14510"/>
                  <a:gd name="f10" fmla="val 18520"/>
                  <a:gd name="f11" fmla="*/ 10800 10800 1"/>
                  <a:gd name="f12" fmla="+- 0 0 360"/>
                  <a:gd name="f13" fmla="val 10800"/>
                  <a:gd name="f14" fmla="*/ 1000 1865 1"/>
                  <a:gd name="f15" fmla="val 1865"/>
                  <a:gd name="f16" fmla="val 1000"/>
                  <a:gd name="f17" fmla="val 4870"/>
                  <a:gd name="f18" fmla="val 8680"/>
                  <a:gd name="f19" fmla="val 12920"/>
                  <a:gd name="f20" fmla="val 16730"/>
                  <a:gd name="f21" fmla="val -2147483647"/>
                  <a:gd name="f22" fmla="val 2147483647"/>
                  <a:gd name="f23" fmla="+- 0 0 0"/>
                  <a:gd name="f24" fmla="*/ f4 1 21600"/>
                  <a:gd name="f25" fmla="*/ f5 1 21600"/>
                  <a:gd name="f26" fmla="val f6"/>
                  <a:gd name="f27" fmla="val f7"/>
                  <a:gd name="f28" fmla="*/ 0 f8 1"/>
                  <a:gd name="f29" fmla="*/ f6 f1 1"/>
                  <a:gd name="f30" fmla="*/ f12 f1 1"/>
                  <a:gd name="f31" fmla="pin 14510 f0 18520"/>
                  <a:gd name="f32" fmla="*/ f23 f1 1"/>
                  <a:gd name="f33" fmla="+- f27 0 f26"/>
                  <a:gd name="f34" fmla="val f31"/>
                  <a:gd name="f35" fmla="*/ f28 1 f3"/>
                  <a:gd name="f36" fmla="*/ f29 1 f3"/>
                  <a:gd name="f37" fmla="*/ f30 1 f3"/>
                  <a:gd name="f38" fmla="*/ f31 f25 1"/>
                  <a:gd name="f39" fmla="*/ f32 1 f3"/>
                  <a:gd name="f40" fmla="*/ f33 1 21600"/>
                  <a:gd name="f41" fmla="+- f34 0 14510"/>
                  <a:gd name="f42" fmla="+- 0 0 f35"/>
                  <a:gd name="f43" fmla="+- f36 0 f2"/>
                  <a:gd name="f44" fmla="+- f37 0 f2"/>
                  <a:gd name="f45" fmla="+- f39 0 f2"/>
                  <a:gd name="f46" fmla="*/ 10800 f40 1"/>
                  <a:gd name="f47" fmla="*/ 3163 f40 1"/>
                  <a:gd name="f48" fmla="*/ 18437 f40 1"/>
                  <a:gd name="f49" fmla="*/ 0 f40 1"/>
                  <a:gd name="f50" fmla="*/ 21600 f40 1"/>
                  <a:gd name="f51" fmla="+- 18520 0 f41"/>
                  <a:gd name="f52" fmla="+- 14510 f41 0"/>
                  <a:gd name="f53" fmla="*/ f42 f1 1"/>
                  <a:gd name="f54" fmla="+- f44 0 f43"/>
                  <a:gd name="f55" fmla="*/ f53 1 f8"/>
                  <a:gd name="f56" fmla="*/ f46 1 f40"/>
                  <a:gd name="f57" fmla="*/ f49 1 f40"/>
                  <a:gd name="f58" fmla="*/ f47 1 f40"/>
                  <a:gd name="f59" fmla="*/ f48 1 f40"/>
                  <a:gd name="f60" fmla="*/ f50 1 f40"/>
                  <a:gd name="f61" fmla="+- f55 0 f2"/>
                  <a:gd name="f62" fmla="*/ f56 f24 1"/>
                  <a:gd name="f63" fmla="*/ f58 f24 1"/>
                  <a:gd name="f64" fmla="*/ f59 f24 1"/>
                  <a:gd name="f65" fmla="*/ f59 f25 1"/>
                  <a:gd name="f66" fmla="*/ f58 f25 1"/>
                  <a:gd name="f67" fmla="*/ f57 f25 1"/>
                  <a:gd name="f68" fmla="*/ f57 f24 1"/>
                  <a:gd name="f69" fmla="*/ f56 f25 1"/>
                  <a:gd name="f70" fmla="*/ f60 f25 1"/>
                  <a:gd name="f71" fmla="*/ f60 f24 1"/>
                  <a:gd name="f72" fmla="+- f61 f2 0"/>
                  <a:gd name="f73" fmla="*/ f72 f8 1"/>
                  <a:gd name="f74" fmla="*/ f73 1 f1"/>
                  <a:gd name="f75" fmla="+- 0 0 f74"/>
                  <a:gd name="f76" fmla="+- 0 0 f75"/>
                  <a:gd name="f77" fmla="*/ f76 f1 1"/>
                  <a:gd name="f78" fmla="*/ f77 1 f8"/>
                  <a:gd name="f79" fmla="+- f78 0 f2"/>
                  <a:gd name="f80" fmla="cos 1 f79"/>
                  <a:gd name="f81" fmla="sin 1 f79"/>
                  <a:gd name="f82" fmla="+- 0 0 f80"/>
                  <a:gd name="f83" fmla="+- 0 0 f81"/>
                  <a:gd name="f84" fmla="+- 0 0 f82"/>
                  <a:gd name="f85" fmla="+- 0 0 f83"/>
                  <a:gd name="f86" fmla="val f84"/>
                  <a:gd name="f87" fmla="val f85"/>
                  <a:gd name="f88" fmla="+- 0 0 f86"/>
                  <a:gd name="f89" fmla="+- 0 0 f87"/>
                  <a:gd name="f90" fmla="*/ 10800 f88 1"/>
                  <a:gd name="f91" fmla="*/ 10800 f89 1"/>
                  <a:gd name="f92" fmla="*/ 1865 f88 1"/>
                  <a:gd name="f93" fmla="*/ 1000 f89 1"/>
                  <a:gd name="f94" fmla="*/ f90 f90 1"/>
                  <a:gd name="f95" fmla="*/ f91 f91 1"/>
                  <a:gd name="f96" fmla="*/ f92 f92 1"/>
                  <a:gd name="f97" fmla="*/ f93 f93 1"/>
                  <a:gd name="f98" fmla="+- f94 f95 0"/>
                  <a:gd name="f99" fmla="+- f96 f97 0"/>
                  <a:gd name="f100" fmla="sqrt f98"/>
                  <a:gd name="f101" fmla="sqrt f99"/>
                  <a:gd name="f102" fmla="*/ f11 1 f100"/>
                  <a:gd name="f103" fmla="*/ f14 1 f101"/>
                  <a:gd name="f104" fmla="*/ f88 f102 1"/>
                  <a:gd name="f105" fmla="*/ f89 f102 1"/>
                  <a:gd name="f106" fmla="*/ f88 f103 1"/>
                  <a:gd name="f107" fmla="*/ f89 f103 1"/>
                  <a:gd name="f108" fmla="+- 10800 0 f104"/>
                  <a:gd name="f109" fmla="+- 10800 0 f105"/>
                  <a:gd name="f110" fmla="+- 7305 0 f106"/>
                  <a:gd name="f111" fmla="+- 7515 0 f107"/>
                  <a:gd name="f112" fmla="+- 14295 0 f106"/>
                </a:gdLst>
                <a:ahLst>
                  <a:ahXY gdRefY="f0" minY="f9" maxY="f10">
                    <a:pos x="f62" y="f38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5">
                    <a:pos x="f62" y="f67"/>
                  </a:cxn>
                  <a:cxn ang="f45">
                    <a:pos x="f63" y="f66"/>
                  </a:cxn>
                  <a:cxn ang="f45">
                    <a:pos x="f68" y="f69"/>
                  </a:cxn>
                  <a:cxn ang="f45">
                    <a:pos x="f63" y="f65"/>
                  </a:cxn>
                  <a:cxn ang="f45">
                    <a:pos x="f62" y="f70"/>
                  </a:cxn>
                  <a:cxn ang="f45">
                    <a:pos x="f64" y="f65"/>
                  </a:cxn>
                  <a:cxn ang="f45">
                    <a:pos x="f71" y="f69"/>
                  </a:cxn>
                  <a:cxn ang="f45">
                    <a:pos x="f64" y="f66"/>
                  </a:cxn>
                </a:cxnLst>
                <a:rect l="f63" t="f66" r="f64" b="f65"/>
                <a:pathLst>
                  <a:path w="21600" h="21600">
                    <a:moveTo>
                      <a:pt x="f108" y="f109"/>
                    </a:moveTo>
                    <a:arcTo wR="f13" hR="f13" stAng="f43" swAng="f54"/>
                    <a:close/>
                  </a:path>
                  <a:path w="21600" h="21600">
                    <a:moveTo>
                      <a:pt x="f110" y="f111"/>
                    </a:moveTo>
                    <a:arcTo wR="f16" hR="f15" stAng="f43" swAng="f54"/>
                    <a:close/>
                  </a:path>
                  <a:path w="21600" h="21600">
                    <a:moveTo>
                      <a:pt x="f112" y="f111"/>
                    </a:moveTo>
                    <a:arcTo wR="f16" hR="f15" stAng="f43" swAng="f54"/>
                    <a:close/>
                  </a:path>
                  <a:path w="21600" h="21600" fill="none">
                    <a:moveTo>
                      <a:pt x="f17" y="f51"/>
                    </a:moveTo>
                    <a:cubicBezTo>
                      <a:pt x="f18" y="f52"/>
                      <a:pt x="f19" y="f52"/>
                      <a:pt x="f20" y="f51"/>
                    </a:cubicBezTo>
                  </a:path>
                </a:pathLst>
              </a:custGeom>
              <a:noFill/>
              <a:ln cap="flat">
                <a:noFill/>
                <a:prstDash val="solid"/>
              </a:ln>
            </p:spPr>
            <p:txBody>
              <a:bodyPr vert="horz" wrap="none" lIns="0" tIns="0" rIns="0" bIns="0" anchor="ctr" anchorCtr="0" compatLnSpc="0">
                <a:noAutofit/>
              </a:bodyPr>
              <a:lstStyle/>
              <a:p>
                <a:pPr marL="0" marR="0" lvl="0" indent="0" algn="just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2400" b="0" i="0" u="none" strike="noStrike" kern="1200" cap="none" spc="0" baseline="0">
                  <a:solidFill>
                    <a:srgbClr val="000000"/>
                  </a:solidFill>
                  <a:uFillTx/>
                  <a:latin typeface="Times New Roman" pitchFamily="18"/>
                  <a:ea typeface="Segoe UI" pitchFamily="2"/>
                  <a:cs typeface="Tahoma" pitchFamily="2"/>
                </a:endParaRPr>
              </a:p>
            </p:txBody>
          </p:sp>
          <p:pic>
            <p:nvPicPr>
              <p:cNvPr id="44" name="Picture 171">
                <a:extLst>
                  <a:ext uri="{FF2B5EF4-FFF2-40B4-BE49-F238E27FC236}">
                    <a16:creationId xmlns:a16="http://schemas.microsoft.com/office/drawing/2014/main" id="{07E1B0CA-1C4D-4CEB-AD0A-88FDC61820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 l="494" t="1293" r="989" b="1939"/>
              <a:stretch>
                <a:fillRect/>
              </a:stretch>
            </p:blipFill>
            <p:spPr>
              <a:xfrm>
                <a:off x="0" y="642518"/>
                <a:ext cx="6698162" cy="5521321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45" name="CustomShape 2">
                <a:extLst>
                  <a:ext uri="{FF2B5EF4-FFF2-40B4-BE49-F238E27FC236}">
                    <a16:creationId xmlns:a16="http://schemas.microsoft.com/office/drawing/2014/main" id="{4588443C-40A6-4044-8BB7-DFF763615956}"/>
                  </a:ext>
                </a:extLst>
              </p:cNvPr>
              <p:cNvSpPr/>
              <p:nvPr/>
            </p:nvSpPr>
            <p:spPr>
              <a:xfrm>
                <a:off x="6059161" y="5090579"/>
                <a:ext cx="412915" cy="296997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*/ f0 1 21600"/>
                  <a:gd name="f5" fmla="*/ f1 1 21600"/>
                  <a:gd name="f6" fmla="val f2"/>
                  <a:gd name="f7" fmla="val f3"/>
                  <a:gd name="f8" fmla="+- f7 0 f6"/>
                  <a:gd name="f9" fmla="*/ f8 1 21600"/>
                  <a:gd name="f10" fmla="*/ f6 1 f9"/>
                  <a:gd name="f11" fmla="*/ f7 1 f9"/>
                  <a:gd name="f12" fmla="*/ f10 f4 1"/>
                  <a:gd name="f13" fmla="*/ f11 f4 1"/>
                  <a:gd name="f14" fmla="*/ f11 f5 1"/>
                  <a:gd name="f15" fmla="*/ f10 f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2" t="f15" r="f13" b="f14"/>
                <a:pathLst>
                  <a:path w="21600" h="2160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3"/>
                    </a:lnTo>
                    <a:lnTo>
                      <a:pt x="f2" y="f3"/>
                    </a:lnTo>
                    <a:lnTo>
                      <a:pt x="f2" y="f2"/>
                    </a:lnTo>
                    <a:close/>
                  </a:path>
                </a:pathLst>
              </a:custGeom>
              <a:solidFill>
                <a:srgbClr val="FFFFFF"/>
              </a:solidFill>
              <a:ln w="9363" cap="sq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square" lIns="90004" tIns="46798" rIns="90004" bIns="46798" anchor="t" anchorCtr="0" compatLnSpc="0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Liberation Sans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46" name="TextShape 4">
                <a:extLst>
                  <a:ext uri="{FF2B5EF4-FFF2-40B4-BE49-F238E27FC236}">
                    <a16:creationId xmlns:a16="http://schemas.microsoft.com/office/drawing/2014/main" id="{28135E27-291C-494C-B4A6-49D63B529B88}"/>
                  </a:ext>
                </a:extLst>
              </p:cNvPr>
              <p:cNvSpPr/>
              <p:nvPr/>
            </p:nvSpPr>
            <p:spPr>
              <a:xfrm>
                <a:off x="1437839" y="5164015"/>
                <a:ext cx="2568604" cy="55188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*/ f0 1 21600"/>
                  <a:gd name="f5" fmla="*/ f1 1 21600"/>
                  <a:gd name="f6" fmla="val f2"/>
                  <a:gd name="f7" fmla="val f3"/>
                  <a:gd name="f8" fmla="+- f7 0 f6"/>
                  <a:gd name="f9" fmla="*/ f8 1 21600"/>
                  <a:gd name="f10" fmla="*/ f6 1 f9"/>
                  <a:gd name="f11" fmla="*/ f7 1 f9"/>
                  <a:gd name="f12" fmla="*/ f10 f4 1"/>
                  <a:gd name="f13" fmla="*/ f11 f4 1"/>
                  <a:gd name="f14" fmla="*/ f11 f5 1"/>
                  <a:gd name="f15" fmla="*/ f10 f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2" t="f15" r="f13" b="f14"/>
                <a:pathLst>
                  <a:path w="21600" h="2160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3"/>
                    </a:lnTo>
                    <a:lnTo>
                      <a:pt x="f2" y="f3"/>
                    </a:lnTo>
                    <a:lnTo>
                      <a:pt x="f2" y="f2"/>
                    </a:lnTo>
                    <a:close/>
                  </a:path>
                </a:pathLst>
              </a:custGeom>
              <a:noFill/>
              <a:ln w="18004" cap="sq">
                <a:solidFill>
                  <a:srgbClr val="ED1C24"/>
                </a:solidFill>
                <a:prstDash val="solid"/>
                <a:round/>
              </a:ln>
            </p:spPr>
            <p:txBody>
              <a:bodyPr vert="horz" wrap="square" lIns="99002" tIns="54004" rIns="99002" bIns="54004" anchor="t" anchorCtr="0" compatLnSpc="0">
                <a:no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sz="1100" b="0" i="0" u="none" strike="noStrike" kern="1200" cap="none" spc="0" baseline="0" dirty="0" err="1">
                    <a:solidFill>
                      <a:srgbClr val="ED1C24"/>
                    </a:solidFill>
                    <a:uFillTx/>
                    <a:latin typeface="Liberation Sans" pitchFamily="18"/>
                    <a:ea typeface="Microsoft YaHei" pitchFamily="2"/>
                    <a:cs typeface="Mangal" pitchFamily="2"/>
                  </a:rPr>
                  <a:t>Analyzers</a:t>
                </a:r>
                <a:r>
                  <a:rPr lang="en-GB" sz="1100" b="0" i="0" u="none" strike="noStrike" kern="1200" cap="none" spc="0" baseline="0" dirty="0">
                    <a:solidFill>
                      <a:srgbClr val="ED1C24"/>
                    </a:solidFill>
                    <a:uFillTx/>
                    <a:latin typeface="Liberation Sans" pitchFamily="18"/>
                    <a:ea typeface="Microsoft YaHei" pitchFamily="2"/>
                    <a:cs typeface="Mangal" pitchFamily="2"/>
                  </a:rPr>
                  <a:t>, GEM trackers and</a:t>
                </a:r>
                <a:br>
                  <a:rPr lang="en-US" sz="1100" b="0" i="0" u="none" strike="noStrike" kern="1200" cap="none" spc="0" baseline="0" dirty="0">
                    <a:solidFill>
                      <a:srgbClr val="ED1C24"/>
                    </a:solidFill>
                    <a:uFillTx/>
                    <a:latin typeface="Liberation Sans" pitchFamily="18"/>
                    <a:ea typeface="Microsoft YaHei" pitchFamily="2"/>
                    <a:cs typeface="Mangal" pitchFamily="2"/>
                  </a:rPr>
                </a:br>
                <a:r>
                  <a:rPr lang="en-GB" sz="1100" b="0" i="0" u="none" strike="noStrike" kern="1200" cap="none" spc="0" baseline="0" dirty="0">
                    <a:solidFill>
                      <a:srgbClr val="ED1C24"/>
                    </a:solidFill>
                    <a:uFillTx/>
                    <a:latin typeface="Liberation Sans" pitchFamily="18"/>
                    <a:ea typeface="Microsoft YaHei" pitchFamily="2"/>
                    <a:cs typeface="Mangal" pitchFamily="2"/>
                  </a:rPr>
                  <a:t>scintillator planes for </a:t>
                </a:r>
                <a:r>
                  <a:rPr lang="en-GB" sz="1100" b="0" i="0" u="none" strike="noStrike" kern="1200" cap="none" spc="0" baseline="0" dirty="0" err="1">
                    <a:solidFill>
                      <a:srgbClr val="ED1C24"/>
                    </a:solidFill>
                    <a:uFillTx/>
                    <a:latin typeface="Liberation Sans" pitchFamily="18"/>
                    <a:ea typeface="Microsoft YaHei" pitchFamily="2"/>
                    <a:cs typeface="Mangal" pitchFamily="2"/>
                  </a:rPr>
                  <a:t>G</a:t>
                </a:r>
                <a:r>
                  <a:rPr lang="en-GB" sz="1100" b="0" i="0" u="none" strike="noStrike" kern="1200" cap="none" spc="0" baseline="-33000" dirty="0" err="1">
                    <a:solidFill>
                      <a:srgbClr val="ED1C24"/>
                    </a:solidFill>
                    <a:uFillTx/>
                    <a:latin typeface="Liberation Sans" pitchFamily="18"/>
                    <a:ea typeface="Microsoft YaHei" pitchFamily="2"/>
                    <a:cs typeface="Mangal" pitchFamily="2"/>
                  </a:rPr>
                  <a:t>En</a:t>
                </a:r>
                <a:r>
                  <a:rPr lang="en-GB" sz="1100" b="0" i="0" u="none" strike="noStrike" kern="1200" cap="none" spc="0" baseline="0" dirty="0">
                    <a:solidFill>
                      <a:srgbClr val="ED1C24"/>
                    </a:solidFill>
                    <a:uFillTx/>
                    <a:latin typeface="Liberation Sans" pitchFamily="18"/>
                    <a:ea typeface="Microsoft YaHei" pitchFamily="2"/>
                    <a:cs typeface="Mangal" pitchFamily="2"/>
                  </a:rPr>
                  <a:t>/</a:t>
                </a:r>
                <a:r>
                  <a:rPr lang="en-GB" sz="1100" b="0" i="0" u="none" strike="noStrike" kern="1200" cap="none" spc="0" baseline="0" dirty="0" err="1">
                    <a:solidFill>
                      <a:srgbClr val="ED1C24"/>
                    </a:solidFill>
                    <a:uFillTx/>
                    <a:latin typeface="Liberation Sans" pitchFamily="18"/>
                    <a:ea typeface="Microsoft YaHei" pitchFamily="2"/>
                    <a:cs typeface="Mangal" pitchFamily="2"/>
                  </a:rPr>
                  <a:t>G</a:t>
                </a:r>
                <a:r>
                  <a:rPr lang="en-GB" sz="1100" b="0" i="0" u="none" strike="noStrike" kern="1200" cap="none" spc="0" baseline="-33000" dirty="0" err="1">
                    <a:solidFill>
                      <a:srgbClr val="ED1C24"/>
                    </a:solidFill>
                    <a:uFillTx/>
                    <a:latin typeface="Liberation Sans" pitchFamily="18"/>
                    <a:ea typeface="Microsoft YaHei" pitchFamily="2"/>
                    <a:cs typeface="Mangal" pitchFamily="2"/>
                  </a:rPr>
                  <a:t>Mn</a:t>
                </a:r>
                <a:endParaRPr lang="en-GB" sz="1100" b="0" i="0" u="none" strike="noStrike" kern="1200" cap="none" spc="0" baseline="-33000" dirty="0">
                  <a:solidFill>
                    <a:srgbClr val="ED1C24"/>
                  </a:solidFill>
                  <a:uFillTx/>
                  <a:latin typeface="Liberation Sans" pitchFamily="18"/>
                  <a:ea typeface="Microsoft YaHei" pitchFamily="2"/>
                  <a:cs typeface="Mangal" pitchFamily="2"/>
                </a:endParaRPr>
              </a:p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br>
                  <a:rPr lang="en-US" sz="1400" b="0" i="0" u="none" strike="noStrike" kern="1200" cap="none" spc="0" baseline="0" dirty="0">
                    <a:solidFill>
                      <a:srgbClr val="000000"/>
                    </a:solidFill>
                    <a:uFillTx/>
                    <a:latin typeface="Liberation Sans" pitchFamily="18"/>
                    <a:ea typeface="Microsoft YaHei" pitchFamily="2"/>
                    <a:cs typeface="Mangal" pitchFamily="2"/>
                  </a:rPr>
                </a:br>
                <a:endParaRPr lang="en-US" sz="1400" b="0" i="0" u="none" strike="noStrike" kern="1200" cap="none" spc="0" baseline="0" dirty="0">
                  <a:solidFill>
                    <a:srgbClr val="000000"/>
                  </a:solidFill>
                  <a:uFillTx/>
                  <a:latin typeface="Liberation Sans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48" name="Line 5">
                <a:extLst>
                  <a:ext uri="{FF2B5EF4-FFF2-40B4-BE49-F238E27FC236}">
                    <a16:creationId xmlns:a16="http://schemas.microsoft.com/office/drawing/2014/main" id="{B9E3BBCB-8AA3-45DE-B0F2-8BC5EE6FBA11}"/>
                  </a:ext>
                </a:extLst>
              </p:cNvPr>
              <p:cNvSpPr/>
              <p:nvPr/>
            </p:nvSpPr>
            <p:spPr>
              <a:xfrm flipH="1">
                <a:off x="2851199" y="4691700"/>
                <a:ext cx="372243" cy="436315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ss"/>
                  <a:gd name="f6" fmla="val 0"/>
                  <a:gd name="f7" fmla="+- 0 0 -180"/>
                  <a:gd name="f8" fmla="+- 0 0 -360"/>
                  <a:gd name="f9" fmla="abs f3"/>
                  <a:gd name="f10" fmla="abs f4"/>
                  <a:gd name="f11" fmla="abs f5"/>
                  <a:gd name="f12" fmla="val f6"/>
                  <a:gd name="f13" fmla="*/ f7 f0 1"/>
                  <a:gd name="f14" fmla="*/ f8 f0 1"/>
                  <a:gd name="f15" fmla="?: f9 f3 1"/>
                  <a:gd name="f16" fmla="?: f10 f4 1"/>
                  <a:gd name="f17" fmla="?: f11 f5 1"/>
                  <a:gd name="f18" fmla="*/ f13 1 f2"/>
                  <a:gd name="f19" fmla="*/ f14 1 f2"/>
                  <a:gd name="f20" fmla="*/ f15 1 21600"/>
                  <a:gd name="f21" fmla="*/ f16 1 21600"/>
                  <a:gd name="f22" fmla="*/ 21600 f15 1"/>
                  <a:gd name="f23" fmla="*/ 21600 f16 1"/>
                  <a:gd name="f24" fmla="+- f18 0 f1"/>
                  <a:gd name="f25" fmla="+- f19 0 f1"/>
                  <a:gd name="f26" fmla="min f21 f20"/>
                  <a:gd name="f27" fmla="*/ f22 1 f17"/>
                  <a:gd name="f28" fmla="*/ f23 1 f17"/>
                  <a:gd name="f29" fmla="val f27"/>
                  <a:gd name="f30" fmla="val f28"/>
                  <a:gd name="f31" fmla="*/ f6 f26 1"/>
                  <a:gd name="f32" fmla="*/ f27 f26 1"/>
                  <a:gd name="f33" fmla="*/ f28 f26 1"/>
                  <a:gd name="f34" fmla="*/ f12 f26 1"/>
                  <a:gd name="f35" fmla="*/ f29 f26 1"/>
                  <a:gd name="f36" fmla="*/ f30 f2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">
                    <a:pos x="f34" y="f34"/>
                  </a:cxn>
                  <a:cxn ang="f25">
                    <a:pos x="f35" y="f36"/>
                  </a:cxn>
                </a:cxnLst>
                <a:rect l="f31" t="f31" r="f32" b="f33"/>
                <a:pathLst>
                  <a:path>
                    <a:moveTo>
                      <a:pt x="f34" y="f34"/>
                    </a:moveTo>
                    <a:lnTo>
                      <a:pt x="f35" y="f36"/>
                    </a:lnTo>
                  </a:path>
                </a:pathLst>
              </a:custGeom>
              <a:noFill/>
              <a:ln w="18004" cap="sq">
                <a:solidFill>
                  <a:srgbClr val="ED1C24"/>
                </a:solidFill>
                <a:prstDash val="solid"/>
                <a:miter/>
                <a:headEnd type="arrow"/>
              </a:ln>
            </p:spPr>
            <p:txBody>
              <a:bodyPr vert="horz" wrap="square" lIns="90004" tIns="46798" rIns="90004" bIns="46798" anchor="t" anchorCtr="0" compatLnSpc="0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Liberation Sans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1382224-A3AB-4256-AC71-0EC553C24AA5}"/>
                  </a:ext>
                </a:extLst>
              </p:cNvPr>
              <p:cNvSpPr txBox="1"/>
              <p:nvPr/>
            </p:nvSpPr>
            <p:spPr>
              <a:xfrm>
                <a:off x="4664884" y="1050659"/>
                <a:ext cx="234004" cy="274676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90004" tIns="44997" rIns="90004" bIns="44997" anchor="t" anchorCtr="0" compatLnSpc="0">
                <a:sp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300" b="1" i="0" u="none" strike="noStrike" kern="1200" cap="none" spc="0" baseline="33000">
                    <a:solidFill>
                      <a:srgbClr val="000000"/>
                    </a:solidFill>
                    <a:uFillTx/>
                    <a:latin typeface="Liberation Sans" pitchFamily="18"/>
                    <a:ea typeface="Microsoft YaHei" pitchFamily="2"/>
                    <a:cs typeface="Mangal" pitchFamily="2"/>
                  </a:rPr>
                  <a:t>2</a:t>
                </a: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8B5CE4EA-EDFB-489E-AB31-6A9E28278210}"/>
                  </a:ext>
                </a:extLst>
              </p:cNvPr>
              <p:cNvSpPr/>
              <p:nvPr/>
            </p:nvSpPr>
            <p:spPr>
              <a:xfrm>
                <a:off x="3020400" y="3261779"/>
                <a:ext cx="640080" cy="18288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*/ f0 1 21600"/>
                  <a:gd name="f5" fmla="*/ f1 1 21600"/>
                  <a:gd name="f6" fmla="val f2"/>
                  <a:gd name="f7" fmla="val f3"/>
                  <a:gd name="f8" fmla="+- f7 0 f6"/>
                  <a:gd name="f9" fmla="*/ f8 1 21600"/>
                  <a:gd name="f10" fmla="*/ f6 1 f9"/>
                  <a:gd name="f11" fmla="*/ f7 1 f9"/>
                  <a:gd name="f12" fmla="*/ f10 f4 1"/>
                  <a:gd name="f13" fmla="*/ f11 f4 1"/>
                  <a:gd name="f14" fmla="*/ f11 f5 1"/>
                  <a:gd name="f15" fmla="*/ f10 f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2" t="f15" r="f13" b="f14"/>
                <a:pathLst>
                  <a:path w="21600" h="2160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3"/>
                    </a:lnTo>
                    <a:lnTo>
                      <a:pt x="f2" y="f3"/>
                    </a:lnTo>
                    <a:lnTo>
                      <a:pt x="f2" y="f2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none" lIns="90004" tIns="44997" rIns="90004" bIns="44997" anchor="ctr" anchorCtr="1" compatLnSpc="0">
                <a:noAutofit/>
              </a:bodyPr>
              <a:lstStyle/>
              <a:p>
                <a:pPr marL="0" marR="0" lvl="0" indent="0" algn="ctr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800" b="1" i="0" u="none" strike="noStrike" kern="1200" cap="none" spc="0" baseline="0">
                    <a:solidFill>
                      <a:srgbClr val="000000"/>
                    </a:solidFill>
                    <a:uFillTx/>
                    <a:latin typeface="Liberation Sans" pitchFamily="18"/>
                    <a:ea typeface="Microsoft YaHei" pitchFamily="2"/>
                    <a:cs typeface="Mangal" pitchFamily="2"/>
                  </a:rPr>
                  <a:t>Fe Analyzer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A16E6C2-DD0D-4F3B-883F-43CC40F748DA}"/>
                  </a:ext>
                </a:extLst>
              </p:cNvPr>
              <p:cNvSpPr txBox="1"/>
              <p:nvPr/>
            </p:nvSpPr>
            <p:spPr>
              <a:xfrm>
                <a:off x="282735" y="6176079"/>
                <a:ext cx="5760720" cy="302035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none" lIns="90004" tIns="44997" rIns="90004" bIns="44997" anchor="t" anchorCtr="0" compatLnSpc="0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200" b="1" i="0" u="none" strike="noStrike" kern="1200" cap="none" spc="0" baseline="0" dirty="0">
                    <a:solidFill>
                      <a:srgbClr val="00381F"/>
                    </a:solidFill>
                    <a:uFillTx/>
                    <a:latin typeface="Arial" panose="020B0604020202020204" pitchFamily="34" charset="0"/>
                    <a:ea typeface="Microsoft YaHei" pitchFamily="2"/>
                    <a:cs typeface="Arial" panose="020B0604020202020204" pitchFamily="34" charset="0"/>
                  </a:rPr>
                  <a:t>Reference to the proposal E12-17-004: </a:t>
                </a:r>
                <a:r>
                  <a:rPr lang="en-US" sz="1200" b="1" i="0" u="none" strike="noStrike" kern="1200" cap="none" spc="0" baseline="0" dirty="0">
                    <a:solidFill>
                      <a:srgbClr val="00381F"/>
                    </a:solidFill>
                    <a:uFillTx/>
                    <a:latin typeface="Arial" panose="020B0604020202020204" pitchFamily="34" charset="0"/>
                    <a:ea typeface="Microsoft YaHei" pitchFamily="2"/>
                    <a:cs typeface="Arial" panose="020B0604020202020204" pitchFamily="34" charset="0"/>
                    <a:hlinkClick r:id="rId4"/>
                  </a:rPr>
                  <a:t>J.R.M. Annand et al.</a:t>
                </a:r>
              </a:p>
            </p:txBody>
          </p:sp>
          <p:sp>
            <p:nvSpPr>
              <p:cNvPr id="52" name="CustomShape 3">
                <a:extLst>
                  <a:ext uri="{FF2B5EF4-FFF2-40B4-BE49-F238E27FC236}">
                    <a16:creationId xmlns:a16="http://schemas.microsoft.com/office/drawing/2014/main" id="{60790856-32A1-421D-9A93-E60163F079AA}"/>
                  </a:ext>
                </a:extLst>
              </p:cNvPr>
              <p:cNvSpPr/>
              <p:nvPr/>
            </p:nvSpPr>
            <p:spPr>
              <a:xfrm rot="1348216">
                <a:off x="2762532" y="3233076"/>
                <a:ext cx="1057677" cy="1376638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*/ f0 1 21600"/>
                  <a:gd name="f5" fmla="*/ f1 1 21600"/>
                  <a:gd name="f6" fmla="val f2"/>
                  <a:gd name="f7" fmla="val f3"/>
                  <a:gd name="f8" fmla="+- f7 0 f6"/>
                  <a:gd name="f9" fmla="*/ f8 1 21600"/>
                  <a:gd name="f10" fmla="*/ f6 1 f9"/>
                  <a:gd name="f11" fmla="*/ f7 1 f9"/>
                  <a:gd name="f12" fmla="*/ f10 f4 1"/>
                  <a:gd name="f13" fmla="*/ f11 f4 1"/>
                  <a:gd name="f14" fmla="*/ f11 f5 1"/>
                  <a:gd name="f15" fmla="*/ f10 f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2" t="f15" r="f13" b="f14"/>
                <a:pathLst>
                  <a:path w="21600" h="2160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3"/>
                    </a:lnTo>
                    <a:lnTo>
                      <a:pt x="f2" y="f3"/>
                    </a:lnTo>
                    <a:lnTo>
                      <a:pt x="f2" y="f2"/>
                    </a:lnTo>
                    <a:close/>
                  </a:path>
                </a:pathLst>
              </a:custGeom>
              <a:noFill/>
              <a:ln w="18004" cap="sq">
                <a:solidFill>
                  <a:srgbClr val="ED1C24"/>
                </a:solidFill>
                <a:prstDash val="solid"/>
                <a:round/>
              </a:ln>
            </p:spPr>
            <p:txBody>
              <a:bodyPr vert="horz" wrap="square" lIns="90004" tIns="46798" rIns="90004" bIns="46798" anchor="t" anchorCtr="0" compatLnSpc="0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Liberation Sans" pitchFamily="18"/>
                  <a:ea typeface="Microsoft YaHei" pitchFamily="2"/>
                  <a:cs typeface="Mangal" pitchFamily="2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012BAB3-E2FF-4692-A2D0-85A9EEECC8F2}"/>
                  </a:ext>
                </a:extLst>
              </p:cNvPr>
              <p:cNvSpPr txBox="1"/>
              <p:nvPr/>
            </p:nvSpPr>
            <p:spPr>
              <a:xfrm>
                <a:off x="508980" y="133069"/>
                <a:ext cx="5428921" cy="376990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0004" tIns="44997" rIns="90004" bIns="44997" anchor="t" anchorCtr="0" compatLnSpc="0">
                <a:sp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400" b="1" i="0" u="none" strike="noStrike" kern="1200" cap="none" spc="0" baseline="0" dirty="0">
                    <a:solidFill>
                      <a:srgbClr val="ED1C24"/>
                    </a:solidFill>
                    <a:uFillTx/>
                    <a:latin typeface="Arial" panose="020B0604020202020204" pitchFamily="34" charset="0"/>
                    <a:ea typeface="Microsoft YaHei" pitchFamily="2"/>
                    <a:cs typeface="Arial" panose="020B0604020202020204" pitchFamily="34" charset="0"/>
                  </a:rPr>
                  <a:t>Schematic view of 4.5 (GeV/c)</a:t>
                </a:r>
                <a:r>
                  <a:rPr lang="en-US" sz="1400" b="1" i="0" u="none" strike="noStrike" kern="1200" cap="none" spc="0" baseline="33000" dirty="0">
                    <a:solidFill>
                      <a:srgbClr val="ED1C24"/>
                    </a:solidFill>
                    <a:uFillTx/>
                    <a:latin typeface="Arial" panose="020B0604020202020204" pitchFamily="34" charset="0"/>
                    <a:ea typeface="Microsoft YaHei" pitchFamily="2"/>
                    <a:cs typeface="Arial" panose="020B0604020202020204" pitchFamily="34" charset="0"/>
                  </a:rPr>
                  <a:t>2</a:t>
                </a:r>
                <a:r>
                  <a:rPr lang="en-US" sz="1400" b="1" i="0" u="none" strike="noStrike" kern="1200" cap="none" spc="0" baseline="0" dirty="0">
                    <a:solidFill>
                      <a:srgbClr val="ED1C24"/>
                    </a:solidFill>
                    <a:uFillTx/>
                    <a:latin typeface="Arial" panose="020B0604020202020204" pitchFamily="34" charset="0"/>
                    <a:ea typeface="Microsoft YaHei" pitchFamily="2"/>
                    <a:cs typeface="Arial" panose="020B0604020202020204" pitchFamily="34" charset="0"/>
                  </a:rPr>
                  <a:t> kinematic setting</a:t>
                </a: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BEDA967-42C4-4C5C-91E5-C7F151F2C548}"/>
                  </a:ext>
                </a:extLst>
              </p:cNvPr>
              <p:cNvSpPr/>
              <p:nvPr/>
            </p:nvSpPr>
            <p:spPr>
              <a:xfrm>
                <a:off x="4137843" y="1308420"/>
                <a:ext cx="1371600" cy="32976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*/ f0 1 21600"/>
                  <a:gd name="f5" fmla="*/ f1 1 21600"/>
                  <a:gd name="f6" fmla="val f2"/>
                  <a:gd name="f7" fmla="val f3"/>
                  <a:gd name="f8" fmla="+- f7 0 f6"/>
                  <a:gd name="f9" fmla="*/ f8 1 21600"/>
                  <a:gd name="f10" fmla="*/ f6 1 f9"/>
                  <a:gd name="f11" fmla="*/ f7 1 f9"/>
                  <a:gd name="f12" fmla="*/ f10 f4 1"/>
                  <a:gd name="f13" fmla="*/ f11 f4 1"/>
                  <a:gd name="f14" fmla="*/ f11 f5 1"/>
                  <a:gd name="f15" fmla="*/ f10 f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2" t="f15" r="f13" b="f14"/>
                <a:pathLst>
                  <a:path w="21600" h="21600">
                    <a:moveTo>
                      <a:pt x="f2" y="f2"/>
                    </a:moveTo>
                    <a:lnTo>
                      <a:pt x="f3" y="f2"/>
                    </a:lnTo>
                    <a:lnTo>
                      <a:pt x="f3" y="f3"/>
                    </a:lnTo>
                    <a:lnTo>
                      <a:pt x="f2" y="f3"/>
                    </a:lnTo>
                    <a:lnTo>
                      <a:pt x="f2" y="f2"/>
                    </a:lnTo>
                    <a:close/>
                  </a:path>
                </a:pathLst>
              </a:custGeom>
              <a:solidFill>
                <a:srgbClr val="FFFFFF"/>
              </a:solidFill>
              <a:ln w="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vert="horz" wrap="none" lIns="90004" tIns="44997" rIns="90004" bIns="44997" anchor="ctr" anchorCtr="0" compatLnSpc="0">
                <a:noAutofit/>
              </a:bodyPr>
              <a:lstStyle/>
              <a:p>
                <a:pPr marL="0" marR="0" lvl="0" indent="0" algn="l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US" sz="1800" b="0" i="0" u="none" strike="noStrike" kern="1200" cap="none" spc="0" baseline="0">
                  <a:solidFill>
                    <a:srgbClr val="000000"/>
                  </a:solidFill>
                  <a:uFillTx/>
                  <a:latin typeface="Liberation Sans" pitchFamily="18"/>
                  <a:ea typeface="Microsoft YaHei" pitchFamily="2"/>
                  <a:cs typeface="Mangal" pitchFamily="2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A934842-0FBF-4501-BF3F-ED7222BC2597}"/>
                </a:ext>
              </a:extLst>
            </p:cNvPr>
            <p:cNvSpPr/>
            <p:nvPr/>
          </p:nvSpPr>
          <p:spPr>
            <a:xfrm>
              <a:off x="2514600" y="2161559"/>
              <a:ext cx="2895600" cy="200641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CBF02EB7-43AF-4790-9292-B77A3BCB1975}"/>
              </a:ext>
            </a:extLst>
          </p:cNvPr>
          <p:cNvSpPr txBox="1"/>
          <p:nvPr/>
        </p:nvSpPr>
        <p:spPr>
          <a:xfrm>
            <a:off x="4572000" y="2001560"/>
            <a:ext cx="4572000" cy="2467569"/>
          </a:xfrm>
          <a:prstGeom prst="rect">
            <a:avLst/>
          </a:prstGeom>
          <a:solidFill>
            <a:srgbClr val="FFFF00"/>
          </a:solidFill>
          <a:ln cap="flat"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50000"/>
              </a:lnSpc>
              <a:spcBef>
                <a:spcPts val="285"/>
              </a:spcBef>
              <a:spcAft>
                <a:spcPts val="28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 dirty="0">
                <a:solidFill>
                  <a:srgbClr val="0000FF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Experiments being prepared with SBS:</a:t>
            </a:r>
          </a:p>
          <a:p>
            <a:pPr marL="0" marR="0" lvl="0" indent="0" algn="l" defTabSz="914400" rtl="0" fontAlgn="auto" hangingPunct="0">
              <a:lnSpc>
                <a:spcPct val="150000"/>
              </a:lnSpc>
              <a:spcBef>
                <a:spcPts val="285"/>
              </a:spcBef>
              <a:spcAft>
                <a:spcPts val="28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   → Proton FFs:    E12-07-109 (</a:t>
            </a:r>
            <a:r>
              <a:rPr lang="en-US" sz="12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G</a:t>
            </a:r>
            <a:r>
              <a:rPr lang="en-US" sz="1200" b="1" i="0" u="none" strike="noStrike" kern="1200" cap="none" spc="0" baseline="33000" dirty="0" err="1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p</a:t>
            </a:r>
            <a:r>
              <a:rPr lang="en-US" sz="1200" b="1" i="0" u="none" strike="noStrike" kern="1200" cap="none" spc="0" baseline="-33000" dirty="0" err="1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E</a:t>
            </a:r>
            <a:r>
              <a:rPr lang="en-US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 up to Q</a:t>
            </a:r>
            <a:r>
              <a:rPr lang="en-US" sz="1200" b="1" i="0" u="none" strike="noStrike" kern="1200" cap="none" spc="0" baseline="3300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2 </a:t>
            </a:r>
            <a:r>
              <a:rPr lang="en-US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=12 GeV</a:t>
            </a:r>
            <a:r>
              <a:rPr lang="en-US" sz="1200" b="1" i="0" u="none" strike="noStrike" kern="1200" cap="none" spc="0" baseline="3300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2</a:t>
            </a:r>
            <a:r>
              <a:rPr lang="en-US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)  </a:t>
            </a:r>
          </a:p>
          <a:p>
            <a:pPr marL="0" marR="0" lvl="0" indent="0" algn="l" defTabSz="914400" rtl="0" fontAlgn="auto" hangingPunct="0">
              <a:lnSpc>
                <a:spcPct val="150000"/>
              </a:lnSpc>
              <a:spcBef>
                <a:spcPts val="285"/>
              </a:spcBef>
              <a:spcAft>
                <a:spcPts val="28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   → Neutron FFs:  E12-09-016 (</a:t>
            </a:r>
            <a:r>
              <a:rPr lang="en-US" sz="12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G</a:t>
            </a:r>
            <a:r>
              <a:rPr lang="en-US" sz="1200" b="1" i="0" u="none" strike="noStrike" kern="1200" cap="none" spc="0" baseline="33000" dirty="0" err="1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n</a:t>
            </a:r>
            <a:r>
              <a:rPr lang="en-US" sz="1200" b="1" i="0" u="none" strike="noStrike" kern="1200" cap="none" spc="0" baseline="-33000" dirty="0" err="1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E</a:t>
            </a:r>
            <a:r>
              <a:rPr lang="en-US" sz="1200" b="1" i="0" u="none" strike="noStrike" kern="1200" cap="none" spc="0" baseline="-3300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 </a:t>
            </a:r>
            <a:r>
              <a:rPr lang="en-US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up to Q</a:t>
            </a:r>
            <a:r>
              <a:rPr lang="en-US" sz="1200" b="1" i="0" u="none" strike="noStrike" kern="1200" cap="none" spc="0" baseline="3300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2 </a:t>
            </a:r>
            <a:r>
              <a:rPr lang="en-US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= 13.5 GeV</a:t>
            </a:r>
            <a:r>
              <a:rPr lang="en-US" sz="1200" b="1" i="0" u="none" strike="noStrike" kern="1200" cap="none" spc="0" baseline="3300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2</a:t>
            </a:r>
            <a:r>
              <a:rPr lang="en-US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)          </a:t>
            </a:r>
          </a:p>
          <a:p>
            <a:pPr marL="0" marR="0" lvl="0" indent="0" algn="l" defTabSz="914400" rtl="0" fontAlgn="auto" hangingPunct="0">
              <a:lnSpc>
                <a:spcPct val="150000"/>
              </a:lnSpc>
              <a:spcBef>
                <a:spcPts val="285"/>
              </a:spcBef>
              <a:spcAft>
                <a:spcPts val="28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                               E12-09-019 (</a:t>
            </a:r>
            <a:r>
              <a:rPr lang="en-US" sz="12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G</a:t>
            </a:r>
            <a:r>
              <a:rPr lang="en-US" sz="1200" b="1" i="0" u="none" strike="noStrike" kern="1200" cap="none" spc="0" baseline="33000" dirty="0" err="1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n</a:t>
            </a:r>
            <a:r>
              <a:rPr lang="en-US" sz="1200" b="1" i="0" u="none" strike="noStrike" kern="1200" cap="none" spc="0" baseline="-33000" dirty="0" err="1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M</a:t>
            </a:r>
            <a:r>
              <a:rPr lang="en-US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 up to Q</a:t>
            </a:r>
            <a:r>
              <a:rPr lang="en-US" sz="1200" b="1" i="0" u="none" strike="noStrike" kern="1200" cap="none" spc="0" baseline="3300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2 </a:t>
            </a:r>
            <a:r>
              <a:rPr lang="en-US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= 13.5 GeV</a:t>
            </a:r>
            <a:r>
              <a:rPr lang="en-US" sz="1200" b="1" i="0" u="none" strike="noStrike" kern="1200" cap="none" spc="0" baseline="3300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2</a:t>
            </a:r>
            <a:r>
              <a:rPr lang="en-US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fontAlgn="auto" hangingPunct="0">
              <a:lnSpc>
                <a:spcPct val="150000"/>
              </a:lnSpc>
              <a:spcBef>
                <a:spcPts val="285"/>
              </a:spcBef>
              <a:spcAft>
                <a:spcPts val="28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  →  Measurement of TPE to e-n elastic scatt. at Q</a:t>
            </a:r>
            <a:r>
              <a:rPr lang="en-US" sz="1200" b="1" i="0" u="none" strike="noStrike" kern="1200" cap="none" spc="0" baseline="3300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2 </a:t>
            </a:r>
            <a:r>
              <a:rPr lang="en-US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= 4.5 GeV</a:t>
            </a:r>
            <a:r>
              <a:rPr lang="en-US" sz="1200" b="1" i="0" u="none" strike="noStrike" kern="1200" cap="none" spc="0" baseline="3300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2</a:t>
            </a:r>
          </a:p>
          <a:p>
            <a:pPr marL="0" marR="0" lvl="0" indent="0" algn="l" defTabSz="914400" rtl="0" fontAlgn="auto" hangingPunct="0">
              <a:lnSpc>
                <a:spcPct val="150000"/>
              </a:lnSpc>
              <a:spcBef>
                <a:spcPts val="285"/>
              </a:spcBef>
              <a:spcAft>
                <a:spcPts val="28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  </a:t>
            </a:r>
            <a:r>
              <a:rPr lang="en-US" sz="1200" b="1" i="0" u="none" strike="noStrike" kern="1200" cap="none" spc="0" baseline="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→ </a:t>
            </a:r>
            <a:r>
              <a:rPr lang="en-US" sz="1200" b="1" i="0" u="none" strike="noStrike" kern="1200" cap="none" spc="0" baseline="0" dirty="0" err="1">
                <a:solidFill>
                  <a:srgbClr val="FF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G</a:t>
            </a:r>
            <a:r>
              <a:rPr lang="en-US" sz="1200" b="1" i="0" u="none" strike="noStrike" kern="1200" cap="none" spc="0" baseline="33000" dirty="0" err="1">
                <a:solidFill>
                  <a:srgbClr val="FF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n</a:t>
            </a:r>
            <a:r>
              <a:rPr lang="en-US" sz="1200" b="1" i="0" u="none" strike="noStrike" kern="1200" cap="none" spc="0" baseline="-33000" dirty="0" err="1">
                <a:solidFill>
                  <a:srgbClr val="FF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E</a:t>
            </a:r>
            <a:r>
              <a:rPr lang="en-US" sz="1200" b="1" i="0" u="none" strike="noStrike" kern="1200" cap="none" spc="0" baseline="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- RP:          E12-17-004 at Q</a:t>
            </a:r>
            <a:r>
              <a:rPr lang="en-US" sz="1200" b="1" i="0" u="none" strike="noStrike" kern="1200" cap="none" spc="0" baseline="330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2 </a:t>
            </a:r>
            <a:r>
              <a:rPr lang="en-US" sz="1200" b="1" i="0" u="none" strike="noStrike" kern="1200" cap="none" spc="0" baseline="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= 4.5 GeV</a:t>
            </a:r>
            <a:r>
              <a:rPr lang="en-US" sz="1200" b="1" i="0" u="none" strike="noStrike" kern="1200" cap="none" spc="0" baseline="3300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2</a:t>
            </a:r>
            <a:r>
              <a:rPr lang="en-US" sz="1200" b="1" i="0" u="none" strike="noStrike" kern="1200" cap="none" spc="0" baseline="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fontAlgn="auto" hangingPunct="0">
              <a:lnSpc>
                <a:spcPct val="150000"/>
              </a:lnSpc>
              <a:spcBef>
                <a:spcPts val="285"/>
              </a:spcBef>
              <a:spcAft>
                <a:spcPts val="285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b="1" i="0" u="none" strike="noStrike" kern="1200" cap="none" spc="0" baseline="0" dirty="0">
                <a:solidFill>
                  <a:srgbClr val="FF0000"/>
                </a:solidFill>
                <a:uFillTx/>
                <a:latin typeface="Arial" panose="020B0604020202020204" pitchFamily="34" charset="0"/>
                <a:ea typeface="WenQuanYi Zen Hei Sharp" pitchFamily="2"/>
                <a:cs typeface="Arial" panose="020B0604020202020204" pitchFamily="34" charset="0"/>
              </a:rPr>
              <a:t>will utilize recoil neutron polarimetry at high momentum   </a:t>
            </a:r>
          </a:p>
        </p:txBody>
      </p:sp>
    </p:spTree>
    <p:extLst>
      <p:ext uri="{BB962C8B-B14F-4D97-AF65-F5344CB8AC3E}">
        <p14:creationId xmlns:p14="http://schemas.microsoft.com/office/powerpoint/2010/main" val="1195780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BA11D8A-6A1B-4D71-8B7F-A24B11439306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609600"/>
            <a:ext cx="9144000" cy="5797387"/>
            <a:chOff x="-20782" y="638766"/>
            <a:chExt cx="9410036" cy="5966056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4D373E36-901F-4594-A8A3-2CA9F1CFD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 l="6983" r="6983"/>
            <a:stretch>
              <a:fillRect/>
            </a:stretch>
          </p:blipFill>
          <p:spPr>
            <a:xfrm>
              <a:off x="-20782" y="638766"/>
              <a:ext cx="8239603" cy="5949717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8" name="CustomShape 2">
              <a:extLst>
                <a:ext uri="{FF2B5EF4-FFF2-40B4-BE49-F238E27FC236}">
                  <a16:creationId xmlns:a16="http://schemas.microsoft.com/office/drawing/2014/main" id="{79089E38-3B83-47BE-AC4F-78A81F43063D}"/>
                </a:ext>
              </a:extLst>
            </p:cNvPr>
            <p:cNvSpPr/>
            <p:nvPr/>
          </p:nvSpPr>
          <p:spPr>
            <a:xfrm>
              <a:off x="1708294" y="1053602"/>
              <a:ext cx="3517874" cy="421812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*/ 5419351 1 1725033"/>
                <a:gd name="f8" fmla="*/ 10800 10800 1"/>
                <a:gd name="f9" fmla="+- 0 0 360"/>
                <a:gd name="f10" fmla="val 10800"/>
                <a:gd name="f11" fmla="+- 0 0 0"/>
                <a:gd name="f12" fmla="*/ f3 1 21600"/>
                <a:gd name="f13" fmla="*/ f4 1 21600"/>
                <a:gd name="f14" fmla="val f5"/>
                <a:gd name="f15" fmla="val f6"/>
                <a:gd name="f16" fmla="*/ 0 f7 1"/>
                <a:gd name="f17" fmla="*/ f5 f0 1"/>
                <a:gd name="f18" fmla="*/ f9 f0 1"/>
                <a:gd name="f19" fmla="*/ f11 f0 1"/>
                <a:gd name="f20" fmla="+- f15 0 f14"/>
                <a:gd name="f21" fmla="*/ f16 1 f2"/>
                <a:gd name="f22" fmla="*/ f17 1 f2"/>
                <a:gd name="f23" fmla="*/ f18 1 f2"/>
                <a:gd name="f24" fmla="*/ f19 1 f2"/>
                <a:gd name="f25" fmla="*/ f20 1 21600"/>
                <a:gd name="f26" fmla="+- 0 0 f21"/>
                <a:gd name="f27" fmla="+- f22 0 f1"/>
                <a:gd name="f28" fmla="+- f23 0 f1"/>
                <a:gd name="f29" fmla="+- f24 0 f1"/>
                <a:gd name="f30" fmla="*/ 3163 f25 1"/>
                <a:gd name="f31" fmla="*/ 18437 f25 1"/>
                <a:gd name="f32" fmla="*/ 10800 f25 1"/>
                <a:gd name="f33" fmla="*/ 0 f25 1"/>
                <a:gd name="f34" fmla="*/ 21600 f25 1"/>
                <a:gd name="f35" fmla="*/ f26 f0 1"/>
                <a:gd name="f36" fmla="+- f28 0 f27"/>
                <a:gd name="f37" fmla="*/ f35 1 f7"/>
                <a:gd name="f38" fmla="*/ f32 1 f25"/>
                <a:gd name="f39" fmla="*/ f33 1 f25"/>
                <a:gd name="f40" fmla="*/ f30 1 f25"/>
                <a:gd name="f41" fmla="*/ f31 1 f25"/>
                <a:gd name="f42" fmla="*/ f34 1 f25"/>
                <a:gd name="f43" fmla="+- f37 0 f1"/>
                <a:gd name="f44" fmla="*/ f40 f12 1"/>
                <a:gd name="f45" fmla="*/ f41 f12 1"/>
                <a:gd name="f46" fmla="*/ f41 f13 1"/>
                <a:gd name="f47" fmla="*/ f40 f13 1"/>
                <a:gd name="f48" fmla="*/ f38 f12 1"/>
                <a:gd name="f49" fmla="*/ f39 f13 1"/>
                <a:gd name="f50" fmla="*/ f39 f12 1"/>
                <a:gd name="f51" fmla="*/ f38 f13 1"/>
                <a:gd name="f52" fmla="*/ f42 f13 1"/>
                <a:gd name="f53" fmla="*/ f42 f12 1"/>
                <a:gd name="f54" fmla="+- f43 f1 0"/>
                <a:gd name="f55" fmla="*/ f54 f7 1"/>
                <a:gd name="f56" fmla="*/ f55 1 f0"/>
                <a:gd name="f57" fmla="+- 0 0 f56"/>
                <a:gd name="f58" fmla="+- 0 0 f57"/>
                <a:gd name="f59" fmla="*/ f58 f0 1"/>
                <a:gd name="f60" fmla="*/ f59 1 f7"/>
                <a:gd name="f61" fmla="+- f60 0 f1"/>
                <a:gd name="f62" fmla="cos 1 f61"/>
                <a:gd name="f63" fmla="sin 1 f61"/>
                <a:gd name="f64" fmla="+- 0 0 f62"/>
                <a:gd name="f65" fmla="+- 0 0 f63"/>
                <a:gd name="f66" fmla="+- 0 0 f64"/>
                <a:gd name="f67" fmla="+- 0 0 f65"/>
                <a:gd name="f68" fmla="val f66"/>
                <a:gd name="f69" fmla="val f67"/>
                <a:gd name="f70" fmla="+- 0 0 f68"/>
                <a:gd name="f71" fmla="+- 0 0 f69"/>
                <a:gd name="f72" fmla="*/ 10800 f70 1"/>
                <a:gd name="f73" fmla="*/ 10800 f71 1"/>
                <a:gd name="f74" fmla="*/ f72 f72 1"/>
                <a:gd name="f75" fmla="*/ f73 f73 1"/>
                <a:gd name="f76" fmla="+- f74 f75 0"/>
                <a:gd name="f77" fmla="sqrt f76"/>
                <a:gd name="f78" fmla="*/ f8 1 f77"/>
                <a:gd name="f79" fmla="*/ f70 f78 1"/>
                <a:gd name="f80" fmla="*/ f71 f78 1"/>
                <a:gd name="f81" fmla="+- 10800 0 f79"/>
                <a:gd name="f82" fmla="+- 10800 0 f8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8" y="f49"/>
                </a:cxn>
                <a:cxn ang="f29">
                  <a:pos x="f44" y="f47"/>
                </a:cxn>
                <a:cxn ang="f29">
                  <a:pos x="f50" y="f51"/>
                </a:cxn>
                <a:cxn ang="f29">
                  <a:pos x="f44" y="f46"/>
                </a:cxn>
                <a:cxn ang="f29">
                  <a:pos x="f48" y="f52"/>
                </a:cxn>
                <a:cxn ang="f29">
                  <a:pos x="f45" y="f46"/>
                </a:cxn>
                <a:cxn ang="f29">
                  <a:pos x="f53" y="f51"/>
                </a:cxn>
                <a:cxn ang="f29">
                  <a:pos x="f45" y="f47"/>
                </a:cxn>
              </a:cxnLst>
              <a:rect l="f44" t="f47" r="f45" b="f46"/>
              <a:pathLst>
                <a:path w="21600" h="21600">
                  <a:moveTo>
                    <a:pt x="f81" y="f82"/>
                  </a:moveTo>
                  <a:arcTo wR="f10" hR="f10" stAng="f27" swAng="f36"/>
                  <a:close/>
                </a:path>
              </a:pathLst>
            </a:custGeom>
            <a:noFill/>
            <a:ln w="35999" cap="sq">
              <a:solidFill>
                <a:srgbClr val="0000FF"/>
              </a:solidFill>
              <a:prstDash val="solid"/>
              <a:miter/>
            </a:ln>
          </p:spPr>
          <p:txBody>
            <a:bodyPr vert="horz" wrap="square" lIns="90004" tIns="46798" rIns="90004" bIns="46798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700" b="0" i="0" u="sng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ＭＳ Ｐゴシック" pitchFamily="2"/>
                <a:cs typeface="ＭＳ Ｐゴシック" pitchFamily="2"/>
              </a:endParaRPr>
            </a:p>
          </p:txBody>
        </p:sp>
        <p:sp>
          <p:nvSpPr>
            <p:cNvPr id="9" name="TextShape 3">
              <a:extLst>
                <a:ext uri="{FF2B5EF4-FFF2-40B4-BE49-F238E27FC236}">
                  <a16:creationId xmlns:a16="http://schemas.microsoft.com/office/drawing/2014/main" id="{EEBF0964-5CC1-4B65-922A-D3BFC91AD21D}"/>
                </a:ext>
              </a:extLst>
            </p:cNvPr>
            <p:cNvSpPr/>
            <p:nvPr/>
          </p:nvSpPr>
          <p:spPr>
            <a:xfrm>
              <a:off x="5548774" y="638766"/>
              <a:ext cx="3840480" cy="5966056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*/ f0 1 21600"/>
                <a:gd name="f5" fmla="*/ f1 1 21600"/>
                <a:gd name="f6" fmla="val f2"/>
                <a:gd name="f7" fmla="val f3"/>
                <a:gd name="f8" fmla="+- f7 0 f6"/>
                <a:gd name="f9" fmla="*/ f8 1 21600"/>
                <a:gd name="f10" fmla="*/ f6 1 f9"/>
                <a:gd name="f11" fmla="*/ f7 1 f9"/>
                <a:gd name="f12" fmla="*/ f10 f4 1"/>
                <a:gd name="f13" fmla="*/ f11 f4 1"/>
                <a:gd name="f14" fmla="*/ f11 f5 1"/>
                <a:gd name="f15" fmla="*/ f10 f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2" t="f15" r="f13" b="f14"/>
              <a:pathLst>
                <a:path w="21600" h="21600">
                  <a:moveTo>
                    <a:pt x="f2" y="f2"/>
                  </a:moveTo>
                  <a:lnTo>
                    <a:pt x="f3" y="f2"/>
                  </a:lnTo>
                  <a:lnTo>
                    <a:pt x="f3" y="f3"/>
                  </a:lnTo>
                  <a:lnTo>
                    <a:pt x="f2" y="f3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FFFFFF"/>
            </a:solidFill>
            <a:ln w="35999" cap="sq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107999" tIns="63002" rIns="107999" bIns="63002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ts val="1850"/>
                <a:buBlip>
                  <a:blip r:embed="rId4"/>
                </a:buBlip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 b="1" i="0" u="none" strike="noStrike" kern="1200" cap="none" spc="0" baseline="0" dirty="0">
                  <a:solidFill>
                    <a:srgbClr val="FF3333"/>
                  </a:solidFill>
                  <a:uFillTx/>
                  <a:latin typeface="Arial" panose="020B0604020202020204" pitchFamily="34" charset="0"/>
                  <a:ea typeface="ＭＳ Ｐゴシック" pitchFamily="2"/>
                  <a:cs typeface="Arial" panose="020B0604020202020204" pitchFamily="34" charset="0"/>
                </a:rPr>
                <a:t> Charge Exchange (CE) Polarimeter</a:t>
              </a:r>
              <a:br>
                <a:rPr lang="en-US" sz="1400" b="1" i="0" u="none" strike="noStrike" kern="1200" cap="none" spc="0" baseline="0" dirty="0">
                  <a:solidFill>
                    <a:srgbClr val="FF3333"/>
                  </a:solidFill>
                  <a:uFillTx/>
                  <a:latin typeface="Arial" panose="020B0604020202020204" pitchFamily="34" charset="0"/>
                  <a:ea typeface="ＭＳ Ｐゴシック" pitchFamily="2"/>
                  <a:cs typeface="Arial" panose="020B0604020202020204" pitchFamily="34" charset="0"/>
                </a:rPr>
              </a:br>
              <a:r>
                <a:rPr lang="en-GB" sz="1400" b="0" i="0" u="none" strike="noStrike" kern="1200" cap="none" spc="0" baseline="0" dirty="0">
                  <a:solidFill>
                    <a:srgbClr val="FF3333"/>
                  </a:solidFill>
                  <a:uFillTx/>
                  <a:latin typeface="Arial" panose="020B0604020202020204" pitchFamily="34" charset="0"/>
                  <a:ea typeface="ＭＳ Ｐゴシック" pitchFamily="2"/>
                  <a:cs typeface="Arial" panose="020B0604020202020204" pitchFamily="34" charset="0"/>
                </a:rPr>
                <a:t> High-momentum forward protons (towards HCAL) after CE np → p</a:t>
              </a:r>
            </a:p>
            <a:p>
              <a:pPr marL="0" marR="0" lvl="0" indent="0" algn="l" defTabSz="914400" rtl="0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ts val="185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400" b="0" i="0" u="none" strike="noStrike" kern="1200" cap="none" spc="0" baseline="0" dirty="0">
                <a:solidFill>
                  <a:srgbClr val="FF3333"/>
                </a:solidFill>
                <a:uFillTx/>
                <a:latin typeface="Arial" panose="020B0604020202020204" pitchFamily="34" charset="0"/>
                <a:ea typeface="ＭＳ Ｐゴシック" pitchFamily="2"/>
                <a:cs typeface="Arial" panose="020B0604020202020204" pitchFamily="34" charset="0"/>
              </a:endParaRPr>
            </a:p>
            <a:p>
              <a:pPr marL="0" marR="0" lvl="0" indent="0" algn="l" defTabSz="914400" rtl="0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ts val="1850"/>
                <a:buBlip>
                  <a:blip r:embed="rId4"/>
                </a:buBlip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 b="0" i="0" u="none" strike="noStrike" kern="1200" cap="none" spc="0" baseline="0" dirty="0">
                  <a:solidFill>
                    <a:srgbClr val="FF3333"/>
                  </a:solidFill>
                  <a:uFillTx/>
                  <a:latin typeface="Arial" panose="020B0604020202020204" pitchFamily="34" charset="0"/>
                  <a:ea typeface="ＭＳ Ｐゴシック" pitchFamily="2"/>
                  <a:cs typeface="Arial" panose="020B0604020202020204" pitchFamily="34" charset="0"/>
                </a:rPr>
                <a:t> 2 INFN GEM planes</a:t>
              </a:r>
            </a:p>
            <a:p>
              <a:pPr marL="0" marR="0" lvl="0" indent="0" algn="l" defTabSz="914400" rtl="0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ts val="1850"/>
                <a:buBlip>
                  <a:blip r:embed="rId4"/>
                </a:buBlip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 b="0" i="0" u="none" strike="noStrike" kern="1200" cap="none" spc="0" baseline="0" dirty="0">
                  <a:solidFill>
                    <a:srgbClr val="FF3333"/>
                  </a:solidFill>
                  <a:uFillTx/>
                  <a:latin typeface="Arial" panose="020B0604020202020204" pitchFamily="34" charset="0"/>
                  <a:ea typeface="ＭＳ Ｐゴシック" pitchFamily="2"/>
                  <a:cs typeface="Arial" panose="020B0604020202020204" pitchFamily="34" charset="0"/>
                </a:rPr>
                <a:t> 6 UVa GEM planes</a:t>
              </a:r>
            </a:p>
            <a:p>
              <a:pPr marL="0" marR="0" lvl="0" indent="0" algn="l" defTabSz="914400" rtl="0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ts val="1850"/>
                <a:buBlip>
                  <a:blip r:embed="rId4"/>
                </a:buBlip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 b="0" i="0" u="none" strike="noStrike" kern="1200" cap="none" spc="0" baseline="0" dirty="0">
                  <a:solidFill>
                    <a:srgbClr val="FF3333"/>
                  </a:solidFill>
                  <a:uFillTx/>
                  <a:latin typeface="Arial" panose="020B0604020202020204" pitchFamily="34" charset="0"/>
                  <a:ea typeface="ＭＳ Ｐゴシック" pitchFamily="2"/>
                  <a:cs typeface="Arial" panose="020B0604020202020204" pitchFamily="34" charset="0"/>
                </a:rPr>
                <a:t> 1 Steel analyser</a:t>
              </a:r>
            </a:p>
            <a:p>
              <a:pPr marL="0" marR="0" lvl="0" indent="0" algn="l" defTabSz="914400" rtl="0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ts val="185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400" b="0" i="0" u="none" strike="noStrike" kern="1200" cap="none" spc="0" baseline="0" dirty="0">
                <a:solidFill>
                  <a:srgbClr val="FF3333"/>
                </a:solidFill>
                <a:uFillTx/>
                <a:latin typeface="Arial" panose="020B0604020202020204" pitchFamily="34" charset="0"/>
                <a:ea typeface="ＭＳ Ｐゴシック" pitchFamily="2"/>
                <a:cs typeface="Arial" panose="020B0604020202020204" pitchFamily="34" charset="0"/>
              </a:endParaRPr>
            </a:p>
            <a:p>
              <a:pPr marL="0" marR="0" lvl="0" indent="0" algn="l" defTabSz="914400" rtl="0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ts val="1850"/>
                <a:buBlip>
                  <a:blip r:embed="rId4"/>
                </a:buBlip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 b="1" i="0" u="none" strike="noStrike" kern="1200" cap="none" spc="0" baseline="0" dirty="0">
                  <a:solidFill>
                    <a:srgbClr val="0000CC"/>
                  </a:solidFill>
                  <a:uFillTx/>
                  <a:latin typeface="Arial" panose="020B0604020202020204" pitchFamily="34" charset="0"/>
                  <a:ea typeface="ＭＳ Ｐゴシック" pitchFamily="2"/>
                  <a:cs typeface="Arial" panose="020B0604020202020204" pitchFamily="34" charset="0"/>
                </a:rPr>
                <a:t> Proton Recoil (PR) Polarimeter</a:t>
              </a:r>
              <a:br>
                <a:rPr lang="en-US" sz="1400" b="1" i="0" u="none" strike="noStrike" kern="1200" cap="none" spc="0" baseline="0" dirty="0">
                  <a:solidFill>
                    <a:srgbClr val="0000CC"/>
                  </a:solidFill>
                  <a:uFillTx/>
                  <a:latin typeface="Arial" panose="020B0604020202020204" pitchFamily="34" charset="0"/>
                  <a:ea typeface="ＭＳ Ｐゴシック" pitchFamily="2"/>
                  <a:cs typeface="Arial" panose="020B0604020202020204" pitchFamily="34" charset="0"/>
                </a:rPr>
              </a:br>
              <a:r>
                <a:rPr lang="en-GB" sz="1400" b="0" i="0" u="none" strike="noStrike" kern="1200" cap="none" spc="0" baseline="0" dirty="0">
                  <a:solidFill>
                    <a:srgbClr val="0000CC"/>
                  </a:solidFill>
                  <a:uFillTx/>
                  <a:latin typeface="Arial" panose="020B0604020202020204" pitchFamily="34" charset="0"/>
                  <a:ea typeface="ＭＳ Ｐゴシック" pitchFamily="2"/>
                  <a:cs typeface="Arial" panose="020B0604020202020204" pitchFamily="34" charset="0"/>
                </a:rPr>
                <a:t> Low-momentum large-angle recoiling protons after np → np and also signal in HCAL (</a:t>
              </a:r>
              <a:r>
                <a:rPr lang="en-GB" sz="1400" b="0" i="0" u="none" strike="noStrike" kern="1200" cap="none" spc="0" baseline="0" dirty="0" err="1">
                  <a:solidFill>
                    <a:srgbClr val="0000CC"/>
                  </a:solidFill>
                  <a:uFillTx/>
                  <a:latin typeface="Arial" panose="020B0604020202020204" pitchFamily="34" charset="0"/>
                  <a:ea typeface="ＭＳ Ｐゴシック" pitchFamily="2"/>
                  <a:cs typeface="Arial" panose="020B0604020202020204" pitchFamily="34" charset="0"/>
                </a:rPr>
                <a:t>nn</a:t>
              </a:r>
              <a:r>
                <a:rPr lang="en-GB" sz="1400" b="0" i="0" u="none" strike="noStrike" kern="1200" cap="none" spc="0" baseline="0" dirty="0">
                  <a:solidFill>
                    <a:srgbClr val="0000CC"/>
                  </a:solidFill>
                  <a:uFillTx/>
                  <a:latin typeface="Arial" panose="020B0604020202020204" pitchFamily="34" charset="0"/>
                  <a:ea typeface="ＭＳ Ｐゴシック" pitchFamily="2"/>
                  <a:cs typeface="Arial" panose="020B0604020202020204" pitchFamily="34" charset="0"/>
                </a:rPr>
                <a:t> </a:t>
              </a:r>
              <a:r>
                <a:rPr lang="en-GB" sz="1400" b="0" i="0" u="none" strike="noStrike" kern="1200" cap="none" spc="0" baseline="0" dirty="0" err="1">
                  <a:solidFill>
                    <a:srgbClr val="0000CC"/>
                  </a:solidFill>
                  <a:uFillTx/>
                  <a:latin typeface="Arial" panose="020B0604020202020204" pitchFamily="34" charset="0"/>
                  <a:ea typeface="ＭＳ Ｐゴシック" pitchFamily="2"/>
                  <a:cs typeface="Arial" panose="020B0604020202020204" pitchFamily="34" charset="0"/>
                </a:rPr>
                <a:t>sct</a:t>
              </a:r>
              <a:r>
                <a:rPr lang="en-GB" sz="1400" b="0" i="0" u="none" strike="noStrike" kern="1200" cap="none" spc="0" baseline="0" dirty="0">
                  <a:solidFill>
                    <a:srgbClr val="0000CC"/>
                  </a:solidFill>
                  <a:uFillTx/>
                  <a:latin typeface="Arial" panose="020B0604020202020204" pitchFamily="34" charset="0"/>
                  <a:ea typeface="ＭＳ Ｐゴシック" pitchFamily="2"/>
                  <a:cs typeface="Arial" panose="020B0604020202020204" pitchFamily="34" charset="0"/>
                </a:rPr>
                <a:t>)</a:t>
              </a:r>
            </a:p>
            <a:p>
              <a:pPr marL="0" marR="0" lvl="0" indent="0" algn="l" defTabSz="914400" rtl="0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ts val="185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400" b="0" i="0" u="none" strike="noStrike" kern="1200" cap="none" spc="0" baseline="0" dirty="0">
                <a:solidFill>
                  <a:srgbClr val="0000CC"/>
                </a:solidFill>
                <a:uFillTx/>
                <a:latin typeface="Arial" panose="020B0604020202020204" pitchFamily="34" charset="0"/>
                <a:ea typeface="ＭＳ Ｐゴシック" pitchFamily="2"/>
                <a:cs typeface="Arial" panose="020B0604020202020204" pitchFamily="34" charset="0"/>
              </a:endParaRPr>
            </a:p>
            <a:p>
              <a:pPr marL="0" marR="0" lvl="0" indent="0" algn="l" defTabSz="914400" rtl="0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ts val="1850"/>
                <a:buBlip>
                  <a:blip r:embed="rId4"/>
                </a:buBlip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 b="0" i="0" u="none" strike="noStrike" kern="1200" cap="none" spc="0" baseline="0" dirty="0">
                  <a:solidFill>
                    <a:srgbClr val="0000CC"/>
                  </a:solidFill>
                  <a:uFillTx/>
                  <a:latin typeface="Arial" panose="020B0604020202020204" pitchFamily="34" charset="0"/>
                  <a:ea typeface="ＭＳ Ｐゴシック" pitchFamily="2"/>
                  <a:cs typeface="Arial" panose="020B0604020202020204" pitchFamily="34" charset="0"/>
                </a:rPr>
                <a:t> Active CH analyser</a:t>
              </a:r>
            </a:p>
            <a:p>
              <a:pPr marL="0" marR="0" lvl="0" indent="0" algn="l" defTabSz="914400" rtl="0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ts val="1850"/>
                <a:buBlip>
                  <a:blip r:embed="rId4"/>
                </a:buBlip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 b="0" i="0" u="none" strike="noStrike" kern="1200" cap="none" spc="0" baseline="0" dirty="0">
                  <a:solidFill>
                    <a:srgbClr val="0000CC"/>
                  </a:solidFill>
                  <a:uFillTx/>
                  <a:latin typeface="Arial" panose="020B0604020202020204" pitchFamily="34" charset="0"/>
                  <a:ea typeface="ＭＳ Ｐゴシック" pitchFamily="2"/>
                  <a:cs typeface="Arial" panose="020B0604020202020204" pitchFamily="34" charset="0"/>
                </a:rPr>
                <a:t> 2 sections, one each side of CE Polarimeter</a:t>
              </a:r>
            </a:p>
            <a:p>
              <a:pPr marL="0" marR="0" lvl="0" indent="0" algn="l" defTabSz="914400" rtl="0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SzPts val="1850"/>
                <a:buBlip>
                  <a:blip r:embed="rId4"/>
                </a:buBlip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GB" sz="1400" b="0" i="0" u="none" strike="noStrike" kern="1200" cap="none" spc="0" baseline="0" dirty="0">
                  <a:solidFill>
                    <a:srgbClr val="0000CC"/>
                  </a:solidFill>
                  <a:uFillTx/>
                  <a:latin typeface="Arial" panose="020B0604020202020204" pitchFamily="34" charset="0"/>
                  <a:ea typeface="ＭＳ Ｐゴシック" pitchFamily="2"/>
                  <a:cs typeface="Arial" panose="020B0604020202020204" pitchFamily="34" charset="0"/>
                </a:rPr>
                <a:t> Each section has 2 UVa GEM planes and 1 plastic scintillator plane</a:t>
              </a:r>
              <a:br>
                <a:rPr lang="en-US" sz="1400" b="0" i="0" u="sng" strike="noStrike" kern="1200" cap="none" spc="0" baseline="0" dirty="0">
                  <a:solidFill>
                    <a:srgbClr val="0000CC"/>
                  </a:solidFill>
                  <a:uFillTx/>
                  <a:latin typeface="Arial" panose="020B0604020202020204" pitchFamily="34" charset="0"/>
                  <a:ea typeface="ＭＳ Ｐゴシック" pitchFamily="2"/>
                  <a:cs typeface="Arial" panose="020B0604020202020204" pitchFamily="34" charset="0"/>
                </a:rPr>
              </a:br>
              <a:endParaRPr lang="en-US" sz="1400" b="0" i="0" u="sng" strike="noStrike" kern="1200" cap="none" spc="0" baseline="0" dirty="0">
                <a:solidFill>
                  <a:srgbClr val="0000CC"/>
                </a:solidFill>
                <a:uFillTx/>
                <a:latin typeface="Arial" panose="020B0604020202020204" pitchFamily="34" charset="0"/>
                <a:ea typeface="ＭＳ Ｐゴシック" pitchFamily="2"/>
                <a:cs typeface="Arial" panose="020B0604020202020204" pitchFamily="34" charset="0"/>
              </a:endParaRPr>
            </a:p>
            <a:p>
              <a:pPr marL="0" marR="0" lvl="0" indent="0" algn="l" defTabSz="914400" rtl="0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400" b="0" i="0" u="sng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ＭＳ Ｐゴシック" pitchFamily="2"/>
                <a:cs typeface="Arial" panose="020B0604020202020204" pitchFamily="34" charset="0"/>
              </a:endParaRPr>
            </a:p>
            <a:p>
              <a:pPr marL="0" marR="0" lvl="0" indent="0" algn="l" defTabSz="914400" rtl="0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400" b="0" i="0" u="sng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ea typeface="ＭＳ Ｐゴシック" pitchFamily="2"/>
                <a:cs typeface="Arial" panose="020B0604020202020204" pitchFamily="34" charset="0"/>
              </a:endParaRPr>
            </a:p>
          </p:txBody>
        </p:sp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72B96769-A86A-4E72-83B9-02170C707B97}"/>
                </a:ext>
              </a:extLst>
            </p:cNvPr>
            <p:cNvSpPr/>
            <p:nvPr/>
          </p:nvSpPr>
          <p:spPr>
            <a:xfrm flipH="1" flipV="1">
              <a:off x="5226167" y="3057699"/>
              <a:ext cx="422478" cy="47308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21598" cap="sq">
              <a:solidFill>
                <a:srgbClr val="0000FF"/>
              </a:solidFill>
              <a:prstDash val="solid"/>
              <a:miter/>
              <a:tailEnd type="arrow"/>
            </a:ln>
          </p:spPr>
          <p:txBody>
            <a:bodyPr vert="horz" wrap="square" lIns="90004" tIns="46798" rIns="90004" bIns="46798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2700" b="0" i="0" u="sng" strike="noStrike" kern="1200" cap="none" spc="0" baseline="0">
                <a:solidFill>
                  <a:srgbClr val="000000"/>
                </a:solidFill>
                <a:uFillTx/>
                <a:latin typeface="Arial" pitchFamily="2"/>
                <a:ea typeface="ＭＳ Ｐゴシック" pitchFamily="2"/>
                <a:cs typeface="ＭＳ Ｐゴシック" pitchFamily="2"/>
              </a:endParaRPr>
            </a:p>
          </p:txBody>
        </p:sp>
        <p:sp>
          <p:nvSpPr>
            <p:cNvPr id="11" name="CustomShape 2">
              <a:extLst>
                <a:ext uri="{FF2B5EF4-FFF2-40B4-BE49-F238E27FC236}">
                  <a16:creationId xmlns:a16="http://schemas.microsoft.com/office/drawing/2014/main" id="{899DADAC-B4C4-44AE-8B53-FED7B802A51A}"/>
                </a:ext>
              </a:extLst>
            </p:cNvPr>
            <p:cNvSpPr/>
            <p:nvPr/>
          </p:nvSpPr>
          <p:spPr>
            <a:xfrm rot="1242608">
              <a:off x="1875840" y="1571801"/>
              <a:ext cx="1528556" cy="229536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*/ 5419351 1 1725033"/>
                <a:gd name="f8" fmla="*/ 10800 10800 1"/>
                <a:gd name="f9" fmla="+- 0 0 360"/>
                <a:gd name="f10" fmla="val 10800"/>
                <a:gd name="f11" fmla="+- 0 0 0"/>
                <a:gd name="f12" fmla="*/ f3 1 21600"/>
                <a:gd name="f13" fmla="*/ f4 1 21600"/>
                <a:gd name="f14" fmla="val f5"/>
                <a:gd name="f15" fmla="val f6"/>
                <a:gd name="f16" fmla="*/ 0 f7 1"/>
                <a:gd name="f17" fmla="*/ f5 f0 1"/>
                <a:gd name="f18" fmla="*/ f9 f0 1"/>
                <a:gd name="f19" fmla="*/ f11 f0 1"/>
                <a:gd name="f20" fmla="+- f15 0 f14"/>
                <a:gd name="f21" fmla="*/ f16 1 f2"/>
                <a:gd name="f22" fmla="*/ f17 1 f2"/>
                <a:gd name="f23" fmla="*/ f18 1 f2"/>
                <a:gd name="f24" fmla="*/ f19 1 f2"/>
                <a:gd name="f25" fmla="*/ f20 1 21600"/>
                <a:gd name="f26" fmla="+- 0 0 f21"/>
                <a:gd name="f27" fmla="+- f22 0 f1"/>
                <a:gd name="f28" fmla="+- f23 0 f1"/>
                <a:gd name="f29" fmla="+- f24 0 f1"/>
                <a:gd name="f30" fmla="*/ 3163 f25 1"/>
                <a:gd name="f31" fmla="*/ 18437 f25 1"/>
                <a:gd name="f32" fmla="*/ 10800 f25 1"/>
                <a:gd name="f33" fmla="*/ 0 f25 1"/>
                <a:gd name="f34" fmla="*/ 21600 f25 1"/>
                <a:gd name="f35" fmla="*/ f26 f0 1"/>
                <a:gd name="f36" fmla="+- f28 0 f27"/>
                <a:gd name="f37" fmla="*/ f35 1 f7"/>
                <a:gd name="f38" fmla="*/ f32 1 f25"/>
                <a:gd name="f39" fmla="*/ f33 1 f25"/>
                <a:gd name="f40" fmla="*/ f30 1 f25"/>
                <a:gd name="f41" fmla="*/ f31 1 f25"/>
                <a:gd name="f42" fmla="*/ f34 1 f25"/>
                <a:gd name="f43" fmla="+- f37 0 f1"/>
                <a:gd name="f44" fmla="*/ f40 f12 1"/>
                <a:gd name="f45" fmla="*/ f41 f12 1"/>
                <a:gd name="f46" fmla="*/ f41 f13 1"/>
                <a:gd name="f47" fmla="*/ f40 f13 1"/>
                <a:gd name="f48" fmla="*/ f38 f12 1"/>
                <a:gd name="f49" fmla="*/ f39 f13 1"/>
                <a:gd name="f50" fmla="*/ f39 f12 1"/>
                <a:gd name="f51" fmla="*/ f38 f13 1"/>
                <a:gd name="f52" fmla="*/ f42 f13 1"/>
                <a:gd name="f53" fmla="*/ f42 f12 1"/>
                <a:gd name="f54" fmla="+- f43 f1 0"/>
                <a:gd name="f55" fmla="*/ f54 f7 1"/>
                <a:gd name="f56" fmla="*/ f55 1 f0"/>
                <a:gd name="f57" fmla="+- 0 0 f56"/>
                <a:gd name="f58" fmla="+- 0 0 f57"/>
                <a:gd name="f59" fmla="*/ f58 f0 1"/>
                <a:gd name="f60" fmla="*/ f59 1 f7"/>
                <a:gd name="f61" fmla="+- f60 0 f1"/>
                <a:gd name="f62" fmla="cos 1 f61"/>
                <a:gd name="f63" fmla="sin 1 f61"/>
                <a:gd name="f64" fmla="+- 0 0 f62"/>
                <a:gd name="f65" fmla="+- 0 0 f63"/>
                <a:gd name="f66" fmla="+- 0 0 f64"/>
                <a:gd name="f67" fmla="+- 0 0 f65"/>
                <a:gd name="f68" fmla="val f66"/>
                <a:gd name="f69" fmla="val f67"/>
                <a:gd name="f70" fmla="+- 0 0 f68"/>
                <a:gd name="f71" fmla="+- 0 0 f69"/>
                <a:gd name="f72" fmla="*/ 10800 f70 1"/>
                <a:gd name="f73" fmla="*/ 10800 f71 1"/>
                <a:gd name="f74" fmla="*/ f72 f72 1"/>
                <a:gd name="f75" fmla="*/ f73 f73 1"/>
                <a:gd name="f76" fmla="+- f74 f75 0"/>
                <a:gd name="f77" fmla="sqrt f76"/>
                <a:gd name="f78" fmla="*/ f8 1 f77"/>
                <a:gd name="f79" fmla="*/ f70 f78 1"/>
                <a:gd name="f80" fmla="*/ f71 f78 1"/>
                <a:gd name="f81" fmla="+- 10800 0 f79"/>
                <a:gd name="f82" fmla="+- 10800 0 f8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48" y="f49"/>
                </a:cxn>
                <a:cxn ang="f29">
                  <a:pos x="f44" y="f47"/>
                </a:cxn>
                <a:cxn ang="f29">
                  <a:pos x="f50" y="f51"/>
                </a:cxn>
                <a:cxn ang="f29">
                  <a:pos x="f44" y="f46"/>
                </a:cxn>
                <a:cxn ang="f29">
                  <a:pos x="f48" y="f52"/>
                </a:cxn>
                <a:cxn ang="f29">
                  <a:pos x="f45" y="f46"/>
                </a:cxn>
                <a:cxn ang="f29">
                  <a:pos x="f53" y="f51"/>
                </a:cxn>
                <a:cxn ang="f29">
                  <a:pos x="f45" y="f47"/>
                </a:cxn>
              </a:cxnLst>
              <a:rect l="f44" t="f47" r="f45" b="f46"/>
              <a:pathLst>
                <a:path w="21600" h="21600">
                  <a:moveTo>
                    <a:pt x="f81" y="f82"/>
                  </a:moveTo>
                  <a:arcTo wR="f10" hR="f10" stAng="f27" swAng="f36"/>
                  <a:close/>
                </a:path>
              </a:pathLst>
            </a:custGeom>
            <a:noFill/>
            <a:ln w="35999" cap="sq">
              <a:solidFill>
                <a:srgbClr val="FF3333"/>
              </a:solidFill>
              <a:prstDash val="solid"/>
              <a:miter/>
            </a:ln>
          </p:spPr>
          <p:txBody>
            <a:bodyPr vert="horz" wrap="square" lIns="90004" tIns="46798" rIns="90004" bIns="46798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2" name="Line 4">
              <a:extLst>
                <a:ext uri="{FF2B5EF4-FFF2-40B4-BE49-F238E27FC236}">
                  <a16:creationId xmlns:a16="http://schemas.microsoft.com/office/drawing/2014/main" id="{6BF4BE2B-2AF1-4159-9CE4-63A0F9184A0E}"/>
                </a:ext>
              </a:extLst>
            </p:cNvPr>
            <p:cNvSpPr/>
            <p:nvPr/>
          </p:nvSpPr>
          <p:spPr>
            <a:xfrm flipH="1">
              <a:off x="3407128" y="878618"/>
              <a:ext cx="2241517" cy="193922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21598" cap="sq">
              <a:solidFill>
                <a:srgbClr val="FF3333"/>
              </a:solidFill>
              <a:prstDash val="solid"/>
              <a:miter/>
              <a:tailEnd type="arrow"/>
            </a:ln>
          </p:spPr>
          <p:txBody>
            <a:bodyPr vert="horz" wrap="square" lIns="90004" tIns="46798" rIns="90004" bIns="46798" anchor="t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3" name="Straight Connector 11">
              <a:extLst>
                <a:ext uri="{FF2B5EF4-FFF2-40B4-BE49-F238E27FC236}">
                  <a16:creationId xmlns:a16="http://schemas.microsoft.com/office/drawing/2014/main" id="{DB4B4DF4-03A4-46AE-ACC0-BC331C2F4C83}"/>
                </a:ext>
              </a:extLst>
            </p:cNvPr>
            <p:cNvSpPr/>
            <p:nvPr/>
          </p:nvSpPr>
          <p:spPr>
            <a:xfrm>
              <a:off x="1068214" y="1186684"/>
              <a:ext cx="2338925" cy="5486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29160" cap="flat">
              <a:solidFill>
                <a:srgbClr val="FFFFFF"/>
              </a:solidFill>
              <a:prstDash val="solid"/>
              <a:miter/>
              <a:tailEnd type="arrow"/>
            </a:ln>
          </p:spPr>
          <p:txBody>
            <a:bodyPr vert="horz" wrap="none" lIns="104397" tIns="59399" rIns="104397" bIns="59399" anchor="ctr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4" name="Straight Connector 12">
              <a:extLst>
                <a:ext uri="{FF2B5EF4-FFF2-40B4-BE49-F238E27FC236}">
                  <a16:creationId xmlns:a16="http://schemas.microsoft.com/office/drawing/2014/main" id="{69558663-DD70-4E6C-96CE-AB4548101487}"/>
                </a:ext>
              </a:extLst>
            </p:cNvPr>
            <p:cNvSpPr/>
            <p:nvPr/>
          </p:nvSpPr>
          <p:spPr>
            <a:xfrm>
              <a:off x="1068214" y="1186684"/>
              <a:ext cx="1371600" cy="2377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29160" cap="flat">
              <a:solidFill>
                <a:srgbClr val="FFFFFF"/>
              </a:solidFill>
              <a:prstDash val="solid"/>
              <a:miter/>
              <a:tailEnd type="arrow"/>
            </a:ln>
          </p:spPr>
          <p:txBody>
            <a:bodyPr vert="horz" wrap="none" lIns="104397" tIns="59399" rIns="104397" bIns="59399" anchor="ctr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5" name="Straight Connector 13">
              <a:extLst>
                <a:ext uri="{FF2B5EF4-FFF2-40B4-BE49-F238E27FC236}">
                  <a16:creationId xmlns:a16="http://schemas.microsoft.com/office/drawing/2014/main" id="{87EE8F69-ED2E-4478-9854-D4CE4A1028C7}"/>
                </a:ext>
              </a:extLst>
            </p:cNvPr>
            <p:cNvSpPr/>
            <p:nvPr/>
          </p:nvSpPr>
          <p:spPr>
            <a:xfrm>
              <a:off x="1068214" y="1186684"/>
              <a:ext cx="1005840" cy="8229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29160" cap="flat">
              <a:solidFill>
                <a:srgbClr val="FFFFFF"/>
              </a:solidFill>
              <a:prstDash val="solid"/>
              <a:miter/>
              <a:tailEnd type="arrow"/>
            </a:ln>
          </p:spPr>
          <p:txBody>
            <a:bodyPr vert="horz" wrap="none" lIns="104397" tIns="59399" rIns="104397" bIns="59399" anchor="ctr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6" name="Straight Connector 14">
              <a:extLst>
                <a:ext uri="{FF2B5EF4-FFF2-40B4-BE49-F238E27FC236}">
                  <a16:creationId xmlns:a16="http://schemas.microsoft.com/office/drawing/2014/main" id="{6E2D2C9C-9B52-4D75-986B-D12402A77BE2}"/>
                </a:ext>
              </a:extLst>
            </p:cNvPr>
            <p:cNvSpPr/>
            <p:nvPr/>
          </p:nvSpPr>
          <p:spPr>
            <a:xfrm>
              <a:off x="1068214" y="1186684"/>
              <a:ext cx="1828800" cy="9144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29160" cap="flat">
              <a:solidFill>
                <a:srgbClr val="FFFFFF"/>
              </a:solidFill>
              <a:prstDash val="solid"/>
              <a:miter/>
              <a:tailEnd type="arrow"/>
            </a:ln>
          </p:spPr>
          <p:txBody>
            <a:bodyPr vert="horz" wrap="none" lIns="104397" tIns="59399" rIns="104397" bIns="59399" anchor="ctr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6FD9B0B-2E67-4B8A-A59F-9DCEB4F22509}"/>
                </a:ext>
              </a:extLst>
            </p:cNvPr>
            <p:cNvSpPr txBox="1"/>
            <p:nvPr/>
          </p:nvSpPr>
          <p:spPr>
            <a:xfrm>
              <a:off x="284134" y="823804"/>
              <a:ext cx="886569" cy="3666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0004" tIns="44997" rIns="90004" bIns="44997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FFFFFF"/>
                  </a:solidFill>
                  <a:uFillTx/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GEMS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C1E5838-83D8-4171-B27D-0B8468EA4F88}"/>
                </a:ext>
              </a:extLst>
            </p:cNvPr>
            <p:cNvSpPr txBox="1"/>
            <p:nvPr/>
          </p:nvSpPr>
          <p:spPr>
            <a:xfrm rot="1144185">
              <a:off x="2975969" y="936319"/>
              <a:ext cx="2484212" cy="3666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0004" tIns="44997" rIns="90004" bIns="44997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>
                  <a:solidFill>
                    <a:srgbClr val="72BF44"/>
                  </a:solidFill>
                  <a:uFillTx/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Plastic scintillatores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9B29BE4-97E8-4EFC-982C-566F78CCF2FA}"/>
                </a:ext>
              </a:extLst>
            </p:cNvPr>
            <p:cNvSpPr txBox="1"/>
            <p:nvPr/>
          </p:nvSpPr>
          <p:spPr>
            <a:xfrm rot="1144185">
              <a:off x="1723180" y="4942249"/>
              <a:ext cx="2484212" cy="36669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0004" tIns="44997" rIns="90004" bIns="44997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1" i="0" u="none" strike="noStrike" kern="1200" cap="none" spc="0" baseline="0" dirty="0">
                  <a:solidFill>
                    <a:srgbClr val="72BF44"/>
                  </a:solidFill>
                  <a:uFillTx/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Plastic </a:t>
              </a:r>
              <a:r>
                <a:rPr lang="en-US" sz="1800" b="1" i="0" u="none" strike="noStrike" kern="1200" cap="none" spc="0" baseline="0" dirty="0" err="1">
                  <a:solidFill>
                    <a:srgbClr val="72BF44"/>
                  </a:solidFill>
                  <a:uFillTx/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scintillatores</a:t>
              </a:r>
              <a:endParaRPr lang="en-US" sz="1800" b="1" i="0" u="none" strike="noStrike" kern="1200" cap="none" spc="0" baseline="0" dirty="0">
                <a:solidFill>
                  <a:srgbClr val="72BF44"/>
                </a:solidFill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7F750F4-E45A-4B70-930D-1B0D78D6A55B}"/>
                </a:ext>
              </a:extLst>
            </p:cNvPr>
            <p:cNvSpPr txBox="1"/>
            <p:nvPr/>
          </p:nvSpPr>
          <p:spPr>
            <a:xfrm>
              <a:off x="4010853" y="3198364"/>
              <a:ext cx="1395911" cy="3363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0004" tIns="44997" rIns="90004" bIns="44997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1" i="0" u="none" strike="noStrike" kern="1200" cap="none" spc="0" baseline="0">
                  <a:solidFill>
                    <a:srgbClr val="FFF200"/>
                  </a:solidFill>
                  <a:highlight>
                    <a:scrgbClr r="0" g="0" b="0">
                      <a:alpha val="0"/>
                    </a:scrgbClr>
                  </a:highlight>
                  <a:uFillTx/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CH analyzer</a:t>
              </a:r>
            </a:p>
          </p:txBody>
        </p:sp>
        <p:sp>
          <p:nvSpPr>
            <p:cNvPr id="22" name="Straight Connector 19">
              <a:extLst>
                <a:ext uri="{FF2B5EF4-FFF2-40B4-BE49-F238E27FC236}">
                  <a16:creationId xmlns:a16="http://schemas.microsoft.com/office/drawing/2014/main" id="{EF0AE3BC-10B0-48F8-8ACE-DC56DB609EF3}"/>
                </a:ext>
              </a:extLst>
            </p:cNvPr>
            <p:cNvSpPr/>
            <p:nvPr/>
          </p:nvSpPr>
          <p:spPr>
            <a:xfrm flipH="1">
              <a:off x="3664533" y="3381244"/>
              <a:ext cx="382319" cy="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29160" cap="flat">
              <a:solidFill>
                <a:srgbClr val="FFF200"/>
              </a:solidFill>
              <a:prstDash val="solid"/>
              <a:miter/>
              <a:tailEnd type="arrow"/>
            </a:ln>
          </p:spPr>
          <p:txBody>
            <a:bodyPr vert="horz" wrap="none" lIns="104397" tIns="59399" rIns="104397" bIns="59399" anchor="ctr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23" name="Straight Connector 20">
              <a:extLst>
                <a:ext uri="{FF2B5EF4-FFF2-40B4-BE49-F238E27FC236}">
                  <a16:creationId xmlns:a16="http://schemas.microsoft.com/office/drawing/2014/main" id="{6E4379DD-C69B-4461-A9CF-BC43739B89D5}"/>
                </a:ext>
              </a:extLst>
            </p:cNvPr>
            <p:cNvSpPr/>
            <p:nvPr/>
          </p:nvSpPr>
          <p:spPr>
            <a:xfrm flipV="1">
              <a:off x="1251094" y="2649724"/>
              <a:ext cx="1188720" cy="9144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180"/>
                <a:gd name="f8" fmla="+- 0 0 -360"/>
                <a:gd name="f9" fmla="abs f3"/>
                <a:gd name="f10" fmla="abs f4"/>
                <a:gd name="f11" fmla="abs f5"/>
                <a:gd name="f12" fmla="val f6"/>
                <a:gd name="f13" fmla="*/ f7 f0 1"/>
                <a:gd name="f14" fmla="*/ f8 f0 1"/>
                <a:gd name="f15" fmla="?: f9 f3 1"/>
                <a:gd name="f16" fmla="?: f10 f4 1"/>
                <a:gd name="f17" fmla="?: f11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*/ f27 f26 1"/>
                <a:gd name="f33" fmla="*/ f28 f26 1"/>
                <a:gd name="f34" fmla="*/ f12 f26 1"/>
                <a:gd name="f35" fmla="*/ f29 f26 1"/>
                <a:gd name="f36" fmla="*/ f30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34" y="f34"/>
                </a:cxn>
                <a:cxn ang="f25">
                  <a:pos x="f35" y="f36"/>
                </a:cxn>
              </a:cxnLst>
              <a:rect l="f31" t="f31" r="f32" b="f33"/>
              <a:pathLst>
                <a:path>
                  <a:moveTo>
                    <a:pt x="f34" y="f34"/>
                  </a:moveTo>
                  <a:lnTo>
                    <a:pt x="f35" y="f36"/>
                  </a:lnTo>
                </a:path>
              </a:pathLst>
            </a:custGeom>
            <a:noFill/>
            <a:ln w="29160" cap="flat">
              <a:solidFill>
                <a:srgbClr val="FFF200"/>
              </a:solidFill>
              <a:prstDash val="solid"/>
              <a:miter/>
              <a:tailEnd type="arrow"/>
            </a:ln>
          </p:spPr>
          <p:txBody>
            <a:bodyPr vert="horz" wrap="none" lIns="104397" tIns="59399" rIns="104397" bIns="59399" anchor="ctr" anchorCtr="0" compatLnSpc="0">
              <a:no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000000"/>
                </a:solidFill>
                <a:uFillTx/>
                <a:latin typeface="Liberation Sans" pitchFamily="18"/>
                <a:ea typeface="Microsoft YaHei" pitchFamily="2"/>
                <a:cs typeface="Mangal" pitchFamily="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86C1860-8E74-4CA3-ADB3-522B530B9A25}"/>
                </a:ext>
              </a:extLst>
            </p:cNvPr>
            <p:cNvSpPr txBox="1"/>
            <p:nvPr/>
          </p:nvSpPr>
          <p:spPr>
            <a:xfrm>
              <a:off x="245254" y="3838443"/>
              <a:ext cx="1337382" cy="336344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0004" tIns="44997" rIns="90004" bIns="44997" anchor="t" anchorCtr="0" compatLnSpc="0">
              <a:spAutoFit/>
            </a:bodyPr>
            <a:lstStyle/>
            <a:p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1" i="0" u="none" strike="noStrike" kern="1200" cap="none" spc="0" baseline="0" dirty="0">
                  <a:solidFill>
                    <a:srgbClr val="FFF200"/>
                  </a:solidFill>
                  <a:highlight>
                    <a:scrgbClr r="0" g="0" b="0">
                      <a:alpha val="0"/>
                    </a:scrgbClr>
                  </a:highlight>
                  <a:uFillTx/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Fe analyzer</a:t>
              </a:r>
            </a:p>
          </p:txBody>
        </p:sp>
      </p:grpSp>
      <p:sp>
        <p:nvSpPr>
          <p:cNvPr id="25" name="Subtitle 2">
            <a:extLst>
              <a:ext uri="{FF2B5EF4-FFF2-40B4-BE49-F238E27FC236}">
                <a16:creationId xmlns:a16="http://schemas.microsoft.com/office/drawing/2014/main" id="{147FD1CE-499D-41C3-8FA8-1C3DBC535927}"/>
              </a:ext>
            </a:extLst>
          </p:cNvPr>
          <p:cNvSpPr txBox="1">
            <a:spLocks/>
          </p:cNvSpPr>
          <p:nvPr/>
        </p:nvSpPr>
        <p:spPr>
          <a:xfrm>
            <a:off x="806432" y="5486400"/>
            <a:ext cx="3079768" cy="134568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spcBef>
                <a:spcPts val="0"/>
              </a:spcBef>
              <a:buSzPct val="100000"/>
              <a:buNone/>
            </a:pPr>
            <a:r>
              <a:rPr lang="en-US" sz="1200" b="1" dirty="0">
                <a:solidFill>
                  <a:srgbClr val="C00000"/>
                </a:solidFill>
                <a:cs typeface="Arial" panose="020B0604020202020204" pitchFamily="34" charset="0"/>
              </a:rPr>
              <a:t>Highlight of GEM technology:</a:t>
            </a:r>
          </a:p>
          <a:p>
            <a:pPr marL="182880" indent="-182880">
              <a:lnSpc>
                <a:spcPts val="2000"/>
              </a:lnSpc>
              <a:spcBef>
                <a:spcPts val="0"/>
              </a:spcBef>
              <a:buSzPct val="100000"/>
            </a:pPr>
            <a:r>
              <a:rPr lang="en-US" sz="1200" dirty="0">
                <a:cs typeface="Arial" panose="020B0604020202020204" pitchFamily="34" charset="0"/>
              </a:rPr>
              <a:t>High rate capability: 1 MHz / cm</a:t>
            </a:r>
            <a:r>
              <a:rPr lang="en-US" sz="1200" baseline="30000" dirty="0">
                <a:cs typeface="Arial" panose="020B0604020202020204" pitchFamily="34" charset="0"/>
              </a:rPr>
              <a:t>2</a:t>
            </a:r>
          </a:p>
          <a:p>
            <a:pPr marL="182880" indent="-182880">
              <a:lnSpc>
                <a:spcPts val="2000"/>
              </a:lnSpc>
              <a:spcBef>
                <a:spcPts val="0"/>
              </a:spcBef>
              <a:buSzPct val="100000"/>
            </a:pPr>
            <a:r>
              <a:rPr lang="en-US" sz="1200" dirty="0">
                <a:cs typeface="Arial" panose="020B0604020202020204" pitchFamily="34" charset="0"/>
              </a:rPr>
              <a:t>High spatial resolution: 100 µm</a:t>
            </a:r>
          </a:p>
          <a:p>
            <a:pPr marL="182880" indent="-182880">
              <a:lnSpc>
                <a:spcPts val="2000"/>
              </a:lnSpc>
              <a:spcBef>
                <a:spcPts val="0"/>
              </a:spcBef>
              <a:buSzPct val="100000"/>
            </a:pPr>
            <a:r>
              <a:rPr lang="en-US" sz="1200" dirty="0">
                <a:cs typeface="Arial" panose="020B0604020202020204" pitchFamily="34" charset="0"/>
              </a:rPr>
              <a:t>Large area capabilities</a:t>
            </a:r>
            <a:r>
              <a:rPr lang="en-US" sz="1200">
                <a:cs typeface="Arial" panose="020B0604020202020204" pitchFamily="34" charset="0"/>
              </a:rPr>
              <a:t>: 150 </a:t>
            </a:r>
            <a:r>
              <a:rPr lang="en-US" sz="1200" dirty="0">
                <a:cs typeface="Arial" panose="020B0604020202020204" pitchFamily="34" charset="0"/>
              </a:rPr>
              <a:t>cm </a:t>
            </a:r>
            <a:r>
              <a:rPr lang="en-US" sz="1200">
                <a:cs typeface="Arial" panose="020B0604020202020204" pitchFamily="34" charset="0"/>
              </a:rPr>
              <a:t>x 55 </a:t>
            </a:r>
            <a:r>
              <a:rPr lang="en-US" sz="1200" dirty="0">
                <a:cs typeface="Arial" panose="020B0604020202020204" pitchFamily="34" charset="0"/>
              </a:rPr>
              <a:t>cm</a:t>
            </a:r>
          </a:p>
          <a:p>
            <a:pPr marL="182880" indent="-182880">
              <a:lnSpc>
                <a:spcPts val="2000"/>
              </a:lnSpc>
              <a:spcBef>
                <a:spcPts val="0"/>
              </a:spcBef>
              <a:buSzPct val="100000"/>
            </a:pPr>
            <a:r>
              <a:rPr lang="en-US" sz="1200" dirty="0">
                <a:cs typeface="Arial" panose="020B0604020202020204" pitchFamily="34" charset="0"/>
              </a:rPr>
              <a:t>Low cost technology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3</a:t>
            </a:fld>
            <a:endParaRPr lang="en-US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SBS GEM for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-RP: 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12176844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30</a:t>
            </a:fld>
            <a:endParaRPr lang="en-US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SBS GEM for </a:t>
            </a:r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-RP: 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690F8969-62AC-4AE9-93BA-AD5617B3A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83707"/>
            <a:ext cx="9144000" cy="589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042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31</a:t>
            </a:fld>
            <a:endParaRPr lang="en-US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-RP GEM Trackers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B6E983-9BBE-4EAC-8B1E-337E850189F0}"/>
              </a:ext>
            </a:extLst>
          </p:cNvPr>
          <p:cNvGrpSpPr/>
          <p:nvPr/>
        </p:nvGrpSpPr>
        <p:grpSpPr>
          <a:xfrm>
            <a:off x="7086522" y="1019855"/>
            <a:ext cx="1981278" cy="5260847"/>
            <a:chOff x="7086522" y="1019855"/>
            <a:chExt cx="1981278" cy="52608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87A83D3-EAC7-440D-8DA9-5A293E9B0D20}"/>
                </a:ext>
              </a:extLst>
            </p:cNvPr>
            <p:cNvGrpSpPr/>
            <p:nvPr/>
          </p:nvGrpSpPr>
          <p:grpSpPr>
            <a:xfrm>
              <a:off x="7086522" y="1019855"/>
              <a:ext cx="1981278" cy="5260847"/>
              <a:chOff x="7064833" y="1415627"/>
              <a:chExt cx="1981278" cy="5260847"/>
            </a:xfrm>
          </p:grpSpPr>
          <p:pic>
            <p:nvPicPr>
              <p:cNvPr id="32" name="Picture 5">
                <a:extLst>
                  <a:ext uri="{FF2B5EF4-FFF2-40B4-BE49-F238E27FC236}">
                    <a16:creationId xmlns:a16="http://schemas.microsoft.com/office/drawing/2014/main" id="{65EE502E-FA48-4EDD-A853-FF32C72DA9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64834" y="1708980"/>
                <a:ext cx="1981277" cy="49674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3" name="Rectangle 6">
                <a:extLst>
                  <a:ext uri="{FF2B5EF4-FFF2-40B4-BE49-F238E27FC236}">
                    <a16:creationId xmlns:a16="http://schemas.microsoft.com/office/drawing/2014/main" id="{DDFDD3E6-49A2-4228-A1D0-28FC2F2C4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4833" y="1415627"/>
                <a:ext cx="1981277" cy="275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5000" rIns="90000" bIns="45000">
                <a:spAutoFit/>
              </a:bodyPr>
              <a:lstStyle>
                <a:lvl1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1pPr>
                <a:lvl2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2pPr>
                <a:lvl3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3pPr>
                <a:lvl4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4pPr>
                <a:lvl5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5pPr>
                <a:lvl6pPr marL="25146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6pPr>
                <a:lvl7pPr marL="29718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7pPr>
                <a:lvl8pPr marL="34290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8pPr>
                <a:lvl9pPr marL="38862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en-US" altLang="en-US" sz="1200" b="1" dirty="0">
                    <a:solidFill>
                      <a:srgbClr val="0000FF"/>
                    </a:solidFill>
                    <a:cs typeface="Arial" panose="020B0604020202020204" pitchFamily="34" charset="0"/>
                  </a:rPr>
                  <a:t>10 UVa GEM layers</a:t>
                </a:r>
              </a:p>
            </p:txBody>
          </p:sp>
          <p:sp>
            <p:nvSpPr>
              <p:cNvPr id="31" name="Rectangle 9">
                <a:extLst>
                  <a:ext uri="{FF2B5EF4-FFF2-40B4-BE49-F238E27FC236}">
                    <a16:creationId xmlns:a16="http://schemas.microsoft.com/office/drawing/2014/main" id="{2E134330-1E17-4A63-A010-5729873C3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6616382" y="4078107"/>
                <a:ext cx="2966338" cy="2755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wrap="square" lIns="90000" tIns="45000" rIns="90000" bIns="45000">
                <a:spAutoFit/>
              </a:bodyPr>
              <a:lstStyle>
                <a:lvl1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1pPr>
                <a:lvl2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2pPr>
                <a:lvl3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3pPr>
                <a:lvl4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4pPr>
                <a:lvl5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5pPr>
                <a:lvl6pPr marL="25146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6pPr>
                <a:lvl7pPr marL="29718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7pPr>
                <a:lvl8pPr marL="34290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8pPr>
                <a:lvl9pPr marL="38862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</a:pPr>
                <a:r>
                  <a:rPr lang="en-US" altLang="en-US" sz="12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Stack of 4 GEM modules (60 × 50 cm</a:t>
                </a:r>
                <a:r>
                  <a:rPr lang="en-US" altLang="en-US" sz="1200" baseline="330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2</a:t>
                </a:r>
                <a:r>
                  <a:rPr lang="en-US" altLang="en-US" sz="12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)</a:t>
                </a:r>
              </a:p>
            </p:txBody>
          </p:sp>
        </p:grpSp>
        <p:sp>
          <p:nvSpPr>
            <p:cNvPr id="34" name="CustomShape 8">
              <a:extLst>
                <a:ext uri="{FF2B5EF4-FFF2-40B4-BE49-F238E27FC236}">
                  <a16:creationId xmlns:a16="http://schemas.microsoft.com/office/drawing/2014/main" id="{3E2BBA8F-53C8-4984-ACBA-5E99F9850094}"/>
                </a:ext>
              </a:extLst>
            </p:cNvPr>
            <p:cNvSpPr/>
            <p:nvPr/>
          </p:nvSpPr>
          <p:spPr>
            <a:xfrm>
              <a:off x="7539907" y="1520843"/>
              <a:ext cx="360" cy="45720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chemeClr val="tx2"/>
              </a:solidFill>
              <a:round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8" name="CustomShape 9">
              <a:extLst>
                <a:ext uri="{FF2B5EF4-FFF2-40B4-BE49-F238E27FC236}">
                  <a16:creationId xmlns:a16="http://schemas.microsoft.com/office/drawing/2014/main" id="{89DF7D7C-D5AA-489C-8FF6-DD0A8A03CA36}"/>
                </a:ext>
              </a:extLst>
            </p:cNvPr>
            <p:cNvSpPr/>
            <p:nvPr/>
          </p:nvSpPr>
          <p:spPr>
            <a:xfrm rot="5400000">
              <a:off x="7402781" y="3127061"/>
              <a:ext cx="601920" cy="285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36000" tIns="36000" rIns="36000" bIns="36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strike="noStrike" spc="-1" dirty="0">
                  <a:solidFill>
                    <a:schemeClr val="tx2"/>
                  </a:solidFill>
                  <a:latin typeface="Calibri"/>
                </a:rPr>
                <a:t>200 cm</a:t>
              </a:r>
              <a:endParaRPr lang="en-US" sz="1400" strike="noStrike" spc="-1" dirty="0">
                <a:solidFill>
                  <a:schemeClr val="tx2"/>
                </a:solidFill>
                <a:latin typeface="Arial"/>
              </a:endParaRPr>
            </a:p>
          </p:txBody>
        </p:sp>
        <p:sp>
          <p:nvSpPr>
            <p:cNvPr id="49" name="CustomShape 8">
              <a:extLst>
                <a:ext uri="{FF2B5EF4-FFF2-40B4-BE49-F238E27FC236}">
                  <a16:creationId xmlns:a16="http://schemas.microsoft.com/office/drawing/2014/main" id="{3E65D8BA-3728-4D43-8FE5-290207C1A643}"/>
                </a:ext>
              </a:extLst>
            </p:cNvPr>
            <p:cNvSpPr/>
            <p:nvPr/>
          </p:nvSpPr>
          <p:spPr>
            <a:xfrm rot="16200000">
              <a:off x="8093672" y="1142820"/>
              <a:ext cx="360" cy="13716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chemeClr val="tx2"/>
              </a:solidFill>
              <a:round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0" name="CustomShape 9">
              <a:extLst>
                <a:ext uri="{FF2B5EF4-FFF2-40B4-BE49-F238E27FC236}">
                  <a16:creationId xmlns:a16="http://schemas.microsoft.com/office/drawing/2014/main" id="{E0E170CA-699C-48ED-AAD4-249239206DE5}"/>
                </a:ext>
              </a:extLst>
            </p:cNvPr>
            <p:cNvSpPr/>
            <p:nvPr/>
          </p:nvSpPr>
          <p:spPr>
            <a:xfrm>
              <a:off x="7863194" y="1534815"/>
              <a:ext cx="516094" cy="28814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36000" tIns="36000" rIns="36000" bIns="36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strike="noStrike" spc="-1" dirty="0">
                  <a:solidFill>
                    <a:schemeClr val="tx2"/>
                  </a:solidFill>
                  <a:latin typeface="Calibri"/>
                </a:rPr>
                <a:t>60 cm</a:t>
              </a:r>
              <a:endParaRPr lang="en-US" sz="1400" strike="noStrike" spc="-1" dirty="0">
                <a:solidFill>
                  <a:schemeClr val="tx2"/>
                </a:solidFill>
                <a:latin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328360B-E8C1-47E2-8751-43E080D6E04D}"/>
              </a:ext>
            </a:extLst>
          </p:cNvPr>
          <p:cNvGrpSpPr/>
          <p:nvPr/>
        </p:nvGrpSpPr>
        <p:grpSpPr>
          <a:xfrm>
            <a:off x="106614" y="1400855"/>
            <a:ext cx="2095500" cy="4514740"/>
            <a:chOff x="106614" y="1400855"/>
            <a:chExt cx="2095500" cy="45147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782F9E2-D7FB-4EF6-B33B-C1F8EA1F3B20}"/>
                </a:ext>
              </a:extLst>
            </p:cNvPr>
            <p:cNvGrpSpPr/>
            <p:nvPr/>
          </p:nvGrpSpPr>
          <p:grpSpPr>
            <a:xfrm>
              <a:off x="106614" y="1400855"/>
              <a:ext cx="2095500" cy="4514740"/>
              <a:chOff x="106421" y="2137372"/>
              <a:chExt cx="2095500" cy="4514740"/>
            </a:xfrm>
          </p:grpSpPr>
          <p:sp>
            <p:nvSpPr>
              <p:cNvPr id="25" name="Rectangle 7">
                <a:extLst>
                  <a:ext uri="{FF2B5EF4-FFF2-40B4-BE49-F238E27FC236}">
                    <a16:creationId xmlns:a16="http://schemas.microsoft.com/office/drawing/2014/main" id="{5A33042D-2085-452D-BC40-5F516497B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084" y="2137372"/>
                <a:ext cx="2033737" cy="275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5000" rIns="90000" bIns="45000">
                <a:spAutoFit/>
              </a:bodyPr>
              <a:lstStyle>
                <a:lvl1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1pPr>
                <a:lvl2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2pPr>
                <a:lvl3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3pPr>
                <a:lvl4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4pPr>
                <a:lvl5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5pPr>
                <a:lvl6pPr marL="25146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6pPr>
                <a:lvl7pPr marL="29718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7pPr>
                <a:lvl8pPr marL="34290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8pPr>
                <a:lvl9pPr marL="38862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buClrTx/>
                  <a:buFontTx/>
                  <a:buNone/>
                </a:pPr>
                <a:r>
                  <a:rPr lang="en-US" altLang="en-US" sz="1200" b="1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2 INFN GEM layers</a:t>
                </a:r>
                <a:endParaRPr lang="en-US" altLang="en-US" sz="1800" b="1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  <p:pic>
            <p:nvPicPr>
              <p:cNvPr id="27" name="Picture 1">
                <a:extLst>
                  <a:ext uri="{FF2B5EF4-FFF2-40B4-BE49-F238E27FC236}">
                    <a16:creationId xmlns:a16="http://schemas.microsoft.com/office/drawing/2014/main" id="{F9A859A7-9C57-4A59-BCB3-32D0C70BBE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5"/>
              <a:stretch>
                <a:fillRect/>
              </a:stretch>
            </p:blipFill>
            <p:spPr bwMode="auto">
              <a:xfrm>
                <a:off x="106421" y="2358856"/>
                <a:ext cx="2095500" cy="4293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2335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Rectangle 8">
                <a:extLst>
                  <a:ext uri="{FF2B5EF4-FFF2-40B4-BE49-F238E27FC236}">
                    <a16:creationId xmlns:a16="http://schemas.microsoft.com/office/drawing/2014/main" id="{B844B624-3C78-444F-AA08-9CF2576758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-282644" y="4488478"/>
                <a:ext cx="2895004" cy="2755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5000" rIns="90000" bIns="45000">
                <a:spAutoFit/>
              </a:bodyPr>
              <a:lstStyle>
                <a:lvl1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1pPr>
                <a:lvl2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2pPr>
                <a:lvl3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3pPr>
                <a:lvl4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4pPr>
                <a:lvl5pPr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5pPr>
                <a:lvl6pPr marL="25146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6pPr>
                <a:lvl7pPr marL="29718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7pPr>
                <a:lvl8pPr marL="34290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8pPr>
                <a:lvl9pPr marL="3886200" indent="-228600" defTabSz="457200" eaLnBrk="0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1400">
                    <a:solidFill>
                      <a:schemeClr val="bg1"/>
                    </a:solidFill>
                    <a:latin typeface="Arial" panose="020B0604020202020204" pitchFamily="34" charset="0"/>
                    <a:cs typeface="AR PL UMing HK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</a:pPr>
                <a:r>
                  <a:rPr lang="en-US" altLang="en-US" sz="12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Stack of 3 GEM modules  (40 × 50 cm</a:t>
                </a:r>
                <a:r>
                  <a:rPr lang="en-US" altLang="en-US" sz="1200" baseline="330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2</a:t>
                </a:r>
                <a:r>
                  <a:rPr lang="en-US" altLang="en-US" sz="1200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)</a:t>
                </a:r>
              </a:p>
            </p:txBody>
          </p:sp>
        </p:grpSp>
        <p:sp>
          <p:nvSpPr>
            <p:cNvPr id="29" name="CustomShape 6">
              <a:extLst>
                <a:ext uri="{FF2B5EF4-FFF2-40B4-BE49-F238E27FC236}">
                  <a16:creationId xmlns:a16="http://schemas.microsoft.com/office/drawing/2014/main" id="{98E5E696-A07E-42E4-AA4A-8DB8D7BC1ADF}"/>
                </a:ext>
              </a:extLst>
            </p:cNvPr>
            <p:cNvSpPr/>
            <p:nvPr/>
          </p:nvSpPr>
          <p:spPr>
            <a:xfrm>
              <a:off x="761640" y="1924896"/>
              <a:ext cx="360" cy="36576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C00000"/>
              </a:solidFill>
              <a:round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0" name="CustomShape 7">
              <a:extLst>
                <a:ext uri="{FF2B5EF4-FFF2-40B4-BE49-F238E27FC236}">
                  <a16:creationId xmlns:a16="http://schemas.microsoft.com/office/drawing/2014/main" id="{EED76B17-27BC-4DAA-8F05-0A07C6DE0FFC}"/>
                </a:ext>
              </a:extLst>
            </p:cNvPr>
            <p:cNvSpPr/>
            <p:nvPr/>
          </p:nvSpPr>
          <p:spPr>
            <a:xfrm rot="5400000">
              <a:off x="597207" y="2600452"/>
              <a:ext cx="601920" cy="2854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36000" tIns="36000" rIns="36000" bIns="36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strike="noStrike" spc="-1" dirty="0">
                  <a:solidFill>
                    <a:srgbClr val="C00000"/>
                  </a:solidFill>
                  <a:latin typeface="Calibri"/>
                </a:rPr>
                <a:t>150 cm</a:t>
              </a:r>
              <a:endParaRPr lang="en-US" sz="1400" strike="noStrike" spc="-1" dirty="0">
                <a:latin typeface="Arial"/>
              </a:endParaRPr>
            </a:p>
          </p:txBody>
        </p:sp>
        <p:sp>
          <p:nvSpPr>
            <p:cNvPr id="51" name="CustomShape 8">
              <a:extLst>
                <a:ext uri="{FF2B5EF4-FFF2-40B4-BE49-F238E27FC236}">
                  <a16:creationId xmlns:a16="http://schemas.microsoft.com/office/drawing/2014/main" id="{D00D4C25-B8E6-4601-8F0C-AAD53F5E3BE7}"/>
                </a:ext>
              </a:extLst>
            </p:cNvPr>
            <p:cNvSpPr/>
            <p:nvPr/>
          </p:nvSpPr>
          <p:spPr>
            <a:xfrm rot="16200000">
              <a:off x="1159614" y="1675659"/>
              <a:ext cx="360" cy="1051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C00000"/>
              </a:solidFill>
              <a:round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2" name="CustomShape 9">
              <a:extLst>
                <a:ext uri="{FF2B5EF4-FFF2-40B4-BE49-F238E27FC236}">
                  <a16:creationId xmlns:a16="http://schemas.microsoft.com/office/drawing/2014/main" id="{1A7B53E8-7A82-4373-8F9B-A7183BDD3E8E}"/>
                </a:ext>
              </a:extLst>
            </p:cNvPr>
            <p:cNvSpPr/>
            <p:nvPr/>
          </p:nvSpPr>
          <p:spPr>
            <a:xfrm>
              <a:off x="883179" y="1915815"/>
              <a:ext cx="516094" cy="28814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36000" tIns="36000" rIns="36000" bIns="36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strike="noStrike" spc="-1" dirty="0">
                  <a:solidFill>
                    <a:srgbClr val="C00000"/>
                  </a:solidFill>
                  <a:latin typeface="Calibri"/>
                </a:rPr>
                <a:t>60 cm</a:t>
              </a:r>
              <a:endParaRPr lang="en-US" sz="1400" strike="noStrike" spc="-1" dirty="0">
                <a:latin typeface="Arial"/>
              </a:endParaRPr>
            </a:p>
          </p:txBody>
        </p:sp>
      </p:grpSp>
      <p:sp>
        <p:nvSpPr>
          <p:cNvPr id="48" name="Content Placeholder 7">
            <a:extLst>
              <a:ext uri="{FF2B5EF4-FFF2-40B4-BE49-F238E27FC236}">
                <a16:creationId xmlns:a16="http://schemas.microsoft.com/office/drawing/2014/main" id="{62371CB7-BF96-4479-9291-C137CAB51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526" y="546137"/>
            <a:ext cx="4680337" cy="1587294"/>
          </a:xfrm>
        </p:spPr>
        <p:txBody>
          <a:bodyPr>
            <a:noAutofit/>
          </a:bodyPr>
          <a:lstStyle/>
          <a:p>
            <a:pPr marL="182880" indent="-182880">
              <a:lnSpc>
                <a:spcPct val="15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C00000"/>
                </a:solidFill>
                <a:cs typeface="Arial" panose="020B0604020202020204" pitchFamily="34" charset="0"/>
              </a:rPr>
              <a:t>The Charge-Exchange (CE) Polarimeter</a:t>
            </a:r>
            <a:r>
              <a:rPr lang="en-US" sz="1200" dirty="0">
                <a:solidFill>
                  <a:schemeClr val="tx2"/>
                </a:solidFill>
                <a:cs typeface="Arial" panose="020B0604020202020204" pitchFamily="34" charset="0"/>
              </a:rPr>
              <a:t>:  </a:t>
            </a:r>
          </a:p>
          <a:p>
            <a:pPr marL="457200" lvl="1" indent="-182880">
              <a:lnSpc>
                <a:spcPct val="150000"/>
              </a:lnSpc>
              <a:spcBef>
                <a:spcPts val="0"/>
              </a:spcBef>
              <a:buFont typeface="Cambria Math" panose="02040503050406030204" pitchFamily="18" charset="0"/>
              <a:buChar char="⇨"/>
            </a:pP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2 INFN + 2 UVa layers, in front of Cu analyzer.</a:t>
            </a:r>
          </a:p>
          <a:p>
            <a:pPr marL="457200" lvl="1" indent="-182880">
              <a:lnSpc>
                <a:spcPct val="150000"/>
              </a:lnSpc>
              <a:spcBef>
                <a:spcPts val="0"/>
              </a:spcBef>
              <a:buFont typeface="Cambria Math" panose="02040503050406030204" pitchFamily="18" charset="0"/>
              <a:buChar char="⇨"/>
            </a:pP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4 UVa layers behind the Cu analyzer.</a:t>
            </a:r>
          </a:p>
          <a:p>
            <a:pPr marL="182880" indent="-182880">
              <a:lnSpc>
                <a:spcPct val="150000"/>
              </a:lnSpc>
              <a:spcBef>
                <a:spcPts val="600"/>
              </a:spcBef>
            </a:pPr>
            <a:r>
              <a:rPr lang="en-US" sz="1200" dirty="0">
                <a:solidFill>
                  <a:srgbClr val="C00000"/>
                </a:solidFill>
                <a:cs typeface="Arial" panose="020B0604020202020204" pitchFamily="34" charset="0"/>
              </a:rPr>
              <a:t>The Proton-Recoil (PR) Polarimeter:</a:t>
            </a:r>
          </a:p>
          <a:p>
            <a:pPr marL="457200" lvl="1" indent="-182880">
              <a:lnSpc>
                <a:spcPct val="150000"/>
              </a:lnSpc>
              <a:spcBef>
                <a:spcPts val="0"/>
              </a:spcBef>
              <a:buFont typeface="Cambria Math" panose="02040503050406030204" pitchFamily="18" charset="0"/>
              <a:buChar char="⇨"/>
            </a:pP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2 Identical arms, 2 UVa GEM layers in each arm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4D3E38-CD92-48F5-8DCE-76BC6D49EAB9}"/>
              </a:ext>
            </a:extLst>
          </p:cNvPr>
          <p:cNvGrpSpPr/>
          <p:nvPr/>
        </p:nvGrpSpPr>
        <p:grpSpPr>
          <a:xfrm>
            <a:off x="2202114" y="2195195"/>
            <a:ext cx="4672641" cy="4297680"/>
            <a:chOff x="2252572" y="2187535"/>
            <a:chExt cx="4672641" cy="4297680"/>
          </a:xfrm>
        </p:grpSpPr>
        <p:pic>
          <p:nvPicPr>
            <p:cNvPr id="36" name="Picture 5">
              <a:extLst>
                <a:ext uri="{FF2B5EF4-FFF2-40B4-BE49-F238E27FC236}">
                  <a16:creationId xmlns:a16="http://schemas.microsoft.com/office/drawing/2014/main" id="{1FA54A34-9FB3-4D6D-BE74-62D63FD89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18" t="3860" r="32271" b="18330"/>
            <a:stretch/>
          </p:blipFill>
          <p:spPr bwMode="auto">
            <a:xfrm>
              <a:off x="2252572" y="2187535"/>
              <a:ext cx="4672641" cy="429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Box 6">
              <a:extLst>
                <a:ext uri="{FF2B5EF4-FFF2-40B4-BE49-F238E27FC236}">
                  <a16:creationId xmlns:a16="http://schemas.microsoft.com/office/drawing/2014/main" id="{CD79C25E-AC95-410B-BBED-9B2314A959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4567" y="2538453"/>
              <a:ext cx="905207" cy="385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inion Pro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inion Pro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inion Pro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inion Pro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GEMs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126F124-A13F-476A-9664-7EFC7340997A}"/>
                </a:ext>
              </a:extLst>
            </p:cNvPr>
            <p:cNvCxnSpPr>
              <a:cxnSpLocks/>
            </p:cNvCxnSpPr>
            <p:nvPr/>
          </p:nvCxnSpPr>
          <p:spPr>
            <a:xfrm>
              <a:off x="2557054" y="3183804"/>
              <a:ext cx="1242766" cy="70650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444D316-6770-4AD0-B5CF-ED81601477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57054" y="2888110"/>
              <a:ext cx="2262037" cy="29569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29AB0FF-2372-4328-9F6B-D5DDDC8E7D6B}"/>
                </a:ext>
              </a:extLst>
            </p:cNvPr>
            <p:cNvCxnSpPr>
              <a:cxnSpLocks/>
            </p:cNvCxnSpPr>
            <p:nvPr/>
          </p:nvCxnSpPr>
          <p:spPr>
            <a:xfrm>
              <a:off x="2557054" y="3183804"/>
              <a:ext cx="1406773" cy="155860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15">
              <a:extLst>
                <a:ext uri="{FF2B5EF4-FFF2-40B4-BE49-F238E27FC236}">
                  <a16:creationId xmlns:a16="http://schemas.microsoft.com/office/drawing/2014/main" id="{6412A696-0C0B-4E8F-BE17-CF2176EFE5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625027">
              <a:off x="3589721" y="6015746"/>
              <a:ext cx="2020449" cy="347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inion Pro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inion Pro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inion Pro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inion Pro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4BFF9C"/>
                  </a:solidFill>
                  <a:latin typeface="Arial" panose="020B0604020202020204" pitchFamily="34" charset="0"/>
                </a:rPr>
                <a:t>Plastic Scintillators</a:t>
              </a:r>
            </a:p>
          </p:txBody>
        </p:sp>
        <p:sp>
          <p:nvSpPr>
            <p:cNvPr id="43" name="Rectangle 16">
              <a:extLst>
                <a:ext uri="{FF2B5EF4-FFF2-40B4-BE49-F238E27FC236}">
                  <a16:creationId xmlns:a16="http://schemas.microsoft.com/office/drawing/2014/main" id="{D492728C-00D2-452E-91C6-F0E742B2A9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31709">
              <a:off x="4362530" y="2413359"/>
              <a:ext cx="2010753" cy="347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inion Pro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inion Pro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inion Pro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inion Pro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4BFF9C"/>
                  </a:solidFill>
                  <a:latin typeface="Arial" panose="020B0604020202020204" pitchFamily="34" charset="0"/>
                </a:rPr>
                <a:t>Plastic Scintillators</a:t>
              </a:r>
            </a:p>
          </p:txBody>
        </p:sp>
        <p:sp>
          <p:nvSpPr>
            <p:cNvPr id="44" name="TextBox 17">
              <a:extLst>
                <a:ext uri="{FF2B5EF4-FFF2-40B4-BE49-F238E27FC236}">
                  <a16:creationId xmlns:a16="http://schemas.microsoft.com/office/drawing/2014/main" id="{303E3C12-FB37-4613-A6AA-5D5873D273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2192" y="4755191"/>
              <a:ext cx="1439123" cy="347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inion Pro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inion Pro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inion Pro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inion Pro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FFFF00"/>
                  </a:solidFill>
                  <a:latin typeface="Arial" panose="020B0604020202020204" pitchFamily="34" charset="0"/>
                </a:rPr>
                <a:t>Cu Analyzer</a:t>
              </a:r>
            </a:p>
          </p:txBody>
        </p:sp>
        <p:sp>
          <p:nvSpPr>
            <p:cNvPr id="45" name="TextBox 18">
              <a:extLst>
                <a:ext uri="{FF2B5EF4-FFF2-40B4-BE49-F238E27FC236}">
                  <a16:creationId xmlns:a16="http://schemas.microsoft.com/office/drawing/2014/main" id="{609388F0-74DC-4481-96B5-37AF1A9F57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5721" y="4698615"/>
              <a:ext cx="100380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Minion Pro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Minion Pro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Minion Pro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Minion Pro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Minion Pro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050" b="1" dirty="0">
                  <a:solidFill>
                    <a:srgbClr val="FFC000"/>
                  </a:solidFill>
                  <a:latin typeface="Arial" panose="020B0604020202020204" pitchFamily="34" charset="0"/>
                </a:rPr>
                <a:t>CH Analyzer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64493A2-EEEF-4E37-AFD5-9372B69019D3}"/>
                </a:ext>
              </a:extLst>
            </p:cNvPr>
            <p:cNvCxnSpPr>
              <a:cxnSpLocks/>
              <a:stCxn id="45" idx="0"/>
            </p:cNvCxnSpPr>
            <p:nvPr/>
          </p:nvCxnSpPr>
          <p:spPr>
            <a:xfrm flipH="1" flipV="1">
              <a:off x="5081685" y="4549559"/>
              <a:ext cx="115939" cy="149056"/>
            </a:xfrm>
            <a:prstGeom prst="straightConnector1">
              <a:avLst/>
            </a:prstGeom>
            <a:ln w="12700"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89F3AE5-25DF-4465-982E-6B66AAECC992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V="1">
              <a:off x="3111754" y="4048682"/>
              <a:ext cx="773891" cy="706509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1415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32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AE128-96FF-46C3-BAE0-648C03916AF1}"/>
              </a:ext>
            </a:extLst>
          </p:cNvPr>
          <p:cNvSpPr txBox="1"/>
          <p:nvPr/>
        </p:nvSpPr>
        <p:spPr>
          <a:xfrm>
            <a:off x="181842" y="7285864"/>
            <a:ext cx="1082386" cy="297340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ED1C24"/>
                </a:solidFill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Layer #2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0ED621F6-4270-42B6-95EA-69D67867636B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Performances of UVa GEMs: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Divider Modification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DA38B2B2-F920-4E86-85AA-11C5E6BF0F47}"/>
              </a:ext>
            </a:extLst>
          </p:cNvPr>
          <p:cNvSpPr txBox="1">
            <a:spLocks/>
          </p:cNvSpPr>
          <p:nvPr/>
        </p:nvSpPr>
        <p:spPr>
          <a:xfrm>
            <a:off x="76199" y="757360"/>
            <a:ext cx="4604985" cy="2857846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35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05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9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9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7162" indent="-182880">
              <a:lnSpc>
                <a:spcPct val="150000"/>
              </a:lnSpc>
              <a:spcBef>
                <a:spcPts val="600"/>
              </a:spcBef>
              <a:buFont typeface="Cambria Math" panose="02040503050406030204" pitchFamily="18" charset="0"/>
              <a:buChar char="⇨"/>
            </a:pPr>
            <a:r>
              <a:rPr lang="en-US" sz="1000" dirty="0">
                <a:cs typeface="Arial" panose="020B0604020202020204" pitchFamily="34" charset="0"/>
              </a:rPr>
              <a:t>Few modules show some stabilities issues with the HV, that we think are linked some vibrations between GEM foils cause the chamber to discharge</a:t>
            </a:r>
          </a:p>
          <a:p>
            <a:pPr marL="182880" indent="-182880">
              <a:lnSpc>
                <a:spcPct val="150000"/>
              </a:lnSpc>
              <a:spcBef>
                <a:spcPts val="600"/>
              </a:spcBef>
              <a:buFont typeface="Cambria Math" panose="02040503050406030204" pitchFamily="18" charset="0"/>
              <a:buChar char="⇨"/>
            </a:pPr>
            <a:r>
              <a:rPr lang="en-US" sz="1000" dirty="0">
                <a:cs typeface="Arial" panose="020B0604020202020204" pitchFamily="34" charset="0"/>
              </a:rPr>
              <a:t>The problem disappear at lower voltage and / or if we reduce the gas flow rate from 5 Vol changes / hour to ~ 4 Vol changes / hour</a:t>
            </a:r>
          </a:p>
          <a:p>
            <a:pPr marL="157162" indent="-182880">
              <a:lnSpc>
                <a:spcPct val="150000"/>
              </a:lnSpc>
              <a:spcBef>
                <a:spcPts val="600"/>
              </a:spcBef>
              <a:buFont typeface="Cambria Math" panose="02040503050406030204" pitchFamily="18" charset="0"/>
              <a:buChar char="⇨"/>
            </a:pPr>
            <a:r>
              <a:rPr lang="en-US" sz="1000" dirty="0">
                <a:cs typeface="Arial" panose="020B0604020202020204" pitchFamily="34" charset="0"/>
              </a:rPr>
              <a:t>Mitigate the problem by reducing the E-field between GEM foils while maintain the GEM amplification </a:t>
            </a:r>
            <a:r>
              <a:rPr lang="en-US" sz="1000" dirty="0">
                <a:cs typeface="Arial" panose="020B0604020202020204" pitchFamily="34" charset="0"/>
                <a:sym typeface="Wingdings 3" panose="05040102010807070707" pitchFamily="18" charset="2"/>
              </a:rPr>
              <a:t></a:t>
            </a:r>
            <a:r>
              <a:rPr lang="en-US" sz="1000" dirty="0">
                <a:solidFill>
                  <a:srgbClr val="FF000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 </a:t>
            </a:r>
            <a:r>
              <a:rPr lang="en-US" sz="1000" b="1" dirty="0">
                <a:solidFill>
                  <a:srgbClr val="FF000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Similar GEM gain = same performance </a:t>
            </a:r>
            <a:endParaRPr lang="en-US" sz="10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marL="157162" indent="-182880">
              <a:lnSpc>
                <a:spcPct val="150000"/>
              </a:lnSpc>
              <a:spcBef>
                <a:spcPts val="600"/>
              </a:spcBef>
              <a:buFont typeface="Cambria Math" panose="02040503050406030204" pitchFamily="18" charset="0"/>
              <a:buChar char="⇨"/>
            </a:pPr>
            <a:r>
              <a:rPr lang="en-US" sz="1000" dirty="0">
                <a:cs typeface="Arial" panose="020B0604020202020204" pitchFamily="34" charset="0"/>
                <a:sym typeface="Wingdings 3" panose="05040102010807070707" pitchFamily="18" charset="2"/>
              </a:rPr>
              <a:t>Modification was implemented on the 4 modules of layer #3 for first test</a:t>
            </a:r>
          </a:p>
          <a:p>
            <a:pPr marL="482918" lvl="1" indent="-182880">
              <a:lnSpc>
                <a:spcPct val="150000"/>
              </a:lnSpc>
              <a:spcBef>
                <a:spcPts val="600"/>
              </a:spcBef>
              <a:buFont typeface="Cambria Math" panose="02040503050406030204" pitchFamily="18" charset="0"/>
              <a:buChar char="⇨"/>
            </a:pPr>
            <a:r>
              <a:rPr lang="en-US" sz="1000" dirty="0">
                <a:solidFill>
                  <a:srgbClr val="FF0000"/>
                </a:solidFill>
                <a:cs typeface="Arial" panose="020B0604020202020204" pitchFamily="34" charset="0"/>
              </a:rPr>
              <a:t>Red dots:</a:t>
            </a:r>
            <a:r>
              <a:rPr lang="en-US" sz="1000" dirty="0">
                <a:cs typeface="Arial" panose="020B0604020202020204" pitchFamily="34" charset="0"/>
              </a:rPr>
              <a:t> old divider 100% &amp; </a:t>
            </a:r>
            <a:r>
              <a:rPr lang="en-US" sz="1000" dirty="0">
                <a:solidFill>
                  <a:srgbClr val="0000FF"/>
                </a:solidFill>
                <a:cs typeface="Arial" panose="020B0604020202020204" pitchFamily="34" charset="0"/>
              </a:rPr>
              <a:t>Blue dots: </a:t>
            </a:r>
            <a:r>
              <a:rPr lang="en-US" sz="1000" dirty="0">
                <a:cs typeface="Arial" panose="020B0604020202020204" pitchFamily="34" charset="0"/>
              </a:rPr>
              <a:t>modified divider 85%</a:t>
            </a:r>
          </a:p>
          <a:p>
            <a:pPr marL="182880" indent="-182880">
              <a:lnSpc>
                <a:spcPct val="150000"/>
              </a:lnSpc>
              <a:spcBef>
                <a:spcPts val="600"/>
              </a:spcBef>
              <a:buFont typeface="Cambria Math" panose="02040503050406030204" pitchFamily="18" charset="0"/>
              <a:buChar char="⇨"/>
            </a:pPr>
            <a:r>
              <a:rPr lang="en-US" sz="1000" dirty="0">
                <a:cs typeface="Arial" panose="020B0604020202020204" pitchFamily="34" charset="0"/>
                <a:sym typeface="Wingdings 3" panose="05040102010807070707" pitchFamily="18" charset="2"/>
              </a:rPr>
              <a:t>Modification is now implemented in all assembled layers except #5</a:t>
            </a:r>
          </a:p>
          <a:p>
            <a:pPr marL="482918" lvl="1" indent="-182880">
              <a:lnSpc>
                <a:spcPct val="150000"/>
              </a:lnSpc>
              <a:spcBef>
                <a:spcPts val="600"/>
              </a:spcBef>
              <a:buFont typeface="Cambria Math" panose="02040503050406030204" pitchFamily="18" charset="0"/>
              <a:buChar char="⇨"/>
            </a:pPr>
            <a:r>
              <a:rPr lang="en-US" sz="1000" dirty="0">
                <a:cs typeface="Arial" panose="020B0604020202020204" pitchFamily="34" charset="0"/>
                <a:sym typeface="Wingdings 3" panose="05040102010807070707" pitchFamily="18" charset="2"/>
              </a:rPr>
              <a:t>Layer #5 on top of cosmic stand not accessible for the modification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4C5E03-1CF4-48FF-B9F6-EC900A734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3" y="3886200"/>
            <a:ext cx="5067123" cy="27432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27F24A8-6732-4D90-AB2E-9ADC5F1E765F}"/>
              </a:ext>
            </a:extLst>
          </p:cNvPr>
          <p:cNvGrpSpPr>
            <a:grpSpLocks noChangeAspect="1"/>
          </p:cNvGrpSpPr>
          <p:nvPr/>
        </p:nvGrpSpPr>
        <p:grpSpPr>
          <a:xfrm>
            <a:off x="5638799" y="4366847"/>
            <a:ext cx="3031656" cy="2194560"/>
            <a:chOff x="7126128" y="718736"/>
            <a:chExt cx="4586199" cy="331986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097B21B-206B-43DE-8F76-5A1EFCBDC1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26128" y="1295400"/>
              <a:ext cx="4586199" cy="2743200"/>
              <a:chOff x="7205471" y="1312113"/>
              <a:chExt cx="4891945" cy="2926080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62CF24A4-1128-46DC-80F8-46C72C6E1F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05471" y="1312113"/>
                <a:ext cx="4891945" cy="2926080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</p:spPr>
          </p:pic>
          <p:sp>
            <p:nvSpPr>
              <p:cNvPr id="24" name="Arrow: Right 23">
                <a:extLst>
                  <a:ext uri="{FF2B5EF4-FFF2-40B4-BE49-F238E27FC236}">
                    <a16:creationId xmlns:a16="http://schemas.microsoft.com/office/drawing/2014/main" id="{1CD8A88A-4EFB-4EA1-BF02-A63F38AAB183}"/>
                  </a:ext>
                </a:extLst>
              </p:cNvPr>
              <p:cNvSpPr/>
              <p:nvPr/>
            </p:nvSpPr>
            <p:spPr>
              <a:xfrm>
                <a:off x="9651443" y="2617020"/>
                <a:ext cx="711200" cy="365125"/>
              </a:xfrm>
              <a:prstGeom prst="rightArrow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6979FE4-362C-4D20-A5B6-CAFF9CCA9D01}"/>
                </a:ext>
              </a:extLst>
            </p:cNvPr>
            <p:cNvSpPr/>
            <p:nvPr/>
          </p:nvSpPr>
          <p:spPr>
            <a:xfrm>
              <a:off x="8414452" y="718736"/>
              <a:ext cx="2009552" cy="424088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modification</a:t>
              </a:r>
              <a:endParaRPr lang="en-US" sz="1200" dirty="0">
                <a:solidFill>
                  <a:srgbClr val="00827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Google Shape;60;p14">
            <a:extLst>
              <a:ext uri="{FF2B5EF4-FFF2-40B4-BE49-F238E27FC236}">
                <a16:creationId xmlns:a16="http://schemas.microsoft.com/office/drawing/2014/main" id="{52884F60-3F5F-4EFE-8934-8DBC9770D08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10399" y="2727960"/>
            <a:ext cx="2057401" cy="146304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" name="Google Shape;61;p14">
            <a:extLst>
              <a:ext uri="{FF2B5EF4-FFF2-40B4-BE49-F238E27FC236}">
                <a16:creationId xmlns:a16="http://schemas.microsoft.com/office/drawing/2014/main" id="{4E77962C-B5C6-453F-AC94-80B51A6E6AD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0601" y="1051560"/>
            <a:ext cx="2057401" cy="146304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" name="Google Shape;62;p14">
            <a:extLst>
              <a:ext uri="{FF2B5EF4-FFF2-40B4-BE49-F238E27FC236}">
                <a16:creationId xmlns:a16="http://schemas.microsoft.com/office/drawing/2014/main" id="{DD264217-192D-402E-B678-5783A3F4CA8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00600" y="2727960"/>
            <a:ext cx="2057401" cy="146304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" name="Google Shape;63;p14">
            <a:extLst>
              <a:ext uri="{FF2B5EF4-FFF2-40B4-BE49-F238E27FC236}">
                <a16:creationId xmlns:a16="http://schemas.microsoft.com/office/drawing/2014/main" id="{CE58A6F7-7242-430A-A182-28C290A66E3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10400" y="1051560"/>
            <a:ext cx="2057401" cy="146304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6D1A205-3CB9-480D-A47D-C92C39B44C6B}"/>
              </a:ext>
            </a:extLst>
          </p:cNvPr>
          <p:cNvSpPr txBox="1"/>
          <p:nvPr/>
        </p:nvSpPr>
        <p:spPr>
          <a:xfrm>
            <a:off x="5486400" y="642925"/>
            <a:ext cx="27432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HV scan: 4 modules of Layer#3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913414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33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AE128-96FF-46C3-BAE0-648C03916AF1}"/>
              </a:ext>
            </a:extLst>
          </p:cNvPr>
          <p:cNvSpPr txBox="1"/>
          <p:nvPr/>
        </p:nvSpPr>
        <p:spPr>
          <a:xfrm>
            <a:off x="181842" y="7285864"/>
            <a:ext cx="1082386" cy="297340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ED1C24"/>
                </a:solidFill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Layer #2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1EBCE3F-680C-4E83-BAF5-CD2A1ABADE5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42875" y="987344"/>
            <a:ext cx="2926080" cy="2627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26B2DAE-E4FB-4F7E-A97E-BB1163BACBE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172200" y="986518"/>
            <a:ext cx="2926080" cy="262808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3B7A03B-AD2E-41DC-BDCD-B5FBC7DA45B2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5720" y="3973503"/>
            <a:ext cx="2926080" cy="261698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10D347A-B932-4D5F-96C9-1ACD2039A47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048000" y="3962400"/>
            <a:ext cx="2926080" cy="262808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D441DAB-7D03-4C84-86BB-CD10BB5BFB0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172200" y="3962445"/>
            <a:ext cx="2926080" cy="262804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Subtitle 2">
            <a:extLst>
              <a:ext uri="{FF2B5EF4-FFF2-40B4-BE49-F238E27FC236}">
                <a16:creationId xmlns:a16="http://schemas.microsoft.com/office/drawing/2014/main" id="{AE6EA758-D4A7-4C85-8214-0ACA0D20EB94}"/>
              </a:ext>
            </a:extLst>
          </p:cNvPr>
          <p:cNvSpPr txBox="1">
            <a:spLocks/>
          </p:cNvSpPr>
          <p:nvPr/>
        </p:nvSpPr>
        <p:spPr>
          <a:xfrm>
            <a:off x="0" y="1343627"/>
            <a:ext cx="3144287" cy="15465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95"/>
              </a:spcBef>
              <a:buSzPct val="45000"/>
              <a:buNone/>
            </a:pPr>
            <a:r>
              <a:rPr lang="en-US" sz="1200" dirty="0">
                <a:cs typeface="Arial" panose="020B0604020202020204" pitchFamily="34" charset="0"/>
              </a:rPr>
              <a:t>Layer #1 &amp; #2: back on assembly tables</a:t>
            </a:r>
          </a:p>
          <a:p>
            <a:pPr marL="0" indent="0">
              <a:spcBef>
                <a:spcPts val="895"/>
              </a:spcBef>
              <a:buSzPct val="45000"/>
              <a:buNone/>
            </a:pPr>
            <a:r>
              <a:rPr lang="en-US" sz="1200" dirty="0">
                <a:cs typeface="Arial" panose="020B0604020202020204" pitchFamily="34" charset="0"/>
              </a:rPr>
              <a:t>Layer #3: now in BB frame in TEDF</a:t>
            </a:r>
          </a:p>
          <a:p>
            <a:pPr marL="0" indent="0">
              <a:spcBef>
                <a:spcPts val="895"/>
              </a:spcBef>
              <a:buSzPct val="45000"/>
              <a:buNone/>
            </a:pPr>
            <a:r>
              <a:rPr lang="en-US" sz="1200" dirty="0">
                <a:cs typeface="Arial" panose="020B0604020202020204" pitchFamily="34" charset="0"/>
              </a:rPr>
              <a:t>Layer #5: HV issue with 2 modules, still with old divider </a:t>
            </a:r>
            <a:r>
              <a:rPr lang="en-US" sz="1200" dirty="0">
                <a:cs typeface="Arial" panose="020B0604020202020204" pitchFamily="34" charset="0"/>
                <a:sym typeface="Wingdings 3" panose="05040102010807070707" pitchFamily="18" charset="2"/>
              </a:rPr>
              <a:t> will be fixed later</a:t>
            </a:r>
          </a:p>
          <a:p>
            <a:pPr marL="0" indent="0">
              <a:spcBef>
                <a:spcPts val="895"/>
              </a:spcBef>
              <a:buSzPct val="45000"/>
              <a:buNone/>
            </a:pPr>
            <a:r>
              <a:rPr lang="en-US" sz="1200" dirty="0">
                <a:cs typeface="Arial" panose="020B0604020202020204" pitchFamily="34" charset="0"/>
              </a:rPr>
              <a:t>Layer #6, #7 &amp; #8 with new HV divider scheme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30878B6-3F83-4DD8-B7F4-138A0279D32D}"/>
              </a:ext>
            </a:extLst>
          </p:cNvPr>
          <p:cNvSpPr txBox="1"/>
          <p:nvPr/>
        </p:nvSpPr>
        <p:spPr>
          <a:xfrm>
            <a:off x="3787660" y="3913616"/>
            <a:ext cx="1446760" cy="267909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i="0" u="none" strike="noStrike" kern="1200" cap="none" spc="0" baseline="0" dirty="0"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GEM Layer #4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55901A7-8158-41CC-A346-DDE9DEE606A2}"/>
              </a:ext>
            </a:extLst>
          </p:cNvPr>
          <p:cNvSpPr txBox="1"/>
          <p:nvPr/>
        </p:nvSpPr>
        <p:spPr>
          <a:xfrm>
            <a:off x="6911860" y="3913615"/>
            <a:ext cx="1446760" cy="267909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i="0" u="none" strike="noStrike" kern="1200" cap="none" spc="0" baseline="0" dirty="0"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GEM Layer #5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39A484F-4740-4C71-8CE3-D631E1E59B96}"/>
              </a:ext>
            </a:extLst>
          </p:cNvPr>
          <p:cNvSpPr txBox="1"/>
          <p:nvPr/>
        </p:nvSpPr>
        <p:spPr>
          <a:xfrm>
            <a:off x="883399" y="3913615"/>
            <a:ext cx="1446760" cy="267909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i="0" u="none" strike="noStrike" kern="1200" cap="none" spc="0" baseline="0" dirty="0"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GEM Layer #4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0ED621F6-4270-42B6-95EA-69D67867636B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Performances of UVa GEMs: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 scan</a:t>
            </a:r>
          </a:p>
        </p:txBody>
      </p:sp>
    </p:spTree>
    <p:extLst>
      <p:ext uri="{BB962C8B-B14F-4D97-AF65-F5344CB8AC3E}">
        <p14:creationId xmlns:p14="http://schemas.microsoft.com/office/powerpoint/2010/main" val="1801295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34</a:t>
            </a:fld>
            <a:endParaRPr lang="en-US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-RP GEM Equipment List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AE128-96FF-46C3-BAE0-648C03916AF1}"/>
              </a:ext>
            </a:extLst>
          </p:cNvPr>
          <p:cNvSpPr txBox="1"/>
          <p:nvPr/>
        </p:nvSpPr>
        <p:spPr>
          <a:xfrm>
            <a:off x="181842" y="7285864"/>
            <a:ext cx="1082386" cy="297340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ED1C24"/>
                </a:solidFill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Layer #2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A7122D-18E5-491C-A8FB-71A462838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1068"/>
            <a:ext cx="5212080" cy="3064892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B28F7463-F9B2-4DA9-B5EF-98776DA8DDA5}"/>
              </a:ext>
            </a:extLst>
          </p:cNvPr>
          <p:cNvSpPr txBox="1">
            <a:spLocks/>
          </p:cNvSpPr>
          <p:nvPr/>
        </p:nvSpPr>
        <p:spPr>
          <a:xfrm>
            <a:off x="5334001" y="1681305"/>
            <a:ext cx="3747654" cy="304698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95"/>
              </a:spcBef>
              <a:buSzPct val="45000"/>
              <a:buNone/>
            </a:pPr>
            <a:r>
              <a:rPr lang="en-US" sz="1200" b="1" dirty="0">
                <a:cs typeface="Arial" panose="020B0604020202020204" pitchFamily="34" charset="0"/>
              </a:rPr>
              <a:t>Patch panels:</a:t>
            </a:r>
          </a:p>
          <a:p>
            <a:pPr marL="182880" indent="-182880">
              <a:spcBef>
                <a:spcPts val="895"/>
              </a:spcBef>
              <a:buSzPct val="100000"/>
            </a:pPr>
            <a:r>
              <a:rPr lang="en-US" sz="1200" dirty="0">
                <a:cs typeface="Arial" panose="020B0604020202020204" pitchFamily="34" charset="0"/>
              </a:rPr>
              <a:t>PCBs (analog and digital) delivered </a:t>
            </a:r>
            <a:r>
              <a:rPr lang="en-US" sz="1200" dirty="0">
                <a:solidFill>
                  <a:srgbClr val="00B050"/>
                </a:solidFill>
                <a:cs typeface="Arial" panose="020B0604020202020204" pitchFamily="34" charset="0"/>
              </a:rPr>
              <a:t>(done)</a:t>
            </a:r>
          </a:p>
          <a:p>
            <a:pPr marL="182880" indent="-182880">
              <a:spcBef>
                <a:spcPts val="895"/>
              </a:spcBef>
              <a:buSzPct val="100000"/>
            </a:pPr>
            <a:r>
              <a:rPr lang="en-US" sz="1200" dirty="0">
                <a:solidFill>
                  <a:srgbClr val="C00000"/>
                </a:solidFill>
                <a:cs typeface="Arial" panose="020B0604020202020204" pitchFamily="34" charset="0"/>
              </a:rPr>
              <a:t>Next: </a:t>
            </a:r>
            <a:r>
              <a:rPr lang="en-US" sz="1200" dirty="0">
                <a:cs typeface="Arial" panose="020B0604020202020204" pitchFamily="34" charset="0"/>
              </a:rPr>
              <a:t>HDMI connectors assembly (couple of weeks) </a:t>
            </a:r>
          </a:p>
          <a:p>
            <a:pPr marL="0" indent="0">
              <a:spcBef>
                <a:spcPts val="895"/>
              </a:spcBef>
              <a:buSzPct val="100000"/>
              <a:buNone/>
            </a:pPr>
            <a:r>
              <a:rPr lang="en-US" sz="1200" b="1" dirty="0">
                <a:cs typeface="Arial" panose="020B0604020202020204" pitchFamily="34" charset="0"/>
              </a:rPr>
              <a:t>Voltage regulators:</a:t>
            </a:r>
          </a:p>
          <a:p>
            <a:pPr marL="182880" indent="-182880">
              <a:spcBef>
                <a:spcPts val="895"/>
              </a:spcBef>
              <a:buSzPct val="100000"/>
            </a:pPr>
            <a:r>
              <a:rPr lang="en-US" sz="1200" dirty="0">
                <a:cs typeface="Arial" panose="020B0604020202020204" pitchFamily="34" charset="0"/>
              </a:rPr>
              <a:t>PCBs delivered </a:t>
            </a:r>
            <a:r>
              <a:rPr lang="en-US" sz="1200" dirty="0">
                <a:solidFill>
                  <a:srgbClr val="00B050"/>
                </a:solidFill>
                <a:cs typeface="Arial" panose="020B0604020202020204" pitchFamily="34" charset="0"/>
              </a:rPr>
              <a:t>(done)</a:t>
            </a:r>
            <a:endParaRPr lang="en-US" sz="1200" dirty="0">
              <a:cs typeface="Arial" panose="020B0604020202020204" pitchFamily="34" charset="0"/>
              <a:sym typeface="Wingdings 3" panose="05040102010807070707" pitchFamily="18" charset="2"/>
            </a:endParaRPr>
          </a:p>
          <a:p>
            <a:pPr marL="182880" indent="-182880">
              <a:spcBef>
                <a:spcPts val="895"/>
              </a:spcBef>
              <a:buSzPct val="100000"/>
            </a:pPr>
            <a:r>
              <a:rPr lang="en-US" sz="1200" dirty="0">
                <a:cs typeface="Arial" panose="020B0604020202020204" pitchFamily="34" charset="0"/>
                <a:sym typeface="Wingdings 3" panose="05040102010807070707" pitchFamily="18" charset="2"/>
              </a:rPr>
              <a:t>voltage regulators chips delivered  </a:t>
            </a:r>
            <a:r>
              <a:rPr lang="en-US" sz="1200" dirty="0">
                <a:solidFill>
                  <a:srgbClr val="00B050"/>
                </a:solidFill>
                <a:cs typeface="Arial" panose="020B0604020202020204" pitchFamily="34" charset="0"/>
              </a:rPr>
              <a:t>(done)</a:t>
            </a:r>
          </a:p>
          <a:p>
            <a:pPr marL="182880" indent="-182880">
              <a:spcBef>
                <a:spcPts val="895"/>
              </a:spcBef>
              <a:buSzPct val="100000"/>
            </a:pPr>
            <a:r>
              <a:rPr lang="en-US" sz="1200" dirty="0">
                <a:solidFill>
                  <a:srgbClr val="C0000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Next: Mounting of the voltage regulators</a:t>
            </a:r>
          </a:p>
          <a:p>
            <a:pPr marL="0" indent="0">
              <a:spcBef>
                <a:spcPts val="895"/>
              </a:spcBef>
              <a:buSzPct val="100000"/>
              <a:buNone/>
            </a:pPr>
            <a:r>
              <a:rPr lang="en-US" sz="1200" b="1" dirty="0">
                <a:cs typeface="Arial" panose="020B0604020202020204" pitchFamily="34" charset="0"/>
              </a:rPr>
              <a:t>Back planes:</a:t>
            </a:r>
          </a:p>
          <a:p>
            <a:pPr marL="182880" indent="-182880">
              <a:spcBef>
                <a:spcPts val="895"/>
              </a:spcBef>
              <a:buSzPct val="100000"/>
            </a:pPr>
            <a:r>
              <a:rPr lang="en-US" sz="1200" dirty="0">
                <a:cs typeface="Arial" panose="020B0604020202020204" pitchFamily="34" charset="0"/>
                <a:sym typeface="Wingdings 3" panose="05040102010807070707" pitchFamily="18" charset="2"/>
              </a:rPr>
              <a:t> Order was issued to EES (Italy) on Feb. 2  Expected delivery Feb. 26</a:t>
            </a:r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33045FDB-01EF-4DE3-A4BD-CEE0C82882D4}"/>
              </a:ext>
            </a:extLst>
          </p:cNvPr>
          <p:cNvSpPr txBox="1">
            <a:spLocks/>
          </p:cNvSpPr>
          <p:nvPr/>
        </p:nvSpPr>
        <p:spPr>
          <a:xfrm>
            <a:off x="449579" y="1143000"/>
            <a:ext cx="4312922" cy="3077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895"/>
              </a:spcBef>
              <a:buSzPct val="45000"/>
              <a:buNone/>
            </a:pPr>
            <a:r>
              <a:rPr lang="en-US" sz="1400" b="1" dirty="0">
                <a:cs typeface="Arial" panose="020B0604020202020204" pitchFamily="34" charset="0"/>
              </a:rPr>
              <a:t>Procurement by </a:t>
            </a:r>
            <a:r>
              <a:rPr lang="en-US" sz="1400" b="1" dirty="0" err="1">
                <a:cs typeface="Arial" panose="020B0604020202020204" pitchFamily="34" charset="0"/>
              </a:rPr>
              <a:t>JLab</a:t>
            </a:r>
            <a:r>
              <a:rPr lang="en-US" sz="1400" b="1" dirty="0">
                <a:cs typeface="Arial" panose="020B0604020202020204" pitchFamily="34" charset="0"/>
              </a:rPr>
              <a:t> (Bogdan …)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BE4E676D-7C90-4B8F-8673-7AD5792C37B9}"/>
              </a:ext>
            </a:extLst>
          </p:cNvPr>
          <p:cNvSpPr txBox="1">
            <a:spLocks/>
          </p:cNvSpPr>
          <p:nvPr/>
        </p:nvSpPr>
        <p:spPr>
          <a:xfrm>
            <a:off x="5455227" y="1181270"/>
            <a:ext cx="3505200" cy="30777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895"/>
              </a:spcBef>
              <a:buSzPct val="45000"/>
              <a:buNone/>
            </a:pPr>
            <a:r>
              <a:rPr lang="en-US" sz="1400" b="1" dirty="0">
                <a:cs typeface="Arial" panose="020B0604020202020204" pitchFamily="34" charset="0"/>
              </a:rPr>
              <a:t>Status of the procurement</a:t>
            </a:r>
          </a:p>
        </p:txBody>
      </p:sp>
    </p:spTree>
    <p:extLst>
      <p:ext uri="{BB962C8B-B14F-4D97-AF65-F5344CB8AC3E}">
        <p14:creationId xmlns:p14="http://schemas.microsoft.com/office/powerpoint/2010/main" val="339310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69071" y="6492877"/>
            <a:ext cx="3200400" cy="365125"/>
          </a:xfrm>
        </p:spPr>
        <p:txBody>
          <a:bodyPr/>
          <a:lstStyle/>
          <a:p>
            <a:r>
              <a:rPr lang="en-US" dirty="0"/>
              <a:t>SBS Coll. Meeting @ </a:t>
            </a:r>
            <a:r>
              <a:rPr lang="en-US" dirty="0" err="1"/>
              <a:t>JLab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2743200"/>
            <a:ext cx="9144000" cy="13716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buSzPts val="1200"/>
            </a:pP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of GEM Layers for </a:t>
            </a:r>
            <a:r>
              <a:rPr lang="en-US" sz="2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-RP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F82C7-685B-4127-AE29-79B7F9EB3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7"/>
            <a:ext cx="2133600" cy="365125"/>
          </a:xfrm>
        </p:spPr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F5D99-5714-411A-B6B4-72685399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7671" y="6449792"/>
            <a:ext cx="2133600" cy="365125"/>
          </a:xfrm>
        </p:spPr>
        <p:txBody>
          <a:bodyPr/>
          <a:lstStyle/>
          <a:p>
            <a:fld id="{DB0E36C9-3AF3-4F25-819E-BE7B4BF519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73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F2C7779-5FBC-4016-B545-5E51B475F93D}"/>
              </a:ext>
            </a:extLst>
          </p:cNvPr>
          <p:cNvGrpSpPr/>
          <p:nvPr/>
        </p:nvGrpSpPr>
        <p:grpSpPr>
          <a:xfrm>
            <a:off x="17248" y="609600"/>
            <a:ext cx="4190115" cy="5029200"/>
            <a:chOff x="17248" y="533400"/>
            <a:chExt cx="4190115" cy="50292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1FACD48-8EFF-447F-BB89-C5C4638BC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t="9314" r="35000"/>
            <a:stretch/>
          </p:blipFill>
          <p:spPr>
            <a:xfrm>
              <a:off x="17248" y="533400"/>
              <a:ext cx="4190115" cy="50292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492363-E18B-41E6-AB17-256FFEEA9FED}"/>
                </a:ext>
              </a:extLst>
            </p:cNvPr>
            <p:cNvSpPr txBox="1"/>
            <p:nvPr/>
          </p:nvSpPr>
          <p:spPr>
            <a:xfrm>
              <a:off x="91440" y="2058691"/>
              <a:ext cx="822960" cy="267909"/>
            </a:xfrm>
            <a:prstGeom prst="rect">
              <a:avLst/>
            </a:prstGeom>
            <a:solidFill>
              <a:schemeClr val="bg1"/>
            </a:solidFill>
            <a:ln cap="flat">
              <a:noFill/>
            </a:ln>
          </p:spPr>
          <p:txBody>
            <a:bodyPr vert="horz" wrap="square" lIns="90004" tIns="44997" rIns="90004" bIns="44997" anchor="t" anchorCtr="0" compatLnSpc="0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i="0" u="none" strike="noStrike" kern="1200" cap="none" spc="0" baseline="0" dirty="0">
                  <a:solidFill>
                    <a:srgbClr val="960BF0"/>
                  </a:solidFill>
                  <a:uFillTx/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Layer #5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53C2E5-4570-426D-812E-8069E5E20BFB}"/>
                </a:ext>
              </a:extLst>
            </p:cNvPr>
            <p:cNvSpPr txBox="1"/>
            <p:nvPr/>
          </p:nvSpPr>
          <p:spPr>
            <a:xfrm>
              <a:off x="91440" y="2461181"/>
              <a:ext cx="822960" cy="267909"/>
            </a:xfrm>
            <a:prstGeom prst="rect">
              <a:avLst/>
            </a:prstGeom>
            <a:solidFill>
              <a:schemeClr val="bg1"/>
            </a:solidFill>
            <a:ln cap="flat">
              <a:noFill/>
            </a:ln>
          </p:spPr>
          <p:txBody>
            <a:bodyPr vert="horz" wrap="square" lIns="90004" tIns="44997" rIns="90004" bIns="44997" anchor="t" anchorCtr="0" compatLnSpc="0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i="0" u="none" strike="noStrike" kern="1200" cap="none" spc="0" baseline="0" dirty="0">
                  <a:solidFill>
                    <a:srgbClr val="00B050"/>
                  </a:solidFill>
                  <a:uFillTx/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Layer #4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1ED704-7B63-4600-82D4-5B98435F641B}"/>
                </a:ext>
              </a:extLst>
            </p:cNvPr>
            <p:cNvSpPr txBox="1"/>
            <p:nvPr/>
          </p:nvSpPr>
          <p:spPr>
            <a:xfrm>
              <a:off x="91440" y="3266161"/>
              <a:ext cx="822960" cy="267909"/>
            </a:xfrm>
            <a:prstGeom prst="rect">
              <a:avLst/>
            </a:prstGeom>
            <a:solidFill>
              <a:schemeClr val="bg1"/>
            </a:solidFill>
            <a:ln cap="flat">
              <a:noFill/>
            </a:ln>
          </p:spPr>
          <p:txBody>
            <a:bodyPr vert="horz" wrap="square" lIns="90004" tIns="44997" rIns="90004" bIns="44997" anchor="t" anchorCtr="0" compatLnSpc="0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i="0" u="none" strike="noStrike" kern="1200" cap="none" spc="0" baseline="0" dirty="0">
                  <a:solidFill>
                    <a:srgbClr val="00B050"/>
                  </a:solidFill>
                  <a:uFillTx/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Layer #7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EBA0A42-81B2-4882-81BF-AD4711CDA64F}"/>
                </a:ext>
              </a:extLst>
            </p:cNvPr>
            <p:cNvSpPr txBox="1"/>
            <p:nvPr/>
          </p:nvSpPr>
          <p:spPr>
            <a:xfrm>
              <a:off x="91440" y="3668649"/>
              <a:ext cx="822960" cy="267909"/>
            </a:xfrm>
            <a:prstGeom prst="rect">
              <a:avLst/>
            </a:prstGeom>
            <a:solidFill>
              <a:schemeClr val="bg1"/>
            </a:solidFill>
            <a:ln cap="flat">
              <a:noFill/>
            </a:ln>
          </p:spPr>
          <p:txBody>
            <a:bodyPr vert="horz" wrap="square" lIns="90004" tIns="44997" rIns="90004" bIns="44997" anchor="t" anchorCtr="0" compatLnSpc="0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i="0" u="none" strike="noStrike" kern="1200" cap="none" spc="0" baseline="0" dirty="0">
                  <a:solidFill>
                    <a:srgbClr val="00B050"/>
                  </a:solidFill>
                  <a:uFillTx/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Layer #6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EA2315-E4A5-48CA-BF89-94DC0020F4B0}"/>
                </a:ext>
              </a:extLst>
            </p:cNvPr>
            <p:cNvSpPr txBox="1"/>
            <p:nvPr/>
          </p:nvSpPr>
          <p:spPr>
            <a:xfrm>
              <a:off x="91440" y="2863671"/>
              <a:ext cx="822960" cy="267909"/>
            </a:xfrm>
            <a:prstGeom prst="rect">
              <a:avLst/>
            </a:prstGeom>
            <a:solidFill>
              <a:schemeClr val="bg1"/>
            </a:solidFill>
            <a:ln cap="flat">
              <a:noFill/>
            </a:ln>
          </p:spPr>
          <p:txBody>
            <a:bodyPr vert="horz" wrap="square" lIns="90004" tIns="44997" rIns="90004" bIns="44997" anchor="t" anchorCtr="0" compatLnSpc="0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i="0" u="none" strike="noStrike" kern="1200" cap="none" spc="0" baseline="0" dirty="0">
                  <a:solidFill>
                    <a:srgbClr val="00B050"/>
                  </a:solidFill>
                  <a:uFillTx/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Layer #8</a:t>
              </a:r>
            </a:p>
          </p:txBody>
        </p:sp>
      </p:grp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5</a:t>
            </a:fld>
            <a:endParaRPr lang="en-US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-RP GEM layers: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 of UVa X/Y GEMs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0B2853-596D-4748-BC23-A5F903D9EE52}"/>
              </a:ext>
            </a:extLst>
          </p:cNvPr>
          <p:cNvGrpSpPr/>
          <p:nvPr/>
        </p:nvGrpSpPr>
        <p:grpSpPr>
          <a:xfrm>
            <a:off x="4343930" y="609600"/>
            <a:ext cx="4732020" cy="2103120"/>
            <a:chOff x="4343930" y="578793"/>
            <a:chExt cx="4732020" cy="2103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6263446-5A4C-4274-9AC0-D8F6A7C77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5" t="35555" r="3334" b="11111"/>
            <a:stretch/>
          </p:blipFill>
          <p:spPr>
            <a:xfrm>
              <a:off x="4343930" y="578793"/>
              <a:ext cx="4732020" cy="210312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C98C77-ABCC-4726-92F5-058EF30D8A1D}"/>
                </a:ext>
              </a:extLst>
            </p:cNvPr>
            <p:cNvSpPr txBox="1"/>
            <p:nvPr/>
          </p:nvSpPr>
          <p:spPr>
            <a:xfrm>
              <a:off x="8225281" y="638766"/>
              <a:ext cx="822960" cy="297340"/>
            </a:xfrm>
            <a:prstGeom prst="rect">
              <a:avLst/>
            </a:prstGeom>
            <a:solidFill>
              <a:schemeClr val="bg1"/>
            </a:solidFill>
            <a:ln cap="flat">
              <a:noFill/>
            </a:ln>
          </p:spPr>
          <p:txBody>
            <a:bodyPr vert="horz" wrap="square" lIns="90004" tIns="44997" rIns="90004" bIns="44997" anchor="t" anchorCtr="0" compatLnSpc="0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200" i="0" u="none" strike="noStrike" kern="1200" cap="none" spc="0" baseline="0" dirty="0">
                  <a:solidFill>
                    <a:srgbClr val="0000FF"/>
                  </a:solidFill>
                  <a:uFillTx/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Layer</a:t>
              </a:r>
              <a:r>
                <a:rPr lang="en-US" sz="1400" i="0" u="none" strike="noStrike" kern="1200" cap="none" spc="0" baseline="0" dirty="0">
                  <a:solidFill>
                    <a:srgbClr val="0000FF"/>
                  </a:solidFill>
                  <a:uFillTx/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 #1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F40FD1F-EA72-4F10-B18E-A7F1DC262FFC}"/>
              </a:ext>
            </a:extLst>
          </p:cNvPr>
          <p:cNvGrpSpPr/>
          <p:nvPr/>
        </p:nvGrpSpPr>
        <p:grpSpPr>
          <a:xfrm>
            <a:off x="0" y="4698206"/>
            <a:ext cx="5706062" cy="1920240"/>
            <a:chOff x="0" y="4698206"/>
            <a:chExt cx="5706062" cy="192024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CFE1DFF-3933-464F-A156-3CE7C6999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0" t="46667" r="8333" b="20054"/>
            <a:stretch/>
          </p:blipFill>
          <p:spPr>
            <a:xfrm>
              <a:off x="0" y="4698206"/>
              <a:ext cx="5706062" cy="192024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6093E7-77F1-4D64-BFFD-3650B9ED4601}"/>
                </a:ext>
              </a:extLst>
            </p:cNvPr>
            <p:cNvSpPr txBox="1"/>
            <p:nvPr/>
          </p:nvSpPr>
          <p:spPr>
            <a:xfrm>
              <a:off x="4724400" y="6269365"/>
              <a:ext cx="914400" cy="297340"/>
            </a:xfrm>
            <a:prstGeom prst="rect">
              <a:avLst/>
            </a:prstGeom>
            <a:solidFill>
              <a:schemeClr val="bg1"/>
            </a:solidFill>
            <a:ln cap="flat">
              <a:noFill/>
            </a:ln>
          </p:spPr>
          <p:txBody>
            <a:bodyPr vert="horz" wrap="square" lIns="90004" tIns="44997" rIns="90004" bIns="44997" anchor="t" anchorCtr="0" compatLnSpc="0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i="0" u="none" strike="noStrike" kern="1200" cap="none" spc="0" baseline="0" dirty="0">
                  <a:solidFill>
                    <a:srgbClr val="0000FF"/>
                  </a:solidFill>
                  <a:uFillTx/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Layer #2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57AE128-96FF-46C3-BAE0-648C03916AF1}"/>
              </a:ext>
            </a:extLst>
          </p:cNvPr>
          <p:cNvSpPr txBox="1"/>
          <p:nvPr/>
        </p:nvSpPr>
        <p:spPr>
          <a:xfrm>
            <a:off x="181842" y="7285864"/>
            <a:ext cx="1082386" cy="297340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ED1C24"/>
                </a:solidFill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Layer #2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23B1C9-EF1A-419C-8F53-AC02AC4004F5}"/>
              </a:ext>
            </a:extLst>
          </p:cNvPr>
          <p:cNvGrpSpPr/>
          <p:nvPr/>
        </p:nvGrpSpPr>
        <p:grpSpPr>
          <a:xfrm>
            <a:off x="6383552" y="3732258"/>
            <a:ext cx="2743200" cy="2879920"/>
            <a:chOff x="6332749" y="3260707"/>
            <a:chExt cx="2743200" cy="28799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58E3FF-155F-4F63-80CD-1524B9DD87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40" t="1" b="32991"/>
            <a:stretch/>
          </p:blipFill>
          <p:spPr>
            <a:xfrm rot="5400000">
              <a:off x="6264389" y="3329067"/>
              <a:ext cx="2879920" cy="27432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5AAE414-C413-4284-A8B5-0644285F17F7}"/>
                </a:ext>
              </a:extLst>
            </p:cNvPr>
            <p:cNvSpPr txBox="1"/>
            <p:nvPr/>
          </p:nvSpPr>
          <p:spPr>
            <a:xfrm>
              <a:off x="7375701" y="5582702"/>
              <a:ext cx="1680324" cy="503806"/>
            </a:xfrm>
            <a:prstGeom prst="rect">
              <a:avLst/>
            </a:prstGeom>
            <a:solidFill>
              <a:schemeClr val="bg1"/>
            </a:solidFill>
            <a:ln cap="flat">
              <a:noFill/>
            </a:ln>
          </p:spPr>
          <p:txBody>
            <a:bodyPr vert="horz" wrap="square" lIns="90004" tIns="44997" rIns="90004" bIns="44997" anchor="t" anchorCtr="0" compatLnSpc="0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400" i="0" u="none" strike="noStrike" kern="1200" cap="none" spc="0" baseline="0" dirty="0">
                  <a:solidFill>
                    <a:srgbClr val="ED1C24"/>
                  </a:solidFill>
                  <a:uFillTx/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Layer #9 under assembly</a:t>
              </a:r>
            </a:p>
          </p:txBody>
        </p:sp>
      </p:grpSp>
      <p:sp>
        <p:nvSpPr>
          <p:cNvPr id="25" name="Subtitle 2">
            <a:extLst>
              <a:ext uri="{FF2B5EF4-FFF2-40B4-BE49-F238E27FC236}">
                <a16:creationId xmlns:a16="http://schemas.microsoft.com/office/drawing/2014/main" id="{0E73D721-0274-4FC9-A552-42D838C9E61C}"/>
              </a:ext>
            </a:extLst>
          </p:cNvPr>
          <p:cNvSpPr txBox="1">
            <a:spLocks/>
          </p:cNvSpPr>
          <p:nvPr/>
        </p:nvSpPr>
        <p:spPr>
          <a:xfrm>
            <a:off x="4229318" y="2730556"/>
            <a:ext cx="2269777" cy="191590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spcBef>
                <a:spcPts val="895"/>
              </a:spcBef>
              <a:buSzPct val="100000"/>
            </a:pPr>
            <a:r>
              <a:rPr lang="en-US" sz="1200" dirty="0">
                <a:solidFill>
                  <a:srgbClr val="00B050"/>
                </a:solidFill>
                <a:cs typeface="Arial" panose="020B0604020202020204" pitchFamily="34" charset="0"/>
              </a:rPr>
              <a:t>Ready for installation in </a:t>
            </a:r>
            <a:r>
              <a:rPr lang="en-US" sz="1200" dirty="0" err="1">
                <a:solidFill>
                  <a:srgbClr val="00B050"/>
                </a:solidFill>
                <a:cs typeface="Arial" panose="020B0604020202020204" pitchFamily="34" charset="0"/>
              </a:rPr>
              <a:t>GEn</a:t>
            </a:r>
            <a:r>
              <a:rPr lang="en-US" sz="1200" dirty="0">
                <a:solidFill>
                  <a:srgbClr val="00B050"/>
                </a:solidFill>
                <a:cs typeface="Arial" panose="020B0604020202020204" pitchFamily="34" charset="0"/>
              </a:rPr>
              <a:t>-RP frames</a:t>
            </a:r>
          </a:p>
          <a:p>
            <a:pPr marL="182880" indent="-182880">
              <a:spcBef>
                <a:spcPts val="895"/>
              </a:spcBef>
              <a:buSzPct val="100000"/>
            </a:pPr>
            <a:r>
              <a:rPr lang="en-US" sz="1200" dirty="0">
                <a:solidFill>
                  <a:srgbClr val="0000FF"/>
                </a:solidFill>
                <a:cs typeface="Arial" panose="020B0604020202020204" pitchFamily="34" charset="0"/>
              </a:rPr>
              <a:t>Assembly completed, Need cosmic test validation</a:t>
            </a:r>
          </a:p>
          <a:p>
            <a:pPr marL="182880" indent="-182880">
              <a:spcBef>
                <a:spcPts val="895"/>
              </a:spcBef>
              <a:buSzPct val="100000"/>
            </a:pPr>
            <a:r>
              <a:rPr lang="en-US" sz="1200" dirty="0">
                <a:solidFill>
                  <a:srgbClr val="960BF0"/>
                </a:solidFill>
                <a:cs typeface="Arial" panose="020B0604020202020204" pitchFamily="34" charset="0"/>
              </a:rPr>
              <a:t>Layer #5: HV issue with 2 modules, still with old divider </a:t>
            </a:r>
            <a:r>
              <a:rPr lang="en-US" sz="1200" dirty="0">
                <a:solidFill>
                  <a:srgbClr val="960BF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 will be fixed later</a:t>
            </a:r>
          </a:p>
          <a:p>
            <a:pPr marL="182880" indent="-182880">
              <a:spcBef>
                <a:spcPts val="895"/>
              </a:spcBef>
              <a:buSzPct val="100000"/>
            </a:pPr>
            <a:r>
              <a:rPr lang="en-US" sz="1200" dirty="0">
                <a:solidFill>
                  <a:srgbClr val="FF0000"/>
                </a:solidFill>
                <a:cs typeface="Arial" panose="020B0604020202020204" pitchFamily="34" charset="0"/>
              </a:rPr>
              <a:t>Ongoing layer assembly</a:t>
            </a:r>
          </a:p>
        </p:txBody>
      </p:sp>
    </p:spTree>
    <p:extLst>
      <p:ext uri="{BB962C8B-B14F-4D97-AF65-F5344CB8AC3E}">
        <p14:creationId xmlns:p14="http://schemas.microsoft.com/office/powerpoint/2010/main" val="4256293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D9661F3-F823-4A6A-92D2-6440975864CA}"/>
              </a:ext>
            </a:extLst>
          </p:cNvPr>
          <p:cNvGrpSpPr/>
          <p:nvPr/>
        </p:nvGrpSpPr>
        <p:grpSpPr>
          <a:xfrm>
            <a:off x="152400" y="627958"/>
            <a:ext cx="6858000" cy="3563042"/>
            <a:chOff x="228600" y="627958"/>
            <a:chExt cx="6858000" cy="356304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575CB4E-3DC2-4D7A-832F-C6144D522326}"/>
                </a:ext>
              </a:extLst>
            </p:cNvPr>
            <p:cNvGrpSpPr/>
            <p:nvPr/>
          </p:nvGrpSpPr>
          <p:grpSpPr>
            <a:xfrm>
              <a:off x="228600" y="627958"/>
              <a:ext cx="6858000" cy="3563042"/>
              <a:chOff x="0" y="475558"/>
              <a:chExt cx="6858000" cy="356304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88347F5B-FA38-44FB-A352-E72EC4EF59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0" y="475558"/>
                <a:ext cx="6858000" cy="3563042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51316D4-03C0-43ED-9665-FE655CE95EDA}"/>
                  </a:ext>
                </a:extLst>
              </p:cNvPr>
              <p:cNvSpPr txBox="1"/>
              <p:nvPr/>
            </p:nvSpPr>
            <p:spPr>
              <a:xfrm>
                <a:off x="395894" y="2368613"/>
                <a:ext cx="731520" cy="238349"/>
              </a:xfrm>
              <a:prstGeom prst="rect">
                <a:avLst/>
              </a:prstGeom>
              <a:solidFill>
                <a:schemeClr val="bg1"/>
              </a:solidFill>
              <a:ln cap="flat">
                <a:noFill/>
              </a:ln>
            </p:spPr>
            <p:txBody>
              <a:bodyPr vert="horz" wrap="square" lIns="90004" tIns="44997" rIns="90004" bIns="44997" anchor="t" anchorCtr="0" compatLnSpc="0">
                <a:spAutoFit/>
              </a:bodyPr>
              <a:lstStyle/>
              <a:p>
                <a:pPr marL="0" marR="0" lvl="0" indent="0" algn="ctr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000" i="0" u="none" strike="noStrike" kern="1200" cap="none" spc="0" baseline="0" dirty="0">
                    <a:solidFill>
                      <a:srgbClr val="00B050"/>
                    </a:solidFill>
                    <a:uFillTx/>
                    <a:latin typeface="Arial" panose="020B0604020202020204" pitchFamily="34" charset="0"/>
                    <a:ea typeface="Microsoft YaHei" pitchFamily="2"/>
                    <a:cs typeface="Arial" panose="020B0604020202020204" pitchFamily="34" charset="0"/>
                  </a:rPr>
                  <a:t>Layer #6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E707A11-8D74-4B09-84D7-E833519A29C4}"/>
                  </a:ext>
                </a:extLst>
              </p:cNvPr>
              <p:cNvSpPr txBox="1"/>
              <p:nvPr/>
            </p:nvSpPr>
            <p:spPr>
              <a:xfrm>
                <a:off x="395894" y="1233254"/>
                <a:ext cx="731520" cy="238349"/>
              </a:xfrm>
              <a:prstGeom prst="rect">
                <a:avLst/>
              </a:prstGeom>
              <a:solidFill>
                <a:schemeClr val="bg1"/>
              </a:solidFill>
              <a:ln cap="flat">
                <a:noFill/>
              </a:ln>
            </p:spPr>
            <p:txBody>
              <a:bodyPr vert="horz" wrap="square" lIns="90004" tIns="44997" rIns="90004" bIns="44997" anchor="t" anchorCtr="0" compatLnSpc="0">
                <a:spAutoFit/>
              </a:bodyPr>
              <a:lstStyle/>
              <a:p>
                <a:pPr marL="0" marR="0" lvl="0" indent="0" algn="ctr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000" i="0" u="none" strike="noStrike" kern="1200" cap="none" spc="0" baseline="0" dirty="0">
                    <a:solidFill>
                      <a:srgbClr val="00B050"/>
                    </a:solidFill>
                    <a:uFillTx/>
                    <a:latin typeface="Arial" panose="020B0604020202020204" pitchFamily="34" charset="0"/>
                    <a:ea typeface="Microsoft YaHei" pitchFamily="2"/>
                    <a:cs typeface="Arial" panose="020B0604020202020204" pitchFamily="34" charset="0"/>
                  </a:rPr>
                  <a:t>Layer #8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5A14FF0-1211-42AF-B70A-A84A2A183E6D}"/>
                  </a:ext>
                </a:extLst>
              </p:cNvPr>
              <p:cNvSpPr txBox="1"/>
              <p:nvPr/>
            </p:nvSpPr>
            <p:spPr>
              <a:xfrm>
                <a:off x="421528" y="3599780"/>
                <a:ext cx="731520" cy="238349"/>
              </a:xfrm>
              <a:prstGeom prst="rect">
                <a:avLst/>
              </a:prstGeom>
              <a:solidFill>
                <a:schemeClr val="bg1"/>
              </a:solidFill>
              <a:ln cap="flat">
                <a:noFill/>
              </a:ln>
            </p:spPr>
            <p:txBody>
              <a:bodyPr vert="horz" wrap="square" lIns="90004" tIns="44997" rIns="90004" bIns="44997" anchor="t" anchorCtr="0" compatLnSpc="0">
                <a:spAutoFit/>
              </a:bodyPr>
              <a:lstStyle/>
              <a:p>
                <a:pPr marL="0" marR="0" lvl="0" indent="0" algn="ctr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000" i="0" u="none" strike="noStrike" kern="1200" cap="none" spc="0" baseline="0" dirty="0">
                    <a:solidFill>
                      <a:srgbClr val="960BF0"/>
                    </a:solidFill>
                    <a:uFillTx/>
                    <a:latin typeface="Arial" panose="020B0604020202020204" pitchFamily="34" charset="0"/>
                    <a:ea typeface="Microsoft YaHei" pitchFamily="2"/>
                    <a:cs typeface="Arial" panose="020B0604020202020204" pitchFamily="34" charset="0"/>
                  </a:rPr>
                  <a:t>Layer #5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CE69114-C868-4E8E-93D3-59FB1FB8EA4C}"/>
                  </a:ext>
                </a:extLst>
              </p:cNvPr>
              <p:cNvSpPr txBox="1"/>
              <p:nvPr/>
            </p:nvSpPr>
            <p:spPr>
              <a:xfrm>
                <a:off x="3880991" y="1188521"/>
                <a:ext cx="731520" cy="238349"/>
              </a:xfrm>
              <a:prstGeom prst="rect">
                <a:avLst/>
              </a:prstGeom>
              <a:solidFill>
                <a:schemeClr val="bg1"/>
              </a:solidFill>
              <a:ln cap="flat">
                <a:noFill/>
              </a:ln>
            </p:spPr>
            <p:txBody>
              <a:bodyPr vert="horz" wrap="square" lIns="90004" tIns="44997" rIns="90004" bIns="44997" anchor="t" anchorCtr="0" compatLnSpc="0">
                <a:spAutoFit/>
              </a:bodyPr>
              <a:lstStyle/>
              <a:p>
                <a:pPr marL="0" marR="0" lvl="0" indent="0" algn="ctr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000" i="0" u="none" strike="noStrike" kern="1200" cap="none" spc="0" baseline="0" dirty="0">
                    <a:solidFill>
                      <a:srgbClr val="00B050"/>
                    </a:solidFill>
                    <a:uFillTx/>
                    <a:latin typeface="Arial" panose="020B0604020202020204" pitchFamily="34" charset="0"/>
                    <a:ea typeface="Microsoft YaHei" pitchFamily="2"/>
                    <a:cs typeface="Arial" panose="020B0604020202020204" pitchFamily="34" charset="0"/>
                  </a:rPr>
                  <a:t>Layer #7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E9555F5-EEE6-4387-89A6-C54E5436362E}"/>
                  </a:ext>
                </a:extLst>
              </p:cNvPr>
              <p:cNvSpPr txBox="1"/>
              <p:nvPr/>
            </p:nvSpPr>
            <p:spPr>
              <a:xfrm>
                <a:off x="3880991" y="2323880"/>
                <a:ext cx="731520" cy="238349"/>
              </a:xfrm>
              <a:prstGeom prst="rect">
                <a:avLst/>
              </a:prstGeom>
              <a:solidFill>
                <a:schemeClr val="bg1"/>
              </a:solidFill>
              <a:ln cap="flat">
                <a:noFill/>
              </a:ln>
            </p:spPr>
            <p:txBody>
              <a:bodyPr vert="horz" wrap="square" lIns="90004" tIns="44997" rIns="90004" bIns="44997" anchor="t" anchorCtr="0" compatLnSpc="0">
                <a:spAutoFit/>
              </a:bodyPr>
              <a:lstStyle/>
              <a:p>
                <a:pPr marL="0" marR="0" lvl="0" indent="0" algn="ctr" defTabSz="914400" rtl="0" fontAlgn="auto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US" sz="1000" i="0" u="none" strike="noStrike" kern="1200" cap="none" spc="0" baseline="0" dirty="0">
                    <a:solidFill>
                      <a:srgbClr val="00B050"/>
                    </a:solidFill>
                    <a:uFillTx/>
                    <a:latin typeface="Arial" panose="020B0604020202020204" pitchFamily="34" charset="0"/>
                    <a:ea typeface="Microsoft YaHei" pitchFamily="2"/>
                    <a:cs typeface="Arial" panose="020B0604020202020204" pitchFamily="34" charset="0"/>
                  </a:rPr>
                  <a:t>Layer #4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90F6018-11AC-498A-9860-F95DEEC358BC}"/>
                  </a:ext>
                </a:extLst>
              </p:cNvPr>
              <p:cNvSpPr txBox="1"/>
              <p:nvPr/>
            </p:nvSpPr>
            <p:spPr>
              <a:xfrm>
                <a:off x="4537351" y="2749352"/>
                <a:ext cx="133108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DejaVu Sans" pitchFamily="2"/>
                    <a:cs typeface="Arial" panose="020B0604020202020204" pitchFamily="34" charset="0"/>
                  </a:rPr>
                  <a:t>Feb. 8, 2021</a:t>
                </a:r>
                <a:endParaRPr lang="fr-FR" sz="1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4D7D6B4-E35F-45E4-A95B-C98B970CC062}"/>
                </a:ext>
              </a:extLst>
            </p:cNvPr>
            <p:cNvSpPr txBox="1"/>
            <p:nvPr/>
          </p:nvSpPr>
          <p:spPr>
            <a:xfrm>
              <a:off x="684861" y="3198182"/>
              <a:ext cx="1118315" cy="553998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marL="0" indent="0">
                <a:spcBef>
                  <a:spcPts val="895"/>
                </a:spcBef>
                <a:buSzPct val="45000"/>
                <a:buNone/>
              </a:pPr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HV issue with 2 modules under investigation</a:t>
              </a:r>
            </a:p>
          </p:txBody>
        </p:sp>
      </p:grp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6</a:t>
            </a:fld>
            <a:endParaRPr lang="en-US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Performances of UVa X/Y GEMs: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Efficiency Map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AE128-96FF-46C3-BAE0-648C03916AF1}"/>
              </a:ext>
            </a:extLst>
          </p:cNvPr>
          <p:cNvSpPr txBox="1"/>
          <p:nvPr/>
        </p:nvSpPr>
        <p:spPr>
          <a:xfrm>
            <a:off x="181842" y="7285864"/>
            <a:ext cx="1082386" cy="297340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ED1C24"/>
                </a:solidFill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Layer #2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7E37E2-1094-4D21-BF67-8EC472628328}"/>
              </a:ext>
            </a:extLst>
          </p:cNvPr>
          <p:cNvGrpSpPr/>
          <p:nvPr/>
        </p:nvGrpSpPr>
        <p:grpSpPr>
          <a:xfrm>
            <a:off x="2133600" y="3230044"/>
            <a:ext cx="6858000" cy="3323156"/>
            <a:chOff x="2209800" y="3276600"/>
            <a:chExt cx="6858000" cy="332315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B8D6495-BD78-4FB1-A31C-8BF72CE15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9800" y="3276600"/>
              <a:ext cx="6858000" cy="3323156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708EC46-8750-442A-A087-474A07033A97}"/>
                </a:ext>
              </a:extLst>
            </p:cNvPr>
            <p:cNvSpPr txBox="1"/>
            <p:nvPr/>
          </p:nvSpPr>
          <p:spPr>
            <a:xfrm>
              <a:off x="2543696" y="4991320"/>
              <a:ext cx="731520" cy="238349"/>
            </a:xfrm>
            <a:prstGeom prst="rect">
              <a:avLst/>
            </a:prstGeom>
            <a:solidFill>
              <a:schemeClr val="bg1"/>
            </a:solidFill>
            <a:ln cap="flat">
              <a:noFill/>
            </a:ln>
          </p:spPr>
          <p:txBody>
            <a:bodyPr vert="horz" wrap="square" lIns="90004" tIns="44997" rIns="90004" bIns="44997" anchor="t" anchorCtr="0" compatLnSpc="0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00" i="0" u="none" strike="noStrike" kern="1200" cap="none" spc="0" baseline="0" dirty="0">
                  <a:solidFill>
                    <a:srgbClr val="FF0000"/>
                  </a:solidFill>
                  <a:uFillTx/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Layer #3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8520EB5-6310-468C-B0CF-4464639A0DDE}"/>
                </a:ext>
              </a:extLst>
            </p:cNvPr>
            <p:cNvSpPr txBox="1"/>
            <p:nvPr/>
          </p:nvSpPr>
          <p:spPr>
            <a:xfrm>
              <a:off x="2543696" y="3855961"/>
              <a:ext cx="731520" cy="238349"/>
            </a:xfrm>
            <a:prstGeom prst="rect">
              <a:avLst/>
            </a:prstGeom>
            <a:solidFill>
              <a:schemeClr val="bg1"/>
            </a:solidFill>
            <a:ln cap="flat">
              <a:noFill/>
            </a:ln>
          </p:spPr>
          <p:txBody>
            <a:bodyPr vert="horz" wrap="square" lIns="90004" tIns="44997" rIns="90004" bIns="44997" anchor="t" anchorCtr="0" compatLnSpc="0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00" i="0" u="none" strike="noStrike" kern="1200" cap="none" spc="0" baseline="0" dirty="0">
                  <a:solidFill>
                    <a:srgbClr val="0000FF"/>
                  </a:solidFill>
                  <a:uFillTx/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Layer #1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D2FC7E8-D570-4758-AD3F-FAFA62632EB9}"/>
                </a:ext>
              </a:extLst>
            </p:cNvPr>
            <p:cNvSpPr txBox="1"/>
            <p:nvPr/>
          </p:nvSpPr>
          <p:spPr>
            <a:xfrm>
              <a:off x="2543696" y="6126679"/>
              <a:ext cx="731520" cy="238349"/>
            </a:xfrm>
            <a:prstGeom prst="rect">
              <a:avLst/>
            </a:prstGeom>
            <a:solidFill>
              <a:schemeClr val="bg1"/>
            </a:solidFill>
            <a:ln cap="flat">
              <a:noFill/>
            </a:ln>
          </p:spPr>
          <p:txBody>
            <a:bodyPr vert="horz" wrap="square" lIns="90004" tIns="44997" rIns="90004" bIns="44997" anchor="t" anchorCtr="0" compatLnSpc="0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00" i="0" u="none" strike="noStrike" kern="1200" cap="none" spc="0" baseline="0" dirty="0">
                  <a:solidFill>
                    <a:srgbClr val="960BF0"/>
                  </a:solidFill>
                  <a:uFillTx/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Layer #5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33F11FE-6D62-4BD2-A124-1B80C2C022BA}"/>
                </a:ext>
              </a:extLst>
            </p:cNvPr>
            <p:cNvSpPr txBox="1"/>
            <p:nvPr/>
          </p:nvSpPr>
          <p:spPr>
            <a:xfrm>
              <a:off x="6097040" y="3893233"/>
              <a:ext cx="731520" cy="238349"/>
            </a:xfrm>
            <a:prstGeom prst="rect">
              <a:avLst/>
            </a:prstGeom>
            <a:solidFill>
              <a:schemeClr val="bg1"/>
            </a:solidFill>
            <a:ln cap="flat">
              <a:noFill/>
            </a:ln>
          </p:spPr>
          <p:txBody>
            <a:bodyPr vert="horz" wrap="square" lIns="90004" tIns="44997" rIns="90004" bIns="44997" anchor="t" anchorCtr="0" compatLnSpc="0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00" i="0" u="none" strike="noStrike" kern="1200" cap="none" spc="0" baseline="0" dirty="0">
                  <a:solidFill>
                    <a:srgbClr val="0000FF"/>
                  </a:solidFill>
                  <a:uFillTx/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Layer #2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14407C6-2B95-4E5C-8B0B-CF803A3848F2}"/>
                </a:ext>
              </a:extLst>
            </p:cNvPr>
            <p:cNvSpPr txBox="1"/>
            <p:nvPr/>
          </p:nvSpPr>
          <p:spPr>
            <a:xfrm>
              <a:off x="6097040" y="5028592"/>
              <a:ext cx="731520" cy="238349"/>
            </a:xfrm>
            <a:prstGeom prst="rect">
              <a:avLst/>
            </a:prstGeom>
            <a:solidFill>
              <a:schemeClr val="bg1"/>
            </a:solidFill>
            <a:ln cap="flat">
              <a:noFill/>
            </a:ln>
          </p:spPr>
          <p:txBody>
            <a:bodyPr vert="horz" wrap="square" lIns="90004" tIns="44997" rIns="90004" bIns="44997" anchor="t" anchorCtr="0" compatLnSpc="0">
              <a:spAutoFit/>
            </a:bodyPr>
            <a:lstStyle/>
            <a:p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000" i="0" u="none" strike="noStrike" kern="1200" cap="none" spc="0" baseline="0" dirty="0">
                  <a:solidFill>
                    <a:srgbClr val="00B050"/>
                  </a:solidFill>
                  <a:uFillTx/>
                  <a:latin typeface="Arial" panose="020B0604020202020204" pitchFamily="34" charset="0"/>
                  <a:ea typeface="Microsoft YaHei" pitchFamily="2"/>
                  <a:cs typeface="Arial" panose="020B0604020202020204" pitchFamily="34" charset="0"/>
                </a:rPr>
                <a:t>Layer #4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73347CD-8586-4866-8AE5-2A6F1E51C490}"/>
                </a:ext>
              </a:extLst>
            </p:cNvPr>
            <p:cNvSpPr txBox="1"/>
            <p:nvPr/>
          </p:nvSpPr>
          <p:spPr>
            <a:xfrm>
              <a:off x="6828560" y="5406269"/>
              <a:ext cx="132484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C000"/>
                  </a:solidFill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Nov. 3, 2020</a:t>
              </a:r>
              <a:endParaRPr lang="fr-FR" sz="1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Subtitle 2">
            <a:extLst>
              <a:ext uri="{FF2B5EF4-FFF2-40B4-BE49-F238E27FC236}">
                <a16:creationId xmlns:a16="http://schemas.microsoft.com/office/drawing/2014/main" id="{0415A927-3A09-438C-AE77-CB2B1C8E81BF}"/>
              </a:ext>
            </a:extLst>
          </p:cNvPr>
          <p:cNvSpPr txBox="1">
            <a:spLocks/>
          </p:cNvSpPr>
          <p:nvPr/>
        </p:nvSpPr>
        <p:spPr>
          <a:xfrm>
            <a:off x="0" y="4410136"/>
            <a:ext cx="2133600" cy="210057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95"/>
              </a:spcBef>
              <a:buSzPct val="45000"/>
              <a:buNone/>
            </a:pPr>
            <a:r>
              <a:rPr lang="en-US" sz="1200" dirty="0">
                <a:solidFill>
                  <a:srgbClr val="0000FF"/>
                </a:solidFill>
                <a:cs typeface="Arial" panose="020B0604020202020204" pitchFamily="34" charset="0"/>
              </a:rPr>
              <a:t>Layer #1 &amp; #2: </a:t>
            </a:r>
            <a:r>
              <a:rPr lang="en-US" sz="1200" dirty="0">
                <a:cs typeface="Arial" panose="020B0604020202020204" pitchFamily="34" charset="0"/>
              </a:rPr>
              <a:t>back on assembly tables</a:t>
            </a:r>
          </a:p>
          <a:p>
            <a:pPr marL="0" indent="0">
              <a:spcBef>
                <a:spcPts val="895"/>
              </a:spcBef>
              <a:buSzPct val="45000"/>
              <a:buNone/>
            </a:pPr>
            <a:r>
              <a:rPr lang="en-US" sz="1200" dirty="0">
                <a:solidFill>
                  <a:srgbClr val="FF0000"/>
                </a:solidFill>
                <a:cs typeface="Arial" panose="020B0604020202020204" pitchFamily="34" charset="0"/>
              </a:rPr>
              <a:t>Layer #3: </a:t>
            </a:r>
            <a:r>
              <a:rPr lang="en-US" sz="1200" dirty="0">
                <a:cs typeface="Arial" panose="020B0604020202020204" pitchFamily="34" charset="0"/>
              </a:rPr>
              <a:t>installed in BB frame in TEDF</a:t>
            </a:r>
          </a:p>
          <a:p>
            <a:pPr marL="0" indent="0">
              <a:spcBef>
                <a:spcPts val="895"/>
              </a:spcBef>
              <a:buSzPct val="45000"/>
              <a:buNone/>
            </a:pPr>
            <a:r>
              <a:rPr lang="en-US" sz="1200" dirty="0">
                <a:solidFill>
                  <a:srgbClr val="960BF0"/>
                </a:solidFill>
                <a:cs typeface="Arial" panose="020B0604020202020204" pitchFamily="34" charset="0"/>
              </a:rPr>
              <a:t>Layer #5: </a:t>
            </a:r>
            <a:r>
              <a:rPr lang="en-US" sz="1200" dirty="0">
                <a:cs typeface="Arial" panose="020B0604020202020204" pitchFamily="34" charset="0"/>
              </a:rPr>
              <a:t>HV issue with 2 modules, still with old divider </a:t>
            </a:r>
            <a:r>
              <a:rPr lang="en-US" sz="1200" dirty="0">
                <a:cs typeface="Arial" panose="020B0604020202020204" pitchFamily="34" charset="0"/>
                <a:sym typeface="Wingdings 3" panose="05040102010807070707" pitchFamily="18" charset="2"/>
              </a:rPr>
              <a:t> will be fixed later</a:t>
            </a:r>
          </a:p>
          <a:p>
            <a:pPr marL="0" indent="0">
              <a:spcBef>
                <a:spcPts val="895"/>
              </a:spcBef>
              <a:buSzPct val="45000"/>
              <a:buNone/>
            </a:pPr>
            <a:r>
              <a:rPr lang="en-US" sz="1200" dirty="0">
                <a:solidFill>
                  <a:srgbClr val="00B050"/>
                </a:solidFill>
                <a:cs typeface="Arial" panose="020B0604020202020204" pitchFamily="34" charset="0"/>
              </a:rPr>
              <a:t>All other layers other than #5 </a:t>
            </a:r>
            <a:r>
              <a:rPr lang="en-US" sz="1200" dirty="0">
                <a:cs typeface="Arial" panose="020B0604020202020204" pitchFamily="34" charset="0"/>
              </a:rPr>
              <a:t>with new HV divider scheme</a:t>
            </a: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30E357A0-E976-4085-8068-9AE1717FECA7}"/>
              </a:ext>
            </a:extLst>
          </p:cNvPr>
          <p:cNvSpPr txBox="1">
            <a:spLocks/>
          </p:cNvSpPr>
          <p:nvPr/>
        </p:nvSpPr>
        <p:spPr>
          <a:xfrm>
            <a:off x="7010400" y="1395189"/>
            <a:ext cx="2133600" cy="150041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895"/>
              </a:spcBef>
              <a:buSzPct val="45000"/>
              <a:buNone/>
            </a:pPr>
            <a:r>
              <a:rPr lang="en-US" sz="1400" dirty="0">
                <a:cs typeface="Arial" panose="020B0604020202020204" pitchFamily="34" charset="0"/>
              </a:rPr>
              <a:t>Efficiency ~ 90% in all 32 modules of the 8 layers tested so far</a:t>
            </a:r>
          </a:p>
          <a:p>
            <a:pPr marL="0" indent="0">
              <a:spcBef>
                <a:spcPts val="895"/>
              </a:spcBef>
              <a:buSzPct val="45000"/>
              <a:buNone/>
            </a:pPr>
            <a:r>
              <a:rPr lang="en-US" sz="1400" dirty="0">
                <a:cs typeface="Arial" panose="020B0604020202020204" pitchFamily="34" charset="0"/>
              </a:rPr>
              <a:t>HV scan to identify the optimal operating HV for each individual module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E20456-EFEE-457D-858E-0353264D91E8}"/>
              </a:ext>
            </a:extLst>
          </p:cNvPr>
          <p:cNvSpPr txBox="1"/>
          <p:nvPr/>
        </p:nvSpPr>
        <p:spPr>
          <a:xfrm>
            <a:off x="7414780" y="522870"/>
            <a:ext cx="1711234" cy="738664"/>
          </a:xfrm>
          <a:prstGeom prst="rect">
            <a:avLst/>
          </a:prstGeom>
          <a:solidFill>
            <a:srgbClr val="64C8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Tracking software for SBS GEMs by Andrew Puckett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725104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7</a:t>
            </a:fld>
            <a:endParaRPr lang="en-US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Performances of UVa X/Y GEMs: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 Scan of GEM modules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AE128-96FF-46C3-BAE0-648C03916AF1}"/>
              </a:ext>
            </a:extLst>
          </p:cNvPr>
          <p:cNvSpPr txBox="1"/>
          <p:nvPr/>
        </p:nvSpPr>
        <p:spPr>
          <a:xfrm>
            <a:off x="181842" y="7285864"/>
            <a:ext cx="1082386" cy="297340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ED1C24"/>
                </a:solidFill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Layer #2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E5F6AA7B-11FE-41F9-9628-24E358DAF559}"/>
              </a:ext>
            </a:extLst>
          </p:cNvPr>
          <p:cNvSpPr txBox="1">
            <a:spLocks/>
          </p:cNvSpPr>
          <p:nvPr/>
        </p:nvSpPr>
        <p:spPr>
          <a:xfrm>
            <a:off x="0" y="2068339"/>
            <a:ext cx="3886193" cy="280846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spcBef>
                <a:spcPts val="895"/>
              </a:spcBef>
              <a:buSzPct val="100000"/>
            </a:pPr>
            <a:r>
              <a:rPr lang="en-US" sz="1400" dirty="0">
                <a:cs typeface="Arial" panose="020B0604020202020204" pitchFamily="34" charset="0"/>
              </a:rPr>
              <a:t>HV scan performed for each individual GEM module to determine the optimum operating voltage</a:t>
            </a:r>
          </a:p>
          <a:p>
            <a:pPr marL="182880" indent="-182880">
              <a:spcBef>
                <a:spcPts val="895"/>
              </a:spcBef>
              <a:buSzPct val="100000"/>
            </a:pPr>
            <a:r>
              <a:rPr lang="en-US" sz="1400" dirty="0">
                <a:cs typeface="Arial" panose="020B0604020202020204" pitchFamily="34" charset="0"/>
              </a:rPr>
              <a:t>On the right plots, results is show for all 4 modules for layer #6</a:t>
            </a:r>
          </a:p>
          <a:p>
            <a:pPr marL="182880" indent="-182880">
              <a:spcBef>
                <a:spcPts val="895"/>
              </a:spcBef>
              <a:buSzPct val="100000"/>
            </a:pPr>
            <a:r>
              <a:rPr lang="en-US" sz="1400" dirty="0">
                <a:cs typeface="Arial" panose="020B0604020202020204" pitchFamily="34" charset="0"/>
              </a:rPr>
              <a:t>Efficiency plateau starts for all for @ around 3600 V (with new divider) or 4050 V equivalent with the old divider </a:t>
            </a:r>
          </a:p>
          <a:p>
            <a:pPr marL="182880" indent="-182880">
              <a:spcBef>
                <a:spcPts val="895"/>
              </a:spcBef>
              <a:buSzPct val="100000"/>
            </a:pPr>
            <a:r>
              <a:rPr lang="en-US" sz="1400" dirty="0">
                <a:cs typeface="Arial" panose="020B0604020202020204" pitchFamily="34" charset="0"/>
              </a:rPr>
              <a:t>This plots to be produced for the modules for all 10 layers and adequately documented for future reference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95DDD2-C3E1-4E58-AA57-07EF7DE7F9AE}"/>
              </a:ext>
            </a:extLst>
          </p:cNvPr>
          <p:cNvGrpSpPr/>
          <p:nvPr/>
        </p:nvGrpSpPr>
        <p:grpSpPr>
          <a:xfrm>
            <a:off x="3812188" y="1676400"/>
            <a:ext cx="5331812" cy="3657600"/>
            <a:chOff x="3812188" y="1676400"/>
            <a:chExt cx="5331812" cy="36576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C4B8D7-08BD-40A5-A136-683C26D97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2188" y="1676400"/>
              <a:ext cx="5331812" cy="3657600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A81FC68-6CDA-4C96-BBFE-B076CA119B8C}"/>
                </a:ext>
              </a:extLst>
            </p:cNvPr>
            <p:cNvCxnSpPr/>
            <p:nvPr/>
          </p:nvCxnSpPr>
          <p:spPr>
            <a:xfrm>
              <a:off x="8046720" y="2171700"/>
              <a:ext cx="0" cy="2743200"/>
            </a:xfrm>
            <a:prstGeom prst="line">
              <a:avLst/>
            </a:prstGeom>
            <a:ln w="25400">
              <a:solidFill>
                <a:srgbClr val="F600F6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6738478-6008-4F3A-AF12-90AC4780B96C}"/>
              </a:ext>
            </a:extLst>
          </p:cNvPr>
          <p:cNvSpPr txBox="1"/>
          <p:nvPr/>
        </p:nvSpPr>
        <p:spPr>
          <a:xfrm>
            <a:off x="7391400" y="638766"/>
            <a:ext cx="1711234" cy="738664"/>
          </a:xfrm>
          <a:prstGeom prst="rect">
            <a:avLst/>
          </a:prstGeom>
          <a:solidFill>
            <a:srgbClr val="64C8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Tracking software for SBS GEMs by Andrew Puckett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099291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B8C564C-D5FA-4AF5-B7F3-2BD5ECC765E4}"/>
              </a:ext>
            </a:extLst>
          </p:cNvPr>
          <p:cNvGrpSpPr>
            <a:grpSpLocks noChangeAspect="1"/>
          </p:cNvGrpSpPr>
          <p:nvPr/>
        </p:nvGrpSpPr>
        <p:grpSpPr>
          <a:xfrm>
            <a:off x="3581400" y="3363686"/>
            <a:ext cx="5486400" cy="3291840"/>
            <a:chOff x="2667000" y="2666999"/>
            <a:chExt cx="6400800" cy="384048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7B913C1-F47E-4081-A1D2-10FDE24CEDA2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7000" y="2666999"/>
              <a:ext cx="6400800" cy="3840480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59B82AF-5825-4FCF-97F5-DEEC24C881A0}"/>
                </a:ext>
              </a:extLst>
            </p:cNvPr>
            <p:cNvSpPr txBox="1"/>
            <p:nvPr/>
          </p:nvSpPr>
          <p:spPr>
            <a:xfrm>
              <a:off x="2764560" y="4405020"/>
              <a:ext cx="1324840" cy="323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C000"/>
                  </a:solidFill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Nov. 3, 2020</a:t>
              </a:r>
              <a:endParaRPr lang="fr-FR" sz="1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AA36F7C-1F97-4020-BF70-2985E70A17A6}"/>
                </a:ext>
              </a:extLst>
            </p:cNvPr>
            <p:cNvSpPr txBox="1"/>
            <p:nvPr/>
          </p:nvSpPr>
          <p:spPr>
            <a:xfrm>
              <a:off x="8171956" y="3397541"/>
              <a:ext cx="895844" cy="75405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 </a:t>
              </a:r>
              <a:r>
                <a:rPr lang="el-GR" sz="1200" b="1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σ</a:t>
              </a:r>
              <a:r>
                <a:rPr lang="en-US" sz="1200" b="1" baseline="-25000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x</a:t>
              </a:r>
              <a:r>
                <a:rPr lang="en-US" sz="1200" b="1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200" b="1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= </a:t>
              </a:r>
            </a:p>
            <a:p>
              <a:pPr algn="ctr"/>
              <a:r>
                <a:rPr lang="en-US" sz="1200" b="1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120 µm </a:t>
              </a:r>
              <a:endParaRPr lang="fr-F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0E49326-201B-40E9-9D6A-C063E2E24737}"/>
                </a:ext>
              </a:extLst>
            </p:cNvPr>
            <p:cNvSpPr txBox="1"/>
            <p:nvPr/>
          </p:nvSpPr>
          <p:spPr>
            <a:xfrm>
              <a:off x="8171956" y="5310530"/>
              <a:ext cx="895844" cy="75405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 </a:t>
              </a:r>
              <a:r>
                <a:rPr lang="el-GR" sz="1200" b="1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σ</a:t>
              </a:r>
              <a:r>
                <a:rPr lang="en-US" sz="1200" b="1" baseline="-25000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Y</a:t>
              </a:r>
              <a:r>
                <a:rPr lang="en-US" sz="1200" b="1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200" b="1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= </a:t>
              </a:r>
            </a:p>
            <a:p>
              <a:pPr algn="ctr"/>
              <a:r>
                <a:rPr lang="en-US" sz="1200" b="1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142 µm </a:t>
              </a:r>
              <a:endParaRPr lang="fr-F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EAFB5EA-2547-4903-BB3A-FA4E362409C5}"/>
              </a:ext>
            </a:extLst>
          </p:cNvPr>
          <p:cNvGrpSpPr>
            <a:grpSpLocks noChangeAspect="1"/>
          </p:cNvGrpSpPr>
          <p:nvPr/>
        </p:nvGrpSpPr>
        <p:grpSpPr>
          <a:xfrm>
            <a:off x="115970" y="582504"/>
            <a:ext cx="5485779" cy="3291840"/>
            <a:chOff x="121920" y="685800"/>
            <a:chExt cx="6400075" cy="38404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308E9FF-943E-47CA-A898-CBD9A763FCC1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20" y="685800"/>
              <a:ext cx="6400075" cy="3840480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5C7D06F-2088-4A8D-A9D8-56902976E16F}"/>
                </a:ext>
              </a:extLst>
            </p:cNvPr>
            <p:cNvSpPr txBox="1"/>
            <p:nvPr/>
          </p:nvSpPr>
          <p:spPr>
            <a:xfrm>
              <a:off x="164422" y="2414260"/>
              <a:ext cx="1324840" cy="323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B050"/>
                  </a:solidFill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Feb. 8, 2021</a:t>
              </a:r>
              <a:endParaRPr lang="fr-FR" sz="1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1472760-5FA3-4ABC-85C5-7864C62FB3BB}"/>
                </a:ext>
              </a:extLst>
            </p:cNvPr>
            <p:cNvSpPr txBox="1"/>
            <p:nvPr/>
          </p:nvSpPr>
          <p:spPr>
            <a:xfrm>
              <a:off x="5547880" y="1314287"/>
              <a:ext cx="839542" cy="75405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 </a:t>
              </a:r>
              <a:r>
                <a:rPr lang="el-GR" sz="1200" b="1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σ</a:t>
              </a:r>
              <a:r>
                <a:rPr lang="en-US" sz="1200" b="1" baseline="-25000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x</a:t>
              </a:r>
              <a:r>
                <a:rPr lang="en-US" sz="1200" b="1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200" b="1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= </a:t>
              </a:r>
            </a:p>
            <a:p>
              <a:pPr algn="ctr"/>
              <a:r>
                <a:rPr lang="en-US" sz="1200" b="1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92 µm </a:t>
              </a:r>
              <a:endParaRPr lang="fr-F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7844B88-5034-4F11-99F3-BB16B9B89BC6}"/>
                </a:ext>
              </a:extLst>
            </p:cNvPr>
            <p:cNvSpPr txBox="1"/>
            <p:nvPr/>
          </p:nvSpPr>
          <p:spPr>
            <a:xfrm>
              <a:off x="5547880" y="3227276"/>
              <a:ext cx="945770" cy="75405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 </a:t>
              </a:r>
              <a:r>
                <a:rPr lang="el-GR" sz="1200" b="1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σ</a:t>
              </a:r>
              <a:r>
                <a:rPr lang="en-US" sz="1200" b="1" baseline="-25000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Y</a:t>
              </a:r>
              <a:r>
                <a:rPr lang="en-US" sz="1200" b="1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1200" b="1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= </a:t>
              </a:r>
            </a:p>
            <a:p>
              <a:pPr algn="ctr"/>
              <a:r>
                <a:rPr lang="en-US" sz="1200" b="1" dirty="0">
                  <a:latin typeface="Arial" panose="020B0604020202020204" pitchFamily="34" charset="0"/>
                  <a:ea typeface="DejaVu Sans" pitchFamily="2"/>
                  <a:cs typeface="Arial" panose="020B0604020202020204" pitchFamily="34" charset="0"/>
                </a:rPr>
                <a:t>108 µm </a:t>
              </a:r>
              <a:endParaRPr lang="fr-FR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8</a:t>
            </a:fld>
            <a:endParaRPr lang="en-US" dirty="0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Performances of UVa X/Y GEMs: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Spatial Resolution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7AE128-96FF-46C3-BAE0-648C03916AF1}"/>
              </a:ext>
            </a:extLst>
          </p:cNvPr>
          <p:cNvSpPr txBox="1"/>
          <p:nvPr/>
        </p:nvSpPr>
        <p:spPr>
          <a:xfrm>
            <a:off x="181842" y="7285864"/>
            <a:ext cx="1082386" cy="297340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i="0" u="none" strike="noStrike" kern="1200" cap="none" spc="0" baseline="0" dirty="0">
                <a:solidFill>
                  <a:srgbClr val="ED1C24"/>
                </a:solidFill>
                <a:uFillTx/>
                <a:latin typeface="Arial" panose="020B0604020202020204" pitchFamily="34" charset="0"/>
                <a:ea typeface="Microsoft YaHei" pitchFamily="2"/>
                <a:cs typeface="Arial" panose="020B0604020202020204" pitchFamily="34" charset="0"/>
              </a:rPr>
              <a:t>Layer #2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359F647E-400A-4A96-9848-B99C11610D50}"/>
              </a:ext>
            </a:extLst>
          </p:cNvPr>
          <p:cNvSpPr txBox="1">
            <a:spLocks/>
          </p:cNvSpPr>
          <p:nvPr/>
        </p:nvSpPr>
        <p:spPr>
          <a:xfrm>
            <a:off x="457199" y="4241332"/>
            <a:ext cx="1900107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ct val="45000"/>
              <a:buNone/>
            </a:pPr>
            <a:r>
              <a:rPr lang="en-US" sz="1200" dirty="0">
                <a:solidFill>
                  <a:srgbClr val="00B050"/>
                </a:solidFill>
                <a:cs typeface="Arial" panose="020B0604020202020204" pitchFamily="34" charset="0"/>
              </a:rPr>
              <a:t>Feb 08, 2021 data from layers #4, #6, #7 &amp; #8: </a:t>
            </a:r>
          </a:p>
          <a:p>
            <a:pPr marL="0" indent="0">
              <a:spcBef>
                <a:spcPts val="0"/>
              </a:spcBef>
              <a:buSzPct val="45000"/>
              <a:buNone/>
            </a:pPr>
            <a:r>
              <a:rPr lang="en-US" sz="1200" b="1" dirty="0">
                <a:solidFill>
                  <a:srgbClr val="00B050"/>
                </a:solidFill>
                <a:cs typeface="Arial" panose="020B0604020202020204" pitchFamily="34" charset="0"/>
              </a:rPr>
              <a:t>new HV divider scheme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C61158C-EEB9-45B0-BCD4-BC5DC63235A6}"/>
              </a:ext>
            </a:extLst>
          </p:cNvPr>
          <p:cNvCxnSpPr>
            <a:cxnSpLocks/>
            <a:stCxn id="18" idx="3"/>
            <a:endCxn id="9" idx="2"/>
          </p:cNvCxnSpPr>
          <p:nvPr/>
        </p:nvCxnSpPr>
        <p:spPr>
          <a:xfrm flipV="1">
            <a:off x="2357306" y="3874344"/>
            <a:ext cx="501554" cy="69015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ubtitle 2">
            <a:extLst>
              <a:ext uri="{FF2B5EF4-FFF2-40B4-BE49-F238E27FC236}">
                <a16:creationId xmlns:a16="http://schemas.microsoft.com/office/drawing/2014/main" id="{94B0F759-FACF-431A-ADA8-52235342024F}"/>
              </a:ext>
            </a:extLst>
          </p:cNvPr>
          <p:cNvSpPr txBox="1">
            <a:spLocks/>
          </p:cNvSpPr>
          <p:nvPr/>
        </p:nvSpPr>
        <p:spPr>
          <a:xfrm>
            <a:off x="983959" y="5741849"/>
            <a:ext cx="1985394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SzPct val="45000"/>
              <a:buNone/>
            </a:pPr>
            <a:r>
              <a:rPr lang="en-US" sz="1200" dirty="0">
                <a:solidFill>
                  <a:srgbClr val="FFC000"/>
                </a:solidFill>
                <a:cs typeface="Arial" panose="020B0604020202020204" pitchFamily="34" charset="0"/>
              </a:rPr>
              <a:t>Nov. 3, 2020 data from layers #1, #2, #3, #4 &amp;#5: </a:t>
            </a:r>
          </a:p>
          <a:p>
            <a:pPr marL="0" indent="0">
              <a:spcBef>
                <a:spcPts val="0"/>
              </a:spcBef>
              <a:buSzPct val="45000"/>
              <a:buNone/>
            </a:pPr>
            <a:r>
              <a:rPr lang="en-US" sz="1200" b="1" dirty="0">
                <a:solidFill>
                  <a:srgbClr val="FFC000"/>
                </a:solidFill>
                <a:cs typeface="Arial" panose="020B0604020202020204" pitchFamily="34" charset="0"/>
              </a:rPr>
              <a:t>old HV divider scheme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CA040A6-B8E1-4944-894E-E189504A321F}"/>
              </a:ext>
            </a:extLst>
          </p:cNvPr>
          <p:cNvCxnSpPr>
            <a:cxnSpLocks/>
            <a:stCxn id="26" idx="3"/>
            <a:endCxn id="30" idx="1"/>
          </p:cNvCxnSpPr>
          <p:nvPr/>
        </p:nvCxnSpPr>
        <p:spPr>
          <a:xfrm flipV="1">
            <a:off x="2969353" y="5009606"/>
            <a:ext cx="612047" cy="1055409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ubtitle 2">
            <a:extLst>
              <a:ext uri="{FF2B5EF4-FFF2-40B4-BE49-F238E27FC236}">
                <a16:creationId xmlns:a16="http://schemas.microsoft.com/office/drawing/2014/main" id="{CC0BC3FC-B970-4030-9AA2-18A29B51F0F2}"/>
              </a:ext>
            </a:extLst>
          </p:cNvPr>
          <p:cNvSpPr txBox="1">
            <a:spLocks/>
          </p:cNvSpPr>
          <p:nvPr/>
        </p:nvSpPr>
        <p:spPr>
          <a:xfrm>
            <a:off x="5631091" y="1484708"/>
            <a:ext cx="3481470" cy="150041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spcBef>
                <a:spcPts val="895"/>
              </a:spcBef>
              <a:buSzPct val="100000"/>
            </a:pPr>
            <a:r>
              <a:rPr lang="en-US" sz="1400" dirty="0">
                <a:cs typeface="Arial" panose="020B0604020202020204" pitchFamily="34" charset="0"/>
              </a:rPr>
              <a:t>Better resolution performance for Feb. 8 2021 data probably because of better alignment</a:t>
            </a:r>
          </a:p>
          <a:p>
            <a:pPr marL="182880" indent="-182880">
              <a:spcBef>
                <a:spcPts val="895"/>
              </a:spcBef>
              <a:buSzPct val="100000"/>
            </a:pPr>
            <a:r>
              <a:rPr lang="en-US" sz="1400" dirty="0">
                <a:cs typeface="Arial" panose="020B0604020202020204" pitchFamily="34" charset="0"/>
              </a:rPr>
              <a:t>Resolution in x always better than in y because tracks in y has a larger angular distribution because of the size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50A4D0-E757-450B-9AAF-7D2AE752FFB8}"/>
              </a:ext>
            </a:extLst>
          </p:cNvPr>
          <p:cNvSpPr txBox="1"/>
          <p:nvPr/>
        </p:nvSpPr>
        <p:spPr>
          <a:xfrm>
            <a:off x="7391400" y="638766"/>
            <a:ext cx="1711234" cy="738664"/>
          </a:xfrm>
          <a:prstGeom prst="rect">
            <a:avLst/>
          </a:prstGeom>
          <a:solidFill>
            <a:srgbClr val="64C8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Tracking software for SBS GEMs by Andrew Puckett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832396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72BB5B-DA87-4234-9D6A-B303937B10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99" y="76200"/>
            <a:ext cx="2011680" cy="39646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B6D264-4154-4640-A5A8-3A73B3D406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07"/>
          <a:stretch/>
        </p:blipFill>
        <p:spPr>
          <a:xfrm>
            <a:off x="210119" y="518160"/>
            <a:ext cx="6561731" cy="3291840"/>
          </a:xfrm>
          <a:prstGeom prst="rect">
            <a:avLst/>
          </a:prstGeom>
        </p:spPr>
      </p:pic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2971800" y="6492877"/>
            <a:ext cx="3200400" cy="365125"/>
          </a:xfrm>
        </p:spPr>
        <p:txBody>
          <a:bodyPr/>
          <a:lstStyle/>
          <a:p>
            <a:r>
              <a:rPr lang="en-US"/>
              <a:t>SBS Coll. Meeting @ JLab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B8E4FF-B7FF-4A70-BA1F-D35961D29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2/17/2021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FBC0DD-8203-4847-A0C6-A07F9B9A4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E36C9-3AF3-4F25-819E-BE7B4BF519E9}" type="slidenum">
              <a:rPr lang="en-US" smtClean="0"/>
              <a:t>9</a:t>
            </a:fld>
            <a:endParaRPr lang="en-US"/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CADD7C0-7DA6-4C5A-A116-B92CAA8BC51F}"/>
              </a:ext>
            </a:extLst>
          </p:cNvPr>
          <p:cNvSpPr txBox="1">
            <a:spLocks/>
          </p:cNvSpPr>
          <p:nvPr/>
        </p:nvSpPr>
        <p:spPr>
          <a:xfrm>
            <a:off x="3242" y="0"/>
            <a:ext cx="9144000" cy="638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U/V GEM layers: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 of assembly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CA2F49-B28B-4037-90B5-587D0F2C4E7A}"/>
              </a:ext>
            </a:extLst>
          </p:cNvPr>
          <p:cNvSpPr txBox="1"/>
          <p:nvPr/>
        </p:nvSpPr>
        <p:spPr>
          <a:xfrm>
            <a:off x="7574645" y="3139692"/>
            <a:ext cx="883189" cy="2462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000" b="1" dirty="0">
                <a:solidFill>
                  <a:srgbClr val="00B050"/>
                </a:solidFill>
                <a:latin typeface="Arial" panose="020B0604020202020204" pitchFamily="34" charset="0"/>
              </a:rPr>
              <a:t>SBS-UV-01</a:t>
            </a:r>
            <a:endParaRPr lang="fr-FR" sz="1000" b="1" dirty="0">
              <a:solidFill>
                <a:srgbClr val="00B050"/>
              </a:solidFill>
            </a:endParaRPr>
          </a:p>
        </p:txBody>
      </p:sp>
      <p:sp>
        <p:nvSpPr>
          <p:cNvPr id="31" name="Content Placeholder 7">
            <a:extLst>
              <a:ext uri="{FF2B5EF4-FFF2-40B4-BE49-F238E27FC236}">
                <a16:creationId xmlns:a16="http://schemas.microsoft.com/office/drawing/2014/main" id="{8EF9118F-8C91-4727-A778-97F558D35EC6}"/>
              </a:ext>
            </a:extLst>
          </p:cNvPr>
          <p:cNvSpPr txBox="1">
            <a:spLocks/>
          </p:cNvSpPr>
          <p:nvPr/>
        </p:nvSpPr>
        <p:spPr>
          <a:xfrm>
            <a:off x="0" y="3733800"/>
            <a:ext cx="9144000" cy="2819400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35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105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9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9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100" b="1" dirty="0">
                <a:solidFill>
                  <a:srgbClr val="00B050"/>
                </a:solidFill>
                <a:cs typeface="Arial" panose="020B0604020202020204" pitchFamily="34" charset="0"/>
              </a:rPr>
              <a:t>SBS-UV-01 &amp; SBS-UV-02: </a:t>
            </a:r>
            <a:r>
              <a:rPr lang="en-US" sz="1100" dirty="0">
                <a:cs typeface="Arial" panose="020B0604020202020204" pitchFamily="34" charset="0"/>
              </a:rPr>
              <a:t>Assembly completed </a:t>
            </a: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</a:rPr>
              <a:t>Unexpected problem with gas flow for both chambers </a:t>
            </a:r>
            <a:r>
              <a:rPr lang="en-US" sz="1100" dirty="0">
                <a:cs typeface="Arial" panose="020B0604020202020204" pitchFamily="34" charset="0"/>
                <a:sym typeface="Wingdings 3" panose="05040102010807070707" pitchFamily="18" charset="2"/>
              </a:rPr>
              <a:t> Drift cathode foils received from CERN (which contribute to our gas flow system) did not satisfy the specifications  We believe we have a solution to modify the gas flow system but need to be tested </a:t>
            </a:r>
            <a:endParaRPr lang="en-US" sz="1100" dirty="0">
              <a:cs typeface="Arial" panose="020B0604020202020204" pitchFamily="34" charset="0"/>
            </a:endParaRP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</a:rPr>
              <a:t>Because of this issue, we will perform cosmic test with these 2 modules at UVa after the fix is applied </a:t>
            </a: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solidFill>
                  <a:srgbClr val="C00000"/>
                </a:solidFill>
                <a:cs typeface="Arial" panose="020B0604020202020204" pitchFamily="34" charset="0"/>
              </a:rPr>
              <a:t>if everything goes well, the two modules will be ready for installation in BB by end of March 2021</a:t>
            </a:r>
          </a:p>
          <a:p>
            <a:pPr marL="182880" indent="-18288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100" b="1" dirty="0">
                <a:solidFill>
                  <a:srgbClr val="0000FF"/>
                </a:solidFill>
                <a:cs typeface="Arial" panose="020B0604020202020204" pitchFamily="34" charset="0"/>
              </a:rPr>
              <a:t>SBS-UV-03 &amp; SBS-UV-04: </a:t>
            </a:r>
            <a:r>
              <a:rPr lang="en-US" sz="1100" dirty="0">
                <a:cs typeface="Arial" panose="020B0604020202020204" pitchFamily="34" charset="0"/>
              </a:rPr>
              <a:t>Assembly of 2 remaining chambers to start in about two weeks from now (01 March 2021)</a:t>
            </a: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</a:rPr>
              <a:t>Last batch of GEM foils shipment expected to be delivered next week</a:t>
            </a: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</a:rPr>
              <a:t>CERN promise to ship two new cathodes foil with the correct specifications by end of Feb 2021</a:t>
            </a: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  <a:sym typeface="Wingdings 3" panose="05040102010807070707" pitchFamily="18" charset="2"/>
              </a:rPr>
              <a:t>The two chambers can be ready (assembled and tested in cosmic @ UVa) by the end of May 2021</a:t>
            </a: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solidFill>
                  <a:srgbClr val="C0000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will be selected for installation in BB frame </a:t>
            </a:r>
            <a:r>
              <a:rPr lang="en-US" sz="1100" b="1" dirty="0">
                <a:solidFill>
                  <a:srgbClr val="C0000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before May 15 </a:t>
            </a:r>
            <a:r>
              <a:rPr lang="en-US" sz="1100" dirty="0">
                <a:solidFill>
                  <a:srgbClr val="C00000"/>
                </a:solidFill>
                <a:cs typeface="Arial" panose="020B0604020202020204" pitchFamily="34" charset="0"/>
                <a:sym typeface="Wingdings 3" panose="05040102010807070707" pitchFamily="18" charset="2"/>
              </a:rPr>
              <a:t>if the gas distribution fix of </a:t>
            </a:r>
            <a:r>
              <a:rPr lang="en-US" sz="1100" dirty="0">
                <a:solidFill>
                  <a:srgbClr val="C00000"/>
                </a:solidFill>
                <a:cs typeface="Arial" panose="020B0604020202020204" pitchFamily="34" charset="0"/>
              </a:rPr>
              <a:t>SBS-UV-01 &amp; SBS-UV-02 does not work as expected </a:t>
            </a: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r>
              <a:rPr lang="en-US" sz="1100" dirty="0">
                <a:cs typeface="Arial" panose="020B0604020202020204" pitchFamily="34" charset="0"/>
              </a:rPr>
              <a:t>If </a:t>
            </a:r>
            <a:r>
              <a:rPr lang="en-US" sz="1100" dirty="0">
                <a:cs typeface="Arial" panose="020B0604020202020204" pitchFamily="34" charset="0"/>
                <a:sym typeface="Wingdings 3" panose="05040102010807070707" pitchFamily="18" charset="2"/>
              </a:rPr>
              <a:t>fix for </a:t>
            </a:r>
            <a:r>
              <a:rPr lang="en-US" sz="1100" dirty="0">
                <a:cs typeface="Arial" panose="020B0604020202020204" pitchFamily="34" charset="0"/>
              </a:rPr>
              <a:t>SBS-UV-01 &amp; SBS-UV-02 work as expected, SBS-UV-03 &amp; SBS-UV-04 could be reserved for </a:t>
            </a:r>
            <a:r>
              <a:rPr lang="en-US" sz="1100" dirty="0" err="1">
                <a:cs typeface="Arial" panose="020B0604020202020204" pitchFamily="34" charset="0"/>
              </a:rPr>
              <a:t>GEn</a:t>
            </a:r>
            <a:r>
              <a:rPr lang="en-US" sz="1100" dirty="0">
                <a:cs typeface="Arial" panose="020B0604020202020204" pitchFamily="34" charset="0"/>
              </a:rPr>
              <a:t>-RP</a:t>
            </a:r>
          </a:p>
          <a:p>
            <a:pPr marL="365760" lvl="1" indent="-182880">
              <a:lnSpc>
                <a:spcPct val="150000"/>
              </a:lnSpc>
              <a:spcBef>
                <a:spcPts val="0"/>
              </a:spcBef>
            </a:pPr>
            <a:endParaRPr lang="en-US" sz="1100" dirty="0">
              <a:solidFill>
                <a:srgbClr val="C00000"/>
              </a:solidFill>
              <a:cs typeface="Arial" panose="020B0604020202020204" pitchFamily="34" charset="0"/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31702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24815</TotalTime>
  <Words>4434</Words>
  <Application>Microsoft Office PowerPoint</Application>
  <PresentationFormat>On-screen Show (4:3)</PresentationFormat>
  <Paragraphs>701</Paragraphs>
  <Slides>34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Cambria Math</vt:lpstr>
      <vt:lpstr>Liberation Sans</vt:lpstr>
      <vt:lpstr>StarSymbol</vt:lpstr>
      <vt:lpstr>Symbol</vt:lpstr>
      <vt:lpstr>Times New Roman</vt:lpstr>
      <vt:lpstr>Wingdings</vt:lpstr>
      <vt:lpstr>Office Theme</vt:lpstr>
      <vt:lpstr>SBS GEMs for GEn-RP Kondo Gnanvo SBS Collaboration Meeting  02/17/2021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kgnanvo</dc:creator>
  <cp:lastModifiedBy>Kondo Gnanvo</cp:lastModifiedBy>
  <cp:revision>2319</cp:revision>
  <dcterms:created xsi:type="dcterms:W3CDTF">2013-04-08T15:33:27Z</dcterms:created>
  <dcterms:modified xsi:type="dcterms:W3CDTF">2021-02-17T19:26:35Z</dcterms:modified>
</cp:coreProperties>
</file>