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43" r:id="rId1"/>
  </p:sldMasterIdLst>
  <p:notesMasterIdLst>
    <p:notesMasterId r:id="rId25"/>
  </p:notesMasterIdLst>
  <p:sldIdLst>
    <p:sldId id="256" r:id="rId2"/>
    <p:sldId id="291" r:id="rId3"/>
    <p:sldId id="292" r:id="rId4"/>
    <p:sldId id="286" r:id="rId5"/>
    <p:sldId id="295" r:id="rId6"/>
    <p:sldId id="269" r:id="rId7"/>
    <p:sldId id="290" r:id="rId8"/>
    <p:sldId id="259" r:id="rId9"/>
    <p:sldId id="258" r:id="rId10"/>
    <p:sldId id="293" r:id="rId11"/>
    <p:sldId id="296" r:id="rId12"/>
    <p:sldId id="294" r:id="rId13"/>
    <p:sldId id="300" r:id="rId14"/>
    <p:sldId id="282" r:id="rId15"/>
    <p:sldId id="297" r:id="rId16"/>
    <p:sldId id="287" r:id="rId17"/>
    <p:sldId id="289" r:id="rId18"/>
    <p:sldId id="299" r:id="rId19"/>
    <p:sldId id="285" r:id="rId20"/>
    <p:sldId id="303" r:id="rId21"/>
    <p:sldId id="268" r:id="rId22"/>
    <p:sldId id="298" r:id="rId23"/>
    <p:sldId id="30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FF8E"/>
    <a:srgbClr val="AC7EFF"/>
    <a:srgbClr val="FF68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50"/>
    <p:restoredTop sz="96208"/>
  </p:normalViewPr>
  <p:slideViewPr>
    <p:cSldViewPr snapToGrid="0" snapToObjects="1">
      <p:cViewPr varScale="1">
        <p:scale>
          <a:sx n="124" d="100"/>
          <a:sy n="124" d="100"/>
        </p:scale>
        <p:origin x="512"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8FEC0F-C832-E240-9D52-F92F3EA5BC90}" type="datetimeFigureOut">
              <a:rPr lang="en-US" smtClean="0"/>
              <a:t>2/17/21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A5C4E-BE15-E242-8875-6AD6D3E58B7C}" type="slidenum">
              <a:rPr lang="en-US" smtClean="0"/>
              <a:t>‹#›</a:t>
            </a:fld>
            <a:endParaRPr lang="en-US"/>
          </a:p>
        </p:txBody>
      </p:sp>
    </p:spTree>
    <p:extLst>
      <p:ext uri="{BB962C8B-B14F-4D97-AF65-F5344CB8AC3E}">
        <p14:creationId xmlns:p14="http://schemas.microsoft.com/office/powerpoint/2010/main" val="2332029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6FC7B5-1CE1-9F45-9A7A-1D48B46ECE57}" type="datetime1">
              <a:rPr lang="en-US" smtClean="0"/>
              <a:t>2/17/21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D3BA0CE7-B968-8F45-9D3D-643F983769AE}" type="slidenum">
              <a:rPr lang="en-US" smtClean="0"/>
              <a:t>‹#›</a:t>
            </a:fld>
            <a:endParaRPr lang="en-US"/>
          </a:p>
        </p:txBody>
      </p:sp>
    </p:spTree>
    <p:extLst>
      <p:ext uri="{BB962C8B-B14F-4D97-AF65-F5344CB8AC3E}">
        <p14:creationId xmlns:p14="http://schemas.microsoft.com/office/powerpoint/2010/main" val="376626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5DFF40-8519-C741-BCD0-081A368469F9}" type="datetime1">
              <a:rPr lang="en-US" smtClean="0"/>
              <a:t>2/17/21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A0CE7-B968-8F45-9D3D-643F983769AE}" type="slidenum">
              <a:rPr lang="en-US" smtClean="0"/>
              <a:t>‹#›</a:t>
            </a:fld>
            <a:endParaRPr lang="en-US"/>
          </a:p>
        </p:txBody>
      </p:sp>
    </p:spTree>
    <p:extLst>
      <p:ext uri="{BB962C8B-B14F-4D97-AF65-F5344CB8AC3E}">
        <p14:creationId xmlns:p14="http://schemas.microsoft.com/office/powerpoint/2010/main" val="3072180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6BE3A2-334F-0D41-BDE6-0F7F8328EAA2}" type="datetime1">
              <a:rPr lang="en-US" smtClean="0"/>
              <a:t>2/17/21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A0CE7-B968-8F45-9D3D-643F983769AE}" type="slidenum">
              <a:rPr lang="en-US" smtClean="0"/>
              <a:t>‹#›</a:t>
            </a:fld>
            <a:endParaRPr lang="en-US"/>
          </a:p>
        </p:txBody>
      </p:sp>
    </p:spTree>
    <p:extLst>
      <p:ext uri="{BB962C8B-B14F-4D97-AF65-F5344CB8AC3E}">
        <p14:creationId xmlns:p14="http://schemas.microsoft.com/office/powerpoint/2010/main" val="768566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D0D6F9-D390-4F43-904F-394E70C666C2}" type="datetime1">
              <a:rPr lang="en-US" smtClean="0"/>
              <a:t>2/17/21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A0CE7-B968-8F45-9D3D-643F983769AE}" type="slidenum">
              <a:rPr lang="en-US" smtClean="0"/>
              <a:t>‹#›</a:t>
            </a:fld>
            <a:endParaRPr lang="en-US"/>
          </a:p>
        </p:txBody>
      </p:sp>
    </p:spTree>
    <p:extLst>
      <p:ext uri="{BB962C8B-B14F-4D97-AF65-F5344CB8AC3E}">
        <p14:creationId xmlns:p14="http://schemas.microsoft.com/office/powerpoint/2010/main" val="1975978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EF35F6-C596-194E-BBFB-ACEE17936DD2}" type="datetime1">
              <a:rPr lang="en-US" smtClean="0"/>
              <a:t>2/17/21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A0CE7-B968-8F45-9D3D-643F983769AE}" type="slidenum">
              <a:rPr lang="en-US" smtClean="0"/>
              <a:t>‹#›</a:t>
            </a:fld>
            <a:endParaRPr lang="en-US"/>
          </a:p>
        </p:txBody>
      </p:sp>
    </p:spTree>
    <p:extLst>
      <p:ext uri="{BB962C8B-B14F-4D97-AF65-F5344CB8AC3E}">
        <p14:creationId xmlns:p14="http://schemas.microsoft.com/office/powerpoint/2010/main" val="552980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B304CAFB-C2A8-E940-88C8-2F867BAD6D4B}" type="datetime1">
              <a:rPr lang="en-US" smtClean="0"/>
              <a:t>2/17/21</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D3BA0CE7-B968-8F45-9D3D-643F983769AE}" type="slidenum">
              <a:rPr lang="en-US" smtClean="0"/>
              <a:t>‹#›</a:t>
            </a:fld>
            <a:endParaRPr lang="en-US"/>
          </a:p>
        </p:txBody>
      </p:sp>
    </p:spTree>
    <p:extLst>
      <p:ext uri="{BB962C8B-B14F-4D97-AF65-F5344CB8AC3E}">
        <p14:creationId xmlns:p14="http://schemas.microsoft.com/office/powerpoint/2010/main" val="2386599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188359-897D-3A48-BECA-6BE498F84224}" type="datetime1">
              <a:rPr lang="en-US" smtClean="0"/>
              <a:t>2/17/21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A0CE7-B968-8F45-9D3D-643F983769AE}" type="slidenum">
              <a:rPr lang="en-US" smtClean="0"/>
              <a:t>‹#›</a:t>
            </a:fld>
            <a:endParaRPr lang="en-US"/>
          </a:p>
        </p:txBody>
      </p:sp>
    </p:spTree>
    <p:extLst>
      <p:ext uri="{BB962C8B-B14F-4D97-AF65-F5344CB8AC3E}">
        <p14:creationId xmlns:p14="http://schemas.microsoft.com/office/powerpoint/2010/main" val="16770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A35A4A-DF3C-4343-BDC2-93CB51B2D837}" type="datetime1">
              <a:rPr lang="en-US" smtClean="0"/>
              <a:t>2/17/21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BA0CE7-B968-8F45-9D3D-643F983769AE}"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29137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B62FCFE-836A-214A-8CE7-E33143FC587C}" type="datetime1">
              <a:rPr lang="en-US" smtClean="0"/>
              <a:t>2/17/21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BA0CE7-B968-8F45-9D3D-643F983769AE}"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060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7EE013-D036-BD47-8ABF-2FD2F723F3F2}" type="datetime1">
              <a:rPr lang="en-US" smtClean="0"/>
              <a:t>2/17/21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BA0CE7-B968-8F45-9D3D-643F983769AE}" type="slidenum">
              <a:rPr lang="en-US" smtClean="0"/>
              <a:t>‹#›</a:t>
            </a:fld>
            <a:endParaRPr lang="en-US"/>
          </a:p>
        </p:txBody>
      </p:sp>
    </p:spTree>
    <p:extLst>
      <p:ext uri="{BB962C8B-B14F-4D97-AF65-F5344CB8AC3E}">
        <p14:creationId xmlns:p14="http://schemas.microsoft.com/office/powerpoint/2010/main" val="1278031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C6C1C21-95AE-F248-8B88-C5E0A6D1F1D9}" type="datetime1">
              <a:rPr lang="en-US" smtClean="0"/>
              <a:t>2/17/21</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D3BA0CE7-B968-8F45-9D3D-643F983769AE}" type="slidenum">
              <a:rPr lang="en-US" smtClean="0"/>
              <a:t>‹#›</a:t>
            </a:fld>
            <a:endParaRPr lang="en-US"/>
          </a:p>
        </p:txBody>
      </p:sp>
    </p:spTree>
    <p:extLst>
      <p:ext uri="{BB962C8B-B14F-4D97-AF65-F5344CB8AC3E}">
        <p14:creationId xmlns:p14="http://schemas.microsoft.com/office/powerpoint/2010/main" val="954673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2237429-EDE9-BB4F-8D83-DAE58452A717}" type="datetime1">
              <a:rPr lang="en-US" smtClean="0"/>
              <a:t>2/17/21</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D3BA0CE7-B968-8F45-9D3D-643F983769AE}" type="slidenum">
              <a:rPr lang="en-US" smtClean="0"/>
              <a:t>‹#›</a:t>
            </a:fld>
            <a:endParaRPr lang="en-US"/>
          </a:p>
        </p:txBody>
      </p:sp>
    </p:spTree>
    <p:extLst>
      <p:ext uri="{BB962C8B-B14F-4D97-AF65-F5344CB8AC3E}">
        <p14:creationId xmlns:p14="http://schemas.microsoft.com/office/powerpoint/2010/main" val="423391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9E408E4D-431E-EF4D-8224-47ABDFFEAB82}" type="datetime1">
              <a:rPr lang="en-US" smtClean="0"/>
              <a:t>2/17/21</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D3BA0CE7-B968-8F45-9D3D-643F983769AE}" type="slidenum">
              <a:rPr lang="en-US" smtClean="0"/>
              <a:t>‹#›</a:t>
            </a:fld>
            <a:endParaRPr lang="en-US"/>
          </a:p>
        </p:txBody>
      </p:sp>
    </p:spTree>
    <p:extLst>
      <p:ext uri="{BB962C8B-B14F-4D97-AF65-F5344CB8AC3E}">
        <p14:creationId xmlns:p14="http://schemas.microsoft.com/office/powerpoint/2010/main" val="3003166252"/>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Lst>
  <p:hf hdr="0" ftr="0" dt="0"/>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sbs.jlab.org/cgi-bin/DocDB/private/ShowDocument?docid=72" TargetMode="External"/><Relationship Id="rId2" Type="http://schemas.openxmlformats.org/officeDocument/2006/relationships/hyperlink" Target="https://sbs.jlab.org/cgi-bin/DocDB/private/ShowDocument?docid=74"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tiff"/><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tiff"/><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3A603-B7E2-8A40-9908-0229571B8176}"/>
              </a:ext>
            </a:extLst>
          </p:cNvPr>
          <p:cNvSpPr>
            <a:spLocks noGrp="1"/>
          </p:cNvSpPr>
          <p:nvPr>
            <p:ph type="ctrTitle"/>
          </p:nvPr>
        </p:nvSpPr>
        <p:spPr/>
        <p:txBody>
          <a:bodyPr>
            <a:normAutofit/>
          </a:bodyPr>
          <a:lstStyle/>
          <a:p>
            <a:pPr algn="ctr"/>
            <a:r>
              <a:rPr lang="en-US" dirty="0"/>
              <a:t>BigBite </a:t>
            </a:r>
            <a:br>
              <a:rPr lang="en-US" dirty="0"/>
            </a:br>
            <a:r>
              <a:rPr lang="en-US" dirty="0"/>
              <a:t>Calorimeter status</a:t>
            </a:r>
          </a:p>
        </p:txBody>
      </p:sp>
      <p:sp>
        <p:nvSpPr>
          <p:cNvPr id="3" name="Subtitle 2">
            <a:extLst>
              <a:ext uri="{FF2B5EF4-FFF2-40B4-BE49-F238E27FC236}">
                <a16:creationId xmlns:a16="http://schemas.microsoft.com/office/drawing/2014/main" id="{D35BA21B-8D8A-3F4F-A598-1F034C3E23A3}"/>
              </a:ext>
            </a:extLst>
          </p:cNvPr>
          <p:cNvSpPr>
            <a:spLocks noGrp="1"/>
          </p:cNvSpPr>
          <p:nvPr>
            <p:ph type="subTitle" idx="1"/>
          </p:nvPr>
        </p:nvSpPr>
        <p:spPr/>
        <p:txBody>
          <a:bodyPr>
            <a:normAutofit/>
          </a:bodyPr>
          <a:lstStyle/>
          <a:p>
            <a:r>
              <a:rPr lang="en-US" dirty="0"/>
              <a:t>Arun Tadepalli – Jefferson Lab</a:t>
            </a:r>
          </a:p>
        </p:txBody>
      </p:sp>
      <p:pic>
        <p:nvPicPr>
          <p:cNvPr id="4" name="Picture 3">
            <a:extLst>
              <a:ext uri="{FF2B5EF4-FFF2-40B4-BE49-F238E27FC236}">
                <a16:creationId xmlns:a16="http://schemas.microsoft.com/office/drawing/2014/main" id="{96490F72-30C9-AF45-9A94-509BAC79F633}"/>
              </a:ext>
            </a:extLst>
          </p:cNvPr>
          <p:cNvPicPr>
            <a:picLocks noChangeAspect="1"/>
          </p:cNvPicPr>
          <p:nvPr/>
        </p:nvPicPr>
        <p:blipFill>
          <a:blip r:embed="rId2"/>
          <a:stretch>
            <a:fillRect/>
          </a:stretch>
        </p:blipFill>
        <p:spPr>
          <a:xfrm>
            <a:off x="329214" y="5944623"/>
            <a:ext cx="2198229" cy="685115"/>
          </a:xfrm>
          <a:prstGeom prst="rect">
            <a:avLst/>
          </a:prstGeom>
        </p:spPr>
      </p:pic>
    </p:spTree>
    <p:extLst>
      <p:ext uri="{BB962C8B-B14F-4D97-AF65-F5344CB8AC3E}">
        <p14:creationId xmlns:p14="http://schemas.microsoft.com/office/powerpoint/2010/main" val="2367396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ACAF66-9966-0A46-B7B2-B74DB1312B9C}"/>
              </a:ext>
            </a:extLst>
          </p:cNvPr>
          <p:cNvSpPr>
            <a:spLocks noGrp="1"/>
          </p:cNvSpPr>
          <p:nvPr>
            <p:ph type="title"/>
          </p:nvPr>
        </p:nvSpPr>
        <p:spPr/>
        <p:txBody>
          <a:bodyPr/>
          <a:lstStyle/>
          <a:p>
            <a:pPr algn="ctr"/>
            <a:r>
              <a:rPr lang="en-US" dirty="0"/>
              <a:t>AT TEDF…</a:t>
            </a:r>
          </a:p>
        </p:txBody>
      </p:sp>
      <p:sp>
        <p:nvSpPr>
          <p:cNvPr id="4" name="Content Placeholder 3">
            <a:extLst>
              <a:ext uri="{FF2B5EF4-FFF2-40B4-BE49-F238E27FC236}">
                <a16:creationId xmlns:a16="http://schemas.microsoft.com/office/drawing/2014/main" id="{227599D5-6042-5447-97FC-BF9FAC735AA9}"/>
              </a:ext>
            </a:extLst>
          </p:cNvPr>
          <p:cNvSpPr>
            <a:spLocks noGrp="1"/>
          </p:cNvSpPr>
          <p:nvPr>
            <p:ph sz="quarter" idx="13"/>
          </p:nvPr>
        </p:nvSpPr>
        <p:spPr>
          <a:xfrm>
            <a:off x="913774" y="1767156"/>
            <a:ext cx="10363826" cy="4024044"/>
          </a:xfrm>
        </p:spPr>
        <p:txBody>
          <a:bodyPr>
            <a:normAutofit fontScale="70000" lnSpcReduction="20000"/>
          </a:bodyPr>
          <a:lstStyle/>
          <a:p>
            <a:r>
              <a:rPr lang="en-US" dirty="0"/>
              <a:t>Cabling (signal and HV) - all cables and connectors intact – completed</a:t>
            </a:r>
          </a:p>
          <a:p>
            <a:r>
              <a:rPr lang="en-US" dirty="0">
                <a:solidFill>
                  <a:srgbClr val="00B050"/>
                </a:solidFill>
              </a:rPr>
              <a:t>Repaired broken modules in place</a:t>
            </a:r>
            <a:r>
              <a:rPr lang="en-US" dirty="0"/>
              <a:t> – completed </a:t>
            </a:r>
          </a:p>
          <a:p>
            <a:r>
              <a:rPr lang="en-US" dirty="0"/>
              <a:t>Light leak checks (shining flash light and checking for current on pico-ammeter) - completed</a:t>
            </a:r>
          </a:p>
          <a:p>
            <a:r>
              <a:rPr lang="en-US" dirty="0">
                <a:solidFill>
                  <a:srgbClr val="00B050"/>
                </a:solidFill>
              </a:rPr>
              <a:t>Signals on individual channels </a:t>
            </a:r>
            <a:r>
              <a:rPr lang="en-US" dirty="0"/>
              <a:t>- completed</a:t>
            </a:r>
          </a:p>
          <a:p>
            <a:r>
              <a:rPr lang="en-US" dirty="0"/>
              <a:t>Looking at pedestals with HV off - completed</a:t>
            </a:r>
          </a:p>
          <a:p>
            <a:r>
              <a:rPr lang="en-US" dirty="0"/>
              <a:t>Looking at the amplitude shape of the signals with HV on – completed (general noise issues pertains)</a:t>
            </a:r>
          </a:p>
          <a:p>
            <a:r>
              <a:rPr lang="en-US" dirty="0">
                <a:solidFill>
                  <a:srgbClr val="00B050"/>
                </a:solidFill>
              </a:rPr>
              <a:t>Attaching the cosmic counter and setting up the FastBus trigger </a:t>
            </a:r>
            <a:r>
              <a:rPr lang="en-US" dirty="0"/>
              <a:t>– completed </a:t>
            </a:r>
          </a:p>
          <a:p>
            <a:r>
              <a:rPr lang="en-US" dirty="0"/>
              <a:t>Also set up the trigger using the sum of different layers in the shower and preshower – completed </a:t>
            </a:r>
          </a:p>
          <a:p>
            <a:r>
              <a:rPr lang="en-US" dirty="0"/>
              <a:t>Checking the shape of amplitude distribution – completed </a:t>
            </a:r>
          </a:p>
          <a:p>
            <a:r>
              <a:rPr lang="en-US" dirty="0"/>
              <a:t>Taking data using different HV settings for shower and preshower – completed </a:t>
            </a:r>
          </a:p>
          <a:p>
            <a:r>
              <a:rPr lang="en-US" dirty="0">
                <a:solidFill>
                  <a:srgbClr val="00B050"/>
                </a:solidFill>
              </a:rPr>
              <a:t>Alpha studies for shower and preshower completed </a:t>
            </a:r>
            <a:r>
              <a:rPr lang="en-US" dirty="0"/>
              <a:t>– completed </a:t>
            </a:r>
          </a:p>
          <a:p>
            <a:r>
              <a:rPr lang="en-US" dirty="0"/>
              <a:t>Adjusting the gain and offset seen on amplifier summer modules – completed</a:t>
            </a:r>
          </a:p>
          <a:p>
            <a:r>
              <a:rPr lang="en-US" dirty="0"/>
              <a:t>Checking individual channels on the discriminator – completed</a:t>
            </a:r>
          </a:p>
        </p:txBody>
      </p:sp>
      <p:sp>
        <p:nvSpPr>
          <p:cNvPr id="2" name="Slide Number Placeholder 1">
            <a:extLst>
              <a:ext uri="{FF2B5EF4-FFF2-40B4-BE49-F238E27FC236}">
                <a16:creationId xmlns:a16="http://schemas.microsoft.com/office/drawing/2014/main" id="{F2A26896-FB39-1941-9545-BC426A1FE4AC}"/>
              </a:ext>
            </a:extLst>
          </p:cNvPr>
          <p:cNvSpPr>
            <a:spLocks noGrp="1"/>
          </p:cNvSpPr>
          <p:nvPr>
            <p:ph type="sldNum" sz="quarter" idx="12"/>
          </p:nvPr>
        </p:nvSpPr>
        <p:spPr/>
        <p:txBody>
          <a:bodyPr/>
          <a:lstStyle/>
          <a:p>
            <a:fld id="{D3BA0CE7-B968-8F45-9D3D-643F983769AE}" type="slidenum">
              <a:rPr lang="en-US" smtClean="0"/>
              <a:t>10</a:t>
            </a:fld>
            <a:endParaRPr lang="en-US"/>
          </a:p>
        </p:txBody>
      </p:sp>
      <p:sp>
        <p:nvSpPr>
          <p:cNvPr id="6" name="TextBox 5">
            <a:extLst>
              <a:ext uri="{FF2B5EF4-FFF2-40B4-BE49-F238E27FC236}">
                <a16:creationId xmlns:a16="http://schemas.microsoft.com/office/drawing/2014/main" id="{652EF526-4F18-8F49-9491-09B6A798E0FA}"/>
              </a:ext>
            </a:extLst>
          </p:cNvPr>
          <p:cNvSpPr txBox="1"/>
          <p:nvPr/>
        </p:nvSpPr>
        <p:spPr>
          <a:xfrm>
            <a:off x="769856" y="5991578"/>
            <a:ext cx="8666375" cy="646331"/>
          </a:xfrm>
          <a:prstGeom prst="rect">
            <a:avLst/>
          </a:prstGeom>
          <a:solidFill>
            <a:srgbClr val="FFFF00"/>
          </a:solidFill>
          <a:ln>
            <a:solidFill>
              <a:schemeClr val="tx1"/>
            </a:solidFill>
          </a:ln>
        </p:spPr>
        <p:txBody>
          <a:bodyPr wrap="square" rtlCol="0">
            <a:spAutoFit/>
          </a:bodyPr>
          <a:lstStyle/>
          <a:p>
            <a:r>
              <a:rPr lang="en-US" dirty="0"/>
              <a:t>For more information see BigBite calorimeter status weekly meeting updates on Sep 14</a:t>
            </a:r>
            <a:r>
              <a:rPr lang="en-US" baseline="30000" dirty="0"/>
              <a:t>th</a:t>
            </a:r>
            <a:r>
              <a:rPr lang="en-US" dirty="0"/>
              <a:t> 2020, Nov 9</a:t>
            </a:r>
            <a:r>
              <a:rPr lang="en-US" baseline="30000" dirty="0"/>
              <a:t>th</a:t>
            </a:r>
            <a:r>
              <a:rPr lang="en-US" dirty="0"/>
              <a:t> 2020, Jan 11</a:t>
            </a:r>
            <a:r>
              <a:rPr lang="en-US" baseline="30000" dirty="0"/>
              <a:t>th</a:t>
            </a:r>
            <a:r>
              <a:rPr lang="en-US" dirty="0"/>
              <a:t> 2021</a:t>
            </a:r>
          </a:p>
        </p:txBody>
      </p:sp>
    </p:spTree>
    <p:extLst>
      <p:ext uri="{BB962C8B-B14F-4D97-AF65-F5344CB8AC3E}">
        <p14:creationId xmlns:p14="http://schemas.microsoft.com/office/powerpoint/2010/main" val="1440816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ACAF66-9966-0A46-B7B2-B74DB1312B9C}"/>
              </a:ext>
            </a:extLst>
          </p:cNvPr>
          <p:cNvSpPr>
            <a:spLocks noGrp="1"/>
          </p:cNvSpPr>
          <p:nvPr>
            <p:ph type="title"/>
          </p:nvPr>
        </p:nvSpPr>
        <p:spPr/>
        <p:txBody>
          <a:bodyPr/>
          <a:lstStyle/>
          <a:p>
            <a:pPr algn="ctr"/>
            <a:r>
              <a:rPr lang="en-US" dirty="0"/>
              <a:t>At tedf…</a:t>
            </a:r>
          </a:p>
        </p:txBody>
      </p:sp>
      <p:sp>
        <p:nvSpPr>
          <p:cNvPr id="4" name="Content Placeholder 3">
            <a:extLst>
              <a:ext uri="{FF2B5EF4-FFF2-40B4-BE49-F238E27FC236}">
                <a16:creationId xmlns:a16="http://schemas.microsoft.com/office/drawing/2014/main" id="{227599D5-6042-5447-97FC-BF9FAC735AA9}"/>
              </a:ext>
            </a:extLst>
          </p:cNvPr>
          <p:cNvSpPr>
            <a:spLocks noGrp="1"/>
          </p:cNvSpPr>
          <p:nvPr>
            <p:ph sz="quarter" idx="13"/>
          </p:nvPr>
        </p:nvSpPr>
        <p:spPr>
          <a:xfrm>
            <a:off x="917135" y="2248740"/>
            <a:ext cx="10363826" cy="4024044"/>
          </a:xfrm>
        </p:spPr>
        <p:txBody>
          <a:bodyPr>
            <a:normAutofit/>
          </a:bodyPr>
          <a:lstStyle/>
          <a:p>
            <a:r>
              <a:rPr lang="en-US" dirty="0"/>
              <a:t>Adding a copy of the trigger to get WAPP pion threshold (</a:t>
            </a:r>
            <a:r>
              <a:rPr lang="en-US" dirty="0" err="1"/>
              <a:t>Provakar’s</a:t>
            </a:r>
            <a:r>
              <a:rPr lang="en-US" dirty="0"/>
              <a:t> work) – </a:t>
            </a:r>
            <a:r>
              <a:rPr lang="en-US" dirty="0">
                <a:solidFill>
                  <a:srgbClr val="FF0000"/>
                </a:solidFill>
              </a:rPr>
              <a:t>in progress</a:t>
            </a:r>
          </a:p>
          <a:p>
            <a:endParaRPr lang="en-US" dirty="0"/>
          </a:p>
          <a:p>
            <a:r>
              <a:rPr lang="en-US" dirty="0"/>
              <a:t>Attaching new  discriminators with tweakable discriminator thresholds – </a:t>
            </a:r>
            <a:r>
              <a:rPr lang="en-US" dirty="0">
                <a:solidFill>
                  <a:srgbClr val="FF0000"/>
                </a:solidFill>
              </a:rPr>
              <a:t>in progress</a:t>
            </a:r>
          </a:p>
          <a:p>
            <a:endParaRPr lang="en-US" dirty="0"/>
          </a:p>
          <a:p>
            <a:r>
              <a:rPr lang="en-US" dirty="0"/>
              <a:t>Remotely monitorable thresholds – </a:t>
            </a:r>
            <a:r>
              <a:rPr lang="en-US" dirty="0">
                <a:solidFill>
                  <a:srgbClr val="FF0000"/>
                </a:solidFill>
              </a:rPr>
              <a:t>need to think about this</a:t>
            </a:r>
          </a:p>
          <a:p>
            <a:pPr marL="0" indent="0">
              <a:buNone/>
            </a:pPr>
            <a:endParaRPr lang="en-US" dirty="0">
              <a:solidFill>
                <a:srgbClr val="FF0000"/>
              </a:solidFill>
            </a:endParaRPr>
          </a:p>
        </p:txBody>
      </p:sp>
      <p:sp>
        <p:nvSpPr>
          <p:cNvPr id="2" name="Slide Number Placeholder 1">
            <a:extLst>
              <a:ext uri="{FF2B5EF4-FFF2-40B4-BE49-F238E27FC236}">
                <a16:creationId xmlns:a16="http://schemas.microsoft.com/office/drawing/2014/main" id="{F2A26896-FB39-1941-9545-BC426A1FE4AC}"/>
              </a:ext>
            </a:extLst>
          </p:cNvPr>
          <p:cNvSpPr>
            <a:spLocks noGrp="1"/>
          </p:cNvSpPr>
          <p:nvPr>
            <p:ph type="sldNum" sz="quarter" idx="12"/>
          </p:nvPr>
        </p:nvSpPr>
        <p:spPr/>
        <p:txBody>
          <a:bodyPr/>
          <a:lstStyle/>
          <a:p>
            <a:fld id="{D3BA0CE7-B968-8F45-9D3D-643F983769AE}" type="slidenum">
              <a:rPr lang="en-US" smtClean="0"/>
              <a:t>11</a:t>
            </a:fld>
            <a:endParaRPr lang="en-US"/>
          </a:p>
        </p:txBody>
      </p:sp>
    </p:spTree>
    <p:extLst>
      <p:ext uri="{BB962C8B-B14F-4D97-AF65-F5344CB8AC3E}">
        <p14:creationId xmlns:p14="http://schemas.microsoft.com/office/powerpoint/2010/main" val="3517893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B18EF-5A75-1A46-8060-F6DA7952591B}"/>
              </a:ext>
            </a:extLst>
          </p:cNvPr>
          <p:cNvSpPr>
            <a:spLocks noGrp="1"/>
          </p:cNvSpPr>
          <p:nvPr>
            <p:ph type="title"/>
          </p:nvPr>
        </p:nvSpPr>
        <p:spPr/>
        <p:txBody>
          <a:bodyPr/>
          <a:lstStyle/>
          <a:p>
            <a:pPr algn="ctr"/>
            <a:r>
              <a:rPr lang="en-US" dirty="0"/>
              <a:t>From the DAQ side</a:t>
            </a:r>
          </a:p>
        </p:txBody>
      </p:sp>
      <p:sp>
        <p:nvSpPr>
          <p:cNvPr id="3" name="Content Placeholder 2">
            <a:extLst>
              <a:ext uri="{FF2B5EF4-FFF2-40B4-BE49-F238E27FC236}">
                <a16:creationId xmlns:a16="http://schemas.microsoft.com/office/drawing/2014/main" id="{34634618-67A5-7F4B-9170-476A5351A9FA}"/>
              </a:ext>
            </a:extLst>
          </p:cNvPr>
          <p:cNvSpPr>
            <a:spLocks noGrp="1"/>
          </p:cNvSpPr>
          <p:nvPr>
            <p:ph sz="quarter" idx="13"/>
          </p:nvPr>
        </p:nvSpPr>
        <p:spPr>
          <a:xfrm>
            <a:off x="913774" y="1982912"/>
            <a:ext cx="10363826" cy="3808287"/>
          </a:xfrm>
        </p:spPr>
        <p:txBody>
          <a:bodyPr>
            <a:normAutofit fontScale="92500" lnSpcReduction="10000"/>
          </a:bodyPr>
          <a:lstStyle/>
          <a:p>
            <a:r>
              <a:rPr lang="en-US" dirty="0"/>
              <a:t>FastBus connected and fully operational with cosmic trigger – completed </a:t>
            </a:r>
          </a:p>
          <a:p>
            <a:r>
              <a:rPr lang="en-US" dirty="0"/>
              <a:t>Upgrade to CODA3 – completed (thanks to Bryan Moffit, Alex Camsonne and Ben Raydo!)</a:t>
            </a:r>
          </a:p>
          <a:p>
            <a:r>
              <a:rPr lang="en-US" dirty="0"/>
              <a:t>Connecting preshower to FADC channels – completed</a:t>
            </a:r>
          </a:p>
          <a:p>
            <a:pPr lvl="1"/>
            <a:r>
              <a:rPr lang="en-US" dirty="0"/>
              <a:t>Raw data with 16 channels looks ok. Need to coordinate efforts with HCAL people on FADC software for BBCAL</a:t>
            </a:r>
          </a:p>
          <a:p>
            <a:r>
              <a:rPr lang="en-US" dirty="0"/>
              <a:t>Connecting shower to FADC channels – to do</a:t>
            </a:r>
            <a:endParaRPr lang="en-US" dirty="0">
              <a:solidFill>
                <a:srgbClr val="FF0000"/>
              </a:solidFill>
            </a:endParaRPr>
          </a:p>
          <a:p>
            <a:pPr lvl="1"/>
            <a:r>
              <a:rPr lang="en-US" dirty="0"/>
              <a:t>LEMO to BNC FADC cable making in progress (120/272 finished by DSG). </a:t>
            </a:r>
          </a:p>
          <a:p>
            <a:pPr lvl="1"/>
            <a:r>
              <a:rPr lang="en-US" dirty="0"/>
              <a:t>There are plans (by Alex) to acquire the FADCs ahead of time and return after the shipment arrives in June </a:t>
            </a:r>
            <a:r>
              <a:rPr lang="en-US" dirty="0">
                <a:solidFill>
                  <a:srgbClr val="FF0000"/>
                </a:solidFill>
              </a:rPr>
              <a:t>– We strongly advocate for this!</a:t>
            </a:r>
            <a:endParaRPr lang="en-US" dirty="0"/>
          </a:p>
          <a:p>
            <a:r>
              <a:rPr lang="en-US" dirty="0"/>
              <a:t>No TDCs being used currently</a:t>
            </a:r>
          </a:p>
          <a:p>
            <a:r>
              <a:rPr lang="en-US" dirty="0"/>
              <a:t>Until more FADCs for the shower arrive, all calibrations will continue with the FastBus</a:t>
            </a:r>
          </a:p>
          <a:p>
            <a:pPr marL="0" indent="0">
              <a:buNone/>
            </a:pPr>
            <a:endParaRPr lang="en-US" dirty="0">
              <a:solidFill>
                <a:srgbClr val="FF0000"/>
              </a:solidFill>
            </a:endParaRPr>
          </a:p>
          <a:p>
            <a:endParaRPr lang="en-US" dirty="0"/>
          </a:p>
        </p:txBody>
      </p:sp>
      <p:sp>
        <p:nvSpPr>
          <p:cNvPr id="4" name="Slide Number Placeholder 3">
            <a:extLst>
              <a:ext uri="{FF2B5EF4-FFF2-40B4-BE49-F238E27FC236}">
                <a16:creationId xmlns:a16="http://schemas.microsoft.com/office/drawing/2014/main" id="{BEE14605-66A5-374F-9484-1617729A3A02}"/>
              </a:ext>
            </a:extLst>
          </p:cNvPr>
          <p:cNvSpPr>
            <a:spLocks noGrp="1"/>
          </p:cNvSpPr>
          <p:nvPr>
            <p:ph type="sldNum" sz="quarter" idx="12"/>
          </p:nvPr>
        </p:nvSpPr>
        <p:spPr/>
        <p:txBody>
          <a:bodyPr/>
          <a:lstStyle/>
          <a:p>
            <a:fld id="{D3BA0CE7-B968-8F45-9D3D-643F983769AE}" type="slidenum">
              <a:rPr lang="en-US" smtClean="0"/>
              <a:t>12</a:t>
            </a:fld>
            <a:endParaRPr lang="en-US"/>
          </a:p>
        </p:txBody>
      </p:sp>
    </p:spTree>
    <p:extLst>
      <p:ext uri="{BB962C8B-B14F-4D97-AF65-F5344CB8AC3E}">
        <p14:creationId xmlns:p14="http://schemas.microsoft.com/office/powerpoint/2010/main" val="2454249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C18A-BCCA-F346-8549-B7D42DB8E972}"/>
              </a:ext>
            </a:extLst>
          </p:cNvPr>
          <p:cNvSpPr>
            <a:spLocks noGrp="1"/>
          </p:cNvSpPr>
          <p:nvPr>
            <p:ph type="title"/>
          </p:nvPr>
        </p:nvSpPr>
        <p:spPr/>
        <p:txBody>
          <a:bodyPr/>
          <a:lstStyle/>
          <a:p>
            <a:pPr algn="ctr"/>
            <a:r>
              <a:rPr lang="en-US" dirty="0"/>
              <a:t>From the software side</a:t>
            </a:r>
          </a:p>
        </p:txBody>
      </p:sp>
      <p:sp>
        <p:nvSpPr>
          <p:cNvPr id="3" name="Content Placeholder 2">
            <a:extLst>
              <a:ext uri="{FF2B5EF4-FFF2-40B4-BE49-F238E27FC236}">
                <a16:creationId xmlns:a16="http://schemas.microsoft.com/office/drawing/2014/main" id="{FF7FE835-A8C9-9B4B-AC05-2F03C4020CBD}"/>
              </a:ext>
            </a:extLst>
          </p:cNvPr>
          <p:cNvSpPr>
            <a:spLocks noGrp="1"/>
          </p:cNvSpPr>
          <p:nvPr>
            <p:ph sz="quarter" idx="13"/>
          </p:nvPr>
        </p:nvSpPr>
        <p:spPr/>
        <p:txBody>
          <a:bodyPr>
            <a:normAutofit fontScale="92500" lnSpcReduction="20000"/>
          </a:bodyPr>
          <a:lstStyle/>
          <a:p>
            <a:r>
              <a:rPr lang="en-US" dirty="0"/>
              <a:t>As mentioned before, software exists to looks at: </a:t>
            </a:r>
          </a:p>
          <a:p>
            <a:pPr lvl="1"/>
            <a:endParaRPr lang="en-US" dirty="0"/>
          </a:p>
          <a:p>
            <a:pPr lvl="1"/>
            <a:r>
              <a:rPr lang="en-US" dirty="0"/>
              <a:t>Raw hits </a:t>
            </a:r>
          </a:p>
          <a:p>
            <a:pPr lvl="1"/>
            <a:endParaRPr lang="en-US" dirty="0"/>
          </a:p>
          <a:p>
            <a:pPr lvl="1"/>
            <a:r>
              <a:rPr lang="en-US" dirty="0"/>
              <a:t>Pedestals</a:t>
            </a:r>
          </a:p>
          <a:p>
            <a:pPr lvl="1"/>
            <a:endParaRPr lang="en-US" dirty="0"/>
          </a:p>
          <a:p>
            <a:pPr lvl="1"/>
            <a:r>
              <a:rPr lang="en-US" dirty="0"/>
              <a:t>Analysis code to monitor ADC spectra</a:t>
            </a:r>
          </a:p>
          <a:p>
            <a:pPr lvl="1"/>
            <a:endParaRPr lang="en-US" dirty="0"/>
          </a:p>
          <a:p>
            <a:pPr lvl="1"/>
            <a:r>
              <a:rPr lang="en-US" dirty="0"/>
              <a:t>HV adjustment</a:t>
            </a:r>
          </a:p>
          <a:p>
            <a:pPr lvl="1"/>
            <a:endParaRPr lang="en-US" dirty="0"/>
          </a:p>
          <a:p>
            <a:pPr lvl="1"/>
            <a:r>
              <a:rPr lang="en-US" dirty="0"/>
              <a:t>Cosmic event display (</a:t>
            </a:r>
            <a:r>
              <a:rPr lang="en-US" dirty="0">
                <a:solidFill>
                  <a:srgbClr val="FF0000"/>
                </a:solidFill>
              </a:rPr>
              <a:t>to do</a:t>
            </a:r>
            <a:r>
              <a:rPr lang="en-US" dirty="0"/>
              <a:t>)</a:t>
            </a:r>
          </a:p>
          <a:p>
            <a:pPr lvl="1"/>
            <a:endParaRPr lang="en-US" dirty="0"/>
          </a:p>
          <a:p>
            <a:pPr lvl="1"/>
            <a:r>
              <a:rPr lang="en-US" dirty="0"/>
              <a:t>Cosmic calibrations (Will </a:t>
            </a:r>
            <a:r>
              <a:rPr lang="en-US" dirty="0" err="1"/>
              <a:t>Tireman’s</a:t>
            </a:r>
            <a:r>
              <a:rPr lang="en-US" dirty="0"/>
              <a:t> talk)</a:t>
            </a:r>
          </a:p>
          <a:p>
            <a:pPr lvl="1"/>
            <a:endParaRPr lang="en-US" dirty="0"/>
          </a:p>
        </p:txBody>
      </p:sp>
      <p:sp>
        <p:nvSpPr>
          <p:cNvPr id="4" name="Slide Number Placeholder 3">
            <a:extLst>
              <a:ext uri="{FF2B5EF4-FFF2-40B4-BE49-F238E27FC236}">
                <a16:creationId xmlns:a16="http://schemas.microsoft.com/office/drawing/2014/main" id="{FB8EBA5C-1A1A-D646-BC2D-F60F438208E5}"/>
              </a:ext>
            </a:extLst>
          </p:cNvPr>
          <p:cNvSpPr>
            <a:spLocks noGrp="1"/>
          </p:cNvSpPr>
          <p:nvPr>
            <p:ph type="sldNum" sz="quarter" idx="12"/>
          </p:nvPr>
        </p:nvSpPr>
        <p:spPr/>
        <p:txBody>
          <a:bodyPr/>
          <a:lstStyle/>
          <a:p>
            <a:fld id="{D3BA0CE7-B968-8F45-9D3D-643F983769AE}" type="slidenum">
              <a:rPr lang="en-US" smtClean="0"/>
              <a:t>13</a:t>
            </a:fld>
            <a:endParaRPr lang="en-US"/>
          </a:p>
        </p:txBody>
      </p:sp>
    </p:spTree>
    <p:extLst>
      <p:ext uri="{BB962C8B-B14F-4D97-AF65-F5344CB8AC3E}">
        <p14:creationId xmlns:p14="http://schemas.microsoft.com/office/powerpoint/2010/main" val="1827549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B6596-1FDE-7C47-A180-F6FA8495820D}"/>
              </a:ext>
            </a:extLst>
          </p:cNvPr>
          <p:cNvSpPr>
            <a:spLocks noGrp="1"/>
          </p:cNvSpPr>
          <p:nvPr>
            <p:ph type="title"/>
          </p:nvPr>
        </p:nvSpPr>
        <p:spPr/>
        <p:txBody>
          <a:bodyPr/>
          <a:lstStyle/>
          <a:p>
            <a:pPr algn="ctr"/>
            <a:r>
              <a:rPr lang="en-US" dirty="0"/>
              <a:t>Detector equipment</a:t>
            </a:r>
          </a:p>
        </p:txBody>
      </p:sp>
      <p:sp>
        <p:nvSpPr>
          <p:cNvPr id="9" name="Content Placeholder 8">
            <a:extLst>
              <a:ext uri="{FF2B5EF4-FFF2-40B4-BE49-F238E27FC236}">
                <a16:creationId xmlns:a16="http://schemas.microsoft.com/office/drawing/2014/main" id="{903BE8D9-0B5D-EC44-B1CE-FDE7C67B87BC}"/>
              </a:ext>
            </a:extLst>
          </p:cNvPr>
          <p:cNvSpPr>
            <a:spLocks noGrp="1"/>
          </p:cNvSpPr>
          <p:nvPr>
            <p:ph idx="1"/>
          </p:nvPr>
        </p:nvSpPr>
        <p:spPr/>
        <p:txBody>
          <a:bodyPr>
            <a:normAutofit fontScale="85000" lnSpcReduction="20000"/>
          </a:bodyPr>
          <a:lstStyle/>
          <a:p>
            <a:r>
              <a:rPr lang="en-US" dirty="0"/>
              <a:t>Detector stack</a:t>
            </a:r>
          </a:p>
          <a:p>
            <a:pPr lvl="1"/>
            <a:r>
              <a:rPr lang="en-US" dirty="0"/>
              <a:t>Shower and preshower</a:t>
            </a:r>
          </a:p>
          <a:p>
            <a:r>
              <a:rPr lang="en-US" dirty="0"/>
              <a:t>Cable system</a:t>
            </a:r>
          </a:p>
          <a:p>
            <a:pPr lvl="1"/>
            <a:r>
              <a:rPr lang="en-US" dirty="0"/>
              <a:t>52 signal cables for preshower and 189 signal cables with spares for shower</a:t>
            </a:r>
          </a:p>
          <a:p>
            <a:pPr lvl="1"/>
            <a:r>
              <a:rPr lang="en-US" dirty="0"/>
              <a:t>52 HV cables for preshower and 189 HV cables with spares for shower</a:t>
            </a:r>
          </a:p>
          <a:p>
            <a:r>
              <a:rPr lang="en-US" dirty="0"/>
              <a:t>Power supplies = 2</a:t>
            </a:r>
          </a:p>
          <a:p>
            <a:pPr lvl="1"/>
            <a:r>
              <a:rPr lang="en-US" dirty="0"/>
              <a:t>Adequate number of HV cards with 4 spares</a:t>
            </a:r>
          </a:p>
          <a:p>
            <a:r>
              <a:rPr lang="en-US" dirty="0"/>
              <a:t>Blue electronics racks = 1</a:t>
            </a:r>
          </a:p>
          <a:p>
            <a:pPr lvl="1"/>
            <a:r>
              <a:rPr lang="en-US" dirty="0"/>
              <a:t>Discriminator modules</a:t>
            </a:r>
          </a:p>
          <a:p>
            <a:pPr lvl="1"/>
            <a:r>
              <a:rPr lang="en-US" dirty="0"/>
              <a:t>Amplifier summer modules</a:t>
            </a:r>
          </a:p>
          <a:p>
            <a:pPr lvl="1"/>
            <a:r>
              <a:rPr lang="en-US" dirty="0"/>
              <a:t>Trigger (lower and upper threshold copies)</a:t>
            </a:r>
          </a:p>
          <a:p>
            <a:r>
              <a:rPr lang="en-US" dirty="0"/>
              <a:t>BigBite weldment </a:t>
            </a:r>
          </a:p>
          <a:p>
            <a:pPr lvl="1"/>
            <a:r>
              <a:rPr lang="en-US" dirty="0"/>
              <a:t>DAQ (FastBus or VME), cosmic trigger</a:t>
            </a:r>
          </a:p>
          <a:p>
            <a:pPr lvl="1"/>
            <a:r>
              <a:rPr lang="en-US" dirty="0"/>
              <a:t>4 FADC at hand (</a:t>
            </a:r>
            <a:r>
              <a:rPr lang="en-US" dirty="0">
                <a:solidFill>
                  <a:srgbClr val="FF0000"/>
                </a:solidFill>
              </a:rPr>
              <a:t>12 ordered for shower</a:t>
            </a:r>
            <a:r>
              <a:rPr lang="en-US" dirty="0"/>
              <a:t>) </a:t>
            </a:r>
          </a:p>
          <a:p>
            <a:pPr lvl="1"/>
            <a:r>
              <a:rPr lang="en-US" dirty="0"/>
              <a:t>LEMO to </a:t>
            </a:r>
            <a:r>
              <a:rPr lang="en-US" dirty="0">
                <a:sym typeface="Wingdings" pitchFamily="2" charset="2"/>
              </a:rPr>
              <a:t>BNC (64 ready for preshower, </a:t>
            </a:r>
            <a:r>
              <a:rPr lang="en-US" dirty="0">
                <a:solidFill>
                  <a:srgbClr val="FF0000"/>
                </a:solidFill>
                <a:sym typeface="Wingdings" pitchFamily="2" charset="2"/>
              </a:rPr>
              <a:t>120/252 being prepared by DSG, +16 spare</a:t>
            </a:r>
            <a:r>
              <a:rPr lang="en-US" dirty="0">
                <a:sym typeface="Wingdings" pitchFamily="2" charset="2"/>
              </a:rPr>
              <a:t>) </a:t>
            </a:r>
            <a:endParaRPr lang="en-US" dirty="0"/>
          </a:p>
          <a:p>
            <a:pPr lvl="1"/>
            <a:endParaRPr lang="en-US" dirty="0"/>
          </a:p>
        </p:txBody>
      </p:sp>
      <p:sp>
        <p:nvSpPr>
          <p:cNvPr id="3" name="Slide Number Placeholder 2">
            <a:extLst>
              <a:ext uri="{FF2B5EF4-FFF2-40B4-BE49-F238E27FC236}">
                <a16:creationId xmlns:a16="http://schemas.microsoft.com/office/drawing/2014/main" id="{3A2B2B2C-5937-D045-915E-C2CF05546C13}"/>
              </a:ext>
            </a:extLst>
          </p:cNvPr>
          <p:cNvSpPr>
            <a:spLocks noGrp="1"/>
          </p:cNvSpPr>
          <p:nvPr>
            <p:ph type="sldNum" sz="quarter" idx="12"/>
          </p:nvPr>
        </p:nvSpPr>
        <p:spPr/>
        <p:txBody>
          <a:bodyPr/>
          <a:lstStyle/>
          <a:p>
            <a:fld id="{D3BA0CE7-B968-8F45-9D3D-643F983769AE}" type="slidenum">
              <a:rPr lang="en-US" smtClean="0"/>
              <a:t>14</a:t>
            </a:fld>
            <a:endParaRPr lang="en-US"/>
          </a:p>
        </p:txBody>
      </p:sp>
    </p:spTree>
    <p:extLst>
      <p:ext uri="{BB962C8B-B14F-4D97-AF65-F5344CB8AC3E}">
        <p14:creationId xmlns:p14="http://schemas.microsoft.com/office/powerpoint/2010/main" val="2629140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4D36D-EEA7-E047-8BA4-0185B8CB4772}"/>
              </a:ext>
            </a:extLst>
          </p:cNvPr>
          <p:cNvSpPr>
            <a:spLocks noGrp="1"/>
          </p:cNvSpPr>
          <p:nvPr>
            <p:ph type="title"/>
          </p:nvPr>
        </p:nvSpPr>
        <p:spPr>
          <a:xfrm>
            <a:off x="751720" y="397299"/>
            <a:ext cx="10720809" cy="1609344"/>
          </a:xfrm>
        </p:spPr>
        <p:txBody>
          <a:bodyPr>
            <a:normAutofit/>
          </a:bodyPr>
          <a:lstStyle/>
          <a:p>
            <a:pPr algn="ctr"/>
            <a:r>
              <a:rPr lang="en-US" sz="4000" dirty="0"/>
              <a:t>Sequence of Moving equipment to the hall</a:t>
            </a:r>
          </a:p>
        </p:txBody>
      </p:sp>
      <p:sp>
        <p:nvSpPr>
          <p:cNvPr id="3" name="Content Placeholder 2">
            <a:extLst>
              <a:ext uri="{FF2B5EF4-FFF2-40B4-BE49-F238E27FC236}">
                <a16:creationId xmlns:a16="http://schemas.microsoft.com/office/drawing/2014/main" id="{EF9F5A27-8416-1A4A-978F-311762A534F9}"/>
              </a:ext>
            </a:extLst>
          </p:cNvPr>
          <p:cNvSpPr>
            <a:spLocks noGrp="1"/>
          </p:cNvSpPr>
          <p:nvPr>
            <p:ph idx="1"/>
          </p:nvPr>
        </p:nvSpPr>
        <p:spPr>
          <a:xfrm>
            <a:off x="1069847" y="2121408"/>
            <a:ext cx="10158133" cy="4050792"/>
          </a:xfrm>
        </p:spPr>
        <p:txBody>
          <a:bodyPr>
            <a:normAutofit/>
          </a:bodyPr>
          <a:lstStyle/>
          <a:p>
            <a:r>
              <a:rPr lang="en-US" dirty="0"/>
              <a:t>Detector stack</a:t>
            </a:r>
          </a:p>
          <a:p>
            <a:pPr lvl="1"/>
            <a:r>
              <a:rPr lang="en-US" dirty="0"/>
              <a:t>After Shower &amp; preshower fully </a:t>
            </a:r>
            <a:r>
              <a:rPr lang="en-US" dirty="0" err="1"/>
              <a:t>uncabled</a:t>
            </a:r>
            <a:endParaRPr lang="en-US" dirty="0"/>
          </a:p>
          <a:p>
            <a:r>
              <a:rPr lang="en-US" dirty="0"/>
              <a:t>Signal cables from HCAL	</a:t>
            </a:r>
          </a:p>
          <a:p>
            <a:pPr lvl="1"/>
            <a:r>
              <a:rPr lang="en-US" dirty="0"/>
              <a:t>HCAL will be moved first hence we have to give (up) the signal cables. HCAL TDC cables will have been freed for BigBite by then.</a:t>
            </a:r>
          </a:p>
          <a:p>
            <a:r>
              <a:rPr lang="en-US" dirty="0"/>
              <a:t>Front end blue rack + preshower &amp; shower signal cables conduit</a:t>
            </a:r>
          </a:p>
          <a:p>
            <a:pPr lvl="1"/>
            <a:r>
              <a:rPr lang="en-US" dirty="0"/>
              <a:t>All cables are in conduit (easy to control and transport)</a:t>
            </a:r>
          </a:p>
          <a:p>
            <a:r>
              <a:rPr lang="en-US" dirty="0"/>
              <a:t>HV cables in a basket</a:t>
            </a:r>
          </a:p>
          <a:p>
            <a:pPr lvl="1"/>
            <a:r>
              <a:rPr lang="en-US" dirty="0"/>
              <a:t>Limitation is that they are underneath the signal cables which will be moved for HCAL folks so it should be ok</a:t>
            </a:r>
          </a:p>
          <a:p>
            <a:r>
              <a:rPr lang="en-US" dirty="0"/>
              <a:t>BigBite weldment that carries DAQ, patch panels, FADC cables and cosmic trigger</a:t>
            </a:r>
          </a:p>
          <a:p>
            <a:endParaRPr lang="en-US" dirty="0"/>
          </a:p>
          <a:p>
            <a:endParaRPr lang="en-US" dirty="0"/>
          </a:p>
        </p:txBody>
      </p:sp>
      <p:sp>
        <p:nvSpPr>
          <p:cNvPr id="4" name="Slide Number Placeholder 3">
            <a:extLst>
              <a:ext uri="{FF2B5EF4-FFF2-40B4-BE49-F238E27FC236}">
                <a16:creationId xmlns:a16="http://schemas.microsoft.com/office/drawing/2014/main" id="{9DB9F165-F530-4F40-B0E3-3F126B5DE975}"/>
              </a:ext>
            </a:extLst>
          </p:cNvPr>
          <p:cNvSpPr>
            <a:spLocks noGrp="1"/>
          </p:cNvSpPr>
          <p:nvPr>
            <p:ph type="sldNum" sz="quarter" idx="12"/>
          </p:nvPr>
        </p:nvSpPr>
        <p:spPr/>
        <p:txBody>
          <a:bodyPr/>
          <a:lstStyle/>
          <a:p>
            <a:fld id="{D3BA0CE7-B968-8F45-9D3D-643F983769AE}" type="slidenum">
              <a:rPr lang="en-US" smtClean="0"/>
              <a:t>15</a:t>
            </a:fld>
            <a:endParaRPr lang="en-US"/>
          </a:p>
        </p:txBody>
      </p:sp>
    </p:spTree>
    <p:extLst>
      <p:ext uri="{BB962C8B-B14F-4D97-AF65-F5344CB8AC3E}">
        <p14:creationId xmlns:p14="http://schemas.microsoft.com/office/powerpoint/2010/main" val="4117591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4F7B7-20E5-5D46-A2A8-E3258D649CFA}"/>
              </a:ext>
            </a:extLst>
          </p:cNvPr>
          <p:cNvSpPr>
            <a:spLocks noGrp="1"/>
          </p:cNvSpPr>
          <p:nvPr>
            <p:ph type="title"/>
          </p:nvPr>
        </p:nvSpPr>
        <p:spPr>
          <a:xfrm>
            <a:off x="959012" y="147874"/>
            <a:ext cx="10058400" cy="1609344"/>
          </a:xfrm>
        </p:spPr>
        <p:txBody>
          <a:bodyPr/>
          <a:lstStyle/>
          <a:p>
            <a:pPr algn="ctr"/>
            <a:r>
              <a:rPr lang="en-US" dirty="0"/>
              <a:t>Moving cables to the hall…</a:t>
            </a:r>
          </a:p>
        </p:txBody>
      </p:sp>
      <p:sp>
        <p:nvSpPr>
          <p:cNvPr id="4" name="Slide Number Placeholder 3">
            <a:extLst>
              <a:ext uri="{FF2B5EF4-FFF2-40B4-BE49-F238E27FC236}">
                <a16:creationId xmlns:a16="http://schemas.microsoft.com/office/drawing/2014/main" id="{55498BB4-51D3-3647-994E-DD2BFAA7796A}"/>
              </a:ext>
            </a:extLst>
          </p:cNvPr>
          <p:cNvSpPr>
            <a:spLocks noGrp="1"/>
          </p:cNvSpPr>
          <p:nvPr>
            <p:ph type="sldNum" sz="quarter" idx="12"/>
          </p:nvPr>
        </p:nvSpPr>
        <p:spPr/>
        <p:txBody>
          <a:bodyPr/>
          <a:lstStyle/>
          <a:p>
            <a:fld id="{D3BA0CE7-B968-8F45-9D3D-643F983769AE}" type="slidenum">
              <a:rPr lang="en-US" smtClean="0"/>
              <a:t>16</a:t>
            </a:fld>
            <a:endParaRPr lang="en-US"/>
          </a:p>
        </p:txBody>
      </p:sp>
      <p:pic>
        <p:nvPicPr>
          <p:cNvPr id="7" name="Picture 6">
            <a:extLst>
              <a:ext uri="{FF2B5EF4-FFF2-40B4-BE49-F238E27FC236}">
                <a16:creationId xmlns:a16="http://schemas.microsoft.com/office/drawing/2014/main" id="{F2AED2F3-B282-8246-8DEF-A84EF826F83C}"/>
              </a:ext>
            </a:extLst>
          </p:cNvPr>
          <p:cNvPicPr>
            <a:picLocks noChangeAspect="1"/>
          </p:cNvPicPr>
          <p:nvPr/>
        </p:nvPicPr>
        <p:blipFill>
          <a:blip r:embed="rId2"/>
          <a:stretch>
            <a:fillRect/>
          </a:stretch>
        </p:blipFill>
        <p:spPr>
          <a:xfrm>
            <a:off x="127834" y="2189018"/>
            <a:ext cx="4767440" cy="3596214"/>
          </a:xfrm>
          <a:prstGeom prst="rect">
            <a:avLst/>
          </a:prstGeom>
        </p:spPr>
      </p:pic>
      <p:sp>
        <p:nvSpPr>
          <p:cNvPr id="10" name="Curved Right Arrow 9">
            <a:extLst>
              <a:ext uri="{FF2B5EF4-FFF2-40B4-BE49-F238E27FC236}">
                <a16:creationId xmlns:a16="http://schemas.microsoft.com/office/drawing/2014/main" id="{24FE6B7E-C502-C64B-8991-0BA2EA56DA62}"/>
              </a:ext>
            </a:extLst>
          </p:cNvPr>
          <p:cNvSpPr/>
          <p:nvPr/>
        </p:nvSpPr>
        <p:spPr>
          <a:xfrm rot="10800000">
            <a:off x="1975845" y="3335961"/>
            <a:ext cx="1071418" cy="1302327"/>
          </a:xfrm>
          <a:prstGeom prst="curved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a:extLst>
              <a:ext uri="{FF2B5EF4-FFF2-40B4-BE49-F238E27FC236}">
                <a16:creationId xmlns:a16="http://schemas.microsoft.com/office/drawing/2014/main" id="{E7A452BF-8419-C54E-910F-06FBC3A4F929}"/>
              </a:ext>
            </a:extLst>
          </p:cNvPr>
          <p:cNvSpPr txBox="1"/>
          <p:nvPr/>
        </p:nvSpPr>
        <p:spPr>
          <a:xfrm>
            <a:off x="230911" y="5874327"/>
            <a:ext cx="4664363" cy="646331"/>
          </a:xfrm>
          <a:prstGeom prst="rect">
            <a:avLst/>
          </a:prstGeom>
          <a:noFill/>
        </p:spPr>
        <p:txBody>
          <a:bodyPr wrap="square" rtlCol="0">
            <a:spAutoFit/>
          </a:bodyPr>
          <a:lstStyle/>
          <a:p>
            <a:r>
              <a:rPr lang="en-US" dirty="0"/>
              <a:t>Preshower and shower front end signal cables can be taken with this rack</a:t>
            </a:r>
          </a:p>
        </p:txBody>
      </p:sp>
      <p:pic>
        <p:nvPicPr>
          <p:cNvPr id="15" name="Picture 14">
            <a:extLst>
              <a:ext uri="{FF2B5EF4-FFF2-40B4-BE49-F238E27FC236}">
                <a16:creationId xmlns:a16="http://schemas.microsoft.com/office/drawing/2014/main" id="{28167C51-3D28-1041-A0A2-3C495A55A141}"/>
              </a:ext>
            </a:extLst>
          </p:cNvPr>
          <p:cNvPicPr>
            <a:picLocks noChangeAspect="1"/>
          </p:cNvPicPr>
          <p:nvPr/>
        </p:nvPicPr>
        <p:blipFill>
          <a:blip r:embed="rId3"/>
          <a:stretch>
            <a:fillRect/>
          </a:stretch>
        </p:blipFill>
        <p:spPr>
          <a:xfrm>
            <a:off x="5148469" y="2761673"/>
            <a:ext cx="3412996" cy="2783414"/>
          </a:xfrm>
          <a:prstGeom prst="rect">
            <a:avLst/>
          </a:prstGeom>
        </p:spPr>
      </p:pic>
      <p:sp>
        <p:nvSpPr>
          <p:cNvPr id="17" name="Curved Right Arrow 16">
            <a:extLst>
              <a:ext uri="{FF2B5EF4-FFF2-40B4-BE49-F238E27FC236}">
                <a16:creationId xmlns:a16="http://schemas.microsoft.com/office/drawing/2014/main" id="{94DF007F-A26A-9D4D-A2ED-AD5ADD6B89BC}"/>
              </a:ext>
            </a:extLst>
          </p:cNvPr>
          <p:cNvSpPr/>
          <p:nvPr/>
        </p:nvSpPr>
        <p:spPr>
          <a:xfrm>
            <a:off x="5875853" y="3987125"/>
            <a:ext cx="867432" cy="984643"/>
          </a:xfrm>
          <a:prstGeom prst="curvedRightArrow">
            <a:avLst>
              <a:gd name="adj1" fmla="val 25000"/>
              <a:gd name="adj2" fmla="val 30145"/>
              <a:gd name="adj3" fmla="val 25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extBox 17">
            <a:extLst>
              <a:ext uri="{FF2B5EF4-FFF2-40B4-BE49-F238E27FC236}">
                <a16:creationId xmlns:a16="http://schemas.microsoft.com/office/drawing/2014/main" id="{17034710-536F-B44C-82E1-85BD2450E4D2}"/>
              </a:ext>
            </a:extLst>
          </p:cNvPr>
          <p:cNvSpPr txBox="1"/>
          <p:nvPr/>
        </p:nvSpPr>
        <p:spPr>
          <a:xfrm>
            <a:off x="5091386" y="5577378"/>
            <a:ext cx="3470079" cy="646331"/>
          </a:xfrm>
          <a:prstGeom prst="rect">
            <a:avLst/>
          </a:prstGeom>
          <a:noFill/>
        </p:spPr>
        <p:txBody>
          <a:bodyPr wrap="square" rtlCol="0">
            <a:spAutoFit/>
          </a:bodyPr>
          <a:lstStyle/>
          <a:p>
            <a:r>
              <a:rPr lang="en-US" dirty="0"/>
              <a:t>Unplug shower and preshower cables and put in basket</a:t>
            </a:r>
          </a:p>
        </p:txBody>
      </p:sp>
      <p:pic>
        <p:nvPicPr>
          <p:cNvPr id="20" name="Picture 19">
            <a:extLst>
              <a:ext uri="{FF2B5EF4-FFF2-40B4-BE49-F238E27FC236}">
                <a16:creationId xmlns:a16="http://schemas.microsoft.com/office/drawing/2014/main" id="{18EDF1E2-E423-894F-ADCF-4DC69E179FD3}"/>
              </a:ext>
            </a:extLst>
          </p:cNvPr>
          <p:cNvPicPr>
            <a:picLocks noChangeAspect="1"/>
          </p:cNvPicPr>
          <p:nvPr/>
        </p:nvPicPr>
        <p:blipFill>
          <a:blip r:embed="rId4"/>
          <a:stretch>
            <a:fillRect/>
          </a:stretch>
        </p:blipFill>
        <p:spPr>
          <a:xfrm>
            <a:off x="8671896" y="2769631"/>
            <a:ext cx="3347198" cy="2807747"/>
          </a:xfrm>
          <a:prstGeom prst="rect">
            <a:avLst/>
          </a:prstGeom>
        </p:spPr>
      </p:pic>
      <p:sp>
        <p:nvSpPr>
          <p:cNvPr id="22" name="Striped Right Arrow 21">
            <a:extLst>
              <a:ext uri="{FF2B5EF4-FFF2-40B4-BE49-F238E27FC236}">
                <a16:creationId xmlns:a16="http://schemas.microsoft.com/office/drawing/2014/main" id="{1AE3FED1-0FC2-7840-BA34-6BB82A4898B8}"/>
              </a:ext>
            </a:extLst>
          </p:cNvPr>
          <p:cNvSpPr/>
          <p:nvPr/>
        </p:nvSpPr>
        <p:spPr>
          <a:xfrm>
            <a:off x="9079345" y="3616337"/>
            <a:ext cx="886691" cy="557167"/>
          </a:xfrm>
          <a:prstGeom prst="striped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71725FBF-2BDF-C344-9FE9-5DB5045E7946}"/>
              </a:ext>
            </a:extLst>
          </p:cNvPr>
          <p:cNvSpPr txBox="1"/>
          <p:nvPr/>
        </p:nvSpPr>
        <p:spPr>
          <a:xfrm>
            <a:off x="8610455" y="5609848"/>
            <a:ext cx="3470079" cy="646331"/>
          </a:xfrm>
          <a:prstGeom prst="rect">
            <a:avLst/>
          </a:prstGeom>
          <a:noFill/>
        </p:spPr>
        <p:txBody>
          <a:bodyPr wrap="square" rtlCol="0">
            <a:spAutoFit/>
          </a:bodyPr>
          <a:lstStyle/>
          <a:p>
            <a:r>
              <a:rPr lang="en-US" dirty="0"/>
              <a:t>Unplug HV cables and put in basket below</a:t>
            </a:r>
          </a:p>
        </p:txBody>
      </p:sp>
      <p:sp>
        <p:nvSpPr>
          <p:cNvPr id="24" name="Striped Right Arrow 23">
            <a:extLst>
              <a:ext uri="{FF2B5EF4-FFF2-40B4-BE49-F238E27FC236}">
                <a16:creationId xmlns:a16="http://schemas.microsoft.com/office/drawing/2014/main" id="{52AF3997-A0E6-FB4E-B49A-CD5CE79FAA88}"/>
              </a:ext>
            </a:extLst>
          </p:cNvPr>
          <p:cNvSpPr/>
          <p:nvPr/>
        </p:nvSpPr>
        <p:spPr>
          <a:xfrm>
            <a:off x="9739745" y="4989517"/>
            <a:ext cx="886691" cy="557167"/>
          </a:xfrm>
          <a:prstGeom prst="striped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5775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61BBA-140F-9846-A68E-8FF069C04152}"/>
              </a:ext>
            </a:extLst>
          </p:cNvPr>
          <p:cNvSpPr>
            <a:spLocks noGrp="1"/>
          </p:cNvSpPr>
          <p:nvPr>
            <p:ph type="title"/>
          </p:nvPr>
        </p:nvSpPr>
        <p:spPr>
          <a:xfrm>
            <a:off x="1069848" y="484632"/>
            <a:ext cx="10058400" cy="857280"/>
          </a:xfrm>
        </p:spPr>
        <p:txBody>
          <a:bodyPr/>
          <a:lstStyle/>
          <a:p>
            <a:pPr algn="ctr"/>
            <a:r>
              <a:rPr lang="en-US" dirty="0"/>
              <a:t>Floor plan in hall a</a:t>
            </a:r>
          </a:p>
        </p:txBody>
      </p:sp>
      <p:sp>
        <p:nvSpPr>
          <p:cNvPr id="3" name="Content Placeholder 2">
            <a:extLst>
              <a:ext uri="{FF2B5EF4-FFF2-40B4-BE49-F238E27FC236}">
                <a16:creationId xmlns:a16="http://schemas.microsoft.com/office/drawing/2014/main" id="{EA43D4C1-AAE8-5D4B-A57D-29609FBDD9C7}"/>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004C44FA-F286-B54A-8D97-C5CCF5F4A16E}"/>
              </a:ext>
            </a:extLst>
          </p:cNvPr>
          <p:cNvSpPr>
            <a:spLocks noGrp="1"/>
          </p:cNvSpPr>
          <p:nvPr>
            <p:ph type="sldNum" sz="quarter" idx="12"/>
          </p:nvPr>
        </p:nvSpPr>
        <p:spPr/>
        <p:txBody>
          <a:bodyPr/>
          <a:lstStyle/>
          <a:p>
            <a:fld id="{D3BA0CE7-B968-8F45-9D3D-643F983769AE}" type="slidenum">
              <a:rPr lang="en-US" smtClean="0"/>
              <a:t>17</a:t>
            </a:fld>
            <a:endParaRPr lang="en-US"/>
          </a:p>
        </p:txBody>
      </p:sp>
      <p:pic>
        <p:nvPicPr>
          <p:cNvPr id="4" name="Picture 3">
            <a:extLst>
              <a:ext uri="{FF2B5EF4-FFF2-40B4-BE49-F238E27FC236}">
                <a16:creationId xmlns:a16="http://schemas.microsoft.com/office/drawing/2014/main" id="{14598D77-C1E3-8741-AE21-71CCE02373C9}"/>
              </a:ext>
            </a:extLst>
          </p:cNvPr>
          <p:cNvPicPr>
            <a:picLocks noChangeAspect="1"/>
          </p:cNvPicPr>
          <p:nvPr/>
        </p:nvPicPr>
        <p:blipFill rotWithShape="1">
          <a:blip r:embed="rId2"/>
          <a:srcRect t="21603" r="8915"/>
          <a:stretch/>
        </p:blipFill>
        <p:spPr>
          <a:xfrm>
            <a:off x="713162" y="1230386"/>
            <a:ext cx="10415086" cy="5042398"/>
          </a:xfrm>
          <a:prstGeom prst="rect">
            <a:avLst/>
          </a:prstGeom>
        </p:spPr>
      </p:pic>
      <p:sp>
        <p:nvSpPr>
          <p:cNvPr id="6" name="TextBox 5">
            <a:extLst>
              <a:ext uri="{FF2B5EF4-FFF2-40B4-BE49-F238E27FC236}">
                <a16:creationId xmlns:a16="http://schemas.microsoft.com/office/drawing/2014/main" id="{2816B36D-83F9-8B4E-B62F-502A84DC4DBD}"/>
              </a:ext>
            </a:extLst>
          </p:cNvPr>
          <p:cNvSpPr txBox="1"/>
          <p:nvPr/>
        </p:nvSpPr>
        <p:spPr>
          <a:xfrm>
            <a:off x="1711404" y="6268577"/>
            <a:ext cx="9484135" cy="369332"/>
          </a:xfrm>
          <a:prstGeom prst="rect">
            <a:avLst/>
          </a:prstGeom>
          <a:noFill/>
        </p:spPr>
        <p:txBody>
          <a:bodyPr wrap="none" rtlCol="0">
            <a:spAutoFit/>
          </a:bodyPr>
          <a:lstStyle/>
          <a:p>
            <a:r>
              <a:rPr lang="en-US" dirty="0"/>
              <a:t>What we really need is someone to tell us, “Hey, this is where you can layout your cables”</a:t>
            </a:r>
          </a:p>
        </p:txBody>
      </p:sp>
    </p:spTree>
    <p:extLst>
      <p:ext uri="{BB962C8B-B14F-4D97-AF65-F5344CB8AC3E}">
        <p14:creationId xmlns:p14="http://schemas.microsoft.com/office/powerpoint/2010/main" val="3549448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29CE0-4E26-1349-B75A-EC77E6559E13}"/>
              </a:ext>
            </a:extLst>
          </p:cNvPr>
          <p:cNvSpPr>
            <a:spLocks noGrp="1"/>
          </p:cNvSpPr>
          <p:nvPr>
            <p:ph type="title"/>
          </p:nvPr>
        </p:nvSpPr>
        <p:spPr>
          <a:xfrm>
            <a:off x="1069848" y="484632"/>
            <a:ext cx="10058400" cy="1609344"/>
          </a:xfrm>
        </p:spPr>
        <p:txBody>
          <a:bodyPr/>
          <a:lstStyle/>
          <a:p>
            <a:pPr algn="ctr"/>
            <a:r>
              <a:rPr lang="en-US" dirty="0"/>
              <a:t>Timeline of bigbite tasks </a:t>
            </a:r>
            <a:br>
              <a:rPr lang="en-US" dirty="0"/>
            </a:br>
            <a:r>
              <a:rPr lang="en-US" sz="4000" dirty="0"/>
              <a:t>(as per jessie’s gantt chart)</a:t>
            </a:r>
          </a:p>
        </p:txBody>
      </p:sp>
      <p:sp>
        <p:nvSpPr>
          <p:cNvPr id="4" name="Slide Number Placeholder 3">
            <a:extLst>
              <a:ext uri="{FF2B5EF4-FFF2-40B4-BE49-F238E27FC236}">
                <a16:creationId xmlns:a16="http://schemas.microsoft.com/office/drawing/2014/main" id="{F5B070B8-D7EB-0F4B-B820-03173D7109DA}"/>
              </a:ext>
            </a:extLst>
          </p:cNvPr>
          <p:cNvSpPr>
            <a:spLocks noGrp="1"/>
          </p:cNvSpPr>
          <p:nvPr>
            <p:ph type="sldNum" sz="quarter" idx="12"/>
          </p:nvPr>
        </p:nvSpPr>
        <p:spPr/>
        <p:txBody>
          <a:bodyPr/>
          <a:lstStyle/>
          <a:p>
            <a:fld id="{D3BA0CE7-B968-8F45-9D3D-643F983769AE}" type="slidenum">
              <a:rPr lang="en-US" smtClean="0"/>
              <a:t>18</a:t>
            </a:fld>
            <a:endParaRPr lang="en-US"/>
          </a:p>
        </p:txBody>
      </p:sp>
      <p:cxnSp>
        <p:nvCxnSpPr>
          <p:cNvPr id="6" name="Straight Arrow Connector 5">
            <a:extLst>
              <a:ext uri="{FF2B5EF4-FFF2-40B4-BE49-F238E27FC236}">
                <a16:creationId xmlns:a16="http://schemas.microsoft.com/office/drawing/2014/main" id="{52C3BC57-07C7-FD47-835C-D86F452D1C5E}"/>
              </a:ext>
            </a:extLst>
          </p:cNvPr>
          <p:cNvCxnSpPr/>
          <p:nvPr/>
        </p:nvCxnSpPr>
        <p:spPr>
          <a:xfrm flipV="1">
            <a:off x="522271" y="3530009"/>
            <a:ext cx="11153554" cy="7442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D90B149-927B-C848-AA3F-024B82EE76E0}"/>
              </a:ext>
            </a:extLst>
          </p:cNvPr>
          <p:cNvCxnSpPr>
            <a:cxnSpLocks/>
          </p:cNvCxnSpPr>
          <p:nvPr/>
        </p:nvCxnSpPr>
        <p:spPr>
          <a:xfrm>
            <a:off x="1733107" y="3604437"/>
            <a:ext cx="0" cy="906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90AF41C-9E82-E849-81D6-CD375D46B9EF}"/>
              </a:ext>
            </a:extLst>
          </p:cNvPr>
          <p:cNvSpPr txBox="1"/>
          <p:nvPr/>
        </p:nvSpPr>
        <p:spPr>
          <a:xfrm>
            <a:off x="406253" y="3653870"/>
            <a:ext cx="1392865" cy="646331"/>
          </a:xfrm>
          <a:prstGeom prst="rect">
            <a:avLst/>
          </a:prstGeom>
          <a:noFill/>
        </p:spPr>
        <p:txBody>
          <a:bodyPr wrap="square" rtlCol="0">
            <a:spAutoFit/>
          </a:bodyPr>
          <a:lstStyle/>
          <a:p>
            <a:r>
              <a:rPr lang="en-US" sz="1200" dirty="0"/>
              <a:t>Decabling shower preshower</a:t>
            </a:r>
          </a:p>
        </p:txBody>
      </p:sp>
      <p:sp>
        <p:nvSpPr>
          <p:cNvPr id="14" name="TextBox 13">
            <a:extLst>
              <a:ext uri="{FF2B5EF4-FFF2-40B4-BE49-F238E27FC236}">
                <a16:creationId xmlns:a16="http://schemas.microsoft.com/office/drawing/2014/main" id="{63E06D2E-4A54-CE4A-8F1C-F770B8B78C28}"/>
              </a:ext>
            </a:extLst>
          </p:cNvPr>
          <p:cNvSpPr txBox="1"/>
          <p:nvPr/>
        </p:nvSpPr>
        <p:spPr>
          <a:xfrm>
            <a:off x="1733108" y="3567223"/>
            <a:ext cx="754912" cy="646331"/>
          </a:xfrm>
          <a:prstGeom prst="rect">
            <a:avLst/>
          </a:prstGeom>
          <a:noFill/>
        </p:spPr>
        <p:txBody>
          <a:bodyPr wrap="square" rtlCol="0">
            <a:spAutoFit/>
          </a:bodyPr>
          <a:lstStyle/>
          <a:p>
            <a:r>
              <a:rPr lang="en-US" dirty="0"/>
              <a:t>May 17th</a:t>
            </a:r>
          </a:p>
        </p:txBody>
      </p:sp>
      <p:cxnSp>
        <p:nvCxnSpPr>
          <p:cNvPr id="15" name="Straight Arrow Connector 14">
            <a:extLst>
              <a:ext uri="{FF2B5EF4-FFF2-40B4-BE49-F238E27FC236}">
                <a16:creationId xmlns:a16="http://schemas.microsoft.com/office/drawing/2014/main" id="{80232FF4-6CA5-8F4E-9C0C-14F153838759}"/>
              </a:ext>
            </a:extLst>
          </p:cNvPr>
          <p:cNvCxnSpPr>
            <a:cxnSpLocks/>
          </p:cNvCxnSpPr>
          <p:nvPr/>
        </p:nvCxnSpPr>
        <p:spPr>
          <a:xfrm>
            <a:off x="4345172" y="3604437"/>
            <a:ext cx="0" cy="813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CE95453-16C7-1642-8668-422C4FE60D5D}"/>
              </a:ext>
            </a:extLst>
          </p:cNvPr>
          <p:cNvSpPr txBox="1"/>
          <p:nvPr/>
        </p:nvSpPr>
        <p:spPr>
          <a:xfrm>
            <a:off x="4309731" y="3604437"/>
            <a:ext cx="754912" cy="646331"/>
          </a:xfrm>
          <a:prstGeom prst="rect">
            <a:avLst/>
          </a:prstGeom>
          <a:noFill/>
        </p:spPr>
        <p:txBody>
          <a:bodyPr wrap="square" rtlCol="0">
            <a:spAutoFit/>
          </a:bodyPr>
          <a:lstStyle/>
          <a:p>
            <a:r>
              <a:rPr lang="en-US" dirty="0"/>
              <a:t>Jun 1</a:t>
            </a:r>
            <a:r>
              <a:rPr lang="en-US" baseline="30000" dirty="0"/>
              <a:t>st</a:t>
            </a:r>
            <a:r>
              <a:rPr lang="en-US" dirty="0"/>
              <a:t> </a:t>
            </a:r>
          </a:p>
        </p:txBody>
      </p:sp>
      <p:cxnSp>
        <p:nvCxnSpPr>
          <p:cNvPr id="18" name="Straight Arrow Connector 17">
            <a:extLst>
              <a:ext uri="{FF2B5EF4-FFF2-40B4-BE49-F238E27FC236}">
                <a16:creationId xmlns:a16="http://schemas.microsoft.com/office/drawing/2014/main" id="{EDA278DE-A0B1-974F-A059-2688025082F8}"/>
              </a:ext>
            </a:extLst>
          </p:cNvPr>
          <p:cNvCxnSpPr>
            <a:cxnSpLocks/>
          </p:cNvCxnSpPr>
          <p:nvPr/>
        </p:nvCxnSpPr>
        <p:spPr>
          <a:xfrm flipH="1">
            <a:off x="6080211" y="3594254"/>
            <a:ext cx="18837" cy="764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398351D-FA8E-1543-B3FC-428A63D0C06B}"/>
              </a:ext>
            </a:extLst>
          </p:cNvPr>
          <p:cNvSpPr txBox="1"/>
          <p:nvPr/>
        </p:nvSpPr>
        <p:spPr>
          <a:xfrm>
            <a:off x="7098397" y="3542091"/>
            <a:ext cx="659218" cy="646331"/>
          </a:xfrm>
          <a:prstGeom prst="rect">
            <a:avLst/>
          </a:prstGeom>
          <a:noFill/>
        </p:spPr>
        <p:txBody>
          <a:bodyPr wrap="square" rtlCol="0">
            <a:spAutoFit/>
          </a:bodyPr>
          <a:lstStyle/>
          <a:p>
            <a:r>
              <a:rPr lang="en-US" dirty="0"/>
              <a:t>Jul 2</a:t>
            </a:r>
            <a:r>
              <a:rPr lang="en-US" baseline="30000" dirty="0"/>
              <a:t>nd</a:t>
            </a:r>
            <a:r>
              <a:rPr lang="en-US" dirty="0"/>
              <a:t> </a:t>
            </a:r>
          </a:p>
        </p:txBody>
      </p:sp>
      <p:cxnSp>
        <p:nvCxnSpPr>
          <p:cNvPr id="21" name="Straight Arrow Connector 20">
            <a:extLst>
              <a:ext uri="{FF2B5EF4-FFF2-40B4-BE49-F238E27FC236}">
                <a16:creationId xmlns:a16="http://schemas.microsoft.com/office/drawing/2014/main" id="{71702057-79DE-F843-84B0-46EEE7828B50}"/>
              </a:ext>
            </a:extLst>
          </p:cNvPr>
          <p:cNvCxnSpPr/>
          <p:nvPr/>
        </p:nvCxnSpPr>
        <p:spPr>
          <a:xfrm>
            <a:off x="10104052" y="3567223"/>
            <a:ext cx="0" cy="1541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90A7087-DADE-2643-9EAF-1B45513FE785}"/>
              </a:ext>
            </a:extLst>
          </p:cNvPr>
          <p:cNvCxnSpPr>
            <a:cxnSpLocks/>
          </p:cNvCxnSpPr>
          <p:nvPr/>
        </p:nvCxnSpPr>
        <p:spPr>
          <a:xfrm flipV="1">
            <a:off x="10104052" y="2768303"/>
            <a:ext cx="659219" cy="790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AD95129-FC69-C949-BBEA-88E74A588FD6}"/>
              </a:ext>
            </a:extLst>
          </p:cNvPr>
          <p:cNvSpPr txBox="1"/>
          <p:nvPr/>
        </p:nvSpPr>
        <p:spPr>
          <a:xfrm>
            <a:off x="10104053" y="3530009"/>
            <a:ext cx="659218" cy="646331"/>
          </a:xfrm>
          <a:prstGeom prst="rect">
            <a:avLst/>
          </a:prstGeom>
          <a:noFill/>
        </p:spPr>
        <p:txBody>
          <a:bodyPr wrap="square" rtlCol="0">
            <a:spAutoFit/>
          </a:bodyPr>
          <a:lstStyle/>
          <a:p>
            <a:r>
              <a:rPr lang="en-US" dirty="0"/>
              <a:t>Aug 1</a:t>
            </a:r>
            <a:r>
              <a:rPr lang="en-US" baseline="30000" dirty="0"/>
              <a:t>st</a:t>
            </a:r>
            <a:r>
              <a:rPr lang="en-US" dirty="0"/>
              <a:t> </a:t>
            </a:r>
          </a:p>
        </p:txBody>
      </p:sp>
      <p:cxnSp>
        <p:nvCxnSpPr>
          <p:cNvPr id="5" name="Straight Connector 4">
            <a:extLst>
              <a:ext uri="{FF2B5EF4-FFF2-40B4-BE49-F238E27FC236}">
                <a16:creationId xmlns:a16="http://schemas.microsoft.com/office/drawing/2014/main" id="{AF2721EF-ECC3-374E-9AE8-78278153D0A7}"/>
              </a:ext>
            </a:extLst>
          </p:cNvPr>
          <p:cNvCxnSpPr>
            <a:cxnSpLocks/>
          </p:cNvCxnSpPr>
          <p:nvPr/>
        </p:nvCxnSpPr>
        <p:spPr>
          <a:xfrm flipH="1" flipV="1">
            <a:off x="10993076" y="2046328"/>
            <a:ext cx="10274" cy="15045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AF5C3EC-7889-1E4D-B3F3-54AE072A54A0}"/>
              </a:ext>
            </a:extLst>
          </p:cNvPr>
          <p:cNvSpPr/>
          <p:nvPr/>
        </p:nvSpPr>
        <p:spPr>
          <a:xfrm>
            <a:off x="10972800" y="2025502"/>
            <a:ext cx="978408" cy="90263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GMn run group</a:t>
            </a:r>
          </a:p>
        </p:txBody>
      </p:sp>
      <p:sp>
        <p:nvSpPr>
          <p:cNvPr id="12" name="TextBox 11">
            <a:extLst>
              <a:ext uri="{FF2B5EF4-FFF2-40B4-BE49-F238E27FC236}">
                <a16:creationId xmlns:a16="http://schemas.microsoft.com/office/drawing/2014/main" id="{D8623EFE-F159-5E4A-B746-5CE201D7A26D}"/>
              </a:ext>
            </a:extLst>
          </p:cNvPr>
          <p:cNvSpPr txBox="1"/>
          <p:nvPr/>
        </p:nvSpPr>
        <p:spPr>
          <a:xfrm>
            <a:off x="2429443" y="2986594"/>
            <a:ext cx="2869115" cy="523220"/>
          </a:xfrm>
          <a:prstGeom prst="rect">
            <a:avLst/>
          </a:prstGeom>
          <a:noFill/>
        </p:spPr>
        <p:txBody>
          <a:bodyPr wrap="square" rtlCol="0">
            <a:spAutoFit/>
          </a:bodyPr>
          <a:lstStyle/>
          <a:p>
            <a:r>
              <a:rPr lang="en-US" sz="1400" dirty="0"/>
              <a:t>Jessie and co. tests in the pivot area to put bigbite at an angle</a:t>
            </a:r>
          </a:p>
        </p:txBody>
      </p:sp>
      <p:cxnSp>
        <p:nvCxnSpPr>
          <p:cNvPr id="24" name="Straight Connector 23">
            <a:extLst>
              <a:ext uri="{FF2B5EF4-FFF2-40B4-BE49-F238E27FC236}">
                <a16:creationId xmlns:a16="http://schemas.microsoft.com/office/drawing/2014/main" id="{AC18BD99-F16F-5244-B1CD-29C11E4A34D1}"/>
              </a:ext>
            </a:extLst>
          </p:cNvPr>
          <p:cNvCxnSpPr>
            <a:cxnSpLocks/>
          </p:cNvCxnSpPr>
          <p:nvPr/>
        </p:nvCxnSpPr>
        <p:spPr>
          <a:xfrm flipV="1">
            <a:off x="6070395" y="2706235"/>
            <a:ext cx="9816" cy="811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13555B8-6F4B-B641-9A63-EA61B9C62F93}"/>
              </a:ext>
            </a:extLst>
          </p:cNvPr>
          <p:cNvSpPr/>
          <p:nvPr/>
        </p:nvSpPr>
        <p:spPr>
          <a:xfrm>
            <a:off x="6070395" y="2706235"/>
            <a:ext cx="527119" cy="534741"/>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6015B76-2BD7-C84B-BC09-29D49215B297}"/>
              </a:ext>
            </a:extLst>
          </p:cNvPr>
          <p:cNvSpPr txBox="1"/>
          <p:nvPr/>
        </p:nvSpPr>
        <p:spPr>
          <a:xfrm>
            <a:off x="3263610" y="4421820"/>
            <a:ext cx="2092239" cy="830997"/>
          </a:xfrm>
          <a:prstGeom prst="rect">
            <a:avLst/>
          </a:prstGeom>
          <a:solidFill>
            <a:srgbClr val="FFFF00"/>
          </a:solidFill>
          <a:ln>
            <a:solidFill>
              <a:schemeClr val="tx1"/>
            </a:solidFill>
          </a:ln>
        </p:spPr>
        <p:txBody>
          <a:bodyPr wrap="none" rtlCol="0">
            <a:spAutoFit/>
          </a:bodyPr>
          <a:lstStyle/>
          <a:p>
            <a:r>
              <a:rPr lang="en-US" sz="1200" dirty="0"/>
              <a:t>Moving HCAL cables,</a:t>
            </a:r>
          </a:p>
          <a:p>
            <a:r>
              <a:rPr lang="en-US" sz="1200" dirty="0"/>
              <a:t>Moving BigBite weldment</a:t>
            </a:r>
          </a:p>
          <a:p>
            <a:r>
              <a:rPr lang="en-US" sz="1200" dirty="0"/>
              <a:t>Moving front end blue rack</a:t>
            </a:r>
          </a:p>
          <a:p>
            <a:r>
              <a:rPr lang="en-US" sz="1200" dirty="0"/>
              <a:t>HV cables to Hall A</a:t>
            </a:r>
          </a:p>
        </p:txBody>
      </p:sp>
      <p:sp>
        <p:nvSpPr>
          <p:cNvPr id="30" name="TextBox 29">
            <a:extLst>
              <a:ext uri="{FF2B5EF4-FFF2-40B4-BE49-F238E27FC236}">
                <a16:creationId xmlns:a16="http://schemas.microsoft.com/office/drawing/2014/main" id="{F1401B33-AC0D-484A-A924-DACA4C81A545}"/>
              </a:ext>
            </a:extLst>
          </p:cNvPr>
          <p:cNvSpPr txBox="1"/>
          <p:nvPr/>
        </p:nvSpPr>
        <p:spPr>
          <a:xfrm>
            <a:off x="5882369" y="4348956"/>
            <a:ext cx="1186252" cy="1200329"/>
          </a:xfrm>
          <a:prstGeom prst="rect">
            <a:avLst/>
          </a:prstGeom>
          <a:solidFill>
            <a:srgbClr val="00B0F0"/>
          </a:solidFill>
          <a:ln>
            <a:solidFill>
              <a:schemeClr val="tx1"/>
            </a:solidFill>
          </a:ln>
        </p:spPr>
        <p:txBody>
          <a:bodyPr wrap="square" rtlCol="0">
            <a:spAutoFit/>
          </a:bodyPr>
          <a:lstStyle/>
          <a:p>
            <a:r>
              <a:rPr lang="en-US" sz="1200" dirty="0"/>
              <a:t>Start attaching cables</a:t>
            </a:r>
          </a:p>
          <a:p>
            <a:r>
              <a:rPr lang="en-US" sz="1200" dirty="0"/>
              <a:t>Plan ahead due to COVID restrictions</a:t>
            </a:r>
          </a:p>
        </p:txBody>
      </p:sp>
      <p:cxnSp>
        <p:nvCxnSpPr>
          <p:cNvPr id="33" name="Straight Arrow Connector 32">
            <a:extLst>
              <a:ext uri="{FF2B5EF4-FFF2-40B4-BE49-F238E27FC236}">
                <a16:creationId xmlns:a16="http://schemas.microsoft.com/office/drawing/2014/main" id="{3FD39C87-FB77-2242-BEED-2FD7078A7941}"/>
              </a:ext>
            </a:extLst>
          </p:cNvPr>
          <p:cNvCxnSpPr>
            <a:cxnSpLocks/>
          </p:cNvCxnSpPr>
          <p:nvPr/>
        </p:nvCxnSpPr>
        <p:spPr>
          <a:xfrm flipV="1">
            <a:off x="1743103" y="2803936"/>
            <a:ext cx="659219" cy="790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F034A16-7211-544E-9ABF-0DBE319502E1}"/>
              </a:ext>
            </a:extLst>
          </p:cNvPr>
          <p:cNvCxnSpPr>
            <a:cxnSpLocks/>
          </p:cNvCxnSpPr>
          <p:nvPr/>
        </p:nvCxnSpPr>
        <p:spPr>
          <a:xfrm>
            <a:off x="7601198" y="3586860"/>
            <a:ext cx="18998" cy="751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573619E-085F-6B42-A52F-A2015C2D5BDC}"/>
              </a:ext>
            </a:extLst>
          </p:cNvPr>
          <p:cNvSpPr txBox="1"/>
          <p:nvPr/>
        </p:nvSpPr>
        <p:spPr>
          <a:xfrm>
            <a:off x="3576849" y="5775900"/>
            <a:ext cx="1610041" cy="646331"/>
          </a:xfrm>
          <a:prstGeom prst="rect">
            <a:avLst/>
          </a:prstGeom>
          <a:solidFill>
            <a:srgbClr val="FF0000"/>
          </a:solidFill>
        </p:spPr>
        <p:txBody>
          <a:bodyPr wrap="square" rtlCol="0">
            <a:spAutoFit/>
          </a:bodyPr>
          <a:lstStyle/>
          <a:p>
            <a:r>
              <a:rPr lang="en-US" sz="1200" dirty="0"/>
              <a:t>Software for beam conditions  (see next slide)</a:t>
            </a:r>
          </a:p>
        </p:txBody>
      </p:sp>
      <p:sp>
        <p:nvSpPr>
          <p:cNvPr id="39" name="TextBox 38">
            <a:extLst>
              <a:ext uri="{FF2B5EF4-FFF2-40B4-BE49-F238E27FC236}">
                <a16:creationId xmlns:a16="http://schemas.microsoft.com/office/drawing/2014/main" id="{0FA7A6E3-BD44-BA46-8376-D92F327E2FF5}"/>
              </a:ext>
            </a:extLst>
          </p:cNvPr>
          <p:cNvSpPr txBox="1"/>
          <p:nvPr/>
        </p:nvSpPr>
        <p:spPr>
          <a:xfrm>
            <a:off x="797844" y="4543018"/>
            <a:ext cx="1890518" cy="276999"/>
          </a:xfrm>
          <a:prstGeom prst="rect">
            <a:avLst/>
          </a:prstGeom>
          <a:solidFill>
            <a:srgbClr val="FF68D2"/>
          </a:solidFill>
          <a:ln>
            <a:solidFill>
              <a:schemeClr val="tx1"/>
            </a:solidFill>
          </a:ln>
        </p:spPr>
        <p:txBody>
          <a:bodyPr wrap="none" rtlCol="0">
            <a:spAutoFit/>
          </a:bodyPr>
          <a:lstStyle/>
          <a:p>
            <a:r>
              <a:rPr lang="en-US" sz="1200" dirty="0"/>
              <a:t>Moving BigBite to Hall A</a:t>
            </a:r>
          </a:p>
        </p:txBody>
      </p:sp>
      <p:sp>
        <p:nvSpPr>
          <p:cNvPr id="40" name="Left-Right Arrow 39">
            <a:extLst>
              <a:ext uri="{FF2B5EF4-FFF2-40B4-BE49-F238E27FC236}">
                <a16:creationId xmlns:a16="http://schemas.microsoft.com/office/drawing/2014/main" id="{66581D76-88C9-D246-9212-474292611889}"/>
              </a:ext>
            </a:extLst>
          </p:cNvPr>
          <p:cNvSpPr/>
          <p:nvPr/>
        </p:nvSpPr>
        <p:spPr>
          <a:xfrm>
            <a:off x="472265" y="3253247"/>
            <a:ext cx="1260842" cy="254498"/>
          </a:xfrm>
          <a:prstGeom prst="lef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Left Arrow 40">
            <a:extLst>
              <a:ext uri="{FF2B5EF4-FFF2-40B4-BE49-F238E27FC236}">
                <a16:creationId xmlns:a16="http://schemas.microsoft.com/office/drawing/2014/main" id="{1C337F45-D407-284D-B57E-F72B9EFE0B94}"/>
              </a:ext>
            </a:extLst>
          </p:cNvPr>
          <p:cNvSpPr/>
          <p:nvPr/>
        </p:nvSpPr>
        <p:spPr>
          <a:xfrm>
            <a:off x="482838" y="5936985"/>
            <a:ext cx="3091608" cy="398270"/>
          </a:xfrm>
          <a:prstGeom prst="leftArrow">
            <a:avLst/>
          </a:prstGeom>
          <a:solidFill>
            <a:srgbClr val="58FF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eft Arrow 41">
            <a:extLst>
              <a:ext uri="{FF2B5EF4-FFF2-40B4-BE49-F238E27FC236}">
                <a16:creationId xmlns:a16="http://schemas.microsoft.com/office/drawing/2014/main" id="{D23B988A-05D9-CE4C-BAEC-44CFE35820F6}"/>
              </a:ext>
            </a:extLst>
          </p:cNvPr>
          <p:cNvSpPr/>
          <p:nvPr/>
        </p:nvSpPr>
        <p:spPr>
          <a:xfrm rot="10800000">
            <a:off x="5183521" y="5913113"/>
            <a:ext cx="3091608" cy="398270"/>
          </a:xfrm>
          <a:prstGeom prst="leftArrow">
            <a:avLst/>
          </a:prstGeom>
          <a:solidFill>
            <a:srgbClr val="58FF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A8ECC992-E437-274E-BC50-8BE8610DFA6E}"/>
              </a:ext>
            </a:extLst>
          </p:cNvPr>
          <p:cNvSpPr txBox="1"/>
          <p:nvPr/>
        </p:nvSpPr>
        <p:spPr>
          <a:xfrm>
            <a:off x="7575173" y="4325635"/>
            <a:ext cx="1639493" cy="1384995"/>
          </a:xfrm>
          <a:prstGeom prst="rect">
            <a:avLst/>
          </a:prstGeom>
          <a:solidFill>
            <a:srgbClr val="AC7EFF"/>
          </a:solidFill>
          <a:ln>
            <a:solidFill>
              <a:schemeClr val="tx1"/>
            </a:solidFill>
          </a:ln>
        </p:spPr>
        <p:txBody>
          <a:bodyPr wrap="square" rtlCol="0">
            <a:spAutoFit/>
          </a:bodyPr>
          <a:lstStyle/>
          <a:p>
            <a:pPr marL="285750" indent="-285750">
              <a:buFont typeface="Arial" panose="020B0604020202020204" pitchFamily="34" charset="0"/>
              <a:buChar char="•"/>
            </a:pPr>
            <a:r>
              <a:rPr lang="en-US" sz="1200" dirty="0"/>
              <a:t>Attach cosmic trigger</a:t>
            </a:r>
          </a:p>
          <a:p>
            <a:pPr marL="285750" indent="-285750">
              <a:buFont typeface="Arial" panose="020B0604020202020204" pitchFamily="34" charset="0"/>
              <a:buChar char="•"/>
            </a:pPr>
            <a:r>
              <a:rPr lang="en-US" sz="1200" dirty="0"/>
              <a:t>Check pedestals and ADC spectra with cosmics in the Hall</a:t>
            </a:r>
          </a:p>
        </p:txBody>
      </p:sp>
      <p:sp>
        <p:nvSpPr>
          <p:cNvPr id="46" name="TextBox 45">
            <a:extLst>
              <a:ext uri="{FF2B5EF4-FFF2-40B4-BE49-F238E27FC236}">
                <a16:creationId xmlns:a16="http://schemas.microsoft.com/office/drawing/2014/main" id="{17C12E29-353F-F341-812D-46A56FED4150}"/>
              </a:ext>
            </a:extLst>
          </p:cNvPr>
          <p:cNvSpPr txBox="1"/>
          <p:nvPr/>
        </p:nvSpPr>
        <p:spPr>
          <a:xfrm>
            <a:off x="9686350" y="5040470"/>
            <a:ext cx="2093843" cy="923330"/>
          </a:xfrm>
          <a:prstGeom prst="rect">
            <a:avLst/>
          </a:prstGeom>
          <a:noFill/>
        </p:spPr>
        <p:txBody>
          <a:bodyPr wrap="square" rtlCol="0">
            <a:spAutoFit/>
          </a:bodyPr>
          <a:lstStyle/>
          <a:p>
            <a:r>
              <a:rPr lang="en-US" dirty="0"/>
              <a:t>EVERYTHING SHOULD BE READY!</a:t>
            </a:r>
          </a:p>
        </p:txBody>
      </p:sp>
      <p:sp>
        <p:nvSpPr>
          <p:cNvPr id="47" name="TextBox 46">
            <a:extLst>
              <a:ext uri="{FF2B5EF4-FFF2-40B4-BE49-F238E27FC236}">
                <a16:creationId xmlns:a16="http://schemas.microsoft.com/office/drawing/2014/main" id="{3AC77555-8A0B-FF42-95F9-0D0B32D7A3F9}"/>
              </a:ext>
            </a:extLst>
          </p:cNvPr>
          <p:cNvSpPr txBox="1"/>
          <p:nvPr/>
        </p:nvSpPr>
        <p:spPr>
          <a:xfrm>
            <a:off x="600200" y="2820049"/>
            <a:ext cx="1044517" cy="369332"/>
          </a:xfrm>
          <a:prstGeom prst="rect">
            <a:avLst/>
          </a:prstGeom>
          <a:noFill/>
        </p:spPr>
        <p:txBody>
          <a:bodyPr wrap="none" rtlCol="0">
            <a:spAutoFit/>
          </a:bodyPr>
          <a:lstStyle/>
          <a:p>
            <a:r>
              <a:rPr lang="en-US" dirty="0"/>
              <a:t>2 weeks</a:t>
            </a:r>
          </a:p>
        </p:txBody>
      </p:sp>
      <p:sp>
        <p:nvSpPr>
          <p:cNvPr id="48" name="Left-Right Arrow 47">
            <a:extLst>
              <a:ext uri="{FF2B5EF4-FFF2-40B4-BE49-F238E27FC236}">
                <a16:creationId xmlns:a16="http://schemas.microsoft.com/office/drawing/2014/main" id="{9C32A682-9B65-5A4C-9D1F-207F0B7C4BC2}"/>
              </a:ext>
            </a:extLst>
          </p:cNvPr>
          <p:cNvSpPr/>
          <p:nvPr/>
        </p:nvSpPr>
        <p:spPr>
          <a:xfrm>
            <a:off x="6150539" y="3290409"/>
            <a:ext cx="1260842" cy="254498"/>
          </a:xfrm>
          <a:prstGeom prst="lef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1FA65E5D-4F0C-7D41-813F-07475580F992}"/>
              </a:ext>
            </a:extLst>
          </p:cNvPr>
          <p:cNvSpPr txBox="1"/>
          <p:nvPr/>
        </p:nvSpPr>
        <p:spPr>
          <a:xfrm>
            <a:off x="7290265" y="2821146"/>
            <a:ext cx="1044517" cy="369332"/>
          </a:xfrm>
          <a:prstGeom prst="rect">
            <a:avLst/>
          </a:prstGeom>
          <a:noFill/>
        </p:spPr>
        <p:txBody>
          <a:bodyPr wrap="none" rtlCol="0">
            <a:spAutoFit/>
          </a:bodyPr>
          <a:lstStyle/>
          <a:p>
            <a:r>
              <a:rPr lang="en-US" dirty="0"/>
              <a:t>2 weeks</a:t>
            </a:r>
          </a:p>
        </p:txBody>
      </p:sp>
    </p:spTree>
    <p:extLst>
      <p:ext uri="{BB962C8B-B14F-4D97-AF65-F5344CB8AC3E}">
        <p14:creationId xmlns:p14="http://schemas.microsoft.com/office/powerpoint/2010/main" val="16661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heel(1)">
                                      <p:cBhvr>
                                        <p:cTn id="10"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83399-DCED-2D45-862C-FF79D339E490}"/>
              </a:ext>
            </a:extLst>
          </p:cNvPr>
          <p:cNvSpPr>
            <a:spLocks noGrp="1"/>
          </p:cNvSpPr>
          <p:nvPr>
            <p:ph type="title"/>
          </p:nvPr>
        </p:nvSpPr>
        <p:spPr/>
        <p:txBody>
          <a:bodyPr/>
          <a:lstStyle/>
          <a:p>
            <a:r>
              <a:rPr lang="en-US" dirty="0"/>
              <a:t>after move and before day 1…</a:t>
            </a:r>
          </a:p>
        </p:txBody>
      </p:sp>
      <p:sp>
        <p:nvSpPr>
          <p:cNvPr id="3" name="Content Placeholder 2">
            <a:extLst>
              <a:ext uri="{FF2B5EF4-FFF2-40B4-BE49-F238E27FC236}">
                <a16:creationId xmlns:a16="http://schemas.microsoft.com/office/drawing/2014/main" id="{34545A35-4D8D-9B46-A8DD-9BEB952CB655}"/>
              </a:ext>
            </a:extLst>
          </p:cNvPr>
          <p:cNvSpPr>
            <a:spLocks noGrp="1"/>
          </p:cNvSpPr>
          <p:nvPr>
            <p:ph idx="1"/>
          </p:nvPr>
        </p:nvSpPr>
        <p:spPr/>
        <p:txBody>
          <a:bodyPr>
            <a:normAutofit fontScale="92500" lnSpcReduction="10000"/>
          </a:bodyPr>
          <a:lstStyle/>
          <a:p>
            <a:r>
              <a:rPr lang="en-US" dirty="0"/>
              <a:t>Make sure that:</a:t>
            </a:r>
          </a:p>
          <a:p>
            <a:endParaRPr lang="en-US" dirty="0"/>
          </a:p>
          <a:p>
            <a:pPr lvl="1"/>
            <a:r>
              <a:rPr lang="en-US" dirty="0"/>
              <a:t>All connections are tested</a:t>
            </a:r>
          </a:p>
          <a:p>
            <a:pPr lvl="1"/>
            <a:endParaRPr lang="en-US" dirty="0"/>
          </a:p>
          <a:p>
            <a:pPr lvl="1"/>
            <a:r>
              <a:rPr lang="en-US" dirty="0"/>
              <a:t>Amplitude and time distributions are seen for all the channels on FADC </a:t>
            </a:r>
            <a:r>
              <a:rPr lang="en-US" dirty="0">
                <a:solidFill>
                  <a:srgbClr val="FF0000"/>
                </a:solidFill>
              </a:rPr>
              <a:t>or </a:t>
            </a:r>
            <a:r>
              <a:rPr lang="en-US" dirty="0" err="1">
                <a:solidFill>
                  <a:srgbClr val="FF0000"/>
                </a:solidFill>
              </a:rPr>
              <a:t>Fastbus</a:t>
            </a:r>
            <a:endParaRPr lang="en-US" dirty="0">
              <a:solidFill>
                <a:srgbClr val="FF0000"/>
              </a:solidFill>
            </a:endParaRPr>
          </a:p>
          <a:p>
            <a:pPr lvl="1"/>
            <a:endParaRPr lang="en-US" dirty="0">
              <a:solidFill>
                <a:srgbClr val="FF0000"/>
              </a:solidFill>
            </a:endParaRPr>
          </a:p>
          <a:p>
            <a:pPr lvl="1"/>
            <a:r>
              <a:rPr lang="en-US" dirty="0"/>
              <a:t>Online monitoring setup to see the counting rates, cosmic tracks and event display in individual blocks on a 27 x 7 and 26 x 2 grids</a:t>
            </a:r>
          </a:p>
          <a:p>
            <a:pPr lvl="1"/>
            <a:endParaRPr lang="en-US" dirty="0"/>
          </a:p>
          <a:p>
            <a:pPr lvl="1"/>
            <a:r>
              <a:rPr lang="en-US" dirty="0"/>
              <a:t>Trigger has been tested out and the thresholds are tweaked</a:t>
            </a:r>
          </a:p>
          <a:p>
            <a:pPr lvl="1"/>
            <a:endParaRPr lang="en-US" dirty="0"/>
          </a:p>
          <a:p>
            <a:pPr lvl="1"/>
            <a:r>
              <a:rPr lang="en-US" dirty="0"/>
              <a:t>HV display should be simple for shifters (green or red) and alert experts if needed</a:t>
            </a:r>
          </a:p>
          <a:p>
            <a:pPr lvl="1"/>
            <a:endParaRPr lang="en-US" dirty="0"/>
          </a:p>
          <a:p>
            <a:pPr lvl="1"/>
            <a:r>
              <a:rPr lang="en-US" dirty="0"/>
              <a:t>All observations are properly documented in the logbook!</a:t>
            </a:r>
          </a:p>
          <a:p>
            <a:pPr lvl="1"/>
            <a:endParaRPr lang="en-US" dirty="0"/>
          </a:p>
          <a:p>
            <a:pPr marL="274320" lvl="1" indent="0">
              <a:buNone/>
            </a:pPr>
            <a:endParaRPr lang="en-US" dirty="0"/>
          </a:p>
        </p:txBody>
      </p:sp>
      <p:sp>
        <p:nvSpPr>
          <p:cNvPr id="4" name="Slide Number Placeholder 3">
            <a:extLst>
              <a:ext uri="{FF2B5EF4-FFF2-40B4-BE49-F238E27FC236}">
                <a16:creationId xmlns:a16="http://schemas.microsoft.com/office/drawing/2014/main" id="{DEB55D30-0FD5-604F-98C6-4153075A447F}"/>
              </a:ext>
            </a:extLst>
          </p:cNvPr>
          <p:cNvSpPr>
            <a:spLocks noGrp="1"/>
          </p:cNvSpPr>
          <p:nvPr>
            <p:ph type="sldNum" sz="quarter" idx="12"/>
          </p:nvPr>
        </p:nvSpPr>
        <p:spPr/>
        <p:txBody>
          <a:bodyPr/>
          <a:lstStyle/>
          <a:p>
            <a:fld id="{D3BA0CE7-B968-8F45-9D3D-643F983769AE}" type="slidenum">
              <a:rPr lang="en-US" smtClean="0"/>
              <a:t>19</a:t>
            </a:fld>
            <a:endParaRPr lang="en-US"/>
          </a:p>
        </p:txBody>
      </p:sp>
    </p:spTree>
    <p:extLst>
      <p:ext uri="{BB962C8B-B14F-4D97-AF65-F5344CB8AC3E}">
        <p14:creationId xmlns:p14="http://schemas.microsoft.com/office/powerpoint/2010/main" val="967351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B2D55-3145-B946-AA49-0600808CA8B0}"/>
              </a:ext>
            </a:extLst>
          </p:cNvPr>
          <p:cNvSpPr>
            <a:spLocks noGrp="1"/>
          </p:cNvSpPr>
          <p:nvPr>
            <p:ph type="title"/>
          </p:nvPr>
        </p:nvSpPr>
        <p:spPr/>
        <p:txBody>
          <a:bodyPr/>
          <a:lstStyle/>
          <a:p>
            <a:r>
              <a:rPr lang="en-US" dirty="0"/>
              <a:t>Contents </a:t>
            </a:r>
          </a:p>
        </p:txBody>
      </p:sp>
      <p:sp>
        <p:nvSpPr>
          <p:cNvPr id="3" name="Content Placeholder 2">
            <a:extLst>
              <a:ext uri="{FF2B5EF4-FFF2-40B4-BE49-F238E27FC236}">
                <a16:creationId xmlns:a16="http://schemas.microsoft.com/office/drawing/2014/main" id="{D590DA34-AF14-414C-A208-7732E039DDFC}"/>
              </a:ext>
            </a:extLst>
          </p:cNvPr>
          <p:cNvSpPr>
            <a:spLocks noGrp="1"/>
          </p:cNvSpPr>
          <p:nvPr>
            <p:ph idx="1"/>
          </p:nvPr>
        </p:nvSpPr>
        <p:spPr/>
        <p:txBody>
          <a:bodyPr/>
          <a:lstStyle/>
          <a:p>
            <a:r>
              <a:rPr lang="en-US" dirty="0"/>
              <a:t>General introduction to the detector</a:t>
            </a:r>
          </a:p>
          <a:p>
            <a:endParaRPr lang="en-US" dirty="0"/>
          </a:p>
          <a:p>
            <a:r>
              <a:rPr lang="en-US" dirty="0"/>
              <a:t>Current status of shower and preshower</a:t>
            </a:r>
          </a:p>
          <a:p>
            <a:endParaRPr lang="en-US" dirty="0"/>
          </a:p>
          <a:p>
            <a:r>
              <a:rPr lang="en-US" dirty="0"/>
              <a:t>Before moving to the hall…</a:t>
            </a:r>
          </a:p>
          <a:p>
            <a:endParaRPr lang="en-US" dirty="0"/>
          </a:p>
          <a:p>
            <a:r>
              <a:rPr lang="en-US" dirty="0"/>
              <a:t>After the move and before day 1</a:t>
            </a:r>
          </a:p>
          <a:p>
            <a:endParaRPr lang="en-US" dirty="0"/>
          </a:p>
          <a:p>
            <a:r>
              <a:rPr lang="en-US" dirty="0"/>
              <a:t>Summary </a:t>
            </a:r>
          </a:p>
        </p:txBody>
      </p:sp>
      <p:sp>
        <p:nvSpPr>
          <p:cNvPr id="4" name="Slide Number Placeholder 3">
            <a:extLst>
              <a:ext uri="{FF2B5EF4-FFF2-40B4-BE49-F238E27FC236}">
                <a16:creationId xmlns:a16="http://schemas.microsoft.com/office/drawing/2014/main" id="{C37D1903-A0CA-2149-85DC-F23B8C9BF7CB}"/>
              </a:ext>
            </a:extLst>
          </p:cNvPr>
          <p:cNvSpPr>
            <a:spLocks noGrp="1"/>
          </p:cNvSpPr>
          <p:nvPr>
            <p:ph type="sldNum" sz="quarter" idx="12"/>
          </p:nvPr>
        </p:nvSpPr>
        <p:spPr/>
        <p:txBody>
          <a:bodyPr/>
          <a:lstStyle/>
          <a:p>
            <a:fld id="{D3BA0CE7-B968-8F45-9D3D-643F983769AE}" type="slidenum">
              <a:rPr lang="en-US" smtClean="0"/>
              <a:t>2</a:t>
            </a:fld>
            <a:endParaRPr lang="en-US"/>
          </a:p>
        </p:txBody>
      </p:sp>
      <p:pic>
        <p:nvPicPr>
          <p:cNvPr id="5" name="Picture 4">
            <a:extLst>
              <a:ext uri="{FF2B5EF4-FFF2-40B4-BE49-F238E27FC236}">
                <a16:creationId xmlns:a16="http://schemas.microsoft.com/office/drawing/2014/main" id="{4652F12A-6265-FB46-8640-72F8DE799787}"/>
              </a:ext>
            </a:extLst>
          </p:cNvPr>
          <p:cNvPicPr>
            <a:picLocks noChangeAspect="1"/>
          </p:cNvPicPr>
          <p:nvPr/>
        </p:nvPicPr>
        <p:blipFill>
          <a:blip r:embed="rId2"/>
          <a:stretch>
            <a:fillRect/>
          </a:stretch>
        </p:blipFill>
        <p:spPr>
          <a:xfrm>
            <a:off x="6437486" y="1599677"/>
            <a:ext cx="5193682" cy="3587559"/>
          </a:xfrm>
          <a:prstGeom prst="rect">
            <a:avLst/>
          </a:prstGeom>
        </p:spPr>
      </p:pic>
    </p:spTree>
    <p:extLst>
      <p:ext uri="{BB962C8B-B14F-4D97-AF65-F5344CB8AC3E}">
        <p14:creationId xmlns:p14="http://schemas.microsoft.com/office/powerpoint/2010/main" val="437608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B8DB3-7A9E-0743-ADC5-F0A29734F3BB}"/>
              </a:ext>
            </a:extLst>
          </p:cNvPr>
          <p:cNvSpPr>
            <a:spLocks noGrp="1"/>
          </p:cNvSpPr>
          <p:nvPr>
            <p:ph type="title"/>
          </p:nvPr>
        </p:nvSpPr>
        <p:spPr/>
        <p:txBody>
          <a:bodyPr/>
          <a:lstStyle/>
          <a:p>
            <a:pPr algn="ctr"/>
            <a:r>
              <a:rPr lang="en-US" dirty="0"/>
              <a:t>Day 1</a:t>
            </a:r>
          </a:p>
        </p:txBody>
      </p:sp>
      <p:sp>
        <p:nvSpPr>
          <p:cNvPr id="3" name="Content Placeholder 2">
            <a:extLst>
              <a:ext uri="{FF2B5EF4-FFF2-40B4-BE49-F238E27FC236}">
                <a16:creationId xmlns:a16="http://schemas.microsoft.com/office/drawing/2014/main" id="{241EFA8F-7616-4C4E-8B23-6064E4C51C84}"/>
              </a:ext>
            </a:extLst>
          </p:cNvPr>
          <p:cNvSpPr>
            <a:spLocks noGrp="1"/>
          </p:cNvSpPr>
          <p:nvPr>
            <p:ph idx="1"/>
          </p:nvPr>
        </p:nvSpPr>
        <p:spPr/>
        <p:txBody>
          <a:bodyPr>
            <a:normAutofit fontScale="92500" lnSpcReduction="10000"/>
          </a:bodyPr>
          <a:lstStyle/>
          <a:p>
            <a:r>
              <a:rPr lang="en-US" dirty="0"/>
              <a:t>Will have to monitor all the quantities mentioned in the previous slides under beam conditions</a:t>
            </a:r>
          </a:p>
          <a:p>
            <a:endParaRPr lang="en-US" dirty="0"/>
          </a:p>
          <a:p>
            <a:r>
              <a:rPr lang="en-US" dirty="0"/>
              <a:t>Plan for calibrations under beam conditions</a:t>
            </a:r>
          </a:p>
          <a:p>
            <a:endParaRPr lang="en-US" dirty="0"/>
          </a:p>
          <a:p>
            <a:pPr lvl="1"/>
            <a:r>
              <a:rPr lang="en-US" dirty="0"/>
              <a:t>For E02-013 (GEn), calibrations were done using elastics on H2 data for electrons and </a:t>
            </a:r>
            <a:r>
              <a:rPr lang="en-US" dirty="0" err="1"/>
              <a:t>pions</a:t>
            </a:r>
            <a:r>
              <a:rPr lang="en-US" dirty="0"/>
              <a:t> (Seamus Riordan’s thesis). </a:t>
            </a:r>
          </a:p>
          <a:p>
            <a:pPr lvl="1"/>
            <a:endParaRPr lang="en-US" dirty="0"/>
          </a:p>
          <a:p>
            <a:pPr lvl="1"/>
            <a:r>
              <a:rPr lang="en-US" dirty="0"/>
              <a:t>Should we do this again? Need to discuss with BigBite group</a:t>
            </a:r>
          </a:p>
          <a:p>
            <a:pPr lvl="1"/>
            <a:endParaRPr lang="en-US" dirty="0"/>
          </a:p>
          <a:p>
            <a:pPr lvl="1"/>
            <a:r>
              <a:rPr lang="en-US" dirty="0"/>
              <a:t>Andrew pointed us to Freddy </a:t>
            </a:r>
            <a:r>
              <a:rPr lang="en-US" dirty="0" err="1"/>
              <a:t>Obrecht’s</a:t>
            </a:r>
            <a:r>
              <a:rPr lang="en-US" dirty="0"/>
              <a:t> thesis where the procedure is outlined in detail</a:t>
            </a:r>
          </a:p>
          <a:p>
            <a:pPr marL="0" indent="0">
              <a:buNone/>
            </a:pPr>
            <a:br>
              <a:rPr lang="en-US" dirty="0"/>
            </a:br>
            <a:endParaRPr lang="en-US" dirty="0"/>
          </a:p>
          <a:p>
            <a:endParaRPr lang="en-US" dirty="0"/>
          </a:p>
        </p:txBody>
      </p:sp>
      <p:sp>
        <p:nvSpPr>
          <p:cNvPr id="4" name="Slide Number Placeholder 3">
            <a:extLst>
              <a:ext uri="{FF2B5EF4-FFF2-40B4-BE49-F238E27FC236}">
                <a16:creationId xmlns:a16="http://schemas.microsoft.com/office/drawing/2014/main" id="{A21B4E76-3395-1040-9B6A-19DD07770F75}"/>
              </a:ext>
            </a:extLst>
          </p:cNvPr>
          <p:cNvSpPr>
            <a:spLocks noGrp="1"/>
          </p:cNvSpPr>
          <p:nvPr>
            <p:ph type="sldNum" sz="quarter" idx="12"/>
          </p:nvPr>
        </p:nvSpPr>
        <p:spPr/>
        <p:txBody>
          <a:bodyPr/>
          <a:lstStyle/>
          <a:p>
            <a:fld id="{D3BA0CE7-B968-8F45-9D3D-643F983769AE}" type="slidenum">
              <a:rPr lang="en-US" smtClean="0"/>
              <a:t>20</a:t>
            </a:fld>
            <a:endParaRPr lang="en-US"/>
          </a:p>
        </p:txBody>
      </p:sp>
    </p:spTree>
    <p:extLst>
      <p:ext uri="{BB962C8B-B14F-4D97-AF65-F5344CB8AC3E}">
        <p14:creationId xmlns:p14="http://schemas.microsoft.com/office/powerpoint/2010/main" val="935889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7400D-2385-AC46-ADFF-53BABCCD1773}"/>
              </a:ext>
            </a:extLst>
          </p:cNvPr>
          <p:cNvSpPr>
            <a:spLocks noGrp="1"/>
          </p:cNvSpPr>
          <p:nvPr>
            <p:ph type="title"/>
          </p:nvPr>
        </p:nvSpPr>
        <p:spPr/>
        <p:txBody>
          <a:bodyPr/>
          <a:lstStyle/>
          <a:p>
            <a:pPr algn="ctr"/>
            <a:r>
              <a:rPr lang="en-US" dirty="0"/>
              <a:t>Documentation/safety </a:t>
            </a:r>
          </a:p>
        </p:txBody>
      </p:sp>
      <p:sp>
        <p:nvSpPr>
          <p:cNvPr id="3" name="Content Placeholder 2">
            <a:extLst>
              <a:ext uri="{FF2B5EF4-FFF2-40B4-BE49-F238E27FC236}">
                <a16:creationId xmlns:a16="http://schemas.microsoft.com/office/drawing/2014/main" id="{5F293F19-CD36-924C-AC60-B4DBA3CAA6EB}"/>
              </a:ext>
            </a:extLst>
          </p:cNvPr>
          <p:cNvSpPr>
            <a:spLocks noGrp="1"/>
          </p:cNvSpPr>
          <p:nvPr>
            <p:ph idx="1"/>
          </p:nvPr>
        </p:nvSpPr>
        <p:spPr/>
        <p:txBody>
          <a:bodyPr>
            <a:normAutofit fontScale="92500" lnSpcReduction="20000"/>
          </a:bodyPr>
          <a:lstStyle/>
          <a:p>
            <a:r>
              <a:rPr lang="en-US" dirty="0"/>
              <a:t>Documentation</a:t>
            </a:r>
          </a:p>
          <a:p>
            <a:pPr lvl="1"/>
            <a:r>
              <a:rPr lang="en-US" dirty="0"/>
              <a:t>BigBite how to – Eric Fuchey (needs to be updated)</a:t>
            </a:r>
          </a:p>
          <a:p>
            <a:pPr lvl="1"/>
            <a:r>
              <a:rPr lang="en-US" dirty="0"/>
              <a:t>Making a cosmic trigger using FastBus (</a:t>
            </a:r>
            <a:r>
              <a:rPr lang="en-US" dirty="0">
                <a:hlinkClick r:id="rId2"/>
              </a:rPr>
              <a:t>https://sbs.jlab.org/cgi-bin/DocDB/private/ShowDocument?docid=74</a:t>
            </a:r>
            <a:r>
              <a:rPr lang="en-US" dirty="0"/>
              <a:t>) </a:t>
            </a:r>
          </a:p>
          <a:p>
            <a:pPr lvl="1"/>
            <a:r>
              <a:rPr lang="en-US" dirty="0"/>
              <a:t>THA (Task Hazard analysis) – to do</a:t>
            </a:r>
          </a:p>
          <a:p>
            <a:pPr marL="274320" lvl="1" indent="0">
              <a:buNone/>
            </a:pPr>
            <a:endParaRPr lang="en-US" dirty="0"/>
          </a:p>
          <a:p>
            <a:r>
              <a:rPr lang="en-US" dirty="0"/>
              <a:t>Safety</a:t>
            </a:r>
          </a:p>
          <a:p>
            <a:pPr lvl="1"/>
            <a:r>
              <a:rPr lang="en-US" dirty="0"/>
              <a:t>Ladder safety (to do)</a:t>
            </a:r>
          </a:p>
          <a:p>
            <a:pPr lvl="1"/>
            <a:r>
              <a:rPr lang="en-US" dirty="0"/>
              <a:t>COVID restrictions (to do)</a:t>
            </a:r>
          </a:p>
          <a:p>
            <a:pPr lvl="1"/>
            <a:r>
              <a:rPr lang="en-US" dirty="0"/>
              <a:t>Procedure to replace a PMT (</a:t>
            </a:r>
            <a:r>
              <a:rPr lang="en-US" dirty="0">
                <a:hlinkClick r:id="rId3"/>
              </a:rPr>
              <a:t>https://sbs.jlab.org/cgi-bin/DocDB/private/ShowDocument?docid=72</a:t>
            </a:r>
            <a:r>
              <a:rPr lang="en-US" dirty="0"/>
              <a:t>)</a:t>
            </a:r>
          </a:p>
          <a:p>
            <a:pPr lvl="1"/>
            <a:endParaRPr lang="en-US" dirty="0"/>
          </a:p>
          <a:p>
            <a:r>
              <a:rPr lang="en-US" dirty="0"/>
              <a:t>How-to for shift workers</a:t>
            </a:r>
          </a:p>
          <a:p>
            <a:pPr lvl="1"/>
            <a:r>
              <a:rPr lang="en-US" dirty="0"/>
              <a:t>Instructions on DAQ operation, monitoring ADC spectra </a:t>
            </a:r>
            <a:r>
              <a:rPr lang="en-US" dirty="0" err="1"/>
              <a:t>etc</a:t>
            </a:r>
            <a:r>
              <a:rPr lang="en-US" dirty="0"/>
              <a:t> will have to be written.  The person who will do these tasks will write the documentation for shifters. Will have to be written for shifters but not worried at this point</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7BD578ED-E20F-504F-BDEB-E09549474D7C}"/>
              </a:ext>
            </a:extLst>
          </p:cNvPr>
          <p:cNvSpPr>
            <a:spLocks noGrp="1"/>
          </p:cNvSpPr>
          <p:nvPr>
            <p:ph type="sldNum" sz="quarter" idx="12"/>
          </p:nvPr>
        </p:nvSpPr>
        <p:spPr/>
        <p:txBody>
          <a:bodyPr/>
          <a:lstStyle/>
          <a:p>
            <a:fld id="{D3BA0CE7-B968-8F45-9D3D-643F983769AE}" type="slidenum">
              <a:rPr lang="en-US" smtClean="0"/>
              <a:t>21</a:t>
            </a:fld>
            <a:endParaRPr lang="en-US"/>
          </a:p>
        </p:txBody>
      </p:sp>
    </p:spTree>
    <p:extLst>
      <p:ext uri="{BB962C8B-B14F-4D97-AF65-F5344CB8AC3E}">
        <p14:creationId xmlns:p14="http://schemas.microsoft.com/office/powerpoint/2010/main" val="3959537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38CD1-5218-AA42-B751-B637F58F9AEF}"/>
              </a:ext>
            </a:extLst>
          </p:cNvPr>
          <p:cNvSpPr>
            <a:spLocks noGrp="1"/>
          </p:cNvSpPr>
          <p:nvPr>
            <p:ph type="title"/>
          </p:nvPr>
        </p:nvSpPr>
        <p:spPr/>
        <p:txBody>
          <a:bodyPr/>
          <a:lstStyle/>
          <a:p>
            <a:pPr algn="ctr"/>
            <a:r>
              <a:rPr lang="en-US" dirty="0"/>
              <a:t>summary</a:t>
            </a:r>
          </a:p>
        </p:txBody>
      </p:sp>
      <p:sp>
        <p:nvSpPr>
          <p:cNvPr id="3" name="Content Placeholder 2">
            <a:extLst>
              <a:ext uri="{FF2B5EF4-FFF2-40B4-BE49-F238E27FC236}">
                <a16:creationId xmlns:a16="http://schemas.microsoft.com/office/drawing/2014/main" id="{24801E23-5730-934C-982E-24045AF4B93B}"/>
              </a:ext>
            </a:extLst>
          </p:cNvPr>
          <p:cNvSpPr>
            <a:spLocks noGrp="1"/>
          </p:cNvSpPr>
          <p:nvPr>
            <p:ph idx="1"/>
          </p:nvPr>
        </p:nvSpPr>
        <p:spPr/>
        <p:txBody>
          <a:bodyPr>
            <a:normAutofit fontScale="92500" lnSpcReduction="20000"/>
          </a:bodyPr>
          <a:lstStyle/>
          <a:p>
            <a:r>
              <a:rPr lang="en-US" dirty="0"/>
              <a:t>Current status of the shower and preshower from detector, software, and DAQ viewpoint</a:t>
            </a:r>
          </a:p>
          <a:p>
            <a:endParaRPr lang="en-US" dirty="0"/>
          </a:p>
          <a:p>
            <a:r>
              <a:rPr lang="en-US" dirty="0"/>
              <a:t>New people have joined and are enthusiastic about hardware experience and interested in contributing to analysis tasks.</a:t>
            </a:r>
          </a:p>
          <a:p>
            <a:endParaRPr lang="en-US" dirty="0"/>
          </a:p>
          <a:p>
            <a:r>
              <a:rPr lang="en-US" dirty="0"/>
              <a:t>Some preliminary thoughts on what to anticipate while moving detectors, cables, weldments, front end racks and calibrations were presented to invoke discussions</a:t>
            </a:r>
          </a:p>
          <a:p>
            <a:endParaRPr lang="en-US" dirty="0"/>
          </a:p>
          <a:p>
            <a:r>
              <a:rPr lang="en-US" dirty="0"/>
              <a:t>Need to communicate and coordinate effectively while following safety and COVID protocols</a:t>
            </a:r>
          </a:p>
          <a:p>
            <a:endParaRPr lang="en-US" dirty="0"/>
          </a:p>
          <a:p>
            <a:r>
              <a:rPr lang="en-US" dirty="0"/>
              <a:t>Exciting times ahead!!</a:t>
            </a:r>
          </a:p>
        </p:txBody>
      </p:sp>
      <p:sp>
        <p:nvSpPr>
          <p:cNvPr id="4" name="Slide Number Placeholder 3">
            <a:extLst>
              <a:ext uri="{FF2B5EF4-FFF2-40B4-BE49-F238E27FC236}">
                <a16:creationId xmlns:a16="http://schemas.microsoft.com/office/drawing/2014/main" id="{E314F908-3E51-934F-8487-C2A68835551B}"/>
              </a:ext>
            </a:extLst>
          </p:cNvPr>
          <p:cNvSpPr>
            <a:spLocks noGrp="1"/>
          </p:cNvSpPr>
          <p:nvPr>
            <p:ph type="sldNum" sz="quarter" idx="12"/>
          </p:nvPr>
        </p:nvSpPr>
        <p:spPr/>
        <p:txBody>
          <a:bodyPr/>
          <a:lstStyle/>
          <a:p>
            <a:fld id="{D3BA0CE7-B968-8F45-9D3D-643F983769AE}" type="slidenum">
              <a:rPr lang="en-US" smtClean="0"/>
              <a:t>22</a:t>
            </a:fld>
            <a:endParaRPr lang="en-US"/>
          </a:p>
        </p:txBody>
      </p:sp>
    </p:spTree>
    <p:extLst>
      <p:ext uri="{BB962C8B-B14F-4D97-AF65-F5344CB8AC3E}">
        <p14:creationId xmlns:p14="http://schemas.microsoft.com/office/powerpoint/2010/main" val="3218071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6D37A-D938-AF4D-A19C-30F579672EB1}"/>
              </a:ext>
            </a:extLst>
          </p:cNvPr>
          <p:cNvSpPr>
            <a:spLocks noGrp="1"/>
          </p:cNvSpPr>
          <p:nvPr>
            <p:ph type="title"/>
          </p:nvPr>
        </p:nvSpPr>
        <p:spPr/>
        <p:txBody>
          <a:bodyPr/>
          <a:lstStyle/>
          <a:p>
            <a:pPr algn="ctr"/>
            <a:r>
              <a:rPr lang="en-US" dirty="0"/>
              <a:t>SPECIAL Thanks TO</a:t>
            </a:r>
          </a:p>
        </p:txBody>
      </p:sp>
      <p:sp>
        <p:nvSpPr>
          <p:cNvPr id="3" name="Content Placeholder 2">
            <a:extLst>
              <a:ext uri="{FF2B5EF4-FFF2-40B4-BE49-F238E27FC236}">
                <a16:creationId xmlns:a16="http://schemas.microsoft.com/office/drawing/2014/main" id="{FBCDD8FF-6579-7A4C-AA97-47C56477FDFD}"/>
              </a:ext>
            </a:extLst>
          </p:cNvPr>
          <p:cNvSpPr>
            <a:spLocks noGrp="1"/>
          </p:cNvSpPr>
          <p:nvPr>
            <p:ph idx="1"/>
          </p:nvPr>
        </p:nvSpPr>
        <p:spPr/>
        <p:txBody>
          <a:bodyPr/>
          <a:lstStyle/>
          <a:p>
            <a:r>
              <a:rPr lang="en-US" dirty="0"/>
              <a:t>Many people who helped cable up the detector</a:t>
            </a:r>
          </a:p>
          <a:p>
            <a:pPr lvl="1"/>
            <a:r>
              <a:rPr lang="en-US" dirty="0"/>
              <a:t>Ashley Yoon, Abby Hellman, Maria </a:t>
            </a:r>
            <a:r>
              <a:rPr lang="en-US" dirty="0" err="1"/>
              <a:t>Satnik</a:t>
            </a:r>
            <a:r>
              <a:rPr lang="en-US" dirty="0"/>
              <a:t> </a:t>
            </a:r>
          </a:p>
          <a:p>
            <a:pPr lvl="1"/>
            <a:r>
              <a:rPr lang="en-US" dirty="0"/>
              <a:t>Eric Fuchey</a:t>
            </a:r>
          </a:p>
          <a:p>
            <a:pPr lvl="1"/>
            <a:r>
              <a:rPr lang="en-US" dirty="0"/>
              <a:t>Doug </a:t>
            </a:r>
            <a:r>
              <a:rPr lang="en-US" dirty="0" err="1"/>
              <a:t>Higinbotham</a:t>
            </a:r>
            <a:endParaRPr lang="en-US" dirty="0"/>
          </a:p>
          <a:p>
            <a:r>
              <a:rPr lang="en-US" dirty="0"/>
              <a:t>Chuck Long for all continued help</a:t>
            </a:r>
          </a:p>
          <a:p>
            <a:r>
              <a:rPr lang="en-US" dirty="0"/>
              <a:t>DAQ debugging – Alex Camsonne, Bryan Moffit &amp; Ben Raydo</a:t>
            </a:r>
          </a:p>
          <a:p>
            <a:r>
              <a:rPr lang="en-US" dirty="0"/>
              <a:t>DSG – Mindy </a:t>
            </a:r>
            <a:r>
              <a:rPr lang="en-US" dirty="0" err="1"/>
              <a:t>Leffel</a:t>
            </a:r>
            <a:r>
              <a:rPr lang="en-US" dirty="0"/>
              <a:t> and Marc McMullan for help with cables</a:t>
            </a:r>
          </a:p>
          <a:p>
            <a:r>
              <a:rPr lang="en-US" dirty="0"/>
              <a:t>Calibration software support – Will </a:t>
            </a:r>
            <a:r>
              <a:rPr lang="en-US" dirty="0" err="1"/>
              <a:t>Tireman</a:t>
            </a:r>
            <a:endParaRPr lang="en-US" dirty="0"/>
          </a:p>
          <a:p>
            <a:r>
              <a:rPr lang="en-US" dirty="0"/>
              <a:t>Hall A staff and engineers</a:t>
            </a:r>
          </a:p>
        </p:txBody>
      </p:sp>
      <p:sp>
        <p:nvSpPr>
          <p:cNvPr id="4" name="Slide Number Placeholder 3">
            <a:extLst>
              <a:ext uri="{FF2B5EF4-FFF2-40B4-BE49-F238E27FC236}">
                <a16:creationId xmlns:a16="http://schemas.microsoft.com/office/drawing/2014/main" id="{81253DDD-4E7D-B543-9B10-C08D0A1D68AB}"/>
              </a:ext>
            </a:extLst>
          </p:cNvPr>
          <p:cNvSpPr>
            <a:spLocks noGrp="1"/>
          </p:cNvSpPr>
          <p:nvPr>
            <p:ph type="sldNum" sz="quarter" idx="12"/>
          </p:nvPr>
        </p:nvSpPr>
        <p:spPr/>
        <p:txBody>
          <a:bodyPr/>
          <a:lstStyle/>
          <a:p>
            <a:fld id="{D3BA0CE7-B968-8F45-9D3D-643F983769AE}" type="slidenum">
              <a:rPr lang="en-US" smtClean="0"/>
              <a:t>23</a:t>
            </a:fld>
            <a:endParaRPr lang="en-US"/>
          </a:p>
        </p:txBody>
      </p:sp>
    </p:spTree>
    <p:extLst>
      <p:ext uri="{BB962C8B-B14F-4D97-AF65-F5344CB8AC3E}">
        <p14:creationId xmlns:p14="http://schemas.microsoft.com/office/powerpoint/2010/main" val="2974348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C1038-21DF-9A40-8014-FD7FFA4950A6}"/>
              </a:ext>
            </a:extLst>
          </p:cNvPr>
          <p:cNvSpPr>
            <a:spLocks noGrp="1"/>
          </p:cNvSpPr>
          <p:nvPr>
            <p:ph type="title"/>
          </p:nvPr>
        </p:nvSpPr>
        <p:spPr>
          <a:xfrm>
            <a:off x="6467857" y="505812"/>
            <a:ext cx="5398007" cy="1118616"/>
          </a:xfrm>
        </p:spPr>
        <p:txBody>
          <a:bodyPr/>
          <a:lstStyle/>
          <a:p>
            <a:pPr algn="ctr"/>
            <a:r>
              <a:rPr lang="en-US" dirty="0"/>
              <a:t>BigBite Workforce </a:t>
            </a:r>
          </a:p>
        </p:txBody>
      </p:sp>
      <p:sp>
        <p:nvSpPr>
          <p:cNvPr id="4" name="Slide Number Placeholder 3">
            <a:extLst>
              <a:ext uri="{FF2B5EF4-FFF2-40B4-BE49-F238E27FC236}">
                <a16:creationId xmlns:a16="http://schemas.microsoft.com/office/drawing/2014/main" id="{A36D47BE-A1CC-C046-9FA8-97A66476FBD9}"/>
              </a:ext>
            </a:extLst>
          </p:cNvPr>
          <p:cNvSpPr>
            <a:spLocks noGrp="1"/>
          </p:cNvSpPr>
          <p:nvPr>
            <p:ph type="sldNum" sz="quarter" idx="12"/>
          </p:nvPr>
        </p:nvSpPr>
        <p:spPr>
          <a:xfrm>
            <a:off x="11311128" y="5772912"/>
            <a:ext cx="640080" cy="365125"/>
          </a:xfrm>
        </p:spPr>
        <p:txBody>
          <a:bodyPr/>
          <a:lstStyle/>
          <a:p>
            <a:fld id="{D3BA0CE7-B968-8F45-9D3D-643F983769AE}" type="slidenum">
              <a:rPr lang="en-US" smtClean="0"/>
              <a:t>3</a:t>
            </a:fld>
            <a:endParaRPr lang="en-US"/>
          </a:p>
        </p:txBody>
      </p:sp>
      <p:graphicFrame>
        <p:nvGraphicFramePr>
          <p:cNvPr id="6" name="Table 5">
            <a:extLst>
              <a:ext uri="{FF2B5EF4-FFF2-40B4-BE49-F238E27FC236}">
                <a16:creationId xmlns:a16="http://schemas.microsoft.com/office/drawing/2014/main" id="{E11D7B4D-8432-8D4C-8B1D-452E5ECEB9DA}"/>
              </a:ext>
            </a:extLst>
          </p:cNvPr>
          <p:cNvGraphicFramePr>
            <a:graphicFrameLocks noGrp="1"/>
          </p:cNvGraphicFramePr>
          <p:nvPr>
            <p:extLst>
              <p:ext uri="{D42A27DB-BD31-4B8C-83A1-F6EECF244321}">
                <p14:modId xmlns:p14="http://schemas.microsoft.com/office/powerpoint/2010/main" val="1336595876"/>
              </p:ext>
            </p:extLst>
          </p:nvPr>
        </p:nvGraphicFramePr>
        <p:xfrm>
          <a:off x="1327918" y="2074354"/>
          <a:ext cx="10406490" cy="3881120"/>
        </p:xfrm>
        <a:graphic>
          <a:graphicData uri="http://schemas.openxmlformats.org/drawingml/2006/table">
            <a:tbl>
              <a:tblPr firstRow="1" bandRow="1">
                <a:tableStyleId>{073A0DAA-6AF3-43AB-8588-CEC1D06C72B9}</a:tableStyleId>
              </a:tblPr>
              <a:tblGrid>
                <a:gridCol w="2581939">
                  <a:extLst>
                    <a:ext uri="{9D8B030D-6E8A-4147-A177-3AD203B41FA5}">
                      <a16:colId xmlns:a16="http://schemas.microsoft.com/office/drawing/2014/main" val="1200978459"/>
                    </a:ext>
                  </a:extLst>
                </a:gridCol>
                <a:gridCol w="1486455">
                  <a:extLst>
                    <a:ext uri="{9D8B030D-6E8A-4147-A177-3AD203B41FA5}">
                      <a16:colId xmlns:a16="http://schemas.microsoft.com/office/drawing/2014/main" val="3402453782"/>
                    </a:ext>
                  </a:extLst>
                </a:gridCol>
                <a:gridCol w="1584219">
                  <a:extLst>
                    <a:ext uri="{9D8B030D-6E8A-4147-A177-3AD203B41FA5}">
                      <a16:colId xmlns:a16="http://schemas.microsoft.com/office/drawing/2014/main" val="3836703188"/>
                    </a:ext>
                  </a:extLst>
                </a:gridCol>
                <a:gridCol w="1859323">
                  <a:extLst>
                    <a:ext uri="{9D8B030D-6E8A-4147-A177-3AD203B41FA5}">
                      <a16:colId xmlns:a16="http://schemas.microsoft.com/office/drawing/2014/main" val="1423378854"/>
                    </a:ext>
                  </a:extLst>
                </a:gridCol>
                <a:gridCol w="1160139">
                  <a:extLst>
                    <a:ext uri="{9D8B030D-6E8A-4147-A177-3AD203B41FA5}">
                      <a16:colId xmlns:a16="http://schemas.microsoft.com/office/drawing/2014/main" val="3390543944"/>
                    </a:ext>
                  </a:extLst>
                </a:gridCol>
                <a:gridCol w="1734415">
                  <a:extLst>
                    <a:ext uri="{9D8B030D-6E8A-4147-A177-3AD203B41FA5}">
                      <a16:colId xmlns:a16="http://schemas.microsoft.com/office/drawing/2014/main" val="3787467201"/>
                    </a:ext>
                  </a:extLst>
                </a:gridCol>
              </a:tblGrid>
              <a:tr h="370840">
                <a:tc>
                  <a:txBody>
                    <a:bodyPr/>
                    <a:lstStyle/>
                    <a:p>
                      <a:pPr algn="ctr"/>
                      <a:r>
                        <a:rPr lang="en-US" sz="1200" dirty="0"/>
                        <a:t>Name </a:t>
                      </a:r>
                    </a:p>
                  </a:txBody>
                  <a:tcPr/>
                </a:tc>
                <a:tc>
                  <a:txBody>
                    <a:bodyPr/>
                    <a:lstStyle/>
                    <a:p>
                      <a:pPr algn="ctr"/>
                      <a:r>
                        <a:rPr lang="en-US" sz="1200" dirty="0"/>
                        <a:t>Location</a:t>
                      </a:r>
                    </a:p>
                  </a:txBody>
                  <a:tcPr/>
                </a:tc>
                <a:tc>
                  <a:txBody>
                    <a:bodyPr/>
                    <a:lstStyle/>
                    <a:p>
                      <a:pPr algn="ctr"/>
                      <a:r>
                        <a:rPr lang="en-US" sz="1200" dirty="0"/>
                        <a:t>Position </a:t>
                      </a:r>
                    </a:p>
                  </a:txBody>
                  <a:tcPr/>
                </a:tc>
                <a:tc>
                  <a:txBody>
                    <a:bodyPr/>
                    <a:lstStyle/>
                    <a:p>
                      <a:pPr algn="ctr"/>
                      <a:r>
                        <a:rPr lang="en-US" sz="1200" dirty="0"/>
                        <a:t>Role </a:t>
                      </a:r>
                    </a:p>
                  </a:txBody>
                  <a:tcPr/>
                </a:tc>
                <a:tc>
                  <a:txBody>
                    <a:bodyPr/>
                    <a:lstStyle/>
                    <a:p>
                      <a:pPr algn="ctr"/>
                      <a:r>
                        <a:rPr lang="en-US" sz="1200" dirty="0"/>
                        <a:t>FTE</a:t>
                      </a:r>
                    </a:p>
                  </a:txBody>
                  <a:tcPr/>
                </a:tc>
                <a:tc>
                  <a:txBody>
                    <a:bodyPr/>
                    <a:lstStyle/>
                    <a:p>
                      <a:pPr algn="ctr"/>
                      <a:r>
                        <a:rPr lang="en-US" sz="1200" dirty="0"/>
                        <a:t>Comments </a:t>
                      </a:r>
                    </a:p>
                  </a:txBody>
                  <a:tcPr/>
                </a:tc>
                <a:extLst>
                  <a:ext uri="{0D108BD9-81ED-4DB2-BD59-A6C34878D82A}">
                    <a16:rowId xmlns:a16="http://schemas.microsoft.com/office/drawing/2014/main" val="3659311240"/>
                  </a:ext>
                </a:extLst>
              </a:tr>
              <a:tr h="370840">
                <a:tc>
                  <a:txBody>
                    <a:bodyPr/>
                    <a:lstStyle/>
                    <a:p>
                      <a:pPr algn="ctr"/>
                      <a:r>
                        <a:rPr lang="en-US" sz="1200" dirty="0"/>
                        <a:t>Arun Tadepalli</a:t>
                      </a:r>
                    </a:p>
                  </a:txBody>
                  <a:tcPr/>
                </a:tc>
                <a:tc>
                  <a:txBody>
                    <a:bodyPr/>
                    <a:lstStyle/>
                    <a:p>
                      <a:pPr algn="ctr"/>
                      <a:r>
                        <a:rPr lang="en-US" sz="1200" dirty="0"/>
                        <a:t>JLab</a:t>
                      </a:r>
                    </a:p>
                  </a:txBody>
                  <a:tcPr/>
                </a:tc>
                <a:tc>
                  <a:txBody>
                    <a:bodyPr/>
                    <a:lstStyle/>
                    <a:p>
                      <a:pPr algn="ctr"/>
                      <a:r>
                        <a:rPr lang="en-US" sz="1200" dirty="0"/>
                        <a:t>Postdoc </a:t>
                      </a:r>
                    </a:p>
                  </a:txBody>
                  <a:tcPr/>
                </a:tc>
                <a:tc>
                  <a:txBody>
                    <a:bodyPr/>
                    <a:lstStyle/>
                    <a:p>
                      <a:pPr algn="ctr"/>
                      <a:r>
                        <a:rPr lang="en-US" sz="1200" dirty="0"/>
                        <a:t>Contact</a:t>
                      </a:r>
                    </a:p>
                  </a:txBody>
                  <a:tcPr/>
                </a:tc>
                <a:tc>
                  <a:txBody>
                    <a:bodyPr/>
                    <a:lstStyle/>
                    <a:p>
                      <a:pPr algn="ctr"/>
                      <a:r>
                        <a:rPr lang="en-US" sz="1200" dirty="0"/>
                        <a:t>&gt;75%</a:t>
                      </a:r>
                    </a:p>
                  </a:txBody>
                  <a:tcPr/>
                </a:tc>
                <a:tc>
                  <a:txBody>
                    <a:bodyPr/>
                    <a:lstStyle/>
                    <a:p>
                      <a:pPr algn="ctr"/>
                      <a:r>
                        <a:rPr lang="en-US" sz="1200" dirty="0"/>
                        <a:t>onsite</a:t>
                      </a:r>
                    </a:p>
                  </a:txBody>
                  <a:tcPr/>
                </a:tc>
                <a:extLst>
                  <a:ext uri="{0D108BD9-81ED-4DB2-BD59-A6C34878D82A}">
                    <a16:rowId xmlns:a16="http://schemas.microsoft.com/office/drawing/2014/main" val="2213135047"/>
                  </a:ext>
                </a:extLst>
              </a:tr>
              <a:tr h="370840">
                <a:tc>
                  <a:txBody>
                    <a:bodyPr/>
                    <a:lstStyle/>
                    <a:p>
                      <a:pPr algn="ctr"/>
                      <a:r>
                        <a:rPr lang="en-US" sz="1200" dirty="0"/>
                        <a:t>Bogdan Wojtsekhowski</a:t>
                      </a:r>
                    </a:p>
                  </a:txBody>
                  <a:tcPr/>
                </a:tc>
                <a:tc>
                  <a:txBody>
                    <a:bodyPr/>
                    <a:lstStyle/>
                    <a:p>
                      <a:pPr algn="ctr"/>
                      <a:r>
                        <a:rPr lang="en-US" sz="1200" dirty="0"/>
                        <a:t>JLab</a:t>
                      </a:r>
                    </a:p>
                  </a:txBody>
                  <a:tcPr/>
                </a:tc>
                <a:tc>
                  <a:txBody>
                    <a:bodyPr/>
                    <a:lstStyle/>
                    <a:p>
                      <a:pPr algn="ctr"/>
                      <a:r>
                        <a:rPr lang="en-US" sz="1200" dirty="0"/>
                        <a:t>Staff</a:t>
                      </a:r>
                    </a:p>
                  </a:txBody>
                  <a:tcPr/>
                </a:tc>
                <a:tc>
                  <a:txBody>
                    <a:bodyPr/>
                    <a:lstStyle/>
                    <a:p>
                      <a:pPr algn="ctr"/>
                      <a:r>
                        <a:rPr lang="en-US" sz="1200" dirty="0"/>
                        <a:t>Detector</a:t>
                      </a:r>
                    </a:p>
                  </a:txBody>
                  <a:tcPr/>
                </a:tc>
                <a:tc>
                  <a:txBody>
                    <a:bodyPr/>
                    <a:lstStyle/>
                    <a:p>
                      <a:pPr algn="ctr"/>
                      <a:endParaRPr lang="en-US" sz="1200" dirty="0"/>
                    </a:p>
                  </a:txBody>
                  <a:tcPr/>
                </a:tc>
                <a:tc>
                  <a:txBody>
                    <a:bodyPr/>
                    <a:lstStyle/>
                    <a:p>
                      <a:pPr algn="ctr"/>
                      <a:r>
                        <a:rPr lang="en-US" sz="1200" dirty="0"/>
                        <a:t>onsite</a:t>
                      </a:r>
                    </a:p>
                  </a:txBody>
                  <a:tcPr/>
                </a:tc>
                <a:extLst>
                  <a:ext uri="{0D108BD9-81ED-4DB2-BD59-A6C34878D82A}">
                    <a16:rowId xmlns:a16="http://schemas.microsoft.com/office/drawing/2014/main" val="126689892"/>
                  </a:ext>
                </a:extLst>
              </a:tr>
              <a:tr h="370840">
                <a:tc>
                  <a:txBody>
                    <a:bodyPr/>
                    <a:lstStyle/>
                    <a:p>
                      <a:pPr algn="ctr"/>
                      <a:r>
                        <a:rPr lang="en-US" sz="1200" dirty="0"/>
                        <a:t>Mark Jones</a:t>
                      </a:r>
                    </a:p>
                  </a:txBody>
                  <a:tcPr/>
                </a:tc>
                <a:tc>
                  <a:txBody>
                    <a:bodyPr/>
                    <a:lstStyle/>
                    <a:p>
                      <a:pPr algn="ctr"/>
                      <a:r>
                        <a:rPr lang="en-US" sz="1200" dirty="0"/>
                        <a:t>JLab</a:t>
                      </a:r>
                    </a:p>
                  </a:txBody>
                  <a:tcPr/>
                </a:tc>
                <a:tc>
                  <a:txBody>
                    <a:bodyPr/>
                    <a:lstStyle/>
                    <a:p>
                      <a:pPr algn="ctr"/>
                      <a:r>
                        <a:rPr lang="en-US" sz="1200" dirty="0"/>
                        <a:t>Staff</a:t>
                      </a:r>
                    </a:p>
                  </a:txBody>
                  <a:tcPr/>
                </a:tc>
                <a:tc>
                  <a:txBody>
                    <a:bodyPr/>
                    <a:lstStyle/>
                    <a:p>
                      <a:pPr algn="ctr"/>
                      <a:r>
                        <a:rPr lang="en-US" sz="1200" dirty="0"/>
                        <a:t>DAQ, trigger</a:t>
                      </a:r>
                    </a:p>
                  </a:txBody>
                  <a:tcPr/>
                </a:tc>
                <a:tc>
                  <a:txBody>
                    <a:bodyPr/>
                    <a:lstStyle/>
                    <a:p>
                      <a:pPr algn="ctr"/>
                      <a:r>
                        <a:rPr lang="en-US" sz="1200" dirty="0"/>
                        <a:t>20%</a:t>
                      </a:r>
                    </a:p>
                  </a:txBody>
                  <a:tcPr/>
                </a:tc>
                <a:tc>
                  <a:txBody>
                    <a:bodyPr/>
                    <a:lstStyle/>
                    <a:p>
                      <a:pPr algn="ctr"/>
                      <a:r>
                        <a:rPr lang="en-US" sz="1200" dirty="0"/>
                        <a:t>onsite</a:t>
                      </a:r>
                    </a:p>
                  </a:txBody>
                  <a:tcPr/>
                </a:tc>
                <a:extLst>
                  <a:ext uri="{0D108BD9-81ED-4DB2-BD59-A6C34878D82A}">
                    <a16:rowId xmlns:a16="http://schemas.microsoft.com/office/drawing/2014/main" val="1034150723"/>
                  </a:ext>
                </a:extLst>
              </a:tr>
              <a:tr h="370840">
                <a:tc>
                  <a:txBody>
                    <a:bodyPr/>
                    <a:lstStyle/>
                    <a:p>
                      <a:pPr algn="ctr"/>
                      <a:r>
                        <a:rPr lang="en-US" sz="1200" dirty="0"/>
                        <a:t>Eric Fuchey</a:t>
                      </a:r>
                    </a:p>
                  </a:txBody>
                  <a:tcPr/>
                </a:tc>
                <a:tc>
                  <a:txBody>
                    <a:bodyPr/>
                    <a:lstStyle/>
                    <a:p>
                      <a:pPr algn="ctr"/>
                      <a:r>
                        <a:rPr lang="en-US" sz="1200" dirty="0"/>
                        <a:t>UConn</a:t>
                      </a:r>
                    </a:p>
                  </a:txBody>
                  <a:tcPr/>
                </a:tc>
                <a:tc>
                  <a:txBody>
                    <a:bodyPr/>
                    <a:lstStyle/>
                    <a:p>
                      <a:pPr algn="ctr"/>
                      <a:r>
                        <a:rPr lang="en-US" sz="1200" dirty="0"/>
                        <a:t>Postdoc</a:t>
                      </a:r>
                    </a:p>
                  </a:txBody>
                  <a:tcPr/>
                </a:tc>
                <a:tc>
                  <a:txBody>
                    <a:bodyPr/>
                    <a:lstStyle/>
                    <a:p>
                      <a:pPr algn="ctr"/>
                      <a:r>
                        <a:rPr lang="en-US" sz="1200" dirty="0"/>
                        <a:t>Software/as needed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15%</a:t>
                      </a:r>
                    </a:p>
                  </a:txBody>
                  <a:tcPr/>
                </a:tc>
                <a:tc>
                  <a:txBody>
                    <a:bodyPr/>
                    <a:lstStyle/>
                    <a:p>
                      <a:pPr algn="ctr"/>
                      <a:r>
                        <a:rPr lang="en-US" sz="1200" dirty="0"/>
                        <a:t>remote</a:t>
                      </a:r>
                    </a:p>
                  </a:txBody>
                  <a:tcPr/>
                </a:tc>
                <a:extLst>
                  <a:ext uri="{0D108BD9-81ED-4DB2-BD59-A6C34878D82A}">
                    <a16:rowId xmlns:a16="http://schemas.microsoft.com/office/drawing/2014/main" val="1671367966"/>
                  </a:ext>
                </a:extLst>
              </a:tr>
              <a:tr h="370840">
                <a:tc>
                  <a:txBody>
                    <a:bodyPr/>
                    <a:lstStyle/>
                    <a:p>
                      <a:pPr algn="ctr"/>
                      <a:r>
                        <a:rPr lang="en-US" sz="1200" dirty="0"/>
                        <a:t>Provakar Datta</a:t>
                      </a:r>
                    </a:p>
                  </a:txBody>
                  <a:tcPr/>
                </a:tc>
                <a:tc>
                  <a:txBody>
                    <a:bodyPr/>
                    <a:lstStyle/>
                    <a:p>
                      <a:pPr algn="ctr"/>
                      <a:r>
                        <a:rPr lang="en-US" sz="1200" dirty="0"/>
                        <a:t>UConn</a:t>
                      </a:r>
                    </a:p>
                  </a:txBody>
                  <a:tcPr/>
                </a:tc>
                <a:tc>
                  <a:txBody>
                    <a:bodyPr/>
                    <a:lstStyle/>
                    <a:p>
                      <a:pPr algn="ctr"/>
                      <a:r>
                        <a:rPr lang="en-US" sz="1200" dirty="0"/>
                        <a:t>Grad Student</a:t>
                      </a:r>
                    </a:p>
                  </a:txBody>
                  <a:tcPr/>
                </a:tc>
                <a:tc>
                  <a:txBody>
                    <a:bodyPr/>
                    <a:lstStyle/>
                    <a:p>
                      <a:pPr algn="ctr"/>
                      <a:r>
                        <a:rPr lang="en-US" sz="1200" dirty="0"/>
                        <a:t>WAPP trigger</a:t>
                      </a:r>
                    </a:p>
                  </a:txBody>
                  <a:tcPr/>
                </a:tc>
                <a:tc>
                  <a:txBody>
                    <a:bodyPr/>
                    <a:lstStyle/>
                    <a:p>
                      <a:pPr algn="ctr"/>
                      <a:r>
                        <a:rPr lang="en-US" sz="1200" dirty="0"/>
                        <a:t>More?</a:t>
                      </a:r>
                    </a:p>
                  </a:txBody>
                  <a:tcPr/>
                </a:tc>
                <a:tc>
                  <a:txBody>
                    <a:bodyPr/>
                    <a:lstStyle/>
                    <a:p>
                      <a:pPr algn="ctr"/>
                      <a:r>
                        <a:rPr lang="en-US" sz="1200" dirty="0"/>
                        <a:t>onsite</a:t>
                      </a:r>
                    </a:p>
                  </a:txBody>
                  <a:tcPr/>
                </a:tc>
                <a:extLst>
                  <a:ext uri="{0D108BD9-81ED-4DB2-BD59-A6C34878D82A}">
                    <a16:rowId xmlns:a16="http://schemas.microsoft.com/office/drawing/2014/main" val="1396074020"/>
                  </a:ext>
                </a:extLst>
              </a:tr>
              <a:tr h="370840">
                <a:tc>
                  <a:txBody>
                    <a:bodyPr/>
                    <a:lstStyle/>
                    <a:p>
                      <a:pPr algn="ctr"/>
                      <a:r>
                        <a:rPr lang="en-US" sz="1200" dirty="0"/>
                        <a:t>Bhesha Devkota</a:t>
                      </a:r>
                    </a:p>
                  </a:txBody>
                  <a:tcPr/>
                </a:tc>
                <a:tc>
                  <a:txBody>
                    <a:bodyPr/>
                    <a:lstStyle/>
                    <a:p>
                      <a:pPr algn="ctr"/>
                      <a:r>
                        <a:rPr lang="en-US" sz="1200" dirty="0"/>
                        <a:t>Miss. State.</a:t>
                      </a:r>
                    </a:p>
                    <a:p>
                      <a:pPr algn="ctr"/>
                      <a:r>
                        <a:rPr lang="en-US" sz="1200" dirty="0"/>
                        <a:t>Univ</a:t>
                      </a:r>
                    </a:p>
                  </a:txBody>
                  <a:tcPr/>
                </a:tc>
                <a:tc>
                  <a:txBody>
                    <a:bodyPr/>
                    <a:lstStyle/>
                    <a:p>
                      <a:pPr algn="ctr"/>
                      <a:r>
                        <a:rPr lang="en-US" sz="1200" dirty="0"/>
                        <a:t>Grad student</a:t>
                      </a:r>
                    </a:p>
                  </a:txBody>
                  <a:tcPr/>
                </a:tc>
                <a:tc>
                  <a:txBody>
                    <a:bodyPr/>
                    <a:lstStyle/>
                    <a:p>
                      <a:pPr algn="ctr"/>
                      <a:r>
                        <a:rPr lang="en-US" sz="1200" dirty="0"/>
                        <a:t>Installation &amp; Misc</a:t>
                      </a:r>
                    </a:p>
                  </a:txBody>
                  <a:tcPr/>
                </a:tc>
                <a:tc>
                  <a:txBody>
                    <a:bodyPr/>
                    <a:lstStyle/>
                    <a:p>
                      <a:pPr algn="ctr"/>
                      <a:r>
                        <a:rPr lang="en-US" sz="1200" dirty="0"/>
                        <a:t>40%</a:t>
                      </a:r>
                    </a:p>
                  </a:txBody>
                  <a:tcPr/>
                </a:tc>
                <a:tc>
                  <a:txBody>
                    <a:bodyPr/>
                    <a:lstStyle/>
                    <a:p>
                      <a:pPr algn="ctr"/>
                      <a:r>
                        <a:rPr lang="en-US" sz="1200" dirty="0"/>
                        <a:t>onsite</a:t>
                      </a:r>
                    </a:p>
                  </a:txBody>
                  <a:tcPr/>
                </a:tc>
                <a:extLst>
                  <a:ext uri="{0D108BD9-81ED-4DB2-BD59-A6C34878D82A}">
                    <a16:rowId xmlns:a16="http://schemas.microsoft.com/office/drawing/2014/main" val="3401420649"/>
                  </a:ext>
                </a:extLst>
              </a:tr>
              <a:tr h="370840">
                <a:tc>
                  <a:txBody>
                    <a:bodyPr/>
                    <a:lstStyle/>
                    <a:p>
                      <a:pPr algn="ctr"/>
                      <a:r>
                        <a:rPr lang="en-US" sz="1200" dirty="0"/>
                        <a:t>Will Tireman</a:t>
                      </a:r>
                    </a:p>
                  </a:txBody>
                  <a:tcPr/>
                </a:tc>
                <a:tc>
                  <a:txBody>
                    <a:bodyPr/>
                    <a:lstStyle/>
                    <a:p>
                      <a:pPr algn="ctr"/>
                      <a:r>
                        <a:rPr lang="en-US" sz="1200" dirty="0"/>
                        <a:t>Northern.</a:t>
                      </a:r>
                    </a:p>
                    <a:p>
                      <a:pPr algn="ctr"/>
                      <a:r>
                        <a:rPr lang="en-US" sz="1200" dirty="0"/>
                        <a:t>Mich. Univ</a:t>
                      </a:r>
                    </a:p>
                  </a:txBody>
                  <a:tcPr/>
                </a:tc>
                <a:tc>
                  <a:txBody>
                    <a:bodyPr/>
                    <a:lstStyle/>
                    <a:p>
                      <a:pPr algn="ctr"/>
                      <a:r>
                        <a:rPr lang="en-US" sz="1200" dirty="0"/>
                        <a:t>Prof.</a:t>
                      </a:r>
                    </a:p>
                  </a:txBody>
                  <a:tcPr/>
                </a:tc>
                <a:tc>
                  <a:txBody>
                    <a:bodyPr/>
                    <a:lstStyle/>
                    <a:p>
                      <a:pPr algn="ctr"/>
                      <a:r>
                        <a:rPr lang="en-US" sz="1200" dirty="0"/>
                        <a:t>HV calibration using cosmics </a:t>
                      </a:r>
                    </a:p>
                  </a:txBody>
                  <a:tcPr/>
                </a:tc>
                <a:tc>
                  <a:txBody>
                    <a:bodyPr/>
                    <a:lstStyle/>
                    <a:p>
                      <a:pPr algn="ctr"/>
                      <a:r>
                        <a:rPr lang="en-US" sz="1200" dirty="0"/>
                        <a:t>&lt; 5%</a:t>
                      </a:r>
                    </a:p>
                  </a:txBody>
                  <a:tcPr/>
                </a:tc>
                <a:tc>
                  <a:txBody>
                    <a:bodyPr/>
                    <a:lstStyle/>
                    <a:p>
                      <a:pPr algn="ctr"/>
                      <a:r>
                        <a:rPr lang="en-US" sz="1200" dirty="0"/>
                        <a:t>remote</a:t>
                      </a:r>
                    </a:p>
                  </a:txBody>
                  <a:tcPr/>
                </a:tc>
                <a:extLst>
                  <a:ext uri="{0D108BD9-81ED-4DB2-BD59-A6C34878D82A}">
                    <a16:rowId xmlns:a16="http://schemas.microsoft.com/office/drawing/2014/main" val="2286544796"/>
                  </a:ext>
                </a:extLst>
              </a:tr>
              <a:tr h="370840">
                <a:tc>
                  <a:txBody>
                    <a:bodyPr/>
                    <a:lstStyle/>
                    <a:p>
                      <a:pPr algn="ctr"/>
                      <a:r>
                        <a:rPr lang="en-US" sz="1200" dirty="0"/>
                        <a:t>Gary Penman</a:t>
                      </a:r>
                    </a:p>
                  </a:txBody>
                  <a:tcPr/>
                </a:tc>
                <a:tc>
                  <a:txBody>
                    <a:bodyPr/>
                    <a:lstStyle/>
                    <a:p>
                      <a:pPr algn="ctr"/>
                      <a:r>
                        <a:rPr lang="en-US" sz="1200" dirty="0"/>
                        <a:t>Univ of Glasgow</a:t>
                      </a:r>
                    </a:p>
                  </a:txBody>
                  <a:tcPr/>
                </a:tc>
                <a:tc>
                  <a:txBody>
                    <a:bodyPr/>
                    <a:lstStyle/>
                    <a:p>
                      <a:pPr algn="ctr"/>
                      <a:r>
                        <a:rPr lang="en-US" sz="1200" dirty="0"/>
                        <a:t>Grad student</a:t>
                      </a:r>
                    </a:p>
                  </a:txBody>
                  <a:tcPr/>
                </a:tc>
                <a:tc>
                  <a:txBody>
                    <a:bodyPr/>
                    <a:lstStyle/>
                    <a:p>
                      <a:pPr algn="ctr"/>
                      <a:r>
                        <a:rPr lang="en-US" sz="1200" dirty="0"/>
                        <a:t>Software </a:t>
                      </a:r>
                    </a:p>
                  </a:txBody>
                  <a:tcPr/>
                </a:tc>
                <a:tc>
                  <a:txBody>
                    <a:bodyPr/>
                    <a:lstStyle/>
                    <a:p>
                      <a:pPr algn="ctr"/>
                      <a:r>
                        <a:rPr lang="en-US" sz="1200" dirty="0"/>
                        <a:t>40 – 50%</a:t>
                      </a:r>
                    </a:p>
                  </a:txBody>
                  <a:tcPr/>
                </a:tc>
                <a:tc>
                  <a:txBody>
                    <a:bodyPr/>
                    <a:lstStyle/>
                    <a:p>
                      <a:pPr algn="ctr"/>
                      <a:r>
                        <a:rPr lang="en-US" sz="1200" dirty="0"/>
                        <a:t>remote</a:t>
                      </a:r>
                    </a:p>
                  </a:txBody>
                  <a:tcPr/>
                </a:tc>
                <a:extLst>
                  <a:ext uri="{0D108BD9-81ED-4DB2-BD59-A6C34878D82A}">
                    <a16:rowId xmlns:a16="http://schemas.microsoft.com/office/drawing/2014/main" val="3613266338"/>
                  </a:ext>
                </a:extLst>
              </a:tr>
              <a:tr h="370840">
                <a:tc>
                  <a:txBody>
                    <a:bodyPr/>
                    <a:lstStyle/>
                    <a:p>
                      <a:pPr algn="ctr"/>
                      <a:r>
                        <a:rPr lang="en-US" sz="1200" dirty="0"/>
                        <a:t>COULD BE YOU!</a:t>
                      </a:r>
                    </a:p>
                  </a:txBody>
                  <a:tcPr/>
                </a:tc>
                <a:tc>
                  <a:txBody>
                    <a:bodyPr/>
                    <a:lstStyle/>
                    <a:p>
                      <a:pPr algn="ctr"/>
                      <a:r>
                        <a:rPr lang="en-US" sz="1200" dirty="0"/>
                        <a:t>Anywhere</a:t>
                      </a:r>
                    </a:p>
                  </a:txBody>
                  <a:tcPr/>
                </a:tc>
                <a:tc>
                  <a:txBody>
                    <a:bodyPr/>
                    <a:lstStyle/>
                    <a:p>
                      <a:pPr algn="ctr"/>
                      <a:r>
                        <a:rPr lang="en-US" sz="1200" dirty="0"/>
                        <a:t>Alert</a:t>
                      </a:r>
                    </a:p>
                  </a:txBody>
                  <a:tcPr/>
                </a:tc>
                <a:tc>
                  <a:txBody>
                    <a:bodyPr/>
                    <a:lstStyle/>
                    <a:p>
                      <a:pPr algn="ctr"/>
                      <a:r>
                        <a:rPr lang="en-US" sz="1200" dirty="0"/>
                        <a:t>Very important!</a:t>
                      </a:r>
                    </a:p>
                  </a:txBody>
                  <a:tcPr/>
                </a:tc>
                <a:tc>
                  <a:txBody>
                    <a:bodyPr/>
                    <a:lstStyle/>
                    <a:p>
                      <a:pPr algn="ctr"/>
                      <a:endParaRPr lang="en-US" sz="1200" dirty="0"/>
                    </a:p>
                  </a:txBody>
                  <a:tcPr/>
                </a:tc>
                <a:tc>
                  <a:txBody>
                    <a:bodyPr/>
                    <a:lstStyle/>
                    <a:p>
                      <a:pPr algn="ctr"/>
                      <a:r>
                        <a:rPr lang="en-US" sz="1200" dirty="0"/>
                        <a:t>onsite/remote</a:t>
                      </a:r>
                    </a:p>
                  </a:txBody>
                  <a:tcPr/>
                </a:tc>
                <a:extLst>
                  <a:ext uri="{0D108BD9-81ED-4DB2-BD59-A6C34878D82A}">
                    <a16:rowId xmlns:a16="http://schemas.microsoft.com/office/drawing/2014/main" val="1014540206"/>
                  </a:ext>
                </a:extLst>
              </a:tr>
            </a:tbl>
          </a:graphicData>
        </a:graphic>
      </p:graphicFrame>
      <p:pic>
        <p:nvPicPr>
          <p:cNvPr id="5" name="Picture 4">
            <a:extLst>
              <a:ext uri="{FF2B5EF4-FFF2-40B4-BE49-F238E27FC236}">
                <a16:creationId xmlns:a16="http://schemas.microsoft.com/office/drawing/2014/main" id="{8E20CD10-4E52-F045-88CC-ACB542D23A70}"/>
              </a:ext>
            </a:extLst>
          </p:cNvPr>
          <p:cNvPicPr>
            <a:picLocks noChangeAspect="1"/>
          </p:cNvPicPr>
          <p:nvPr/>
        </p:nvPicPr>
        <p:blipFill>
          <a:blip r:embed="rId2"/>
          <a:stretch>
            <a:fillRect/>
          </a:stretch>
        </p:blipFill>
        <p:spPr>
          <a:xfrm>
            <a:off x="96992" y="4933886"/>
            <a:ext cx="1133648" cy="1315943"/>
          </a:xfrm>
          <a:prstGeom prst="rect">
            <a:avLst/>
          </a:prstGeom>
        </p:spPr>
      </p:pic>
      <p:pic>
        <p:nvPicPr>
          <p:cNvPr id="7" name="Picture 6">
            <a:extLst>
              <a:ext uri="{FF2B5EF4-FFF2-40B4-BE49-F238E27FC236}">
                <a16:creationId xmlns:a16="http://schemas.microsoft.com/office/drawing/2014/main" id="{1A855C7B-BC78-534E-8784-6A074389C3E9}"/>
              </a:ext>
            </a:extLst>
          </p:cNvPr>
          <p:cNvPicPr>
            <a:picLocks noChangeAspect="1"/>
          </p:cNvPicPr>
          <p:nvPr/>
        </p:nvPicPr>
        <p:blipFill>
          <a:blip r:embed="rId3"/>
          <a:stretch>
            <a:fillRect/>
          </a:stretch>
        </p:blipFill>
        <p:spPr>
          <a:xfrm>
            <a:off x="4736829" y="174089"/>
            <a:ext cx="1147320" cy="1717702"/>
          </a:xfrm>
          <a:prstGeom prst="rect">
            <a:avLst/>
          </a:prstGeom>
        </p:spPr>
      </p:pic>
      <p:pic>
        <p:nvPicPr>
          <p:cNvPr id="8" name="Picture 7">
            <a:extLst>
              <a:ext uri="{FF2B5EF4-FFF2-40B4-BE49-F238E27FC236}">
                <a16:creationId xmlns:a16="http://schemas.microsoft.com/office/drawing/2014/main" id="{817DA74C-EB7F-5A42-A1BC-5688B9F9CAA0}"/>
              </a:ext>
            </a:extLst>
          </p:cNvPr>
          <p:cNvPicPr>
            <a:picLocks noChangeAspect="1"/>
          </p:cNvPicPr>
          <p:nvPr/>
        </p:nvPicPr>
        <p:blipFill>
          <a:blip r:embed="rId4"/>
          <a:stretch>
            <a:fillRect/>
          </a:stretch>
        </p:blipFill>
        <p:spPr>
          <a:xfrm>
            <a:off x="2649086" y="188820"/>
            <a:ext cx="1938382" cy="1702971"/>
          </a:xfrm>
          <a:prstGeom prst="rect">
            <a:avLst/>
          </a:prstGeom>
        </p:spPr>
      </p:pic>
      <p:pic>
        <p:nvPicPr>
          <p:cNvPr id="9" name="Picture 8">
            <a:extLst>
              <a:ext uri="{FF2B5EF4-FFF2-40B4-BE49-F238E27FC236}">
                <a16:creationId xmlns:a16="http://schemas.microsoft.com/office/drawing/2014/main" id="{49E716F1-A145-1346-8F6B-FAF0100B001C}"/>
              </a:ext>
            </a:extLst>
          </p:cNvPr>
          <p:cNvPicPr>
            <a:picLocks noChangeAspect="1"/>
          </p:cNvPicPr>
          <p:nvPr/>
        </p:nvPicPr>
        <p:blipFill>
          <a:blip r:embed="rId5"/>
          <a:stretch>
            <a:fillRect/>
          </a:stretch>
        </p:blipFill>
        <p:spPr>
          <a:xfrm>
            <a:off x="96991" y="2013393"/>
            <a:ext cx="1133649" cy="1133649"/>
          </a:xfrm>
          <a:prstGeom prst="rect">
            <a:avLst/>
          </a:prstGeom>
        </p:spPr>
      </p:pic>
      <p:pic>
        <p:nvPicPr>
          <p:cNvPr id="11" name="Picture 10">
            <a:extLst>
              <a:ext uri="{FF2B5EF4-FFF2-40B4-BE49-F238E27FC236}">
                <a16:creationId xmlns:a16="http://schemas.microsoft.com/office/drawing/2014/main" id="{6F959685-55B7-3247-BE5D-04CCF7C3D9A1}"/>
              </a:ext>
            </a:extLst>
          </p:cNvPr>
          <p:cNvPicPr>
            <a:picLocks noChangeAspect="1"/>
          </p:cNvPicPr>
          <p:nvPr/>
        </p:nvPicPr>
        <p:blipFill>
          <a:blip r:embed="rId6"/>
          <a:stretch>
            <a:fillRect/>
          </a:stretch>
        </p:blipFill>
        <p:spPr>
          <a:xfrm>
            <a:off x="96991" y="3261342"/>
            <a:ext cx="1133649" cy="1493537"/>
          </a:xfrm>
          <a:prstGeom prst="rect">
            <a:avLst/>
          </a:prstGeom>
        </p:spPr>
      </p:pic>
      <p:pic>
        <p:nvPicPr>
          <p:cNvPr id="13" name="Picture 12">
            <a:extLst>
              <a:ext uri="{FF2B5EF4-FFF2-40B4-BE49-F238E27FC236}">
                <a16:creationId xmlns:a16="http://schemas.microsoft.com/office/drawing/2014/main" id="{BCA03E8D-6A77-C643-98E2-2B4EB805C35A}"/>
              </a:ext>
            </a:extLst>
          </p:cNvPr>
          <p:cNvPicPr>
            <a:picLocks noChangeAspect="1"/>
          </p:cNvPicPr>
          <p:nvPr/>
        </p:nvPicPr>
        <p:blipFill>
          <a:blip r:embed="rId7"/>
          <a:stretch>
            <a:fillRect/>
          </a:stretch>
        </p:blipFill>
        <p:spPr>
          <a:xfrm>
            <a:off x="1393672" y="188820"/>
            <a:ext cx="1106053" cy="1702971"/>
          </a:xfrm>
          <a:prstGeom prst="rect">
            <a:avLst/>
          </a:prstGeom>
        </p:spPr>
      </p:pic>
      <p:pic>
        <p:nvPicPr>
          <p:cNvPr id="15" name="Picture 14">
            <a:extLst>
              <a:ext uri="{FF2B5EF4-FFF2-40B4-BE49-F238E27FC236}">
                <a16:creationId xmlns:a16="http://schemas.microsoft.com/office/drawing/2014/main" id="{50937959-3129-0A41-9E07-78A82A2D78D7}"/>
              </a:ext>
            </a:extLst>
          </p:cNvPr>
          <p:cNvPicPr>
            <a:picLocks noChangeAspect="1"/>
          </p:cNvPicPr>
          <p:nvPr/>
        </p:nvPicPr>
        <p:blipFill>
          <a:blip r:embed="rId8"/>
          <a:stretch>
            <a:fillRect/>
          </a:stretch>
        </p:blipFill>
        <p:spPr>
          <a:xfrm>
            <a:off x="53452" y="218175"/>
            <a:ext cx="1274466" cy="1680918"/>
          </a:xfrm>
          <a:prstGeom prst="rect">
            <a:avLst/>
          </a:prstGeom>
        </p:spPr>
      </p:pic>
    </p:spTree>
    <p:extLst>
      <p:ext uri="{BB962C8B-B14F-4D97-AF65-F5344CB8AC3E}">
        <p14:creationId xmlns:p14="http://schemas.microsoft.com/office/powerpoint/2010/main" val="1616413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3DB6-3E8F-A645-8ED7-AA5EDA121A7E}"/>
              </a:ext>
            </a:extLst>
          </p:cNvPr>
          <p:cNvSpPr>
            <a:spLocks noGrp="1"/>
          </p:cNvSpPr>
          <p:nvPr>
            <p:ph type="title"/>
          </p:nvPr>
        </p:nvSpPr>
        <p:spPr/>
        <p:txBody>
          <a:bodyPr/>
          <a:lstStyle/>
          <a:p>
            <a:pPr algn="ctr"/>
            <a:r>
              <a:rPr lang="en-US" dirty="0"/>
              <a:t>General detector capabilities</a:t>
            </a:r>
          </a:p>
        </p:txBody>
      </p:sp>
      <p:sp>
        <p:nvSpPr>
          <p:cNvPr id="3" name="Content Placeholder 2">
            <a:extLst>
              <a:ext uri="{FF2B5EF4-FFF2-40B4-BE49-F238E27FC236}">
                <a16:creationId xmlns:a16="http://schemas.microsoft.com/office/drawing/2014/main" id="{FCA3EBD3-C4C8-FD4D-BA74-28D9065972C5}"/>
              </a:ext>
            </a:extLst>
          </p:cNvPr>
          <p:cNvSpPr>
            <a:spLocks noGrp="1"/>
          </p:cNvSpPr>
          <p:nvPr>
            <p:ph idx="1"/>
          </p:nvPr>
        </p:nvSpPr>
        <p:spPr>
          <a:xfrm>
            <a:off x="838200" y="1825625"/>
            <a:ext cx="5401364" cy="4351338"/>
          </a:xfrm>
        </p:spPr>
        <p:txBody>
          <a:bodyPr>
            <a:normAutofit fontScale="92500" lnSpcReduction="10000"/>
          </a:bodyPr>
          <a:lstStyle/>
          <a:p>
            <a:r>
              <a:rPr lang="en-US" dirty="0"/>
              <a:t>Purpose</a:t>
            </a:r>
          </a:p>
          <a:p>
            <a:pPr lvl="1"/>
            <a:r>
              <a:rPr lang="en-US" dirty="0"/>
              <a:t>Trigger (for all experiments other than GEp)</a:t>
            </a:r>
          </a:p>
          <a:p>
            <a:pPr lvl="1"/>
            <a:r>
              <a:rPr lang="en-US" dirty="0"/>
              <a:t>Determination of energy</a:t>
            </a:r>
          </a:p>
          <a:p>
            <a:pPr lvl="1"/>
            <a:r>
              <a:rPr lang="en-US" dirty="0"/>
              <a:t>PID</a:t>
            </a:r>
          </a:p>
          <a:p>
            <a:pPr lvl="1"/>
            <a:r>
              <a:rPr lang="en-US" dirty="0"/>
              <a:t>Starting point of track reconstruction and time determination</a:t>
            </a:r>
          </a:p>
          <a:p>
            <a:pPr marL="274320" lvl="1" indent="0">
              <a:buNone/>
            </a:pPr>
            <a:endParaRPr lang="en-US" dirty="0"/>
          </a:p>
          <a:p>
            <a:r>
              <a:rPr lang="en-US" dirty="0"/>
              <a:t>General principles</a:t>
            </a:r>
          </a:p>
          <a:p>
            <a:pPr lvl="1"/>
            <a:r>
              <a:rPr lang="en-US" dirty="0"/>
              <a:t>Collect Cherenkov light from relativistically charged particles including primaries and secondary e+/e- shower in electromagnetic cascades</a:t>
            </a:r>
          </a:p>
          <a:p>
            <a:pPr lvl="1"/>
            <a:r>
              <a:rPr lang="en-US" dirty="0"/>
              <a:t>Long axis of preshower perpendicular to e</a:t>
            </a:r>
            <a:r>
              <a:rPr lang="en-US" baseline="30000" dirty="0"/>
              <a:t>- </a:t>
            </a:r>
            <a:r>
              <a:rPr lang="en-US" dirty="0"/>
              <a:t>or pion</a:t>
            </a:r>
            <a:endParaRPr lang="en-US" baseline="30000" dirty="0"/>
          </a:p>
          <a:p>
            <a:pPr lvl="1"/>
            <a:r>
              <a:rPr lang="en-US" dirty="0"/>
              <a:t>Long axis of shower parallel to e</a:t>
            </a:r>
            <a:r>
              <a:rPr lang="en-US" baseline="30000" dirty="0"/>
              <a:t>-  </a:t>
            </a:r>
            <a:r>
              <a:rPr lang="en-US" dirty="0"/>
              <a:t>or pion</a:t>
            </a:r>
            <a:endParaRPr lang="en-US" baseline="30000" dirty="0"/>
          </a:p>
        </p:txBody>
      </p:sp>
      <p:sp>
        <p:nvSpPr>
          <p:cNvPr id="6" name="Slide Number Placeholder 5">
            <a:extLst>
              <a:ext uri="{FF2B5EF4-FFF2-40B4-BE49-F238E27FC236}">
                <a16:creationId xmlns:a16="http://schemas.microsoft.com/office/drawing/2014/main" id="{62C3D1A6-7558-A949-BA68-FBBB6896B110}"/>
              </a:ext>
            </a:extLst>
          </p:cNvPr>
          <p:cNvSpPr>
            <a:spLocks noGrp="1"/>
          </p:cNvSpPr>
          <p:nvPr>
            <p:ph type="sldNum" sz="quarter" idx="12"/>
          </p:nvPr>
        </p:nvSpPr>
        <p:spPr/>
        <p:txBody>
          <a:bodyPr/>
          <a:lstStyle/>
          <a:p>
            <a:fld id="{D3BA0CE7-B968-8F45-9D3D-643F983769AE}" type="slidenum">
              <a:rPr lang="en-US" smtClean="0"/>
              <a:t>4</a:t>
            </a:fld>
            <a:endParaRPr lang="en-US"/>
          </a:p>
        </p:txBody>
      </p:sp>
      <p:pic>
        <p:nvPicPr>
          <p:cNvPr id="5" name="Picture 4">
            <a:extLst>
              <a:ext uri="{FF2B5EF4-FFF2-40B4-BE49-F238E27FC236}">
                <a16:creationId xmlns:a16="http://schemas.microsoft.com/office/drawing/2014/main" id="{8DF54504-92DC-7041-A6FB-A157B1EDB343}"/>
              </a:ext>
            </a:extLst>
          </p:cNvPr>
          <p:cNvPicPr>
            <a:picLocks noChangeAspect="1"/>
          </p:cNvPicPr>
          <p:nvPr/>
        </p:nvPicPr>
        <p:blipFill>
          <a:blip r:embed="rId2"/>
          <a:stretch>
            <a:fillRect/>
          </a:stretch>
        </p:blipFill>
        <p:spPr>
          <a:xfrm>
            <a:off x="7541233" y="1825625"/>
            <a:ext cx="3200213" cy="4266950"/>
          </a:xfrm>
          <a:prstGeom prst="rect">
            <a:avLst/>
          </a:prstGeom>
        </p:spPr>
      </p:pic>
      <p:sp>
        <p:nvSpPr>
          <p:cNvPr id="7" name="Rectangle 6">
            <a:extLst>
              <a:ext uri="{FF2B5EF4-FFF2-40B4-BE49-F238E27FC236}">
                <a16:creationId xmlns:a16="http://schemas.microsoft.com/office/drawing/2014/main" id="{ADE7215E-A7D0-294A-A6E0-C65EADBC89D2}"/>
              </a:ext>
            </a:extLst>
          </p:cNvPr>
          <p:cNvSpPr/>
          <p:nvPr/>
        </p:nvSpPr>
        <p:spPr>
          <a:xfrm>
            <a:off x="7541233" y="6132614"/>
            <a:ext cx="3967914" cy="338554"/>
          </a:xfrm>
          <a:prstGeom prst="rect">
            <a:avLst/>
          </a:prstGeom>
        </p:spPr>
        <p:txBody>
          <a:bodyPr wrap="square">
            <a:spAutoFit/>
          </a:bodyPr>
          <a:lstStyle/>
          <a:p>
            <a:r>
              <a:rPr lang="en-US" sz="800" dirty="0"/>
              <a:t>https://</a:t>
            </a:r>
            <a:r>
              <a:rPr lang="en-US" sz="800" dirty="0" err="1"/>
              <a:t>drive.google.com</a:t>
            </a:r>
            <a:r>
              <a:rPr lang="en-US" sz="800" dirty="0"/>
              <a:t>/drive/folders/1wp-CWXj9u6otH6OU8Wz1OW3F3scEEEc7?usp=sharing</a:t>
            </a:r>
          </a:p>
        </p:txBody>
      </p:sp>
    </p:spTree>
    <p:extLst>
      <p:ext uri="{BB962C8B-B14F-4D97-AF65-F5344CB8AC3E}">
        <p14:creationId xmlns:p14="http://schemas.microsoft.com/office/powerpoint/2010/main" val="3442325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AF294-678A-8146-A1AA-6FD6825ADCC3}"/>
              </a:ext>
            </a:extLst>
          </p:cNvPr>
          <p:cNvSpPr>
            <a:spLocks noGrp="1"/>
          </p:cNvSpPr>
          <p:nvPr>
            <p:ph type="title"/>
          </p:nvPr>
        </p:nvSpPr>
        <p:spPr>
          <a:xfrm>
            <a:off x="6746253" y="484632"/>
            <a:ext cx="4974692" cy="1609344"/>
          </a:xfrm>
        </p:spPr>
        <p:txBody>
          <a:bodyPr/>
          <a:lstStyle/>
          <a:p>
            <a:r>
              <a:rPr lang="en-US" dirty="0"/>
              <a:t>Trigger diagram</a:t>
            </a:r>
          </a:p>
        </p:txBody>
      </p:sp>
      <p:sp>
        <p:nvSpPr>
          <p:cNvPr id="4" name="Slide Number Placeholder 3">
            <a:extLst>
              <a:ext uri="{FF2B5EF4-FFF2-40B4-BE49-F238E27FC236}">
                <a16:creationId xmlns:a16="http://schemas.microsoft.com/office/drawing/2014/main" id="{70B3246D-D79A-8E48-84B1-37A544FBC1CA}"/>
              </a:ext>
            </a:extLst>
          </p:cNvPr>
          <p:cNvSpPr>
            <a:spLocks noGrp="1"/>
          </p:cNvSpPr>
          <p:nvPr>
            <p:ph type="sldNum" sz="quarter" idx="12"/>
          </p:nvPr>
        </p:nvSpPr>
        <p:spPr>
          <a:xfrm>
            <a:off x="5076583" y="6272784"/>
            <a:ext cx="640080" cy="365125"/>
          </a:xfrm>
        </p:spPr>
        <p:txBody>
          <a:bodyPr/>
          <a:lstStyle/>
          <a:p>
            <a:fld id="{D3BA0CE7-B968-8F45-9D3D-643F983769AE}" type="slidenum">
              <a:rPr lang="en-US" smtClean="0"/>
              <a:t>5</a:t>
            </a:fld>
            <a:endParaRPr lang="en-US"/>
          </a:p>
        </p:txBody>
      </p:sp>
      <p:sp>
        <p:nvSpPr>
          <p:cNvPr id="5" name="Cube 4">
            <a:extLst>
              <a:ext uri="{FF2B5EF4-FFF2-40B4-BE49-F238E27FC236}">
                <a16:creationId xmlns:a16="http://schemas.microsoft.com/office/drawing/2014/main" id="{80319BF3-C68B-8247-861D-D342BB29014C}"/>
              </a:ext>
            </a:extLst>
          </p:cNvPr>
          <p:cNvSpPr/>
          <p:nvPr/>
        </p:nvSpPr>
        <p:spPr>
          <a:xfrm>
            <a:off x="3011476" y="4846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23CDD464-D5C8-A947-837C-F832BE399C5C}"/>
              </a:ext>
            </a:extLst>
          </p:cNvPr>
          <p:cNvSpPr/>
          <p:nvPr/>
        </p:nvSpPr>
        <p:spPr>
          <a:xfrm>
            <a:off x="3011476" y="6370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a:extLst>
              <a:ext uri="{FF2B5EF4-FFF2-40B4-BE49-F238E27FC236}">
                <a16:creationId xmlns:a16="http://schemas.microsoft.com/office/drawing/2014/main" id="{07151B59-C850-924C-9C42-935DB1E0CC59}"/>
              </a:ext>
            </a:extLst>
          </p:cNvPr>
          <p:cNvSpPr/>
          <p:nvPr/>
        </p:nvSpPr>
        <p:spPr>
          <a:xfrm>
            <a:off x="3011476" y="7894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a:extLst>
              <a:ext uri="{FF2B5EF4-FFF2-40B4-BE49-F238E27FC236}">
                <a16:creationId xmlns:a16="http://schemas.microsoft.com/office/drawing/2014/main" id="{2A5BA649-61EA-4A44-9805-3D640C7EE36A}"/>
              </a:ext>
            </a:extLst>
          </p:cNvPr>
          <p:cNvSpPr/>
          <p:nvPr/>
        </p:nvSpPr>
        <p:spPr>
          <a:xfrm>
            <a:off x="3011476" y="9418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8DDE521B-5809-A141-9491-3DE1F7C7CB52}"/>
              </a:ext>
            </a:extLst>
          </p:cNvPr>
          <p:cNvSpPr/>
          <p:nvPr/>
        </p:nvSpPr>
        <p:spPr>
          <a:xfrm>
            <a:off x="3011476" y="10942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39F82A86-92C7-F34E-9596-4C12266AFF3B}"/>
              </a:ext>
            </a:extLst>
          </p:cNvPr>
          <p:cNvSpPr/>
          <p:nvPr/>
        </p:nvSpPr>
        <p:spPr>
          <a:xfrm>
            <a:off x="3011476" y="12466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9155583F-926E-C143-B2A7-664501070DC1}"/>
              </a:ext>
            </a:extLst>
          </p:cNvPr>
          <p:cNvSpPr/>
          <p:nvPr/>
        </p:nvSpPr>
        <p:spPr>
          <a:xfrm>
            <a:off x="3011476" y="13990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04FDADE0-05DF-A643-88C0-15D025ADDCA0}"/>
              </a:ext>
            </a:extLst>
          </p:cNvPr>
          <p:cNvSpPr/>
          <p:nvPr/>
        </p:nvSpPr>
        <p:spPr>
          <a:xfrm>
            <a:off x="3011476" y="15514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EC807D53-3495-2649-AF57-E015B9B89D9D}"/>
              </a:ext>
            </a:extLst>
          </p:cNvPr>
          <p:cNvSpPr/>
          <p:nvPr/>
        </p:nvSpPr>
        <p:spPr>
          <a:xfrm>
            <a:off x="3011476" y="17038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be 68">
            <a:extLst>
              <a:ext uri="{FF2B5EF4-FFF2-40B4-BE49-F238E27FC236}">
                <a16:creationId xmlns:a16="http://schemas.microsoft.com/office/drawing/2014/main" id="{ADF2A1FC-7303-A246-A3EE-F6889079B757}"/>
              </a:ext>
            </a:extLst>
          </p:cNvPr>
          <p:cNvSpPr/>
          <p:nvPr/>
        </p:nvSpPr>
        <p:spPr>
          <a:xfrm>
            <a:off x="3011476" y="18562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ube 69">
            <a:extLst>
              <a:ext uri="{FF2B5EF4-FFF2-40B4-BE49-F238E27FC236}">
                <a16:creationId xmlns:a16="http://schemas.microsoft.com/office/drawing/2014/main" id="{9254B0DD-3721-D542-964F-67AEF5EB4D39}"/>
              </a:ext>
            </a:extLst>
          </p:cNvPr>
          <p:cNvSpPr/>
          <p:nvPr/>
        </p:nvSpPr>
        <p:spPr>
          <a:xfrm>
            <a:off x="3011476" y="20086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a:extLst>
              <a:ext uri="{FF2B5EF4-FFF2-40B4-BE49-F238E27FC236}">
                <a16:creationId xmlns:a16="http://schemas.microsoft.com/office/drawing/2014/main" id="{385285F0-56EB-474A-9484-3DFA8987DE24}"/>
              </a:ext>
            </a:extLst>
          </p:cNvPr>
          <p:cNvSpPr/>
          <p:nvPr/>
        </p:nvSpPr>
        <p:spPr>
          <a:xfrm>
            <a:off x="3011476" y="21610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a:extLst>
              <a:ext uri="{FF2B5EF4-FFF2-40B4-BE49-F238E27FC236}">
                <a16:creationId xmlns:a16="http://schemas.microsoft.com/office/drawing/2014/main" id="{409AC414-05E1-2343-AD5A-F3E0B0D77860}"/>
              </a:ext>
            </a:extLst>
          </p:cNvPr>
          <p:cNvSpPr/>
          <p:nvPr/>
        </p:nvSpPr>
        <p:spPr>
          <a:xfrm>
            <a:off x="3011476" y="23134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a:extLst>
              <a:ext uri="{FF2B5EF4-FFF2-40B4-BE49-F238E27FC236}">
                <a16:creationId xmlns:a16="http://schemas.microsoft.com/office/drawing/2014/main" id="{386E59A4-6EF2-464D-9512-462408FAED4C}"/>
              </a:ext>
            </a:extLst>
          </p:cNvPr>
          <p:cNvSpPr/>
          <p:nvPr/>
        </p:nvSpPr>
        <p:spPr>
          <a:xfrm>
            <a:off x="3011476" y="24658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ube 73">
            <a:extLst>
              <a:ext uri="{FF2B5EF4-FFF2-40B4-BE49-F238E27FC236}">
                <a16:creationId xmlns:a16="http://schemas.microsoft.com/office/drawing/2014/main" id="{C7FADA8B-CCAC-9946-B963-3D8F8F0031E9}"/>
              </a:ext>
            </a:extLst>
          </p:cNvPr>
          <p:cNvSpPr/>
          <p:nvPr/>
        </p:nvSpPr>
        <p:spPr>
          <a:xfrm>
            <a:off x="3011476" y="26182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ube 74">
            <a:extLst>
              <a:ext uri="{FF2B5EF4-FFF2-40B4-BE49-F238E27FC236}">
                <a16:creationId xmlns:a16="http://schemas.microsoft.com/office/drawing/2014/main" id="{1B365844-D691-8348-83A4-57A6467BC883}"/>
              </a:ext>
            </a:extLst>
          </p:cNvPr>
          <p:cNvSpPr/>
          <p:nvPr/>
        </p:nvSpPr>
        <p:spPr>
          <a:xfrm>
            <a:off x="3011476" y="27706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a:extLst>
              <a:ext uri="{FF2B5EF4-FFF2-40B4-BE49-F238E27FC236}">
                <a16:creationId xmlns:a16="http://schemas.microsoft.com/office/drawing/2014/main" id="{63FCE916-E028-484F-9DAF-78636AF56E61}"/>
              </a:ext>
            </a:extLst>
          </p:cNvPr>
          <p:cNvSpPr/>
          <p:nvPr/>
        </p:nvSpPr>
        <p:spPr>
          <a:xfrm>
            <a:off x="3011476" y="29230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a:extLst>
              <a:ext uri="{FF2B5EF4-FFF2-40B4-BE49-F238E27FC236}">
                <a16:creationId xmlns:a16="http://schemas.microsoft.com/office/drawing/2014/main" id="{B80CF2DA-FB1F-D54B-9143-576FA4A2CBFA}"/>
              </a:ext>
            </a:extLst>
          </p:cNvPr>
          <p:cNvSpPr/>
          <p:nvPr/>
        </p:nvSpPr>
        <p:spPr>
          <a:xfrm>
            <a:off x="3011476" y="30754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14E6F338-479D-584A-8D1B-24609F6FC80F}"/>
              </a:ext>
            </a:extLst>
          </p:cNvPr>
          <p:cNvSpPr/>
          <p:nvPr/>
        </p:nvSpPr>
        <p:spPr>
          <a:xfrm>
            <a:off x="3011476" y="32278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a:extLst>
              <a:ext uri="{FF2B5EF4-FFF2-40B4-BE49-F238E27FC236}">
                <a16:creationId xmlns:a16="http://schemas.microsoft.com/office/drawing/2014/main" id="{998110D5-61AD-A641-9F65-3BBEF0AD2A93}"/>
              </a:ext>
            </a:extLst>
          </p:cNvPr>
          <p:cNvSpPr/>
          <p:nvPr/>
        </p:nvSpPr>
        <p:spPr>
          <a:xfrm>
            <a:off x="3011476" y="33802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F871173E-8705-E34B-90DD-CF8B7E285D67}"/>
              </a:ext>
            </a:extLst>
          </p:cNvPr>
          <p:cNvSpPr/>
          <p:nvPr/>
        </p:nvSpPr>
        <p:spPr>
          <a:xfrm>
            <a:off x="3011476" y="35326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a:extLst>
              <a:ext uri="{FF2B5EF4-FFF2-40B4-BE49-F238E27FC236}">
                <a16:creationId xmlns:a16="http://schemas.microsoft.com/office/drawing/2014/main" id="{C8C114CA-0AD9-1242-994E-CCF16A0EE907}"/>
              </a:ext>
            </a:extLst>
          </p:cNvPr>
          <p:cNvSpPr/>
          <p:nvPr/>
        </p:nvSpPr>
        <p:spPr>
          <a:xfrm>
            <a:off x="3011476" y="36850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a:extLst>
              <a:ext uri="{FF2B5EF4-FFF2-40B4-BE49-F238E27FC236}">
                <a16:creationId xmlns:a16="http://schemas.microsoft.com/office/drawing/2014/main" id="{2D593C79-555A-264C-AD51-FDB8F4FC2278}"/>
              </a:ext>
            </a:extLst>
          </p:cNvPr>
          <p:cNvSpPr/>
          <p:nvPr/>
        </p:nvSpPr>
        <p:spPr>
          <a:xfrm>
            <a:off x="3011476" y="38374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a:extLst>
              <a:ext uri="{FF2B5EF4-FFF2-40B4-BE49-F238E27FC236}">
                <a16:creationId xmlns:a16="http://schemas.microsoft.com/office/drawing/2014/main" id="{E52BBCE4-5138-AC42-8752-1D1247FBCB63}"/>
              </a:ext>
            </a:extLst>
          </p:cNvPr>
          <p:cNvSpPr/>
          <p:nvPr/>
        </p:nvSpPr>
        <p:spPr>
          <a:xfrm>
            <a:off x="3011476" y="39898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51F3E7FF-59D6-C440-9982-18FF17F21432}"/>
              </a:ext>
            </a:extLst>
          </p:cNvPr>
          <p:cNvSpPr/>
          <p:nvPr/>
        </p:nvSpPr>
        <p:spPr>
          <a:xfrm>
            <a:off x="3011476" y="41422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be 84">
            <a:extLst>
              <a:ext uri="{FF2B5EF4-FFF2-40B4-BE49-F238E27FC236}">
                <a16:creationId xmlns:a16="http://schemas.microsoft.com/office/drawing/2014/main" id="{15787C04-955D-434F-9F61-65098A14FB5E}"/>
              </a:ext>
            </a:extLst>
          </p:cNvPr>
          <p:cNvSpPr/>
          <p:nvPr/>
        </p:nvSpPr>
        <p:spPr>
          <a:xfrm>
            <a:off x="3011476" y="42946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29D05CFF-CB4B-7B4C-ACCF-6AC8C0364B40}"/>
              </a:ext>
            </a:extLst>
          </p:cNvPr>
          <p:cNvSpPr/>
          <p:nvPr/>
        </p:nvSpPr>
        <p:spPr>
          <a:xfrm>
            <a:off x="3011476" y="44470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1227A8DC-5B89-1141-8925-A55EA81AFFD4}"/>
              </a:ext>
            </a:extLst>
          </p:cNvPr>
          <p:cNvSpPr/>
          <p:nvPr/>
        </p:nvSpPr>
        <p:spPr>
          <a:xfrm>
            <a:off x="4008070" y="4846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4998911B-2012-1C47-A478-8030B3042EC6}"/>
              </a:ext>
            </a:extLst>
          </p:cNvPr>
          <p:cNvSpPr/>
          <p:nvPr/>
        </p:nvSpPr>
        <p:spPr>
          <a:xfrm>
            <a:off x="4008070" y="6370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a:extLst>
              <a:ext uri="{FF2B5EF4-FFF2-40B4-BE49-F238E27FC236}">
                <a16:creationId xmlns:a16="http://schemas.microsoft.com/office/drawing/2014/main" id="{334BA15D-9D8F-EA4F-98B9-C4EAA3584C23}"/>
              </a:ext>
            </a:extLst>
          </p:cNvPr>
          <p:cNvSpPr/>
          <p:nvPr/>
        </p:nvSpPr>
        <p:spPr>
          <a:xfrm>
            <a:off x="4008070" y="7894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ube 89">
            <a:extLst>
              <a:ext uri="{FF2B5EF4-FFF2-40B4-BE49-F238E27FC236}">
                <a16:creationId xmlns:a16="http://schemas.microsoft.com/office/drawing/2014/main" id="{ED2C9B71-0DE0-A646-B4ED-5CDFDD80BB9C}"/>
              </a:ext>
            </a:extLst>
          </p:cNvPr>
          <p:cNvSpPr/>
          <p:nvPr/>
        </p:nvSpPr>
        <p:spPr>
          <a:xfrm>
            <a:off x="4008070" y="9418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a:extLst>
              <a:ext uri="{FF2B5EF4-FFF2-40B4-BE49-F238E27FC236}">
                <a16:creationId xmlns:a16="http://schemas.microsoft.com/office/drawing/2014/main" id="{63C3FDC7-266E-8F4B-892F-0B3AD4DA6A5C}"/>
              </a:ext>
            </a:extLst>
          </p:cNvPr>
          <p:cNvSpPr/>
          <p:nvPr/>
        </p:nvSpPr>
        <p:spPr>
          <a:xfrm>
            <a:off x="4008070" y="10942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a:extLst>
              <a:ext uri="{FF2B5EF4-FFF2-40B4-BE49-F238E27FC236}">
                <a16:creationId xmlns:a16="http://schemas.microsoft.com/office/drawing/2014/main" id="{1158AA97-2B92-9E49-B506-23A2A7E449D4}"/>
              </a:ext>
            </a:extLst>
          </p:cNvPr>
          <p:cNvSpPr/>
          <p:nvPr/>
        </p:nvSpPr>
        <p:spPr>
          <a:xfrm>
            <a:off x="4008070" y="12466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ube 92">
            <a:extLst>
              <a:ext uri="{FF2B5EF4-FFF2-40B4-BE49-F238E27FC236}">
                <a16:creationId xmlns:a16="http://schemas.microsoft.com/office/drawing/2014/main" id="{E37A77FA-C0B7-454F-A9C3-00FCF3A8DB23}"/>
              </a:ext>
            </a:extLst>
          </p:cNvPr>
          <p:cNvSpPr/>
          <p:nvPr/>
        </p:nvSpPr>
        <p:spPr>
          <a:xfrm>
            <a:off x="4008070" y="13990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a:extLst>
              <a:ext uri="{FF2B5EF4-FFF2-40B4-BE49-F238E27FC236}">
                <a16:creationId xmlns:a16="http://schemas.microsoft.com/office/drawing/2014/main" id="{978CD1BD-7EB9-854F-A752-209940BDA7C0}"/>
              </a:ext>
            </a:extLst>
          </p:cNvPr>
          <p:cNvSpPr/>
          <p:nvPr/>
        </p:nvSpPr>
        <p:spPr>
          <a:xfrm>
            <a:off x="4008070" y="15514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a:extLst>
              <a:ext uri="{FF2B5EF4-FFF2-40B4-BE49-F238E27FC236}">
                <a16:creationId xmlns:a16="http://schemas.microsoft.com/office/drawing/2014/main" id="{A0C6A1F5-29CB-4744-8DC5-C65C58C66E8A}"/>
              </a:ext>
            </a:extLst>
          </p:cNvPr>
          <p:cNvSpPr/>
          <p:nvPr/>
        </p:nvSpPr>
        <p:spPr>
          <a:xfrm>
            <a:off x="4008070" y="17038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ube 95">
            <a:extLst>
              <a:ext uri="{FF2B5EF4-FFF2-40B4-BE49-F238E27FC236}">
                <a16:creationId xmlns:a16="http://schemas.microsoft.com/office/drawing/2014/main" id="{DFF585F5-7276-4346-ADD2-3CC9A69E8B6D}"/>
              </a:ext>
            </a:extLst>
          </p:cNvPr>
          <p:cNvSpPr/>
          <p:nvPr/>
        </p:nvSpPr>
        <p:spPr>
          <a:xfrm>
            <a:off x="4008070" y="18562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ube 96">
            <a:extLst>
              <a:ext uri="{FF2B5EF4-FFF2-40B4-BE49-F238E27FC236}">
                <a16:creationId xmlns:a16="http://schemas.microsoft.com/office/drawing/2014/main" id="{4F243162-F4BB-ED43-8189-C3B793D973DB}"/>
              </a:ext>
            </a:extLst>
          </p:cNvPr>
          <p:cNvSpPr/>
          <p:nvPr/>
        </p:nvSpPr>
        <p:spPr>
          <a:xfrm>
            <a:off x="4008070" y="20086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ube 97">
            <a:extLst>
              <a:ext uri="{FF2B5EF4-FFF2-40B4-BE49-F238E27FC236}">
                <a16:creationId xmlns:a16="http://schemas.microsoft.com/office/drawing/2014/main" id="{8B0195F3-95C3-F244-8902-351D91FA672A}"/>
              </a:ext>
            </a:extLst>
          </p:cNvPr>
          <p:cNvSpPr/>
          <p:nvPr/>
        </p:nvSpPr>
        <p:spPr>
          <a:xfrm>
            <a:off x="4008070" y="21610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a:extLst>
              <a:ext uri="{FF2B5EF4-FFF2-40B4-BE49-F238E27FC236}">
                <a16:creationId xmlns:a16="http://schemas.microsoft.com/office/drawing/2014/main" id="{295CE463-F6A0-9D42-8C11-5EE6D7198873}"/>
              </a:ext>
            </a:extLst>
          </p:cNvPr>
          <p:cNvSpPr/>
          <p:nvPr/>
        </p:nvSpPr>
        <p:spPr>
          <a:xfrm>
            <a:off x="4008070" y="23134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ube 99">
            <a:extLst>
              <a:ext uri="{FF2B5EF4-FFF2-40B4-BE49-F238E27FC236}">
                <a16:creationId xmlns:a16="http://schemas.microsoft.com/office/drawing/2014/main" id="{92DD028A-6F2E-484A-BEB4-D304CB6CF042}"/>
              </a:ext>
            </a:extLst>
          </p:cNvPr>
          <p:cNvSpPr/>
          <p:nvPr/>
        </p:nvSpPr>
        <p:spPr>
          <a:xfrm>
            <a:off x="4008070" y="24658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ube 100">
            <a:extLst>
              <a:ext uri="{FF2B5EF4-FFF2-40B4-BE49-F238E27FC236}">
                <a16:creationId xmlns:a16="http://schemas.microsoft.com/office/drawing/2014/main" id="{18FB14C6-2D9D-8940-9D57-E45B99D3AAF4}"/>
              </a:ext>
            </a:extLst>
          </p:cNvPr>
          <p:cNvSpPr/>
          <p:nvPr/>
        </p:nvSpPr>
        <p:spPr>
          <a:xfrm>
            <a:off x="4008070" y="26182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ube 101">
            <a:extLst>
              <a:ext uri="{FF2B5EF4-FFF2-40B4-BE49-F238E27FC236}">
                <a16:creationId xmlns:a16="http://schemas.microsoft.com/office/drawing/2014/main" id="{56B90A9C-6575-0640-8E5C-68567C3B8AA0}"/>
              </a:ext>
            </a:extLst>
          </p:cNvPr>
          <p:cNvSpPr/>
          <p:nvPr/>
        </p:nvSpPr>
        <p:spPr>
          <a:xfrm>
            <a:off x="4008070" y="27706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ube 102">
            <a:extLst>
              <a:ext uri="{FF2B5EF4-FFF2-40B4-BE49-F238E27FC236}">
                <a16:creationId xmlns:a16="http://schemas.microsoft.com/office/drawing/2014/main" id="{5288C4CB-471F-C347-8E40-D01F2E34C7F0}"/>
              </a:ext>
            </a:extLst>
          </p:cNvPr>
          <p:cNvSpPr/>
          <p:nvPr/>
        </p:nvSpPr>
        <p:spPr>
          <a:xfrm>
            <a:off x="4008070" y="29230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ube 103">
            <a:extLst>
              <a:ext uri="{FF2B5EF4-FFF2-40B4-BE49-F238E27FC236}">
                <a16:creationId xmlns:a16="http://schemas.microsoft.com/office/drawing/2014/main" id="{FBFAB422-27F7-0A4F-A855-EC0209995396}"/>
              </a:ext>
            </a:extLst>
          </p:cNvPr>
          <p:cNvSpPr/>
          <p:nvPr/>
        </p:nvSpPr>
        <p:spPr>
          <a:xfrm>
            <a:off x="4008070" y="30754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ube 104">
            <a:extLst>
              <a:ext uri="{FF2B5EF4-FFF2-40B4-BE49-F238E27FC236}">
                <a16:creationId xmlns:a16="http://schemas.microsoft.com/office/drawing/2014/main" id="{B8D0B856-3483-404E-89A2-C22292A158D2}"/>
              </a:ext>
            </a:extLst>
          </p:cNvPr>
          <p:cNvSpPr/>
          <p:nvPr/>
        </p:nvSpPr>
        <p:spPr>
          <a:xfrm>
            <a:off x="4008070" y="32278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ube 105">
            <a:extLst>
              <a:ext uri="{FF2B5EF4-FFF2-40B4-BE49-F238E27FC236}">
                <a16:creationId xmlns:a16="http://schemas.microsoft.com/office/drawing/2014/main" id="{C7AC68B7-3E38-9641-8BC7-2A12A61829E6}"/>
              </a:ext>
            </a:extLst>
          </p:cNvPr>
          <p:cNvSpPr/>
          <p:nvPr/>
        </p:nvSpPr>
        <p:spPr>
          <a:xfrm>
            <a:off x="4008070" y="33802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ube 106">
            <a:extLst>
              <a:ext uri="{FF2B5EF4-FFF2-40B4-BE49-F238E27FC236}">
                <a16:creationId xmlns:a16="http://schemas.microsoft.com/office/drawing/2014/main" id="{1D0D3799-FB04-7241-9DB9-E596218C209C}"/>
              </a:ext>
            </a:extLst>
          </p:cNvPr>
          <p:cNvSpPr/>
          <p:nvPr/>
        </p:nvSpPr>
        <p:spPr>
          <a:xfrm>
            <a:off x="4008070" y="35326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ube 107">
            <a:extLst>
              <a:ext uri="{FF2B5EF4-FFF2-40B4-BE49-F238E27FC236}">
                <a16:creationId xmlns:a16="http://schemas.microsoft.com/office/drawing/2014/main" id="{883AB9B4-9E2C-1D4B-B1EB-0EFED31E7656}"/>
              </a:ext>
            </a:extLst>
          </p:cNvPr>
          <p:cNvSpPr/>
          <p:nvPr/>
        </p:nvSpPr>
        <p:spPr>
          <a:xfrm>
            <a:off x="4008070" y="36850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ube 108">
            <a:extLst>
              <a:ext uri="{FF2B5EF4-FFF2-40B4-BE49-F238E27FC236}">
                <a16:creationId xmlns:a16="http://schemas.microsoft.com/office/drawing/2014/main" id="{50E9AB50-75DE-9B43-BD60-602E1BE5532F}"/>
              </a:ext>
            </a:extLst>
          </p:cNvPr>
          <p:cNvSpPr/>
          <p:nvPr/>
        </p:nvSpPr>
        <p:spPr>
          <a:xfrm>
            <a:off x="4008070" y="38374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ube 109">
            <a:extLst>
              <a:ext uri="{FF2B5EF4-FFF2-40B4-BE49-F238E27FC236}">
                <a16:creationId xmlns:a16="http://schemas.microsoft.com/office/drawing/2014/main" id="{4E7986D7-7D54-DA49-8C70-DE0579FE8D36}"/>
              </a:ext>
            </a:extLst>
          </p:cNvPr>
          <p:cNvSpPr/>
          <p:nvPr/>
        </p:nvSpPr>
        <p:spPr>
          <a:xfrm>
            <a:off x="4008070" y="39898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ube 110">
            <a:extLst>
              <a:ext uri="{FF2B5EF4-FFF2-40B4-BE49-F238E27FC236}">
                <a16:creationId xmlns:a16="http://schemas.microsoft.com/office/drawing/2014/main" id="{9F7EDA65-A896-B14F-AC5E-7733CD1B47C5}"/>
              </a:ext>
            </a:extLst>
          </p:cNvPr>
          <p:cNvSpPr/>
          <p:nvPr/>
        </p:nvSpPr>
        <p:spPr>
          <a:xfrm>
            <a:off x="4008070" y="41422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ube 111">
            <a:extLst>
              <a:ext uri="{FF2B5EF4-FFF2-40B4-BE49-F238E27FC236}">
                <a16:creationId xmlns:a16="http://schemas.microsoft.com/office/drawing/2014/main" id="{2B269A69-ABB3-F942-90E7-C4188795A719}"/>
              </a:ext>
            </a:extLst>
          </p:cNvPr>
          <p:cNvSpPr/>
          <p:nvPr/>
        </p:nvSpPr>
        <p:spPr>
          <a:xfrm>
            <a:off x="4008070" y="42946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ube 112">
            <a:extLst>
              <a:ext uri="{FF2B5EF4-FFF2-40B4-BE49-F238E27FC236}">
                <a16:creationId xmlns:a16="http://schemas.microsoft.com/office/drawing/2014/main" id="{D5DE090A-84BB-EB42-8860-34CD7F5DF007}"/>
              </a:ext>
            </a:extLst>
          </p:cNvPr>
          <p:cNvSpPr/>
          <p:nvPr/>
        </p:nvSpPr>
        <p:spPr>
          <a:xfrm>
            <a:off x="4008070" y="4447032"/>
            <a:ext cx="1068513" cy="154112"/>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Cube 198">
            <a:extLst>
              <a:ext uri="{FF2B5EF4-FFF2-40B4-BE49-F238E27FC236}">
                <a16:creationId xmlns:a16="http://schemas.microsoft.com/office/drawing/2014/main" id="{32B5E24B-243F-6A44-AB9F-EBA7F8594521}"/>
              </a:ext>
            </a:extLst>
          </p:cNvPr>
          <p:cNvSpPr/>
          <p:nvPr/>
        </p:nvSpPr>
        <p:spPr>
          <a:xfrm>
            <a:off x="601072" y="5554867"/>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Cube 199">
            <a:extLst>
              <a:ext uri="{FF2B5EF4-FFF2-40B4-BE49-F238E27FC236}">
                <a16:creationId xmlns:a16="http://schemas.microsoft.com/office/drawing/2014/main" id="{E0547D58-9601-AA4F-BB66-8172C1EC47E5}"/>
              </a:ext>
            </a:extLst>
          </p:cNvPr>
          <p:cNvSpPr/>
          <p:nvPr/>
        </p:nvSpPr>
        <p:spPr>
          <a:xfrm>
            <a:off x="798850" y="5554867"/>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Cube 200">
            <a:extLst>
              <a:ext uri="{FF2B5EF4-FFF2-40B4-BE49-F238E27FC236}">
                <a16:creationId xmlns:a16="http://schemas.microsoft.com/office/drawing/2014/main" id="{C2F84181-577C-FE4A-9ECD-4A4F4BCF1127}"/>
              </a:ext>
            </a:extLst>
          </p:cNvPr>
          <p:cNvSpPr/>
          <p:nvPr/>
        </p:nvSpPr>
        <p:spPr>
          <a:xfrm>
            <a:off x="753472" y="5554867"/>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Cube 201">
            <a:extLst>
              <a:ext uri="{FF2B5EF4-FFF2-40B4-BE49-F238E27FC236}">
                <a16:creationId xmlns:a16="http://schemas.microsoft.com/office/drawing/2014/main" id="{7ECECD28-568C-004E-8DCC-8C526B0D4032}"/>
              </a:ext>
            </a:extLst>
          </p:cNvPr>
          <p:cNvSpPr/>
          <p:nvPr/>
        </p:nvSpPr>
        <p:spPr>
          <a:xfrm>
            <a:off x="905872" y="5554867"/>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Cube 202">
            <a:extLst>
              <a:ext uri="{FF2B5EF4-FFF2-40B4-BE49-F238E27FC236}">
                <a16:creationId xmlns:a16="http://schemas.microsoft.com/office/drawing/2014/main" id="{6E4B412C-07F0-B740-BF0C-433CD80924D2}"/>
              </a:ext>
            </a:extLst>
          </p:cNvPr>
          <p:cNvSpPr/>
          <p:nvPr/>
        </p:nvSpPr>
        <p:spPr>
          <a:xfrm>
            <a:off x="1058272" y="5554867"/>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Cube 203">
            <a:extLst>
              <a:ext uri="{FF2B5EF4-FFF2-40B4-BE49-F238E27FC236}">
                <a16:creationId xmlns:a16="http://schemas.microsoft.com/office/drawing/2014/main" id="{483FCFEE-F6E9-5D47-8CAD-92C4C20F61E0}"/>
              </a:ext>
            </a:extLst>
          </p:cNvPr>
          <p:cNvSpPr/>
          <p:nvPr/>
        </p:nvSpPr>
        <p:spPr>
          <a:xfrm>
            <a:off x="1210672" y="5554867"/>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Cube 204">
            <a:extLst>
              <a:ext uri="{FF2B5EF4-FFF2-40B4-BE49-F238E27FC236}">
                <a16:creationId xmlns:a16="http://schemas.microsoft.com/office/drawing/2014/main" id="{714DB1A5-2AA9-3748-A8C2-CD32260CB7EA}"/>
              </a:ext>
            </a:extLst>
          </p:cNvPr>
          <p:cNvSpPr/>
          <p:nvPr/>
        </p:nvSpPr>
        <p:spPr>
          <a:xfrm>
            <a:off x="1363072" y="5554867"/>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Cube 205">
            <a:extLst>
              <a:ext uri="{FF2B5EF4-FFF2-40B4-BE49-F238E27FC236}">
                <a16:creationId xmlns:a16="http://schemas.microsoft.com/office/drawing/2014/main" id="{E9EB5E21-BB19-3A40-8989-E0AF8138041A}"/>
              </a:ext>
            </a:extLst>
          </p:cNvPr>
          <p:cNvSpPr/>
          <p:nvPr/>
        </p:nvSpPr>
        <p:spPr>
          <a:xfrm>
            <a:off x="1521960" y="5554867"/>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Cube 206">
            <a:extLst>
              <a:ext uri="{FF2B5EF4-FFF2-40B4-BE49-F238E27FC236}">
                <a16:creationId xmlns:a16="http://schemas.microsoft.com/office/drawing/2014/main" id="{0F0EE626-F034-674C-BC5B-7750CE1FDA74}"/>
              </a:ext>
            </a:extLst>
          </p:cNvPr>
          <p:cNvSpPr/>
          <p:nvPr/>
        </p:nvSpPr>
        <p:spPr>
          <a:xfrm>
            <a:off x="609633" y="535794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Cube 207">
            <a:extLst>
              <a:ext uri="{FF2B5EF4-FFF2-40B4-BE49-F238E27FC236}">
                <a16:creationId xmlns:a16="http://schemas.microsoft.com/office/drawing/2014/main" id="{64D843CE-43A8-C54B-9DAF-EA581CED18F5}"/>
              </a:ext>
            </a:extLst>
          </p:cNvPr>
          <p:cNvSpPr/>
          <p:nvPr/>
        </p:nvSpPr>
        <p:spPr>
          <a:xfrm>
            <a:off x="807411" y="535794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Cube 208">
            <a:extLst>
              <a:ext uri="{FF2B5EF4-FFF2-40B4-BE49-F238E27FC236}">
                <a16:creationId xmlns:a16="http://schemas.microsoft.com/office/drawing/2014/main" id="{028725E3-BE00-4F42-8889-BFB33DC106AD}"/>
              </a:ext>
            </a:extLst>
          </p:cNvPr>
          <p:cNvSpPr/>
          <p:nvPr/>
        </p:nvSpPr>
        <p:spPr>
          <a:xfrm>
            <a:off x="762033" y="535794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Cube 209">
            <a:extLst>
              <a:ext uri="{FF2B5EF4-FFF2-40B4-BE49-F238E27FC236}">
                <a16:creationId xmlns:a16="http://schemas.microsoft.com/office/drawing/2014/main" id="{B8722254-8421-C742-9AFF-B9FDF465C83A}"/>
              </a:ext>
            </a:extLst>
          </p:cNvPr>
          <p:cNvSpPr/>
          <p:nvPr/>
        </p:nvSpPr>
        <p:spPr>
          <a:xfrm>
            <a:off x="914433" y="535794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Cube 210">
            <a:extLst>
              <a:ext uri="{FF2B5EF4-FFF2-40B4-BE49-F238E27FC236}">
                <a16:creationId xmlns:a16="http://schemas.microsoft.com/office/drawing/2014/main" id="{5FFA6667-C08A-A246-96E2-1E9015290085}"/>
              </a:ext>
            </a:extLst>
          </p:cNvPr>
          <p:cNvSpPr/>
          <p:nvPr/>
        </p:nvSpPr>
        <p:spPr>
          <a:xfrm>
            <a:off x="1066833" y="535794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Cube 211">
            <a:extLst>
              <a:ext uri="{FF2B5EF4-FFF2-40B4-BE49-F238E27FC236}">
                <a16:creationId xmlns:a16="http://schemas.microsoft.com/office/drawing/2014/main" id="{D7F5D60B-B1B4-BE4E-8364-8321B35BAFE6}"/>
              </a:ext>
            </a:extLst>
          </p:cNvPr>
          <p:cNvSpPr/>
          <p:nvPr/>
        </p:nvSpPr>
        <p:spPr>
          <a:xfrm>
            <a:off x="1219233" y="535794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Cube 212">
            <a:extLst>
              <a:ext uri="{FF2B5EF4-FFF2-40B4-BE49-F238E27FC236}">
                <a16:creationId xmlns:a16="http://schemas.microsoft.com/office/drawing/2014/main" id="{FDD87634-0CA8-7C4F-A1F3-8EEA9B3EE7BF}"/>
              </a:ext>
            </a:extLst>
          </p:cNvPr>
          <p:cNvSpPr/>
          <p:nvPr/>
        </p:nvSpPr>
        <p:spPr>
          <a:xfrm>
            <a:off x="1371633" y="535794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Cube 213">
            <a:extLst>
              <a:ext uri="{FF2B5EF4-FFF2-40B4-BE49-F238E27FC236}">
                <a16:creationId xmlns:a16="http://schemas.microsoft.com/office/drawing/2014/main" id="{84E430B1-43E0-7249-A3CD-AF5C16C06658}"/>
              </a:ext>
            </a:extLst>
          </p:cNvPr>
          <p:cNvSpPr/>
          <p:nvPr/>
        </p:nvSpPr>
        <p:spPr>
          <a:xfrm>
            <a:off x="1530521" y="535794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Cube 214">
            <a:extLst>
              <a:ext uri="{FF2B5EF4-FFF2-40B4-BE49-F238E27FC236}">
                <a16:creationId xmlns:a16="http://schemas.microsoft.com/office/drawing/2014/main" id="{ABE96E40-6A97-4346-868B-22994E8760E4}"/>
              </a:ext>
            </a:extLst>
          </p:cNvPr>
          <p:cNvSpPr/>
          <p:nvPr/>
        </p:nvSpPr>
        <p:spPr>
          <a:xfrm>
            <a:off x="630676" y="516102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Cube 215">
            <a:extLst>
              <a:ext uri="{FF2B5EF4-FFF2-40B4-BE49-F238E27FC236}">
                <a16:creationId xmlns:a16="http://schemas.microsoft.com/office/drawing/2014/main" id="{7EDCDAF6-5485-8F4C-91CD-EDE8D2367519}"/>
              </a:ext>
            </a:extLst>
          </p:cNvPr>
          <p:cNvSpPr/>
          <p:nvPr/>
        </p:nvSpPr>
        <p:spPr>
          <a:xfrm>
            <a:off x="828454" y="516102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Cube 216">
            <a:extLst>
              <a:ext uri="{FF2B5EF4-FFF2-40B4-BE49-F238E27FC236}">
                <a16:creationId xmlns:a16="http://schemas.microsoft.com/office/drawing/2014/main" id="{F3CD50D4-0539-824B-B10F-96EFE5B23D5B}"/>
              </a:ext>
            </a:extLst>
          </p:cNvPr>
          <p:cNvSpPr/>
          <p:nvPr/>
        </p:nvSpPr>
        <p:spPr>
          <a:xfrm>
            <a:off x="783076" y="516102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Cube 217">
            <a:extLst>
              <a:ext uri="{FF2B5EF4-FFF2-40B4-BE49-F238E27FC236}">
                <a16:creationId xmlns:a16="http://schemas.microsoft.com/office/drawing/2014/main" id="{4B2D2A5B-3193-A14C-B033-E9D2C2E5CC43}"/>
              </a:ext>
            </a:extLst>
          </p:cNvPr>
          <p:cNvSpPr/>
          <p:nvPr/>
        </p:nvSpPr>
        <p:spPr>
          <a:xfrm>
            <a:off x="935476" y="516102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Cube 218">
            <a:extLst>
              <a:ext uri="{FF2B5EF4-FFF2-40B4-BE49-F238E27FC236}">
                <a16:creationId xmlns:a16="http://schemas.microsoft.com/office/drawing/2014/main" id="{3E9D2E91-3B99-5842-B61C-756B586B0150}"/>
              </a:ext>
            </a:extLst>
          </p:cNvPr>
          <p:cNvSpPr/>
          <p:nvPr/>
        </p:nvSpPr>
        <p:spPr>
          <a:xfrm>
            <a:off x="1087876" y="516102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Cube 219">
            <a:extLst>
              <a:ext uri="{FF2B5EF4-FFF2-40B4-BE49-F238E27FC236}">
                <a16:creationId xmlns:a16="http://schemas.microsoft.com/office/drawing/2014/main" id="{F2EE5A0E-87A7-F94A-97A3-2FF565DD7C24}"/>
              </a:ext>
            </a:extLst>
          </p:cNvPr>
          <p:cNvSpPr/>
          <p:nvPr/>
        </p:nvSpPr>
        <p:spPr>
          <a:xfrm>
            <a:off x="1240276" y="516102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Cube 220">
            <a:extLst>
              <a:ext uri="{FF2B5EF4-FFF2-40B4-BE49-F238E27FC236}">
                <a16:creationId xmlns:a16="http://schemas.microsoft.com/office/drawing/2014/main" id="{F7C40BDC-3122-8945-8D3E-81461088ECDA}"/>
              </a:ext>
            </a:extLst>
          </p:cNvPr>
          <p:cNvSpPr/>
          <p:nvPr/>
        </p:nvSpPr>
        <p:spPr>
          <a:xfrm>
            <a:off x="1392676" y="516102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Cube 221">
            <a:extLst>
              <a:ext uri="{FF2B5EF4-FFF2-40B4-BE49-F238E27FC236}">
                <a16:creationId xmlns:a16="http://schemas.microsoft.com/office/drawing/2014/main" id="{1D96C95B-152A-4E48-A341-D14DE51B1443}"/>
              </a:ext>
            </a:extLst>
          </p:cNvPr>
          <p:cNvSpPr/>
          <p:nvPr/>
        </p:nvSpPr>
        <p:spPr>
          <a:xfrm>
            <a:off x="1551564" y="516102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Cube 222">
            <a:extLst>
              <a:ext uri="{FF2B5EF4-FFF2-40B4-BE49-F238E27FC236}">
                <a16:creationId xmlns:a16="http://schemas.microsoft.com/office/drawing/2014/main" id="{DE419DB4-D370-5346-8602-2607CA27F17E}"/>
              </a:ext>
            </a:extLst>
          </p:cNvPr>
          <p:cNvSpPr/>
          <p:nvPr/>
        </p:nvSpPr>
        <p:spPr>
          <a:xfrm>
            <a:off x="645231" y="497694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Cube 223">
            <a:extLst>
              <a:ext uri="{FF2B5EF4-FFF2-40B4-BE49-F238E27FC236}">
                <a16:creationId xmlns:a16="http://schemas.microsoft.com/office/drawing/2014/main" id="{F74E45A1-0858-1F4B-A824-8D37071621FE}"/>
              </a:ext>
            </a:extLst>
          </p:cNvPr>
          <p:cNvSpPr/>
          <p:nvPr/>
        </p:nvSpPr>
        <p:spPr>
          <a:xfrm>
            <a:off x="843009" y="497694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Cube 224">
            <a:extLst>
              <a:ext uri="{FF2B5EF4-FFF2-40B4-BE49-F238E27FC236}">
                <a16:creationId xmlns:a16="http://schemas.microsoft.com/office/drawing/2014/main" id="{C394710E-921B-3A49-8D7E-9CCA0606CC21}"/>
              </a:ext>
            </a:extLst>
          </p:cNvPr>
          <p:cNvSpPr/>
          <p:nvPr/>
        </p:nvSpPr>
        <p:spPr>
          <a:xfrm>
            <a:off x="797631" y="497694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Cube 225">
            <a:extLst>
              <a:ext uri="{FF2B5EF4-FFF2-40B4-BE49-F238E27FC236}">
                <a16:creationId xmlns:a16="http://schemas.microsoft.com/office/drawing/2014/main" id="{3D828A82-AD29-CA47-8556-64D45B740F0C}"/>
              </a:ext>
            </a:extLst>
          </p:cNvPr>
          <p:cNvSpPr/>
          <p:nvPr/>
        </p:nvSpPr>
        <p:spPr>
          <a:xfrm>
            <a:off x="950031" y="497694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Cube 226">
            <a:extLst>
              <a:ext uri="{FF2B5EF4-FFF2-40B4-BE49-F238E27FC236}">
                <a16:creationId xmlns:a16="http://schemas.microsoft.com/office/drawing/2014/main" id="{99B37660-05D0-5345-AE6D-D5466829FADF}"/>
              </a:ext>
            </a:extLst>
          </p:cNvPr>
          <p:cNvSpPr/>
          <p:nvPr/>
        </p:nvSpPr>
        <p:spPr>
          <a:xfrm>
            <a:off x="1102431" y="497694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Cube 227">
            <a:extLst>
              <a:ext uri="{FF2B5EF4-FFF2-40B4-BE49-F238E27FC236}">
                <a16:creationId xmlns:a16="http://schemas.microsoft.com/office/drawing/2014/main" id="{1B379466-5649-2640-BD9E-2F58C6E52CE8}"/>
              </a:ext>
            </a:extLst>
          </p:cNvPr>
          <p:cNvSpPr/>
          <p:nvPr/>
        </p:nvSpPr>
        <p:spPr>
          <a:xfrm>
            <a:off x="1254831" y="497694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Cube 228">
            <a:extLst>
              <a:ext uri="{FF2B5EF4-FFF2-40B4-BE49-F238E27FC236}">
                <a16:creationId xmlns:a16="http://schemas.microsoft.com/office/drawing/2014/main" id="{0D1CE1B9-E04C-AB44-9D1E-4E742DF00867}"/>
              </a:ext>
            </a:extLst>
          </p:cNvPr>
          <p:cNvSpPr/>
          <p:nvPr/>
        </p:nvSpPr>
        <p:spPr>
          <a:xfrm>
            <a:off x="1407231" y="497694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Cube 229">
            <a:extLst>
              <a:ext uri="{FF2B5EF4-FFF2-40B4-BE49-F238E27FC236}">
                <a16:creationId xmlns:a16="http://schemas.microsoft.com/office/drawing/2014/main" id="{535FFAF7-5D3D-CF46-BF06-532BC290321A}"/>
              </a:ext>
            </a:extLst>
          </p:cNvPr>
          <p:cNvSpPr/>
          <p:nvPr/>
        </p:nvSpPr>
        <p:spPr>
          <a:xfrm>
            <a:off x="1553927" y="497694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Cube 230">
            <a:extLst>
              <a:ext uri="{FF2B5EF4-FFF2-40B4-BE49-F238E27FC236}">
                <a16:creationId xmlns:a16="http://schemas.microsoft.com/office/drawing/2014/main" id="{86F8001D-328D-1A43-8360-D275A47A9517}"/>
              </a:ext>
            </a:extLst>
          </p:cNvPr>
          <p:cNvSpPr/>
          <p:nvPr/>
        </p:nvSpPr>
        <p:spPr>
          <a:xfrm>
            <a:off x="642795" y="478002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Cube 231">
            <a:extLst>
              <a:ext uri="{FF2B5EF4-FFF2-40B4-BE49-F238E27FC236}">
                <a16:creationId xmlns:a16="http://schemas.microsoft.com/office/drawing/2014/main" id="{5A8AB6D9-F4A5-8646-B881-222E3F82C746}"/>
              </a:ext>
            </a:extLst>
          </p:cNvPr>
          <p:cNvSpPr/>
          <p:nvPr/>
        </p:nvSpPr>
        <p:spPr>
          <a:xfrm>
            <a:off x="840573" y="478002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Cube 232">
            <a:extLst>
              <a:ext uri="{FF2B5EF4-FFF2-40B4-BE49-F238E27FC236}">
                <a16:creationId xmlns:a16="http://schemas.microsoft.com/office/drawing/2014/main" id="{DD69C813-5170-484F-91A0-C9767288D4EA}"/>
              </a:ext>
            </a:extLst>
          </p:cNvPr>
          <p:cNvSpPr/>
          <p:nvPr/>
        </p:nvSpPr>
        <p:spPr>
          <a:xfrm>
            <a:off x="795195" y="478002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Cube 233">
            <a:extLst>
              <a:ext uri="{FF2B5EF4-FFF2-40B4-BE49-F238E27FC236}">
                <a16:creationId xmlns:a16="http://schemas.microsoft.com/office/drawing/2014/main" id="{2339D9F8-9D85-E848-93BD-5CCEA905313B}"/>
              </a:ext>
            </a:extLst>
          </p:cNvPr>
          <p:cNvSpPr/>
          <p:nvPr/>
        </p:nvSpPr>
        <p:spPr>
          <a:xfrm>
            <a:off x="947595" y="478002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Cube 234">
            <a:extLst>
              <a:ext uri="{FF2B5EF4-FFF2-40B4-BE49-F238E27FC236}">
                <a16:creationId xmlns:a16="http://schemas.microsoft.com/office/drawing/2014/main" id="{ED6347C1-3C0E-4345-B1A1-2612801F0644}"/>
              </a:ext>
            </a:extLst>
          </p:cNvPr>
          <p:cNvSpPr/>
          <p:nvPr/>
        </p:nvSpPr>
        <p:spPr>
          <a:xfrm>
            <a:off x="1099995" y="478002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Cube 235">
            <a:extLst>
              <a:ext uri="{FF2B5EF4-FFF2-40B4-BE49-F238E27FC236}">
                <a16:creationId xmlns:a16="http://schemas.microsoft.com/office/drawing/2014/main" id="{BCE52A70-D002-444B-A752-27FEAC632CF4}"/>
              </a:ext>
            </a:extLst>
          </p:cNvPr>
          <p:cNvSpPr/>
          <p:nvPr/>
        </p:nvSpPr>
        <p:spPr>
          <a:xfrm>
            <a:off x="1252395" y="478002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7" name="Cube 236">
            <a:extLst>
              <a:ext uri="{FF2B5EF4-FFF2-40B4-BE49-F238E27FC236}">
                <a16:creationId xmlns:a16="http://schemas.microsoft.com/office/drawing/2014/main" id="{36B525BD-091F-334B-8088-97D871717004}"/>
              </a:ext>
            </a:extLst>
          </p:cNvPr>
          <p:cNvSpPr/>
          <p:nvPr/>
        </p:nvSpPr>
        <p:spPr>
          <a:xfrm>
            <a:off x="1404795" y="478002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Cube 237">
            <a:extLst>
              <a:ext uri="{FF2B5EF4-FFF2-40B4-BE49-F238E27FC236}">
                <a16:creationId xmlns:a16="http://schemas.microsoft.com/office/drawing/2014/main" id="{66E767C2-0234-8043-BB5A-4E6141FC7652}"/>
              </a:ext>
            </a:extLst>
          </p:cNvPr>
          <p:cNvSpPr/>
          <p:nvPr/>
        </p:nvSpPr>
        <p:spPr>
          <a:xfrm>
            <a:off x="1551808" y="478002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Cube 238">
            <a:extLst>
              <a:ext uri="{FF2B5EF4-FFF2-40B4-BE49-F238E27FC236}">
                <a16:creationId xmlns:a16="http://schemas.microsoft.com/office/drawing/2014/main" id="{DE4D0D89-1239-874C-9324-B33AE99F8364}"/>
              </a:ext>
            </a:extLst>
          </p:cNvPr>
          <p:cNvSpPr/>
          <p:nvPr/>
        </p:nvSpPr>
        <p:spPr>
          <a:xfrm>
            <a:off x="650552" y="457716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Cube 239">
            <a:extLst>
              <a:ext uri="{FF2B5EF4-FFF2-40B4-BE49-F238E27FC236}">
                <a16:creationId xmlns:a16="http://schemas.microsoft.com/office/drawing/2014/main" id="{8642D829-6AA7-E342-AA6D-9212421ACAA2}"/>
              </a:ext>
            </a:extLst>
          </p:cNvPr>
          <p:cNvSpPr/>
          <p:nvPr/>
        </p:nvSpPr>
        <p:spPr>
          <a:xfrm>
            <a:off x="848330" y="457716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Cube 240">
            <a:extLst>
              <a:ext uri="{FF2B5EF4-FFF2-40B4-BE49-F238E27FC236}">
                <a16:creationId xmlns:a16="http://schemas.microsoft.com/office/drawing/2014/main" id="{5DF5B7D9-9180-F34B-B9F4-EB68F22884A0}"/>
              </a:ext>
            </a:extLst>
          </p:cNvPr>
          <p:cNvSpPr/>
          <p:nvPr/>
        </p:nvSpPr>
        <p:spPr>
          <a:xfrm>
            <a:off x="802952" y="457716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Cube 241">
            <a:extLst>
              <a:ext uri="{FF2B5EF4-FFF2-40B4-BE49-F238E27FC236}">
                <a16:creationId xmlns:a16="http://schemas.microsoft.com/office/drawing/2014/main" id="{84702BA2-01FA-F94A-BDD3-007FD240E176}"/>
              </a:ext>
            </a:extLst>
          </p:cNvPr>
          <p:cNvSpPr/>
          <p:nvPr/>
        </p:nvSpPr>
        <p:spPr>
          <a:xfrm>
            <a:off x="955352" y="457716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Cube 242">
            <a:extLst>
              <a:ext uri="{FF2B5EF4-FFF2-40B4-BE49-F238E27FC236}">
                <a16:creationId xmlns:a16="http://schemas.microsoft.com/office/drawing/2014/main" id="{C1BF8D0D-A0A1-674C-8E8C-3EAABBB31951}"/>
              </a:ext>
            </a:extLst>
          </p:cNvPr>
          <p:cNvSpPr/>
          <p:nvPr/>
        </p:nvSpPr>
        <p:spPr>
          <a:xfrm>
            <a:off x="1107752" y="457716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Cube 243">
            <a:extLst>
              <a:ext uri="{FF2B5EF4-FFF2-40B4-BE49-F238E27FC236}">
                <a16:creationId xmlns:a16="http://schemas.microsoft.com/office/drawing/2014/main" id="{CF1B2CA6-0198-7341-B450-E20AB8BEF992}"/>
              </a:ext>
            </a:extLst>
          </p:cNvPr>
          <p:cNvSpPr/>
          <p:nvPr/>
        </p:nvSpPr>
        <p:spPr>
          <a:xfrm>
            <a:off x="1260152" y="457716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Cube 244">
            <a:extLst>
              <a:ext uri="{FF2B5EF4-FFF2-40B4-BE49-F238E27FC236}">
                <a16:creationId xmlns:a16="http://schemas.microsoft.com/office/drawing/2014/main" id="{7D8CEE55-8ED6-7844-BD65-726576D2293C}"/>
              </a:ext>
            </a:extLst>
          </p:cNvPr>
          <p:cNvSpPr/>
          <p:nvPr/>
        </p:nvSpPr>
        <p:spPr>
          <a:xfrm>
            <a:off x="1412552" y="457716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6" name="Cube 245">
            <a:extLst>
              <a:ext uri="{FF2B5EF4-FFF2-40B4-BE49-F238E27FC236}">
                <a16:creationId xmlns:a16="http://schemas.microsoft.com/office/drawing/2014/main" id="{637F39EE-981D-B54F-91A3-98AF4A216688}"/>
              </a:ext>
            </a:extLst>
          </p:cNvPr>
          <p:cNvSpPr/>
          <p:nvPr/>
        </p:nvSpPr>
        <p:spPr>
          <a:xfrm>
            <a:off x="1550892" y="457716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Cube 246">
            <a:extLst>
              <a:ext uri="{FF2B5EF4-FFF2-40B4-BE49-F238E27FC236}">
                <a16:creationId xmlns:a16="http://schemas.microsoft.com/office/drawing/2014/main" id="{7854F73E-AFB3-494A-8C80-A77F69065DB8}"/>
              </a:ext>
            </a:extLst>
          </p:cNvPr>
          <p:cNvSpPr/>
          <p:nvPr/>
        </p:nvSpPr>
        <p:spPr>
          <a:xfrm>
            <a:off x="630676" y="438024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Cube 247">
            <a:extLst>
              <a:ext uri="{FF2B5EF4-FFF2-40B4-BE49-F238E27FC236}">
                <a16:creationId xmlns:a16="http://schemas.microsoft.com/office/drawing/2014/main" id="{ED0953B3-DCCB-1945-A1E7-0371138FE29C}"/>
              </a:ext>
            </a:extLst>
          </p:cNvPr>
          <p:cNvSpPr/>
          <p:nvPr/>
        </p:nvSpPr>
        <p:spPr>
          <a:xfrm>
            <a:off x="828454" y="438024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Cube 248">
            <a:extLst>
              <a:ext uri="{FF2B5EF4-FFF2-40B4-BE49-F238E27FC236}">
                <a16:creationId xmlns:a16="http://schemas.microsoft.com/office/drawing/2014/main" id="{4AAE3E17-7392-D748-AE98-BE6D4E161797}"/>
              </a:ext>
            </a:extLst>
          </p:cNvPr>
          <p:cNvSpPr/>
          <p:nvPr/>
        </p:nvSpPr>
        <p:spPr>
          <a:xfrm>
            <a:off x="783076" y="438024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0" name="Cube 249">
            <a:extLst>
              <a:ext uri="{FF2B5EF4-FFF2-40B4-BE49-F238E27FC236}">
                <a16:creationId xmlns:a16="http://schemas.microsoft.com/office/drawing/2014/main" id="{412B0CAB-58D6-6548-8710-3593E20F215F}"/>
              </a:ext>
            </a:extLst>
          </p:cNvPr>
          <p:cNvSpPr/>
          <p:nvPr/>
        </p:nvSpPr>
        <p:spPr>
          <a:xfrm>
            <a:off x="935476" y="438024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1" name="Cube 250">
            <a:extLst>
              <a:ext uri="{FF2B5EF4-FFF2-40B4-BE49-F238E27FC236}">
                <a16:creationId xmlns:a16="http://schemas.microsoft.com/office/drawing/2014/main" id="{FE7F0847-184D-9940-A4AC-A477419C3120}"/>
              </a:ext>
            </a:extLst>
          </p:cNvPr>
          <p:cNvSpPr/>
          <p:nvPr/>
        </p:nvSpPr>
        <p:spPr>
          <a:xfrm>
            <a:off x="1087876" y="438024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Cube 251">
            <a:extLst>
              <a:ext uri="{FF2B5EF4-FFF2-40B4-BE49-F238E27FC236}">
                <a16:creationId xmlns:a16="http://schemas.microsoft.com/office/drawing/2014/main" id="{D403AB89-F9DF-2B42-AE35-7C9C61D38129}"/>
              </a:ext>
            </a:extLst>
          </p:cNvPr>
          <p:cNvSpPr/>
          <p:nvPr/>
        </p:nvSpPr>
        <p:spPr>
          <a:xfrm>
            <a:off x="1240276" y="438024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Cube 252">
            <a:extLst>
              <a:ext uri="{FF2B5EF4-FFF2-40B4-BE49-F238E27FC236}">
                <a16:creationId xmlns:a16="http://schemas.microsoft.com/office/drawing/2014/main" id="{BB807E00-4A96-4448-8C5A-FAE7E57B88D7}"/>
              </a:ext>
            </a:extLst>
          </p:cNvPr>
          <p:cNvSpPr/>
          <p:nvPr/>
        </p:nvSpPr>
        <p:spPr>
          <a:xfrm>
            <a:off x="1392676" y="438024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Cube 253">
            <a:extLst>
              <a:ext uri="{FF2B5EF4-FFF2-40B4-BE49-F238E27FC236}">
                <a16:creationId xmlns:a16="http://schemas.microsoft.com/office/drawing/2014/main" id="{89DFE7E3-C3BD-F34F-98ED-8EDF640F24E8}"/>
              </a:ext>
            </a:extLst>
          </p:cNvPr>
          <p:cNvSpPr/>
          <p:nvPr/>
        </p:nvSpPr>
        <p:spPr>
          <a:xfrm>
            <a:off x="1551564" y="438024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Cube 254">
            <a:extLst>
              <a:ext uri="{FF2B5EF4-FFF2-40B4-BE49-F238E27FC236}">
                <a16:creationId xmlns:a16="http://schemas.microsoft.com/office/drawing/2014/main" id="{3C05F365-B5F9-1645-B19A-E313140641A5}"/>
              </a:ext>
            </a:extLst>
          </p:cNvPr>
          <p:cNvSpPr/>
          <p:nvPr/>
        </p:nvSpPr>
        <p:spPr>
          <a:xfrm>
            <a:off x="640359" y="418164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Cube 255">
            <a:extLst>
              <a:ext uri="{FF2B5EF4-FFF2-40B4-BE49-F238E27FC236}">
                <a16:creationId xmlns:a16="http://schemas.microsoft.com/office/drawing/2014/main" id="{07C94131-6844-F542-A530-D5EF93A25466}"/>
              </a:ext>
            </a:extLst>
          </p:cNvPr>
          <p:cNvSpPr/>
          <p:nvPr/>
        </p:nvSpPr>
        <p:spPr>
          <a:xfrm>
            <a:off x="838137" y="418164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Cube 256">
            <a:extLst>
              <a:ext uri="{FF2B5EF4-FFF2-40B4-BE49-F238E27FC236}">
                <a16:creationId xmlns:a16="http://schemas.microsoft.com/office/drawing/2014/main" id="{A2EB76C2-66DC-FC4A-9C75-2F70B05561AC}"/>
              </a:ext>
            </a:extLst>
          </p:cNvPr>
          <p:cNvSpPr/>
          <p:nvPr/>
        </p:nvSpPr>
        <p:spPr>
          <a:xfrm>
            <a:off x="792759" y="418164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8" name="Cube 257">
            <a:extLst>
              <a:ext uri="{FF2B5EF4-FFF2-40B4-BE49-F238E27FC236}">
                <a16:creationId xmlns:a16="http://schemas.microsoft.com/office/drawing/2014/main" id="{BE6AF253-364F-F243-8613-AF3B035D4F79}"/>
              </a:ext>
            </a:extLst>
          </p:cNvPr>
          <p:cNvSpPr/>
          <p:nvPr/>
        </p:nvSpPr>
        <p:spPr>
          <a:xfrm>
            <a:off x="945159" y="418164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9" name="Cube 258">
            <a:extLst>
              <a:ext uri="{FF2B5EF4-FFF2-40B4-BE49-F238E27FC236}">
                <a16:creationId xmlns:a16="http://schemas.microsoft.com/office/drawing/2014/main" id="{0FAC49EA-C116-E947-B209-E0ED0DAD7DEE}"/>
              </a:ext>
            </a:extLst>
          </p:cNvPr>
          <p:cNvSpPr/>
          <p:nvPr/>
        </p:nvSpPr>
        <p:spPr>
          <a:xfrm>
            <a:off x="1097559" y="418164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0" name="Cube 259">
            <a:extLst>
              <a:ext uri="{FF2B5EF4-FFF2-40B4-BE49-F238E27FC236}">
                <a16:creationId xmlns:a16="http://schemas.microsoft.com/office/drawing/2014/main" id="{81A3DAFC-01E6-6741-BF0D-BAB2A77ACF6F}"/>
              </a:ext>
            </a:extLst>
          </p:cNvPr>
          <p:cNvSpPr/>
          <p:nvPr/>
        </p:nvSpPr>
        <p:spPr>
          <a:xfrm>
            <a:off x="1249959" y="418164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Cube 260">
            <a:extLst>
              <a:ext uri="{FF2B5EF4-FFF2-40B4-BE49-F238E27FC236}">
                <a16:creationId xmlns:a16="http://schemas.microsoft.com/office/drawing/2014/main" id="{B3FDDFFF-95C3-A743-BBF5-ACC2C2955886}"/>
              </a:ext>
            </a:extLst>
          </p:cNvPr>
          <p:cNvSpPr/>
          <p:nvPr/>
        </p:nvSpPr>
        <p:spPr>
          <a:xfrm>
            <a:off x="1402359" y="418164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2" name="Cube 261">
            <a:extLst>
              <a:ext uri="{FF2B5EF4-FFF2-40B4-BE49-F238E27FC236}">
                <a16:creationId xmlns:a16="http://schemas.microsoft.com/office/drawing/2014/main" id="{8E4AA9B7-2F4B-5648-8685-FC0275B0B83A}"/>
              </a:ext>
            </a:extLst>
          </p:cNvPr>
          <p:cNvSpPr/>
          <p:nvPr/>
        </p:nvSpPr>
        <p:spPr>
          <a:xfrm>
            <a:off x="1561247" y="418164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Cube 262">
            <a:extLst>
              <a:ext uri="{FF2B5EF4-FFF2-40B4-BE49-F238E27FC236}">
                <a16:creationId xmlns:a16="http://schemas.microsoft.com/office/drawing/2014/main" id="{C7080EA5-A87B-6444-8F90-4F394B237C8B}"/>
              </a:ext>
            </a:extLst>
          </p:cNvPr>
          <p:cNvSpPr/>
          <p:nvPr/>
        </p:nvSpPr>
        <p:spPr>
          <a:xfrm>
            <a:off x="630676" y="399282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Cube 263">
            <a:extLst>
              <a:ext uri="{FF2B5EF4-FFF2-40B4-BE49-F238E27FC236}">
                <a16:creationId xmlns:a16="http://schemas.microsoft.com/office/drawing/2014/main" id="{BEF5628E-DA9A-CF4F-9A70-9F6E9F4F403D}"/>
              </a:ext>
            </a:extLst>
          </p:cNvPr>
          <p:cNvSpPr/>
          <p:nvPr/>
        </p:nvSpPr>
        <p:spPr>
          <a:xfrm>
            <a:off x="828454" y="399282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5" name="Cube 264">
            <a:extLst>
              <a:ext uri="{FF2B5EF4-FFF2-40B4-BE49-F238E27FC236}">
                <a16:creationId xmlns:a16="http://schemas.microsoft.com/office/drawing/2014/main" id="{2FC62EBE-87A6-D742-A29D-C3147F3C1270}"/>
              </a:ext>
            </a:extLst>
          </p:cNvPr>
          <p:cNvSpPr/>
          <p:nvPr/>
        </p:nvSpPr>
        <p:spPr>
          <a:xfrm>
            <a:off x="783076" y="399282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 name="Cube 265">
            <a:extLst>
              <a:ext uri="{FF2B5EF4-FFF2-40B4-BE49-F238E27FC236}">
                <a16:creationId xmlns:a16="http://schemas.microsoft.com/office/drawing/2014/main" id="{D87D6A9F-3084-9944-B24D-6A36AF1D78B3}"/>
              </a:ext>
            </a:extLst>
          </p:cNvPr>
          <p:cNvSpPr/>
          <p:nvPr/>
        </p:nvSpPr>
        <p:spPr>
          <a:xfrm>
            <a:off x="935476" y="399282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Cube 266">
            <a:extLst>
              <a:ext uri="{FF2B5EF4-FFF2-40B4-BE49-F238E27FC236}">
                <a16:creationId xmlns:a16="http://schemas.microsoft.com/office/drawing/2014/main" id="{C5AB70F2-E208-D748-A3D2-B6ABCBDA63AE}"/>
              </a:ext>
            </a:extLst>
          </p:cNvPr>
          <p:cNvSpPr/>
          <p:nvPr/>
        </p:nvSpPr>
        <p:spPr>
          <a:xfrm>
            <a:off x="1087876" y="399282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8" name="Cube 267">
            <a:extLst>
              <a:ext uri="{FF2B5EF4-FFF2-40B4-BE49-F238E27FC236}">
                <a16:creationId xmlns:a16="http://schemas.microsoft.com/office/drawing/2014/main" id="{ADBD25BE-6C41-6E40-80FE-57BE349A425F}"/>
              </a:ext>
            </a:extLst>
          </p:cNvPr>
          <p:cNvSpPr/>
          <p:nvPr/>
        </p:nvSpPr>
        <p:spPr>
          <a:xfrm>
            <a:off x="1240276" y="399282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Cube 268">
            <a:extLst>
              <a:ext uri="{FF2B5EF4-FFF2-40B4-BE49-F238E27FC236}">
                <a16:creationId xmlns:a16="http://schemas.microsoft.com/office/drawing/2014/main" id="{B3F60DC3-F43A-C140-A36E-2044B4CF4593}"/>
              </a:ext>
            </a:extLst>
          </p:cNvPr>
          <p:cNvSpPr/>
          <p:nvPr/>
        </p:nvSpPr>
        <p:spPr>
          <a:xfrm>
            <a:off x="1392676" y="399282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Cube 269">
            <a:extLst>
              <a:ext uri="{FF2B5EF4-FFF2-40B4-BE49-F238E27FC236}">
                <a16:creationId xmlns:a16="http://schemas.microsoft.com/office/drawing/2014/main" id="{7E7FB576-5D4C-3146-8A18-B16D7EB364BE}"/>
              </a:ext>
            </a:extLst>
          </p:cNvPr>
          <p:cNvSpPr/>
          <p:nvPr/>
        </p:nvSpPr>
        <p:spPr>
          <a:xfrm>
            <a:off x="1551564" y="399282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Cube 270">
            <a:extLst>
              <a:ext uri="{FF2B5EF4-FFF2-40B4-BE49-F238E27FC236}">
                <a16:creationId xmlns:a16="http://schemas.microsoft.com/office/drawing/2014/main" id="{A71659A9-DCD6-AB4E-816C-457EBFA3F232}"/>
              </a:ext>
            </a:extLst>
          </p:cNvPr>
          <p:cNvSpPr/>
          <p:nvPr/>
        </p:nvSpPr>
        <p:spPr>
          <a:xfrm>
            <a:off x="623827" y="380553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Cube 271">
            <a:extLst>
              <a:ext uri="{FF2B5EF4-FFF2-40B4-BE49-F238E27FC236}">
                <a16:creationId xmlns:a16="http://schemas.microsoft.com/office/drawing/2014/main" id="{58FE1F84-3FCC-3042-ABE2-78177319FA27}"/>
              </a:ext>
            </a:extLst>
          </p:cNvPr>
          <p:cNvSpPr/>
          <p:nvPr/>
        </p:nvSpPr>
        <p:spPr>
          <a:xfrm>
            <a:off x="821605" y="380553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3" name="Cube 272">
            <a:extLst>
              <a:ext uri="{FF2B5EF4-FFF2-40B4-BE49-F238E27FC236}">
                <a16:creationId xmlns:a16="http://schemas.microsoft.com/office/drawing/2014/main" id="{7C1C4D9F-6BA9-7540-B649-4CA66D36601F}"/>
              </a:ext>
            </a:extLst>
          </p:cNvPr>
          <p:cNvSpPr/>
          <p:nvPr/>
        </p:nvSpPr>
        <p:spPr>
          <a:xfrm>
            <a:off x="776227" y="380553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Cube 273">
            <a:extLst>
              <a:ext uri="{FF2B5EF4-FFF2-40B4-BE49-F238E27FC236}">
                <a16:creationId xmlns:a16="http://schemas.microsoft.com/office/drawing/2014/main" id="{2E0A8BA0-C18E-714C-8C41-7BDF2C69B2DB}"/>
              </a:ext>
            </a:extLst>
          </p:cNvPr>
          <p:cNvSpPr/>
          <p:nvPr/>
        </p:nvSpPr>
        <p:spPr>
          <a:xfrm>
            <a:off x="928627" y="380553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Cube 274">
            <a:extLst>
              <a:ext uri="{FF2B5EF4-FFF2-40B4-BE49-F238E27FC236}">
                <a16:creationId xmlns:a16="http://schemas.microsoft.com/office/drawing/2014/main" id="{DFA7ABBD-DEF1-0F4E-8DD1-7B3ED8BC75C1}"/>
              </a:ext>
            </a:extLst>
          </p:cNvPr>
          <p:cNvSpPr/>
          <p:nvPr/>
        </p:nvSpPr>
        <p:spPr>
          <a:xfrm>
            <a:off x="1081027" y="380553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Cube 275">
            <a:extLst>
              <a:ext uri="{FF2B5EF4-FFF2-40B4-BE49-F238E27FC236}">
                <a16:creationId xmlns:a16="http://schemas.microsoft.com/office/drawing/2014/main" id="{33D96D86-1388-AD4E-B85D-26A93D1626CC}"/>
              </a:ext>
            </a:extLst>
          </p:cNvPr>
          <p:cNvSpPr/>
          <p:nvPr/>
        </p:nvSpPr>
        <p:spPr>
          <a:xfrm>
            <a:off x="1233427" y="380553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Cube 276">
            <a:extLst>
              <a:ext uri="{FF2B5EF4-FFF2-40B4-BE49-F238E27FC236}">
                <a16:creationId xmlns:a16="http://schemas.microsoft.com/office/drawing/2014/main" id="{88A450F0-4A9C-6C49-B122-862F38D54978}"/>
              </a:ext>
            </a:extLst>
          </p:cNvPr>
          <p:cNvSpPr/>
          <p:nvPr/>
        </p:nvSpPr>
        <p:spPr>
          <a:xfrm>
            <a:off x="1385827" y="380553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 name="Cube 277">
            <a:extLst>
              <a:ext uri="{FF2B5EF4-FFF2-40B4-BE49-F238E27FC236}">
                <a16:creationId xmlns:a16="http://schemas.microsoft.com/office/drawing/2014/main" id="{39F33389-C9AE-4141-BC6C-C9957378EAD8}"/>
              </a:ext>
            </a:extLst>
          </p:cNvPr>
          <p:cNvSpPr/>
          <p:nvPr/>
        </p:nvSpPr>
        <p:spPr>
          <a:xfrm>
            <a:off x="1544715" y="380553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Cube 278">
            <a:extLst>
              <a:ext uri="{FF2B5EF4-FFF2-40B4-BE49-F238E27FC236}">
                <a16:creationId xmlns:a16="http://schemas.microsoft.com/office/drawing/2014/main" id="{98EE6A94-F148-4949-9FD4-D7DDE03AB321}"/>
              </a:ext>
            </a:extLst>
          </p:cNvPr>
          <p:cNvSpPr/>
          <p:nvPr/>
        </p:nvSpPr>
        <p:spPr>
          <a:xfrm>
            <a:off x="620046" y="360203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Cube 279">
            <a:extLst>
              <a:ext uri="{FF2B5EF4-FFF2-40B4-BE49-F238E27FC236}">
                <a16:creationId xmlns:a16="http://schemas.microsoft.com/office/drawing/2014/main" id="{9E1CA9D6-4D9A-944E-A457-23A0451EE473}"/>
              </a:ext>
            </a:extLst>
          </p:cNvPr>
          <p:cNvSpPr/>
          <p:nvPr/>
        </p:nvSpPr>
        <p:spPr>
          <a:xfrm>
            <a:off x="817824" y="360203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1" name="Cube 280">
            <a:extLst>
              <a:ext uri="{FF2B5EF4-FFF2-40B4-BE49-F238E27FC236}">
                <a16:creationId xmlns:a16="http://schemas.microsoft.com/office/drawing/2014/main" id="{04192BDF-4326-3746-AF00-DAC8F73C5CD2}"/>
              </a:ext>
            </a:extLst>
          </p:cNvPr>
          <p:cNvSpPr/>
          <p:nvPr/>
        </p:nvSpPr>
        <p:spPr>
          <a:xfrm>
            <a:off x="772446" y="360203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Cube 281">
            <a:extLst>
              <a:ext uri="{FF2B5EF4-FFF2-40B4-BE49-F238E27FC236}">
                <a16:creationId xmlns:a16="http://schemas.microsoft.com/office/drawing/2014/main" id="{A30C4377-5B8F-4242-A01B-3C8BDB184EB2}"/>
              </a:ext>
            </a:extLst>
          </p:cNvPr>
          <p:cNvSpPr/>
          <p:nvPr/>
        </p:nvSpPr>
        <p:spPr>
          <a:xfrm>
            <a:off x="924846" y="360203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Cube 282">
            <a:extLst>
              <a:ext uri="{FF2B5EF4-FFF2-40B4-BE49-F238E27FC236}">
                <a16:creationId xmlns:a16="http://schemas.microsoft.com/office/drawing/2014/main" id="{1C09C4BA-405C-A447-BDEE-1DF85FF7F323}"/>
              </a:ext>
            </a:extLst>
          </p:cNvPr>
          <p:cNvSpPr/>
          <p:nvPr/>
        </p:nvSpPr>
        <p:spPr>
          <a:xfrm>
            <a:off x="1077246" y="360203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Cube 283">
            <a:extLst>
              <a:ext uri="{FF2B5EF4-FFF2-40B4-BE49-F238E27FC236}">
                <a16:creationId xmlns:a16="http://schemas.microsoft.com/office/drawing/2014/main" id="{98C268D5-ACB8-0244-AAD8-10DAF0B9F466}"/>
              </a:ext>
            </a:extLst>
          </p:cNvPr>
          <p:cNvSpPr/>
          <p:nvPr/>
        </p:nvSpPr>
        <p:spPr>
          <a:xfrm>
            <a:off x="1229646" y="360203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Cube 284">
            <a:extLst>
              <a:ext uri="{FF2B5EF4-FFF2-40B4-BE49-F238E27FC236}">
                <a16:creationId xmlns:a16="http://schemas.microsoft.com/office/drawing/2014/main" id="{B407DB29-A40C-CE4E-8E0D-ECF5993610E5}"/>
              </a:ext>
            </a:extLst>
          </p:cNvPr>
          <p:cNvSpPr/>
          <p:nvPr/>
        </p:nvSpPr>
        <p:spPr>
          <a:xfrm>
            <a:off x="1382046" y="360203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Cube 285">
            <a:extLst>
              <a:ext uri="{FF2B5EF4-FFF2-40B4-BE49-F238E27FC236}">
                <a16:creationId xmlns:a16="http://schemas.microsoft.com/office/drawing/2014/main" id="{4599BC86-2A16-F847-B5B9-7DC22A87487B}"/>
              </a:ext>
            </a:extLst>
          </p:cNvPr>
          <p:cNvSpPr/>
          <p:nvPr/>
        </p:nvSpPr>
        <p:spPr>
          <a:xfrm>
            <a:off x="1540934" y="360203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7" name="Cube 286">
            <a:extLst>
              <a:ext uri="{FF2B5EF4-FFF2-40B4-BE49-F238E27FC236}">
                <a16:creationId xmlns:a16="http://schemas.microsoft.com/office/drawing/2014/main" id="{001D4D98-C802-4E40-943E-EE8B4C9A8EA0}"/>
              </a:ext>
            </a:extLst>
          </p:cNvPr>
          <p:cNvSpPr/>
          <p:nvPr/>
        </p:nvSpPr>
        <p:spPr>
          <a:xfrm>
            <a:off x="609633" y="340511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8" name="Cube 287">
            <a:extLst>
              <a:ext uri="{FF2B5EF4-FFF2-40B4-BE49-F238E27FC236}">
                <a16:creationId xmlns:a16="http://schemas.microsoft.com/office/drawing/2014/main" id="{8A0778B6-3CE5-2E45-A4A0-2B501AD7A809}"/>
              </a:ext>
            </a:extLst>
          </p:cNvPr>
          <p:cNvSpPr/>
          <p:nvPr/>
        </p:nvSpPr>
        <p:spPr>
          <a:xfrm>
            <a:off x="807411" y="340511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Cube 288">
            <a:extLst>
              <a:ext uri="{FF2B5EF4-FFF2-40B4-BE49-F238E27FC236}">
                <a16:creationId xmlns:a16="http://schemas.microsoft.com/office/drawing/2014/main" id="{DF356E41-FFA0-7F46-80AC-9D3E868279DD}"/>
              </a:ext>
            </a:extLst>
          </p:cNvPr>
          <p:cNvSpPr/>
          <p:nvPr/>
        </p:nvSpPr>
        <p:spPr>
          <a:xfrm>
            <a:off x="762033" y="340511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Cube 289">
            <a:extLst>
              <a:ext uri="{FF2B5EF4-FFF2-40B4-BE49-F238E27FC236}">
                <a16:creationId xmlns:a16="http://schemas.microsoft.com/office/drawing/2014/main" id="{7C47B303-8D1C-DF49-8CC2-45A3CACD5DF7}"/>
              </a:ext>
            </a:extLst>
          </p:cNvPr>
          <p:cNvSpPr/>
          <p:nvPr/>
        </p:nvSpPr>
        <p:spPr>
          <a:xfrm>
            <a:off x="914433" y="340511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Cube 290">
            <a:extLst>
              <a:ext uri="{FF2B5EF4-FFF2-40B4-BE49-F238E27FC236}">
                <a16:creationId xmlns:a16="http://schemas.microsoft.com/office/drawing/2014/main" id="{8FCAA409-BDD8-5B4C-B7BE-7EB67AC91098}"/>
              </a:ext>
            </a:extLst>
          </p:cNvPr>
          <p:cNvSpPr/>
          <p:nvPr/>
        </p:nvSpPr>
        <p:spPr>
          <a:xfrm>
            <a:off x="1066833" y="340511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Cube 291">
            <a:extLst>
              <a:ext uri="{FF2B5EF4-FFF2-40B4-BE49-F238E27FC236}">
                <a16:creationId xmlns:a16="http://schemas.microsoft.com/office/drawing/2014/main" id="{60805FF5-A639-3545-9C02-B95284E2F8C3}"/>
              </a:ext>
            </a:extLst>
          </p:cNvPr>
          <p:cNvSpPr/>
          <p:nvPr/>
        </p:nvSpPr>
        <p:spPr>
          <a:xfrm>
            <a:off x="1219233" y="340511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Cube 292">
            <a:extLst>
              <a:ext uri="{FF2B5EF4-FFF2-40B4-BE49-F238E27FC236}">
                <a16:creationId xmlns:a16="http://schemas.microsoft.com/office/drawing/2014/main" id="{ED449255-702D-474E-A81A-A5B867A9E2CC}"/>
              </a:ext>
            </a:extLst>
          </p:cNvPr>
          <p:cNvSpPr/>
          <p:nvPr/>
        </p:nvSpPr>
        <p:spPr>
          <a:xfrm>
            <a:off x="1371633" y="340511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4" name="Cube 293">
            <a:extLst>
              <a:ext uri="{FF2B5EF4-FFF2-40B4-BE49-F238E27FC236}">
                <a16:creationId xmlns:a16="http://schemas.microsoft.com/office/drawing/2014/main" id="{90B95C33-3E7A-9F40-B630-7DA83BB71A51}"/>
              </a:ext>
            </a:extLst>
          </p:cNvPr>
          <p:cNvSpPr/>
          <p:nvPr/>
        </p:nvSpPr>
        <p:spPr>
          <a:xfrm>
            <a:off x="1530521" y="340511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5" name="Cube 294">
            <a:extLst>
              <a:ext uri="{FF2B5EF4-FFF2-40B4-BE49-F238E27FC236}">
                <a16:creationId xmlns:a16="http://schemas.microsoft.com/office/drawing/2014/main" id="{D75E1F24-8304-3A40-B273-721CAB36E1DA}"/>
              </a:ext>
            </a:extLst>
          </p:cNvPr>
          <p:cNvSpPr/>
          <p:nvPr/>
        </p:nvSpPr>
        <p:spPr>
          <a:xfrm>
            <a:off x="609633" y="323941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6" name="Cube 295">
            <a:extLst>
              <a:ext uri="{FF2B5EF4-FFF2-40B4-BE49-F238E27FC236}">
                <a16:creationId xmlns:a16="http://schemas.microsoft.com/office/drawing/2014/main" id="{21B75D9C-4D75-D54B-AC88-536CE1DBE3AC}"/>
              </a:ext>
            </a:extLst>
          </p:cNvPr>
          <p:cNvSpPr/>
          <p:nvPr/>
        </p:nvSpPr>
        <p:spPr>
          <a:xfrm>
            <a:off x="807411" y="323941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 name="Cube 296">
            <a:extLst>
              <a:ext uri="{FF2B5EF4-FFF2-40B4-BE49-F238E27FC236}">
                <a16:creationId xmlns:a16="http://schemas.microsoft.com/office/drawing/2014/main" id="{AFA9159D-67AC-974D-90CC-76E6459FDF5A}"/>
              </a:ext>
            </a:extLst>
          </p:cNvPr>
          <p:cNvSpPr/>
          <p:nvPr/>
        </p:nvSpPr>
        <p:spPr>
          <a:xfrm>
            <a:off x="762033" y="323941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8" name="Cube 297">
            <a:extLst>
              <a:ext uri="{FF2B5EF4-FFF2-40B4-BE49-F238E27FC236}">
                <a16:creationId xmlns:a16="http://schemas.microsoft.com/office/drawing/2014/main" id="{7F347759-591F-744E-A7E9-4E3E6E689765}"/>
              </a:ext>
            </a:extLst>
          </p:cNvPr>
          <p:cNvSpPr/>
          <p:nvPr/>
        </p:nvSpPr>
        <p:spPr>
          <a:xfrm>
            <a:off x="914433" y="323941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Cube 298">
            <a:extLst>
              <a:ext uri="{FF2B5EF4-FFF2-40B4-BE49-F238E27FC236}">
                <a16:creationId xmlns:a16="http://schemas.microsoft.com/office/drawing/2014/main" id="{9D2302ED-9286-764B-ABCF-524564F677C7}"/>
              </a:ext>
            </a:extLst>
          </p:cNvPr>
          <p:cNvSpPr/>
          <p:nvPr/>
        </p:nvSpPr>
        <p:spPr>
          <a:xfrm>
            <a:off x="1066833" y="323941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Cube 299">
            <a:extLst>
              <a:ext uri="{FF2B5EF4-FFF2-40B4-BE49-F238E27FC236}">
                <a16:creationId xmlns:a16="http://schemas.microsoft.com/office/drawing/2014/main" id="{A56367D2-EB9D-B74E-8738-D36EAC8F28E3}"/>
              </a:ext>
            </a:extLst>
          </p:cNvPr>
          <p:cNvSpPr/>
          <p:nvPr/>
        </p:nvSpPr>
        <p:spPr>
          <a:xfrm>
            <a:off x="1219233" y="323941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Cube 300">
            <a:extLst>
              <a:ext uri="{FF2B5EF4-FFF2-40B4-BE49-F238E27FC236}">
                <a16:creationId xmlns:a16="http://schemas.microsoft.com/office/drawing/2014/main" id="{9AB273F9-0D1C-9C45-9B66-F46AE1E13551}"/>
              </a:ext>
            </a:extLst>
          </p:cNvPr>
          <p:cNvSpPr/>
          <p:nvPr/>
        </p:nvSpPr>
        <p:spPr>
          <a:xfrm>
            <a:off x="1371633" y="323941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2" name="Cube 301">
            <a:extLst>
              <a:ext uri="{FF2B5EF4-FFF2-40B4-BE49-F238E27FC236}">
                <a16:creationId xmlns:a16="http://schemas.microsoft.com/office/drawing/2014/main" id="{4C61853D-BD43-534A-953B-F0779EED0541}"/>
              </a:ext>
            </a:extLst>
          </p:cNvPr>
          <p:cNvSpPr/>
          <p:nvPr/>
        </p:nvSpPr>
        <p:spPr>
          <a:xfrm>
            <a:off x="1530521" y="323941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 name="Cube 302">
            <a:extLst>
              <a:ext uri="{FF2B5EF4-FFF2-40B4-BE49-F238E27FC236}">
                <a16:creationId xmlns:a16="http://schemas.microsoft.com/office/drawing/2014/main" id="{ABF28062-F49E-4148-9095-400A5B5A1793}"/>
              </a:ext>
            </a:extLst>
          </p:cNvPr>
          <p:cNvSpPr/>
          <p:nvPr/>
        </p:nvSpPr>
        <p:spPr>
          <a:xfrm>
            <a:off x="601072" y="305522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Cube 303">
            <a:extLst>
              <a:ext uri="{FF2B5EF4-FFF2-40B4-BE49-F238E27FC236}">
                <a16:creationId xmlns:a16="http://schemas.microsoft.com/office/drawing/2014/main" id="{20A3C606-D710-E04F-8B85-1464598FAAF0}"/>
              </a:ext>
            </a:extLst>
          </p:cNvPr>
          <p:cNvSpPr/>
          <p:nvPr/>
        </p:nvSpPr>
        <p:spPr>
          <a:xfrm>
            <a:off x="798850" y="305522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Cube 304">
            <a:extLst>
              <a:ext uri="{FF2B5EF4-FFF2-40B4-BE49-F238E27FC236}">
                <a16:creationId xmlns:a16="http://schemas.microsoft.com/office/drawing/2014/main" id="{CF6F292F-59A3-3843-931B-147DB96A9480}"/>
              </a:ext>
            </a:extLst>
          </p:cNvPr>
          <p:cNvSpPr/>
          <p:nvPr/>
        </p:nvSpPr>
        <p:spPr>
          <a:xfrm>
            <a:off x="753472" y="305522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Cube 305">
            <a:extLst>
              <a:ext uri="{FF2B5EF4-FFF2-40B4-BE49-F238E27FC236}">
                <a16:creationId xmlns:a16="http://schemas.microsoft.com/office/drawing/2014/main" id="{DCE6BC0F-AD2D-F04A-85C9-E50EFDAC42B4}"/>
              </a:ext>
            </a:extLst>
          </p:cNvPr>
          <p:cNvSpPr/>
          <p:nvPr/>
        </p:nvSpPr>
        <p:spPr>
          <a:xfrm>
            <a:off x="905872" y="305522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Cube 306">
            <a:extLst>
              <a:ext uri="{FF2B5EF4-FFF2-40B4-BE49-F238E27FC236}">
                <a16:creationId xmlns:a16="http://schemas.microsoft.com/office/drawing/2014/main" id="{8168B07D-2124-E74B-8192-BC3928707816}"/>
              </a:ext>
            </a:extLst>
          </p:cNvPr>
          <p:cNvSpPr/>
          <p:nvPr/>
        </p:nvSpPr>
        <p:spPr>
          <a:xfrm>
            <a:off x="1058272" y="305522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Cube 307">
            <a:extLst>
              <a:ext uri="{FF2B5EF4-FFF2-40B4-BE49-F238E27FC236}">
                <a16:creationId xmlns:a16="http://schemas.microsoft.com/office/drawing/2014/main" id="{BF0E6697-6E77-DE42-B18D-00BAFCE9FE29}"/>
              </a:ext>
            </a:extLst>
          </p:cNvPr>
          <p:cNvSpPr/>
          <p:nvPr/>
        </p:nvSpPr>
        <p:spPr>
          <a:xfrm>
            <a:off x="1210672" y="305522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Cube 308">
            <a:extLst>
              <a:ext uri="{FF2B5EF4-FFF2-40B4-BE49-F238E27FC236}">
                <a16:creationId xmlns:a16="http://schemas.microsoft.com/office/drawing/2014/main" id="{90F371AF-DBC7-7F4F-A9DF-385ABAD7ED7A}"/>
              </a:ext>
            </a:extLst>
          </p:cNvPr>
          <p:cNvSpPr/>
          <p:nvPr/>
        </p:nvSpPr>
        <p:spPr>
          <a:xfrm>
            <a:off x="1363072" y="305522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Cube 309">
            <a:extLst>
              <a:ext uri="{FF2B5EF4-FFF2-40B4-BE49-F238E27FC236}">
                <a16:creationId xmlns:a16="http://schemas.microsoft.com/office/drawing/2014/main" id="{8FFD9CAF-ED53-1649-BDF6-30A390E5472D}"/>
              </a:ext>
            </a:extLst>
          </p:cNvPr>
          <p:cNvSpPr/>
          <p:nvPr/>
        </p:nvSpPr>
        <p:spPr>
          <a:xfrm>
            <a:off x="1521960" y="305522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 name="Cube 310">
            <a:extLst>
              <a:ext uri="{FF2B5EF4-FFF2-40B4-BE49-F238E27FC236}">
                <a16:creationId xmlns:a16="http://schemas.microsoft.com/office/drawing/2014/main" id="{04E47B41-FE5C-2643-B2BE-63284485E5E7}"/>
              </a:ext>
            </a:extLst>
          </p:cNvPr>
          <p:cNvSpPr/>
          <p:nvPr/>
        </p:nvSpPr>
        <p:spPr>
          <a:xfrm>
            <a:off x="601072" y="287384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Cube 311">
            <a:extLst>
              <a:ext uri="{FF2B5EF4-FFF2-40B4-BE49-F238E27FC236}">
                <a16:creationId xmlns:a16="http://schemas.microsoft.com/office/drawing/2014/main" id="{D87D70B1-C0FB-AA47-8FE5-E3FDC7770D76}"/>
              </a:ext>
            </a:extLst>
          </p:cNvPr>
          <p:cNvSpPr/>
          <p:nvPr/>
        </p:nvSpPr>
        <p:spPr>
          <a:xfrm>
            <a:off x="798850" y="287384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Cube 312">
            <a:extLst>
              <a:ext uri="{FF2B5EF4-FFF2-40B4-BE49-F238E27FC236}">
                <a16:creationId xmlns:a16="http://schemas.microsoft.com/office/drawing/2014/main" id="{10D9872F-8802-144C-BBDF-60E0FF0679E4}"/>
              </a:ext>
            </a:extLst>
          </p:cNvPr>
          <p:cNvSpPr/>
          <p:nvPr/>
        </p:nvSpPr>
        <p:spPr>
          <a:xfrm>
            <a:off x="753472" y="287384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Cube 313">
            <a:extLst>
              <a:ext uri="{FF2B5EF4-FFF2-40B4-BE49-F238E27FC236}">
                <a16:creationId xmlns:a16="http://schemas.microsoft.com/office/drawing/2014/main" id="{7BE6B729-8059-2D43-9C6C-FB8E93AC9194}"/>
              </a:ext>
            </a:extLst>
          </p:cNvPr>
          <p:cNvSpPr/>
          <p:nvPr/>
        </p:nvSpPr>
        <p:spPr>
          <a:xfrm>
            <a:off x="905872" y="287384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Cube 314">
            <a:extLst>
              <a:ext uri="{FF2B5EF4-FFF2-40B4-BE49-F238E27FC236}">
                <a16:creationId xmlns:a16="http://schemas.microsoft.com/office/drawing/2014/main" id="{898F1745-CD9A-0645-9818-AF4161DA3C16}"/>
              </a:ext>
            </a:extLst>
          </p:cNvPr>
          <p:cNvSpPr/>
          <p:nvPr/>
        </p:nvSpPr>
        <p:spPr>
          <a:xfrm>
            <a:off x="1058272" y="287384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Cube 315">
            <a:extLst>
              <a:ext uri="{FF2B5EF4-FFF2-40B4-BE49-F238E27FC236}">
                <a16:creationId xmlns:a16="http://schemas.microsoft.com/office/drawing/2014/main" id="{B1648B2F-83CE-4A4E-B93A-7CDD398AFB1C}"/>
              </a:ext>
            </a:extLst>
          </p:cNvPr>
          <p:cNvSpPr/>
          <p:nvPr/>
        </p:nvSpPr>
        <p:spPr>
          <a:xfrm>
            <a:off x="1210672" y="287384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 name="Cube 316">
            <a:extLst>
              <a:ext uri="{FF2B5EF4-FFF2-40B4-BE49-F238E27FC236}">
                <a16:creationId xmlns:a16="http://schemas.microsoft.com/office/drawing/2014/main" id="{123DAFC6-8B75-874C-9B6A-E978E6F33992}"/>
              </a:ext>
            </a:extLst>
          </p:cNvPr>
          <p:cNvSpPr/>
          <p:nvPr/>
        </p:nvSpPr>
        <p:spPr>
          <a:xfrm>
            <a:off x="1363072" y="287384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Cube 317">
            <a:extLst>
              <a:ext uri="{FF2B5EF4-FFF2-40B4-BE49-F238E27FC236}">
                <a16:creationId xmlns:a16="http://schemas.microsoft.com/office/drawing/2014/main" id="{0EAC17F7-AD54-DB41-8947-C6A9DE1760A0}"/>
              </a:ext>
            </a:extLst>
          </p:cNvPr>
          <p:cNvSpPr/>
          <p:nvPr/>
        </p:nvSpPr>
        <p:spPr>
          <a:xfrm>
            <a:off x="1521960" y="287384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Cube 318">
            <a:extLst>
              <a:ext uri="{FF2B5EF4-FFF2-40B4-BE49-F238E27FC236}">
                <a16:creationId xmlns:a16="http://schemas.microsoft.com/office/drawing/2014/main" id="{7DFF139A-EC71-7245-8757-DAA2F2EE489F}"/>
              </a:ext>
            </a:extLst>
          </p:cNvPr>
          <p:cNvSpPr/>
          <p:nvPr/>
        </p:nvSpPr>
        <p:spPr>
          <a:xfrm>
            <a:off x="621508" y="267422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 name="Cube 319">
            <a:extLst>
              <a:ext uri="{FF2B5EF4-FFF2-40B4-BE49-F238E27FC236}">
                <a16:creationId xmlns:a16="http://schemas.microsoft.com/office/drawing/2014/main" id="{9BCC3411-A8DC-E14C-B0FE-DBAB9C43F4EA}"/>
              </a:ext>
            </a:extLst>
          </p:cNvPr>
          <p:cNvSpPr/>
          <p:nvPr/>
        </p:nvSpPr>
        <p:spPr>
          <a:xfrm>
            <a:off x="807411" y="267422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 name="Cube 320">
            <a:extLst>
              <a:ext uri="{FF2B5EF4-FFF2-40B4-BE49-F238E27FC236}">
                <a16:creationId xmlns:a16="http://schemas.microsoft.com/office/drawing/2014/main" id="{E048F790-AC26-A24E-911B-05DF65AA9B0C}"/>
              </a:ext>
            </a:extLst>
          </p:cNvPr>
          <p:cNvSpPr/>
          <p:nvPr/>
        </p:nvSpPr>
        <p:spPr>
          <a:xfrm>
            <a:off x="762033" y="267422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 name="Cube 321">
            <a:extLst>
              <a:ext uri="{FF2B5EF4-FFF2-40B4-BE49-F238E27FC236}">
                <a16:creationId xmlns:a16="http://schemas.microsoft.com/office/drawing/2014/main" id="{981D6690-A5BE-AE4B-A5B8-D661513D3093}"/>
              </a:ext>
            </a:extLst>
          </p:cNvPr>
          <p:cNvSpPr/>
          <p:nvPr/>
        </p:nvSpPr>
        <p:spPr>
          <a:xfrm>
            <a:off x="914433" y="267422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 name="Cube 322">
            <a:extLst>
              <a:ext uri="{FF2B5EF4-FFF2-40B4-BE49-F238E27FC236}">
                <a16:creationId xmlns:a16="http://schemas.microsoft.com/office/drawing/2014/main" id="{BDA84ADA-3043-3041-B703-632FD3D32940}"/>
              </a:ext>
            </a:extLst>
          </p:cNvPr>
          <p:cNvSpPr/>
          <p:nvPr/>
        </p:nvSpPr>
        <p:spPr>
          <a:xfrm>
            <a:off x="1066833" y="267422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 name="Cube 323">
            <a:extLst>
              <a:ext uri="{FF2B5EF4-FFF2-40B4-BE49-F238E27FC236}">
                <a16:creationId xmlns:a16="http://schemas.microsoft.com/office/drawing/2014/main" id="{3BFDD123-0B93-724D-B4BA-9EFB0A2EB6B2}"/>
              </a:ext>
            </a:extLst>
          </p:cNvPr>
          <p:cNvSpPr/>
          <p:nvPr/>
        </p:nvSpPr>
        <p:spPr>
          <a:xfrm>
            <a:off x="1219233" y="267422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Cube 324">
            <a:extLst>
              <a:ext uri="{FF2B5EF4-FFF2-40B4-BE49-F238E27FC236}">
                <a16:creationId xmlns:a16="http://schemas.microsoft.com/office/drawing/2014/main" id="{71B64A88-155A-DA4A-B82A-FB2693C68DEE}"/>
              </a:ext>
            </a:extLst>
          </p:cNvPr>
          <p:cNvSpPr/>
          <p:nvPr/>
        </p:nvSpPr>
        <p:spPr>
          <a:xfrm>
            <a:off x="1371633" y="267422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 name="Cube 325">
            <a:extLst>
              <a:ext uri="{FF2B5EF4-FFF2-40B4-BE49-F238E27FC236}">
                <a16:creationId xmlns:a16="http://schemas.microsoft.com/office/drawing/2014/main" id="{6713971A-85CC-0A48-8A7B-B1E67090461B}"/>
              </a:ext>
            </a:extLst>
          </p:cNvPr>
          <p:cNvSpPr/>
          <p:nvPr/>
        </p:nvSpPr>
        <p:spPr>
          <a:xfrm>
            <a:off x="1530521" y="2674226"/>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 name="Cube 326">
            <a:extLst>
              <a:ext uri="{FF2B5EF4-FFF2-40B4-BE49-F238E27FC236}">
                <a16:creationId xmlns:a16="http://schemas.microsoft.com/office/drawing/2014/main" id="{2A079F71-DE92-294C-AF22-554818B3ED21}"/>
              </a:ext>
            </a:extLst>
          </p:cNvPr>
          <p:cNvSpPr/>
          <p:nvPr/>
        </p:nvSpPr>
        <p:spPr>
          <a:xfrm>
            <a:off x="627363" y="248019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 name="Cube 327">
            <a:extLst>
              <a:ext uri="{FF2B5EF4-FFF2-40B4-BE49-F238E27FC236}">
                <a16:creationId xmlns:a16="http://schemas.microsoft.com/office/drawing/2014/main" id="{FE76D071-3F22-9949-83F2-1260D863CF3E}"/>
              </a:ext>
            </a:extLst>
          </p:cNvPr>
          <p:cNvSpPr/>
          <p:nvPr/>
        </p:nvSpPr>
        <p:spPr>
          <a:xfrm>
            <a:off x="837016" y="248019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 name="Cube 328">
            <a:extLst>
              <a:ext uri="{FF2B5EF4-FFF2-40B4-BE49-F238E27FC236}">
                <a16:creationId xmlns:a16="http://schemas.microsoft.com/office/drawing/2014/main" id="{6BC4FE90-F597-E547-87FC-842B66A436F6}"/>
              </a:ext>
            </a:extLst>
          </p:cNvPr>
          <p:cNvSpPr/>
          <p:nvPr/>
        </p:nvSpPr>
        <p:spPr>
          <a:xfrm>
            <a:off x="791638" y="248019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Cube 329">
            <a:extLst>
              <a:ext uri="{FF2B5EF4-FFF2-40B4-BE49-F238E27FC236}">
                <a16:creationId xmlns:a16="http://schemas.microsoft.com/office/drawing/2014/main" id="{9E82DDF4-6BFF-CD42-A5C6-62D3A7D4D52A}"/>
              </a:ext>
            </a:extLst>
          </p:cNvPr>
          <p:cNvSpPr/>
          <p:nvPr/>
        </p:nvSpPr>
        <p:spPr>
          <a:xfrm>
            <a:off x="944038" y="248019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Cube 330">
            <a:extLst>
              <a:ext uri="{FF2B5EF4-FFF2-40B4-BE49-F238E27FC236}">
                <a16:creationId xmlns:a16="http://schemas.microsoft.com/office/drawing/2014/main" id="{B0BF51F3-848D-1C41-9BB9-2B5EF8E24229}"/>
              </a:ext>
            </a:extLst>
          </p:cNvPr>
          <p:cNvSpPr/>
          <p:nvPr/>
        </p:nvSpPr>
        <p:spPr>
          <a:xfrm>
            <a:off x="1096438" y="248019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 name="Cube 331">
            <a:extLst>
              <a:ext uri="{FF2B5EF4-FFF2-40B4-BE49-F238E27FC236}">
                <a16:creationId xmlns:a16="http://schemas.microsoft.com/office/drawing/2014/main" id="{11519961-66BC-994C-93CB-1C8F960616FF}"/>
              </a:ext>
            </a:extLst>
          </p:cNvPr>
          <p:cNvSpPr/>
          <p:nvPr/>
        </p:nvSpPr>
        <p:spPr>
          <a:xfrm>
            <a:off x="1248838" y="248019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 name="Cube 332">
            <a:extLst>
              <a:ext uri="{FF2B5EF4-FFF2-40B4-BE49-F238E27FC236}">
                <a16:creationId xmlns:a16="http://schemas.microsoft.com/office/drawing/2014/main" id="{81C11E5F-45E4-8B4C-A3F7-F9ACAC9152CD}"/>
              </a:ext>
            </a:extLst>
          </p:cNvPr>
          <p:cNvSpPr/>
          <p:nvPr/>
        </p:nvSpPr>
        <p:spPr>
          <a:xfrm>
            <a:off x="1401238" y="248019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 name="Cube 333">
            <a:extLst>
              <a:ext uri="{FF2B5EF4-FFF2-40B4-BE49-F238E27FC236}">
                <a16:creationId xmlns:a16="http://schemas.microsoft.com/office/drawing/2014/main" id="{142C97C1-B796-2743-B107-4561805037BA}"/>
              </a:ext>
            </a:extLst>
          </p:cNvPr>
          <p:cNvSpPr/>
          <p:nvPr/>
        </p:nvSpPr>
        <p:spPr>
          <a:xfrm>
            <a:off x="1549852" y="248019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 name="Cube 334">
            <a:extLst>
              <a:ext uri="{FF2B5EF4-FFF2-40B4-BE49-F238E27FC236}">
                <a16:creationId xmlns:a16="http://schemas.microsoft.com/office/drawing/2014/main" id="{A35773DE-B305-1947-87A1-D467A309C1B9}"/>
              </a:ext>
            </a:extLst>
          </p:cNvPr>
          <p:cNvSpPr/>
          <p:nvPr/>
        </p:nvSpPr>
        <p:spPr>
          <a:xfrm>
            <a:off x="628825" y="228327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6" name="Cube 335">
            <a:extLst>
              <a:ext uri="{FF2B5EF4-FFF2-40B4-BE49-F238E27FC236}">
                <a16:creationId xmlns:a16="http://schemas.microsoft.com/office/drawing/2014/main" id="{58C4C526-06F2-AE44-B4BA-03C5C57F2751}"/>
              </a:ext>
            </a:extLst>
          </p:cNvPr>
          <p:cNvSpPr/>
          <p:nvPr/>
        </p:nvSpPr>
        <p:spPr>
          <a:xfrm>
            <a:off x="826603" y="228327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7" name="Cube 336">
            <a:extLst>
              <a:ext uri="{FF2B5EF4-FFF2-40B4-BE49-F238E27FC236}">
                <a16:creationId xmlns:a16="http://schemas.microsoft.com/office/drawing/2014/main" id="{A4E005F7-3F24-9D41-A970-375FD48028F4}"/>
              </a:ext>
            </a:extLst>
          </p:cNvPr>
          <p:cNvSpPr/>
          <p:nvPr/>
        </p:nvSpPr>
        <p:spPr>
          <a:xfrm>
            <a:off x="781225" y="228327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 name="Cube 337">
            <a:extLst>
              <a:ext uri="{FF2B5EF4-FFF2-40B4-BE49-F238E27FC236}">
                <a16:creationId xmlns:a16="http://schemas.microsoft.com/office/drawing/2014/main" id="{8E42500E-34F4-2142-AAA5-AAE0AE3D5A6C}"/>
              </a:ext>
            </a:extLst>
          </p:cNvPr>
          <p:cNvSpPr/>
          <p:nvPr/>
        </p:nvSpPr>
        <p:spPr>
          <a:xfrm>
            <a:off x="933625" y="228327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9" name="Cube 338">
            <a:extLst>
              <a:ext uri="{FF2B5EF4-FFF2-40B4-BE49-F238E27FC236}">
                <a16:creationId xmlns:a16="http://schemas.microsoft.com/office/drawing/2014/main" id="{AC7AAE26-DF2F-C640-9FF4-18B4B8B9ECF5}"/>
              </a:ext>
            </a:extLst>
          </p:cNvPr>
          <p:cNvSpPr/>
          <p:nvPr/>
        </p:nvSpPr>
        <p:spPr>
          <a:xfrm>
            <a:off x="1086025" y="228327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0" name="Cube 339">
            <a:extLst>
              <a:ext uri="{FF2B5EF4-FFF2-40B4-BE49-F238E27FC236}">
                <a16:creationId xmlns:a16="http://schemas.microsoft.com/office/drawing/2014/main" id="{98F28B3D-07F6-A945-BCCF-74D073710913}"/>
              </a:ext>
            </a:extLst>
          </p:cNvPr>
          <p:cNvSpPr/>
          <p:nvPr/>
        </p:nvSpPr>
        <p:spPr>
          <a:xfrm>
            <a:off x="1238425" y="228327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1" name="Cube 340">
            <a:extLst>
              <a:ext uri="{FF2B5EF4-FFF2-40B4-BE49-F238E27FC236}">
                <a16:creationId xmlns:a16="http://schemas.microsoft.com/office/drawing/2014/main" id="{CC216D55-E03D-764F-BF5F-8C245A7F2FA4}"/>
              </a:ext>
            </a:extLst>
          </p:cNvPr>
          <p:cNvSpPr/>
          <p:nvPr/>
        </p:nvSpPr>
        <p:spPr>
          <a:xfrm>
            <a:off x="1390825" y="228327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Cube 341">
            <a:extLst>
              <a:ext uri="{FF2B5EF4-FFF2-40B4-BE49-F238E27FC236}">
                <a16:creationId xmlns:a16="http://schemas.microsoft.com/office/drawing/2014/main" id="{DBB684C2-45C9-3942-BA44-EF280A038CED}"/>
              </a:ext>
            </a:extLst>
          </p:cNvPr>
          <p:cNvSpPr/>
          <p:nvPr/>
        </p:nvSpPr>
        <p:spPr>
          <a:xfrm>
            <a:off x="1549713" y="228327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3" name="Cube 342">
            <a:extLst>
              <a:ext uri="{FF2B5EF4-FFF2-40B4-BE49-F238E27FC236}">
                <a16:creationId xmlns:a16="http://schemas.microsoft.com/office/drawing/2014/main" id="{F05EBD3A-80D6-6E4F-9220-84579C2CA0B1}"/>
              </a:ext>
            </a:extLst>
          </p:cNvPr>
          <p:cNvSpPr/>
          <p:nvPr/>
        </p:nvSpPr>
        <p:spPr>
          <a:xfrm>
            <a:off x="628825" y="211757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Cube 343">
            <a:extLst>
              <a:ext uri="{FF2B5EF4-FFF2-40B4-BE49-F238E27FC236}">
                <a16:creationId xmlns:a16="http://schemas.microsoft.com/office/drawing/2014/main" id="{02E701D8-6BC0-8D43-8149-07B34319BC28}"/>
              </a:ext>
            </a:extLst>
          </p:cNvPr>
          <p:cNvSpPr/>
          <p:nvPr/>
        </p:nvSpPr>
        <p:spPr>
          <a:xfrm>
            <a:off x="826603" y="211757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5" name="Cube 344">
            <a:extLst>
              <a:ext uri="{FF2B5EF4-FFF2-40B4-BE49-F238E27FC236}">
                <a16:creationId xmlns:a16="http://schemas.microsoft.com/office/drawing/2014/main" id="{D38909D0-845F-104F-8D70-7B96885F4D6B}"/>
              </a:ext>
            </a:extLst>
          </p:cNvPr>
          <p:cNvSpPr/>
          <p:nvPr/>
        </p:nvSpPr>
        <p:spPr>
          <a:xfrm>
            <a:off x="781225" y="211757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6" name="Cube 345">
            <a:extLst>
              <a:ext uri="{FF2B5EF4-FFF2-40B4-BE49-F238E27FC236}">
                <a16:creationId xmlns:a16="http://schemas.microsoft.com/office/drawing/2014/main" id="{D5B7735B-38D9-7145-AD64-0DB06C4E2D6D}"/>
              </a:ext>
            </a:extLst>
          </p:cNvPr>
          <p:cNvSpPr/>
          <p:nvPr/>
        </p:nvSpPr>
        <p:spPr>
          <a:xfrm>
            <a:off x="933625" y="211757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7" name="Cube 346">
            <a:extLst>
              <a:ext uri="{FF2B5EF4-FFF2-40B4-BE49-F238E27FC236}">
                <a16:creationId xmlns:a16="http://schemas.microsoft.com/office/drawing/2014/main" id="{6ED22AED-E7B6-184E-9421-EBD26FA5622B}"/>
              </a:ext>
            </a:extLst>
          </p:cNvPr>
          <p:cNvSpPr/>
          <p:nvPr/>
        </p:nvSpPr>
        <p:spPr>
          <a:xfrm>
            <a:off x="1086025" y="211757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 name="Cube 347">
            <a:extLst>
              <a:ext uri="{FF2B5EF4-FFF2-40B4-BE49-F238E27FC236}">
                <a16:creationId xmlns:a16="http://schemas.microsoft.com/office/drawing/2014/main" id="{CF81158A-62D2-1145-8049-3AD3D8C644BE}"/>
              </a:ext>
            </a:extLst>
          </p:cNvPr>
          <p:cNvSpPr/>
          <p:nvPr/>
        </p:nvSpPr>
        <p:spPr>
          <a:xfrm>
            <a:off x="1238425" y="211757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9" name="Cube 348">
            <a:extLst>
              <a:ext uri="{FF2B5EF4-FFF2-40B4-BE49-F238E27FC236}">
                <a16:creationId xmlns:a16="http://schemas.microsoft.com/office/drawing/2014/main" id="{2571BE62-266B-0346-AFC4-7FE9AEDB4A9E}"/>
              </a:ext>
            </a:extLst>
          </p:cNvPr>
          <p:cNvSpPr/>
          <p:nvPr/>
        </p:nvSpPr>
        <p:spPr>
          <a:xfrm>
            <a:off x="1390825" y="211757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0" name="Cube 349">
            <a:extLst>
              <a:ext uri="{FF2B5EF4-FFF2-40B4-BE49-F238E27FC236}">
                <a16:creationId xmlns:a16="http://schemas.microsoft.com/office/drawing/2014/main" id="{74ED1C5C-FB33-D448-AD64-777884BDA3D8}"/>
              </a:ext>
            </a:extLst>
          </p:cNvPr>
          <p:cNvSpPr/>
          <p:nvPr/>
        </p:nvSpPr>
        <p:spPr>
          <a:xfrm>
            <a:off x="1549713" y="2117571"/>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1" name="Cube 350">
            <a:extLst>
              <a:ext uri="{FF2B5EF4-FFF2-40B4-BE49-F238E27FC236}">
                <a16:creationId xmlns:a16="http://schemas.microsoft.com/office/drawing/2014/main" id="{35FB4B4C-316B-FD41-BD7D-8BCBDDF7F354}"/>
              </a:ext>
            </a:extLst>
          </p:cNvPr>
          <p:cNvSpPr/>
          <p:nvPr/>
        </p:nvSpPr>
        <p:spPr>
          <a:xfrm>
            <a:off x="620264" y="193338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2" name="Cube 351">
            <a:extLst>
              <a:ext uri="{FF2B5EF4-FFF2-40B4-BE49-F238E27FC236}">
                <a16:creationId xmlns:a16="http://schemas.microsoft.com/office/drawing/2014/main" id="{E451B624-9839-CB4F-9804-1E44C0A20021}"/>
              </a:ext>
            </a:extLst>
          </p:cNvPr>
          <p:cNvSpPr/>
          <p:nvPr/>
        </p:nvSpPr>
        <p:spPr>
          <a:xfrm>
            <a:off x="818042" y="193338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Cube 352">
            <a:extLst>
              <a:ext uri="{FF2B5EF4-FFF2-40B4-BE49-F238E27FC236}">
                <a16:creationId xmlns:a16="http://schemas.microsoft.com/office/drawing/2014/main" id="{83291180-3A87-154F-B036-2F9771974B40}"/>
              </a:ext>
            </a:extLst>
          </p:cNvPr>
          <p:cNvSpPr/>
          <p:nvPr/>
        </p:nvSpPr>
        <p:spPr>
          <a:xfrm>
            <a:off x="772664" y="193338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Cube 353">
            <a:extLst>
              <a:ext uri="{FF2B5EF4-FFF2-40B4-BE49-F238E27FC236}">
                <a16:creationId xmlns:a16="http://schemas.microsoft.com/office/drawing/2014/main" id="{6B658693-E409-9E47-9B0C-C3A28FD456BC}"/>
              </a:ext>
            </a:extLst>
          </p:cNvPr>
          <p:cNvSpPr/>
          <p:nvPr/>
        </p:nvSpPr>
        <p:spPr>
          <a:xfrm>
            <a:off x="925064" y="193338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5" name="Cube 354">
            <a:extLst>
              <a:ext uri="{FF2B5EF4-FFF2-40B4-BE49-F238E27FC236}">
                <a16:creationId xmlns:a16="http://schemas.microsoft.com/office/drawing/2014/main" id="{BC6890E4-F353-4742-8D6C-37C14B82BFCC}"/>
              </a:ext>
            </a:extLst>
          </p:cNvPr>
          <p:cNvSpPr/>
          <p:nvPr/>
        </p:nvSpPr>
        <p:spPr>
          <a:xfrm>
            <a:off x="1077464" y="193338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6" name="Cube 355">
            <a:extLst>
              <a:ext uri="{FF2B5EF4-FFF2-40B4-BE49-F238E27FC236}">
                <a16:creationId xmlns:a16="http://schemas.microsoft.com/office/drawing/2014/main" id="{93CFDC01-D05C-704D-9076-42C0B8DC8FFC}"/>
              </a:ext>
            </a:extLst>
          </p:cNvPr>
          <p:cNvSpPr/>
          <p:nvPr/>
        </p:nvSpPr>
        <p:spPr>
          <a:xfrm>
            <a:off x="1229864" y="193338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7" name="Cube 356">
            <a:extLst>
              <a:ext uri="{FF2B5EF4-FFF2-40B4-BE49-F238E27FC236}">
                <a16:creationId xmlns:a16="http://schemas.microsoft.com/office/drawing/2014/main" id="{85F9C755-11ED-F642-8D91-3A347C2EE946}"/>
              </a:ext>
            </a:extLst>
          </p:cNvPr>
          <p:cNvSpPr/>
          <p:nvPr/>
        </p:nvSpPr>
        <p:spPr>
          <a:xfrm>
            <a:off x="1382264" y="193338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 name="Cube 357">
            <a:extLst>
              <a:ext uri="{FF2B5EF4-FFF2-40B4-BE49-F238E27FC236}">
                <a16:creationId xmlns:a16="http://schemas.microsoft.com/office/drawing/2014/main" id="{C9D8D3B0-A585-9246-91AF-FF3111E06B9D}"/>
              </a:ext>
            </a:extLst>
          </p:cNvPr>
          <p:cNvSpPr/>
          <p:nvPr/>
        </p:nvSpPr>
        <p:spPr>
          <a:xfrm>
            <a:off x="1541152" y="193338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9" name="Cube 358">
            <a:extLst>
              <a:ext uri="{FF2B5EF4-FFF2-40B4-BE49-F238E27FC236}">
                <a16:creationId xmlns:a16="http://schemas.microsoft.com/office/drawing/2014/main" id="{AFFA9E9F-6F14-8B42-B10D-C57FFBFADCB4}"/>
              </a:ext>
            </a:extLst>
          </p:cNvPr>
          <p:cNvSpPr/>
          <p:nvPr/>
        </p:nvSpPr>
        <p:spPr>
          <a:xfrm>
            <a:off x="620264" y="1751997"/>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0" name="Cube 359">
            <a:extLst>
              <a:ext uri="{FF2B5EF4-FFF2-40B4-BE49-F238E27FC236}">
                <a16:creationId xmlns:a16="http://schemas.microsoft.com/office/drawing/2014/main" id="{7C61ABF2-16FF-D543-B5C0-340D9ED915C0}"/>
              </a:ext>
            </a:extLst>
          </p:cNvPr>
          <p:cNvSpPr/>
          <p:nvPr/>
        </p:nvSpPr>
        <p:spPr>
          <a:xfrm>
            <a:off x="818042" y="1751997"/>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1" name="Cube 360">
            <a:extLst>
              <a:ext uri="{FF2B5EF4-FFF2-40B4-BE49-F238E27FC236}">
                <a16:creationId xmlns:a16="http://schemas.microsoft.com/office/drawing/2014/main" id="{86350F73-50A6-0A4A-89DC-45E0C2CC05CD}"/>
              </a:ext>
            </a:extLst>
          </p:cNvPr>
          <p:cNvSpPr/>
          <p:nvPr/>
        </p:nvSpPr>
        <p:spPr>
          <a:xfrm>
            <a:off x="772664" y="1751997"/>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2" name="Cube 361">
            <a:extLst>
              <a:ext uri="{FF2B5EF4-FFF2-40B4-BE49-F238E27FC236}">
                <a16:creationId xmlns:a16="http://schemas.microsoft.com/office/drawing/2014/main" id="{CECD21DA-8FD3-7548-ADBE-6455E47C0688}"/>
              </a:ext>
            </a:extLst>
          </p:cNvPr>
          <p:cNvSpPr/>
          <p:nvPr/>
        </p:nvSpPr>
        <p:spPr>
          <a:xfrm>
            <a:off x="925064" y="1751997"/>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3" name="Cube 362">
            <a:extLst>
              <a:ext uri="{FF2B5EF4-FFF2-40B4-BE49-F238E27FC236}">
                <a16:creationId xmlns:a16="http://schemas.microsoft.com/office/drawing/2014/main" id="{3D2A1BD2-1232-BF4B-8FA6-26663D317B37}"/>
              </a:ext>
            </a:extLst>
          </p:cNvPr>
          <p:cNvSpPr/>
          <p:nvPr/>
        </p:nvSpPr>
        <p:spPr>
          <a:xfrm>
            <a:off x="1077464" y="1751997"/>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4" name="Cube 363">
            <a:extLst>
              <a:ext uri="{FF2B5EF4-FFF2-40B4-BE49-F238E27FC236}">
                <a16:creationId xmlns:a16="http://schemas.microsoft.com/office/drawing/2014/main" id="{B888A4E6-F4FF-1842-AC6E-B2D17926062A}"/>
              </a:ext>
            </a:extLst>
          </p:cNvPr>
          <p:cNvSpPr/>
          <p:nvPr/>
        </p:nvSpPr>
        <p:spPr>
          <a:xfrm>
            <a:off x="1229864" y="1751997"/>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5" name="Cube 364">
            <a:extLst>
              <a:ext uri="{FF2B5EF4-FFF2-40B4-BE49-F238E27FC236}">
                <a16:creationId xmlns:a16="http://schemas.microsoft.com/office/drawing/2014/main" id="{5F18E1F1-9098-2E4A-A344-B73153E1C90D}"/>
              </a:ext>
            </a:extLst>
          </p:cNvPr>
          <p:cNvSpPr/>
          <p:nvPr/>
        </p:nvSpPr>
        <p:spPr>
          <a:xfrm>
            <a:off x="1382264" y="1751997"/>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6" name="Cube 365">
            <a:extLst>
              <a:ext uri="{FF2B5EF4-FFF2-40B4-BE49-F238E27FC236}">
                <a16:creationId xmlns:a16="http://schemas.microsoft.com/office/drawing/2014/main" id="{514BD6DF-888F-6642-9A6E-601034E5C983}"/>
              </a:ext>
            </a:extLst>
          </p:cNvPr>
          <p:cNvSpPr/>
          <p:nvPr/>
        </p:nvSpPr>
        <p:spPr>
          <a:xfrm>
            <a:off x="1541152" y="1751997"/>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7" name="Cube 366">
            <a:extLst>
              <a:ext uri="{FF2B5EF4-FFF2-40B4-BE49-F238E27FC236}">
                <a16:creationId xmlns:a16="http://schemas.microsoft.com/office/drawing/2014/main" id="{63798404-9DB7-D14E-B926-6816FB434B28}"/>
              </a:ext>
            </a:extLst>
          </p:cNvPr>
          <p:cNvSpPr/>
          <p:nvPr/>
        </p:nvSpPr>
        <p:spPr>
          <a:xfrm>
            <a:off x="628825" y="155238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 name="Cube 367">
            <a:extLst>
              <a:ext uri="{FF2B5EF4-FFF2-40B4-BE49-F238E27FC236}">
                <a16:creationId xmlns:a16="http://schemas.microsoft.com/office/drawing/2014/main" id="{8C1BD332-56E9-EF44-B8D2-C6F1ED0DC896}"/>
              </a:ext>
            </a:extLst>
          </p:cNvPr>
          <p:cNvSpPr/>
          <p:nvPr/>
        </p:nvSpPr>
        <p:spPr>
          <a:xfrm>
            <a:off x="826603" y="155238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9" name="Cube 368">
            <a:extLst>
              <a:ext uri="{FF2B5EF4-FFF2-40B4-BE49-F238E27FC236}">
                <a16:creationId xmlns:a16="http://schemas.microsoft.com/office/drawing/2014/main" id="{67EC1E85-47A9-634F-BECE-13A19F86918C}"/>
              </a:ext>
            </a:extLst>
          </p:cNvPr>
          <p:cNvSpPr/>
          <p:nvPr/>
        </p:nvSpPr>
        <p:spPr>
          <a:xfrm>
            <a:off x="781225" y="155238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0" name="Cube 369">
            <a:extLst>
              <a:ext uri="{FF2B5EF4-FFF2-40B4-BE49-F238E27FC236}">
                <a16:creationId xmlns:a16="http://schemas.microsoft.com/office/drawing/2014/main" id="{97534212-D90E-7942-A00E-251578AF2FB7}"/>
              </a:ext>
            </a:extLst>
          </p:cNvPr>
          <p:cNvSpPr/>
          <p:nvPr/>
        </p:nvSpPr>
        <p:spPr>
          <a:xfrm>
            <a:off x="933625" y="155238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Cube 370">
            <a:extLst>
              <a:ext uri="{FF2B5EF4-FFF2-40B4-BE49-F238E27FC236}">
                <a16:creationId xmlns:a16="http://schemas.microsoft.com/office/drawing/2014/main" id="{80FFBB1E-1E2E-3744-9AC2-CFEA4A84AADC}"/>
              </a:ext>
            </a:extLst>
          </p:cNvPr>
          <p:cNvSpPr/>
          <p:nvPr/>
        </p:nvSpPr>
        <p:spPr>
          <a:xfrm>
            <a:off x="1086025" y="155238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2" name="Cube 371">
            <a:extLst>
              <a:ext uri="{FF2B5EF4-FFF2-40B4-BE49-F238E27FC236}">
                <a16:creationId xmlns:a16="http://schemas.microsoft.com/office/drawing/2014/main" id="{F202AC41-DFD2-174D-9CEB-CD19E4B1B24F}"/>
              </a:ext>
            </a:extLst>
          </p:cNvPr>
          <p:cNvSpPr/>
          <p:nvPr/>
        </p:nvSpPr>
        <p:spPr>
          <a:xfrm>
            <a:off x="1238425" y="155238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3" name="Cube 372">
            <a:extLst>
              <a:ext uri="{FF2B5EF4-FFF2-40B4-BE49-F238E27FC236}">
                <a16:creationId xmlns:a16="http://schemas.microsoft.com/office/drawing/2014/main" id="{B738E1B8-2748-6241-893B-06D6E4937BE4}"/>
              </a:ext>
            </a:extLst>
          </p:cNvPr>
          <p:cNvSpPr/>
          <p:nvPr/>
        </p:nvSpPr>
        <p:spPr>
          <a:xfrm>
            <a:off x="1390825" y="155238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4" name="Cube 373">
            <a:extLst>
              <a:ext uri="{FF2B5EF4-FFF2-40B4-BE49-F238E27FC236}">
                <a16:creationId xmlns:a16="http://schemas.microsoft.com/office/drawing/2014/main" id="{0A2F57AF-FA74-314C-83A8-8A9683E47AB3}"/>
              </a:ext>
            </a:extLst>
          </p:cNvPr>
          <p:cNvSpPr/>
          <p:nvPr/>
        </p:nvSpPr>
        <p:spPr>
          <a:xfrm>
            <a:off x="1549713" y="1552382"/>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5" name="Cube 374">
            <a:extLst>
              <a:ext uri="{FF2B5EF4-FFF2-40B4-BE49-F238E27FC236}">
                <a16:creationId xmlns:a16="http://schemas.microsoft.com/office/drawing/2014/main" id="{99424D97-1C94-4D4D-96D8-904AAF7E14D1}"/>
              </a:ext>
            </a:extLst>
          </p:cNvPr>
          <p:cNvSpPr/>
          <p:nvPr/>
        </p:nvSpPr>
        <p:spPr>
          <a:xfrm>
            <a:off x="630401" y="135574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6" name="Cube 375">
            <a:extLst>
              <a:ext uri="{FF2B5EF4-FFF2-40B4-BE49-F238E27FC236}">
                <a16:creationId xmlns:a16="http://schemas.microsoft.com/office/drawing/2014/main" id="{E909F614-3AE3-EA43-9DB7-9774E8EFEAD6}"/>
              </a:ext>
            </a:extLst>
          </p:cNvPr>
          <p:cNvSpPr/>
          <p:nvPr/>
        </p:nvSpPr>
        <p:spPr>
          <a:xfrm>
            <a:off x="828179" y="135574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Cube 376">
            <a:extLst>
              <a:ext uri="{FF2B5EF4-FFF2-40B4-BE49-F238E27FC236}">
                <a16:creationId xmlns:a16="http://schemas.microsoft.com/office/drawing/2014/main" id="{9F849CC4-4668-E349-B84D-786577A95F1C}"/>
              </a:ext>
            </a:extLst>
          </p:cNvPr>
          <p:cNvSpPr/>
          <p:nvPr/>
        </p:nvSpPr>
        <p:spPr>
          <a:xfrm>
            <a:off x="782801" y="135574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Cube 377">
            <a:extLst>
              <a:ext uri="{FF2B5EF4-FFF2-40B4-BE49-F238E27FC236}">
                <a16:creationId xmlns:a16="http://schemas.microsoft.com/office/drawing/2014/main" id="{D92148D4-834F-0647-BD43-0E0883C1B8F7}"/>
              </a:ext>
            </a:extLst>
          </p:cNvPr>
          <p:cNvSpPr/>
          <p:nvPr/>
        </p:nvSpPr>
        <p:spPr>
          <a:xfrm>
            <a:off x="935201" y="135574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9" name="Cube 378">
            <a:extLst>
              <a:ext uri="{FF2B5EF4-FFF2-40B4-BE49-F238E27FC236}">
                <a16:creationId xmlns:a16="http://schemas.microsoft.com/office/drawing/2014/main" id="{75D2315A-5582-7A45-9724-9F6FD58FDADE}"/>
              </a:ext>
            </a:extLst>
          </p:cNvPr>
          <p:cNvSpPr/>
          <p:nvPr/>
        </p:nvSpPr>
        <p:spPr>
          <a:xfrm>
            <a:off x="1087601" y="135574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0" name="Cube 379">
            <a:extLst>
              <a:ext uri="{FF2B5EF4-FFF2-40B4-BE49-F238E27FC236}">
                <a16:creationId xmlns:a16="http://schemas.microsoft.com/office/drawing/2014/main" id="{AC5737D1-C5BD-5C4D-9819-49BC5325AA68}"/>
              </a:ext>
            </a:extLst>
          </p:cNvPr>
          <p:cNvSpPr/>
          <p:nvPr/>
        </p:nvSpPr>
        <p:spPr>
          <a:xfrm>
            <a:off x="1240001" y="135574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1" name="Cube 380">
            <a:extLst>
              <a:ext uri="{FF2B5EF4-FFF2-40B4-BE49-F238E27FC236}">
                <a16:creationId xmlns:a16="http://schemas.microsoft.com/office/drawing/2014/main" id="{F58960D1-C050-3943-8DF8-2966BBB86D12}"/>
              </a:ext>
            </a:extLst>
          </p:cNvPr>
          <p:cNvSpPr/>
          <p:nvPr/>
        </p:nvSpPr>
        <p:spPr>
          <a:xfrm>
            <a:off x="1392401" y="135574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2" name="Cube 381">
            <a:extLst>
              <a:ext uri="{FF2B5EF4-FFF2-40B4-BE49-F238E27FC236}">
                <a16:creationId xmlns:a16="http://schemas.microsoft.com/office/drawing/2014/main" id="{7F6B55EF-D493-104E-8363-2BC1798C120E}"/>
              </a:ext>
            </a:extLst>
          </p:cNvPr>
          <p:cNvSpPr/>
          <p:nvPr/>
        </p:nvSpPr>
        <p:spPr>
          <a:xfrm>
            <a:off x="1551289" y="1355743"/>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3" name="Cube 382">
            <a:extLst>
              <a:ext uri="{FF2B5EF4-FFF2-40B4-BE49-F238E27FC236}">
                <a16:creationId xmlns:a16="http://schemas.microsoft.com/office/drawing/2014/main" id="{DD351C4D-E60A-D544-8C54-C8D07713D033}"/>
              </a:ext>
            </a:extLst>
          </p:cNvPr>
          <p:cNvSpPr/>
          <p:nvPr/>
        </p:nvSpPr>
        <p:spPr>
          <a:xfrm>
            <a:off x="630401" y="119004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4" name="Cube 383">
            <a:extLst>
              <a:ext uri="{FF2B5EF4-FFF2-40B4-BE49-F238E27FC236}">
                <a16:creationId xmlns:a16="http://schemas.microsoft.com/office/drawing/2014/main" id="{0F672D73-BD23-B04F-9DA5-5BF3A9F4BD84}"/>
              </a:ext>
            </a:extLst>
          </p:cNvPr>
          <p:cNvSpPr/>
          <p:nvPr/>
        </p:nvSpPr>
        <p:spPr>
          <a:xfrm>
            <a:off x="828179" y="119004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5" name="Cube 384">
            <a:extLst>
              <a:ext uri="{FF2B5EF4-FFF2-40B4-BE49-F238E27FC236}">
                <a16:creationId xmlns:a16="http://schemas.microsoft.com/office/drawing/2014/main" id="{DAB63A04-B2C8-5A4E-928B-9D1456C642F5}"/>
              </a:ext>
            </a:extLst>
          </p:cNvPr>
          <p:cNvSpPr/>
          <p:nvPr/>
        </p:nvSpPr>
        <p:spPr>
          <a:xfrm>
            <a:off x="782801" y="119004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6" name="Cube 385">
            <a:extLst>
              <a:ext uri="{FF2B5EF4-FFF2-40B4-BE49-F238E27FC236}">
                <a16:creationId xmlns:a16="http://schemas.microsoft.com/office/drawing/2014/main" id="{31A1B49A-2E69-C34A-94BA-8E8CD1068EF8}"/>
              </a:ext>
            </a:extLst>
          </p:cNvPr>
          <p:cNvSpPr/>
          <p:nvPr/>
        </p:nvSpPr>
        <p:spPr>
          <a:xfrm>
            <a:off x="935201" y="119004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7" name="Cube 386">
            <a:extLst>
              <a:ext uri="{FF2B5EF4-FFF2-40B4-BE49-F238E27FC236}">
                <a16:creationId xmlns:a16="http://schemas.microsoft.com/office/drawing/2014/main" id="{D6311AB4-4FCA-4C47-AA5E-A13C26B87B6B}"/>
              </a:ext>
            </a:extLst>
          </p:cNvPr>
          <p:cNvSpPr/>
          <p:nvPr/>
        </p:nvSpPr>
        <p:spPr>
          <a:xfrm>
            <a:off x="1087601" y="119004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8" name="Cube 387">
            <a:extLst>
              <a:ext uri="{FF2B5EF4-FFF2-40B4-BE49-F238E27FC236}">
                <a16:creationId xmlns:a16="http://schemas.microsoft.com/office/drawing/2014/main" id="{75007979-C5E3-894E-894B-875EEA9CFBF5}"/>
              </a:ext>
            </a:extLst>
          </p:cNvPr>
          <p:cNvSpPr/>
          <p:nvPr/>
        </p:nvSpPr>
        <p:spPr>
          <a:xfrm>
            <a:off x="1240001" y="119004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 name="Cube 388">
            <a:extLst>
              <a:ext uri="{FF2B5EF4-FFF2-40B4-BE49-F238E27FC236}">
                <a16:creationId xmlns:a16="http://schemas.microsoft.com/office/drawing/2014/main" id="{EAFC3E54-0D98-2E45-A55B-353F4597894C}"/>
              </a:ext>
            </a:extLst>
          </p:cNvPr>
          <p:cNvSpPr/>
          <p:nvPr/>
        </p:nvSpPr>
        <p:spPr>
          <a:xfrm>
            <a:off x="1392401" y="119004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0" name="Cube 389">
            <a:extLst>
              <a:ext uri="{FF2B5EF4-FFF2-40B4-BE49-F238E27FC236}">
                <a16:creationId xmlns:a16="http://schemas.microsoft.com/office/drawing/2014/main" id="{12AAC8C8-D847-A84E-84E6-2958AD880CA4}"/>
              </a:ext>
            </a:extLst>
          </p:cNvPr>
          <p:cNvSpPr/>
          <p:nvPr/>
        </p:nvSpPr>
        <p:spPr>
          <a:xfrm>
            <a:off x="1551289" y="1190044"/>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1" name="Cube 390">
            <a:extLst>
              <a:ext uri="{FF2B5EF4-FFF2-40B4-BE49-F238E27FC236}">
                <a16:creationId xmlns:a16="http://schemas.microsoft.com/office/drawing/2014/main" id="{33BC3352-D631-1849-AAE0-0C71DEC302AD}"/>
              </a:ext>
            </a:extLst>
          </p:cNvPr>
          <p:cNvSpPr/>
          <p:nvPr/>
        </p:nvSpPr>
        <p:spPr>
          <a:xfrm>
            <a:off x="621840" y="100585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2" name="Cube 391">
            <a:extLst>
              <a:ext uri="{FF2B5EF4-FFF2-40B4-BE49-F238E27FC236}">
                <a16:creationId xmlns:a16="http://schemas.microsoft.com/office/drawing/2014/main" id="{991BB96C-CAB5-1B4A-88C3-436A5999DFDF}"/>
              </a:ext>
            </a:extLst>
          </p:cNvPr>
          <p:cNvSpPr/>
          <p:nvPr/>
        </p:nvSpPr>
        <p:spPr>
          <a:xfrm>
            <a:off x="819618" y="100585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3" name="Cube 392">
            <a:extLst>
              <a:ext uri="{FF2B5EF4-FFF2-40B4-BE49-F238E27FC236}">
                <a16:creationId xmlns:a16="http://schemas.microsoft.com/office/drawing/2014/main" id="{3376DA71-2A59-CD4E-B130-E38C4E9A8548}"/>
              </a:ext>
            </a:extLst>
          </p:cNvPr>
          <p:cNvSpPr/>
          <p:nvPr/>
        </p:nvSpPr>
        <p:spPr>
          <a:xfrm>
            <a:off x="774240" y="100585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4" name="Cube 393">
            <a:extLst>
              <a:ext uri="{FF2B5EF4-FFF2-40B4-BE49-F238E27FC236}">
                <a16:creationId xmlns:a16="http://schemas.microsoft.com/office/drawing/2014/main" id="{304D2DCE-364F-8946-8315-7BD8F3622B5C}"/>
              </a:ext>
            </a:extLst>
          </p:cNvPr>
          <p:cNvSpPr/>
          <p:nvPr/>
        </p:nvSpPr>
        <p:spPr>
          <a:xfrm>
            <a:off x="926640" y="100585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5" name="Cube 394">
            <a:extLst>
              <a:ext uri="{FF2B5EF4-FFF2-40B4-BE49-F238E27FC236}">
                <a16:creationId xmlns:a16="http://schemas.microsoft.com/office/drawing/2014/main" id="{8CBD39EE-670A-B04D-8ABD-5E7193BE4D65}"/>
              </a:ext>
            </a:extLst>
          </p:cNvPr>
          <p:cNvSpPr/>
          <p:nvPr/>
        </p:nvSpPr>
        <p:spPr>
          <a:xfrm>
            <a:off x="1079040" y="100585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6" name="Cube 395">
            <a:extLst>
              <a:ext uri="{FF2B5EF4-FFF2-40B4-BE49-F238E27FC236}">
                <a16:creationId xmlns:a16="http://schemas.microsoft.com/office/drawing/2014/main" id="{FB2A2830-5390-6E49-87A1-66D5C9A444EA}"/>
              </a:ext>
            </a:extLst>
          </p:cNvPr>
          <p:cNvSpPr/>
          <p:nvPr/>
        </p:nvSpPr>
        <p:spPr>
          <a:xfrm>
            <a:off x="1231440" y="100585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7" name="Cube 396">
            <a:extLst>
              <a:ext uri="{FF2B5EF4-FFF2-40B4-BE49-F238E27FC236}">
                <a16:creationId xmlns:a16="http://schemas.microsoft.com/office/drawing/2014/main" id="{3932EB5C-70BD-6449-B3DB-1F090AADCA70}"/>
              </a:ext>
            </a:extLst>
          </p:cNvPr>
          <p:cNvSpPr/>
          <p:nvPr/>
        </p:nvSpPr>
        <p:spPr>
          <a:xfrm>
            <a:off x="1383840" y="100585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8" name="Cube 397">
            <a:extLst>
              <a:ext uri="{FF2B5EF4-FFF2-40B4-BE49-F238E27FC236}">
                <a16:creationId xmlns:a16="http://schemas.microsoft.com/office/drawing/2014/main" id="{BD84748E-7A88-FC47-B1CC-3CFEA1DA872C}"/>
              </a:ext>
            </a:extLst>
          </p:cNvPr>
          <p:cNvSpPr/>
          <p:nvPr/>
        </p:nvSpPr>
        <p:spPr>
          <a:xfrm>
            <a:off x="1542728" y="100585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 name="Cube 398">
            <a:extLst>
              <a:ext uri="{FF2B5EF4-FFF2-40B4-BE49-F238E27FC236}">
                <a16:creationId xmlns:a16="http://schemas.microsoft.com/office/drawing/2014/main" id="{87E64D11-F37F-2C4F-BE26-2FECA81A6C07}"/>
              </a:ext>
            </a:extLst>
          </p:cNvPr>
          <p:cNvSpPr/>
          <p:nvPr/>
        </p:nvSpPr>
        <p:spPr>
          <a:xfrm>
            <a:off x="621840" y="82447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0" name="Cube 399">
            <a:extLst>
              <a:ext uri="{FF2B5EF4-FFF2-40B4-BE49-F238E27FC236}">
                <a16:creationId xmlns:a16="http://schemas.microsoft.com/office/drawing/2014/main" id="{F6112196-E1C2-9644-B1A9-96E79975E87E}"/>
              </a:ext>
            </a:extLst>
          </p:cNvPr>
          <p:cNvSpPr/>
          <p:nvPr/>
        </p:nvSpPr>
        <p:spPr>
          <a:xfrm>
            <a:off x="819618" y="82447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1" name="Cube 400">
            <a:extLst>
              <a:ext uri="{FF2B5EF4-FFF2-40B4-BE49-F238E27FC236}">
                <a16:creationId xmlns:a16="http://schemas.microsoft.com/office/drawing/2014/main" id="{121B6B60-7602-1F41-896D-50547E35DA57}"/>
              </a:ext>
            </a:extLst>
          </p:cNvPr>
          <p:cNvSpPr/>
          <p:nvPr/>
        </p:nvSpPr>
        <p:spPr>
          <a:xfrm>
            <a:off x="774240" y="82447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2" name="Cube 401">
            <a:extLst>
              <a:ext uri="{FF2B5EF4-FFF2-40B4-BE49-F238E27FC236}">
                <a16:creationId xmlns:a16="http://schemas.microsoft.com/office/drawing/2014/main" id="{6F3ACD2E-8983-DE4D-926D-E71152D2F7C4}"/>
              </a:ext>
            </a:extLst>
          </p:cNvPr>
          <p:cNvSpPr/>
          <p:nvPr/>
        </p:nvSpPr>
        <p:spPr>
          <a:xfrm>
            <a:off x="926640" y="82447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3" name="Cube 402">
            <a:extLst>
              <a:ext uri="{FF2B5EF4-FFF2-40B4-BE49-F238E27FC236}">
                <a16:creationId xmlns:a16="http://schemas.microsoft.com/office/drawing/2014/main" id="{238BBDDC-CBAD-3F4C-8806-599C27ACC79A}"/>
              </a:ext>
            </a:extLst>
          </p:cNvPr>
          <p:cNvSpPr/>
          <p:nvPr/>
        </p:nvSpPr>
        <p:spPr>
          <a:xfrm>
            <a:off x="1079040" y="82447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4" name="Cube 403">
            <a:extLst>
              <a:ext uri="{FF2B5EF4-FFF2-40B4-BE49-F238E27FC236}">
                <a16:creationId xmlns:a16="http://schemas.microsoft.com/office/drawing/2014/main" id="{1287A837-7624-0647-A27E-303B1F4200D8}"/>
              </a:ext>
            </a:extLst>
          </p:cNvPr>
          <p:cNvSpPr/>
          <p:nvPr/>
        </p:nvSpPr>
        <p:spPr>
          <a:xfrm>
            <a:off x="1231440" y="82447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5" name="Cube 404">
            <a:extLst>
              <a:ext uri="{FF2B5EF4-FFF2-40B4-BE49-F238E27FC236}">
                <a16:creationId xmlns:a16="http://schemas.microsoft.com/office/drawing/2014/main" id="{3C5CF571-E6D7-A24E-A5F2-189CF04E2571}"/>
              </a:ext>
            </a:extLst>
          </p:cNvPr>
          <p:cNvSpPr/>
          <p:nvPr/>
        </p:nvSpPr>
        <p:spPr>
          <a:xfrm>
            <a:off x="1383840" y="82447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6" name="Cube 405">
            <a:extLst>
              <a:ext uri="{FF2B5EF4-FFF2-40B4-BE49-F238E27FC236}">
                <a16:creationId xmlns:a16="http://schemas.microsoft.com/office/drawing/2014/main" id="{0F214EDF-913A-2B42-BDDD-2A776EAA4D7A}"/>
              </a:ext>
            </a:extLst>
          </p:cNvPr>
          <p:cNvSpPr/>
          <p:nvPr/>
        </p:nvSpPr>
        <p:spPr>
          <a:xfrm>
            <a:off x="1542728" y="824470"/>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7" name="Cube 406">
            <a:extLst>
              <a:ext uri="{FF2B5EF4-FFF2-40B4-BE49-F238E27FC236}">
                <a16:creationId xmlns:a16="http://schemas.microsoft.com/office/drawing/2014/main" id="{505AAF91-35C9-064D-A2A0-B8E1920CE30D}"/>
              </a:ext>
            </a:extLst>
          </p:cNvPr>
          <p:cNvSpPr/>
          <p:nvPr/>
        </p:nvSpPr>
        <p:spPr>
          <a:xfrm>
            <a:off x="630401" y="62485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8" name="Cube 407">
            <a:extLst>
              <a:ext uri="{FF2B5EF4-FFF2-40B4-BE49-F238E27FC236}">
                <a16:creationId xmlns:a16="http://schemas.microsoft.com/office/drawing/2014/main" id="{6DAAE756-96EC-A641-8C10-668C22D32962}"/>
              </a:ext>
            </a:extLst>
          </p:cNvPr>
          <p:cNvSpPr/>
          <p:nvPr/>
        </p:nvSpPr>
        <p:spPr>
          <a:xfrm>
            <a:off x="828179" y="62485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 name="Cube 408">
            <a:extLst>
              <a:ext uri="{FF2B5EF4-FFF2-40B4-BE49-F238E27FC236}">
                <a16:creationId xmlns:a16="http://schemas.microsoft.com/office/drawing/2014/main" id="{937E8C05-0D84-3E49-9710-E28E859BF604}"/>
              </a:ext>
            </a:extLst>
          </p:cNvPr>
          <p:cNvSpPr/>
          <p:nvPr/>
        </p:nvSpPr>
        <p:spPr>
          <a:xfrm>
            <a:off x="782801" y="62485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 name="Cube 409">
            <a:extLst>
              <a:ext uri="{FF2B5EF4-FFF2-40B4-BE49-F238E27FC236}">
                <a16:creationId xmlns:a16="http://schemas.microsoft.com/office/drawing/2014/main" id="{7EEAD3E2-0DD3-AC49-945B-55550B55508C}"/>
              </a:ext>
            </a:extLst>
          </p:cNvPr>
          <p:cNvSpPr/>
          <p:nvPr/>
        </p:nvSpPr>
        <p:spPr>
          <a:xfrm>
            <a:off x="935201" y="62485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 name="Cube 410">
            <a:extLst>
              <a:ext uri="{FF2B5EF4-FFF2-40B4-BE49-F238E27FC236}">
                <a16:creationId xmlns:a16="http://schemas.microsoft.com/office/drawing/2014/main" id="{03B89B55-BA63-B443-8203-88846175D1FA}"/>
              </a:ext>
            </a:extLst>
          </p:cNvPr>
          <p:cNvSpPr/>
          <p:nvPr/>
        </p:nvSpPr>
        <p:spPr>
          <a:xfrm>
            <a:off x="1087601" y="62485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 name="Cube 411">
            <a:extLst>
              <a:ext uri="{FF2B5EF4-FFF2-40B4-BE49-F238E27FC236}">
                <a16:creationId xmlns:a16="http://schemas.microsoft.com/office/drawing/2014/main" id="{929D3663-6FE8-B446-9602-73E370A36754}"/>
              </a:ext>
            </a:extLst>
          </p:cNvPr>
          <p:cNvSpPr/>
          <p:nvPr/>
        </p:nvSpPr>
        <p:spPr>
          <a:xfrm>
            <a:off x="1240001" y="62485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3" name="Cube 412">
            <a:extLst>
              <a:ext uri="{FF2B5EF4-FFF2-40B4-BE49-F238E27FC236}">
                <a16:creationId xmlns:a16="http://schemas.microsoft.com/office/drawing/2014/main" id="{A262DABA-5502-CD41-B2BE-EFAC3EF86708}"/>
              </a:ext>
            </a:extLst>
          </p:cNvPr>
          <p:cNvSpPr/>
          <p:nvPr/>
        </p:nvSpPr>
        <p:spPr>
          <a:xfrm>
            <a:off x="1392401" y="62485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4" name="Cube 413">
            <a:extLst>
              <a:ext uri="{FF2B5EF4-FFF2-40B4-BE49-F238E27FC236}">
                <a16:creationId xmlns:a16="http://schemas.microsoft.com/office/drawing/2014/main" id="{113BB736-08B1-2148-A327-ADC4CAE04D27}"/>
              </a:ext>
            </a:extLst>
          </p:cNvPr>
          <p:cNvSpPr/>
          <p:nvPr/>
        </p:nvSpPr>
        <p:spPr>
          <a:xfrm>
            <a:off x="1551289" y="624855"/>
            <a:ext cx="770561" cy="762000"/>
          </a:xfrm>
          <a:prstGeom prst="cube">
            <a:avLst>
              <a:gd name="adj" fmla="val 7623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7" name="TextBox 416">
            <a:extLst>
              <a:ext uri="{FF2B5EF4-FFF2-40B4-BE49-F238E27FC236}">
                <a16:creationId xmlns:a16="http://schemas.microsoft.com/office/drawing/2014/main" id="{77F9B17E-1BBA-AE47-BF27-F0F9AA60A441}"/>
              </a:ext>
            </a:extLst>
          </p:cNvPr>
          <p:cNvSpPr txBox="1"/>
          <p:nvPr/>
        </p:nvSpPr>
        <p:spPr>
          <a:xfrm>
            <a:off x="5306961" y="238522"/>
            <a:ext cx="1532431" cy="646331"/>
          </a:xfrm>
          <a:prstGeom prst="rect">
            <a:avLst/>
          </a:prstGeom>
          <a:noFill/>
        </p:spPr>
        <p:txBody>
          <a:bodyPr wrap="square" rtlCol="0">
            <a:spAutoFit/>
          </a:bodyPr>
          <a:lstStyle/>
          <a:p>
            <a:r>
              <a:rPr lang="en-US" dirty="0"/>
              <a:t>Charged particle</a:t>
            </a:r>
          </a:p>
        </p:txBody>
      </p:sp>
      <p:sp>
        <p:nvSpPr>
          <p:cNvPr id="418" name="Explosion 2 417">
            <a:extLst>
              <a:ext uri="{FF2B5EF4-FFF2-40B4-BE49-F238E27FC236}">
                <a16:creationId xmlns:a16="http://schemas.microsoft.com/office/drawing/2014/main" id="{A5FA1EEF-55F5-DC47-83A9-C3182DC5CA54}"/>
              </a:ext>
            </a:extLst>
          </p:cNvPr>
          <p:cNvSpPr/>
          <p:nvPr/>
        </p:nvSpPr>
        <p:spPr>
          <a:xfrm>
            <a:off x="3710118" y="1250091"/>
            <a:ext cx="996594" cy="6096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22" name="Straight Arrow Connector 421">
            <a:extLst>
              <a:ext uri="{FF2B5EF4-FFF2-40B4-BE49-F238E27FC236}">
                <a16:creationId xmlns:a16="http://schemas.microsoft.com/office/drawing/2014/main" id="{362D0C78-084F-3D40-92C8-76D5C903ECCF}"/>
              </a:ext>
            </a:extLst>
          </p:cNvPr>
          <p:cNvCxnSpPr>
            <a:cxnSpLocks/>
          </p:cNvCxnSpPr>
          <p:nvPr/>
        </p:nvCxnSpPr>
        <p:spPr>
          <a:xfrm flipH="1">
            <a:off x="2331809" y="1788679"/>
            <a:ext cx="1387436" cy="6632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4" name="Explosion 2 423">
            <a:extLst>
              <a:ext uri="{FF2B5EF4-FFF2-40B4-BE49-F238E27FC236}">
                <a16:creationId xmlns:a16="http://schemas.microsoft.com/office/drawing/2014/main" id="{9F3D2995-FB23-494A-BDC0-97041F0F23E6}"/>
              </a:ext>
            </a:extLst>
          </p:cNvPr>
          <p:cNvSpPr/>
          <p:nvPr/>
        </p:nvSpPr>
        <p:spPr>
          <a:xfrm>
            <a:off x="941807" y="2465832"/>
            <a:ext cx="996594" cy="6096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6" name="TextBox 425">
            <a:extLst>
              <a:ext uri="{FF2B5EF4-FFF2-40B4-BE49-F238E27FC236}">
                <a16:creationId xmlns:a16="http://schemas.microsoft.com/office/drawing/2014/main" id="{E9B21DBE-60A6-6945-AB0E-B1E18773E5C3}"/>
              </a:ext>
            </a:extLst>
          </p:cNvPr>
          <p:cNvSpPr txBox="1"/>
          <p:nvPr/>
        </p:nvSpPr>
        <p:spPr>
          <a:xfrm>
            <a:off x="5076583" y="6132180"/>
            <a:ext cx="3657600" cy="646331"/>
          </a:xfrm>
          <a:prstGeom prst="rect">
            <a:avLst/>
          </a:prstGeom>
          <a:noFill/>
        </p:spPr>
        <p:txBody>
          <a:bodyPr wrap="square" rtlCol="0">
            <a:spAutoFit/>
          </a:bodyPr>
          <a:lstStyle/>
          <a:p>
            <a:r>
              <a:rPr lang="en-US" dirty="0"/>
              <a:t>Trigger concept:</a:t>
            </a:r>
          </a:p>
          <a:p>
            <a:r>
              <a:rPr lang="en-US" dirty="0"/>
              <a:t>PS + SH &gt; Adjustable threshold</a:t>
            </a:r>
          </a:p>
        </p:txBody>
      </p:sp>
      <p:pic>
        <p:nvPicPr>
          <p:cNvPr id="428" name="Picture 427">
            <a:extLst>
              <a:ext uri="{FF2B5EF4-FFF2-40B4-BE49-F238E27FC236}">
                <a16:creationId xmlns:a16="http://schemas.microsoft.com/office/drawing/2014/main" id="{2D3548F1-4782-9843-AE19-C1DBB10DBAB9}"/>
              </a:ext>
            </a:extLst>
          </p:cNvPr>
          <p:cNvPicPr>
            <a:picLocks noChangeAspect="1"/>
          </p:cNvPicPr>
          <p:nvPr/>
        </p:nvPicPr>
        <p:blipFill>
          <a:blip r:embed="rId2">
            <a:lum/>
            <a:alphaModFix/>
          </a:blip>
          <a:srcRect/>
          <a:stretch>
            <a:fillRect/>
          </a:stretch>
        </p:blipFill>
        <p:spPr>
          <a:xfrm>
            <a:off x="5492450" y="1683214"/>
            <a:ext cx="6699550" cy="4436189"/>
          </a:xfrm>
          <a:prstGeom prst="rect">
            <a:avLst/>
          </a:prstGeom>
          <a:noFill/>
          <a:ln>
            <a:noFill/>
          </a:ln>
        </p:spPr>
      </p:pic>
      <p:sp>
        <p:nvSpPr>
          <p:cNvPr id="429" name="TextBox 428">
            <a:extLst>
              <a:ext uri="{FF2B5EF4-FFF2-40B4-BE49-F238E27FC236}">
                <a16:creationId xmlns:a16="http://schemas.microsoft.com/office/drawing/2014/main" id="{50AFA7AD-7482-8544-8480-7D57EFF0A37B}"/>
              </a:ext>
            </a:extLst>
          </p:cNvPr>
          <p:cNvSpPr txBox="1"/>
          <p:nvPr/>
        </p:nvSpPr>
        <p:spPr>
          <a:xfrm>
            <a:off x="3515096" y="142504"/>
            <a:ext cx="1309589" cy="369332"/>
          </a:xfrm>
          <a:prstGeom prst="rect">
            <a:avLst/>
          </a:prstGeom>
          <a:noFill/>
        </p:spPr>
        <p:txBody>
          <a:bodyPr wrap="none" rtlCol="0">
            <a:spAutoFit/>
          </a:bodyPr>
          <a:lstStyle/>
          <a:p>
            <a:r>
              <a:rPr lang="en-US" dirty="0"/>
              <a:t>preshower</a:t>
            </a:r>
          </a:p>
        </p:txBody>
      </p:sp>
      <p:sp>
        <p:nvSpPr>
          <p:cNvPr id="430" name="TextBox 429">
            <a:extLst>
              <a:ext uri="{FF2B5EF4-FFF2-40B4-BE49-F238E27FC236}">
                <a16:creationId xmlns:a16="http://schemas.microsoft.com/office/drawing/2014/main" id="{1F876B1B-3123-3A42-8D98-86F7EBC3B15C}"/>
              </a:ext>
            </a:extLst>
          </p:cNvPr>
          <p:cNvSpPr txBox="1"/>
          <p:nvPr/>
        </p:nvSpPr>
        <p:spPr>
          <a:xfrm>
            <a:off x="1313855" y="230872"/>
            <a:ext cx="947567" cy="369332"/>
          </a:xfrm>
          <a:prstGeom prst="rect">
            <a:avLst/>
          </a:prstGeom>
          <a:noFill/>
        </p:spPr>
        <p:txBody>
          <a:bodyPr wrap="none" rtlCol="0">
            <a:spAutoFit/>
          </a:bodyPr>
          <a:lstStyle/>
          <a:p>
            <a:r>
              <a:rPr lang="en-US" dirty="0"/>
              <a:t>shower</a:t>
            </a:r>
          </a:p>
        </p:txBody>
      </p:sp>
      <p:cxnSp>
        <p:nvCxnSpPr>
          <p:cNvPr id="431" name="Straight Arrow Connector 430">
            <a:extLst>
              <a:ext uri="{FF2B5EF4-FFF2-40B4-BE49-F238E27FC236}">
                <a16:creationId xmlns:a16="http://schemas.microsoft.com/office/drawing/2014/main" id="{CAC5C175-9A6D-604B-94BE-FE07F601CDD4}"/>
              </a:ext>
            </a:extLst>
          </p:cNvPr>
          <p:cNvCxnSpPr>
            <a:cxnSpLocks/>
          </p:cNvCxnSpPr>
          <p:nvPr/>
        </p:nvCxnSpPr>
        <p:spPr>
          <a:xfrm flipH="1">
            <a:off x="4723382" y="898758"/>
            <a:ext cx="993281" cy="4766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3" name="TextBox 432">
            <a:extLst>
              <a:ext uri="{FF2B5EF4-FFF2-40B4-BE49-F238E27FC236}">
                <a16:creationId xmlns:a16="http://schemas.microsoft.com/office/drawing/2014/main" id="{B7235ABE-1936-2343-A424-23A60174F58B}"/>
              </a:ext>
            </a:extLst>
          </p:cNvPr>
          <p:cNvSpPr txBox="1"/>
          <p:nvPr/>
        </p:nvSpPr>
        <p:spPr>
          <a:xfrm>
            <a:off x="9223835" y="6119945"/>
            <a:ext cx="2371254" cy="461665"/>
          </a:xfrm>
          <a:prstGeom prst="rect">
            <a:avLst/>
          </a:prstGeom>
          <a:noFill/>
        </p:spPr>
        <p:txBody>
          <a:bodyPr wrap="square" rtlCol="0">
            <a:spAutoFit/>
          </a:bodyPr>
          <a:lstStyle/>
          <a:p>
            <a:r>
              <a:rPr lang="en-US" sz="1200" dirty="0"/>
              <a:t>*will be updated after including WAPP trigger</a:t>
            </a:r>
          </a:p>
        </p:txBody>
      </p:sp>
      <p:sp>
        <p:nvSpPr>
          <p:cNvPr id="435" name="Slide Number Placeholder 6">
            <a:extLst>
              <a:ext uri="{FF2B5EF4-FFF2-40B4-BE49-F238E27FC236}">
                <a16:creationId xmlns:a16="http://schemas.microsoft.com/office/drawing/2014/main" id="{3A916308-EDE4-3B43-BD12-FCB039E1FF4E}"/>
              </a:ext>
            </a:extLst>
          </p:cNvPr>
          <p:cNvSpPr txBox="1">
            <a:spLocks/>
          </p:cNvSpPr>
          <p:nvPr/>
        </p:nvSpPr>
        <p:spPr>
          <a:xfrm>
            <a:off x="11311128" y="6272784"/>
            <a:ext cx="64008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BA0CE7-B968-8F45-9D3D-643F983769AE}" type="slidenum">
              <a:rPr lang="en-US" smtClean="0"/>
              <a:pPr/>
              <a:t>5</a:t>
            </a:fld>
            <a:endParaRPr lang="en-US"/>
          </a:p>
        </p:txBody>
      </p:sp>
      <p:sp>
        <p:nvSpPr>
          <p:cNvPr id="436" name="TextBox 435">
            <a:extLst>
              <a:ext uri="{FF2B5EF4-FFF2-40B4-BE49-F238E27FC236}">
                <a16:creationId xmlns:a16="http://schemas.microsoft.com/office/drawing/2014/main" id="{060F3C88-AFDF-C642-B2D6-C04897E708AC}"/>
              </a:ext>
            </a:extLst>
          </p:cNvPr>
          <p:cNvSpPr txBox="1"/>
          <p:nvPr/>
        </p:nvSpPr>
        <p:spPr>
          <a:xfrm>
            <a:off x="3130227" y="4600830"/>
            <a:ext cx="1923821" cy="646331"/>
          </a:xfrm>
          <a:prstGeom prst="rect">
            <a:avLst/>
          </a:prstGeom>
          <a:noFill/>
        </p:spPr>
        <p:txBody>
          <a:bodyPr wrap="square" rtlCol="0">
            <a:spAutoFit/>
          </a:bodyPr>
          <a:lstStyle/>
          <a:p>
            <a:r>
              <a:rPr lang="en-US" sz="1200" dirty="0"/>
              <a:t>26 row x 2 col blocks</a:t>
            </a:r>
          </a:p>
          <a:p>
            <a:r>
              <a:rPr lang="en-US" sz="1200" dirty="0"/>
              <a:t> 9 x 9 x 30 cm rad hard lead glass blocks</a:t>
            </a:r>
          </a:p>
        </p:txBody>
      </p:sp>
      <p:sp>
        <p:nvSpPr>
          <p:cNvPr id="437" name="TextBox 436">
            <a:extLst>
              <a:ext uri="{FF2B5EF4-FFF2-40B4-BE49-F238E27FC236}">
                <a16:creationId xmlns:a16="http://schemas.microsoft.com/office/drawing/2014/main" id="{AC285E57-3D49-3149-86A1-FC92D5A8784E}"/>
              </a:ext>
            </a:extLst>
          </p:cNvPr>
          <p:cNvSpPr txBox="1"/>
          <p:nvPr/>
        </p:nvSpPr>
        <p:spPr>
          <a:xfrm>
            <a:off x="296333" y="6387646"/>
            <a:ext cx="2715143" cy="461665"/>
          </a:xfrm>
          <a:prstGeom prst="rect">
            <a:avLst/>
          </a:prstGeom>
          <a:noFill/>
        </p:spPr>
        <p:txBody>
          <a:bodyPr wrap="square" rtlCol="0">
            <a:spAutoFit/>
          </a:bodyPr>
          <a:lstStyle/>
          <a:p>
            <a:r>
              <a:rPr lang="en-US" sz="1200" dirty="0"/>
              <a:t>27 row x 7 col </a:t>
            </a:r>
          </a:p>
          <a:p>
            <a:r>
              <a:rPr lang="en-US" sz="1200" dirty="0"/>
              <a:t>8.5 x 8.5  x 37 cm lead glass blocks</a:t>
            </a:r>
          </a:p>
        </p:txBody>
      </p:sp>
    </p:spTree>
    <p:extLst>
      <p:ext uri="{BB962C8B-B14F-4D97-AF65-F5344CB8AC3E}">
        <p14:creationId xmlns:p14="http://schemas.microsoft.com/office/powerpoint/2010/main" val="1509591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7DBC71-39A1-A344-93B0-08F017C3ECFD}"/>
              </a:ext>
            </a:extLst>
          </p:cNvPr>
          <p:cNvPicPr>
            <a:picLocks noChangeAspect="1"/>
          </p:cNvPicPr>
          <p:nvPr/>
        </p:nvPicPr>
        <p:blipFill>
          <a:blip r:embed="rId2"/>
          <a:stretch>
            <a:fillRect/>
          </a:stretch>
        </p:blipFill>
        <p:spPr>
          <a:xfrm>
            <a:off x="323361" y="291045"/>
            <a:ext cx="5042668" cy="3747556"/>
          </a:xfrm>
          <a:prstGeom prst="rect">
            <a:avLst/>
          </a:prstGeom>
        </p:spPr>
      </p:pic>
      <p:pic>
        <p:nvPicPr>
          <p:cNvPr id="3" name="Content Placeholder 7">
            <a:extLst>
              <a:ext uri="{FF2B5EF4-FFF2-40B4-BE49-F238E27FC236}">
                <a16:creationId xmlns:a16="http://schemas.microsoft.com/office/drawing/2014/main" id="{25875006-1FCD-204F-8EE6-82343B019B12}"/>
              </a:ext>
            </a:extLst>
          </p:cNvPr>
          <p:cNvPicPr>
            <a:picLocks noChangeAspect="1"/>
          </p:cNvPicPr>
          <p:nvPr/>
        </p:nvPicPr>
        <p:blipFill>
          <a:blip r:embed="rId3"/>
          <a:stretch>
            <a:fillRect/>
          </a:stretch>
        </p:blipFill>
        <p:spPr>
          <a:xfrm>
            <a:off x="5621049" y="291045"/>
            <a:ext cx="4426463" cy="6263660"/>
          </a:xfrm>
          <a:prstGeom prst="rect">
            <a:avLst/>
          </a:prstGeom>
        </p:spPr>
      </p:pic>
      <p:sp>
        <p:nvSpPr>
          <p:cNvPr id="4" name="TextBox 3">
            <a:extLst>
              <a:ext uri="{FF2B5EF4-FFF2-40B4-BE49-F238E27FC236}">
                <a16:creationId xmlns:a16="http://schemas.microsoft.com/office/drawing/2014/main" id="{F1AED8ED-BA5C-6E44-AA07-BDD23F3E38C9}"/>
              </a:ext>
            </a:extLst>
          </p:cNvPr>
          <p:cNvSpPr txBox="1"/>
          <p:nvPr/>
        </p:nvSpPr>
        <p:spPr>
          <a:xfrm>
            <a:off x="642258" y="4582886"/>
            <a:ext cx="4506685" cy="2031325"/>
          </a:xfrm>
          <a:prstGeom prst="rect">
            <a:avLst/>
          </a:prstGeom>
          <a:noFill/>
        </p:spPr>
        <p:txBody>
          <a:bodyPr wrap="square" rtlCol="0">
            <a:spAutoFit/>
          </a:bodyPr>
          <a:lstStyle/>
          <a:p>
            <a:pPr marL="285750" indent="-285750">
              <a:buFont typeface="Arial" panose="020B0604020202020204" pitchFamily="34" charset="0"/>
              <a:buChar char="•"/>
            </a:pPr>
            <a:r>
              <a:rPr lang="en-US" sz="1400" dirty="0"/>
              <a:t>Shower stacking with more efficient blocks and mu-metal plates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Replaced (previously adjusted) top layers of inefficient shower blocks with good preshower blocks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The HV bases for the shower have been installed</a:t>
            </a:r>
          </a:p>
          <a:p>
            <a:endParaRPr lang="en-US" sz="1400" dirty="0"/>
          </a:p>
        </p:txBody>
      </p:sp>
      <p:sp>
        <p:nvSpPr>
          <p:cNvPr id="5" name="TextBox 4">
            <a:extLst>
              <a:ext uri="{FF2B5EF4-FFF2-40B4-BE49-F238E27FC236}">
                <a16:creationId xmlns:a16="http://schemas.microsoft.com/office/drawing/2014/main" id="{F5BB212D-ED49-CD43-9C58-CA5A4FB4B4A1}"/>
              </a:ext>
            </a:extLst>
          </p:cNvPr>
          <p:cNvSpPr txBox="1"/>
          <p:nvPr/>
        </p:nvSpPr>
        <p:spPr>
          <a:xfrm>
            <a:off x="10123714" y="1980157"/>
            <a:ext cx="2068286" cy="830997"/>
          </a:xfrm>
          <a:prstGeom prst="rect">
            <a:avLst/>
          </a:prstGeom>
          <a:noFill/>
        </p:spPr>
        <p:txBody>
          <a:bodyPr wrap="square" rtlCol="0">
            <a:spAutoFit/>
          </a:bodyPr>
          <a:lstStyle/>
          <a:p>
            <a:r>
              <a:rPr lang="en-US" sz="2400" dirty="0"/>
              <a:t>Inside the shower</a:t>
            </a:r>
          </a:p>
        </p:txBody>
      </p:sp>
      <p:sp>
        <p:nvSpPr>
          <p:cNvPr id="7" name="Slide Number Placeholder 6">
            <a:extLst>
              <a:ext uri="{FF2B5EF4-FFF2-40B4-BE49-F238E27FC236}">
                <a16:creationId xmlns:a16="http://schemas.microsoft.com/office/drawing/2014/main" id="{E2D72265-5066-2A48-BA15-C294A1C181EF}"/>
              </a:ext>
            </a:extLst>
          </p:cNvPr>
          <p:cNvSpPr>
            <a:spLocks noGrp="1"/>
          </p:cNvSpPr>
          <p:nvPr>
            <p:ph type="sldNum" sz="quarter" idx="12"/>
          </p:nvPr>
        </p:nvSpPr>
        <p:spPr/>
        <p:txBody>
          <a:bodyPr/>
          <a:lstStyle/>
          <a:p>
            <a:fld id="{D3BA0CE7-B968-8F45-9D3D-643F983769AE}" type="slidenum">
              <a:rPr lang="en-US" smtClean="0"/>
              <a:t>6</a:t>
            </a:fld>
            <a:endParaRPr lang="en-US"/>
          </a:p>
        </p:txBody>
      </p:sp>
    </p:spTree>
    <p:extLst>
      <p:ext uri="{BB962C8B-B14F-4D97-AF65-F5344CB8AC3E}">
        <p14:creationId xmlns:p14="http://schemas.microsoft.com/office/powerpoint/2010/main" val="146861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ABE5E-2C4D-AA48-BB3D-069C60FBA1BF}"/>
              </a:ext>
            </a:extLst>
          </p:cNvPr>
          <p:cNvPicPr>
            <a:picLocks noChangeAspect="1"/>
          </p:cNvPicPr>
          <p:nvPr/>
        </p:nvPicPr>
        <p:blipFill>
          <a:blip r:embed="rId2"/>
          <a:stretch>
            <a:fillRect/>
          </a:stretch>
        </p:blipFill>
        <p:spPr>
          <a:xfrm>
            <a:off x="399087" y="289366"/>
            <a:ext cx="3780580" cy="5040774"/>
          </a:xfrm>
          <a:prstGeom prst="rect">
            <a:avLst/>
          </a:prstGeom>
        </p:spPr>
      </p:pic>
      <p:pic>
        <p:nvPicPr>
          <p:cNvPr id="7" name="Picture 6">
            <a:extLst>
              <a:ext uri="{FF2B5EF4-FFF2-40B4-BE49-F238E27FC236}">
                <a16:creationId xmlns:a16="http://schemas.microsoft.com/office/drawing/2014/main" id="{F967E72C-244B-A649-B7C3-97A02BF74CCA}"/>
              </a:ext>
            </a:extLst>
          </p:cNvPr>
          <p:cNvPicPr>
            <a:picLocks noChangeAspect="1"/>
          </p:cNvPicPr>
          <p:nvPr/>
        </p:nvPicPr>
        <p:blipFill>
          <a:blip r:embed="rId3"/>
          <a:stretch>
            <a:fillRect/>
          </a:stretch>
        </p:blipFill>
        <p:spPr>
          <a:xfrm>
            <a:off x="8455065" y="960697"/>
            <a:ext cx="2838692" cy="3784923"/>
          </a:xfrm>
          <a:prstGeom prst="rect">
            <a:avLst/>
          </a:prstGeom>
        </p:spPr>
      </p:pic>
      <p:pic>
        <p:nvPicPr>
          <p:cNvPr id="9" name="Picture 8">
            <a:extLst>
              <a:ext uri="{FF2B5EF4-FFF2-40B4-BE49-F238E27FC236}">
                <a16:creationId xmlns:a16="http://schemas.microsoft.com/office/drawing/2014/main" id="{F7AC37E3-D9FA-0A42-82C8-841F417477F3}"/>
              </a:ext>
            </a:extLst>
          </p:cNvPr>
          <p:cNvPicPr>
            <a:picLocks noChangeAspect="1"/>
          </p:cNvPicPr>
          <p:nvPr/>
        </p:nvPicPr>
        <p:blipFill>
          <a:blip r:embed="rId4"/>
          <a:stretch>
            <a:fillRect/>
          </a:stretch>
        </p:blipFill>
        <p:spPr>
          <a:xfrm>
            <a:off x="4380776" y="289366"/>
            <a:ext cx="3780580" cy="5040774"/>
          </a:xfrm>
          <a:prstGeom prst="rect">
            <a:avLst/>
          </a:prstGeom>
        </p:spPr>
      </p:pic>
      <p:sp>
        <p:nvSpPr>
          <p:cNvPr id="10" name="TextBox 9">
            <a:extLst>
              <a:ext uri="{FF2B5EF4-FFF2-40B4-BE49-F238E27FC236}">
                <a16:creationId xmlns:a16="http://schemas.microsoft.com/office/drawing/2014/main" id="{D3284249-E28F-2046-98A4-35E32DBF851A}"/>
              </a:ext>
            </a:extLst>
          </p:cNvPr>
          <p:cNvSpPr txBox="1"/>
          <p:nvPr/>
        </p:nvSpPr>
        <p:spPr>
          <a:xfrm>
            <a:off x="8530542" y="4861367"/>
            <a:ext cx="3206187" cy="1477328"/>
          </a:xfrm>
          <a:prstGeom prst="rect">
            <a:avLst/>
          </a:prstGeom>
          <a:noFill/>
        </p:spPr>
        <p:txBody>
          <a:bodyPr wrap="square" rtlCol="0">
            <a:spAutoFit/>
          </a:bodyPr>
          <a:lstStyle/>
          <a:p>
            <a:r>
              <a:rPr lang="en-US" dirty="0">
                <a:solidFill>
                  <a:srgbClr val="FF0000"/>
                </a:solidFill>
              </a:rPr>
              <a:t>Red</a:t>
            </a:r>
            <a:r>
              <a:rPr lang="en-US" dirty="0"/>
              <a:t> = signal from 5.6 top layer</a:t>
            </a:r>
          </a:p>
          <a:p>
            <a:r>
              <a:rPr lang="en-US" dirty="0">
                <a:solidFill>
                  <a:srgbClr val="FFC000"/>
                </a:solidFill>
              </a:rPr>
              <a:t>Yellow</a:t>
            </a:r>
            <a:r>
              <a:rPr lang="en-US" dirty="0"/>
              <a:t> = signal from 4.6 which is from the replaced PMT</a:t>
            </a:r>
          </a:p>
          <a:p>
            <a:endParaRPr lang="en-US" dirty="0"/>
          </a:p>
          <a:p>
            <a:r>
              <a:rPr lang="en-US" dirty="0"/>
              <a:t>It works! </a:t>
            </a:r>
          </a:p>
        </p:txBody>
      </p:sp>
      <p:sp>
        <p:nvSpPr>
          <p:cNvPr id="11" name="TextBox 10">
            <a:extLst>
              <a:ext uri="{FF2B5EF4-FFF2-40B4-BE49-F238E27FC236}">
                <a16:creationId xmlns:a16="http://schemas.microsoft.com/office/drawing/2014/main" id="{5E3E49BA-0479-564F-ADC9-2C20CB608A60}"/>
              </a:ext>
            </a:extLst>
          </p:cNvPr>
          <p:cNvSpPr txBox="1"/>
          <p:nvPr/>
        </p:nvSpPr>
        <p:spPr>
          <a:xfrm>
            <a:off x="4380776" y="5600031"/>
            <a:ext cx="3780580" cy="646331"/>
          </a:xfrm>
          <a:prstGeom prst="rect">
            <a:avLst/>
          </a:prstGeom>
          <a:noFill/>
        </p:spPr>
        <p:txBody>
          <a:bodyPr wrap="square" rtlCol="0">
            <a:spAutoFit/>
          </a:bodyPr>
          <a:lstStyle/>
          <a:p>
            <a:r>
              <a:rPr lang="en-US" dirty="0"/>
              <a:t>Bogdan applying UV curing light to cure the epoxy</a:t>
            </a:r>
          </a:p>
        </p:txBody>
      </p:sp>
      <p:sp>
        <p:nvSpPr>
          <p:cNvPr id="3" name="Slide Number Placeholder 2">
            <a:extLst>
              <a:ext uri="{FF2B5EF4-FFF2-40B4-BE49-F238E27FC236}">
                <a16:creationId xmlns:a16="http://schemas.microsoft.com/office/drawing/2014/main" id="{6B3AF5F8-B505-E840-9755-F7A8F1DE07C4}"/>
              </a:ext>
            </a:extLst>
          </p:cNvPr>
          <p:cNvSpPr>
            <a:spLocks noGrp="1"/>
          </p:cNvSpPr>
          <p:nvPr>
            <p:ph type="sldNum" sz="quarter" idx="12"/>
          </p:nvPr>
        </p:nvSpPr>
        <p:spPr/>
        <p:txBody>
          <a:bodyPr/>
          <a:lstStyle/>
          <a:p>
            <a:fld id="{D3BA0CE7-B968-8F45-9D3D-643F983769AE}" type="slidenum">
              <a:rPr lang="en-US" smtClean="0"/>
              <a:t>7</a:t>
            </a:fld>
            <a:endParaRPr lang="en-US"/>
          </a:p>
        </p:txBody>
      </p:sp>
      <p:sp>
        <p:nvSpPr>
          <p:cNvPr id="2" name="TextBox 1">
            <a:extLst>
              <a:ext uri="{FF2B5EF4-FFF2-40B4-BE49-F238E27FC236}">
                <a16:creationId xmlns:a16="http://schemas.microsoft.com/office/drawing/2014/main" id="{7B2AA4C3-9C59-A244-8AE5-09DAB21182CB}"/>
              </a:ext>
            </a:extLst>
          </p:cNvPr>
          <p:cNvSpPr txBox="1"/>
          <p:nvPr/>
        </p:nvSpPr>
        <p:spPr>
          <a:xfrm>
            <a:off x="565079" y="6328881"/>
            <a:ext cx="1633781" cy="369332"/>
          </a:xfrm>
          <a:prstGeom prst="rect">
            <a:avLst/>
          </a:prstGeom>
          <a:noFill/>
        </p:spPr>
        <p:txBody>
          <a:bodyPr wrap="none" rtlCol="0">
            <a:spAutoFit/>
          </a:bodyPr>
          <a:lstStyle/>
          <a:p>
            <a:r>
              <a:rPr lang="en-US" dirty="0"/>
              <a:t>SBS docid#72</a:t>
            </a:r>
          </a:p>
        </p:txBody>
      </p:sp>
    </p:spTree>
    <p:extLst>
      <p:ext uri="{BB962C8B-B14F-4D97-AF65-F5344CB8AC3E}">
        <p14:creationId xmlns:p14="http://schemas.microsoft.com/office/powerpoint/2010/main" val="300462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F81B0-3F2E-0646-9EA8-7F96B713C98A}"/>
              </a:ext>
            </a:extLst>
          </p:cNvPr>
          <p:cNvPicPr>
            <a:picLocks noChangeAspect="1"/>
          </p:cNvPicPr>
          <p:nvPr/>
        </p:nvPicPr>
        <p:blipFill>
          <a:blip r:embed="rId2"/>
          <a:stretch>
            <a:fillRect/>
          </a:stretch>
        </p:blipFill>
        <p:spPr>
          <a:xfrm>
            <a:off x="433811" y="1105061"/>
            <a:ext cx="3455284" cy="4607045"/>
          </a:xfrm>
          <a:prstGeom prst="rect">
            <a:avLst/>
          </a:prstGeom>
        </p:spPr>
      </p:pic>
      <p:pic>
        <p:nvPicPr>
          <p:cNvPr id="5" name="Picture 4">
            <a:extLst>
              <a:ext uri="{FF2B5EF4-FFF2-40B4-BE49-F238E27FC236}">
                <a16:creationId xmlns:a16="http://schemas.microsoft.com/office/drawing/2014/main" id="{D6213DCA-A401-5D4B-9E07-61FCEFDF7E21}"/>
              </a:ext>
            </a:extLst>
          </p:cNvPr>
          <p:cNvPicPr>
            <a:picLocks noChangeAspect="1"/>
          </p:cNvPicPr>
          <p:nvPr/>
        </p:nvPicPr>
        <p:blipFill rotWithShape="1">
          <a:blip r:embed="rId3"/>
          <a:srcRect r="39061"/>
          <a:stretch/>
        </p:blipFill>
        <p:spPr>
          <a:xfrm>
            <a:off x="4105153" y="1472717"/>
            <a:ext cx="3145879" cy="3871732"/>
          </a:xfrm>
          <a:prstGeom prst="rect">
            <a:avLst/>
          </a:prstGeom>
        </p:spPr>
      </p:pic>
      <p:pic>
        <p:nvPicPr>
          <p:cNvPr id="7" name="Picture 6">
            <a:extLst>
              <a:ext uri="{FF2B5EF4-FFF2-40B4-BE49-F238E27FC236}">
                <a16:creationId xmlns:a16="http://schemas.microsoft.com/office/drawing/2014/main" id="{7BC9F9F3-69FF-EE4D-ADCD-F775CCAFD2AE}"/>
              </a:ext>
            </a:extLst>
          </p:cNvPr>
          <p:cNvPicPr>
            <a:picLocks noChangeAspect="1"/>
          </p:cNvPicPr>
          <p:nvPr/>
        </p:nvPicPr>
        <p:blipFill>
          <a:blip r:embed="rId4"/>
          <a:stretch>
            <a:fillRect/>
          </a:stretch>
        </p:blipFill>
        <p:spPr>
          <a:xfrm>
            <a:off x="7658100" y="807939"/>
            <a:ext cx="3900966" cy="5201288"/>
          </a:xfrm>
          <a:prstGeom prst="rect">
            <a:avLst/>
          </a:prstGeom>
        </p:spPr>
      </p:pic>
      <p:sp>
        <p:nvSpPr>
          <p:cNvPr id="8" name="TextBox 7">
            <a:extLst>
              <a:ext uri="{FF2B5EF4-FFF2-40B4-BE49-F238E27FC236}">
                <a16:creationId xmlns:a16="http://schemas.microsoft.com/office/drawing/2014/main" id="{1F96D5E6-6082-8D47-8FCC-5443644B1CA5}"/>
              </a:ext>
            </a:extLst>
          </p:cNvPr>
          <p:cNvSpPr txBox="1"/>
          <p:nvPr/>
        </p:nvSpPr>
        <p:spPr>
          <a:xfrm>
            <a:off x="4105153" y="284719"/>
            <a:ext cx="5255285" cy="523220"/>
          </a:xfrm>
          <a:prstGeom prst="rect">
            <a:avLst/>
          </a:prstGeom>
          <a:noFill/>
        </p:spPr>
        <p:txBody>
          <a:bodyPr wrap="none" rtlCol="0">
            <a:spAutoFit/>
          </a:bodyPr>
          <a:lstStyle/>
          <a:p>
            <a:r>
              <a:rPr lang="en-US" sz="2800" dirty="0"/>
              <a:t>Preshower stacking completed</a:t>
            </a:r>
          </a:p>
        </p:txBody>
      </p:sp>
      <p:sp>
        <p:nvSpPr>
          <p:cNvPr id="4" name="Slide Number Placeholder 3">
            <a:extLst>
              <a:ext uri="{FF2B5EF4-FFF2-40B4-BE49-F238E27FC236}">
                <a16:creationId xmlns:a16="http://schemas.microsoft.com/office/drawing/2014/main" id="{943E43F6-AD69-0141-AD2D-F7E3AAB32098}"/>
              </a:ext>
            </a:extLst>
          </p:cNvPr>
          <p:cNvSpPr>
            <a:spLocks noGrp="1"/>
          </p:cNvSpPr>
          <p:nvPr>
            <p:ph type="sldNum" sz="quarter" idx="12"/>
          </p:nvPr>
        </p:nvSpPr>
        <p:spPr/>
        <p:txBody>
          <a:bodyPr/>
          <a:lstStyle/>
          <a:p>
            <a:fld id="{D3BA0CE7-B968-8F45-9D3D-643F983769AE}" type="slidenum">
              <a:rPr lang="en-US" smtClean="0"/>
              <a:t>8</a:t>
            </a:fld>
            <a:endParaRPr lang="en-US"/>
          </a:p>
        </p:txBody>
      </p:sp>
    </p:spTree>
    <p:extLst>
      <p:ext uri="{BB962C8B-B14F-4D97-AF65-F5344CB8AC3E}">
        <p14:creationId xmlns:p14="http://schemas.microsoft.com/office/powerpoint/2010/main" val="1837020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4EC8AF-D409-4A4C-80A6-5EE3C5F8298B}"/>
              </a:ext>
            </a:extLst>
          </p:cNvPr>
          <p:cNvPicPr>
            <a:picLocks noChangeAspect="1"/>
          </p:cNvPicPr>
          <p:nvPr/>
        </p:nvPicPr>
        <p:blipFill>
          <a:blip r:embed="rId2"/>
          <a:stretch>
            <a:fillRect/>
          </a:stretch>
        </p:blipFill>
        <p:spPr>
          <a:xfrm>
            <a:off x="459129" y="428264"/>
            <a:ext cx="3985550" cy="2989162"/>
          </a:xfrm>
          <a:prstGeom prst="rect">
            <a:avLst/>
          </a:prstGeom>
        </p:spPr>
      </p:pic>
      <p:pic>
        <p:nvPicPr>
          <p:cNvPr id="5" name="Picture 4">
            <a:extLst>
              <a:ext uri="{FF2B5EF4-FFF2-40B4-BE49-F238E27FC236}">
                <a16:creationId xmlns:a16="http://schemas.microsoft.com/office/drawing/2014/main" id="{0A606B62-4386-1449-89FA-BC5FA4D8C60B}"/>
              </a:ext>
            </a:extLst>
          </p:cNvPr>
          <p:cNvPicPr>
            <a:picLocks noChangeAspect="1"/>
          </p:cNvPicPr>
          <p:nvPr/>
        </p:nvPicPr>
        <p:blipFill>
          <a:blip r:embed="rId3"/>
          <a:stretch>
            <a:fillRect/>
          </a:stretch>
        </p:blipFill>
        <p:spPr>
          <a:xfrm>
            <a:off x="7836061" y="671332"/>
            <a:ext cx="3719814" cy="4959752"/>
          </a:xfrm>
          <a:prstGeom prst="rect">
            <a:avLst/>
          </a:prstGeom>
        </p:spPr>
      </p:pic>
      <p:pic>
        <p:nvPicPr>
          <p:cNvPr id="7" name="Picture 6">
            <a:extLst>
              <a:ext uri="{FF2B5EF4-FFF2-40B4-BE49-F238E27FC236}">
                <a16:creationId xmlns:a16="http://schemas.microsoft.com/office/drawing/2014/main" id="{F04AF604-9D2B-924F-913F-F576B7EBB38D}"/>
              </a:ext>
            </a:extLst>
          </p:cNvPr>
          <p:cNvPicPr>
            <a:picLocks noChangeAspect="1"/>
          </p:cNvPicPr>
          <p:nvPr/>
        </p:nvPicPr>
        <p:blipFill>
          <a:blip r:embed="rId4"/>
          <a:stretch>
            <a:fillRect/>
          </a:stretch>
        </p:blipFill>
        <p:spPr>
          <a:xfrm>
            <a:off x="2039625" y="3613505"/>
            <a:ext cx="3985550" cy="2989163"/>
          </a:xfrm>
          <a:prstGeom prst="rect">
            <a:avLst/>
          </a:prstGeom>
        </p:spPr>
      </p:pic>
      <p:sp>
        <p:nvSpPr>
          <p:cNvPr id="8" name="TextBox 7">
            <a:extLst>
              <a:ext uri="{FF2B5EF4-FFF2-40B4-BE49-F238E27FC236}">
                <a16:creationId xmlns:a16="http://schemas.microsoft.com/office/drawing/2014/main" id="{1C876F57-16D3-B849-8DB9-AD83A4AFB136}"/>
              </a:ext>
            </a:extLst>
          </p:cNvPr>
          <p:cNvSpPr txBox="1"/>
          <p:nvPr/>
        </p:nvSpPr>
        <p:spPr>
          <a:xfrm>
            <a:off x="4719914" y="2100942"/>
            <a:ext cx="3817912" cy="1200329"/>
          </a:xfrm>
          <a:prstGeom prst="rect">
            <a:avLst/>
          </a:prstGeom>
          <a:noFill/>
        </p:spPr>
        <p:txBody>
          <a:bodyPr wrap="square" rtlCol="0">
            <a:spAutoFit/>
          </a:bodyPr>
          <a:lstStyle/>
          <a:p>
            <a:r>
              <a:rPr lang="en-US" sz="3600" dirty="0"/>
              <a:t>Cabling work completed</a:t>
            </a:r>
          </a:p>
        </p:txBody>
      </p:sp>
      <p:sp>
        <p:nvSpPr>
          <p:cNvPr id="4" name="Slide Number Placeholder 3">
            <a:extLst>
              <a:ext uri="{FF2B5EF4-FFF2-40B4-BE49-F238E27FC236}">
                <a16:creationId xmlns:a16="http://schemas.microsoft.com/office/drawing/2014/main" id="{59F9CAC8-F7A3-0B4F-81DA-2F3A92B32FBC}"/>
              </a:ext>
            </a:extLst>
          </p:cNvPr>
          <p:cNvSpPr>
            <a:spLocks noGrp="1"/>
          </p:cNvSpPr>
          <p:nvPr>
            <p:ph type="sldNum" sz="quarter" idx="12"/>
          </p:nvPr>
        </p:nvSpPr>
        <p:spPr/>
        <p:txBody>
          <a:bodyPr/>
          <a:lstStyle/>
          <a:p>
            <a:fld id="{D3BA0CE7-B968-8F45-9D3D-643F983769AE}" type="slidenum">
              <a:rPr lang="en-US" smtClean="0"/>
              <a:t>9</a:t>
            </a:fld>
            <a:endParaRPr lang="en-US"/>
          </a:p>
        </p:txBody>
      </p:sp>
    </p:spTree>
    <p:extLst>
      <p:ext uri="{BB962C8B-B14F-4D97-AF65-F5344CB8AC3E}">
        <p14:creationId xmlns:p14="http://schemas.microsoft.com/office/powerpoint/2010/main" val="24879168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{42E53B29-05D9-CF4A-99D6-D06D309ADE24}tf10001070</Template>
  <TotalTime>6173</TotalTime>
  <Words>1582</Words>
  <Application>Microsoft Macintosh PowerPoint</Application>
  <PresentationFormat>Widescreen</PresentationFormat>
  <Paragraphs>289</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Rockwell</vt:lpstr>
      <vt:lpstr>Rockwell Condensed</vt:lpstr>
      <vt:lpstr>Rockwell Extra Bold</vt:lpstr>
      <vt:lpstr>Wingdings</vt:lpstr>
      <vt:lpstr>Wood Type</vt:lpstr>
      <vt:lpstr>BigBite  Calorimeter status</vt:lpstr>
      <vt:lpstr>Contents </vt:lpstr>
      <vt:lpstr>BigBite Workforce </vt:lpstr>
      <vt:lpstr>General detector capabilities</vt:lpstr>
      <vt:lpstr>Trigger diagram</vt:lpstr>
      <vt:lpstr>PowerPoint Presentation</vt:lpstr>
      <vt:lpstr>PowerPoint Presentation</vt:lpstr>
      <vt:lpstr>PowerPoint Presentation</vt:lpstr>
      <vt:lpstr>PowerPoint Presentation</vt:lpstr>
      <vt:lpstr>AT TEDF…</vt:lpstr>
      <vt:lpstr>At tedf…</vt:lpstr>
      <vt:lpstr>From the DAQ side</vt:lpstr>
      <vt:lpstr>From the software side</vt:lpstr>
      <vt:lpstr>Detector equipment</vt:lpstr>
      <vt:lpstr>Sequence of Moving equipment to the hall</vt:lpstr>
      <vt:lpstr>Moving cables to the hall…</vt:lpstr>
      <vt:lpstr>Floor plan in hall a</vt:lpstr>
      <vt:lpstr>Timeline of bigbite tasks  (as per jessie’s gantt chart)</vt:lpstr>
      <vt:lpstr>after move and before day 1…</vt:lpstr>
      <vt:lpstr>Day 1</vt:lpstr>
      <vt:lpstr>Documentation/safety </vt:lpstr>
      <vt:lpstr>summary</vt:lpstr>
      <vt:lpstr>SPECIAL Thanks TO</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Preshower and shower update</dc:title>
  <dc:creator>Arun Tadepalli</dc:creator>
  <cp:lastModifiedBy>Arun Tadepalli</cp:lastModifiedBy>
  <cp:revision>258</cp:revision>
  <cp:lastPrinted>2021-02-17T14:40:13Z</cp:lastPrinted>
  <dcterms:created xsi:type="dcterms:W3CDTF">2021-02-08T22:00:19Z</dcterms:created>
  <dcterms:modified xsi:type="dcterms:W3CDTF">2021-02-17T16:33:39Z</dcterms:modified>
</cp:coreProperties>
</file>