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89" r:id="rId2"/>
    <p:sldId id="348" r:id="rId3"/>
    <p:sldId id="291" r:id="rId4"/>
    <p:sldId id="309" r:id="rId5"/>
    <p:sldId id="292" r:id="rId6"/>
    <p:sldId id="310" r:id="rId7"/>
    <p:sldId id="320" r:id="rId8"/>
    <p:sldId id="346" r:id="rId9"/>
    <p:sldId id="342" r:id="rId10"/>
    <p:sldId id="345" r:id="rId11"/>
    <p:sldId id="344" r:id="rId12"/>
    <p:sldId id="326" r:id="rId13"/>
    <p:sldId id="456" r:id="rId14"/>
    <p:sldId id="323" r:id="rId15"/>
    <p:sldId id="324" r:id="rId16"/>
    <p:sldId id="337" r:id="rId17"/>
    <p:sldId id="338" r:id="rId18"/>
    <p:sldId id="339" r:id="rId19"/>
    <p:sldId id="347" r:id="rId20"/>
    <p:sldId id="340" r:id="rId21"/>
    <p:sldId id="349" r:id="rId22"/>
    <p:sldId id="341" r:id="rId23"/>
    <p:sldId id="350" r:id="rId24"/>
    <p:sldId id="35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1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1D52-7FFC-40F8-8F80-D54C8A11A94C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349EF-788E-4433-8057-6BF9F3092C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9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E880-BD3C-4FFC-8ADF-AB328B7576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7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4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8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8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9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91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Double Deeply Virtual Compton</a:t>
            </a:r>
            <a:br>
              <a:rPr lang="en-US" dirty="0"/>
            </a:br>
            <a:r>
              <a:rPr lang="en-US" dirty="0"/>
              <a:t>Scattering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95600"/>
            <a:ext cx="82296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Alexandre Camsonne</a:t>
            </a:r>
          </a:p>
          <a:p>
            <a:r>
              <a:rPr lang="en-US" dirty="0"/>
              <a:t>Jefferson Laboratory Hall A</a:t>
            </a:r>
          </a:p>
          <a:p>
            <a:r>
              <a:rPr lang="en-US" dirty="0"/>
              <a:t>CNF Mini workshop: Experiment and Theory Intersections: Future Planning</a:t>
            </a:r>
          </a:p>
          <a:p>
            <a:r>
              <a:rPr lang="en-US" dirty="0"/>
              <a:t>March 3</a:t>
            </a:r>
            <a:r>
              <a:rPr lang="en-US" baseline="30000" dirty="0"/>
              <a:t>rd</a:t>
            </a:r>
            <a:r>
              <a:rPr lang="en-US" dirty="0"/>
              <a:t> 2021</a:t>
            </a:r>
          </a:p>
        </p:txBody>
      </p:sp>
      <p:pic>
        <p:nvPicPr>
          <p:cNvPr id="2052" name="Picture 4" descr="https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22" y="5791198"/>
            <a:ext cx="39433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ience.energy.gov/~/media/_/images/about/resources/logos/png/low-res/RGB_Color-Seal_Green-Mark_SC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34074"/>
            <a:ext cx="3333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jsallc.org/images/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7" t="1" r="78340" b="4000"/>
          <a:stretch/>
        </p:blipFill>
        <p:spPr bwMode="auto">
          <a:xfrm>
            <a:off x="7955280" y="5956935"/>
            <a:ext cx="10058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on_ev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066800"/>
            <a:ext cx="4421339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295400"/>
            <a:ext cx="3810000" cy="4201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In this configuration the forward drift chambers are fully protected from electromagnetic and </a:t>
            </a:r>
            <a:r>
              <a:rPr lang="en-US" dirty="0" err="1"/>
              <a:t>hadronic</a:t>
            </a:r>
            <a:r>
              <a:rPr lang="en-US" dirty="0"/>
              <a:t> background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Calorimeter/shield configuration will play a role of the absorber for the </a:t>
            </a:r>
            <a:r>
              <a:rPr lang="en-US" dirty="0" err="1"/>
              <a:t>muon</a:t>
            </a:r>
            <a:r>
              <a:rPr lang="en-US" dirty="0"/>
              <a:t> detector, i.e. the CLAS12 FD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The scattered electrons will be detected in the calorimeter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GEM based tracking detectors will  aid reconstruction of vertex parameters (angles and positions) of charged particles.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atin typeface="Arial" charset="0"/>
                <a:cs typeface="+mj-cs"/>
              </a:rPr>
              <a:t>CLAS12 FD new configuration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Qp2_Q2_bins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8"/>
          <a:stretch/>
        </p:blipFill>
        <p:spPr>
          <a:xfrm>
            <a:off x="757802" y="1045671"/>
            <a:ext cx="4123195" cy="4572000"/>
          </a:xfrm>
          <a:prstGeom prst="rect">
            <a:avLst/>
          </a:prstGeom>
        </p:spPr>
      </p:pic>
      <p:pic>
        <p:nvPicPr>
          <p:cNvPr id="4" name="Picture 3" descr="Asym_6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066" y="230571"/>
            <a:ext cx="1761066" cy="1828800"/>
          </a:xfrm>
          <a:prstGeom prst="rect">
            <a:avLst/>
          </a:prstGeom>
        </p:spPr>
      </p:pic>
      <p:pic>
        <p:nvPicPr>
          <p:cNvPr id="5" name="Picture 4" descr="Asym_7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101" y="1638280"/>
            <a:ext cx="1761066" cy="1828800"/>
          </a:xfrm>
          <a:prstGeom prst="rect">
            <a:avLst/>
          </a:prstGeom>
        </p:spPr>
      </p:pic>
      <p:pic>
        <p:nvPicPr>
          <p:cNvPr id="6" name="Picture 5" descr="Asym_8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465" y="2584304"/>
            <a:ext cx="1761067" cy="1828800"/>
          </a:xfrm>
          <a:prstGeom prst="rect">
            <a:avLst/>
          </a:prstGeom>
        </p:spPr>
      </p:pic>
      <p:pic>
        <p:nvPicPr>
          <p:cNvPr id="7" name="Picture 6" descr="Asym_9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066" y="4345371"/>
            <a:ext cx="1761067" cy="1828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667000" y="914400"/>
            <a:ext cx="3810000" cy="1676400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5" idx="1"/>
          </p:cNvCxnSpPr>
          <p:nvPr/>
        </p:nvCxnSpPr>
        <p:spPr>
          <a:xfrm flipV="1">
            <a:off x="2514600" y="2552680"/>
            <a:ext cx="3219501" cy="749204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endCxn id="5" idx="2"/>
          </p:cNvCxnSpPr>
          <p:nvPr/>
        </p:nvCxnSpPr>
        <p:spPr>
          <a:xfrm>
            <a:off x="2438399" y="3464838"/>
            <a:ext cx="4176235" cy="2242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4600" y="4419600"/>
            <a:ext cx="3276600" cy="609600"/>
          </a:xfrm>
          <a:prstGeom prst="straightConnector1">
            <a:avLst/>
          </a:prstGeom>
          <a:ln w="63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81000" y="201612"/>
            <a:ext cx="54864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solidFill>
                  <a:schemeClr val="accent2"/>
                </a:solidFill>
                <a:latin typeface="Arial" charset="0"/>
                <a:cs typeface="+mj-cs"/>
              </a:rPr>
              <a:t>DDVCS beam spin asymmetry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405184"/>
            <a:ext cx="51816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VGG code was used for DDVCS BSA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GRAPE-</a:t>
            </a:r>
            <a:r>
              <a:rPr lang="en-US" dirty="0" err="1"/>
              <a:t>dilepton</a:t>
            </a:r>
            <a:r>
              <a:rPr lang="en-US" dirty="0"/>
              <a:t> event generator was used to estimate 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1" y="762000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 change with change of kinematics – from Space-like to Time-like dominance region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Dropbox\DDVCS\proposal_SoLID\solid_DDVCS_JPsi_LH2_ful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E5FA"/>
              </a:clrFrom>
              <a:clrTo>
                <a:srgbClr val="CCE5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-457200"/>
            <a:ext cx="8686800" cy="868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SoLID</a:t>
            </a:r>
            <a:r>
              <a:rPr lang="en-US" dirty="0"/>
              <a:t> </a:t>
            </a:r>
            <a:r>
              <a:rPr lang="en-US" dirty="0" err="1"/>
              <a:t>JPsi</a:t>
            </a:r>
            <a:r>
              <a:rPr lang="en-US" dirty="0"/>
              <a:t> Setup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13466" y="37015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Angle Calorimeter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4843144" y="3897514"/>
            <a:ext cx="424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                                    Calorimeter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6680" y="1105825"/>
            <a:ext cx="171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 chambers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7968212" y="3714607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 plate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7456779" y="3701534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 plate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9624" y="1261732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Cernkov</a:t>
            </a:r>
            <a:r>
              <a:rPr lang="en-US" dirty="0"/>
              <a:t> detectors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5659" y="6019800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GEM trackers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057400" y="4638953"/>
            <a:ext cx="457200" cy="1457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14600" y="4345821"/>
            <a:ext cx="1436133" cy="175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91000" y="1596432"/>
            <a:ext cx="1676400" cy="384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91000" y="1596432"/>
            <a:ext cx="1066800" cy="76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5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ECT Trento Dileptons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00A3-3F35-457D-9743-EC97760F441A}" type="datetime1">
              <a:rPr lang="en-US" smtClean="0"/>
              <a:t>3/3/2021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"/>
            <a:ext cx="9144000" cy="61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mini-drift </a:t>
            </a:r>
            <a:r>
              <a:rPr lang="en-US" sz="2000" dirty="0">
                <a:solidFill>
                  <a:schemeClr val="tx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-RWELL detector</a:t>
            </a:r>
          </a:p>
        </p:txBody>
      </p:sp>
      <p:sp>
        <p:nvSpPr>
          <p:cNvPr id="18" name="Freeform 40"/>
          <p:cNvSpPr/>
          <p:nvPr/>
        </p:nvSpPr>
        <p:spPr>
          <a:xfrm>
            <a:off x="-7690" y="1119854"/>
            <a:ext cx="5606210" cy="1060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000" rIns="91440" bIns="45000" anchor="t" anchorCtr="0" compatLnSpc="1">
            <a:spAutoFit/>
          </a:bodyPr>
          <a:lstStyle/>
          <a:p>
            <a:pPr marL="285750" marR="0" lvl="0" indent="-28575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u="none" strike="noStrike" baseline="0" dirty="0">
                <a:ln>
                  <a:noFill/>
                </a:ln>
                <a:latin typeface="Arial" pitchFamily="18"/>
                <a:ea typeface="AR PL UMing HK" pitchFamily="2"/>
                <a:cs typeface="AR PL UMing HK" pitchFamily="2"/>
              </a:rPr>
              <a:t>Muons hitting the chambers</a:t>
            </a:r>
            <a:r>
              <a:rPr lang="en-US" sz="1400" u="none" strike="noStrike" dirty="0">
                <a:ln>
                  <a:noFill/>
                </a:ln>
                <a:latin typeface="Arial" pitchFamily="18"/>
                <a:ea typeface="AR PL UMing HK" pitchFamily="2"/>
                <a:cs typeface="AR PL UMing HK" pitchFamily="2"/>
              </a:rPr>
              <a:t> at vary large incident angle</a:t>
            </a:r>
            <a:endParaRPr lang="en-US" sz="1400" u="none" strike="noStrike" baseline="0" dirty="0">
              <a:ln>
                <a:noFill/>
              </a:ln>
              <a:latin typeface="Arial" pitchFamily="18"/>
              <a:ea typeface="AR PL UMing HK" pitchFamily="2"/>
              <a:cs typeface="AR PL UMing HK" pitchFamily="2"/>
            </a:endParaRPr>
          </a:p>
          <a:p>
            <a:pPr marL="285750" marR="0" lvl="0" indent="-285750" algn="l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ü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u="none" strike="noStrike" baseline="0" dirty="0">
                <a:ln>
                  <a:noFill/>
                </a:ln>
                <a:latin typeface="Arial" pitchFamily="18"/>
                <a:ea typeface="AR PL UMing HK" pitchFamily="2"/>
                <a:cs typeface="AR PL UMing HK" pitchFamily="2"/>
              </a:rPr>
              <a:t>Using </a:t>
            </a:r>
            <a:r>
              <a:rPr lang="en-US" sz="1400" b="1" u="none" strike="noStrike" baseline="0" dirty="0">
                <a:ln>
                  <a:noFill/>
                </a:ln>
                <a:latin typeface="Symbol" panose="05050102010706020507" pitchFamily="18" charset="2"/>
                <a:ea typeface="AR PL UMing HK" pitchFamily="2"/>
                <a:cs typeface="AR PL UMing HK" pitchFamily="2"/>
              </a:rPr>
              <a:t>m</a:t>
            </a:r>
            <a:r>
              <a:rPr lang="en-US" sz="1400" b="1" u="none" strike="noStrike" baseline="0" dirty="0">
                <a:ln>
                  <a:noFill/>
                </a:ln>
                <a:latin typeface="Arial" pitchFamily="18"/>
                <a:ea typeface="AR PL UMing HK" pitchFamily="2"/>
                <a:cs typeface="AR PL UMing HK" pitchFamily="2"/>
              </a:rPr>
              <a:t>-RWELL</a:t>
            </a:r>
            <a:r>
              <a:rPr lang="en-US" sz="1400" b="1" u="none" strike="noStrike" dirty="0">
                <a:ln>
                  <a:noFill/>
                </a:ln>
                <a:latin typeface="Arial" pitchFamily="18"/>
                <a:ea typeface="AR PL UMing HK" pitchFamily="2"/>
                <a:cs typeface="AR PL UMing HK" pitchFamily="2"/>
              </a:rPr>
              <a:t> in mini drif</a:t>
            </a:r>
            <a:r>
              <a:rPr lang="en-US" sz="1400" b="1" dirty="0">
                <a:latin typeface="Arial" pitchFamily="18"/>
                <a:ea typeface="AR PL UMing HK" pitchFamily="2"/>
                <a:cs typeface="AR PL UMing HK" pitchFamily="2"/>
              </a:rPr>
              <a:t>t mode </a:t>
            </a:r>
            <a:r>
              <a:rPr lang="en-US" sz="1400" dirty="0">
                <a:latin typeface="Arial" pitchFamily="18"/>
                <a:ea typeface="AR PL UMing HK" pitchFamily="2"/>
                <a:cs typeface="AR PL UMing HK" pitchFamily="2"/>
              </a:rPr>
              <a:t>⇨ Excellent tracking capability with one detector layer </a:t>
            </a:r>
            <a:r>
              <a:rPr lang="en-US" sz="1400" dirty="0">
                <a:solidFill>
                  <a:srgbClr val="C00000"/>
                </a:solidFill>
                <a:latin typeface="Arial" pitchFamily="18"/>
                <a:ea typeface="AR PL UMing HK" pitchFamily="2"/>
                <a:cs typeface="AR PL UMing HK" pitchFamily="2"/>
              </a:rPr>
              <a:t>at very </a:t>
            </a:r>
            <a:r>
              <a:rPr lang="en-US" sz="1400">
                <a:solidFill>
                  <a:srgbClr val="C00000"/>
                </a:solidFill>
                <a:latin typeface="Arial" pitchFamily="18"/>
                <a:ea typeface="AR PL UMing HK" pitchFamily="2"/>
                <a:cs typeface="AR PL UMing HK" pitchFamily="2"/>
              </a:rPr>
              <a:t>low overall cost </a:t>
            </a:r>
            <a:endParaRPr lang="en-US" sz="1400" u="none" strike="noStrike" baseline="0" dirty="0">
              <a:ln>
                <a:noFill/>
              </a:ln>
              <a:solidFill>
                <a:srgbClr val="C00000"/>
              </a:solidFill>
              <a:latin typeface="Arial" pitchFamily="18"/>
              <a:ea typeface="AR PL UMing HK" pitchFamily="2"/>
              <a:cs typeface="AR PL UMing HK" pitchFamily="2"/>
            </a:endParaRPr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5598520" y="754474"/>
            <a:ext cx="3429000" cy="2124011"/>
            <a:chOff x="5569537" y="1065557"/>
            <a:chExt cx="3149849" cy="462749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112452" y="1369317"/>
              <a:ext cx="15001" cy="3084000"/>
            </a:xfrm>
            <a:prstGeom prst="line">
              <a:avLst/>
            </a:prstGeom>
            <a:ln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po 16"/>
            <p:cNvGrpSpPr/>
            <p:nvPr/>
          </p:nvGrpSpPr>
          <p:grpSpPr>
            <a:xfrm>
              <a:off x="5587268" y="4528945"/>
              <a:ext cx="3110132" cy="1164104"/>
              <a:chOff x="1711136" y="3280372"/>
              <a:chExt cx="7109336" cy="3388988"/>
            </a:xfrm>
          </p:grpSpPr>
          <p:sp>
            <p:nvSpPr>
              <p:cNvPr id="47" name="Trapezio 20"/>
              <p:cNvSpPr/>
              <p:nvPr/>
            </p:nvSpPr>
            <p:spPr>
              <a:xfrm>
                <a:off x="2180128" y="3356990"/>
                <a:ext cx="1584177" cy="1228780"/>
              </a:xfrm>
              <a:prstGeom prst="trapezoid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Trapezio 21"/>
              <p:cNvSpPr/>
              <p:nvPr/>
            </p:nvSpPr>
            <p:spPr>
              <a:xfrm>
                <a:off x="4499992" y="3356991"/>
                <a:ext cx="1584176" cy="1228779"/>
              </a:xfrm>
              <a:prstGeom prst="trapezoid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rapezio 22"/>
              <p:cNvSpPr/>
              <p:nvPr/>
            </p:nvSpPr>
            <p:spPr>
              <a:xfrm>
                <a:off x="6804248" y="3352380"/>
                <a:ext cx="1584176" cy="1228779"/>
              </a:xfrm>
              <a:prstGeom prst="trapezoid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50" name="Rettangolo 23"/>
              <p:cNvSpPr/>
              <p:nvPr/>
            </p:nvSpPr>
            <p:spPr>
              <a:xfrm>
                <a:off x="7117124" y="3284984"/>
                <a:ext cx="955560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ttangolo 24"/>
              <p:cNvSpPr/>
              <p:nvPr/>
            </p:nvSpPr>
            <p:spPr>
              <a:xfrm>
                <a:off x="3376556" y="4580630"/>
                <a:ext cx="1401248" cy="1733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ttangolo 25"/>
              <p:cNvSpPr/>
              <p:nvPr/>
            </p:nvSpPr>
            <p:spPr>
              <a:xfrm>
                <a:off x="5786408" y="4586197"/>
                <a:ext cx="1401248" cy="1809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ttangolo 26"/>
              <p:cNvSpPr/>
              <p:nvPr/>
            </p:nvSpPr>
            <p:spPr>
              <a:xfrm>
                <a:off x="1711136" y="4585771"/>
                <a:ext cx="834912" cy="14792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ttangolo 27"/>
              <p:cNvSpPr/>
              <p:nvPr/>
            </p:nvSpPr>
            <p:spPr>
              <a:xfrm>
                <a:off x="7984885" y="4586198"/>
                <a:ext cx="834912" cy="23163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ttangolo 28"/>
              <p:cNvSpPr/>
              <p:nvPr/>
            </p:nvSpPr>
            <p:spPr>
              <a:xfrm>
                <a:off x="2546048" y="4585771"/>
                <a:ext cx="821272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ttangolo 29"/>
              <p:cNvSpPr/>
              <p:nvPr/>
            </p:nvSpPr>
            <p:spPr>
              <a:xfrm>
                <a:off x="4801664" y="4585771"/>
                <a:ext cx="1004200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ttangolo 30"/>
              <p:cNvSpPr/>
              <p:nvPr/>
            </p:nvSpPr>
            <p:spPr>
              <a:xfrm>
                <a:off x="7197384" y="4581056"/>
                <a:ext cx="821272" cy="24540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ttangolo 31"/>
              <p:cNvSpPr/>
              <p:nvPr/>
            </p:nvSpPr>
            <p:spPr>
              <a:xfrm>
                <a:off x="1720864" y="4754452"/>
                <a:ext cx="70996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ttangolo 32"/>
              <p:cNvSpPr/>
              <p:nvPr/>
            </p:nvSpPr>
            <p:spPr>
              <a:xfrm>
                <a:off x="1711136" y="4898468"/>
                <a:ext cx="7109336" cy="62340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ttangolo 33"/>
              <p:cNvSpPr/>
              <p:nvPr/>
            </p:nvSpPr>
            <p:spPr>
              <a:xfrm>
                <a:off x="1711136" y="4898966"/>
                <a:ext cx="7109336" cy="15841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ttangolo 34"/>
              <p:cNvSpPr/>
              <p:nvPr/>
            </p:nvSpPr>
            <p:spPr>
              <a:xfrm>
                <a:off x="5111056" y="5057384"/>
                <a:ext cx="159612" cy="46449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Triangolo isoscele 35"/>
              <p:cNvSpPr/>
              <p:nvPr/>
            </p:nvSpPr>
            <p:spPr>
              <a:xfrm rot="5400000">
                <a:off x="5752412" y="5919196"/>
                <a:ext cx="879640" cy="62068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3" name="Connettore 4 36"/>
              <p:cNvCxnSpPr/>
              <p:nvPr/>
            </p:nvCxnSpPr>
            <p:spPr>
              <a:xfrm rot="16200000" flipH="1">
                <a:off x="5210846" y="5583926"/>
                <a:ext cx="673344" cy="680164"/>
              </a:xfrm>
              <a:prstGeom prst="bentConnector2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ttangolo 43"/>
              <p:cNvSpPr/>
              <p:nvPr/>
            </p:nvSpPr>
            <p:spPr>
              <a:xfrm>
                <a:off x="4823984" y="3280372"/>
                <a:ext cx="955560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Rettangolo 44"/>
              <p:cNvSpPr/>
              <p:nvPr/>
            </p:nvSpPr>
            <p:spPr>
              <a:xfrm>
                <a:off x="2493004" y="3294232"/>
                <a:ext cx="955560" cy="72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" name="Gruppo 6"/>
            <p:cNvGrpSpPr/>
            <p:nvPr/>
          </p:nvGrpSpPr>
          <p:grpSpPr>
            <a:xfrm>
              <a:off x="5569537" y="1065557"/>
              <a:ext cx="3149849" cy="258654"/>
              <a:chOff x="5768671" y="1161728"/>
              <a:chExt cx="3375035" cy="312170"/>
            </a:xfrm>
          </p:grpSpPr>
          <p:sp>
            <p:nvSpPr>
              <p:cNvPr id="41" name="Rettangolo 2"/>
              <p:cNvSpPr/>
              <p:nvPr/>
            </p:nvSpPr>
            <p:spPr>
              <a:xfrm>
                <a:off x="5768671" y="1366866"/>
                <a:ext cx="3375035" cy="1070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ttangolo 1"/>
              <p:cNvSpPr/>
              <p:nvPr/>
            </p:nvSpPr>
            <p:spPr>
              <a:xfrm>
                <a:off x="5768671" y="1161728"/>
                <a:ext cx="3375035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6241425" y="2595642"/>
              <a:ext cx="24779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Large drift gap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1875" y="2391746"/>
            <a:ext cx="4680379" cy="3427456"/>
            <a:chOff x="76200" y="1860077"/>
            <a:chExt cx="4680379" cy="342745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860077"/>
              <a:ext cx="4572000" cy="342745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218036" y="2202823"/>
              <a:ext cx="1142486" cy="5712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18036" y="5116160"/>
              <a:ext cx="1142486" cy="57124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57200" y="2031815"/>
              <a:ext cx="3421285" cy="165706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w="sm" len="med"/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4699455" y="2362200"/>
              <a:ext cx="57124" cy="2694619"/>
              <a:chOff x="4699455" y="2362200"/>
              <a:chExt cx="57124" cy="2694619"/>
            </a:xfrm>
          </p:grpSpPr>
          <p:sp>
            <p:nvSpPr>
              <p:cNvPr id="76" name="Rectangle 75"/>
              <p:cNvSpPr/>
              <p:nvPr/>
            </p:nvSpPr>
            <p:spPr>
              <a:xfrm rot="5400000">
                <a:off x="4156774" y="2904881"/>
                <a:ext cx="1142486" cy="571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5400000">
                <a:off x="4156774" y="4457014"/>
                <a:ext cx="1142486" cy="571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6314059" y="6368078"/>
            <a:ext cx="2359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Curved mini drift </a:t>
            </a:r>
            <a:r>
              <a:rPr lang="en-US" sz="1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-RWELL </a:t>
            </a:r>
          </a:p>
        </p:txBody>
      </p: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5850178" y="3330679"/>
            <a:ext cx="3065222" cy="2926080"/>
            <a:chOff x="5827736" y="4212248"/>
            <a:chExt cx="2679996" cy="2597364"/>
          </a:xfrm>
        </p:grpSpPr>
        <p:grpSp>
          <p:nvGrpSpPr>
            <p:cNvPr id="98" name="Group 97"/>
            <p:cNvGrpSpPr>
              <a:grpSpLocks noChangeAspect="1"/>
            </p:cNvGrpSpPr>
            <p:nvPr/>
          </p:nvGrpSpPr>
          <p:grpSpPr>
            <a:xfrm>
              <a:off x="5827736" y="4212248"/>
              <a:ext cx="2679996" cy="2597364"/>
              <a:chOff x="2011680" y="1132467"/>
              <a:chExt cx="5212785" cy="5052060"/>
            </a:xfrm>
          </p:grpSpPr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2158255" y="1167655"/>
                <a:ext cx="4958825" cy="49588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2158255" y="1155327"/>
                <a:ext cx="5066210" cy="5029200"/>
                <a:chOff x="2209800" y="1184366"/>
                <a:chExt cx="5066210" cy="502920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2209800" y="1184366"/>
                  <a:ext cx="5029200" cy="5029200"/>
                </a:xfrm>
                <a:prstGeom prst="line">
                  <a:avLst/>
                </a:prstGeom>
                <a:ln w="412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246810" y="1184366"/>
                  <a:ext cx="5029200" cy="5029200"/>
                </a:xfrm>
                <a:prstGeom prst="line">
                  <a:avLst/>
                </a:prstGeom>
                <a:ln w="412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Straight Connector 104"/>
              <p:cNvCxnSpPr/>
              <p:nvPr/>
            </p:nvCxnSpPr>
            <p:spPr>
              <a:xfrm>
                <a:off x="4672855" y="1132467"/>
                <a:ext cx="0" cy="502920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2011680" y="3647067"/>
                <a:ext cx="521208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2362200" y="1371600"/>
                <a:ext cx="4572000" cy="4572000"/>
              </a:xfrm>
              <a:prstGeom prst="ellipse">
                <a:avLst/>
              </a:prstGeom>
              <a:noFill/>
              <a:ln w="101600">
                <a:solidFill>
                  <a:srgbClr val="F00A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6553270" y="5006106"/>
              <a:ext cx="13195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00AE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CLEO magnet</a:t>
              </a:r>
            </a:p>
          </p:txBody>
        </p:sp>
        <p:cxnSp>
          <p:nvCxnSpPr>
            <p:cNvPr id="102" name="Straight Arrow Connector 101"/>
            <p:cNvCxnSpPr>
              <a:stCxn id="99" idx="0"/>
            </p:cNvCxnSpPr>
            <p:nvPr/>
          </p:nvCxnSpPr>
          <p:spPr>
            <a:xfrm flipV="1">
              <a:off x="7213066" y="4473436"/>
              <a:ext cx="400230" cy="532670"/>
            </a:xfrm>
            <a:prstGeom prst="straightConnector1">
              <a:avLst/>
            </a:prstGeom>
            <a:ln>
              <a:solidFill>
                <a:srgbClr val="F00AE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85C712-39F8-468A-B4DF-11ADAA235F16}"/>
              </a:ext>
            </a:extLst>
          </p:cNvPr>
          <p:cNvSpPr txBox="1"/>
          <p:nvPr/>
        </p:nvSpPr>
        <p:spPr>
          <a:xfrm>
            <a:off x="762000" y="5990210"/>
            <a:ext cx="300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from Kondo </a:t>
            </a:r>
            <a:r>
              <a:rPr lang="en-US" dirty="0" err="1"/>
              <a:t>Gnanvo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3556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Counts J/psi setup 60 days at 10^37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9" y="3850668"/>
            <a:ext cx="8945401" cy="2988282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0396"/>
            <a:ext cx="5022960" cy="33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9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Dedicated setup for muon detection only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43911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2667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73843" y="4191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843220"/>
            <a:ext cx="117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 plates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13304" y="2233147"/>
            <a:ext cx="0" cy="814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6200" y="2233147"/>
            <a:ext cx="228600" cy="780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52900" y="2233146"/>
            <a:ext cx="228600" cy="780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52600" y="2819400"/>
            <a:ext cx="1676400" cy="7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4724400"/>
            <a:ext cx="1828800" cy="7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3758514" y="3009899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3762633" y="4533900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3924300" y="3009900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3928419" y="4533901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43600" y="1843220"/>
            <a:ext cx="312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addition to muon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moved 2m from </a:t>
            </a:r>
            <a:r>
              <a:rPr lang="en-US" dirty="0" err="1"/>
              <a:t>Jpsi</a:t>
            </a:r>
            <a:r>
              <a:rPr lang="en-US" dirty="0"/>
              <a:t> position inside and switch to 45 cm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Iron plate from 3</a:t>
            </a:r>
            <a:r>
              <a:rPr lang="en-US" baseline="30000" dirty="0"/>
              <a:t>rd</a:t>
            </a:r>
            <a:r>
              <a:rPr lang="en-US" dirty="0"/>
              <a:t> layer yoke in front and behind calorimeter ( low resolution e for trigger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/ Upgrade Gas Cerenkov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to reach 10</a:t>
            </a:r>
            <a:r>
              <a:rPr lang="en-US" baseline="30000" dirty="0"/>
              <a:t>38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</a:t>
            </a:r>
            <a:r>
              <a:rPr lang="en-US" dirty="0" err="1"/>
              <a:t>uA</a:t>
            </a:r>
            <a:r>
              <a:rPr lang="en-US" dirty="0"/>
              <a:t> on 45 cm target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78" y="4038600"/>
            <a:ext cx="7649810" cy="2628900"/>
          </a:xfrm>
          <a:prstGeom prst="rect">
            <a:avLst/>
          </a:prstGeom>
        </p:spPr>
      </p:pic>
      <p:pic>
        <p:nvPicPr>
          <p:cNvPr id="7" name="Picture 2" descr="W:\figs\ddvcs\HighQHigh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50938"/>
            <a:ext cx="4595166" cy="31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Expected accuracy dedicated setup </a:t>
            </a:r>
            <a:br>
              <a:rPr lang="en-US" dirty="0"/>
            </a:br>
            <a:r>
              <a:rPr lang="en-US" dirty="0"/>
              <a:t>90 days at 10</a:t>
            </a:r>
            <a:r>
              <a:rPr lang="en-US" baseline="30000" dirty="0"/>
              <a:t>38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0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 and xi coverage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78" y="1524000"/>
            <a:ext cx="7021122" cy="45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6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 Xi coverage large bin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724819"/>
            <a:ext cx="62388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8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D6B6-BF90-4E1B-8777-D29E81CC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C proposal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D6AF81-671C-4930-B192-19974311D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71599"/>
            <a:ext cx="6019800" cy="444156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04AD5-00E6-423D-8CA2-D51847BA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596DD-46E9-4901-93F0-CA24BB5F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3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63EA-83B3-40AD-A260-AF942368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EEEB-9D4D-4EF0-91C5-2BCA4CDDB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 DDVCS</a:t>
            </a:r>
          </a:p>
          <a:p>
            <a:r>
              <a:rPr lang="en-US" dirty="0"/>
              <a:t>DDVCS </a:t>
            </a:r>
            <a:r>
              <a:rPr lang="en-US" dirty="0" err="1"/>
              <a:t>crosssection</a:t>
            </a:r>
            <a:endParaRPr lang="en-US" dirty="0"/>
          </a:p>
          <a:p>
            <a:r>
              <a:rPr lang="en-US" dirty="0"/>
              <a:t>DDVCS kinematic and observable</a:t>
            </a:r>
          </a:p>
          <a:p>
            <a:r>
              <a:rPr lang="en-US" dirty="0"/>
              <a:t>Kinematical coverage</a:t>
            </a:r>
          </a:p>
          <a:p>
            <a:r>
              <a:rPr lang="en-US" dirty="0"/>
              <a:t>CLAS12 setup</a:t>
            </a:r>
          </a:p>
          <a:p>
            <a:r>
              <a:rPr lang="en-US" dirty="0" err="1"/>
              <a:t>SoLID</a:t>
            </a:r>
            <a:r>
              <a:rPr lang="en-US" dirty="0"/>
              <a:t> J/psi and dedicated setup</a:t>
            </a:r>
          </a:p>
          <a:p>
            <a:r>
              <a:rPr lang="en-US" dirty="0"/>
              <a:t>Hall C setup</a:t>
            </a:r>
          </a:p>
          <a:p>
            <a:r>
              <a:rPr lang="en-US" dirty="0"/>
              <a:t>CNF Questions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24E46-8FF2-4CD3-9328-16226B4A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79CD2-16B9-43B5-BE9D-057EFF64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90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luminosity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Current could go up to 80 </a:t>
            </a:r>
            <a:r>
              <a:rPr lang="en-US" dirty="0" err="1"/>
              <a:t>uA</a:t>
            </a:r>
            <a:r>
              <a:rPr lang="en-US" dirty="0"/>
              <a:t> on  40 cm target ~ 7.10^38 to 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/>
              <a:t>Muon detector using GEM or </a:t>
            </a:r>
            <a:r>
              <a:rPr lang="en-US" dirty="0" err="1"/>
              <a:t>uRWell</a:t>
            </a:r>
            <a:r>
              <a:rPr lang="en-US" dirty="0"/>
              <a:t> should be ok since after material</a:t>
            </a:r>
          </a:p>
          <a:p>
            <a:r>
              <a:rPr lang="en-US" dirty="0"/>
              <a:t>Tracker occupancy and photon background</a:t>
            </a:r>
          </a:p>
          <a:p>
            <a:pPr lvl="1"/>
            <a:r>
              <a:rPr lang="en-US" dirty="0"/>
              <a:t>Reduce amount of Copper in GEM</a:t>
            </a:r>
          </a:p>
          <a:p>
            <a:pPr lvl="1"/>
            <a:r>
              <a:rPr lang="en-US" dirty="0"/>
              <a:t>2D MGPD readout</a:t>
            </a:r>
          </a:p>
          <a:p>
            <a:pPr lvl="1"/>
            <a:r>
              <a:rPr lang="en-US" dirty="0"/>
              <a:t>Micromegas option</a:t>
            </a:r>
          </a:p>
          <a:p>
            <a:pPr lvl="1"/>
            <a:r>
              <a:rPr lang="en-US" dirty="0" err="1"/>
              <a:t>Pixellized</a:t>
            </a:r>
            <a:r>
              <a:rPr lang="en-US" dirty="0"/>
              <a:t> MAPS</a:t>
            </a:r>
          </a:p>
          <a:p>
            <a:pPr lvl="1"/>
            <a:r>
              <a:rPr lang="en-US" dirty="0"/>
              <a:t>Superconducting tracker option</a:t>
            </a:r>
          </a:p>
          <a:p>
            <a:r>
              <a:rPr lang="en-US" dirty="0"/>
              <a:t>Calorimetry</a:t>
            </a:r>
          </a:p>
          <a:p>
            <a:pPr lvl="1"/>
            <a:r>
              <a:rPr lang="en-US" dirty="0"/>
              <a:t>Study liquid scintillator and cryogenics calorimeter option</a:t>
            </a:r>
          </a:p>
          <a:p>
            <a:pPr lvl="1"/>
            <a:r>
              <a:rPr lang="en-US" dirty="0"/>
              <a:t>Faster PMT or LAPPD/MCP PMT ( 1 ns width pulse to increase rate capability )</a:t>
            </a:r>
          </a:p>
          <a:p>
            <a:r>
              <a:rPr lang="en-US" dirty="0"/>
              <a:t>Cerenkov</a:t>
            </a:r>
          </a:p>
          <a:p>
            <a:pPr lvl="1"/>
            <a:r>
              <a:rPr lang="en-US" dirty="0"/>
              <a:t>Faster PMT or LAPPD/MCP PMT ( 1 ns width pulse to increase rate capability )</a:t>
            </a:r>
          </a:p>
          <a:p>
            <a:pPr lvl="1"/>
            <a:r>
              <a:rPr lang="en-US" dirty="0"/>
              <a:t>HBD type Cerenkov for Large Angle calorimeter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96646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Technically doable mostly matter of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66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A3C50-2803-4CF6-9B35-D54D4D36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CNF Question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E0F1-3F64-4ABB-9158-5E1722325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what can be extracted from data, is it cross sections, asymmetries, both, CFFs? </a:t>
            </a:r>
          </a:p>
          <a:p>
            <a:pPr marL="400050" lvl="1"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Asymmetries : 5 % </a:t>
            </a:r>
          </a:p>
          <a:p>
            <a:pPr marL="400050" lvl="1">
              <a:spcBef>
                <a:spcPts val="0"/>
              </a:spcBef>
            </a:pP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Crossections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10 % need to </a:t>
            </a:r>
            <a:r>
              <a:rPr lang="en-US" sz="1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studied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what has been done to get to the CFFs?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Looking into the future, what information is used to get:  AM and similar mechanical properties, and the spatial structure?</a:t>
            </a:r>
          </a:p>
          <a:p>
            <a:pPr marL="400050" lvl="1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Azimuthal asymmetry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How can theory help, what and where is it needed, what tools?</a:t>
            </a:r>
          </a:p>
          <a:p>
            <a:pPr marL="400050" lvl="1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on CFF and GPD fits</a:t>
            </a:r>
          </a:p>
          <a:p>
            <a:pPr marL="400050" lvl="1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accuracy is required for </a:t>
            </a:r>
          </a:p>
          <a:p>
            <a:pPr marL="400050" lvl="1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Scheme for inclusion of data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particular,  how are data going to be shared by the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community, can we plan on designing a public website?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pseudo data going to be available?</a:t>
            </a:r>
          </a:p>
          <a:p>
            <a:pPr marL="400050" lvl="1">
              <a:spcBef>
                <a:spcPts val="0"/>
              </a:spcBef>
            </a:pPr>
            <a:r>
              <a:rPr lang="en-US" sz="1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VGG model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01F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level of model-independence can we reach in the extraction of Compton form factors?</a:t>
            </a:r>
          </a:p>
          <a:p>
            <a:pPr marL="400050" lvl="1"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model dependent</a:t>
            </a:r>
          </a:p>
          <a:p>
            <a:pPr marL="0">
              <a:spcBef>
                <a:spcPts val="0"/>
              </a:spcBef>
            </a:pP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Skewdness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dependence gives access to D-term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E229-15CC-4DED-9E05-F7488401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2A500-0D75-442B-AB28-A42E6BDF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84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Jlab</a:t>
            </a:r>
            <a:r>
              <a:rPr lang="en-US" dirty="0"/>
              <a:t> 12 GeV beam along with high power target offers a unique opportunity to study DDVCS</a:t>
            </a:r>
          </a:p>
          <a:p>
            <a:r>
              <a:rPr lang="en-US" dirty="0"/>
              <a:t>Higher energy would give higher kinematical reach</a:t>
            </a:r>
          </a:p>
          <a:p>
            <a:r>
              <a:rPr lang="en-US" dirty="0"/>
              <a:t>Muon detection is interesting to distinguish from incoming electron and to increase luminosity</a:t>
            </a:r>
          </a:p>
          <a:p>
            <a:r>
              <a:rPr lang="en-US" dirty="0"/>
              <a:t>Hall B DDVCS and </a:t>
            </a:r>
            <a:r>
              <a:rPr lang="en-US" dirty="0" err="1"/>
              <a:t>SoLID</a:t>
            </a:r>
            <a:r>
              <a:rPr lang="en-US" dirty="0"/>
              <a:t> Parasitic measurement on J/Psi could give a first measurements of DDVCS</a:t>
            </a:r>
          </a:p>
          <a:p>
            <a:r>
              <a:rPr lang="en-US" dirty="0"/>
              <a:t>Hall C high luminosity detector proposal</a:t>
            </a:r>
          </a:p>
          <a:p>
            <a:r>
              <a:rPr lang="en-US" dirty="0"/>
              <a:t>Dedicated setup could increase luminosity by a factor of 10 up to 10</a:t>
            </a:r>
            <a:r>
              <a:rPr lang="en-US" baseline="30000" dirty="0"/>
              <a:t>38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.s</a:t>
            </a:r>
            <a:r>
              <a:rPr lang="en-US" baseline="30000" dirty="0"/>
              <a:t>-1 </a:t>
            </a:r>
            <a:r>
              <a:rPr lang="en-US" dirty="0"/>
              <a:t>for improved statistical accuracy</a:t>
            </a:r>
            <a:endParaRPr lang="en-US" baseline="30000" dirty="0"/>
          </a:p>
          <a:p>
            <a:r>
              <a:rPr lang="en-US" dirty="0"/>
              <a:t>High statistics would allow binning in different variables to look a binning in Q’</a:t>
            </a:r>
            <a:r>
              <a:rPr lang="en-US" baseline="30000" dirty="0"/>
              <a:t>2 </a:t>
            </a:r>
            <a:r>
              <a:rPr lang="en-US" dirty="0"/>
              <a:t>to probe xi eta surface with xi different of eta of GPDs</a:t>
            </a:r>
          </a:p>
          <a:p>
            <a:r>
              <a:rPr lang="en-US" dirty="0"/>
              <a:t>Need develop physics case for proposals and funding requests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30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0102-7CFD-4A0A-B7D2-D3894839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5FF15-8A9A-47EA-9AD8-27B5C0EC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48B6D-DC5E-4D0E-B8AD-427C4306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55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Counts </a:t>
            </a:r>
            <a:r>
              <a:rPr lang="en-US" dirty="0" err="1"/>
              <a:t>SoLID</a:t>
            </a:r>
            <a:r>
              <a:rPr lang="en-US" dirty="0"/>
              <a:t> dedicated setup 10^38 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1417638"/>
            <a:ext cx="61245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A9AB9D-2BEF-422A-A04B-179BE7BFAB4B}"/>
              </a:ext>
            </a:extLst>
          </p:cNvPr>
          <p:cNvSpPr txBox="1"/>
          <p:nvPr/>
        </p:nvSpPr>
        <p:spPr>
          <a:xfrm>
            <a:off x="3200400" y="579913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~2 % statistical error</a:t>
            </a:r>
          </a:p>
        </p:txBody>
      </p:sp>
    </p:spTree>
    <p:extLst>
      <p:ext uri="{BB962C8B-B14F-4D97-AF65-F5344CB8AC3E}">
        <p14:creationId xmlns:p14="http://schemas.microsoft.com/office/powerpoint/2010/main" val="333179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DVCS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Double DVCS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Symbol" pitchFamily="18" charset="2"/>
              </a:rPr>
              <a:t>g</a:t>
            </a:r>
            <a:r>
              <a:rPr lang="en-US" altLang="ko-KR" sz="4000" baseline="30000" dirty="0">
                <a:latin typeface="Symbol" pitchFamily="18" charset="2"/>
              </a:rPr>
              <a:t>* </a:t>
            </a:r>
            <a:r>
              <a:rPr lang="en-US" altLang="ko-KR" sz="4000" dirty="0">
                <a:latin typeface="Symbol" pitchFamily="18" charset="2"/>
              </a:rPr>
              <a:t>+ </a:t>
            </a:r>
            <a:r>
              <a:rPr lang="en-US" altLang="ko-KR" sz="3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</a:t>
            </a:r>
            <a:endParaRPr lang="ko-KR" altLang="en-US" sz="3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362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Symbol" pitchFamily="18" charset="2"/>
              </a:rPr>
              <a:t>g</a:t>
            </a:r>
            <a:r>
              <a:rPr lang="en-US" altLang="ko-KR" sz="4000" dirty="0">
                <a:latin typeface="+mj-lt"/>
              </a:rPr>
              <a:t>‘(</a:t>
            </a:r>
            <a:r>
              <a:rPr lang="en-US" altLang="ko-KR" sz="4000" dirty="0">
                <a:latin typeface="Symbol" pitchFamily="18" charset="2"/>
              </a:rPr>
              <a:t>*) + </a:t>
            </a:r>
            <a:r>
              <a:rPr lang="en-US" altLang="ko-KR" sz="36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p’</a:t>
            </a:r>
            <a:endParaRPr lang="ko-KR" altLang="en-US" sz="3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971800" y="2743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5105400" y="3962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105400" y="31242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400" y="3581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j-lt"/>
              </a:rPr>
              <a:t>l</a:t>
            </a:r>
            <a:r>
              <a:rPr lang="en-US" altLang="ko-KR" sz="4000" baseline="30000" dirty="0">
                <a:latin typeface="+mj-lt"/>
              </a:rPr>
              <a:t>+ </a:t>
            </a:r>
            <a:r>
              <a:rPr lang="en-US" altLang="ko-KR" sz="4000" dirty="0">
                <a:latin typeface="+mj-lt"/>
              </a:rPr>
              <a:t>+</a:t>
            </a:r>
            <a:r>
              <a:rPr lang="en-US" altLang="ko-KR" sz="4000" baseline="30000" dirty="0">
                <a:latin typeface="+mj-lt"/>
              </a:rPr>
              <a:t> </a:t>
            </a:r>
            <a:r>
              <a:rPr lang="en-US" altLang="ko-KR" sz="4000" dirty="0">
                <a:latin typeface="+mj-lt"/>
              </a:rPr>
              <a:t>l</a:t>
            </a:r>
            <a:r>
              <a:rPr lang="en-US" altLang="ko-KR" sz="4000" baseline="30000" dirty="0">
                <a:latin typeface="+mj-lt"/>
              </a:rPr>
              <a:t>-</a:t>
            </a:r>
            <a:endParaRPr lang="ko-KR" altLang="en-US" sz="3600" baseline="30000" dirty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876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Guidal and Vanderhaegen  : Double deeply virtual Compton scattering off the nucleon (arXiv:hep-ph/0208275v1 30 Aug 2002)</a:t>
            </a:r>
          </a:p>
          <a:p>
            <a:r>
              <a:rPr lang="en-US" dirty="0"/>
              <a:t>Belitsky Radyushkin  : Unraveling hadron structure with generalized parton distributions (arXiv:hep-ph/0504030v3 27 Jun 2005)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DDVCS cross section</a:t>
            </a:r>
            <a:endParaRPr lang="ko-KR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5811106" cy="52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67200" y="4038600"/>
            <a:ext cx="1447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447800"/>
            <a:ext cx="2971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VGG model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Order of  </a:t>
            </a:r>
          </a:p>
          <a:p>
            <a:r>
              <a:rPr lang="en-US" sz="2000" dirty="0"/>
              <a:t>~0.1 pb = 10</a:t>
            </a:r>
            <a:r>
              <a:rPr lang="en-US" sz="2000" baseline="30000" dirty="0"/>
              <a:t>-36</a:t>
            </a:r>
            <a:r>
              <a:rPr lang="en-US" sz="2000" dirty="0"/>
              <a:t>cm</a:t>
            </a:r>
            <a:r>
              <a:rPr lang="en-US" sz="2000" baseline="30000" dirty="0"/>
              <a:t>2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About 100 to 1000 smaller than DVCS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Virtual Beth and Heitler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Interference term enhanced by BH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Contributions from mesons small when far from meson mass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52600" y="2209800"/>
            <a:ext cx="1447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1237"/>
            <a:ext cx="7947409" cy="13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K:\EarlyCarreer\DDVCS\unraveling\kinematicspai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87" y="732772"/>
            <a:ext cx="4951489" cy="46228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208653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Double Deeply Virtual Compton Scattering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052" y="3098774"/>
            <a:ext cx="111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scattered electron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2898" y="2690567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scattered proton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2354" y="3751876"/>
            <a:ext cx="1160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outgoing virtual photon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8815" y="4446786"/>
            <a:ext cx="1630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lepton pair from virtual photon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7793" y="153505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= p1-p2 = q2-q1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6465" y="1362022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 = p1+p2</a:t>
            </a:r>
          </a:p>
          <a:p>
            <a:pPr algn="ctr"/>
            <a:r>
              <a:rPr lang="en-US" dirty="0"/>
              <a:t>q = ½ (q1+q2)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257430" y="2170998"/>
            <a:ext cx="1094366" cy="738664"/>
            <a:chOff x="6698197" y="4265876"/>
            <a:chExt cx="1094366" cy="738664"/>
          </a:xfrm>
        </p:grpSpPr>
        <p:sp>
          <p:nvSpPr>
            <p:cNvPr id="11" name="TextBox 10"/>
            <p:cNvSpPr txBox="1"/>
            <p:nvPr/>
          </p:nvSpPr>
          <p:spPr>
            <a:xfrm>
              <a:off x="6698197" y="4380614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h</a:t>
              </a:r>
              <a:r>
                <a:rPr lang="en-US" dirty="0"/>
                <a:t> 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61085" y="4265876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D.</a:t>
              </a:r>
              <a:r>
                <a:rPr lang="en-US" dirty="0"/>
                <a:t>q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261085" y="4631530"/>
              <a:ext cx="505031" cy="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87532" y="4635208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>
                  <a:latin typeface="Symbol" pitchFamily="18" charset="2"/>
                </a:rPr>
                <a:t>.</a:t>
              </a:r>
              <a:r>
                <a:rPr lang="en-US" dirty="0"/>
                <a:t>q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75608" y="3002819"/>
            <a:ext cx="1247343" cy="739833"/>
            <a:chOff x="7577192" y="5256521"/>
            <a:chExt cx="1247343" cy="739833"/>
          </a:xfrm>
        </p:grpSpPr>
        <p:sp>
          <p:nvSpPr>
            <p:cNvPr id="12" name="TextBox 11"/>
            <p:cNvSpPr txBox="1"/>
            <p:nvPr/>
          </p:nvSpPr>
          <p:spPr>
            <a:xfrm>
              <a:off x="7577192" y="5306310"/>
              <a:ext cx="607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bj</a:t>
              </a:r>
              <a:r>
                <a:rPr lang="en-US" dirty="0"/>
                <a:t>=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11204" y="5256521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ndalus" pitchFamily="18" charset="-78"/>
                  <a:cs typeface="Andalus" pitchFamily="18" charset="-78"/>
                </a:rPr>
                <a:t>Q</a:t>
              </a:r>
              <a:r>
                <a:rPr lang="en-US" baseline="30000" dirty="0">
                  <a:latin typeface="Symbol" pitchFamily="18" charset="2"/>
                </a:rPr>
                <a:t>2</a:t>
              </a:r>
              <a:endParaRPr lang="en-US" baseline="300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8100453" y="5622175"/>
              <a:ext cx="505031" cy="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050008" y="5627022"/>
              <a:ext cx="774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2p</a:t>
              </a:r>
              <a:r>
                <a:rPr lang="en-US" baseline="-25000" dirty="0"/>
                <a:t>1</a:t>
              </a:r>
              <a:r>
                <a:rPr lang="en-US" dirty="0"/>
                <a:t>q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05188" y="2157666"/>
            <a:ext cx="1336034" cy="738664"/>
            <a:chOff x="6691742" y="3243672"/>
            <a:chExt cx="1336034" cy="738664"/>
          </a:xfrm>
        </p:grpSpPr>
        <p:sp>
          <p:nvSpPr>
            <p:cNvPr id="21" name="TextBox 20"/>
            <p:cNvSpPr txBox="1"/>
            <p:nvPr/>
          </p:nvSpPr>
          <p:spPr>
            <a:xfrm>
              <a:off x="6691742" y="3358410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x</a:t>
              </a:r>
              <a:r>
                <a:rPr lang="en-US" dirty="0"/>
                <a:t>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54630" y="3243672"/>
              <a:ext cx="5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30000" dirty="0">
                  <a:latin typeface="Symbol" pitchFamily="18" charset="2"/>
                </a:rPr>
                <a:t>2</a:t>
              </a:r>
              <a:endParaRPr lang="en-US" baseline="30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7254630" y="3609326"/>
              <a:ext cx="505031" cy="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55453" y="3613004"/>
              <a:ext cx="872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2p</a:t>
              </a:r>
              <a:r>
                <a:rPr lang="en-US" dirty="0">
                  <a:latin typeface="Symbol" pitchFamily="18" charset="2"/>
                </a:rPr>
                <a:t>.</a:t>
              </a:r>
              <a:r>
                <a:rPr lang="en-US" dirty="0"/>
                <a:t>q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50359" y="1867734"/>
            <a:ext cx="161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>
                <a:latin typeface="Symbol" pitchFamily="18" charset="2"/>
              </a:rPr>
              <a:t>2</a:t>
            </a:r>
            <a:r>
              <a:rPr lang="en-US" dirty="0">
                <a:latin typeface="Symbol" pitchFamily="18" charset="2"/>
              </a:rPr>
              <a:t>= - </a:t>
            </a:r>
            <a:r>
              <a:rPr lang="en-US" dirty="0"/>
              <a:t>q</a:t>
            </a:r>
            <a:r>
              <a:rPr lang="en-US" baseline="30000" dirty="0"/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9227" y="2994764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Q</a:t>
            </a:r>
            <a:r>
              <a:rPr lang="en-US" baseline="30000" dirty="0">
                <a:latin typeface="Symbol" pitchFamily="18" charset="2"/>
              </a:rPr>
              <a:t>2</a:t>
            </a:r>
            <a:r>
              <a:rPr lang="en-US" dirty="0">
                <a:latin typeface="Symbol" pitchFamily="18" charset="2"/>
              </a:rPr>
              <a:t>= </a:t>
            </a:r>
            <a:r>
              <a:rPr lang="en-US" dirty="0"/>
              <a:t>-(k-k’)</a:t>
            </a:r>
            <a:r>
              <a:rPr lang="en-US" baseline="300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6355" y="4074790"/>
            <a:ext cx="338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Belitsky</a:t>
            </a:r>
            <a:r>
              <a:rPr lang="en-US" sz="1200" dirty="0"/>
              <a:t> Radyushkin  : Unraveling hadron structure with generalized parton distributions (arXiv:hep-ph/0504030v3 27 Jun 2005)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K:\EarlyCarreer\DDVCS\unraveling\surfac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074" y="1946604"/>
            <a:ext cx="4114800" cy="432054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757074" y="4689804"/>
            <a:ext cx="9906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662074" y="5680404"/>
            <a:ext cx="2438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20283" y="608247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598" y="548880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h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1864" y="152400"/>
            <a:ext cx="8229600" cy="1143000"/>
          </a:xfrm>
        </p:spPr>
        <p:txBody>
          <a:bodyPr/>
          <a:lstStyle/>
          <a:p>
            <a:r>
              <a:rPr lang="en-US" dirty="0"/>
              <a:t>Kinematical coverage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357274" y="2243784"/>
            <a:ext cx="324000" cy="1303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5691" y="1911324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DVCS</a:t>
            </a:r>
          </a:p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14474" y="1746525"/>
            <a:ext cx="1894500" cy="7334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08974" y="137719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JLab 11 GeV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0946" y="1700358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GeV </a:t>
            </a:r>
          </a:p>
          <a:p>
            <a:r>
              <a:rPr lang="en-US" dirty="0"/>
              <a:t>40 GeV </a:t>
            </a:r>
          </a:p>
        </p:txBody>
      </p:sp>
      <p:sp>
        <p:nvSpPr>
          <p:cNvPr id="15" name="Freeform 14"/>
          <p:cNvSpPr/>
          <p:nvPr/>
        </p:nvSpPr>
        <p:spPr>
          <a:xfrm>
            <a:off x="2357273" y="3546804"/>
            <a:ext cx="390525" cy="2505075"/>
          </a:xfrm>
          <a:custGeom>
            <a:avLst/>
            <a:gdLst>
              <a:gd name="connsiteX0" fmla="*/ 314325 w 352057"/>
              <a:gd name="connsiteY0" fmla="*/ 0 h 3752850"/>
              <a:gd name="connsiteX1" fmla="*/ 323850 w 352057"/>
              <a:gd name="connsiteY1" fmla="*/ 1647825 h 3752850"/>
              <a:gd name="connsiteX2" fmla="*/ 0 w 352057"/>
              <a:gd name="connsiteY2" fmla="*/ 3752850 h 3752850"/>
              <a:gd name="connsiteX3" fmla="*/ 0 w 352057"/>
              <a:gd name="connsiteY3" fmla="*/ 3752850 h 3752850"/>
              <a:gd name="connsiteX0" fmla="*/ 361950 w 379408"/>
              <a:gd name="connsiteY0" fmla="*/ 0 h 3771900"/>
              <a:gd name="connsiteX1" fmla="*/ 323850 w 379408"/>
              <a:gd name="connsiteY1" fmla="*/ 1666875 h 3771900"/>
              <a:gd name="connsiteX2" fmla="*/ 0 w 379408"/>
              <a:gd name="connsiteY2" fmla="*/ 3771900 h 3771900"/>
              <a:gd name="connsiteX3" fmla="*/ 0 w 379408"/>
              <a:gd name="connsiteY3" fmla="*/ 3771900 h 3771900"/>
              <a:gd name="connsiteX0" fmla="*/ 361950 w 379408"/>
              <a:gd name="connsiteY0" fmla="*/ 0 h 2514600"/>
              <a:gd name="connsiteX1" fmla="*/ 323850 w 379408"/>
              <a:gd name="connsiteY1" fmla="*/ 409575 h 2514600"/>
              <a:gd name="connsiteX2" fmla="*/ 0 w 379408"/>
              <a:gd name="connsiteY2" fmla="*/ 2514600 h 2514600"/>
              <a:gd name="connsiteX3" fmla="*/ 0 w 379408"/>
              <a:gd name="connsiteY3" fmla="*/ 2514600 h 2514600"/>
              <a:gd name="connsiteX0" fmla="*/ 361950 w 371771"/>
              <a:gd name="connsiteY0" fmla="*/ 0 h 2514600"/>
              <a:gd name="connsiteX1" fmla="*/ 285750 w 371771"/>
              <a:gd name="connsiteY1" fmla="*/ 876300 h 2514600"/>
              <a:gd name="connsiteX2" fmla="*/ 0 w 371771"/>
              <a:gd name="connsiteY2" fmla="*/ 2514600 h 2514600"/>
              <a:gd name="connsiteX3" fmla="*/ 0 w 371771"/>
              <a:gd name="connsiteY3" fmla="*/ 2514600 h 2514600"/>
              <a:gd name="connsiteX0" fmla="*/ 361950 w 369854"/>
              <a:gd name="connsiteY0" fmla="*/ 0 h 2514600"/>
              <a:gd name="connsiteX1" fmla="*/ 266700 w 369854"/>
              <a:gd name="connsiteY1" fmla="*/ 1181100 h 2514600"/>
              <a:gd name="connsiteX2" fmla="*/ 0 w 369854"/>
              <a:gd name="connsiteY2" fmla="*/ 2514600 h 2514600"/>
              <a:gd name="connsiteX3" fmla="*/ 0 w 369854"/>
              <a:gd name="connsiteY3" fmla="*/ 2514600 h 2514600"/>
              <a:gd name="connsiteX0" fmla="*/ 390525 w 396830"/>
              <a:gd name="connsiteY0" fmla="*/ 0 h 2505075"/>
              <a:gd name="connsiteX1" fmla="*/ 266700 w 396830"/>
              <a:gd name="connsiteY1" fmla="*/ 1171575 h 2505075"/>
              <a:gd name="connsiteX2" fmla="*/ 0 w 396830"/>
              <a:gd name="connsiteY2" fmla="*/ 2505075 h 2505075"/>
              <a:gd name="connsiteX3" fmla="*/ 0 w 396830"/>
              <a:gd name="connsiteY3" fmla="*/ 2505075 h 2505075"/>
              <a:gd name="connsiteX0" fmla="*/ 390525 w 390525"/>
              <a:gd name="connsiteY0" fmla="*/ 0 h 2505075"/>
              <a:gd name="connsiteX1" fmla="*/ 266700 w 390525"/>
              <a:gd name="connsiteY1" fmla="*/ 1171575 h 2505075"/>
              <a:gd name="connsiteX2" fmla="*/ 0 w 390525"/>
              <a:gd name="connsiteY2" fmla="*/ 2505075 h 2505075"/>
              <a:gd name="connsiteX3" fmla="*/ 0 w 390525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2505075">
                <a:moveTo>
                  <a:pt x="390525" y="0"/>
                </a:moveTo>
                <a:cubicBezTo>
                  <a:pt x="373856" y="520700"/>
                  <a:pt x="331787" y="754063"/>
                  <a:pt x="266700" y="1171575"/>
                </a:cubicBezTo>
                <a:cubicBezTo>
                  <a:pt x="201613" y="1589087"/>
                  <a:pt x="44450" y="2282825"/>
                  <a:pt x="0" y="2505075"/>
                </a:cubicBezTo>
                <a:lnTo>
                  <a:pt x="0" y="25050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H="1">
            <a:off x="2357273" y="5680404"/>
            <a:ext cx="76201" cy="371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2719224" y="2260929"/>
            <a:ext cx="23755" cy="1350244"/>
          </a:xfrm>
          <a:custGeom>
            <a:avLst/>
            <a:gdLst>
              <a:gd name="connsiteX0" fmla="*/ 0 w 19050"/>
              <a:gd name="connsiteY0" fmla="*/ 0 h 1276350"/>
              <a:gd name="connsiteX1" fmla="*/ 19050 w 19050"/>
              <a:gd name="connsiteY1" fmla="*/ 1276350 h 1276350"/>
              <a:gd name="connsiteX2" fmla="*/ 19050 w 19050"/>
              <a:gd name="connsiteY2" fmla="*/ 1276350 h 1276350"/>
              <a:gd name="connsiteX0" fmla="*/ 0 w 31744"/>
              <a:gd name="connsiteY0" fmla="*/ 0 h 1276350"/>
              <a:gd name="connsiteX1" fmla="*/ 31744 w 31744"/>
              <a:gd name="connsiteY1" fmla="*/ 686393 h 1276350"/>
              <a:gd name="connsiteX2" fmla="*/ 19050 w 31744"/>
              <a:gd name="connsiteY2" fmla="*/ 1276350 h 1276350"/>
              <a:gd name="connsiteX3" fmla="*/ 19050 w 31744"/>
              <a:gd name="connsiteY3" fmla="*/ 1276350 h 1276350"/>
              <a:gd name="connsiteX0" fmla="*/ 0 w 31744"/>
              <a:gd name="connsiteY0" fmla="*/ 0 h 1317673"/>
              <a:gd name="connsiteX1" fmla="*/ 31744 w 31744"/>
              <a:gd name="connsiteY1" fmla="*/ 686393 h 1317673"/>
              <a:gd name="connsiteX2" fmla="*/ 19050 w 31744"/>
              <a:gd name="connsiteY2" fmla="*/ 1276350 h 1317673"/>
              <a:gd name="connsiteX3" fmla="*/ 19050 w 31744"/>
              <a:gd name="connsiteY3" fmla="*/ 1266896 h 1317673"/>
              <a:gd name="connsiteX0" fmla="*/ 0 w 20314"/>
              <a:gd name="connsiteY0" fmla="*/ 0 h 1317672"/>
              <a:gd name="connsiteX1" fmla="*/ 20314 w 20314"/>
              <a:gd name="connsiteY1" fmla="*/ 686393 h 1317672"/>
              <a:gd name="connsiteX2" fmla="*/ 19050 w 20314"/>
              <a:gd name="connsiteY2" fmla="*/ 1276350 h 1317672"/>
              <a:gd name="connsiteX3" fmla="*/ 19050 w 20314"/>
              <a:gd name="connsiteY3" fmla="*/ 1266896 h 1317672"/>
              <a:gd name="connsiteX0" fmla="*/ 11859 w 32776"/>
              <a:gd name="connsiteY0" fmla="*/ 0 h 1331427"/>
              <a:gd name="connsiteX1" fmla="*/ 32173 w 32776"/>
              <a:gd name="connsiteY1" fmla="*/ 686393 h 1331427"/>
              <a:gd name="connsiteX2" fmla="*/ 30909 w 32776"/>
              <a:gd name="connsiteY2" fmla="*/ 1276350 h 1331427"/>
              <a:gd name="connsiteX3" fmla="*/ 0 w 32776"/>
              <a:gd name="connsiteY3" fmla="*/ 1303848 h 1331427"/>
              <a:gd name="connsiteX0" fmla="*/ 12889 w 33879"/>
              <a:gd name="connsiteY0" fmla="*/ 0 h 1331427"/>
              <a:gd name="connsiteX1" fmla="*/ 33203 w 33879"/>
              <a:gd name="connsiteY1" fmla="*/ 686393 h 1331427"/>
              <a:gd name="connsiteX2" fmla="*/ 31939 w 33879"/>
              <a:gd name="connsiteY2" fmla="*/ 1276350 h 1331427"/>
              <a:gd name="connsiteX3" fmla="*/ 0 w 33879"/>
              <a:gd name="connsiteY3" fmla="*/ 1303849 h 1331427"/>
              <a:gd name="connsiteX0" fmla="*/ 12889 w 33879"/>
              <a:gd name="connsiteY0" fmla="*/ 0 h 1331428"/>
              <a:gd name="connsiteX1" fmla="*/ 33203 w 33879"/>
              <a:gd name="connsiteY1" fmla="*/ 686393 h 1331428"/>
              <a:gd name="connsiteX2" fmla="*/ 31939 w 33879"/>
              <a:gd name="connsiteY2" fmla="*/ 1276350 h 1331428"/>
              <a:gd name="connsiteX3" fmla="*/ 0 w 33879"/>
              <a:gd name="connsiteY3" fmla="*/ 1303850 h 1331428"/>
              <a:gd name="connsiteX0" fmla="*/ 12889 w 33879"/>
              <a:gd name="connsiteY0" fmla="*/ 0 h 1331428"/>
              <a:gd name="connsiteX1" fmla="*/ 33203 w 33879"/>
              <a:gd name="connsiteY1" fmla="*/ 686393 h 1331428"/>
              <a:gd name="connsiteX2" fmla="*/ 31939 w 33879"/>
              <a:gd name="connsiteY2" fmla="*/ 1276350 h 1331428"/>
              <a:gd name="connsiteX3" fmla="*/ 0 w 33879"/>
              <a:gd name="connsiteY3" fmla="*/ 1303850 h 1331428"/>
              <a:gd name="connsiteX0" fmla="*/ 12889 w 33203"/>
              <a:gd name="connsiteY0" fmla="*/ 0 h 1303883"/>
              <a:gd name="connsiteX1" fmla="*/ 33203 w 33203"/>
              <a:gd name="connsiteY1" fmla="*/ 686393 h 1303883"/>
              <a:gd name="connsiteX2" fmla="*/ 30909 w 33203"/>
              <a:gd name="connsiteY2" fmla="*/ 983369 h 1303883"/>
              <a:gd name="connsiteX3" fmla="*/ 0 w 33203"/>
              <a:gd name="connsiteY3" fmla="*/ 1303850 h 1303883"/>
              <a:gd name="connsiteX0" fmla="*/ 0 w 20314"/>
              <a:gd name="connsiteY0" fmla="*/ 0 h 1343472"/>
              <a:gd name="connsiteX1" fmla="*/ 20314 w 20314"/>
              <a:gd name="connsiteY1" fmla="*/ 686393 h 1343472"/>
              <a:gd name="connsiteX2" fmla="*/ 18020 w 20314"/>
              <a:gd name="connsiteY2" fmla="*/ 983369 h 1343472"/>
              <a:gd name="connsiteX3" fmla="*/ 10808 w 20314"/>
              <a:gd name="connsiteY3" fmla="*/ 1343443 h 1343472"/>
              <a:gd name="connsiteX0" fmla="*/ 0 w 18029"/>
              <a:gd name="connsiteY0" fmla="*/ 0 h 1343472"/>
              <a:gd name="connsiteX1" fmla="*/ 8884 w 18029"/>
              <a:gd name="connsiteY1" fmla="*/ 686393 h 1343472"/>
              <a:gd name="connsiteX2" fmla="*/ 18020 w 18029"/>
              <a:gd name="connsiteY2" fmla="*/ 983369 h 1343472"/>
              <a:gd name="connsiteX3" fmla="*/ 10808 w 18029"/>
              <a:gd name="connsiteY3" fmla="*/ 1343443 h 1343472"/>
              <a:gd name="connsiteX0" fmla="*/ 0 w 10808"/>
              <a:gd name="connsiteY0" fmla="*/ 0 h 1343478"/>
              <a:gd name="connsiteX1" fmla="*/ 8884 w 10808"/>
              <a:gd name="connsiteY1" fmla="*/ 686393 h 1343478"/>
              <a:gd name="connsiteX2" fmla="*/ 6590 w 10808"/>
              <a:gd name="connsiteY2" fmla="*/ 1032171 h 1343478"/>
              <a:gd name="connsiteX3" fmla="*/ 10808 w 10808"/>
              <a:gd name="connsiteY3" fmla="*/ 1343443 h 1343478"/>
              <a:gd name="connsiteX0" fmla="*/ 0 w 12114"/>
              <a:gd name="connsiteY0" fmla="*/ 0 h 1407054"/>
              <a:gd name="connsiteX1" fmla="*/ 8884 w 12114"/>
              <a:gd name="connsiteY1" fmla="*/ 686393 h 1407054"/>
              <a:gd name="connsiteX2" fmla="*/ 6590 w 12114"/>
              <a:gd name="connsiteY2" fmla="*/ 1032171 h 1407054"/>
              <a:gd name="connsiteX3" fmla="*/ 12114 w 12114"/>
              <a:gd name="connsiteY3" fmla="*/ 1407026 h 1407054"/>
              <a:gd name="connsiteX0" fmla="*/ 0 w 9502"/>
              <a:gd name="connsiteY0" fmla="*/ 0 h 1383631"/>
              <a:gd name="connsiteX1" fmla="*/ 8884 w 9502"/>
              <a:gd name="connsiteY1" fmla="*/ 686393 h 1383631"/>
              <a:gd name="connsiteX2" fmla="*/ 6590 w 9502"/>
              <a:gd name="connsiteY2" fmla="*/ 1032171 h 1383631"/>
              <a:gd name="connsiteX3" fmla="*/ 9502 w 9502"/>
              <a:gd name="connsiteY3" fmla="*/ 1383601 h 138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2" h="1383631">
                <a:moveTo>
                  <a:pt x="0" y="0"/>
                </a:moveTo>
                <a:cubicBezTo>
                  <a:pt x="2961" y="216192"/>
                  <a:pt x="5923" y="470201"/>
                  <a:pt x="8884" y="686393"/>
                </a:cubicBezTo>
                <a:cubicBezTo>
                  <a:pt x="4653" y="883045"/>
                  <a:pt x="6487" y="915970"/>
                  <a:pt x="6590" y="1032171"/>
                </a:cubicBezTo>
                <a:cubicBezTo>
                  <a:pt x="6693" y="1148372"/>
                  <a:pt x="9502" y="1386752"/>
                  <a:pt x="9502" y="1383601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78955" y="2480004"/>
            <a:ext cx="1240319" cy="415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66874" y="1946604"/>
            <a:ext cx="2133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19274" y="2289504"/>
            <a:ext cx="1981200" cy="605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434" y="302861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u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 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 x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23208" y="3104532"/>
                <a:ext cx="1334262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08" y="3104532"/>
                <a:ext cx="1334262" cy="2934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87349" y="2957825"/>
                <a:ext cx="1334262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&lt;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349" y="2957825"/>
                <a:ext cx="1334262" cy="2934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063867" y="30286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44423" y="28901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28190" y="3305613"/>
            <a:ext cx="2858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DVCS only probes 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x</a:t>
            </a:r>
            <a:endParaRPr lang="en-US" dirty="0"/>
          </a:p>
          <a:p>
            <a:r>
              <a:rPr lang="en-US" dirty="0"/>
              <a:t>      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Example with  model of GPD H for up quark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Jlab  : Q</a:t>
            </a:r>
            <a:r>
              <a:rPr lang="en-US" baseline="30000" dirty="0"/>
              <a:t>2</a:t>
            </a:r>
            <a:r>
              <a:rPr lang="en-US" dirty="0"/>
              <a:t>&gt;0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Kinematical range increases with beam energy ( larger dilepton mass 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 coverage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3" y="1600200"/>
            <a:ext cx="55208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0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PAC 43 : Measurement  of  Double  Deeply  Virtual  Compton  Scattering  (DDVCS)  in  the  di-muon  channel with the </a:t>
            </a:r>
            <a:r>
              <a:rPr lang="en-US" dirty="0" err="1"/>
              <a:t>SoLID</a:t>
            </a:r>
            <a:r>
              <a:rPr lang="en-US" dirty="0"/>
              <a:t> spectrometer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Boer,Camsonne,Gnanvo,Sparveri,</a:t>
            </a:r>
            <a:r>
              <a:rPr lang="en-US" b="1" dirty="0" err="1"/>
              <a:t>Voutier</a:t>
            </a:r>
            <a:r>
              <a:rPr lang="en-US" dirty="0" err="1"/>
              <a:t>,Zhao</a:t>
            </a:r>
            <a:r>
              <a:rPr lang="en-US" dirty="0"/>
              <a:t>)</a:t>
            </a:r>
          </a:p>
          <a:p>
            <a:r>
              <a:rPr lang="en-US" dirty="0"/>
              <a:t>PAC 44 : Electroproduction of muon pairs with CLAS12: Double DVCS and J/ψ electroproduction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Boer,Guidal,</a:t>
            </a:r>
            <a:r>
              <a:rPr lang="en-US" b="1" dirty="0" err="1"/>
              <a:t>Stepanyan</a:t>
            </a:r>
            <a:r>
              <a:rPr lang="en-US" dirty="0" err="1"/>
              <a:t>,Guidal,Paremuzyan</a:t>
            </a:r>
            <a:r>
              <a:rPr lang="en-US" dirty="0"/>
              <a:t>)</a:t>
            </a:r>
          </a:p>
          <a:p>
            <a:r>
              <a:rPr lang="en-US" dirty="0"/>
              <a:t>Possible Hall C new detector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7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229600" cy="57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008000"/>
                </a:solidFill>
                <a:latin typeface="Arial" charset="0"/>
                <a:cs typeface="+mj-cs"/>
              </a:rPr>
              <a:t>CLAS12 modifications for</a:t>
            </a:r>
          </a:p>
        </p:txBody>
      </p:sp>
      <p:sp>
        <p:nvSpPr>
          <p:cNvPr id="3" name="Oval 2"/>
          <p:cNvSpPr/>
          <p:nvPr/>
        </p:nvSpPr>
        <p:spPr>
          <a:xfrm>
            <a:off x="4137308" y="3689496"/>
            <a:ext cx="2057400" cy="2039112"/>
          </a:xfrm>
          <a:prstGeom prst="ellipse">
            <a:avLst/>
          </a:prstGeom>
          <a:solidFill>
            <a:schemeClr val="accent5">
              <a:lumMod val="50000"/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ENTRY_CONE_SECTOR_AREAS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0" t="20630" r="52757" b="54614"/>
          <a:stretch/>
        </p:blipFill>
        <p:spPr>
          <a:xfrm rot="5400000">
            <a:off x="803925" y="3517468"/>
            <a:ext cx="2678547" cy="2172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4708" y="3689496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  <a:r>
              <a:rPr lang="en-US" sz="10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6" name="Trapezoid 5"/>
          <p:cNvSpPr/>
          <p:nvPr/>
        </p:nvSpPr>
        <p:spPr>
          <a:xfrm rot="16200000">
            <a:off x="1123258" y="4535363"/>
            <a:ext cx="2057398" cy="365664"/>
          </a:xfrm>
          <a:prstGeom prst="trapezoid">
            <a:avLst>
              <a:gd name="adj" fmla="val 7968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521955" y="3994296"/>
            <a:ext cx="1457" cy="189184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36908" y="4062799"/>
            <a:ext cx="609600" cy="7697"/>
          </a:xfrm>
          <a:prstGeom prst="straightConnector1">
            <a:avLst/>
          </a:prstGeom>
          <a:ln w="3175" cmpd="sng">
            <a:solidFill>
              <a:srgbClr val="000000"/>
            </a:solidFill>
            <a:miter lim="800000"/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34790" y="3436330"/>
            <a:ext cx="0" cy="2411966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23412" y="5816270"/>
            <a:ext cx="811378" cy="7697"/>
          </a:xfrm>
          <a:prstGeom prst="straightConnector1">
            <a:avLst/>
          </a:prstGeom>
          <a:ln w="3175" cmpd="sng">
            <a:solidFill>
              <a:srgbClr val="000000"/>
            </a:solidFill>
            <a:miter lim="800000"/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1679" y="3855063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8233" y="5768048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60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36908" y="3537096"/>
            <a:ext cx="1828800" cy="1159328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4994" y="3468492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30</a:t>
            </a:r>
            <a:r>
              <a:rPr lang="en-US" sz="10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4308" y="4375296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  <a:r>
              <a:rPr lang="en-US" sz="10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3908" y="5820119"/>
            <a:ext cx="401156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PbWO</a:t>
            </a:r>
            <a:r>
              <a:rPr lang="en-US" sz="1400" baseline="-25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modules with APD readout - ~ 1200 modules </a:t>
            </a:r>
            <a:endParaRPr lang="en-US" sz="1400" dirty="0">
              <a:solidFill>
                <a:prstClr val="black"/>
              </a:solidFill>
              <a:latin typeface="Symbol" charset="2"/>
              <a:ea typeface="+mn-ea"/>
              <a:cs typeface="Symbol" charset="2"/>
            </a:endParaRPr>
          </a:p>
        </p:txBody>
      </p:sp>
      <p:sp>
        <p:nvSpPr>
          <p:cNvPr id="17" name="Trapezoid 16"/>
          <p:cNvSpPr/>
          <p:nvPr/>
        </p:nvSpPr>
        <p:spPr>
          <a:xfrm rot="16200000">
            <a:off x="6994808" y="4032396"/>
            <a:ext cx="381000" cy="1066800"/>
          </a:xfrm>
          <a:prstGeom prst="trapezoid">
            <a:avLst>
              <a:gd name="adj" fmla="val 18055"/>
            </a:avLst>
          </a:prstGeom>
          <a:solidFill>
            <a:srgbClr val="A500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651908" y="4527696"/>
            <a:ext cx="0" cy="6858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18708" y="4527696"/>
            <a:ext cx="0" cy="6858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51908" y="5061096"/>
            <a:ext cx="1066800" cy="0"/>
          </a:xfrm>
          <a:prstGeom prst="straightConnector1">
            <a:avLst/>
          </a:prstGeom>
          <a:ln w="3175" cmpd="sng">
            <a:solidFill>
              <a:srgbClr val="000000"/>
            </a:solidFill>
            <a:miter lim="800000"/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58071" y="5034864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94708" y="4690680"/>
            <a:ext cx="533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94708" y="4446204"/>
            <a:ext cx="533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42508" y="4756296"/>
            <a:ext cx="533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42508" y="4375296"/>
            <a:ext cx="533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347108" y="4680096"/>
            <a:ext cx="0" cy="533400"/>
          </a:xfrm>
          <a:prstGeom prst="straightConnector1">
            <a:avLst/>
          </a:prstGeom>
          <a:ln w="3175" cmpd="sng">
            <a:solidFill>
              <a:srgbClr val="000000"/>
            </a:solidFill>
            <a:miter lim="800000"/>
            <a:headEnd type="none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099708" y="4375296"/>
            <a:ext cx="0" cy="381000"/>
          </a:xfrm>
          <a:prstGeom prst="straightConnector1">
            <a:avLst/>
          </a:prstGeom>
          <a:ln w="3175" cmpd="sng">
            <a:solidFill>
              <a:srgbClr val="000000"/>
            </a:solidFill>
            <a:miter lim="800000"/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47108" y="4222896"/>
            <a:ext cx="0" cy="228600"/>
          </a:xfrm>
          <a:prstGeom prst="straightConnector1">
            <a:avLst/>
          </a:prstGeom>
          <a:ln w="3175" cmpd="sng">
            <a:solidFill>
              <a:srgbClr val="000000"/>
            </a:solidFill>
            <a:miter lim="800000"/>
            <a:headEnd type="arrow" w="sm" len="med"/>
            <a:tailEnd type="non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6000265" y="4864144"/>
            <a:ext cx="551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 (20)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7983182" y="4445043"/>
            <a:ext cx="551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17 (24)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442108" y="3384696"/>
          <a:ext cx="3060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60700" imgH="241300" progId="Equation.3">
                  <p:embed/>
                </p:oleObj>
              </mc:Choice>
              <mc:Fallback>
                <p:oleObj name="Equation" r:id="rId3" imgW="3060700" imgH="241300" progId="Equation.3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2108" y="3384696"/>
                        <a:ext cx="3060700" cy="2413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>
          <a:xfrm>
            <a:off x="5090193" y="4642381"/>
            <a:ext cx="152400" cy="1524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rapezoid 32"/>
          <p:cNvSpPr/>
          <p:nvPr/>
        </p:nvSpPr>
        <p:spPr>
          <a:xfrm rot="16200000">
            <a:off x="1089465" y="4550174"/>
            <a:ext cx="1219199" cy="335275"/>
          </a:xfrm>
          <a:prstGeom prst="trapezoid">
            <a:avLst>
              <a:gd name="adj" fmla="val 63618"/>
            </a:avLst>
          </a:prstGeom>
          <a:solidFill>
            <a:srgbClr val="A500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936836" y="3994296"/>
            <a:ext cx="72" cy="104056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68719" y="4226303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  <a:r>
              <a:rPr lang="en-US" sz="10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32308" y="4603896"/>
            <a:ext cx="11430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127" y="5409775"/>
            <a:ext cx="5822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A50021"/>
                </a:solidFill>
                <a:latin typeface="Calibri"/>
                <a:ea typeface="+mn-ea"/>
                <a:cs typeface="+mn-cs"/>
              </a:rPr>
              <a:t>PbWO</a:t>
            </a:r>
            <a:r>
              <a:rPr lang="en-US" sz="1000" b="1" baseline="-25000" dirty="0">
                <a:solidFill>
                  <a:srgbClr val="A50021"/>
                </a:solidFill>
                <a:latin typeface="Calibri"/>
                <a:ea typeface="+mn-ea"/>
                <a:cs typeface="+mn-cs"/>
              </a:rPr>
              <a:t>4</a:t>
            </a:r>
            <a:endParaRPr lang="en-US" sz="1000" b="1" dirty="0">
              <a:solidFill>
                <a:srgbClr val="A5002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12915" y="5726778"/>
            <a:ext cx="830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BACC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W shield</a:t>
            </a:r>
          </a:p>
        </p:txBody>
      </p:sp>
      <p:sp>
        <p:nvSpPr>
          <p:cNvPr id="39" name="Donut 38"/>
          <p:cNvSpPr/>
          <p:nvPr/>
        </p:nvSpPr>
        <p:spPr>
          <a:xfrm>
            <a:off x="4213508" y="3765696"/>
            <a:ext cx="1905000" cy="1889606"/>
          </a:xfrm>
          <a:prstGeom prst="donut">
            <a:avLst>
              <a:gd name="adj" fmla="val 41266"/>
            </a:avLst>
          </a:prstGeom>
          <a:solidFill>
            <a:srgbClr val="A5002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0" name="Straight Arrow Connector 39"/>
          <p:cNvCxnSpPr>
            <a:stCxn id="39" idx="1"/>
            <a:endCxn id="39" idx="5"/>
          </p:cNvCxnSpPr>
          <p:nvPr/>
        </p:nvCxnSpPr>
        <p:spPr>
          <a:xfrm>
            <a:off x="4492489" y="4042422"/>
            <a:ext cx="1347038" cy="1336154"/>
          </a:xfrm>
          <a:prstGeom prst="straightConnector1">
            <a:avLst/>
          </a:prstGeom>
          <a:ln w="3175" cmpd="sng">
            <a:solidFill>
              <a:srgbClr val="000000"/>
            </a:solidFill>
            <a:miter lim="800000"/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020920" y="4596199"/>
            <a:ext cx="304800" cy="228600"/>
          </a:xfrm>
          <a:prstGeom prst="straightConnector1">
            <a:avLst/>
          </a:prstGeom>
          <a:ln w="3175" cmpd="sng">
            <a:solidFill>
              <a:srgbClr val="000000"/>
            </a:solidFill>
            <a:miter lim="800000"/>
            <a:headEnd type="arrow" w="sm" len="med"/>
            <a:tailEnd type="arrow" w="sm" len="med"/>
          </a:ln>
          <a:effectLst>
            <a:outerShdw blurRad="40000" dist="20000" dir="55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328383" y="3933490"/>
            <a:ext cx="759337" cy="65747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87720" y="3933490"/>
            <a:ext cx="533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56308" y="3841896"/>
            <a:ext cx="533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9" idx="1"/>
          </p:cNvCxnSpPr>
          <p:nvPr/>
        </p:nvCxnSpPr>
        <p:spPr>
          <a:xfrm>
            <a:off x="4289708" y="3841896"/>
            <a:ext cx="202781" cy="200526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56308" y="3613296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30</a:t>
            </a:r>
            <a:r>
              <a:rPr lang="en-US" sz="10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1708" y="3994296"/>
            <a:ext cx="3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ourier"/>
                <a:ea typeface="+mn-ea"/>
                <a:cs typeface="Courier"/>
              </a:rPr>
              <a:t>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49998" y="3550252"/>
            <a:ext cx="945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Location of HTCC mirrors</a:t>
            </a:r>
          </a:p>
        </p:txBody>
      </p:sp>
      <p:graphicFrame>
        <p:nvGraphicFramePr>
          <p:cNvPr id="49" name="Object 33"/>
          <p:cNvGraphicFramePr>
            <a:graphicFrameLocks noChangeAspect="1"/>
          </p:cNvGraphicFramePr>
          <p:nvPr/>
        </p:nvGraphicFramePr>
        <p:xfrm>
          <a:off x="1295400" y="609600"/>
          <a:ext cx="353999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6900" imgH="241300" progId="Equation.3">
                  <p:embed/>
                </p:oleObj>
              </mc:Choice>
              <mc:Fallback>
                <p:oleObj name="Equation" r:id="rId5" imgW="1866900" imgH="241300" progId="Equation.3">
                  <p:embed/>
                  <p:pic>
                    <p:nvPicPr>
                      <p:cNvPr id="4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09600"/>
                        <a:ext cx="3539997" cy="457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rapezoid 49"/>
          <p:cNvSpPr/>
          <p:nvPr/>
        </p:nvSpPr>
        <p:spPr>
          <a:xfrm rot="16200000">
            <a:off x="1572234" y="4543272"/>
            <a:ext cx="237744" cy="338301"/>
          </a:xfrm>
          <a:prstGeom prst="trapezoid">
            <a:avLst>
              <a:gd name="adj" fmla="val 1635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rapezoid 50"/>
          <p:cNvSpPr/>
          <p:nvPr/>
        </p:nvSpPr>
        <p:spPr>
          <a:xfrm rot="16200000">
            <a:off x="1199003" y="4655549"/>
            <a:ext cx="1434179" cy="111672"/>
          </a:xfrm>
          <a:prstGeom prst="trapezoid">
            <a:avLst>
              <a:gd name="adj" fmla="val 79688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71929" y="3566518"/>
            <a:ext cx="383663" cy="0"/>
          </a:xfrm>
          <a:prstGeom prst="straightConnector1">
            <a:avLst/>
          </a:prstGeom>
          <a:ln w="3175" cmpd="sng">
            <a:solidFill>
              <a:srgbClr val="000000"/>
            </a:solidFill>
            <a:miter lim="800000"/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92387" y="335539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30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969125" y="3436330"/>
            <a:ext cx="0" cy="1992145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rapezoid 54"/>
          <p:cNvSpPr/>
          <p:nvPr/>
        </p:nvSpPr>
        <p:spPr>
          <a:xfrm rot="16200000">
            <a:off x="1623319" y="4482569"/>
            <a:ext cx="237415" cy="454200"/>
          </a:xfrm>
          <a:prstGeom prst="trapezoid">
            <a:avLst>
              <a:gd name="adj" fmla="val 24344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rapezoid 55"/>
          <p:cNvSpPr/>
          <p:nvPr/>
        </p:nvSpPr>
        <p:spPr>
          <a:xfrm rot="16200000" flipH="1">
            <a:off x="2336559" y="3701670"/>
            <a:ext cx="60324" cy="2017178"/>
          </a:xfrm>
          <a:prstGeom prst="trapezoi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936909" y="4451496"/>
            <a:ext cx="2057399" cy="2595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936836" y="4527696"/>
            <a:ext cx="2133672" cy="178761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Parallelogram 58"/>
          <p:cNvSpPr/>
          <p:nvPr/>
        </p:nvSpPr>
        <p:spPr>
          <a:xfrm rot="19320000">
            <a:off x="1593146" y="3853598"/>
            <a:ext cx="768595" cy="106034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Parallelogram 59"/>
          <p:cNvSpPr/>
          <p:nvPr/>
        </p:nvSpPr>
        <p:spPr>
          <a:xfrm rot="2400000">
            <a:off x="1604988" y="5480209"/>
            <a:ext cx="768595" cy="106034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rapezoid 60"/>
          <p:cNvSpPr/>
          <p:nvPr/>
        </p:nvSpPr>
        <p:spPr>
          <a:xfrm rot="16200000">
            <a:off x="851440" y="4625565"/>
            <a:ext cx="1096310" cy="215157"/>
          </a:xfrm>
          <a:prstGeom prst="trapezoid">
            <a:avLst>
              <a:gd name="adj" fmla="val 63139"/>
            </a:avLst>
          </a:prstGeom>
          <a:pattFill prst="dkVert">
            <a:fgClr>
              <a:schemeClr val="accent2">
                <a:lumMod val="60000"/>
                <a:lumOff val="40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936909" y="4974415"/>
            <a:ext cx="355107" cy="0"/>
          </a:xfrm>
          <a:prstGeom prst="straightConnector1">
            <a:avLst/>
          </a:prstGeom>
          <a:ln w="3175" cmpd="sng">
            <a:solidFill>
              <a:srgbClr val="000000"/>
            </a:solidFill>
            <a:miter lim="800000"/>
            <a:headEnd type="arrow" w="sm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6909" y="4937985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1679" y="5184206"/>
            <a:ext cx="4921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  <a:ea typeface="+mn-ea"/>
                <a:cs typeface="+mn-cs"/>
              </a:rPr>
              <a:t>GEMs</a:t>
            </a:r>
          </a:p>
        </p:txBody>
      </p:sp>
      <p:pic>
        <p:nvPicPr>
          <p:cNvPr id="65" name="Picture 64" descr="clas12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9" y="381000"/>
            <a:ext cx="2826047" cy="294436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28600" y="10668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Remove HTCC and install in the region of active volume of HTCC </a:t>
            </a:r>
          </a:p>
          <a:p>
            <a:pPr marL="576263" lvl="1" indent="-285750">
              <a:buFont typeface="Lucida Grande"/>
              <a:buChar char="-"/>
            </a:pPr>
            <a:r>
              <a:rPr lang="en-US" sz="1400" dirty="0"/>
              <a:t>a new Moller cone that extends up to 7</a:t>
            </a:r>
            <a:r>
              <a:rPr lang="en-US" sz="1400" baseline="30000" dirty="0"/>
              <a:t>o</a:t>
            </a:r>
            <a:r>
              <a:rPr lang="en-US" sz="1400" dirty="0"/>
              <a:t> </a:t>
            </a:r>
          </a:p>
          <a:p>
            <a:pPr marL="576263" lvl="1" indent="-285750">
              <a:buFont typeface="Lucida Grande"/>
              <a:buChar char="-"/>
            </a:pPr>
            <a:r>
              <a:rPr lang="en-US" sz="1400" dirty="0"/>
              <a:t>a new PbWO</a:t>
            </a:r>
            <a:r>
              <a:rPr lang="en-US" sz="1400" baseline="-25000" dirty="0"/>
              <a:t>4</a:t>
            </a:r>
            <a:r>
              <a:rPr lang="en-US" sz="1400" dirty="0"/>
              <a:t> calorimeter that covers 7</a:t>
            </a:r>
            <a:r>
              <a:rPr lang="en-US" sz="1400" baseline="30000" dirty="0"/>
              <a:t>o</a:t>
            </a:r>
            <a:r>
              <a:rPr lang="en-US" sz="1400" dirty="0"/>
              <a:t> to 30</a:t>
            </a:r>
            <a:r>
              <a:rPr lang="en-US" sz="1400" baseline="30000" dirty="0"/>
              <a:t>o</a:t>
            </a:r>
            <a:r>
              <a:rPr lang="en-US" sz="1400" dirty="0"/>
              <a:t> </a:t>
            </a:r>
            <a:r>
              <a:rPr lang="en-US" dirty="0"/>
              <a:t>polar angular range with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azimuthal coverage.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Behind the calorimeter, a 30 cm thick tungsten shield covers the whole acceptance of the CLAS12 FD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GEM tracker in front of the calorimeter for </a:t>
            </a:r>
            <a:r>
              <a:rPr lang="en-US" dirty="0" err="1"/>
              <a:t>vertexing</a:t>
            </a:r>
            <a:r>
              <a:rPr lang="en-US" dirty="0"/>
              <a:t> 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2514600" y="1981200"/>
            <a:ext cx="4495800" cy="2286000"/>
          </a:xfrm>
          <a:prstGeom prst="straightConnector1">
            <a:avLst/>
          </a:prstGeom>
          <a:ln w="31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9/13/2016</a:t>
            </a:r>
            <a:endParaRPr lang="en-US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1170</Words>
  <Application>Microsoft Office PowerPoint</Application>
  <PresentationFormat>On-screen Show (4:3)</PresentationFormat>
  <Paragraphs>236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Andalus</vt:lpstr>
      <vt:lpstr>Arial</vt:lpstr>
      <vt:lpstr>Arial Unicode MS</vt:lpstr>
      <vt:lpstr>Calibri</vt:lpstr>
      <vt:lpstr>Calibri Light</vt:lpstr>
      <vt:lpstr>Cambria Math</vt:lpstr>
      <vt:lpstr>Courier</vt:lpstr>
      <vt:lpstr>Lucida Grande</vt:lpstr>
      <vt:lpstr>Symbol</vt:lpstr>
      <vt:lpstr>Wingdings</vt:lpstr>
      <vt:lpstr>Office Theme</vt:lpstr>
      <vt:lpstr>Equation</vt:lpstr>
      <vt:lpstr>Double Deeply Virtual Compton Scattering</vt:lpstr>
      <vt:lpstr>Outline</vt:lpstr>
      <vt:lpstr>PowerPoint Presentation</vt:lpstr>
      <vt:lpstr>DDVCS cross section</vt:lpstr>
      <vt:lpstr>Double Deeply Virtual Compton Scattering</vt:lpstr>
      <vt:lpstr>Kinematical coverage</vt:lpstr>
      <vt:lpstr>Kinematic coverage</vt:lpstr>
      <vt:lpstr>Possible measurements</vt:lpstr>
      <vt:lpstr>PowerPoint Presentation</vt:lpstr>
      <vt:lpstr>PowerPoint Presentation</vt:lpstr>
      <vt:lpstr>PowerPoint Presentation</vt:lpstr>
      <vt:lpstr>SoLID JPsi Setup</vt:lpstr>
      <vt:lpstr>PowerPoint Presentation</vt:lpstr>
      <vt:lpstr>Counts J/psi setup 60 days at 10^37 cm-2s-1 </vt:lpstr>
      <vt:lpstr>Dedicated setup for muon detection only</vt:lpstr>
      <vt:lpstr>Expected accuracy dedicated setup  90 days at 1038 cm-2s-1 </vt:lpstr>
      <vt:lpstr>Eta and xi coverage</vt:lpstr>
      <vt:lpstr>Eta Xi coverage large bin</vt:lpstr>
      <vt:lpstr>Hall C proposal</vt:lpstr>
      <vt:lpstr>Higher luminosity ?</vt:lpstr>
      <vt:lpstr>CNF Question sheet</vt:lpstr>
      <vt:lpstr>Conclusion</vt:lpstr>
      <vt:lpstr>Backup</vt:lpstr>
      <vt:lpstr>Counts SoLID dedicated setup 10^38 cm-2s-1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camsonne</dc:creator>
  <cp:lastModifiedBy>Alexandre Camsonne</cp:lastModifiedBy>
  <cp:revision>104</cp:revision>
  <dcterms:created xsi:type="dcterms:W3CDTF">2014-09-23T14:55:00Z</dcterms:created>
  <dcterms:modified xsi:type="dcterms:W3CDTF">2021-03-03T14:14:49Z</dcterms:modified>
</cp:coreProperties>
</file>