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4" r:id="rId1"/>
    <p:sldMasterId id="2147483846" r:id="rId2"/>
    <p:sldMasterId id="2147483858" r:id="rId3"/>
    <p:sldMasterId id="2147483870" r:id="rId4"/>
    <p:sldMasterId id="2147483882" r:id="rId5"/>
    <p:sldMasterId id="2147483894" r:id="rId6"/>
    <p:sldMasterId id="2147483906" r:id="rId7"/>
    <p:sldMasterId id="2147483918" r:id="rId8"/>
  </p:sldMasterIdLst>
  <p:notesMasterIdLst>
    <p:notesMasterId r:id="rId34"/>
  </p:notesMasterIdLst>
  <p:sldIdLst>
    <p:sldId id="256" r:id="rId9"/>
    <p:sldId id="546" r:id="rId10"/>
    <p:sldId id="563" r:id="rId11"/>
    <p:sldId id="587" r:id="rId12"/>
    <p:sldId id="588" r:id="rId13"/>
    <p:sldId id="564" r:id="rId14"/>
    <p:sldId id="565" r:id="rId15"/>
    <p:sldId id="554" r:id="rId16"/>
    <p:sldId id="566" r:id="rId17"/>
    <p:sldId id="561" r:id="rId18"/>
    <p:sldId id="528" r:id="rId19"/>
    <p:sldId id="529" r:id="rId20"/>
    <p:sldId id="531" r:id="rId21"/>
    <p:sldId id="550" r:id="rId22"/>
    <p:sldId id="580" r:id="rId23"/>
    <p:sldId id="515" r:id="rId24"/>
    <p:sldId id="503" r:id="rId25"/>
    <p:sldId id="558" r:id="rId26"/>
    <p:sldId id="504" r:id="rId27"/>
    <p:sldId id="516" r:id="rId28"/>
    <p:sldId id="505" r:id="rId29"/>
    <p:sldId id="506" r:id="rId30"/>
    <p:sldId id="575" r:id="rId31"/>
    <p:sldId id="576" r:id="rId32"/>
    <p:sldId id="585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1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0" autoAdjust="0"/>
    <p:restoredTop sz="89259" autoAdjust="0"/>
  </p:normalViewPr>
  <p:slideViewPr>
    <p:cSldViewPr>
      <p:cViewPr varScale="1">
        <p:scale>
          <a:sx n="146" d="100"/>
          <a:sy n="146" d="100"/>
        </p:scale>
        <p:origin x="1072" y="16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6415D-21D7-422F-951D-23CB7C5DB3D4}" type="datetimeFigureOut">
              <a:rPr lang="zh-CN" altLang="en-US" smtClean="0"/>
              <a:pPr/>
              <a:t>2021/1/2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7CAED-4F6D-48EB-ADCE-01B942D6FF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26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245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509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018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981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655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112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031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022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10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12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889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392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338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745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61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798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64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56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4" y="6456365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3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189413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762000"/>
            <a:ext cx="4189412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516688"/>
            <a:ext cx="442913" cy="341312"/>
          </a:xfrm>
        </p:spPr>
        <p:txBody>
          <a:bodyPr/>
          <a:lstStyle>
            <a:lvl1pPr>
              <a:defRPr/>
            </a:lvl1pPr>
          </a:lstStyle>
          <a:p>
            <a:fld id="{E5693C39-51FC-284C-813F-D08DDA7269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5912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3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189413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9013" y="762000"/>
            <a:ext cx="4189412" cy="293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9013" y="3848100"/>
            <a:ext cx="4189412" cy="293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516688"/>
            <a:ext cx="442913" cy="341312"/>
          </a:xfrm>
        </p:spPr>
        <p:txBody>
          <a:bodyPr/>
          <a:lstStyle>
            <a:lvl1pPr>
              <a:defRPr/>
            </a:lvl1pPr>
          </a:lstStyle>
          <a:p>
            <a:fld id="{498BD01C-2B0A-534D-AAA9-2D771954A9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45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3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762000"/>
            <a:ext cx="4189413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9013" y="762000"/>
            <a:ext cx="4189412" cy="293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9013" y="3848100"/>
            <a:ext cx="4189412" cy="293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516688"/>
            <a:ext cx="442913" cy="341312"/>
          </a:xfrm>
        </p:spPr>
        <p:txBody>
          <a:bodyPr/>
          <a:lstStyle>
            <a:lvl1pPr>
              <a:defRPr/>
            </a:lvl1pPr>
          </a:lstStyle>
          <a:p>
            <a:fld id="{F25F2D84-529E-D84D-911E-DE19E23AD4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3007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3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762000"/>
            <a:ext cx="4189413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9013" y="762000"/>
            <a:ext cx="4189412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516688"/>
            <a:ext cx="442913" cy="341312"/>
          </a:xfrm>
        </p:spPr>
        <p:txBody>
          <a:bodyPr/>
          <a:lstStyle>
            <a:lvl1pPr>
              <a:defRPr/>
            </a:lvl1pPr>
          </a:lstStyle>
          <a:p>
            <a:fld id="{964116C5-F625-F34A-9B9E-BE793491145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511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3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762000"/>
            <a:ext cx="4189413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9013" y="762000"/>
            <a:ext cx="4189412" cy="293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9013" y="3848100"/>
            <a:ext cx="4189412" cy="293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516688"/>
            <a:ext cx="442913" cy="341312"/>
          </a:xfrm>
        </p:spPr>
        <p:txBody>
          <a:bodyPr/>
          <a:lstStyle>
            <a:lvl1pPr>
              <a:defRPr/>
            </a:lvl1pPr>
          </a:lstStyle>
          <a:p>
            <a:fld id="{F25F2D84-529E-D84D-911E-DE19E23AD4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328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4" y="6456365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479550"/>
          </a:xfrm>
        </p:spPr>
        <p:txBody>
          <a:bodyPr anchor="t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1"/>
            <a:ext cx="3008313" cy="441960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4" y="6456365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479550"/>
          </a:xfrm>
        </p:spPr>
        <p:txBody>
          <a:bodyPr anchor="t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1"/>
            <a:ext cx="3008313" cy="441960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4" y="6456365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479550"/>
          </a:xfrm>
        </p:spPr>
        <p:txBody>
          <a:bodyPr anchor="t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1"/>
            <a:ext cx="3008313" cy="441960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479550"/>
          </a:xfrm>
        </p:spPr>
        <p:txBody>
          <a:bodyPr anchor="t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1"/>
            <a:ext cx="3008313" cy="441960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sz="195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/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324602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/>
            </a:lvl1pPr>
          </a:lstStyle>
          <a:p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75"/>
            </a:lvl1pPr>
          </a:lstStyle>
          <a:p>
            <a:fld id="{2AD8FB44-09DD-46C6-B9FF-D20F6BE587A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208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930" r:id="rId12"/>
    <p:sldLayoutId id="2147483931" r:id="rId13"/>
    <p:sldLayoutId id="2147483932" r:id="rId14"/>
    <p:sldLayoutId id="2147483933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200">
          <a:solidFill>
            <a:srgbClr val="000000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050">
          <a:solidFill>
            <a:srgbClr val="000000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050">
          <a:solidFill>
            <a:srgbClr val="000000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rgbClr val="000000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12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934" r:id="rId12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2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75"/>
            </a:lvl1pPr>
          </a:lstStyle>
          <a:p>
            <a:fld id="{837AB221-8542-AC4A-BAA4-BE12CC355E64}" type="slidenum">
              <a:rPr lang="en-US" smtClean="0"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532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200">
          <a:solidFill>
            <a:srgbClr val="000000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050">
          <a:solidFill>
            <a:srgbClr val="000000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050">
          <a:solidFill>
            <a:srgbClr val="000000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rgbClr val="000000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9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2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75"/>
            </a:lvl1pPr>
          </a:lstStyle>
          <a:p>
            <a:fld id="{837AB221-8542-AC4A-BAA4-BE12CC355E64}" type="slidenum">
              <a:rPr lang="en-US" smtClean="0"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75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200">
          <a:solidFill>
            <a:srgbClr val="000000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050">
          <a:solidFill>
            <a:srgbClr val="000000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050">
          <a:solidFill>
            <a:srgbClr val="000000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rgbClr val="000000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2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2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75"/>
            </a:lvl1pPr>
          </a:lstStyle>
          <a:p>
            <a:fld id="{837AB221-8542-AC4A-BAA4-BE12CC355E64}" type="slidenum">
              <a:rPr lang="en-US" smtClean="0"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052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200">
          <a:solidFill>
            <a:srgbClr val="000000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050">
          <a:solidFill>
            <a:srgbClr val="000000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050">
          <a:solidFill>
            <a:srgbClr val="000000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rgbClr val="000000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0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37.tiff"/><Relationship Id="rId3" Type="http://schemas.openxmlformats.org/officeDocument/2006/relationships/notesSlide" Target="../notesSlides/notesSlide8.xml"/><Relationship Id="rId7" Type="http://schemas.microsoft.com/office/2007/relationships/hdphoto" Target="../media/hdphoto1.wdp"/><Relationship Id="rId12" Type="http://schemas.openxmlformats.org/officeDocument/2006/relationships/image" Target="../media/image36.tif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11" Type="http://schemas.openxmlformats.org/officeDocument/2006/relationships/image" Target="../media/image32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1.png"/><Relationship Id="rId4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9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12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60.wmf"/><Relationship Id="rId4" Type="http://schemas.openxmlformats.org/officeDocument/2006/relationships/image" Target="../media/image63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62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60.png"/><Relationship Id="rId10" Type="http://schemas.openxmlformats.org/officeDocument/2006/relationships/image" Target="../media/image30.tiff"/><Relationship Id="rId9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942348"/>
            <a:ext cx="3384376" cy="253262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" y="717532"/>
            <a:ext cx="9142025" cy="1928826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b="1" dirty="0">
                <a:latin typeface="Arial Black" pitchFamily="34" charset="0"/>
              </a:rPr>
              <a:t>Study </a:t>
            </a:r>
            <a:r>
              <a:rPr lang="en-US" altLang="zh-CN" sz="4400" b="1" dirty="0">
                <a:solidFill>
                  <a:srgbClr val="FF0000"/>
                </a:solidFill>
                <a:latin typeface="Arial Black" pitchFamily="34" charset="0"/>
              </a:rPr>
              <a:t>G</a:t>
            </a:r>
            <a:r>
              <a:rPr lang="en-US" altLang="zh-CN" sz="4400" b="1" dirty="0">
                <a:latin typeface="Arial Black" pitchFamily="34" charset="0"/>
              </a:rPr>
              <a:t>eneralized </a:t>
            </a:r>
            <a:r>
              <a:rPr lang="en-US" altLang="zh-CN" sz="4400" b="1" dirty="0">
                <a:solidFill>
                  <a:srgbClr val="FF0000"/>
                </a:solidFill>
                <a:latin typeface="Arial Black" pitchFamily="34" charset="0"/>
              </a:rPr>
              <a:t>P</a:t>
            </a:r>
            <a:r>
              <a:rPr lang="en-US" altLang="zh-CN" sz="4400" b="1" dirty="0">
                <a:latin typeface="Arial Black" pitchFamily="34" charset="0"/>
              </a:rPr>
              <a:t>arton </a:t>
            </a:r>
            <a:r>
              <a:rPr lang="en-US" altLang="zh-CN" sz="4400" b="1" dirty="0">
                <a:solidFill>
                  <a:srgbClr val="FF0000"/>
                </a:solidFill>
                <a:latin typeface="Arial Black" pitchFamily="34" charset="0"/>
              </a:rPr>
              <a:t>D</a:t>
            </a:r>
            <a:r>
              <a:rPr lang="en-US" altLang="zh-CN" sz="4400" b="1" dirty="0">
                <a:latin typeface="Arial Black" pitchFamily="34" charset="0"/>
              </a:rPr>
              <a:t>istributions </a:t>
            </a:r>
            <a:r>
              <a:rPr lang="en-US" altLang="zh-CN" sz="4000" b="1" i="1" dirty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using</a:t>
            </a:r>
            <a:r>
              <a:rPr lang="en-US" altLang="zh-CN" sz="4000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4000" b="1" i="1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SoLID</a:t>
            </a:r>
            <a:endParaRPr lang="zh-CN" altLang="en-US" sz="4000" b="1" i="1" dirty="0">
              <a:solidFill>
                <a:srgbClr val="7030A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888" y="2420888"/>
            <a:ext cx="8358246" cy="83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bg2">
                    <a:lumMod val="10000"/>
                  </a:schemeClr>
                </a:solidFill>
                <a:latin typeface="Georgia" pitchFamily="18" charset="0"/>
                <a:ea typeface="Cambria Math" pitchFamily="18" charset="0"/>
              </a:rPr>
              <a:t>Zhihong</a:t>
            </a: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  <a:ea typeface="Cambria Math" pitchFamily="18" charset="0"/>
              </a:rPr>
              <a:t> Ye</a:t>
            </a: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  <a:ea typeface="Cambria Math" pitchFamily="18" charset="0"/>
              </a:rPr>
              <a:t>Tsinghua University, Beijing, China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9062" y="3300219"/>
            <a:ext cx="58038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On behalf of the </a:t>
            </a:r>
            <a:r>
              <a:rPr lang="en-US" altLang="zh-CN" dirty="0" err="1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SoLID</a:t>
            </a:r>
            <a:r>
              <a:rPr lang="en-US" altLang="zh-CN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 Collaboration, Hall A, Jefferson Lab</a:t>
            </a:r>
          </a:p>
          <a:p>
            <a:pPr algn="ctr"/>
            <a:endParaRPr lang="en-US" altLang="zh-CN" dirty="0">
              <a:solidFill>
                <a:srgbClr val="7030A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CNF GPD Mini Workshop, 2020/12/09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398190" y="5479916"/>
            <a:ext cx="4044203" cy="11308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742711" y="4797152"/>
            <a:ext cx="3888432" cy="192564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252988" y="716595"/>
            <a:ext cx="4895076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23" tIns="46981" rIns="81623" bIns="40811"/>
          <a:lstStyle>
            <a:lvl1pPr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74688" indent="-260350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36638" indent="-207963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50975" indent="-206375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66900" indent="-207963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241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813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385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957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eaLnBrk="1">
              <a:lnSpc>
                <a:spcPct val="98000"/>
              </a:lnSpc>
              <a:buClr>
                <a:srgbClr val="000000"/>
              </a:buClr>
              <a:buSzPct val="100000"/>
              <a:buFont typeface="Wingdings" charset="2"/>
              <a:buChar char="Ø"/>
            </a:pPr>
            <a:r>
              <a:rPr lang="en-US" altLang="en-US" sz="1600">
                <a:solidFill>
                  <a:schemeClr val="bg2">
                    <a:lumMod val="1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Experimental Observables w/o LT Separation</a:t>
            </a: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57015" y="1956051"/>
            <a:ext cx="65240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eaLnBrk="1" hangingPunct="1">
              <a:buFont typeface="Wingdings" charset="2"/>
              <a:buChar char="q"/>
            </a:pPr>
            <a:r>
              <a:rPr lang="en-US" altLang="en-US" sz="16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Transversely polarized cross section has additional components</a:t>
            </a:r>
          </a:p>
        </p:txBody>
      </p:sp>
      <p:graphicFrame>
        <p:nvGraphicFramePr>
          <p:cNvPr id="234502" name="Object 6"/>
          <p:cNvGraphicFramePr>
            <a:graphicFrameLocks noChangeAspect="1"/>
          </p:cNvGraphicFramePr>
          <p:nvPr>
            <p:extLst/>
          </p:nvPr>
        </p:nvGraphicFramePr>
        <p:xfrm>
          <a:off x="3333994" y="1190474"/>
          <a:ext cx="5136139" cy="580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Equation" r:id="rId4" imgW="4012920" imgH="444240" progId="Equation.DSMT4">
                  <p:embed/>
                </p:oleObj>
              </mc:Choice>
              <mc:Fallback>
                <p:oleObj name="Equation" r:id="rId4" imgW="4012920" imgH="444240" progId="Equation.DSMT4">
                  <p:embed/>
                  <p:pic>
                    <p:nvPicPr>
                      <p:cNvPr id="2345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994" y="1190474"/>
                        <a:ext cx="5136139" cy="58047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>
                            <a:lumMod val="50000"/>
                          </a:schemeClr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4509" name="Text Box 13"/>
          <p:cNvSpPr txBox="1">
            <a:spLocks noChangeArrowheads="1"/>
          </p:cNvSpPr>
          <p:nvPr/>
        </p:nvSpPr>
        <p:spPr bwMode="auto">
          <a:xfrm>
            <a:off x="528492" y="5499196"/>
            <a:ext cx="3816424" cy="37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23" tIns="46981" rIns="81623" bIns="40811"/>
          <a:lstStyle>
            <a:lvl1pPr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74688" indent="-260350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36638" indent="-207963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50975" indent="-206375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66900" indent="-207963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241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813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385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957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Unseparated sin</a:t>
            </a:r>
            <a:r>
              <a:rPr lang="el-GR" altLang="en-US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β</a:t>
            </a:r>
            <a:r>
              <a:rPr lang="en-US" altLang="en-US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=sin(</a:t>
            </a:r>
            <a:r>
              <a:rPr lang="el-GR" altLang="en-US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φ</a:t>
            </a:r>
            <a:r>
              <a:rPr lang="en-US" altLang="en-US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-</a:t>
            </a:r>
            <a:r>
              <a:rPr lang="el-GR" altLang="en-US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φ</a:t>
            </a:r>
            <a:r>
              <a:rPr lang="en-US" altLang="en-US" sz="1400" baseline="-250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s</a:t>
            </a:r>
            <a:r>
              <a:rPr lang="en-US" altLang="en-US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) Asymmetry Moment</a:t>
            </a:r>
            <a:endParaRPr lang="el-GR" altLang="en-US" sz="1400">
              <a:solidFill>
                <a:srgbClr val="7030A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34510" name="Text Box 14"/>
          <p:cNvSpPr txBox="1">
            <a:spLocks noChangeArrowheads="1"/>
          </p:cNvSpPr>
          <p:nvPr/>
        </p:nvSpPr>
        <p:spPr bwMode="auto">
          <a:xfrm>
            <a:off x="5310576" y="766791"/>
            <a:ext cx="3231891" cy="26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43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4143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143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143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143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12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M. Diehl, S. </a:t>
            </a:r>
            <a:r>
              <a:rPr lang="en-US" altLang="en-US" sz="1200" err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Sapeta</a:t>
            </a:r>
            <a:r>
              <a:rPr lang="en-US" altLang="en-US" sz="12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altLang="en-US" sz="1200" err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Eur.Phys.J</a:t>
            </a:r>
            <a:r>
              <a:rPr lang="en-US" altLang="en-US" sz="12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. C</a:t>
            </a:r>
            <a:r>
              <a:rPr lang="en-US" altLang="en-US" sz="1200" b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41</a:t>
            </a:r>
            <a:r>
              <a:rPr lang="en-US" altLang="en-US" sz="12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(2005)515.</a:t>
            </a:r>
          </a:p>
        </p:txBody>
      </p:sp>
      <p:pic>
        <p:nvPicPr>
          <p:cNvPr id="234511" name="Picture 15" descr="Aut(phi-phiS)_eqn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2" y="5877426"/>
            <a:ext cx="3346062" cy="63040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12700" y="116632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200" kern="0">
                <a:latin typeface="Arial Black" charset="0"/>
                <a:ea typeface="Arial Black" charset="0"/>
                <a:cs typeface="Arial Black" charset="0"/>
              </a:rPr>
              <a:t>E12-10-006B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015" y="1275877"/>
            <a:ext cx="2995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Unpolarized cross section: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865" y="2255005"/>
            <a:ext cx="7547267" cy="2393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623" y="4332449"/>
            <a:ext cx="3213716" cy="1033651"/>
          </a:xfrm>
          <a:prstGeom prst="rect">
            <a:avLst/>
          </a:prstGeom>
        </p:spPr>
      </p:pic>
      <p:sp>
        <p:nvSpPr>
          <p:cNvPr id="234508" name="Text Box 12"/>
          <p:cNvSpPr txBox="1">
            <a:spLocks noChangeArrowheads="1"/>
          </p:cNvSpPr>
          <p:nvPr/>
        </p:nvSpPr>
        <p:spPr bwMode="auto">
          <a:xfrm>
            <a:off x="398190" y="3893723"/>
            <a:ext cx="389255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23" tIns="46981" rIns="81623" bIns="40811"/>
          <a:lstStyle>
            <a:lvl1pPr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74688" indent="-260350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36638" indent="-207963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50975" indent="-206375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66900" indent="-207963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241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813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385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957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eaLnBrk="1">
              <a:lnSpc>
                <a:spcPct val="98000"/>
              </a:lnSpc>
              <a:buClr>
                <a:srgbClr val="000000"/>
              </a:buClr>
              <a:buSzPct val="100000"/>
              <a:buFont typeface="Wingdings" charset="2"/>
              <a:buChar char="q"/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Gives rise to Asymmetry Moments</a:t>
            </a:r>
          </a:p>
        </p:txBody>
      </p:sp>
      <p:graphicFrame>
        <p:nvGraphicFramePr>
          <p:cNvPr id="234506" name="Object 10"/>
          <p:cNvGraphicFramePr>
            <a:graphicFrameLocks noChangeAspect="1"/>
          </p:cNvGraphicFramePr>
          <p:nvPr>
            <p:extLst/>
          </p:nvPr>
        </p:nvGraphicFramePr>
        <p:xfrm>
          <a:off x="970648" y="3154017"/>
          <a:ext cx="3150691" cy="599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Equation" r:id="rId10" imgW="2869920" imgH="533160" progId="Equation.DSMT4">
                  <p:embed/>
                </p:oleObj>
              </mc:Choice>
              <mc:Fallback>
                <p:oleObj name="Equation" r:id="rId10" imgW="2869920" imgH="533160" progId="Equation.DSMT4">
                  <p:embed/>
                  <p:pic>
                    <p:nvPicPr>
                      <p:cNvPr id="2345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648" y="3154017"/>
                        <a:ext cx="3150691" cy="599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7074" y="5247024"/>
            <a:ext cx="3679707" cy="386441"/>
          </a:xfrm>
          <a:prstGeom prst="rect">
            <a:avLst/>
          </a:prstGeom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440734" y="4875358"/>
            <a:ext cx="2160240" cy="37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23" tIns="46981" rIns="81623" bIns="40811"/>
          <a:lstStyle>
            <a:lvl1pPr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74688" indent="-260350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36638" indent="-207963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50975" indent="-206375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66900" indent="-207963" defTabSz="41433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241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813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385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95700" indent="-207963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sin(</a:t>
            </a:r>
            <a:r>
              <a:rPr lang="el-GR" altLang="en-US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φ</a:t>
            </a:r>
            <a:r>
              <a:rPr lang="en-US" altLang="en-US" sz="1400" baseline="-250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s</a:t>
            </a:r>
            <a:r>
              <a:rPr lang="en-US" altLang="en-US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) Asymmetry Moment</a:t>
            </a:r>
            <a:endParaRPr lang="el-GR" altLang="en-US" sz="1400">
              <a:solidFill>
                <a:srgbClr val="7030A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42385" y="5529942"/>
            <a:ext cx="26843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accent4">
                    <a:lumMod val="50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rPr>
              <a:t>helicities: [pion, neutron, photon, proton]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6686927" y="5440244"/>
            <a:ext cx="402492" cy="89698"/>
          </a:xfrm>
          <a:prstGeom prst="roundRect">
            <a:avLst/>
          </a:prstGeom>
          <a:solidFill>
            <a:srgbClr val="7030A0">
              <a:alpha val="4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2320" y="5812382"/>
            <a:ext cx="2772293" cy="7586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305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2615" y="585000"/>
            <a:ext cx="3763321" cy="408636"/>
          </a:xfrm>
          <a:noFill/>
          <a:ln/>
          <a:extLst/>
        </p:spPr>
        <p:txBody>
          <a:bodyPr/>
          <a:lstStyle/>
          <a:p>
            <a:pPr marL="342900" indent="-342900">
              <a:buFont typeface="Wingdings" charset="2"/>
              <a:buChar char="Ø"/>
            </a:pPr>
            <a:r>
              <a:rPr lang="en-US" altLang="en-US" sz="1600">
                <a:latin typeface="Comic Sans MS" charset="0"/>
                <a:ea typeface="Comic Sans MS" charset="0"/>
                <a:cs typeface="Comic Sans MS" charset="0"/>
              </a:rPr>
              <a:t>Kinematic Coverage and Binning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521" y="3894263"/>
            <a:ext cx="8875890" cy="2345585"/>
          </a:xfrm>
        </p:spPr>
        <p:txBody>
          <a:bodyPr>
            <a:normAutofit lnSpcReduction="10000"/>
          </a:bodyPr>
          <a:lstStyle/>
          <a:p>
            <a:pPr marL="234950" indent="-234950">
              <a:lnSpc>
                <a:spcPct val="120000"/>
              </a:lnSpc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For this proposal, we only binned the data in 7 </a:t>
            </a:r>
            <a:r>
              <a:rPr lang="en-US" altLang="en-US" sz="1600" i="1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t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-bins.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    </a:t>
            </a:r>
            <a:r>
              <a:rPr lang="en-US" altLang="en-US" sz="16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In actual data analysis, we will consider alternate binning.</a:t>
            </a:r>
          </a:p>
          <a:p>
            <a:pPr marL="234950" indent="-234950">
              <a:lnSpc>
                <a:spcPct val="120000"/>
              </a:lnSpc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All </a:t>
            </a:r>
            <a:r>
              <a:rPr lang="en-US" altLang="en-US" sz="16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JLab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data cover a range of </a:t>
            </a:r>
            <a:r>
              <a:rPr lang="en-US" altLang="en-US" sz="1600" i="1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Q</a:t>
            </a:r>
            <a:r>
              <a:rPr lang="en-US" altLang="en-US" sz="1600" i="1" baseline="30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altLang="en-US" sz="1600" i="1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x</a:t>
            </a:r>
            <a:r>
              <a:rPr lang="en-US" altLang="en-US" sz="1600" i="1" baseline="-250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Bj</a:t>
            </a:r>
            <a:r>
              <a:rPr lang="en-US" altLang="en-US" sz="1600" i="1" baseline="-25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values.</a:t>
            </a:r>
          </a:p>
          <a:p>
            <a:pPr marL="512763" lvl="1" indent="-163513">
              <a:lnSpc>
                <a:spcPct val="120000"/>
              </a:lnSpc>
            </a:pPr>
            <a:r>
              <a:rPr lang="en-US" altLang="en-US" sz="1600" i="1" dirty="0" err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x</a:t>
            </a:r>
            <a:r>
              <a:rPr lang="en-US" altLang="en-US" sz="1600" i="1" baseline="-25000" dirty="0" err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Bj</a:t>
            </a:r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altLang="en-US" sz="16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fixes the skewness (</a:t>
            </a:r>
            <a:r>
              <a:rPr lang="el-GR" altLang="en-US" sz="16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ξ</a:t>
            </a:r>
            <a:r>
              <a:rPr lang="en-US" altLang="en-US" sz="16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).</a:t>
            </a:r>
          </a:p>
          <a:p>
            <a:pPr marL="512763" lvl="1" indent="-163513">
              <a:lnSpc>
                <a:spcPct val="120000"/>
              </a:lnSpc>
            </a:pPr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Q</a:t>
            </a:r>
            <a:r>
              <a:rPr lang="en-US" altLang="en-US" sz="1600" i="1" baseline="300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altLang="en-US" sz="16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and </a:t>
            </a:r>
            <a:r>
              <a:rPr lang="en-US" altLang="en-US" sz="1600" i="1" dirty="0" err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x</a:t>
            </a:r>
            <a:r>
              <a:rPr lang="en-US" altLang="en-US" sz="1600" i="1" baseline="-25000" dirty="0" err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Bj</a:t>
            </a:r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altLang="en-US" sz="16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are correlated.  In fact, we have an almost linear dependence of </a:t>
            </a:r>
            <a:r>
              <a:rPr lang="en-US" altLang="en-US" sz="1600" i="1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Q</a:t>
            </a:r>
            <a:r>
              <a:rPr lang="en-US" altLang="en-US" sz="1600" i="1" baseline="300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altLang="en-US" sz="16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on </a:t>
            </a:r>
            <a:r>
              <a:rPr lang="en-US" altLang="en-US" sz="1600" i="1" dirty="0" err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x</a:t>
            </a:r>
            <a:r>
              <a:rPr lang="en-US" altLang="en-US" sz="1600" i="1" baseline="-25000" dirty="0" err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Bj</a:t>
            </a:r>
            <a:r>
              <a:rPr lang="en-US" altLang="en-US" sz="16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.</a:t>
            </a:r>
          </a:p>
          <a:p>
            <a:pPr marL="234950" indent="-234950">
              <a:lnSpc>
                <a:spcPct val="120000"/>
              </a:lnSpc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HERMES and COMPASS experiments are restricted </a:t>
            </a:r>
            <a:r>
              <a:rPr lang="en-US" altLang="en-US" sz="16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kinematically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to very small skewness (</a:t>
            </a:r>
            <a:r>
              <a:rPr lang="el-GR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ξ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&lt;0.1).</a:t>
            </a:r>
          </a:p>
          <a:p>
            <a:pPr marL="234950" indent="-234950">
              <a:lnSpc>
                <a:spcPct val="120000"/>
              </a:lnSpc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We can measure the skewness dependence of the relevant GPDs over a fairly large range of </a:t>
            </a:r>
            <a:r>
              <a:rPr lang="el-GR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ξ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.</a:t>
            </a:r>
          </a:p>
        </p:txBody>
      </p:sp>
      <p:pic>
        <p:nvPicPr>
          <p:cNvPr id="182278" name="Picture 6" descr="Q2_vs_t_may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/>
          <a:stretch>
            <a:fillRect/>
          </a:stretch>
        </p:blipFill>
        <p:spPr bwMode="auto">
          <a:xfrm>
            <a:off x="483149" y="897959"/>
            <a:ext cx="4215026" cy="299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9" name="Picture 7" descr="xi_vs_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75" y="897958"/>
            <a:ext cx="3907966" cy="299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2700" y="116632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200" kern="0">
                <a:latin typeface="Arial Black" charset="0"/>
                <a:ea typeface="Arial Black" charset="0"/>
                <a:cs typeface="Arial Black" charset="0"/>
              </a:rPr>
              <a:t>E12-10-006B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25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1456" y="668294"/>
            <a:ext cx="5587815" cy="355722"/>
          </a:xfrm>
          <a:noFill/>
          <a:ln/>
          <a:extLst/>
        </p:spPr>
        <p:txBody>
          <a:bodyPr/>
          <a:lstStyle/>
          <a:p>
            <a:pPr marL="285750" indent="-285750">
              <a:buFont typeface="Wingdings" charset="2"/>
              <a:buChar char="Ø"/>
            </a:pPr>
            <a:r>
              <a:rPr lang="en-US" altLang="en-US" sz="1600" err="1">
                <a:solidFill>
                  <a:schemeClr val="tx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Unbinned</a:t>
            </a:r>
            <a:r>
              <a:rPr lang="en-US" altLang="en-US" sz="1600">
                <a:solidFill>
                  <a:schemeClr val="tx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Maximum Likelihood (UML) Method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7359" y="1040812"/>
            <a:ext cx="8866108" cy="5584825"/>
          </a:xfrm>
        </p:spPr>
        <p:txBody>
          <a:bodyPr/>
          <a:lstStyle/>
          <a:p>
            <a:pPr marL="234950" indent="-234950">
              <a:lnSpc>
                <a:spcPct val="120000"/>
              </a:lnSpc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Instead of dividing the data into (</a:t>
            </a:r>
            <a:r>
              <a:rPr lang="el-GR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φ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,</a:t>
            </a:r>
            <a:r>
              <a:rPr lang="el-GR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φ</a:t>
            </a:r>
            <a:r>
              <a:rPr lang="en-US" altLang="en-US" sz="1600" baseline="-25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s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) bins to extract the asymmetry moments, UML takes advantage of full statistics of the data, obtains much better results when statistics are limited.</a:t>
            </a:r>
          </a:p>
          <a:p>
            <a:pPr marL="642938" lvl="1" indent="-342900">
              <a:lnSpc>
                <a:spcPct val="120000"/>
              </a:lnSpc>
              <a:buFont typeface="+mj-lt"/>
              <a:buAutoNum type="arabicParenR"/>
            </a:pPr>
            <a:r>
              <a:rPr lang="en-US" alt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Construct probability density function</a:t>
            </a:r>
          </a:p>
          <a:p>
            <a:pPr marL="234950" indent="-234950">
              <a:lnSpc>
                <a:spcPct val="120000"/>
              </a:lnSpc>
            </a:pPr>
            <a:endParaRPr lang="en-US" altLang="en-US" sz="1400" dirty="0">
              <a:solidFill>
                <a:schemeClr val="bg2">
                  <a:lumMod val="10000"/>
                </a:schemeClr>
              </a:solidFill>
              <a:latin typeface="Times" charset="0"/>
              <a:ea typeface="Times" charset="0"/>
              <a:cs typeface="Times" charset="0"/>
            </a:endParaRPr>
          </a:p>
          <a:p>
            <a:pPr marL="234950" indent="-234950">
              <a:lnSpc>
                <a:spcPct val="120000"/>
              </a:lnSpc>
            </a:pPr>
            <a:endParaRPr lang="en-US" altLang="en-US" sz="1400" dirty="0">
              <a:solidFill>
                <a:schemeClr val="bg2">
                  <a:lumMod val="10000"/>
                </a:schemeClr>
              </a:solidFill>
              <a:latin typeface="Times" charset="0"/>
              <a:ea typeface="Times" charset="0"/>
              <a:cs typeface="Times" charset="0"/>
            </a:endParaRPr>
          </a:p>
          <a:p>
            <a:pPr marL="234950" indent="-234950">
              <a:lnSpc>
                <a:spcPct val="120000"/>
              </a:lnSpc>
            </a:pPr>
            <a:endParaRPr lang="en-US" altLang="en-US" sz="1400" dirty="0">
              <a:solidFill>
                <a:schemeClr val="bg2">
                  <a:lumMod val="10000"/>
                </a:schemeClr>
              </a:solidFill>
              <a:latin typeface="Times" charset="0"/>
              <a:ea typeface="Times" charset="0"/>
              <a:cs typeface="Times" charset="0"/>
            </a:endParaRPr>
          </a:p>
          <a:p>
            <a:pPr marL="234950" indent="-234950">
              <a:lnSpc>
                <a:spcPct val="120000"/>
              </a:lnSpc>
            </a:pPr>
            <a:endParaRPr lang="en-US" altLang="en-US" sz="1400" dirty="0">
              <a:solidFill>
                <a:schemeClr val="bg2">
                  <a:lumMod val="10000"/>
                </a:schemeClr>
              </a:solidFill>
              <a:latin typeface="Times" charset="0"/>
              <a:ea typeface="Times" charset="0"/>
              <a:cs typeface="Times" charset="0"/>
            </a:endParaRPr>
          </a:p>
          <a:p>
            <a:pPr marL="234950" indent="-234950">
              <a:lnSpc>
                <a:spcPct val="120000"/>
              </a:lnSpc>
              <a:buFont typeface="Wingdings" charset="2"/>
              <a:buNone/>
            </a:pPr>
            <a:r>
              <a:rPr lang="en-US" altLang="en-US" sz="1400" dirty="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	  </a:t>
            </a:r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where </a:t>
            </a:r>
            <a:r>
              <a:rPr lang="en-US" altLang="en-US" sz="1400" i="1" dirty="0" err="1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altLang="en-US" sz="1400" i="1" baseline="-25000" dirty="0" err="1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k</a:t>
            </a:r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are the asymmetries that can minimize the</a:t>
            </a:r>
          </a:p>
          <a:p>
            <a:pPr marL="234950" indent="-234950">
              <a:lnSpc>
                <a:spcPct val="120000"/>
              </a:lnSpc>
              <a:buFont typeface="Wingdings" charset="2"/>
              <a:buNone/>
            </a:pPr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       likelihood function.</a:t>
            </a:r>
          </a:p>
          <a:p>
            <a:pPr marL="234950" indent="-234950">
              <a:lnSpc>
                <a:spcPct val="120000"/>
              </a:lnSpc>
              <a:buFont typeface="Wingdings" charset="2"/>
              <a:buNone/>
            </a:pPr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     2) </a:t>
            </a:r>
            <a:r>
              <a:rPr lang="en-US" alt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Minimize negative log-likelihood function:</a:t>
            </a:r>
          </a:p>
          <a:p>
            <a:pPr>
              <a:lnSpc>
                <a:spcPct val="120000"/>
              </a:lnSpc>
              <a:buClr>
                <a:schemeClr val="tx2"/>
              </a:buClr>
              <a:buSzPct val="70000"/>
              <a:buFont typeface="Wingdings" charset="2"/>
              <a:buChar char="n"/>
            </a:pPr>
            <a:endParaRPr lang="en-US" alt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20000"/>
              </a:lnSpc>
              <a:buClr>
                <a:schemeClr val="tx2"/>
              </a:buClr>
              <a:buSzPct val="70000"/>
              <a:buFont typeface="Wingdings" charset="2"/>
              <a:buChar char="n"/>
            </a:pPr>
            <a:endParaRPr lang="en-US" alt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20000"/>
              </a:lnSpc>
              <a:buClr>
                <a:schemeClr val="tx2"/>
              </a:buClr>
              <a:buSzPct val="70000"/>
              <a:buFont typeface="Wingdings" charset="2"/>
              <a:buChar char="n"/>
            </a:pPr>
            <a:endParaRPr lang="en-US" alt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34950" indent="-234950">
              <a:lnSpc>
                <a:spcPct val="120000"/>
              </a:lnSpc>
              <a:buSzPct val="70000"/>
              <a:buNone/>
            </a:pPr>
            <a:r>
              <a:rPr lang="en-US" altLang="en-US" sz="1400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where </a:t>
            </a:r>
            <a:r>
              <a:rPr lang="en-US" altLang="en-US" sz="1400" i="1" dirty="0" err="1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w</a:t>
            </a:r>
            <a:r>
              <a:rPr lang="en-US" altLang="en-US" sz="1400" i="1" baseline="-250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l</a:t>
            </a:r>
            <a:r>
              <a:rPr lang="en-US" altLang="en-US" sz="1400" i="1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altLang="en-US" sz="1400" i="1" dirty="0" err="1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w</a:t>
            </a:r>
            <a:r>
              <a:rPr lang="en-US" altLang="en-US" sz="1400" i="1" baseline="-250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m</a:t>
            </a:r>
            <a:r>
              <a:rPr lang="en-US" altLang="en-US" sz="1400" i="1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are MC event weights based on cross section</a:t>
            </a:r>
          </a:p>
          <a:p>
            <a:pPr marL="234950" indent="-234950">
              <a:lnSpc>
                <a:spcPct val="120000"/>
              </a:lnSpc>
              <a:buSzPct val="70000"/>
              <a:buNone/>
            </a:pPr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     &amp; acceptance.</a:t>
            </a:r>
          </a:p>
          <a:p>
            <a:pPr marL="234950" indent="-234950">
              <a:lnSpc>
                <a:spcPct val="120000"/>
              </a:lnSpc>
              <a:buSzPct val="70000"/>
              <a:buNone/>
            </a:pPr>
            <a:r>
              <a:rPr lang="en-US" alt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      3) As an illustration, reconstruct azimuthal modulations </a:t>
            </a:r>
          </a:p>
          <a:p>
            <a:pPr marL="234950" indent="-234950">
              <a:lnSpc>
                <a:spcPct val="120000"/>
              </a:lnSpc>
              <a:buSzPct val="70000"/>
              <a:buNone/>
            </a:pPr>
            <a:r>
              <a:rPr lang="en-US" alt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          &amp; compare:</a:t>
            </a:r>
          </a:p>
          <a:p>
            <a:pPr marL="234950" indent="-234950">
              <a:lnSpc>
                <a:spcPct val="120000"/>
              </a:lnSpc>
              <a:buSzPct val="70000"/>
              <a:buNone/>
            </a:pPr>
            <a:endParaRPr lang="en-US" altLang="en-US" sz="1400" dirty="0">
              <a:solidFill>
                <a:schemeClr val="accent1">
                  <a:lumMod val="50000"/>
                </a:schemeClr>
              </a:solidFill>
              <a:latin typeface="Times" charset="0"/>
              <a:ea typeface="Times" charset="0"/>
              <a:cs typeface="Times" charset="0"/>
            </a:endParaRPr>
          </a:p>
          <a:p>
            <a:pPr marL="234950" indent="-234950">
              <a:lnSpc>
                <a:spcPct val="120000"/>
              </a:lnSpc>
              <a:buNone/>
            </a:pPr>
            <a:endParaRPr lang="en-US" altLang="en-US" sz="1400" dirty="0">
              <a:solidFill>
                <a:schemeClr val="accent1">
                  <a:lumMod val="50000"/>
                </a:schemeClr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40292" name="Picture 4" descr="asym_dem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4095" y="1796173"/>
            <a:ext cx="4271148" cy="3965154"/>
          </a:xfrm>
        </p:spPr>
      </p:pic>
      <p:graphicFrame>
        <p:nvGraphicFramePr>
          <p:cNvPr id="140296" name="Object 8"/>
          <p:cNvGraphicFramePr>
            <a:graphicFrameLocks noChangeAspect="1"/>
          </p:cNvGraphicFramePr>
          <p:nvPr>
            <p:extLst/>
          </p:nvPr>
        </p:nvGraphicFramePr>
        <p:xfrm>
          <a:off x="879275" y="2035448"/>
          <a:ext cx="3202081" cy="116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Equation" r:id="rId4" imgW="2869920" imgH="1015920" progId="Equation.DSMT4">
                  <p:embed/>
                </p:oleObj>
              </mc:Choice>
              <mc:Fallback>
                <p:oleObj name="Equation" r:id="rId4" imgW="2869920" imgH="1015920" progId="Equation.DSMT4">
                  <p:embed/>
                  <p:pic>
                    <p:nvPicPr>
                      <p:cNvPr id="14029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275" y="2035448"/>
                        <a:ext cx="3202081" cy="1162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7" name="Object 9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879275" y="4133708"/>
          <a:ext cx="3432925" cy="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Equation" r:id="rId6" imgW="3390840" imgH="711000" progId="Equation.DSMT4">
                  <p:embed/>
                </p:oleObj>
              </mc:Choice>
              <mc:Fallback>
                <p:oleObj name="Equation" r:id="rId6" imgW="3390840" imgH="711000" progId="Equation.DSMT4">
                  <p:embed/>
                  <p:pic>
                    <p:nvPicPr>
                      <p:cNvPr id="14029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275" y="4133708"/>
                        <a:ext cx="3432925" cy="77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12700" y="116632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200" kern="0">
                <a:latin typeface="Arial Black" charset="0"/>
                <a:ea typeface="Arial Black" charset="0"/>
                <a:cs typeface="Arial Black" charset="0"/>
              </a:rPr>
              <a:t>E12-10-006B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13787" y="6516688"/>
            <a:ext cx="442913" cy="341312"/>
          </a:xfrm>
        </p:spPr>
        <p:txBody>
          <a:bodyPr/>
          <a:lstStyle/>
          <a:p>
            <a:pPr algn="l"/>
            <a:fld id="{F25F2D84-529E-D84D-911E-DE19E23AD440}" type="slidenum">
              <a:rPr lang="zh-CN" altLang="en-US" smtClean="0"/>
              <a:pPr algn="l"/>
              <a:t>12</a:t>
            </a:fld>
            <a:endParaRPr lang="en-US" altLang="zh-CN" dirty="0"/>
          </a:p>
        </p:txBody>
      </p:sp>
      <p:sp>
        <p:nvSpPr>
          <p:cNvPr id="4" name="Rectangle 3"/>
          <p:cNvSpPr/>
          <p:nvPr/>
        </p:nvSpPr>
        <p:spPr>
          <a:xfrm>
            <a:off x="804280" y="6237839"/>
            <a:ext cx="756084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altLang="en-US" sz="16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Same method used by HERMES in their DEMP analysis </a:t>
            </a:r>
            <a:r>
              <a:rPr lang="en-US" altLang="en-US" sz="16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[PLB 682(2010)345].</a:t>
            </a:r>
            <a:endParaRPr lang="en-US" altLang="en-US" sz="1600" dirty="0">
              <a:solidFill>
                <a:schemeClr val="accent4">
                  <a:lumMod val="50000"/>
                </a:schemeClr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7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4680651" y="3881621"/>
            <a:ext cx="4476049" cy="271573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67951" y="757721"/>
            <a:ext cx="4476049" cy="286474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7637" y="773663"/>
            <a:ext cx="4584214" cy="59943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381099" y="735710"/>
            <a:ext cx="418465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/>
            <a:r>
              <a:rPr lang="en-US" altLang="en-US" b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All effects on.</a:t>
            </a:r>
          </a:p>
          <a:p>
            <a:pPr eaLnBrk="1"/>
            <a:r>
              <a:rPr lang="en-US" altLang="en-US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Includes all scattering, energy loss, resolution and Fermi momentum effects</a:t>
            </a:r>
          </a:p>
        </p:txBody>
      </p:sp>
      <p:pic>
        <p:nvPicPr>
          <p:cNvPr id="144390" name="Picture 6" descr="t_mult_fit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574" y="1599127"/>
            <a:ext cx="4059238" cy="5092700"/>
          </a:xfrm>
          <a:noFill/>
          <a:ln/>
        </p:spPr>
      </p:pic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4711700" y="746601"/>
            <a:ext cx="4432300" cy="11079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/>
            <a:r>
              <a:rPr lang="en-US" altLang="en-US" b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Only Fermi momentum off.</a:t>
            </a:r>
          </a:p>
          <a:p>
            <a:pPr eaLnBrk="1"/>
            <a:r>
              <a:rPr lang="en-US" altLang="en-US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Includes all scattering, energy loss, resolution effects.  Similar to where proton resolution is good enough to correct for Fermi momentum effects.</a:t>
            </a:r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825" y="488340"/>
            <a:ext cx="3334643" cy="337343"/>
          </a:xfrm>
          <a:noFill/>
          <a:ln/>
          <a:extLst/>
        </p:spPr>
        <p:txBody>
          <a:bodyPr/>
          <a:lstStyle/>
          <a:p>
            <a:pPr marL="285750" indent="-285750">
              <a:buFont typeface="Wingdings" charset="2"/>
              <a:buChar char="Ø"/>
            </a:pPr>
            <a:r>
              <a:rPr lang="en-US" altLang="en-US" sz="1600">
                <a:solidFill>
                  <a:schemeClr val="tx2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Projected Uncertainties</a:t>
            </a:r>
          </a:p>
        </p:txBody>
      </p:sp>
      <p:sp>
        <p:nvSpPr>
          <p:cNvPr id="144397" name="Text Box 13"/>
          <p:cNvSpPr txBox="1">
            <a:spLocks noChangeArrowheads="1"/>
          </p:cNvSpPr>
          <p:nvPr/>
        </p:nvSpPr>
        <p:spPr bwMode="auto">
          <a:xfrm>
            <a:off x="3392852" y="6077989"/>
            <a:ext cx="129989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/>
            <a:r>
              <a:rPr lang="en-US" altLang="en-US" sz="1100" i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ea typeface="Times" charset="0"/>
                <a:cs typeface="Times" charset="0"/>
              </a:rPr>
              <a:t>Average input asymmetry per bin.</a:t>
            </a:r>
          </a:p>
        </p:txBody>
      </p:sp>
      <p:sp>
        <p:nvSpPr>
          <p:cNvPr id="144398" name="Line 14"/>
          <p:cNvSpPr>
            <a:spLocks noChangeShapeType="1"/>
          </p:cNvSpPr>
          <p:nvPr/>
        </p:nvSpPr>
        <p:spPr bwMode="auto">
          <a:xfrm flipH="1" flipV="1">
            <a:off x="3184897" y="5859307"/>
            <a:ext cx="504056" cy="288032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4400" name="Picture 16" descr="t_mult_nofermi_fit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9603" y="1811667"/>
            <a:ext cx="4272741" cy="1706761"/>
          </a:xfrm>
        </p:spPr>
      </p:pic>
      <p:sp>
        <p:nvSpPr>
          <p:cNvPr id="144401" name="Text Box 17"/>
          <p:cNvSpPr txBox="1">
            <a:spLocks noChangeArrowheads="1"/>
          </p:cNvSpPr>
          <p:nvPr/>
        </p:nvSpPr>
        <p:spPr bwMode="auto">
          <a:xfrm>
            <a:off x="4749603" y="3881621"/>
            <a:ext cx="439439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166688" indent="-166688"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algn="ctr" eaLnBrk="1"/>
            <a:r>
              <a:rPr lang="en-US" altLang="en-US" b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All effects off.</a:t>
            </a:r>
          </a:p>
          <a:p>
            <a:pPr marL="0" indent="0" eaLnBrk="1"/>
            <a:r>
              <a:rPr lang="en-US" altLang="en-US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Agreement between input and output fit values is very good.  Validates the UML procedure.</a:t>
            </a:r>
          </a:p>
        </p:txBody>
      </p:sp>
      <p:pic>
        <p:nvPicPr>
          <p:cNvPr id="144403" name="Picture 19" descr="t_simple_fit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04" y="4754505"/>
            <a:ext cx="4310644" cy="17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2700" y="116632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200" kern="0">
                <a:latin typeface="Arial Black" charset="0"/>
                <a:ea typeface="Arial Black" charset="0"/>
                <a:cs typeface="Arial Black" charset="0"/>
              </a:rPr>
              <a:t>E12-10-006B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061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722035"/>
            <a:ext cx="2242592" cy="438154"/>
          </a:xfrm>
          <a:noFill/>
          <a:ln/>
          <a:extLst/>
        </p:spPr>
        <p:txBody>
          <a:bodyPr/>
          <a:lstStyle/>
          <a:p>
            <a:pPr marL="285750" indent="-285750">
              <a:buFont typeface="Wingdings" charset="2"/>
              <a:buChar char="Ø"/>
            </a:pPr>
            <a:r>
              <a:rPr lang="en-US" altLang="en-US" sz="1600">
                <a:latin typeface="Comic Sans MS" charset="0"/>
                <a:ea typeface="Comic Sans MS" charset="0"/>
                <a:cs typeface="Comic Sans MS" charset="0"/>
              </a:rPr>
              <a:t>Summary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60189"/>
            <a:ext cx="8568952" cy="5293862"/>
          </a:xfrm>
        </p:spPr>
        <p:txBody>
          <a:bodyPr/>
          <a:lstStyle/>
          <a:p>
            <a:pPr marL="234950" indent="-234950">
              <a:lnSpc>
                <a:spcPct val="120000"/>
              </a:lnSpc>
              <a:spcAft>
                <a:spcPct val="10000"/>
              </a:spcAft>
            </a:pPr>
            <a:r>
              <a:rPr lang="en-US" altLang="en-US" sz="16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altLang="en-US" sz="1600" baseline="-250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UT</a:t>
            </a:r>
            <a:r>
              <a:rPr lang="en-US" altLang="en-US" sz="1600" baseline="300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sin</a:t>
            </a:r>
            <a:r>
              <a:rPr lang="en-US" altLang="en-US" sz="1600" baseline="30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(</a:t>
            </a:r>
            <a:r>
              <a:rPr lang="el-GR" altLang="en-US" sz="1600" baseline="30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φ</a:t>
            </a:r>
            <a:r>
              <a:rPr lang="en-US" altLang="en-US" sz="1600" baseline="30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-</a:t>
            </a:r>
            <a:r>
              <a:rPr lang="el-GR" altLang="en-US" sz="1600" baseline="30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φ</a:t>
            </a:r>
            <a:r>
              <a:rPr lang="en-US" altLang="en-US" sz="1600" baseline="30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s)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transverse single-spin asymmetry in exclusive </a:t>
            </a:r>
            <a:r>
              <a:rPr lang="el-GR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π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production is particularly sensitive to the spin-flip GPD. </a:t>
            </a:r>
          </a:p>
          <a:p>
            <a:pPr marL="234950" indent="-234950">
              <a:lnSpc>
                <a:spcPct val="120000"/>
              </a:lnSpc>
              <a:spcAft>
                <a:spcPct val="10000"/>
              </a:spcAft>
            </a:pPr>
            <a:r>
              <a:rPr lang="en-US" altLang="en-US" sz="16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altLang="en-US" sz="1600" baseline="-250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UT</a:t>
            </a:r>
            <a:r>
              <a:rPr lang="en-US" altLang="en-US" sz="1600" baseline="300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sin</a:t>
            </a:r>
            <a:r>
              <a:rPr lang="en-US" altLang="en-US" sz="1600" baseline="30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(</a:t>
            </a:r>
            <a:r>
              <a:rPr lang="el-GR" altLang="en-US" sz="1600" baseline="30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φ</a:t>
            </a:r>
            <a:r>
              <a:rPr lang="en-US" altLang="en-US" sz="1600" baseline="30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s)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asymmetry can also be extracted, providing powerful additional GPD-model constraints and insight into the role of transverse photon contributions at small </a:t>
            </a:r>
            <a:r>
              <a:rPr lang="en-US" altLang="en-US" sz="1600" i="1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–t, 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and over wide range of </a:t>
            </a:r>
            <a:r>
              <a:rPr lang="el-GR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ξ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.</a:t>
            </a:r>
            <a:endParaRPr lang="el-GR" altLang="en-US" sz="1600" dirty="0">
              <a:solidFill>
                <a:schemeClr val="bg2">
                  <a:lumMod val="10000"/>
                </a:schemeClr>
              </a:solidFill>
              <a:latin typeface="Times" charset="0"/>
              <a:ea typeface="Times" charset="0"/>
              <a:cs typeface="Times" charset="0"/>
            </a:endParaRPr>
          </a:p>
          <a:p>
            <a:pPr marL="234950" indent="-234950">
              <a:lnSpc>
                <a:spcPct val="120000"/>
              </a:lnSpc>
              <a:spcAft>
                <a:spcPct val="10000"/>
              </a:spcAft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High luminosity and good acceptance capabilities of SoLID make it well-suited for this measurement.  It is the only feasible manner to access the wide </a:t>
            </a:r>
            <a:r>
              <a:rPr lang="en-US" altLang="en-US" sz="1600" i="1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–t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range needed to fully understand the asymmetries.</a:t>
            </a:r>
          </a:p>
          <a:p>
            <a:pPr marL="234950" indent="-234950">
              <a:lnSpc>
                <a:spcPct val="120000"/>
              </a:lnSpc>
              <a:spcAft>
                <a:spcPct val="10000"/>
              </a:spcAft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E12-10-006B shares the same SoLID-SIDIS experimental setup and will look for e-</a:t>
            </a:r>
            <a:r>
              <a:rPr lang="el-GR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π</a:t>
            </a:r>
            <a:r>
              <a:rPr lang="en-US" altLang="en-US" sz="1600" baseline="300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-</a:t>
            </a: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-p triple coincidence events. </a:t>
            </a:r>
          </a:p>
          <a:p>
            <a:pPr marL="234950" indent="-234950">
              <a:lnSpc>
                <a:spcPct val="120000"/>
              </a:lnSpc>
              <a:spcAft>
                <a:spcPct val="10000"/>
              </a:spcAft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We used a sophisticated UML analysis to extract the asymmetries from simulated data in a realistic manner, just as was used in the pioneering HERMES data.  The projected data are expected to be a considerable advance over HERMES in kinematic coverage and statistical precision.</a:t>
            </a:r>
          </a:p>
          <a:p>
            <a:pPr marL="234950" indent="-234950">
              <a:lnSpc>
                <a:spcPct val="120000"/>
              </a:lnSpc>
              <a:spcAft>
                <a:spcPct val="10000"/>
              </a:spcAft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SoLID-DEMP measurement is also important preparatory work for future EIC.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2700" y="116632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200" kern="0">
                <a:latin typeface="Arial Black" charset="0"/>
                <a:ea typeface="Arial Black" charset="0"/>
                <a:cs typeface="Arial Black" charset="0"/>
              </a:rPr>
              <a:t>E12-10-006B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795837" y="5511542"/>
            <a:ext cx="7577726" cy="7571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4950" indent="-234950">
              <a:lnSpc>
                <a:spcPct val="120000"/>
              </a:lnSpc>
              <a:spcAft>
                <a:spcPct val="10000"/>
              </a:spcAft>
            </a:pP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The SoLID review committee identifies the SoLID-DEMP as the forth flagship experiment, </a:t>
            </a:r>
            <a:r>
              <a:rPr lang="en-US" altLang="en-US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in addition to the 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baseline programs (SIDIS, PVDIS, J/psi)</a:t>
            </a:r>
          </a:p>
        </p:txBody>
      </p:sp>
    </p:spTree>
    <p:extLst>
      <p:ext uri="{BB962C8B-B14F-4D97-AF65-F5344CB8AC3E}">
        <p14:creationId xmlns:p14="http://schemas.microsoft.com/office/powerpoint/2010/main" val="89048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3600" dirty="0">
                <a:latin typeface="Arial Black" panose="020B0A04020102020204" pitchFamily="34" charset="0"/>
              </a:rPr>
              <a:t>SoLID-DVCS Programs </a:t>
            </a:r>
            <a:br>
              <a:rPr lang="en-US" altLang="zh-CN" sz="3600" dirty="0">
                <a:latin typeface="Arial Black" panose="020B0A04020102020204" pitchFamily="34" charset="0"/>
              </a:rPr>
            </a:br>
            <a:r>
              <a:rPr lang="en-US" altLang="zh-CN" sz="3200" i="1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with polarized He3</a:t>
            </a:r>
            <a:endParaRPr lang="zh-CN" altLang="en-US" sz="3200" i="1" dirty="0">
              <a:solidFill>
                <a:schemeClr val="accent4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66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9915" y="5036949"/>
            <a:ext cx="7814672" cy="145275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"/>
          <p:cNvSpPr/>
          <p:nvPr/>
        </p:nvSpPr>
        <p:spPr>
          <a:xfrm>
            <a:off x="285720" y="857232"/>
            <a:ext cx="60208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600" b="0" i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sym typeface="Symbol"/>
              </a:rPr>
              <a:t>DVCS with polarized electron beam and targets: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76" y="1399554"/>
            <a:ext cx="3456384" cy="2890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0319" y="1309984"/>
            <a:ext cx="4589225" cy="29238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Approved 12GeV DVCS experiments: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Times" charset="0"/>
              <a:ea typeface="Times" charset="0"/>
              <a:cs typeface="Times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E12-06-114 (Hall-A)</a:t>
            </a:r>
          </a:p>
          <a:p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   </a:t>
            </a:r>
            <a:r>
              <a:rPr lang="en-US" sz="1400" dirty="0" err="1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unpol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. </a:t>
            </a:r>
            <a:r>
              <a:rPr 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proton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, absolute XS &amp; BSA, limited coverage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E12-13-010 (Hall-C)</a:t>
            </a:r>
          </a:p>
          <a:p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   </a:t>
            </a:r>
            <a:r>
              <a:rPr lang="en-US" sz="1400" dirty="0" err="1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unpol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. </a:t>
            </a:r>
            <a:r>
              <a:rPr 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proton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, absolute XS &amp;</a:t>
            </a:r>
            <a:r>
              <a:rPr lang="el-GR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π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0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, limited coverage.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" charset="0"/>
                <a:ea typeface="Times" charset="0"/>
                <a:cs typeface="Times" charset="0"/>
              </a:rPr>
              <a:t>E12-06-119 (Hall-B) </a:t>
            </a:r>
          </a:p>
          <a:p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   </a:t>
            </a:r>
            <a:r>
              <a:rPr lang="en-US" sz="1400" dirty="0" err="1">
                <a:solidFill>
                  <a:srgbClr val="0070C0"/>
                </a:solidFill>
                <a:latin typeface="Times" charset="0"/>
                <a:ea typeface="Times" charset="0"/>
                <a:cs typeface="Times" charset="0"/>
              </a:rPr>
              <a:t>longi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. pol </a:t>
            </a:r>
            <a:r>
              <a:rPr 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proton (DNP)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, BSA, TSA, wide coverage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C12-12-010 (Hall-B) </a:t>
            </a:r>
            <a:r>
              <a:rPr lang="en-US" sz="14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conditional approved</a:t>
            </a:r>
          </a:p>
          <a:p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   </a:t>
            </a:r>
            <a:r>
              <a:rPr lang="en-US" sz="1400" dirty="0">
                <a:solidFill>
                  <a:srgbClr val="0070C0"/>
                </a:solidFill>
                <a:latin typeface="Times" charset="0"/>
                <a:ea typeface="Times" charset="0"/>
                <a:cs typeface="Times" charset="0"/>
              </a:rPr>
              <a:t>trans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. pol. </a:t>
            </a:r>
            <a:r>
              <a:rPr 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proton</a:t>
            </a:r>
            <a:r>
              <a:rPr lang="en-US" sz="14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 (</a:t>
            </a:r>
            <a:r>
              <a:rPr lang="en-US" sz="1400" dirty="0" err="1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HDice</a:t>
            </a:r>
            <a:r>
              <a:rPr lang="en-US" sz="14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)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, TSA,BSA, wide coverage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E-12-11-003 (Hall-B)</a:t>
            </a:r>
          </a:p>
          <a:p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    </a:t>
            </a:r>
            <a:r>
              <a:rPr lang="en-US" sz="1400" dirty="0" err="1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unpol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. </a:t>
            </a:r>
            <a:r>
              <a:rPr 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neutron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, BSA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PR12-15-004 (Hall-B): </a:t>
            </a:r>
            <a:r>
              <a:rPr lang="en-US" sz="14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c2 from PAC43</a:t>
            </a:r>
          </a:p>
          <a:p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    long. pol. Deuteron (“neutron”), TSA, BSA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3747" y="5041552"/>
            <a:ext cx="427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SoLID can bring: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5971" y="5410884"/>
            <a:ext cx="7002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Transversely polarized neutron-DVCS (He3, with E12-10-006 SIDIS setup)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Longitudinally polarized neutron-DVCS (He3, with E12-11-007 SIDIS setup)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Transversely polarized proton-DVCS (DNP, with E1211-108 SIDIS setup)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Longitudinally polarized proton-DVCS (DNP)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2130" y="4368913"/>
            <a:ext cx="285591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No polarized neutron-DVCS experiment has been done or fully approved at Jlab!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8433" y="4432668"/>
            <a:ext cx="5255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omic Sans MS" panose="030F0702030302020204" pitchFamily="66" charset="0"/>
              </a:rPr>
              <a:t>GPDs study needs neutron data, e.g. flavor decomposition!</a:t>
            </a:r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619944" y="341040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SoLID-DVCS with Polarized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He3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67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0" descr="SoLID_setup_SIDIS_He3_coi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1112" y="3161620"/>
            <a:ext cx="4680520" cy="3510644"/>
          </a:xfrm>
        </p:spPr>
      </p:pic>
      <p:sp>
        <p:nvSpPr>
          <p:cNvPr id="11" name="矩形 6"/>
          <p:cNvSpPr/>
          <p:nvPr/>
        </p:nvSpPr>
        <p:spPr>
          <a:xfrm>
            <a:off x="2567646" y="3717032"/>
            <a:ext cx="1539939" cy="2691568"/>
          </a:xfrm>
          <a:prstGeom prst="rect">
            <a:avLst/>
          </a:prstGeom>
          <a:noFill/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7"/>
          <p:cNvSpPr/>
          <p:nvPr/>
        </p:nvSpPr>
        <p:spPr>
          <a:xfrm>
            <a:off x="4523773" y="3573016"/>
            <a:ext cx="2136459" cy="3062850"/>
          </a:xfrm>
          <a:prstGeom prst="rect">
            <a:avLst/>
          </a:prstGeom>
          <a:noFill/>
          <a:ln w="41275" cmpd="thickThin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6593537" y="3861048"/>
            <a:ext cx="2311284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Times" charset="0"/>
                <a:ea typeface="Times" charset="0"/>
                <a:cs typeface="Times" charset="0"/>
              </a:rPr>
              <a:t>Forward-Angle :</a:t>
            </a:r>
          </a:p>
          <a:p>
            <a:r>
              <a:rPr lang="en-US" altLang="zh-CN" sz="1400">
                <a:latin typeface="Times" charset="0"/>
                <a:ea typeface="Times" charset="0"/>
                <a:cs typeface="Times" charset="0"/>
              </a:rPr>
              <a:t>   Detect electrons &amp; </a:t>
            </a:r>
            <a:r>
              <a:rPr lang="en-US" altLang="zh-CN" sz="140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photons</a:t>
            </a:r>
            <a:endParaRPr lang="zh-CN" altLang="en-US" sz="1400">
              <a:solidFill>
                <a:srgbClr val="FF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3722887"/>
            <a:ext cx="2449750" cy="523220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Times" charset="0"/>
                <a:ea typeface="Times" charset="0"/>
                <a:cs typeface="Times" charset="0"/>
              </a:rPr>
              <a:t>Large-Angle :</a:t>
            </a:r>
          </a:p>
          <a:p>
            <a:r>
              <a:rPr lang="en-US" altLang="zh-CN" sz="1400">
                <a:latin typeface="Times" charset="0"/>
                <a:ea typeface="Times" charset="0"/>
                <a:cs typeface="Times" charset="0"/>
              </a:rPr>
              <a:t>     Detect electrons </a:t>
            </a:r>
            <a:r>
              <a:rPr lang="en-US" altLang="zh-CN" sz="140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&amp; photons</a:t>
            </a:r>
            <a:endParaRPr lang="zh-CN" altLang="en-US" sz="1400">
              <a:solidFill>
                <a:srgbClr val="FF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308" y="1840182"/>
            <a:ext cx="5526125" cy="1727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97868" y="714311"/>
            <a:ext cx="8568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This program was initialized in 2015 and a LOI was only submitted to SoLID collaboration.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Projected results look very promising, but need further study on the background issues.</a:t>
            </a: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467544" y="188640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SoLID-DVCS with Polarized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He3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17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917294" y="1364329"/>
                <a:ext cx="2952328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𝑛</m:t>
                          </m:r>
                        </m:e>
                      </m:acc>
                      <m:r>
                        <a:rPr lang="is-I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 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294" y="1364329"/>
                <a:ext cx="2952328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15000" b="-9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885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34695"/>
            <a:ext cx="6615129" cy="540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158" y="785795"/>
            <a:ext cx="8543956" cy="571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600">
                <a:latin typeface="Comic Sans MS" pitchFamily="66" charset="0"/>
              </a:rPr>
              <a:t>Acceptance</a:t>
            </a:r>
          </a:p>
        </p:txBody>
      </p:sp>
      <p:sp>
        <p:nvSpPr>
          <p:cNvPr id="12" name="矩形 11"/>
          <p:cNvSpPr/>
          <p:nvPr/>
        </p:nvSpPr>
        <p:spPr>
          <a:xfrm>
            <a:off x="5000628" y="857232"/>
            <a:ext cx="2071702" cy="5786478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2298" y="2643182"/>
            <a:ext cx="20717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C00000"/>
                </a:solidFill>
              </a:rPr>
              <a:t>Recoil neutrons:</a:t>
            </a:r>
          </a:p>
          <a:p>
            <a:r>
              <a:rPr lang="en-US" altLang="zh-CN" sz="1600">
                <a:solidFill>
                  <a:srgbClr val="C00000"/>
                </a:solidFill>
              </a:rPr>
              <a:t> (1) at large angles</a:t>
            </a:r>
          </a:p>
          <a:p>
            <a:r>
              <a:rPr lang="en-US" altLang="zh-CN" sz="1600">
                <a:solidFill>
                  <a:srgbClr val="C00000"/>
                </a:solidFill>
              </a:rPr>
              <a:t> (2) P~0.4GeV/c</a:t>
            </a:r>
          </a:p>
          <a:p>
            <a:endParaRPr lang="en-US" altLang="zh-CN" sz="1600">
              <a:solidFill>
                <a:srgbClr val="C00000"/>
              </a:solidFill>
            </a:endParaRPr>
          </a:p>
          <a:p>
            <a:r>
              <a:rPr lang="en-US" altLang="zh-CN" sz="1600">
                <a:solidFill>
                  <a:srgbClr val="C00000"/>
                </a:solidFill>
              </a:rPr>
              <a:t>   </a:t>
            </a:r>
            <a:r>
              <a:rPr lang="en-US" altLang="zh-CN" sz="1600" b="1">
                <a:solidFill>
                  <a:srgbClr val="C00000"/>
                </a:solidFill>
                <a:latin typeface="Comic Sans MS" pitchFamily="66" charset="0"/>
              </a:rPr>
              <a:t>It will be</a:t>
            </a:r>
          </a:p>
          <a:p>
            <a:r>
              <a:rPr lang="en-US" altLang="zh-CN" sz="1600" b="1">
                <a:solidFill>
                  <a:srgbClr val="C00000"/>
                </a:solidFill>
                <a:latin typeface="Comic Sans MS" pitchFamily="66" charset="0"/>
              </a:rPr>
              <a:t>  difficult to        </a:t>
            </a:r>
          </a:p>
          <a:p>
            <a:r>
              <a:rPr lang="en-US" altLang="zh-CN" sz="1600" b="1">
                <a:solidFill>
                  <a:srgbClr val="C00000"/>
                </a:solidFill>
                <a:latin typeface="Comic Sans MS" pitchFamily="66" charset="0"/>
              </a:rPr>
              <a:t>  detect neutrons</a:t>
            </a:r>
            <a:endParaRPr lang="zh-CN" altLang="en-US" sz="1600" b="1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67544" y="188640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SoLID-DVCS with Polarized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He3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093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4184460" cy="288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158" y="785795"/>
            <a:ext cx="8543956" cy="571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600">
                <a:latin typeface="Comic Sans MS" pitchFamily="66" charset="0"/>
              </a:rPr>
              <a:t>Kinematic Coverage</a:t>
            </a:r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357158" y="4286256"/>
            <a:ext cx="2518367" cy="57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1600" noProof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Integrated Rate: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4127172"/>
            <a:ext cx="4769059" cy="231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214422"/>
            <a:ext cx="383577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59536" y="4786690"/>
            <a:ext cx="2816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CN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Single </a:t>
            </a:r>
            <a:r>
              <a:rPr lang="el-GR" altLang="zh-CN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γ</a:t>
            </a:r>
            <a:r>
              <a:rPr lang="en-US" altLang="zh-CN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-rate from Background ~ </a:t>
            </a:r>
            <a:r>
              <a:rPr lang="en-US" altLang="zh-CN" sz="140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120KHz </a:t>
            </a:r>
          </a:p>
          <a:p>
            <a:pPr>
              <a:buFont typeface="Wingdings" pitchFamily="2" charset="2"/>
              <a:buChar char="ü"/>
            </a:pPr>
            <a:endParaRPr lang="en-US" altLang="zh-CN" sz="1400">
              <a:solidFill>
                <a:srgbClr val="7030A0"/>
              </a:solidFill>
              <a:latin typeface="Times" charset="0"/>
              <a:ea typeface="Times" charset="0"/>
              <a:cs typeface="Times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zh-CN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The (e+</a:t>
            </a:r>
            <a:r>
              <a:rPr lang="el-GR" altLang="zh-CN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γ</a:t>
            </a:r>
            <a:r>
              <a:rPr lang="en-US" altLang="zh-CN" sz="140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) accidental coincidence rate reduced to </a:t>
            </a:r>
            <a:r>
              <a:rPr lang="en-US" altLang="zh-CN" sz="140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~100Hz</a:t>
            </a:r>
            <a:endParaRPr lang="zh-CN" altLang="en-US" sz="1400">
              <a:solidFill>
                <a:srgbClr val="7030A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8024" y="639606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Based on VGG Model</a:t>
            </a: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467544" y="188640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SoLID-DVCS with Polarized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He3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780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3336" y="2546208"/>
            <a:ext cx="8393586" cy="367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GPD Measurements using </a:t>
            </a:r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SoLID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-SIDIS Configuration: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7BD3BE-0ACB-AD4A-BCE3-BF2ADD25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259"/>
            <a:ext cx="9144000" cy="599548"/>
          </a:xfrm>
        </p:spPr>
        <p:txBody>
          <a:bodyPr/>
          <a:lstStyle/>
          <a:p>
            <a:pPr algn="ctr"/>
            <a:r>
              <a:rPr lang="en-US" sz="3200" dirty="0" err="1">
                <a:latin typeface="Arial Black" panose="020B0A04020102020204" pitchFamily="34" charset="0"/>
              </a:rPr>
              <a:t>SoLID</a:t>
            </a:r>
            <a:r>
              <a:rPr lang="en-US" sz="3200" dirty="0">
                <a:latin typeface="Arial Black" panose="020B0A04020102020204" pitchFamily="34" charset="0"/>
              </a:rPr>
              <a:t> GPD Measurements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A0089-51E2-0042-868A-821F985C5F6F}"/>
              </a:ext>
            </a:extLst>
          </p:cNvPr>
          <p:cNvSpPr txBox="1"/>
          <p:nvPr/>
        </p:nvSpPr>
        <p:spPr>
          <a:xfrm>
            <a:off x="143916" y="617099"/>
            <a:ext cx="9000084" cy="146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Original approved </a:t>
            </a:r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SoLID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 Programs: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SIDIS with Transversely and Longitudinally Polarized He3</a:t>
            </a:r>
            <a:r>
              <a:rPr lang="zh-CN" altLang="en-US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(“neutron”) and Proton Targets at </a:t>
            </a:r>
            <a:r>
              <a:rPr lang="en-US" altLang="zh-CN" sz="1400" dirty="0" err="1">
                <a:solidFill>
                  <a:srgbClr val="7030A0"/>
                </a:solidFill>
                <a:latin typeface="Times" charset="0"/>
              </a:rPr>
              <a:t>E</a:t>
            </a:r>
            <a:r>
              <a:rPr lang="en-US" altLang="zh-CN" sz="1400" baseline="-25000" dirty="0" err="1">
                <a:solidFill>
                  <a:srgbClr val="7030A0"/>
                </a:solidFill>
                <a:latin typeface="Times" charset="0"/>
              </a:rPr>
              <a:t>e</a:t>
            </a:r>
            <a:r>
              <a:rPr lang="en-US" altLang="zh-CN" sz="1400" dirty="0">
                <a:solidFill>
                  <a:srgbClr val="7030A0"/>
                </a:solidFill>
                <a:latin typeface="Times" charset="0"/>
              </a:rPr>
              <a:t>= </a:t>
            </a:r>
            <a:r>
              <a:rPr lang="en-US" altLang="zh-CN" sz="1400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8.8/11 GeV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sz="1400" u="sng" dirty="0">
                <a:solidFill>
                  <a:srgbClr val="7030A0"/>
                </a:solidFill>
                <a:latin typeface="Times" charset="0"/>
                <a:ea typeface="Times" charset="0"/>
                <a:cs typeface="Times" charset="0"/>
              </a:rPr>
              <a:t>Proton</a:t>
            </a:r>
            <a:r>
              <a:rPr lang="en-US" altLang="zh-CN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: Polarization ~ 70% in beam,  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Luminosity 10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35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~ 10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36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cm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-2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s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-1 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 sz="1400" u="sng" dirty="0">
                <a:solidFill>
                  <a:srgbClr val="7030A0"/>
                </a:solidFill>
                <a:latin typeface="Times" charset="0"/>
              </a:rPr>
              <a:t>Neutron</a:t>
            </a:r>
            <a:r>
              <a:rPr lang="en-US" altLang="zh-CN" sz="1400" dirty="0">
                <a:solidFill>
                  <a:srgbClr val="00B050"/>
                </a:solidFill>
                <a:latin typeface="Times" charset="0"/>
              </a:rPr>
              <a:t>: </a:t>
            </a:r>
            <a:r>
              <a:rPr lang="en-US" altLang="zh-CN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Polarization ~ 60% in beam,  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Luminosity 10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36 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~ 10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37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cm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-2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s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-1 </a:t>
            </a:r>
            <a:endParaRPr lang="en-US" altLang="zh-CN" sz="1400" dirty="0">
              <a:solidFill>
                <a:srgbClr val="00B050"/>
              </a:solidFill>
              <a:latin typeface="Times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400" dirty="0">
                <a:solidFill>
                  <a:srgbClr val="7030A0"/>
                </a:solidFill>
                <a:latin typeface="Times" charset="0"/>
                <a:sym typeface="Wingdings" pitchFamily="2" charset="2"/>
              </a:rPr>
              <a:t>Near Threshold Electroproduction of J/</a:t>
            </a:r>
            <a:r>
              <a:rPr lang="el-GR" altLang="zh-CN" sz="1400" dirty="0">
                <a:solidFill>
                  <a:srgbClr val="7030A0"/>
                </a:solidFill>
                <a:latin typeface="Times" charset="0"/>
                <a:sym typeface="Wingdings" pitchFamily="2" charset="2"/>
              </a:rPr>
              <a:t>ψ</a:t>
            </a:r>
            <a:r>
              <a:rPr lang="en-US" altLang="zh-CN" sz="1400" dirty="0">
                <a:solidFill>
                  <a:srgbClr val="7030A0"/>
                </a:solidFill>
                <a:latin typeface="Times" charset="0"/>
                <a:sym typeface="Wingdings" pitchFamily="2" charset="2"/>
              </a:rPr>
              <a:t> with </a:t>
            </a:r>
            <a:r>
              <a:rPr lang="en-US" altLang="zh-CN" sz="1400" dirty="0">
                <a:solidFill>
                  <a:srgbClr val="7030A0"/>
                </a:solidFill>
                <a:latin typeface="Times" charset="0"/>
              </a:rPr>
              <a:t>Hydrogen Target at </a:t>
            </a:r>
            <a:r>
              <a:rPr lang="en-US" altLang="zh-CN" sz="1400" dirty="0" err="1">
                <a:solidFill>
                  <a:srgbClr val="7030A0"/>
                </a:solidFill>
                <a:latin typeface="Times" charset="0"/>
              </a:rPr>
              <a:t>E</a:t>
            </a:r>
            <a:r>
              <a:rPr lang="en-US" altLang="zh-CN" sz="1400" baseline="-25000" dirty="0" err="1">
                <a:solidFill>
                  <a:srgbClr val="7030A0"/>
                </a:solidFill>
                <a:latin typeface="Times" charset="0"/>
              </a:rPr>
              <a:t>e</a:t>
            </a:r>
            <a:r>
              <a:rPr lang="en-US" altLang="zh-CN" sz="1400" dirty="0">
                <a:solidFill>
                  <a:srgbClr val="7030A0"/>
                </a:solidFill>
                <a:latin typeface="Times" charset="0"/>
              </a:rPr>
              <a:t>=11GeV (Luminosity ~ 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10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37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cm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-2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s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-1 </a:t>
            </a:r>
            <a:r>
              <a:rPr lang="en-US" sz="1400" dirty="0">
                <a:solidFill>
                  <a:srgbClr val="7030A0"/>
                </a:solidFill>
                <a:latin typeface="Times" charset="0"/>
              </a:rPr>
              <a:t>)</a:t>
            </a:r>
            <a:endParaRPr lang="en-US" altLang="zh-CN" sz="1400" dirty="0">
              <a:solidFill>
                <a:srgbClr val="7030A0"/>
              </a:solidFill>
              <a:latin typeface="Times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400" dirty="0">
                <a:solidFill>
                  <a:srgbClr val="7030A0"/>
                </a:solidFill>
                <a:latin typeface="Times" charset="0"/>
              </a:rPr>
              <a:t>PVDIS with Hydrogen Target at </a:t>
            </a:r>
            <a:r>
              <a:rPr lang="en-US" altLang="zh-CN" sz="1400" dirty="0" err="1">
                <a:solidFill>
                  <a:srgbClr val="7030A0"/>
                </a:solidFill>
                <a:latin typeface="Times" charset="0"/>
              </a:rPr>
              <a:t>E</a:t>
            </a:r>
            <a:r>
              <a:rPr lang="en-US" altLang="zh-CN" sz="1400" baseline="-25000" dirty="0" err="1">
                <a:solidFill>
                  <a:srgbClr val="7030A0"/>
                </a:solidFill>
                <a:latin typeface="Times" charset="0"/>
              </a:rPr>
              <a:t>e</a:t>
            </a:r>
            <a:r>
              <a:rPr lang="en-US" altLang="zh-CN" sz="1400" dirty="0">
                <a:solidFill>
                  <a:srgbClr val="7030A0"/>
                </a:solidFill>
                <a:latin typeface="Times" charset="0"/>
              </a:rPr>
              <a:t> = 11 GeV (Luminosity ~ 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10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39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cm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-2</a:t>
            </a:r>
            <a:r>
              <a:rPr lang="en-US" sz="14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 s</a:t>
            </a:r>
            <a:r>
              <a:rPr lang="en-US" sz="1400" baseline="30000" dirty="0">
                <a:solidFill>
                  <a:srgbClr val="00B050"/>
                </a:solidFill>
                <a:latin typeface="Times" charset="0"/>
                <a:ea typeface="Times" charset="0"/>
                <a:cs typeface="Times" charset="0"/>
              </a:rPr>
              <a:t>-1 </a:t>
            </a:r>
            <a:r>
              <a:rPr lang="en-US" sz="1400" dirty="0">
                <a:solidFill>
                  <a:srgbClr val="7030A0"/>
                </a:solidFill>
                <a:latin typeface="Times" charset="0"/>
              </a:rPr>
              <a:t>)</a:t>
            </a:r>
            <a:endParaRPr lang="en-US" altLang="zh-CN" sz="1400" dirty="0">
              <a:solidFill>
                <a:srgbClr val="7030A0"/>
              </a:solidFill>
              <a:latin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7">
                <a:extLst>
                  <a:ext uri="{FF2B5EF4-FFF2-40B4-BE49-F238E27FC236}">
                    <a16:creationId xmlns:a16="http://schemas.microsoft.com/office/drawing/2014/main" id="{03A4DC38-3238-7E40-8AD6-8D5E4C88C0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881" y="4629998"/>
                <a:ext cx="8241041" cy="1679693"/>
              </a:xfrm>
              <a:prstGeom prst="rect">
                <a:avLst/>
              </a:prstGeom>
              <a:ln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0" tIns="32909" rIns="0" bIns="0"/>
              <a:lstStyle>
                <a:lvl1pPr marL="214313" indent="-214313" defTabSz="414338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  <a:tab pos="4595813" algn="l"/>
                    <a:tab pos="5253038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1pPr>
                <a:lvl2pPr marL="674688" indent="-260350" defTabSz="414338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  <a:tab pos="4595813" algn="l"/>
                    <a:tab pos="5253038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2pPr>
                <a:lvl3pPr marL="1036638" indent="-207963" defTabSz="414338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  <a:tab pos="4595813" algn="l"/>
                    <a:tab pos="5253038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3pPr>
                <a:lvl4pPr marL="1450975" indent="-206375" defTabSz="414338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  <a:tab pos="4595813" algn="l"/>
                    <a:tab pos="5253038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4pPr>
                <a:lvl5pPr marL="1866900" indent="-207963" defTabSz="414338"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  <a:tab pos="4595813" algn="l"/>
                    <a:tab pos="5253038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5pPr>
                <a:lvl6pPr marL="2324100" indent="-207963" defTabSz="414338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  <a:tab pos="4595813" algn="l"/>
                    <a:tab pos="5253038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6pPr>
                <a:lvl7pPr marL="2781300" indent="-207963" defTabSz="414338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  <a:tab pos="4595813" algn="l"/>
                    <a:tab pos="5253038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7pPr>
                <a:lvl8pPr marL="3238500" indent="-207963" defTabSz="414338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  <a:tab pos="4595813" algn="l"/>
                    <a:tab pos="5253038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8pPr>
                <a:lvl9pPr marL="3695700" indent="-207963" defTabSz="414338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65722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  <a:tab pos="4595813" algn="l"/>
                    <a:tab pos="5253038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indent="0" hangingPunct="0">
                  <a:lnSpc>
                    <a:spcPct val="88000"/>
                  </a:lnSpc>
                  <a:spcBef>
                    <a:spcPts val="550"/>
                  </a:spcBef>
                  <a:buClr>
                    <a:srgbClr val="000000"/>
                  </a:buClr>
                  <a:buSzPct val="100000"/>
                  <a:defRPr/>
                </a:pPr>
                <a:r>
                  <a:rPr lang="en-US" b="1" u="sng" dirty="0">
                    <a:solidFill>
                      <a:srgbClr val="7030A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Advantage of GPD measurement in </a:t>
                </a:r>
                <a:r>
                  <a:rPr lang="en-US" b="1" u="sng" dirty="0" err="1">
                    <a:solidFill>
                      <a:srgbClr val="7030A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SoLID</a:t>
                </a:r>
                <a:r>
                  <a:rPr lang="en-US" b="1" u="sng" dirty="0">
                    <a:solidFill>
                      <a:srgbClr val="7030A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</a:p>
              <a:p>
                <a:pPr marL="746125" lvl="1" indent="-285750" hangingPunct="0">
                  <a:lnSpc>
                    <a:spcPct val="88000"/>
                  </a:lnSpc>
                  <a:spcBef>
                    <a:spcPts val="550"/>
                  </a:spcBef>
                  <a:buClr>
                    <a:srgbClr val="000000"/>
                  </a:buClr>
                  <a:buSzPct val="100000"/>
                  <a:buFont typeface="Wingdings" charset="2"/>
                  <a:buChar char="ü"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Unpolarized/Polarized electron beams </a:t>
                </a:r>
              </a:p>
              <a:p>
                <a:pPr marL="746125" lvl="1" indent="-285750" hangingPunct="0">
                  <a:lnSpc>
                    <a:spcPct val="88000"/>
                  </a:lnSpc>
                  <a:spcBef>
                    <a:spcPts val="550"/>
                  </a:spcBef>
                  <a:buClr>
                    <a:srgbClr val="000000"/>
                  </a:buClr>
                  <a:buSzPct val="100000"/>
                  <a:buFont typeface="Wingdings" charset="2"/>
                  <a:buChar char="ü"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Unpolarized/transversely-pol/longitudinally-pol proton and neutron targets</a:t>
                </a:r>
              </a:p>
              <a:p>
                <a:pPr marL="746125" lvl="1" indent="-285750" hangingPunct="0">
                  <a:lnSpc>
                    <a:spcPct val="88000"/>
                  </a:lnSpc>
                  <a:spcBef>
                    <a:spcPts val="550"/>
                  </a:spcBef>
                  <a:buClr>
                    <a:srgbClr val="000000"/>
                  </a:buClr>
                  <a:buSzPct val="100000"/>
                  <a:buFont typeface="Wingdings" charset="2"/>
                  <a:buChar char="ü"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High luminosity and high polarization</a:t>
                </a:r>
              </a:p>
              <a:p>
                <a:pPr marL="746125" lvl="1" indent="-285750" hangingPunct="0">
                  <a:lnSpc>
                    <a:spcPct val="88000"/>
                  </a:lnSpc>
                  <a:spcBef>
                    <a:spcPts val="550"/>
                  </a:spcBef>
                  <a:buClr>
                    <a:srgbClr val="000000"/>
                  </a:buClr>
                  <a:buSzPct val="100000"/>
                  <a:buFont typeface="Wingdings" charset="2"/>
                  <a:buChar char="ü"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Provide more observables: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𝐿𝑈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𝑈𝑇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𝑈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𝐿</m:t>
                        </m:r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𝐴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their corresponding absolute (less precise) XS</a:t>
                </a:r>
              </a:p>
              <a:p>
                <a:pPr marL="746125" lvl="1" indent="-285750" hangingPunct="0">
                  <a:lnSpc>
                    <a:spcPct val="88000"/>
                  </a:lnSpc>
                  <a:spcBef>
                    <a:spcPts val="550"/>
                  </a:spcBef>
                  <a:buClr>
                    <a:srgbClr val="000000"/>
                  </a:buClr>
                  <a:buSzPct val="100000"/>
                  <a:buFont typeface="Wingdings" charset="2"/>
                  <a:buChar char="ü"/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Large kinematic coverage </a:t>
                </a: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 pitchFamily="2" charset="2"/>
                  </a:rPr>
                  <a:t> s</a:t>
                </a: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imultaneous extraction of different angular modulations</a:t>
                </a:r>
              </a:p>
            </p:txBody>
          </p:sp>
        </mc:Choice>
        <mc:Fallback xmlns="">
          <p:sp>
            <p:nvSpPr>
              <p:cNvPr id="9" name="Text Box 7">
                <a:extLst>
                  <a:ext uri="{FF2B5EF4-FFF2-40B4-BE49-F238E27FC236}">
                    <a16:creationId xmlns:a16="http://schemas.microsoft.com/office/drawing/2014/main" id="{03A4DC38-3238-7E40-8AD6-8D5E4C88C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881" y="4629998"/>
                <a:ext cx="8241041" cy="16796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B798EF45-9B7F-AD4E-A15A-68BEBE515DF9}"/>
              </a:ext>
            </a:extLst>
          </p:cNvPr>
          <p:cNvSpPr/>
          <p:nvPr/>
        </p:nvSpPr>
        <p:spPr>
          <a:xfrm>
            <a:off x="630607" y="2980253"/>
            <a:ext cx="7238632" cy="288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hangingPunct="0">
              <a:lnSpc>
                <a:spcPct val="88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400" dirty="0">
                <a:solidFill>
                  <a:srgbClr val="7030A0"/>
                </a:solidFill>
                <a:latin typeface="Times" charset="0"/>
              </a:rPr>
              <a:t>Deeply Virtual Compton Scattering with Polarized Nucleons: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C98308-F064-5B47-8DCA-EFA292840405}"/>
                  </a:ext>
                </a:extLst>
              </p:cNvPr>
              <p:cNvSpPr txBox="1"/>
              <p:nvPr/>
            </p:nvSpPr>
            <p:spPr>
              <a:xfrm>
                <a:off x="5509541" y="2941380"/>
                <a:ext cx="2448271" cy="29258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0" dirty="0">
                    <a:solidFill>
                      <a:schemeClr val="bg2">
                        <a:lumMod val="10000"/>
                      </a:schemeClr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𝑈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,∥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𝑈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,∥,⊥</m:t>
                        </m:r>
                      </m:sub>
                    </m:sSub>
                    <m:r>
                      <a:rPr lang="is-I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𝑁</m:t>
                    </m:r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C98308-F064-5B47-8DCA-EFA292840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541" y="2941380"/>
                <a:ext cx="2448271" cy="292581"/>
              </a:xfrm>
              <a:prstGeom prst="rect">
                <a:avLst/>
              </a:prstGeom>
              <a:blipFill>
                <a:blip r:embed="rId5"/>
                <a:stretch>
                  <a:fillRect l="-1031" t="-20833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1DC20E85-8EAC-BE4D-98FA-4C67CA5310C2}"/>
              </a:ext>
            </a:extLst>
          </p:cNvPr>
          <p:cNvSpPr/>
          <p:nvPr/>
        </p:nvSpPr>
        <p:spPr>
          <a:xfrm>
            <a:off x="638820" y="3401925"/>
            <a:ext cx="8644175" cy="288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hangingPunct="0">
              <a:lnSpc>
                <a:spcPct val="88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400" dirty="0">
                <a:solidFill>
                  <a:srgbClr val="7030A0"/>
                </a:solidFill>
                <a:latin typeface="Times" charset="0"/>
              </a:rPr>
              <a:t>Deeply Virtual Meson Production with Polarized Nucleons: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AB780B-54AC-0748-A962-E2D8ED40EF5B}"/>
                  </a:ext>
                </a:extLst>
              </p:cNvPr>
              <p:cNvSpPr txBox="1"/>
              <p:nvPr/>
            </p:nvSpPr>
            <p:spPr>
              <a:xfrm>
                <a:off x="5485420" y="3314636"/>
                <a:ext cx="3479068" cy="29258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0" dirty="0">
                    <a:solidFill>
                      <a:schemeClr val="bg2">
                        <a:lumMod val="10000"/>
                      </a:schemeClr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𝑈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,∥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𝑈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,∥,⊥</m:t>
                        </m:r>
                      </m:sub>
                    </m:sSub>
                    <m:r>
                      <a:rPr lang="is-I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𝑁</m:t>
                    </m:r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′+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 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/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𝜌</m:t>
                    </m:r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lang="en-US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𝜔</m:t>
                    </m:r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…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AB780B-54AC-0748-A962-E2D8ED40E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420" y="3314636"/>
                <a:ext cx="3479068" cy="292581"/>
              </a:xfrm>
              <a:prstGeom prst="rect">
                <a:avLst/>
              </a:prstGeom>
              <a:blipFill>
                <a:blip r:embed="rId6"/>
                <a:stretch>
                  <a:fillRect l="-1095" t="-20833" r="-1825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561B3201-2DDC-FA4C-B4F2-4CF447ACBD44}"/>
              </a:ext>
            </a:extLst>
          </p:cNvPr>
          <p:cNvSpPr/>
          <p:nvPr/>
        </p:nvSpPr>
        <p:spPr>
          <a:xfrm>
            <a:off x="622614" y="3777272"/>
            <a:ext cx="6869829" cy="288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hangingPunct="0">
              <a:lnSpc>
                <a:spcPct val="88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400" dirty="0">
                <a:solidFill>
                  <a:srgbClr val="7030A0"/>
                </a:solidFill>
                <a:latin typeface="Times" charset="0"/>
              </a:rPr>
              <a:t>Time-like Compton Scattering with Nucleons: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9780AB4-84C7-7B4B-96D9-925CCD068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804316"/>
              </p:ext>
            </p:extLst>
          </p:nvPr>
        </p:nvGraphicFramePr>
        <p:xfrm>
          <a:off x="4463106" y="3700004"/>
          <a:ext cx="1797994" cy="33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" name="Equation" r:id="rId7" imgW="1231560" imgH="228600" progId="Equation.3">
                  <p:embed/>
                </p:oleObj>
              </mc:Choice>
              <mc:Fallback>
                <p:oleObj name="Equation" r:id="rId7" imgW="1231560" imgH="228600" progId="Equation.3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E87F9E46-FE10-5743-A661-8052CD45E7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3106" y="3700004"/>
                        <a:ext cx="1797994" cy="333213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3567504F-11E5-1C45-B644-D7D4D56C5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824524"/>
              </p:ext>
            </p:extLst>
          </p:nvPr>
        </p:nvGraphicFramePr>
        <p:xfrm>
          <a:off x="5192272" y="4085142"/>
          <a:ext cx="2137656" cy="311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4" name="Equation" r:id="rId9" imgW="1396800" imgH="203040" progId="Equation.3">
                  <p:embed/>
                </p:oleObj>
              </mc:Choice>
              <mc:Fallback>
                <p:oleObj name="Equation" r:id="rId9" imgW="1396800" imgH="203040" progId="Equation.3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B2A85730-E429-3C4B-84C5-9FEEEAEDE4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272" y="4085142"/>
                        <a:ext cx="2137656" cy="311252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92F2C65C-8ECD-7143-92E4-C5DADDBD12DC}"/>
              </a:ext>
            </a:extLst>
          </p:cNvPr>
          <p:cNvSpPr/>
          <p:nvPr/>
        </p:nvSpPr>
        <p:spPr>
          <a:xfrm>
            <a:off x="622614" y="4154706"/>
            <a:ext cx="7221106" cy="288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hangingPunct="0">
              <a:lnSpc>
                <a:spcPct val="88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400" dirty="0">
                <a:solidFill>
                  <a:srgbClr val="7030A0"/>
                </a:solidFill>
                <a:latin typeface="Times" charset="0"/>
              </a:rPr>
              <a:t>Doubly Deep Virtual Compton Scattering with Nucleons: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C571E8-C5AF-7943-8DFB-376D9392B37C}"/>
              </a:ext>
            </a:extLst>
          </p:cNvPr>
          <p:cNvSpPr txBox="1"/>
          <p:nvPr/>
        </p:nvSpPr>
        <p:spPr>
          <a:xfrm>
            <a:off x="685005" y="2080330"/>
            <a:ext cx="7272808" cy="3385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Status: DOE Science Review in early 2021 (expecting CD0 afterward)</a:t>
            </a:r>
          </a:p>
        </p:txBody>
      </p:sp>
    </p:spTree>
    <p:extLst>
      <p:ext uri="{BB962C8B-B14F-4D97-AF65-F5344CB8AC3E}">
        <p14:creationId xmlns:p14="http://schemas.microsoft.com/office/powerpoint/2010/main" val="1601149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14353" y="1694108"/>
            <a:ext cx="6675632" cy="13513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96248" y="1203549"/>
            <a:ext cx="600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sz="1600" u="sng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21 days on E0=8.8GeV, 48 days on E0=11GeV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altLang="zh-CN" sz="160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160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4D Binning: 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altLang="zh-CN" sz="160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altLang="zh-CN" sz="160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altLang="zh-CN" sz="160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altLang="zh-CN" sz="160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altLang="zh-CN" sz="160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altLang="zh-CN" sz="160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altLang="zh-CN" sz="160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altLang="zh-CN" sz="160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160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Asymmetries:</a:t>
            </a:r>
          </a:p>
        </p:txBody>
      </p:sp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85216" y="4367977"/>
            <a:ext cx="4072536" cy="161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127716" y="4263790"/>
            <a:ext cx="2999714" cy="161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353" y="3162891"/>
            <a:ext cx="4815663" cy="5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内容占位符 2"/>
          <p:cNvSpPr>
            <a:spLocks noGrp="1"/>
          </p:cNvSpPr>
          <p:nvPr>
            <p:ph idx="1"/>
          </p:nvPr>
        </p:nvSpPr>
        <p:spPr>
          <a:xfrm>
            <a:off x="357158" y="785795"/>
            <a:ext cx="8543956" cy="571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600">
                <a:latin typeface="Comic Sans MS" pitchFamily="66" charset="0"/>
              </a:rPr>
              <a:t>Asymmetry Binning and Projection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67544" y="188640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SoLID-DVCS with Polarized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He3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146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 descr="TSA_n_Tx_E11p8_Q2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143"/>
            <a:ext cx="9144000" cy="503015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158" y="785795"/>
            <a:ext cx="8543956" cy="571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600">
                <a:latin typeface="Comic Sans MS" pitchFamily="66" charset="0"/>
              </a:rPr>
              <a:t>Asymmetry Projection: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217" y="1140237"/>
            <a:ext cx="867933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Comic Sans MS" panose="030F0702030302020204" pitchFamily="66" charset="0"/>
              </a:rPr>
              <a:t>21 days on E0=8.8GeV, 48 days on E0=11GeV (</a:t>
            </a:r>
            <a:r>
              <a:rPr lang="en-US" altLang="zh-CN" sz="1400">
                <a:solidFill>
                  <a:srgbClr val="FF0000"/>
                </a:solidFill>
                <a:latin typeface="Comic Sans MS" panose="030F0702030302020204" pitchFamily="66" charset="0"/>
              </a:rPr>
              <a:t>approved for SIDIS</a:t>
            </a:r>
            <a:r>
              <a:rPr lang="en-US" altLang="zh-CN" sz="1400">
                <a:latin typeface="Comic Sans MS" panose="030F0702030302020204" pitchFamily="66" charset="0"/>
              </a:rPr>
              <a:t>); </a:t>
            </a:r>
            <a:r>
              <a:rPr lang="en-US" altLang="zh-CN" sz="1400">
                <a:solidFill>
                  <a:srgbClr val="7030A0"/>
                </a:solidFill>
                <a:latin typeface="Comic Sans MS" panose="030F0702030302020204" pitchFamily="66" charset="0"/>
              </a:rPr>
              <a:t>Bins match CLAS12’s projections</a:t>
            </a:r>
            <a:endParaRPr lang="zh-CN" altLang="en-US" sz="140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图片 5" descr="TSA_n_Tx_E11p8_Q2_3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13568"/>
            <a:ext cx="9144000" cy="503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7744" y="1916832"/>
            <a:ext cx="4536504" cy="3737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467544" y="188640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SoLID-DVCS with Polarized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He3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022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istrator\桌面\DVCS\neutron_pho_both\neutron_DVCS_pi0_M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361" y="3756762"/>
            <a:ext cx="4861225" cy="291259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857232"/>
            <a:ext cx="8929718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  <a:buFont typeface="Wingdings" pitchFamily="2" charset="2"/>
              <a:buChar char="Ø"/>
            </a:pPr>
            <a:r>
              <a:rPr lang="en-US" altLang="zh-CN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Background Study with Missing Mass Reconstruction: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Main background if not detecting recoil neutrons: (n+</a:t>
            </a:r>
            <a:r>
              <a:rPr lang="el-GR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γ</a:t>
            </a: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) from </a:t>
            </a:r>
            <a:r>
              <a:rPr lang="el-GR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π</a:t>
            </a:r>
            <a:r>
              <a:rPr lang="en-US" altLang="zh-CN" sz="1400" baseline="300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0</a:t>
            </a: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decay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                   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Missing Mass Reconstruction: detect electron and photons (angles, momentum/energy)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     The spectrum resolution is limited by the Electromagnetic Calorimeters’ (ECs) resolution (~5%)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Background Subtraction:  ECs can detect partial </a:t>
            </a:r>
            <a:r>
              <a:rPr lang="el-GR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π</a:t>
            </a:r>
            <a:r>
              <a:rPr lang="en-US" altLang="zh-CN" sz="1400" baseline="300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0</a:t>
            </a: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decay events</a:t>
            </a:r>
          </a:p>
          <a:p>
            <a:pPr>
              <a:lnSpc>
                <a:spcPts val="2160"/>
              </a:lnSpc>
            </a:pP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              </a:t>
            </a:r>
          </a:p>
          <a:p>
            <a:pPr>
              <a:lnSpc>
                <a:spcPts val="2160"/>
              </a:lnSpc>
            </a:pPr>
            <a:r>
              <a:rPr lang="en-US" altLang="zh-CN" sz="14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          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331640" y="1509233"/>
          <a:ext cx="2786062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2" name="Equation" r:id="rId5" imgW="1841400" imgH="228600" progId="">
                  <p:embed/>
                </p:oleObj>
              </mc:Choice>
              <mc:Fallback>
                <p:oleObj name="Equation" r:id="rId5" imgW="1841400" imgH="228600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509233"/>
                        <a:ext cx="2786062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68921" y="2852936"/>
          <a:ext cx="2374887" cy="759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3" name="Equation" r:id="rId7" imgW="1548728" imgH="495085" progId="">
                  <p:embed/>
                </p:oleObj>
              </mc:Choice>
              <mc:Fallback>
                <p:oleObj name="Equation" r:id="rId7" imgW="1548728" imgH="495085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21" y="2852936"/>
                        <a:ext cx="2374887" cy="75918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28776" y="2888958"/>
            <a:ext cx="5668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70C0"/>
                </a:solidFill>
                <a:sym typeface="Wingdings" panose="05000000000000000000" pitchFamily="2" charset="2"/>
              </a:rPr>
              <a:t>Total real pi0 events (detected by SoLID)</a:t>
            </a:r>
            <a:endParaRPr lang="en-US" sz="1400">
              <a:solidFill>
                <a:srgbClr val="0070C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914439" y="2889872"/>
          <a:ext cx="1158875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4" name="Equation" r:id="rId9" imgW="875920" imgH="253890" progId="">
                  <p:embed/>
                </p:oleObj>
              </mc:Choice>
              <mc:Fallback>
                <p:oleObj name="Equation" r:id="rId9" imgW="875920" imgH="253890" progId="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439" y="2889872"/>
                        <a:ext cx="1158875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627352" y="3286188"/>
            <a:ext cx="450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70C0"/>
                </a:solidFill>
                <a:sym typeface="Wingdings" panose="05000000000000000000" pitchFamily="2" charset="2"/>
              </a:rPr>
              <a:t>Total MC pi0 events (within SoLID acceptance)</a:t>
            </a:r>
            <a:endParaRPr lang="en-US" sz="1400">
              <a:solidFill>
                <a:srgbClr val="0070C0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2914439" y="3308474"/>
          <a:ext cx="171291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5" name="Equation" r:id="rId11" imgW="1295400" imgH="254000" progId="">
                  <p:embed/>
                </p:oleObj>
              </mc:Choice>
              <mc:Fallback>
                <p:oleObj name="Equation" r:id="rId11" imgW="1295400" imgH="254000" progId="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439" y="3308474"/>
                        <a:ext cx="1712913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053264" y="886823"/>
          <a:ext cx="1557337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6" name="Equation" r:id="rId13" imgW="1028520" imgH="203040" progId="">
                  <p:embed/>
                </p:oleObj>
              </mc:Choice>
              <mc:Fallback>
                <p:oleObj name="Equation" r:id="rId13" imgW="1028520" imgH="203040" progId="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3264" y="886823"/>
                        <a:ext cx="1557337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27352" y="4159197"/>
            <a:ext cx="4353780" cy="20313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Pi0 background was generated uniformly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dirty="0">
                <a:solidFill>
                  <a:srgbClr val="7030A0"/>
                </a:solidFill>
                <a:latin typeface="Comic Sans MS" panose="030F0702030302020204" pitchFamily="66" charset="0"/>
              </a:rPr>
              <a:t>Need to find  a neutron-pi0 model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dirty="0">
                <a:solidFill>
                  <a:srgbClr val="7030A0"/>
                </a:solidFill>
                <a:latin typeface="Comic Sans MS" panose="030F0702030302020204" pitchFamily="66" charset="0"/>
              </a:rPr>
              <a:t>Also learn from the recent Hall-A DVCS results and the new 12GeV DVCS data).</a:t>
            </a:r>
          </a:p>
          <a:p>
            <a:pPr marL="285750" indent="-285750">
              <a:lnSpc>
                <a:spcPct val="150000"/>
              </a:lnSpc>
              <a:buFont typeface="Courier New" charset="0"/>
              <a:buChar char="o"/>
            </a:pPr>
            <a:r>
              <a:rPr lang="en-US" sz="1400" dirty="0">
                <a:solidFill>
                  <a:srgbClr val="7030A0"/>
                </a:solidFill>
                <a:latin typeface="Comic Sans MS" panose="030F0702030302020204" pitchFamily="66" charset="0"/>
              </a:rPr>
              <a:t>And other background and nuclear effect studies like what we did in the  DEMP proposal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3608" y="3552602"/>
            <a:ext cx="4132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(Same method applied in CLAS12’s DVCS proposals)</a:t>
            </a:r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467544" y="188640"/>
            <a:ext cx="82296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SoLID-DVCS with Polarized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He3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41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3600" dirty="0">
                <a:latin typeface="Arial Black" panose="020B0A04020102020204" pitchFamily="34" charset="0"/>
              </a:rPr>
              <a:t>SoLID-DDVCS Programs </a:t>
            </a:r>
            <a:r>
              <a:rPr lang="en-US" altLang="zh-CN" sz="2800" i="1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with unpolarized targets </a:t>
            </a:r>
            <a:endParaRPr lang="zh-CN" altLang="en-US" sz="2800" i="1" dirty="0">
              <a:solidFill>
                <a:schemeClr val="accent4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433953" y="4221088"/>
            <a:ext cx="7992888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For Time-like Compton Scattering, see </a:t>
            </a:r>
            <a:r>
              <a:rPr lang="en-US" altLang="zh-CN" sz="16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Zhiwen’s</a:t>
            </a:r>
            <a:r>
              <a:rPr lang="en-US" altLang="zh-CN" sz="16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talk on week#3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85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195171"/>
            <a:ext cx="4935159" cy="5251801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179512" y="692696"/>
            <a:ext cx="5616624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spcBef>
                <a:spcPct val="0"/>
              </a:spcBef>
              <a:buFont typeface="Wingdings" charset="2"/>
              <a:buChar char="Ø"/>
              <a:defRPr/>
            </a:pPr>
            <a:r>
              <a:rPr lang="en-US" altLang="zh-CN" sz="1600" dirty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Double-DVCS: (see </a:t>
            </a:r>
            <a:r>
              <a:rPr lang="en-US" altLang="zh-CN" sz="1600" dirty="0" err="1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Zhiwen’s</a:t>
            </a:r>
            <a:r>
              <a:rPr lang="en-US" altLang="zh-CN" sz="1600" dirty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 talk on week#3)</a:t>
            </a:r>
            <a:endParaRPr lang="zh-CN" altLang="en-US" sz="1600" dirty="0">
              <a:solidFill>
                <a:srgbClr val="7030A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SoLID-DDVCS Programs (LOI)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98335" y="1203852"/>
                <a:ext cx="3697560" cy="276999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is-IS" i="1">
                          <a:solidFill>
                            <a:sysClr val="windowText" lastClr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is-I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𝑁</m:t>
                      </m:r>
                    </m:oMath>
                  </m:oMathPara>
                </a14:m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335" y="1203852"/>
                <a:ext cx="3697560" cy="2769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4832526" y="692696"/>
            <a:ext cx="4316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Guidal&amp;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Vanderhaegen</a:t>
            </a:r>
            <a:r>
              <a:rPr lang="is-IS" sz="14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:arXiv:hep-ph/0208275v1 (2002)</a:t>
            </a:r>
          </a:p>
          <a:p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Belitsky&amp;Radyushkin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is-IS" sz="14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arXiv:hep-ph/0504030v3 (2005)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14432" y="1657244"/>
                <a:ext cx="4392488" cy="18158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§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Measure GPD beyond the the kinematic limit of DVCS 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𝜉</m:t>
                    </m:r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Kinematical range increases with beam energy </a:t>
                </a:r>
              </a:p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 ( larger </a:t>
                </a:r>
                <a:r>
                  <a:rPr lang="en-US" sz="1600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dilepton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mass )</a:t>
                </a: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Experimentally it is more practical to detect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 pairs</a:t>
                </a: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Rates are about 100 to 1000 smaller than DVCS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2" y="1657244"/>
                <a:ext cx="4392488" cy="18158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3693913"/>
            <a:ext cx="2950661" cy="2277928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959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10" y="1027674"/>
            <a:ext cx="4392366" cy="3102933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179512" y="692696"/>
            <a:ext cx="5616624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spcBef>
                <a:spcPct val="0"/>
              </a:spcBef>
              <a:buFont typeface="Wingdings" charset="2"/>
              <a:buChar char="Ø"/>
              <a:defRPr/>
            </a:pPr>
            <a:r>
              <a:rPr lang="en-US" altLang="zh-CN" sz="1600" dirty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Double-DVCS: (see </a:t>
            </a:r>
            <a:r>
              <a:rPr lang="en-US" altLang="zh-CN" sz="1600" dirty="0" err="1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Zhiwen’s</a:t>
            </a:r>
            <a:r>
              <a:rPr lang="en-US" altLang="zh-CN" sz="1600" dirty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 talk on week#3)</a:t>
            </a:r>
            <a:endParaRPr lang="zh-CN" altLang="en-US" sz="1600" dirty="0">
              <a:solidFill>
                <a:srgbClr val="7030A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SoLID-DDVCS Programs (LOI)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98335" y="1203852"/>
                <a:ext cx="3697560" cy="276999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is-IS" i="1">
                          <a:solidFill>
                            <a:sysClr val="windowText" lastClr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is-I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charset="0"/>
                        </a:rPr>
                        <m:t>𝑁</m:t>
                      </m:r>
                    </m:oMath>
                  </m:oMathPara>
                </a14:m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335" y="1203852"/>
                <a:ext cx="3697560" cy="2769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4832526" y="692696"/>
            <a:ext cx="4316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Guidal&amp;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Vanderhaegen</a:t>
            </a:r>
            <a:r>
              <a:rPr lang="is-IS" sz="14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:arXiv:hep-ph/0208275v1 (2002)</a:t>
            </a:r>
          </a:p>
          <a:p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Belitsky&amp;Radyushkin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is-IS" sz="14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arXiv:hep-ph/0504030v3 (2005)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14432" y="1657244"/>
                <a:ext cx="4392488" cy="18158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§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Measure GPD beyond the the kinematic limit of DVCS 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𝜉</m:t>
                    </m:r>
                  </m:oMath>
                </a14:m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Kinematical range increases with beam energy </a:t>
                </a:r>
              </a:p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  ( larger </a:t>
                </a:r>
                <a:r>
                  <a:rPr lang="en-US" sz="1600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dilepton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mass )</a:t>
                </a: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Experimentally it is more practical to detect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p>
                        <m:r>
                          <a:rPr lang="en-US" sz="16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 pairs</a:t>
                </a:r>
              </a:p>
              <a:p>
                <a:pPr marL="285750" indent="-285750">
                  <a:buFont typeface="Wingdings" charset="2"/>
                  <a:buChar char="§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Rates are about 100 to 1000 smaller than DVCS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2" y="1657244"/>
                <a:ext cx="4392488" cy="18158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3693913"/>
            <a:ext cx="2950661" cy="2277928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14" name="Rectangle 13"/>
          <p:cNvSpPr/>
          <p:nvPr/>
        </p:nvSpPr>
        <p:spPr>
          <a:xfrm>
            <a:off x="4064643" y="4118543"/>
            <a:ext cx="4824536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 parasitic run with the J/psi configuration was studied (a LOI was submitted to PAC43)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60 days with J/psi setup at 10</a:t>
            </a:r>
            <a:r>
              <a:rPr lang="en-US" sz="1600" baseline="30000" dirty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37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cm</a:t>
            </a:r>
            <a:r>
              <a:rPr lang="en-US" sz="1600" baseline="30000" dirty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-2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1600" baseline="30000" dirty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Adding the ion chambers for muon detections.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 upgraded luminosity of 10</a:t>
            </a:r>
            <a:r>
              <a:rPr lang="en-US" sz="1600" baseline="300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38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cm</a:t>
            </a:r>
            <a:r>
              <a:rPr lang="en-US" sz="1600" baseline="300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-2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1600" baseline="30000" dirty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or higher is more feasible to have enough statistics for multiple-dimension binning study.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432" y="6124252"/>
            <a:ext cx="7857968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 similar effort to measure DDVCS with CLAS12 is also under developments with major upgrade to the Forward detectors (a LOI was submitted to PAC45)</a:t>
            </a:r>
          </a:p>
        </p:txBody>
      </p:sp>
    </p:spTree>
    <p:extLst>
      <p:ext uri="{BB962C8B-B14F-4D97-AF65-F5344CB8AC3E}">
        <p14:creationId xmlns:p14="http://schemas.microsoft.com/office/powerpoint/2010/main" val="54334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1456" y="594357"/>
            <a:ext cx="8089527" cy="508149"/>
          </a:xfrm>
          <a:noFill/>
          <a:ln/>
          <a:extLst/>
        </p:spPr>
        <p:txBody>
          <a:bodyPr/>
          <a:lstStyle/>
          <a:p>
            <a:pPr marL="285750" indent="-285750">
              <a:buFont typeface="Wingdings" charset="2"/>
              <a:buChar char="Ø"/>
            </a:pPr>
            <a:r>
              <a:rPr lang="en-US" altLang="en-US" sz="1600">
                <a:latin typeface="Comic Sans MS" charset="0"/>
                <a:ea typeface="Comic Sans MS" charset="0"/>
                <a:cs typeface="Comic Sans MS" charset="0"/>
              </a:rPr>
              <a:t>Experimental Setup:</a:t>
            </a:r>
          </a:p>
        </p:txBody>
      </p:sp>
      <p:pic>
        <p:nvPicPr>
          <p:cNvPr id="13" name="Picture 40" descr="SoLID_setup_SIDIS_He3_coi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545" y="571344"/>
            <a:ext cx="5657314" cy="424329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285984" y="1142984"/>
            <a:ext cx="1571636" cy="3571900"/>
          </a:xfrm>
          <a:prstGeom prst="rect">
            <a:avLst/>
          </a:prstGeom>
          <a:noFill/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357686" y="1000108"/>
            <a:ext cx="3071834" cy="3786214"/>
          </a:xfrm>
          <a:prstGeom prst="rect">
            <a:avLst/>
          </a:prstGeom>
          <a:noFill/>
          <a:ln w="41275" cmpd="thickThin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834400" y="1596054"/>
            <a:ext cx="1626032" cy="13234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u="sng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Forward-Angle :</a:t>
            </a:r>
          </a:p>
          <a:p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Detect electrons, </a:t>
            </a:r>
            <a:r>
              <a:rPr lang="en-US" altLang="zh-CN" sz="1600" dirty="0" err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pions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, </a:t>
            </a:r>
            <a:r>
              <a:rPr lang="en-US" altLang="zh-CN" sz="1600" dirty="0">
                <a:solidFill>
                  <a:srgbClr val="DC1FE1"/>
                </a:solidFill>
                <a:latin typeface="Times" charset="0"/>
                <a:ea typeface="Times" charset="0"/>
                <a:cs typeface="Times" charset="0"/>
              </a:rPr>
              <a:t>kaons, </a:t>
            </a:r>
            <a:r>
              <a:rPr lang="en-US" altLang="zh-CN" sz="1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photons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and protons</a:t>
            </a:r>
            <a:endParaRPr lang="zh-CN" altLang="en-US" sz="1600" dirty="0">
              <a:solidFill>
                <a:srgbClr val="FF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1" y="1071546"/>
            <a:ext cx="1584177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u="sng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Large-Angle :</a:t>
            </a:r>
          </a:p>
          <a:p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Detect electrons, </a:t>
            </a:r>
            <a:r>
              <a:rPr lang="en-US" altLang="zh-CN" sz="1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photons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and protons</a:t>
            </a:r>
            <a:endParaRPr lang="zh-CN" altLang="en-US" sz="1600" dirty="0">
              <a:solidFill>
                <a:srgbClr val="FF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5061228"/>
            <a:ext cx="792088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u="sng" dirty="0">
                <a:solidFill>
                  <a:srgbClr val="7030A0"/>
                </a:solidFill>
                <a:latin typeface="Comic Sans MS" pitchFamily="66" charset="0"/>
                <a:cs typeface="Times New Roman" pitchFamily="18" charset="0"/>
              </a:rPr>
              <a:t>GPD </a:t>
            </a:r>
            <a:r>
              <a:rPr lang="en-US" altLang="zh-CN" sz="1600" b="1" u="sng" dirty="0" err="1">
                <a:solidFill>
                  <a:srgbClr val="7030A0"/>
                </a:solidFill>
                <a:latin typeface="Comic Sans MS" pitchFamily="66" charset="0"/>
                <a:cs typeface="Times New Roman" pitchFamily="18" charset="0"/>
              </a:rPr>
              <a:t>Mearsurement</a:t>
            </a:r>
            <a:r>
              <a:rPr lang="en-US" altLang="zh-CN" sz="1600" b="1" u="sng" dirty="0">
                <a:solidFill>
                  <a:srgbClr val="7030A0"/>
                </a:solidFill>
                <a:latin typeface="Comic Sans MS" pitchFamily="66" charset="0"/>
                <a:cs typeface="Times New Roman" pitchFamily="18" charset="0"/>
              </a:rPr>
              <a:t> based on SIDIS Setup: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Times" charset="0"/>
              <a:ea typeface="Times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No additional beam time; No new configuration; Share the same trigger events with SIDIS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During offline analysis, identify more knocked-out particles, such as protons via TOF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Reconstructed Missing mass and Missing Momenta to ensure the exclusivity and further suppress background.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A98E8E-834A-6340-BBCC-AA6C4D674628}"/>
              </a:ext>
            </a:extLst>
          </p:cNvPr>
          <p:cNvSpPr txBox="1">
            <a:spLocks/>
          </p:cNvSpPr>
          <p:nvPr/>
        </p:nvSpPr>
        <p:spPr>
          <a:xfrm>
            <a:off x="0" y="138259"/>
            <a:ext cx="9144000" cy="59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latin typeface="Arial Black" panose="020B0A04020102020204" pitchFamily="34" charset="0"/>
              </a:rPr>
              <a:t>SoLID</a:t>
            </a:r>
            <a:r>
              <a:rPr lang="en-US" sz="3200" dirty="0">
                <a:latin typeface="Arial Black" panose="020B0A04020102020204" pitchFamily="34" charset="0"/>
              </a:rPr>
              <a:t> SIDIS Configuration</a:t>
            </a:r>
          </a:p>
        </p:txBody>
      </p:sp>
    </p:spTree>
    <p:extLst>
      <p:ext uri="{BB962C8B-B14F-4D97-AF65-F5344CB8AC3E}">
        <p14:creationId xmlns:p14="http://schemas.microsoft.com/office/powerpoint/2010/main" val="862937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66745" y="620688"/>
                <a:ext cx="8393586" cy="1411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1" indent="-285750">
                  <a:lnSpc>
                    <a:spcPct val="120000"/>
                  </a:lnSpc>
                  <a:buFont typeface="Wingdings" panose="05000000000000000000" pitchFamily="2" charset="2"/>
                  <a:buChar char="q"/>
                </a:pPr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Arial Black" pitchFamily="34" charset="0"/>
                  </a:rPr>
                  <a:t>Approved Run-Group Experiments:</a:t>
                </a:r>
              </a:p>
              <a:p>
                <a:pPr marL="742950" lvl="2" indent="-285750">
                  <a:lnSpc>
                    <a:spcPct val="120000"/>
                  </a:lnSpc>
                  <a:buFont typeface="Wingdings" pitchFamily="2" charset="2"/>
                  <a:buChar char="ü"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" charset="0"/>
                    <a:ea typeface="Times" charset="0"/>
                    <a:cs typeface="Times" charset="0"/>
                  </a:rPr>
                  <a:t>Time-Like Compton Scattering (TCS),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charset="0"/>
                      </a:rPr>
                      <m:t>𝛾</m:t>
                    </m:r>
                    <m:r>
                      <a:rPr lang="en-US" sz="1400" b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+</m:t>
                    </m:r>
                    <m:r>
                      <a:rPr lang="en-US" sz="1400" b="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𝑝</m:t>
                    </m:r>
                    <m:r>
                      <a:rPr lang="is-IS" sz="14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→</m:t>
                    </m:r>
                    <m:r>
                      <a:rPr lang="en-US" sz="1400" b="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𝑝</m:t>
                    </m:r>
                    <m:r>
                      <a:rPr lang="en-US" sz="1400" b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𝑒</m:t>
                        </m:r>
                      </m:e>
                      <m:sup>
                        <m:r>
                          <a:rPr lang="en-US" sz="1400" b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+</m:t>
                        </m:r>
                      </m:sup>
                    </m:sSup>
                    <m:r>
                      <a:rPr lang="en-US" sz="1400" b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𝑒</m:t>
                        </m:r>
                      </m:e>
                      <m:sup>
                        <m:r>
                          <a:rPr lang="en-US" sz="1400" b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Times" charset="0"/>
                    <a:ea typeface="Times" charset="0"/>
                    <a:cs typeface="Times" charset="0"/>
                  </a:rPr>
                  <a:t>, with J/Psi configuration </a:t>
                </a:r>
              </a:p>
              <a:p>
                <a:pPr marL="457200" lvl="2"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rgbClr val="7030A0"/>
                    </a:solidFill>
                    <a:latin typeface="Times" charset="0"/>
                    <a:ea typeface="Times" charset="0"/>
                    <a:cs typeface="Times" charset="0"/>
                  </a:rPr>
                  <a:t>      (E12-12-006A, </a:t>
                </a:r>
                <a:r>
                  <a:rPr lang="en-US" altLang="zh-CN" sz="1400" dirty="0">
                    <a:solidFill>
                      <a:srgbClr val="7030A0"/>
                    </a:solidFill>
                    <a:latin typeface="Times" charset="0"/>
                  </a:rPr>
                  <a:t>Z. Zhao, </a:t>
                </a:r>
                <a:r>
                  <a:rPr lang="en-US" sz="1400" dirty="0">
                    <a:solidFill>
                      <a:srgbClr val="7030A0"/>
                    </a:solidFill>
                    <a:latin typeface="Times" charset="0"/>
                  </a:rPr>
                  <a:t>M. Boer, P. Nadel-</a:t>
                </a:r>
                <a:r>
                  <a:rPr lang="en-US" sz="1400" dirty="0" err="1">
                    <a:solidFill>
                      <a:srgbClr val="7030A0"/>
                    </a:solidFill>
                    <a:latin typeface="Times" charset="0"/>
                  </a:rPr>
                  <a:t>Turonski</a:t>
                </a:r>
                <a:r>
                  <a:rPr lang="en-US" sz="1400" dirty="0">
                    <a:solidFill>
                      <a:srgbClr val="7030A0"/>
                    </a:solidFill>
                    <a:latin typeface="Times" charset="0"/>
                  </a:rPr>
                  <a:t>, J. Zhang</a:t>
                </a:r>
                <a:r>
                  <a:rPr lang="en-US" altLang="zh-CN" sz="1400" dirty="0">
                    <a:solidFill>
                      <a:srgbClr val="7030A0"/>
                    </a:solidFill>
                    <a:latin typeface="Times" charset="0"/>
                  </a:rPr>
                  <a:t>)</a:t>
                </a:r>
                <a:endParaRPr lang="en-US" altLang="zh-CN" sz="1400" dirty="0">
                  <a:solidFill>
                    <a:srgbClr val="7030A0"/>
                  </a:solidFill>
                  <a:latin typeface="Times" charset="0"/>
                  <a:ea typeface="Times" charset="0"/>
                  <a:cs typeface="Times" charset="0"/>
                </a:endParaRPr>
              </a:p>
              <a:p>
                <a:pPr marL="742950" lvl="2" indent="-285750">
                  <a:lnSpc>
                    <a:spcPct val="120000"/>
                  </a:lnSpc>
                  <a:buFont typeface="Wingdings" pitchFamily="2" charset="2"/>
                  <a:buChar char="ü"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Times" charset="0"/>
                    <a:ea typeface="Times" charset="0"/>
                    <a:cs typeface="Times" charset="0"/>
                    <a:sym typeface="Wingdings"/>
                  </a:rPr>
                  <a:t>Deep Exclusive pi- production,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  <m:t>𝑒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  <m:t> </m:t>
                        </m:r>
                      </m:sub>
                    </m:sSub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charset="0"/>
                      </a:rPr>
                      <m:t>+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  <m:t>⊥</m:t>
                        </m:r>
                      </m:sub>
                    </m:sSub>
                    <m:r>
                      <a:rPr lang="is-I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charset="0"/>
                      </a:rPr>
                      <m:t>→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  <m:t>𝑒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  <m:t>′</m:t>
                        </m:r>
                      </m:sup>
                    </m:sSup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charset="0"/>
                      </a:rPr>
                      <m:t>+</m:t>
                    </m:r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charset="0"/>
                      </a:rPr>
                      <m:t>𝑝</m:t>
                    </m:r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charset="0"/>
                              </a:rPr>
                              <m:t>+</m:t>
                            </m:r>
                          </m:sup>
                        </m:sSup>
                      </m:e>
                      <m:sup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  <m:t> </m:t>
                        </m:r>
                      </m:sup>
                    </m:sSup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 charset="0"/>
                      </a:rPr>
                      <m:t> 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Times" charset="0"/>
                    <a:ea typeface="Times" charset="0"/>
                    <a:cs typeface="Times" charset="0"/>
                    <a:sym typeface="Wingdings"/>
                  </a:rPr>
                  <a:t>, with polarized He3 target and SIDIS configuration</a:t>
                </a:r>
                <a:r>
                  <a:rPr lang="en-US" altLang="zh-CN" sz="1400" dirty="0">
                    <a:solidFill>
                      <a:srgbClr val="7030A0"/>
                    </a:solidFill>
                    <a:latin typeface="Times" charset="0"/>
                    <a:ea typeface="Times" charset="0"/>
                    <a:cs typeface="Times" charset="0"/>
                    <a:sym typeface="Wingdings"/>
                  </a:rPr>
                  <a:t> (E12-10-006B, G. Huber, Z. Armed, Z. Ye)</a:t>
                </a:r>
                <a:endParaRPr lang="en-US" altLang="zh-CN" sz="1400" dirty="0">
                  <a:solidFill>
                    <a:srgbClr val="7030A0"/>
                  </a:solidFill>
                  <a:latin typeface="Times" charset="0"/>
                  <a:ea typeface="Times" charset="0"/>
                  <a:cs typeface="Times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45" y="620688"/>
                <a:ext cx="8393586" cy="1411156"/>
              </a:xfrm>
              <a:prstGeom prst="rect">
                <a:avLst/>
              </a:prstGeom>
              <a:blipFill>
                <a:blip r:embed="rId3"/>
                <a:stretch>
                  <a:fillRect l="-151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7BD3BE-0ACB-AD4A-BCE3-BF2ADD25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259"/>
            <a:ext cx="9144000" cy="599548"/>
          </a:xfrm>
        </p:spPr>
        <p:txBody>
          <a:bodyPr/>
          <a:lstStyle/>
          <a:p>
            <a:pPr algn="ctr"/>
            <a:r>
              <a:rPr lang="en-US" sz="3200" dirty="0" err="1">
                <a:latin typeface="Arial Black" panose="020B0A04020102020204" pitchFamily="34" charset="0"/>
              </a:rPr>
              <a:t>SoLID</a:t>
            </a:r>
            <a:r>
              <a:rPr lang="en-US" sz="3200" dirty="0">
                <a:latin typeface="Arial Black" panose="020B0A04020102020204" pitchFamily="34" charset="0"/>
              </a:rPr>
              <a:t> GPD Measurements</a:t>
            </a:r>
          </a:p>
        </p:txBody>
      </p:sp>
      <p:pic>
        <p:nvPicPr>
          <p:cNvPr id="9" name="Picture 19" descr="t_simple_fit5">
            <a:extLst>
              <a:ext uri="{FF2B5EF4-FFF2-40B4-BE49-F238E27FC236}">
                <a16:creationId xmlns:a16="http://schemas.microsoft.com/office/drawing/2014/main" id="{65C7FD22-AE14-3348-9F29-9B756B31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84280"/>
            <a:ext cx="4664744" cy="187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ermes_Aut">
            <a:extLst>
              <a:ext uri="{FF2B5EF4-FFF2-40B4-BE49-F238E27FC236}">
                <a16:creationId xmlns:a16="http://schemas.microsoft.com/office/drawing/2014/main" id="{CF0CA384-2D49-0647-8309-187554685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70" y="2210037"/>
            <a:ext cx="2335302" cy="177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361772-7DA4-F644-9A79-507D46D0EDC2}"/>
              </a:ext>
            </a:extLst>
          </p:cNvPr>
          <p:cNvSpPr/>
          <p:nvPr/>
        </p:nvSpPr>
        <p:spPr>
          <a:xfrm>
            <a:off x="5961130" y="1868711"/>
            <a:ext cx="2767554" cy="36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en-US" sz="1050" i="1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S. </a:t>
            </a:r>
            <a:r>
              <a:rPr lang="en-US" altLang="en-US" sz="1050" i="1" dirty="0" err="1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Goloskokov</a:t>
            </a:r>
            <a:r>
              <a:rPr lang="en-US" altLang="en-US" sz="1050" i="1" dirty="0">
                <a:solidFill>
                  <a:schemeClr val="accent3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et. al. [PLB 682(2010)345]</a:t>
            </a:r>
            <a:endParaRPr lang="el-GR" altLang="en-US" sz="1050" i="1" dirty="0">
              <a:solidFill>
                <a:schemeClr val="accent3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77A57-4E88-9749-9550-820DB205BD19}"/>
              </a:ext>
            </a:extLst>
          </p:cNvPr>
          <p:cNvSpPr txBox="1"/>
          <p:nvPr/>
        </p:nvSpPr>
        <p:spPr>
          <a:xfrm>
            <a:off x="5114156" y="2306461"/>
            <a:ext cx="1330051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HERMES Data (p)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1BB81B-C9AE-5A41-9824-B14829F46B49}"/>
              </a:ext>
            </a:extLst>
          </p:cNvPr>
          <p:cNvSpPr txBox="1"/>
          <p:nvPr/>
        </p:nvSpPr>
        <p:spPr>
          <a:xfrm>
            <a:off x="5114156" y="4271392"/>
            <a:ext cx="178770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SoLID-nDVMP</a:t>
            </a:r>
            <a:r>
              <a:rPr lang="en-US" sz="1200" dirty="0"/>
              <a:t> Projection</a:t>
            </a:r>
          </a:p>
          <a:p>
            <a:pPr algn="ctr"/>
            <a:r>
              <a:rPr lang="en-US" sz="1200" dirty="0"/>
              <a:t>(model from P. Kroll)</a:t>
            </a:r>
          </a:p>
        </p:txBody>
      </p:sp>
      <p:pic>
        <p:nvPicPr>
          <p:cNvPr id="20" name="Picture 6" descr="Q2_vs_t_may19">
            <a:extLst>
              <a:ext uri="{FF2B5EF4-FFF2-40B4-BE49-F238E27FC236}">
                <a16:creationId xmlns:a16="http://schemas.microsoft.com/office/drawing/2014/main" id="{23635AA6-0A23-0C46-B2E7-66BCF090F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/>
          <a:stretch>
            <a:fillRect/>
          </a:stretch>
        </p:blipFill>
        <p:spPr bwMode="auto">
          <a:xfrm>
            <a:off x="670095" y="4235547"/>
            <a:ext cx="3083570" cy="219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Q2_vs_x_may19">
            <a:extLst>
              <a:ext uri="{FF2B5EF4-FFF2-40B4-BE49-F238E27FC236}">
                <a16:creationId xmlns:a16="http://schemas.microsoft.com/office/drawing/2014/main" id="{DEAAA078-9031-2840-9236-8AA2BA876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 b="4906"/>
          <a:stretch>
            <a:fillRect/>
          </a:stretch>
        </p:blipFill>
        <p:spPr>
          <a:xfrm>
            <a:off x="670095" y="2160597"/>
            <a:ext cx="3037809" cy="1992614"/>
          </a:xfrm>
          <a:prstGeom prst="rect">
            <a:avLst/>
          </a:prstGeom>
          <a:noFill/>
          <a:ln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F3176D-FC39-E648-8EB2-AD575B6F6C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852" y="2344937"/>
            <a:ext cx="2074595" cy="162393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72459BD-BF36-B745-B437-D2059190D253}"/>
              </a:ext>
            </a:extLst>
          </p:cNvPr>
          <p:cNvSpPr/>
          <p:nvPr/>
        </p:nvSpPr>
        <p:spPr>
          <a:xfrm>
            <a:off x="6975784" y="2187172"/>
            <a:ext cx="2208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‹Q</a:t>
            </a:r>
            <a:r>
              <a:rPr lang="en-US" altLang="en-US" sz="1200" baseline="300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altLang="en-US" sz="12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›=2.45 GeV</a:t>
            </a:r>
            <a:r>
              <a:rPr lang="en-US" altLang="en-US" sz="1200" baseline="300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altLang="en-US" sz="12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,   W=3.99 GeV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E89A2DD8-0F30-FE4E-8B34-DBF76B26D393}"/>
              </a:ext>
            </a:extLst>
          </p:cNvPr>
          <p:cNvSpPr/>
          <p:nvPr/>
        </p:nvSpPr>
        <p:spPr>
          <a:xfrm rot="5400000">
            <a:off x="6725047" y="3927068"/>
            <a:ext cx="609653" cy="504773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45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7BD3BE-0ACB-AD4A-BCE3-BF2ADD25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259"/>
            <a:ext cx="9144000" cy="599548"/>
          </a:xfrm>
        </p:spPr>
        <p:txBody>
          <a:bodyPr/>
          <a:lstStyle/>
          <a:p>
            <a:pPr algn="ctr"/>
            <a:r>
              <a:rPr lang="en-US" sz="3200" dirty="0" err="1">
                <a:latin typeface="Arial Black" panose="020B0A04020102020204" pitchFamily="34" charset="0"/>
              </a:rPr>
              <a:t>SoLID</a:t>
            </a:r>
            <a:r>
              <a:rPr lang="en-US" sz="3200" dirty="0">
                <a:latin typeface="Arial Black" panose="020B0A04020102020204" pitchFamily="34" charset="0"/>
              </a:rPr>
              <a:t> GPD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A46488-84CB-D74A-BAFD-E65EACC34DC3}"/>
                  </a:ext>
                </a:extLst>
              </p:cNvPr>
              <p:cNvSpPr txBox="1"/>
              <p:nvPr/>
            </p:nvSpPr>
            <p:spPr>
              <a:xfrm>
                <a:off x="112004" y="701857"/>
                <a:ext cx="6104989" cy="1671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1" indent="-285750">
                  <a:buFont typeface="Wingdings" panose="05000000000000000000" pitchFamily="2" charset="2"/>
                  <a:buChar char="q"/>
                </a:pPr>
                <a:r>
                  <a:rPr lang="en-US" altLang="zh-CN" sz="1600" dirty="0">
                    <a:solidFill>
                      <a:schemeClr val="bg2">
                        <a:lumMod val="10000"/>
                      </a:schemeClr>
                    </a:solidFill>
                    <a:latin typeface="Arial Black" pitchFamily="34" charset="0"/>
                  </a:rPr>
                  <a:t>New GPD Experiments under Development:</a:t>
                </a:r>
              </a:p>
              <a:p>
                <a:pPr marL="742950" lvl="2" indent="-285750">
                  <a:buFont typeface="Wingdings" pitchFamily="2" charset="2"/>
                  <a:buChar char="v"/>
                </a:pPr>
                <a:r>
                  <a:rPr lang="en-US" altLang="zh-CN" sz="1400" dirty="0">
                    <a:latin typeface="Times" charset="0"/>
                    <a:ea typeface="Times" charset="0"/>
                    <a:cs typeface="Times" charset="0"/>
                  </a:rPr>
                  <a:t>DDVCS,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𝑒</m:t>
                    </m:r>
                    <m:r>
                      <a:rPr lang="en-US" sz="1400" b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+</m:t>
                    </m:r>
                    <m:r>
                      <a:rPr lang="en-US" sz="1400" b="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𝑝</m:t>
                    </m:r>
                    <m:r>
                      <a:rPr lang="is-IS" sz="1400" b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→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</m:ctrlPr>
                      </m:sSupPr>
                      <m:e>
                        <m:r>
                          <a:rPr lang="en-US" sz="14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𝑒</m:t>
                        </m:r>
                      </m:e>
                      <m:sup>
                        <m:r>
                          <a:rPr lang="en-US" sz="1400" b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′</m:t>
                        </m:r>
                      </m:sup>
                    </m:sSup>
                    <m:r>
                      <a:rPr lang="en-US" sz="1400" b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+</m:t>
                    </m:r>
                    <m:r>
                      <a:rPr lang="en-US" sz="1400" b="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𝑝</m:t>
                    </m:r>
                    <m:r>
                      <a:rPr lang="en-US" sz="1400" b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</m:ctrlPr>
                      </m:sSupPr>
                      <m:e>
                        <m:r>
                          <a:rPr lang="en-US" sz="14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𝜇</m:t>
                        </m:r>
                      </m:e>
                      <m:sup>
                        <m:r>
                          <a:rPr lang="en-US" sz="1400" b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+</m:t>
                        </m:r>
                      </m:sup>
                    </m:sSup>
                    <m:r>
                      <a:rPr lang="en-US" sz="1400" b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Times" charset="0"/>
                        <a:cs typeface="Times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</m:ctrlPr>
                      </m:sSupPr>
                      <m:e>
                        <m:r>
                          <a:rPr lang="en-US" sz="14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𝜇</m:t>
                        </m:r>
                      </m:e>
                      <m:sup>
                        <m:r>
                          <a:rPr lang="en-US" sz="1400" b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dirty="0">
                    <a:solidFill>
                      <a:srgbClr val="7030A0"/>
                    </a:solidFill>
                    <a:latin typeface="Times" charset="0"/>
                    <a:ea typeface="Times" charset="0"/>
                    <a:cs typeface="Times" charset="0"/>
                  </a:rPr>
                  <a:t>, </a:t>
                </a:r>
                <a:r>
                  <a:rPr lang="en-US" altLang="zh-CN" sz="1400" dirty="0">
                    <a:latin typeface="Times" charset="0"/>
                    <a:ea typeface="Times" charset="0"/>
                    <a:cs typeface="Times" charset="0"/>
                  </a:rPr>
                  <a:t>with J/Psi configuration </a:t>
                </a:r>
                <a:r>
                  <a:rPr lang="en-US" altLang="zh-CN" sz="1400" dirty="0">
                    <a:solidFill>
                      <a:srgbClr val="7030A0"/>
                    </a:solidFill>
                    <a:latin typeface="Times" charset="0"/>
                  </a:rPr>
                  <a:t>(</a:t>
                </a:r>
                <a:r>
                  <a:rPr lang="en-US" sz="1400" dirty="0">
                    <a:solidFill>
                      <a:srgbClr val="7030A0"/>
                    </a:solidFill>
                    <a:latin typeface="Times" charset="0"/>
                  </a:rPr>
                  <a:t>LOI 12-12-005, A. </a:t>
                </a:r>
                <a:r>
                  <a:rPr lang="en-US" sz="1400" dirty="0" err="1">
                    <a:solidFill>
                      <a:srgbClr val="7030A0"/>
                    </a:solidFill>
                    <a:latin typeface="Times" charset="0"/>
                  </a:rPr>
                  <a:t>Camsonne</a:t>
                </a:r>
                <a:r>
                  <a:rPr lang="en-US" sz="1400" dirty="0">
                    <a:solidFill>
                      <a:srgbClr val="7030A0"/>
                    </a:solidFill>
                    <a:latin typeface="Times" charset="0"/>
                  </a:rPr>
                  <a:t> et. al.) </a:t>
                </a:r>
                <a:r>
                  <a:rPr lang="en-US" sz="1400" dirty="0">
                    <a:solidFill>
                      <a:srgbClr val="7030A0"/>
                    </a:solidFill>
                    <a:latin typeface="Times" charset="0"/>
                    <a:sym typeface="Wingdings" pitchFamily="2" charset="2"/>
                  </a:rPr>
                  <a:t></a:t>
                </a:r>
                <a:r>
                  <a:rPr lang="en-US" altLang="zh-CN" sz="1400" dirty="0">
                    <a:solidFill>
                      <a:srgbClr val="7030A0"/>
                    </a:solidFill>
                    <a:latin typeface="Times" charset="0"/>
                  </a:rPr>
                  <a:t> </a:t>
                </a:r>
                <a:r>
                  <a:rPr lang="en-US" altLang="zh-CN" sz="1400" dirty="0">
                    <a:solidFill>
                      <a:srgbClr val="C00000"/>
                    </a:solidFill>
                    <a:latin typeface="Times" charset="0"/>
                  </a:rPr>
                  <a:t>Require additional muon detectors</a:t>
                </a:r>
              </a:p>
              <a:p>
                <a:pPr marL="742950" lvl="2" indent="-285750">
                  <a:buFont typeface="Wingdings" pitchFamily="2" charset="2"/>
                  <a:buChar char="v"/>
                </a:pPr>
                <a:endParaRPr lang="en-US" altLang="zh-CN" sz="1400" dirty="0">
                  <a:solidFill>
                    <a:srgbClr val="C00000"/>
                  </a:solidFill>
                  <a:latin typeface="Times" charset="0"/>
                </a:endParaRPr>
              </a:p>
              <a:p>
                <a:pPr marL="742950" lvl="2" indent="-285750">
                  <a:buFont typeface="Wingdings" pitchFamily="2" charset="2"/>
                  <a:buChar char="v"/>
                </a:pPr>
                <a:r>
                  <a:rPr lang="en-US" altLang="zh-CN" sz="1400" dirty="0">
                    <a:latin typeface="Times" charset="0"/>
                    <a:ea typeface="Times" charset="0"/>
                    <a:cs typeface="Times" charset="0"/>
                    <a:sym typeface="Wingdings"/>
                  </a:rPr>
                  <a:t>DVC</a:t>
                </a:r>
                <a:r>
                  <a:rPr lang="en-US" altLang="zh-CN" sz="1400" dirty="0">
                    <a:solidFill>
                      <a:srgbClr val="7030A0"/>
                    </a:solidFill>
                    <a:latin typeface="Times" charset="0"/>
                    <a:ea typeface="Times" charset="0"/>
                    <a:cs typeface="Times" charset="0"/>
                    <a:sym typeface="Wingdings"/>
                  </a:rPr>
                  <a:t>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 </m:t>
                        </m:r>
                      </m:sub>
                    </m:sSub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+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∥,⊥</m:t>
                        </m:r>
                      </m:sub>
                    </m:sSub>
                    <m:r>
                      <a:rPr lang="is-I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′</m:t>
                        </m:r>
                      </m:sup>
                    </m:sSup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+</m:t>
                    </m:r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𝑁</m:t>
                    </m:r>
                    <m:r>
                      <a:rPr lang="en-US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𝛾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altLang="zh-CN" sz="1400" dirty="0">
                    <a:solidFill>
                      <a:srgbClr val="7030A0"/>
                    </a:solidFill>
                    <a:latin typeface="Times" charset="0"/>
                    <a:ea typeface="Times" charset="0"/>
                    <a:cs typeface="Times" charset="0"/>
                    <a:sym typeface="Wingdings"/>
                  </a:rPr>
                  <a:t>, </a:t>
                </a:r>
                <a:r>
                  <a:rPr lang="en-US" altLang="zh-CN" sz="1400" dirty="0">
                    <a:latin typeface="Times" charset="0"/>
                    <a:ea typeface="Times" charset="0"/>
                    <a:cs typeface="Times" charset="0"/>
                    <a:sym typeface="Wingdings"/>
                  </a:rPr>
                  <a:t>with polarized He3 target and SIDIS configuration (Z. Ye, et. al.)</a:t>
                </a:r>
                <a:r>
                  <a:rPr lang="en-US" altLang="zh-CN" sz="1400" dirty="0">
                    <a:latin typeface="Times" charset="0"/>
                    <a:ea typeface="Times" charset="0"/>
                    <a:cs typeface="Times" charset="0"/>
                    <a:sym typeface="Wingdings" pitchFamily="2" charset="2"/>
                  </a:rPr>
                  <a:t></a:t>
                </a:r>
                <a:r>
                  <a:rPr lang="en-US" altLang="zh-CN" sz="1400" dirty="0">
                    <a:latin typeface="Times" charset="0"/>
                    <a:ea typeface="Times" charset="0"/>
                    <a:cs typeface="Times" charset="0"/>
                    <a:sym typeface="Wingdings"/>
                  </a:rPr>
                  <a:t> </a:t>
                </a:r>
                <a:r>
                  <a:rPr lang="en-US" altLang="zh-CN" sz="1400" dirty="0">
                    <a:solidFill>
                      <a:srgbClr val="C00000"/>
                    </a:solidFill>
                    <a:latin typeface="Times" charset="0"/>
                    <a:sym typeface="Wingdings"/>
                  </a:rPr>
                  <a:t>Require better </a:t>
                </a:r>
                <a:r>
                  <a:rPr lang="en-US" altLang="zh-CN" sz="1400" dirty="0" err="1">
                    <a:solidFill>
                      <a:srgbClr val="C00000"/>
                    </a:solidFill>
                    <a:latin typeface="Times" charset="0"/>
                    <a:sym typeface="Wingdings"/>
                  </a:rPr>
                  <a:t>ECal</a:t>
                </a:r>
                <a:r>
                  <a:rPr lang="en-US" altLang="zh-CN" sz="1400" dirty="0">
                    <a:solidFill>
                      <a:srgbClr val="C00000"/>
                    </a:solidFill>
                    <a:latin typeface="Times" charset="0"/>
                    <a:sym typeface="Wingdings"/>
                  </a:rPr>
                  <a:t> resolution or additional recoil proton detector</a:t>
                </a:r>
                <a:endParaRPr lang="en-US" altLang="zh-CN" sz="1400" b="1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A46488-84CB-D74A-BAFD-E65EACC34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04" y="701857"/>
                <a:ext cx="6104989" cy="1671740"/>
              </a:xfrm>
              <a:prstGeom prst="rect">
                <a:avLst/>
              </a:prstGeom>
              <a:blipFill>
                <a:blip r:embed="rId3"/>
                <a:stretch>
                  <a:fillRect l="-415" t="-752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C3ECB6-EAAD-984A-9B97-68832401AB24}"/>
              </a:ext>
            </a:extLst>
          </p:cNvPr>
          <p:cNvSpPr txBox="1"/>
          <p:nvPr/>
        </p:nvSpPr>
        <p:spPr>
          <a:xfrm>
            <a:off x="309243" y="5594579"/>
            <a:ext cx="8778261" cy="894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More Future GPD Experiments:</a:t>
            </a:r>
          </a:p>
          <a:p>
            <a:pPr marL="742950" lvl="2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zh-CN" sz="1400" dirty="0">
                <a:latin typeface="Times" charset="0"/>
              </a:rPr>
              <a:t>DVMP using both unpolarized/polarized proton and neutron, and with  more pseudo-scaler and vector mesons</a:t>
            </a:r>
          </a:p>
          <a:p>
            <a:pPr marL="742950" lvl="2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zh-CN" sz="1400" dirty="0">
                <a:latin typeface="Times" charset="0"/>
              </a:rPr>
              <a:t>DVCS with both unpolarized/polarized proton and neutron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8B166-41E8-6944-A80F-C13D802B0A43}"/>
              </a:ext>
            </a:extLst>
          </p:cNvPr>
          <p:cNvSpPr txBox="1"/>
          <p:nvPr/>
        </p:nvSpPr>
        <p:spPr>
          <a:xfrm>
            <a:off x="466737" y="4955241"/>
            <a:ext cx="304395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err="1">
                <a:latin typeface="Comic Sans MS" panose="030F0702030302020204" pitchFamily="66" charset="0"/>
              </a:rPr>
              <a:t>SoLID</a:t>
            </a:r>
            <a:r>
              <a:rPr lang="en-US" altLang="zh-CN" sz="1100" dirty="0">
                <a:latin typeface="Comic Sans MS" panose="030F0702030302020204" pitchFamily="66" charset="0"/>
              </a:rPr>
              <a:t> DVCS with Polarized He3 Projection: </a:t>
            </a:r>
          </a:p>
          <a:p>
            <a:r>
              <a:rPr lang="en-US" altLang="zh-CN" sz="1100" dirty="0">
                <a:latin typeface="Comic Sans MS" panose="030F0702030302020204" pitchFamily="66" charset="0"/>
              </a:rPr>
              <a:t>one (Q2, x, t) bin out of 1000+ bins</a:t>
            </a:r>
            <a:endParaRPr lang="zh-CN" altLang="en-US" sz="11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39549C26-3F16-0F45-B84A-D056FFF6C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235" y="2390015"/>
            <a:ext cx="3044811" cy="2508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D5C4BC-796C-DB4D-93B4-E9F4DF2ED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/>
          <a:stretch/>
        </p:blipFill>
        <p:spPr>
          <a:xfrm>
            <a:off x="4081384" y="2202356"/>
            <a:ext cx="4529141" cy="3058000"/>
          </a:xfrm>
          <a:prstGeom prst="rect">
            <a:avLst/>
          </a:prstGeom>
        </p:spPr>
      </p:pic>
      <p:sp>
        <p:nvSpPr>
          <p:cNvPr id="23" name="Can 22">
            <a:extLst>
              <a:ext uri="{FF2B5EF4-FFF2-40B4-BE49-F238E27FC236}">
                <a16:creationId xmlns:a16="http://schemas.microsoft.com/office/drawing/2014/main" id="{43A7F604-1BC9-6443-8B4D-C7BDEE6011E5}"/>
              </a:ext>
            </a:extLst>
          </p:cNvPr>
          <p:cNvSpPr/>
          <p:nvPr/>
        </p:nvSpPr>
        <p:spPr>
          <a:xfrm rot="16200000">
            <a:off x="3924609" y="3353247"/>
            <a:ext cx="586856" cy="1003118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0FB5F-826B-3C4D-BE31-B6C3C99A8F67}"/>
              </a:ext>
            </a:extLst>
          </p:cNvPr>
          <p:cNvSpPr txBox="1"/>
          <p:nvPr/>
        </p:nvSpPr>
        <p:spPr>
          <a:xfrm>
            <a:off x="3792703" y="2945496"/>
            <a:ext cx="84584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Recoil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BAF03C-530E-5B4F-82EC-2A355A2D8D31}"/>
              </a:ext>
            </a:extLst>
          </p:cNvPr>
          <p:cNvSpPr txBox="1"/>
          <p:nvPr/>
        </p:nvSpPr>
        <p:spPr>
          <a:xfrm>
            <a:off x="4739170" y="2255939"/>
            <a:ext cx="3312367" cy="3385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Dedicated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-GPD Configuration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C4EA1E-F563-804C-9882-DB70A4B2A33F}"/>
              </a:ext>
            </a:extLst>
          </p:cNvPr>
          <p:cNvSpPr txBox="1"/>
          <p:nvPr/>
        </p:nvSpPr>
        <p:spPr>
          <a:xfrm>
            <a:off x="7719352" y="5065906"/>
            <a:ext cx="1368152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Detector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ACBBE2-9319-1145-87F7-934111B10138}"/>
              </a:ext>
            </a:extLst>
          </p:cNvPr>
          <p:cNvSpPr txBox="1"/>
          <p:nvPr/>
        </p:nvSpPr>
        <p:spPr>
          <a:xfrm>
            <a:off x="5140436" y="5230356"/>
            <a:ext cx="1853951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63476DC-AC7C-CC40-84C5-FED87F9F7EF9}"/>
              </a:ext>
            </a:extLst>
          </p:cNvPr>
          <p:cNvCxnSpPr>
            <a:cxnSpLocks/>
          </p:cNvCxnSpPr>
          <p:nvPr/>
        </p:nvCxnSpPr>
        <p:spPr>
          <a:xfrm flipV="1">
            <a:off x="6948264" y="4773109"/>
            <a:ext cx="708303" cy="457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22B2F80-5D66-2840-A7FE-08E00D607842}"/>
              </a:ext>
            </a:extLst>
          </p:cNvPr>
          <p:cNvCxnSpPr>
            <a:cxnSpLocks/>
          </p:cNvCxnSpPr>
          <p:nvPr/>
        </p:nvCxnSpPr>
        <p:spPr>
          <a:xfrm flipV="1">
            <a:off x="5222774" y="4326422"/>
            <a:ext cx="453165" cy="8933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18BE12C-B834-054B-90A9-D816281E9936}"/>
              </a:ext>
            </a:extLst>
          </p:cNvPr>
          <p:cNvSpPr txBox="1"/>
          <p:nvPr/>
        </p:nvSpPr>
        <p:spPr>
          <a:xfrm>
            <a:off x="6216994" y="960603"/>
            <a:ext cx="2806012" cy="10772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optimized for charged particle detection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Need major upgrade to unlock its full power of GPD measurement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0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7BD3BE-0ACB-AD4A-BCE3-BF2ADD25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259"/>
            <a:ext cx="9144000" cy="599548"/>
          </a:xfrm>
        </p:spPr>
        <p:txBody>
          <a:bodyPr/>
          <a:lstStyle/>
          <a:p>
            <a:pPr algn="ctr"/>
            <a:r>
              <a:rPr lang="en-US" sz="3200" dirty="0" err="1">
                <a:latin typeface="Arial Black" panose="020B0A04020102020204" pitchFamily="34" charset="0"/>
              </a:rPr>
              <a:t>SoLID</a:t>
            </a:r>
            <a:r>
              <a:rPr lang="en-US" sz="3200" dirty="0">
                <a:latin typeface="Arial Black" panose="020B0A04020102020204" pitchFamily="34" charset="0"/>
              </a:rPr>
              <a:t> GPD Measurements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BF686-D0E2-4B46-AE63-AFE33B7D7F42}"/>
              </a:ext>
            </a:extLst>
          </p:cNvPr>
          <p:cNvSpPr txBox="1"/>
          <p:nvPr/>
        </p:nvSpPr>
        <p:spPr>
          <a:xfrm>
            <a:off x="643184" y="1891912"/>
            <a:ext cx="474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7030A0"/>
                </a:solidFill>
                <a:latin typeface="Times" charset="0"/>
              </a:rPr>
              <a:t>The sensitivity of different observables to different GPDs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7030A0"/>
                </a:solidFill>
                <a:latin typeface="Times" charset="0"/>
              </a:rPr>
              <a:t>Flavor separation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C5B3A6E-A8B1-E042-AAEE-DBECEFAC5846}"/>
                  </a:ext>
                </a:extLst>
              </p:cNvPr>
              <p:cNvSpPr/>
              <p:nvPr/>
            </p:nvSpPr>
            <p:spPr>
              <a:xfrm>
                <a:off x="389303" y="3159158"/>
                <a:ext cx="5530958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Times New Roman" charset="0"/>
                    <a:cs typeface="Times New Roman" charset="0"/>
                    <a:sym typeface="Wingdings" pitchFamily="2" charset="2"/>
                  </a:rPr>
                  <a:t>Prepare for the future experimental data analysis:</a:t>
                </a:r>
                <a:endParaRPr lang="en-US" sz="1400" dirty="0">
                  <a:solidFill>
                    <a:schemeClr val="tx1">
                      <a:lumMod val="50000"/>
                    </a:schemeClr>
                  </a:solidFill>
                  <a:latin typeface="Times New Roman" charset="0"/>
                  <a:cs typeface="Times New Roman" charset="0"/>
                </a:endParaRP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Higher twist and higher order effects: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7030A0"/>
                    </a:solidFill>
                    <a:latin typeface="Times New Roman" charset="0"/>
                    <a:cs typeface="Times New Roman" charset="0"/>
                  </a:rPr>
                  <a:t>Where to optimize the kinematic coverages?</a:t>
                </a:r>
                <a:endParaRPr lang="en-US" sz="1400" dirty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7030A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What observables are more/less sensitive to?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7030A0"/>
                    </a:solidFill>
                    <a:latin typeface="Times New Roman" charset="0"/>
                    <a:cs typeface="Times New Roman" charset="0"/>
                  </a:rPr>
                  <a:t>Where to put the cuts to reduce the effects?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Times New Roman" charset="0"/>
                    <a:cs typeface="Times New Roman" charset="0"/>
                  </a:rPr>
                  <a:t>Nuclear Effect of effective neutron in He3</a:t>
                </a:r>
                <a:endParaRPr lang="en-US" sz="1400" dirty="0">
                  <a:solidFill>
                    <a:schemeClr val="tx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How to model and correct background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7030A0"/>
                    </a:solidFill>
                    <a:latin typeface="Times New Roman" charset="0"/>
                    <a:cs typeface="Times New Roman" charset="0"/>
                  </a:rPr>
                  <a:t>e.g,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lang="en-US" sz="1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rgbClr val="7030A0"/>
                    </a:solidFill>
                    <a:latin typeface="Times New Roman" charset="0"/>
                    <a:cs typeface="Times New Roman" charset="0"/>
                  </a:rPr>
                  <a:t> background in the DVCS measurement with unpolarized/polarized targets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C5B3A6E-A8B1-E042-AAEE-DBECEFAC58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03" y="3159158"/>
                <a:ext cx="5530958" cy="2031325"/>
              </a:xfrm>
              <a:prstGeom prst="rect">
                <a:avLst/>
              </a:prstGeom>
              <a:blipFill>
                <a:blip r:embed="rId3"/>
                <a:stretch>
                  <a:fillRect l="-229" t="-621" b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29" descr="table.png">
            <a:extLst>
              <a:ext uri="{FF2B5EF4-FFF2-40B4-BE49-F238E27FC236}">
                <a16:creationId xmlns:a16="http://schemas.microsoft.com/office/drawing/2014/main" id="{72232E0F-6F3F-2B4F-B316-C9B85C0CB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741082"/>
            <a:ext cx="3046133" cy="1944109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866B4DC2-A363-234F-9E3F-A71F6FF2C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30" y="2811801"/>
            <a:ext cx="2088232" cy="24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1871D05-B3D3-6843-801A-BA3DF90AB421}"/>
              </a:ext>
            </a:extLst>
          </p:cNvPr>
          <p:cNvSpPr txBox="1"/>
          <p:nvPr/>
        </p:nvSpPr>
        <p:spPr>
          <a:xfrm>
            <a:off x="6784604" y="3205198"/>
            <a:ext cx="57548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DVMP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7D250D-AA4D-F54F-A29C-97FC0343198C}"/>
              </a:ext>
            </a:extLst>
          </p:cNvPr>
          <p:cNvSpPr/>
          <p:nvPr/>
        </p:nvSpPr>
        <p:spPr>
          <a:xfrm>
            <a:off x="251520" y="664492"/>
            <a:ext cx="4131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Helps needed from theorists 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 Black" pitchFamily="34" charset="0"/>
              <a:sym typeface="Wingdings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52DDC0-E65E-4540-A351-D5BF4307E9F2}"/>
              </a:ext>
            </a:extLst>
          </p:cNvPr>
          <p:cNvSpPr txBox="1"/>
          <p:nvPr/>
        </p:nvSpPr>
        <p:spPr>
          <a:xfrm>
            <a:off x="5364088" y="737807"/>
            <a:ext cx="57548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DVCS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6319C-7382-104C-83C3-91DBE74D7686}"/>
              </a:ext>
            </a:extLst>
          </p:cNvPr>
          <p:cNvSpPr txBox="1"/>
          <p:nvPr/>
        </p:nvSpPr>
        <p:spPr>
          <a:xfrm>
            <a:off x="389304" y="1396511"/>
            <a:ext cx="496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impact study of DVCS, TCS, DVMP observables to the global analysis of GPD, e.g.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57D368-B5C8-6446-9233-AE647B66ED9C}"/>
              </a:ext>
            </a:extLst>
          </p:cNvPr>
          <p:cNvSpPr/>
          <p:nvPr/>
        </p:nvSpPr>
        <p:spPr>
          <a:xfrm>
            <a:off x="389303" y="2415132"/>
            <a:ext cx="51051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Theoretical models to develop more GPD measurements, e.g.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DVMP models for different target polarization and mesons in final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69867-C4BF-8E44-9E32-F47952ED6C67}"/>
              </a:ext>
            </a:extLst>
          </p:cNvPr>
          <p:cNvSpPr txBox="1"/>
          <p:nvPr/>
        </p:nvSpPr>
        <p:spPr>
          <a:xfrm>
            <a:off x="389303" y="5232081"/>
            <a:ext cx="7135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And, you tell us what to do: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1400" dirty="0" err="1">
                <a:solidFill>
                  <a:srgbClr val="7030A0"/>
                </a:solidFill>
                <a:latin typeface="Times New Roman" charset="0"/>
                <a:cs typeface="Times New Roman" charset="0"/>
              </a:rPr>
              <a:t>SoLID</a:t>
            </a:r>
            <a:r>
              <a:rPr lang="en-US" sz="1400" dirty="0">
                <a:solidFill>
                  <a:srgbClr val="7030A0"/>
                </a:solidFill>
                <a:latin typeface="Times New Roman" charset="0"/>
                <a:cs typeface="Times New Roman" charset="0"/>
              </a:rPr>
              <a:t> has high luminosity, large acceptance, both polarized proton/neutron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1400" dirty="0">
                <a:solidFill>
                  <a:srgbClr val="7030A0"/>
                </a:solidFill>
                <a:latin typeface="Times New Roman" charset="0"/>
                <a:cs typeface="Times New Roman" charset="0"/>
              </a:rPr>
              <a:t>Existing SIDIS Setup provide high precision measurement of charged particles and certain precision of photons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1400" dirty="0">
                <a:solidFill>
                  <a:srgbClr val="7030A0"/>
                </a:solidFill>
                <a:latin typeface="Times New Roman" charset="0"/>
                <a:cs typeface="Times New Roman" charset="0"/>
              </a:rPr>
              <a:t>Future upgrade will have full potential of many GPD measurements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1400" dirty="0">
                <a:solidFill>
                  <a:srgbClr val="7030A0"/>
                </a:solidFill>
                <a:latin typeface="Times New Roman" charset="0"/>
                <a:cs typeface="Times New Roman" charset="0"/>
              </a:rPr>
              <a:t>A pre-EIC playground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27157-919F-844E-BD43-723E2129B95D}"/>
              </a:ext>
            </a:extLst>
          </p:cNvPr>
          <p:cNvSpPr txBox="1"/>
          <p:nvPr/>
        </p:nvSpPr>
        <p:spPr>
          <a:xfrm>
            <a:off x="389303" y="1020055"/>
            <a:ext cx="4738828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just for </a:t>
            </a:r>
            <a:r>
              <a:rPr lang="en-US" sz="1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all </a:t>
            </a:r>
            <a:r>
              <a:rPr lang="en-US" sz="1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12GeV GPD programs</a:t>
            </a:r>
          </a:p>
        </p:txBody>
      </p:sp>
    </p:spTree>
    <p:extLst>
      <p:ext uri="{BB962C8B-B14F-4D97-AF65-F5344CB8AC3E}">
        <p14:creationId xmlns:p14="http://schemas.microsoft.com/office/powerpoint/2010/main" val="1587127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DC92-D4D7-5745-9FF1-7FAFF0DB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51" y="2348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1E247-23B5-2E48-B28F-C4012C05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210E-8D02-7E4C-A2E8-4995422113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19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116632"/>
            <a:ext cx="91440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>
                <a:latin typeface="Arial Black" charset="0"/>
                <a:ea typeface="Arial Black" charset="0"/>
                <a:cs typeface="Arial Black" charset="0"/>
              </a:rPr>
              <a:t>E12-10-006B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400797"/>
            <a:ext cx="5430733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8928" y="849318"/>
                <a:ext cx="882047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A new run-group proposal aside with the SoLID-SIDIS 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transversely polarized He3 </a:t>
                </a: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experiment (E12-10-006)</a:t>
                </a:r>
              </a:p>
              <a:p>
                <a:pPr marL="285750" indent="-28575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Exclusive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production using Polarized He3 (                           )</a:t>
                </a:r>
              </a:p>
              <a:p>
                <a:pPr marL="285750" indent="-285750">
                  <a:lnSpc>
                    <a:spcPct val="150000"/>
                  </a:lnSpc>
                  <a:buFont typeface="Wingdings" charset="2"/>
                  <a:buChar char="Ø"/>
                </a:pPr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Comic Sans MS" panose="030F0702030302020204" pitchFamily="66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charset="2"/>
                  <a:buChar char="Ø"/>
                </a:pPr>
                <a:endParaRPr lang="en-US" sz="1600" dirty="0">
                  <a:solidFill>
                    <a:schemeClr val="bg2">
                      <a:lumMod val="10000"/>
                    </a:schemeClr>
                  </a:solidFill>
                  <a:latin typeface="Comic Sans MS" panose="030F0702030302020204" pitchFamily="66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Approved by SoLID collaboration and PAC45</a:t>
                </a:r>
              </a:p>
              <a:p>
                <a:pPr marL="285750" indent="-285750">
                  <a:buFont typeface="Wingdings" charset="2"/>
                  <a:buChar char="Ø"/>
                </a:pPr>
                <a:endParaRPr lang="en-US" dirty="0">
                  <a:solidFill>
                    <a:schemeClr val="bg2">
                      <a:lumMod val="1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28" y="849318"/>
                <a:ext cx="8820472" cy="2585323"/>
              </a:xfrm>
              <a:prstGeom prst="rect">
                <a:avLst/>
              </a:prstGeom>
              <a:blipFill rotWithShape="0">
                <a:blip r:embed="rId4"/>
                <a:stretch>
                  <a:fillRect l="-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8FB44-09DD-46C6-B9FF-D20F6BE587A9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724128" y="5232357"/>
            <a:ext cx="360040" cy="216024"/>
          </a:xfrm>
          <a:prstGeom prst="rect">
            <a:avLst/>
          </a:prstGeom>
          <a:solidFill>
            <a:schemeClr val="accent4">
              <a:lumMod val="75000"/>
              <a:alpha val="5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835696" y="5782417"/>
            <a:ext cx="648072" cy="218986"/>
          </a:xfrm>
          <a:prstGeom prst="rect">
            <a:avLst/>
          </a:prstGeom>
          <a:solidFill>
            <a:schemeClr val="accent4">
              <a:lumMod val="75000"/>
              <a:alpha val="5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427127" y="5782417"/>
            <a:ext cx="700329" cy="218986"/>
          </a:xfrm>
          <a:prstGeom prst="rect">
            <a:avLst/>
          </a:prstGeom>
          <a:solidFill>
            <a:schemeClr val="accent4">
              <a:lumMod val="75000"/>
              <a:alpha val="5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555776" y="2088410"/>
                <a:ext cx="2952328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𝑛</m:t>
                          </m:r>
                        </m:e>
                      </m:acc>
                      <m:r>
                        <a:rPr lang="is-I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𝑒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 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𝑝</m:t>
                      </m:r>
                      <m:r>
                        <a:rPr lang="en-US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088410"/>
                <a:ext cx="2952328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15000" b="-9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Object 5"/>
          <p:cNvGraphicFramePr>
            <a:graphicFrameLocks noChangeAspect="1"/>
          </p:cNvGraphicFramePr>
          <p:nvPr>
            <p:extLst/>
          </p:nvPr>
        </p:nvGraphicFramePr>
        <p:xfrm>
          <a:off x="6660232" y="1650568"/>
          <a:ext cx="1584176" cy="360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6" imgW="1143000" imgH="253800" progId="Equation.DSMT4">
                  <p:embed/>
                </p:oleObj>
              </mc:Choice>
              <mc:Fallback>
                <p:oleObj name="Equation" r:id="rId6" imgW="1143000" imgH="253800" progId="Equation.DSMT4">
                  <p:embed/>
                  <p:pic>
                    <p:nvPicPr>
                      <p:cNvPr id="2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1650568"/>
                        <a:ext cx="1584176" cy="360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2487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75" name="Picture 43" descr="atpi_plane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9790" y="448934"/>
            <a:ext cx="3445354" cy="187363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6447" name="Rectangle 15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94224" y="651161"/>
                <a:ext cx="3485688" cy="368258"/>
              </a:xfrm>
            </p:spPr>
            <p:txBody>
              <a:bodyPr/>
              <a:lstStyle/>
              <a:p>
                <a:pPr>
                  <a:buFont typeface="Wingdings" charset="2"/>
                  <a:buChar char="Ø"/>
                </a:pPr>
                <a:r>
                  <a:rPr lang="en-US" altLang="en-US" sz="1600">
                    <a:latin typeface="Comic Sans MS" charset="0"/>
                    <a:ea typeface="Comic Sans MS" charset="0"/>
                    <a:cs typeface="Comic Sans MS" charset="0"/>
                  </a:rPr>
                  <a:t>How to Probe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en-US" sz="16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accPr>
                      <m:e>
                        <m:r>
                          <a:rPr lang="en-US" alt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altLang="en-US" sz="1600">
                    <a:latin typeface="Comic Sans MS" charset="0"/>
                    <a:ea typeface="Comic Sans MS" charset="0"/>
                    <a:cs typeface="Comic Sans MS" charset="0"/>
                  </a:rPr>
                  <a:t> with DEMP:</a:t>
                </a:r>
              </a:p>
            </p:txBody>
          </p:sp>
        </mc:Choice>
        <mc:Fallback xmlns="">
          <p:sp>
            <p:nvSpPr>
              <p:cNvPr id="146447" name="Rectangle 1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94224" y="651161"/>
                <a:ext cx="3485688" cy="368258"/>
              </a:xfrm>
              <a:blipFill rotWithShape="0">
                <a:blip r:embed="rId5"/>
                <a:stretch>
                  <a:fillRect l="-699" t="-1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461" name="Text Box 29"/>
              <p:cNvSpPr txBox="1">
                <a:spLocks noChangeArrowheads="1"/>
              </p:cNvSpPr>
              <p:nvPr/>
            </p:nvSpPr>
            <p:spPr bwMode="auto">
              <a:xfrm>
                <a:off x="236263" y="975104"/>
                <a:ext cx="5393527" cy="589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§"/>
                </a:pPr>
                <a:r>
                  <a:rPr lang="en-US" altLang="en-US" sz="160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The most sensitive observable to probe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en-US" sz="16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</m:ctrlPr>
                      </m:accPr>
                      <m:e>
                        <m:r>
                          <a:rPr lang="en-US" altLang="en-US" sz="1600" b="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Times" charset="0"/>
                            <a:cs typeface="Times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altLang="en-US" sz="160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 is the transverse single-spin asymmetry in exclusive π production:</a:t>
                </a:r>
              </a:p>
            </p:txBody>
          </p:sp>
        </mc:Choice>
        <mc:Fallback xmlns="">
          <p:sp>
            <p:nvSpPr>
              <p:cNvPr id="146461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263" y="975104"/>
                <a:ext cx="5393527" cy="589264"/>
              </a:xfrm>
              <a:prstGeom prst="rect">
                <a:avLst/>
              </a:prstGeom>
              <a:blipFill rotWithShape="0">
                <a:blip r:embed="rId6"/>
                <a:stretch>
                  <a:fillRect l="-452" t="-3093" b="-113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469" name="Text Box 37"/>
          <p:cNvSpPr txBox="1">
            <a:spLocks noChangeArrowheads="1"/>
          </p:cNvSpPr>
          <p:nvPr/>
        </p:nvSpPr>
        <p:spPr bwMode="auto">
          <a:xfrm>
            <a:off x="4942346" y="1397821"/>
            <a:ext cx="840234" cy="338554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/>
            <a:r>
              <a:rPr lang="el-GR" altLang="en-US" sz="16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β</a:t>
            </a:r>
            <a:r>
              <a:rPr lang="en-US" altLang="en-US" sz="16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=(</a:t>
            </a:r>
            <a:r>
              <a:rPr lang="el-GR" altLang="en-US" sz="16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φ</a:t>
            </a:r>
            <a:r>
              <a:rPr lang="en-US" altLang="en-US" sz="16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l-GR" altLang="en-US" sz="16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φ</a:t>
            </a:r>
            <a:r>
              <a:rPr lang="en-US" altLang="en-US" sz="1600" baseline="-25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altLang="en-US" sz="16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l-GR" altLang="en-US" sz="1600">
              <a:solidFill>
                <a:srgbClr val="FF000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2700" y="116632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95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3200" kern="0">
                <a:latin typeface="Arial Black" charset="0"/>
                <a:ea typeface="Arial Black" charset="0"/>
                <a:cs typeface="Arial Black" charset="0"/>
              </a:rPr>
              <a:t>E12-10-006B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4704721" y="2310021"/>
            <a:ext cx="4370423" cy="2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36" tIns="41469" rIns="82936" bIns="41469">
            <a:spAutoFit/>
          </a:bodyPr>
          <a:lstStyle>
            <a:lvl1pPr marL="317500" indent="-317500"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414338" eaLnBrk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/>
            <a:r>
              <a:rPr lang="en-US" altLang="en-US" sz="1400" i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where, d</a:t>
            </a:r>
            <a:r>
              <a:rPr lang="el-GR" altLang="en-US" sz="1400" i="1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σ</a:t>
            </a:r>
            <a:r>
              <a:rPr lang="el-GR" altLang="en-US" sz="1400" i="1" baseline="-250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π</a:t>
            </a:r>
            <a:r>
              <a:rPr lang="en-US" altLang="en-US" sz="1400" i="1" baseline="300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L</a:t>
            </a:r>
            <a:r>
              <a:rPr lang="en-US" altLang="en-US" sz="1400" baseline="300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altLang="en-US" sz="14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= exclusive </a:t>
            </a:r>
            <a:r>
              <a:rPr lang="el-GR" altLang="en-US" sz="14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π</a:t>
            </a:r>
            <a:r>
              <a:rPr lang="en-US" altLang="en-US" sz="1400">
                <a:solidFill>
                  <a:schemeClr val="accent4">
                    <a:lumMod val="50000"/>
                  </a:schemeClr>
                </a:solidFill>
                <a:latin typeface="Times" charset="0"/>
                <a:ea typeface="Times" charset="0"/>
                <a:cs typeface="Times" charset="0"/>
              </a:rPr>
              <a:t> cross section for</a:t>
            </a:r>
            <a:r>
              <a:rPr lang="en-US" altLang="en-US" sz="140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 longitudinal </a:t>
            </a:r>
            <a:r>
              <a:rPr lang="el-GR" altLang="en-US" sz="140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γ</a:t>
            </a:r>
            <a:r>
              <a:rPr lang="en-US" altLang="en-US" sz="140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8"/>
              <p:cNvSpPr>
                <a:spLocks noRot="1" noChangeArrowheads="1"/>
              </p:cNvSpPr>
              <p:nvPr/>
            </p:nvSpPr>
            <p:spPr bwMode="auto">
              <a:xfrm>
                <a:off x="0" y="3015113"/>
                <a:ext cx="5827818" cy="30461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228553" tIns="45711" rIns="91420" bIns="45711" anchor="t"/>
              <a:lstStyle>
                <a:lvl1pPr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folHlink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85750" indent="-285750">
                  <a:spcBef>
                    <a:spcPct val="20000"/>
                  </a:spcBef>
                  <a:buClr>
                    <a:schemeClr val="bg2">
                      <a:lumMod val="10000"/>
                    </a:schemeClr>
                  </a:buClr>
                  <a:buSzPct val="100000"/>
                  <a:buFont typeface="Wingdings" charset="2"/>
                  <a:buChar char="§"/>
                </a:pPr>
                <a:r>
                  <a:rPr lang="en-US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Frankfurt et al. have shown A</a:t>
                </a:r>
                <a:r>
                  <a:rPr lang="en-US" altLang="en-US" sz="1600" b="0" baseline="-25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L</a:t>
                </a:r>
                <a:r>
                  <a:rPr lang="el-GR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┴</a:t>
                </a:r>
                <a:r>
                  <a:rPr lang="en-US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 vanishes if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en-US" sz="1600" b="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en-US" sz="1600" b="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 is zero. If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en-US" sz="1600" b="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en-US" sz="1600" b="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" charset="0"/>
                            <a:cs typeface="Times" charset="0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≠0, the asymmetry will produce a sin</a:t>
                </a:r>
                <a:r>
                  <a:rPr lang="el-GR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β</a:t>
                </a:r>
                <a:r>
                  <a:rPr lang="en-US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 dependence. </a:t>
                </a:r>
              </a:p>
              <a:p>
                <a:pPr>
                  <a:spcBef>
                    <a:spcPct val="20000"/>
                  </a:spcBef>
                  <a:buClr>
                    <a:schemeClr val="tx2"/>
                  </a:buClr>
                  <a:buSzPct val="70000"/>
                </a:pPr>
                <a:r>
                  <a:rPr lang="en-US" altLang="en-US" sz="1400" b="0" i="1" dirty="0"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charset="0"/>
                    <a:ea typeface="Times" charset="0"/>
                    <a:cs typeface="Times" charset="0"/>
                  </a:rPr>
                  <a:t>       </a:t>
                </a:r>
                <a:r>
                  <a:rPr lang="en-US" altLang="en-US" sz="1200" b="0" i="1" dirty="0">
                    <a:solidFill>
                      <a:schemeClr val="accent4">
                        <a:lumMod val="5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(PRD 60(1999)014010)</a:t>
                </a:r>
              </a:p>
              <a:p>
                <a:pPr>
                  <a:spcBef>
                    <a:spcPct val="20000"/>
                  </a:spcBef>
                  <a:buClr>
                    <a:schemeClr val="tx2"/>
                  </a:buClr>
                  <a:buSzPct val="70000"/>
                </a:pPr>
                <a:endParaRPr lang="en-US" altLang="en-US" sz="1200" b="0" i="1" dirty="0">
                  <a:solidFill>
                    <a:schemeClr val="accent4">
                      <a:lumMod val="50000"/>
                    </a:schemeClr>
                  </a:solidFill>
                  <a:latin typeface="Times" charset="0"/>
                  <a:ea typeface="Times" charset="0"/>
                  <a:cs typeface="Times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ct val="20000"/>
                  </a:spcBef>
                  <a:buClr>
                    <a:schemeClr val="bg2">
                      <a:lumMod val="10000"/>
                    </a:schemeClr>
                  </a:buClr>
                  <a:buSzPct val="100000"/>
                  <a:buFont typeface="Wingdings" charset="2"/>
                  <a:buChar char="§"/>
                </a:pPr>
                <a:r>
                  <a:rPr lang="en-US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A</a:t>
                </a:r>
                <a:r>
                  <a:rPr lang="en-US" altLang="en-US" sz="1600" b="0" baseline="-25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L</a:t>
                </a:r>
                <a:r>
                  <a:rPr lang="en-US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┴ is expected to display precocious factorization even at only Q</a:t>
                </a:r>
                <a:r>
                  <a:rPr lang="en-US" altLang="en-US" sz="1600" b="0" baseline="30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2</a:t>
                </a:r>
                <a:r>
                  <a:rPr lang="en-US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~2-4 GeV</a:t>
                </a:r>
                <a:r>
                  <a:rPr lang="en-US" altLang="en-US" sz="1600" b="0" baseline="30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2</a:t>
                </a:r>
                <a:r>
                  <a:rPr lang="en-US" altLang="en-US" sz="16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:</a:t>
                </a:r>
              </a:p>
              <a:p>
                <a:pPr marL="546100" lvl="1" indent="-285750">
                  <a:lnSpc>
                    <a:spcPct val="150000"/>
                  </a:lnSpc>
                  <a:spcAft>
                    <a:spcPct val="10000"/>
                  </a:spcAft>
                  <a:buClr>
                    <a:srgbClr val="669999"/>
                  </a:buClr>
                  <a:buFont typeface="Wingdings" charset="2"/>
                  <a:buChar char="ü"/>
                  <a:tabLst>
                    <a:tab pos="47307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</a:tabLst>
                </a:pPr>
                <a:r>
                  <a:rPr lang="en-US" altLang="en-US" sz="14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At </a:t>
                </a:r>
                <a:r>
                  <a:rPr lang="en-US" altLang="en-US" sz="1400" b="0" i="1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Q</a:t>
                </a:r>
                <a:r>
                  <a:rPr lang="en-US" altLang="en-US" sz="1400" b="0" i="1" baseline="30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2</a:t>
                </a:r>
                <a:r>
                  <a:rPr lang="en-US" altLang="en-US" sz="14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=10 GeV</a:t>
                </a:r>
                <a:r>
                  <a:rPr lang="en-US" altLang="en-US" sz="1400" b="0" baseline="30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2</a:t>
                </a:r>
                <a:r>
                  <a:rPr lang="en-US" altLang="en-US" sz="14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, Twist–4 effects can be large, but cancel   in A</a:t>
                </a:r>
                <a:r>
                  <a:rPr lang="en-US" altLang="en-US" sz="1400" b="0" baseline="-25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L</a:t>
                </a:r>
                <a:r>
                  <a:rPr lang="en-US" altLang="en-US" sz="1400" b="0" baseline="30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┴ </a:t>
                </a:r>
                <a:r>
                  <a:rPr lang="en-US" altLang="en-US" sz="1200" b="0" i="1" dirty="0">
                    <a:solidFill>
                      <a:schemeClr val="accent4">
                        <a:lumMod val="5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(</a:t>
                </a:r>
                <a:r>
                  <a:rPr lang="en-US" altLang="en-US" sz="1200" b="0" i="1" dirty="0" err="1">
                    <a:solidFill>
                      <a:schemeClr val="accent4">
                        <a:lumMod val="5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Belitsky</a:t>
                </a:r>
                <a:r>
                  <a:rPr lang="en-US" altLang="en-US" sz="1200" b="0" i="1" dirty="0">
                    <a:solidFill>
                      <a:schemeClr val="accent4">
                        <a:lumMod val="5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 &amp; </a:t>
                </a:r>
                <a:r>
                  <a:rPr lang="en-US" altLang="en-US" sz="1200" b="0" i="1" dirty="0" err="1">
                    <a:solidFill>
                      <a:schemeClr val="accent4">
                        <a:lumMod val="5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Műller</a:t>
                </a:r>
                <a:r>
                  <a:rPr lang="en-US" altLang="en-US" sz="1200" b="0" i="1" dirty="0">
                    <a:solidFill>
                      <a:schemeClr val="accent4">
                        <a:lumMod val="5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 PLB 513(2001)349).</a:t>
                </a:r>
                <a:endParaRPr lang="en-US" altLang="en-US" sz="1200" b="0" i="1" baseline="-25000" dirty="0">
                  <a:solidFill>
                    <a:schemeClr val="accent4">
                      <a:lumMod val="50000"/>
                    </a:schemeClr>
                  </a:solidFill>
                  <a:latin typeface="Times" charset="0"/>
                  <a:ea typeface="Times" charset="0"/>
                  <a:cs typeface="Times" charset="0"/>
                </a:endParaRPr>
              </a:p>
              <a:p>
                <a:pPr marL="546100" lvl="1" indent="-285750">
                  <a:lnSpc>
                    <a:spcPct val="150000"/>
                  </a:lnSpc>
                  <a:spcAft>
                    <a:spcPct val="10000"/>
                  </a:spcAft>
                  <a:buClr>
                    <a:srgbClr val="669999"/>
                  </a:buClr>
                  <a:buFont typeface="Wingdings" charset="2"/>
                  <a:buChar char="ü"/>
                  <a:tabLst>
                    <a:tab pos="473075" algn="l"/>
                    <a:tab pos="1312863" algn="l"/>
                    <a:tab pos="1970088" algn="l"/>
                    <a:tab pos="2627313" algn="l"/>
                    <a:tab pos="3282950" algn="l"/>
                    <a:tab pos="3940175" algn="l"/>
                  </a:tabLst>
                </a:pPr>
                <a:r>
                  <a:rPr lang="en-US" altLang="en-US" sz="14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At </a:t>
                </a:r>
                <a:r>
                  <a:rPr lang="en-US" altLang="en-US" sz="1400" b="0" i="1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Q</a:t>
                </a:r>
                <a:r>
                  <a:rPr lang="en-US" altLang="en-US" sz="1400" b="0" i="1" baseline="30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2</a:t>
                </a:r>
                <a:r>
                  <a:rPr lang="en-US" altLang="en-US" sz="14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=4 GeV</a:t>
                </a:r>
                <a:r>
                  <a:rPr lang="en-US" altLang="en-US" sz="1400" b="0" baseline="30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2</a:t>
                </a:r>
                <a:r>
                  <a:rPr lang="en-US" altLang="en-US" sz="14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, higher twist effects even larger in </a:t>
                </a:r>
                <a:r>
                  <a:rPr lang="el-GR" altLang="en-US" sz="14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σ</a:t>
                </a:r>
                <a:r>
                  <a:rPr lang="en-US" altLang="en-US" sz="1400" b="0" baseline="-2500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L</a:t>
                </a:r>
                <a:r>
                  <a:rPr lang="en-US" altLang="en-US" sz="1400" b="0" dirty="0">
                    <a:solidFill>
                      <a:schemeClr val="bg2">
                        <a:lumMod val="1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, but still cancel in the asymmetry </a:t>
                </a:r>
                <a:r>
                  <a:rPr lang="en-US" altLang="en-US" sz="1200" b="0" i="1" dirty="0">
                    <a:solidFill>
                      <a:schemeClr val="accent4">
                        <a:lumMod val="50000"/>
                      </a:schemeClr>
                    </a:solidFill>
                    <a:latin typeface="Times" charset="0"/>
                    <a:ea typeface="Times" charset="0"/>
                    <a:cs typeface="Times" charset="0"/>
                  </a:rPr>
                  <a:t>(CIPANP 2003).</a:t>
                </a:r>
              </a:p>
            </p:txBody>
          </p:sp>
        </mc:Choice>
        <mc:Fallback xmlns="">
          <p:sp>
            <p:nvSpPr>
              <p:cNvPr id="14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015113"/>
                <a:ext cx="5827818" cy="3046122"/>
              </a:xfrm>
              <a:prstGeom prst="rect">
                <a:avLst/>
              </a:prstGeom>
              <a:blipFill rotWithShape="0">
                <a:blip r:embed="rId7"/>
                <a:stretch>
                  <a:fillRect t="-802" b="-24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69" y="2654866"/>
            <a:ext cx="3055612" cy="354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913" y="6131687"/>
            <a:ext cx="835894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1600" b="1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Because of requiring the virtual photon to be longitudinally polarized, it has not yet been possible to perform an experiment to directly measure A</a:t>
            </a:r>
            <a:r>
              <a:rPr lang="en-US" altLang="en-US" sz="1600" b="1" baseline="-250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L</a:t>
            </a:r>
            <a:r>
              <a:rPr lang="en-US" altLang="en-US" sz="1600" b="1" baseline="30000">
                <a:solidFill>
                  <a:schemeClr val="bg2">
                    <a:lumMod val="10000"/>
                  </a:schemeClr>
                </a:solidFill>
                <a:latin typeface="Times" charset="0"/>
                <a:ea typeface="Times" charset="0"/>
                <a:cs typeface="Times" charset="0"/>
              </a:rPr>
              <a:t>┴</a:t>
            </a:r>
            <a:endParaRPr lang="en-US" sz="1600">
              <a:solidFill>
                <a:schemeClr val="bg2">
                  <a:lumMod val="10000"/>
                </a:schemeClr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84" y="1669081"/>
            <a:ext cx="3598973" cy="499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933" y="2226445"/>
            <a:ext cx="3632807" cy="61666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701087" y="6545806"/>
            <a:ext cx="442913" cy="341312"/>
          </a:xfrm>
        </p:spPr>
        <p:txBody>
          <a:bodyPr/>
          <a:lstStyle/>
          <a:p>
            <a:pPr algn="ctr"/>
            <a:fld id="{F25F2D84-529E-D84D-911E-DE19E23AD440}" type="slidenum">
              <a:rPr lang="zh-CN" altLang="en-US" smtClean="0"/>
              <a:pPr algn="ctr"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753908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NL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NL" id="{5DF20D7B-D664-EF4A-BFD1-84AB6DFE0098}" vid="{A43922FF-6591-4245-9E02-14A915E78F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NL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NL" id="{F8144DAE-1D6A-3E44-835D-60F3193D2AA3}" vid="{CFF49B7E-8AE0-C44F-AFB4-200789F3E07F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ANL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NL" id="{F8144DAE-1D6A-3E44-835D-60F3193D2AA3}" vid="{CFF49B7E-8AE0-C44F-AFB4-200789F3E07F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ANL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NL" id="{F8144DAE-1D6A-3E44-835D-60F3193D2AA3}" vid="{CFF49B7E-8AE0-C44F-AFB4-200789F3E07F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ANL</Template>
  <TotalTime>41560</TotalTime>
  <Words>2447</Words>
  <Application>Microsoft Macintosh PowerPoint</Application>
  <PresentationFormat>On-screen Show (4:3)</PresentationFormat>
  <Paragraphs>307</Paragraphs>
  <Slides>25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宋体</vt:lpstr>
      <vt:lpstr>Arial</vt:lpstr>
      <vt:lpstr>Arial Black</vt:lpstr>
      <vt:lpstr>Bookman Old Style</vt:lpstr>
      <vt:lpstr>Calibri</vt:lpstr>
      <vt:lpstr>Cambria Math</vt:lpstr>
      <vt:lpstr>Comic Sans MS</vt:lpstr>
      <vt:lpstr>Courier New</vt:lpstr>
      <vt:lpstr>Georgia</vt:lpstr>
      <vt:lpstr>Symbol</vt:lpstr>
      <vt:lpstr>Times</vt:lpstr>
      <vt:lpstr>Times New Roman</vt:lpstr>
      <vt:lpstr>Trebuchet MS</vt:lpstr>
      <vt:lpstr>Wingdings</vt:lpstr>
      <vt:lpstr>ANL</vt:lpstr>
      <vt:lpstr>Office Theme</vt:lpstr>
      <vt:lpstr>1_ANL</vt:lpstr>
      <vt:lpstr>1_Office Theme</vt:lpstr>
      <vt:lpstr>2_ANL</vt:lpstr>
      <vt:lpstr>2_Office Theme</vt:lpstr>
      <vt:lpstr>3_ANL</vt:lpstr>
      <vt:lpstr>3_Office Theme</vt:lpstr>
      <vt:lpstr>Equation</vt:lpstr>
      <vt:lpstr>Study Generalized Parton Distributions using SoLID</vt:lpstr>
      <vt:lpstr>SoLID GPD Measurements</vt:lpstr>
      <vt:lpstr>Experimental Setup:</vt:lpstr>
      <vt:lpstr>SoLID GPD Measurements</vt:lpstr>
      <vt:lpstr>SoLID GPD Measurements</vt:lpstr>
      <vt:lpstr>SoLID GPD Measurements</vt:lpstr>
      <vt:lpstr>Backup</vt:lpstr>
      <vt:lpstr>E12-10-006B</vt:lpstr>
      <vt:lpstr>PowerPoint Presentation</vt:lpstr>
      <vt:lpstr>PowerPoint Presentation</vt:lpstr>
      <vt:lpstr>Kinematic Coverage and Binning</vt:lpstr>
      <vt:lpstr>Unbinned Maximum Likelihood (UML) Method</vt:lpstr>
      <vt:lpstr>Projected Uncertainties</vt:lpstr>
      <vt:lpstr>Summary</vt:lpstr>
      <vt:lpstr>SoLID-DVCS Programs  with polarized He3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SoLID-DDVCS Programs with unpolarized targets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雨林木风</dc:creator>
  <cp:lastModifiedBy>Zhihong Ye</cp:lastModifiedBy>
  <cp:revision>1810</cp:revision>
  <cp:lastPrinted>2020-12-09T17:03:55Z</cp:lastPrinted>
  <dcterms:created xsi:type="dcterms:W3CDTF">2014-12-01T14:42:25Z</dcterms:created>
  <dcterms:modified xsi:type="dcterms:W3CDTF">2021-01-02T17:17:59Z</dcterms:modified>
</cp:coreProperties>
</file>