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4" r:id="rId3"/>
    <p:sldMasterId id="2147483720" r:id="rId4"/>
  </p:sldMasterIdLst>
  <p:notesMasterIdLst>
    <p:notesMasterId r:id="rId49"/>
  </p:notesMasterIdLst>
  <p:sldIdLst>
    <p:sldId id="366" r:id="rId5"/>
    <p:sldId id="715" r:id="rId6"/>
    <p:sldId id="373" r:id="rId7"/>
    <p:sldId id="374" r:id="rId8"/>
    <p:sldId id="408" r:id="rId9"/>
    <p:sldId id="298" r:id="rId10"/>
    <p:sldId id="741" r:id="rId11"/>
    <p:sldId id="300" r:id="rId12"/>
    <p:sldId id="285" r:id="rId13"/>
    <p:sldId id="733" r:id="rId14"/>
    <p:sldId id="262" r:id="rId15"/>
    <p:sldId id="301" r:id="rId16"/>
    <p:sldId id="369" r:id="rId17"/>
    <p:sldId id="376" r:id="rId18"/>
    <p:sldId id="382" r:id="rId19"/>
    <p:sldId id="738" r:id="rId20"/>
    <p:sldId id="718" r:id="rId21"/>
    <p:sldId id="737" r:id="rId22"/>
    <p:sldId id="278" r:id="rId23"/>
    <p:sldId id="716" r:id="rId24"/>
    <p:sldId id="720" r:id="rId25"/>
    <p:sldId id="736" r:id="rId26"/>
    <p:sldId id="584" r:id="rId27"/>
    <p:sldId id="702" r:id="rId28"/>
    <p:sldId id="740" r:id="rId29"/>
    <p:sldId id="711" r:id="rId30"/>
    <p:sldId id="417" r:id="rId31"/>
    <p:sldId id="378" r:id="rId32"/>
    <p:sldId id="414" r:id="rId33"/>
    <p:sldId id="386" r:id="rId34"/>
    <p:sldId id="387" r:id="rId35"/>
    <p:sldId id="388" r:id="rId36"/>
    <p:sldId id="260" r:id="rId37"/>
    <p:sldId id="412" r:id="rId38"/>
    <p:sldId id="713" r:id="rId39"/>
    <p:sldId id="714" r:id="rId40"/>
    <p:sldId id="413" r:id="rId41"/>
    <p:sldId id="411" r:id="rId42"/>
    <p:sldId id="406" r:id="rId43"/>
    <p:sldId id="407" r:id="rId44"/>
    <p:sldId id="739" r:id="rId45"/>
    <p:sldId id="307" r:id="rId46"/>
    <p:sldId id="367" r:id="rId47"/>
    <p:sldId id="70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40"/>
    <p:restoredTop sz="93322" autoAdjust="0"/>
  </p:normalViewPr>
  <p:slideViewPr>
    <p:cSldViewPr snapToGrid="0" snapToObjects="1">
      <p:cViewPr varScale="1">
        <p:scale>
          <a:sx n="98" d="100"/>
          <a:sy n="98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91775-FB71-7D49-92C8-1AA2B3DC6211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5386-01BD-5145-823F-6B0101A4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7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2E9C83-7CEE-8E4C-BE2D-0325AB317DC0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79450"/>
            <a:ext cx="4529137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9913"/>
            <a:ext cx="5043488" cy="40782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2E9C83-7CEE-8E4C-BE2D-0325AB317DC0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79450"/>
            <a:ext cx="4529137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9913"/>
            <a:ext cx="5043488" cy="40782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0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0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8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3059" indent="0" algn="ctr">
              <a:buNone/>
              <a:defRPr/>
            </a:lvl2pPr>
            <a:lvl3pPr marL="906118" indent="0" algn="ctr">
              <a:buNone/>
              <a:defRPr/>
            </a:lvl3pPr>
            <a:lvl4pPr marL="1359176" indent="0" algn="ctr">
              <a:buNone/>
              <a:defRPr/>
            </a:lvl4pPr>
            <a:lvl5pPr marL="1812236" indent="0" algn="ctr">
              <a:buNone/>
              <a:defRPr/>
            </a:lvl5pPr>
            <a:lvl6pPr marL="2265296" indent="0" algn="ctr">
              <a:buNone/>
              <a:defRPr/>
            </a:lvl6pPr>
            <a:lvl7pPr marL="2718355" indent="0" algn="ctr">
              <a:buNone/>
              <a:defRPr/>
            </a:lvl7pPr>
            <a:lvl8pPr marL="3171414" indent="0" algn="ctr">
              <a:buNone/>
              <a:defRPr/>
            </a:lvl8pPr>
            <a:lvl9pPr marL="36244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34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A. Gade,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3/25/21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97F26045-EFAF-4618-8EDF-874E6A216DC5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15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C.K. Gelbke,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3/25/21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741F7592-A814-4C7D-B2F7-84C7A5C765CD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" t="14900" r="51408" b="16333"/>
          <a:stretch>
            <a:fillRect/>
          </a:stretch>
        </p:blipFill>
        <p:spPr bwMode="auto">
          <a:xfrm>
            <a:off x="3787322" y="6228458"/>
            <a:ext cx="159505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07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5733143" y="6420446"/>
            <a:ext cx="3230941" cy="285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>
                <a:solidFill>
                  <a:srgbClr val="064308"/>
                </a:solidFill>
                <a:latin typeface="Helvetica" pitchFamily="34" charset="0"/>
                <a:ea typeface="ヒラギノ角ゴ Pro W3"/>
                <a:cs typeface="ヒラギノ角ゴ Pro W3"/>
              </a:rPr>
              <a:t>O.Kester, IAP seminar, Frankfurt, Germany,</a:t>
            </a:r>
          </a:p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>
                <a:solidFill>
                  <a:srgbClr val="064308"/>
                </a:solidFill>
                <a:latin typeface="Helvetica" pitchFamily="34" charset="0"/>
                <a:ea typeface="ヒラギノ角ゴ Pro W3"/>
                <a:cs typeface="ヒラギノ角ゴ Pro W3"/>
              </a:rPr>
              <a:t> 11/06/2009, </a:t>
            </a:r>
            <a:r>
              <a:rPr lang="en-US" sz="1031">
                <a:solidFill>
                  <a:srgbClr val="064308"/>
                </a:solidFill>
                <a:latin typeface="Arial" charset="0"/>
                <a:ea typeface="ヒラギノ角ゴ Pro W3"/>
                <a:cs typeface="ヒラギノ角ゴ Pro W3"/>
              </a:rPr>
              <a:t>Slide </a:t>
            </a:r>
            <a:fld id="{12FB4F39-DD78-40F1-832A-07EB76A4AFFF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/>
                <a:cs typeface="ヒラギノ角ゴ Pro W3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>
              <a:solidFill>
                <a:srgbClr val="06430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" t="14900" r="51408" b="16333"/>
          <a:stretch>
            <a:fillRect/>
          </a:stretch>
        </p:blipFill>
        <p:spPr bwMode="auto">
          <a:xfrm>
            <a:off x="3787322" y="6228458"/>
            <a:ext cx="159505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C.K. Gelbke,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3/25/21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2C2192E9-C921-420E-A92C-DFB1594B8F3B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74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C.K. Gelbke,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3/25/21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EBFA3CF4-04C2-46B2-8356-12175B2DFA46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724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A. Gade,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3/25/21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97F26045-EFAF-4618-8EDF-874E6A216DC5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552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5867400" cy="4765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2096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88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513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431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60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686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180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297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501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8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7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6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01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_4:3_Title_White.pd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20" cy="6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71713"/>
            <a:ext cx="8229600" cy="1143000"/>
          </a:xfrm>
        </p:spPr>
        <p:txBody>
          <a:bodyPr>
            <a:normAutofit/>
          </a:bodyPr>
          <a:lstStyle>
            <a:lvl1pPr>
              <a:defRPr sz="6186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9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549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495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452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80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173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092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66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3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81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249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389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99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_4:3_Title_White.pd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20" cy="6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71713"/>
            <a:ext cx="8229600" cy="1143000"/>
          </a:xfrm>
        </p:spPr>
        <p:txBody>
          <a:bodyPr>
            <a:normAutofit/>
          </a:bodyPr>
          <a:lstStyle>
            <a:lvl1pPr>
              <a:defRPr sz="6186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4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640C0-CA1E-1D4D-B5B0-A3946E1E4C88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3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08" y="1067099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68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3099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06199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59298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12398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664" indent="-169664" algn="l" defTabSz="80069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969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2438" indent="-169664" algn="l" defTabSz="80069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594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735211" indent="-169664" algn="l" defTabSz="80069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594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45692" indent="-226219" algn="l" defTabSz="8006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750219" indent="-148828" algn="l" defTabSz="8006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04140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6pPr>
      <a:lvl7pPr marL="2657241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7pPr>
      <a:lvl8pPr marL="3110340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8pPr>
      <a:lvl9pPr marL="3563439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30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61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92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123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54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85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716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24796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22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anl.gov/theory/research/momenta/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anl.gov/theory/research/momenta/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9.emf"/><Relationship Id="rId9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2.wmf"/><Relationship Id="rId10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81200" y="1696886"/>
            <a:ext cx="5181600" cy="10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Augusto O. </a:t>
            </a:r>
            <a:r>
              <a:rPr lang="en-US" sz="1800" b="1" i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Macchiavelli</a:t>
            </a: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Nuclear Science Division                           Lawrence Berkeley National Laboratory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70362" y="5581779"/>
            <a:ext cx="6805467" cy="1067339"/>
            <a:chOff x="1237864" y="5499465"/>
            <a:chExt cx="6805467" cy="10673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7864" y="5499465"/>
              <a:ext cx="6664357" cy="106733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595439" y="6179189"/>
              <a:ext cx="5447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itchFamily="-107" charset="0"/>
                  <a:ea typeface="+mn-ea"/>
                  <a:cs typeface="+mn-cs"/>
                </a:rPr>
                <a:t>Work supported under contract number DE-AC02-05CH11231. 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67764" y="235429"/>
            <a:ext cx="8352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Isospin dependence of NN correlations,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quenching of spectroscopic factors,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and some speculations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7CEFE-04B7-8140-98D8-9D5F06FDA7FA}"/>
              </a:ext>
            </a:extLst>
          </p:cNvPr>
          <p:cNvSpPr txBox="1"/>
          <p:nvPr/>
        </p:nvSpPr>
        <p:spPr>
          <a:xfrm>
            <a:off x="3488768" y="5170708"/>
            <a:ext cx="25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March 22-26,  2021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11176-EB6B-3542-8F84-D2476673F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077" y="3121730"/>
            <a:ext cx="5027846" cy="1852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29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50"/>
          <p:cNvGrpSpPr>
            <a:grpSpLocks/>
          </p:cNvGrpSpPr>
          <p:nvPr/>
        </p:nvGrpSpPr>
        <p:grpSpPr bwMode="auto">
          <a:xfrm>
            <a:off x="1001726" y="1598538"/>
            <a:ext cx="7467600" cy="1676400"/>
            <a:chOff x="1143000" y="1219200"/>
            <a:chExt cx="7467600" cy="1676400"/>
          </a:xfrm>
        </p:grpSpPr>
        <p:sp>
          <p:nvSpPr>
            <p:cNvPr id="79875" name="Line 5"/>
            <p:cNvSpPr>
              <a:spLocks noChangeShapeType="1"/>
            </p:cNvSpPr>
            <p:nvPr/>
          </p:nvSpPr>
          <p:spPr bwMode="auto">
            <a:xfrm>
              <a:off x="3992468" y="220980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6" name="Line 6"/>
            <p:cNvSpPr>
              <a:spLocks noChangeShapeType="1"/>
            </p:cNvSpPr>
            <p:nvPr/>
          </p:nvSpPr>
          <p:spPr bwMode="auto">
            <a:xfrm>
              <a:off x="3992468" y="136099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7" name="Line 7"/>
            <p:cNvSpPr>
              <a:spLocks noChangeShapeType="1"/>
            </p:cNvSpPr>
            <p:nvPr/>
          </p:nvSpPr>
          <p:spPr bwMode="auto">
            <a:xfrm>
              <a:off x="4733318" y="1360990"/>
              <a:ext cx="0" cy="84881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8" name="Line 10"/>
            <p:cNvSpPr>
              <a:spLocks noChangeShapeType="1"/>
            </p:cNvSpPr>
            <p:nvPr/>
          </p:nvSpPr>
          <p:spPr bwMode="auto">
            <a:xfrm>
              <a:off x="4074785" y="1785395"/>
              <a:ext cx="1564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9" name="Line 5"/>
            <p:cNvSpPr>
              <a:spLocks noChangeShapeType="1"/>
            </p:cNvSpPr>
            <p:nvPr/>
          </p:nvSpPr>
          <p:spPr bwMode="auto">
            <a:xfrm>
              <a:off x="6964268" y="220980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0" name="Line 6"/>
            <p:cNvSpPr>
              <a:spLocks noChangeShapeType="1"/>
            </p:cNvSpPr>
            <p:nvPr/>
          </p:nvSpPr>
          <p:spPr bwMode="auto">
            <a:xfrm>
              <a:off x="6964268" y="136099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1" name="Line 7"/>
            <p:cNvSpPr>
              <a:spLocks noChangeShapeType="1"/>
            </p:cNvSpPr>
            <p:nvPr/>
          </p:nvSpPr>
          <p:spPr bwMode="auto">
            <a:xfrm>
              <a:off x="7705118" y="1360990"/>
              <a:ext cx="0" cy="84881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7046585" y="1785395"/>
              <a:ext cx="1564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9883" name="Group 26"/>
            <p:cNvGrpSpPr>
              <a:grpSpLocks/>
            </p:cNvGrpSpPr>
            <p:nvPr/>
          </p:nvGrpSpPr>
          <p:grpSpPr bwMode="auto">
            <a:xfrm>
              <a:off x="1173068" y="1360990"/>
              <a:ext cx="1646332" cy="848810"/>
              <a:chOff x="1173068" y="1360990"/>
              <a:chExt cx="1646332" cy="848810"/>
            </a:xfrm>
          </p:grpSpPr>
          <p:sp>
            <p:nvSpPr>
              <p:cNvPr id="79919" name="Line 5"/>
              <p:cNvSpPr>
                <a:spLocks noChangeShapeType="1"/>
              </p:cNvSpPr>
              <p:nvPr/>
            </p:nvSpPr>
            <p:spPr bwMode="auto">
              <a:xfrm>
                <a:off x="1173068" y="2209800"/>
                <a:ext cx="16463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0" name="Line 6"/>
              <p:cNvSpPr>
                <a:spLocks noChangeShapeType="1"/>
              </p:cNvSpPr>
              <p:nvPr/>
            </p:nvSpPr>
            <p:spPr bwMode="auto">
              <a:xfrm>
                <a:off x="1173068" y="1360990"/>
                <a:ext cx="16463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1" name="Line 7"/>
              <p:cNvSpPr>
                <a:spLocks noChangeShapeType="1"/>
              </p:cNvSpPr>
              <p:nvPr/>
            </p:nvSpPr>
            <p:spPr bwMode="auto">
              <a:xfrm>
                <a:off x="1913918" y="1360990"/>
                <a:ext cx="0" cy="84881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3" name="Line 10"/>
              <p:cNvSpPr>
                <a:spLocks noChangeShapeType="1"/>
              </p:cNvSpPr>
              <p:nvPr/>
            </p:nvSpPr>
            <p:spPr bwMode="auto">
              <a:xfrm>
                <a:off x="1255385" y="1785395"/>
                <a:ext cx="15640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9884" name="Rectangle 27"/>
            <p:cNvSpPr>
              <a:spLocks noChangeArrowheads="1"/>
            </p:cNvSpPr>
            <p:nvPr/>
          </p:nvSpPr>
          <p:spPr bwMode="auto">
            <a:xfrm>
              <a:off x="11430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5" name="Rectangle 28"/>
            <p:cNvSpPr>
              <a:spLocks noChangeArrowheads="1"/>
            </p:cNvSpPr>
            <p:nvPr/>
          </p:nvSpPr>
          <p:spPr bwMode="auto">
            <a:xfrm>
              <a:off x="39624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6" name="Rectangle 29"/>
            <p:cNvSpPr>
              <a:spLocks noChangeArrowheads="1"/>
            </p:cNvSpPr>
            <p:nvPr/>
          </p:nvSpPr>
          <p:spPr bwMode="auto">
            <a:xfrm>
              <a:off x="69342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4958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7244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grpSp>
          <p:nvGrpSpPr>
            <p:cNvPr id="79893" name="Group 36"/>
            <p:cNvGrpSpPr>
              <a:grpSpLocks/>
            </p:cNvGrpSpPr>
            <p:nvPr/>
          </p:nvGrpSpPr>
          <p:grpSpPr bwMode="auto">
            <a:xfrm>
              <a:off x="7239000" y="1219200"/>
              <a:ext cx="914400" cy="228600"/>
              <a:chOff x="1905000" y="3810000"/>
              <a:chExt cx="914400" cy="22860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19050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1336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23622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25908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9894" name="Group 39"/>
            <p:cNvGrpSpPr>
              <a:grpSpLocks/>
            </p:cNvGrpSpPr>
            <p:nvPr/>
          </p:nvGrpSpPr>
          <p:grpSpPr bwMode="auto">
            <a:xfrm>
              <a:off x="4495800" y="2362200"/>
              <a:ext cx="457200" cy="228600"/>
              <a:chOff x="3048000" y="4114800"/>
              <a:chExt cx="457200" cy="2286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3048000" y="4114800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276600" y="4114800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9895" name="Group 46"/>
            <p:cNvGrpSpPr>
              <a:grpSpLocks/>
            </p:cNvGrpSpPr>
            <p:nvPr/>
          </p:nvGrpSpPr>
          <p:grpSpPr bwMode="auto">
            <a:xfrm>
              <a:off x="7239000" y="2362200"/>
              <a:ext cx="914400" cy="228600"/>
              <a:chOff x="7010400" y="4038600"/>
              <a:chExt cx="914400" cy="228600"/>
            </a:xfrm>
          </p:grpSpPr>
          <p:grpSp>
            <p:nvGrpSpPr>
              <p:cNvPr id="79899" name="Group 40"/>
              <p:cNvGrpSpPr>
                <a:grpSpLocks/>
              </p:cNvGrpSpPr>
              <p:nvPr/>
            </p:nvGrpSpPr>
            <p:grpSpPr bwMode="auto">
              <a:xfrm>
                <a:off x="7010400" y="4038600"/>
                <a:ext cx="457200" cy="228600"/>
                <a:chOff x="3048000" y="4114800"/>
                <a:chExt cx="457200" cy="2286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0480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32766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9900" name="Group 43"/>
              <p:cNvGrpSpPr>
                <a:grpSpLocks/>
              </p:cNvGrpSpPr>
              <p:nvPr/>
            </p:nvGrpSpPr>
            <p:grpSpPr bwMode="auto">
              <a:xfrm>
                <a:off x="7467600" y="4038600"/>
                <a:ext cx="457200" cy="228600"/>
                <a:chOff x="3048000" y="4114800"/>
                <a:chExt cx="457200" cy="228600"/>
              </a:xfrm>
            </p:grpSpPr>
            <p:sp>
              <p:nvSpPr>
                <p:cNvPr id="45" name="Oval 44"/>
                <p:cNvSpPr/>
                <p:nvPr/>
              </p:nvSpPr>
              <p:spPr bwMode="auto">
                <a:xfrm>
                  <a:off x="30480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32766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</p:grpSp>
        </p:grpSp>
      </p:grpSp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8257"/>
              </p:ext>
            </p:extLst>
          </p:nvPr>
        </p:nvGraphicFramePr>
        <p:xfrm>
          <a:off x="0" y="1918670"/>
          <a:ext cx="124619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3" imgW="546100" imgH="215900" progId="Equation.3">
                  <p:embed/>
                </p:oleObj>
              </mc:Choice>
              <mc:Fallback>
                <p:oleObj name="Equation" r:id="rId3" imgW="546100" imgH="215900" progId="Equation.3">
                  <p:embed/>
                  <p:pic>
                    <p:nvPicPr>
                      <p:cNvPr id="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8670"/>
                        <a:ext cx="1246190" cy="4921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70893" y="3459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2p2h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97726" y="3459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4p4h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46189" y="3493987"/>
            <a:ext cx="174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0p0h</a:t>
            </a:r>
          </a:p>
          <a:p>
            <a:r>
              <a:rPr lang="en-US" dirty="0"/>
              <a:t>Unperturbed </a:t>
            </a:r>
            <a:r>
              <a:rPr lang="en-US" dirty="0" err="1"/>
              <a:t>gs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12A335A-4076-854E-94B1-0186D131AD59}"/>
              </a:ext>
            </a:extLst>
          </p:cNvPr>
          <p:cNvSpPr/>
          <p:nvPr/>
        </p:nvSpPr>
        <p:spPr>
          <a:xfrm>
            <a:off x="3420899" y="144328"/>
            <a:ext cx="239411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LRC  Dressed nucleons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6E7F7D-750E-3C46-AD61-7B539A48D542}"/>
              </a:ext>
            </a:extLst>
          </p:cNvPr>
          <p:cNvSpPr txBox="1"/>
          <p:nvPr/>
        </p:nvSpPr>
        <p:spPr>
          <a:xfrm>
            <a:off x="397788" y="4532706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gs</a:t>
            </a:r>
            <a:r>
              <a:rPr lang="en-US" sz="2400" dirty="0"/>
              <a:t> &gt; = A |0p0h&gt; + B |2p2h&gt; + … (small)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E5EB39-962E-0049-85FC-0724FCE0D0A7}"/>
              </a:ext>
            </a:extLst>
          </p:cNvPr>
          <p:cNvSpPr txBox="1"/>
          <p:nvPr/>
        </p:nvSpPr>
        <p:spPr>
          <a:xfrm>
            <a:off x="397788" y="5218505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~  Matrix element / Energy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97D7CC-BF98-0C41-8483-639A012DFCA7}"/>
              </a:ext>
            </a:extLst>
          </p:cNvPr>
          <p:cNvSpPr txBox="1"/>
          <p:nvPr/>
        </p:nvSpPr>
        <p:spPr>
          <a:xfrm>
            <a:off x="397788" y="5924840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~  G</a:t>
            </a:r>
            <a:r>
              <a:rPr lang="en-US" sz="2400" dirty="0">
                <a:latin typeface="Symbol" charset="2"/>
                <a:cs typeface="Symbol" charset="2"/>
              </a:rPr>
              <a:t>W</a:t>
            </a:r>
            <a:r>
              <a:rPr lang="en-US" sz="2400" dirty="0"/>
              <a:t>/ 2hbarW</a:t>
            </a:r>
            <a:r>
              <a:rPr lang="en-US" sz="2400" baseline="-25000" dirty="0"/>
              <a:t>0 </a:t>
            </a:r>
            <a:r>
              <a:rPr lang="en-US" sz="2400" dirty="0"/>
              <a:t>=  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/hbarW</a:t>
            </a:r>
            <a:r>
              <a:rPr lang="en-US" sz="2400" baseline="-25000" dirty="0"/>
              <a:t>0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278E1F-2B76-6F48-BE75-FFD9905E2BF4}"/>
              </a:ext>
            </a:extLst>
          </p:cNvPr>
          <p:cNvSpPr/>
          <p:nvPr/>
        </p:nvSpPr>
        <p:spPr>
          <a:xfrm>
            <a:off x="397172" y="884193"/>
            <a:ext cx="219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Pairing Vibrations  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1F81-E639-5946-B2CB-E57247251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893" y="5443419"/>
            <a:ext cx="3625486" cy="710880"/>
          </a:xfrm>
          <a:prstGeom prst="rect">
            <a:avLst/>
          </a:prstGeom>
          <a:noFill/>
          <a:ln w="47625">
            <a:solidFill>
              <a:schemeClr val="accent2"/>
            </a:solidFill>
          </a:ln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DE507FD-0372-1B4A-96B2-717D874397C1}"/>
              </a:ext>
            </a:extLst>
          </p:cNvPr>
          <p:cNvSpPr/>
          <p:nvPr/>
        </p:nvSpPr>
        <p:spPr>
          <a:xfrm>
            <a:off x="4387693" y="5637040"/>
            <a:ext cx="460526" cy="2446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../../../../../../Desktop/Screen%20Shot%202017-09-19%20at%">
            <a:extLst>
              <a:ext uri="{FF2B5EF4-FFF2-40B4-BE49-F238E27FC236}">
                <a16:creationId xmlns:a16="http://schemas.microsoft.com/office/drawing/2014/main" id="{D058B7A4-29E7-BB4D-BD81-F7BB3E23394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190" y="1441615"/>
            <a:ext cx="5078192" cy="37549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3DB07A-7BB9-874E-8BA4-37ED0A8E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SRC: Quantitative information from JLAB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507C4-5355-854A-82C9-FAC2F1A7E60F}"/>
              </a:ext>
            </a:extLst>
          </p:cNvPr>
          <p:cNvSpPr txBox="1"/>
          <p:nvPr/>
        </p:nvSpPr>
        <p:spPr>
          <a:xfrm>
            <a:off x="5359277" y="274291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minority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2592C-1BB2-894F-A91F-0BA17FD7A49B}"/>
              </a:ext>
            </a:extLst>
          </p:cNvPr>
          <p:cNvSpPr/>
          <p:nvPr/>
        </p:nvSpPr>
        <p:spPr>
          <a:xfrm>
            <a:off x="5251250" y="5453265"/>
            <a:ext cx="370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Duer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Nature </a:t>
            </a:r>
            <a:r>
              <a:rPr lang="en-US" b="1" dirty="0"/>
              <a:t>560</a:t>
            </a:r>
            <a:r>
              <a:rPr lang="en-US" dirty="0"/>
              <a:t> (2018) 617</a:t>
            </a:r>
            <a:endParaRPr lang="en-GB" dirty="0">
              <a:effectLst/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5D76C-3C9A-2C47-B178-F09DCA8DDBC9}"/>
              </a:ext>
            </a:extLst>
          </p:cNvPr>
          <p:cNvSpPr txBox="1"/>
          <p:nvPr/>
        </p:nvSpPr>
        <p:spPr>
          <a:xfrm>
            <a:off x="6003758" y="6208294"/>
            <a:ext cx="29477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Jan </a:t>
            </a:r>
            <a:r>
              <a:rPr lang="en-US" dirty="0" err="1"/>
              <a:t>Ryckebusch</a:t>
            </a:r>
            <a:r>
              <a:rPr lang="en-US" dirty="0"/>
              <a:t> -  Wednesday</a:t>
            </a:r>
          </a:p>
        </p:txBody>
      </p:sp>
    </p:spTree>
    <p:extLst>
      <p:ext uri="{BB962C8B-B14F-4D97-AF65-F5344CB8AC3E}">
        <p14:creationId xmlns:p14="http://schemas.microsoft.com/office/powerpoint/2010/main" val="281155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2" y="3596275"/>
            <a:ext cx="3991663" cy="2993747"/>
          </a:xfrm>
          <a:prstGeom prst="rect">
            <a:avLst/>
          </a:prstGeom>
        </p:spPr>
      </p:pic>
      <p:pic>
        <p:nvPicPr>
          <p:cNvPr id="6" name="Picture 5" descr="../../../../../../../Desktop/Screen%20Shot%202017-09-19%20at%">
            <a:extLst>
              <a:ext uri="{FF2B5EF4-FFF2-40B4-BE49-F238E27FC236}">
                <a16:creationId xmlns:a16="http://schemas.microsoft.com/office/drawing/2014/main" id="{9AF5E68F-944E-D54C-A0CA-80AA80560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01" y="432006"/>
            <a:ext cx="3515578" cy="269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22676" y="1347795"/>
            <a:ext cx="0" cy="27309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22824" y="2118656"/>
            <a:ext cx="555408" cy="252805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475" y="2211528"/>
            <a:ext cx="4706366" cy="1840756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389" y="5541682"/>
            <a:ext cx="26797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389" y="4764741"/>
            <a:ext cx="2628900" cy="40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07171" y="432006"/>
            <a:ext cx="8557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SRC</a:t>
            </a:r>
          </a:p>
        </p:txBody>
      </p:sp>
    </p:spTree>
    <p:extLst>
      <p:ext uri="{BB962C8B-B14F-4D97-AF65-F5344CB8AC3E}">
        <p14:creationId xmlns:p14="http://schemas.microsoft.com/office/powerpoint/2010/main" val="169594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30" y="1001052"/>
            <a:ext cx="7509179" cy="560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80332" y="3958488"/>
            <a:ext cx="1303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rgbClr val="008000"/>
                </a:solidFill>
              </a:rPr>
              <a:t> ≈22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3304" y="4453618"/>
            <a:ext cx="1303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≈10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0912" y="4991500"/>
            <a:ext cx="1303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3200" dirty="0">
                <a:solidFill>
                  <a:schemeClr val="accent2"/>
                </a:solidFill>
              </a:rPr>
              <a:t> ≈3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2353" y="74708"/>
            <a:ext cx="8053294" cy="104704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237348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145" y="245180"/>
            <a:ext cx="6917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Our results</a:t>
            </a:r>
            <a:r>
              <a:rPr lang="en-US" sz="3200" dirty="0"/>
              <a:t> in a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Gade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Tostevin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plot</a:t>
            </a:r>
            <a:br>
              <a:rPr lang="en-US" sz="3200" dirty="0"/>
            </a:br>
            <a:r>
              <a:rPr lang="en-US" sz="2400" dirty="0"/>
              <a:t>(converting A,Z,N </a:t>
            </a:r>
            <a:r>
              <a:rPr lang="en-US" sz="2400" dirty="0">
                <a:sym typeface="Wingdings"/>
              </a:rPr>
              <a:t> S</a:t>
            </a:r>
            <a:r>
              <a:rPr lang="en-US" sz="2400" baseline="-25000" dirty="0">
                <a:sym typeface="Wingdings"/>
              </a:rPr>
              <a:t>n</a:t>
            </a:r>
            <a:r>
              <a:rPr lang="en-US" sz="2400" dirty="0">
                <a:sym typeface="Wingdings"/>
              </a:rPr>
              <a:t> and </a:t>
            </a:r>
            <a:r>
              <a:rPr lang="en-US" sz="2400" dirty="0" err="1">
                <a:sym typeface="Wingdings"/>
              </a:rPr>
              <a:t>S</a:t>
            </a:r>
            <a:r>
              <a:rPr lang="en-US" sz="2400" baseline="-25000" dirty="0" err="1">
                <a:sym typeface="Wingdings"/>
              </a:rPr>
              <a:t>p</a:t>
            </a:r>
            <a:r>
              <a:rPr lang="en-US" sz="2400" dirty="0">
                <a:sym typeface="Wingdings"/>
              </a:rPr>
              <a:t>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6D6D7"/>
              </a:clrFrom>
              <a:clrTo>
                <a:srgbClr val="D6D6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145" y="1522452"/>
            <a:ext cx="6773134" cy="48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0123D5-F693-1945-A75D-A93A50C6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62" y="1445646"/>
            <a:ext cx="6959600" cy="450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562" y="6209952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Sp-Sn</a:t>
            </a:r>
            <a:r>
              <a:rPr lang="en-US" sz="2400" dirty="0"/>
              <a:t> (MeV)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0879" y="3557366"/>
            <a:ext cx="22262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SRC Quenching Factor</a:t>
            </a:r>
          </a:p>
          <a:p>
            <a:pPr algn="ctr"/>
            <a:r>
              <a:rPr lang="en-US" dirty="0"/>
              <a:t>RATIO</a:t>
            </a:r>
          </a:p>
          <a:p>
            <a:pPr algn="ctr"/>
            <a:r>
              <a:rPr lang="en-US" dirty="0"/>
              <a:t>Oxygen Isotopes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653" y="702793"/>
            <a:ext cx="2628900" cy="406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8118" y="254000"/>
            <a:ext cx="386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Effects of weak binding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2001" y="687852"/>
            <a:ext cx="189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</a:t>
            </a:r>
            <a:r>
              <a:rPr lang="en-US" sz="2400" dirty="0"/>
              <a:t>(</a:t>
            </a:r>
            <a:r>
              <a:rPr lang="en-US" sz="2400" dirty="0" err="1"/>
              <a:t>Vol</a:t>
            </a:r>
            <a:r>
              <a:rPr lang="en-US" sz="2400" baseline="-25000" dirty="0" err="1"/>
              <a:t>p</a:t>
            </a:r>
            <a:r>
              <a:rPr lang="en-US" sz="2400" dirty="0"/>
              <a:t>/</a:t>
            </a:r>
            <a:r>
              <a:rPr lang="en-US" sz="2400" dirty="0" err="1"/>
              <a:t>Vol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B8839-E98F-024C-B849-C1EE0F3A57BF}"/>
              </a:ext>
            </a:extLst>
          </p:cNvPr>
          <p:cNvSpPr txBox="1"/>
          <p:nvPr/>
        </p:nvSpPr>
        <p:spPr>
          <a:xfrm>
            <a:off x="7216346" y="1977081"/>
            <a:ext cx="9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23,24</a:t>
            </a:r>
            <a:r>
              <a:rPr lang="en-US" dirty="0"/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EE086-95D9-AC41-BE9C-CB9CA4AD544F}"/>
              </a:ext>
            </a:extLst>
          </p:cNvPr>
          <p:cNvSpPr txBox="1"/>
          <p:nvPr/>
        </p:nvSpPr>
        <p:spPr>
          <a:xfrm>
            <a:off x="1867282" y="1752091"/>
            <a:ext cx="9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14</a:t>
            </a:r>
            <a:r>
              <a:rPr lang="en-US" dirty="0"/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C7875-3B7C-FE46-A2B7-83EC78C9EED6}"/>
              </a:ext>
            </a:extLst>
          </p:cNvPr>
          <p:cNvSpPr txBox="1"/>
          <p:nvPr/>
        </p:nvSpPr>
        <p:spPr>
          <a:xfrm>
            <a:off x="3707027" y="1762981"/>
            <a:ext cx="9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16</a:t>
            </a:r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5088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7356" y="2546537"/>
            <a:ext cx="4884644" cy="132556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Other aspects</a:t>
            </a:r>
          </a:p>
        </p:txBody>
      </p:sp>
    </p:spTree>
    <p:extLst>
      <p:ext uri="{BB962C8B-B14F-4D97-AF65-F5344CB8AC3E}">
        <p14:creationId xmlns:p14="http://schemas.microsoft.com/office/powerpoint/2010/main" val="30280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72E3C-1684-974E-8FE9-3289F4D8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33" y="2657098"/>
            <a:ext cx="4996333" cy="3743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470A9-6CA2-A34A-BE3E-D6A009236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61" y="277861"/>
            <a:ext cx="6170612" cy="2379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38A7B3-876D-5445-8658-99D208C29CCC}"/>
              </a:ext>
            </a:extLst>
          </p:cNvPr>
          <p:cNvSpPr txBox="1"/>
          <p:nvPr/>
        </p:nvSpPr>
        <p:spPr>
          <a:xfrm>
            <a:off x="6172200" y="6395473"/>
            <a:ext cx="27552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Wim </a:t>
            </a:r>
            <a:r>
              <a:rPr lang="en-US" dirty="0" err="1"/>
              <a:t>Dickhoff</a:t>
            </a:r>
            <a:r>
              <a:rPr lang="en-US" dirty="0"/>
              <a:t> - Wednesday</a:t>
            </a:r>
          </a:p>
        </p:txBody>
      </p:sp>
    </p:spTree>
    <p:extLst>
      <p:ext uri="{BB962C8B-B14F-4D97-AF65-F5344CB8AC3E}">
        <p14:creationId xmlns:p14="http://schemas.microsoft.com/office/powerpoint/2010/main" val="86114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470A9-6CA2-A34A-BE3E-D6A00923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61" y="277861"/>
            <a:ext cx="6170612" cy="2379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38A7B3-876D-5445-8658-99D208C29CCC}"/>
              </a:ext>
            </a:extLst>
          </p:cNvPr>
          <p:cNvSpPr txBox="1"/>
          <p:nvPr/>
        </p:nvSpPr>
        <p:spPr>
          <a:xfrm>
            <a:off x="6172200" y="6395473"/>
            <a:ext cx="27552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Wim </a:t>
            </a:r>
            <a:r>
              <a:rPr lang="en-US" dirty="0" err="1"/>
              <a:t>Dickhoff</a:t>
            </a:r>
            <a:r>
              <a:rPr lang="en-US" dirty="0"/>
              <a:t> - Wednesday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66741-F8A4-3244-A133-410F86032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97" y="2834430"/>
            <a:ext cx="4652863" cy="32816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A4C4D-118C-A240-A3CC-FEEABD0D56A0}"/>
              </a:ext>
            </a:extLst>
          </p:cNvPr>
          <p:cNvGrpSpPr/>
          <p:nvPr/>
        </p:nvGrpSpPr>
        <p:grpSpPr>
          <a:xfrm>
            <a:off x="1615160" y="3290168"/>
            <a:ext cx="4901941" cy="3278237"/>
            <a:chOff x="612961" y="2778283"/>
            <a:chExt cx="5727691" cy="37015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BACD41-9BFA-CD4D-8B48-5287DF767AFE}"/>
                </a:ext>
              </a:extLst>
            </p:cNvPr>
            <p:cNvSpPr txBox="1"/>
            <p:nvPr/>
          </p:nvSpPr>
          <p:spPr>
            <a:xfrm rot="16200000">
              <a:off x="-262856" y="3654100"/>
              <a:ext cx="2362991" cy="61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400" dirty="0"/>
                <a:t> R/R(N=Z)</a:t>
              </a:r>
              <a:endParaRPr lang="en-US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E1B958-C3FD-A043-8950-455A7FE9B71B}"/>
                </a:ext>
              </a:extLst>
            </p:cNvPr>
            <p:cNvSpPr txBox="1"/>
            <p:nvPr/>
          </p:nvSpPr>
          <p:spPr>
            <a:xfrm>
              <a:off x="2658775" y="6062847"/>
              <a:ext cx="3681877" cy="417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W</a:t>
              </a:r>
              <a:r>
                <a:rPr lang="en-US" baseline="30000" dirty="0" err="1"/>
                <a:t>surf,max</a:t>
              </a:r>
              <a:r>
                <a:rPr lang="en-US" baseline="30000" dirty="0"/>
                <a:t> </a:t>
              </a:r>
              <a:r>
                <a:rPr lang="en-US" dirty="0"/>
                <a:t>/W </a:t>
              </a:r>
              <a:r>
                <a:rPr lang="en-US" baseline="30000" dirty="0" err="1"/>
                <a:t>surf,max</a:t>
              </a:r>
              <a:r>
                <a:rPr lang="en-US" baseline="30000" dirty="0"/>
                <a:t> </a:t>
              </a:r>
              <a:r>
                <a:rPr lang="en-US" dirty="0"/>
                <a:t>(N=Z)</a:t>
              </a:r>
              <a:endParaRPr lang="en-US" baseline="-25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35D96D-FC77-AD43-A10D-86F797CD4A9B}"/>
              </a:ext>
            </a:extLst>
          </p:cNvPr>
          <p:cNvSpPr txBox="1"/>
          <p:nvPr/>
        </p:nvSpPr>
        <p:spPr>
          <a:xfrm>
            <a:off x="3079715" y="5071738"/>
            <a:ext cx="337302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Our fit vs. DOM fit of W </a:t>
            </a:r>
            <a:r>
              <a:rPr lang="en-US" sz="2000" baseline="30000" dirty="0"/>
              <a:t>surf </a:t>
            </a:r>
            <a:r>
              <a:rPr lang="en-US" sz="2000" baseline="-25000" dirty="0"/>
              <a:t>max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18681-1D83-524A-B2E3-D385D7B34FB8}"/>
              </a:ext>
            </a:extLst>
          </p:cNvPr>
          <p:cNvSpPr txBox="1"/>
          <p:nvPr/>
        </p:nvSpPr>
        <p:spPr>
          <a:xfrm>
            <a:off x="5696464" y="3911157"/>
            <a:ext cx="37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52CCF-4572-E942-AA9C-8D1A34DD532E}"/>
              </a:ext>
            </a:extLst>
          </p:cNvPr>
          <p:cNvSpPr txBox="1"/>
          <p:nvPr/>
        </p:nvSpPr>
        <p:spPr>
          <a:xfrm>
            <a:off x="3824600" y="3541825"/>
            <a:ext cx="37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7880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01F32-B3E0-D441-A925-C568337FB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240" y="368986"/>
            <a:ext cx="5909519" cy="293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7F371D-914B-5F4C-B10B-C5E1E387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78" y="3811931"/>
            <a:ext cx="8129642" cy="1753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4D293-F8F0-494B-BE77-A08DDB00ACDE}"/>
                  </a:ext>
                </a:extLst>
              </p:cNvPr>
              <p:cNvSpPr txBox="1"/>
              <p:nvPr/>
            </p:nvSpPr>
            <p:spPr>
              <a:xfrm>
                <a:off x="3810380" y="5878334"/>
                <a:ext cx="1523238" cy="610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4D293-F8F0-494B-BE77-A08DDB00A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380" y="5878334"/>
                <a:ext cx="1523238" cy="610680"/>
              </a:xfrm>
              <a:prstGeom prst="rect">
                <a:avLst/>
              </a:prstGeom>
              <a:blipFill>
                <a:blip r:embed="rId5"/>
                <a:stretch>
                  <a:fillRect l="-495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8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35A46-A08A-F64A-8A8E-43F74ACD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6" y="2847661"/>
            <a:ext cx="7332237" cy="3298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EC658-AEB0-9F4F-B2E6-DAA9B58B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758" y="269578"/>
            <a:ext cx="4978484" cy="20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BB18F6-7B51-C248-96A7-48010AA8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3" y="1343024"/>
            <a:ext cx="6076907" cy="459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DFCB6-055C-904B-9BCD-1B2651352FA4}"/>
              </a:ext>
            </a:extLst>
          </p:cNvPr>
          <p:cNvSpPr txBox="1"/>
          <p:nvPr/>
        </p:nvSpPr>
        <p:spPr>
          <a:xfrm>
            <a:off x="1787662" y="310495"/>
            <a:ext cx="231478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Effective Mass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B351C-745B-2A4B-B941-E220DAA47D88}"/>
              </a:ext>
            </a:extLst>
          </p:cNvPr>
          <p:cNvSpPr txBox="1"/>
          <p:nvPr/>
        </p:nvSpPr>
        <p:spPr>
          <a:xfrm>
            <a:off x="3921236" y="6024285"/>
            <a:ext cx="151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2" charset="0"/>
              </a:rPr>
              <a:t>(N-Z)/A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BDDE9-1299-F644-AA89-B883EAD074E0}"/>
              </a:ext>
            </a:extLst>
          </p:cNvPr>
          <p:cNvSpPr txBox="1"/>
          <p:nvPr/>
        </p:nvSpPr>
        <p:spPr>
          <a:xfrm rot="16200000">
            <a:off x="47281" y="3075057"/>
            <a:ext cx="151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" pitchFamily="2" charset="0"/>
              </a:rPr>
              <a:t>m*/m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8E9A9-C9A7-E04B-BEAA-2E2619D06282}"/>
              </a:ext>
            </a:extLst>
          </p:cNvPr>
          <p:cNvSpPr txBox="1"/>
          <p:nvPr/>
        </p:nvSpPr>
        <p:spPr>
          <a:xfrm flipH="1">
            <a:off x="5382083" y="1575770"/>
            <a:ext cx="97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Times" pitchFamily="2" charset="0"/>
              </a:rPr>
              <a:t>n</a:t>
            </a:r>
            <a:r>
              <a:rPr lang="en-US" sz="4000" dirty="0">
                <a:latin typeface="Times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" pitchFamily="2" charset="0"/>
              </a:rPr>
              <a:t>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3D3B3-C0EF-7B48-889F-824730C35ACC}"/>
              </a:ext>
            </a:extLst>
          </p:cNvPr>
          <p:cNvSpPr/>
          <p:nvPr/>
        </p:nvSpPr>
        <p:spPr>
          <a:xfrm>
            <a:off x="4287795" y="313422"/>
            <a:ext cx="4729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Bao-An Li, Bao-Jun Cai, Lie-Wen Chen, and Jun Xu</a:t>
            </a:r>
            <a:endParaRPr lang="en-US" sz="1400" dirty="0">
              <a:effectLst/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573E5-7A54-4E44-BC2B-895F840D4549}"/>
              </a:ext>
            </a:extLst>
          </p:cNvPr>
          <p:cNvSpPr/>
          <p:nvPr/>
        </p:nvSpPr>
        <p:spPr>
          <a:xfrm>
            <a:off x="4287795" y="679826"/>
            <a:ext cx="493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Progress in Particle and Nuclear Physics 00 (2018) 1–109</a:t>
            </a:r>
            <a:endParaRPr lang="en-US" sz="1400" dirty="0">
              <a:effectLst/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88EE5-DCB5-F542-8A3B-3FDD108E4AD6}"/>
              </a:ext>
            </a:extLst>
          </p:cNvPr>
          <p:cNvSpPr txBox="1"/>
          <p:nvPr/>
        </p:nvSpPr>
        <p:spPr>
          <a:xfrm>
            <a:off x="6356836" y="6285895"/>
            <a:ext cx="23569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Bao-An Li  -  Tuesday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983C67-DCAE-3E42-B580-88CB3D81DD77}"/>
              </a:ext>
            </a:extLst>
          </p:cNvPr>
          <p:cNvCxnSpPr>
            <a:cxnSpLocks/>
          </p:cNvCxnSpPr>
          <p:nvPr/>
        </p:nvCxnSpPr>
        <p:spPr>
          <a:xfrm>
            <a:off x="2435914" y="2137504"/>
            <a:ext cx="132600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E8BF472-7AA7-5F4C-8D36-B958A7DE22E9}"/>
              </a:ext>
            </a:extLst>
          </p:cNvPr>
          <p:cNvSpPr/>
          <p:nvPr/>
        </p:nvSpPr>
        <p:spPr>
          <a:xfrm>
            <a:off x="2528086" y="1711914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Bao-An Li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06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CD270-20C0-1A4D-8A4B-97EE9645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79" y="704335"/>
            <a:ext cx="5551229" cy="5399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91440" y="1250487"/>
            <a:ext cx="6481581" cy="5454153"/>
            <a:chOff x="785288" y="1147255"/>
            <a:chExt cx="6481581" cy="5454153"/>
          </a:xfrm>
        </p:grpSpPr>
        <p:sp>
          <p:nvSpPr>
            <p:cNvPr id="8" name="TextBox 7"/>
            <p:cNvSpPr txBox="1"/>
            <p:nvPr/>
          </p:nvSpPr>
          <p:spPr>
            <a:xfrm>
              <a:off x="3831806" y="6139743"/>
              <a:ext cx="1570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(N-Z)/A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961293" y="3013330"/>
              <a:ext cx="4016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High Momentum Fraction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6501" y="1435111"/>
              <a:ext cx="1389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Protons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3443" y="3743021"/>
              <a:ext cx="1389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Neutrons</a:t>
              </a:r>
            </a:p>
          </p:txBody>
        </p: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5159491" y="1378088"/>
              <a:ext cx="900379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19573" y="1147255"/>
              <a:ext cx="911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Fit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8983" y="1815964"/>
              <a:ext cx="159871" cy="19423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25371" y="1654604"/>
              <a:ext cx="1841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ANL GFMC</a:t>
              </a:r>
            </a:p>
            <a:p>
              <a:r>
                <a:rPr lang="en-US" sz="2400" dirty="0"/>
                <a:t>Light nuclei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046941" y="128511"/>
            <a:ext cx="531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u="sng" dirty="0">
                <a:hlinkClick r:id="rId3"/>
              </a:rPr>
              <a:t>http://www.phy.anl.gov/theory/research/momenta/</a:t>
            </a:r>
          </a:p>
        </p:txBody>
      </p:sp>
    </p:spTree>
    <p:extLst>
      <p:ext uri="{BB962C8B-B14F-4D97-AF65-F5344CB8AC3E}">
        <p14:creationId xmlns:p14="http://schemas.microsoft.com/office/powerpoint/2010/main" val="310808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CD270-20C0-1A4D-8A4B-97EE9645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79" y="704335"/>
            <a:ext cx="5551229" cy="5399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91440" y="1250487"/>
            <a:ext cx="6481581" cy="5454153"/>
            <a:chOff x="785288" y="1147255"/>
            <a:chExt cx="6481581" cy="5454153"/>
          </a:xfrm>
        </p:grpSpPr>
        <p:sp>
          <p:nvSpPr>
            <p:cNvPr id="8" name="TextBox 7"/>
            <p:cNvSpPr txBox="1"/>
            <p:nvPr/>
          </p:nvSpPr>
          <p:spPr>
            <a:xfrm>
              <a:off x="3831806" y="6139743"/>
              <a:ext cx="1570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(N-Z)/A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961293" y="3013330"/>
              <a:ext cx="4016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High Momentum Fraction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6501" y="1435111"/>
              <a:ext cx="1389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Protons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3443" y="3743021"/>
              <a:ext cx="1389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Neutrons</a:t>
              </a:r>
            </a:p>
          </p:txBody>
        </p: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5159491" y="1378088"/>
              <a:ext cx="900379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19573" y="1147255"/>
              <a:ext cx="911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Fit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8983" y="1815964"/>
              <a:ext cx="159871" cy="19423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25371" y="1654604"/>
              <a:ext cx="1841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ANL GFMC</a:t>
              </a:r>
            </a:p>
            <a:p>
              <a:r>
                <a:rPr lang="en-US" sz="2400" dirty="0"/>
                <a:t>Light nuclei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046941" y="128511"/>
            <a:ext cx="531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u="sng" dirty="0">
                <a:hlinkClick r:id="rId3"/>
              </a:rPr>
              <a:t>http://www.phy.anl.gov/theory/research/momenta/</a:t>
            </a:r>
          </a:p>
        </p:txBody>
      </p:sp>
      <p:pic>
        <p:nvPicPr>
          <p:cNvPr id="7172" name="Picture 4" descr="The Emoji Story: A Documentary">
            <a:extLst>
              <a:ext uri="{FF2B5EF4-FFF2-40B4-BE49-F238E27FC236}">
                <a16:creationId xmlns:a16="http://schemas.microsoft.com/office/drawing/2014/main" id="{72762073-6E0E-CE4F-8925-503DF9F0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6" y="2972285"/>
            <a:ext cx="913429" cy="9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6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82864-FC5D-8344-86EA-54405573DA1B}"/>
              </a:ext>
            </a:extLst>
          </p:cNvPr>
          <p:cNvGrpSpPr/>
          <p:nvPr/>
        </p:nvGrpSpPr>
        <p:grpSpPr>
          <a:xfrm>
            <a:off x="369049" y="558383"/>
            <a:ext cx="5552066" cy="5741233"/>
            <a:chOff x="1103567" y="-182307"/>
            <a:chExt cx="6936866" cy="6800024"/>
          </a:xfrm>
          <a:effectLst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567" y="-182307"/>
              <a:ext cx="6936866" cy="6800024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72F23-F2D8-AA45-92A0-B303A55648FD}"/>
                </a:ext>
              </a:extLst>
            </p:cNvPr>
            <p:cNvSpPr/>
            <p:nvPr/>
          </p:nvSpPr>
          <p:spPr>
            <a:xfrm>
              <a:off x="4092315" y="4062334"/>
              <a:ext cx="1993692" cy="226351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B1BF87-BEE8-6847-AE78-136F2981A458}"/>
                </a:ext>
              </a:extLst>
            </p:cNvPr>
            <p:cNvSpPr/>
            <p:nvPr/>
          </p:nvSpPr>
          <p:spPr>
            <a:xfrm>
              <a:off x="5406453" y="4176047"/>
              <a:ext cx="209862" cy="2248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74052-6566-9143-A7B6-254D97E1E878}"/>
                </a:ext>
              </a:extLst>
            </p:cNvPr>
            <p:cNvSpPr/>
            <p:nvPr/>
          </p:nvSpPr>
          <p:spPr>
            <a:xfrm>
              <a:off x="5418298" y="4176047"/>
              <a:ext cx="209861" cy="224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A54E1B7-A006-D44A-AD6B-E8ACF22721B5}"/>
              </a:ext>
            </a:extLst>
          </p:cNvPr>
          <p:cNvSpPr/>
          <p:nvPr/>
        </p:nvSpPr>
        <p:spPr>
          <a:xfrm>
            <a:off x="5324663" y="4047195"/>
            <a:ext cx="167967" cy="189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638099-FA3D-ED4E-A82E-A07E02CDE0CC}"/>
              </a:ext>
            </a:extLst>
          </p:cNvPr>
          <p:cNvCxnSpPr>
            <a:cxnSpLocks/>
          </p:cNvCxnSpPr>
          <p:nvPr/>
        </p:nvCxnSpPr>
        <p:spPr>
          <a:xfrm flipH="1">
            <a:off x="4041947" y="4177077"/>
            <a:ext cx="1207766" cy="103424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F0121D9-6DD3-594D-B745-367052E40E6F}"/>
              </a:ext>
            </a:extLst>
          </p:cNvPr>
          <p:cNvSpPr/>
          <p:nvPr/>
        </p:nvSpPr>
        <p:spPr>
          <a:xfrm>
            <a:off x="2019622" y="189051"/>
            <a:ext cx="51047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How do the IPM particles get dressed by the SRC?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1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82864-FC5D-8344-86EA-54405573DA1B}"/>
              </a:ext>
            </a:extLst>
          </p:cNvPr>
          <p:cNvGrpSpPr/>
          <p:nvPr/>
        </p:nvGrpSpPr>
        <p:grpSpPr>
          <a:xfrm>
            <a:off x="369049" y="558383"/>
            <a:ext cx="5552066" cy="5741233"/>
            <a:chOff x="1103567" y="-182307"/>
            <a:chExt cx="6936866" cy="68000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567" y="-182307"/>
              <a:ext cx="6936866" cy="6800024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72F23-F2D8-AA45-92A0-B303A55648FD}"/>
                </a:ext>
              </a:extLst>
            </p:cNvPr>
            <p:cNvSpPr/>
            <p:nvPr/>
          </p:nvSpPr>
          <p:spPr>
            <a:xfrm>
              <a:off x="4092315" y="4062334"/>
              <a:ext cx="1993692" cy="226351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D5510B-9459-D14D-93E3-D8DFEA0A15D8}"/>
                </a:ext>
              </a:extLst>
            </p:cNvPr>
            <p:cNvSpPr/>
            <p:nvPr/>
          </p:nvSpPr>
          <p:spPr>
            <a:xfrm>
              <a:off x="5089161" y="1715162"/>
              <a:ext cx="209862" cy="2248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B1BF87-BEE8-6847-AE78-136F2981A458}"/>
                </a:ext>
              </a:extLst>
            </p:cNvPr>
            <p:cNvSpPr/>
            <p:nvPr/>
          </p:nvSpPr>
          <p:spPr>
            <a:xfrm>
              <a:off x="5406453" y="4176047"/>
              <a:ext cx="209862" cy="2248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74052-6566-9143-A7B6-254D97E1E878}"/>
                </a:ext>
              </a:extLst>
            </p:cNvPr>
            <p:cNvSpPr/>
            <p:nvPr/>
          </p:nvSpPr>
          <p:spPr>
            <a:xfrm>
              <a:off x="5371476" y="1713950"/>
              <a:ext cx="209862" cy="224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525814-31F2-724C-8AAB-731782B35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401" y="2113614"/>
              <a:ext cx="0" cy="194872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F89DDE-8B6A-394D-BF41-068241E154FF}"/>
                </a:ext>
              </a:extLst>
            </p:cNvPr>
            <p:cNvSpPr/>
            <p:nvPr/>
          </p:nvSpPr>
          <p:spPr>
            <a:xfrm>
              <a:off x="4886793" y="1655127"/>
              <a:ext cx="854434" cy="3447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AE375-6549-5445-9040-5B9A87061972}"/>
              </a:ext>
            </a:extLst>
          </p:cNvPr>
          <p:cNvSpPr txBox="1"/>
          <p:nvPr/>
        </p:nvSpPr>
        <p:spPr>
          <a:xfrm>
            <a:off x="5018235" y="2054251"/>
            <a:ext cx="193373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Quasi-deuteron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1382-8E77-3C45-8BF4-F97E7F04480E}"/>
              </a:ext>
            </a:extLst>
          </p:cNvPr>
          <p:cNvSpPr txBox="1"/>
          <p:nvPr/>
        </p:nvSpPr>
        <p:spPr>
          <a:xfrm>
            <a:off x="2031986" y="6285683"/>
            <a:ext cx="57179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qp</a:t>
            </a:r>
            <a:r>
              <a:rPr lang="en-US" sz="2400" dirty="0"/>
              <a:t> &gt; ~  80% |p&gt;  + 20% |h &gt; x |</a:t>
            </a:r>
            <a:r>
              <a:rPr lang="en-US" sz="2400" i="1" dirty="0" err="1"/>
              <a:t>qd</a:t>
            </a:r>
            <a:r>
              <a:rPr lang="en-US" sz="2400" dirty="0"/>
              <a:t> &gt;   ???? </a:t>
            </a:r>
            <a:endParaRPr lang="en-US" sz="24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6ED38-E89E-2346-AD4E-C7FCB24BE934}"/>
              </a:ext>
            </a:extLst>
          </p:cNvPr>
          <p:cNvSpPr/>
          <p:nvPr/>
        </p:nvSpPr>
        <p:spPr>
          <a:xfrm>
            <a:off x="2019622" y="189051"/>
            <a:ext cx="51047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How do the IPM particles get dressed by the SRC?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162B1A-D97C-D24F-9A17-845EC8FF5507}"/>
              </a:ext>
            </a:extLst>
          </p:cNvPr>
          <p:cNvCxnSpPr>
            <a:cxnSpLocks/>
          </p:cNvCxnSpPr>
          <p:nvPr/>
        </p:nvCxnSpPr>
        <p:spPr>
          <a:xfrm flipV="1">
            <a:off x="7270231" y="4935491"/>
            <a:ext cx="0" cy="57961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F4F169-077D-0F49-A307-76869392EDED}"/>
              </a:ext>
            </a:extLst>
          </p:cNvPr>
          <p:cNvCxnSpPr>
            <a:cxnSpLocks/>
          </p:cNvCxnSpPr>
          <p:nvPr/>
        </p:nvCxnSpPr>
        <p:spPr>
          <a:xfrm flipV="1">
            <a:off x="7271520" y="2917352"/>
            <a:ext cx="0" cy="5975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E1B776-331D-A841-9A9B-3A908F268207}"/>
              </a:ext>
            </a:extLst>
          </p:cNvPr>
          <p:cNvCxnSpPr>
            <a:cxnSpLocks/>
          </p:cNvCxnSpPr>
          <p:nvPr/>
        </p:nvCxnSpPr>
        <p:spPr>
          <a:xfrm>
            <a:off x="7271520" y="3758913"/>
            <a:ext cx="0" cy="56506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AB0F1DD4-D53F-D346-83F3-CA7D91D351BC}"/>
              </a:ext>
            </a:extLst>
          </p:cNvPr>
          <p:cNvSpPr/>
          <p:nvPr/>
        </p:nvSpPr>
        <p:spPr>
          <a:xfrm>
            <a:off x="6891461" y="3734587"/>
            <a:ext cx="827902" cy="754905"/>
          </a:xfrm>
          <a:prstGeom prst="arc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6327E49-DFC9-9045-8C11-4F46530AF163}"/>
              </a:ext>
            </a:extLst>
          </p:cNvPr>
          <p:cNvSpPr/>
          <p:nvPr/>
        </p:nvSpPr>
        <p:spPr>
          <a:xfrm rot="5646254">
            <a:off x="6929853" y="3832386"/>
            <a:ext cx="827902" cy="754905"/>
          </a:xfrm>
          <a:prstGeom prst="arc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9DB612-B24C-A745-8655-49DCFFBA57DF}"/>
              </a:ext>
            </a:extLst>
          </p:cNvPr>
          <p:cNvCxnSpPr>
            <a:cxnSpLocks/>
          </p:cNvCxnSpPr>
          <p:nvPr/>
        </p:nvCxnSpPr>
        <p:spPr>
          <a:xfrm flipV="1">
            <a:off x="7713312" y="4029303"/>
            <a:ext cx="0" cy="23989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E63529-CEDD-2C42-B259-0009E9191F75}"/>
              </a:ext>
            </a:extLst>
          </p:cNvPr>
          <p:cNvCxnSpPr/>
          <p:nvPr/>
        </p:nvCxnSpPr>
        <p:spPr>
          <a:xfrm>
            <a:off x="7270231" y="2582672"/>
            <a:ext cx="0" cy="3332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D674BCA-D46B-B846-AA74-5B8CF2FAE97A}"/>
              </a:ext>
            </a:extLst>
          </p:cNvPr>
          <p:cNvSpPr txBox="1"/>
          <p:nvPr/>
        </p:nvSpPr>
        <p:spPr>
          <a:xfrm>
            <a:off x="7444259" y="5372227"/>
            <a:ext cx="4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452662-BAA6-8D46-8F35-D02334BD9F70}"/>
              </a:ext>
            </a:extLst>
          </p:cNvPr>
          <p:cNvSpPr txBox="1"/>
          <p:nvPr/>
        </p:nvSpPr>
        <p:spPr>
          <a:xfrm>
            <a:off x="7372296" y="2781270"/>
            <a:ext cx="4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C58331-87DA-3143-BF40-FBC69E4980B1}"/>
              </a:ext>
            </a:extLst>
          </p:cNvPr>
          <p:cNvSpPr txBox="1"/>
          <p:nvPr/>
        </p:nvSpPr>
        <p:spPr>
          <a:xfrm>
            <a:off x="6621139" y="3862311"/>
            <a:ext cx="4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D3D5A5-9689-A642-8D12-F03C1D85358B}"/>
              </a:ext>
            </a:extLst>
          </p:cNvPr>
          <p:cNvSpPr txBox="1"/>
          <p:nvPr/>
        </p:nvSpPr>
        <p:spPr>
          <a:xfrm>
            <a:off x="7925542" y="3906291"/>
            <a:ext cx="6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“d”</a:t>
            </a:r>
          </a:p>
        </p:txBody>
      </p:sp>
    </p:spTree>
    <p:extLst>
      <p:ext uri="{BB962C8B-B14F-4D97-AF65-F5344CB8AC3E}">
        <p14:creationId xmlns:p14="http://schemas.microsoft.com/office/powerpoint/2010/main" val="822681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82864-FC5D-8344-86EA-54405573DA1B}"/>
              </a:ext>
            </a:extLst>
          </p:cNvPr>
          <p:cNvGrpSpPr/>
          <p:nvPr/>
        </p:nvGrpSpPr>
        <p:grpSpPr>
          <a:xfrm>
            <a:off x="369049" y="558383"/>
            <a:ext cx="5552066" cy="5741233"/>
            <a:chOff x="1103567" y="-182307"/>
            <a:chExt cx="6936866" cy="68000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567" y="-182307"/>
              <a:ext cx="6936866" cy="6800024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72F23-F2D8-AA45-92A0-B303A55648FD}"/>
                </a:ext>
              </a:extLst>
            </p:cNvPr>
            <p:cNvSpPr/>
            <p:nvPr/>
          </p:nvSpPr>
          <p:spPr>
            <a:xfrm>
              <a:off x="4092315" y="4062334"/>
              <a:ext cx="1993692" cy="226351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D5510B-9459-D14D-93E3-D8DFEA0A15D8}"/>
                </a:ext>
              </a:extLst>
            </p:cNvPr>
            <p:cNvSpPr/>
            <p:nvPr/>
          </p:nvSpPr>
          <p:spPr>
            <a:xfrm>
              <a:off x="5089161" y="1715162"/>
              <a:ext cx="209862" cy="2248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B1BF87-BEE8-6847-AE78-136F2981A458}"/>
                </a:ext>
              </a:extLst>
            </p:cNvPr>
            <p:cNvSpPr/>
            <p:nvPr/>
          </p:nvSpPr>
          <p:spPr>
            <a:xfrm>
              <a:off x="5406453" y="4176047"/>
              <a:ext cx="209862" cy="2248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74052-6566-9143-A7B6-254D97E1E878}"/>
                </a:ext>
              </a:extLst>
            </p:cNvPr>
            <p:cNvSpPr/>
            <p:nvPr/>
          </p:nvSpPr>
          <p:spPr>
            <a:xfrm>
              <a:off x="5371476" y="1713950"/>
              <a:ext cx="209862" cy="224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525814-31F2-724C-8AAB-731782B35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401" y="2113614"/>
              <a:ext cx="0" cy="194872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F89DDE-8B6A-394D-BF41-068241E154FF}"/>
                </a:ext>
              </a:extLst>
            </p:cNvPr>
            <p:cNvSpPr/>
            <p:nvPr/>
          </p:nvSpPr>
          <p:spPr>
            <a:xfrm>
              <a:off x="4886793" y="1655127"/>
              <a:ext cx="854434" cy="3447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AE375-6549-5445-9040-5B9A87061972}"/>
              </a:ext>
            </a:extLst>
          </p:cNvPr>
          <p:cNvSpPr txBox="1"/>
          <p:nvPr/>
        </p:nvSpPr>
        <p:spPr>
          <a:xfrm>
            <a:off x="5018235" y="2054251"/>
            <a:ext cx="193373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Quasi-deuteron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1382-8E77-3C45-8BF4-F97E7F04480E}"/>
              </a:ext>
            </a:extLst>
          </p:cNvPr>
          <p:cNvSpPr txBox="1"/>
          <p:nvPr/>
        </p:nvSpPr>
        <p:spPr>
          <a:xfrm>
            <a:off x="2031986" y="6285683"/>
            <a:ext cx="57179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qp</a:t>
            </a:r>
            <a:r>
              <a:rPr lang="en-US" sz="2400" dirty="0"/>
              <a:t> &gt; ~  80% |p&gt;  + 20% |h &gt; x |</a:t>
            </a:r>
            <a:r>
              <a:rPr lang="en-US" sz="2400" i="1" dirty="0" err="1"/>
              <a:t>qd</a:t>
            </a:r>
            <a:r>
              <a:rPr lang="en-US" sz="2400" dirty="0"/>
              <a:t> &gt;   ???? </a:t>
            </a:r>
            <a:endParaRPr lang="en-US" sz="24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6ED38-E89E-2346-AD4E-C7FCB24BE934}"/>
              </a:ext>
            </a:extLst>
          </p:cNvPr>
          <p:cNvSpPr/>
          <p:nvPr/>
        </p:nvSpPr>
        <p:spPr>
          <a:xfrm>
            <a:off x="2019622" y="189051"/>
            <a:ext cx="51047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How do the IPM particles get dressed by the SRC?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6857CF-BD12-DA49-BD8E-236D7C139C0D}"/>
              </a:ext>
            </a:extLst>
          </p:cNvPr>
          <p:cNvSpPr/>
          <p:nvPr/>
        </p:nvSpPr>
        <p:spPr>
          <a:xfrm>
            <a:off x="4453247" y="6053193"/>
            <a:ext cx="2291937" cy="893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F23497-E2EC-3B4B-8507-05E8E4DF137D}"/>
              </a:ext>
            </a:extLst>
          </p:cNvPr>
          <p:cNvSpPr txBox="1"/>
          <p:nvPr/>
        </p:nvSpPr>
        <p:spPr>
          <a:xfrm>
            <a:off x="5619920" y="4453475"/>
            <a:ext cx="31304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iberation Sans"/>
              </a:rPr>
              <a:t>Maria </a:t>
            </a:r>
            <a:r>
              <a:rPr lang="en-US" dirty="0" err="1">
                <a:latin typeface="Liberation Sans"/>
              </a:rPr>
              <a:t>Patsyuk</a:t>
            </a:r>
            <a:r>
              <a:rPr lang="en-US" dirty="0">
                <a:latin typeface="Liberation Sans"/>
              </a:rPr>
              <a:t> – Monday</a:t>
            </a:r>
          </a:p>
          <a:p>
            <a:pPr algn="ctr"/>
            <a:r>
              <a:rPr lang="en-US" dirty="0">
                <a:latin typeface="Liberation Sans"/>
              </a:rPr>
              <a:t>BM@N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4C18B9-EADA-054B-9BFB-F1DA6A542216}"/>
              </a:ext>
            </a:extLst>
          </p:cNvPr>
          <p:cNvCxnSpPr>
            <a:cxnSpLocks/>
          </p:cNvCxnSpPr>
          <p:nvPr/>
        </p:nvCxnSpPr>
        <p:spPr>
          <a:xfrm flipH="1">
            <a:off x="6017513" y="5257477"/>
            <a:ext cx="685735" cy="70393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5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82864-FC5D-8344-86EA-54405573DA1B}"/>
              </a:ext>
            </a:extLst>
          </p:cNvPr>
          <p:cNvGrpSpPr/>
          <p:nvPr/>
        </p:nvGrpSpPr>
        <p:grpSpPr>
          <a:xfrm>
            <a:off x="369049" y="558383"/>
            <a:ext cx="5552066" cy="5741233"/>
            <a:chOff x="1103567" y="-182307"/>
            <a:chExt cx="6936866" cy="68000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567" y="-182307"/>
              <a:ext cx="6936866" cy="6800024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72F23-F2D8-AA45-92A0-B303A55648FD}"/>
                </a:ext>
              </a:extLst>
            </p:cNvPr>
            <p:cNvSpPr/>
            <p:nvPr/>
          </p:nvSpPr>
          <p:spPr>
            <a:xfrm>
              <a:off x="4092315" y="4062334"/>
              <a:ext cx="1993692" cy="226351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D5510B-9459-D14D-93E3-D8DFEA0A15D8}"/>
                </a:ext>
              </a:extLst>
            </p:cNvPr>
            <p:cNvSpPr/>
            <p:nvPr/>
          </p:nvSpPr>
          <p:spPr>
            <a:xfrm>
              <a:off x="5089161" y="1715162"/>
              <a:ext cx="209862" cy="2248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B1BF87-BEE8-6847-AE78-136F2981A458}"/>
                </a:ext>
              </a:extLst>
            </p:cNvPr>
            <p:cNvSpPr/>
            <p:nvPr/>
          </p:nvSpPr>
          <p:spPr>
            <a:xfrm>
              <a:off x="5406453" y="4176047"/>
              <a:ext cx="209862" cy="2248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74052-6566-9143-A7B6-254D97E1E878}"/>
                </a:ext>
              </a:extLst>
            </p:cNvPr>
            <p:cNvSpPr/>
            <p:nvPr/>
          </p:nvSpPr>
          <p:spPr>
            <a:xfrm>
              <a:off x="5371476" y="1713950"/>
              <a:ext cx="209862" cy="224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525814-31F2-724C-8AAB-731782B35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401" y="2113614"/>
              <a:ext cx="0" cy="194872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F89DDE-8B6A-394D-BF41-068241E154FF}"/>
                </a:ext>
              </a:extLst>
            </p:cNvPr>
            <p:cNvSpPr/>
            <p:nvPr/>
          </p:nvSpPr>
          <p:spPr>
            <a:xfrm>
              <a:off x="4886793" y="1655127"/>
              <a:ext cx="854434" cy="3447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AE375-6549-5445-9040-5B9A87061972}"/>
              </a:ext>
            </a:extLst>
          </p:cNvPr>
          <p:cNvSpPr txBox="1"/>
          <p:nvPr/>
        </p:nvSpPr>
        <p:spPr>
          <a:xfrm>
            <a:off x="5175150" y="2054251"/>
            <a:ext cx="193373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Quasi-deuteron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1382-8E77-3C45-8BF4-F97E7F04480E}"/>
              </a:ext>
            </a:extLst>
          </p:cNvPr>
          <p:cNvSpPr txBox="1"/>
          <p:nvPr/>
        </p:nvSpPr>
        <p:spPr>
          <a:xfrm>
            <a:off x="2031986" y="6285683"/>
            <a:ext cx="57179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qp</a:t>
            </a:r>
            <a:r>
              <a:rPr lang="en-US" sz="2400" dirty="0"/>
              <a:t> &gt; ~  80% |p&gt;  + 20% |h &gt; x |</a:t>
            </a:r>
            <a:r>
              <a:rPr lang="en-US" sz="2400" i="1" dirty="0" err="1"/>
              <a:t>qd</a:t>
            </a:r>
            <a:r>
              <a:rPr lang="en-US" sz="2400" dirty="0"/>
              <a:t> &gt;   ???? </a:t>
            </a:r>
            <a:endParaRPr lang="en-US" sz="24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6ED38-E89E-2346-AD4E-C7FCB24BE934}"/>
              </a:ext>
            </a:extLst>
          </p:cNvPr>
          <p:cNvSpPr/>
          <p:nvPr/>
        </p:nvSpPr>
        <p:spPr>
          <a:xfrm>
            <a:off x="2019621" y="189051"/>
            <a:ext cx="535553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How do the IPM particles get dressed by the SRC?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1FD9A-D1B3-244B-B585-2C98B0BD2DAE}"/>
              </a:ext>
            </a:extLst>
          </p:cNvPr>
          <p:cNvSpPr txBox="1"/>
          <p:nvPr/>
        </p:nvSpPr>
        <p:spPr>
          <a:xfrm>
            <a:off x="5338534" y="4319146"/>
            <a:ext cx="32958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p,pd</a:t>
            </a:r>
            <a:r>
              <a:rPr lang="en-US" sz="2400" dirty="0"/>
              <a:t>) reaction studies</a:t>
            </a:r>
          </a:p>
          <a:p>
            <a:pPr algn="ctr"/>
            <a:r>
              <a:rPr lang="en-US" sz="2400" dirty="0"/>
              <a:t>R3B @ GSI</a:t>
            </a:r>
          </a:p>
          <a:p>
            <a:pPr algn="ctr"/>
            <a:r>
              <a:rPr lang="en-US" sz="2000" dirty="0"/>
              <a:t>M. Petri, S. Paschalis, AOM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EC9B5A-6CEF-404D-9799-9AA0AF740ED3}"/>
              </a:ext>
            </a:extLst>
          </p:cNvPr>
          <p:cNvCxnSpPr>
            <a:cxnSpLocks/>
          </p:cNvCxnSpPr>
          <p:nvPr/>
        </p:nvCxnSpPr>
        <p:spPr>
          <a:xfrm flipH="1">
            <a:off x="6519553" y="5458001"/>
            <a:ext cx="466923" cy="62796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D532CA0-8E81-C04F-B22C-C23D9027803E}"/>
              </a:ext>
            </a:extLst>
          </p:cNvPr>
          <p:cNvSpPr/>
          <p:nvPr/>
        </p:nvSpPr>
        <p:spPr>
          <a:xfrm>
            <a:off x="5553038" y="3720598"/>
            <a:ext cx="27803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iberation Sans"/>
              </a:rPr>
              <a:t>Isao </a:t>
            </a:r>
            <a:r>
              <a:rPr lang="en-US" dirty="0" err="1">
                <a:latin typeface="Liberation Sans"/>
              </a:rPr>
              <a:t>Tanihata</a:t>
            </a:r>
            <a:r>
              <a:rPr lang="en-US" dirty="0">
                <a:latin typeface="Liberation Sans"/>
              </a:rPr>
              <a:t> -  Monday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6DF77D-F1BA-9A4C-9F86-D0C8A3E9C060}"/>
              </a:ext>
            </a:extLst>
          </p:cNvPr>
          <p:cNvSpPr/>
          <p:nvPr/>
        </p:nvSpPr>
        <p:spPr>
          <a:xfrm>
            <a:off x="5830784" y="6053193"/>
            <a:ext cx="914400" cy="893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09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7356" y="2546537"/>
            <a:ext cx="4884644" cy="1325563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Some speculations</a:t>
            </a:r>
          </a:p>
        </p:txBody>
      </p:sp>
    </p:spTree>
    <p:extLst>
      <p:ext uri="{BB962C8B-B14F-4D97-AF65-F5344CB8AC3E}">
        <p14:creationId xmlns:p14="http://schemas.microsoft.com/office/powerpoint/2010/main" val="3521310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320" y="183203"/>
            <a:ext cx="8845176" cy="1169323"/>
            <a:chOff x="173320" y="183203"/>
            <a:chExt cx="8845176" cy="116932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20" y="183203"/>
              <a:ext cx="8845176" cy="116932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3320" y="1030941"/>
              <a:ext cx="846268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44490" y="754179"/>
              <a:ext cx="679151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E39064-88AF-0C42-80F2-BCC61936049D}"/>
              </a:ext>
            </a:extLst>
          </p:cNvPr>
          <p:cNvSpPr txBox="1"/>
          <p:nvPr/>
        </p:nvSpPr>
        <p:spPr>
          <a:xfrm>
            <a:off x="6356836" y="6285895"/>
            <a:ext cx="26616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Arnau</a:t>
            </a:r>
            <a:r>
              <a:rPr lang="en-US" dirty="0"/>
              <a:t> Rios -  Wednesday</a:t>
            </a:r>
          </a:p>
        </p:txBody>
      </p:sp>
    </p:spTree>
    <p:extLst>
      <p:ext uri="{BB962C8B-B14F-4D97-AF65-F5344CB8AC3E}">
        <p14:creationId xmlns:p14="http://schemas.microsoft.com/office/powerpoint/2010/main" val="352505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34" y="2808152"/>
            <a:ext cx="4924612" cy="464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834" y="1503280"/>
            <a:ext cx="47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 to consider the limit</a:t>
            </a:r>
            <a:r>
              <a:rPr lang="en-US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834" y="2138123"/>
            <a:ext cx="752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Quasi-proton (</a:t>
            </a:r>
            <a:r>
              <a:rPr lang="en-US" sz="2400" b="1" dirty="0">
                <a:solidFill>
                  <a:srgbClr val="FF0000"/>
                </a:solidFill>
              </a:rPr>
              <a:t>nuclear </a:t>
            </a:r>
            <a:r>
              <a:rPr lang="en-US" sz="2400" b="1" dirty="0" err="1">
                <a:solidFill>
                  <a:srgbClr val="FF0000"/>
                </a:solidFill>
              </a:rPr>
              <a:t>polaron</a:t>
            </a:r>
            <a:r>
              <a:rPr lang="en-US" sz="2400" dirty="0"/>
              <a:t>) in neutron matter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320" y="183203"/>
            <a:ext cx="8845176" cy="1169323"/>
            <a:chOff x="173320" y="183203"/>
            <a:chExt cx="8845176" cy="116932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20" y="183203"/>
              <a:ext cx="8845176" cy="116932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3320" y="1030941"/>
              <a:ext cx="846268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44490" y="754179"/>
              <a:ext cx="679151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76144" y="2793162"/>
            <a:ext cx="290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LRC (Surface) </a:t>
            </a:r>
            <a:r>
              <a:rPr lang="en-US" sz="2800" dirty="0">
                <a:sym typeface="Wingdings"/>
              </a:rPr>
              <a:t> 0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31637" y="5899835"/>
            <a:ext cx="215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M*/M ~ 0.54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CFD495-8F22-7942-B824-308C07F0D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34" y="3660045"/>
            <a:ext cx="4145930" cy="4825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521CC8-E840-0C49-B956-EB7CC1A6AF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14" y="4530319"/>
            <a:ext cx="5357422" cy="896908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1F410F94-1A8B-7341-AFF9-5027371E431A}"/>
              </a:ext>
            </a:extLst>
          </p:cNvPr>
          <p:cNvSpPr/>
          <p:nvPr/>
        </p:nvSpPr>
        <p:spPr>
          <a:xfrm>
            <a:off x="141532" y="5946831"/>
            <a:ext cx="853369" cy="40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FCAE8-E8DE-4E49-A0B9-98D2FD9DE8FF}"/>
              </a:ext>
            </a:extLst>
          </p:cNvPr>
          <p:cNvSpPr txBox="1"/>
          <p:nvPr/>
        </p:nvSpPr>
        <p:spPr>
          <a:xfrm>
            <a:off x="1058368" y="5838280"/>
            <a:ext cx="53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~ 3 times that of a Fermi gas </a:t>
            </a:r>
          </a:p>
        </p:txBody>
      </p:sp>
    </p:spTree>
    <p:extLst>
      <p:ext uri="{BB962C8B-B14F-4D97-AF65-F5344CB8AC3E}">
        <p14:creationId xmlns:p14="http://schemas.microsoft.com/office/powerpoint/2010/main" val="428397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50" y="1331837"/>
            <a:ext cx="763905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6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8CFDE-895D-E149-94C1-D205D96E2C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6" y="843515"/>
            <a:ext cx="8478999" cy="2732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1A49F5-9442-DD4E-94EF-6700415BACDB}"/>
              </a:ext>
            </a:extLst>
          </p:cNvPr>
          <p:cNvSpPr txBox="1"/>
          <p:nvPr/>
        </p:nvSpPr>
        <p:spPr>
          <a:xfrm>
            <a:off x="6369131" y="3917039"/>
            <a:ext cx="22980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Gerry Miller - Tuesday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68D9F8-7203-7B41-8463-C66443DCFE22}"/>
              </a:ext>
            </a:extLst>
          </p:cNvPr>
          <p:cNvSpPr/>
          <p:nvPr/>
        </p:nvSpPr>
        <p:spPr>
          <a:xfrm>
            <a:off x="2480442" y="5722850"/>
            <a:ext cx="61867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iberation Sans"/>
              </a:rPr>
              <a:t>SRC in Electroweak Observables Saori Pastore - 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3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88031" y="183835"/>
            <a:ext cx="3422319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SRC and charge radius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88" y="1073358"/>
            <a:ext cx="612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Due to short range correlations single particle excitations of  </a:t>
            </a:r>
            <a:r>
              <a:rPr lang="en-US" sz="2400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~ 50 MeV will occur with the probability discussed above.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088443" y="1295729"/>
          <a:ext cx="14017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" name="Equation" r:id="rId3" imgW="558800" imgH="393700" progId="Equation.3">
                  <p:embed/>
                </p:oleObj>
              </mc:Choice>
              <mc:Fallback>
                <p:oleObj name="Equation" r:id="rId3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443" y="1295729"/>
                        <a:ext cx="140176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11774"/>
              </p:ext>
            </p:extLst>
          </p:nvPr>
        </p:nvGraphicFramePr>
        <p:xfrm>
          <a:off x="6610350" y="3190034"/>
          <a:ext cx="23590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" name="Equation" r:id="rId5" imgW="939800" imgH="215900" progId="Equation.3">
                  <p:embed/>
                </p:oleObj>
              </mc:Choice>
              <mc:Fallback>
                <p:oleObj name="Equation" r:id="rId5" imgW="939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190034"/>
                        <a:ext cx="2359025" cy="463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816101" y="5065499"/>
            <a:ext cx="5136025" cy="1199406"/>
            <a:chOff x="293688" y="3561059"/>
            <a:chExt cx="5300205" cy="1199406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93688" y="3836540"/>
            <a:ext cx="24542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9" name="Equation" r:id="rId7" imgW="977900" imgH="431800" progId="Equation.3">
                    <p:embed/>
                  </p:oleObj>
                </mc:Choice>
                <mc:Fallback>
                  <p:oleObj name="Equation" r:id="rId7" imgW="9779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88" y="3836540"/>
                          <a:ext cx="2454275" cy="9239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7821" y="3561059"/>
              <a:ext cx="2826072" cy="108544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255588" y="2892818"/>
            <a:ext cx="612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This corresponds to changes in the principal oscillator quantum number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588" y="4127490"/>
            <a:ext cx="612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And consequently,  a change in the radius:</a:t>
            </a:r>
          </a:p>
        </p:txBody>
      </p:sp>
    </p:spTree>
    <p:extLst>
      <p:ext uri="{BB962C8B-B14F-4D97-AF65-F5344CB8AC3E}">
        <p14:creationId xmlns:p14="http://schemas.microsoft.com/office/powerpoint/2010/main" val="2975243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54" y="1141718"/>
            <a:ext cx="6988361" cy="4849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8150" y="233777"/>
            <a:ext cx="2933879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Calcium isotopes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54" y="2365728"/>
            <a:ext cx="863600" cy="219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9677" y="6088765"/>
            <a:ext cx="96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err="1">
                <a:solidFill>
                  <a:prstClr val="black"/>
                </a:solidFill>
                <a:latin typeface="Calibri"/>
              </a:rPr>
              <a:t>A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Ca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7657" y="3825828"/>
            <a:ext cx="879192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2/3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0710" y="1904063"/>
            <a:ext cx="743074" cy="461665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SRC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48710" y="2720506"/>
            <a:ext cx="3019407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R.F. Garcia Ruiz et al., </a:t>
            </a: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Nature Physics 12, 594 (2016)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505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93" y="3153865"/>
            <a:ext cx="5523579" cy="97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93" y="5585134"/>
            <a:ext cx="2943494" cy="748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3581" y="3153865"/>
            <a:ext cx="1040800" cy="105689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0149" y="3153865"/>
            <a:ext cx="1040800" cy="105689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3581" y="4392175"/>
            <a:ext cx="10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0149" y="4392175"/>
            <a:ext cx="10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6465" y="4920336"/>
            <a:ext cx="54358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Measured by (</a:t>
            </a:r>
            <a:r>
              <a:rPr lang="en-US" dirty="0" err="1"/>
              <a:t>p,p</a:t>
            </a:r>
            <a:r>
              <a:rPr lang="en-US" dirty="0"/>
              <a:t>’) inelastic scattering near zero degree</a:t>
            </a:r>
          </a:p>
        </p:txBody>
      </p:sp>
      <p:sp>
        <p:nvSpPr>
          <p:cNvPr id="13" name="Curved Right Arrow 12"/>
          <p:cNvSpPr/>
          <p:nvPr/>
        </p:nvSpPr>
        <p:spPr>
          <a:xfrm>
            <a:off x="553820" y="3886120"/>
            <a:ext cx="945314" cy="225337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228C03-56DF-E14C-B149-E202FE499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63" y="409600"/>
            <a:ext cx="8712148" cy="20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0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63" y="409600"/>
            <a:ext cx="8712148" cy="2011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11F54-189B-7343-8642-1E1B7FE30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77" b="13331"/>
          <a:stretch/>
        </p:blipFill>
        <p:spPr>
          <a:xfrm>
            <a:off x="839336" y="2906372"/>
            <a:ext cx="7390263" cy="38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00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6F6D0F-965D-1F44-8B27-1FD8EF11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7" y="251866"/>
            <a:ext cx="8500633" cy="389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87ACC-BC29-6E4C-81E2-9A408CDC7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929" y="5127516"/>
            <a:ext cx="2583356" cy="943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C4036-3676-FB43-A096-2BD863964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42" y="5301551"/>
            <a:ext cx="3187390" cy="362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4A9BC-8E86-0C47-8581-18E71E542909}"/>
              </a:ext>
            </a:extLst>
          </p:cNvPr>
          <p:cNvSpPr txBox="1"/>
          <p:nvPr/>
        </p:nvSpPr>
        <p:spPr>
          <a:xfrm>
            <a:off x="6841115" y="393336"/>
            <a:ext cx="1711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Submitted to EPJA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EBACD-36E1-CB4F-A09C-1F95781DDD27}"/>
              </a:ext>
            </a:extLst>
          </p:cNvPr>
          <p:cNvSpPr txBox="1"/>
          <p:nvPr/>
        </p:nvSpPr>
        <p:spPr>
          <a:xfrm>
            <a:off x="338957" y="6289644"/>
            <a:ext cx="400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Competition between T=0 and T=1 channels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971DE-E3BF-3749-AB18-0D71353A477B}"/>
              </a:ext>
            </a:extLst>
          </p:cNvPr>
          <p:cNvSpPr txBox="1"/>
          <p:nvPr/>
        </p:nvSpPr>
        <p:spPr>
          <a:xfrm>
            <a:off x="4967104" y="6289644"/>
            <a:ext cx="400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Competition between pairing and spin-orbit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2FDBC0-E4B2-244B-B0C2-DD330E8B9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94" y="4083344"/>
            <a:ext cx="6993531" cy="940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95CDD-E2CC-5B49-99A3-655C451CA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601" y="5740033"/>
            <a:ext cx="2103020" cy="4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40646-BD5E-2246-BD46-2AA056B7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633524"/>
            <a:ext cx="7868294" cy="2744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269FD-69A8-BA48-82B3-6FD0D3B3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3911674"/>
            <a:ext cx="7892032" cy="2686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0013-0E85-C64E-BA37-165DAC9982EC}"/>
              </a:ext>
            </a:extLst>
          </p:cNvPr>
          <p:cNvSpPr txBox="1"/>
          <p:nvPr/>
        </p:nvSpPr>
        <p:spPr>
          <a:xfrm>
            <a:off x="3556000" y="259497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Even-even ground states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A8F8C2B-924D-0A45-986E-D0D915DD05FE}"/>
              </a:ext>
            </a:extLst>
          </p:cNvPr>
          <p:cNvSpPr/>
          <p:nvPr/>
        </p:nvSpPr>
        <p:spPr>
          <a:xfrm rot="16200000">
            <a:off x="2889232" y="2228904"/>
            <a:ext cx="419138" cy="2946402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2AB1C5E-84AA-6B45-A632-D98AEE13657F}"/>
              </a:ext>
            </a:extLst>
          </p:cNvPr>
          <p:cNvSpPr/>
          <p:nvPr/>
        </p:nvSpPr>
        <p:spPr>
          <a:xfrm rot="16200000">
            <a:off x="6216123" y="2171775"/>
            <a:ext cx="419138" cy="2946402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87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0696" y="1210234"/>
            <a:ext cx="7750009" cy="4736353"/>
            <a:chOff x="1319285" y="2908420"/>
            <a:chExt cx="6545592" cy="3411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9285" y="2908420"/>
              <a:ext cx="6545592" cy="341157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219158" y="4144210"/>
              <a:ext cx="359610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16494" y="5104048"/>
              <a:ext cx="3596105" cy="0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190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0696" y="1210234"/>
            <a:ext cx="7750009" cy="4736353"/>
            <a:chOff x="1319285" y="2908420"/>
            <a:chExt cx="6545592" cy="3411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285" y="2908420"/>
              <a:ext cx="6545592" cy="341157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219158" y="4144210"/>
              <a:ext cx="359610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16494" y="5104048"/>
              <a:ext cx="3596105" cy="0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Up Arrow 3"/>
          <p:cNvSpPr/>
          <p:nvPr/>
        </p:nvSpPr>
        <p:spPr>
          <a:xfrm>
            <a:off x="3645646" y="3638584"/>
            <a:ext cx="567765" cy="619883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3957" y="425404"/>
            <a:ext cx="1081743" cy="523220"/>
          </a:xfrm>
          <a:prstGeom prst="rect">
            <a:avLst/>
          </a:prstGeom>
          <a:solidFill>
            <a:schemeClr val="accent4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SRC 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B73D9-8619-0E4A-AD86-F1816875F1E9}"/>
              </a:ext>
            </a:extLst>
          </p:cNvPr>
          <p:cNvSpPr/>
          <p:nvPr/>
        </p:nvSpPr>
        <p:spPr>
          <a:xfrm>
            <a:off x="2022995" y="3111505"/>
            <a:ext cx="4257804" cy="52708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32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9121" y="1993708"/>
            <a:ext cx="4107703" cy="3400050"/>
            <a:chOff x="628650" y="1082303"/>
            <a:chExt cx="7491296" cy="5494618"/>
          </a:xfrm>
          <a:effectLst/>
        </p:grpSpPr>
        <p:grpSp>
          <p:nvGrpSpPr>
            <p:cNvPr id="6" name="Group 5"/>
            <p:cNvGrpSpPr/>
            <p:nvPr/>
          </p:nvGrpSpPr>
          <p:grpSpPr>
            <a:xfrm>
              <a:off x="628650" y="1082303"/>
              <a:ext cx="7491296" cy="5494618"/>
              <a:chOff x="628650" y="1082303"/>
              <a:chExt cx="7491296" cy="54946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650" y="1082303"/>
                <a:ext cx="7491296" cy="54946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897529" y="1374588"/>
                <a:ext cx="5812118" cy="409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2300941" y="2823882"/>
              <a:ext cx="2435412" cy="20917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36353" y="3036048"/>
              <a:ext cx="2614706" cy="104289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09121" y="1468904"/>
            <a:ext cx="431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400" dirty="0"/>
              <a:t>One-nucleon direct reaction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AD9FBB-0361-7E4B-8012-8F3B2B5377FC}"/>
              </a:ext>
            </a:extLst>
          </p:cNvPr>
          <p:cNvSpPr txBox="1">
            <a:spLocks/>
          </p:cNvSpPr>
          <p:nvPr/>
        </p:nvSpPr>
        <p:spPr>
          <a:xfrm>
            <a:off x="628650" y="175564"/>
            <a:ext cx="7886700" cy="88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Two (somewhat related) questions: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25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28875"/>
            <a:ext cx="5715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181600" y="533400"/>
          <a:ext cx="2133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" name="Equation" r:id="rId4" imgW="850900" imgH="457200" progId="Equation.3">
                  <p:embed/>
                </p:oleObj>
              </mc:Choice>
              <mc:Fallback>
                <p:oleObj name="Equation" r:id="rId4" imgW="850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"/>
                        <a:ext cx="2133600" cy="977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219200" y="838200"/>
            <a:ext cx="28194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altLang="ja-JP" sz="1800"/>
              <a:t>Quantality Parameter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935317" y="5336232"/>
            <a:ext cx="4518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Fermi Liquid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 </a:t>
            </a:r>
            <a:r>
              <a:rPr lang="en-US" dirty="0" err="1"/>
              <a:t>quasiparticles</a:t>
            </a:r>
            <a:endParaRPr lang="en-US" dirty="0"/>
          </a:p>
        </p:txBody>
      </p:sp>
      <p:grpSp>
        <p:nvGrpSpPr>
          <p:cNvPr id="53253" name="Group 10"/>
          <p:cNvGrpSpPr>
            <a:grpSpLocks/>
          </p:cNvGrpSpPr>
          <p:nvPr/>
        </p:nvGrpSpPr>
        <p:grpSpPr bwMode="auto">
          <a:xfrm>
            <a:off x="6042025" y="1854200"/>
            <a:ext cx="3101975" cy="3556000"/>
            <a:chOff x="6042025" y="1854200"/>
            <a:chExt cx="3101975" cy="3556000"/>
          </a:xfrm>
        </p:grpSpPr>
        <p:grpSp>
          <p:nvGrpSpPr>
            <p:cNvPr id="53254" name="Group 9"/>
            <p:cNvGrpSpPr>
              <a:grpSpLocks/>
            </p:cNvGrpSpPr>
            <p:nvPr/>
          </p:nvGrpSpPr>
          <p:grpSpPr bwMode="auto">
            <a:xfrm>
              <a:off x="6042025" y="1854200"/>
              <a:ext cx="2949575" cy="3556000"/>
              <a:chOff x="6042025" y="1854200"/>
              <a:chExt cx="2949575" cy="3556000"/>
            </a:xfrm>
          </p:grpSpPr>
          <p:pic>
            <p:nvPicPr>
              <p:cNvPr id="53256" name="Picture 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2025" y="1854200"/>
                <a:ext cx="2949575" cy="35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3257" name="Object 3"/>
              <p:cNvGraphicFramePr>
                <a:graphicFrameLocks noChangeAspect="1"/>
              </p:cNvGraphicFramePr>
              <p:nvPr/>
            </p:nvGraphicFramePr>
            <p:xfrm>
              <a:off x="7239000" y="3429000"/>
              <a:ext cx="285750" cy="217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8" name="Equation" r:id="rId7" imgW="114300" imgH="101600" progId="Equation.3">
                      <p:embed/>
                    </p:oleObj>
                  </mc:Choice>
                  <mc:Fallback>
                    <p:oleObj name="Equation" r:id="rId7" imgW="1143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9000" y="3429000"/>
                            <a:ext cx="285750" cy="217487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58" name="Object 4"/>
              <p:cNvGraphicFramePr>
                <a:graphicFrameLocks noChangeAspect="1"/>
              </p:cNvGraphicFramePr>
              <p:nvPr/>
            </p:nvGraphicFramePr>
            <p:xfrm>
              <a:off x="7435850" y="4572000"/>
              <a:ext cx="4127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9" name="Equation" r:id="rId9" imgW="165100" imgH="177800" progId="Equation.3">
                      <p:embed/>
                    </p:oleObj>
                  </mc:Choice>
                  <mc:Fallback>
                    <p:oleObj name="Equation" r:id="rId9" imgW="1651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35850" y="4572000"/>
                            <a:ext cx="412750" cy="381000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3255" name="TextBox 6"/>
            <p:cNvSpPr txBox="1">
              <a:spLocks noChangeArrowheads="1"/>
            </p:cNvSpPr>
            <p:nvPr/>
          </p:nvSpPr>
          <p:spPr bwMode="auto">
            <a:xfrm>
              <a:off x="7848600" y="44196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19132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9121" y="1993708"/>
            <a:ext cx="4107703" cy="3400050"/>
            <a:chOff x="628650" y="1082303"/>
            <a:chExt cx="7491296" cy="5494618"/>
          </a:xfrm>
        </p:grpSpPr>
        <p:grpSp>
          <p:nvGrpSpPr>
            <p:cNvPr id="6" name="Group 5"/>
            <p:cNvGrpSpPr/>
            <p:nvPr/>
          </p:nvGrpSpPr>
          <p:grpSpPr>
            <a:xfrm>
              <a:off x="628650" y="1082303"/>
              <a:ext cx="7491296" cy="5494618"/>
              <a:chOff x="628650" y="1082303"/>
              <a:chExt cx="7491296" cy="54946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650" y="1082303"/>
                <a:ext cx="7491296" cy="54946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897529" y="1374588"/>
                <a:ext cx="5812118" cy="409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359316" y="2832675"/>
              <a:ext cx="2377037" cy="20038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36353" y="3036048"/>
              <a:ext cx="2614706" cy="104289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09121" y="1468904"/>
            <a:ext cx="431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400" dirty="0"/>
              <a:t>One-nucleon direct reaction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23639" y="2984540"/>
            <a:ext cx="4107703" cy="3400050"/>
            <a:chOff x="628650" y="1082303"/>
            <a:chExt cx="7491296" cy="5494618"/>
          </a:xfrm>
        </p:grpSpPr>
        <p:grpSp>
          <p:nvGrpSpPr>
            <p:cNvPr id="17" name="Group 16"/>
            <p:cNvGrpSpPr/>
            <p:nvPr/>
          </p:nvGrpSpPr>
          <p:grpSpPr>
            <a:xfrm>
              <a:off x="628650" y="1082303"/>
              <a:ext cx="7491296" cy="5494618"/>
              <a:chOff x="628650" y="1082303"/>
              <a:chExt cx="7491296" cy="549461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650" y="1082303"/>
                <a:ext cx="7491296" cy="54946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897529" y="1374588"/>
                <a:ext cx="5812118" cy="409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2300941" y="2823882"/>
              <a:ext cx="2435412" cy="209177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36353" y="3036048"/>
              <a:ext cx="2614706" cy="1042894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7076016" y="4667681"/>
            <a:ext cx="1433722" cy="103100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740606" y="4572000"/>
            <a:ext cx="1335410" cy="9568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65724" y="1601484"/>
            <a:ext cx="128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?????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394824" y="3486957"/>
            <a:ext cx="146423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05294" y="2270061"/>
            <a:ext cx="392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400" dirty="0"/>
              <a:t>Two-nucleon direct reaction</a:t>
            </a:r>
          </a:p>
        </p:txBody>
      </p:sp>
      <p:sp>
        <p:nvSpPr>
          <p:cNvPr id="3" name="Curved Down Arrow 2">
            <a:extLst>
              <a:ext uri="{FF2B5EF4-FFF2-40B4-BE49-F238E27FC236}">
                <a16:creationId xmlns:a16="http://schemas.microsoft.com/office/drawing/2014/main" id="{AE8E5628-6C9A-0B48-927F-9A95832DDD06}"/>
              </a:ext>
            </a:extLst>
          </p:cNvPr>
          <p:cNvSpPr/>
          <p:nvPr/>
        </p:nvSpPr>
        <p:spPr>
          <a:xfrm rot="1477747">
            <a:off x="4792652" y="1203365"/>
            <a:ext cx="1895908" cy="7841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8C564F6-8A4F-B74B-9082-76C5436E3CA0}"/>
              </a:ext>
            </a:extLst>
          </p:cNvPr>
          <p:cNvSpPr txBox="1">
            <a:spLocks/>
          </p:cNvSpPr>
          <p:nvPr/>
        </p:nvSpPr>
        <p:spPr>
          <a:xfrm>
            <a:off x="628650" y="175564"/>
            <a:ext cx="7886700" cy="88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Two (somewhat related) questions: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644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62C26-E4CC-2245-9F40-1577456C3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53226"/>
            <a:ext cx="7312891" cy="2561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BC099-3643-DF4E-9C65-58F1A1777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754" y="2952928"/>
            <a:ext cx="4313959" cy="3232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69DA5-9CA4-EF4C-B71B-ED112A3B3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095" y="6301436"/>
            <a:ext cx="3213100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26308-DA00-3C44-BC4B-B214A9AB0131}"/>
              </a:ext>
            </a:extLst>
          </p:cNvPr>
          <p:cNvSpPr txBox="1"/>
          <p:nvPr/>
        </p:nvSpPr>
        <p:spPr>
          <a:xfrm>
            <a:off x="5662385" y="3268083"/>
            <a:ext cx="183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Decrease in the number of alphas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6690E-7D51-AF40-AC9F-56CD8A32B18D}"/>
              </a:ext>
            </a:extLst>
          </p:cNvPr>
          <p:cNvSpPr txBox="1"/>
          <p:nvPr/>
        </p:nvSpPr>
        <p:spPr>
          <a:xfrm>
            <a:off x="331995" y="4973333"/>
            <a:ext cx="328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Do SRC have anything to say?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79B7D-3D4F-C04C-A676-B0831A04A457}"/>
              </a:ext>
            </a:extLst>
          </p:cNvPr>
          <p:cNvSpPr/>
          <p:nvPr/>
        </p:nvSpPr>
        <p:spPr>
          <a:xfrm>
            <a:off x="3619046" y="3111335"/>
            <a:ext cx="240435" cy="479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71FAAA-A53B-A34F-B707-38A3209C66ED}"/>
              </a:ext>
            </a:extLst>
          </p:cNvPr>
          <p:cNvSpPr txBox="1">
            <a:spLocks/>
          </p:cNvSpPr>
          <p:nvPr/>
        </p:nvSpPr>
        <p:spPr>
          <a:xfrm>
            <a:off x="628650" y="175564"/>
            <a:ext cx="7886700" cy="88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Two (somewhat related) questions: 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B5296-73A9-014A-AC64-EED5D50974E4}"/>
              </a:ext>
            </a:extLst>
          </p:cNvPr>
          <p:cNvSpPr/>
          <p:nvPr/>
        </p:nvSpPr>
        <p:spPr>
          <a:xfrm>
            <a:off x="331995" y="5892801"/>
            <a:ext cx="2750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666666"/>
                </a:solidFill>
                <a:latin typeface="Roboto"/>
              </a:rPr>
              <a:t>Science </a:t>
            </a:r>
            <a:r>
              <a:rPr lang="en-US" sz="1400" dirty="0">
                <a:solidFill>
                  <a:srgbClr val="666666"/>
                </a:solidFill>
                <a:latin typeface="Roboto"/>
              </a:rPr>
              <a:t> 15 Jan 2021:</a:t>
            </a:r>
            <a:br>
              <a:rPr lang="en-US" sz="1400" dirty="0"/>
            </a:br>
            <a:r>
              <a:rPr lang="en-US" sz="1400" dirty="0">
                <a:solidFill>
                  <a:srgbClr val="666666"/>
                </a:solidFill>
                <a:latin typeface="Roboto"/>
              </a:rPr>
              <a:t>Vol. 371, Issue 6526, pp. 232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89B11-8BEC-2A48-840F-103073BCE26A}"/>
              </a:ext>
            </a:extLst>
          </p:cNvPr>
          <p:cNvSpPr/>
          <p:nvPr/>
        </p:nvSpPr>
        <p:spPr>
          <a:xfrm>
            <a:off x="331995" y="5542337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Times" pitchFamily="2" charset="0"/>
              </a:rPr>
              <a:t>Or Hen</a:t>
            </a:r>
            <a:endParaRPr lang="en-US" dirty="0">
              <a:solidFill>
                <a:srgbClr val="666666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36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40" y="167299"/>
            <a:ext cx="8395855" cy="62094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/>
              <a:t>Conclusions</a:t>
            </a:r>
          </a:p>
          <a:p>
            <a:pPr marL="0" indent="0" algn="just">
              <a:buNone/>
            </a:pPr>
            <a:endParaRPr lang="en-US" sz="2600" dirty="0"/>
          </a:p>
          <a:p>
            <a:pPr algn="just"/>
            <a:r>
              <a:rPr lang="en-US" sz="2200" dirty="0"/>
              <a:t>We derived simple phenomenological parametrizations for the combined effects of SRC, PVC, and PC that were used in an analysis of published data from electron scattering experiments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Our analysis consistently shows that ~ 20% of the missing strength observed in the region of N ≈ Z can be attributed to SRC, in agreement with reported expectations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We showed how the missing strength evolves with (N − Z)/A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Speculation on a quasi-proton (nuclear </a:t>
            </a:r>
            <a:r>
              <a:rPr lang="en-US" sz="2200" dirty="0" err="1"/>
              <a:t>polaron</a:t>
            </a:r>
            <a:r>
              <a:rPr lang="en-US" sz="2200" dirty="0"/>
              <a:t>) in the limit  of neutron matter, A → ∞ and (N-Z)/A → 1, proton R ~ 0.2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Possible effects on the charge radius of neutron-rich </a:t>
            </a:r>
            <a:r>
              <a:rPr lang="en-US" sz="2200" dirty="0" err="1"/>
              <a:t>Ca’s</a:t>
            </a: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    and spin content of N=Z ground states.</a:t>
            </a:r>
          </a:p>
          <a:p>
            <a:pPr marL="0" indent="0" algn="just">
              <a:buNone/>
            </a:pPr>
            <a:r>
              <a:rPr lang="en-US" sz="2200" dirty="0"/>
              <a:t>    </a:t>
            </a:r>
            <a:r>
              <a:rPr lang="en-US" sz="2200" b="1" dirty="0">
                <a:solidFill>
                  <a:schemeClr val="accent6"/>
                </a:solidFill>
              </a:rPr>
              <a:t>How about effective charges?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6093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8208A0-C5AC-084E-9321-4BD1F5D823EC}"/>
              </a:ext>
            </a:extLst>
          </p:cNvPr>
          <p:cNvSpPr/>
          <p:nvPr/>
        </p:nvSpPr>
        <p:spPr>
          <a:xfrm>
            <a:off x="3145638" y="606371"/>
            <a:ext cx="3152531" cy="660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100" dirty="0">
                <a:solidFill>
                  <a:prstClr val="black"/>
                </a:solidFill>
              </a:rPr>
              <a:t>Collaborators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E4E788-85E4-1043-9AE2-0725E2E47E71}"/>
              </a:ext>
            </a:extLst>
          </p:cNvPr>
          <p:cNvSpPr/>
          <p:nvPr/>
        </p:nvSpPr>
        <p:spPr>
          <a:xfrm>
            <a:off x="898048" y="936462"/>
            <a:ext cx="76477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  <a:p>
            <a:r>
              <a:rPr lang="en-US" dirty="0"/>
              <a:t>  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 </a:t>
            </a:r>
            <a:r>
              <a:rPr lang="en-US" b="1" dirty="0">
                <a:latin typeface="Times" pitchFamily="2" charset="0"/>
              </a:rPr>
              <a:t>Stefanos Paschalis</a:t>
            </a:r>
            <a:r>
              <a:rPr lang="en-US" b="1" i="1" dirty="0">
                <a:latin typeface="Times" pitchFamily="2" charset="0"/>
              </a:rPr>
              <a:t> </a:t>
            </a:r>
            <a:r>
              <a:rPr lang="en-US" b="1" dirty="0">
                <a:latin typeface="Times" pitchFamily="2" charset="0"/>
              </a:rPr>
              <a:t>and</a:t>
            </a:r>
            <a:r>
              <a:rPr lang="en-US" b="1" i="1" dirty="0">
                <a:latin typeface="Times" pitchFamily="2" charset="0"/>
              </a:rPr>
              <a:t> </a:t>
            </a:r>
            <a:r>
              <a:rPr lang="en-US" b="1" dirty="0">
                <a:latin typeface="Times" pitchFamily="2" charset="0"/>
              </a:rPr>
              <a:t>Marina Petri</a:t>
            </a:r>
          </a:p>
          <a:p>
            <a:pPr algn="ctr"/>
            <a:r>
              <a:rPr lang="en-US" dirty="0">
                <a:latin typeface="Times" pitchFamily="2" charset="0"/>
              </a:rPr>
              <a:t> </a:t>
            </a:r>
            <a:r>
              <a:rPr lang="en-US" i="1" dirty="0">
                <a:latin typeface="Times" pitchFamily="2" charset="0"/>
              </a:rPr>
              <a:t>Department of Physics, University of York, York, YO10 5DD, UK</a:t>
            </a:r>
            <a:endParaRPr lang="en-US" dirty="0">
              <a:latin typeface="Times" pitchFamily="2" charset="0"/>
            </a:endParaRPr>
          </a:p>
          <a:p>
            <a:br>
              <a:rPr lang="en-US" dirty="0">
                <a:latin typeface="Times" pitchFamily="2" charset="0"/>
              </a:rPr>
            </a:br>
            <a:endParaRPr lang="en-US" dirty="0">
              <a:latin typeface="Times" pitchFamily="2" charset="0"/>
            </a:endParaRPr>
          </a:p>
          <a:p>
            <a:pPr algn="ctr"/>
            <a:r>
              <a:rPr lang="en-US" dirty="0">
                <a:latin typeface="Times" pitchFamily="2" charset="0"/>
              </a:rPr>
              <a:t>Or Hen</a:t>
            </a:r>
          </a:p>
          <a:p>
            <a:pPr algn="ctr"/>
            <a:r>
              <a:rPr lang="en-US" i="1" dirty="0">
                <a:latin typeface="Times" pitchFamily="2" charset="0"/>
              </a:rPr>
              <a:t>Massachusetts Institute of Technology, Cambridge, MA 02139, USA</a:t>
            </a:r>
            <a:endParaRPr lang="en-US" dirty="0">
              <a:latin typeface="Times" pitchFamily="2" charset="0"/>
            </a:endParaRPr>
          </a:p>
          <a:p>
            <a:endParaRPr lang="en-US" dirty="0">
              <a:latin typeface="Times" pitchFamily="2" charset="0"/>
            </a:endParaRPr>
          </a:p>
          <a:p>
            <a:endParaRPr lang="en-US" dirty="0">
              <a:latin typeface="Times" pitchFamily="2" charset="0"/>
            </a:endParaRPr>
          </a:p>
          <a:p>
            <a:pPr algn="ctr"/>
            <a:r>
              <a:rPr lang="en-US" dirty="0">
                <a:latin typeface="Times" pitchFamily="2" charset="0"/>
              </a:rPr>
              <a:t>Eli </a:t>
            </a:r>
            <a:r>
              <a:rPr lang="en-US" dirty="0" err="1">
                <a:latin typeface="Times" pitchFamily="2" charset="0"/>
              </a:rPr>
              <a:t>Piasetzky</a:t>
            </a:r>
            <a:endParaRPr lang="en-US" dirty="0">
              <a:solidFill>
                <a:srgbClr val="0080AC"/>
              </a:solidFill>
              <a:latin typeface="Times" pitchFamily="2" charset="0"/>
            </a:endParaRPr>
          </a:p>
          <a:p>
            <a:pPr algn="ctr"/>
            <a:r>
              <a:rPr lang="en-US" i="1" dirty="0">
                <a:latin typeface="Times" pitchFamily="2" charset="0"/>
              </a:rPr>
              <a:t>School of Physics and Astronomy, Tel Aviv University, Tel Aviv, 69978, Israel</a:t>
            </a:r>
            <a:endParaRPr lang="en-US" dirty="0">
              <a:latin typeface="Times" pitchFamily="2" charset="0"/>
            </a:endParaRPr>
          </a:p>
          <a:p>
            <a:endParaRPr lang="en-US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00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">
            <a:extLst>
              <a:ext uri="{FF2B5EF4-FFF2-40B4-BE49-F238E27FC236}">
                <a16:creationId xmlns:a16="http://schemas.microsoft.com/office/drawing/2014/main" id="{76A5691D-1ACB-B24A-A0BF-A8AA799278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475" y="1609601"/>
            <a:ext cx="5181600" cy="1905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382" tIns="45691" rIns="91382" bIns="45691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Thank you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4EA96-44B6-7248-9A13-97139AFCE255}"/>
              </a:ext>
            </a:extLst>
          </p:cNvPr>
          <p:cNvSpPr txBox="1"/>
          <p:nvPr/>
        </p:nvSpPr>
        <p:spPr>
          <a:xfrm>
            <a:off x="624914" y="5284519"/>
            <a:ext cx="812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Despite ZOOM hindering  SRC,  virtual  LRC have been very effective in providing a stimulating Workshop environment  …</a:t>
            </a:r>
          </a:p>
        </p:txBody>
      </p:sp>
    </p:spTree>
    <p:extLst>
      <p:ext uri="{BB962C8B-B14F-4D97-AF65-F5344CB8AC3E}">
        <p14:creationId xmlns:p14="http://schemas.microsoft.com/office/powerpoint/2010/main" val="380541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9" y="198383"/>
            <a:ext cx="1842507" cy="1048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873" y="198383"/>
            <a:ext cx="1869274" cy="1246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64" y="198383"/>
            <a:ext cx="1595109" cy="1227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9" y="198383"/>
            <a:ext cx="2633473" cy="1062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D88B3-9105-7543-94B8-C2BCA26E03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14" y="1698685"/>
            <a:ext cx="8461170" cy="3856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3305E-6A05-D640-8994-079C1994A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041" y="5827839"/>
            <a:ext cx="8087917" cy="8352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562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80" y="12653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The questions we addressed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80" y="1332275"/>
            <a:ext cx="7886700" cy="2403544"/>
          </a:xfrm>
        </p:spPr>
        <p:txBody>
          <a:bodyPr/>
          <a:lstStyle/>
          <a:p>
            <a:r>
              <a:rPr lang="en-US" sz="2400" dirty="0"/>
              <a:t>What are the individual contributions of LRC and SRC to the observed depletion (quenching of SF)?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is the isospin dependence of these contributions, and how do they compete in very asymmetric nuclei?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9F714-3711-2546-8996-C2C027008B50}"/>
              </a:ext>
            </a:extLst>
          </p:cNvPr>
          <p:cNvSpPr txBox="1"/>
          <p:nvPr/>
        </p:nvSpPr>
        <p:spPr>
          <a:xfrm>
            <a:off x="5908463" y="3551153"/>
            <a:ext cx="27552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Wim </a:t>
            </a:r>
            <a:r>
              <a:rPr lang="en-US" dirty="0" err="1"/>
              <a:t>Dickhoff</a:t>
            </a:r>
            <a:r>
              <a:rPr lang="en-US" dirty="0"/>
              <a:t> - Wednesday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2B2F3-245C-4646-9597-8383E57DD87E}"/>
              </a:ext>
            </a:extLst>
          </p:cNvPr>
          <p:cNvSpPr txBox="1"/>
          <p:nvPr/>
        </p:nvSpPr>
        <p:spPr>
          <a:xfrm>
            <a:off x="5794967" y="135684"/>
            <a:ext cx="29822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Stefanos Paschalis - Monday</a:t>
            </a:r>
          </a:p>
        </p:txBody>
      </p:sp>
    </p:spTree>
    <p:extLst>
      <p:ext uri="{BB962C8B-B14F-4D97-AF65-F5344CB8AC3E}">
        <p14:creationId xmlns:p14="http://schemas.microsoft.com/office/powerpoint/2010/main" val="168276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80" y="12653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The questions we addressed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80" y="1332275"/>
            <a:ext cx="7886700" cy="2403544"/>
          </a:xfrm>
        </p:spPr>
        <p:txBody>
          <a:bodyPr/>
          <a:lstStyle/>
          <a:p>
            <a:r>
              <a:rPr lang="en-US" sz="2400" dirty="0"/>
              <a:t>What are the individual contributions of LRC and SRC to the observed depletion (quenching of SF)?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is the isospin dependence of these contributions, and how do they compete in very asymmetric nuclei?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9F714-3711-2546-8996-C2C027008B50}"/>
              </a:ext>
            </a:extLst>
          </p:cNvPr>
          <p:cNvSpPr txBox="1"/>
          <p:nvPr/>
        </p:nvSpPr>
        <p:spPr>
          <a:xfrm>
            <a:off x="5968354" y="3551153"/>
            <a:ext cx="27552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Wim </a:t>
            </a:r>
            <a:r>
              <a:rPr lang="en-US" dirty="0" err="1"/>
              <a:t>Dickhoff</a:t>
            </a:r>
            <a:r>
              <a:rPr lang="en-US" dirty="0"/>
              <a:t> - Wednesday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2B2F3-245C-4646-9597-8383E57DD87E}"/>
              </a:ext>
            </a:extLst>
          </p:cNvPr>
          <p:cNvSpPr txBox="1"/>
          <p:nvPr/>
        </p:nvSpPr>
        <p:spPr>
          <a:xfrm>
            <a:off x="5794967" y="135684"/>
            <a:ext cx="29822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Stefanos Paschalis - Monday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A27187-ACA3-6743-84E0-360DBD33A21F}"/>
              </a:ext>
            </a:extLst>
          </p:cNvPr>
          <p:cNvSpPr txBox="1">
            <a:spLocks/>
          </p:cNvSpPr>
          <p:nvPr/>
        </p:nvSpPr>
        <p:spPr>
          <a:xfrm>
            <a:off x="795680" y="4601709"/>
            <a:ext cx="7975406" cy="1525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dirty="0">
                <a:latin typeface="Calibri" charset="0"/>
                <a:ea typeface="Calibri" charset="0"/>
                <a:cs typeface="Calibri" charset="0"/>
              </a:rPr>
              <a:t>What did we do?</a:t>
            </a:r>
          </a:p>
          <a:p>
            <a:endParaRPr lang="en-US" sz="9600" dirty="0">
              <a:latin typeface="Calibri" charset="0"/>
              <a:ea typeface="Calibri" charset="0"/>
              <a:cs typeface="Calibri" charset="0"/>
            </a:endParaRPr>
          </a:p>
          <a:p>
            <a:pPr marL="685800" indent="-685800">
              <a:buFont typeface="Wingdings" pitchFamily="2" charset="2"/>
              <a:buChar char="à"/>
            </a:pPr>
            <a:r>
              <a:rPr lang="en-US" sz="9600" dirty="0">
                <a:latin typeface="Calibri" charset="0"/>
                <a:ea typeface="Calibri" charset="0"/>
                <a:cs typeface="Calibri" charset="0"/>
              </a:rPr>
              <a:t>A phenomenological approach,  in the spirit of </a:t>
            </a:r>
            <a:r>
              <a:rPr lang="en-US" sz="9600" dirty="0" err="1">
                <a:latin typeface="Calibri" charset="0"/>
                <a:ea typeface="Calibri" charset="0"/>
                <a:cs typeface="Calibri" charset="0"/>
              </a:rPr>
              <a:t>Brueckner</a:t>
            </a:r>
            <a:r>
              <a:rPr lang="en-US" sz="9600" dirty="0">
                <a:latin typeface="Calibri" charset="0"/>
                <a:ea typeface="Calibri" charset="0"/>
                <a:cs typeface="Calibri" charset="0"/>
              </a:rPr>
              <a:t>  and Mottelson’s Fermi liquid</a:t>
            </a:r>
          </a:p>
        </p:txBody>
      </p:sp>
    </p:spTree>
    <p:extLst>
      <p:ext uri="{BB962C8B-B14F-4D97-AF65-F5344CB8AC3E}">
        <p14:creationId xmlns:p14="http://schemas.microsoft.com/office/powerpoint/2010/main" val="120392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963" y="5955929"/>
            <a:ext cx="8332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total single-particle Quenching Factor</a:t>
            </a:r>
          </a:p>
          <a:p>
            <a:r>
              <a:rPr lang="en-US" dirty="0"/>
              <a:t>      represents the probability to find a nucleon in the pure single-particle configuration </a:t>
            </a:r>
          </a:p>
        </p:txBody>
      </p:sp>
      <p:sp>
        <p:nvSpPr>
          <p:cNvPr id="5" name="TextBox 4"/>
          <p:cNvSpPr txBox="1"/>
          <p:nvPr/>
        </p:nvSpPr>
        <p:spPr>
          <a:xfrm rot="18752101">
            <a:off x="1967192" y="636128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single-particle</a:t>
            </a:r>
          </a:p>
          <a:p>
            <a:pPr algn="ctr"/>
            <a:r>
              <a:rPr lang="en-US" b="1" dirty="0"/>
              <a:t>configuration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2151" y="3087415"/>
            <a:ext cx="1832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Particle-vibration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coupling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1433" y="3101926"/>
            <a:ext cx="132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Pairing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correlations</a:t>
            </a:r>
          </a:p>
        </p:txBody>
      </p:sp>
      <p:sp>
        <p:nvSpPr>
          <p:cNvPr id="12" name="TextBox 11"/>
          <p:cNvSpPr txBox="1"/>
          <p:nvPr/>
        </p:nvSpPr>
        <p:spPr>
          <a:xfrm rot="18752101">
            <a:off x="7085897" y="614923"/>
            <a:ext cx="132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Short-range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correlations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1BF36DB-684B-B643-BE18-2EA81BF59ED5}"/>
              </a:ext>
            </a:extLst>
          </p:cNvPr>
          <p:cNvSpPr/>
          <p:nvPr/>
        </p:nvSpPr>
        <p:spPr>
          <a:xfrm rot="5400000" flipH="1">
            <a:off x="4992657" y="1440777"/>
            <a:ext cx="325186" cy="255948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752101">
            <a:off x="4682367" y="546332"/>
            <a:ext cx="132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Long-range</a:t>
            </a:r>
          </a:p>
          <a:p>
            <a:pPr algn="ctr"/>
            <a:r>
              <a:rPr lang="en-US" b="1" dirty="0"/>
              <a:t>correlations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78" y="4886105"/>
            <a:ext cx="5308600" cy="101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38C6A0-9E09-7947-B23B-CD4CD1C25785}"/>
              </a:ext>
            </a:extLst>
          </p:cNvPr>
          <p:cNvSpPr txBox="1"/>
          <p:nvPr/>
        </p:nvSpPr>
        <p:spPr>
          <a:xfrm>
            <a:off x="5912480" y="4072406"/>
            <a:ext cx="173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strength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2DF249D-D581-AC44-A901-0B04BE7EF088}"/>
              </a:ext>
            </a:extLst>
          </p:cNvPr>
          <p:cNvSpPr/>
          <p:nvPr/>
        </p:nvSpPr>
        <p:spPr>
          <a:xfrm rot="16200000">
            <a:off x="6494627" y="3455452"/>
            <a:ext cx="403980" cy="258254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8754A4-B731-CF4E-BA7C-6AF619B58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33" y="1748786"/>
            <a:ext cx="7719934" cy="63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56AEB-076E-2643-860D-E6B0F57C20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9" y="3938545"/>
            <a:ext cx="2741429" cy="55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75F1A2-F2A2-804F-A77D-74B87F324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93" y="5026322"/>
            <a:ext cx="1567718" cy="714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ED9F3C-2FEA-7B4A-85DB-3E6BEEA599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82" y="5050055"/>
            <a:ext cx="4569018" cy="70488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2BAADE-4CC5-0641-AADC-A92070E251A9}"/>
              </a:ext>
            </a:extLst>
          </p:cNvPr>
          <p:cNvCxnSpPr/>
          <p:nvPr/>
        </p:nvCxnSpPr>
        <p:spPr>
          <a:xfrm>
            <a:off x="1990599" y="2678471"/>
            <a:ext cx="0" cy="8535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C48502-40CD-5F44-AD9F-2F45E5EE36B3}"/>
              </a:ext>
            </a:extLst>
          </p:cNvPr>
          <p:cNvSpPr txBox="1"/>
          <p:nvPr/>
        </p:nvSpPr>
        <p:spPr>
          <a:xfrm>
            <a:off x="4061977" y="215444"/>
            <a:ext cx="10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</a:t>
            </a:r>
          </a:p>
        </p:txBody>
      </p:sp>
    </p:spTree>
    <p:extLst>
      <p:ext uri="{BB962C8B-B14F-4D97-AF65-F5344CB8AC3E}">
        <p14:creationId xmlns:p14="http://schemas.microsoft.com/office/powerpoint/2010/main" val="66132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EB27D2-6CF3-4E41-A52E-4F5CCF2BB30F}"/>
              </a:ext>
            </a:extLst>
          </p:cNvPr>
          <p:cNvSpPr/>
          <p:nvPr/>
        </p:nvSpPr>
        <p:spPr>
          <a:xfrm>
            <a:off x="3374762" y="240418"/>
            <a:ext cx="258119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LRC  Dressed nucleons 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67F588-334C-F045-8B7A-80F66AC42AC0}"/>
              </a:ext>
            </a:extLst>
          </p:cNvPr>
          <p:cNvSpPr/>
          <p:nvPr/>
        </p:nvSpPr>
        <p:spPr>
          <a:xfrm>
            <a:off x="397172" y="884193"/>
            <a:ext cx="2679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Particle Vibration Coupling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E449A5-BEE1-6B4A-A17D-032B4670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30" y="1661675"/>
            <a:ext cx="2022554" cy="3096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28141-8705-E943-B412-31CC1B466074}"/>
              </a:ext>
            </a:extLst>
          </p:cNvPr>
          <p:cNvSpPr txBox="1"/>
          <p:nvPr/>
        </p:nvSpPr>
        <p:spPr>
          <a:xfrm>
            <a:off x="2621184" y="2814638"/>
            <a:ext cx="117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Phonon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5F173-BC3C-6941-91F3-C53D555E8731}"/>
              </a:ext>
            </a:extLst>
          </p:cNvPr>
          <p:cNvSpPr txBox="1"/>
          <p:nvPr/>
        </p:nvSpPr>
        <p:spPr>
          <a:xfrm>
            <a:off x="397172" y="5063085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nlj</a:t>
            </a:r>
            <a:r>
              <a:rPr lang="en-US" sz="2400" dirty="0"/>
              <a:t> &gt; = A |</a:t>
            </a:r>
            <a:r>
              <a:rPr lang="en-US" sz="2400" dirty="0" err="1"/>
              <a:t>nlj</a:t>
            </a:r>
            <a:r>
              <a:rPr lang="en-US" sz="2400" dirty="0"/>
              <a:t> &gt; + B |phonon&gt; x |</a:t>
            </a:r>
            <a:r>
              <a:rPr lang="en-US" sz="2400" dirty="0" err="1"/>
              <a:t>n’l’j</a:t>
            </a:r>
            <a:r>
              <a:rPr lang="en-US" sz="2400" dirty="0"/>
              <a:t>’&gt; +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4CA2F-0F6B-9148-B20B-9DE5873E7CF3}"/>
              </a:ext>
            </a:extLst>
          </p:cNvPr>
          <p:cNvSpPr txBox="1"/>
          <p:nvPr/>
        </p:nvSpPr>
        <p:spPr>
          <a:xfrm>
            <a:off x="596574" y="4743798"/>
            <a:ext cx="4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~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64C63-FFD8-2E48-AE7E-B1F50C041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866" y="1083086"/>
            <a:ext cx="2022554" cy="21249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C3F3E-CCE3-2C4E-8B08-7D27298FE5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19" t="32186"/>
          <a:stretch/>
        </p:blipFill>
        <p:spPr>
          <a:xfrm>
            <a:off x="5482044" y="3868784"/>
            <a:ext cx="3297278" cy="674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01D723-3378-1C49-877E-5DBC0F60EBE0}"/>
              </a:ext>
            </a:extLst>
          </p:cNvPr>
          <p:cNvSpPr/>
          <p:nvPr/>
        </p:nvSpPr>
        <p:spPr>
          <a:xfrm>
            <a:off x="3055177" y="248862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2" charset="2"/>
              </a:rPr>
              <a:t>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9CD849-026D-5E40-A819-5716BC4FD98F}"/>
              </a:ext>
            </a:extLst>
          </p:cNvPr>
          <p:cNvCxnSpPr/>
          <p:nvPr/>
        </p:nvCxnSpPr>
        <p:spPr>
          <a:xfrm flipV="1">
            <a:off x="1900237" y="4014790"/>
            <a:ext cx="0" cy="5286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E51E5D-A2D1-CC46-A056-A645C5E6B652}"/>
              </a:ext>
            </a:extLst>
          </p:cNvPr>
          <p:cNvCxnSpPr/>
          <p:nvPr/>
        </p:nvCxnSpPr>
        <p:spPr>
          <a:xfrm flipV="1">
            <a:off x="1900237" y="1781177"/>
            <a:ext cx="0" cy="5286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FBB924-393C-1448-8625-1EA8D71AD08E}"/>
              </a:ext>
            </a:extLst>
          </p:cNvPr>
          <p:cNvCxnSpPr/>
          <p:nvPr/>
        </p:nvCxnSpPr>
        <p:spPr>
          <a:xfrm flipV="1">
            <a:off x="1900237" y="2923880"/>
            <a:ext cx="0" cy="5286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EFCC65-5F55-A64D-8781-8262CF1D782D}"/>
              </a:ext>
            </a:extLst>
          </p:cNvPr>
          <p:cNvSpPr/>
          <p:nvPr/>
        </p:nvSpPr>
        <p:spPr>
          <a:xfrm>
            <a:off x="5595124" y="3353395"/>
            <a:ext cx="3297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Radial  coupling matrix element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C7088-8063-0F4F-96F1-5CFE90C84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584" y="5844037"/>
            <a:ext cx="2520980" cy="858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38B69B-5127-0545-8767-B0F62D4E1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721" y="5864891"/>
            <a:ext cx="2483702" cy="750285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CBC46259-8D68-414F-AD7D-9606CC6063C2}"/>
              </a:ext>
            </a:extLst>
          </p:cNvPr>
          <p:cNvSpPr/>
          <p:nvPr/>
        </p:nvSpPr>
        <p:spPr>
          <a:xfrm>
            <a:off x="2539985" y="5603781"/>
            <a:ext cx="258650" cy="41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FA80381-DBC5-014E-828B-7EEB7E45CFFA}"/>
              </a:ext>
            </a:extLst>
          </p:cNvPr>
          <p:cNvSpPr/>
          <p:nvPr/>
        </p:nvSpPr>
        <p:spPr>
          <a:xfrm rot="16200000">
            <a:off x="4931640" y="6067739"/>
            <a:ext cx="258650" cy="41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16015</TotalTime>
  <Words>1083</Words>
  <Application>Microsoft Macintosh PowerPoint</Application>
  <PresentationFormat>On-screen Show (4:3)</PresentationFormat>
  <Paragraphs>204</Paragraphs>
  <Slides>44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Helvetica</vt:lpstr>
      <vt:lpstr>Liberation Sans</vt:lpstr>
      <vt:lpstr>Roboto</vt:lpstr>
      <vt:lpstr>Symbol</vt:lpstr>
      <vt:lpstr>Times</vt:lpstr>
      <vt:lpstr>Times New Roman</vt:lpstr>
      <vt:lpstr>Wingdings</vt:lpstr>
      <vt:lpstr>Office Theme</vt:lpstr>
      <vt:lpstr>10_CKG FRIB no-line h</vt:lpstr>
      <vt:lpstr>2_Office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questions we addressed:</vt:lpstr>
      <vt:lpstr>The questions we addressed:</vt:lpstr>
      <vt:lpstr>PowerPoint Presentation</vt:lpstr>
      <vt:lpstr>PowerPoint Presentation</vt:lpstr>
      <vt:lpstr>PowerPoint Presentation</vt:lpstr>
      <vt:lpstr>SRC: Quantitative information from JLAB</vt:lpstr>
      <vt:lpstr>PowerPoint Presentation</vt:lpstr>
      <vt:lpstr>Our results</vt:lpstr>
      <vt:lpstr>PowerPoint Presentation</vt:lpstr>
      <vt:lpstr>PowerPoint Presentation</vt:lpstr>
      <vt:lpstr>Other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speculations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Stefanos Paschalis</dc:creator>
  <cp:lastModifiedBy>Augusto O  Macchiavelli</cp:lastModifiedBy>
  <cp:revision>468</cp:revision>
  <cp:lastPrinted>2019-09-12T15:21:54Z</cp:lastPrinted>
  <dcterms:created xsi:type="dcterms:W3CDTF">2018-07-29T14:23:50Z</dcterms:created>
  <dcterms:modified xsi:type="dcterms:W3CDTF">2021-03-25T19:38:42Z</dcterms:modified>
</cp:coreProperties>
</file>