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5431" rtl="0" fontAlgn="auto" latinLnBrk="0" hangingPunct="0">
      <a:lnSpc>
        <a:spcPct val="100000"/>
      </a:lnSpc>
      <a:spcBef>
        <a:spcPts val="1700"/>
      </a:spcBef>
      <a:spcAft>
        <a:spcPts val="0"/>
      </a:spcAft>
      <a:buClrTx/>
      <a:buSzTx/>
      <a:buFontTx/>
      <a:buNone/>
      <a:tabLst>
        <a:tab pos="406400" algn="l"/>
      </a:tabLst>
      <a:defRPr b="0" baseline="0" cap="none" i="0" spc="53" strike="noStrike" sz="18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1pPr>
    <a:lvl2pPr marL="0" marR="0" indent="457200" algn="ctr" defTabSz="415431" rtl="0" fontAlgn="auto" latinLnBrk="0" hangingPunct="0">
      <a:lnSpc>
        <a:spcPct val="100000"/>
      </a:lnSpc>
      <a:spcBef>
        <a:spcPts val="1700"/>
      </a:spcBef>
      <a:spcAft>
        <a:spcPts val="0"/>
      </a:spcAft>
      <a:buClrTx/>
      <a:buSzTx/>
      <a:buFontTx/>
      <a:buNone/>
      <a:tabLst>
        <a:tab pos="406400" algn="l"/>
      </a:tabLst>
      <a:defRPr b="0" baseline="0" cap="none" i="0" spc="53" strike="noStrike" sz="18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2pPr>
    <a:lvl3pPr marL="0" marR="0" indent="914400" algn="ctr" defTabSz="415431" rtl="0" fontAlgn="auto" latinLnBrk="0" hangingPunct="0">
      <a:lnSpc>
        <a:spcPct val="100000"/>
      </a:lnSpc>
      <a:spcBef>
        <a:spcPts val="1700"/>
      </a:spcBef>
      <a:spcAft>
        <a:spcPts val="0"/>
      </a:spcAft>
      <a:buClrTx/>
      <a:buSzTx/>
      <a:buFontTx/>
      <a:buNone/>
      <a:tabLst>
        <a:tab pos="406400" algn="l"/>
      </a:tabLst>
      <a:defRPr b="0" baseline="0" cap="none" i="0" spc="53" strike="noStrike" sz="18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3pPr>
    <a:lvl4pPr marL="0" marR="0" indent="1371600" algn="ctr" defTabSz="415431" rtl="0" fontAlgn="auto" latinLnBrk="0" hangingPunct="0">
      <a:lnSpc>
        <a:spcPct val="100000"/>
      </a:lnSpc>
      <a:spcBef>
        <a:spcPts val="1700"/>
      </a:spcBef>
      <a:spcAft>
        <a:spcPts val="0"/>
      </a:spcAft>
      <a:buClrTx/>
      <a:buSzTx/>
      <a:buFontTx/>
      <a:buNone/>
      <a:tabLst>
        <a:tab pos="406400" algn="l"/>
      </a:tabLst>
      <a:defRPr b="0" baseline="0" cap="none" i="0" spc="53" strike="noStrike" sz="18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4pPr>
    <a:lvl5pPr marL="0" marR="0" indent="1828800" algn="ctr" defTabSz="415431" rtl="0" fontAlgn="auto" latinLnBrk="0" hangingPunct="0">
      <a:lnSpc>
        <a:spcPct val="100000"/>
      </a:lnSpc>
      <a:spcBef>
        <a:spcPts val="1700"/>
      </a:spcBef>
      <a:spcAft>
        <a:spcPts val="0"/>
      </a:spcAft>
      <a:buClrTx/>
      <a:buSzTx/>
      <a:buFontTx/>
      <a:buNone/>
      <a:tabLst>
        <a:tab pos="406400" algn="l"/>
      </a:tabLst>
      <a:defRPr b="0" baseline="0" cap="none" i="0" spc="53" strike="noStrike" sz="18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5pPr>
    <a:lvl6pPr marL="0" marR="0" indent="2286000" algn="ctr" defTabSz="415431" rtl="0" fontAlgn="auto" latinLnBrk="0" hangingPunct="0">
      <a:lnSpc>
        <a:spcPct val="100000"/>
      </a:lnSpc>
      <a:spcBef>
        <a:spcPts val="1700"/>
      </a:spcBef>
      <a:spcAft>
        <a:spcPts val="0"/>
      </a:spcAft>
      <a:buClrTx/>
      <a:buSzTx/>
      <a:buFontTx/>
      <a:buNone/>
      <a:tabLst>
        <a:tab pos="406400" algn="l"/>
      </a:tabLst>
      <a:defRPr b="0" baseline="0" cap="none" i="0" spc="53" strike="noStrike" sz="18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6pPr>
    <a:lvl7pPr marL="0" marR="0" indent="2743200" algn="ctr" defTabSz="415431" rtl="0" fontAlgn="auto" latinLnBrk="0" hangingPunct="0">
      <a:lnSpc>
        <a:spcPct val="100000"/>
      </a:lnSpc>
      <a:spcBef>
        <a:spcPts val="1700"/>
      </a:spcBef>
      <a:spcAft>
        <a:spcPts val="0"/>
      </a:spcAft>
      <a:buClrTx/>
      <a:buSzTx/>
      <a:buFontTx/>
      <a:buNone/>
      <a:tabLst>
        <a:tab pos="406400" algn="l"/>
      </a:tabLst>
      <a:defRPr b="0" baseline="0" cap="none" i="0" spc="53" strike="noStrike" sz="18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7pPr>
    <a:lvl8pPr marL="0" marR="0" indent="3200400" algn="ctr" defTabSz="415431" rtl="0" fontAlgn="auto" latinLnBrk="0" hangingPunct="0">
      <a:lnSpc>
        <a:spcPct val="100000"/>
      </a:lnSpc>
      <a:spcBef>
        <a:spcPts val="1700"/>
      </a:spcBef>
      <a:spcAft>
        <a:spcPts val="0"/>
      </a:spcAft>
      <a:buClrTx/>
      <a:buSzTx/>
      <a:buFontTx/>
      <a:buNone/>
      <a:tabLst>
        <a:tab pos="406400" algn="l"/>
      </a:tabLst>
      <a:defRPr b="0" baseline="0" cap="none" i="0" spc="53" strike="noStrike" sz="18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8pPr>
    <a:lvl9pPr marL="0" marR="0" indent="3657600" algn="ctr" defTabSz="415431" rtl="0" fontAlgn="auto" latinLnBrk="0" hangingPunct="0">
      <a:lnSpc>
        <a:spcPct val="100000"/>
      </a:lnSpc>
      <a:spcBef>
        <a:spcPts val="1700"/>
      </a:spcBef>
      <a:spcAft>
        <a:spcPts val="0"/>
      </a:spcAft>
      <a:buClrTx/>
      <a:buSzTx/>
      <a:buFontTx/>
      <a:buNone/>
      <a:tabLst>
        <a:tab pos="406400" algn="l"/>
      </a:tabLst>
      <a:defRPr b="0" baseline="0" cap="none" i="0" spc="53" strike="noStrike" sz="18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254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254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525760"/>
              </a:solidFill>
              <a:prstDash val="solid"/>
              <a:miter lim="400000"/>
            </a:ln>
          </a:left>
          <a:right>
            <a:ln w="25400" cap="flat">
              <a:solidFill>
                <a:schemeClr val="accent1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miter lim="400000"/>
            </a:ln>
          </a:top>
          <a:bottom>
            <a:ln w="12700" cap="flat">
              <a:solidFill>
                <a:srgbClr val="5257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525760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54585E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25400" cap="flat">
              <a:solidFill>
                <a:srgbClr val="54585E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45357"/>
              <a:satOff val="2412"/>
              <a:lumOff val="-28753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9FAFF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254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55A61"/>
              </a:solidFill>
              <a:prstDash val="solid"/>
              <a:miter lim="400000"/>
            </a:ln>
          </a:top>
          <a:bottom>
            <a:ln w="12700" cap="flat">
              <a:solidFill>
                <a:srgbClr val="555A61"/>
              </a:solidFill>
              <a:prstDash val="solid"/>
              <a:miter lim="400000"/>
            </a:ln>
          </a:bottom>
          <a:insideH>
            <a:ln w="12700" cap="flat">
              <a:solidFill>
                <a:srgbClr val="555A61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527787"/>
              <a:satOff val="-26837"/>
              <a:lumOff val="15324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254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254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238625"/>
              <a:satOff val="-6134"/>
              <a:lumOff val="868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6F4E4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254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5">
              <a:hueOff val="503731"/>
              <a:lumOff val="7092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25400" cap="flat">
              <a:solidFill>
                <a:srgbClr val="54585E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254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4585E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A8A8A8"/>
              </a:solidFill>
              <a:prstDash val="solid"/>
              <a:miter lim="400000"/>
            </a:ln>
          </a:left>
          <a:right>
            <a:ln w="12700" cap="flat">
              <a:solidFill>
                <a:srgbClr val="A8A8A8"/>
              </a:solidFill>
              <a:prstDash val="solid"/>
              <a:miter lim="400000"/>
            </a:ln>
          </a:right>
          <a:top>
            <a:ln w="12700" cap="flat">
              <a:solidFill>
                <a:srgbClr val="A8A8A8"/>
              </a:solidFill>
              <a:prstDash val="solid"/>
              <a:miter lim="400000"/>
            </a:ln>
          </a:top>
          <a:bottom>
            <a:ln w="12700" cap="flat">
              <a:solidFill>
                <a:srgbClr val="A8A8A8"/>
              </a:solidFill>
              <a:prstDash val="solid"/>
              <a:miter lim="400000"/>
            </a:ln>
          </a:bottom>
          <a:insideH>
            <a:ln w="12700" cap="flat">
              <a:solidFill>
                <a:srgbClr val="A8A8A8"/>
              </a:solidFill>
              <a:prstDash val="solid"/>
              <a:miter lim="400000"/>
            </a:ln>
          </a:insideH>
          <a:insideV>
            <a:ln w="12700" cap="flat">
              <a:solidFill>
                <a:srgbClr val="A8A8A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5666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656667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EBEB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656667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A8A8A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hape 2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線"/>
          <p:cNvSpPr/>
          <p:nvPr/>
        </p:nvSpPr>
        <p:spPr>
          <a:xfrm>
            <a:off x="568119" y="8737600"/>
            <a:ext cx="11873078" cy="0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3" name="プレゼンテーションのタイトル"/>
          <p:cNvSpPr txBox="1"/>
          <p:nvPr>
            <p:ph type="title" hasCustomPrompt="1"/>
          </p:nvPr>
        </p:nvSpPr>
        <p:spPr>
          <a:xfrm>
            <a:off x="532752" y="6876002"/>
            <a:ext cx="11933846" cy="1596088"/>
          </a:xfrm>
          <a:prstGeom prst="rect">
            <a:avLst/>
          </a:prstGeom>
        </p:spPr>
        <p:txBody>
          <a:bodyPr lIns="27093" tIns="27093" rIns="27093" bIns="27093" anchor="b"/>
          <a:lstStyle>
            <a:lvl1pPr>
              <a:lnSpc>
                <a:spcPct val="70000"/>
              </a:lnSpc>
              <a:defRPr spc="-211" sz="106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14" name="作者と日付"/>
          <p:cNvSpPr txBox="1"/>
          <p:nvPr>
            <p:ph type="body" sz="quarter" idx="21" hasCustomPrompt="1"/>
          </p:nvPr>
        </p:nvSpPr>
        <p:spPr>
          <a:xfrm>
            <a:off x="530019" y="8801100"/>
            <a:ext cx="11938001" cy="344001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>
              <a:lnSpc>
                <a:spcPct val="100000"/>
              </a:lnSpc>
              <a:tabLst/>
              <a:defRPr b="1" cap="all" spc="107" sz="18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15" name="線"/>
          <p:cNvSpPr/>
          <p:nvPr/>
        </p:nvSpPr>
        <p:spPr>
          <a:xfrm>
            <a:off x="568119" y="6831552"/>
            <a:ext cx="11883045" cy="1"/>
          </a:xfrm>
          <a:prstGeom prst="line">
            <a:avLst/>
          </a:prstGeom>
          <a:ln w="889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6" name="本文レベル1…"/>
          <p:cNvSpPr txBox="1"/>
          <p:nvPr>
            <p:ph type="body" sz="quarter" idx="1" hasCustomPrompt="1"/>
          </p:nvPr>
        </p:nvSpPr>
        <p:spPr>
          <a:xfrm>
            <a:off x="532752" y="785641"/>
            <a:ext cx="11943812" cy="1447295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>
              <a:lnSpc>
                <a:spcPct val="80000"/>
              </a:lnSpc>
              <a:tabLst/>
              <a:defRPr spc="-48" sz="4800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587022">
              <a:lnSpc>
                <a:spcPct val="80000"/>
              </a:lnSpc>
              <a:tabLst/>
              <a:defRPr spc="-48" sz="4800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587022">
              <a:lnSpc>
                <a:spcPct val="80000"/>
              </a:lnSpc>
              <a:tabLst/>
              <a:defRPr spc="-48" sz="4800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587022">
              <a:lnSpc>
                <a:spcPct val="80000"/>
              </a:lnSpc>
              <a:tabLst/>
              <a:defRPr spc="-48" sz="4800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587022">
              <a:lnSpc>
                <a:spcPct val="80000"/>
              </a:lnSpc>
              <a:tabLst/>
              <a:defRPr spc="-48" sz="4800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ステートメント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線"/>
          <p:cNvSpPr/>
          <p:nvPr/>
        </p:nvSpPr>
        <p:spPr>
          <a:xfrm>
            <a:off x="558800" y="8731250"/>
            <a:ext cx="11887200" cy="0"/>
          </a:xfrm>
          <a:prstGeom prst="line">
            <a:avLst/>
          </a:prstGeom>
          <a:ln w="12700">
            <a:solidFill>
              <a:schemeClr val="accent4"/>
            </a:solidFill>
            <a:miter lim="400000"/>
          </a:ln>
        </p:spPr>
        <p:txBody>
          <a:bodyPr lIns="27093" tIns="27093" rIns="27093" bIns="27093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14" name="線"/>
          <p:cNvSpPr/>
          <p:nvPr/>
        </p:nvSpPr>
        <p:spPr>
          <a:xfrm>
            <a:off x="558800" y="625475"/>
            <a:ext cx="11887200" cy="0"/>
          </a:xfrm>
          <a:prstGeom prst="lin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15" name="本文レベル1…"/>
          <p:cNvSpPr txBox="1"/>
          <p:nvPr>
            <p:ph type="body" sz="half" idx="1" hasCustomPrompt="1"/>
          </p:nvPr>
        </p:nvSpPr>
        <p:spPr>
          <a:xfrm>
            <a:off x="531375" y="2701297"/>
            <a:ext cx="11940026" cy="4064001"/>
          </a:xfrm>
          <a:prstGeom prst="rect">
            <a:avLst/>
          </a:prstGeom>
        </p:spPr>
        <p:txBody>
          <a:bodyPr anchor="ctr"/>
          <a:lstStyle>
            <a:lvl1pPr marL="298026" indent="-298026" defTabSz="587022">
              <a:lnSpc>
                <a:spcPct val="100000"/>
              </a:lnSpc>
              <a:tabLst/>
              <a:defRPr spc="-84" sz="84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marL="298026" indent="159173" defTabSz="587022">
              <a:lnSpc>
                <a:spcPct val="100000"/>
              </a:lnSpc>
              <a:tabLst/>
              <a:defRPr spc="-84" sz="84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marL="298026" indent="616373" defTabSz="587022">
              <a:lnSpc>
                <a:spcPct val="100000"/>
              </a:lnSpc>
              <a:tabLst/>
              <a:defRPr spc="-84" sz="84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marL="298026" indent="1073573" defTabSz="587022">
              <a:lnSpc>
                <a:spcPct val="100000"/>
              </a:lnSpc>
              <a:tabLst/>
              <a:defRPr spc="-84" sz="84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marL="298026" indent="1530773" defTabSz="587022">
              <a:lnSpc>
                <a:spcPct val="100000"/>
              </a:lnSpc>
              <a:tabLst/>
              <a:defRPr spc="-84" sz="84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ステートメント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ビッグファクト">
    <p:bg>
      <p:bgPr>
        <a:solidFill>
          <a:srgbClr val="C3D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本文レベル1…"/>
          <p:cNvSpPr txBox="1"/>
          <p:nvPr>
            <p:ph type="body" idx="1" hasCustomPrompt="1"/>
          </p:nvPr>
        </p:nvSpPr>
        <p:spPr>
          <a:xfrm>
            <a:off x="533400" y="711200"/>
            <a:ext cx="11938001" cy="6258071"/>
          </a:xfrm>
          <a:prstGeom prst="rect">
            <a:avLst/>
          </a:prstGeom>
        </p:spPr>
        <p:txBody>
          <a:bodyPr anchor="b"/>
          <a:lstStyle>
            <a:lvl1pPr defTabSz="587022">
              <a:lnSpc>
                <a:spcPct val="100000"/>
              </a:lnSpc>
              <a:tabLst/>
              <a:defRPr spc="-298" sz="298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1pPr>
            <a:lvl2pPr defTabSz="587022">
              <a:lnSpc>
                <a:spcPct val="100000"/>
              </a:lnSpc>
              <a:tabLst/>
              <a:defRPr spc="-298" sz="298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2pPr>
            <a:lvl3pPr defTabSz="587022">
              <a:lnSpc>
                <a:spcPct val="100000"/>
              </a:lnSpc>
              <a:tabLst/>
              <a:defRPr spc="-298" sz="298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3pPr>
            <a:lvl4pPr defTabSz="587022">
              <a:lnSpc>
                <a:spcPct val="100000"/>
              </a:lnSpc>
              <a:tabLst/>
              <a:defRPr spc="-298" sz="298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4pPr>
            <a:lvl5pPr defTabSz="587022">
              <a:lnSpc>
                <a:spcPct val="100000"/>
              </a:lnSpc>
              <a:tabLst/>
              <a:defRPr spc="-298" sz="298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4" name="線"/>
          <p:cNvSpPr/>
          <p:nvPr/>
        </p:nvSpPr>
        <p:spPr>
          <a:xfrm>
            <a:off x="558800" y="8731250"/>
            <a:ext cx="11887200" cy="0"/>
          </a:xfrm>
          <a:prstGeom prst="line">
            <a:avLst/>
          </a:prstGeom>
          <a:ln w="127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27093" tIns="27093" rIns="27093" bIns="27093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25" name="線"/>
          <p:cNvSpPr/>
          <p:nvPr/>
        </p:nvSpPr>
        <p:spPr>
          <a:xfrm>
            <a:off x="558800" y="625475"/>
            <a:ext cx="11887200" cy="0"/>
          </a:xfrm>
          <a:prstGeom prst="line">
            <a:avLst/>
          </a:prstGeom>
          <a:ln w="508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26" name="ファクト情報"/>
          <p:cNvSpPr txBox="1"/>
          <p:nvPr>
            <p:ph type="body" sz="quarter" idx="21" hasCustomPrompt="1"/>
          </p:nvPr>
        </p:nvSpPr>
        <p:spPr>
          <a:xfrm>
            <a:off x="533400" y="6602595"/>
            <a:ext cx="11938000" cy="655575"/>
          </a:xfrm>
          <a:prstGeom prst="rect">
            <a:avLst/>
          </a:prstGeom>
        </p:spPr>
        <p:txBody>
          <a:bodyPr/>
          <a:lstStyle>
            <a:lvl1pPr defTabSz="587022">
              <a:lnSpc>
                <a:spcPct val="80000"/>
              </a:lnSpc>
              <a:tabLst/>
              <a:defRPr spc="-38" sz="3800">
                <a:solidFill>
                  <a:schemeClr val="accent1"/>
                </a:solidFill>
              </a:defRPr>
            </a:lvl1pPr>
          </a:lstStyle>
          <a:p>
            <a:pPr/>
            <a:r>
              <a:t>ファクト情報</a:t>
            </a:r>
          </a:p>
        </p:txBody>
      </p:sp>
      <p:sp>
        <p:nvSpPr>
          <p:cNvPr id="127" name="スライド番号"/>
          <p:cNvSpPr txBox="1"/>
          <p:nvPr>
            <p:ph type="sldNum" sz="quarter" idx="2"/>
          </p:nvPr>
        </p:nvSpPr>
        <p:spPr>
          <a:xfrm>
            <a:off x="12266233" y="8826500"/>
            <a:ext cx="232395" cy="344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引用">
    <p:bg>
      <p:bgPr>
        <a:solidFill>
          <a:srgbClr val="C3D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線"/>
          <p:cNvSpPr/>
          <p:nvPr/>
        </p:nvSpPr>
        <p:spPr>
          <a:xfrm>
            <a:off x="558800" y="8731250"/>
            <a:ext cx="11887200" cy="0"/>
          </a:xfrm>
          <a:prstGeom prst="line">
            <a:avLst/>
          </a:prstGeom>
          <a:ln w="127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27093" tIns="27093" rIns="27093" bIns="27093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35" name="線"/>
          <p:cNvSpPr/>
          <p:nvPr/>
        </p:nvSpPr>
        <p:spPr>
          <a:xfrm>
            <a:off x="558800" y="636209"/>
            <a:ext cx="11887200" cy="1"/>
          </a:xfrm>
          <a:prstGeom prst="line">
            <a:avLst/>
          </a:prstGeom>
          <a:ln w="508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36" name="本文レベル1…"/>
          <p:cNvSpPr txBox="1"/>
          <p:nvPr>
            <p:ph type="body" sz="half" idx="1" hasCustomPrompt="1"/>
          </p:nvPr>
        </p:nvSpPr>
        <p:spPr>
          <a:xfrm>
            <a:off x="531375" y="1126302"/>
            <a:ext cx="11940026" cy="3509285"/>
          </a:xfrm>
          <a:prstGeom prst="rect">
            <a:avLst/>
          </a:prstGeom>
        </p:spPr>
        <p:txBody>
          <a:bodyPr/>
          <a:lstStyle>
            <a:lvl1pPr marL="298026" indent="-298026" defTabSz="587022">
              <a:lnSpc>
                <a:spcPct val="80000"/>
              </a:lnSpc>
              <a:tabLst/>
              <a:defRPr spc="-84" sz="84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marL="298026" indent="159173" defTabSz="587022">
              <a:lnSpc>
                <a:spcPct val="80000"/>
              </a:lnSpc>
              <a:tabLst/>
              <a:defRPr spc="-84" sz="84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marL="298026" indent="616373" defTabSz="587022">
              <a:lnSpc>
                <a:spcPct val="80000"/>
              </a:lnSpc>
              <a:tabLst/>
              <a:defRPr spc="-84" sz="84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marL="298026" indent="1073573" defTabSz="587022">
              <a:lnSpc>
                <a:spcPct val="80000"/>
              </a:lnSpc>
              <a:tabLst/>
              <a:defRPr spc="-84" sz="84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marL="298026" indent="1530773" defTabSz="587022">
              <a:lnSpc>
                <a:spcPct val="80000"/>
              </a:lnSpc>
              <a:tabLst/>
              <a:defRPr spc="-84" sz="84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“重要な引用”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属性"/>
          <p:cNvSpPr txBox="1"/>
          <p:nvPr>
            <p:ph type="body" sz="quarter" idx="21" hasCustomPrompt="1"/>
          </p:nvPr>
        </p:nvSpPr>
        <p:spPr>
          <a:xfrm>
            <a:off x="912869" y="6602595"/>
            <a:ext cx="11558531" cy="655575"/>
          </a:xfrm>
          <a:prstGeom prst="rect">
            <a:avLst/>
          </a:prstGeom>
        </p:spPr>
        <p:txBody>
          <a:bodyPr/>
          <a:lstStyle>
            <a:lvl1pPr defTabSz="587022">
              <a:lnSpc>
                <a:spcPct val="80000"/>
              </a:lnSpc>
              <a:tabLst/>
              <a:defRPr spc="-38" sz="3800">
                <a:solidFill>
                  <a:schemeClr val="accent1"/>
                </a:solidFill>
              </a:defRPr>
            </a:lvl1pPr>
          </a:lstStyle>
          <a:p>
            <a:pPr/>
            <a:r>
              <a:t>属性 </a:t>
            </a:r>
          </a:p>
        </p:txBody>
      </p:sp>
      <p:sp>
        <p:nvSpPr>
          <p:cNvPr id="13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画像（3点）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イメージ"/>
          <p:cNvSpPr/>
          <p:nvPr>
            <p:ph type="pic" sz="half" idx="21"/>
          </p:nvPr>
        </p:nvSpPr>
        <p:spPr>
          <a:xfrm>
            <a:off x="6388100" y="4635698"/>
            <a:ext cx="6193081" cy="4152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イメージ"/>
          <p:cNvSpPr/>
          <p:nvPr>
            <p:ph type="pic" sz="quarter" idx="22"/>
          </p:nvPr>
        </p:nvSpPr>
        <p:spPr>
          <a:xfrm>
            <a:off x="6426200" y="596899"/>
            <a:ext cx="6134226" cy="4076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イメージ"/>
          <p:cNvSpPr/>
          <p:nvPr>
            <p:ph type="pic" idx="23"/>
          </p:nvPr>
        </p:nvSpPr>
        <p:spPr>
          <a:xfrm>
            <a:off x="228600" y="596900"/>
            <a:ext cx="6591300" cy="81384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写真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054398042_3378x2084.jpg"/>
          <p:cNvSpPr/>
          <p:nvPr>
            <p:ph type="pic" idx="21"/>
          </p:nvPr>
        </p:nvSpPr>
        <p:spPr>
          <a:xfrm>
            <a:off x="-673100" y="-381000"/>
            <a:ext cx="16725900" cy="10318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 &amp; 箇条書き コピー 5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タイトルテキスト"/>
          <p:cNvSpPr txBox="1"/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584200">
              <a:defRPr b="1" spc="0" sz="54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71" name="本文レベル1…"/>
          <p:cNvSpPr txBox="1"/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81000" indent="-381000" defTabSz="584200">
              <a:lnSpc>
                <a:spcPct val="100000"/>
              </a:lnSpc>
              <a:spcBef>
                <a:spcPts val="900"/>
              </a:spcBef>
              <a:buClr>
                <a:srgbClr val="A29A85"/>
              </a:buClr>
              <a:buSzPct val="100000"/>
              <a:buChar char="•"/>
              <a:tabLst/>
              <a:defRPr b="1" sz="3600">
                <a:solidFill>
                  <a:srgbClr val="6F6A5A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  <a:lvl2pPr marL="1143000" indent="-381000" defTabSz="584200">
              <a:lnSpc>
                <a:spcPct val="100000"/>
              </a:lnSpc>
              <a:spcBef>
                <a:spcPts val="600"/>
              </a:spcBef>
              <a:buClr>
                <a:srgbClr val="A29A85"/>
              </a:buClr>
              <a:buSzPct val="100000"/>
              <a:buChar char="•"/>
              <a:tabLst/>
              <a:defRPr b="1" i="1" sz="2800">
                <a:solidFill>
                  <a:srgbClr val="6F6A5A"/>
                </a:solidFill>
                <a:latin typeface="Times Roman"/>
                <a:ea typeface="Times Roman"/>
                <a:cs typeface="Times Roman"/>
                <a:sym typeface="Times Roman"/>
              </a:defRPr>
            </a:lvl2pPr>
            <a:lvl3pPr marL="1587500" indent="-381000" defTabSz="584200">
              <a:lnSpc>
                <a:spcPct val="100000"/>
              </a:lnSpc>
              <a:spcBef>
                <a:spcPts val="300"/>
              </a:spcBef>
              <a:buClr>
                <a:srgbClr val="A29A85"/>
              </a:buClr>
              <a:buSzPct val="100000"/>
              <a:buChar char="•"/>
              <a:tabLst/>
              <a:defRPr sz="2400">
                <a:solidFill>
                  <a:srgbClr val="6F6A5A"/>
                </a:solidFill>
                <a:latin typeface="Times Roman"/>
                <a:ea typeface="Times Roman"/>
                <a:cs typeface="Times Roman"/>
                <a:sym typeface="Times Roman"/>
              </a:defRPr>
            </a:lvl3pPr>
            <a:lvl4pPr marL="2032000" indent="-381000" defTabSz="584200">
              <a:lnSpc>
                <a:spcPct val="100000"/>
              </a:lnSpc>
              <a:buClr>
                <a:srgbClr val="A29A85"/>
              </a:buClr>
              <a:buSzPct val="100000"/>
              <a:buChar char="•"/>
              <a:tabLst/>
              <a:defRPr sz="1800">
                <a:solidFill>
                  <a:srgbClr val="6F6A5A"/>
                </a:solidFill>
                <a:latin typeface="Times Roman"/>
                <a:ea typeface="Times Roman"/>
                <a:cs typeface="Times Roman"/>
                <a:sym typeface="Times Roman"/>
              </a:defRPr>
            </a:lvl4pPr>
            <a:lvl5pPr marL="2476500" indent="-381000" defTabSz="584200">
              <a:lnSpc>
                <a:spcPct val="100000"/>
              </a:lnSpc>
              <a:buClr>
                <a:srgbClr val="A29A85"/>
              </a:buClr>
              <a:buSzPct val="100000"/>
              <a:buChar char="•"/>
              <a:tabLst/>
              <a:defRPr i="1" sz="1400">
                <a:solidFill>
                  <a:srgbClr val="6F6A5A"/>
                </a:solidFill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72" name="スライド番号"/>
          <p:cNvSpPr txBox="1"/>
          <p:nvPr>
            <p:ph type="sldNum" sz="quarter" idx="2"/>
          </p:nvPr>
        </p:nvSpPr>
        <p:spPr>
          <a:xfrm>
            <a:off x="12217263" y="9385300"/>
            <a:ext cx="36857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pc="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 &amp; 箇条書き コピー 5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Nobel Symposium NS152  2012.6.10-15  Göteborg"/>
          <p:cNvSpPr txBox="1"/>
          <p:nvPr/>
        </p:nvSpPr>
        <p:spPr>
          <a:xfrm>
            <a:off x="-2794" y="9398000"/>
            <a:ext cx="4965701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spcBef>
                <a:spcPts val="0"/>
              </a:spcBef>
              <a:buClr>
                <a:srgbClr val="A29A85"/>
              </a:buClr>
              <a:tabLst/>
              <a:defRPr spc="0" sz="1400">
                <a:solidFill>
                  <a:srgbClr val="444444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Nobel Symposium NS152  2012.6.10-15  Göteborg</a:t>
            </a:r>
          </a:p>
        </p:txBody>
      </p:sp>
      <p:sp>
        <p:nvSpPr>
          <p:cNvPr id="180" name="タイトルテキスト"/>
          <p:cNvSpPr txBox="1"/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584200">
              <a:defRPr b="1" spc="0" sz="54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81" name="本文レベル1…"/>
          <p:cNvSpPr txBox="1"/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81000" indent="-381000" defTabSz="584200">
              <a:lnSpc>
                <a:spcPct val="100000"/>
              </a:lnSpc>
              <a:spcBef>
                <a:spcPts val="900"/>
              </a:spcBef>
              <a:buClr>
                <a:srgbClr val="A29A85"/>
              </a:buClr>
              <a:buSzPct val="100000"/>
              <a:buChar char="•"/>
              <a:tabLst/>
              <a:defRPr b="1" sz="3600">
                <a:solidFill>
                  <a:srgbClr val="6F6A5A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  <a:lvl2pPr marL="1143000" indent="-381000" defTabSz="584200">
              <a:lnSpc>
                <a:spcPct val="100000"/>
              </a:lnSpc>
              <a:spcBef>
                <a:spcPts val="600"/>
              </a:spcBef>
              <a:buClr>
                <a:srgbClr val="A29A85"/>
              </a:buClr>
              <a:buSzPct val="100000"/>
              <a:buChar char="•"/>
              <a:tabLst/>
              <a:defRPr b="1" i="1" sz="2800">
                <a:solidFill>
                  <a:srgbClr val="6F6A5A"/>
                </a:solidFill>
                <a:latin typeface="Times Roman"/>
                <a:ea typeface="Times Roman"/>
                <a:cs typeface="Times Roman"/>
                <a:sym typeface="Times Roman"/>
              </a:defRPr>
            </a:lvl2pPr>
            <a:lvl3pPr marL="1587500" indent="-381000" defTabSz="584200">
              <a:lnSpc>
                <a:spcPct val="100000"/>
              </a:lnSpc>
              <a:spcBef>
                <a:spcPts val="300"/>
              </a:spcBef>
              <a:buClr>
                <a:srgbClr val="A29A85"/>
              </a:buClr>
              <a:buSzPct val="100000"/>
              <a:buChar char="•"/>
              <a:tabLst/>
              <a:defRPr sz="2400">
                <a:solidFill>
                  <a:srgbClr val="6F6A5A"/>
                </a:solidFill>
                <a:latin typeface="Times Roman"/>
                <a:ea typeface="Times Roman"/>
                <a:cs typeface="Times Roman"/>
                <a:sym typeface="Times Roman"/>
              </a:defRPr>
            </a:lvl3pPr>
            <a:lvl4pPr marL="2032000" indent="-381000" defTabSz="584200">
              <a:lnSpc>
                <a:spcPct val="100000"/>
              </a:lnSpc>
              <a:buClr>
                <a:srgbClr val="A29A85"/>
              </a:buClr>
              <a:buSzPct val="100000"/>
              <a:buChar char="•"/>
              <a:tabLst/>
              <a:defRPr sz="1800">
                <a:solidFill>
                  <a:srgbClr val="6F6A5A"/>
                </a:solidFill>
                <a:latin typeface="Times Roman"/>
                <a:ea typeface="Times Roman"/>
                <a:cs typeface="Times Roman"/>
                <a:sym typeface="Times Roman"/>
              </a:defRPr>
            </a:lvl4pPr>
            <a:lvl5pPr marL="2476500" indent="-381000" defTabSz="584200">
              <a:lnSpc>
                <a:spcPct val="100000"/>
              </a:lnSpc>
              <a:buClr>
                <a:srgbClr val="A29A85"/>
              </a:buClr>
              <a:buSzPct val="100000"/>
              <a:buChar char="•"/>
              <a:tabLst/>
              <a:defRPr i="1" sz="1400">
                <a:solidFill>
                  <a:srgbClr val="6F6A5A"/>
                </a:solidFill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82" name="スライド番号"/>
          <p:cNvSpPr txBox="1"/>
          <p:nvPr>
            <p:ph type="sldNum" sz="quarter" idx="2"/>
          </p:nvPr>
        </p:nvSpPr>
        <p:spPr>
          <a:xfrm>
            <a:off x="12217263" y="9385300"/>
            <a:ext cx="36857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pc="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 &amp; 箇条書き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本文レベル1…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anchor="ctr"/>
          <a:lstStyle>
            <a:lvl1pPr marL="444500" indent="-444500" defTabSz="584200">
              <a:lnSpc>
                <a:spcPct val="100000"/>
              </a:lnSpc>
              <a:spcBef>
                <a:spcPts val="2000"/>
              </a:spcBef>
              <a:buSzPct val="75000"/>
              <a:buChar char="•"/>
              <a:tabLst/>
              <a:defRPr b="1" sz="36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  <a:lvl2pPr marL="660400" indent="-279400" defTabSz="584200">
              <a:lnSpc>
                <a:spcPct val="100000"/>
              </a:lnSpc>
              <a:spcBef>
                <a:spcPts val="1200"/>
              </a:spcBef>
              <a:buSzPct val="75000"/>
              <a:buChar char="•"/>
              <a:tabLst/>
              <a:defRPr b="1" i="1" sz="3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2pPr>
            <a:lvl3pPr marL="889000" indent="-254000" defTabSz="584200">
              <a:lnSpc>
                <a:spcPct val="100000"/>
              </a:lnSpc>
              <a:spcBef>
                <a:spcPts val="600"/>
              </a:spcBef>
              <a:buSzPct val="75000"/>
              <a:buChar char="•"/>
              <a:tabLst/>
              <a:defRPr sz="26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3pPr>
            <a:lvl4pPr marL="889000" indent="-254000" defTabSz="584200">
              <a:lnSpc>
                <a:spcPct val="100000"/>
              </a:lnSpc>
              <a:buSzPct val="75000"/>
              <a:buChar char="•"/>
              <a:tabLst/>
              <a:defRPr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tabLst/>
              <a:defRPr sz="36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90" name="四角形"/>
          <p:cNvSpPr/>
          <p:nvPr/>
        </p:nvSpPr>
        <p:spPr>
          <a:xfrm>
            <a:off x="-4134" y="9518120"/>
            <a:ext cx="13013068" cy="254001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  <a:effectLst>
            <a:outerShdw sx="100000" sy="100000" kx="0" ky="0" algn="b" rotWithShape="0" blurRad="127000" dist="2540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23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191" name="四角形"/>
          <p:cNvSpPr/>
          <p:nvPr/>
        </p:nvSpPr>
        <p:spPr>
          <a:xfrm>
            <a:off x="-4134" y="-10055"/>
            <a:ext cx="13013068" cy="228601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  <a:effectLst>
            <a:outerShdw sx="100000" sy="100000" kx="0" ky="0" algn="b" rotWithShape="0" blurRad="1270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23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192" name="四角形"/>
          <p:cNvSpPr/>
          <p:nvPr/>
        </p:nvSpPr>
        <p:spPr>
          <a:xfrm>
            <a:off x="-4134" y="243945"/>
            <a:ext cx="13013068" cy="25401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  <a:effectLst>
            <a:outerShdw sx="100000" sy="100000" kx="0" ky="0" algn="b" rotWithShape="0" blurRad="1270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23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193" name="四角形"/>
          <p:cNvSpPr/>
          <p:nvPr/>
        </p:nvSpPr>
        <p:spPr>
          <a:xfrm>
            <a:off x="-4134" y="9467320"/>
            <a:ext cx="13013068" cy="25401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  <a:effectLst>
            <a:outerShdw sx="100000" sy="100000" kx="0" ky="0" algn="b" rotWithShape="0" blurRad="127000" dist="2540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23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194" name="四角形"/>
          <p:cNvSpPr/>
          <p:nvPr/>
        </p:nvSpPr>
        <p:spPr>
          <a:xfrm>
            <a:off x="-4134" y="9429220"/>
            <a:ext cx="13013068" cy="12701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  <a:effectLst>
            <a:outerShdw sx="100000" sy="100000" kx="0" ky="0" algn="b" rotWithShape="0" blurRad="127000" dist="2540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23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195" name="タイトルテキスト"/>
          <p:cNvSpPr/>
          <p:nvPr>
            <p:ph type="title"/>
          </p:nvPr>
        </p:nvSpPr>
        <p:spPr>
          <a:xfrm>
            <a:off x="952500" y="381000"/>
            <a:ext cx="11099800" cy="1182490"/>
          </a:xfrm>
          <a:prstGeom prst="rect">
            <a:avLst/>
          </a:prstGeom>
        </p:spPr>
        <p:txBody>
          <a:bodyPr anchor="ctr"/>
          <a:lstStyle>
            <a:lvl1pPr algn="ctr" defTabSz="584200">
              <a:lnSpc>
                <a:spcPct val="100000"/>
              </a:lnSpc>
              <a:defRPr spc="0" sz="68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96" name="スライド番号"/>
          <p:cNvSpPr/>
          <p:nvPr>
            <p:ph type="sldNum" sz="quarter" idx="2"/>
          </p:nvPr>
        </p:nvSpPr>
        <p:spPr>
          <a:xfrm>
            <a:off x="12615248" y="9492720"/>
            <a:ext cx="402337" cy="335281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pc="0">
                <a:latin typeface="Stencil Std Bold"/>
                <a:ea typeface="Stencil Std Bold"/>
                <a:cs typeface="Stencil Std Bold"/>
                <a:sym typeface="Stencil Std Bold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7" name="China-Japan Joint Nuclear Physics Symposium, Guizhou, China Nov. 18-23, 2018"/>
          <p:cNvSpPr txBox="1"/>
          <p:nvPr/>
        </p:nvSpPr>
        <p:spPr>
          <a:xfrm>
            <a:off x="420985" y="9473670"/>
            <a:ext cx="718443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spcBef>
                <a:spcPts val="0"/>
              </a:spcBef>
              <a:tabLst/>
              <a:defRPr b="1" spc="0" sz="16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China-Japan Joint Nuclear Physics Symposium, Guizhou, China Nov. 18-23,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 &amp; 箇条書き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本文レベル1…"/>
          <p:cNvSpPr/>
          <p:nvPr>
            <p:ph type="body" idx="1"/>
          </p:nvPr>
        </p:nvSpPr>
        <p:spPr>
          <a:xfrm>
            <a:off x="952499" y="2603500"/>
            <a:ext cx="11099801" cy="6286500"/>
          </a:xfrm>
          <a:prstGeom prst="rect">
            <a:avLst/>
          </a:prstGeom>
        </p:spPr>
        <p:txBody>
          <a:bodyPr anchor="ctr"/>
          <a:lstStyle>
            <a:lvl1pPr marL="419805" indent="-419805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tabLst/>
              <a:defRPr sz="34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  <a:lvl2pPr marL="864305" indent="-419805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tabLst/>
              <a:defRPr sz="34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2pPr>
            <a:lvl3pPr marL="1308805" indent="-419805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tabLst/>
              <a:defRPr sz="34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3pPr>
            <a:lvl4pPr marL="1753305" indent="-419805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tabLst/>
              <a:defRPr sz="34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4pPr>
            <a:lvl5pPr marL="2197805" indent="-419805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tabLst/>
              <a:defRPr sz="34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05" name="四角形"/>
          <p:cNvSpPr/>
          <p:nvPr/>
        </p:nvSpPr>
        <p:spPr>
          <a:xfrm>
            <a:off x="-4135" y="9518120"/>
            <a:ext cx="13013071" cy="254001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  <a:effectLst>
            <a:outerShdw sx="100000" sy="100000" kx="0" ky="0" algn="b" rotWithShape="0" blurRad="114300" dist="1270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22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206" name="四角形"/>
          <p:cNvSpPr/>
          <p:nvPr/>
        </p:nvSpPr>
        <p:spPr>
          <a:xfrm>
            <a:off x="-4135" y="-10055"/>
            <a:ext cx="13013071" cy="228601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  <a:effectLst>
            <a:outerShdw sx="100000" sy="100000" kx="0" ky="0" algn="b" rotWithShape="0" blurRad="114300" dist="127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22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207" name="四角形"/>
          <p:cNvSpPr/>
          <p:nvPr/>
        </p:nvSpPr>
        <p:spPr>
          <a:xfrm>
            <a:off x="-4135" y="243945"/>
            <a:ext cx="13013071" cy="25401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  <a:effectLst>
            <a:outerShdw sx="100000" sy="100000" kx="0" ky="0" algn="b" rotWithShape="0" blurRad="114300" dist="127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22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208" name="四角形"/>
          <p:cNvSpPr/>
          <p:nvPr/>
        </p:nvSpPr>
        <p:spPr>
          <a:xfrm>
            <a:off x="-4135" y="9467320"/>
            <a:ext cx="13013071" cy="25401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  <a:effectLst>
            <a:outerShdw sx="100000" sy="100000" kx="0" ky="0" algn="b" rotWithShape="0" blurRad="114300" dist="1270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22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209" name="四角形"/>
          <p:cNvSpPr/>
          <p:nvPr/>
        </p:nvSpPr>
        <p:spPr>
          <a:xfrm>
            <a:off x="-4135" y="9429220"/>
            <a:ext cx="13013071" cy="12701"/>
          </a:xfrm>
          <a:prstGeom prst="rect">
            <a:avLst/>
          </a:prstGeom>
          <a:solidFill>
            <a:srgbClr val="0433FF"/>
          </a:solidFill>
          <a:ln w="12700">
            <a:miter lim="400000"/>
          </a:ln>
          <a:effectLst>
            <a:outerShdw sx="100000" sy="100000" kx="0" ky="0" algn="b" rotWithShape="0" blurRad="114300" dist="1270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22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210" name="タイトルテキスト"/>
          <p:cNvSpPr/>
          <p:nvPr>
            <p:ph type="title"/>
          </p:nvPr>
        </p:nvSpPr>
        <p:spPr>
          <a:xfrm>
            <a:off x="952499" y="380999"/>
            <a:ext cx="11099801" cy="1182490"/>
          </a:xfrm>
          <a:prstGeom prst="rect">
            <a:avLst/>
          </a:prstGeom>
        </p:spPr>
        <p:txBody>
          <a:bodyPr anchor="ctr"/>
          <a:lstStyle>
            <a:lvl1pPr algn="ctr" defTabSz="584200">
              <a:lnSpc>
                <a:spcPct val="100000"/>
              </a:lnSpc>
              <a:defRPr spc="0" sz="78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11" name="スライド番号"/>
          <p:cNvSpPr/>
          <p:nvPr>
            <p:ph type="sldNum" sz="quarter" idx="2"/>
          </p:nvPr>
        </p:nvSpPr>
        <p:spPr>
          <a:xfrm>
            <a:off x="12631250" y="9492720"/>
            <a:ext cx="370333" cy="302261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pc="0" sz="1600">
                <a:latin typeface="Stencil Std Bold"/>
                <a:ea typeface="Stencil Std Bold"/>
                <a:cs typeface="Stencil Std Bold"/>
                <a:sym typeface="Stencil Std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054398042_3378x2084.jpg"/>
          <p:cNvSpPr/>
          <p:nvPr>
            <p:ph type="pic" idx="21"/>
          </p:nvPr>
        </p:nvSpPr>
        <p:spPr>
          <a:xfrm>
            <a:off x="-1003300" y="-1574800"/>
            <a:ext cx="18453100" cy="113843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5" name="線"/>
          <p:cNvSpPr/>
          <p:nvPr/>
        </p:nvSpPr>
        <p:spPr>
          <a:xfrm>
            <a:off x="558853" y="8752030"/>
            <a:ext cx="11873079" cy="1"/>
          </a:xfrm>
          <a:prstGeom prst="line">
            <a:avLst/>
          </a:prstGeom>
          <a:ln w="254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26" name="作者と日付"/>
          <p:cNvSpPr txBox="1"/>
          <p:nvPr>
            <p:ph type="body" sz="quarter" idx="22" hasCustomPrompt="1"/>
          </p:nvPr>
        </p:nvSpPr>
        <p:spPr>
          <a:xfrm>
            <a:off x="530019" y="8801100"/>
            <a:ext cx="11938001" cy="344001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>
              <a:lnSpc>
                <a:spcPct val="100000"/>
              </a:lnSpc>
              <a:tabLst/>
              <a:defRPr b="1" cap="all" spc="107" sz="1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27" name="線"/>
          <p:cNvSpPr/>
          <p:nvPr/>
        </p:nvSpPr>
        <p:spPr>
          <a:xfrm>
            <a:off x="558853" y="6845982"/>
            <a:ext cx="11883045" cy="1"/>
          </a:xfrm>
          <a:prstGeom prst="line">
            <a:avLst/>
          </a:prstGeom>
          <a:ln w="889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28" name="プレゼンテーションのタイトル"/>
          <p:cNvSpPr txBox="1"/>
          <p:nvPr>
            <p:ph type="title" hasCustomPrompt="1"/>
          </p:nvPr>
        </p:nvSpPr>
        <p:spPr>
          <a:xfrm>
            <a:off x="532752" y="6876002"/>
            <a:ext cx="11933846" cy="1596088"/>
          </a:xfrm>
          <a:prstGeom prst="rect">
            <a:avLst/>
          </a:prstGeom>
        </p:spPr>
        <p:txBody>
          <a:bodyPr lIns="27093" tIns="27093" rIns="27093" bIns="27093" anchor="b"/>
          <a:lstStyle>
            <a:lvl1pPr>
              <a:lnSpc>
                <a:spcPct val="70000"/>
              </a:lnSpc>
              <a:defRPr spc="-211" sz="106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29" name="本文レベル1…"/>
          <p:cNvSpPr txBox="1"/>
          <p:nvPr>
            <p:ph type="body" sz="quarter" idx="1" hasCustomPrompt="1"/>
          </p:nvPr>
        </p:nvSpPr>
        <p:spPr>
          <a:xfrm>
            <a:off x="532752" y="785641"/>
            <a:ext cx="11943812" cy="1495389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>
              <a:lnSpc>
                <a:spcPct val="80000"/>
              </a:lnSpc>
              <a:tabLst/>
              <a:defRPr spc="-48" sz="4800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587022">
              <a:lnSpc>
                <a:spcPct val="80000"/>
              </a:lnSpc>
              <a:tabLst/>
              <a:defRPr spc="-48" sz="4800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587022">
              <a:lnSpc>
                <a:spcPct val="80000"/>
              </a:lnSpc>
              <a:tabLst/>
              <a:defRPr spc="-48" sz="4800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587022">
              <a:lnSpc>
                <a:spcPct val="80000"/>
              </a:lnSpc>
              <a:tabLst/>
              <a:defRPr spc="-48" sz="4800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587022">
              <a:lnSpc>
                <a:spcPct val="80000"/>
              </a:lnSpc>
              <a:tabLst/>
              <a:defRPr spc="-48" sz="4800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 &amp; 箇条書き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タイトルテキスト"/>
          <p:cNvSpPr/>
          <p:nvPr>
            <p:ph type="title"/>
          </p:nvPr>
        </p:nvSpPr>
        <p:spPr>
          <a:xfrm>
            <a:off x="1104900" y="541866"/>
            <a:ext cx="10795000" cy="1265139"/>
          </a:xfrm>
          <a:prstGeom prst="rect">
            <a:avLst/>
          </a:prstGeom>
        </p:spPr>
        <p:txBody>
          <a:bodyPr anchor="ctr"/>
          <a:lstStyle>
            <a:lvl1pPr algn="ctr" defTabSz="584200">
              <a:lnSpc>
                <a:spcPct val="100000"/>
              </a:lnSpc>
              <a:defRPr b="1" i="1" spc="0" sz="5800">
                <a:solidFill>
                  <a:srgbClr val="85604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19" name="本文レベル1…"/>
          <p:cNvSpPr/>
          <p:nvPr>
            <p:ph type="body" idx="1"/>
          </p:nvPr>
        </p:nvSpPr>
        <p:spPr>
          <a:xfrm>
            <a:off x="1308100" y="2336800"/>
            <a:ext cx="10795000" cy="5715000"/>
          </a:xfrm>
          <a:prstGeom prst="rect">
            <a:avLst/>
          </a:prstGeom>
        </p:spPr>
        <p:txBody>
          <a:bodyPr/>
          <a:lstStyle>
            <a:lvl1pPr marL="381000" indent="-381000" defTabSz="584200">
              <a:lnSpc>
                <a:spcPct val="100000"/>
              </a:lnSpc>
              <a:spcBef>
                <a:spcPts val="1200"/>
              </a:spcBef>
              <a:buClr>
                <a:srgbClr val="9A7865"/>
              </a:buClr>
              <a:buSzPct val="40000"/>
              <a:buBlip>
                <a:blip r:embed="rId3"/>
              </a:buBlip>
              <a:tabLst/>
              <a:defRPr b="1" sz="3200">
                <a:solidFill>
                  <a:srgbClr val="625B4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762000" indent="-381000" defTabSz="584200">
              <a:lnSpc>
                <a:spcPct val="100000"/>
              </a:lnSpc>
              <a:spcBef>
                <a:spcPts val="800"/>
              </a:spcBef>
              <a:buClr>
                <a:srgbClr val="9A7865"/>
              </a:buClr>
              <a:buSzPct val="40000"/>
              <a:buBlip>
                <a:blip r:embed="rId3"/>
              </a:buBlip>
              <a:tabLst/>
              <a:defRPr b="1" i="1" sz="2800">
                <a:solidFill>
                  <a:srgbClr val="625B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2999" indent="-380999" defTabSz="584200">
              <a:lnSpc>
                <a:spcPct val="100000"/>
              </a:lnSpc>
              <a:spcBef>
                <a:spcPts val="400"/>
              </a:spcBef>
              <a:buClr>
                <a:srgbClr val="9A7865"/>
              </a:buClr>
              <a:buSzPct val="40000"/>
              <a:buBlip>
                <a:blip r:embed="rId3"/>
              </a:buBlip>
              <a:tabLst/>
              <a:defRPr b="1" sz="2400">
                <a:solidFill>
                  <a:srgbClr val="625B48"/>
                </a:solidFill>
                <a:latin typeface="Times Roman"/>
                <a:ea typeface="Times Roman"/>
                <a:cs typeface="Times Roman"/>
                <a:sym typeface="Times Roman"/>
              </a:defRPr>
            </a:lvl3pPr>
            <a:lvl4pPr marL="1524000" indent="-381000" defTabSz="584200">
              <a:lnSpc>
                <a:spcPct val="100000"/>
              </a:lnSpc>
              <a:buClr>
                <a:srgbClr val="9A7865"/>
              </a:buClr>
              <a:buSzPct val="40000"/>
              <a:buBlip>
                <a:blip r:embed="rId3"/>
              </a:buBlip>
              <a:tabLst/>
              <a:defRPr i="1" sz="2000">
                <a:solidFill>
                  <a:srgbClr val="625B48"/>
                </a:solidFill>
                <a:latin typeface="Times Roman"/>
                <a:ea typeface="Times Roman"/>
                <a:cs typeface="Times Roman"/>
                <a:sym typeface="Times Roman"/>
              </a:defRPr>
            </a:lvl4pPr>
            <a:lvl5pPr marL="1905000" indent="-381000" defTabSz="584200">
              <a:lnSpc>
                <a:spcPct val="100000"/>
              </a:lnSpc>
              <a:buClr>
                <a:srgbClr val="9A7865"/>
              </a:buClr>
              <a:buSzPct val="40000"/>
              <a:buBlip>
                <a:blip r:embed="rId3"/>
              </a:buBlip>
              <a:tabLst/>
              <a:defRPr sz="1800">
                <a:solidFill>
                  <a:srgbClr val="625B48"/>
                </a:solidFill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0" name="1st Symposium on Intermediate-Energy Heavy Ion Collisions 2018.4.8"/>
          <p:cNvSpPr txBox="1"/>
          <p:nvPr/>
        </p:nvSpPr>
        <p:spPr>
          <a:xfrm>
            <a:off x="5584688" y="9368366"/>
            <a:ext cx="6940824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584200">
              <a:spcBef>
                <a:spcPts val="0"/>
              </a:spcBef>
              <a:tabLst/>
              <a:defRPr b="1" spc="0">
                <a:solidFill>
                  <a:srgbClr val="EEFED8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1st Symposium on Intermediate-Energy Heavy Ion Collisions 2018.4.8</a:t>
            </a:r>
          </a:p>
        </p:txBody>
      </p:sp>
      <p:sp>
        <p:nvSpPr>
          <p:cNvPr id="221" name="スライド番号"/>
          <p:cNvSpPr/>
          <p:nvPr>
            <p:ph type="sldNum" sz="quarter" idx="2"/>
          </p:nvPr>
        </p:nvSpPr>
        <p:spPr>
          <a:xfrm>
            <a:off x="6311763" y="9321800"/>
            <a:ext cx="36857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b="1" spc="0">
                <a:solidFill>
                  <a:srgbClr val="51573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 &amp; 箇条書き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タイトルテキスト"/>
          <p:cNvSpPr/>
          <p:nvPr>
            <p:ph type="title"/>
          </p:nvPr>
        </p:nvSpPr>
        <p:spPr>
          <a:xfrm>
            <a:off x="863600" y="419100"/>
            <a:ext cx="10972800" cy="1749326"/>
          </a:xfrm>
          <a:prstGeom prst="rect">
            <a:avLst/>
          </a:prstGeom>
        </p:spPr>
        <p:txBody>
          <a:bodyPr anchor="ctr"/>
          <a:lstStyle>
            <a:lvl1pPr algn="ctr" defTabSz="584200">
              <a:lnSpc>
                <a:spcPct val="100000"/>
              </a:lnSpc>
              <a:defRPr b="1" spc="0" sz="6000">
                <a:solidFill>
                  <a:srgbClr val="07256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29" name="本文レベル1…"/>
          <p:cNvSpPr/>
          <p:nvPr>
            <p:ph type="body" idx="1"/>
          </p:nvPr>
        </p:nvSpPr>
        <p:spPr>
          <a:xfrm>
            <a:off x="1016000" y="2336800"/>
            <a:ext cx="10972800" cy="5715000"/>
          </a:xfrm>
          <a:prstGeom prst="rect">
            <a:avLst/>
          </a:prstGeom>
        </p:spPr>
        <p:txBody>
          <a:bodyPr anchor="ctr"/>
          <a:lstStyle>
            <a:lvl1pPr marL="419100" indent="-419100" defTabSz="584200">
              <a:lnSpc>
                <a:spcPct val="100000"/>
              </a:lnSpc>
              <a:spcBef>
                <a:spcPts val="1200"/>
              </a:spcBef>
              <a:buClr>
                <a:srgbClr val="A29A85"/>
              </a:buClr>
              <a:buSzPct val="100000"/>
              <a:buChar char="•"/>
              <a:tabLst/>
              <a:defRPr b="1" sz="3600">
                <a:solidFill>
                  <a:srgbClr val="6F6A5A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  <a:lvl2pPr marL="838200" indent="-419100" defTabSz="584200">
              <a:lnSpc>
                <a:spcPct val="100000"/>
              </a:lnSpc>
              <a:spcBef>
                <a:spcPts val="600"/>
              </a:spcBef>
              <a:buClr>
                <a:srgbClr val="A29A85"/>
              </a:buClr>
              <a:buSzPct val="100000"/>
              <a:buChar char="•"/>
              <a:tabLst/>
              <a:defRPr b="1" i="1" sz="3000">
                <a:solidFill>
                  <a:srgbClr val="6F6A5A"/>
                </a:solidFill>
                <a:latin typeface="Times Roman"/>
                <a:ea typeface="Times Roman"/>
                <a:cs typeface="Times Roman"/>
                <a:sym typeface="Times Roman"/>
              </a:defRPr>
            </a:lvl2pPr>
            <a:lvl3pPr marL="1181100" indent="-419100" defTabSz="584200">
              <a:lnSpc>
                <a:spcPct val="100000"/>
              </a:lnSpc>
              <a:spcBef>
                <a:spcPts val="400"/>
              </a:spcBef>
              <a:buClr>
                <a:srgbClr val="A29A85"/>
              </a:buClr>
              <a:buSzPct val="100000"/>
              <a:buChar char="•"/>
              <a:tabLst/>
              <a:defRPr sz="2800">
                <a:solidFill>
                  <a:srgbClr val="6F6A5A"/>
                </a:solidFill>
                <a:latin typeface="Times Roman"/>
                <a:ea typeface="Times Roman"/>
                <a:cs typeface="Times Roman"/>
                <a:sym typeface="Times Roman"/>
              </a:defRPr>
            </a:lvl3pPr>
            <a:lvl4pPr marL="1562100" indent="-419100" defTabSz="584200">
              <a:lnSpc>
                <a:spcPct val="100000"/>
              </a:lnSpc>
              <a:spcBef>
                <a:spcPts val="200"/>
              </a:spcBef>
              <a:buClr>
                <a:srgbClr val="A29A85"/>
              </a:buClr>
              <a:buSzPct val="100000"/>
              <a:buChar char="•"/>
              <a:tabLst/>
              <a:defRPr sz="2400">
                <a:solidFill>
                  <a:srgbClr val="6F6A5A"/>
                </a:solidFill>
                <a:latin typeface="Times Roman"/>
                <a:ea typeface="Times Roman"/>
                <a:cs typeface="Times Roman"/>
                <a:sym typeface="Times Roman"/>
              </a:defRPr>
            </a:lvl4pPr>
            <a:lvl5pPr marL="1943100" indent="-419100" defTabSz="584200">
              <a:lnSpc>
                <a:spcPct val="100000"/>
              </a:lnSpc>
              <a:buClr>
                <a:srgbClr val="A29A85"/>
              </a:buClr>
              <a:buSzPct val="100000"/>
              <a:buChar char="•"/>
              <a:tabLst/>
              <a:defRPr sz="1800">
                <a:solidFill>
                  <a:srgbClr val="6F6A5A"/>
                </a:solidFill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0" name="T-TEC 2019.04.13"/>
          <p:cNvSpPr txBox="1"/>
          <p:nvPr/>
        </p:nvSpPr>
        <p:spPr>
          <a:xfrm>
            <a:off x="10540993" y="9417050"/>
            <a:ext cx="1485914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spcBef>
                <a:spcPts val="0"/>
              </a:spcBef>
              <a:tabLst/>
              <a:defRPr b="1" spc="0" sz="1400">
                <a:solidFill>
                  <a:srgbClr val="6F6A5A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T-TEC 2019.04.13</a:t>
            </a:r>
          </a:p>
        </p:txBody>
      </p:sp>
      <p:sp>
        <p:nvSpPr>
          <p:cNvPr id="231" name="スライド番号"/>
          <p:cNvSpPr/>
          <p:nvPr>
            <p:ph type="sldNum" sz="quarter" idx="2"/>
          </p:nvPr>
        </p:nvSpPr>
        <p:spPr>
          <a:xfrm>
            <a:off x="6311763" y="9004300"/>
            <a:ext cx="368574" cy="3810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pc="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&amp;画像（代替）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520524404_2582x1617.jpg"/>
          <p:cNvSpPr/>
          <p:nvPr>
            <p:ph type="pic" idx="21"/>
          </p:nvPr>
        </p:nvSpPr>
        <p:spPr>
          <a:xfrm>
            <a:off x="4000500" y="-25400"/>
            <a:ext cx="15887700" cy="99498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8" name="線"/>
          <p:cNvSpPr/>
          <p:nvPr/>
        </p:nvSpPr>
        <p:spPr>
          <a:xfrm>
            <a:off x="558800" y="8731250"/>
            <a:ext cx="11887200" cy="0"/>
          </a:xfrm>
          <a:prstGeom prst="line">
            <a:avLst/>
          </a:prstGeom>
          <a:ln w="12700">
            <a:solidFill>
              <a:schemeClr val="accent4"/>
            </a:solidFill>
            <a:miter lim="400000"/>
          </a:ln>
        </p:spPr>
        <p:txBody>
          <a:bodyPr lIns="27093" tIns="27093" rIns="27093" bIns="27093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39" name="線"/>
          <p:cNvSpPr/>
          <p:nvPr/>
        </p:nvSpPr>
        <p:spPr>
          <a:xfrm>
            <a:off x="558800" y="625475"/>
            <a:ext cx="11887200" cy="0"/>
          </a:xfrm>
          <a:prstGeom prst="lin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40" name="作者と日付"/>
          <p:cNvSpPr txBox="1"/>
          <p:nvPr>
            <p:ph type="body" sz="quarter" idx="22" hasCustomPrompt="1"/>
          </p:nvPr>
        </p:nvSpPr>
        <p:spPr>
          <a:xfrm>
            <a:off x="530019" y="8801100"/>
            <a:ext cx="5430521" cy="344001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>
              <a:lnSpc>
                <a:spcPct val="100000"/>
              </a:lnSpc>
              <a:tabLst/>
              <a:defRPr b="1" cap="all" spc="107" sz="1800">
                <a:solidFill>
                  <a:schemeClr val="accent1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41" name="スライドのタイトル"/>
          <p:cNvSpPr txBox="1"/>
          <p:nvPr>
            <p:ph type="title" hasCustomPrompt="1"/>
          </p:nvPr>
        </p:nvSpPr>
        <p:spPr>
          <a:xfrm>
            <a:off x="538479" y="3725173"/>
            <a:ext cx="5430521" cy="4717958"/>
          </a:xfrm>
          <a:prstGeom prst="rect">
            <a:avLst/>
          </a:prstGeom>
        </p:spPr>
        <p:txBody>
          <a:bodyPr lIns="27093" tIns="27093" rIns="27093" bIns="27093"/>
          <a:lstStyle>
            <a:lvl1pPr>
              <a:lnSpc>
                <a:spcPct val="60000"/>
              </a:lnSpc>
              <a:defRPr spc="-168" sz="84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スライドのタイトル</a:t>
            </a:r>
          </a:p>
        </p:txBody>
      </p:sp>
      <p:sp>
        <p:nvSpPr>
          <p:cNvPr id="4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&amp;箇条書き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線"/>
          <p:cNvSpPr/>
          <p:nvPr/>
        </p:nvSpPr>
        <p:spPr>
          <a:xfrm>
            <a:off x="558800" y="8731250"/>
            <a:ext cx="11887200" cy="0"/>
          </a:xfrm>
          <a:prstGeom prst="line">
            <a:avLst/>
          </a:prstGeom>
          <a:ln w="12700">
            <a:solidFill>
              <a:schemeClr val="accent4"/>
            </a:solidFill>
            <a:miter lim="400000"/>
          </a:ln>
        </p:spPr>
        <p:txBody>
          <a:bodyPr lIns="27093" tIns="27093" rIns="27093" bIns="27093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50" name="線"/>
          <p:cNvSpPr/>
          <p:nvPr/>
        </p:nvSpPr>
        <p:spPr>
          <a:xfrm>
            <a:off x="558800" y="625475"/>
            <a:ext cx="11887200" cy="0"/>
          </a:xfrm>
          <a:prstGeom prst="lin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51" name="本文レベル1…"/>
          <p:cNvSpPr txBox="1"/>
          <p:nvPr>
            <p:ph type="body" idx="1" hasCustomPrompt="1"/>
          </p:nvPr>
        </p:nvSpPr>
        <p:spPr>
          <a:xfrm>
            <a:off x="533400" y="2400402"/>
            <a:ext cx="11938000" cy="5626101"/>
          </a:xfrm>
          <a:prstGeom prst="rect">
            <a:avLst/>
          </a:prstGeom>
        </p:spPr>
        <p:txBody>
          <a:bodyPr/>
          <a:lstStyle>
            <a:lvl1pPr marL="304800" indent="-304800" defTabSz="587022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100000"/>
              <a:buChar char="•"/>
              <a:tabLst/>
              <a:defRPr spc="-36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09600" indent="-304800" defTabSz="587022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0000"/>
              <a:buChar char="•"/>
              <a:tabLst/>
              <a:defRPr spc="-28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indent="-304800" defTabSz="587022">
              <a:lnSpc>
                <a:spcPct val="100000"/>
              </a:lnSpc>
              <a:buClr>
                <a:schemeClr val="accent1"/>
              </a:buClr>
              <a:buSzPct val="100000"/>
              <a:buChar char="•"/>
              <a:tabLst/>
              <a:defRPr spc="-22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219200" indent="-304800" defTabSz="587022">
              <a:lnSpc>
                <a:spcPct val="100000"/>
              </a:lnSpc>
              <a:buClr>
                <a:schemeClr val="accent1"/>
              </a:buClr>
              <a:buSzPct val="100000"/>
              <a:buChar char="•"/>
              <a:tabLst/>
              <a:defRPr spc="-18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524000" indent="-304800" defTabSz="587022">
              <a:lnSpc>
                <a:spcPct val="100000"/>
              </a:lnSpc>
              <a:spcBef>
                <a:spcPts val="2200"/>
              </a:spcBef>
              <a:buClr>
                <a:schemeClr val="accent1"/>
              </a:buClr>
              <a:buSzPct val="100000"/>
              <a:buChar char="•"/>
              <a:tabLst/>
              <a:defRPr spc="-28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2" name="スライドのタイトル"/>
          <p:cNvSpPr txBox="1"/>
          <p:nvPr>
            <p:ph type="title" hasCustomPrompt="1"/>
          </p:nvPr>
        </p:nvSpPr>
        <p:spPr>
          <a:xfrm>
            <a:off x="537834" y="625475"/>
            <a:ext cx="11933567" cy="1406526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b="1" spc="-128" sz="64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スライドのタイトル</a:t>
            </a:r>
          </a:p>
        </p:txBody>
      </p:sp>
      <p:sp>
        <p:nvSpPr>
          <p:cNvPr id="53" name="3rd Workshop on Quantitative Challenges in EMC and SRC Research 2021.03.22"/>
          <p:cNvSpPr txBox="1"/>
          <p:nvPr/>
        </p:nvSpPr>
        <p:spPr>
          <a:xfrm>
            <a:off x="5859180" y="9287518"/>
            <a:ext cx="6926353" cy="32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42" sz="1400"/>
            </a:lvl1pPr>
          </a:lstStyle>
          <a:p>
            <a:pPr/>
            <a:r>
              <a:t>3rd Workshop on Quantitative Challenges in EMC and SRC Research 2021.03.22</a:t>
            </a:r>
          </a:p>
        </p:txBody>
      </p:sp>
      <p:sp>
        <p:nvSpPr>
          <p:cNvPr id="5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箇条書き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線"/>
          <p:cNvSpPr/>
          <p:nvPr/>
        </p:nvSpPr>
        <p:spPr>
          <a:xfrm>
            <a:off x="558800" y="8731250"/>
            <a:ext cx="11887200" cy="0"/>
          </a:xfrm>
          <a:prstGeom prst="line">
            <a:avLst/>
          </a:prstGeom>
          <a:ln w="12700">
            <a:solidFill>
              <a:schemeClr val="accent4"/>
            </a:solidFill>
            <a:miter lim="400000"/>
          </a:ln>
        </p:spPr>
        <p:txBody>
          <a:bodyPr lIns="27093" tIns="27093" rIns="27093" bIns="27093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62" name="線"/>
          <p:cNvSpPr/>
          <p:nvPr/>
        </p:nvSpPr>
        <p:spPr>
          <a:xfrm>
            <a:off x="558800" y="625475"/>
            <a:ext cx="11887200" cy="0"/>
          </a:xfrm>
          <a:prstGeom prst="lin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63" name="本文レベル1…"/>
          <p:cNvSpPr txBox="1"/>
          <p:nvPr>
            <p:ph type="body" idx="1" hasCustomPrompt="1"/>
          </p:nvPr>
        </p:nvSpPr>
        <p:spPr>
          <a:xfrm>
            <a:off x="533400" y="2565400"/>
            <a:ext cx="11938000" cy="5626100"/>
          </a:xfrm>
          <a:prstGeom prst="rect">
            <a:avLst/>
          </a:prstGeom>
        </p:spPr>
        <p:txBody>
          <a:bodyPr numCol="2" spcCol="596900"/>
          <a:lstStyle>
            <a:lvl1pPr marL="304800" indent="-304800" defTabSz="587022">
              <a:lnSpc>
                <a:spcPct val="100000"/>
              </a:lnSpc>
              <a:spcBef>
                <a:spcPts val="2200"/>
              </a:spcBef>
              <a:buClr>
                <a:schemeClr val="accent1"/>
              </a:buClr>
              <a:buSzPct val="100000"/>
              <a:buChar char="•"/>
              <a:tabLst/>
              <a:defRPr spc="-28" sz="28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609600" indent="-304800" defTabSz="587022">
              <a:lnSpc>
                <a:spcPct val="100000"/>
              </a:lnSpc>
              <a:spcBef>
                <a:spcPts val="2200"/>
              </a:spcBef>
              <a:buClr>
                <a:schemeClr val="accent1"/>
              </a:buClr>
              <a:buSzPct val="100000"/>
              <a:buChar char="•"/>
              <a:tabLst/>
              <a:defRPr spc="-28" sz="28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914400" indent="-304800" defTabSz="587022">
              <a:lnSpc>
                <a:spcPct val="100000"/>
              </a:lnSpc>
              <a:spcBef>
                <a:spcPts val="2200"/>
              </a:spcBef>
              <a:buClr>
                <a:schemeClr val="accent1"/>
              </a:buClr>
              <a:buSzPct val="100000"/>
              <a:buChar char="•"/>
              <a:tabLst/>
              <a:defRPr spc="-28" sz="28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219200" indent="-304800" defTabSz="587022">
              <a:lnSpc>
                <a:spcPct val="100000"/>
              </a:lnSpc>
              <a:spcBef>
                <a:spcPts val="2200"/>
              </a:spcBef>
              <a:buClr>
                <a:schemeClr val="accent1"/>
              </a:buClr>
              <a:buSzPct val="100000"/>
              <a:buChar char="•"/>
              <a:tabLst/>
              <a:defRPr spc="-28" sz="28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1524000" indent="-304800" defTabSz="587022">
              <a:lnSpc>
                <a:spcPct val="100000"/>
              </a:lnSpc>
              <a:spcBef>
                <a:spcPts val="2200"/>
              </a:spcBef>
              <a:buClr>
                <a:schemeClr val="accent1"/>
              </a:buClr>
              <a:buSzPct val="100000"/>
              <a:buChar char="•"/>
              <a:tabLst/>
              <a:defRPr spc="-28" sz="28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、箇条書き、画像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683033896_1440x1778.jpg"/>
          <p:cNvSpPr/>
          <p:nvPr>
            <p:ph type="pic" idx="21"/>
          </p:nvPr>
        </p:nvSpPr>
        <p:spPr>
          <a:xfrm>
            <a:off x="-571500" y="-38100"/>
            <a:ext cx="7981716" cy="985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スライドのサブタイトル"/>
          <p:cNvSpPr txBox="1"/>
          <p:nvPr>
            <p:ph type="body" sz="quarter" idx="22" hasCustomPrompt="1"/>
          </p:nvPr>
        </p:nvSpPr>
        <p:spPr>
          <a:xfrm>
            <a:off x="6870700" y="1388791"/>
            <a:ext cx="5765800" cy="771992"/>
          </a:xfrm>
          <a:prstGeom prst="rect">
            <a:avLst/>
          </a:prstGeom>
        </p:spPr>
        <p:txBody>
          <a:bodyPr lIns="27093" tIns="27093" rIns="27093" bIns="27093" anchor="ctr"/>
          <a:lstStyle>
            <a:lvl1pPr defTabSz="504839">
              <a:lnSpc>
                <a:spcPct val="80000"/>
              </a:lnSpc>
              <a:tabLst/>
              <a:defRPr sz="4128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73" name="線"/>
          <p:cNvSpPr/>
          <p:nvPr/>
        </p:nvSpPr>
        <p:spPr>
          <a:xfrm>
            <a:off x="558800" y="8731250"/>
            <a:ext cx="11887200" cy="0"/>
          </a:xfrm>
          <a:prstGeom prst="line">
            <a:avLst/>
          </a:prstGeom>
          <a:ln w="12700">
            <a:solidFill>
              <a:schemeClr val="accent4"/>
            </a:solidFill>
            <a:miter lim="400000"/>
          </a:ln>
        </p:spPr>
        <p:txBody>
          <a:bodyPr lIns="27093" tIns="27093" rIns="27093" bIns="27093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74" name="線"/>
          <p:cNvSpPr/>
          <p:nvPr/>
        </p:nvSpPr>
        <p:spPr>
          <a:xfrm>
            <a:off x="558800" y="625475"/>
            <a:ext cx="11887200" cy="0"/>
          </a:xfrm>
          <a:prstGeom prst="lin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75" name="本文レベル1…"/>
          <p:cNvSpPr txBox="1"/>
          <p:nvPr>
            <p:ph type="body" sz="half" idx="1" hasCustomPrompt="1"/>
          </p:nvPr>
        </p:nvSpPr>
        <p:spPr>
          <a:xfrm>
            <a:off x="6870700" y="2973384"/>
            <a:ext cx="5765800" cy="5383216"/>
          </a:xfrm>
          <a:prstGeom prst="rect">
            <a:avLst/>
          </a:prstGeom>
        </p:spPr>
        <p:txBody>
          <a:bodyPr lIns="27093" tIns="27093" rIns="27093" bIns="27093"/>
          <a:lstStyle>
            <a:lvl1pPr marL="304800" indent="-304800" defTabSz="587022">
              <a:lnSpc>
                <a:spcPct val="100000"/>
              </a:lnSpc>
              <a:spcBef>
                <a:spcPts val="2200"/>
              </a:spcBef>
              <a:buClr>
                <a:schemeClr val="accent1"/>
              </a:buClr>
              <a:buSzPct val="100000"/>
              <a:buChar char="•"/>
              <a:tabLst/>
              <a:defRPr spc="-28" sz="28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609600" indent="-304800" defTabSz="587022">
              <a:lnSpc>
                <a:spcPct val="100000"/>
              </a:lnSpc>
              <a:spcBef>
                <a:spcPts val="2200"/>
              </a:spcBef>
              <a:buClr>
                <a:schemeClr val="accent1"/>
              </a:buClr>
              <a:buSzPct val="100000"/>
              <a:buChar char="•"/>
              <a:tabLst/>
              <a:defRPr spc="-28" sz="28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914400" indent="-304800" defTabSz="587022">
              <a:lnSpc>
                <a:spcPct val="100000"/>
              </a:lnSpc>
              <a:spcBef>
                <a:spcPts val="2200"/>
              </a:spcBef>
              <a:buClr>
                <a:schemeClr val="accent1"/>
              </a:buClr>
              <a:buSzPct val="100000"/>
              <a:buChar char="•"/>
              <a:tabLst/>
              <a:defRPr spc="-28" sz="28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219200" indent="-304800" defTabSz="587022">
              <a:lnSpc>
                <a:spcPct val="100000"/>
              </a:lnSpc>
              <a:spcBef>
                <a:spcPts val="2200"/>
              </a:spcBef>
              <a:buClr>
                <a:schemeClr val="accent1"/>
              </a:buClr>
              <a:buSzPct val="100000"/>
              <a:buChar char="•"/>
              <a:tabLst/>
              <a:defRPr spc="-28" sz="28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1524000" indent="-304800" defTabSz="587022">
              <a:lnSpc>
                <a:spcPct val="100000"/>
              </a:lnSpc>
              <a:spcBef>
                <a:spcPts val="2200"/>
              </a:spcBef>
              <a:buClr>
                <a:schemeClr val="accent1"/>
              </a:buClr>
              <a:buSzPct val="100000"/>
              <a:buChar char="•"/>
              <a:tabLst/>
              <a:defRPr spc="-28" sz="28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6" name="スライドのタイトル"/>
          <p:cNvSpPr txBox="1"/>
          <p:nvPr>
            <p:ph type="title" hasCustomPrompt="1"/>
          </p:nvPr>
        </p:nvSpPr>
        <p:spPr>
          <a:xfrm>
            <a:off x="6870700" y="791431"/>
            <a:ext cx="5765800" cy="774701"/>
          </a:xfrm>
          <a:prstGeom prst="rect">
            <a:avLst/>
          </a:prstGeom>
        </p:spPr>
        <p:txBody>
          <a:bodyPr lIns="27093" tIns="27093" rIns="27093" bIns="27093"/>
          <a:lstStyle>
            <a:lvl1pPr>
              <a:defRPr spc="-96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スライドのタイトル</a:t>
            </a:r>
          </a:p>
        </p:txBody>
      </p:sp>
      <p:sp>
        <p:nvSpPr>
          <p:cNvPr id="7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セクション">
    <p:bg>
      <p:bgPr>
        <a:solidFill>
          <a:schemeClr val="accent3">
            <a:hueOff val="513816"/>
            <a:satOff val="9467"/>
            <a:lumOff val="1748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線"/>
          <p:cNvSpPr/>
          <p:nvPr/>
        </p:nvSpPr>
        <p:spPr>
          <a:xfrm>
            <a:off x="568119" y="8737600"/>
            <a:ext cx="11873078" cy="0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85" name="線"/>
          <p:cNvSpPr/>
          <p:nvPr/>
        </p:nvSpPr>
        <p:spPr>
          <a:xfrm>
            <a:off x="568119" y="6831552"/>
            <a:ext cx="11883045" cy="1"/>
          </a:xfrm>
          <a:prstGeom prst="line">
            <a:avLst/>
          </a:prstGeom>
          <a:ln w="508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86" name="セクションタイトル"/>
          <p:cNvSpPr txBox="1"/>
          <p:nvPr>
            <p:ph type="title" hasCustomPrompt="1"/>
          </p:nvPr>
        </p:nvSpPr>
        <p:spPr>
          <a:xfrm>
            <a:off x="527367" y="6884389"/>
            <a:ext cx="11933846" cy="1596087"/>
          </a:xfrm>
          <a:prstGeom prst="rect">
            <a:avLst/>
          </a:prstGeom>
        </p:spPr>
        <p:txBody>
          <a:bodyPr lIns="27093" tIns="27093" rIns="27093" bIns="27093" anchor="b"/>
          <a:lstStyle>
            <a:lvl1pPr>
              <a:lnSpc>
                <a:spcPct val="70000"/>
              </a:lnSpc>
              <a:defRPr spc="-211" sz="106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セクションタイトル</a:t>
            </a:r>
          </a:p>
        </p:txBody>
      </p:sp>
      <p:sp>
        <p:nvSpPr>
          <p:cNvPr id="8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タイトルのみ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スライドのタイトル"/>
          <p:cNvSpPr txBox="1"/>
          <p:nvPr>
            <p:ph type="title" hasCustomPrompt="1"/>
          </p:nvPr>
        </p:nvSpPr>
        <p:spPr>
          <a:xfrm>
            <a:off x="537835" y="625475"/>
            <a:ext cx="11938001" cy="1396310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pc="-168" sz="84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スライドのタイトル</a:t>
            </a:r>
          </a:p>
        </p:txBody>
      </p:sp>
      <p:sp>
        <p:nvSpPr>
          <p:cNvPr id="95" name="線"/>
          <p:cNvSpPr/>
          <p:nvPr/>
        </p:nvSpPr>
        <p:spPr>
          <a:xfrm>
            <a:off x="558800" y="8731250"/>
            <a:ext cx="11887200" cy="0"/>
          </a:xfrm>
          <a:prstGeom prst="line">
            <a:avLst/>
          </a:prstGeom>
          <a:ln w="12700">
            <a:solidFill>
              <a:schemeClr val="accent4"/>
            </a:solidFill>
            <a:miter lim="400000"/>
          </a:ln>
        </p:spPr>
        <p:txBody>
          <a:bodyPr lIns="27093" tIns="27093" rIns="27093" bIns="27093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96" name="線"/>
          <p:cNvSpPr/>
          <p:nvPr/>
        </p:nvSpPr>
        <p:spPr>
          <a:xfrm>
            <a:off x="558800" y="625475"/>
            <a:ext cx="11887200" cy="0"/>
          </a:xfrm>
          <a:prstGeom prst="lin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9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議題のトピック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5" name="議題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議題のタイトル</a:t>
            </a:r>
          </a:p>
        </p:txBody>
      </p:sp>
      <p:sp>
        <p:nvSpPr>
          <p:cNvPr id="10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>
            <a:hueOff val="-42304"/>
            <a:satOff val="23749"/>
            <a:lumOff val="-45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本文レベル1…"/>
          <p:cNvSpPr txBox="1"/>
          <p:nvPr>
            <p:ph type="body" idx="1" hasCustomPrompt="1"/>
          </p:nvPr>
        </p:nvSpPr>
        <p:spPr>
          <a:xfrm>
            <a:off x="531375" y="2739397"/>
            <a:ext cx="11938001" cy="6480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議題のトピック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線"/>
          <p:cNvSpPr/>
          <p:nvPr/>
        </p:nvSpPr>
        <p:spPr>
          <a:xfrm>
            <a:off x="558800" y="625475"/>
            <a:ext cx="11887200" cy="0"/>
          </a:xfrm>
          <a:prstGeom prst="lin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4" name="議題のタイトル"/>
          <p:cNvSpPr txBox="1"/>
          <p:nvPr>
            <p:ph type="title" hasCustomPrompt="1"/>
          </p:nvPr>
        </p:nvSpPr>
        <p:spPr>
          <a:xfrm>
            <a:off x="537834" y="777875"/>
            <a:ext cx="11933567" cy="139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議題のタイトル</a:t>
            </a:r>
          </a:p>
        </p:txBody>
      </p:sp>
      <p:sp>
        <p:nvSpPr>
          <p:cNvPr id="5" name="スライド番号"/>
          <p:cNvSpPr txBox="1"/>
          <p:nvPr>
            <p:ph type="sldNum" sz="quarter" idx="2"/>
          </p:nvPr>
        </p:nvSpPr>
        <p:spPr>
          <a:xfrm>
            <a:off x="12255499" y="8826500"/>
            <a:ext cx="232394" cy="344001"/>
          </a:xfrm>
          <a:prstGeom prst="rect">
            <a:avLst/>
          </a:prstGeom>
          <a:ln w="12700">
            <a:miter lim="400000"/>
          </a:ln>
        </p:spPr>
        <p:txBody>
          <a:bodyPr wrap="none" lIns="27093" tIns="27093" rIns="27093" bIns="27093" anchor="b">
            <a:spAutoFit/>
          </a:bodyPr>
          <a:lstStyle>
            <a:lvl1pPr algn="r" defTabSz="587022">
              <a:spcBef>
                <a:spcPts val="0"/>
              </a:spcBef>
              <a:tabLst/>
              <a:defRPr spc="18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l" defTabSz="5870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8" strike="noStrike" sz="48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1pPr>
      <a:lvl2pPr marL="0" marR="0" indent="457200" algn="l" defTabSz="5870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8" strike="noStrike" sz="48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2pPr>
      <a:lvl3pPr marL="0" marR="0" indent="914400" algn="l" defTabSz="5870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8" strike="noStrike" sz="48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3pPr>
      <a:lvl4pPr marL="0" marR="0" indent="1371600" algn="l" defTabSz="5870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8" strike="noStrike" sz="48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4pPr>
      <a:lvl5pPr marL="0" marR="0" indent="1828800" algn="l" defTabSz="5870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8" strike="noStrike" sz="48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5pPr>
      <a:lvl6pPr marL="0" marR="0" indent="2286000" algn="l" defTabSz="5870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8" strike="noStrike" sz="48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6pPr>
      <a:lvl7pPr marL="0" marR="0" indent="2743200" algn="l" defTabSz="5870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8" strike="noStrike" sz="48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7pPr>
      <a:lvl8pPr marL="0" marR="0" indent="3200400" algn="l" defTabSz="5870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8" strike="noStrike" sz="48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8pPr>
      <a:lvl9pPr marL="0" marR="0" indent="3657600" algn="l" defTabSz="58702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8" strike="noStrike" sz="48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9pPr>
    </p:titleStyle>
    <p:bodyStyle>
      <a:lvl1pPr marL="0" marR="0" indent="0" algn="l" defTabSz="33415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30200" algn="l"/>
        </a:tabLst>
        <a:defRPr b="0" baseline="0" cap="none" i="0" spc="0" strike="noStrike" sz="5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1pPr>
      <a:lvl2pPr marL="0" marR="0" indent="457200" algn="l" defTabSz="33415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30200" algn="l"/>
        </a:tabLst>
        <a:defRPr b="0" baseline="0" cap="none" i="0" spc="0" strike="noStrike" sz="5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2pPr>
      <a:lvl3pPr marL="0" marR="0" indent="914400" algn="l" defTabSz="33415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30200" algn="l"/>
        </a:tabLst>
        <a:defRPr b="0" baseline="0" cap="none" i="0" spc="0" strike="noStrike" sz="5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3pPr>
      <a:lvl4pPr marL="0" marR="0" indent="1371600" algn="l" defTabSz="33415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30200" algn="l"/>
        </a:tabLst>
        <a:defRPr b="0" baseline="0" cap="none" i="0" spc="0" strike="noStrike" sz="5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4pPr>
      <a:lvl5pPr marL="0" marR="0" indent="1828800" algn="l" defTabSz="33415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30200" algn="l"/>
        </a:tabLst>
        <a:defRPr b="0" baseline="0" cap="none" i="0" spc="0" strike="noStrike" sz="5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5pPr>
      <a:lvl6pPr marL="0" marR="0" indent="2286000" algn="l" defTabSz="33415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30200" algn="l"/>
        </a:tabLst>
        <a:defRPr b="0" baseline="0" cap="none" i="0" spc="0" strike="noStrike" sz="5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6pPr>
      <a:lvl7pPr marL="0" marR="0" indent="2743200" algn="l" defTabSz="33415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30200" algn="l"/>
        </a:tabLst>
        <a:defRPr b="0" baseline="0" cap="none" i="0" spc="0" strike="noStrike" sz="5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7pPr>
      <a:lvl8pPr marL="0" marR="0" indent="3200400" algn="l" defTabSz="33415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30200" algn="l"/>
        </a:tabLst>
        <a:defRPr b="0" baseline="0" cap="none" i="0" spc="0" strike="noStrike" sz="5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8pPr>
      <a:lvl9pPr marL="0" marR="0" indent="3657600" algn="l" defTabSz="334151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30200" algn="l"/>
        </a:tabLst>
        <a:defRPr b="0" baseline="0" cap="none" i="0" spc="0" strike="noStrike" sz="5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9pPr>
    </p:bodyStyle>
    <p:otherStyle>
      <a:lvl1pPr marL="0" marR="0" indent="0" algn="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8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1pPr>
      <a:lvl2pPr marL="0" marR="0" indent="457200" algn="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8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2pPr>
      <a:lvl3pPr marL="0" marR="0" indent="914400" algn="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8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3pPr>
      <a:lvl4pPr marL="0" marR="0" indent="1371600" algn="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8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4pPr>
      <a:lvl5pPr marL="0" marR="0" indent="1828800" algn="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8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5pPr>
      <a:lvl6pPr marL="0" marR="0" indent="2286000" algn="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8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6pPr>
      <a:lvl7pPr marL="0" marR="0" indent="2743200" algn="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8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7pPr>
      <a:lvl8pPr marL="0" marR="0" indent="3200400" algn="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8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8pPr>
      <a:lvl9pPr marL="0" marR="0" indent="3657600" algn="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8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.png"/><Relationship Id="rId3" Type="http://schemas.openxmlformats.org/officeDocument/2006/relationships/image" Target="../media/image2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Relationship Id="rId3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tudy of High-Momentum Correlated Nucleon Pairs by (p,pd) reaction at RCNP"/>
          <p:cNvSpPr txBox="1"/>
          <p:nvPr>
            <p:ph type="ctrTitle"/>
          </p:nvPr>
        </p:nvSpPr>
        <p:spPr>
          <a:xfrm>
            <a:off x="542718" y="1701082"/>
            <a:ext cx="11933846" cy="3817902"/>
          </a:xfrm>
          <a:prstGeom prst="rect">
            <a:avLst/>
          </a:prstGeom>
        </p:spPr>
        <p:txBody>
          <a:bodyPr/>
          <a:lstStyle>
            <a:lvl1pPr defTabSz="563541">
              <a:lnSpc>
                <a:spcPct val="110000"/>
              </a:lnSpc>
              <a:spcBef>
                <a:spcPts val="100"/>
              </a:spcBef>
              <a:defRPr spc="-153" sz="7679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Study of High-Momentum Correlated Nucleon Pairs by (p,pd) reaction at RCNP</a:t>
            </a:r>
          </a:p>
        </p:txBody>
      </p:sp>
      <p:sp>
        <p:nvSpPr>
          <p:cNvPr id="241" name="Isao Tanihata, RCNP Osaka University…"/>
          <p:cNvSpPr txBox="1"/>
          <p:nvPr>
            <p:ph type="body" idx="21"/>
          </p:nvPr>
        </p:nvSpPr>
        <p:spPr>
          <a:xfrm>
            <a:off x="5149948" y="7485202"/>
            <a:ext cx="7295221" cy="630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434396">
              <a:defRPr cap="none" spc="124" sz="207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Isao Tanihata, RCNP Osaka University </a:t>
            </a:r>
          </a:p>
          <a:p>
            <a:pPr defTabSz="434396">
              <a:defRPr cap="none" spc="124" sz="207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Talk based on Terashima et al., PRL 121 (2018) 242501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for “d”:(1+, 0) use p-d elastic scattering data.…"/>
          <p:cNvSpPr/>
          <p:nvPr>
            <p:ph type="body" sz="quarter" idx="1"/>
          </p:nvPr>
        </p:nvSpPr>
        <p:spPr>
          <a:xfrm>
            <a:off x="1168400" y="6292461"/>
            <a:ext cx="11099800" cy="2038599"/>
          </a:xfrm>
          <a:prstGeom prst="rect">
            <a:avLst/>
          </a:prstGeom>
        </p:spPr>
        <p:txBody>
          <a:bodyPr/>
          <a:lstStyle/>
          <a:p>
            <a:pPr/>
            <a:r>
              <a:t>for “d”:(1</a:t>
            </a:r>
            <a:r>
              <a:rPr baseline="31999"/>
              <a:t>+</a:t>
            </a:r>
            <a:r>
              <a:t>, 0) use p-d elastic scattering data.</a:t>
            </a:r>
          </a:p>
          <a:p>
            <a:pPr/>
            <a:r>
              <a:t>for “d”:(0</a:t>
            </a:r>
            <a:r>
              <a:rPr baseline="31999"/>
              <a:t>+</a:t>
            </a:r>
            <a:r>
              <a:t>, 1) use d(p, pn)p reaction at corresponding kinematic region.</a:t>
            </a:r>
          </a:p>
        </p:txBody>
      </p:sp>
      <p:sp>
        <p:nvSpPr>
          <p:cNvPr id="371" name="DWIA calculation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DWIA calculations</a:t>
            </a:r>
          </a:p>
        </p:txBody>
      </p:sp>
      <p:sp>
        <p:nvSpPr>
          <p:cNvPr id="372" name="スライド番号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3" name="notation…"/>
          <p:cNvSpPr txBox="1"/>
          <p:nvPr/>
        </p:nvSpPr>
        <p:spPr>
          <a:xfrm>
            <a:off x="11590430" y="1797744"/>
            <a:ext cx="117774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notation</a:t>
            </a:r>
          </a:p>
          <a:p>
            <a:pPr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(</a:t>
            </a:r>
            <a:r>
              <a:rPr i="1"/>
              <a:t>Ι</a:t>
            </a:r>
            <a:r>
              <a:rPr baseline="31999" i="1"/>
              <a:t>π</a:t>
            </a:r>
            <a:r>
              <a:rPr i="1"/>
              <a:t>, Τ</a:t>
            </a:r>
            <a:r>
              <a:t>)</a:t>
            </a:r>
          </a:p>
        </p:txBody>
      </p:sp>
      <p:pic>
        <p:nvPicPr>
          <p:cNvPr id="374" name="MathTypeImage.pdf" descr="MathType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6750" y="1905694"/>
            <a:ext cx="8264245" cy="1312349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where S"/>
          <p:cNvSpPr txBox="1"/>
          <p:nvPr/>
        </p:nvSpPr>
        <p:spPr>
          <a:xfrm>
            <a:off x="5970488" y="4648199"/>
            <a:ext cx="106382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where S</a:t>
            </a:r>
          </a:p>
        </p:txBody>
      </p:sp>
      <p:sp>
        <p:nvSpPr>
          <p:cNvPr id="376" name="where…"/>
          <p:cNvSpPr txBox="1"/>
          <p:nvPr/>
        </p:nvSpPr>
        <p:spPr>
          <a:xfrm>
            <a:off x="5347380" y="3276600"/>
            <a:ext cx="3685030" cy="223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where </a:t>
            </a:r>
          </a:p>
          <a:p>
            <a:pPr algn="l"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S</a:t>
            </a:r>
            <a:r>
              <a:rPr baseline="-5999" i="1"/>
              <a:t>d</a:t>
            </a:r>
            <a:r>
              <a:rPr i="1"/>
              <a:t>: “d” ’s spectroscopic factor</a:t>
            </a:r>
            <a:endParaRPr i="1"/>
          </a:p>
          <a:p>
            <a:pPr algn="l"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F</a:t>
            </a:r>
            <a:r>
              <a:rPr baseline="-5999" i="1"/>
              <a:t>k</a:t>
            </a:r>
            <a:r>
              <a:rPr i="1"/>
              <a:t>: kinematic factor</a:t>
            </a:r>
            <a:endParaRPr i="1"/>
          </a:p>
          <a:p>
            <a:pPr algn="l"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T</a:t>
            </a:r>
            <a:r>
              <a:rPr baseline="-5999" i="1"/>
              <a:t>i</a:t>
            </a:r>
            <a:r>
              <a:rPr i="1"/>
              <a:t>: overlap integral of initial and final state wave function including distortion.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DWIA result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DWIA results</a:t>
            </a:r>
          </a:p>
        </p:txBody>
      </p:sp>
      <p:sp>
        <p:nvSpPr>
          <p:cNvPr id="379" name="スライド番号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80" name="スクリーンショット 2018-04-30 20.22.33.png" descr="スクリーンショット 2018-04-30 20.22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8040" y="1586243"/>
            <a:ext cx="6899742" cy="7183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スクリーンショット 2018-04-30 20.23.29.png" descr="スクリーンショット 2018-04-30 20.23.2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96" y="1725943"/>
            <a:ext cx="4393295" cy="3187693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Td [MeV]"/>
          <p:cNvSpPr txBox="1"/>
          <p:nvPr/>
        </p:nvSpPr>
        <p:spPr>
          <a:xfrm>
            <a:off x="7084059" y="8870777"/>
            <a:ext cx="124968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T</a:t>
            </a:r>
            <a:r>
              <a:rPr baseline="-5999"/>
              <a:t>d</a:t>
            </a:r>
            <a:r>
              <a:t> [MeV]</a:t>
            </a:r>
          </a:p>
        </p:txBody>
      </p:sp>
      <p:sp>
        <p:nvSpPr>
          <p:cNvPr id="383" name="Td [MeV]"/>
          <p:cNvSpPr txBox="1"/>
          <p:nvPr/>
        </p:nvSpPr>
        <p:spPr>
          <a:xfrm>
            <a:off x="1762759" y="4755977"/>
            <a:ext cx="124968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T</a:t>
            </a:r>
            <a:r>
              <a:rPr baseline="-5999"/>
              <a:t>d</a:t>
            </a:r>
            <a:r>
              <a:t> [MeV]</a:t>
            </a:r>
          </a:p>
        </p:txBody>
      </p:sp>
      <p:sp>
        <p:nvSpPr>
          <p:cNvPr id="384" name="Cross sections are well reproduce by L=0 wave function"/>
          <p:cNvSpPr txBox="1"/>
          <p:nvPr/>
        </p:nvSpPr>
        <p:spPr>
          <a:xfrm>
            <a:off x="375995" y="7378700"/>
            <a:ext cx="402321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spcBef>
                <a:spcPts val="0"/>
              </a:spcBef>
              <a:tabLst/>
              <a:defRPr b="1" spc="0" sz="22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Cross sections are well reproduce by </a:t>
            </a:r>
            <a:r>
              <a:rPr i="1"/>
              <a:t>L</a:t>
            </a:r>
            <a:r>
              <a:t>=0 wave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omparison to the low energy dat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4896"/>
            </a:lvl1pPr>
          </a:lstStyle>
          <a:p>
            <a:pPr/>
            <a:r>
              <a:t>Comparison to the low energy data</a:t>
            </a:r>
          </a:p>
        </p:txBody>
      </p:sp>
      <p:sp>
        <p:nvSpPr>
          <p:cNvPr id="387" name="スライド番号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8" name="We compare the ratio of cross sections σ(0+,1)/σ(1+,0) to compensate many delicate factors."/>
          <p:cNvSpPr txBox="1"/>
          <p:nvPr/>
        </p:nvSpPr>
        <p:spPr>
          <a:xfrm>
            <a:off x="574377" y="1490993"/>
            <a:ext cx="1144964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spcBef>
                <a:spcPts val="0"/>
              </a:spcBef>
              <a:tabLst/>
              <a:defRPr b="1" spc="0"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We compare the ratio of cross sections σ</a:t>
            </a:r>
            <a:r>
              <a:rPr baseline="-5999"/>
              <a:t>(0+,1)</a:t>
            </a:r>
            <a:r>
              <a:t>/σ</a:t>
            </a:r>
            <a:r>
              <a:rPr baseline="-5999"/>
              <a:t>(1+,0)</a:t>
            </a:r>
            <a:r>
              <a:t> to compensate many delicate factors.</a:t>
            </a:r>
          </a:p>
        </p:txBody>
      </p:sp>
      <p:pic>
        <p:nvPicPr>
          <p:cNvPr id="389" name="スクリーンショット 2018-04-30 20.28.02.png" descr="スクリーンショット 2018-04-30 20.28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4713" y="2887133"/>
            <a:ext cx="6315374" cy="6058186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pectroscopic factors are fixed by the low energy data."/>
          <p:cNvSpPr txBox="1"/>
          <p:nvPr/>
        </p:nvSpPr>
        <p:spPr>
          <a:xfrm>
            <a:off x="924560" y="2195413"/>
            <a:ext cx="658388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Spectroscopic factors are fixed by the low energy data.</a:t>
            </a:r>
          </a:p>
        </p:txBody>
      </p:sp>
      <p:sp>
        <p:nvSpPr>
          <p:cNvPr id="391" name="DWIA and PWIA give the same change of ratio.…"/>
          <p:cNvSpPr txBox="1"/>
          <p:nvPr/>
        </p:nvSpPr>
        <p:spPr>
          <a:xfrm>
            <a:off x="6629400" y="4206775"/>
            <a:ext cx="6145833" cy="300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 defTabSz="584200">
              <a:spcBef>
                <a:spcPts val="1100"/>
              </a:spcBef>
              <a:buSzPct val="50000"/>
              <a:buBlip>
                <a:blip r:embed="rId3"/>
              </a:buBlip>
              <a:tabLst/>
              <a:defRPr b="1" spc="0" sz="22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 DWIA and PWIA give the same change of ratio.</a:t>
            </a:r>
          </a:p>
          <a:p>
            <a:pPr marL="228600" indent="-228600" algn="l" defTabSz="584200">
              <a:spcBef>
                <a:spcPts val="1100"/>
              </a:spcBef>
              <a:buSzPct val="50000"/>
              <a:buBlip>
                <a:blip r:embed="rId3"/>
              </a:buBlip>
              <a:tabLst/>
              <a:defRPr b="1" spc="0" sz="22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Tensor interactions bring the ratio down for high-energy data and is consistent with the data.</a:t>
            </a:r>
          </a:p>
          <a:p>
            <a:pPr marL="228600" indent="-228600" algn="l" defTabSz="584200">
              <a:spcBef>
                <a:spcPts val="1100"/>
              </a:spcBef>
              <a:buSzPct val="50000"/>
              <a:buBlip>
                <a:blip r:embed="rId3"/>
              </a:buBlip>
              <a:tabLst/>
              <a:defRPr b="1" spc="0" sz="22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However the data shows stronger change of the ratio.</a:t>
            </a:r>
          </a:p>
          <a:p>
            <a:pPr marL="228600" indent="-228600" algn="l" defTabSz="584200">
              <a:spcBef>
                <a:spcPts val="1100"/>
              </a:spcBef>
              <a:buSzPct val="50000"/>
              <a:buBlip>
                <a:blip r:embed="rId3"/>
              </a:buBlip>
              <a:tabLst/>
              <a:defRPr b="1" spc="0" sz="2200">
                <a:solidFill>
                  <a:srgbClr val="FF93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Difference of tensor interactions in deuteron and </a:t>
            </a:r>
            <a:r>
              <a:rPr baseline="31999"/>
              <a:t>16</a:t>
            </a:r>
            <a:r>
              <a:t>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スライドの箇条書きテキスト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4" name="(p, nd)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(p, nd) data</a:t>
            </a:r>
          </a:p>
        </p:txBody>
      </p:sp>
      <p:pic>
        <p:nvPicPr>
          <p:cNvPr id="395" name="スクリーンショット 2021-03-21 12.02.36.png" descr="スクリーンショット 2021-03-21 12.02.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654" y="1984696"/>
            <a:ext cx="12179301" cy="596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omparison to the low energy data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4896"/>
            </a:lvl1pPr>
          </a:lstStyle>
          <a:p>
            <a:pPr/>
            <a:r>
              <a:t>Comparison to the low energy data</a:t>
            </a:r>
          </a:p>
        </p:txBody>
      </p:sp>
      <p:sp>
        <p:nvSpPr>
          <p:cNvPr id="398" name="スライド番号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9" name="We compare the ratio of cross sections σ(0+,1)/σ(1+,0) to compensate many delicate factors."/>
          <p:cNvSpPr txBox="1"/>
          <p:nvPr/>
        </p:nvSpPr>
        <p:spPr>
          <a:xfrm>
            <a:off x="574377" y="1490993"/>
            <a:ext cx="1144964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spcBef>
                <a:spcPts val="0"/>
              </a:spcBef>
              <a:tabLst/>
              <a:defRPr b="1" spc="0"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We compare the ratio of cross sections σ</a:t>
            </a:r>
            <a:r>
              <a:rPr baseline="-5999"/>
              <a:t>(0+,1)</a:t>
            </a:r>
            <a:r>
              <a:t>/σ</a:t>
            </a:r>
            <a:r>
              <a:rPr baseline="-5999"/>
              <a:t>(1+,0)</a:t>
            </a:r>
            <a:r>
              <a:t> to compensate many delicate factors.</a:t>
            </a:r>
          </a:p>
        </p:txBody>
      </p:sp>
      <p:pic>
        <p:nvPicPr>
          <p:cNvPr id="400" name="スクリーンショット 2018-04-30 20.28.02.png" descr="スクリーンショット 2018-04-30 20.28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4713" y="2887133"/>
            <a:ext cx="6315374" cy="6058186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pectroscopic factors are fixed by the low energy data."/>
          <p:cNvSpPr txBox="1"/>
          <p:nvPr/>
        </p:nvSpPr>
        <p:spPr>
          <a:xfrm>
            <a:off x="924560" y="2195413"/>
            <a:ext cx="658388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Spectroscopic factors are fixed by the low energy data.</a:t>
            </a:r>
          </a:p>
        </p:txBody>
      </p:sp>
      <p:sp>
        <p:nvSpPr>
          <p:cNvPr id="402" name="DWIA and PWIA give the same change of ratio.…"/>
          <p:cNvSpPr txBox="1"/>
          <p:nvPr/>
        </p:nvSpPr>
        <p:spPr>
          <a:xfrm>
            <a:off x="6629400" y="4206775"/>
            <a:ext cx="6145833" cy="300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 defTabSz="584200">
              <a:spcBef>
                <a:spcPts val="1100"/>
              </a:spcBef>
              <a:buSzPct val="50000"/>
              <a:buBlip>
                <a:blip r:embed="rId3"/>
              </a:buBlip>
              <a:tabLst/>
              <a:defRPr b="1" spc="0" sz="22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 DWIA and PWIA give the same change of ratio.</a:t>
            </a:r>
          </a:p>
          <a:p>
            <a:pPr marL="228600" indent="-228600" algn="l" defTabSz="584200">
              <a:spcBef>
                <a:spcPts val="1100"/>
              </a:spcBef>
              <a:buSzPct val="50000"/>
              <a:buBlip>
                <a:blip r:embed="rId3"/>
              </a:buBlip>
              <a:tabLst/>
              <a:defRPr b="1" spc="0" sz="22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Tensor interactions bring the ratio down for high-energy data and is consistent with the data.</a:t>
            </a:r>
          </a:p>
          <a:p>
            <a:pPr marL="228600" indent="-228600" algn="l" defTabSz="584200">
              <a:spcBef>
                <a:spcPts val="1100"/>
              </a:spcBef>
              <a:buSzPct val="50000"/>
              <a:buBlip>
                <a:blip r:embed="rId3"/>
              </a:buBlip>
              <a:tabLst/>
              <a:defRPr b="1" spc="0" sz="22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However the data shows stronger change of the ratio.</a:t>
            </a:r>
          </a:p>
          <a:p>
            <a:pPr marL="228600" indent="-228600" algn="l" defTabSz="584200">
              <a:spcBef>
                <a:spcPts val="1100"/>
              </a:spcBef>
              <a:buSzPct val="50000"/>
              <a:buBlip>
                <a:blip r:embed="rId3"/>
              </a:buBlip>
              <a:tabLst/>
              <a:defRPr b="1" spc="0" sz="2200">
                <a:solidFill>
                  <a:srgbClr val="FF93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Difference of tensor interactions in deuteron and </a:t>
            </a:r>
            <a:r>
              <a:rPr baseline="31999"/>
              <a:t>16</a:t>
            </a:r>
            <a:r>
              <a:t>O?</a:t>
            </a:r>
          </a:p>
        </p:txBody>
      </p:sp>
      <p:sp>
        <p:nvSpPr>
          <p:cNvPr id="403" name="楕円"/>
          <p:cNvSpPr/>
          <p:nvPr/>
        </p:nvSpPr>
        <p:spPr>
          <a:xfrm>
            <a:off x="3581502" y="7631748"/>
            <a:ext cx="1270001" cy="335281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b="1" cap="all" spc="132" sz="22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404" name="Tn [MeV]"/>
          <p:cNvSpPr txBox="1"/>
          <p:nvPr/>
        </p:nvSpPr>
        <p:spPr>
          <a:xfrm>
            <a:off x="6567493" y="8171690"/>
            <a:ext cx="1099795" cy="391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Tn [MeV]</a:t>
            </a:r>
          </a:p>
        </p:txBody>
      </p:sp>
      <p:sp>
        <p:nvSpPr>
          <p:cNvPr id="405" name="(p,nd) data"/>
          <p:cNvSpPr txBox="1"/>
          <p:nvPr/>
        </p:nvSpPr>
        <p:spPr>
          <a:xfrm>
            <a:off x="7216695" y="7396141"/>
            <a:ext cx="2021358" cy="5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87" sz="2900">
                <a:solidFill>
                  <a:srgbClr val="FF2600"/>
                </a:solidFill>
              </a:defRPr>
            </a:lvl1pPr>
          </a:lstStyle>
          <a:p>
            <a:pPr/>
            <a:r>
              <a:t>(p,nd) data</a:t>
            </a:r>
          </a:p>
        </p:txBody>
      </p:sp>
      <p:sp>
        <p:nvSpPr>
          <p:cNvPr id="406" name="線"/>
          <p:cNvSpPr/>
          <p:nvPr/>
        </p:nvSpPr>
        <p:spPr>
          <a:xfrm flipH="1">
            <a:off x="4930797" y="7718040"/>
            <a:ext cx="2205826" cy="121994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Ratio of high-momentum nucleon in (S=1, T=0) and (S=0,T=1) nucleon pairs has been observed at around Pn = 1.5 ~ 2 fm-1.…"/>
          <p:cNvSpPr txBox="1"/>
          <p:nvPr>
            <p:ph type="body" idx="1"/>
          </p:nvPr>
        </p:nvSpPr>
        <p:spPr>
          <a:xfrm>
            <a:off x="533400" y="2400402"/>
            <a:ext cx="11938000" cy="6143769"/>
          </a:xfrm>
          <a:prstGeom prst="rect">
            <a:avLst/>
          </a:prstGeom>
        </p:spPr>
        <p:txBody>
          <a:bodyPr/>
          <a:lstStyle/>
          <a:p>
            <a:pPr/>
            <a:r>
              <a:t>Ratio of high-momentum nucleon in (</a:t>
            </a:r>
            <a:r>
              <a:rPr i="1"/>
              <a:t>S</a:t>
            </a:r>
            <a:r>
              <a:t>=1, </a:t>
            </a:r>
            <a:r>
              <a:rPr i="1"/>
              <a:t>T</a:t>
            </a:r>
            <a:r>
              <a:t>=0) and (</a:t>
            </a:r>
            <a:r>
              <a:rPr i="1"/>
              <a:t>S</a:t>
            </a:r>
            <a:r>
              <a:t>=0,</a:t>
            </a:r>
            <a:r>
              <a:rPr i="1"/>
              <a:t>T</a:t>
            </a:r>
            <a:r>
              <a:t>=1) nucleon pairs has been observed at around </a:t>
            </a:r>
            <a:r>
              <a:rPr i="1"/>
              <a:t>P</a:t>
            </a:r>
            <a:r>
              <a:rPr baseline="-5999"/>
              <a:t>n</a:t>
            </a:r>
            <a:r>
              <a:t> = 1.5 ~ 2 fm</a:t>
            </a:r>
            <a:r>
              <a:rPr baseline="31999"/>
              <a:t>-1</a:t>
            </a:r>
            <a:r>
              <a:t>.</a:t>
            </a:r>
          </a:p>
          <a:p>
            <a:pPr/>
            <a:r>
              <a:t>A strong relative increase of (</a:t>
            </a:r>
            <a:r>
              <a:rPr i="1"/>
              <a:t>S</a:t>
            </a:r>
            <a:r>
              <a:t>=1, </a:t>
            </a:r>
            <a:r>
              <a:rPr i="1"/>
              <a:t>T</a:t>
            </a:r>
            <a:r>
              <a:t>=0)  pairs is observed, the expected effect by the tensor interactions.</a:t>
            </a:r>
          </a:p>
          <a:p>
            <a:pPr/>
            <a:r>
              <a:t>The amount of increase, however, is much large than the one expected by the wave function of deuteron including tensor interactions.</a:t>
            </a:r>
          </a:p>
          <a:p>
            <a:pPr/>
          </a:p>
          <a:p>
            <a:pPr/>
            <a:r>
              <a:t>Is the tensor interaction effect on momentum distribution different in </a:t>
            </a:r>
            <a:r>
              <a:rPr baseline="31999"/>
              <a:t>16</a:t>
            </a:r>
            <a:r>
              <a:t>O?</a:t>
            </a:r>
          </a:p>
        </p:txBody>
      </p:sp>
      <p:sp>
        <p:nvSpPr>
          <p:cNvPr id="409" name="Summary     (p, pd) rea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    </a:t>
            </a:r>
            <a:r>
              <a:rPr spc="-79" sz="4000"/>
              <a:t>(p, pd) reaction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nsor interaction makes 2-particle 2-hole excitation with S=1,T=0 pai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Tensor interaction makes 2-particle 2-hole excitation with </a:t>
            </a:r>
            <a:r>
              <a:rPr i="1"/>
              <a:t>S</a:t>
            </a:r>
            <a:r>
              <a:t>=1,</a:t>
            </a:r>
            <a:r>
              <a:rPr i="1"/>
              <a:t>T</a:t>
            </a:r>
            <a:r>
              <a:t>=0 pair. </a:t>
            </a:r>
          </a:p>
          <a:p>
            <a:pPr lvl="1"/>
            <a:r>
              <a:t>Selection rule of this transition is Δ</a:t>
            </a:r>
            <a:r>
              <a:rPr i="1"/>
              <a:t>S</a:t>
            </a:r>
            <a:r>
              <a:t>=2, Δ</a:t>
            </a:r>
            <a:r>
              <a:rPr i="1"/>
              <a:t>L</a:t>
            </a:r>
            <a:r>
              <a:t>=2</a:t>
            </a:r>
          </a:p>
          <a:p>
            <a:pPr/>
          </a:p>
          <a:p>
            <a:pPr/>
            <a:r>
              <a:rPr baseline="31999"/>
              <a:t>4</a:t>
            </a:r>
            <a:r>
              <a:t>He calculations</a:t>
            </a:r>
          </a:p>
        </p:txBody>
      </p:sp>
      <p:sp>
        <p:nvSpPr>
          <p:cNvPr id="412" name="Why should high-momentum tensor correlated nucleons affect the low energy structure of nuclei?"/>
          <p:cNvSpPr txBox="1"/>
          <p:nvPr>
            <p:ph type="title"/>
          </p:nvPr>
        </p:nvSpPr>
        <p:spPr>
          <a:xfrm>
            <a:off x="535617" y="606566"/>
            <a:ext cx="11933566" cy="140652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defRPr spc="-70" sz="3500"/>
            </a:lvl1pPr>
          </a:lstStyle>
          <a:p>
            <a:pPr/>
            <a:r>
              <a:t>Why should high-momentum tensor correlated nucleons affect the low energy structure of nuclei?</a:t>
            </a:r>
          </a:p>
        </p:txBody>
      </p:sp>
      <p:grpSp>
        <p:nvGrpSpPr>
          <p:cNvPr id="415" name="グループ"/>
          <p:cNvGrpSpPr/>
          <p:nvPr/>
        </p:nvGrpSpPr>
        <p:grpSpPr>
          <a:xfrm>
            <a:off x="8580125" y="3049343"/>
            <a:ext cx="6926353" cy="1625200"/>
            <a:chOff x="0" y="0"/>
            <a:chExt cx="6926351" cy="1625198"/>
          </a:xfrm>
        </p:grpSpPr>
        <p:pic>
          <p:nvPicPr>
            <p:cNvPr id="413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423575" cy="16251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4" name="ΔL=2, ΔS=2…"/>
            <p:cNvSpPr txBox="1"/>
            <p:nvPr/>
          </p:nvSpPr>
          <p:spPr>
            <a:xfrm>
              <a:off x="4209391" y="191175"/>
              <a:ext cx="2716961" cy="1242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lnSpc>
                  <a:spcPct val="70000"/>
                </a:lnSpc>
                <a:spcBef>
                  <a:spcPts val="0"/>
                </a:spcBef>
                <a:tabLst/>
                <a:defRPr spc="0" sz="3000">
                  <a:solidFill>
                    <a:srgbClr val="1833B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>
                  <a:latin typeface="Symbol"/>
                  <a:ea typeface="Symbol"/>
                  <a:cs typeface="Symbol"/>
                  <a:sym typeface="Symbol"/>
                </a:rPr>
                <a:t>D</a:t>
              </a:r>
              <a:r>
                <a:rPr i="1"/>
                <a:t>L</a:t>
              </a:r>
              <a:r>
                <a:t>=2, </a:t>
              </a:r>
              <a:r>
                <a:rPr>
                  <a:latin typeface="Symbol"/>
                  <a:ea typeface="Symbol"/>
                  <a:cs typeface="Symbol"/>
                  <a:sym typeface="Symbol"/>
                </a:rPr>
                <a:t>D</a:t>
              </a:r>
              <a:r>
                <a:rPr i="1"/>
                <a:t>S</a:t>
              </a:r>
              <a:r>
                <a:t>=2</a:t>
              </a:r>
            </a:p>
            <a:p>
              <a:pPr algn="l" defTabSz="457200">
                <a:lnSpc>
                  <a:spcPct val="70000"/>
                </a:lnSpc>
                <a:spcBef>
                  <a:spcPts val="0"/>
                </a:spcBef>
                <a:tabLst/>
                <a:defRPr spc="0" sz="3000">
                  <a:solidFill>
                    <a:srgbClr val="1833B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p-n pair: yes</a:t>
              </a:r>
            </a:p>
            <a:p>
              <a:pPr algn="l" defTabSz="457200">
                <a:lnSpc>
                  <a:spcPct val="70000"/>
                </a:lnSpc>
                <a:spcBef>
                  <a:spcPts val="0"/>
                </a:spcBef>
                <a:tabLst/>
                <a:defRPr spc="0" sz="3000">
                  <a:solidFill>
                    <a:srgbClr val="1833B7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n-n, p-p pair: no</a:t>
              </a:r>
            </a:p>
          </p:txBody>
        </p:sp>
      </p:grpSp>
      <p:pic>
        <p:nvPicPr>
          <p:cNvPr id="416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6032" y="3165359"/>
            <a:ext cx="6761333" cy="63473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9" name="グループ"/>
          <p:cNvGrpSpPr/>
          <p:nvPr/>
        </p:nvGrpSpPr>
        <p:grpSpPr>
          <a:xfrm>
            <a:off x="494800" y="6825244"/>
            <a:ext cx="5212483" cy="927672"/>
            <a:chOff x="0" y="0"/>
            <a:chExt cx="5212481" cy="927670"/>
          </a:xfrm>
        </p:grpSpPr>
        <p:sp>
          <p:nvSpPr>
            <p:cNvPr id="417" name="13MeV gain already in Δl=1"/>
            <p:cNvSpPr txBox="1"/>
            <p:nvPr/>
          </p:nvSpPr>
          <p:spPr>
            <a:xfrm>
              <a:off x="0" y="38670"/>
              <a:ext cx="3156748" cy="889001"/>
            </a:xfrm>
            <a:prstGeom prst="rect">
              <a:avLst/>
            </a:prstGeom>
            <a:noFill/>
            <a:ln w="76200" cap="flat">
              <a:solidFill>
                <a:srgbClr val="0433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pc="69" sz="23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13MeV gain already in Δ</a:t>
              </a:r>
              <a:r>
                <a:rPr i="1"/>
                <a:t>l</a:t>
              </a:r>
              <a:r>
                <a:t>=1</a:t>
              </a:r>
            </a:p>
          </p:txBody>
        </p:sp>
        <p:sp>
          <p:nvSpPr>
            <p:cNvPr id="418" name="線"/>
            <p:cNvSpPr/>
            <p:nvPr/>
          </p:nvSpPr>
          <p:spPr>
            <a:xfrm flipV="1">
              <a:off x="3071248" y="-1"/>
              <a:ext cx="2141234" cy="144312"/>
            </a:xfrm>
            <a:prstGeom prst="line">
              <a:avLst/>
            </a:prstGeom>
            <a:noFill/>
            <a:ln w="63500" cap="flat">
              <a:solidFill>
                <a:srgbClr val="0433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6" grpId="2"/>
      <p:bldP build="whole" bldLvl="1" animBg="1" rev="0" advAuto="0" spid="419" grpId="3"/>
      <p:bldP build="whole" bldLvl="1" animBg="1" rev="0" advAuto="0" spid="4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Nuclear Saturation by Tensor Blocking"/>
          <p:cNvSpPr/>
          <p:nvPr>
            <p:ph type="title"/>
          </p:nvPr>
        </p:nvSpPr>
        <p:spPr>
          <a:xfrm>
            <a:off x="960384" y="165100"/>
            <a:ext cx="10972801" cy="1749326"/>
          </a:xfrm>
          <a:prstGeom prst="rect">
            <a:avLst/>
          </a:prstGeom>
        </p:spPr>
        <p:txBody>
          <a:bodyPr/>
          <a:lstStyle>
            <a:lvl1pPr defTabSz="525779">
              <a:defRPr sz="5400"/>
            </a:lvl1pPr>
          </a:lstStyle>
          <a:p>
            <a:pPr/>
            <a:r>
              <a:t>Nuclear Saturation by Tensor Blocking</a:t>
            </a:r>
          </a:p>
        </p:txBody>
      </p:sp>
      <p:grpSp>
        <p:nvGrpSpPr>
          <p:cNvPr id="462" name="グループ"/>
          <p:cNvGrpSpPr/>
          <p:nvPr/>
        </p:nvGrpSpPr>
        <p:grpSpPr>
          <a:xfrm>
            <a:off x="958267" y="3475095"/>
            <a:ext cx="3363147" cy="5233514"/>
            <a:chOff x="0" y="0"/>
            <a:chExt cx="3363145" cy="5233513"/>
          </a:xfrm>
        </p:grpSpPr>
        <p:sp>
          <p:nvSpPr>
            <p:cNvPr id="422" name="線"/>
            <p:cNvSpPr/>
            <p:nvPr/>
          </p:nvSpPr>
          <p:spPr>
            <a:xfrm>
              <a:off x="642473" y="4293027"/>
              <a:ext cx="272067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23" name="線"/>
            <p:cNvSpPr/>
            <p:nvPr/>
          </p:nvSpPr>
          <p:spPr>
            <a:xfrm>
              <a:off x="668159" y="3734227"/>
              <a:ext cx="266930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24" name="線"/>
            <p:cNvSpPr/>
            <p:nvPr/>
          </p:nvSpPr>
          <p:spPr>
            <a:xfrm>
              <a:off x="664297" y="3353227"/>
              <a:ext cx="267702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25" name="線"/>
            <p:cNvSpPr/>
            <p:nvPr/>
          </p:nvSpPr>
          <p:spPr>
            <a:xfrm>
              <a:off x="663654" y="2788078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26" name="線"/>
            <p:cNvSpPr/>
            <p:nvPr/>
          </p:nvSpPr>
          <p:spPr>
            <a:xfrm>
              <a:off x="668626" y="2470856"/>
              <a:ext cx="266836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27" name="線"/>
            <p:cNvSpPr/>
            <p:nvPr/>
          </p:nvSpPr>
          <p:spPr>
            <a:xfrm flipV="1">
              <a:off x="1956039" y="-1"/>
              <a:ext cx="1" cy="430201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28" name="p"/>
            <p:cNvSpPr/>
            <p:nvPr/>
          </p:nvSpPr>
          <p:spPr>
            <a:xfrm>
              <a:off x="1099062" y="4280327"/>
              <a:ext cx="292101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spcBef>
                  <a:spcPts val="0"/>
                </a:spcBef>
                <a:tabLst/>
                <a:defRPr spc="0" sz="28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p</a:t>
              </a:r>
            </a:p>
          </p:txBody>
        </p:sp>
        <p:sp>
          <p:nvSpPr>
            <p:cNvPr id="429" name="n"/>
            <p:cNvSpPr/>
            <p:nvPr/>
          </p:nvSpPr>
          <p:spPr>
            <a:xfrm>
              <a:off x="2406889" y="4280327"/>
              <a:ext cx="292101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spcBef>
                  <a:spcPts val="0"/>
                </a:spcBef>
                <a:tabLst/>
                <a:defRPr spc="0" sz="28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430" name="1s1/2"/>
            <p:cNvSpPr/>
            <p:nvPr/>
          </p:nvSpPr>
          <p:spPr>
            <a:xfrm>
              <a:off x="14076" y="4089827"/>
              <a:ext cx="556527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1s</a:t>
              </a:r>
              <a:r>
                <a:rPr baseline="-5999"/>
                <a:t>1/2</a:t>
              </a:r>
            </a:p>
          </p:txBody>
        </p:sp>
        <p:sp>
          <p:nvSpPr>
            <p:cNvPr id="431" name="1d5/2"/>
            <p:cNvSpPr/>
            <p:nvPr/>
          </p:nvSpPr>
          <p:spPr>
            <a:xfrm>
              <a:off x="0" y="2584878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1d</a:t>
              </a:r>
              <a:r>
                <a:rPr baseline="-5999"/>
                <a:t>5/2</a:t>
              </a:r>
            </a:p>
          </p:txBody>
        </p:sp>
        <p:sp>
          <p:nvSpPr>
            <p:cNvPr id="432" name="1p3/2"/>
            <p:cNvSpPr/>
            <p:nvPr/>
          </p:nvSpPr>
          <p:spPr>
            <a:xfrm>
              <a:off x="0" y="3575477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1p</a:t>
              </a:r>
              <a:r>
                <a:rPr baseline="-5999"/>
                <a:t>3/2</a:t>
              </a:r>
            </a:p>
          </p:txBody>
        </p:sp>
        <p:sp>
          <p:nvSpPr>
            <p:cNvPr id="433" name="1p1/2"/>
            <p:cNvSpPr/>
            <p:nvPr/>
          </p:nvSpPr>
          <p:spPr>
            <a:xfrm>
              <a:off x="0" y="3213527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1p</a:t>
              </a:r>
              <a:r>
                <a:rPr baseline="-5999"/>
                <a:t>1/2</a:t>
              </a:r>
            </a:p>
          </p:txBody>
        </p:sp>
        <p:sp>
          <p:nvSpPr>
            <p:cNvPr id="434" name="グループ"/>
            <p:cNvSpPr/>
            <p:nvPr/>
          </p:nvSpPr>
          <p:spPr>
            <a:xfrm>
              <a:off x="1335527" y="4144146"/>
              <a:ext cx="306438" cy="310465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35" name="グループ"/>
            <p:cNvSpPr/>
            <p:nvPr/>
          </p:nvSpPr>
          <p:spPr>
            <a:xfrm>
              <a:off x="899211" y="4137796"/>
              <a:ext cx="306438" cy="310465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36" name="グループ"/>
            <p:cNvSpPr/>
            <p:nvPr/>
          </p:nvSpPr>
          <p:spPr>
            <a:xfrm>
              <a:off x="2216389" y="4144146"/>
              <a:ext cx="305347" cy="297765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37" name="グループ"/>
            <p:cNvSpPr/>
            <p:nvPr/>
          </p:nvSpPr>
          <p:spPr>
            <a:xfrm>
              <a:off x="2641567" y="4144146"/>
              <a:ext cx="305346" cy="297765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38" name="線"/>
            <p:cNvSpPr/>
            <p:nvPr/>
          </p:nvSpPr>
          <p:spPr>
            <a:xfrm>
              <a:off x="663654" y="2222928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39" name="線"/>
            <p:cNvSpPr/>
            <p:nvPr/>
          </p:nvSpPr>
          <p:spPr>
            <a:xfrm>
              <a:off x="616884" y="1537685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40" name="線"/>
            <p:cNvSpPr/>
            <p:nvPr/>
          </p:nvSpPr>
          <p:spPr>
            <a:xfrm>
              <a:off x="616884" y="945018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41" name="線"/>
            <p:cNvSpPr/>
            <p:nvPr/>
          </p:nvSpPr>
          <p:spPr>
            <a:xfrm>
              <a:off x="616884" y="648685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42" name="線"/>
            <p:cNvSpPr/>
            <p:nvPr/>
          </p:nvSpPr>
          <p:spPr>
            <a:xfrm>
              <a:off x="616884" y="352351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43" name="2s1/2"/>
            <p:cNvSpPr/>
            <p:nvPr/>
          </p:nvSpPr>
          <p:spPr>
            <a:xfrm>
              <a:off x="14076" y="2267656"/>
              <a:ext cx="556527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2s</a:t>
              </a:r>
              <a:r>
                <a:rPr baseline="-5999"/>
                <a:t>1/2</a:t>
              </a:r>
            </a:p>
          </p:txBody>
        </p:sp>
        <p:sp>
          <p:nvSpPr>
            <p:cNvPr id="444" name="1d3/2"/>
            <p:cNvSpPr/>
            <p:nvPr/>
          </p:nvSpPr>
          <p:spPr>
            <a:xfrm>
              <a:off x="0" y="1956228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1d</a:t>
              </a:r>
              <a:r>
                <a:rPr baseline="-5999"/>
                <a:t>3/2</a:t>
              </a:r>
            </a:p>
          </p:txBody>
        </p:sp>
        <p:sp>
          <p:nvSpPr>
            <p:cNvPr id="445" name="1f7/2"/>
            <p:cNvSpPr/>
            <p:nvPr/>
          </p:nvSpPr>
          <p:spPr>
            <a:xfrm>
              <a:off x="21208" y="1261961"/>
              <a:ext cx="542264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1f</a:t>
              </a:r>
              <a:r>
                <a:rPr baseline="-5999"/>
                <a:t>7/2</a:t>
              </a:r>
            </a:p>
          </p:txBody>
        </p:sp>
        <p:sp>
          <p:nvSpPr>
            <p:cNvPr id="446" name="1f5/2"/>
            <p:cNvSpPr/>
            <p:nvPr/>
          </p:nvSpPr>
          <p:spPr>
            <a:xfrm>
              <a:off x="21208" y="413178"/>
              <a:ext cx="542264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1f</a:t>
              </a:r>
              <a:r>
                <a:rPr baseline="-5999"/>
                <a:t>5/2</a:t>
              </a:r>
            </a:p>
          </p:txBody>
        </p:sp>
        <p:sp>
          <p:nvSpPr>
            <p:cNvPr id="447" name="2p3/2"/>
            <p:cNvSpPr/>
            <p:nvPr/>
          </p:nvSpPr>
          <p:spPr>
            <a:xfrm>
              <a:off x="0" y="698928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2p</a:t>
              </a:r>
              <a:r>
                <a:rPr baseline="-5999"/>
                <a:t>3/2</a:t>
              </a:r>
            </a:p>
          </p:txBody>
        </p:sp>
        <p:sp>
          <p:nvSpPr>
            <p:cNvPr id="448" name="2p1/2"/>
            <p:cNvSpPr/>
            <p:nvPr/>
          </p:nvSpPr>
          <p:spPr>
            <a:xfrm>
              <a:off x="0" y="72394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2p</a:t>
              </a:r>
              <a:r>
                <a:rPr baseline="-5999"/>
                <a:t>1/2</a:t>
              </a:r>
            </a:p>
          </p:txBody>
        </p:sp>
        <p:sp>
          <p:nvSpPr>
            <p:cNvPr id="449" name="グループ"/>
            <p:cNvSpPr/>
            <p:nvPr/>
          </p:nvSpPr>
          <p:spPr>
            <a:xfrm>
              <a:off x="987305" y="3575477"/>
              <a:ext cx="306438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50" name="グループ"/>
            <p:cNvSpPr/>
            <p:nvPr/>
          </p:nvSpPr>
          <p:spPr>
            <a:xfrm>
              <a:off x="668626" y="3575821"/>
              <a:ext cx="306439" cy="310465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51" name="グループ"/>
            <p:cNvSpPr/>
            <p:nvPr/>
          </p:nvSpPr>
          <p:spPr>
            <a:xfrm>
              <a:off x="1305983" y="3578996"/>
              <a:ext cx="306438" cy="310465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52" name="グループ"/>
            <p:cNvSpPr/>
            <p:nvPr/>
          </p:nvSpPr>
          <p:spPr>
            <a:xfrm>
              <a:off x="1615241" y="3575477"/>
              <a:ext cx="306439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53" name="グループ"/>
            <p:cNvSpPr/>
            <p:nvPr/>
          </p:nvSpPr>
          <p:spPr>
            <a:xfrm>
              <a:off x="2994091" y="3575478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54" name="グループ"/>
            <p:cNvSpPr/>
            <p:nvPr/>
          </p:nvSpPr>
          <p:spPr>
            <a:xfrm>
              <a:off x="2667084" y="3587621"/>
              <a:ext cx="305347" cy="297765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55" name="グループ"/>
            <p:cNvSpPr/>
            <p:nvPr/>
          </p:nvSpPr>
          <p:spPr>
            <a:xfrm>
              <a:off x="2003801" y="3575478"/>
              <a:ext cx="305346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56" name="グループ"/>
            <p:cNvSpPr/>
            <p:nvPr/>
          </p:nvSpPr>
          <p:spPr>
            <a:xfrm>
              <a:off x="2340078" y="3575478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57" name="線"/>
            <p:cNvSpPr/>
            <p:nvPr/>
          </p:nvSpPr>
          <p:spPr>
            <a:xfrm flipV="1">
              <a:off x="1511041" y="3324310"/>
              <a:ext cx="1" cy="819836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58" name="線"/>
            <p:cNvSpPr/>
            <p:nvPr/>
          </p:nvSpPr>
          <p:spPr>
            <a:xfrm flipV="1">
              <a:off x="2369062" y="3334177"/>
              <a:ext cx="1" cy="819837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59" name="線"/>
            <p:cNvSpPr/>
            <p:nvPr/>
          </p:nvSpPr>
          <p:spPr>
            <a:xfrm flipV="1">
              <a:off x="1768460" y="2241849"/>
              <a:ext cx="1" cy="1347015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60" name="線"/>
            <p:cNvSpPr/>
            <p:nvPr/>
          </p:nvSpPr>
          <p:spPr>
            <a:xfrm flipV="1">
              <a:off x="2156473" y="2229492"/>
              <a:ext cx="1" cy="1371729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61" name="12C"/>
            <p:cNvSpPr txBox="1"/>
            <p:nvPr/>
          </p:nvSpPr>
          <p:spPr>
            <a:xfrm>
              <a:off x="1577303" y="4662013"/>
              <a:ext cx="643447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b="1" spc="0" sz="3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rPr baseline="31999"/>
                <a:t>12</a:t>
              </a:r>
              <a:r>
                <a:t>C</a:t>
              </a:r>
            </a:p>
          </p:txBody>
        </p:sp>
      </p:grpSp>
      <p:grpSp>
        <p:nvGrpSpPr>
          <p:cNvPr id="509" name="グループ"/>
          <p:cNvGrpSpPr/>
          <p:nvPr/>
        </p:nvGrpSpPr>
        <p:grpSpPr>
          <a:xfrm>
            <a:off x="4490744" y="3564338"/>
            <a:ext cx="3363147" cy="5161119"/>
            <a:chOff x="0" y="0"/>
            <a:chExt cx="3363145" cy="5161118"/>
          </a:xfrm>
        </p:grpSpPr>
        <p:sp>
          <p:nvSpPr>
            <p:cNvPr id="463" name="線"/>
            <p:cNvSpPr/>
            <p:nvPr/>
          </p:nvSpPr>
          <p:spPr>
            <a:xfrm>
              <a:off x="642473" y="4220633"/>
              <a:ext cx="272067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64" name="線"/>
            <p:cNvSpPr/>
            <p:nvPr/>
          </p:nvSpPr>
          <p:spPr>
            <a:xfrm>
              <a:off x="668159" y="3661833"/>
              <a:ext cx="2669301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65" name="線"/>
            <p:cNvSpPr/>
            <p:nvPr/>
          </p:nvSpPr>
          <p:spPr>
            <a:xfrm>
              <a:off x="664296" y="3280833"/>
              <a:ext cx="267702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66" name="線"/>
            <p:cNvSpPr/>
            <p:nvPr/>
          </p:nvSpPr>
          <p:spPr>
            <a:xfrm>
              <a:off x="663653" y="2715683"/>
              <a:ext cx="267831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67" name="線"/>
            <p:cNvSpPr/>
            <p:nvPr/>
          </p:nvSpPr>
          <p:spPr>
            <a:xfrm>
              <a:off x="668627" y="2398461"/>
              <a:ext cx="266836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68" name="線"/>
            <p:cNvSpPr/>
            <p:nvPr/>
          </p:nvSpPr>
          <p:spPr>
            <a:xfrm flipV="1">
              <a:off x="1956039" y="37757"/>
              <a:ext cx="1" cy="419185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69" name="p"/>
            <p:cNvSpPr/>
            <p:nvPr/>
          </p:nvSpPr>
          <p:spPr>
            <a:xfrm>
              <a:off x="1099062" y="4207933"/>
              <a:ext cx="292101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spcBef>
                  <a:spcPts val="0"/>
                </a:spcBef>
                <a:tabLst/>
                <a:defRPr spc="0" sz="28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p</a:t>
              </a:r>
            </a:p>
          </p:txBody>
        </p:sp>
        <p:sp>
          <p:nvSpPr>
            <p:cNvPr id="470" name="n"/>
            <p:cNvSpPr/>
            <p:nvPr/>
          </p:nvSpPr>
          <p:spPr>
            <a:xfrm>
              <a:off x="2406890" y="4207933"/>
              <a:ext cx="292101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spcBef>
                  <a:spcPts val="0"/>
                </a:spcBef>
                <a:tabLst/>
                <a:defRPr spc="0" sz="28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471" name="1s1/2"/>
            <p:cNvSpPr/>
            <p:nvPr/>
          </p:nvSpPr>
          <p:spPr>
            <a:xfrm>
              <a:off x="14076" y="4017433"/>
              <a:ext cx="556527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1s</a:t>
              </a:r>
              <a:r>
                <a:rPr baseline="-5999"/>
                <a:t>1/2</a:t>
              </a:r>
            </a:p>
          </p:txBody>
        </p:sp>
        <p:sp>
          <p:nvSpPr>
            <p:cNvPr id="472" name="1d5/2"/>
            <p:cNvSpPr/>
            <p:nvPr/>
          </p:nvSpPr>
          <p:spPr>
            <a:xfrm>
              <a:off x="0" y="2512483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1d</a:t>
              </a:r>
              <a:r>
                <a:rPr baseline="-5999"/>
                <a:t>5/2</a:t>
              </a:r>
            </a:p>
          </p:txBody>
        </p:sp>
        <p:sp>
          <p:nvSpPr>
            <p:cNvPr id="473" name="1p3/2"/>
            <p:cNvSpPr/>
            <p:nvPr/>
          </p:nvSpPr>
          <p:spPr>
            <a:xfrm>
              <a:off x="0" y="3503083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1p</a:t>
              </a:r>
              <a:r>
                <a:rPr baseline="-5999"/>
                <a:t>3/2</a:t>
              </a:r>
            </a:p>
          </p:txBody>
        </p:sp>
        <p:sp>
          <p:nvSpPr>
            <p:cNvPr id="474" name="1p1/2"/>
            <p:cNvSpPr/>
            <p:nvPr/>
          </p:nvSpPr>
          <p:spPr>
            <a:xfrm>
              <a:off x="0" y="3141133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1p</a:t>
              </a:r>
              <a:r>
                <a:rPr baseline="-5999"/>
                <a:t>1/2</a:t>
              </a:r>
            </a:p>
          </p:txBody>
        </p:sp>
        <p:sp>
          <p:nvSpPr>
            <p:cNvPr id="475" name="グループ"/>
            <p:cNvSpPr/>
            <p:nvPr/>
          </p:nvSpPr>
          <p:spPr>
            <a:xfrm>
              <a:off x="1335528" y="4071751"/>
              <a:ext cx="306438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76" name="グループ"/>
            <p:cNvSpPr/>
            <p:nvPr/>
          </p:nvSpPr>
          <p:spPr>
            <a:xfrm>
              <a:off x="899211" y="4065401"/>
              <a:ext cx="306438" cy="310465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77" name="グループ"/>
            <p:cNvSpPr/>
            <p:nvPr/>
          </p:nvSpPr>
          <p:spPr>
            <a:xfrm>
              <a:off x="2216390" y="4071751"/>
              <a:ext cx="305346" cy="297765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78" name="グループ"/>
            <p:cNvSpPr/>
            <p:nvPr/>
          </p:nvSpPr>
          <p:spPr>
            <a:xfrm>
              <a:off x="2641567" y="4071751"/>
              <a:ext cx="305346" cy="297765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79" name="線"/>
            <p:cNvSpPr/>
            <p:nvPr/>
          </p:nvSpPr>
          <p:spPr>
            <a:xfrm>
              <a:off x="663654" y="2150533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80" name="線"/>
            <p:cNvSpPr/>
            <p:nvPr/>
          </p:nvSpPr>
          <p:spPr>
            <a:xfrm>
              <a:off x="616884" y="1465290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81" name="線"/>
            <p:cNvSpPr/>
            <p:nvPr/>
          </p:nvSpPr>
          <p:spPr>
            <a:xfrm>
              <a:off x="616884" y="872623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82" name="線"/>
            <p:cNvSpPr/>
            <p:nvPr/>
          </p:nvSpPr>
          <p:spPr>
            <a:xfrm>
              <a:off x="616884" y="576290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83" name="線"/>
            <p:cNvSpPr/>
            <p:nvPr/>
          </p:nvSpPr>
          <p:spPr>
            <a:xfrm>
              <a:off x="616884" y="279956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84" name="2s1/2"/>
            <p:cNvSpPr/>
            <p:nvPr/>
          </p:nvSpPr>
          <p:spPr>
            <a:xfrm>
              <a:off x="14076" y="2195261"/>
              <a:ext cx="556527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2s</a:t>
              </a:r>
              <a:r>
                <a:rPr baseline="-5999"/>
                <a:t>1/2</a:t>
              </a:r>
            </a:p>
          </p:txBody>
        </p:sp>
        <p:sp>
          <p:nvSpPr>
            <p:cNvPr id="485" name="1d3/2"/>
            <p:cNvSpPr/>
            <p:nvPr/>
          </p:nvSpPr>
          <p:spPr>
            <a:xfrm>
              <a:off x="0" y="1883833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1d</a:t>
              </a:r>
              <a:r>
                <a:rPr baseline="-5999"/>
                <a:t>3/2</a:t>
              </a:r>
            </a:p>
          </p:txBody>
        </p:sp>
        <p:sp>
          <p:nvSpPr>
            <p:cNvPr id="486" name="1f7/2"/>
            <p:cNvSpPr/>
            <p:nvPr/>
          </p:nvSpPr>
          <p:spPr>
            <a:xfrm>
              <a:off x="21208" y="1189566"/>
              <a:ext cx="542264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1f</a:t>
              </a:r>
              <a:r>
                <a:rPr baseline="-5999"/>
                <a:t>7/2</a:t>
              </a:r>
            </a:p>
          </p:txBody>
        </p:sp>
        <p:sp>
          <p:nvSpPr>
            <p:cNvPr id="487" name="1f5/2"/>
            <p:cNvSpPr/>
            <p:nvPr/>
          </p:nvSpPr>
          <p:spPr>
            <a:xfrm>
              <a:off x="21208" y="340783"/>
              <a:ext cx="542264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1f</a:t>
              </a:r>
              <a:r>
                <a:rPr baseline="-5999"/>
                <a:t>5/2</a:t>
              </a:r>
            </a:p>
          </p:txBody>
        </p:sp>
        <p:sp>
          <p:nvSpPr>
            <p:cNvPr id="488" name="2p3/2"/>
            <p:cNvSpPr/>
            <p:nvPr/>
          </p:nvSpPr>
          <p:spPr>
            <a:xfrm>
              <a:off x="0" y="626533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2p</a:t>
              </a:r>
              <a:r>
                <a:rPr baseline="-5999"/>
                <a:t>3/2</a:t>
              </a:r>
            </a:p>
          </p:txBody>
        </p:sp>
        <p:sp>
          <p:nvSpPr>
            <p:cNvPr id="489" name="2p1/2"/>
            <p:cNvSpPr/>
            <p:nvPr/>
          </p:nvSpPr>
          <p:spPr>
            <a:xfrm>
              <a:off x="0" y="0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2p</a:t>
              </a:r>
              <a:r>
                <a:rPr baseline="-5999"/>
                <a:t>1/2</a:t>
              </a:r>
            </a:p>
          </p:txBody>
        </p:sp>
        <p:sp>
          <p:nvSpPr>
            <p:cNvPr id="490" name="グループ"/>
            <p:cNvSpPr/>
            <p:nvPr/>
          </p:nvSpPr>
          <p:spPr>
            <a:xfrm>
              <a:off x="987305" y="3503083"/>
              <a:ext cx="306438" cy="310465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91" name="グループ"/>
            <p:cNvSpPr/>
            <p:nvPr/>
          </p:nvSpPr>
          <p:spPr>
            <a:xfrm>
              <a:off x="668627" y="3503426"/>
              <a:ext cx="306438" cy="310465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92" name="グループ"/>
            <p:cNvSpPr/>
            <p:nvPr/>
          </p:nvSpPr>
          <p:spPr>
            <a:xfrm>
              <a:off x="1305983" y="3506601"/>
              <a:ext cx="306438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93" name="グループ"/>
            <p:cNvSpPr/>
            <p:nvPr/>
          </p:nvSpPr>
          <p:spPr>
            <a:xfrm>
              <a:off x="1615242" y="3503083"/>
              <a:ext cx="306438" cy="310465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94" name="グループ"/>
            <p:cNvSpPr/>
            <p:nvPr/>
          </p:nvSpPr>
          <p:spPr>
            <a:xfrm>
              <a:off x="2994091" y="3503083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95" name="グループ"/>
            <p:cNvSpPr/>
            <p:nvPr/>
          </p:nvSpPr>
          <p:spPr>
            <a:xfrm>
              <a:off x="2667085" y="3515226"/>
              <a:ext cx="305346" cy="297765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96" name="グループ"/>
            <p:cNvSpPr/>
            <p:nvPr/>
          </p:nvSpPr>
          <p:spPr>
            <a:xfrm>
              <a:off x="2003801" y="3503083"/>
              <a:ext cx="305346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97" name="グループ"/>
            <p:cNvSpPr/>
            <p:nvPr/>
          </p:nvSpPr>
          <p:spPr>
            <a:xfrm>
              <a:off x="2340078" y="3503083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98" name="線"/>
            <p:cNvSpPr/>
            <p:nvPr/>
          </p:nvSpPr>
          <p:spPr>
            <a:xfrm flipV="1">
              <a:off x="1768460" y="2169455"/>
              <a:ext cx="1" cy="1347014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499" name="線"/>
            <p:cNvSpPr/>
            <p:nvPr/>
          </p:nvSpPr>
          <p:spPr>
            <a:xfrm flipV="1">
              <a:off x="2156474" y="2157097"/>
              <a:ext cx="1" cy="1371729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00" name="16O"/>
            <p:cNvSpPr txBox="1"/>
            <p:nvPr/>
          </p:nvSpPr>
          <p:spPr>
            <a:xfrm>
              <a:off x="1566699" y="4589618"/>
              <a:ext cx="664655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b="1" spc="0" sz="3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rPr baseline="31999"/>
                <a:t>16</a:t>
              </a:r>
              <a:r>
                <a:t>O</a:t>
              </a:r>
            </a:p>
          </p:txBody>
        </p:sp>
        <p:sp>
          <p:nvSpPr>
            <p:cNvPr id="501" name="グループ"/>
            <p:cNvSpPr/>
            <p:nvPr/>
          </p:nvSpPr>
          <p:spPr>
            <a:xfrm>
              <a:off x="1375491" y="3092573"/>
              <a:ext cx="306438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02" name="グループ"/>
            <p:cNvSpPr/>
            <p:nvPr/>
          </p:nvSpPr>
          <p:spPr>
            <a:xfrm>
              <a:off x="939174" y="3086223"/>
              <a:ext cx="306438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03" name="グループ"/>
            <p:cNvSpPr/>
            <p:nvPr/>
          </p:nvSpPr>
          <p:spPr>
            <a:xfrm>
              <a:off x="2243179" y="3115102"/>
              <a:ext cx="305346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04" name="グループ"/>
            <p:cNvSpPr/>
            <p:nvPr/>
          </p:nvSpPr>
          <p:spPr>
            <a:xfrm>
              <a:off x="2668356" y="3115102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05" name="線"/>
            <p:cNvSpPr/>
            <p:nvPr/>
          </p:nvSpPr>
          <p:spPr>
            <a:xfrm flipV="1">
              <a:off x="2369062" y="3261783"/>
              <a:ext cx="1" cy="819836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06" name="線"/>
            <p:cNvSpPr/>
            <p:nvPr/>
          </p:nvSpPr>
          <p:spPr>
            <a:xfrm flipV="1">
              <a:off x="1092392" y="2381613"/>
              <a:ext cx="1" cy="792865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07" name="線"/>
            <p:cNvSpPr/>
            <p:nvPr/>
          </p:nvSpPr>
          <p:spPr>
            <a:xfrm flipV="1">
              <a:off x="2821029" y="2381613"/>
              <a:ext cx="1" cy="889001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08" name="線"/>
            <p:cNvSpPr/>
            <p:nvPr/>
          </p:nvSpPr>
          <p:spPr>
            <a:xfrm flipV="1">
              <a:off x="1511041" y="3267297"/>
              <a:ext cx="1" cy="804454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</p:grpSp>
      <p:grpSp>
        <p:nvGrpSpPr>
          <p:cNvPr id="586" name="グループ"/>
          <p:cNvGrpSpPr/>
          <p:nvPr/>
        </p:nvGrpSpPr>
        <p:grpSpPr>
          <a:xfrm>
            <a:off x="8378587" y="3564338"/>
            <a:ext cx="3363146" cy="5161119"/>
            <a:chOff x="0" y="0"/>
            <a:chExt cx="3363145" cy="5161118"/>
          </a:xfrm>
        </p:grpSpPr>
        <p:sp>
          <p:nvSpPr>
            <p:cNvPr id="510" name="線"/>
            <p:cNvSpPr/>
            <p:nvPr/>
          </p:nvSpPr>
          <p:spPr>
            <a:xfrm>
              <a:off x="642473" y="4220633"/>
              <a:ext cx="272067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11" name="線"/>
            <p:cNvSpPr/>
            <p:nvPr/>
          </p:nvSpPr>
          <p:spPr>
            <a:xfrm>
              <a:off x="668159" y="3661833"/>
              <a:ext cx="2669301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12" name="線"/>
            <p:cNvSpPr/>
            <p:nvPr/>
          </p:nvSpPr>
          <p:spPr>
            <a:xfrm>
              <a:off x="664296" y="3280833"/>
              <a:ext cx="267702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13" name="線"/>
            <p:cNvSpPr/>
            <p:nvPr/>
          </p:nvSpPr>
          <p:spPr>
            <a:xfrm>
              <a:off x="663653" y="2715683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14" name="線"/>
            <p:cNvSpPr/>
            <p:nvPr/>
          </p:nvSpPr>
          <p:spPr>
            <a:xfrm>
              <a:off x="668626" y="2398461"/>
              <a:ext cx="2668367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15" name="線"/>
            <p:cNvSpPr/>
            <p:nvPr/>
          </p:nvSpPr>
          <p:spPr>
            <a:xfrm flipV="1">
              <a:off x="1956039" y="20652"/>
              <a:ext cx="1" cy="42089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16" name="p"/>
            <p:cNvSpPr/>
            <p:nvPr/>
          </p:nvSpPr>
          <p:spPr>
            <a:xfrm>
              <a:off x="1099062" y="4207933"/>
              <a:ext cx="292101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spcBef>
                  <a:spcPts val="0"/>
                </a:spcBef>
                <a:tabLst/>
                <a:defRPr spc="0" sz="28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p</a:t>
              </a:r>
            </a:p>
          </p:txBody>
        </p:sp>
        <p:sp>
          <p:nvSpPr>
            <p:cNvPr id="517" name="n"/>
            <p:cNvSpPr/>
            <p:nvPr/>
          </p:nvSpPr>
          <p:spPr>
            <a:xfrm>
              <a:off x="2406889" y="4207933"/>
              <a:ext cx="292101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spcBef>
                  <a:spcPts val="0"/>
                </a:spcBef>
                <a:tabLst/>
                <a:defRPr spc="0" sz="28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n</a:t>
              </a:r>
            </a:p>
          </p:txBody>
        </p:sp>
        <p:sp>
          <p:nvSpPr>
            <p:cNvPr id="518" name="1s1/2"/>
            <p:cNvSpPr/>
            <p:nvPr/>
          </p:nvSpPr>
          <p:spPr>
            <a:xfrm>
              <a:off x="14076" y="4017433"/>
              <a:ext cx="556527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1s</a:t>
              </a:r>
              <a:r>
                <a:rPr baseline="-5999"/>
                <a:t>1/2</a:t>
              </a:r>
            </a:p>
          </p:txBody>
        </p:sp>
        <p:sp>
          <p:nvSpPr>
            <p:cNvPr id="519" name="1d5/2"/>
            <p:cNvSpPr/>
            <p:nvPr/>
          </p:nvSpPr>
          <p:spPr>
            <a:xfrm>
              <a:off x="0" y="2512483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1d</a:t>
              </a:r>
              <a:r>
                <a:rPr baseline="-5999"/>
                <a:t>5/2</a:t>
              </a:r>
            </a:p>
          </p:txBody>
        </p:sp>
        <p:sp>
          <p:nvSpPr>
            <p:cNvPr id="520" name="1p3/2"/>
            <p:cNvSpPr/>
            <p:nvPr/>
          </p:nvSpPr>
          <p:spPr>
            <a:xfrm>
              <a:off x="0" y="3503083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1p</a:t>
              </a:r>
              <a:r>
                <a:rPr baseline="-5999"/>
                <a:t>3/2</a:t>
              </a:r>
            </a:p>
          </p:txBody>
        </p:sp>
        <p:sp>
          <p:nvSpPr>
            <p:cNvPr id="521" name="1p1/2"/>
            <p:cNvSpPr/>
            <p:nvPr/>
          </p:nvSpPr>
          <p:spPr>
            <a:xfrm>
              <a:off x="0" y="3141133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1p</a:t>
              </a:r>
              <a:r>
                <a:rPr baseline="-5999"/>
                <a:t>1/2</a:t>
              </a:r>
            </a:p>
          </p:txBody>
        </p:sp>
        <p:sp>
          <p:nvSpPr>
            <p:cNvPr id="522" name="グループ"/>
            <p:cNvSpPr/>
            <p:nvPr/>
          </p:nvSpPr>
          <p:spPr>
            <a:xfrm>
              <a:off x="1335528" y="4071751"/>
              <a:ext cx="306438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23" name="グループ"/>
            <p:cNvSpPr/>
            <p:nvPr/>
          </p:nvSpPr>
          <p:spPr>
            <a:xfrm>
              <a:off x="899211" y="4065401"/>
              <a:ext cx="306438" cy="310465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24" name="グループ"/>
            <p:cNvSpPr/>
            <p:nvPr/>
          </p:nvSpPr>
          <p:spPr>
            <a:xfrm>
              <a:off x="2216389" y="4071751"/>
              <a:ext cx="305347" cy="297765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25" name="グループ"/>
            <p:cNvSpPr/>
            <p:nvPr/>
          </p:nvSpPr>
          <p:spPr>
            <a:xfrm>
              <a:off x="2641566" y="4071751"/>
              <a:ext cx="305347" cy="297765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26" name="線"/>
            <p:cNvSpPr/>
            <p:nvPr/>
          </p:nvSpPr>
          <p:spPr>
            <a:xfrm>
              <a:off x="663654" y="2150533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27" name="線"/>
            <p:cNvSpPr/>
            <p:nvPr/>
          </p:nvSpPr>
          <p:spPr>
            <a:xfrm>
              <a:off x="616884" y="1465290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28" name="線"/>
            <p:cNvSpPr/>
            <p:nvPr/>
          </p:nvSpPr>
          <p:spPr>
            <a:xfrm>
              <a:off x="616884" y="872623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29" name="線"/>
            <p:cNvSpPr/>
            <p:nvPr/>
          </p:nvSpPr>
          <p:spPr>
            <a:xfrm>
              <a:off x="616884" y="576290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30" name="線"/>
            <p:cNvSpPr/>
            <p:nvPr/>
          </p:nvSpPr>
          <p:spPr>
            <a:xfrm>
              <a:off x="616884" y="279956"/>
              <a:ext cx="2678312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31" name="2s1/2"/>
            <p:cNvSpPr/>
            <p:nvPr/>
          </p:nvSpPr>
          <p:spPr>
            <a:xfrm>
              <a:off x="14076" y="2195261"/>
              <a:ext cx="556527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2s</a:t>
              </a:r>
              <a:r>
                <a:rPr baseline="-5999"/>
                <a:t>1/2</a:t>
              </a:r>
            </a:p>
          </p:txBody>
        </p:sp>
        <p:sp>
          <p:nvSpPr>
            <p:cNvPr id="532" name="1d3/2"/>
            <p:cNvSpPr/>
            <p:nvPr/>
          </p:nvSpPr>
          <p:spPr>
            <a:xfrm>
              <a:off x="0" y="1883833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1d</a:t>
              </a:r>
              <a:r>
                <a:rPr baseline="-5999"/>
                <a:t>3/2</a:t>
              </a:r>
            </a:p>
          </p:txBody>
        </p:sp>
        <p:sp>
          <p:nvSpPr>
            <p:cNvPr id="533" name="1f7/2"/>
            <p:cNvSpPr/>
            <p:nvPr/>
          </p:nvSpPr>
          <p:spPr>
            <a:xfrm>
              <a:off x="21208" y="1189566"/>
              <a:ext cx="542264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1f</a:t>
              </a:r>
              <a:r>
                <a:rPr baseline="-5999"/>
                <a:t>7/2</a:t>
              </a:r>
            </a:p>
          </p:txBody>
        </p:sp>
        <p:sp>
          <p:nvSpPr>
            <p:cNvPr id="534" name="1f5/2"/>
            <p:cNvSpPr/>
            <p:nvPr/>
          </p:nvSpPr>
          <p:spPr>
            <a:xfrm>
              <a:off x="21208" y="340783"/>
              <a:ext cx="542264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1f</a:t>
              </a:r>
              <a:r>
                <a:rPr baseline="-5999"/>
                <a:t>5/2</a:t>
              </a:r>
            </a:p>
          </p:txBody>
        </p:sp>
        <p:sp>
          <p:nvSpPr>
            <p:cNvPr id="535" name="2p3/2"/>
            <p:cNvSpPr/>
            <p:nvPr/>
          </p:nvSpPr>
          <p:spPr>
            <a:xfrm>
              <a:off x="0" y="626533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2p</a:t>
              </a:r>
              <a:r>
                <a:rPr baseline="-5999"/>
                <a:t>3/2</a:t>
              </a:r>
            </a:p>
          </p:txBody>
        </p:sp>
        <p:sp>
          <p:nvSpPr>
            <p:cNvPr id="536" name="2p1/2"/>
            <p:cNvSpPr/>
            <p:nvPr/>
          </p:nvSpPr>
          <p:spPr>
            <a:xfrm>
              <a:off x="0" y="0"/>
              <a:ext cx="58468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spc="0" sz="2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2p</a:t>
              </a:r>
              <a:r>
                <a:rPr baseline="-5999"/>
                <a:t>1/2</a:t>
              </a:r>
            </a:p>
          </p:txBody>
        </p:sp>
        <p:sp>
          <p:nvSpPr>
            <p:cNvPr id="537" name="グループ"/>
            <p:cNvSpPr/>
            <p:nvPr/>
          </p:nvSpPr>
          <p:spPr>
            <a:xfrm>
              <a:off x="987305" y="3503083"/>
              <a:ext cx="306438" cy="310465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38" name="グループ"/>
            <p:cNvSpPr/>
            <p:nvPr/>
          </p:nvSpPr>
          <p:spPr>
            <a:xfrm>
              <a:off x="668626" y="3503426"/>
              <a:ext cx="306438" cy="310465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39" name="グループ"/>
            <p:cNvSpPr/>
            <p:nvPr/>
          </p:nvSpPr>
          <p:spPr>
            <a:xfrm>
              <a:off x="1305983" y="3506601"/>
              <a:ext cx="306438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40" name="グループ"/>
            <p:cNvSpPr/>
            <p:nvPr/>
          </p:nvSpPr>
          <p:spPr>
            <a:xfrm>
              <a:off x="1615242" y="3503083"/>
              <a:ext cx="306438" cy="310465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41" name="グループ"/>
            <p:cNvSpPr/>
            <p:nvPr/>
          </p:nvSpPr>
          <p:spPr>
            <a:xfrm>
              <a:off x="2994091" y="3503083"/>
              <a:ext cx="305346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42" name="グループ"/>
            <p:cNvSpPr/>
            <p:nvPr/>
          </p:nvSpPr>
          <p:spPr>
            <a:xfrm>
              <a:off x="2667084" y="3515226"/>
              <a:ext cx="305347" cy="297765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43" name="グループ"/>
            <p:cNvSpPr/>
            <p:nvPr/>
          </p:nvSpPr>
          <p:spPr>
            <a:xfrm>
              <a:off x="2003801" y="3503083"/>
              <a:ext cx="305346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44" name="グループ"/>
            <p:cNvSpPr/>
            <p:nvPr/>
          </p:nvSpPr>
          <p:spPr>
            <a:xfrm>
              <a:off x="2340078" y="3503083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45" name="40Ca"/>
            <p:cNvSpPr txBox="1"/>
            <p:nvPr/>
          </p:nvSpPr>
          <p:spPr>
            <a:xfrm>
              <a:off x="1482053" y="4589618"/>
              <a:ext cx="833947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b="1" spc="0" sz="3000">
                  <a:solidFill>
                    <a:srgbClr val="0000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rPr baseline="31999"/>
                <a:t>40</a:t>
              </a:r>
              <a:r>
                <a:t>Ca</a:t>
              </a:r>
            </a:p>
          </p:txBody>
        </p:sp>
        <p:sp>
          <p:nvSpPr>
            <p:cNvPr id="546" name="グループ"/>
            <p:cNvSpPr/>
            <p:nvPr/>
          </p:nvSpPr>
          <p:spPr>
            <a:xfrm>
              <a:off x="1375490" y="3092573"/>
              <a:ext cx="306438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47" name="グループ"/>
            <p:cNvSpPr/>
            <p:nvPr/>
          </p:nvSpPr>
          <p:spPr>
            <a:xfrm>
              <a:off x="939173" y="3086223"/>
              <a:ext cx="306439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48" name="グループ"/>
            <p:cNvSpPr/>
            <p:nvPr/>
          </p:nvSpPr>
          <p:spPr>
            <a:xfrm>
              <a:off x="2243178" y="3115102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49" name="グループ"/>
            <p:cNvSpPr/>
            <p:nvPr/>
          </p:nvSpPr>
          <p:spPr>
            <a:xfrm>
              <a:off x="2668355" y="3115102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50" name="線"/>
            <p:cNvSpPr/>
            <p:nvPr/>
          </p:nvSpPr>
          <p:spPr>
            <a:xfrm flipV="1">
              <a:off x="1511041" y="3267297"/>
              <a:ext cx="1" cy="804454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51" name="線"/>
            <p:cNvSpPr/>
            <p:nvPr/>
          </p:nvSpPr>
          <p:spPr>
            <a:xfrm flipV="1">
              <a:off x="2369062" y="3261783"/>
              <a:ext cx="1" cy="819836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52" name="グループ"/>
            <p:cNvSpPr/>
            <p:nvPr/>
          </p:nvSpPr>
          <p:spPr>
            <a:xfrm>
              <a:off x="598342" y="2559035"/>
              <a:ext cx="306438" cy="310465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53" name="グループ"/>
            <p:cNvSpPr/>
            <p:nvPr/>
          </p:nvSpPr>
          <p:spPr>
            <a:xfrm>
              <a:off x="802720" y="2558691"/>
              <a:ext cx="306438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54" name="グループ"/>
            <p:cNvSpPr/>
            <p:nvPr/>
          </p:nvSpPr>
          <p:spPr>
            <a:xfrm>
              <a:off x="1032498" y="2562210"/>
              <a:ext cx="306438" cy="310465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55" name="グループ"/>
            <p:cNvSpPr/>
            <p:nvPr/>
          </p:nvSpPr>
          <p:spPr>
            <a:xfrm>
              <a:off x="1227457" y="2558691"/>
              <a:ext cx="306438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56" name="グループ"/>
            <p:cNvSpPr/>
            <p:nvPr/>
          </p:nvSpPr>
          <p:spPr>
            <a:xfrm>
              <a:off x="1424521" y="2560932"/>
              <a:ext cx="306438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57" name="グループ"/>
            <p:cNvSpPr/>
            <p:nvPr/>
          </p:nvSpPr>
          <p:spPr>
            <a:xfrm>
              <a:off x="1657579" y="2557414"/>
              <a:ext cx="306438" cy="310465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58" name="グループ"/>
            <p:cNvSpPr/>
            <p:nvPr/>
          </p:nvSpPr>
          <p:spPr>
            <a:xfrm>
              <a:off x="2968118" y="2575631"/>
              <a:ext cx="305346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59" name="グループ"/>
            <p:cNvSpPr/>
            <p:nvPr/>
          </p:nvSpPr>
          <p:spPr>
            <a:xfrm>
              <a:off x="2783172" y="2575631"/>
              <a:ext cx="305346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60" name="グループ"/>
            <p:cNvSpPr/>
            <p:nvPr/>
          </p:nvSpPr>
          <p:spPr>
            <a:xfrm>
              <a:off x="2580941" y="2575631"/>
              <a:ext cx="305346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61" name="グループ"/>
            <p:cNvSpPr/>
            <p:nvPr/>
          </p:nvSpPr>
          <p:spPr>
            <a:xfrm>
              <a:off x="2341562" y="2575631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62" name="グループ"/>
            <p:cNvSpPr/>
            <p:nvPr/>
          </p:nvSpPr>
          <p:spPr>
            <a:xfrm>
              <a:off x="2158415" y="2575631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63" name="グループ"/>
            <p:cNvSpPr/>
            <p:nvPr/>
          </p:nvSpPr>
          <p:spPr>
            <a:xfrm>
              <a:off x="2002809" y="2575631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64" name="線"/>
            <p:cNvSpPr/>
            <p:nvPr/>
          </p:nvSpPr>
          <p:spPr>
            <a:xfrm flipV="1">
              <a:off x="1755588" y="925990"/>
              <a:ext cx="1" cy="1044905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65" name="線"/>
            <p:cNvSpPr/>
            <p:nvPr/>
          </p:nvSpPr>
          <p:spPr>
            <a:xfrm flipV="1">
              <a:off x="2130878" y="931239"/>
              <a:ext cx="1" cy="1068102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66" name="グループ"/>
            <p:cNvSpPr/>
            <p:nvPr/>
          </p:nvSpPr>
          <p:spPr>
            <a:xfrm>
              <a:off x="1405037" y="2229556"/>
              <a:ext cx="306438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67" name="グループ"/>
            <p:cNvSpPr/>
            <p:nvPr/>
          </p:nvSpPr>
          <p:spPr>
            <a:xfrm>
              <a:off x="968720" y="2223206"/>
              <a:ext cx="306438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68" name="グループ"/>
            <p:cNvSpPr/>
            <p:nvPr/>
          </p:nvSpPr>
          <p:spPr>
            <a:xfrm>
              <a:off x="2205180" y="2223206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69" name="グループ"/>
            <p:cNvSpPr/>
            <p:nvPr/>
          </p:nvSpPr>
          <p:spPr>
            <a:xfrm>
              <a:off x="2630357" y="2223206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70" name="グループ"/>
            <p:cNvSpPr/>
            <p:nvPr/>
          </p:nvSpPr>
          <p:spPr>
            <a:xfrm>
              <a:off x="2973385" y="1964107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71" name="グループ"/>
            <p:cNvSpPr/>
            <p:nvPr/>
          </p:nvSpPr>
          <p:spPr>
            <a:xfrm>
              <a:off x="2646378" y="1976250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72" name="グループ"/>
            <p:cNvSpPr/>
            <p:nvPr/>
          </p:nvSpPr>
          <p:spPr>
            <a:xfrm>
              <a:off x="1983095" y="1964107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73" name="グループ"/>
            <p:cNvSpPr/>
            <p:nvPr/>
          </p:nvSpPr>
          <p:spPr>
            <a:xfrm>
              <a:off x="2319372" y="1964107"/>
              <a:ext cx="305347" cy="297766"/>
            </a:xfrm>
            <a:prstGeom prst="ellipse">
              <a:avLst/>
            </a:prstGeom>
            <a:gradFill flip="none" rotWithShape="1">
              <a:gsLst>
                <a:gs pos="0">
                  <a:srgbClr val="C8F1FF"/>
                </a:gs>
                <a:gs pos="100000">
                  <a:srgbClr val="0365C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74" name="グループ"/>
            <p:cNvSpPr/>
            <p:nvPr/>
          </p:nvSpPr>
          <p:spPr>
            <a:xfrm>
              <a:off x="985896" y="1936397"/>
              <a:ext cx="306438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75" name="グループ"/>
            <p:cNvSpPr/>
            <p:nvPr/>
          </p:nvSpPr>
          <p:spPr>
            <a:xfrm>
              <a:off x="667218" y="1936740"/>
              <a:ext cx="306438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76" name="グループ"/>
            <p:cNvSpPr/>
            <p:nvPr/>
          </p:nvSpPr>
          <p:spPr>
            <a:xfrm>
              <a:off x="1304574" y="1939916"/>
              <a:ext cx="306439" cy="310465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77" name="グループ"/>
            <p:cNvSpPr/>
            <p:nvPr/>
          </p:nvSpPr>
          <p:spPr>
            <a:xfrm>
              <a:off x="1613833" y="1936397"/>
              <a:ext cx="306438" cy="310466"/>
            </a:xfrm>
            <a:prstGeom prst="ellipse">
              <a:avLst/>
            </a:prstGeom>
            <a:gradFill flip="none" rotWithShape="1">
              <a:gsLst>
                <a:gs pos="0">
                  <a:srgbClr val="FFD5F7"/>
                </a:gs>
                <a:gs pos="100000">
                  <a:srgbClr val="FF2600"/>
                </a:gs>
              </a:gsLst>
              <a:path path="shape">
                <a:fillToRect l="33531" t="36917" r="66468" b="63082"/>
              </a:path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FFFFFF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78" name="線"/>
            <p:cNvSpPr/>
            <p:nvPr/>
          </p:nvSpPr>
          <p:spPr>
            <a:xfrm flipV="1">
              <a:off x="1564922" y="293905"/>
              <a:ext cx="1" cy="2039641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79" name="線"/>
            <p:cNvSpPr/>
            <p:nvPr/>
          </p:nvSpPr>
          <p:spPr>
            <a:xfrm flipV="1">
              <a:off x="2372048" y="377070"/>
              <a:ext cx="1" cy="1873311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80" name="線"/>
            <p:cNvSpPr/>
            <p:nvPr/>
          </p:nvSpPr>
          <p:spPr>
            <a:xfrm flipV="1">
              <a:off x="766592" y="555622"/>
              <a:ext cx="1" cy="2039641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81" name="線"/>
            <p:cNvSpPr/>
            <p:nvPr/>
          </p:nvSpPr>
          <p:spPr>
            <a:xfrm flipV="1">
              <a:off x="3130219" y="559442"/>
              <a:ext cx="1" cy="2048248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82" name="線"/>
            <p:cNvSpPr/>
            <p:nvPr/>
          </p:nvSpPr>
          <p:spPr>
            <a:xfrm flipV="1">
              <a:off x="1092392" y="2381613"/>
              <a:ext cx="1" cy="792865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83" name="線"/>
            <p:cNvSpPr/>
            <p:nvPr/>
          </p:nvSpPr>
          <p:spPr>
            <a:xfrm flipV="1">
              <a:off x="2821028" y="2381613"/>
              <a:ext cx="1" cy="8890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84" name="線"/>
            <p:cNvSpPr/>
            <p:nvPr/>
          </p:nvSpPr>
          <p:spPr>
            <a:xfrm flipV="1">
              <a:off x="2156473" y="2157097"/>
              <a:ext cx="1" cy="1371729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  <p:sp>
          <p:nvSpPr>
            <p:cNvPr id="585" name="線"/>
            <p:cNvSpPr/>
            <p:nvPr/>
          </p:nvSpPr>
          <p:spPr>
            <a:xfrm flipV="1">
              <a:off x="1768460" y="2169455"/>
              <a:ext cx="1" cy="1347014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ysDot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2400">
                  <a:solidFill>
                    <a:srgbClr val="000000"/>
                  </a:solidFill>
                  <a:latin typeface="ヒラギノ角ゴ ProN W3"/>
                  <a:ea typeface="ヒラギノ角ゴ ProN W3"/>
                  <a:cs typeface="ヒラギノ角ゴ ProN W3"/>
                  <a:sym typeface="ヒラギノ角ゴ ProN W3"/>
                </a:defRPr>
              </a:pPr>
            </a:p>
          </p:txBody>
        </p:sp>
      </p:grpSp>
      <p:sp>
        <p:nvSpPr>
          <p:cNvPr id="587" name="Blocking and Opening occurs simultaneously and keep the binding per nucleon to be almost constant."/>
          <p:cNvSpPr txBox="1"/>
          <p:nvPr/>
        </p:nvSpPr>
        <p:spPr>
          <a:xfrm>
            <a:off x="1768149" y="1947524"/>
            <a:ext cx="9357272" cy="965201"/>
          </a:xfrm>
          <a:prstGeom prst="rect">
            <a:avLst/>
          </a:prstGeom>
          <a:solidFill>
            <a:srgbClr val="DBFEE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spcBef>
                <a:spcPts val="0"/>
              </a:spcBef>
              <a:tabLst/>
              <a:defRPr b="1" spc="0" sz="28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Blocking and Opening occurs simultaneously and keep the binding per nucleon to be almost constant.</a:t>
            </a:r>
          </a:p>
        </p:txBody>
      </p:sp>
      <p:sp>
        <p:nvSpPr>
          <p:cNvPr id="588" name="12C do not suffer blocking of tensor!"/>
          <p:cNvSpPr txBox="1"/>
          <p:nvPr/>
        </p:nvSpPr>
        <p:spPr>
          <a:xfrm>
            <a:off x="712237" y="8839199"/>
            <a:ext cx="5560526" cy="533401"/>
          </a:xfrm>
          <a:prstGeom prst="rect">
            <a:avLst/>
          </a:prstGeom>
          <a:solidFill>
            <a:srgbClr val="FFF3F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spcBef>
                <a:spcPts val="0"/>
              </a:spcBef>
              <a:tabLst/>
              <a:defRPr b="1" spc="0" sz="2800">
                <a:solidFill>
                  <a:srgbClr val="FF26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aseline="31999"/>
              <a:t>12</a:t>
            </a:r>
            <a:r>
              <a:t>C do not suffer blocking of tensor!</a:t>
            </a:r>
          </a:p>
        </p:txBody>
      </p:sp>
      <p:sp>
        <p:nvSpPr>
          <p:cNvPr id="589" name="16O suffer blocking from 1s1/2 to 1p1/2.…"/>
          <p:cNvSpPr txBox="1"/>
          <p:nvPr/>
        </p:nvSpPr>
        <p:spPr>
          <a:xfrm>
            <a:off x="4895324" y="8623300"/>
            <a:ext cx="6541551" cy="965201"/>
          </a:xfrm>
          <a:prstGeom prst="rect">
            <a:avLst/>
          </a:prstGeom>
          <a:solidFill>
            <a:srgbClr val="FFF3F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spcBef>
                <a:spcPts val="0"/>
              </a:spcBef>
              <a:tabLst/>
              <a:defRPr b="1" spc="0" sz="2800">
                <a:solidFill>
                  <a:srgbClr val="FF26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aseline="31999"/>
              <a:t>16</a:t>
            </a:r>
            <a:r>
              <a:t>O suffer blocking from 1s</a:t>
            </a:r>
            <a:r>
              <a:rPr baseline="-5999"/>
              <a:t>1/2</a:t>
            </a:r>
            <a:r>
              <a:t> to 1p</a:t>
            </a:r>
            <a:r>
              <a:rPr baseline="-5999"/>
              <a:t>1/2</a:t>
            </a:r>
            <a:r>
              <a:t>.</a:t>
            </a:r>
          </a:p>
          <a:p>
            <a:pPr defTabSz="584200">
              <a:spcBef>
                <a:spcPts val="0"/>
              </a:spcBef>
              <a:tabLst/>
              <a:defRPr b="1" spc="0" sz="2800">
                <a:solidFill>
                  <a:srgbClr val="FF26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But open new excitation from 1p</a:t>
            </a:r>
            <a:r>
              <a:rPr baseline="-5999"/>
              <a:t>1/2</a:t>
            </a:r>
            <a:r>
              <a:t> to 2s</a:t>
            </a:r>
            <a:r>
              <a:rPr baseline="-5999"/>
              <a:t>1/2</a:t>
            </a:r>
            <a:r>
              <a:t>.</a:t>
            </a:r>
          </a:p>
        </p:txBody>
      </p:sp>
      <p:grpSp>
        <p:nvGrpSpPr>
          <p:cNvPr id="594" name="グループ"/>
          <p:cNvGrpSpPr/>
          <p:nvPr/>
        </p:nvGrpSpPr>
        <p:grpSpPr>
          <a:xfrm>
            <a:off x="1542154" y="324449"/>
            <a:ext cx="10320486" cy="6710842"/>
            <a:chOff x="0" y="0"/>
            <a:chExt cx="10320484" cy="6710841"/>
          </a:xfrm>
        </p:grpSpPr>
        <p:sp>
          <p:nvSpPr>
            <p:cNvPr id="590" name="For Asymmetric Nuclei Blocking Changes"/>
            <p:cNvSpPr txBox="1"/>
            <p:nvPr/>
          </p:nvSpPr>
          <p:spPr>
            <a:xfrm>
              <a:off x="0" y="0"/>
              <a:ext cx="9920492" cy="2832100"/>
            </a:xfrm>
            <a:prstGeom prst="rect">
              <a:avLst/>
            </a:prstGeom>
            <a:solidFill>
              <a:srgbClr val="F3EDD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 b="1" spc="165"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For Asymmetric Nuclei Blocking Changes</a:t>
              </a:r>
            </a:p>
          </p:txBody>
        </p:sp>
        <p:sp>
          <p:nvSpPr>
            <p:cNvPr id="591" name="角丸四角形"/>
            <p:cNvSpPr/>
            <p:nvPr/>
          </p:nvSpPr>
          <p:spPr>
            <a:xfrm>
              <a:off x="1567967" y="6283832"/>
              <a:ext cx="1234127" cy="427010"/>
            </a:xfrm>
            <a:prstGeom prst="roundRect">
              <a:avLst>
                <a:gd name="adj" fmla="val 43353"/>
              </a:avLst>
            </a:prstGeom>
            <a:solidFill>
              <a:srgbClr val="0433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b="1" cap="all" spc="132" sz="2200">
                  <a:solidFill>
                    <a:srgbClr val="FFFFFF"/>
                  </a:solidFill>
                  <a:latin typeface="Founders Grotesk Condensed"/>
                  <a:ea typeface="Founders Grotesk Condensed"/>
                  <a:cs typeface="Founders Grotesk Condensed"/>
                  <a:sym typeface="Founders Grotesk Condensed"/>
                </a:defRPr>
              </a:pPr>
            </a:p>
          </p:txBody>
        </p:sp>
        <p:sp>
          <p:nvSpPr>
            <p:cNvPr id="592" name="角丸四角形"/>
            <p:cNvSpPr/>
            <p:nvPr/>
          </p:nvSpPr>
          <p:spPr>
            <a:xfrm>
              <a:off x="4987575" y="5220012"/>
              <a:ext cx="1263704" cy="644108"/>
            </a:xfrm>
            <a:prstGeom prst="roundRect">
              <a:avLst>
                <a:gd name="adj" fmla="val 33860"/>
              </a:avLst>
            </a:prstGeom>
            <a:solidFill>
              <a:srgbClr val="0433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b="1" cap="all" spc="132" sz="2200">
                  <a:solidFill>
                    <a:srgbClr val="FFFFFF"/>
                  </a:solidFill>
                  <a:latin typeface="Founders Grotesk Condensed"/>
                  <a:ea typeface="Founders Grotesk Condensed"/>
                  <a:cs typeface="Founders Grotesk Condensed"/>
                  <a:sym typeface="Founders Grotesk Condensed"/>
                </a:defRPr>
              </a:pPr>
            </a:p>
          </p:txBody>
        </p:sp>
        <p:sp>
          <p:nvSpPr>
            <p:cNvPr id="593" name="角丸四角形"/>
            <p:cNvSpPr/>
            <p:nvPr/>
          </p:nvSpPr>
          <p:spPr>
            <a:xfrm>
              <a:off x="8834572" y="3317212"/>
              <a:ext cx="1485913" cy="1099621"/>
            </a:xfrm>
            <a:prstGeom prst="roundRect">
              <a:avLst>
                <a:gd name="adj" fmla="val 19833"/>
              </a:avLst>
            </a:prstGeom>
            <a:solidFill>
              <a:srgbClr val="0433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b="1" cap="all" spc="132" sz="2200">
                  <a:solidFill>
                    <a:srgbClr val="FFFFFF"/>
                  </a:solidFill>
                  <a:latin typeface="Founders Grotesk Condensed"/>
                  <a:ea typeface="Founders Grotesk Condensed"/>
                  <a:cs typeface="Founders Grotesk Condensed"/>
                  <a:sym typeface="Founders Grotesk Condensed"/>
                </a:defRPr>
              </a:pPr>
            </a:p>
          </p:txBody>
        </p:sp>
      </p:grpSp>
      <p:sp>
        <p:nvSpPr>
          <p:cNvPr id="595" name="Filling of only neutrons to the upper orbitals block the energy gain though tensor interactions!"/>
          <p:cNvSpPr txBox="1"/>
          <p:nvPr/>
        </p:nvSpPr>
        <p:spPr>
          <a:xfrm>
            <a:off x="960384" y="2288544"/>
            <a:ext cx="10972801" cy="1130301"/>
          </a:xfrm>
          <a:prstGeom prst="rect">
            <a:avLst/>
          </a:prstGeom>
          <a:solidFill>
            <a:srgbClr val="F8E7FF"/>
          </a:solidFill>
          <a:ln w="63500">
            <a:solidFill>
              <a:srgbClr val="FF2600"/>
            </a:solidFill>
            <a:miter lim="400000"/>
          </a:ln>
          <a:effectLst>
            <a:outerShdw sx="100000" sy="100000" kx="0" ky="0" algn="b" rotWithShape="0" blurRad="152400" dist="11521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pc="96" sz="320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Filling of only neutrons to the upper orbitals block the energy gain though tensor interactions!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Class="exit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" dur="1000" fill="hold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2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xit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25" dur="1000" fill="hold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Class="entr" nodeType="afterEffect" presetSubtype="8" presetID="22" grpId="7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7" grpId="7"/>
      <p:bldP build="whole" bldLvl="1" animBg="1" rev="0" advAuto="0" spid="586" grpId="6"/>
      <p:bldP build="whole" bldLvl="1" animBg="1" rev="0" advAuto="0" spid="588" grpId="1"/>
      <p:bldP build="whole" bldLvl="1" animBg="1" rev="0" advAuto="0" spid="594" grpId="8"/>
      <p:bldP build="whole" bldLvl="1" animBg="1" rev="0" advAuto="0" spid="588" grpId="3"/>
      <p:bldP build="whole" bldLvl="1" animBg="1" rev="0" advAuto="0" spid="595" grpId="9"/>
      <p:bldP build="whole" bldLvl="1" animBg="1" rev="0" advAuto="0" spid="509" grpId="2"/>
      <p:bldP build="whole" bldLvl="1" animBg="1" rev="0" advAuto="0" spid="589" grpId="4"/>
      <p:bldP build="whole" bldLvl="1" animBg="1" rev="0" advAuto="0" spid="589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Thank you for your attention."/>
          <p:cNvSpPr txBox="1"/>
          <p:nvPr>
            <p:ph type="title"/>
          </p:nvPr>
        </p:nvSpPr>
        <p:spPr>
          <a:xfrm>
            <a:off x="796147" y="2861692"/>
            <a:ext cx="11933566" cy="1406526"/>
          </a:xfrm>
          <a:prstGeom prst="rect">
            <a:avLst/>
          </a:prstGeom>
        </p:spPr>
        <p:txBody>
          <a:bodyPr/>
          <a:lstStyle/>
          <a:p>
            <a:pPr/>
            <a:r>
              <a:t>Thank you for your attention.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rojectile fragmentation…"/>
          <p:cNvSpPr/>
          <p:nvPr>
            <p:ph type="title"/>
          </p:nvPr>
        </p:nvSpPr>
        <p:spPr>
          <a:xfrm>
            <a:off x="1104900" y="762000"/>
            <a:ext cx="10795000" cy="1649552"/>
          </a:xfrm>
          <a:prstGeom prst="rect">
            <a:avLst/>
          </a:prstGeom>
        </p:spPr>
        <p:txBody>
          <a:bodyPr/>
          <a:lstStyle/>
          <a:p>
            <a:pPr/>
            <a:r>
              <a:t>Projectile fragmentation </a:t>
            </a:r>
          </a:p>
          <a:p>
            <a:pPr>
              <a:defRPr sz="3200"/>
            </a:pPr>
            <a:r>
              <a:t>d+C -&gt; p at 0 degrees, E</a:t>
            </a:r>
            <a:r>
              <a:rPr baseline="-5999"/>
              <a:t>d</a:t>
            </a:r>
            <a:r>
              <a:t>=7.2 GeV</a:t>
            </a:r>
          </a:p>
        </p:txBody>
      </p:sp>
      <p:pic>
        <p:nvPicPr>
          <p:cNvPr id="600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3570" y="2790189"/>
            <a:ext cx="6515101" cy="5880101"/>
          </a:xfrm>
          <a:prstGeom prst="rect">
            <a:avLst/>
          </a:prstGeom>
          <a:ln w="25400">
            <a:miter lim="400000"/>
          </a:ln>
        </p:spPr>
      </p:pic>
      <p:pic>
        <p:nvPicPr>
          <p:cNvPr id="601" name="MathTypeImage.pdf" descr="MathType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1130" y="3742690"/>
            <a:ext cx="2202880" cy="781667"/>
          </a:xfrm>
          <a:prstGeom prst="rect">
            <a:avLst/>
          </a:prstGeom>
          <a:ln w="25400">
            <a:miter lim="400000"/>
          </a:ln>
        </p:spPr>
      </p:pic>
      <p:sp>
        <p:nvSpPr>
          <p:cNvPr id="602" name="V. G. Ableev et al., Nucl. Phys. A 393 (1983) 491."/>
          <p:cNvSpPr txBox="1"/>
          <p:nvPr/>
        </p:nvSpPr>
        <p:spPr>
          <a:xfrm>
            <a:off x="6404623" y="2283460"/>
            <a:ext cx="581403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584200">
              <a:spcBef>
                <a:spcPts val="0"/>
              </a:spcBef>
              <a:tabLst/>
              <a:defRPr b="1" spc="0" sz="2200">
                <a:solidFill>
                  <a:srgbClr val="625B48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V. G. Ableev et al., Nucl. Phys. A 393 (1983) 491.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o observe strong tensor correlations in high-momentum nucleon pair and study the momentum dependence of tensor correlations in nuclei.…"/>
          <p:cNvSpPr txBox="1"/>
          <p:nvPr>
            <p:ph type="body" idx="1"/>
          </p:nvPr>
        </p:nvSpPr>
        <p:spPr>
          <a:xfrm>
            <a:off x="533400" y="2250404"/>
            <a:ext cx="11938000" cy="5626101"/>
          </a:xfrm>
          <a:prstGeom prst="rect">
            <a:avLst/>
          </a:prstGeom>
        </p:spPr>
        <p:txBody>
          <a:bodyPr/>
          <a:lstStyle/>
          <a:p>
            <a:pPr/>
            <a:r>
              <a:t>To observe strong tensor correlations in high-momentum nucleon pair and study the momentum dependence of tensor correlations in nuclei.</a:t>
            </a:r>
          </a:p>
          <a:p>
            <a:pPr/>
          </a:p>
          <a:p>
            <a:pPr>
              <a:defRPr>
                <a:solidFill>
                  <a:srgbClr val="6B6B6B"/>
                </a:solidFill>
              </a:defRPr>
            </a:pPr>
            <a:r>
              <a:t>To identify the effects of the correlated pairs to the structure of nuclei near ground states.</a:t>
            </a:r>
          </a:p>
          <a:p>
            <a:pPr lvl="1">
              <a:defRPr>
                <a:solidFill>
                  <a:srgbClr val="6B6B6B"/>
                </a:solidFill>
              </a:defRPr>
            </a:pPr>
            <a:r>
              <a:t>The high-momentum correlated pairs not only reduce the spectroscopic amplitudes in Shell models but also change the configuration of structures. =“single particle orbitals” and “magic numbers”.=</a:t>
            </a:r>
          </a:p>
          <a:p>
            <a:pPr lvl="2">
              <a:defRPr>
                <a:solidFill>
                  <a:srgbClr val="6B6B6B"/>
                </a:solidFill>
              </a:defRPr>
            </a:pPr>
            <a:r>
              <a:t>IT,  J. of Conference Series, </a:t>
            </a:r>
            <a:r>
              <a:rPr b="1"/>
              <a:t>1643</a:t>
            </a:r>
            <a:r>
              <a:t> (2020) 012109, Proceedings of INPC2019</a:t>
            </a:r>
          </a:p>
        </p:txBody>
      </p:sp>
      <p:sp>
        <p:nvSpPr>
          <p:cNvPr id="244" name="Our aim"/>
          <p:cNvSpPr txBox="1"/>
          <p:nvPr>
            <p:ph type="title"/>
          </p:nvPr>
        </p:nvSpPr>
        <p:spPr>
          <a:xfrm>
            <a:off x="537834" y="625475"/>
            <a:ext cx="11933567" cy="1127193"/>
          </a:xfrm>
          <a:prstGeom prst="rect">
            <a:avLst/>
          </a:prstGeom>
        </p:spPr>
        <p:txBody>
          <a:bodyPr/>
          <a:lstStyle>
            <a:lvl1pPr>
              <a:defRPr spc="-119" sz="6000"/>
            </a:lvl1pPr>
          </a:lstStyle>
          <a:p>
            <a:pPr/>
            <a:r>
              <a:t>Our aim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Overlay of pd elastic and d fragmentation"/>
          <p:cNvSpPr/>
          <p:nvPr>
            <p:ph type="title"/>
          </p:nvPr>
        </p:nvSpPr>
        <p:spPr>
          <a:xfrm>
            <a:off x="1104900" y="548640"/>
            <a:ext cx="10795000" cy="1265139"/>
          </a:xfrm>
          <a:prstGeom prst="rect">
            <a:avLst/>
          </a:prstGeom>
        </p:spPr>
        <p:txBody>
          <a:bodyPr/>
          <a:lstStyle>
            <a:lvl1pPr defTabSz="426466">
              <a:defRPr sz="4234"/>
            </a:lvl1pPr>
          </a:lstStyle>
          <a:p>
            <a:pPr/>
            <a:r>
              <a:t>Overlay of pd elastic and d fragmentation</a:t>
            </a:r>
          </a:p>
        </p:txBody>
      </p:sp>
      <p:sp>
        <p:nvSpPr>
          <p:cNvPr id="605" name="σel and (σf)2 are overlaid together.…"/>
          <p:cNvSpPr/>
          <p:nvPr>
            <p:ph type="body" sz="half" idx="1"/>
          </p:nvPr>
        </p:nvSpPr>
        <p:spPr>
          <a:xfrm>
            <a:off x="7913786" y="1991360"/>
            <a:ext cx="4111428" cy="6962157"/>
          </a:xfrm>
          <a:prstGeom prst="rect">
            <a:avLst/>
          </a:prstGeom>
        </p:spPr>
        <p:txBody>
          <a:bodyPr/>
          <a:lstStyle/>
          <a:p>
            <a:pPr marL="380999" indent="-380999">
              <a:buBlip>
                <a:blip r:embed="rId2"/>
              </a:buBlip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σ</a:t>
            </a:r>
            <a:r>
              <a:rPr baseline="-5999"/>
              <a:t>el</a:t>
            </a:r>
            <a:r>
              <a:t> and (σ</a:t>
            </a:r>
            <a:r>
              <a:rPr baseline="-5999"/>
              <a:t>f</a:t>
            </a:r>
            <a:r>
              <a:t>)</a:t>
            </a:r>
            <a:r>
              <a:rPr baseline="31999"/>
              <a:t>2</a:t>
            </a:r>
            <a:r>
              <a:t> are overlaid together.</a:t>
            </a:r>
          </a:p>
          <a:p>
            <a:pPr marL="380999" indent="-380999">
              <a:buBlip>
                <a:blip r:embed="rId2"/>
              </a:buBlip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Their shapes are almost identical,</a:t>
            </a:r>
          </a:p>
          <a:p>
            <a:pPr marL="380999" indent="-380999">
              <a:buBlip>
                <a:blip r:embed="rId2"/>
              </a:buBlip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and thus, experimentally, indicate that the distributions are reflecting the momentum distribution of nucleons in deuteron.</a:t>
            </a:r>
          </a:p>
          <a:p>
            <a:pPr marL="380999" indent="-380999">
              <a:buBlip>
                <a:blip r:embed="rId2"/>
              </a:buBlip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But if we overlay the theoretical momentum distribution—-</a:t>
            </a:r>
          </a:p>
          <a:p>
            <a:pPr marL="380999" indent="-380999">
              <a:buBlip>
                <a:blip r:embed="rId2"/>
              </a:buBlip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marL="380999" indent="-380999">
              <a:buBlip>
                <a:blip r:embed="rId2"/>
              </a:buBlip>
              <a:defRPr sz="2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Why? We need to have a mechanism to change the structure of deuteron.</a:t>
            </a:r>
          </a:p>
        </p:txBody>
      </p:sp>
      <p:grpSp>
        <p:nvGrpSpPr>
          <p:cNvPr id="608" name="グループ"/>
          <p:cNvGrpSpPr/>
          <p:nvPr/>
        </p:nvGrpSpPr>
        <p:grpSpPr>
          <a:xfrm>
            <a:off x="1691639" y="1752600"/>
            <a:ext cx="5321795" cy="7439677"/>
            <a:chOff x="0" y="0"/>
            <a:chExt cx="5321793" cy="7439676"/>
          </a:xfrm>
        </p:grpSpPr>
        <p:sp>
          <p:nvSpPr>
            <p:cNvPr id="606" name="四角形"/>
            <p:cNvSpPr/>
            <p:nvPr/>
          </p:nvSpPr>
          <p:spPr>
            <a:xfrm>
              <a:off x="0" y="0"/>
              <a:ext cx="5321794" cy="743967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3600">
                  <a:solidFill>
                    <a:srgbClr val="625B48"/>
                  </a:solidFill>
                  <a:latin typeface="Didot"/>
                  <a:ea typeface="Didot"/>
                  <a:cs typeface="Didot"/>
                  <a:sym typeface="Didot"/>
                </a:defRPr>
              </a:pPr>
            </a:p>
          </p:txBody>
        </p:sp>
        <p:pic>
          <p:nvPicPr>
            <p:cNvPr id="607" name="イメージ" descr="イメージ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8270" y="124460"/>
              <a:ext cx="5065254" cy="7190758"/>
            </a:xfrm>
            <a:prstGeom prst="rect">
              <a:avLst/>
            </a:prstGeom>
            <a:ln w="25400" cap="flat">
              <a:noFill/>
              <a:miter lim="400000"/>
            </a:ln>
            <a:effectLst/>
          </p:spPr>
        </p:pic>
      </p:grpSp>
      <p:sp>
        <p:nvSpPr>
          <p:cNvPr id="609" name="線"/>
          <p:cNvSpPr/>
          <p:nvPr/>
        </p:nvSpPr>
        <p:spPr>
          <a:xfrm>
            <a:off x="3248580" y="2331164"/>
            <a:ext cx="3143070" cy="4611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75" y="2973"/>
                  <a:pt x="2232" y="5900"/>
                  <a:pt x="3761" y="8762"/>
                </a:cubicBezTo>
                <a:cubicBezTo>
                  <a:pt x="4914" y="10920"/>
                  <a:pt x="6229" y="13049"/>
                  <a:pt x="8128" y="14948"/>
                </a:cubicBezTo>
                <a:cubicBezTo>
                  <a:pt x="10411" y="17231"/>
                  <a:pt x="13463" y="19109"/>
                  <a:pt x="17030" y="20423"/>
                </a:cubicBezTo>
                <a:lnTo>
                  <a:pt x="21600" y="21600"/>
                </a:lnTo>
              </a:path>
            </a:pathLst>
          </a:custGeom>
          <a:ln w="38100">
            <a:solidFill>
              <a:srgbClr val="FF40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05" grpId="1"/>
      <p:bldP build="whole" bldLvl="1" animBg="1" rev="0" advAuto="0" spid="60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Momentum matching is perfect for picking up a high- momentum neutr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20D7E"/>
                </a:solidFill>
              </a:defRPr>
            </a:pPr>
            <a:r>
              <a:t>Momentum matching is perfect for picking up a high- momentum neutron.</a:t>
            </a:r>
          </a:p>
          <a:p>
            <a:pPr/>
          </a:p>
          <a:p>
            <a:pPr>
              <a:defRPr>
                <a:solidFill>
                  <a:srgbClr val="7F7F7F"/>
                </a:solidFill>
              </a:defRPr>
            </a:pPr>
            <a:r>
              <a:t>Tensor correlation and short-range central-force correlation can be separated.</a:t>
            </a:r>
          </a:p>
          <a:p>
            <a:pPr lvl="1">
              <a:defRPr>
                <a:solidFill>
                  <a:srgbClr val="7F7F7F"/>
                </a:solidFill>
              </a:defRPr>
            </a:pPr>
            <a:r>
              <a:t>(</a:t>
            </a:r>
            <a:r>
              <a:rPr i="1"/>
              <a:t>T</a:t>
            </a:r>
            <a:r>
              <a:t>=0, </a:t>
            </a:r>
            <a:r>
              <a:rPr i="1"/>
              <a:t>S</a:t>
            </a:r>
            <a:r>
              <a:t>=1) pair and (</a:t>
            </a:r>
            <a:r>
              <a:rPr i="1"/>
              <a:t>T</a:t>
            </a:r>
            <a:r>
              <a:t>=1, </a:t>
            </a:r>
            <a:r>
              <a:rPr i="1"/>
              <a:t>S</a:t>
            </a:r>
            <a:r>
              <a:t>=0) pair can be separated by the final state of recoil nucleus.</a:t>
            </a:r>
          </a:p>
        </p:txBody>
      </p:sp>
      <p:sp>
        <p:nvSpPr>
          <p:cNvPr id="247" name="Why (p, pd) at pickup kinematic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5930">
              <a:defRPr spc="-119" sz="5952"/>
            </a:lvl1pPr>
          </a:lstStyle>
          <a:p>
            <a:pPr/>
            <a:r>
              <a:t>Why (p, pd) at pickup kinematics?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(p,d) scattering  = suitable to pick up high momentum neutron =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(p,d) scattering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= suitable to pick up high momentum neutron =</a:t>
            </a:r>
          </a:p>
        </p:txBody>
      </p:sp>
      <p:sp>
        <p:nvSpPr>
          <p:cNvPr id="250" name="スライド番号"/>
          <p:cNvSpPr txBox="1"/>
          <p:nvPr>
            <p:ph type="sldNum" sz="quarter" idx="2"/>
          </p:nvPr>
        </p:nvSpPr>
        <p:spPr>
          <a:xfrm>
            <a:off x="12230100" y="9385300"/>
            <a:ext cx="342900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1" name="K. Sekiguchi et al.,…"/>
          <p:cNvSpPr txBox="1"/>
          <p:nvPr/>
        </p:nvSpPr>
        <p:spPr>
          <a:xfrm>
            <a:off x="1916861" y="8629650"/>
            <a:ext cx="2542948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tabLst/>
              <a:defRPr spc="0">
                <a:solidFill>
                  <a:srgbClr val="363929"/>
                </a:solidFill>
                <a:latin typeface="ヒラギノ明朝 Pro W3"/>
                <a:ea typeface="ヒラギノ明朝 Pro W3"/>
                <a:cs typeface="ヒラギノ明朝 Pro W3"/>
                <a:sym typeface="ヒラギノ明朝 Pro W3"/>
              </a:defRPr>
            </a:pPr>
            <a:r>
              <a:t>K. Sekiguchi et al.,</a:t>
            </a:r>
          </a:p>
          <a:p>
            <a:pPr defTabSz="457200">
              <a:spcBef>
                <a:spcPts val="0"/>
              </a:spcBef>
              <a:tabLst/>
              <a:defRPr spc="0">
                <a:solidFill>
                  <a:srgbClr val="363929"/>
                </a:solidFill>
                <a:latin typeface="ヒラギノ明朝 Pro W3"/>
                <a:ea typeface="ヒラギノ明朝 Pro W3"/>
                <a:cs typeface="ヒラギノ明朝 Pro W3"/>
                <a:sym typeface="ヒラギノ明朝 Pro W3"/>
              </a:defRPr>
            </a:pPr>
            <a:r>
              <a:t>PRL </a:t>
            </a:r>
            <a:r>
              <a:rPr>
                <a:latin typeface="ヒラギノ明朝 Pro W6"/>
                <a:ea typeface="ヒラギノ明朝 Pro W6"/>
                <a:cs typeface="ヒラギノ明朝 Pro W6"/>
                <a:sym typeface="ヒラギノ明朝 Pro W6"/>
              </a:rPr>
              <a:t>95</a:t>
            </a:r>
            <a:r>
              <a:t> (2004) 162301</a:t>
            </a:r>
          </a:p>
        </p:txBody>
      </p:sp>
      <p:pic>
        <p:nvPicPr>
          <p:cNvPr id="252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9900" y="2552700"/>
            <a:ext cx="5515143" cy="283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5100" y="5918200"/>
            <a:ext cx="6426200" cy="1499974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Reaction at backward occurs by the high-momentum component."/>
          <p:cNvSpPr txBox="1"/>
          <p:nvPr/>
        </p:nvSpPr>
        <p:spPr>
          <a:xfrm>
            <a:off x="6586570" y="8356600"/>
            <a:ext cx="4686301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spcBef>
                <a:spcPts val="0"/>
              </a:spcBef>
              <a:buClr>
                <a:srgbClr val="A29A85"/>
              </a:buClr>
              <a:tabLst/>
              <a:defRPr b="1" spc="0" sz="24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Reaction at backward occurs by the high-momentum component.</a:t>
            </a:r>
          </a:p>
        </p:txBody>
      </p:sp>
      <p:sp>
        <p:nvSpPr>
          <p:cNvPr id="255" name="線"/>
          <p:cNvSpPr/>
          <p:nvPr/>
        </p:nvSpPr>
        <p:spPr>
          <a:xfrm flipH="1">
            <a:off x="7734300" y="6731000"/>
            <a:ext cx="3441701" cy="1739900"/>
          </a:xfrm>
          <a:prstGeom prst="line">
            <a:avLst/>
          </a:prstGeom>
          <a:ln w="38100">
            <a:solidFill>
              <a:srgbClr val="0433FF"/>
            </a:solidFill>
            <a:miter lim="400000"/>
          </a:ln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tabLst/>
              <a:defRPr spc="0"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grpSp>
        <p:nvGrpSpPr>
          <p:cNvPr id="260" name="グループ"/>
          <p:cNvGrpSpPr/>
          <p:nvPr/>
        </p:nvGrpSpPr>
        <p:grpSpPr>
          <a:xfrm>
            <a:off x="190500" y="2413000"/>
            <a:ext cx="6324600" cy="5858232"/>
            <a:chOff x="0" y="0"/>
            <a:chExt cx="6324599" cy="5858231"/>
          </a:xfrm>
        </p:grpSpPr>
        <p:pic>
          <p:nvPicPr>
            <p:cNvPr id="256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324600" cy="58582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9" name="グループ"/>
            <p:cNvGrpSpPr/>
            <p:nvPr/>
          </p:nvGrpSpPr>
          <p:grpSpPr>
            <a:xfrm>
              <a:off x="4431862" y="2082800"/>
              <a:ext cx="1880038" cy="2933700"/>
              <a:chOff x="0" y="0"/>
              <a:chExt cx="1880037" cy="2933700"/>
            </a:xfrm>
          </p:grpSpPr>
          <p:sp>
            <p:nvSpPr>
              <p:cNvPr id="257" name="楕円"/>
              <p:cNvSpPr/>
              <p:nvPr/>
            </p:nvSpPr>
            <p:spPr>
              <a:xfrm>
                <a:off x="317937" y="495300"/>
                <a:ext cx="1562101" cy="2438400"/>
              </a:xfrm>
              <a:prstGeom prst="ellipse">
                <a:avLst/>
              </a:prstGeom>
              <a:noFill/>
              <a:ln w="25400" cap="flat">
                <a:solidFill>
                  <a:srgbClr val="0433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spcBef>
                    <a:spcPts val="0"/>
                  </a:spcBef>
                  <a:tabLst/>
                  <a:defRPr spc="0" sz="4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  <p:sp>
            <p:nvSpPr>
              <p:cNvPr id="258" name="d in forward"/>
              <p:cNvSpPr txBox="1"/>
              <p:nvPr/>
            </p:nvSpPr>
            <p:spPr>
              <a:xfrm>
                <a:off x="0" y="0"/>
                <a:ext cx="1620888" cy="469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584200">
                  <a:spcBef>
                    <a:spcPts val="0"/>
                  </a:spcBef>
                  <a:buClr>
                    <a:srgbClr val="A29A85"/>
                  </a:buClr>
                  <a:tabLst/>
                  <a:defRPr spc="0" sz="2400">
                    <a:solidFill>
                      <a:srgbClr val="0433FF"/>
                    </a:solidFill>
                    <a:latin typeface="Times Roman"/>
                    <a:ea typeface="Times Roman"/>
                    <a:cs typeface="Times Roman"/>
                    <a:sym typeface="Times Roman"/>
                  </a:defRPr>
                </a:lvl1pPr>
              </a:lstStyle>
              <a:p>
                <a:pPr/>
                <a:r>
                  <a:t>d in forward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4"/>
      <p:bldP build="whole" bldLvl="1" animBg="1" rev="0" advAuto="0" spid="252" grpId="1"/>
      <p:bldP build="whole" bldLvl="1" animBg="1" rev="0" advAuto="0" spid="253" grpId="2"/>
      <p:bldP build="whole" bldLvl="1" animBg="1" rev="0" advAuto="0" spid="254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Why (p,d) not (p,2p),(e,e’p)"/>
          <p:cNvSpPr txBox="1"/>
          <p:nvPr>
            <p:ph type="title"/>
          </p:nvPr>
        </p:nvSpPr>
        <p:spPr>
          <a:xfrm>
            <a:off x="1016000" y="292100"/>
            <a:ext cx="10972800" cy="18542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Why (p,d) not (p,2p),(e,e’p)</a:t>
            </a:r>
          </a:p>
        </p:txBody>
      </p:sp>
      <p:sp>
        <p:nvSpPr>
          <p:cNvPr id="263" name="スライド番号"/>
          <p:cNvSpPr txBox="1"/>
          <p:nvPr>
            <p:ph type="sldNum" sz="quarter" idx="2"/>
          </p:nvPr>
        </p:nvSpPr>
        <p:spPr>
          <a:xfrm>
            <a:off x="12230100" y="9385300"/>
            <a:ext cx="342900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4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5100" y="2095500"/>
            <a:ext cx="4548448" cy="37338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四角形"/>
          <p:cNvSpPr/>
          <p:nvPr/>
        </p:nvSpPr>
        <p:spPr>
          <a:xfrm>
            <a:off x="1358900" y="3213100"/>
            <a:ext cx="5537200" cy="5257800"/>
          </a:xfrm>
          <a:prstGeom prst="rect">
            <a:avLst/>
          </a:prstGeom>
          <a:solidFill>
            <a:srgbClr val="FFF577"/>
          </a:solidFill>
          <a:ln w="25400">
            <a:solidFill>
              <a:srgbClr val="403D34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</a:p>
        </p:txBody>
      </p:sp>
      <p:sp>
        <p:nvSpPr>
          <p:cNvPr id="266" name="Momentum distribution of ejected p"/>
          <p:cNvSpPr txBox="1"/>
          <p:nvPr/>
        </p:nvSpPr>
        <p:spPr>
          <a:xfrm>
            <a:off x="568705" y="2565400"/>
            <a:ext cx="534670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spcBef>
                <a:spcPts val="0"/>
              </a:spcBef>
              <a:buClr>
                <a:srgbClr val="A29A85"/>
              </a:buClr>
              <a:tabLst/>
              <a:defRPr spc="0" sz="2400">
                <a:solidFill>
                  <a:srgbClr val="444444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Momentum distribution of ejected p</a:t>
            </a:r>
          </a:p>
        </p:txBody>
      </p:sp>
      <p:sp>
        <p:nvSpPr>
          <p:cNvPr id="267" name="円形"/>
          <p:cNvSpPr/>
          <p:nvPr/>
        </p:nvSpPr>
        <p:spPr>
          <a:xfrm>
            <a:off x="9423400" y="7302500"/>
            <a:ext cx="1270000" cy="1270000"/>
          </a:xfrm>
          <a:prstGeom prst="ellipse">
            <a:avLst/>
          </a:prstGeom>
          <a:blipFill>
            <a:blip r:embed="rId3"/>
          </a:blipFill>
          <a:ln w="25400">
            <a:solidFill>
              <a:srgbClr val="403D34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</a:p>
        </p:txBody>
      </p:sp>
      <p:sp>
        <p:nvSpPr>
          <p:cNvPr id="268" name="線"/>
          <p:cNvSpPr/>
          <p:nvPr/>
        </p:nvSpPr>
        <p:spPr>
          <a:xfrm flipH="1" flipV="1">
            <a:off x="7931811" y="7497291"/>
            <a:ext cx="2033853" cy="11981"/>
          </a:xfrm>
          <a:prstGeom prst="line">
            <a:avLst/>
          </a:prstGeom>
          <a:ln w="38100">
            <a:solidFill>
              <a:srgbClr val="403D34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tabLst/>
              <a:defRPr spc="0"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269" name="円形"/>
          <p:cNvSpPr/>
          <p:nvPr/>
        </p:nvSpPr>
        <p:spPr>
          <a:xfrm>
            <a:off x="7594600" y="7353300"/>
            <a:ext cx="317500" cy="317500"/>
          </a:xfrm>
          <a:prstGeom prst="ellipse">
            <a:avLst/>
          </a:prstGeom>
          <a:solidFill>
            <a:srgbClr val="FF2D15"/>
          </a:solidFill>
          <a:ln w="25400">
            <a:solidFill>
              <a:srgbClr val="403D34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</a:p>
        </p:txBody>
      </p:sp>
      <p:sp>
        <p:nvSpPr>
          <p:cNvPr id="270" name="円形"/>
          <p:cNvSpPr/>
          <p:nvPr/>
        </p:nvSpPr>
        <p:spPr>
          <a:xfrm>
            <a:off x="11188700" y="8674100"/>
            <a:ext cx="317500" cy="317500"/>
          </a:xfrm>
          <a:prstGeom prst="ellipse">
            <a:avLst/>
          </a:prstGeom>
          <a:blipFill>
            <a:blip r:embed="rId3"/>
          </a:blipFill>
          <a:ln w="25400">
            <a:solidFill>
              <a:srgbClr val="403D34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</a:p>
        </p:txBody>
      </p:sp>
      <p:sp>
        <p:nvSpPr>
          <p:cNvPr id="271" name="円形"/>
          <p:cNvSpPr/>
          <p:nvPr/>
        </p:nvSpPr>
        <p:spPr>
          <a:xfrm>
            <a:off x="11430000" y="6159500"/>
            <a:ext cx="317500" cy="317500"/>
          </a:xfrm>
          <a:prstGeom prst="ellipse">
            <a:avLst/>
          </a:prstGeom>
          <a:solidFill>
            <a:srgbClr val="FF2D15"/>
          </a:solidFill>
          <a:ln w="25400">
            <a:solidFill>
              <a:srgbClr val="403D34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</a:p>
        </p:txBody>
      </p:sp>
      <p:sp>
        <p:nvSpPr>
          <p:cNvPr id="272" name="線"/>
          <p:cNvSpPr/>
          <p:nvPr/>
        </p:nvSpPr>
        <p:spPr>
          <a:xfrm flipH="1">
            <a:off x="10134600" y="6402189"/>
            <a:ext cx="1404475" cy="1103511"/>
          </a:xfrm>
          <a:prstGeom prst="line">
            <a:avLst/>
          </a:prstGeom>
          <a:ln w="38100">
            <a:solidFill>
              <a:srgbClr val="403D34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tabLst/>
              <a:defRPr spc="0"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273" name="円形"/>
          <p:cNvSpPr/>
          <p:nvPr/>
        </p:nvSpPr>
        <p:spPr>
          <a:xfrm>
            <a:off x="9893300" y="7442200"/>
            <a:ext cx="317500" cy="3175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403D34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pPr>
          </a:p>
        </p:txBody>
      </p:sp>
      <p:sp>
        <p:nvSpPr>
          <p:cNvPr id="274" name="線"/>
          <p:cNvSpPr/>
          <p:nvPr/>
        </p:nvSpPr>
        <p:spPr>
          <a:xfrm flipH="1" flipV="1">
            <a:off x="10149416" y="7688262"/>
            <a:ext cx="1212189" cy="1198299"/>
          </a:xfrm>
          <a:prstGeom prst="line">
            <a:avLst/>
          </a:prstGeom>
          <a:ln w="38100">
            <a:solidFill>
              <a:srgbClr val="403D34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tabLst/>
              <a:defRPr spc="0"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275" name="線"/>
          <p:cNvSpPr/>
          <p:nvPr/>
        </p:nvSpPr>
        <p:spPr>
          <a:xfrm flipV="1">
            <a:off x="4283471" y="2724421"/>
            <a:ext cx="4046738" cy="1651655"/>
          </a:xfrm>
          <a:prstGeom prst="line">
            <a:avLst/>
          </a:prstGeom>
          <a:ln w="63500">
            <a:solidFill>
              <a:srgbClr val="FF4013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tabLst/>
              <a:defRPr spc="0"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276" name="線"/>
          <p:cNvSpPr/>
          <p:nvPr/>
        </p:nvSpPr>
        <p:spPr>
          <a:xfrm>
            <a:off x="1397000" y="4432300"/>
            <a:ext cx="5473663" cy="1"/>
          </a:xfrm>
          <a:prstGeom prst="line">
            <a:avLst/>
          </a:prstGeom>
          <a:ln w="38100">
            <a:solidFill>
              <a:srgbClr val="C0B9A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tabLst/>
              <a:defRPr spc="0"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277" name="線"/>
          <p:cNvSpPr/>
          <p:nvPr/>
        </p:nvSpPr>
        <p:spPr>
          <a:xfrm>
            <a:off x="1397000" y="6007100"/>
            <a:ext cx="5473663" cy="1"/>
          </a:xfrm>
          <a:prstGeom prst="line">
            <a:avLst/>
          </a:prstGeom>
          <a:ln w="38100">
            <a:solidFill>
              <a:srgbClr val="C0B9A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tabLst/>
              <a:defRPr spc="0"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278" name="線"/>
          <p:cNvSpPr/>
          <p:nvPr/>
        </p:nvSpPr>
        <p:spPr>
          <a:xfrm>
            <a:off x="1397000" y="7505700"/>
            <a:ext cx="5473663" cy="1"/>
          </a:xfrm>
          <a:prstGeom prst="line">
            <a:avLst/>
          </a:prstGeom>
          <a:ln w="38100">
            <a:solidFill>
              <a:srgbClr val="C0B9A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tabLst/>
              <a:defRPr spc="0"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279" name="線"/>
          <p:cNvSpPr/>
          <p:nvPr/>
        </p:nvSpPr>
        <p:spPr>
          <a:xfrm>
            <a:off x="1384300" y="5257800"/>
            <a:ext cx="5473663" cy="1"/>
          </a:xfrm>
          <a:prstGeom prst="line">
            <a:avLst/>
          </a:prstGeom>
          <a:ln w="38100">
            <a:solidFill>
              <a:srgbClr val="C0B9A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tabLst/>
              <a:defRPr spc="0"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280" name="線"/>
          <p:cNvSpPr/>
          <p:nvPr/>
        </p:nvSpPr>
        <p:spPr>
          <a:xfrm>
            <a:off x="1397000" y="6756400"/>
            <a:ext cx="5473663" cy="1"/>
          </a:xfrm>
          <a:prstGeom prst="line">
            <a:avLst/>
          </a:prstGeom>
          <a:ln w="38100">
            <a:solidFill>
              <a:srgbClr val="C0B9A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spcBef>
                <a:spcPts val="0"/>
              </a:spcBef>
              <a:tabLst/>
              <a:defRPr spc="0" sz="12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281" name="線"/>
          <p:cNvSpPr/>
          <p:nvPr/>
        </p:nvSpPr>
        <p:spPr>
          <a:xfrm>
            <a:off x="2269066" y="4436737"/>
            <a:ext cx="3708401" cy="3775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5062" fill="norm" stroke="1" extrusionOk="0">
                <a:moveTo>
                  <a:pt x="0" y="14859"/>
                </a:moveTo>
                <a:cubicBezTo>
                  <a:pt x="1685" y="14159"/>
                  <a:pt x="6204" y="12494"/>
                  <a:pt x="7101" y="7294"/>
                </a:cubicBezTo>
                <a:cubicBezTo>
                  <a:pt x="7998" y="2094"/>
                  <a:pt x="12083" y="-6056"/>
                  <a:pt x="14301" y="7159"/>
                </a:cubicBezTo>
                <a:cubicBezTo>
                  <a:pt x="15709" y="15544"/>
                  <a:pt x="18344" y="13897"/>
                  <a:pt x="21600" y="15062"/>
                </a:cubicBezTo>
              </a:path>
            </a:pathLst>
          </a:custGeom>
          <a:ln w="38100">
            <a:solidFill>
              <a:srgbClr val="403D34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42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</p:txBody>
      </p:sp>
      <p:sp>
        <p:nvSpPr>
          <p:cNvPr id="282" name="0"/>
          <p:cNvSpPr txBox="1"/>
          <p:nvPr/>
        </p:nvSpPr>
        <p:spPr>
          <a:xfrm>
            <a:off x="1489455" y="4000500"/>
            <a:ext cx="26670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spcBef>
                <a:spcPts val="0"/>
              </a:spcBef>
              <a:buClr>
                <a:srgbClr val="A29A85"/>
              </a:buClr>
              <a:tabLst/>
              <a:defRPr spc="0" sz="2400">
                <a:solidFill>
                  <a:srgbClr val="444444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283" name="-1"/>
          <p:cNvSpPr txBox="1"/>
          <p:nvPr/>
        </p:nvSpPr>
        <p:spPr>
          <a:xfrm>
            <a:off x="1435149" y="4813300"/>
            <a:ext cx="368202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spcBef>
                <a:spcPts val="0"/>
              </a:spcBef>
              <a:buClr>
                <a:srgbClr val="A29A85"/>
              </a:buClr>
              <a:tabLst/>
              <a:defRPr spc="0" sz="2400">
                <a:solidFill>
                  <a:srgbClr val="444444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-1</a:t>
            </a:r>
          </a:p>
        </p:txBody>
      </p:sp>
      <p:sp>
        <p:nvSpPr>
          <p:cNvPr id="284" name="-2"/>
          <p:cNvSpPr txBox="1"/>
          <p:nvPr/>
        </p:nvSpPr>
        <p:spPr>
          <a:xfrm>
            <a:off x="1435100" y="5562600"/>
            <a:ext cx="36820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spcBef>
                <a:spcPts val="0"/>
              </a:spcBef>
              <a:buClr>
                <a:srgbClr val="A29A85"/>
              </a:buClr>
              <a:tabLst/>
              <a:defRPr spc="0" sz="2400">
                <a:solidFill>
                  <a:srgbClr val="444444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-2</a:t>
            </a:r>
          </a:p>
        </p:txBody>
      </p:sp>
      <p:sp>
        <p:nvSpPr>
          <p:cNvPr id="285" name="-3"/>
          <p:cNvSpPr txBox="1"/>
          <p:nvPr/>
        </p:nvSpPr>
        <p:spPr>
          <a:xfrm>
            <a:off x="1435100" y="6311900"/>
            <a:ext cx="36820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spcBef>
                <a:spcPts val="0"/>
              </a:spcBef>
              <a:buClr>
                <a:srgbClr val="A29A85"/>
              </a:buClr>
              <a:tabLst/>
              <a:defRPr spc="0" sz="2400">
                <a:solidFill>
                  <a:srgbClr val="444444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-3</a:t>
            </a:r>
          </a:p>
        </p:txBody>
      </p:sp>
      <p:sp>
        <p:nvSpPr>
          <p:cNvPr id="286" name="-4"/>
          <p:cNvSpPr txBox="1"/>
          <p:nvPr/>
        </p:nvSpPr>
        <p:spPr>
          <a:xfrm>
            <a:off x="1435100" y="7061200"/>
            <a:ext cx="36820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spcBef>
                <a:spcPts val="0"/>
              </a:spcBef>
              <a:buClr>
                <a:srgbClr val="A29A85"/>
              </a:buClr>
              <a:tabLst/>
              <a:defRPr spc="0" sz="2400">
                <a:solidFill>
                  <a:srgbClr val="444444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-4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Momentum matching is perfect for picking up a high- momentum neutr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7A7A7A"/>
                </a:solidFill>
              </a:defRPr>
            </a:pPr>
            <a:r>
              <a:t>Momentum matching is perfect for picking up a high- momentum neutron.</a:t>
            </a:r>
          </a:p>
          <a:p>
            <a:pPr/>
          </a:p>
          <a:p>
            <a:pPr>
              <a:defRPr>
                <a:solidFill>
                  <a:srgbClr val="051180"/>
                </a:solidFill>
              </a:defRPr>
            </a:pPr>
            <a:r>
              <a:t>Short-range correlation by Tensor forces and Central-forces can be separated.</a:t>
            </a:r>
          </a:p>
          <a:p>
            <a:pPr lvl="1">
              <a:defRPr>
                <a:solidFill>
                  <a:srgbClr val="051180"/>
                </a:solidFill>
              </a:defRPr>
            </a:pPr>
            <a:r>
              <a:t>(</a:t>
            </a:r>
            <a:r>
              <a:rPr i="1"/>
              <a:t>S</a:t>
            </a:r>
            <a:r>
              <a:t>=1, </a:t>
            </a:r>
            <a:r>
              <a:rPr i="1"/>
              <a:t>T</a:t>
            </a:r>
            <a:r>
              <a:t>=0) pair and (</a:t>
            </a:r>
            <a:r>
              <a:rPr i="1"/>
              <a:t>S</a:t>
            </a:r>
            <a:r>
              <a:t>=0, </a:t>
            </a:r>
            <a:r>
              <a:rPr i="1"/>
              <a:t>T</a:t>
            </a:r>
            <a:r>
              <a:t>=1) pair can be separated by the final state of the recoil nucleus. Tensor interaction works only on (</a:t>
            </a:r>
            <a:r>
              <a:rPr i="1"/>
              <a:t>S</a:t>
            </a:r>
            <a:r>
              <a:t>=1, </a:t>
            </a:r>
            <a:r>
              <a:rPr i="1"/>
              <a:t>T</a:t>
            </a:r>
            <a:r>
              <a:t>=0) pair.</a:t>
            </a:r>
          </a:p>
          <a:p>
            <a:pPr lvl="1">
              <a:defRPr>
                <a:solidFill>
                  <a:srgbClr val="051180"/>
                </a:solidFill>
              </a:defRPr>
            </a:pPr>
            <a:r>
              <a:t>Also (p, nd) provide similar information.</a:t>
            </a:r>
          </a:p>
        </p:txBody>
      </p:sp>
      <p:sp>
        <p:nvSpPr>
          <p:cNvPr id="289" name="Why (p, pd) at pickup kinematic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5930">
              <a:defRPr spc="-119" sz="5952"/>
            </a:lvl1pPr>
          </a:lstStyle>
          <a:p>
            <a:pPr/>
            <a:r>
              <a:t>Why (p, pd) at pickup kinematics?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 measurement of correlated pn pairs in nuclei with large relative momenta."/>
          <p:cNvSpPr/>
          <p:nvPr>
            <p:ph type="body" idx="1"/>
          </p:nvPr>
        </p:nvSpPr>
        <p:spPr>
          <a:xfrm>
            <a:off x="952500" y="3066520"/>
            <a:ext cx="11099800" cy="6286501"/>
          </a:xfrm>
          <a:prstGeom prst="rect">
            <a:avLst/>
          </a:prstGeom>
        </p:spPr>
        <p:txBody>
          <a:bodyPr anchor="t"/>
          <a:lstStyle>
            <a:lvl1pPr marL="381000" indent="-381000">
              <a:spcBef>
                <a:spcPts val="1200"/>
              </a:spcBef>
              <a:buClr>
                <a:srgbClr val="9A7865"/>
              </a:buClr>
              <a:buSzPct val="40000"/>
              <a:buBlip>
                <a:blip r:embed="rId2"/>
              </a:buBlip>
              <a:defRPr sz="3200">
                <a:solidFill>
                  <a:srgbClr val="625B4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 measurement of correlated pn pairs in nuclei with large relative momenta.</a:t>
            </a:r>
          </a:p>
        </p:txBody>
      </p:sp>
      <p:sp>
        <p:nvSpPr>
          <p:cNvPr id="292" name="16O(p,pd)14N"/>
          <p:cNvSpPr/>
          <p:nvPr>
            <p:ph type="title"/>
          </p:nvPr>
        </p:nvSpPr>
        <p:spPr>
          <a:xfrm>
            <a:off x="952500" y="384741"/>
            <a:ext cx="8811515" cy="1182490"/>
          </a:xfrm>
          <a:prstGeom prst="rect">
            <a:avLst/>
          </a:prstGeom>
        </p:spPr>
        <p:txBody>
          <a:bodyPr/>
          <a:lstStyle/>
          <a:p>
            <a:pPr>
              <a:defRPr b="1" i="1" sz="5800">
                <a:solidFill>
                  <a:srgbClr val="85604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16</a:t>
            </a:r>
            <a:r>
              <a:t>O(p,pd)</a:t>
            </a:r>
            <a:r>
              <a:rPr baseline="31999"/>
              <a:t>14</a:t>
            </a:r>
            <a:r>
              <a:t>N</a:t>
            </a:r>
          </a:p>
        </p:txBody>
      </p:sp>
      <p:sp>
        <p:nvSpPr>
          <p:cNvPr id="293" name="スライド番号"/>
          <p:cNvSpPr/>
          <p:nvPr>
            <p:ph type="sldNum" sz="quarter" idx="2"/>
          </p:nvPr>
        </p:nvSpPr>
        <p:spPr>
          <a:xfrm>
            <a:off x="12687257" y="9492720"/>
            <a:ext cx="258319" cy="335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4" name="イメージ" descr="イメージ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2012" y="4231216"/>
            <a:ext cx="6081276" cy="3182459"/>
          </a:xfrm>
          <a:prstGeom prst="rect">
            <a:avLst/>
          </a:prstGeom>
        </p:spPr>
      </p:pic>
      <p:sp>
        <p:nvSpPr>
          <p:cNvPr id="295" name="High energy…"/>
          <p:cNvSpPr txBox="1"/>
          <p:nvPr/>
        </p:nvSpPr>
        <p:spPr>
          <a:xfrm>
            <a:off x="460580" y="4536188"/>
            <a:ext cx="1650865" cy="7061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584200">
              <a:lnSpc>
                <a:spcPct val="70000"/>
              </a:lnSpc>
              <a:spcBef>
                <a:spcPts val="0"/>
              </a:spcBef>
              <a:tabLst/>
              <a:defRPr b="1" spc="0" sz="2200">
                <a:solidFill>
                  <a:srgbClr val="FF26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High energy</a:t>
            </a:r>
          </a:p>
          <a:p>
            <a:pPr algn="l" defTabSz="584200">
              <a:lnSpc>
                <a:spcPct val="70000"/>
              </a:lnSpc>
              <a:spcBef>
                <a:spcPts val="0"/>
              </a:spcBef>
              <a:tabLst/>
              <a:defRPr b="1" spc="0" sz="2200">
                <a:solidFill>
                  <a:srgbClr val="FF26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 proton</a:t>
            </a:r>
          </a:p>
        </p:txBody>
      </p:sp>
      <p:sp>
        <p:nvSpPr>
          <p:cNvPr id="296" name="T of residual nuclei  = T of “d”"/>
          <p:cNvSpPr txBox="1"/>
          <p:nvPr/>
        </p:nvSpPr>
        <p:spPr>
          <a:xfrm>
            <a:off x="1136544" y="7703414"/>
            <a:ext cx="448832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584200">
              <a:spcBef>
                <a:spcPts val="0"/>
              </a:spcBef>
              <a:tabLst/>
              <a:defRPr b="1" spc="0" sz="2600">
                <a:solidFill>
                  <a:srgbClr val="625B48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T</a:t>
            </a:r>
            <a:r>
              <a:t> of residual nuclei  = </a:t>
            </a:r>
            <a:r>
              <a:rPr i="1"/>
              <a:t>T</a:t>
            </a:r>
            <a:r>
              <a:t> of “d” </a:t>
            </a:r>
          </a:p>
        </p:txBody>
      </p:sp>
      <p:sp>
        <p:nvSpPr>
          <p:cNvPr id="297" name="Nuclei with T=0"/>
          <p:cNvSpPr txBox="1"/>
          <p:nvPr/>
        </p:nvSpPr>
        <p:spPr>
          <a:xfrm>
            <a:off x="3486993" y="6773333"/>
            <a:ext cx="202262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584200">
              <a:spcBef>
                <a:spcPts val="0"/>
              </a:spcBef>
              <a:tabLst/>
              <a:defRPr b="1" spc="0" sz="2200">
                <a:solidFill>
                  <a:srgbClr val="625B48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Nuclei with T=0</a:t>
            </a:r>
          </a:p>
        </p:txBody>
      </p:sp>
      <p:pic>
        <p:nvPicPr>
          <p:cNvPr id="298" name="イメージ" descr="イメージ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41513" y="4231216"/>
            <a:ext cx="6081275" cy="3182459"/>
          </a:xfrm>
          <a:prstGeom prst="rect">
            <a:avLst/>
          </a:prstGeom>
        </p:spPr>
      </p:pic>
      <p:sp>
        <p:nvSpPr>
          <p:cNvPr id="299" name="High energy…"/>
          <p:cNvSpPr txBox="1"/>
          <p:nvPr/>
        </p:nvSpPr>
        <p:spPr>
          <a:xfrm>
            <a:off x="6620080" y="4536188"/>
            <a:ext cx="1650865" cy="7061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584200">
              <a:lnSpc>
                <a:spcPct val="70000"/>
              </a:lnSpc>
              <a:spcBef>
                <a:spcPts val="0"/>
              </a:spcBef>
              <a:tabLst/>
              <a:defRPr b="1" spc="0" sz="2200">
                <a:solidFill>
                  <a:srgbClr val="FF26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High energy</a:t>
            </a:r>
          </a:p>
          <a:p>
            <a:pPr algn="l" defTabSz="584200">
              <a:lnSpc>
                <a:spcPct val="70000"/>
              </a:lnSpc>
              <a:spcBef>
                <a:spcPts val="0"/>
              </a:spcBef>
              <a:tabLst/>
              <a:defRPr b="1" spc="0" sz="2200">
                <a:solidFill>
                  <a:srgbClr val="FF26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 proton</a:t>
            </a:r>
          </a:p>
        </p:txBody>
      </p:sp>
      <p:sp>
        <p:nvSpPr>
          <p:cNvPr id="300" name="T of residual nuclei  = T of “NN”"/>
          <p:cNvSpPr txBox="1"/>
          <p:nvPr/>
        </p:nvSpPr>
        <p:spPr>
          <a:xfrm>
            <a:off x="7035106" y="7703414"/>
            <a:ext cx="47816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584200">
              <a:spcBef>
                <a:spcPts val="0"/>
              </a:spcBef>
              <a:tabLst/>
              <a:defRPr b="1" spc="0" sz="2600">
                <a:solidFill>
                  <a:srgbClr val="625B48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T</a:t>
            </a:r>
            <a:r>
              <a:t> of residual nuclei  = </a:t>
            </a:r>
            <a:r>
              <a:rPr i="1"/>
              <a:t>T</a:t>
            </a:r>
            <a:r>
              <a:t> of “NN” </a:t>
            </a:r>
          </a:p>
        </p:txBody>
      </p:sp>
      <p:sp>
        <p:nvSpPr>
          <p:cNvPr id="301" name="Nuclei with T=1"/>
          <p:cNvSpPr txBox="1"/>
          <p:nvPr/>
        </p:nvSpPr>
        <p:spPr>
          <a:xfrm>
            <a:off x="9646494" y="6773333"/>
            <a:ext cx="202262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584200">
              <a:spcBef>
                <a:spcPts val="0"/>
              </a:spcBef>
              <a:tabLst/>
              <a:defRPr b="1" spc="0" sz="2200">
                <a:solidFill>
                  <a:srgbClr val="625B48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Nuclei with T=1</a:t>
            </a:r>
          </a:p>
        </p:txBody>
      </p:sp>
      <p:sp>
        <p:nvSpPr>
          <p:cNvPr id="302" name="円形"/>
          <p:cNvSpPr/>
          <p:nvPr/>
        </p:nvSpPr>
        <p:spPr>
          <a:xfrm>
            <a:off x="9053372" y="6121114"/>
            <a:ext cx="254571" cy="254572"/>
          </a:xfrm>
          <a:prstGeom prst="ellipse">
            <a:avLst/>
          </a:prstGeom>
          <a:solidFill>
            <a:srgbClr val="0433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3600">
                <a:solidFill>
                  <a:srgbClr val="0433FF"/>
                </a:solidFill>
                <a:latin typeface="Didot"/>
                <a:ea typeface="Didot"/>
                <a:cs typeface="Didot"/>
                <a:sym typeface="Didot"/>
              </a:defRPr>
            </a:pPr>
          </a:p>
        </p:txBody>
      </p:sp>
      <p:sp>
        <p:nvSpPr>
          <p:cNvPr id="303" name="p"/>
          <p:cNvSpPr txBox="1"/>
          <p:nvPr/>
        </p:nvSpPr>
        <p:spPr>
          <a:xfrm>
            <a:off x="8081753" y="6906294"/>
            <a:ext cx="241438" cy="381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584200">
              <a:spcBef>
                <a:spcPts val="0"/>
              </a:spcBef>
              <a:tabLst/>
              <a:defRPr spc="0">
                <a:solidFill>
                  <a:srgbClr val="625B4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304" name="P”pn”"/>
          <p:cNvSpPr txBox="1"/>
          <p:nvPr/>
        </p:nvSpPr>
        <p:spPr>
          <a:xfrm>
            <a:off x="9146656" y="6413500"/>
            <a:ext cx="533099" cy="393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584200">
              <a:spcBef>
                <a:spcPts val="0"/>
              </a:spcBef>
              <a:tabLst/>
              <a:defRPr spc="0" sz="1700">
                <a:solidFill>
                  <a:srgbClr val="625B4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</a:t>
            </a:r>
            <a:r>
              <a:rPr baseline="-5999"/>
              <a:t>”</a:t>
            </a:r>
            <a:r>
              <a:rPr baseline="-5999" sz="1900"/>
              <a:t>pn</a:t>
            </a:r>
            <a:r>
              <a:rPr baseline="-5999"/>
              <a:t>”</a:t>
            </a:r>
          </a:p>
        </p:txBody>
      </p:sp>
      <p:grpSp>
        <p:nvGrpSpPr>
          <p:cNvPr id="307" name="How do we distinguish T=0 and T=1 pair."/>
          <p:cNvGrpSpPr/>
          <p:nvPr/>
        </p:nvGrpSpPr>
        <p:grpSpPr>
          <a:xfrm>
            <a:off x="1633300" y="1687880"/>
            <a:ext cx="6781634" cy="749301"/>
            <a:chOff x="0" y="0"/>
            <a:chExt cx="6781632" cy="749300"/>
          </a:xfrm>
        </p:grpSpPr>
        <p:sp>
          <p:nvSpPr>
            <p:cNvPr id="306" name="How do we distinguish T=0 and T=1 pair."/>
            <p:cNvSpPr txBox="1"/>
            <p:nvPr/>
          </p:nvSpPr>
          <p:spPr>
            <a:xfrm>
              <a:off x="50800" y="50800"/>
              <a:ext cx="6680033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584200">
                <a:spcBef>
                  <a:spcPts val="0"/>
                </a:spcBef>
                <a:tabLst/>
                <a:defRPr b="1" spc="0" sz="2900">
                  <a:solidFill>
                    <a:srgbClr val="0433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How do we distinguish </a:t>
              </a:r>
              <a:r>
                <a:rPr i="1"/>
                <a:t>T</a:t>
              </a:r>
              <a:r>
                <a:t>=0 and </a:t>
              </a:r>
              <a:r>
                <a:rPr i="1"/>
                <a:t>T</a:t>
              </a:r>
              <a:r>
                <a:t>=1 pair.</a:t>
              </a:r>
            </a:p>
          </p:txBody>
        </p:sp>
        <p:pic>
          <p:nvPicPr>
            <p:cNvPr id="305" name="How do we distinguish T=0 and T=1 pair. How do we distinguish T=0 and T=1 pair." descr="How do we distinguish T=0 and T=1 pair. How do we distinguish T=0 and T=1 pair.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781633" cy="749300"/>
            </a:xfrm>
            <a:prstGeom prst="rect">
              <a:avLst/>
            </a:prstGeom>
            <a:effectLst/>
          </p:spPr>
        </p:pic>
      </p:grpSp>
      <p:grpSp>
        <p:nvGrpSpPr>
          <p:cNvPr id="319" name="グループ"/>
          <p:cNvGrpSpPr/>
          <p:nvPr/>
        </p:nvGrpSpPr>
        <p:grpSpPr>
          <a:xfrm>
            <a:off x="10274157" y="531831"/>
            <a:ext cx="2145834" cy="2510414"/>
            <a:chOff x="0" y="0"/>
            <a:chExt cx="2145832" cy="2510412"/>
          </a:xfrm>
        </p:grpSpPr>
        <p:sp>
          <p:nvSpPr>
            <p:cNvPr id="308" name="線"/>
            <p:cNvSpPr/>
            <p:nvPr/>
          </p:nvSpPr>
          <p:spPr>
            <a:xfrm>
              <a:off x="18174" y="1836826"/>
              <a:ext cx="176297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9" name="(J=1,T=0)"/>
            <p:cNvSpPr txBox="1"/>
            <p:nvPr/>
          </p:nvSpPr>
          <p:spPr>
            <a:xfrm>
              <a:off x="990488" y="1880788"/>
              <a:ext cx="1155345" cy="391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(J=1,T=0)</a:t>
              </a:r>
            </a:p>
          </p:txBody>
        </p:sp>
        <p:sp>
          <p:nvSpPr>
            <p:cNvPr id="310" name="0"/>
            <p:cNvSpPr txBox="1"/>
            <p:nvPr/>
          </p:nvSpPr>
          <p:spPr>
            <a:xfrm>
              <a:off x="1562115" y="1480093"/>
              <a:ext cx="266091" cy="391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0</a:t>
              </a:r>
            </a:p>
          </p:txBody>
        </p:sp>
        <p:sp>
          <p:nvSpPr>
            <p:cNvPr id="311" name="線"/>
            <p:cNvSpPr/>
            <p:nvPr/>
          </p:nvSpPr>
          <p:spPr>
            <a:xfrm>
              <a:off x="18174" y="1169894"/>
              <a:ext cx="176297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12" name="0"/>
            <p:cNvSpPr txBox="1"/>
            <p:nvPr/>
          </p:nvSpPr>
          <p:spPr>
            <a:xfrm>
              <a:off x="40606" y="1519330"/>
              <a:ext cx="266092" cy="391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0</a:t>
              </a:r>
            </a:p>
          </p:txBody>
        </p:sp>
        <p:sp>
          <p:nvSpPr>
            <p:cNvPr id="313" name="2.31"/>
            <p:cNvSpPr txBox="1"/>
            <p:nvPr/>
          </p:nvSpPr>
          <p:spPr>
            <a:xfrm>
              <a:off x="22517" y="828139"/>
              <a:ext cx="541325" cy="391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2.31</a:t>
              </a:r>
            </a:p>
          </p:txBody>
        </p:sp>
        <p:sp>
          <p:nvSpPr>
            <p:cNvPr id="314" name="(0,1)"/>
            <p:cNvSpPr txBox="1"/>
            <p:nvPr/>
          </p:nvSpPr>
          <p:spPr>
            <a:xfrm>
              <a:off x="1290182" y="778480"/>
              <a:ext cx="555957" cy="391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(0,1)</a:t>
              </a:r>
            </a:p>
          </p:txBody>
        </p:sp>
        <p:sp>
          <p:nvSpPr>
            <p:cNvPr id="315" name="線"/>
            <p:cNvSpPr/>
            <p:nvPr/>
          </p:nvSpPr>
          <p:spPr>
            <a:xfrm>
              <a:off x="18174" y="376774"/>
              <a:ext cx="1762974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16" name="3.95"/>
            <p:cNvSpPr txBox="1"/>
            <p:nvPr/>
          </p:nvSpPr>
          <p:spPr>
            <a:xfrm>
              <a:off x="-1" y="-1"/>
              <a:ext cx="586360" cy="391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3.95</a:t>
              </a:r>
            </a:p>
          </p:txBody>
        </p:sp>
        <p:sp>
          <p:nvSpPr>
            <p:cNvPr id="317" name="(1,0)"/>
            <p:cNvSpPr txBox="1"/>
            <p:nvPr/>
          </p:nvSpPr>
          <p:spPr>
            <a:xfrm>
              <a:off x="1284925" y="5779"/>
              <a:ext cx="566471" cy="3914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(1,0)</a:t>
              </a:r>
            </a:p>
          </p:txBody>
        </p:sp>
        <p:sp>
          <p:nvSpPr>
            <p:cNvPr id="318" name="14N"/>
            <p:cNvSpPr txBox="1"/>
            <p:nvPr/>
          </p:nvSpPr>
          <p:spPr>
            <a:xfrm>
              <a:off x="333917" y="1942595"/>
              <a:ext cx="638515" cy="5678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pc="87" sz="2900"/>
              </a:pPr>
              <a:r>
                <a:rPr baseline="31999"/>
                <a:t>14</a:t>
              </a:r>
              <a:r>
                <a:t>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スライド番号"/>
          <p:cNvSpPr/>
          <p:nvPr>
            <p:ph type="sldNum" sz="quarter" idx="2"/>
          </p:nvPr>
        </p:nvSpPr>
        <p:spPr>
          <a:xfrm>
            <a:off x="12695258" y="9492720"/>
            <a:ext cx="242317" cy="302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2" name="[RCNP-E443] (p,dp), (p,dn) measurements"/>
          <p:cNvSpPr/>
          <p:nvPr>
            <p:ph type="title"/>
          </p:nvPr>
        </p:nvSpPr>
        <p:spPr>
          <a:xfrm>
            <a:off x="1080765" y="225883"/>
            <a:ext cx="11922479" cy="1307995"/>
          </a:xfrm>
          <a:prstGeom prst="rect">
            <a:avLst/>
          </a:prstGeom>
          <a:effectLst>
            <a:outerShdw sx="100000" sy="100000" kx="0" ky="0" algn="b" rotWithShape="0" blurRad="25400" dist="12700" dir="3000000">
              <a:srgbClr val="000000">
                <a:alpha val="80000"/>
              </a:srgbClr>
            </a:outerShdw>
          </a:effectLst>
        </p:spPr>
        <p:txBody>
          <a:bodyPr lIns="54186" tIns="54186" rIns="54186" bIns="54186"/>
          <a:lstStyle/>
          <a:p>
            <a:pPr algn="l" defTabSz="560831">
              <a:defRPr b="1" sz="5568">
                <a:latin typeface="Arial"/>
                <a:ea typeface="Arial"/>
                <a:cs typeface="Arial"/>
                <a:sym typeface="Arial"/>
              </a:defRPr>
            </a:pPr>
            <a:r>
              <a:rPr baseline="31999" sz="4032"/>
              <a:t>[RCNP-E443]</a:t>
            </a:r>
            <a:r>
              <a:t> (p,dp), (p,dn) measurements</a:t>
            </a:r>
          </a:p>
        </p:txBody>
      </p:sp>
      <p:pic>
        <p:nvPicPr>
          <p:cNvPr id="323" name="e443layout1.pdf" descr="e443layout1.pdf"/>
          <p:cNvPicPr>
            <a:picLocks noChangeAspect="1"/>
          </p:cNvPicPr>
          <p:nvPr/>
        </p:nvPicPr>
        <p:blipFill>
          <a:blip r:embed="rId2">
            <a:extLst/>
          </a:blip>
          <a:srcRect l="8226" t="7723" r="0" b="2235"/>
          <a:stretch>
            <a:fillRect/>
          </a:stretch>
        </p:blipFill>
        <p:spPr>
          <a:xfrm rot="16200000">
            <a:off x="1398999" y="1558878"/>
            <a:ext cx="7082036" cy="8001566"/>
          </a:xfrm>
          <a:prstGeom prst="rect">
            <a:avLst/>
          </a:prstGeom>
          <a:ln w="12700"/>
        </p:spPr>
      </p:pic>
      <p:grpSp>
        <p:nvGrpSpPr>
          <p:cNvPr id="326" name="ppd.png"/>
          <p:cNvGrpSpPr/>
          <p:nvPr/>
        </p:nvGrpSpPr>
        <p:grpSpPr>
          <a:xfrm>
            <a:off x="7614571" y="1923386"/>
            <a:ext cx="5349168" cy="2938309"/>
            <a:chOff x="0" y="0"/>
            <a:chExt cx="5349166" cy="2938308"/>
          </a:xfrm>
        </p:grpSpPr>
        <p:pic>
          <p:nvPicPr>
            <p:cNvPr id="325" name="ppd.png" descr="ppd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5095167" cy="26081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4" name="ppd.png" descr="ppd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49167" cy="2938309"/>
            </a:xfrm>
            <a:prstGeom prst="rect">
              <a:avLst/>
            </a:prstGeom>
            <a:effectLst/>
          </p:spPr>
        </p:pic>
      </p:grpSp>
      <p:pic>
        <p:nvPicPr>
          <p:cNvPr id="327" name="CADintosh.pdf" descr="CADintosh.pdf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1600764" y="4779715"/>
            <a:ext cx="8428285" cy="5953761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線"/>
          <p:cNvSpPr/>
          <p:nvPr/>
        </p:nvSpPr>
        <p:spPr>
          <a:xfrm flipH="1">
            <a:off x="4912924" y="4367733"/>
            <a:ext cx="812801" cy="48768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72248" tIns="72248" rIns="72248" bIns="72248" anchor="ctr"/>
          <a:lstStyle/>
          <a:p>
            <a:pPr marL="57799" marR="57799" algn="l" defTabSz="650240">
              <a:spcBef>
                <a:spcPts val="0"/>
              </a:spcBef>
              <a:tabLst/>
              <a:defRPr spc="0"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9" name="線"/>
          <p:cNvSpPr/>
          <p:nvPr/>
        </p:nvSpPr>
        <p:spPr>
          <a:xfrm flipV="1">
            <a:off x="6057612" y="3529922"/>
            <a:ext cx="1972830" cy="62561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72248" tIns="72248" rIns="72248" bIns="72248" anchor="ctr"/>
          <a:lstStyle/>
          <a:p>
            <a:pPr marL="57799" marR="57799" algn="l" defTabSz="650240">
              <a:spcBef>
                <a:spcPts val="0"/>
              </a:spcBef>
              <a:tabLst/>
              <a:defRPr spc="0"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0" name="p(n)"/>
          <p:cNvSpPr/>
          <p:nvPr/>
        </p:nvSpPr>
        <p:spPr>
          <a:xfrm>
            <a:off x="5319281" y="4339987"/>
            <a:ext cx="982877" cy="625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/>
          <a:p>
            <a:pPr marL="57799" marR="57799" algn="l" defTabSz="650240">
              <a:spcBef>
                <a:spcPts val="0"/>
              </a:spcBef>
              <a:tabLst/>
              <a:defRPr spc="0"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433FF"/>
                </a:solidFill>
              </a:rPr>
              <a:t>p</a:t>
            </a:r>
            <a:r>
              <a:t>(</a:t>
            </a:r>
            <a:r>
              <a:rPr>
                <a:solidFill>
                  <a:srgbClr val="FF2600"/>
                </a:solidFill>
              </a:rPr>
              <a:t>n</a:t>
            </a:r>
            <a:r>
              <a:t>)</a:t>
            </a:r>
          </a:p>
        </p:txBody>
      </p:sp>
      <p:sp>
        <p:nvSpPr>
          <p:cNvPr id="331" name="d"/>
          <p:cNvSpPr/>
          <p:nvPr/>
        </p:nvSpPr>
        <p:spPr>
          <a:xfrm>
            <a:off x="6814432" y="3277691"/>
            <a:ext cx="455145" cy="625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algn="l" defTabSz="650240">
              <a:spcBef>
                <a:spcPts val="0"/>
              </a:spcBef>
              <a:tabLst/>
              <a:defRPr spc="0"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</a:t>
            </a:r>
          </a:p>
        </p:txBody>
      </p:sp>
      <p:pic>
        <p:nvPicPr>
          <p:cNvPr id="332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83982" y="8183544"/>
            <a:ext cx="3455678" cy="1174046"/>
          </a:xfrm>
          <a:prstGeom prst="rect">
            <a:avLst/>
          </a:prstGeom>
          <a:ln w="12700"/>
        </p:spPr>
      </p:pic>
      <p:sp>
        <p:nvSpPr>
          <p:cNvPr id="333" name="Proton beam:…"/>
          <p:cNvSpPr/>
          <p:nvPr/>
        </p:nvSpPr>
        <p:spPr>
          <a:xfrm>
            <a:off x="309011" y="2529046"/>
            <a:ext cx="4110667" cy="1185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56896" algn="l" defTabSz="650240">
              <a:spcBef>
                <a:spcPts val="0"/>
              </a:spcBef>
              <a:tabLst/>
              <a:defRPr spc="0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Proton beam: </a:t>
            </a:r>
          </a:p>
          <a:p>
            <a:pPr marL="56896" algn="l" defTabSz="650240">
              <a:spcBef>
                <a:spcPts val="0"/>
              </a:spcBef>
              <a:tabLst/>
              <a:defRPr spc="0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400 MeV;  20 nA       </a:t>
            </a:r>
          </a:p>
        </p:txBody>
      </p:sp>
      <p:sp>
        <p:nvSpPr>
          <p:cNvPr id="334" name="四角形"/>
          <p:cNvSpPr/>
          <p:nvPr/>
        </p:nvSpPr>
        <p:spPr>
          <a:xfrm>
            <a:off x="7558778" y="4789029"/>
            <a:ext cx="822093" cy="13795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577991">
              <a:spcBef>
                <a:spcPts val="0"/>
              </a:spcBef>
              <a:tabLst/>
              <a:defRPr spc="0" sz="4400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335" name="四角形"/>
          <p:cNvSpPr/>
          <p:nvPr/>
        </p:nvSpPr>
        <p:spPr>
          <a:xfrm>
            <a:off x="7811649" y="6070829"/>
            <a:ext cx="822094" cy="28352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577991">
              <a:spcBef>
                <a:spcPts val="0"/>
              </a:spcBef>
              <a:tabLst/>
              <a:defRPr spc="0" sz="4400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336" name="dE-E…"/>
          <p:cNvSpPr/>
          <p:nvPr/>
        </p:nvSpPr>
        <p:spPr>
          <a:xfrm>
            <a:off x="7547479" y="4977500"/>
            <a:ext cx="1915926" cy="100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algn="l" defTabSz="650240">
              <a:spcBef>
                <a:spcPts val="0"/>
              </a:spcBef>
              <a:tabLst/>
              <a:defRPr spc="0" sz="2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dE-E </a:t>
            </a:r>
          </a:p>
          <a:p>
            <a:pPr algn="l" defTabSz="650240">
              <a:spcBef>
                <a:spcPts val="0"/>
              </a:spcBef>
              <a:tabLst/>
              <a:defRPr spc="0" sz="2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scintillators</a:t>
            </a:r>
          </a:p>
        </p:txBody>
      </p:sp>
      <p:sp>
        <p:nvSpPr>
          <p:cNvPr id="337" name="BOS4 (stacked…"/>
          <p:cNvSpPr/>
          <p:nvPr/>
        </p:nvSpPr>
        <p:spPr>
          <a:xfrm>
            <a:off x="7764226" y="6133659"/>
            <a:ext cx="4031815" cy="1439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algn="l" defTabSz="650240">
              <a:spcBef>
                <a:spcPts val="0"/>
              </a:spcBef>
              <a:tabLst/>
              <a:defRPr spc="0" sz="2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BOS</a:t>
            </a:r>
            <a:r>
              <a:rPr baseline="31999"/>
              <a:t>4 </a:t>
            </a:r>
            <a:r>
              <a:t>(stacked </a:t>
            </a:r>
          </a:p>
          <a:p>
            <a:pPr algn="l" defTabSz="650240">
              <a:spcBef>
                <a:spcPts val="0"/>
              </a:spcBef>
              <a:tabLst/>
              <a:defRPr spc="0" sz="2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scintillators)</a:t>
            </a:r>
          </a:p>
          <a:p>
            <a:pPr algn="l" defTabSz="650240">
              <a:spcBef>
                <a:spcPts val="0"/>
              </a:spcBef>
              <a:tabLst/>
              <a:defRPr spc="0" sz="2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for protons and neutrons</a:t>
            </a:r>
          </a:p>
        </p:txBody>
      </p:sp>
      <p:sp>
        <p:nvSpPr>
          <p:cNvPr id="338" name="四角形"/>
          <p:cNvSpPr/>
          <p:nvPr/>
        </p:nvSpPr>
        <p:spPr>
          <a:xfrm>
            <a:off x="1849754" y="7863064"/>
            <a:ext cx="991250" cy="15206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577991">
              <a:spcBef>
                <a:spcPts val="0"/>
              </a:spcBef>
              <a:tabLst/>
              <a:defRPr spc="0" sz="4400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339" name="Liquid…"/>
          <p:cNvSpPr/>
          <p:nvPr/>
        </p:nvSpPr>
        <p:spPr>
          <a:xfrm>
            <a:off x="1328207" y="7993221"/>
            <a:ext cx="2034343" cy="100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defTabSz="650240">
              <a:spcBef>
                <a:spcPts val="0"/>
              </a:spcBef>
              <a:tabLst/>
              <a:defRPr spc="0" sz="2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Liquid</a:t>
            </a:r>
          </a:p>
          <a:p>
            <a:pPr defTabSz="650240">
              <a:spcBef>
                <a:spcPts val="0"/>
              </a:spcBef>
              <a:tabLst/>
              <a:defRPr spc="0" sz="2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scintillators)</a:t>
            </a:r>
          </a:p>
        </p:txBody>
      </p:sp>
      <p:sp>
        <p:nvSpPr>
          <p:cNvPr id="340" name="四角形"/>
          <p:cNvSpPr/>
          <p:nvPr/>
        </p:nvSpPr>
        <p:spPr>
          <a:xfrm>
            <a:off x="3330856" y="7384379"/>
            <a:ext cx="630006" cy="7834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577991">
              <a:spcBef>
                <a:spcPts val="0"/>
              </a:spcBef>
              <a:tabLst/>
              <a:defRPr spc="0" sz="4400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341" name="四角形"/>
          <p:cNvSpPr/>
          <p:nvPr/>
        </p:nvSpPr>
        <p:spPr>
          <a:xfrm>
            <a:off x="5925220" y="2729318"/>
            <a:ext cx="630005" cy="11740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577991">
              <a:spcBef>
                <a:spcPts val="0"/>
              </a:spcBef>
              <a:tabLst/>
              <a:defRPr spc="0" sz="4400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342" name="四角形"/>
          <p:cNvSpPr/>
          <p:nvPr/>
        </p:nvSpPr>
        <p:spPr>
          <a:xfrm>
            <a:off x="5022108" y="3827050"/>
            <a:ext cx="268761" cy="3111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577991">
              <a:spcBef>
                <a:spcPts val="0"/>
              </a:spcBef>
              <a:tabLst/>
              <a:defRPr spc="0" sz="4400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343" name="p"/>
          <p:cNvSpPr/>
          <p:nvPr/>
        </p:nvSpPr>
        <p:spPr>
          <a:xfrm>
            <a:off x="4829421" y="3498723"/>
            <a:ext cx="455145" cy="625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7799" marR="57799" algn="l" defTabSz="650240">
              <a:spcBef>
                <a:spcPts val="0"/>
              </a:spcBef>
              <a:tabLst/>
              <a:defRPr spc="0"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344" name="角丸四角形"/>
          <p:cNvSpPr/>
          <p:nvPr/>
        </p:nvSpPr>
        <p:spPr>
          <a:xfrm rot="240000">
            <a:off x="3994177" y="6817980"/>
            <a:ext cx="3681520" cy="2489034"/>
          </a:xfrm>
          <a:prstGeom prst="roundRect">
            <a:avLst>
              <a:gd name="adj" fmla="val 1807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2248" tIns="72248" rIns="72248" bIns="72248" anchor="ctr"/>
          <a:lstStyle/>
          <a:p>
            <a:pPr defTabSz="577991">
              <a:spcBef>
                <a:spcPts val="0"/>
              </a:spcBef>
              <a:tabLst/>
              <a:defRPr spc="0" sz="4400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345" name="線"/>
          <p:cNvSpPr/>
          <p:nvPr/>
        </p:nvSpPr>
        <p:spPr>
          <a:xfrm flipH="1" flipV="1">
            <a:off x="4866977" y="3274317"/>
            <a:ext cx="1127870" cy="847429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24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pic>
        <p:nvPicPr>
          <p:cNvPr id="346" name="イメージ" descr="イメージ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55386" y="7084597"/>
            <a:ext cx="3213101" cy="220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Excitation energy spectrum"/>
          <p:cNvSpPr/>
          <p:nvPr>
            <p:ph type="body" sz="quarter" idx="1"/>
          </p:nvPr>
        </p:nvSpPr>
        <p:spPr>
          <a:xfrm>
            <a:off x="190500" y="1120814"/>
            <a:ext cx="3881488" cy="731789"/>
          </a:xfrm>
          <a:prstGeom prst="rect">
            <a:avLst/>
          </a:prstGeom>
        </p:spPr>
        <p:txBody>
          <a:bodyPr/>
          <a:lstStyle>
            <a:lvl1pPr marL="284479" indent="-284479" defTabSz="373887">
              <a:spcBef>
                <a:spcPts val="1200"/>
              </a:spcBef>
              <a:defRPr sz="2304">
                <a:solidFill>
                  <a:srgbClr val="0433FF"/>
                </a:solidFill>
              </a:defRPr>
            </a:lvl1pPr>
          </a:lstStyle>
          <a:p>
            <a:pPr/>
            <a:r>
              <a:t>Excitation energy spectrum</a:t>
            </a:r>
          </a:p>
        </p:txBody>
      </p:sp>
      <p:sp>
        <p:nvSpPr>
          <p:cNvPr id="349" name="16O(p,pd)14N"/>
          <p:cNvSpPr/>
          <p:nvPr>
            <p:ph type="title"/>
          </p:nvPr>
        </p:nvSpPr>
        <p:spPr>
          <a:xfrm>
            <a:off x="952500" y="341510"/>
            <a:ext cx="11099800" cy="1182491"/>
          </a:xfrm>
          <a:prstGeom prst="rect">
            <a:avLst/>
          </a:prstGeom>
        </p:spPr>
        <p:txBody>
          <a:bodyPr/>
          <a:lstStyle/>
          <a:p>
            <a:pPr/>
            <a:r>
              <a:rPr baseline="31999"/>
              <a:t>16</a:t>
            </a:r>
            <a:r>
              <a:t>O(p,pd)</a:t>
            </a:r>
            <a:r>
              <a:rPr baseline="31999"/>
              <a:t>14</a:t>
            </a:r>
            <a:r>
              <a:t>N</a:t>
            </a:r>
          </a:p>
        </p:txBody>
      </p:sp>
      <p:sp>
        <p:nvSpPr>
          <p:cNvPr id="350" name="スライド番号"/>
          <p:cNvSpPr/>
          <p:nvPr>
            <p:ph type="sldNum" sz="quarter" idx="2"/>
          </p:nvPr>
        </p:nvSpPr>
        <p:spPr>
          <a:xfrm>
            <a:off x="12687257" y="9492720"/>
            <a:ext cx="258319" cy="335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1" name="スクリーンショット 2018-04-30 17.50.09.png" descr="スクリーンショット 2018-04-30 17.50.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221" y="2181204"/>
            <a:ext cx="7014331" cy="7006415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gs…"/>
          <p:cNvSpPr txBox="1"/>
          <p:nvPr/>
        </p:nvSpPr>
        <p:spPr>
          <a:xfrm>
            <a:off x="2378012" y="5093861"/>
            <a:ext cx="908176" cy="11811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gs</a:t>
            </a:r>
          </a:p>
          <a:p>
            <a:pPr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(1</a:t>
            </a:r>
            <a:r>
              <a:rPr baseline="31999"/>
              <a:t>+</a:t>
            </a:r>
            <a:r>
              <a:t>, 0)</a:t>
            </a:r>
          </a:p>
          <a:p>
            <a:pPr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L</a:t>
            </a:r>
            <a:r>
              <a:t>=2</a:t>
            </a:r>
          </a:p>
        </p:txBody>
      </p:sp>
      <p:sp>
        <p:nvSpPr>
          <p:cNvPr id="353" name="(Ιπ, Τ)"/>
          <p:cNvSpPr txBox="1"/>
          <p:nvPr/>
        </p:nvSpPr>
        <p:spPr>
          <a:xfrm>
            <a:off x="1613026" y="2976401"/>
            <a:ext cx="83794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(</a:t>
            </a:r>
            <a:r>
              <a:rPr i="1"/>
              <a:t>Ι</a:t>
            </a:r>
            <a:r>
              <a:rPr baseline="31999" i="1"/>
              <a:t>π</a:t>
            </a:r>
            <a:r>
              <a:rPr i="1"/>
              <a:t>, Τ</a:t>
            </a:r>
            <a:r>
              <a:t>)</a:t>
            </a:r>
          </a:p>
        </p:txBody>
      </p:sp>
      <p:sp>
        <p:nvSpPr>
          <p:cNvPr id="354" name="3.95…"/>
          <p:cNvSpPr txBox="1"/>
          <p:nvPr/>
        </p:nvSpPr>
        <p:spPr>
          <a:xfrm>
            <a:off x="3686112" y="1602515"/>
            <a:ext cx="908176" cy="118110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3.95</a:t>
            </a:r>
          </a:p>
          <a:p>
            <a:pPr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(1</a:t>
            </a:r>
            <a:r>
              <a:rPr baseline="31999"/>
              <a:t>+</a:t>
            </a:r>
            <a:r>
              <a:t>, 0)</a:t>
            </a:r>
          </a:p>
          <a:p>
            <a:pPr defTabSz="584200">
              <a:spcBef>
                <a:spcPts val="0"/>
              </a:spcBef>
              <a:tabLst/>
              <a:defRPr b="1" spc="0" sz="2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L</a:t>
            </a:r>
            <a:r>
              <a:t>=0</a:t>
            </a:r>
          </a:p>
        </p:txBody>
      </p:sp>
      <p:sp>
        <p:nvSpPr>
          <p:cNvPr id="355" name="2.31…"/>
          <p:cNvSpPr txBox="1"/>
          <p:nvPr/>
        </p:nvSpPr>
        <p:spPr>
          <a:xfrm>
            <a:off x="3013012" y="3621814"/>
            <a:ext cx="908176" cy="1181101"/>
          </a:xfrm>
          <a:prstGeom prst="rect">
            <a:avLst/>
          </a:prstGeom>
          <a:ln w="127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spcBef>
                <a:spcPts val="0"/>
              </a:spcBef>
              <a:tabLst/>
              <a:defRPr b="1" spc="0" sz="2200">
                <a:solidFill>
                  <a:srgbClr val="FF26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2.31</a:t>
            </a:r>
          </a:p>
          <a:p>
            <a:pPr defTabSz="584200">
              <a:spcBef>
                <a:spcPts val="0"/>
              </a:spcBef>
              <a:tabLst/>
              <a:defRPr b="1" spc="0" sz="2200">
                <a:solidFill>
                  <a:srgbClr val="FF26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(0</a:t>
            </a:r>
            <a:r>
              <a:rPr baseline="31999"/>
              <a:t>+</a:t>
            </a:r>
            <a:r>
              <a:t>, 1)</a:t>
            </a:r>
          </a:p>
          <a:p>
            <a:pPr defTabSz="584200">
              <a:spcBef>
                <a:spcPts val="0"/>
              </a:spcBef>
              <a:tabLst/>
              <a:defRPr b="1" spc="0" sz="2200">
                <a:solidFill>
                  <a:srgbClr val="FF26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i="1"/>
              <a:t>L</a:t>
            </a:r>
            <a:r>
              <a:t>=0</a:t>
            </a:r>
          </a:p>
        </p:txBody>
      </p:sp>
      <p:sp>
        <p:nvSpPr>
          <p:cNvPr id="356" name="線"/>
          <p:cNvSpPr/>
          <p:nvPr/>
        </p:nvSpPr>
        <p:spPr>
          <a:xfrm flipH="1">
            <a:off x="2944855" y="6278939"/>
            <a:ext cx="17101" cy="1619110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24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357" name="線"/>
          <p:cNvSpPr/>
          <p:nvPr/>
        </p:nvSpPr>
        <p:spPr>
          <a:xfrm flipH="1">
            <a:off x="3610394" y="4849490"/>
            <a:ext cx="1" cy="3435108"/>
          </a:xfrm>
          <a:prstGeom prst="line">
            <a:avLst/>
          </a:prstGeom>
          <a:ln w="127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24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358" name="2.31 MeV state is very weakly excited."/>
          <p:cNvSpPr txBox="1"/>
          <p:nvPr/>
        </p:nvSpPr>
        <p:spPr>
          <a:xfrm>
            <a:off x="4862958" y="4584699"/>
            <a:ext cx="2139059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spcBef>
                <a:spcPts val="0"/>
              </a:spcBef>
              <a:tabLst/>
              <a:defRPr b="1" spc="0" sz="2200">
                <a:solidFill>
                  <a:srgbClr val="FF26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2.31 MeV state is very weakly excited.</a:t>
            </a:r>
          </a:p>
        </p:txBody>
      </p:sp>
      <p:grpSp>
        <p:nvGrpSpPr>
          <p:cNvPr id="365" name="グループ"/>
          <p:cNvGrpSpPr/>
          <p:nvPr/>
        </p:nvGrpSpPr>
        <p:grpSpPr>
          <a:xfrm>
            <a:off x="7559895" y="3983451"/>
            <a:ext cx="5357579" cy="3885798"/>
            <a:chOff x="12700" y="0"/>
            <a:chExt cx="5357578" cy="3885797"/>
          </a:xfrm>
        </p:grpSpPr>
        <p:pic>
          <p:nvPicPr>
            <p:cNvPr id="359" name="スクリーンショット 2016-07-17 22.37.48.png" descr="スクリーンショット 2016-07-17 22.37.48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" y="148187"/>
              <a:ext cx="5357579" cy="3375280"/>
            </a:xfrm>
            <a:prstGeom prst="rect">
              <a:avLst/>
            </a:prstGeom>
            <a:effectLst/>
          </p:spPr>
        </p:pic>
        <p:sp>
          <p:nvSpPr>
            <p:cNvPr id="360" name="J. Y. Grossiord et al., Phys. Rev. C 15 (1977) 843."/>
            <p:cNvSpPr/>
            <p:nvPr/>
          </p:nvSpPr>
          <p:spPr>
            <a:xfrm>
              <a:off x="283478" y="3534404"/>
              <a:ext cx="4536053" cy="351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584200">
                <a:spcBef>
                  <a:spcPts val="0"/>
                </a:spcBef>
                <a:tabLst/>
                <a:defRPr b="1" spc="0" sz="1200">
                  <a:solidFill>
                    <a:srgbClr val="625B48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lvl1pPr>
            </a:lstStyle>
            <a:p>
              <a:pPr/>
              <a:r>
                <a:t>J. Y. Grossiord et al., Phys. Rev. C 15 (1977) 843.</a:t>
              </a:r>
            </a:p>
          </p:txBody>
        </p:sp>
        <p:sp>
          <p:nvSpPr>
            <p:cNvPr id="361" name="線"/>
            <p:cNvSpPr/>
            <p:nvPr/>
          </p:nvSpPr>
          <p:spPr>
            <a:xfrm>
              <a:off x="2408655" y="1023420"/>
              <a:ext cx="1" cy="511000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spc="0" sz="3600">
                  <a:solidFill>
                    <a:srgbClr val="625B48"/>
                  </a:solidFill>
                  <a:latin typeface="Didot"/>
                  <a:ea typeface="Didot"/>
                  <a:cs typeface="Didot"/>
                  <a:sym typeface="Didot"/>
                </a:defRPr>
              </a:pPr>
            </a:p>
          </p:txBody>
        </p:sp>
        <p:sp>
          <p:nvSpPr>
            <p:cNvPr id="362" name="1+,0"/>
            <p:cNvSpPr/>
            <p:nvPr/>
          </p:nvSpPr>
          <p:spPr>
            <a:xfrm>
              <a:off x="2472563" y="810156"/>
              <a:ext cx="437851" cy="351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b="1" spc="0" sz="1200">
                  <a:solidFill>
                    <a:srgbClr val="0433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</a:t>
              </a:r>
              <a:r>
                <a:rPr baseline="31999"/>
                <a:t>+</a:t>
              </a:r>
              <a:r>
                <a:t>,0</a:t>
              </a:r>
            </a:p>
          </p:txBody>
        </p:sp>
        <p:sp>
          <p:nvSpPr>
            <p:cNvPr id="363" name="0+,1"/>
            <p:cNvSpPr/>
            <p:nvPr/>
          </p:nvSpPr>
          <p:spPr>
            <a:xfrm>
              <a:off x="2189730" y="612016"/>
              <a:ext cx="437851" cy="351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b="1" spc="0" sz="1200">
                  <a:solidFill>
                    <a:srgbClr val="FF2600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0</a:t>
              </a:r>
              <a:r>
                <a:rPr baseline="31999"/>
                <a:t>+</a:t>
              </a:r>
              <a:r>
                <a:t>,1</a:t>
              </a:r>
            </a:p>
          </p:txBody>
        </p:sp>
        <p:sp>
          <p:nvSpPr>
            <p:cNvPr id="364" name="1+,0"/>
            <p:cNvSpPr/>
            <p:nvPr/>
          </p:nvSpPr>
          <p:spPr>
            <a:xfrm>
              <a:off x="1984518" y="0"/>
              <a:ext cx="437850" cy="35139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584200">
                <a:spcBef>
                  <a:spcPts val="0"/>
                </a:spcBef>
                <a:tabLst/>
                <a:defRPr b="1" spc="0" sz="1200">
                  <a:solidFill>
                    <a:srgbClr val="0433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t>1</a:t>
              </a:r>
              <a:r>
                <a:rPr baseline="31999"/>
                <a:t>+</a:t>
              </a:r>
              <a:r>
                <a:t>,0</a:t>
              </a:r>
            </a:p>
          </p:txBody>
        </p:sp>
      </p:grpSp>
      <p:sp>
        <p:nvSpPr>
          <p:cNvPr id="366" name="線"/>
          <p:cNvSpPr/>
          <p:nvPr/>
        </p:nvSpPr>
        <p:spPr>
          <a:xfrm>
            <a:off x="9879789" y="6308176"/>
            <a:ext cx="216561" cy="517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792"/>
                </a:moveTo>
                <a:lnTo>
                  <a:pt x="11613" y="0"/>
                </a:lnTo>
                <a:lnTo>
                  <a:pt x="21600" y="21600"/>
                </a:lnTo>
              </a:path>
            </a:pathLst>
          </a:custGeom>
          <a:solidFill>
            <a:srgbClr val="FFBB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spcBef>
                <a:spcPts val="0"/>
              </a:spcBef>
              <a:tabLst/>
              <a:defRPr spc="0" sz="240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pPr>
          </a:p>
        </p:txBody>
      </p:sp>
      <p:sp>
        <p:nvSpPr>
          <p:cNvPr id="367" name="at ~70 MeV"/>
          <p:cNvSpPr txBox="1"/>
          <p:nvPr/>
        </p:nvSpPr>
        <p:spPr>
          <a:xfrm>
            <a:off x="10892207" y="3663041"/>
            <a:ext cx="1674228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72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at ~70 MeV</a:t>
            </a:r>
          </a:p>
        </p:txBody>
      </p:sp>
      <p:sp>
        <p:nvSpPr>
          <p:cNvPr id="368" name="at ~400 MeV"/>
          <p:cNvSpPr txBox="1"/>
          <p:nvPr/>
        </p:nvSpPr>
        <p:spPr>
          <a:xfrm>
            <a:off x="5544595" y="2211247"/>
            <a:ext cx="1915610" cy="431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72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at ~400 MeV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8_Academy">
  <a:themeElements>
    <a:clrScheme name="28_Academy">
      <a:dk1>
        <a:srgbClr val="000034"/>
      </a:dk1>
      <a:lt1>
        <a:srgbClr val="3B39E4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all" i="0" spc="132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Founders Grotesk Condensed"/>
            <a:ea typeface="Founders Grotesk Condensed"/>
            <a:cs typeface="Founders Grotesk Condense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15431" rtl="0" fontAlgn="auto" latinLnBrk="0" hangingPunct="0">
          <a:lnSpc>
            <a:spcPct val="100000"/>
          </a:lnSpc>
          <a:spcBef>
            <a:spcPts val="1700"/>
          </a:spcBef>
          <a:spcAft>
            <a:spcPts val="0"/>
          </a:spcAft>
          <a:buClrTx/>
          <a:buSzTx/>
          <a:buFontTx/>
          <a:buNone/>
          <a:tabLst>
            <a:tab pos="406400" algn="l"/>
          </a:tabLst>
          <a:defRPr b="0" baseline="0" cap="none" i="0" spc="53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Founders Grotesk Text"/>
            <a:ea typeface="Founders Grotesk Text"/>
            <a:cs typeface="Founders Grotesk Text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8_Academy">
  <a:themeElements>
    <a:clrScheme name="28_Academy">
      <a:dk1>
        <a:srgbClr val="000000"/>
      </a:dk1>
      <a:lt1>
        <a:srgbClr val="FFFFFF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all" i="0" spc="132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Founders Grotesk Condensed"/>
            <a:ea typeface="Founders Grotesk Condensed"/>
            <a:cs typeface="Founders Grotesk Condense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15431" rtl="0" fontAlgn="auto" latinLnBrk="0" hangingPunct="0">
          <a:lnSpc>
            <a:spcPct val="100000"/>
          </a:lnSpc>
          <a:spcBef>
            <a:spcPts val="1700"/>
          </a:spcBef>
          <a:spcAft>
            <a:spcPts val="0"/>
          </a:spcAft>
          <a:buClrTx/>
          <a:buSzTx/>
          <a:buFontTx/>
          <a:buNone/>
          <a:tabLst>
            <a:tab pos="406400" algn="l"/>
          </a:tabLst>
          <a:defRPr b="0" baseline="0" cap="none" i="0" spc="53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Founders Grotesk Text"/>
            <a:ea typeface="Founders Grotesk Text"/>
            <a:cs typeface="Founders Grotesk Text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