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8"/>
  </p:notesMasterIdLst>
  <p:sldIdLst>
    <p:sldId id="262" r:id="rId2"/>
    <p:sldId id="544" r:id="rId3"/>
    <p:sldId id="546" r:id="rId4"/>
    <p:sldId id="311" r:id="rId5"/>
    <p:sldId id="300" r:id="rId6"/>
    <p:sldId id="540" r:id="rId7"/>
    <p:sldId id="545" r:id="rId8"/>
    <p:sldId id="539" r:id="rId9"/>
    <p:sldId id="304" r:id="rId10"/>
    <p:sldId id="414" r:id="rId11"/>
    <p:sldId id="427" r:id="rId12"/>
    <p:sldId id="419" r:id="rId13"/>
    <p:sldId id="542" r:id="rId14"/>
    <p:sldId id="426" r:id="rId15"/>
    <p:sldId id="318" r:id="rId16"/>
    <p:sldId id="2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2C61"/>
    <a:srgbClr val="4471C5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625"/>
    <p:restoredTop sz="94663"/>
  </p:normalViewPr>
  <p:slideViewPr>
    <p:cSldViewPr snapToGrid="0" snapToObjects="1">
      <p:cViewPr varScale="1">
        <p:scale>
          <a:sx n="141" d="100"/>
          <a:sy n="141" d="100"/>
        </p:scale>
        <p:origin x="192" y="1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1822B7-D429-AE45-9F06-244E0C0B464D}" type="datetimeFigureOut">
              <a:rPr lang="en-US" smtClean="0"/>
              <a:t>4/6/21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AA9180-A624-9048-AF88-58EF8BFFF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483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abstract pattern can be removed or repositioned if required. Be careful to ‘Send to Back’ so that it does not obscure any important information.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3BA1D-A00F-DB41-84DA-BE26C4853B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egular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egular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7691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abstract pattern can be removed or repositioned if required. Be careful to ‘Send to Back’ so that it does not obscure any important information.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3BA1D-A00F-DB41-84DA-BE26C4853B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egular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egular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3516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CAE69-592D-6D48-8D37-1AF709B043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CE34F9-FD31-954C-90A9-25364BF3A3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4039A4-CB11-B346-94E7-20D66FCAC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904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D39B2-85B2-8A4B-8008-EE871C7A5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2A1684-4147-4E4A-BE1D-647E280F68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8D442D-6AED-C347-A737-1092964EA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8C6FA2D3-DEDF-B246-972B-691B3DCD2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22054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Alastair Dewhurst, 9</a:t>
            </a:r>
            <a:r>
              <a:rPr lang="en-US" baseline="30000" dirty="0"/>
              <a:t>th</a:t>
            </a:r>
            <a:r>
              <a:rPr lang="en-US" dirty="0"/>
              <a:t> March 2020</a:t>
            </a:r>
          </a:p>
        </p:txBody>
      </p:sp>
    </p:spTree>
    <p:extLst>
      <p:ext uri="{BB962C8B-B14F-4D97-AF65-F5344CB8AC3E}">
        <p14:creationId xmlns:p14="http://schemas.microsoft.com/office/powerpoint/2010/main" val="3437735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F360F0-A2C2-BC4E-AC8F-28FB5C10E3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5D444D-2CB3-C84E-AFAB-6E36673058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948933-1B9F-6140-A9E4-6AC0E5BF3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47261B4-859C-9C47-863F-59A78F2C4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22054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Alastair Dewhurst, 9</a:t>
            </a:r>
            <a:r>
              <a:rPr lang="en-US" baseline="30000" dirty="0"/>
              <a:t>th</a:t>
            </a:r>
            <a:r>
              <a:rPr lang="en-US" dirty="0"/>
              <a:t> March 2020</a:t>
            </a:r>
          </a:p>
        </p:txBody>
      </p:sp>
    </p:spTree>
    <p:extLst>
      <p:ext uri="{BB962C8B-B14F-4D97-AF65-F5344CB8AC3E}">
        <p14:creationId xmlns:p14="http://schemas.microsoft.com/office/powerpoint/2010/main" val="19733474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6691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EF2C8-66D4-EF4A-AAFD-01BC50FA7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D9361-0DDC-EE4E-A740-F93892B36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88163C-7F3C-9B44-A028-C4886506F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22054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Alastair Dewhurst, 9</a:t>
            </a:r>
            <a:r>
              <a:rPr lang="en-US" baseline="30000" dirty="0"/>
              <a:t>th</a:t>
            </a:r>
            <a:r>
              <a:rPr lang="en-US" dirty="0"/>
              <a:t> March 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47796D-644C-B740-8C2E-356ECAB6D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1760" y="182562"/>
            <a:ext cx="462280" cy="365125"/>
          </a:xfrm>
        </p:spPr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679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1CB58-4758-1C42-8DAA-2AAA3F98F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B7D025-4B39-8D45-811F-5B1E30D5E7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A83341-F52D-D14B-A417-6C66E51D0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52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351C6-2D17-C14E-8DC1-418227C69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F791E-6CBD-2747-86C9-A91E120F50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85874"/>
            <a:ext cx="5181600" cy="489108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6279C1-F68E-7E4B-B565-93EC951F8A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85874"/>
            <a:ext cx="5181600" cy="489108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FD1283-F062-2E4B-8DD8-A11DB5311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0A2CE04-59A3-C04F-AA6C-DC38E766B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22054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Alastair Dewhurst, 9</a:t>
            </a:r>
            <a:r>
              <a:rPr lang="en-US" baseline="30000" dirty="0"/>
              <a:t>th</a:t>
            </a:r>
            <a:r>
              <a:rPr lang="en-US" dirty="0"/>
              <a:t> March 2020</a:t>
            </a:r>
          </a:p>
        </p:txBody>
      </p:sp>
    </p:spTree>
    <p:extLst>
      <p:ext uri="{BB962C8B-B14F-4D97-AF65-F5344CB8AC3E}">
        <p14:creationId xmlns:p14="http://schemas.microsoft.com/office/powerpoint/2010/main" val="2855660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DCD01-DE9B-A849-A35D-9F761E7A2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969688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13394-3DB5-5A4C-965B-35CC3D1F29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0C87B7-015A-EE48-9BA2-392DACDC00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A97E02-FB0B-A048-9274-06CF174361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DCF4DD-E248-C543-910E-BAFFB18831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8CED43-5180-C24B-8196-24914383E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C5F97B46-4485-E047-8737-FACD437EF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22054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Alastair Dewhurst, 9</a:t>
            </a:r>
            <a:r>
              <a:rPr lang="en-US" baseline="30000" dirty="0"/>
              <a:t>th</a:t>
            </a:r>
            <a:r>
              <a:rPr lang="en-US" dirty="0"/>
              <a:t> March 2020</a:t>
            </a:r>
          </a:p>
        </p:txBody>
      </p:sp>
    </p:spTree>
    <p:extLst>
      <p:ext uri="{BB962C8B-B14F-4D97-AF65-F5344CB8AC3E}">
        <p14:creationId xmlns:p14="http://schemas.microsoft.com/office/powerpoint/2010/main" val="1018446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E4D60-AC0C-044F-8925-BE12978C5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A8DBD8-7206-5A45-8701-1C5BFDD64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119D7CA-022A-584B-87B0-B814446D0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22054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Alastair Dewhurst, 9</a:t>
            </a:r>
            <a:r>
              <a:rPr lang="en-US" baseline="30000" dirty="0"/>
              <a:t>th</a:t>
            </a:r>
            <a:r>
              <a:rPr lang="en-US" dirty="0"/>
              <a:t> March 2020</a:t>
            </a:r>
          </a:p>
        </p:txBody>
      </p:sp>
    </p:spTree>
    <p:extLst>
      <p:ext uri="{BB962C8B-B14F-4D97-AF65-F5344CB8AC3E}">
        <p14:creationId xmlns:p14="http://schemas.microsoft.com/office/powerpoint/2010/main" val="2929965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3CF3B5-8136-464C-B9CE-C289E9FE8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FFAF64-DF42-2E47-807F-1272FDA4B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22054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Alastair Dewhurst, 9</a:t>
            </a:r>
            <a:r>
              <a:rPr lang="en-US" baseline="30000" dirty="0"/>
              <a:t>th</a:t>
            </a:r>
            <a:r>
              <a:rPr lang="en-US" dirty="0"/>
              <a:t> March 2020</a:t>
            </a:r>
          </a:p>
        </p:txBody>
      </p:sp>
    </p:spTree>
    <p:extLst>
      <p:ext uri="{BB962C8B-B14F-4D97-AF65-F5344CB8AC3E}">
        <p14:creationId xmlns:p14="http://schemas.microsoft.com/office/powerpoint/2010/main" val="1494509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BD96A-43E5-A645-B273-977F074EA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B250C-BB32-7348-BE3C-383B51A8F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78973E-998F-6D41-9801-A30991298D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03AAAD-3463-B142-AEB9-CFB5F3DCA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FA68DFC-A4A9-514B-BCAE-000DBB4A8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22054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Alastair Dewhurst, 9</a:t>
            </a:r>
            <a:r>
              <a:rPr lang="en-US" baseline="30000" dirty="0"/>
              <a:t>th</a:t>
            </a:r>
            <a:r>
              <a:rPr lang="en-US" dirty="0"/>
              <a:t> March 2020</a:t>
            </a:r>
          </a:p>
        </p:txBody>
      </p:sp>
    </p:spTree>
    <p:extLst>
      <p:ext uri="{BB962C8B-B14F-4D97-AF65-F5344CB8AC3E}">
        <p14:creationId xmlns:p14="http://schemas.microsoft.com/office/powerpoint/2010/main" val="2814962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9AEEA-03B0-C845-83C2-A99DE7CF4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D0810E-8148-AB45-8D0B-5492633BCB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CE66B3-4F01-3148-9B21-03E05C5998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DCE4F3-8FAC-C647-B187-2C7658470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1FED766-DADC-604F-A11D-9505DF06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22054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Alastair Dewhurst, 9</a:t>
            </a:r>
            <a:r>
              <a:rPr lang="en-US" baseline="30000" dirty="0"/>
              <a:t>th</a:t>
            </a:r>
            <a:r>
              <a:rPr lang="en-US" dirty="0"/>
              <a:t> March 2020</a:t>
            </a:r>
          </a:p>
        </p:txBody>
      </p:sp>
    </p:spTree>
    <p:extLst>
      <p:ext uri="{BB962C8B-B14F-4D97-AF65-F5344CB8AC3E}">
        <p14:creationId xmlns:p14="http://schemas.microsoft.com/office/powerpoint/2010/main" val="2720779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944EB6-27EE-0E47-84EB-753C79CA3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0662"/>
            <a:ext cx="10515600" cy="10652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1CE029-EB58-6B41-8EAC-704F548C31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285874"/>
            <a:ext cx="10515600" cy="4891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DCA95-5F3D-D940-BE0E-5DFB110309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2080" y="182562"/>
            <a:ext cx="431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 </a:t>
            </a:r>
            <a:fld id="{BBAAB195-B577-5546-8349-9DDA93B6129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733AA2-E8FC-2540-AA49-4AA124C76F24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40" y="6194100"/>
            <a:ext cx="2111379" cy="539751"/>
          </a:xfrm>
          <a:prstGeom prst="rect">
            <a:avLst/>
          </a:prstGeom>
        </p:spPr>
      </p:pic>
      <p:pic>
        <p:nvPicPr>
          <p:cNvPr id="1026" name="Picture 2" descr="Image result for GridPP logo">
            <a:extLst>
              <a:ext uri="{FF2B5EF4-FFF2-40B4-BE49-F238E27FC236}">
                <a16:creationId xmlns:a16="http://schemas.microsoft.com/office/drawing/2014/main" id="{4E79E1C3-7C13-A343-B05B-9DFFA9A2C7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7717" y="6176963"/>
            <a:ext cx="1818343" cy="53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590136AD-903A-FD40-8C6C-D6B745641E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22054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Alastair Dewhurst, 9</a:t>
            </a:r>
            <a:r>
              <a:rPr lang="en-US" baseline="30000" dirty="0"/>
              <a:t>th</a:t>
            </a:r>
            <a:r>
              <a:rPr lang="en-US" dirty="0"/>
              <a:t> March 2020</a:t>
            </a:r>
          </a:p>
        </p:txBody>
      </p:sp>
    </p:spTree>
    <p:extLst>
      <p:ext uri="{BB962C8B-B14F-4D97-AF65-F5344CB8AC3E}">
        <p14:creationId xmlns:p14="http://schemas.microsoft.com/office/powerpoint/2010/main" val="396027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Wingdings" pitchFamily="2" charset="2"/>
        <a:buChar char="§"/>
        <a:defRPr sz="2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4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0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5" Type="http://schemas.openxmlformats.org/officeDocument/2006/relationships/image" Target="../media/image5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cern.ch/event/995485/contributions/4263422/attachments/2209923/3740064/CephAtRAL.pdf" TargetMode="External"/><Relationship Id="rId2" Type="http://schemas.openxmlformats.org/officeDocument/2006/relationships/hyperlink" Target="https://www.jasmin.ac.uk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B460467-1FF7-C745-9E17-03FC0ADFFE4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05460" y="0"/>
            <a:ext cx="3286539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8DB0FE0-A4AF-D848-8925-91A37993D74D}"/>
              </a:ext>
            </a:extLst>
          </p:cNvPr>
          <p:cNvSpPr txBox="1"/>
          <p:nvPr/>
        </p:nvSpPr>
        <p:spPr>
          <a:xfrm>
            <a:off x="1255197" y="1864059"/>
            <a:ext cx="5536021" cy="230832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>
              <a:defRPr/>
            </a:pPr>
            <a:r>
              <a:rPr lang="en-US" sz="4800" b="1" spc="-1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Building a Data Infrastructure on top of S3</a:t>
            </a:r>
            <a:endParaRPr kumimoji="0" lang="en-US" sz="4800" b="1" i="0" u="none" strike="noStrike" kern="1200" cap="none" spc="-15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EB0AE4-391E-6F41-84C6-D4EEDF519A31}"/>
              </a:ext>
            </a:extLst>
          </p:cNvPr>
          <p:cNvSpPr/>
          <p:nvPr/>
        </p:nvSpPr>
        <p:spPr>
          <a:xfrm>
            <a:off x="1255197" y="4660079"/>
            <a:ext cx="57456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Alastair Dewhurst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01A9D8-A541-934F-8FC4-9439FCBF676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38" y="412403"/>
            <a:ext cx="3770785" cy="963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080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Pre-signed URLs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>
          <a:xfrm>
            <a:off x="8549640" y="491490"/>
            <a:ext cx="262890" cy="274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82295" tIns="41148" rIns="82295" bIns="41148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ctr" defTabSz="457200" rtl="0" eaLnBrk="1" latinLnBrk="0" hangingPunct="1">
              <a:defRPr sz="1300" kern="1200">
                <a:solidFill>
                  <a:srgbClr val="112947"/>
                </a:solidFill>
                <a:latin typeface="+mn-lt"/>
                <a:ea typeface="ＭＳ Ｐゴシック" charset="0"/>
                <a:cs typeface="Gill Sans" charset="0"/>
              </a:defRPr>
            </a:lvl1pPr>
            <a:lvl2pPr marL="457200" algn="l" defTabSz="4572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914400" algn="l" defTabSz="4572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371600" algn="l" defTabSz="4572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828800" algn="l" defTabSz="4572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2860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6pPr>
            <a:lvl7pPr marL="27432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7pPr>
            <a:lvl8pPr marL="32004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8pPr>
            <a:lvl9pPr marL="36576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9pPr>
          </a:lstStyle>
          <a:p>
            <a:pPr>
              <a:defRPr/>
            </a:pPr>
            <a:fld id="{A282E63C-3B47-2A4C-95F4-99C5A632C00B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7163767" y="3716602"/>
            <a:ext cx="2282717" cy="745958"/>
          </a:xfrm>
          <a:prstGeom prst="rect">
            <a:avLst/>
          </a:prstGeom>
          <a:solidFill>
            <a:srgbClr val="FFC0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Experiment Service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2137074" y="3641913"/>
            <a:ext cx="2147275" cy="895336"/>
          </a:xfrm>
          <a:prstGeom prst="rect">
            <a:avLst/>
          </a:prstGeom>
          <a:solidFill>
            <a:srgbClr val="FFC0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Job / user with credential</a:t>
            </a:r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4301916" y="3811369"/>
            <a:ext cx="2875547" cy="12032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9" name="Straight Arrow Connector 8"/>
          <p:cNvCxnSpPr/>
          <p:nvPr/>
        </p:nvCxnSpPr>
        <p:spPr bwMode="auto">
          <a:xfrm flipH="1">
            <a:off x="4279913" y="4378605"/>
            <a:ext cx="2875547" cy="0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3" name="TextBox 12"/>
          <p:cNvSpPr txBox="1"/>
          <p:nvPr/>
        </p:nvSpPr>
        <p:spPr>
          <a:xfrm>
            <a:off x="4525759" y="3429000"/>
            <a:ext cx="2525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1. Credential + request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674798" y="4011398"/>
            <a:ext cx="2063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2. Pre-signed URL</a:t>
            </a:r>
          </a:p>
        </p:txBody>
      </p:sp>
      <p:cxnSp>
        <p:nvCxnSpPr>
          <p:cNvPr id="15" name="Straight Arrow Connector 14"/>
          <p:cNvCxnSpPr/>
          <p:nvPr/>
        </p:nvCxnSpPr>
        <p:spPr bwMode="auto">
          <a:xfrm>
            <a:off x="4078033" y="4577996"/>
            <a:ext cx="1039367" cy="889219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762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6" name="TextBox 15"/>
          <p:cNvSpPr txBox="1"/>
          <p:nvPr/>
        </p:nvSpPr>
        <p:spPr>
          <a:xfrm>
            <a:off x="3510394" y="4898338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3. Data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5117399" y="4933013"/>
            <a:ext cx="1547912" cy="895336"/>
          </a:xfrm>
          <a:prstGeom prst="rect">
            <a:avLst/>
          </a:prstGeom>
          <a:solidFill>
            <a:srgbClr val="FFC0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S3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82DCA17A-5A1E-AE4B-A038-5E2C8ACCB4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5875"/>
            <a:ext cx="10351883" cy="1943447"/>
          </a:xfrm>
        </p:spPr>
        <p:txBody>
          <a:bodyPr>
            <a:normAutofit/>
          </a:bodyPr>
          <a:lstStyle/>
          <a:p>
            <a:r>
              <a:rPr lang="en-GB" sz="2400" dirty="0">
                <a:highlight>
                  <a:scrgbClr r="0" g="0" b="0">
                    <a:alpha val="0"/>
                  </a:scrgbClr>
                </a:highlight>
                <a:latin typeface="DejaVu Sans" pitchFamily="34"/>
              </a:rPr>
              <a:t>Pre-Signed URLs are the main selling point of </a:t>
            </a:r>
            <a:r>
              <a:rPr lang="en-GB" sz="2400" dirty="0" err="1">
                <a:highlight>
                  <a:scrgbClr r="0" g="0" b="0">
                    <a:alpha val="0"/>
                  </a:scrgbClr>
                </a:highlight>
                <a:latin typeface="DejaVu Sans" pitchFamily="34"/>
              </a:rPr>
              <a:t>Coud</a:t>
            </a:r>
            <a:r>
              <a:rPr lang="en-GB" sz="2400" dirty="0">
                <a:highlight>
                  <a:scrgbClr r="0" g="0" b="0">
                    <a:alpha val="0"/>
                  </a:scrgbClr>
                </a:highlight>
                <a:latin typeface="DejaVu Sans" pitchFamily="34"/>
              </a:rPr>
              <a:t> APIs (S3).</a:t>
            </a:r>
          </a:p>
          <a:p>
            <a:r>
              <a:rPr lang="en-GB" sz="2400" dirty="0">
                <a:highlight>
                  <a:scrgbClr r="0" g="0" b="0">
                    <a:alpha val="0"/>
                  </a:scrgbClr>
                </a:highlight>
                <a:latin typeface="DejaVu Sans" pitchFamily="34"/>
              </a:rPr>
              <a:t>If you have the secret + access key you can generate a URL to access the storage. </a:t>
            </a:r>
          </a:p>
          <a:p>
            <a:r>
              <a:rPr lang="en-GB" sz="2400" dirty="0">
                <a:highlight>
                  <a:scrgbClr r="0" g="0" b="0">
                    <a:alpha val="0"/>
                  </a:scrgbClr>
                </a:highlight>
                <a:latin typeface="DejaVu Sans" pitchFamily="34"/>
              </a:rPr>
              <a:t>S3 is excellent for developers!</a:t>
            </a:r>
          </a:p>
        </p:txBody>
      </p:sp>
      <p:sp>
        <p:nvSpPr>
          <p:cNvPr id="20" name="Footer Placeholder 3">
            <a:extLst>
              <a:ext uri="{FF2B5EF4-FFF2-40B4-BE49-F238E27FC236}">
                <a16:creationId xmlns:a16="http://schemas.microsoft.com/office/drawing/2014/main" id="{472AA792-907F-F540-9927-799D5564B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22054"/>
            <a:ext cx="4114800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Alastair Dewhurst, 6</a:t>
            </a:r>
            <a:r>
              <a:rPr lang="en-US" baseline="30000" dirty="0"/>
              <a:t>th</a:t>
            </a:r>
            <a:r>
              <a:rPr lang="en-US" dirty="0"/>
              <a:t> April 2021</a:t>
            </a:r>
          </a:p>
        </p:txBody>
      </p:sp>
    </p:spTree>
    <p:extLst>
      <p:ext uri="{BB962C8B-B14F-4D97-AF65-F5344CB8AC3E}">
        <p14:creationId xmlns:p14="http://schemas.microsoft.com/office/powerpoint/2010/main" val="41566054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A40CB-2472-CA4A-B38C-AB840FC00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RClone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41198-56EF-B94D-88BF-CDC42EEB01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5874"/>
            <a:ext cx="5014173" cy="4891089"/>
          </a:xfrm>
        </p:spPr>
        <p:txBody>
          <a:bodyPr>
            <a:normAutofit/>
          </a:bodyPr>
          <a:lstStyle/>
          <a:p>
            <a:r>
              <a:rPr lang="en-GB" dirty="0" err="1"/>
              <a:t>RClone</a:t>
            </a:r>
            <a:r>
              <a:rPr lang="en-GB" dirty="0"/>
              <a:t> has been chosen by several experiments to transfer their data in and out of Echo. </a:t>
            </a:r>
          </a:p>
          <a:p>
            <a:r>
              <a:rPr lang="en-GB" dirty="0"/>
              <a:t>Access/private keys are in config, which is restricted to a handful of hosts.</a:t>
            </a:r>
          </a:p>
          <a:p>
            <a:r>
              <a:rPr lang="en-GB" dirty="0"/>
              <a:t>Users regularly report they are able to saturate </a:t>
            </a:r>
            <a:r>
              <a:rPr lang="en-GB" i="1" dirty="0"/>
              <a:t>their</a:t>
            </a:r>
            <a:r>
              <a:rPr lang="en-GB" dirty="0"/>
              <a:t> bandwidth.</a:t>
            </a:r>
          </a:p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2A3FFF-B691-8940-B168-BB1804CC4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11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4F4AB63-F26F-1947-A31F-8DD8F803F9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4913445"/>
            <a:ext cx="1661823" cy="796290"/>
          </a:xfrm>
          <a:prstGeom prst="rect">
            <a:avLst/>
          </a:prstGeom>
          <a:ln>
            <a:solidFill>
              <a:srgbClr val="003088"/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828C0BF-8444-0247-B351-D4376AFE5153}"/>
              </a:ext>
            </a:extLst>
          </p:cNvPr>
          <p:cNvSpPr/>
          <p:nvPr/>
        </p:nvSpPr>
        <p:spPr bwMode="auto">
          <a:xfrm>
            <a:off x="7954950" y="1430966"/>
            <a:ext cx="2050441" cy="796290"/>
          </a:xfrm>
          <a:prstGeom prst="rect">
            <a:avLst/>
          </a:prstGeom>
          <a:solidFill>
            <a:srgbClr val="FFFF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ILL Data Transfer Node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2BAC964-4585-2F4A-824A-07E000910C03}"/>
              </a:ext>
            </a:extLst>
          </p:cNvPr>
          <p:cNvCxnSpPr>
            <a:cxnSpLocks/>
            <a:stCxn id="7" idx="2"/>
            <a:endCxn id="6" idx="0"/>
          </p:cNvCxnSpPr>
          <p:nvPr/>
        </p:nvCxnSpPr>
        <p:spPr>
          <a:xfrm>
            <a:off x="8980171" y="2227256"/>
            <a:ext cx="4141" cy="2686189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phic 10">
            <a:extLst>
              <a:ext uri="{FF2B5EF4-FFF2-40B4-BE49-F238E27FC236}">
                <a16:creationId xmlns:a16="http://schemas.microsoft.com/office/drawing/2014/main" id="{A1F3DD48-F029-6342-BB2F-06EC48F3E1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>
            <a:off x="8174051" y="3309945"/>
            <a:ext cx="2146300" cy="4953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F433180-74D8-8541-BA7A-C27BE8A2AA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6650" y="2725800"/>
            <a:ext cx="2501900" cy="1689100"/>
          </a:xfrm>
          <a:prstGeom prst="rect">
            <a:avLst/>
          </a:prstGeom>
        </p:spPr>
      </p:pic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9F70510A-3103-2649-9760-34094A41B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22054"/>
            <a:ext cx="4114800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Alastair Dewhurst, 6</a:t>
            </a:r>
            <a:r>
              <a:rPr lang="en-US" baseline="30000" dirty="0"/>
              <a:t>th</a:t>
            </a:r>
            <a:r>
              <a:rPr lang="en-US" dirty="0"/>
              <a:t> April 2021</a:t>
            </a:r>
          </a:p>
        </p:txBody>
      </p:sp>
    </p:spTree>
    <p:extLst>
      <p:ext uri="{BB962C8B-B14F-4D97-AF65-F5344CB8AC3E}">
        <p14:creationId xmlns:p14="http://schemas.microsoft.com/office/powerpoint/2010/main" val="15067913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DynaFed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>
          <a:xfrm>
            <a:off x="11782698" y="83502"/>
            <a:ext cx="262890" cy="274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82295" tIns="41148" rIns="82295" bIns="41148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ctr" defTabSz="457200" rtl="0" eaLnBrk="1" latinLnBrk="0" hangingPunct="1">
              <a:defRPr sz="1300" kern="1200">
                <a:solidFill>
                  <a:srgbClr val="112947"/>
                </a:solidFill>
                <a:latin typeface="+mn-lt"/>
                <a:ea typeface="ＭＳ Ｐゴシック" charset="0"/>
                <a:cs typeface="Gill Sans" charset="0"/>
              </a:defRPr>
            </a:lvl1pPr>
            <a:lvl2pPr marL="457200" algn="l" defTabSz="4572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914400" algn="l" defTabSz="4572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371600" algn="l" defTabSz="4572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828800" algn="l" defTabSz="4572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2860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6pPr>
            <a:lvl7pPr marL="27432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7pPr>
            <a:lvl8pPr marL="32004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8pPr>
            <a:lvl9pPr marL="36576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9pPr>
          </a:lstStyle>
          <a:p>
            <a:pPr>
              <a:defRPr/>
            </a:pPr>
            <a:fld id="{A282E63C-3B47-2A4C-95F4-99C5A632C00B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FE83E43-86AC-6446-B59A-72107F5FD1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9" y="1806056"/>
            <a:ext cx="1442391" cy="162294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69077A6-B59F-4F4F-B216-98639B2530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5802" y="5509793"/>
            <a:ext cx="1661823" cy="796290"/>
          </a:xfrm>
          <a:prstGeom prst="rect">
            <a:avLst/>
          </a:prstGeom>
          <a:ln>
            <a:solidFill>
              <a:srgbClr val="003088"/>
            </a:solidFill>
          </a:ln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436138A-B617-FA41-9AC7-1CDF3ED55907}"/>
              </a:ext>
            </a:extLst>
          </p:cNvPr>
          <p:cNvSpPr txBox="1"/>
          <p:nvPr/>
        </p:nvSpPr>
        <p:spPr>
          <a:xfrm>
            <a:off x="2514609" y="1436724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IAM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494E1AA-D351-C745-8ECC-81990DA09724}"/>
              </a:ext>
            </a:extLst>
          </p:cNvPr>
          <p:cNvSpPr txBox="1"/>
          <p:nvPr/>
        </p:nvSpPr>
        <p:spPr>
          <a:xfrm>
            <a:off x="6884778" y="2699642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DynaFed</a:t>
            </a:r>
            <a:endParaRPr lang="en-US" dirty="0"/>
          </a:p>
        </p:txBody>
      </p:sp>
      <p:sp>
        <p:nvSpPr>
          <p:cNvPr id="39" name="Smiley Face 38">
            <a:extLst>
              <a:ext uri="{FF2B5EF4-FFF2-40B4-BE49-F238E27FC236}">
                <a16:creationId xmlns:a16="http://schemas.microsoft.com/office/drawing/2014/main" id="{425D58AF-1C31-1149-A362-36BDED7A6EF0}"/>
              </a:ext>
            </a:extLst>
          </p:cNvPr>
          <p:cNvSpPr/>
          <p:nvPr/>
        </p:nvSpPr>
        <p:spPr>
          <a:xfrm>
            <a:off x="7955395" y="1348207"/>
            <a:ext cx="922638" cy="9144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8F3AD13-984F-E142-AE6F-D0DE1AE20EE4}"/>
              </a:ext>
            </a:extLst>
          </p:cNvPr>
          <p:cNvCxnSpPr>
            <a:cxnSpLocks/>
            <a:stCxn id="39" idx="4"/>
          </p:cNvCxnSpPr>
          <p:nvPr/>
        </p:nvCxnSpPr>
        <p:spPr>
          <a:xfrm>
            <a:off x="8416714" y="2262607"/>
            <a:ext cx="15045" cy="806367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2A39DD19-0BC6-3C41-99FC-DEC66407CF19}"/>
              </a:ext>
            </a:extLst>
          </p:cNvPr>
          <p:cNvCxnSpPr/>
          <p:nvPr/>
        </p:nvCxnSpPr>
        <p:spPr>
          <a:xfrm>
            <a:off x="8431758" y="4506410"/>
            <a:ext cx="1" cy="990966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81106ABB-0DA9-D844-8013-797DB8D38CCA}"/>
              </a:ext>
            </a:extLst>
          </p:cNvPr>
          <p:cNvCxnSpPr>
            <a:cxnSpLocks/>
            <a:stCxn id="19" idx="3"/>
            <a:endCxn id="23" idx="1"/>
          </p:cNvCxnSpPr>
          <p:nvPr/>
        </p:nvCxnSpPr>
        <p:spPr>
          <a:xfrm>
            <a:off x="3957000" y="2617528"/>
            <a:ext cx="3026869" cy="1219021"/>
          </a:xfrm>
          <a:prstGeom prst="straightConnector1">
            <a:avLst/>
          </a:prstGeom>
          <a:ln w="38100">
            <a:solidFill>
              <a:srgbClr val="00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63951BEF-2A07-5E49-9D41-B87A3F8144A4}"/>
              </a:ext>
            </a:extLst>
          </p:cNvPr>
          <p:cNvSpPr txBox="1"/>
          <p:nvPr/>
        </p:nvSpPr>
        <p:spPr>
          <a:xfrm>
            <a:off x="4367007" y="2376476"/>
            <a:ext cx="17491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User to project </a:t>
            </a:r>
          </a:p>
          <a:p>
            <a:pPr algn="ctr"/>
            <a:r>
              <a:rPr lang="en-US" dirty="0"/>
              <a:t>mapping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20B582D-EECB-7D46-86F8-CF6991E1BDC5}"/>
              </a:ext>
            </a:extLst>
          </p:cNvPr>
          <p:cNvSpPr txBox="1"/>
          <p:nvPr/>
        </p:nvSpPr>
        <p:spPr>
          <a:xfrm>
            <a:off x="8950832" y="1348207"/>
            <a:ext cx="28520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User wishes to browse </a:t>
            </a:r>
          </a:p>
          <a:p>
            <a:r>
              <a:rPr lang="en-US" dirty="0"/>
              <a:t>their projects data in Echo</a:t>
            </a: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5EDB6198-F7F7-7149-AF0D-4DD61EE8BA91}"/>
              </a:ext>
            </a:extLst>
          </p:cNvPr>
          <p:cNvCxnSpPr>
            <a:cxnSpLocks/>
            <a:stCxn id="39" idx="2"/>
          </p:cNvCxnSpPr>
          <p:nvPr/>
        </p:nvCxnSpPr>
        <p:spPr>
          <a:xfrm flipH="1">
            <a:off x="3999711" y="1805407"/>
            <a:ext cx="3955684" cy="0"/>
          </a:xfrm>
          <a:prstGeom prst="straightConnector1">
            <a:avLst/>
          </a:prstGeom>
          <a:ln w="38100">
            <a:solidFill>
              <a:srgbClr val="00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5DE6AAB2-3EC4-2341-83B2-94277CD34E1A}"/>
              </a:ext>
            </a:extLst>
          </p:cNvPr>
          <p:cNvSpPr txBox="1"/>
          <p:nvPr/>
        </p:nvSpPr>
        <p:spPr>
          <a:xfrm>
            <a:off x="4830269" y="1469926"/>
            <a:ext cx="2531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Authenticates with IAM</a:t>
            </a:r>
          </a:p>
        </p:txBody>
      </p:sp>
      <p:sp>
        <p:nvSpPr>
          <p:cNvPr id="22" name="Footer Placeholder 3">
            <a:extLst>
              <a:ext uri="{FF2B5EF4-FFF2-40B4-BE49-F238E27FC236}">
                <a16:creationId xmlns:a16="http://schemas.microsoft.com/office/drawing/2014/main" id="{B4B3B33B-0D4B-0C49-9174-B724C68A4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22054"/>
            <a:ext cx="4114800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Alastair Dewhurst, 6</a:t>
            </a:r>
            <a:r>
              <a:rPr lang="en-US" baseline="30000" dirty="0"/>
              <a:t>th</a:t>
            </a:r>
            <a:r>
              <a:rPr lang="en-US" dirty="0"/>
              <a:t> April 2021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45B70214-04BE-F14F-ADCD-9545FBB723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3869" y="3103190"/>
            <a:ext cx="2895777" cy="146671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477485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E2B9F-FB96-AB41-8300-9FBF9F353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Keystone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2A32A8-5DCC-0544-BDC6-B088359359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>
                <a:highlight>
                  <a:scrgbClr r="0" g="0" b="0">
                    <a:alpha val="0"/>
                  </a:scrgbClr>
                </a:highlight>
              </a:rPr>
              <a:t>The RGW keystone integration is primarily to allow a Ceph cluster to provide Swift object storage for an </a:t>
            </a:r>
            <a:r>
              <a:rPr lang="en-GB" dirty="0" err="1">
                <a:highlight>
                  <a:scrgbClr r="0" g="0" b="0">
                    <a:alpha val="0"/>
                  </a:scrgbClr>
                </a:highlight>
              </a:rPr>
              <a:t>Openstack</a:t>
            </a:r>
            <a:r>
              <a:rPr lang="en-GB" dirty="0">
                <a:highlight>
                  <a:scrgbClr r="0" g="0" b="0">
                    <a:alpha val="0"/>
                  </a:scrgbClr>
                </a:highlight>
              </a:rPr>
              <a:t> deployment</a:t>
            </a:r>
          </a:p>
          <a:p>
            <a:pPr lvl="1"/>
            <a:r>
              <a:rPr lang="en-GB" dirty="0">
                <a:highlight>
                  <a:scrgbClr r="0" g="0" b="0">
                    <a:alpha val="0"/>
                  </a:scrgbClr>
                </a:highlight>
              </a:rPr>
              <a:t>Can do S3 too</a:t>
            </a:r>
          </a:p>
          <a:p>
            <a:pPr lvl="1"/>
            <a:endParaRPr lang="en-GB" dirty="0">
              <a:highlight>
                <a:scrgbClr r="0" g="0" b="0">
                  <a:alpha val="0"/>
                </a:scrgbClr>
              </a:highlight>
            </a:endParaRPr>
          </a:p>
          <a:p>
            <a:r>
              <a:rPr lang="en-GB" dirty="0">
                <a:highlight>
                  <a:scrgbClr r="0" g="0" b="0">
                    <a:alpha val="0"/>
                  </a:scrgbClr>
                </a:highlight>
              </a:rPr>
              <a:t>The </a:t>
            </a:r>
            <a:r>
              <a:rPr lang="en-GB" dirty="0" err="1">
                <a:highlight>
                  <a:scrgbClr r="0" g="0" b="0">
                    <a:alpha val="0"/>
                  </a:scrgbClr>
                </a:highlight>
              </a:rPr>
              <a:t>Openstack</a:t>
            </a:r>
            <a:r>
              <a:rPr lang="en-GB" dirty="0">
                <a:highlight>
                  <a:scrgbClr r="0" g="0" b="0">
                    <a:alpha val="0"/>
                  </a:scrgbClr>
                </a:highlight>
              </a:rPr>
              <a:t> keystone service provides an authentication service</a:t>
            </a:r>
          </a:p>
          <a:p>
            <a:pPr lvl="1"/>
            <a:r>
              <a:rPr lang="en-GB" dirty="0">
                <a:highlight>
                  <a:scrgbClr r="0" g="0" b="0">
                    <a:alpha val="0"/>
                  </a:scrgbClr>
                </a:highlight>
              </a:rPr>
              <a:t>The Ceph RGWs (S3 gateways) can use these to authenticate and authorize requests for users that don’t exist on the RGW service.</a:t>
            </a:r>
          </a:p>
          <a:p>
            <a:endParaRPr lang="en-GB" sz="2400" dirty="0">
              <a:highlight>
                <a:scrgbClr r="0" g="0" b="0">
                  <a:alpha val="0"/>
                </a:scrgbClr>
              </a:highlight>
              <a:latin typeface="DejaVu Sans" pitchFamily="34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13B06E-8D7A-3849-B27A-DBF364429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13</a:t>
            </a:fld>
            <a:endParaRPr lang="en-US" dirty="0"/>
          </a:p>
        </p:txBody>
      </p:sp>
      <p:sp>
        <p:nvSpPr>
          <p:cNvPr id="65" name="Content Placeholder 2">
            <a:extLst>
              <a:ext uri="{FF2B5EF4-FFF2-40B4-BE49-F238E27FC236}">
                <a16:creationId xmlns:a16="http://schemas.microsoft.com/office/drawing/2014/main" id="{2E260BDC-E141-434C-BC1A-FF716A8B3ECA}"/>
              </a:ext>
            </a:extLst>
          </p:cNvPr>
          <p:cNvSpPr txBox="1">
            <a:spLocks/>
          </p:cNvSpPr>
          <p:nvPr/>
        </p:nvSpPr>
        <p:spPr>
          <a:xfrm>
            <a:off x="838199" y="5764499"/>
            <a:ext cx="10515599" cy="4124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Wingdings" pitchFamily="2" charset="2"/>
              <a:buChar char="§"/>
              <a:defRPr sz="28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itchFamily="2" charset="2"/>
              <a:buChar char="§"/>
              <a:defRPr sz="24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itchFamily="2" charset="2"/>
              <a:buChar char="§"/>
              <a:defRPr sz="20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itchFamily="2" charset="2"/>
              <a:buChar char="§"/>
              <a:defRPr sz="18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itchFamily="2" charset="2"/>
              <a:buChar char="§"/>
              <a:defRPr sz="18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03748003-B15B-3747-8BC4-07DAFAA0A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22054"/>
            <a:ext cx="4114800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Alastair Dewhurst, 6</a:t>
            </a:r>
            <a:r>
              <a:rPr lang="en-US" baseline="30000" dirty="0"/>
              <a:t>th</a:t>
            </a:r>
            <a:r>
              <a:rPr lang="en-US" dirty="0"/>
              <a:t> April 2021</a:t>
            </a:r>
          </a:p>
        </p:txBody>
      </p:sp>
    </p:spTree>
    <p:extLst>
      <p:ext uri="{BB962C8B-B14F-4D97-AF65-F5344CB8AC3E}">
        <p14:creationId xmlns:p14="http://schemas.microsoft.com/office/powerpoint/2010/main" val="23458703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Third Party Copies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5416528" y="1141624"/>
            <a:ext cx="1358944" cy="862261"/>
          </a:xfrm>
          <a:prstGeom prst="rect">
            <a:avLst/>
          </a:prstGeom>
          <a:solidFill>
            <a:srgbClr val="00B05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DynaFed</a:t>
            </a:r>
            <a:endParaRPr lang="en-US" sz="2400" dirty="0"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72" name="Content Placeholder 2"/>
          <p:cNvSpPr>
            <a:spLocks noGrp="1"/>
          </p:cNvSpPr>
          <p:nvPr>
            <p:ph idx="1"/>
          </p:nvPr>
        </p:nvSpPr>
        <p:spPr>
          <a:xfrm>
            <a:off x="838199" y="3784028"/>
            <a:ext cx="10515599" cy="2286647"/>
          </a:xfrm>
        </p:spPr>
        <p:txBody>
          <a:bodyPr>
            <a:normAutofit/>
          </a:bodyPr>
          <a:lstStyle/>
          <a:p>
            <a:r>
              <a:rPr lang="en-US" dirty="0"/>
              <a:t>One solution to TPC was to use </a:t>
            </a:r>
            <a:r>
              <a:rPr lang="en-US" dirty="0" err="1"/>
              <a:t>DynaFed</a:t>
            </a:r>
            <a:r>
              <a:rPr lang="en-US" dirty="0"/>
              <a:t> via “4</a:t>
            </a:r>
            <a:r>
              <a:rPr lang="en-US" baseline="30000" dirty="0"/>
              <a:t>th</a:t>
            </a:r>
            <a:r>
              <a:rPr lang="en-US" dirty="0"/>
              <a:t> party copies”</a:t>
            </a:r>
          </a:p>
          <a:p>
            <a:pPr lvl="1"/>
            <a:r>
              <a:rPr lang="en-US" dirty="0"/>
              <a:t>Works in principle, not done at scale.</a:t>
            </a:r>
          </a:p>
          <a:p>
            <a:r>
              <a:rPr lang="en-US" dirty="0"/>
              <a:t>FTS can also do this, but we want to avoid proxy transfers through it.</a:t>
            </a:r>
          </a:p>
          <a:p>
            <a:r>
              <a:rPr lang="en-US" dirty="0"/>
              <a:t>With DOMA-TPC work, problem is solving itself.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3EA2654-5574-6041-9AAA-74E01FE3EAFE}"/>
              </a:ext>
            </a:extLst>
          </p:cNvPr>
          <p:cNvSpPr/>
          <p:nvPr/>
        </p:nvSpPr>
        <p:spPr>
          <a:xfrm>
            <a:off x="2395401" y="2908150"/>
            <a:ext cx="1358944" cy="76200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/>
              <a:t>Site A Storage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224F7D2-7505-244E-8B99-CB15D50E490F}"/>
              </a:ext>
            </a:extLst>
          </p:cNvPr>
          <p:cNvSpPr/>
          <p:nvPr/>
        </p:nvSpPr>
        <p:spPr>
          <a:xfrm>
            <a:off x="5416528" y="2914061"/>
            <a:ext cx="1358944" cy="76200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/>
              <a:t>Echo S3 </a:t>
            </a:r>
          </a:p>
          <a:p>
            <a:pPr algn="ctr"/>
            <a:r>
              <a:rPr lang="en-US" sz="2000" dirty="0"/>
              <a:t>Gateway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0736DE97-647C-474B-AC80-087C353A24EC}"/>
              </a:ext>
            </a:extLst>
          </p:cNvPr>
          <p:cNvCxnSpPr>
            <a:cxnSpLocks/>
            <a:stCxn id="37" idx="1"/>
            <a:endCxn id="34" idx="3"/>
          </p:cNvCxnSpPr>
          <p:nvPr/>
        </p:nvCxnSpPr>
        <p:spPr bwMode="auto">
          <a:xfrm flipH="1" flipV="1">
            <a:off x="3754346" y="3289151"/>
            <a:ext cx="1662183" cy="5911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76200" cap="flat" cmpd="sng" algn="ctr">
            <a:solidFill>
              <a:srgbClr val="000000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E98C36D5-D309-4F43-9173-375165DC3542}"/>
              </a:ext>
            </a:extLst>
          </p:cNvPr>
          <p:cNvSpPr/>
          <p:nvPr/>
        </p:nvSpPr>
        <p:spPr bwMode="auto">
          <a:xfrm>
            <a:off x="2415541" y="1146218"/>
            <a:ext cx="1358945" cy="862261"/>
          </a:xfrm>
          <a:prstGeom prst="rect">
            <a:avLst/>
          </a:prstGeom>
          <a:solidFill>
            <a:srgbClr val="FFFF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FTS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AC9F39A3-C0D5-294A-AB3E-170A265C6C6D}"/>
              </a:ext>
            </a:extLst>
          </p:cNvPr>
          <p:cNvCxnSpPr>
            <a:cxnSpLocks/>
            <a:stCxn id="42" idx="3"/>
            <a:endCxn id="6" idx="1"/>
          </p:cNvCxnSpPr>
          <p:nvPr/>
        </p:nvCxnSpPr>
        <p:spPr bwMode="auto">
          <a:xfrm flipV="1">
            <a:off x="3774486" y="1572754"/>
            <a:ext cx="1642043" cy="4594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7BF53197-6BDA-384A-84BD-7A71E20892DF}"/>
              </a:ext>
            </a:extLst>
          </p:cNvPr>
          <p:cNvCxnSpPr>
            <a:cxnSpLocks/>
            <a:stCxn id="6" idx="2"/>
            <a:endCxn id="37" idx="0"/>
          </p:cNvCxnSpPr>
          <p:nvPr/>
        </p:nvCxnSpPr>
        <p:spPr bwMode="auto">
          <a:xfrm>
            <a:off x="6096000" y="2003885"/>
            <a:ext cx="0" cy="910177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64" name="Rectangle 63">
            <a:extLst>
              <a:ext uri="{FF2B5EF4-FFF2-40B4-BE49-F238E27FC236}">
                <a16:creationId xmlns:a16="http://schemas.microsoft.com/office/drawing/2014/main" id="{EF0686D0-A53F-7343-BEA8-19C1AE9265A0}"/>
              </a:ext>
            </a:extLst>
          </p:cNvPr>
          <p:cNvSpPr/>
          <p:nvPr/>
        </p:nvSpPr>
        <p:spPr bwMode="auto">
          <a:xfrm>
            <a:off x="8437655" y="2858020"/>
            <a:ext cx="1358944" cy="862261"/>
          </a:xfrm>
          <a:prstGeom prst="rect">
            <a:avLst/>
          </a:prstGeom>
          <a:solidFill>
            <a:srgbClr val="00B05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Ceph backend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BE8A1A88-0096-334B-A003-1042AB40F1DF}"/>
              </a:ext>
            </a:extLst>
          </p:cNvPr>
          <p:cNvCxnSpPr>
            <a:cxnSpLocks/>
            <a:stCxn id="37" idx="3"/>
            <a:endCxn id="64" idx="1"/>
          </p:cNvCxnSpPr>
          <p:nvPr/>
        </p:nvCxnSpPr>
        <p:spPr bwMode="auto">
          <a:xfrm flipV="1">
            <a:off x="6775473" y="3289151"/>
            <a:ext cx="1662183" cy="5911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76200" cap="flat" cmpd="sng" algn="ctr">
            <a:solidFill>
              <a:srgbClr val="000000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90" name="TextBox 89">
            <a:extLst>
              <a:ext uri="{FF2B5EF4-FFF2-40B4-BE49-F238E27FC236}">
                <a16:creationId xmlns:a16="http://schemas.microsoft.com/office/drawing/2014/main" id="{EA5C362E-5284-2D4E-A313-C60B0913F736}"/>
              </a:ext>
            </a:extLst>
          </p:cNvPr>
          <p:cNvSpPr txBox="1"/>
          <p:nvPr/>
        </p:nvSpPr>
        <p:spPr>
          <a:xfrm>
            <a:off x="6116140" y="2236239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ssh</a:t>
            </a:r>
            <a:endParaRPr lang="en-US" dirty="0"/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4450A4F6-8751-4948-8CF5-7BC7935C6C6A}"/>
              </a:ext>
            </a:extLst>
          </p:cNvPr>
          <p:cNvSpPr txBox="1"/>
          <p:nvPr/>
        </p:nvSpPr>
        <p:spPr>
          <a:xfrm>
            <a:off x="7403623" y="2888919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S3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35F0D49E-B718-5240-84EC-029899D4D7F5}"/>
              </a:ext>
            </a:extLst>
          </p:cNvPr>
          <p:cNvSpPr txBox="1"/>
          <p:nvPr/>
        </p:nvSpPr>
        <p:spPr>
          <a:xfrm>
            <a:off x="3692031" y="2534854"/>
            <a:ext cx="20913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GridFTP</a:t>
            </a:r>
            <a:r>
              <a:rPr lang="en-US" dirty="0"/>
              <a:t>, </a:t>
            </a:r>
            <a:r>
              <a:rPr lang="en-US" dirty="0" err="1"/>
              <a:t>XRootD</a:t>
            </a:r>
            <a:r>
              <a:rPr lang="en-US" dirty="0"/>
              <a:t>, </a:t>
            </a:r>
          </a:p>
          <a:p>
            <a:pPr algn="ctr"/>
            <a:r>
              <a:rPr lang="en-US" dirty="0"/>
              <a:t>S3</a:t>
            </a:r>
          </a:p>
        </p:txBody>
      </p:sp>
      <p:sp>
        <p:nvSpPr>
          <p:cNvPr id="18" name="Footer Placeholder 3">
            <a:extLst>
              <a:ext uri="{FF2B5EF4-FFF2-40B4-BE49-F238E27FC236}">
                <a16:creationId xmlns:a16="http://schemas.microsoft.com/office/drawing/2014/main" id="{B65CED58-2A9D-C44D-A47A-3D3A49A2D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22054"/>
            <a:ext cx="4114800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Alastair Dewhurst, 6</a:t>
            </a:r>
            <a:r>
              <a:rPr lang="en-US" baseline="30000" dirty="0"/>
              <a:t>th</a:t>
            </a:r>
            <a:r>
              <a:rPr lang="en-US" dirty="0"/>
              <a:t> April 2021</a:t>
            </a:r>
          </a:p>
        </p:txBody>
      </p:sp>
    </p:spTree>
    <p:extLst>
      <p:ext uri="{BB962C8B-B14F-4D97-AF65-F5344CB8AC3E}">
        <p14:creationId xmlns:p14="http://schemas.microsoft.com/office/powerpoint/2010/main" val="15846878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E2B9F-FB96-AB41-8300-9FBF9F353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Bucket syncing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2A32A8-5DCC-0544-BDC6-B088359359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is possible to sync S3 buckets.</a:t>
            </a:r>
          </a:p>
          <a:p>
            <a:pPr lvl="1"/>
            <a:r>
              <a:rPr lang="en-US" dirty="0"/>
              <a:t>Simple config change.</a:t>
            </a:r>
          </a:p>
          <a:p>
            <a:r>
              <a:rPr lang="en-US" dirty="0"/>
              <a:t>Not tried this yet but would like to try this with data export from SKA from South Africa.</a:t>
            </a:r>
          </a:p>
          <a:p>
            <a:pPr lvl="1"/>
            <a:r>
              <a:rPr lang="en-US" dirty="0"/>
              <a:t>They also use Ceph for S3.</a:t>
            </a:r>
          </a:p>
          <a:p>
            <a:r>
              <a:rPr lang="en-US" dirty="0"/>
              <a:t> Could potentially feed into a data lake model?!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13B06E-8D7A-3849-B27A-DBF364429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15</a:t>
            </a:fld>
            <a:endParaRPr lang="en-US" dirty="0"/>
          </a:p>
        </p:txBody>
      </p:sp>
      <p:sp>
        <p:nvSpPr>
          <p:cNvPr id="65" name="Content Placeholder 2">
            <a:extLst>
              <a:ext uri="{FF2B5EF4-FFF2-40B4-BE49-F238E27FC236}">
                <a16:creationId xmlns:a16="http://schemas.microsoft.com/office/drawing/2014/main" id="{2E260BDC-E141-434C-BC1A-FF716A8B3ECA}"/>
              </a:ext>
            </a:extLst>
          </p:cNvPr>
          <p:cNvSpPr txBox="1">
            <a:spLocks/>
          </p:cNvSpPr>
          <p:nvPr/>
        </p:nvSpPr>
        <p:spPr>
          <a:xfrm>
            <a:off x="838199" y="5764499"/>
            <a:ext cx="10515599" cy="4124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Wingdings" pitchFamily="2" charset="2"/>
              <a:buChar char="§"/>
              <a:defRPr sz="28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itchFamily="2" charset="2"/>
              <a:buChar char="§"/>
              <a:defRPr sz="24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itchFamily="2" charset="2"/>
              <a:buChar char="§"/>
              <a:defRPr sz="20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itchFamily="2" charset="2"/>
              <a:buChar char="§"/>
              <a:defRPr sz="18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itchFamily="2" charset="2"/>
              <a:buChar char="§"/>
              <a:defRPr sz="18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4158925D-A75A-E942-91A8-315E90BFB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22054"/>
            <a:ext cx="4114800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Alastair Dewhurst, 6</a:t>
            </a:r>
            <a:r>
              <a:rPr lang="en-US" baseline="30000" dirty="0"/>
              <a:t>th</a:t>
            </a:r>
            <a:r>
              <a:rPr lang="en-US" dirty="0"/>
              <a:t> April 2021</a:t>
            </a:r>
          </a:p>
        </p:txBody>
      </p:sp>
    </p:spTree>
    <p:extLst>
      <p:ext uri="{BB962C8B-B14F-4D97-AF65-F5344CB8AC3E}">
        <p14:creationId xmlns:p14="http://schemas.microsoft.com/office/powerpoint/2010/main" val="22263288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0D8578B-06B8-D44F-871B-381E169CC5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53F8DB5-D875-CF4D-A96F-70F080421F1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38" y="412403"/>
            <a:ext cx="3770785" cy="9639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36DB885-21B5-F244-A9B6-E73EA79D11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79538" y="2851150"/>
            <a:ext cx="6934200" cy="115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358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E2B9F-FB96-AB41-8300-9FBF9F353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RAL</a:t>
            </a:r>
          </a:p>
        </p:txBody>
      </p:sp>
      <p:sp>
        <p:nvSpPr>
          <p:cNvPr id="42" name="Footer Placeholder 3">
            <a:extLst>
              <a:ext uri="{FF2B5EF4-FFF2-40B4-BE49-F238E27FC236}">
                <a16:creationId xmlns:a16="http://schemas.microsoft.com/office/drawing/2014/main" id="{AF6430F9-9D12-794E-85AE-1B2B34538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Alastair Dewhurst, 6</a:t>
            </a:r>
            <a:r>
              <a:rPr lang="en-US" baseline="30000" dirty="0"/>
              <a:t>th</a:t>
            </a:r>
            <a:r>
              <a:rPr lang="en-US" dirty="0"/>
              <a:t> April 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13B06E-8D7A-3849-B27A-DBF364429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2</a:t>
            </a:fld>
            <a:endParaRPr lang="en-US" dirty="0"/>
          </a:p>
        </p:txBody>
      </p:sp>
      <p:sp>
        <p:nvSpPr>
          <p:cNvPr id="65" name="Content Placeholder 2">
            <a:extLst>
              <a:ext uri="{FF2B5EF4-FFF2-40B4-BE49-F238E27FC236}">
                <a16:creationId xmlns:a16="http://schemas.microsoft.com/office/drawing/2014/main" id="{2E260BDC-E141-434C-BC1A-FF716A8B3ECA}"/>
              </a:ext>
            </a:extLst>
          </p:cNvPr>
          <p:cNvSpPr txBox="1">
            <a:spLocks/>
          </p:cNvSpPr>
          <p:nvPr/>
        </p:nvSpPr>
        <p:spPr>
          <a:xfrm>
            <a:off x="838199" y="5764499"/>
            <a:ext cx="10515599" cy="4124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Wingdings" pitchFamily="2" charset="2"/>
              <a:buChar char="§"/>
              <a:defRPr sz="28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itchFamily="2" charset="2"/>
              <a:buChar char="§"/>
              <a:defRPr sz="24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itchFamily="2" charset="2"/>
              <a:buChar char="§"/>
              <a:defRPr sz="20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itchFamily="2" charset="2"/>
              <a:buChar char="§"/>
              <a:defRPr sz="18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itchFamily="2" charset="2"/>
              <a:buChar char="§"/>
              <a:defRPr sz="18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92AB4A-6D15-1A47-BC6D-2D32FC7E70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1914" y="1159770"/>
            <a:ext cx="9308167" cy="485886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9D628EF-1CE1-3A40-83F6-90A79BFFA22D}"/>
              </a:ext>
            </a:extLst>
          </p:cNvPr>
          <p:cNvSpPr txBox="1"/>
          <p:nvPr/>
        </p:nvSpPr>
        <p:spPr>
          <a:xfrm>
            <a:off x="10229096" y="2359811"/>
            <a:ext cx="1366788" cy="584773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spc="0" normalizeH="0" baseline="0" dirty="0">
                <a:ln>
                  <a:noFill/>
                </a:ln>
                <a:solidFill>
                  <a:srgbClr val="2D2C61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Diamond</a:t>
            </a:r>
            <a:r>
              <a:rPr kumimoji="0" lang="en-GB" sz="1600" b="0" i="0" u="none" strike="noStrike" cap="none" spc="0" normalizeH="0" dirty="0">
                <a:ln>
                  <a:noFill/>
                </a:ln>
                <a:solidFill>
                  <a:srgbClr val="2D2C61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Lig</a:t>
            </a:r>
            <a:r>
              <a:rPr lang="en-GB" sz="1600" dirty="0">
                <a:solidFill>
                  <a:srgbClr val="2D2C61"/>
                </a:solidFill>
                <a:latin typeface="+mj-lt"/>
              </a:rPr>
              <a:t>ht Source</a:t>
            </a:r>
            <a:endParaRPr kumimoji="0" lang="en-GB" sz="1600" b="0" i="0" u="none" strike="noStrike" cap="none" spc="0" normalizeH="0" baseline="0" dirty="0">
              <a:ln>
                <a:noFill/>
              </a:ln>
              <a:solidFill>
                <a:srgbClr val="2D2C61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553D8F-0CC3-E048-ACFC-F0D26A05025D}"/>
              </a:ext>
            </a:extLst>
          </p:cNvPr>
          <p:cNvSpPr txBox="1"/>
          <p:nvPr/>
        </p:nvSpPr>
        <p:spPr>
          <a:xfrm>
            <a:off x="10229096" y="1138016"/>
            <a:ext cx="1432151" cy="584773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spc="0" normalizeH="0" baseline="0" dirty="0">
                <a:ln>
                  <a:noFill/>
                </a:ln>
                <a:solidFill>
                  <a:srgbClr val="2D2C61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European Space Agency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F73EB77-51DC-B94A-8331-4B60DCA2D7E2}"/>
              </a:ext>
            </a:extLst>
          </p:cNvPr>
          <p:cNvSpPr txBox="1"/>
          <p:nvPr/>
        </p:nvSpPr>
        <p:spPr>
          <a:xfrm>
            <a:off x="398827" y="1828757"/>
            <a:ext cx="1943681" cy="584773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600" dirty="0">
                <a:latin typeface="+mj-lt"/>
              </a:rPr>
              <a:t>Scientific Computing Department</a:t>
            </a:r>
            <a:endParaRPr kumimoji="0" lang="en-GB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A58FD5C-48C0-9E4C-BD7D-0EC9A397D6A3}"/>
              </a:ext>
            </a:extLst>
          </p:cNvPr>
          <p:cNvSpPr txBox="1"/>
          <p:nvPr/>
        </p:nvSpPr>
        <p:spPr>
          <a:xfrm>
            <a:off x="530748" y="3096315"/>
            <a:ext cx="1557311" cy="584773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spc="0" normalizeH="0" baseline="0" dirty="0">
                <a:ln>
                  <a:noFill/>
                </a:ln>
                <a:solidFill>
                  <a:srgbClr val="2D2C61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Particle Physics Department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00BBB1B-5128-7C40-9F4F-FBB162D79B06}"/>
              </a:ext>
            </a:extLst>
          </p:cNvPr>
          <p:cNvSpPr txBox="1"/>
          <p:nvPr/>
        </p:nvSpPr>
        <p:spPr>
          <a:xfrm>
            <a:off x="10125198" y="4998999"/>
            <a:ext cx="1536049" cy="584773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600" dirty="0">
                <a:latin typeface="+mj-lt"/>
              </a:rPr>
              <a:t>Central Laser Facility </a:t>
            </a:r>
            <a:endParaRPr kumimoji="0" lang="en-GB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B87069E-3CA2-CA43-BD25-8E3AC4687313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6452171" y="3477376"/>
            <a:ext cx="3673027" cy="181401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5D560EF-4DAE-3442-83DD-FC8FDCA15E47}"/>
              </a:ext>
            </a:extLst>
          </p:cNvPr>
          <p:cNvCxnSpPr>
            <a:cxnSpLocks/>
            <a:stCxn id="11" idx="3"/>
          </p:cNvCxnSpPr>
          <p:nvPr/>
        </p:nvCxnSpPr>
        <p:spPr>
          <a:xfrm>
            <a:off x="2342508" y="2121144"/>
            <a:ext cx="4284323" cy="66181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EF92ECE-6E9B-C249-BA52-E504C1328BF0}"/>
              </a:ext>
            </a:extLst>
          </p:cNvPr>
          <p:cNvCxnSpPr>
            <a:cxnSpLocks/>
          </p:cNvCxnSpPr>
          <p:nvPr/>
        </p:nvCxnSpPr>
        <p:spPr>
          <a:xfrm flipH="1">
            <a:off x="9587948" y="1722789"/>
            <a:ext cx="641148" cy="44915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30619C5-6B30-B941-B49E-CDBE338F6E3D}"/>
              </a:ext>
            </a:extLst>
          </p:cNvPr>
          <p:cNvCxnSpPr>
            <a:cxnSpLocks/>
            <a:stCxn id="12" idx="3"/>
          </p:cNvCxnSpPr>
          <p:nvPr/>
        </p:nvCxnSpPr>
        <p:spPr>
          <a:xfrm flipV="1">
            <a:off x="2088059" y="3184989"/>
            <a:ext cx="4631240" cy="20371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AB77EAD-032D-8D48-8E25-2D7FE4792BD4}"/>
              </a:ext>
            </a:extLst>
          </p:cNvPr>
          <p:cNvCxnSpPr>
            <a:cxnSpLocks/>
            <a:stCxn id="9" idx="1"/>
          </p:cNvCxnSpPr>
          <p:nvPr/>
        </p:nvCxnSpPr>
        <p:spPr>
          <a:xfrm flipH="1">
            <a:off x="9532706" y="2652198"/>
            <a:ext cx="696390" cy="3526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7CACCCCD-31B5-3B46-BE22-736AB7FBEEBC}"/>
              </a:ext>
            </a:extLst>
          </p:cNvPr>
          <p:cNvSpPr txBox="1"/>
          <p:nvPr/>
        </p:nvSpPr>
        <p:spPr>
          <a:xfrm>
            <a:off x="530748" y="4337183"/>
            <a:ext cx="1811760" cy="584773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600" dirty="0">
                <a:solidFill>
                  <a:srgbClr val="2D2C61"/>
                </a:solidFill>
                <a:latin typeface="+mj-lt"/>
                <a:ea typeface="+mj-ea"/>
                <a:cs typeface="+mj-cs"/>
                <a:sym typeface="Calibri"/>
              </a:rPr>
              <a:t>ISIS Neutron and Muon source</a:t>
            </a:r>
            <a:endParaRPr kumimoji="0" lang="en-GB" sz="1600" b="0" i="0" u="none" strike="noStrike" cap="none" spc="0" normalizeH="0" baseline="0" dirty="0">
              <a:ln>
                <a:noFill/>
              </a:ln>
              <a:solidFill>
                <a:srgbClr val="2D2C61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E7DB6DC-9632-2B45-9341-88F199253BA5}"/>
              </a:ext>
            </a:extLst>
          </p:cNvPr>
          <p:cNvCxnSpPr>
            <a:cxnSpLocks/>
            <a:stCxn id="19" idx="3"/>
          </p:cNvCxnSpPr>
          <p:nvPr/>
        </p:nvCxnSpPr>
        <p:spPr>
          <a:xfrm flipV="1">
            <a:off x="2342508" y="3981308"/>
            <a:ext cx="2784296" cy="64826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8FCDDC86-72B5-954E-AC81-7BFC3CF98C74}"/>
              </a:ext>
            </a:extLst>
          </p:cNvPr>
          <p:cNvSpPr txBox="1"/>
          <p:nvPr/>
        </p:nvSpPr>
        <p:spPr>
          <a:xfrm>
            <a:off x="10023421" y="3688922"/>
            <a:ext cx="1778138" cy="584773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600" dirty="0">
                <a:latin typeface="+mj-lt"/>
              </a:rPr>
              <a:t>Rosalind Franklin Institute</a:t>
            </a:r>
            <a:endParaRPr kumimoji="0" lang="en-GB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0F933DB0-A31D-1C42-84CD-B9218527F4E4}"/>
              </a:ext>
            </a:extLst>
          </p:cNvPr>
          <p:cNvCxnSpPr>
            <a:cxnSpLocks/>
          </p:cNvCxnSpPr>
          <p:nvPr/>
        </p:nvCxnSpPr>
        <p:spPr>
          <a:xfrm flipH="1" flipV="1">
            <a:off x="7263830" y="2944584"/>
            <a:ext cx="2759591" cy="103672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736B8249-16F1-044E-AE3E-22EF60502081}"/>
              </a:ext>
            </a:extLst>
          </p:cNvPr>
          <p:cNvSpPr txBox="1"/>
          <p:nvPr/>
        </p:nvSpPr>
        <p:spPr>
          <a:xfrm>
            <a:off x="1293925" y="5887609"/>
            <a:ext cx="9565859" cy="338552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600" dirty="0">
                <a:solidFill>
                  <a:srgbClr val="2D2C61"/>
                </a:solidFill>
                <a:latin typeface="+mj-lt"/>
                <a:ea typeface="+mj-ea"/>
                <a:cs typeface="+mj-cs"/>
                <a:sym typeface="Calibri"/>
              </a:rPr>
              <a:t>Harwell Science and Innovation Campus is 270 Hectares in size, located 30km south of Oxford.</a:t>
            </a:r>
            <a:endParaRPr kumimoji="0" lang="en-GB" sz="1600" b="0" i="0" u="none" strike="noStrike" cap="none" spc="0" normalizeH="0" baseline="0" dirty="0">
              <a:ln>
                <a:noFill/>
              </a:ln>
              <a:solidFill>
                <a:srgbClr val="2D2C61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91478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9" grpId="0" animBg="1"/>
      <p:bldP spid="4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E2B9F-FB96-AB41-8300-9FBF9F353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2A32A8-5DCC-0544-BDC6-B088359359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>
                <a:highlight>
                  <a:scrgbClr r="0" g="0" b="0">
                    <a:alpha val="0"/>
                  </a:scrgbClr>
                </a:highlight>
                <a:latin typeface="DejaVu Sans" pitchFamily="34"/>
              </a:rPr>
              <a:t>STFC supports High Energy Physics, Nuclear and Space Science.</a:t>
            </a:r>
          </a:p>
          <a:p>
            <a:pPr lvl="1"/>
            <a:r>
              <a:rPr lang="en-GB" sz="2000" dirty="0">
                <a:highlight>
                  <a:scrgbClr r="0" g="0" b="0">
                    <a:alpha val="0"/>
                  </a:scrgbClr>
                </a:highlight>
                <a:latin typeface="DejaVu Sans" pitchFamily="34"/>
              </a:rPr>
              <a:t>Close relationship with other research councils.</a:t>
            </a:r>
          </a:p>
          <a:p>
            <a:r>
              <a:rPr lang="en-GB" sz="2400" dirty="0">
                <a:highlight>
                  <a:scrgbClr r="0" g="0" b="0">
                    <a:alpha val="0"/>
                  </a:scrgbClr>
                </a:highlight>
                <a:latin typeface="DejaVu Sans" pitchFamily="34"/>
              </a:rPr>
              <a:t>Scientific Computing Department (SCD) aims to provide computing resources for everyone.</a:t>
            </a:r>
          </a:p>
          <a:p>
            <a:pPr lvl="1"/>
            <a:r>
              <a:rPr lang="en-GB" sz="2000" dirty="0">
                <a:highlight>
                  <a:scrgbClr r="0" g="0" b="0">
                    <a:alpha val="0"/>
                  </a:scrgbClr>
                </a:highlight>
                <a:latin typeface="DejaVu Sans" pitchFamily="34"/>
              </a:rPr>
              <a:t>Bespoke solutions (e.g. </a:t>
            </a:r>
            <a:r>
              <a:rPr lang="en-GB" sz="2000" dirty="0">
                <a:highlight>
                  <a:scrgbClr r="0" g="0" b="0">
                    <a:alpha val="0"/>
                  </a:scrgbClr>
                </a:highlight>
                <a:latin typeface="DejaVu Sans" pitchFamily="34"/>
                <a:hlinkClick r:id="rId2"/>
              </a:rPr>
              <a:t>JASMIN</a:t>
            </a:r>
            <a:r>
              <a:rPr lang="en-GB" sz="2000" dirty="0">
                <a:highlight>
                  <a:scrgbClr r="0" g="0" b="0">
                    <a:alpha val="0"/>
                  </a:scrgbClr>
                </a:highlight>
                <a:latin typeface="DejaVu Sans" pitchFamily="34"/>
              </a:rPr>
              <a:t>)</a:t>
            </a:r>
          </a:p>
          <a:p>
            <a:pPr lvl="1"/>
            <a:r>
              <a:rPr lang="en-GB" sz="2000" dirty="0">
                <a:highlight>
                  <a:scrgbClr r="0" g="0" b="0">
                    <a:alpha val="0"/>
                  </a:scrgbClr>
                </a:highlight>
                <a:latin typeface="DejaVu Sans" pitchFamily="34"/>
              </a:rPr>
              <a:t>General purpose OpenStack instance.</a:t>
            </a:r>
          </a:p>
          <a:p>
            <a:pPr lvl="2"/>
            <a:r>
              <a:rPr lang="en-GB" sz="1600" dirty="0">
                <a:highlight>
                  <a:scrgbClr r="0" g="0" b="0">
                    <a:alpha val="0"/>
                  </a:scrgbClr>
                </a:highlight>
                <a:latin typeface="DejaVu Sans" pitchFamily="34"/>
              </a:rPr>
              <a:t>50k CPU Cores, 300+ GPUs</a:t>
            </a:r>
          </a:p>
          <a:p>
            <a:pPr lvl="1"/>
            <a:r>
              <a:rPr lang="en-GB" sz="2000" dirty="0">
                <a:highlight>
                  <a:scrgbClr r="0" g="0" b="0">
                    <a:alpha val="0"/>
                  </a:scrgbClr>
                </a:highlight>
                <a:latin typeface="DejaVu Sans" pitchFamily="34"/>
              </a:rPr>
              <a:t>S3 storage (Echo)</a:t>
            </a:r>
          </a:p>
          <a:p>
            <a:pPr lvl="2"/>
            <a:r>
              <a:rPr lang="en-GB" sz="1600" dirty="0">
                <a:highlight>
                  <a:scrgbClr r="0" g="0" b="0">
                    <a:alpha val="0"/>
                  </a:scrgbClr>
                </a:highlight>
                <a:latin typeface="DejaVu Sans" pitchFamily="34"/>
              </a:rPr>
              <a:t>~80PB raw capacity</a:t>
            </a:r>
          </a:p>
          <a:p>
            <a:pPr lvl="1"/>
            <a:r>
              <a:rPr lang="en-GB" sz="2000" dirty="0">
                <a:highlight>
                  <a:scrgbClr r="0" g="0" b="0">
                    <a:alpha val="0"/>
                  </a:scrgbClr>
                </a:highlight>
                <a:latin typeface="DejaVu Sans" pitchFamily="34"/>
              </a:rPr>
              <a:t>Castor (soon to be CTA) Tape Archive</a:t>
            </a:r>
          </a:p>
          <a:p>
            <a:pPr lvl="2"/>
            <a:r>
              <a:rPr lang="en-GB" sz="1600" dirty="0">
                <a:highlight>
                  <a:scrgbClr r="0" g="0" b="0">
                    <a:alpha val="0"/>
                  </a:scrgbClr>
                </a:highlight>
                <a:latin typeface="DejaVu Sans" pitchFamily="34"/>
              </a:rPr>
              <a:t>~200PB data stored</a:t>
            </a:r>
          </a:p>
          <a:p>
            <a:r>
              <a:rPr lang="en-GB" sz="2400" dirty="0">
                <a:highlight>
                  <a:scrgbClr r="0" g="0" b="0">
                    <a:alpha val="0"/>
                  </a:scrgbClr>
                </a:highlight>
                <a:latin typeface="DejaVu Sans" pitchFamily="34"/>
                <a:hlinkClick r:id="rId3"/>
              </a:rPr>
              <a:t>See recent HEPiX talk for more information.</a:t>
            </a:r>
            <a:endParaRPr lang="en-GB" sz="2400" dirty="0">
              <a:highlight>
                <a:scrgbClr r="0" g="0" b="0">
                  <a:alpha val="0"/>
                </a:scrgbClr>
              </a:highlight>
              <a:latin typeface="DejaVu Sans" pitchFamily="34"/>
            </a:endParaRPr>
          </a:p>
        </p:txBody>
      </p:sp>
      <p:sp>
        <p:nvSpPr>
          <p:cNvPr id="42" name="Footer Placeholder 3">
            <a:extLst>
              <a:ext uri="{FF2B5EF4-FFF2-40B4-BE49-F238E27FC236}">
                <a16:creationId xmlns:a16="http://schemas.microsoft.com/office/drawing/2014/main" id="{AF6430F9-9D12-794E-85AE-1B2B34538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Alastair Dewhurst, 6</a:t>
            </a:r>
            <a:r>
              <a:rPr lang="en-US" baseline="30000" dirty="0"/>
              <a:t>th</a:t>
            </a:r>
            <a:r>
              <a:rPr lang="en-US" dirty="0"/>
              <a:t> April 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13B06E-8D7A-3849-B27A-DBF364429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3</a:t>
            </a:fld>
            <a:endParaRPr lang="en-US" dirty="0"/>
          </a:p>
        </p:txBody>
      </p:sp>
      <p:sp>
        <p:nvSpPr>
          <p:cNvPr id="65" name="Content Placeholder 2">
            <a:extLst>
              <a:ext uri="{FF2B5EF4-FFF2-40B4-BE49-F238E27FC236}">
                <a16:creationId xmlns:a16="http://schemas.microsoft.com/office/drawing/2014/main" id="{2E260BDC-E141-434C-BC1A-FF716A8B3ECA}"/>
              </a:ext>
            </a:extLst>
          </p:cNvPr>
          <p:cNvSpPr txBox="1">
            <a:spLocks/>
          </p:cNvSpPr>
          <p:nvPr/>
        </p:nvSpPr>
        <p:spPr>
          <a:xfrm>
            <a:off x="838199" y="5764499"/>
            <a:ext cx="10515599" cy="4124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Wingdings" pitchFamily="2" charset="2"/>
              <a:buChar char="§"/>
              <a:defRPr sz="28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itchFamily="2" charset="2"/>
              <a:buChar char="§"/>
              <a:defRPr sz="24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itchFamily="2" charset="2"/>
              <a:buChar char="§"/>
              <a:defRPr sz="20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itchFamily="2" charset="2"/>
              <a:buChar char="§"/>
              <a:defRPr sz="18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itchFamily="2" charset="2"/>
              <a:buChar char="§"/>
              <a:defRPr sz="18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4C815712-8F7B-8E48-B1AE-F7066ACA78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59129" y="2460514"/>
            <a:ext cx="2382631" cy="371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140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853C5-BEFC-4F46-B630-92B63D972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IRIS (UK)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78EAAA-68FF-234F-B2CE-163847AE54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5875"/>
            <a:ext cx="10515600" cy="251324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IRIS (not to be confused with the US IRIS-HEP) is an STFC project to fund shared computing for the non-LHC community.</a:t>
            </a:r>
          </a:p>
          <a:p>
            <a:r>
              <a:rPr lang="en-US" dirty="0"/>
              <a:t>We have observed modest growth in non-LHC grid usage.</a:t>
            </a:r>
          </a:p>
          <a:p>
            <a:pPr lvl="1"/>
            <a:r>
              <a:rPr lang="en-US" dirty="0"/>
              <a:t>Dune for data, LSST with their data challenges.</a:t>
            </a:r>
          </a:p>
          <a:p>
            <a:r>
              <a:rPr lang="en-US" dirty="0"/>
              <a:t>Massive growth in demand for Cloud resources (CPUs / GPUs)</a:t>
            </a:r>
          </a:p>
          <a:p>
            <a:r>
              <a:rPr lang="en-US" dirty="0"/>
              <a:t>Strong demand for S3 storage.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79557A-9E23-564A-8079-7A5EA4434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Alastair Dewhurst, 12</a:t>
            </a:r>
            <a:r>
              <a:rPr lang="en-US" baseline="30000" dirty="0"/>
              <a:t>th</a:t>
            </a:r>
            <a:r>
              <a:rPr lang="en-US" dirty="0"/>
              <a:t> October 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22ED73-9C94-D647-8D90-3FADDA1D5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4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754F95-A2AC-6245-8473-AF4CB06D8EA7}"/>
              </a:ext>
            </a:extLst>
          </p:cNvPr>
          <p:cNvSpPr txBox="1"/>
          <p:nvPr/>
        </p:nvSpPr>
        <p:spPr>
          <a:xfrm>
            <a:off x="669235" y="5746936"/>
            <a:ext cx="10562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Plot show CPU resource usage by non-LHC experiments.  Blue is Grid, Red is Cloud</a:t>
            </a:r>
          </a:p>
        </p:txBody>
      </p:sp>
      <p:pic>
        <p:nvPicPr>
          <p:cNvPr id="9" name="Picture 8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C37C0F02-3229-FA4D-9EA4-94FEC2D45A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501" y="3809068"/>
            <a:ext cx="10515600" cy="1937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7681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E2B9F-FB96-AB41-8300-9FBF9F353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S3 Usage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2A32A8-5DCC-0544-BDC6-B088359359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5874"/>
            <a:ext cx="10515600" cy="582683"/>
          </a:xfrm>
        </p:spPr>
        <p:txBody>
          <a:bodyPr>
            <a:normAutofit/>
          </a:bodyPr>
          <a:lstStyle/>
          <a:p>
            <a:r>
              <a:rPr lang="en-GB" sz="2400" dirty="0">
                <a:highlight>
                  <a:scrgbClr r="0" g="0" b="0">
                    <a:alpha val="0"/>
                  </a:scrgbClr>
                </a:highlight>
                <a:latin typeface="DejaVu Sans" pitchFamily="34"/>
              </a:rPr>
              <a:t>New monitoring since start of February</a:t>
            </a:r>
          </a:p>
        </p:txBody>
      </p:sp>
      <p:sp>
        <p:nvSpPr>
          <p:cNvPr id="42" name="Footer Placeholder 3">
            <a:extLst>
              <a:ext uri="{FF2B5EF4-FFF2-40B4-BE49-F238E27FC236}">
                <a16:creationId xmlns:a16="http://schemas.microsoft.com/office/drawing/2014/main" id="{AF6430F9-9D12-794E-85AE-1B2B34538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Alastair Dewhurst, 6</a:t>
            </a:r>
            <a:r>
              <a:rPr lang="en-US" baseline="30000" dirty="0"/>
              <a:t>th</a:t>
            </a:r>
            <a:r>
              <a:rPr lang="en-US" dirty="0"/>
              <a:t> April 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13B06E-8D7A-3849-B27A-DBF364429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5</a:t>
            </a:fld>
            <a:endParaRPr lang="en-US" dirty="0"/>
          </a:p>
        </p:txBody>
      </p:sp>
      <p:sp>
        <p:nvSpPr>
          <p:cNvPr id="65" name="Content Placeholder 2">
            <a:extLst>
              <a:ext uri="{FF2B5EF4-FFF2-40B4-BE49-F238E27FC236}">
                <a16:creationId xmlns:a16="http://schemas.microsoft.com/office/drawing/2014/main" id="{2E260BDC-E141-434C-BC1A-FF716A8B3ECA}"/>
              </a:ext>
            </a:extLst>
          </p:cNvPr>
          <p:cNvSpPr txBox="1">
            <a:spLocks/>
          </p:cNvSpPr>
          <p:nvPr/>
        </p:nvSpPr>
        <p:spPr>
          <a:xfrm>
            <a:off x="838199" y="5764499"/>
            <a:ext cx="10515599" cy="4124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Wingdings" pitchFamily="2" charset="2"/>
              <a:buChar char="§"/>
              <a:defRPr sz="28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itchFamily="2" charset="2"/>
              <a:buChar char="§"/>
              <a:defRPr sz="24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itchFamily="2" charset="2"/>
              <a:buChar char="§"/>
              <a:defRPr sz="20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itchFamily="2" charset="2"/>
              <a:buChar char="§"/>
              <a:defRPr sz="18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itchFamily="2" charset="2"/>
              <a:buChar char="§"/>
              <a:defRPr sz="18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6" name="Picture 5" descr="Graphical user interface&#10;&#10;Description automatically generated">
            <a:extLst>
              <a:ext uri="{FF2B5EF4-FFF2-40B4-BE49-F238E27FC236}">
                <a16:creationId xmlns:a16="http://schemas.microsoft.com/office/drawing/2014/main" id="{27484A58-23F3-294C-9987-4391C5805D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1831508"/>
            <a:ext cx="10703562" cy="4357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6101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D1FDB-2E16-2F43-8790-CB89B28CD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Storage Architecture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718B70-6E0E-5445-ACF9-DA3094088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6</a:t>
            </a:fld>
            <a:endParaRPr lang="en-US" dirty="0"/>
          </a:p>
        </p:txBody>
      </p:sp>
      <p:sp>
        <p:nvSpPr>
          <p:cNvPr id="6" name="Can 5">
            <a:extLst>
              <a:ext uri="{FF2B5EF4-FFF2-40B4-BE49-F238E27FC236}">
                <a16:creationId xmlns:a16="http://schemas.microsoft.com/office/drawing/2014/main" id="{216D90EC-9405-1A43-A0C7-FD373409111F}"/>
              </a:ext>
            </a:extLst>
          </p:cNvPr>
          <p:cNvSpPr/>
          <p:nvPr/>
        </p:nvSpPr>
        <p:spPr>
          <a:xfrm>
            <a:off x="1707222" y="3857945"/>
            <a:ext cx="1345058" cy="1787704"/>
          </a:xfrm>
          <a:prstGeom prst="can">
            <a:avLst/>
          </a:prstGeom>
          <a:solidFill>
            <a:srgbClr val="70AD47">
              <a:alpha val="75294"/>
            </a:srgb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Meta Data Server</a:t>
            </a:r>
          </a:p>
        </p:txBody>
      </p:sp>
      <p:sp>
        <p:nvSpPr>
          <p:cNvPr id="7" name="Cube 6">
            <a:extLst>
              <a:ext uri="{FF2B5EF4-FFF2-40B4-BE49-F238E27FC236}">
                <a16:creationId xmlns:a16="http://schemas.microsoft.com/office/drawing/2014/main" id="{0EDB856F-9311-8041-8867-1352D34E6DE9}"/>
              </a:ext>
            </a:extLst>
          </p:cNvPr>
          <p:cNvSpPr/>
          <p:nvPr/>
        </p:nvSpPr>
        <p:spPr>
          <a:xfrm>
            <a:off x="4636854" y="4042795"/>
            <a:ext cx="1345058" cy="1787704"/>
          </a:xfrm>
          <a:prstGeom prst="cube">
            <a:avLst/>
          </a:prstGeom>
          <a:solidFill>
            <a:srgbClr val="003088">
              <a:alpha val="75294"/>
            </a:srgb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Storage Server</a:t>
            </a:r>
          </a:p>
        </p:txBody>
      </p:sp>
      <p:sp>
        <p:nvSpPr>
          <p:cNvPr id="8" name="Sequential Access Storage 7">
            <a:extLst>
              <a:ext uri="{FF2B5EF4-FFF2-40B4-BE49-F238E27FC236}">
                <a16:creationId xmlns:a16="http://schemas.microsoft.com/office/drawing/2014/main" id="{CBB631F9-F9B3-2941-9367-D8D3DFE24FA3}"/>
              </a:ext>
            </a:extLst>
          </p:cNvPr>
          <p:cNvSpPr/>
          <p:nvPr/>
        </p:nvSpPr>
        <p:spPr>
          <a:xfrm>
            <a:off x="9935110" y="4243227"/>
            <a:ext cx="1418690" cy="1417835"/>
          </a:xfrm>
          <a:prstGeom prst="flowChartMagneticTape">
            <a:avLst/>
          </a:prstGeom>
          <a:solidFill>
            <a:srgbClr val="FF0000">
              <a:alpha val="75294"/>
            </a:srgb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Tape System</a:t>
            </a:r>
          </a:p>
        </p:txBody>
      </p:sp>
      <p:sp>
        <p:nvSpPr>
          <p:cNvPr id="9" name="Alternative Process 8">
            <a:extLst>
              <a:ext uri="{FF2B5EF4-FFF2-40B4-BE49-F238E27FC236}">
                <a16:creationId xmlns:a16="http://schemas.microsoft.com/office/drawing/2014/main" id="{850418BA-2636-5B4C-96A7-0B1838311721}"/>
              </a:ext>
            </a:extLst>
          </p:cNvPr>
          <p:cNvSpPr/>
          <p:nvPr/>
        </p:nvSpPr>
        <p:spPr>
          <a:xfrm>
            <a:off x="6056080" y="1472577"/>
            <a:ext cx="1559318" cy="1078787"/>
          </a:xfrm>
          <a:prstGeom prst="flowChartAlternate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Gateway / Door</a:t>
            </a:r>
          </a:p>
        </p:txBody>
      </p:sp>
      <p:sp>
        <p:nvSpPr>
          <p:cNvPr id="10" name="Cube 9">
            <a:extLst>
              <a:ext uri="{FF2B5EF4-FFF2-40B4-BE49-F238E27FC236}">
                <a16:creationId xmlns:a16="http://schemas.microsoft.com/office/drawing/2014/main" id="{91C072ED-7E28-ED41-9310-59447FF97BC9}"/>
              </a:ext>
            </a:extLst>
          </p:cNvPr>
          <p:cNvSpPr/>
          <p:nvPr/>
        </p:nvSpPr>
        <p:spPr>
          <a:xfrm>
            <a:off x="6125751" y="4042795"/>
            <a:ext cx="1345058" cy="1787704"/>
          </a:xfrm>
          <a:prstGeom prst="cube">
            <a:avLst/>
          </a:prstGeom>
          <a:solidFill>
            <a:srgbClr val="003088">
              <a:alpha val="75294"/>
            </a:srgb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Storage Server</a:t>
            </a:r>
          </a:p>
        </p:txBody>
      </p:sp>
      <p:sp>
        <p:nvSpPr>
          <p:cNvPr id="11" name="Cube 10">
            <a:extLst>
              <a:ext uri="{FF2B5EF4-FFF2-40B4-BE49-F238E27FC236}">
                <a16:creationId xmlns:a16="http://schemas.microsoft.com/office/drawing/2014/main" id="{5CB662E1-014F-0C40-AC3C-EBCE117166A9}"/>
              </a:ext>
            </a:extLst>
          </p:cNvPr>
          <p:cNvSpPr/>
          <p:nvPr/>
        </p:nvSpPr>
        <p:spPr>
          <a:xfrm>
            <a:off x="7672440" y="4042795"/>
            <a:ext cx="1345058" cy="1787704"/>
          </a:xfrm>
          <a:prstGeom prst="cube">
            <a:avLst/>
          </a:prstGeom>
          <a:solidFill>
            <a:srgbClr val="003088">
              <a:alpha val="75294"/>
            </a:srgb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Storage Server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848EEA6-C167-B44D-BDCB-1B5EB80FFFB9}"/>
              </a:ext>
            </a:extLst>
          </p:cNvPr>
          <p:cNvSpPr/>
          <p:nvPr/>
        </p:nvSpPr>
        <p:spPr>
          <a:xfrm>
            <a:off x="1685818" y="1647446"/>
            <a:ext cx="1387867" cy="666052"/>
          </a:xfrm>
          <a:prstGeom prst="ellipse">
            <a:avLst/>
          </a:prstGeom>
          <a:solidFill>
            <a:srgbClr val="FFC000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Client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D9D5404-DE58-324E-BF60-D3A58E13BB78}"/>
              </a:ext>
            </a:extLst>
          </p:cNvPr>
          <p:cNvCxnSpPr>
            <a:stCxn id="14" idx="4"/>
            <a:endCxn id="6" idx="1"/>
          </p:cNvCxnSpPr>
          <p:nvPr/>
        </p:nvCxnSpPr>
        <p:spPr>
          <a:xfrm flipH="1">
            <a:off x="2379751" y="2313498"/>
            <a:ext cx="1" cy="1544447"/>
          </a:xfrm>
          <a:prstGeom prst="straightConnector1">
            <a:avLst/>
          </a:prstGeom>
          <a:ln w="19050">
            <a:solidFill>
              <a:schemeClr val="tx1">
                <a:lumMod val="50000"/>
              </a:schemeClr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6EDA64A-E510-2D4B-B3BC-A105922DB6D1}"/>
              </a:ext>
            </a:extLst>
          </p:cNvPr>
          <p:cNvCxnSpPr>
            <a:cxnSpLocks/>
            <a:stCxn id="14" idx="5"/>
          </p:cNvCxnSpPr>
          <p:nvPr/>
        </p:nvCxnSpPr>
        <p:spPr>
          <a:xfrm>
            <a:off x="2870437" y="2215957"/>
            <a:ext cx="1714993" cy="1719045"/>
          </a:xfrm>
          <a:prstGeom prst="straightConnector1">
            <a:avLst/>
          </a:prstGeom>
          <a:ln w="19050">
            <a:solidFill>
              <a:schemeClr val="tx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B53F8F0-A7E5-EA44-A673-C64D8C1AF8AA}"/>
              </a:ext>
            </a:extLst>
          </p:cNvPr>
          <p:cNvCxnSpPr>
            <a:cxnSpLocks/>
            <a:stCxn id="9" idx="2"/>
            <a:endCxn id="45" idx="0"/>
          </p:cNvCxnSpPr>
          <p:nvPr/>
        </p:nvCxnSpPr>
        <p:spPr>
          <a:xfrm flipH="1">
            <a:off x="6833919" y="2551364"/>
            <a:ext cx="1820" cy="1306581"/>
          </a:xfrm>
          <a:prstGeom prst="straightConnector1">
            <a:avLst/>
          </a:prstGeom>
          <a:ln w="19050">
            <a:solidFill>
              <a:schemeClr val="tx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C3A1218-47AF-6E49-AF07-48D488202EF7}"/>
              </a:ext>
            </a:extLst>
          </p:cNvPr>
          <p:cNvCxnSpPr>
            <a:cxnSpLocks/>
            <a:stCxn id="14" idx="6"/>
            <a:endCxn id="9" idx="1"/>
          </p:cNvCxnSpPr>
          <p:nvPr/>
        </p:nvCxnSpPr>
        <p:spPr>
          <a:xfrm>
            <a:off x="3073685" y="1980472"/>
            <a:ext cx="2982395" cy="31499"/>
          </a:xfrm>
          <a:prstGeom prst="straightConnector1">
            <a:avLst/>
          </a:prstGeom>
          <a:ln w="19050">
            <a:solidFill>
              <a:schemeClr val="tx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A83861AC-6355-5D4C-BC0D-F135043EDBE1}"/>
              </a:ext>
            </a:extLst>
          </p:cNvPr>
          <p:cNvCxnSpPr>
            <a:cxnSpLocks/>
            <a:stCxn id="45" idx="3"/>
            <a:endCxn id="8" idx="1"/>
          </p:cNvCxnSpPr>
          <p:nvPr/>
        </p:nvCxnSpPr>
        <p:spPr>
          <a:xfrm flipV="1">
            <a:off x="9174822" y="4952145"/>
            <a:ext cx="760288" cy="2567"/>
          </a:xfrm>
          <a:prstGeom prst="straightConnector1">
            <a:avLst/>
          </a:prstGeom>
          <a:ln w="19050">
            <a:solidFill>
              <a:schemeClr val="tx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7D99F631-9EEA-2D4C-85E3-7D0218D52824}"/>
              </a:ext>
            </a:extLst>
          </p:cNvPr>
          <p:cNvCxnSpPr>
            <a:cxnSpLocks/>
          </p:cNvCxnSpPr>
          <p:nvPr/>
        </p:nvCxnSpPr>
        <p:spPr>
          <a:xfrm flipH="1">
            <a:off x="3052280" y="4847929"/>
            <a:ext cx="1440735" cy="0"/>
          </a:xfrm>
          <a:prstGeom prst="straightConnector1">
            <a:avLst/>
          </a:prstGeom>
          <a:ln w="19050">
            <a:solidFill>
              <a:schemeClr val="tx1">
                <a:lumMod val="50000"/>
              </a:schemeClr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Alternative Process 44">
            <a:extLst>
              <a:ext uri="{FF2B5EF4-FFF2-40B4-BE49-F238E27FC236}">
                <a16:creationId xmlns:a16="http://schemas.microsoft.com/office/drawing/2014/main" id="{04F3A803-47F2-584A-8EDF-3A1BD7058F9C}"/>
              </a:ext>
            </a:extLst>
          </p:cNvPr>
          <p:cNvSpPr/>
          <p:nvPr/>
        </p:nvSpPr>
        <p:spPr>
          <a:xfrm>
            <a:off x="4493015" y="3857945"/>
            <a:ext cx="4681807" cy="2193534"/>
          </a:xfrm>
          <a:prstGeom prst="flowChartAlternateProcess">
            <a:avLst/>
          </a:prstGeom>
          <a:noFill/>
          <a:ln w="19050">
            <a:solidFill>
              <a:schemeClr val="tx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ooter Placeholder 3">
            <a:extLst>
              <a:ext uri="{FF2B5EF4-FFF2-40B4-BE49-F238E27FC236}">
                <a16:creationId xmlns:a16="http://schemas.microsoft.com/office/drawing/2014/main" id="{5BD0F418-3923-F346-9D44-CAE570DE6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22054"/>
            <a:ext cx="4114800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Alastair Dewhurst, 6</a:t>
            </a:r>
            <a:r>
              <a:rPr lang="en-US" baseline="30000" dirty="0"/>
              <a:t>th</a:t>
            </a:r>
            <a:r>
              <a:rPr lang="en-US" dirty="0"/>
              <a:t> April 2021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0EEC5F-F9BB-B548-A052-08B15C2D1B33}"/>
              </a:ext>
            </a:extLst>
          </p:cNvPr>
          <p:cNvSpPr txBox="1"/>
          <p:nvPr/>
        </p:nvSpPr>
        <p:spPr>
          <a:xfrm>
            <a:off x="912683" y="1103245"/>
            <a:ext cx="20136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Object Store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76BB339-03E8-DB4C-BB66-EAE3F9A02BB4}"/>
              </a:ext>
            </a:extLst>
          </p:cNvPr>
          <p:cNvSpPr txBox="1"/>
          <p:nvPr/>
        </p:nvSpPr>
        <p:spPr>
          <a:xfrm>
            <a:off x="912683" y="1103658"/>
            <a:ext cx="18950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File System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CE267DA-11FC-0C41-8C4B-023121DF8541}"/>
              </a:ext>
            </a:extLst>
          </p:cNvPr>
          <p:cNvSpPr txBox="1"/>
          <p:nvPr/>
        </p:nvSpPr>
        <p:spPr>
          <a:xfrm>
            <a:off x="912683" y="1095624"/>
            <a:ext cx="8691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HSM</a:t>
            </a:r>
          </a:p>
        </p:txBody>
      </p:sp>
    </p:spTree>
    <p:extLst>
      <p:ext uri="{BB962C8B-B14F-4D97-AF65-F5344CB8AC3E}">
        <p14:creationId xmlns:p14="http://schemas.microsoft.com/office/powerpoint/2010/main" val="2340060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3" grpId="0"/>
      <p:bldP spid="21" grpId="0"/>
      <p:bldP spid="21" grpId="1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E2B9F-FB96-AB41-8300-9FBF9F353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 Stores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2A32A8-5DCC-0544-BDC6-B088359359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594226"/>
            <a:ext cx="5257800" cy="25827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u="sng" dirty="0">
                <a:highlight>
                  <a:scrgbClr r="0" g="0" b="0">
                    <a:alpha val="0"/>
                  </a:scrgbClr>
                </a:highlight>
                <a:latin typeface="DejaVu Sans" pitchFamily="34"/>
              </a:rPr>
              <a:t>Administrator</a:t>
            </a:r>
          </a:p>
          <a:p>
            <a:r>
              <a:rPr lang="en-GB" sz="2400" dirty="0">
                <a:solidFill>
                  <a:srgbClr val="00B050"/>
                </a:solidFill>
                <a:highlight>
                  <a:scrgbClr r="0" g="0" b="0">
                    <a:alpha val="0"/>
                  </a:scrgbClr>
                </a:highlight>
                <a:latin typeface="DejaVu Sans" pitchFamily="34"/>
              </a:rPr>
              <a:t>Larger choice of solutions.</a:t>
            </a:r>
          </a:p>
          <a:p>
            <a:r>
              <a:rPr lang="en-GB" sz="2400" dirty="0">
                <a:solidFill>
                  <a:srgbClr val="00B050"/>
                </a:solidFill>
                <a:highlight>
                  <a:scrgbClr r="0" g="0" b="0">
                    <a:alpha val="0"/>
                  </a:scrgbClr>
                </a:highlight>
                <a:latin typeface="DejaVu Sans" pitchFamily="34"/>
              </a:rPr>
              <a:t>More scalable / Easier to maintain</a:t>
            </a:r>
          </a:p>
          <a:p>
            <a:r>
              <a:rPr lang="en-GB" sz="2400" dirty="0">
                <a:solidFill>
                  <a:srgbClr val="00B050"/>
                </a:solidFill>
                <a:highlight>
                  <a:scrgbClr r="0" g="0" b="0">
                    <a:alpha val="0"/>
                  </a:scrgbClr>
                </a:highlight>
                <a:latin typeface="DejaVu Sans" pitchFamily="34"/>
              </a:rPr>
              <a:t>Better suited to certain features e.g. Erasure Coding.</a:t>
            </a:r>
          </a:p>
        </p:txBody>
      </p:sp>
      <p:sp>
        <p:nvSpPr>
          <p:cNvPr id="42" name="Footer Placeholder 3">
            <a:extLst>
              <a:ext uri="{FF2B5EF4-FFF2-40B4-BE49-F238E27FC236}">
                <a16:creationId xmlns:a16="http://schemas.microsoft.com/office/drawing/2014/main" id="{AF6430F9-9D12-794E-85AE-1B2B34538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Alastair Dewhurst, 6</a:t>
            </a:r>
            <a:r>
              <a:rPr lang="en-US" baseline="30000" dirty="0"/>
              <a:t>th</a:t>
            </a:r>
            <a:r>
              <a:rPr lang="en-US" dirty="0"/>
              <a:t> April 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13B06E-8D7A-3849-B27A-DBF364429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7</a:t>
            </a:fld>
            <a:endParaRPr lang="en-US" dirty="0"/>
          </a:p>
        </p:txBody>
      </p:sp>
      <p:sp>
        <p:nvSpPr>
          <p:cNvPr id="65" name="Content Placeholder 2">
            <a:extLst>
              <a:ext uri="{FF2B5EF4-FFF2-40B4-BE49-F238E27FC236}">
                <a16:creationId xmlns:a16="http://schemas.microsoft.com/office/drawing/2014/main" id="{2E260BDC-E141-434C-BC1A-FF716A8B3ECA}"/>
              </a:ext>
            </a:extLst>
          </p:cNvPr>
          <p:cNvSpPr txBox="1">
            <a:spLocks/>
          </p:cNvSpPr>
          <p:nvPr/>
        </p:nvSpPr>
        <p:spPr>
          <a:xfrm>
            <a:off x="838199" y="5764499"/>
            <a:ext cx="10515599" cy="4124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Wingdings" pitchFamily="2" charset="2"/>
              <a:buChar char="§"/>
              <a:defRPr sz="28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itchFamily="2" charset="2"/>
              <a:buChar char="§"/>
              <a:defRPr sz="24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itchFamily="2" charset="2"/>
              <a:buChar char="§"/>
              <a:defRPr sz="20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itchFamily="2" charset="2"/>
              <a:buChar char="§"/>
              <a:defRPr sz="18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itchFamily="2" charset="2"/>
              <a:buChar char="§"/>
              <a:defRPr sz="18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5B5BD9C-A5B0-3B49-A921-62BEE5B484A4}"/>
              </a:ext>
            </a:extLst>
          </p:cNvPr>
          <p:cNvSpPr txBox="1">
            <a:spLocks/>
          </p:cNvSpPr>
          <p:nvPr/>
        </p:nvSpPr>
        <p:spPr>
          <a:xfrm>
            <a:off x="6189978" y="3594226"/>
            <a:ext cx="5257800" cy="256327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Wingdings" pitchFamily="2" charset="2"/>
              <a:buChar char="§"/>
              <a:defRPr sz="28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itchFamily="2" charset="2"/>
              <a:buChar char="§"/>
              <a:defRPr sz="24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itchFamily="2" charset="2"/>
              <a:buChar char="§"/>
              <a:defRPr sz="20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itchFamily="2" charset="2"/>
              <a:buChar char="§"/>
              <a:defRPr sz="18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itchFamily="2" charset="2"/>
              <a:buChar char="§"/>
              <a:defRPr sz="18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u="sng" dirty="0">
                <a:highlight>
                  <a:scrgbClr r="0" g="0" b="0">
                    <a:alpha val="0"/>
                  </a:scrgbClr>
                </a:highlight>
                <a:latin typeface="DejaVu Sans" pitchFamily="34"/>
              </a:rPr>
              <a:t>User</a:t>
            </a:r>
          </a:p>
          <a:p>
            <a:r>
              <a:rPr lang="en-GB" sz="2400" dirty="0">
                <a:solidFill>
                  <a:srgbClr val="00B050"/>
                </a:solidFill>
                <a:highlight>
                  <a:scrgbClr r="0" g="0" b="0">
                    <a:alpha val="0"/>
                  </a:scrgbClr>
                </a:highlight>
                <a:latin typeface="DejaVu Sans" pitchFamily="34"/>
              </a:rPr>
              <a:t>More software supports it.</a:t>
            </a:r>
          </a:p>
          <a:p>
            <a:r>
              <a:rPr lang="en-GB" sz="2400" dirty="0">
                <a:solidFill>
                  <a:srgbClr val="00B050"/>
                </a:solidFill>
                <a:highlight>
                  <a:scrgbClr r="0" g="0" b="0">
                    <a:alpha val="0"/>
                  </a:scrgbClr>
                </a:highlight>
                <a:latin typeface="DejaVu Sans" pitchFamily="34"/>
              </a:rPr>
              <a:t>Better documentation.</a:t>
            </a:r>
          </a:p>
          <a:p>
            <a:r>
              <a:rPr lang="en-GB" sz="2400" dirty="0">
                <a:solidFill>
                  <a:srgbClr val="FF0000"/>
                </a:solidFill>
                <a:highlight>
                  <a:scrgbClr r="0" g="0" b="0">
                    <a:alpha val="0"/>
                  </a:scrgbClr>
                </a:highlight>
                <a:latin typeface="DejaVu Sans" pitchFamily="34"/>
              </a:rPr>
              <a:t>Fewer features.</a:t>
            </a:r>
          </a:p>
          <a:p>
            <a:r>
              <a:rPr lang="en-GB" sz="2400" dirty="0">
                <a:solidFill>
                  <a:srgbClr val="FF0000"/>
                </a:solidFill>
                <a:highlight>
                  <a:scrgbClr r="0" g="0" b="0">
                    <a:alpha val="0"/>
                  </a:scrgbClr>
                </a:highlight>
                <a:latin typeface="DejaVu Sans" pitchFamily="34"/>
              </a:rPr>
              <a:t>More responsible for their security.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85E9301-FBFD-2E48-8C41-881354B7524A}"/>
              </a:ext>
            </a:extLst>
          </p:cNvPr>
          <p:cNvSpPr txBox="1">
            <a:spLocks/>
          </p:cNvSpPr>
          <p:nvPr/>
        </p:nvSpPr>
        <p:spPr>
          <a:xfrm>
            <a:off x="838200" y="1430965"/>
            <a:ext cx="10515600" cy="1846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Wingdings" pitchFamily="2" charset="2"/>
              <a:buChar char="§"/>
              <a:defRPr sz="28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itchFamily="2" charset="2"/>
              <a:buChar char="§"/>
              <a:defRPr sz="24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itchFamily="2" charset="2"/>
              <a:buChar char="§"/>
              <a:defRPr sz="20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itchFamily="2" charset="2"/>
              <a:buChar char="§"/>
              <a:defRPr sz="18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itchFamily="2" charset="2"/>
              <a:buChar char="§"/>
              <a:defRPr sz="18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>
                <a:highlight>
                  <a:scrgbClr r="0" g="0" b="0">
                    <a:alpha val="0"/>
                  </a:scrgbClr>
                </a:highlight>
                <a:latin typeface="DejaVu Sans" pitchFamily="34"/>
              </a:rPr>
              <a:t>Object stores offer advantages/disadvantages for both Storage Administrators and Users.</a:t>
            </a:r>
          </a:p>
          <a:p>
            <a:pPr lvl="1"/>
            <a:r>
              <a:rPr lang="en-GB" sz="2000" dirty="0">
                <a:highlight>
                  <a:scrgbClr r="0" g="0" b="0">
                    <a:alpha val="0"/>
                  </a:scrgbClr>
                </a:highlight>
                <a:latin typeface="DejaVu Sans" pitchFamily="34"/>
              </a:rPr>
              <a:t>You can put an S3 API in front of non-object storage, you miss out on some of the benefits that administrators get.</a:t>
            </a:r>
          </a:p>
        </p:txBody>
      </p:sp>
    </p:spTree>
    <p:extLst>
      <p:ext uri="{BB962C8B-B14F-4D97-AF65-F5344CB8AC3E}">
        <p14:creationId xmlns:p14="http://schemas.microsoft.com/office/powerpoint/2010/main" val="40946430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DB55DF-889E-4E49-9772-8476AB9BD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Hardware Installation</a:t>
            </a:r>
          </a:p>
        </p:txBody>
      </p:sp>
      <p:pic>
        <p:nvPicPr>
          <p:cNvPr id="8" name="Content Placeholder 7" descr="A picture containing computer, subway&#10;&#10;Description automatically generated">
            <a:extLst>
              <a:ext uri="{FF2B5EF4-FFF2-40B4-BE49-F238E27FC236}">
                <a16:creationId xmlns:a16="http://schemas.microsoft.com/office/drawing/2014/main" id="{1691D159-4DC4-EA43-8AB8-93942A3981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11177" y="1423217"/>
            <a:ext cx="6299200" cy="4724400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FDDD3A8-A840-814E-BA1E-351D49A19EBF}"/>
              </a:ext>
            </a:extLst>
          </p:cNvPr>
          <p:cNvSpPr txBox="1"/>
          <p:nvPr/>
        </p:nvSpPr>
        <p:spPr>
          <a:xfrm>
            <a:off x="2266717" y="1883229"/>
            <a:ext cx="138371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90"/>
                </a:solidFill>
              </a:rPr>
              <a:t>Leaf Switch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DCE57BE-BB7E-A444-B948-DF6461081AD1}"/>
              </a:ext>
            </a:extLst>
          </p:cNvPr>
          <p:cNvSpPr txBox="1"/>
          <p:nvPr/>
        </p:nvSpPr>
        <p:spPr>
          <a:xfrm>
            <a:off x="1821853" y="2345311"/>
            <a:ext cx="2163686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90"/>
                </a:solidFill>
              </a:rPr>
              <a:t>2 x Ceph management nodes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45685C-60A2-9047-AE45-90C7C974AA1F}"/>
              </a:ext>
            </a:extLst>
          </p:cNvPr>
          <p:cNvSpPr txBox="1"/>
          <p:nvPr/>
        </p:nvSpPr>
        <p:spPr>
          <a:xfrm>
            <a:off x="1826684" y="3318776"/>
            <a:ext cx="2163686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90"/>
                </a:solidFill>
              </a:rPr>
              <a:t>16 x Ceph Storage nodes with 24 disks in two layers</a:t>
            </a:r>
          </a:p>
        </p:txBody>
      </p:sp>
      <p:pic>
        <p:nvPicPr>
          <p:cNvPr id="13" name="Picture 12" descr="Diagram, engineering drawing&#10;&#10;Description automatically generated">
            <a:extLst>
              <a:ext uri="{FF2B5EF4-FFF2-40B4-BE49-F238E27FC236}">
                <a16:creationId xmlns:a16="http://schemas.microsoft.com/office/drawing/2014/main" id="{8D980EFE-2812-6041-83C1-EF919F84DD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1108"/>
          <a:stretch/>
        </p:blipFill>
        <p:spPr>
          <a:xfrm>
            <a:off x="2227839" y="4242106"/>
            <a:ext cx="1351713" cy="940789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C5D2A0D-8097-E644-9957-351DB0F4B7D6}"/>
              </a:ext>
            </a:extLst>
          </p:cNvPr>
          <p:cNvCxnSpPr>
            <a:cxnSpLocks/>
            <a:stCxn id="9" idx="3"/>
          </p:cNvCxnSpPr>
          <p:nvPr/>
        </p:nvCxnSpPr>
        <p:spPr bwMode="auto">
          <a:xfrm>
            <a:off x="3650430" y="2067896"/>
            <a:ext cx="760747" cy="32657"/>
          </a:xfrm>
          <a:prstGeom prst="straightConnector1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E49A762-D99E-CB40-B532-2D1F96486D77}"/>
              </a:ext>
            </a:extLst>
          </p:cNvPr>
          <p:cNvCxnSpPr>
            <a:cxnSpLocks/>
          </p:cNvCxnSpPr>
          <p:nvPr/>
        </p:nvCxnSpPr>
        <p:spPr bwMode="auto">
          <a:xfrm>
            <a:off x="3650430" y="2690345"/>
            <a:ext cx="760747" cy="32657"/>
          </a:xfrm>
          <a:prstGeom prst="straightConnector1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B5ECC109-0E9E-5A48-AD15-DD662A2689A8}"/>
              </a:ext>
            </a:extLst>
          </p:cNvPr>
          <p:cNvSpPr txBox="1"/>
          <p:nvPr/>
        </p:nvSpPr>
        <p:spPr>
          <a:xfrm>
            <a:off x="838200" y="1026772"/>
            <a:ext cx="613924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90"/>
                </a:solidFill>
              </a:rPr>
              <a:t>RAL has been able to rapidly expand Echo when required.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8FDEF65-55B8-544F-B568-F564E3DEA9EF}"/>
              </a:ext>
            </a:extLst>
          </p:cNvPr>
          <p:cNvSpPr txBox="1"/>
          <p:nvPr/>
        </p:nvSpPr>
        <p:spPr>
          <a:xfrm>
            <a:off x="1611599" y="5341939"/>
            <a:ext cx="2473755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0090"/>
                </a:solidFill>
              </a:rPr>
              <a:t>1152 x 16TB drives</a:t>
            </a:r>
          </a:p>
          <a:p>
            <a:pPr algn="ctr"/>
            <a:r>
              <a:rPr lang="en-US" dirty="0">
                <a:solidFill>
                  <a:srgbClr val="000090"/>
                </a:solidFill>
              </a:rPr>
              <a:t>= 18.4 PB raw storage</a:t>
            </a: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27F43700-8B94-AD41-9F4A-2CE593A83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22054"/>
            <a:ext cx="4114800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Alastair Dewhurst, 6</a:t>
            </a:r>
            <a:r>
              <a:rPr lang="en-US" baseline="30000" dirty="0"/>
              <a:t>th</a:t>
            </a:r>
            <a:r>
              <a:rPr lang="en-US" dirty="0"/>
              <a:t> April 2021</a:t>
            </a:r>
          </a:p>
        </p:txBody>
      </p:sp>
    </p:spTree>
    <p:extLst>
      <p:ext uri="{BB962C8B-B14F-4D97-AF65-F5344CB8AC3E}">
        <p14:creationId xmlns:p14="http://schemas.microsoft.com/office/powerpoint/2010/main" val="28454050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E2B9F-FB96-AB41-8300-9FBF9F353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SCD Core network infrastructure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13B06E-8D7A-3849-B27A-DBF364429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9</a:t>
            </a:fld>
            <a:endParaRPr lang="en-US" dirty="0"/>
          </a:p>
        </p:txBody>
      </p:sp>
      <p:pic>
        <p:nvPicPr>
          <p:cNvPr id="1026" name="Picture 2" descr="Router diagram icon vector drawing | Free SVG">
            <a:extLst>
              <a:ext uri="{FF2B5EF4-FFF2-40B4-BE49-F238E27FC236}">
                <a16:creationId xmlns:a16="http://schemas.microsoft.com/office/drawing/2014/main" id="{CA987B10-1DED-0D4C-B7F0-735CB11BED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661" y="4313948"/>
            <a:ext cx="904047" cy="665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78B6B9A-6F32-D545-8E70-C513521AC80D}"/>
              </a:ext>
            </a:extLst>
          </p:cNvPr>
          <p:cNvCxnSpPr>
            <a:cxnSpLocks/>
          </p:cNvCxnSpPr>
          <p:nvPr/>
        </p:nvCxnSpPr>
        <p:spPr>
          <a:xfrm>
            <a:off x="1285594" y="1612899"/>
            <a:ext cx="6506978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31D9024-D643-C642-B589-2DA4D73E360E}"/>
              </a:ext>
            </a:extLst>
          </p:cNvPr>
          <p:cNvCxnSpPr>
            <a:cxnSpLocks/>
          </p:cNvCxnSpPr>
          <p:nvPr/>
        </p:nvCxnSpPr>
        <p:spPr>
          <a:xfrm flipH="1">
            <a:off x="1592494" y="1612900"/>
            <a:ext cx="7705" cy="52412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AFD5C1E4-E15B-D741-8159-620C24ACCBF2}"/>
              </a:ext>
            </a:extLst>
          </p:cNvPr>
          <p:cNvSpPr txBox="1"/>
          <p:nvPr/>
        </p:nvSpPr>
        <p:spPr>
          <a:xfrm>
            <a:off x="1071848" y="2245449"/>
            <a:ext cx="10567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CTA</a:t>
            </a:r>
          </a:p>
          <a:p>
            <a:pPr algn="ctr"/>
            <a:r>
              <a:rPr lang="en-US" dirty="0"/>
              <a:t>800Gb/s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EAE9581-A5F1-6A4E-B9B6-242F59D8A74C}"/>
              </a:ext>
            </a:extLst>
          </p:cNvPr>
          <p:cNvCxnSpPr>
            <a:cxnSpLocks/>
          </p:cNvCxnSpPr>
          <p:nvPr/>
        </p:nvCxnSpPr>
        <p:spPr>
          <a:xfrm flipH="1">
            <a:off x="2969231" y="1612899"/>
            <a:ext cx="7705" cy="52412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3D5E2A82-5FAB-2B4B-93C6-8DA3D59B495C}"/>
              </a:ext>
            </a:extLst>
          </p:cNvPr>
          <p:cNvSpPr txBox="1"/>
          <p:nvPr/>
        </p:nvSpPr>
        <p:spPr>
          <a:xfrm>
            <a:off x="2440880" y="2259429"/>
            <a:ext cx="10567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Cloud</a:t>
            </a:r>
          </a:p>
          <a:p>
            <a:pPr algn="ctr"/>
            <a:r>
              <a:rPr lang="en-US" dirty="0"/>
              <a:t>400Gb/s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0302998-0B2C-BD41-B972-D09A62F7A7F6}"/>
              </a:ext>
            </a:extLst>
          </p:cNvPr>
          <p:cNvSpPr txBox="1"/>
          <p:nvPr/>
        </p:nvSpPr>
        <p:spPr>
          <a:xfrm>
            <a:off x="3618846" y="1118454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Super Spine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C831ACA-2AD0-C048-9449-AC80B51D3AEF}"/>
              </a:ext>
            </a:extLst>
          </p:cNvPr>
          <p:cNvCxnSpPr>
            <a:cxnSpLocks/>
          </p:cNvCxnSpPr>
          <p:nvPr/>
        </p:nvCxnSpPr>
        <p:spPr>
          <a:xfrm flipH="1">
            <a:off x="4345968" y="1614003"/>
            <a:ext cx="7705" cy="524125"/>
          </a:xfrm>
          <a:prstGeom prst="straightConnector1">
            <a:avLst/>
          </a:prstGeom>
          <a:ln w="7620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EF573907-2D5A-B340-BBF2-EF623179E2ED}"/>
              </a:ext>
            </a:extLst>
          </p:cNvPr>
          <p:cNvSpPr txBox="1"/>
          <p:nvPr/>
        </p:nvSpPr>
        <p:spPr>
          <a:xfrm>
            <a:off x="3838147" y="2250824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JASMIN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4CA7F710-9F58-B74E-8F2E-5532B3DCCD74}"/>
              </a:ext>
            </a:extLst>
          </p:cNvPr>
          <p:cNvSpPr/>
          <p:nvPr/>
        </p:nvSpPr>
        <p:spPr>
          <a:xfrm>
            <a:off x="4353673" y="2928134"/>
            <a:ext cx="6855433" cy="2589085"/>
          </a:xfrm>
          <a:prstGeom prst="roundRect">
            <a:avLst/>
          </a:prstGeom>
          <a:noFill/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34E73C7-6294-8242-9D86-9FFC41911151}"/>
              </a:ext>
            </a:extLst>
          </p:cNvPr>
          <p:cNvCxnSpPr>
            <a:cxnSpLocks/>
          </p:cNvCxnSpPr>
          <p:nvPr/>
        </p:nvCxnSpPr>
        <p:spPr>
          <a:xfrm>
            <a:off x="4858015" y="3560709"/>
            <a:ext cx="5846748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F219F725-3AF0-3748-A896-DB821AA895A4}"/>
              </a:ext>
            </a:extLst>
          </p:cNvPr>
          <p:cNvCxnSpPr>
            <a:cxnSpLocks/>
          </p:cNvCxnSpPr>
          <p:nvPr/>
        </p:nvCxnSpPr>
        <p:spPr>
          <a:xfrm flipH="1">
            <a:off x="7792572" y="1582879"/>
            <a:ext cx="2" cy="1969411"/>
          </a:xfrm>
          <a:prstGeom prst="straightConnector1">
            <a:avLst/>
          </a:prstGeom>
          <a:ln w="762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BE201171-ECE4-8940-A6BE-C896CCFBE3F0}"/>
              </a:ext>
            </a:extLst>
          </p:cNvPr>
          <p:cNvSpPr txBox="1"/>
          <p:nvPr/>
        </p:nvSpPr>
        <p:spPr>
          <a:xfrm>
            <a:off x="7893433" y="2164938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1600Gb/s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0979F67-3B25-C849-A911-32A9EE61A51E}"/>
              </a:ext>
            </a:extLst>
          </p:cNvPr>
          <p:cNvSpPr txBox="1"/>
          <p:nvPr/>
        </p:nvSpPr>
        <p:spPr>
          <a:xfrm>
            <a:off x="4858015" y="3152282"/>
            <a:ext cx="2368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Tier-1 Spine 400Gb/s</a:t>
            </a:r>
          </a:p>
        </p:txBody>
      </p:sp>
      <p:pic>
        <p:nvPicPr>
          <p:cNvPr id="1028" name="Picture 4" descr="Index of /htcondor/logos/htcondor_logos/PNG">
            <a:extLst>
              <a:ext uri="{FF2B5EF4-FFF2-40B4-BE49-F238E27FC236}">
                <a16:creationId xmlns:a16="http://schemas.microsoft.com/office/drawing/2014/main" id="{CD0B64DE-8DAE-DC47-B4A2-D1C30FEDD8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6541" y="4310951"/>
            <a:ext cx="2101938" cy="638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AD7C507B-352E-5341-89DE-00356C1138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293" y="4313948"/>
            <a:ext cx="1463040" cy="701040"/>
          </a:xfrm>
          <a:prstGeom prst="rect">
            <a:avLst/>
          </a:prstGeom>
        </p:spPr>
      </p:pic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C83466C3-B74A-2440-940B-40306DE11AA6}"/>
              </a:ext>
            </a:extLst>
          </p:cNvPr>
          <p:cNvCxnSpPr>
            <a:cxnSpLocks/>
            <a:stCxn id="1026" idx="1"/>
          </p:cNvCxnSpPr>
          <p:nvPr/>
        </p:nvCxnSpPr>
        <p:spPr>
          <a:xfrm flipH="1" flipV="1">
            <a:off x="3333804" y="4005969"/>
            <a:ext cx="1356857" cy="64066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06E56EEF-D0A4-A34E-9183-0914D0B0EEC1}"/>
              </a:ext>
            </a:extLst>
          </p:cNvPr>
          <p:cNvCxnSpPr>
            <a:cxnSpLocks/>
            <a:stCxn id="1026" idx="1"/>
          </p:cNvCxnSpPr>
          <p:nvPr/>
        </p:nvCxnSpPr>
        <p:spPr>
          <a:xfrm flipH="1">
            <a:off x="3333804" y="4646637"/>
            <a:ext cx="1356857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91C91C2F-A139-9346-8333-E56C6B962375}"/>
              </a:ext>
            </a:extLst>
          </p:cNvPr>
          <p:cNvCxnSpPr>
            <a:cxnSpLocks/>
            <a:stCxn id="1026" idx="1"/>
          </p:cNvCxnSpPr>
          <p:nvPr/>
        </p:nvCxnSpPr>
        <p:spPr>
          <a:xfrm flipH="1" flipV="1">
            <a:off x="3368455" y="3429000"/>
            <a:ext cx="1322206" cy="121763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B4394698-1900-A14F-BC63-EE9571297D79}"/>
              </a:ext>
            </a:extLst>
          </p:cNvPr>
          <p:cNvSpPr txBox="1"/>
          <p:nvPr/>
        </p:nvSpPr>
        <p:spPr>
          <a:xfrm>
            <a:off x="1027202" y="3876920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100Gb/s to CERN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C437969-65BA-9047-BBEA-3431259A5585}"/>
              </a:ext>
            </a:extLst>
          </p:cNvPr>
          <p:cNvSpPr txBox="1"/>
          <p:nvPr/>
        </p:nvSpPr>
        <p:spPr>
          <a:xfrm>
            <a:off x="1027202" y="4436919"/>
            <a:ext cx="2108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200Gb/s to JANET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227A1C7-AAC4-0B4B-A0CB-0E42E5CF2C4B}"/>
              </a:ext>
            </a:extLst>
          </p:cNvPr>
          <p:cNvSpPr txBox="1"/>
          <p:nvPr/>
        </p:nvSpPr>
        <p:spPr>
          <a:xfrm>
            <a:off x="1029263" y="3267558"/>
            <a:ext cx="2339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400Gb/s to Site Core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932691D2-3F90-B14C-AB02-FE09F9CFF8BD}"/>
              </a:ext>
            </a:extLst>
          </p:cNvPr>
          <p:cNvCxnSpPr>
            <a:cxnSpLocks/>
          </p:cNvCxnSpPr>
          <p:nvPr/>
        </p:nvCxnSpPr>
        <p:spPr>
          <a:xfrm>
            <a:off x="5120616" y="3560709"/>
            <a:ext cx="1" cy="753239"/>
          </a:xfrm>
          <a:prstGeom prst="straightConnector1">
            <a:avLst/>
          </a:prstGeom>
          <a:ln w="762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F18FC37A-0BA4-A245-A1BB-B7E925C7BC0F}"/>
              </a:ext>
            </a:extLst>
          </p:cNvPr>
          <p:cNvCxnSpPr>
            <a:cxnSpLocks/>
          </p:cNvCxnSpPr>
          <p:nvPr/>
        </p:nvCxnSpPr>
        <p:spPr>
          <a:xfrm>
            <a:off x="6783317" y="3569129"/>
            <a:ext cx="1" cy="753239"/>
          </a:xfrm>
          <a:prstGeom prst="straightConnector1">
            <a:avLst/>
          </a:prstGeom>
          <a:ln w="762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C8A34E65-F854-1549-BF53-39FB5D071F3A}"/>
              </a:ext>
            </a:extLst>
          </p:cNvPr>
          <p:cNvCxnSpPr>
            <a:cxnSpLocks/>
          </p:cNvCxnSpPr>
          <p:nvPr/>
        </p:nvCxnSpPr>
        <p:spPr>
          <a:xfrm>
            <a:off x="7159588" y="3577955"/>
            <a:ext cx="1" cy="753239"/>
          </a:xfrm>
          <a:prstGeom prst="straightConnector1">
            <a:avLst/>
          </a:prstGeom>
          <a:ln w="762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8F031C4D-70C3-4A40-BD42-865EF046646C}"/>
              </a:ext>
            </a:extLst>
          </p:cNvPr>
          <p:cNvCxnSpPr>
            <a:cxnSpLocks/>
          </p:cNvCxnSpPr>
          <p:nvPr/>
        </p:nvCxnSpPr>
        <p:spPr>
          <a:xfrm>
            <a:off x="7540400" y="3552290"/>
            <a:ext cx="1" cy="753239"/>
          </a:xfrm>
          <a:prstGeom prst="straightConnector1">
            <a:avLst/>
          </a:prstGeom>
          <a:ln w="762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54F65F10-821B-3D4D-939C-7533C45A09D3}"/>
              </a:ext>
            </a:extLst>
          </p:cNvPr>
          <p:cNvCxnSpPr>
            <a:cxnSpLocks/>
          </p:cNvCxnSpPr>
          <p:nvPr/>
        </p:nvCxnSpPr>
        <p:spPr>
          <a:xfrm>
            <a:off x="7916671" y="3543463"/>
            <a:ext cx="1" cy="753239"/>
          </a:xfrm>
          <a:prstGeom prst="straightConnector1">
            <a:avLst/>
          </a:prstGeom>
          <a:ln w="762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D1DD32CE-4A8D-764C-A847-2637F48F6913}"/>
              </a:ext>
            </a:extLst>
          </p:cNvPr>
          <p:cNvCxnSpPr>
            <a:cxnSpLocks/>
          </p:cNvCxnSpPr>
          <p:nvPr/>
        </p:nvCxnSpPr>
        <p:spPr>
          <a:xfrm>
            <a:off x="9319106" y="3594795"/>
            <a:ext cx="1" cy="753239"/>
          </a:xfrm>
          <a:prstGeom prst="straightConnector1">
            <a:avLst/>
          </a:prstGeom>
          <a:ln w="762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4F6C6698-0393-2E4B-A823-BCC8BB144016}"/>
              </a:ext>
            </a:extLst>
          </p:cNvPr>
          <p:cNvCxnSpPr>
            <a:cxnSpLocks/>
          </p:cNvCxnSpPr>
          <p:nvPr/>
        </p:nvCxnSpPr>
        <p:spPr>
          <a:xfrm>
            <a:off x="9695377" y="3603621"/>
            <a:ext cx="1" cy="753239"/>
          </a:xfrm>
          <a:prstGeom prst="straightConnector1">
            <a:avLst/>
          </a:prstGeom>
          <a:ln w="762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EEC54E71-2813-EB42-920A-584078D24BF3}"/>
              </a:ext>
            </a:extLst>
          </p:cNvPr>
          <p:cNvCxnSpPr>
            <a:cxnSpLocks/>
          </p:cNvCxnSpPr>
          <p:nvPr/>
        </p:nvCxnSpPr>
        <p:spPr>
          <a:xfrm>
            <a:off x="10076189" y="3577956"/>
            <a:ext cx="1" cy="753239"/>
          </a:xfrm>
          <a:prstGeom prst="straightConnector1">
            <a:avLst/>
          </a:prstGeom>
          <a:ln w="762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62F972FD-48B9-3647-93D2-E654F6A74200}"/>
              </a:ext>
            </a:extLst>
          </p:cNvPr>
          <p:cNvCxnSpPr>
            <a:cxnSpLocks/>
          </p:cNvCxnSpPr>
          <p:nvPr/>
        </p:nvCxnSpPr>
        <p:spPr>
          <a:xfrm>
            <a:off x="10452460" y="3569129"/>
            <a:ext cx="1" cy="753239"/>
          </a:xfrm>
          <a:prstGeom prst="straightConnector1">
            <a:avLst/>
          </a:prstGeom>
          <a:ln w="762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25DB5057-99BB-4640-9A24-D41533D1BD4B}"/>
              </a:ext>
            </a:extLst>
          </p:cNvPr>
          <p:cNvSpPr txBox="1"/>
          <p:nvPr/>
        </p:nvSpPr>
        <p:spPr>
          <a:xfrm>
            <a:off x="5127435" y="3719751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400Gb/s</a:t>
            </a:r>
          </a:p>
        </p:txBody>
      </p:sp>
      <p:sp>
        <p:nvSpPr>
          <p:cNvPr id="65" name="Content Placeholder 2">
            <a:extLst>
              <a:ext uri="{FF2B5EF4-FFF2-40B4-BE49-F238E27FC236}">
                <a16:creationId xmlns:a16="http://schemas.microsoft.com/office/drawing/2014/main" id="{2E260BDC-E141-434C-BC1A-FF716A8B3ECA}"/>
              </a:ext>
            </a:extLst>
          </p:cNvPr>
          <p:cNvSpPr txBox="1">
            <a:spLocks/>
          </p:cNvSpPr>
          <p:nvPr/>
        </p:nvSpPr>
        <p:spPr>
          <a:xfrm>
            <a:off x="838199" y="5764499"/>
            <a:ext cx="10515599" cy="4124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Wingdings" pitchFamily="2" charset="2"/>
              <a:buChar char="§"/>
              <a:defRPr sz="28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itchFamily="2" charset="2"/>
              <a:buChar char="§"/>
              <a:defRPr sz="24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itchFamily="2" charset="2"/>
              <a:buChar char="§"/>
              <a:defRPr sz="20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itchFamily="2" charset="2"/>
              <a:buChar char="§"/>
              <a:defRPr sz="18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itchFamily="2" charset="2"/>
              <a:buChar char="§"/>
              <a:defRPr sz="18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52C0E1CE-C106-9548-A428-E6FC8B6AA1A3}"/>
              </a:ext>
            </a:extLst>
          </p:cNvPr>
          <p:cNvSpPr txBox="1"/>
          <p:nvPr/>
        </p:nvSpPr>
        <p:spPr>
          <a:xfrm>
            <a:off x="6470244" y="5035767"/>
            <a:ext cx="1717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~80PB storage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BF2FFD1C-2B0D-9B40-93BC-48BA2E57188E}"/>
              </a:ext>
            </a:extLst>
          </p:cNvPr>
          <p:cNvSpPr txBox="1"/>
          <p:nvPr/>
        </p:nvSpPr>
        <p:spPr>
          <a:xfrm>
            <a:off x="9119323" y="5047351"/>
            <a:ext cx="1736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50k CPU cores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6C806D5A-D58E-754F-B486-718E446AF110}"/>
              </a:ext>
            </a:extLst>
          </p:cNvPr>
          <p:cNvCxnSpPr>
            <a:cxnSpLocks/>
          </p:cNvCxnSpPr>
          <p:nvPr/>
        </p:nvCxnSpPr>
        <p:spPr>
          <a:xfrm flipH="1">
            <a:off x="5722705" y="1612898"/>
            <a:ext cx="7705" cy="524125"/>
          </a:xfrm>
          <a:prstGeom prst="straightConnector1">
            <a:avLst/>
          </a:prstGeom>
          <a:ln w="7620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50D590F3-0DCA-2548-A154-4405CAC82C78}"/>
              </a:ext>
            </a:extLst>
          </p:cNvPr>
          <p:cNvSpPr txBox="1"/>
          <p:nvPr/>
        </p:nvSpPr>
        <p:spPr>
          <a:xfrm>
            <a:off x="5248339" y="2109784"/>
            <a:ext cx="9583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Legacy</a:t>
            </a:r>
          </a:p>
          <a:p>
            <a:pPr algn="ctr"/>
            <a:r>
              <a:rPr lang="en-US" dirty="0"/>
              <a:t>Tier-1</a:t>
            </a:r>
          </a:p>
        </p:txBody>
      </p:sp>
      <p:sp>
        <p:nvSpPr>
          <p:cNvPr id="45" name="Footer Placeholder 3">
            <a:extLst>
              <a:ext uri="{FF2B5EF4-FFF2-40B4-BE49-F238E27FC236}">
                <a16:creationId xmlns:a16="http://schemas.microsoft.com/office/drawing/2014/main" id="{85553ECC-0B4E-6E4C-A83D-34A725A3D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22054"/>
            <a:ext cx="4114800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Alastair Dewhurst, 6</a:t>
            </a:r>
            <a:r>
              <a:rPr lang="en-US" baseline="30000" dirty="0"/>
              <a:t>th</a:t>
            </a:r>
            <a:r>
              <a:rPr lang="en-US" dirty="0"/>
              <a:t> April 2021</a:t>
            </a:r>
          </a:p>
        </p:txBody>
      </p:sp>
    </p:spTree>
    <p:extLst>
      <p:ext uri="{BB962C8B-B14F-4D97-AF65-F5344CB8AC3E}">
        <p14:creationId xmlns:p14="http://schemas.microsoft.com/office/powerpoint/2010/main" val="1881085339"/>
      </p:ext>
    </p:extLst>
  </p:cSld>
  <p:clrMapOvr>
    <a:masterClrMapping/>
  </p:clrMapOvr>
</p:sld>
</file>

<file path=ppt/theme/theme1.xml><?xml version="1.0" encoding="utf-8"?>
<a:theme xmlns:a="http://schemas.openxmlformats.org/drawingml/2006/main" name="Font and logo master">
  <a:themeElements>
    <a:clrScheme name="STFC theme">
      <a:dk1>
        <a:srgbClr val="2E2C61"/>
      </a:dk1>
      <a:lt1>
        <a:srgbClr val="FFFFFF"/>
      </a:lt1>
      <a:dk2>
        <a:srgbClr val="2E2C61"/>
      </a:dk2>
      <a:lt2>
        <a:srgbClr val="FFFFFF"/>
      </a:lt2>
      <a:accent1>
        <a:srgbClr val="1E5DF8"/>
      </a:accent1>
      <a:accent2>
        <a:srgbClr val="003088"/>
      </a:accent2>
      <a:accent3>
        <a:srgbClr val="F08900"/>
      </a:accent3>
      <a:accent4>
        <a:srgbClr val="616161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2415</TotalTime>
  <Words>879</Words>
  <Application>Microsoft Macintosh PowerPoint</Application>
  <PresentationFormat>Widescreen</PresentationFormat>
  <Paragraphs>159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Arial Regular</vt:lpstr>
      <vt:lpstr>Calibri</vt:lpstr>
      <vt:lpstr>DejaVu Sans</vt:lpstr>
      <vt:lpstr>Gill Sans</vt:lpstr>
      <vt:lpstr>Wingdings</vt:lpstr>
      <vt:lpstr>Font and logo master</vt:lpstr>
      <vt:lpstr>PowerPoint Presentation</vt:lpstr>
      <vt:lpstr>About RAL</vt:lpstr>
      <vt:lpstr>Strategy</vt:lpstr>
      <vt:lpstr>IRIS (UK)</vt:lpstr>
      <vt:lpstr>S3 Usage</vt:lpstr>
      <vt:lpstr>Storage Architecture</vt:lpstr>
      <vt:lpstr>Object Stores</vt:lpstr>
      <vt:lpstr>Hardware Installation</vt:lpstr>
      <vt:lpstr>SCD Core network infrastructure</vt:lpstr>
      <vt:lpstr>Pre-signed URLs</vt:lpstr>
      <vt:lpstr>RClone</vt:lpstr>
      <vt:lpstr>DynaFed</vt:lpstr>
      <vt:lpstr>Keystone</vt:lpstr>
      <vt:lpstr>Third Party Copies</vt:lpstr>
      <vt:lpstr>Bucket syncing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Dewhurst, Alastair (STFC,RAL,SC)</dc:creator>
  <cp:lastModifiedBy>Dewhurst, Alastair (STFC,RAL,SC)</cp:lastModifiedBy>
  <cp:revision>19</cp:revision>
  <dcterms:created xsi:type="dcterms:W3CDTF">2021-03-01T01:09:53Z</dcterms:created>
  <dcterms:modified xsi:type="dcterms:W3CDTF">2021-04-06T15:57:04Z</dcterms:modified>
</cp:coreProperties>
</file>