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97" r:id="rId4"/>
    <p:sldId id="299" r:id="rId5"/>
    <p:sldId id="302" r:id="rId6"/>
    <p:sldId id="311" r:id="rId7"/>
    <p:sldId id="31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918"/>
  </p:normalViewPr>
  <p:slideViewPr>
    <p:cSldViewPr snapToGrid="0" snapToObjects="1">
      <p:cViewPr varScale="1">
        <p:scale>
          <a:sx n="131" d="100"/>
          <a:sy n="131" d="100"/>
        </p:scale>
        <p:origin x="3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12141-1318-8D40-A85E-F703C7BF704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36490-D56A-A146-BB31-B9C3A80A8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9B15-6244-2B40-8242-5D9098CBC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F817F-2FBB-5144-B357-89E96DC88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C27D2-BAE5-E74A-A6D7-E888BC48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F9CB-B573-1144-B4B3-C404209F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37A8-917F-4949-99FA-97E4C605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A03C-B704-5243-A027-61D30D54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B9F64-0BA5-BC44-BF0A-59F93A597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23F48-8CEF-384C-A455-46909E57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C3B3-6F0B-9E45-BB49-CAF1EDFC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17173-6217-EE49-98C3-F523BA95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AEE0E5-090D-CE4A-AA64-14A8B38A3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DDC97-A6CE-6C4E-8113-D6A1048E8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6EAB9-79A8-654C-B2D9-6855F153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61EA-0896-2D4F-899C-25799A05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B5D9B-309F-DE45-B8DA-AC00E3BB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7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31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2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41B5-39BB-C04D-B26D-E50D08394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D0F88-B851-D048-AACF-39D0D272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B3B2E-9C28-DD43-B5C9-6876E68F1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408A-958B-8146-9C4D-6932726F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D46E-6F18-C545-A54A-16777CED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7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6FF7-D094-BC40-8EAB-1109E4CC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6D89D-429A-C249-8780-EA3D47152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B4C4B-5C14-E04B-9D2C-DA5D32A6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3874C-51AE-DE47-A766-025B1DBF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D7FA-257E-764C-A4CE-34C55323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B2ACB-C6FB-A04B-B77F-54209AB1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B6F5-1E83-B948-95C9-31364F93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1597D-4C2A-9943-B253-C21AD8CAE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DAF0A-3A53-EF4D-9600-53BD1441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1A949-645C-EB4B-B41D-141D1237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0AFFF-8A8E-1E48-AA58-AA1316FC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8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3A027-3A5C-8F4D-860E-E96D92F0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A05C7-DCF0-6D4A-A712-2CC74725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14823-3C07-294A-B091-9AC4DF61A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8D521-C71F-424E-97FD-1028BADFE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E11D09-AB35-DC4F-8D88-833A4AB5E1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874C6-6C6C-804C-AB0B-3B3ADC15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A22C84-76CF-714E-ABDD-59DAA855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7D5BC-36B9-D14D-BDC4-2BEB3BA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4DC0-A42E-8544-9B70-315E51F3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CBD5C-0F81-294A-B68E-C927BDBC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F5AC-24EB-904F-B206-DA5AF447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C53E7-E1F9-6046-AFE7-DE133CDCB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2B2C7-E786-334E-839B-AC8AD598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330E2D-D146-3946-84AE-7E463ECB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F0164-3628-384E-A1EA-0C747C43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3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88E4-855C-9347-A21D-53C94E37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71779-8E8C-EB48-A597-06DB3E5D6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3E469-B338-524E-B358-73B0BB46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972C2-A916-1544-8B28-E2F4F839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DF72-EA57-9349-B782-A6ECD094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036E0-FB21-0A4C-8BEE-9B41784E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5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036E-8D78-AA42-A63A-2A5EC92E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1C86D8-ACFB-6243-97FE-AED80F6BE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33873-47D5-C64B-AA9C-EC9FB4970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F2E3-8540-4C4D-9098-8DF7CE42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3A10A-1A8E-AF45-87E5-995342F6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7B823-D6C0-E84D-9C48-D0F0AC68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6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63854-AC82-9348-AE1F-192A6018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BFDA1-E2E5-6646-BBE0-8DD92726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A73F1-19CE-364B-8222-5975BD9C9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EBD2-2CB8-8C41-AE8E-4ED919B2AB0C}" type="datetimeFigureOut">
              <a:rPr lang="en-US" smtClean="0"/>
              <a:t>7/22/21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4D831-7BBB-2B48-9D4B-740DEE933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743A9-F957-A44A-9453-A153599B7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85899-1692-7D4E-A825-3B36FE0BB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4.jpeg"/><Relationship Id="rId7" Type="http://schemas.openxmlformats.org/officeDocument/2006/relationships/image" Target="../media/image9.tiff"/><Relationship Id="rId12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tiff"/><Relationship Id="rId10" Type="http://schemas.openxmlformats.org/officeDocument/2006/relationships/image" Target="../media/image12.tif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53C6-2F16-FD47-AEF8-30C70C8B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ERSAP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9C483-333E-D84A-9119-A61248CA8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 Nutshell</a:t>
            </a:r>
          </a:p>
          <a:p>
            <a:r>
              <a:rPr lang="en-US" sz="1100" dirty="0"/>
              <a:t>By Vardan Gyurjyan</a:t>
            </a:r>
          </a:p>
        </p:txBody>
      </p:sp>
    </p:spTree>
    <p:extLst>
      <p:ext uri="{BB962C8B-B14F-4D97-AF65-F5344CB8AC3E}">
        <p14:creationId xmlns:p14="http://schemas.microsoft.com/office/powerpoint/2010/main" val="413598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342;p22">
            <a:extLst>
              <a:ext uri="{FF2B5EF4-FFF2-40B4-BE49-F238E27FC236}">
                <a16:creationId xmlns:a16="http://schemas.microsoft.com/office/drawing/2014/main" id="{69B5FC3F-069F-1C41-874F-39A761F8E7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04706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8A43CCD-BCCF-F543-8A0A-8D36C79E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 a few words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385E1B-3122-DD47-A8AB-1B7FCB809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04" y="1011238"/>
            <a:ext cx="5764153" cy="5558946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Reactive event driven </a:t>
            </a:r>
            <a:r>
              <a:rPr lang="en-US" sz="1400" dirty="0">
                <a:solidFill>
                  <a:srgbClr val="C00000"/>
                </a:solidFill>
              </a:rPr>
              <a:t>actors </a:t>
            </a:r>
            <a:r>
              <a:rPr lang="en-US" sz="1400" dirty="0"/>
              <a:t>(micro-service), communicating data through </a:t>
            </a:r>
            <a:r>
              <a:rPr lang="en-US" sz="1400" dirty="0">
                <a:solidFill>
                  <a:srgbClr val="C00000"/>
                </a:solidFill>
              </a:rPr>
              <a:t>data-stream pipes</a:t>
            </a:r>
            <a:r>
              <a:rPr lang="en-US" sz="1400" dirty="0"/>
              <a:t>, controlled by the application </a:t>
            </a:r>
            <a:r>
              <a:rPr lang="en-US" sz="1400" dirty="0">
                <a:solidFill>
                  <a:srgbClr val="C00000"/>
                </a:solidFill>
              </a:rPr>
              <a:t>orchestrator</a:t>
            </a:r>
            <a:r>
              <a:rPr lang="en-US" sz="1400" dirty="0"/>
              <a:t>.</a:t>
            </a:r>
          </a:p>
          <a:p>
            <a:r>
              <a:rPr lang="en-US" sz="1400" dirty="0"/>
              <a:t>Stream of data quanta, flowing through directed graph of actors.</a:t>
            </a:r>
          </a:p>
          <a:p>
            <a:r>
              <a:rPr lang="en-US" sz="1400" dirty="0"/>
              <a:t>Application is a  network of independent actors.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Data moves across actors not instructions</a:t>
            </a:r>
          </a:p>
          <a:p>
            <a:r>
              <a:rPr lang="en-US" sz="1400" dirty="0"/>
              <a:t>Actors communicate with each other by exchanging the data quanta across predefined connections by message passing, where connections are specified externally to actors. </a:t>
            </a:r>
          </a:p>
          <a:p>
            <a:r>
              <a:rPr lang="en-US" sz="1400" dirty="0"/>
              <a:t>User provided data processing single-threaded algorithms (engines) are presented as fully scalable actors in the framework.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5D2D2A3-1E60-EC40-90E9-2878756D528E}"/>
              </a:ext>
            </a:extLst>
          </p:cNvPr>
          <p:cNvSpPr/>
          <p:nvPr/>
        </p:nvSpPr>
        <p:spPr>
          <a:xfrm>
            <a:off x="5046494" y="3177217"/>
            <a:ext cx="757695" cy="7374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113E30-978B-7D4B-ABE7-24C9AC16AEA6}"/>
              </a:ext>
            </a:extLst>
          </p:cNvPr>
          <p:cNvSpPr txBox="1"/>
          <p:nvPr/>
        </p:nvSpPr>
        <p:spPr>
          <a:xfrm>
            <a:off x="9214454" y="2908324"/>
            <a:ext cx="5517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75095A-5620-FD42-859B-BD4C8609CCBB}"/>
              </a:ext>
            </a:extLst>
          </p:cNvPr>
          <p:cNvSpPr txBox="1"/>
          <p:nvPr/>
        </p:nvSpPr>
        <p:spPr>
          <a:xfrm>
            <a:off x="8190666" y="4866538"/>
            <a:ext cx="382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B1882-3C80-0341-B15A-7600FD4D5971}"/>
              </a:ext>
            </a:extLst>
          </p:cNvPr>
          <p:cNvSpPr txBox="1"/>
          <p:nvPr/>
        </p:nvSpPr>
        <p:spPr>
          <a:xfrm>
            <a:off x="5295103" y="4007419"/>
            <a:ext cx="392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CB93B2B-A595-7D4A-A2E6-B5E3A7CFAE38}"/>
              </a:ext>
            </a:extLst>
          </p:cNvPr>
          <p:cNvCxnSpPr>
            <a:cxnSpLocks/>
            <a:stCxn id="32" idx="6"/>
            <a:endCxn id="15" idx="2"/>
          </p:cNvCxnSpPr>
          <p:nvPr/>
        </p:nvCxnSpPr>
        <p:spPr>
          <a:xfrm flipV="1">
            <a:off x="4541809" y="3545948"/>
            <a:ext cx="504685" cy="19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A2C5EA-5C52-E14B-BFFA-C15C310A2FB2}"/>
              </a:ext>
            </a:extLst>
          </p:cNvPr>
          <p:cNvCxnSpPr>
            <a:cxnSpLocks/>
            <a:stCxn id="15" idx="6"/>
            <a:endCxn id="34" idx="2"/>
          </p:cNvCxnSpPr>
          <p:nvPr/>
        </p:nvCxnSpPr>
        <p:spPr>
          <a:xfrm flipV="1">
            <a:off x="5804188" y="3016264"/>
            <a:ext cx="171300" cy="52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216C36-7372-D643-B79F-7F43FE5A80C6}"/>
              </a:ext>
            </a:extLst>
          </p:cNvPr>
          <p:cNvCxnSpPr>
            <a:cxnSpLocks/>
            <a:stCxn id="15" idx="6"/>
            <a:endCxn id="39" idx="2"/>
          </p:cNvCxnSpPr>
          <p:nvPr/>
        </p:nvCxnSpPr>
        <p:spPr>
          <a:xfrm>
            <a:off x="5804188" y="3545948"/>
            <a:ext cx="235760" cy="568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18339E-92AD-F140-B6D7-F49077BA8070}"/>
              </a:ext>
            </a:extLst>
          </p:cNvPr>
          <p:cNvCxnSpPr>
            <a:cxnSpLocks/>
            <a:stCxn id="34" idx="6"/>
            <a:endCxn id="37" idx="2"/>
          </p:cNvCxnSpPr>
          <p:nvPr/>
        </p:nvCxnSpPr>
        <p:spPr>
          <a:xfrm>
            <a:off x="6744414" y="3016263"/>
            <a:ext cx="322155" cy="425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0FFD0EE-FBD1-074F-BFE3-73FAF30265F9}"/>
              </a:ext>
            </a:extLst>
          </p:cNvPr>
          <p:cNvSpPr txBox="1"/>
          <p:nvPr/>
        </p:nvSpPr>
        <p:spPr>
          <a:xfrm>
            <a:off x="8078132" y="2873903"/>
            <a:ext cx="404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B0A4AB-3273-1349-A905-3E1C6B6CA2F5}"/>
              </a:ext>
            </a:extLst>
          </p:cNvPr>
          <p:cNvCxnSpPr>
            <a:cxnSpLocks/>
          </p:cNvCxnSpPr>
          <p:nvPr/>
        </p:nvCxnSpPr>
        <p:spPr>
          <a:xfrm flipH="1" flipV="1">
            <a:off x="6985445" y="3953999"/>
            <a:ext cx="324618" cy="301575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21C9755-5691-AA40-8887-570D863B09B0}"/>
              </a:ext>
            </a:extLst>
          </p:cNvPr>
          <p:cNvSpPr/>
          <p:nvPr/>
        </p:nvSpPr>
        <p:spPr>
          <a:xfrm>
            <a:off x="6985445" y="4322236"/>
            <a:ext cx="914340" cy="183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Data</a:t>
            </a:r>
            <a:r>
              <a:rPr lang="mr-IN" sz="600" dirty="0"/>
              <a:t>–</a:t>
            </a:r>
            <a:r>
              <a:rPr lang="en-US" sz="600" dirty="0"/>
              <a:t>stream pipe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94627CD-E904-D94E-9C18-116C1DA37653}"/>
              </a:ext>
            </a:extLst>
          </p:cNvPr>
          <p:cNvCxnSpPr>
            <a:cxnSpLocks/>
          </p:cNvCxnSpPr>
          <p:nvPr/>
        </p:nvCxnSpPr>
        <p:spPr>
          <a:xfrm>
            <a:off x="5019863" y="2879356"/>
            <a:ext cx="198925" cy="251094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FEBE82C-415C-714E-8B2B-C7335C57DB66}"/>
              </a:ext>
            </a:extLst>
          </p:cNvPr>
          <p:cNvSpPr/>
          <p:nvPr/>
        </p:nvSpPr>
        <p:spPr>
          <a:xfrm>
            <a:off x="4847211" y="2694690"/>
            <a:ext cx="1156259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Data processing station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FF6B694-C9BA-4C49-89F2-04B1CC40BC2D}"/>
              </a:ext>
            </a:extLst>
          </p:cNvPr>
          <p:cNvCxnSpPr>
            <a:cxnSpLocks/>
          </p:cNvCxnSpPr>
          <p:nvPr/>
        </p:nvCxnSpPr>
        <p:spPr>
          <a:xfrm flipV="1">
            <a:off x="7629206" y="3978366"/>
            <a:ext cx="227303" cy="281820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B799881-6344-0D4C-95D1-2F86FE5A2760}"/>
              </a:ext>
            </a:extLst>
          </p:cNvPr>
          <p:cNvSpPr/>
          <p:nvPr/>
        </p:nvSpPr>
        <p:spPr>
          <a:xfrm>
            <a:off x="9207343" y="6015677"/>
            <a:ext cx="106270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Orchestrator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72EB47D-32D3-3948-BEA8-1047858C4C81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4955069" y="3741963"/>
            <a:ext cx="335526" cy="267408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DC88EEE-8AC2-6D45-A7B0-3559CF278457}"/>
              </a:ext>
            </a:extLst>
          </p:cNvPr>
          <p:cNvSpPr/>
          <p:nvPr/>
        </p:nvSpPr>
        <p:spPr>
          <a:xfrm>
            <a:off x="4502522" y="4009371"/>
            <a:ext cx="905095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Service engine 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01B4C2-0669-7944-8315-9DD31FBC9406}"/>
              </a:ext>
            </a:extLst>
          </p:cNvPr>
          <p:cNvSpPr/>
          <p:nvPr/>
        </p:nvSpPr>
        <p:spPr>
          <a:xfrm>
            <a:off x="3772884" y="3177218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0512C1F-3EC4-774C-968A-B827BD38E8E4}"/>
              </a:ext>
            </a:extLst>
          </p:cNvPr>
          <p:cNvSpPr/>
          <p:nvPr/>
        </p:nvSpPr>
        <p:spPr>
          <a:xfrm>
            <a:off x="9119981" y="4082932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6811679-61E9-DA46-B948-B3C60BA229E1}"/>
              </a:ext>
            </a:extLst>
          </p:cNvPr>
          <p:cNvSpPr/>
          <p:nvPr/>
        </p:nvSpPr>
        <p:spPr>
          <a:xfrm>
            <a:off x="5975489" y="2627873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FE3B9C8-9A49-CC4A-B038-AB9EE1E7C1C6}"/>
              </a:ext>
            </a:extLst>
          </p:cNvPr>
          <p:cNvSpPr/>
          <p:nvPr/>
        </p:nvSpPr>
        <p:spPr>
          <a:xfrm>
            <a:off x="7877525" y="2057854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0D8BC0-A2B6-FF4A-989D-ABC7A8EDF554}"/>
              </a:ext>
            </a:extLst>
          </p:cNvPr>
          <p:cNvSpPr/>
          <p:nvPr/>
        </p:nvSpPr>
        <p:spPr>
          <a:xfrm>
            <a:off x="8975853" y="2057854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DA7235-67A2-2F4D-BEC5-7CD86538D453}"/>
              </a:ext>
            </a:extLst>
          </p:cNvPr>
          <p:cNvSpPr/>
          <p:nvPr/>
        </p:nvSpPr>
        <p:spPr>
          <a:xfrm>
            <a:off x="7066569" y="3053333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97B4E50-8101-1545-9215-EC19EF3292DA}"/>
              </a:ext>
            </a:extLst>
          </p:cNvPr>
          <p:cNvSpPr/>
          <p:nvPr/>
        </p:nvSpPr>
        <p:spPr>
          <a:xfrm>
            <a:off x="9899076" y="3097022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5DB882A-B8E1-D34B-9957-274E54D85C5A}"/>
              </a:ext>
            </a:extLst>
          </p:cNvPr>
          <p:cNvSpPr/>
          <p:nvPr/>
        </p:nvSpPr>
        <p:spPr>
          <a:xfrm>
            <a:off x="6039949" y="3725888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FD4F20-E755-2B45-B712-D0197423AEB9}"/>
              </a:ext>
            </a:extLst>
          </p:cNvPr>
          <p:cNvSpPr/>
          <p:nvPr/>
        </p:nvSpPr>
        <p:spPr>
          <a:xfrm>
            <a:off x="7990131" y="4100422"/>
            <a:ext cx="768925" cy="7767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1" name="Picture 48">
            <a:extLst>
              <a:ext uri="{FF2B5EF4-FFF2-40B4-BE49-F238E27FC236}">
                <a16:creationId xmlns:a16="http://schemas.microsoft.com/office/drawing/2014/main" id="{7C637834-57C1-434F-B0DA-021F693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81" y="5295974"/>
            <a:ext cx="746037" cy="7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2" name="officeArt object">
            <a:extLst>
              <a:ext uri="{FF2B5EF4-FFF2-40B4-BE49-F238E27FC236}">
                <a16:creationId xmlns:a16="http://schemas.microsoft.com/office/drawing/2014/main" id="{8B02BD82-EE94-474A-8D1C-35F99DB9A7C7}"/>
              </a:ext>
            </a:extLst>
          </p:cNvPr>
          <p:cNvSpPr/>
          <p:nvPr/>
        </p:nvSpPr>
        <p:spPr>
          <a:xfrm>
            <a:off x="5193732" y="3339064"/>
            <a:ext cx="442584" cy="41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8974" y="1912"/>
                </a:moveTo>
                <a:lnTo>
                  <a:pt x="12626" y="5363"/>
                </a:lnTo>
                <a:lnTo>
                  <a:pt x="8974" y="8812"/>
                </a:lnTo>
                <a:lnTo>
                  <a:pt x="8974" y="6625"/>
                </a:lnTo>
                <a:cubicBezTo>
                  <a:pt x="7284" y="7338"/>
                  <a:pt x="6092" y="9018"/>
                  <a:pt x="6092" y="10967"/>
                </a:cubicBezTo>
                <a:cubicBezTo>
                  <a:pt x="6092" y="13564"/>
                  <a:pt x="8203" y="15677"/>
                  <a:pt x="10800" y="15677"/>
                </a:cubicBezTo>
                <a:cubicBezTo>
                  <a:pt x="13397" y="15677"/>
                  <a:pt x="15508" y="13564"/>
                  <a:pt x="15508" y="10967"/>
                </a:cubicBezTo>
                <a:cubicBezTo>
                  <a:pt x="15508" y="9509"/>
                  <a:pt x="14849" y="8154"/>
                  <a:pt x="13699" y="7258"/>
                </a:cubicBezTo>
                <a:lnTo>
                  <a:pt x="15130" y="5427"/>
                </a:lnTo>
                <a:cubicBezTo>
                  <a:pt x="16847" y="6772"/>
                  <a:pt x="17837" y="8791"/>
                  <a:pt x="17837" y="10967"/>
                </a:cubicBezTo>
                <a:cubicBezTo>
                  <a:pt x="17837" y="14844"/>
                  <a:pt x="14682" y="17999"/>
                  <a:pt x="10805" y="17999"/>
                </a:cubicBezTo>
                <a:cubicBezTo>
                  <a:pt x="6928" y="17999"/>
                  <a:pt x="3770" y="14845"/>
                  <a:pt x="3770" y="10962"/>
                </a:cubicBezTo>
                <a:cubicBezTo>
                  <a:pt x="3770" y="7717"/>
                  <a:pt x="5983" y="4973"/>
                  <a:pt x="8974" y="4168"/>
                </a:cubicBezTo>
                <a:lnTo>
                  <a:pt x="8974" y="19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/>
          <a:lstStyle/>
          <a:p>
            <a:endParaRPr lang="en-US" sz="135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64F0E49-89F3-D649-A65A-53C995EDFB94}"/>
              </a:ext>
            </a:extLst>
          </p:cNvPr>
          <p:cNvCxnSpPr>
            <a:stCxn id="39" idx="6"/>
            <a:endCxn id="37" idx="2"/>
          </p:cNvCxnSpPr>
          <p:nvPr/>
        </p:nvCxnSpPr>
        <p:spPr>
          <a:xfrm flipV="1">
            <a:off x="6808874" y="3441724"/>
            <a:ext cx="257695" cy="672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2F935DF-A290-D74B-A6A5-EC8BC90872D5}"/>
              </a:ext>
            </a:extLst>
          </p:cNvPr>
          <p:cNvCxnSpPr>
            <a:stCxn id="37" idx="7"/>
            <a:endCxn id="35" idx="3"/>
          </p:cNvCxnSpPr>
          <p:nvPr/>
        </p:nvCxnSpPr>
        <p:spPr>
          <a:xfrm flipV="1">
            <a:off x="7722888" y="2720877"/>
            <a:ext cx="267243" cy="44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569852-DDD5-B640-B946-72103411733C}"/>
              </a:ext>
            </a:extLst>
          </p:cNvPr>
          <p:cNvCxnSpPr>
            <a:stCxn id="35" idx="6"/>
            <a:endCxn id="36" idx="2"/>
          </p:cNvCxnSpPr>
          <p:nvPr/>
        </p:nvCxnSpPr>
        <p:spPr>
          <a:xfrm>
            <a:off x="8646450" y="2446244"/>
            <a:ext cx="329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8B527D-4074-BF48-9AC9-196E75BA8421}"/>
              </a:ext>
            </a:extLst>
          </p:cNvPr>
          <p:cNvCxnSpPr>
            <a:stCxn id="37" idx="5"/>
            <a:endCxn id="40" idx="1"/>
          </p:cNvCxnSpPr>
          <p:nvPr/>
        </p:nvCxnSpPr>
        <p:spPr>
          <a:xfrm>
            <a:off x="7722888" y="3716356"/>
            <a:ext cx="379849" cy="497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466382-FE95-A24B-B191-55251A806287}"/>
              </a:ext>
            </a:extLst>
          </p:cNvPr>
          <p:cNvCxnSpPr>
            <a:cxnSpLocks/>
            <a:stCxn id="36" idx="5"/>
            <a:endCxn id="38" idx="1"/>
          </p:cNvCxnSpPr>
          <p:nvPr/>
        </p:nvCxnSpPr>
        <p:spPr>
          <a:xfrm>
            <a:off x="9632171" y="2720878"/>
            <a:ext cx="379510" cy="489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01266E6-D144-5D4C-B2F1-9EEC29F8F71A}"/>
              </a:ext>
            </a:extLst>
          </p:cNvPr>
          <p:cNvCxnSpPr>
            <a:stCxn id="40" idx="6"/>
            <a:endCxn id="33" idx="2"/>
          </p:cNvCxnSpPr>
          <p:nvPr/>
        </p:nvCxnSpPr>
        <p:spPr>
          <a:xfrm flipV="1">
            <a:off x="8759056" y="4471322"/>
            <a:ext cx="360925" cy="1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3838C49-B00C-1144-98FF-1A987DF05F15}"/>
              </a:ext>
            </a:extLst>
          </p:cNvPr>
          <p:cNvCxnSpPr>
            <a:cxnSpLocks/>
            <a:stCxn id="33" idx="7"/>
            <a:endCxn id="38" idx="3"/>
          </p:cNvCxnSpPr>
          <p:nvPr/>
        </p:nvCxnSpPr>
        <p:spPr>
          <a:xfrm flipV="1">
            <a:off x="9776299" y="3760046"/>
            <a:ext cx="235382" cy="43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1EC5F3D2-BBA3-A445-8AD1-C8783BC9B81B}"/>
              </a:ext>
            </a:extLst>
          </p:cNvPr>
          <p:cNvCxnSpPr>
            <a:stCxn id="36" idx="0"/>
            <a:endCxn id="35" idx="0"/>
          </p:cNvCxnSpPr>
          <p:nvPr/>
        </p:nvCxnSpPr>
        <p:spPr>
          <a:xfrm rot="16200000" flipV="1">
            <a:off x="8811151" y="1508689"/>
            <a:ext cx="12700" cy="1098328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96A6665-8DE4-0649-8DD5-4C91B7C13F61}"/>
              </a:ext>
            </a:extLst>
          </p:cNvPr>
          <p:cNvSpPr txBox="1"/>
          <p:nvPr/>
        </p:nvSpPr>
        <p:spPr>
          <a:xfrm>
            <a:off x="3986484" y="4007419"/>
            <a:ext cx="392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F11B94-18C9-C147-B7B6-0ADD2F199759}"/>
              </a:ext>
            </a:extLst>
          </p:cNvPr>
          <p:cNvSpPr txBox="1"/>
          <p:nvPr/>
        </p:nvSpPr>
        <p:spPr>
          <a:xfrm>
            <a:off x="6235340" y="4569986"/>
            <a:ext cx="392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9CE81E7-6012-2E43-BDAE-2B5B3B254CF3}"/>
              </a:ext>
            </a:extLst>
          </p:cNvPr>
          <p:cNvSpPr txBox="1"/>
          <p:nvPr/>
        </p:nvSpPr>
        <p:spPr>
          <a:xfrm>
            <a:off x="6150027" y="2306638"/>
            <a:ext cx="392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7CC5D4-12A1-B54E-8057-A73CF5244B59}"/>
              </a:ext>
            </a:extLst>
          </p:cNvPr>
          <p:cNvSpPr txBox="1"/>
          <p:nvPr/>
        </p:nvSpPr>
        <p:spPr>
          <a:xfrm>
            <a:off x="7253446" y="2760147"/>
            <a:ext cx="392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508779D-5ABD-9B4F-9323-21CDFDB7CF28}"/>
              </a:ext>
            </a:extLst>
          </p:cNvPr>
          <p:cNvSpPr txBox="1"/>
          <p:nvPr/>
        </p:nvSpPr>
        <p:spPr>
          <a:xfrm>
            <a:off x="9313334" y="4928682"/>
            <a:ext cx="382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AD8B49-FFB4-AD43-9ACE-ED576217D4BC}"/>
              </a:ext>
            </a:extLst>
          </p:cNvPr>
          <p:cNvSpPr txBox="1"/>
          <p:nvPr/>
        </p:nvSpPr>
        <p:spPr>
          <a:xfrm>
            <a:off x="10164400" y="3970678"/>
            <a:ext cx="503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S10</a:t>
            </a:r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0E1FA175-1228-0844-9BC0-FD707E7B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DEDCAE3-06ED-7C45-BFD5-427F5971BBF4}"/>
              </a:ext>
            </a:extLst>
          </p:cNvPr>
          <p:cNvCxnSpPr>
            <a:cxnSpLocks/>
          </p:cNvCxnSpPr>
          <p:nvPr/>
        </p:nvCxnSpPr>
        <p:spPr>
          <a:xfrm flipH="1">
            <a:off x="9638843" y="2009315"/>
            <a:ext cx="183083" cy="205785"/>
          </a:xfrm>
          <a:prstGeom prst="straightConnector1">
            <a:avLst/>
          </a:prstGeom>
          <a:ln w="31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9D4CA25C-2816-E441-8D89-08D6B2E01ECF}"/>
              </a:ext>
            </a:extLst>
          </p:cNvPr>
          <p:cNvSpPr/>
          <p:nvPr/>
        </p:nvSpPr>
        <p:spPr>
          <a:xfrm>
            <a:off x="9727047" y="1836344"/>
            <a:ext cx="1970682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Actor = Service engine + Data processing  station </a:t>
            </a:r>
          </a:p>
        </p:txBody>
      </p:sp>
    </p:spTree>
    <p:extLst>
      <p:ext uri="{BB962C8B-B14F-4D97-AF65-F5344CB8AC3E}">
        <p14:creationId xmlns:p14="http://schemas.microsoft.com/office/powerpoint/2010/main" val="219720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909C-939E-E340-B6B5-02343E30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Actor = User engine + Data processing station (DPS)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67A68-9403-1247-B4E3-1A503CCD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B8CFC10A-7F71-6D46-BAE2-44297EE75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566" y="2641911"/>
            <a:ext cx="4886565" cy="14983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Engine follows data-in/data-out interface.</a:t>
            </a:r>
          </a:p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Engine gets JSON object for run-time configuration.</a:t>
            </a:r>
          </a:p>
        </p:txBody>
      </p:sp>
      <p:sp>
        <p:nvSpPr>
          <p:cNvPr id="47" name="officeArt object">
            <a:extLst>
              <a:ext uri="{FF2B5EF4-FFF2-40B4-BE49-F238E27FC236}">
                <a16:creationId xmlns:a16="http://schemas.microsoft.com/office/drawing/2014/main" id="{F28C6F2B-22B6-1342-8573-B84DD6257E30}"/>
              </a:ext>
            </a:extLst>
          </p:cNvPr>
          <p:cNvSpPr/>
          <p:nvPr/>
        </p:nvSpPr>
        <p:spPr>
          <a:xfrm>
            <a:off x="4770552" y="5034924"/>
            <a:ext cx="714375" cy="7143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266700" rotWithShape="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sp>
        <p:nvSpPr>
          <p:cNvPr id="48" name="officeArt object">
            <a:extLst>
              <a:ext uri="{FF2B5EF4-FFF2-40B4-BE49-F238E27FC236}">
                <a16:creationId xmlns:a16="http://schemas.microsoft.com/office/drawing/2014/main" id="{944329D6-87A4-464E-9CB1-27599A22B944}"/>
              </a:ext>
            </a:extLst>
          </p:cNvPr>
          <p:cNvSpPr/>
          <p:nvPr/>
        </p:nvSpPr>
        <p:spPr>
          <a:xfrm>
            <a:off x="5406822" y="5298290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sp>
        <p:nvSpPr>
          <p:cNvPr id="49" name="officeArt object">
            <a:extLst>
              <a:ext uri="{FF2B5EF4-FFF2-40B4-BE49-F238E27FC236}">
                <a16:creationId xmlns:a16="http://schemas.microsoft.com/office/drawing/2014/main" id="{9CE9B880-CC3B-D947-A627-6CC133C8E3D8}"/>
              </a:ext>
            </a:extLst>
          </p:cNvPr>
          <p:cNvSpPr/>
          <p:nvPr/>
        </p:nvSpPr>
        <p:spPr>
          <a:xfrm>
            <a:off x="4646250" y="5284003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50" name="officeArt object">
            <a:extLst>
              <a:ext uri="{FF2B5EF4-FFF2-40B4-BE49-F238E27FC236}">
                <a16:creationId xmlns:a16="http://schemas.microsoft.com/office/drawing/2014/main" id="{63CFA6D4-F278-7F4E-8438-1AEED10962A3}"/>
              </a:ext>
            </a:extLst>
          </p:cNvPr>
          <p:cNvCxnSpPr/>
          <p:nvPr/>
        </p:nvCxnSpPr>
        <p:spPr>
          <a:xfrm>
            <a:off x="5461114" y="5312577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51" name="officeArt object">
            <a:extLst>
              <a:ext uri="{FF2B5EF4-FFF2-40B4-BE49-F238E27FC236}">
                <a16:creationId xmlns:a16="http://schemas.microsoft.com/office/drawing/2014/main" id="{56A13474-F827-3545-909B-36D72E65CD10}"/>
              </a:ext>
            </a:extLst>
          </p:cNvPr>
          <p:cNvCxnSpPr/>
          <p:nvPr/>
        </p:nvCxnSpPr>
        <p:spPr>
          <a:xfrm>
            <a:off x="5461114" y="5499743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52" name="officeArt object">
            <a:extLst>
              <a:ext uri="{FF2B5EF4-FFF2-40B4-BE49-F238E27FC236}">
                <a16:creationId xmlns:a16="http://schemas.microsoft.com/office/drawing/2014/main" id="{7794CAA4-C1AD-B44D-B940-D7BA8C3D098F}"/>
              </a:ext>
            </a:extLst>
          </p:cNvPr>
          <p:cNvCxnSpPr/>
          <p:nvPr/>
        </p:nvCxnSpPr>
        <p:spPr>
          <a:xfrm>
            <a:off x="4681969" y="5298289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53" name="officeArt object">
            <a:extLst>
              <a:ext uri="{FF2B5EF4-FFF2-40B4-BE49-F238E27FC236}">
                <a16:creationId xmlns:a16="http://schemas.microsoft.com/office/drawing/2014/main" id="{626A017B-9C23-F14D-A216-BEE9F2C9917E}"/>
              </a:ext>
            </a:extLst>
          </p:cNvPr>
          <p:cNvCxnSpPr/>
          <p:nvPr/>
        </p:nvCxnSpPr>
        <p:spPr>
          <a:xfrm>
            <a:off x="4691971" y="5499743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sp>
        <p:nvSpPr>
          <p:cNvPr id="54" name="Text Box 16">
            <a:extLst>
              <a:ext uri="{FF2B5EF4-FFF2-40B4-BE49-F238E27FC236}">
                <a16:creationId xmlns:a16="http://schemas.microsoft.com/office/drawing/2014/main" id="{EC496D46-3BE2-9A4D-8A88-E2D7EB5D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167" y="5743903"/>
            <a:ext cx="1531144" cy="3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 Processing Station</a:t>
            </a:r>
            <a:endParaRPr lang="en-US" alt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55" name="officeArt object">
            <a:extLst>
              <a:ext uri="{FF2B5EF4-FFF2-40B4-BE49-F238E27FC236}">
                <a16:creationId xmlns:a16="http://schemas.microsoft.com/office/drawing/2014/main" id="{84E02AD8-B944-2744-80EC-8F34FF64E3E5}"/>
              </a:ext>
            </a:extLst>
          </p:cNvPr>
          <p:cNvSpPr/>
          <p:nvPr/>
        </p:nvSpPr>
        <p:spPr>
          <a:xfrm>
            <a:off x="3229555" y="5191952"/>
            <a:ext cx="384810" cy="384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8974" y="1912"/>
                </a:moveTo>
                <a:lnTo>
                  <a:pt x="12626" y="5363"/>
                </a:lnTo>
                <a:lnTo>
                  <a:pt x="8974" y="8812"/>
                </a:lnTo>
                <a:lnTo>
                  <a:pt x="8974" y="6625"/>
                </a:lnTo>
                <a:cubicBezTo>
                  <a:pt x="7284" y="7338"/>
                  <a:pt x="6092" y="9018"/>
                  <a:pt x="6092" y="10967"/>
                </a:cubicBezTo>
                <a:cubicBezTo>
                  <a:pt x="6092" y="13564"/>
                  <a:pt x="8203" y="15677"/>
                  <a:pt x="10800" y="15677"/>
                </a:cubicBezTo>
                <a:cubicBezTo>
                  <a:pt x="13397" y="15677"/>
                  <a:pt x="15508" y="13564"/>
                  <a:pt x="15508" y="10967"/>
                </a:cubicBezTo>
                <a:cubicBezTo>
                  <a:pt x="15508" y="9509"/>
                  <a:pt x="14849" y="8154"/>
                  <a:pt x="13699" y="7258"/>
                </a:cubicBezTo>
                <a:lnTo>
                  <a:pt x="15130" y="5427"/>
                </a:lnTo>
                <a:cubicBezTo>
                  <a:pt x="16847" y="6772"/>
                  <a:pt x="17837" y="8791"/>
                  <a:pt x="17837" y="10967"/>
                </a:cubicBezTo>
                <a:cubicBezTo>
                  <a:pt x="17837" y="14844"/>
                  <a:pt x="14682" y="17999"/>
                  <a:pt x="10805" y="17999"/>
                </a:cubicBezTo>
                <a:cubicBezTo>
                  <a:pt x="6928" y="17999"/>
                  <a:pt x="3770" y="14845"/>
                  <a:pt x="3770" y="10962"/>
                </a:cubicBezTo>
                <a:cubicBezTo>
                  <a:pt x="3770" y="7717"/>
                  <a:pt x="5983" y="4973"/>
                  <a:pt x="8974" y="4168"/>
                </a:cubicBezTo>
                <a:lnTo>
                  <a:pt x="8974" y="19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56" name="officeArt object">
            <a:extLst>
              <a:ext uri="{FF2B5EF4-FFF2-40B4-BE49-F238E27FC236}">
                <a16:creationId xmlns:a16="http://schemas.microsoft.com/office/drawing/2014/main" id="{D8A5FAB7-9463-4245-9DD3-C606AF2D52D1}"/>
              </a:ext>
            </a:extLst>
          </p:cNvPr>
          <p:cNvCxnSpPr/>
          <p:nvPr/>
        </p:nvCxnSpPr>
        <p:spPr>
          <a:xfrm>
            <a:off x="3614366" y="5384357"/>
            <a:ext cx="183833" cy="0"/>
          </a:xfrm>
          <a:prstGeom prst="line">
            <a:avLst/>
          </a:prstGeom>
          <a:noFill/>
          <a:ln w="12700" cap="flat">
            <a:solidFill>
              <a:srgbClr val="3A45FB"/>
            </a:solidFill>
            <a:prstDash val="solid"/>
            <a:miter lim="400000"/>
            <a:tailEnd type="triangle" w="med" len="med"/>
          </a:ln>
          <a:effectLst/>
        </p:spPr>
      </p:cxnSp>
      <p:cxnSp>
        <p:nvCxnSpPr>
          <p:cNvPr id="57" name="officeArt object">
            <a:extLst>
              <a:ext uri="{FF2B5EF4-FFF2-40B4-BE49-F238E27FC236}">
                <a16:creationId xmlns:a16="http://schemas.microsoft.com/office/drawing/2014/main" id="{40BE1417-731D-C640-9C05-A13C5F92D78D}"/>
              </a:ext>
            </a:extLst>
          </p:cNvPr>
          <p:cNvCxnSpPr/>
          <p:nvPr/>
        </p:nvCxnSpPr>
        <p:spPr>
          <a:xfrm>
            <a:off x="3045724" y="5373066"/>
            <a:ext cx="183833" cy="0"/>
          </a:xfrm>
          <a:prstGeom prst="line">
            <a:avLst/>
          </a:prstGeom>
          <a:noFill/>
          <a:ln w="12700" cap="flat">
            <a:solidFill>
              <a:srgbClr val="3A45FB"/>
            </a:solidFill>
            <a:prstDash val="solid"/>
            <a:miter lim="400000"/>
            <a:tailEnd type="triangle" w="med" len="med"/>
          </a:ln>
          <a:effectLst/>
        </p:spPr>
      </p:cxnSp>
      <p:sp>
        <p:nvSpPr>
          <p:cNvPr id="58" name="Striped Right Arrow 57">
            <a:extLst>
              <a:ext uri="{FF2B5EF4-FFF2-40B4-BE49-F238E27FC236}">
                <a16:creationId xmlns:a16="http://schemas.microsoft.com/office/drawing/2014/main" id="{0CB4958B-9E13-9149-8875-E1585E6863BD}"/>
              </a:ext>
            </a:extLst>
          </p:cNvPr>
          <p:cNvSpPr/>
          <p:nvPr/>
        </p:nvSpPr>
        <p:spPr>
          <a:xfrm>
            <a:off x="6085490" y="5230249"/>
            <a:ext cx="622523" cy="322772"/>
          </a:xfrm>
          <a:prstGeom prst="stripedRightArrow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59" name="officeArt object">
            <a:extLst>
              <a:ext uri="{FF2B5EF4-FFF2-40B4-BE49-F238E27FC236}">
                <a16:creationId xmlns:a16="http://schemas.microsoft.com/office/drawing/2014/main" id="{07BB8864-85CA-F24F-8B1F-3937F9C9440A}"/>
              </a:ext>
            </a:extLst>
          </p:cNvPr>
          <p:cNvSpPr/>
          <p:nvPr/>
        </p:nvSpPr>
        <p:spPr>
          <a:xfrm>
            <a:off x="7247225" y="5024843"/>
            <a:ext cx="714375" cy="7143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266700" rotWithShape="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sp>
        <p:nvSpPr>
          <p:cNvPr id="60" name="officeArt object">
            <a:extLst>
              <a:ext uri="{FF2B5EF4-FFF2-40B4-BE49-F238E27FC236}">
                <a16:creationId xmlns:a16="http://schemas.microsoft.com/office/drawing/2014/main" id="{829E1ACE-73DB-2149-8845-E0514BC5D5CC}"/>
              </a:ext>
            </a:extLst>
          </p:cNvPr>
          <p:cNvSpPr/>
          <p:nvPr/>
        </p:nvSpPr>
        <p:spPr>
          <a:xfrm>
            <a:off x="7883495" y="5288209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sp>
        <p:nvSpPr>
          <p:cNvPr id="61" name="officeArt object">
            <a:extLst>
              <a:ext uri="{FF2B5EF4-FFF2-40B4-BE49-F238E27FC236}">
                <a16:creationId xmlns:a16="http://schemas.microsoft.com/office/drawing/2014/main" id="{A4347D65-742B-244C-A9F9-32D4865B243A}"/>
              </a:ext>
            </a:extLst>
          </p:cNvPr>
          <p:cNvSpPr/>
          <p:nvPr/>
        </p:nvSpPr>
        <p:spPr>
          <a:xfrm>
            <a:off x="7122924" y="5273921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62" name="officeArt object">
            <a:extLst>
              <a:ext uri="{FF2B5EF4-FFF2-40B4-BE49-F238E27FC236}">
                <a16:creationId xmlns:a16="http://schemas.microsoft.com/office/drawing/2014/main" id="{8C0DF06D-3C20-E442-9631-B8DD3F5F5385}"/>
              </a:ext>
            </a:extLst>
          </p:cNvPr>
          <p:cNvCxnSpPr/>
          <p:nvPr/>
        </p:nvCxnSpPr>
        <p:spPr>
          <a:xfrm>
            <a:off x="7937788" y="5302495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63" name="officeArt object">
            <a:extLst>
              <a:ext uri="{FF2B5EF4-FFF2-40B4-BE49-F238E27FC236}">
                <a16:creationId xmlns:a16="http://schemas.microsoft.com/office/drawing/2014/main" id="{48FC30AE-0C63-5B4D-818E-FB919D60601C}"/>
              </a:ext>
            </a:extLst>
          </p:cNvPr>
          <p:cNvCxnSpPr/>
          <p:nvPr/>
        </p:nvCxnSpPr>
        <p:spPr>
          <a:xfrm>
            <a:off x="7937788" y="5489662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64" name="officeArt object">
            <a:extLst>
              <a:ext uri="{FF2B5EF4-FFF2-40B4-BE49-F238E27FC236}">
                <a16:creationId xmlns:a16="http://schemas.microsoft.com/office/drawing/2014/main" id="{EDD65D8B-432E-D546-964B-9E91376C8243}"/>
              </a:ext>
            </a:extLst>
          </p:cNvPr>
          <p:cNvCxnSpPr/>
          <p:nvPr/>
        </p:nvCxnSpPr>
        <p:spPr>
          <a:xfrm>
            <a:off x="7158643" y="5288208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65" name="officeArt object">
            <a:extLst>
              <a:ext uri="{FF2B5EF4-FFF2-40B4-BE49-F238E27FC236}">
                <a16:creationId xmlns:a16="http://schemas.microsoft.com/office/drawing/2014/main" id="{C1181847-CA5A-CE4C-987F-F7754B43C3D5}"/>
              </a:ext>
            </a:extLst>
          </p:cNvPr>
          <p:cNvCxnSpPr/>
          <p:nvPr/>
        </p:nvCxnSpPr>
        <p:spPr>
          <a:xfrm>
            <a:off x="7168644" y="5489662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sp>
        <p:nvSpPr>
          <p:cNvPr id="66" name="officeArt object">
            <a:extLst>
              <a:ext uri="{FF2B5EF4-FFF2-40B4-BE49-F238E27FC236}">
                <a16:creationId xmlns:a16="http://schemas.microsoft.com/office/drawing/2014/main" id="{C2C58506-4B57-BF40-9F24-49D56302D254}"/>
              </a:ext>
            </a:extLst>
          </p:cNvPr>
          <p:cNvSpPr/>
          <p:nvPr/>
        </p:nvSpPr>
        <p:spPr>
          <a:xfrm>
            <a:off x="7417467" y="5185477"/>
            <a:ext cx="384810" cy="384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7" y="0"/>
                  <a:pt x="10800" y="0"/>
                </a:cubicBezTo>
                <a:close/>
                <a:moveTo>
                  <a:pt x="8974" y="1912"/>
                </a:moveTo>
                <a:lnTo>
                  <a:pt x="12626" y="5363"/>
                </a:lnTo>
                <a:lnTo>
                  <a:pt x="8974" y="8812"/>
                </a:lnTo>
                <a:lnTo>
                  <a:pt x="8974" y="6625"/>
                </a:lnTo>
                <a:cubicBezTo>
                  <a:pt x="7284" y="7338"/>
                  <a:pt x="6092" y="9018"/>
                  <a:pt x="6092" y="10967"/>
                </a:cubicBezTo>
                <a:cubicBezTo>
                  <a:pt x="6092" y="13564"/>
                  <a:pt x="8203" y="15677"/>
                  <a:pt x="10800" y="15677"/>
                </a:cubicBezTo>
                <a:cubicBezTo>
                  <a:pt x="13397" y="15677"/>
                  <a:pt x="15508" y="13564"/>
                  <a:pt x="15508" y="10967"/>
                </a:cubicBezTo>
                <a:cubicBezTo>
                  <a:pt x="15508" y="9509"/>
                  <a:pt x="14849" y="8154"/>
                  <a:pt x="13699" y="7258"/>
                </a:cubicBezTo>
                <a:lnTo>
                  <a:pt x="15130" y="5427"/>
                </a:lnTo>
                <a:cubicBezTo>
                  <a:pt x="16847" y="6772"/>
                  <a:pt x="17837" y="8791"/>
                  <a:pt x="17837" y="10967"/>
                </a:cubicBezTo>
                <a:cubicBezTo>
                  <a:pt x="17837" y="14844"/>
                  <a:pt x="14682" y="17999"/>
                  <a:pt x="10805" y="17999"/>
                </a:cubicBezTo>
                <a:cubicBezTo>
                  <a:pt x="6928" y="17999"/>
                  <a:pt x="3770" y="14845"/>
                  <a:pt x="3770" y="10962"/>
                </a:cubicBezTo>
                <a:cubicBezTo>
                  <a:pt x="3770" y="7717"/>
                  <a:pt x="5983" y="4973"/>
                  <a:pt x="8974" y="4168"/>
                </a:cubicBezTo>
                <a:lnTo>
                  <a:pt x="8974" y="19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67" name="officeArt object">
            <a:extLst>
              <a:ext uri="{FF2B5EF4-FFF2-40B4-BE49-F238E27FC236}">
                <a16:creationId xmlns:a16="http://schemas.microsoft.com/office/drawing/2014/main" id="{C15F96D0-CA5F-D546-9210-E26C77DAE76D}"/>
              </a:ext>
            </a:extLst>
          </p:cNvPr>
          <p:cNvCxnSpPr/>
          <p:nvPr/>
        </p:nvCxnSpPr>
        <p:spPr>
          <a:xfrm>
            <a:off x="7793583" y="5389173"/>
            <a:ext cx="183833" cy="0"/>
          </a:xfrm>
          <a:prstGeom prst="line">
            <a:avLst/>
          </a:prstGeom>
          <a:noFill/>
          <a:ln w="12700" cap="flat">
            <a:solidFill>
              <a:srgbClr val="3A45FB"/>
            </a:solidFill>
            <a:prstDash val="solid"/>
            <a:miter lim="400000"/>
            <a:tailEnd type="triangle" w="med" len="med"/>
          </a:ln>
          <a:effectLst/>
        </p:spPr>
      </p:cxnSp>
      <p:cxnSp>
        <p:nvCxnSpPr>
          <p:cNvPr id="68" name="officeArt object">
            <a:extLst>
              <a:ext uri="{FF2B5EF4-FFF2-40B4-BE49-F238E27FC236}">
                <a16:creationId xmlns:a16="http://schemas.microsoft.com/office/drawing/2014/main" id="{7A68AAA7-E5FB-F04E-86E2-C1B91D93031E}"/>
              </a:ext>
            </a:extLst>
          </p:cNvPr>
          <p:cNvCxnSpPr/>
          <p:nvPr/>
        </p:nvCxnSpPr>
        <p:spPr>
          <a:xfrm>
            <a:off x="7233965" y="5377882"/>
            <a:ext cx="183833" cy="0"/>
          </a:xfrm>
          <a:prstGeom prst="line">
            <a:avLst/>
          </a:prstGeom>
          <a:noFill/>
          <a:ln w="12700" cap="flat">
            <a:solidFill>
              <a:srgbClr val="3A45FB"/>
            </a:solidFill>
            <a:prstDash val="solid"/>
            <a:miter lim="400000"/>
            <a:tailEnd type="triangle" w="med" len="med"/>
          </a:ln>
          <a:effectLst/>
        </p:spPr>
      </p:cxnSp>
      <p:sp>
        <p:nvSpPr>
          <p:cNvPr id="69" name="Text Box 16">
            <a:extLst>
              <a:ext uri="{FF2B5EF4-FFF2-40B4-BE49-F238E27FC236}">
                <a16:creationId xmlns:a16="http://schemas.microsoft.com/office/drawing/2014/main" id="{FB3EB8F5-F672-9A49-AF60-0123C9A6B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9484" y="5819365"/>
            <a:ext cx="1864456" cy="3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 Processing Actor</a:t>
            </a:r>
          </a:p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(micro-services)</a:t>
            </a:r>
            <a:endParaRPr lang="en-US" altLang="en-US" sz="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0" name="TextBox 1">
            <a:extLst>
              <a:ext uri="{FF2B5EF4-FFF2-40B4-BE49-F238E27FC236}">
                <a16:creationId xmlns:a16="http://schemas.microsoft.com/office/drawing/2014/main" id="{8AD2F8C4-705A-AF4D-BC7F-C0F62F93A3A9}"/>
              </a:ext>
            </a:extLst>
          </p:cNvPr>
          <p:cNvSpPr txBox="1"/>
          <p:nvPr/>
        </p:nvSpPr>
        <p:spPr>
          <a:xfrm>
            <a:off x="8527601" y="2411611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Multi-threading </a:t>
            </a:r>
          </a:p>
        </p:txBody>
      </p:sp>
      <p:sp>
        <p:nvSpPr>
          <p:cNvPr id="71" name="TextBox 2">
            <a:extLst>
              <a:ext uri="{FF2B5EF4-FFF2-40B4-BE49-F238E27FC236}">
                <a16:creationId xmlns:a16="http://schemas.microsoft.com/office/drawing/2014/main" id="{D54EE52C-9A27-9F40-AE96-A386948590B9}"/>
              </a:ext>
            </a:extLst>
          </p:cNvPr>
          <p:cNvSpPr txBox="1"/>
          <p:nvPr/>
        </p:nvSpPr>
        <p:spPr>
          <a:xfrm>
            <a:off x="8615304" y="4074457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Configuration </a:t>
            </a:r>
          </a:p>
        </p:txBody>
      </p:sp>
      <p:sp>
        <p:nvSpPr>
          <p:cNvPr id="79" name="TextBox 10">
            <a:extLst>
              <a:ext uri="{FF2B5EF4-FFF2-40B4-BE49-F238E27FC236}">
                <a16:creationId xmlns:a16="http://schemas.microsoft.com/office/drawing/2014/main" id="{EE96BE04-1B04-7C4E-97CC-8BBEAA28B490}"/>
              </a:ext>
            </a:extLst>
          </p:cNvPr>
          <p:cNvSpPr txBox="1"/>
          <p:nvPr/>
        </p:nvSpPr>
        <p:spPr>
          <a:xfrm>
            <a:off x="6469038" y="2411610"/>
            <a:ext cx="221876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Runtime Environment</a:t>
            </a:r>
          </a:p>
        </p:txBody>
      </p:sp>
      <p:sp>
        <p:nvSpPr>
          <p:cNvPr id="80" name="Striped Right Arrow 79">
            <a:extLst>
              <a:ext uri="{FF2B5EF4-FFF2-40B4-BE49-F238E27FC236}">
                <a16:creationId xmlns:a16="http://schemas.microsoft.com/office/drawing/2014/main" id="{06C5F326-9A96-7143-BAF4-68BD6CF1DCE3}"/>
              </a:ext>
            </a:extLst>
          </p:cNvPr>
          <p:cNvSpPr/>
          <p:nvPr/>
        </p:nvSpPr>
        <p:spPr>
          <a:xfrm rot="19436269">
            <a:off x="9012574" y="2833726"/>
            <a:ext cx="356625" cy="352862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1" name="Striped Right Arrow 80">
            <a:extLst>
              <a:ext uri="{FF2B5EF4-FFF2-40B4-BE49-F238E27FC236}">
                <a16:creationId xmlns:a16="http://schemas.microsoft.com/office/drawing/2014/main" id="{871868D6-243C-4446-855F-11FB72B30088}"/>
              </a:ext>
            </a:extLst>
          </p:cNvPr>
          <p:cNvSpPr/>
          <p:nvPr/>
        </p:nvSpPr>
        <p:spPr>
          <a:xfrm rot="1912350">
            <a:off x="9114309" y="3700510"/>
            <a:ext cx="346414" cy="361455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2" name="Striped Right Arrow 81">
            <a:extLst>
              <a:ext uri="{FF2B5EF4-FFF2-40B4-BE49-F238E27FC236}">
                <a16:creationId xmlns:a16="http://schemas.microsoft.com/office/drawing/2014/main" id="{27251F36-F081-EB44-BBFF-6C03430B7A90}"/>
              </a:ext>
            </a:extLst>
          </p:cNvPr>
          <p:cNvSpPr/>
          <p:nvPr/>
        </p:nvSpPr>
        <p:spPr>
          <a:xfrm rot="12913037">
            <a:off x="7944794" y="2826456"/>
            <a:ext cx="346785" cy="367660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BC77E0F1-2369-D34B-BB88-8B75DF4E43AF}"/>
              </a:ext>
            </a:extLst>
          </p:cNvPr>
          <p:cNvSpPr/>
          <p:nvPr/>
        </p:nvSpPr>
        <p:spPr>
          <a:xfrm rot="8311980">
            <a:off x="7943528" y="3751166"/>
            <a:ext cx="346527" cy="360104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84" name="officeArt object">
            <a:extLst>
              <a:ext uri="{FF2B5EF4-FFF2-40B4-BE49-F238E27FC236}">
                <a16:creationId xmlns:a16="http://schemas.microsoft.com/office/drawing/2014/main" id="{5C9A6FCF-31EF-E04A-BFE2-EEDFA1F8EDC8}"/>
              </a:ext>
            </a:extLst>
          </p:cNvPr>
          <p:cNvSpPr/>
          <p:nvPr/>
        </p:nvSpPr>
        <p:spPr>
          <a:xfrm>
            <a:off x="8304372" y="3113436"/>
            <a:ext cx="714375" cy="7143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rgbClr val="000000"/>
            </a:solidFill>
            <a:prstDash val="solid"/>
            <a:miter lim="400000"/>
          </a:ln>
          <a:effectLst>
            <a:outerShdw blurRad="266700" rotWithShape="0">
              <a:srgbClr val="000000">
                <a:alpha val="7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1350" dirty="0"/>
              <a:t>   </a:t>
            </a:r>
          </a:p>
        </p:txBody>
      </p:sp>
      <p:sp>
        <p:nvSpPr>
          <p:cNvPr id="85" name="officeArt object">
            <a:extLst>
              <a:ext uri="{FF2B5EF4-FFF2-40B4-BE49-F238E27FC236}">
                <a16:creationId xmlns:a16="http://schemas.microsoft.com/office/drawing/2014/main" id="{159C418F-765F-D349-99FE-67CAFFB89D40}"/>
              </a:ext>
            </a:extLst>
          </p:cNvPr>
          <p:cNvSpPr/>
          <p:nvPr/>
        </p:nvSpPr>
        <p:spPr>
          <a:xfrm>
            <a:off x="8940642" y="3376802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sp>
        <p:nvSpPr>
          <p:cNvPr id="86" name="officeArt object">
            <a:extLst>
              <a:ext uri="{FF2B5EF4-FFF2-40B4-BE49-F238E27FC236}">
                <a16:creationId xmlns:a16="http://schemas.microsoft.com/office/drawing/2014/main" id="{8F56C933-1635-AA46-9416-2EBF4BB609E4}"/>
              </a:ext>
            </a:extLst>
          </p:cNvPr>
          <p:cNvSpPr/>
          <p:nvPr/>
        </p:nvSpPr>
        <p:spPr>
          <a:xfrm>
            <a:off x="8180070" y="3362515"/>
            <a:ext cx="183833" cy="215265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87" name="officeArt object">
            <a:extLst>
              <a:ext uri="{FF2B5EF4-FFF2-40B4-BE49-F238E27FC236}">
                <a16:creationId xmlns:a16="http://schemas.microsoft.com/office/drawing/2014/main" id="{B0806DA8-DCE3-8E4E-AB81-29B05E2CC1C5}"/>
              </a:ext>
            </a:extLst>
          </p:cNvPr>
          <p:cNvCxnSpPr/>
          <p:nvPr/>
        </p:nvCxnSpPr>
        <p:spPr>
          <a:xfrm>
            <a:off x="8994934" y="3391089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88" name="officeArt object">
            <a:extLst>
              <a:ext uri="{FF2B5EF4-FFF2-40B4-BE49-F238E27FC236}">
                <a16:creationId xmlns:a16="http://schemas.microsoft.com/office/drawing/2014/main" id="{CBE826DE-DC0D-B349-9EDA-94E0CC6778F3}"/>
              </a:ext>
            </a:extLst>
          </p:cNvPr>
          <p:cNvCxnSpPr/>
          <p:nvPr/>
        </p:nvCxnSpPr>
        <p:spPr>
          <a:xfrm>
            <a:off x="8994934" y="3578255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89" name="officeArt object">
            <a:extLst>
              <a:ext uri="{FF2B5EF4-FFF2-40B4-BE49-F238E27FC236}">
                <a16:creationId xmlns:a16="http://schemas.microsoft.com/office/drawing/2014/main" id="{9AF55659-E84B-D54D-9851-C8B688F9A3D5}"/>
              </a:ext>
            </a:extLst>
          </p:cNvPr>
          <p:cNvCxnSpPr/>
          <p:nvPr/>
        </p:nvCxnSpPr>
        <p:spPr>
          <a:xfrm>
            <a:off x="8215789" y="3376801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90" name="officeArt object">
            <a:extLst>
              <a:ext uri="{FF2B5EF4-FFF2-40B4-BE49-F238E27FC236}">
                <a16:creationId xmlns:a16="http://schemas.microsoft.com/office/drawing/2014/main" id="{71011384-2ED7-9E4B-AEB3-A97BB4CCDA0B}"/>
              </a:ext>
            </a:extLst>
          </p:cNvPr>
          <p:cNvCxnSpPr/>
          <p:nvPr/>
        </p:nvCxnSpPr>
        <p:spPr>
          <a:xfrm>
            <a:off x="8225791" y="3578255"/>
            <a:ext cx="112395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9131DFE6-D951-EC47-9DC3-FDDF17B00FB7}"/>
              </a:ext>
            </a:extLst>
          </p:cNvPr>
          <p:cNvSpPr txBox="1"/>
          <p:nvPr/>
        </p:nvSpPr>
        <p:spPr>
          <a:xfrm>
            <a:off x="6286966" y="4107225"/>
            <a:ext cx="22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Communication </a:t>
            </a:r>
          </a:p>
        </p:txBody>
      </p:sp>
      <p:pic>
        <p:nvPicPr>
          <p:cNvPr id="92" name="Google Shape;342;p22">
            <a:extLst>
              <a:ext uri="{FF2B5EF4-FFF2-40B4-BE49-F238E27FC236}">
                <a16:creationId xmlns:a16="http://schemas.microsoft.com/office/drawing/2014/main" id="{F61D0812-2CA4-FE49-94F8-BEC3DC47C2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3009" y="6338967"/>
            <a:ext cx="964406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 Box 16">
            <a:extLst>
              <a:ext uri="{FF2B5EF4-FFF2-40B4-BE49-F238E27FC236}">
                <a16:creationId xmlns:a16="http://schemas.microsoft.com/office/drawing/2014/main" id="{B4C5FDBD-0ADC-1841-A772-89B7A8669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844" y="5743903"/>
            <a:ext cx="1531144" cy="3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en-US" sz="11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User provided code</a:t>
            </a:r>
          </a:p>
          <a:p>
            <a:pPr algn="ctr"/>
            <a:r>
              <a:rPr lang="en-US" altLang="en-US" sz="1100" i="1" dirty="0">
                <a:solidFill>
                  <a:schemeClr val="tx1">
                    <a:lumMod val="6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Engine</a:t>
            </a:r>
            <a:endParaRPr lang="en-US" altLang="en-US" sz="800" i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86111590-000A-7949-B1FD-6872AB02010B}"/>
              </a:ext>
            </a:extLst>
          </p:cNvPr>
          <p:cNvSpPr txBox="1"/>
          <p:nvPr/>
        </p:nvSpPr>
        <p:spPr>
          <a:xfrm>
            <a:off x="8392478" y="3345934"/>
            <a:ext cx="50793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DPS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079A37B-C016-1444-93B8-93B7D50F2297}"/>
              </a:ext>
            </a:extLst>
          </p:cNvPr>
          <p:cNvSpPr txBox="1"/>
          <p:nvPr/>
        </p:nvSpPr>
        <p:spPr>
          <a:xfrm>
            <a:off x="7424745" y="1831022"/>
            <a:ext cx="22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</a:schemeClr>
                </a:solidFill>
                <a:latin typeface="Times" pitchFamily="2" charset="0"/>
              </a:rPr>
              <a:t>DPS provides</a:t>
            </a:r>
          </a:p>
        </p:txBody>
      </p:sp>
    </p:spTree>
    <p:extLst>
      <p:ext uri="{BB962C8B-B14F-4D97-AF65-F5344CB8AC3E}">
        <p14:creationId xmlns:p14="http://schemas.microsoft.com/office/powerpoint/2010/main" val="22980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lide01.jpg">
            <a:extLst>
              <a:ext uri="{FF2B5EF4-FFF2-40B4-BE49-F238E27FC236}">
                <a16:creationId xmlns:a16="http://schemas.microsoft.com/office/drawing/2014/main" id="{BDCE796A-EB76-EB4A-8597-B908DB023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51" y="1986988"/>
            <a:ext cx="4501786" cy="3376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A581A-B3ED-FF40-BDEA-B7602A57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Data Stream Pipe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90496-EC6C-F34C-97CA-8E3223BF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66DFC4B-51A2-AA44-8846-BEB76ABA67F7}"/>
              </a:ext>
            </a:extLst>
          </p:cNvPr>
          <p:cNvSpPr txBox="1"/>
          <p:nvPr/>
        </p:nvSpPr>
        <p:spPr>
          <a:xfrm>
            <a:off x="1629399" y="3398160"/>
            <a:ext cx="1546783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Communication </a:t>
            </a:r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BEF4BF9C-99CC-F149-8865-B69C39F61E9A}"/>
              </a:ext>
            </a:extLst>
          </p:cNvPr>
          <p:cNvSpPr/>
          <p:nvPr/>
        </p:nvSpPr>
        <p:spPr>
          <a:xfrm>
            <a:off x="4751827" y="3738113"/>
            <a:ext cx="798401" cy="603839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2" name="Striped Right Arrow 21">
            <a:extLst>
              <a:ext uri="{FF2B5EF4-FFF2-40B4-BE49-F238E27FC236}">
                <a16:creationId xmlns:a16="http://schemas.microsoft.com/office/drawing/2014/main" id="{FC4FFB89-39A5-9D4E-BEF2-14C4D8724A91}"/>
              </a:ext>
            </a:extLst>
          </p:cNvPr>
          <p:cNvSpPr/>
          <p:nvPr/>
        </p:nvSpPr>
        <p:spPr>
          <a:xfrm>
            <a:off x="2220754" y="3738113"/>
            <a:ext cx="576689" cy="585409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3" name="officeArt object">
            <a:extLst>
              <a:ext uri="{FF2B5EF4-FFF2-40B4-BE49-F238E27FC236}">
                <a16:creationId xmlns:a16="http://schemas.microsoft.com/office/drawing/2014/main" id="{82802E26-0BC1-D143-9787-AD462E598D84}"/>
              </a:ext>
            </a:extLst>
          </p:cNvPr>
          <p:cNvSpPr/>
          <p:nvPr/>
        </p:nvSpPr>
        <p:spPr>
          <a:xfrm>
            <a:off x="3045528" y="3910680"/>
            <a:ext cx="1500188" cy="215265"/>
          </a:xfrm>
          <a:prstGeom prst="roundRect">
            <a:avLst>
              <a:gd name="adj" fmla="val 49670"/>
            </a:avLst>
          </a:prstGeom>
          <a:solidFill>
            <a:srgbClr val="D6D5D5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1350"/>
          </a:p>
        </p:txBody>
      </p:sp>
      <p:cxnSp>
        <p:nvCxnSpPr>
          <p:cNvPr id="24" name="officeArt object">
            <a:extLst>
              <a:ext uri="{FF2B5EF4-FFF2-40B4-BE49-F238E27FC236}">
                <a16:creationId xmlns:a16="http://schemas.microsoft.com/office/drawing/2014/main" id="{C6082C44-396D-C64F-9D02-A91804CB8237}"/>
              </a:ext>
            </a:extLst>
          </p:cNvPr>
          <p:cNvCxnSpPr/>
          <p:nvPr/>
        </p:nvCxnSpPr>
        <p:spPr>
          <a:xfrm>
            <a:off x="3086962" y="3910679"/>
            <a:ext cx="142875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</p:cxnSp>
      <p:cxnSp>
        <p:nvCxnSpPr>
          <p:cNvPr id="25" name="officeArt object">
            <a:extLst>
              <a:ext uri="{FF2B5EF4-FFF2-40B4-BE49-F238E27FC236}">
                <a16:creationId xmlns:a16="http://schemas.microsoft.com/office/drawing/2014/main" id="{D8E75F65-E0CB-B54B-9874-468C7363C7BC}"/>
              </a:ext>
            </a:extLst>
          </p:cNvPr>
          <p:cNvCxnSpPr/>
          <p:nvPr/>
        </p:nvCxnSpPr>
        <p:spPr>
          <a:xfrm>
            <a:off x="3096011" y="4112133"/>
            <a:ext cx="1428750" cy="0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</a:ln>
          <a:effectLst/>
        </p:spPr>
      </p:cxnSp>
      <p:sp>
        <p:nvSpPr>
          <p:cNvPr id="26" name="Text Box 15">
            <a:extLst>
              <a:ext uri="{FF2B5EF4-FFF2-40B4-BE49-F238E27FC236}">
                <a16:creationId xmlns:a16="http://schemas.microsoft.com/office/drawing/2014/main" id="{5DB6646C-596F-294A-8D29-907880DCA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098" y="4407872"/>
            <a:ext cx="1496615" cy="3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685800">
              <a:tabLst>
                <a:tab pos="547688" algn="l"/>
                <a:tab pos="584597" algn="l"/>
                <a:tab pos="1169194" algn="l"/>
              </a:tabLst>
            </a:pPr>
            <a:r>
              <a:rPr lang="en-US" altLang="en-US" sz="1125" dirty="0">
                <a:solidFill>
                  <a:schemeClr val="tx1">
                    <a:lumMod val="7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Data-Stream Pipe</a:t>
            </a:r>
            <a:endParaRPr lang="en-US" altLang="en-US" sz="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7" name="Striped Right Arrow 26">
            <a:extLst>
              <a:ext uri="{FF2B5EF4-FFF2-40B4-BE49-F238E27FC236}">
                <a16:creationId xmlns:a16="http://schemas.microsoft.com/office/drawing/2014/main" id="{EFBBF5AB-D3DD-B644-B44A-D5D989C64B20}"/>
              </a:ext>
            </a:extLst>
          </p:cNvPr>
          <p:cNvSpPr/>
          <p:nvPr/>
        </p:nvSpPr>
        <p:spPr>
          <a:xfrm rot="16200000">
            <a:off x="3290826" y="2932057"/>
            <a:ext cx="741744" cy="6072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8" name="Striped Right Arrow 27">
            <a:extLst>
              <a:ext uri="{FF2B5EF4-FFF2-40B4-BE49-F238E27FC236}">
                <a16:creationId xmlns:a16="http://schemas.microsoft.com/office/drawing/2014/main" id="{9668EEDD-67A4-184F-B5B5-2C97A9A5DDCA}"/>
              </a:ext>
            </a:extLst>
          </p:cNvPr>
          <p:cNvSpPr/>
          <p:nvPr/>
        </p:nvSpPr>
        <p:spPr>
          <a:xfrm rot="19024394">
            <a:off x="4296105" y="3022446"/>
            <a:ext cx="741744" cy="6072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ECC348DD-5CC7-1F4F-9F67-50C77CE77644}"/>
              </a:ext>
            </a:extLst>
          </p:cNvPr>
          <p:cNvSpPr txBox="1"/>
          <p:nvPr/>
        </p:nvSpPr>
        <p:spPr>
          <a:xfrm>
            <a:off x="5639297" y="4039076"/>
            <a:ext cx="127867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Meta-description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Serialization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9CE855AF-B365-2741-94EA-02A89B2E8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137" y="4182873"/>
            <a:ext cx="1948536" cy="3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defTabSz="685800">
              <a:tabLst>
                <a:tab pos="547688" algn="l"/>
                <a:tab pos="584597" algn="l"/>
                <a:tab pos="1169194" algn="l"/>
              </a:tabLst>
            </a:pPr>
            <a:r>
              <a:rPr lang="en-US" altLang="en-US" sz="10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0MQ/POSIX_SHM/Data-Grid</a:t>
            </a:r>
            <a:endParaRPr lang="en-US" altLang="en-US" sz="3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324D3A2D-8760-D045-974E-0FD5819E39BA}"/>
              </a:ext>
            </a:extLst>
          </p:cNvPr>
          <p:cNvSpPr txBox="1"/>
          <p:nvPr/>
        </p:nvSpPr>
        <p:spPr>
          <a:xfrm>
            <a:off x="2774509" y="2464484"/>
            <a:ext cx="1774379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Publish/Subscribe </a:t>
            </a:r>
          </a:p>
        </p:txBody>
      </p:sp>
      <p:sp>
        <p:nvSpPr>
          <p:cNvPr id="32" name="TextBox 13">
            <a:extLst>
              <a:ext uri="{FF2B5EF4-FFF2-40B4-BE49-F238E27FC236}">
                <a16:creationId xmlns:a16="http://schemas.microsoft.com/office/drawing/2014/main" id="{06F9A88F-956E-4748-B163-ED9C271499E8}"/>
              </a:ext>
            </a:extLst>
          </p:cNvPr>
          <p:cNvSpPr txBox="1"/>
          <p:nvPr/>
        </p:nvSpPr>
        <p:spPr>
          <a:xfrm>
            <a:off x="4711140" y="2639156"/>
            <a:ext cx="1031876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P2P 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E6166D06-92C1-C74E-9635-87E7A5D25824}"/>
              </a:ext>
            </a:extLst>
          </p:cNvPr>
          <p:cNvSpPr txBox="1"/>
          <p:nvPr/>
        </p:nvSpPr>
        <p:spPr>
          <a:xfrm>
            <a:off x="5291874" y="3835135"/>
            <a:ext cx="1718233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Times" pitchFamily="2" charset="0"/>
              </a:rPr>
              <a:t>Transient Data</a:t>
            </a:r>
          </a:p>
        </p:txBody>
      </p:sp>
      <p:pic>
        <p:nvPicPr>
          <p:cNvPr id="35" name="Google Shape;342;p22">
            <a:extLst>
              <a:ext uri="{FF2B5EF4-FFF2-40B4-BE49-F238E27FC236}">
                <a16:creationId xmlns:a16="http://schemas.microsoft.com/office/drawing/2014/main" id="{2F09D927-42C0-554F-ADFC-FA1092400CF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3009" y="6338967"/>
            <a:ext cx="964406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31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Application Orchestrator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5" name="Picture 48">
            <a:extLst>
              <a:ext uri="{FF2B5EF4-FFF2-40B4-BE49-F238E27FC236}">
                <a16:creationId xmlns:a16="http://schemas.microsoft.com/office/drawing/2014/main" id="{1597E379-FB6C-044C-8F55-F440787FB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462" y="3062162"/>
            <a:ext cx="564356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6" name="Text Box 1">
            <a:extLst>
              <a:ext uri="{FF2B5EF4-FFF2-40B4-BE49-F238E27FC236}">
                <a16:creationId xmlns:a16="http://schemas.microsoft.com/office/drawing/2014/main" id="{25A2F66F-460E-3845-A736-6CFA40A9E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703" y="3589799"/>
            <a:ext cx="1257300" cy="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30250" algn="l"/>
                <a:tab pos="779463" algn="l"/>
                <a:tab pos="155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547688" algn="l"/>
                <a:tab pos="584597" algn="l"/>
                <a:tab pos="1169194" algn="l"/>
              </a:tabLst>
            </a:pPr>
            <a:r>
              <a:rPr lang="en-US" altLang="en-US" sz="1125" dirty="0">
                <a:solidFill>
                  <a:srgbClr val="000000"/>
                </a:solidFill>
                <a:latin typeface="Times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Orchestrator</a:t>
            </a:r>
            <a:endParaRPr lang="en-US" altLang="en-US" sz="60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84B0E34-DF80-2242-AC68-A7FEBF5D5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86" y="1474779"/>
            <a:ext cx="1473022" cy="105612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C3BB74C-61CF-8140-8BEF-388C5E379FCB}"/>
              </a:ext>
            </a:extLst>
          </p:cNvPr>
          <p:cNvSpPr txBox="1"/>
          <p:nvPr/>
        </p:nvSpPr>
        <p:spPr>
          <a:xfrm>
            <a:off x="7745370" y="1258197"/>
            <a:ext cx="22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Hardware Optimizations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9199AF-3EBC-3341-AB10-2A66AD45E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837" y="3282609"/>
            <a:ext cx="2110873" cy="98165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857594-3365-9A40-B43E-90D2555D9AC2}"/>
              </a:ext>
            </a:extLst>
          </p:cNvPr>
          <p:cNvSpPr txBox="1"/>
          <p:nvPr/>
        </p:nvSpPr>
        <p:spPr>
          <a:xfrm>
            <a:off x="7872327" y="3012014"/>
            <a:ext cx="242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Service Registration/Discovery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6259EE3-38CC-A040-845D-A516E23FAF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2834" y="4999081"/>
            <a:ext cx="750688" cy="68747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71C34CF-95B0-DA47-80C5-3AB79634D79F}"/>
              </a:ext>
            </a:extLst>
          </p:cNvPr>
          <p:cNvSpPr txBox="1"/>
          <p:nvPr/>
        </p:nvSpPr>
        <p:spPr>
          <a:xfrm>
            <a:off x="7745369" y="4560501"/>
            <a:ext cx="158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Data-Set Handling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and Distribution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525BBF4-84E8-174F-BF00-61112D3D8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5445" y="5132039"/>
            <a:ext cx="1286056" cy="91035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5C7BB55-80BC-094C-8EC6-F18FD52E09DF}"/>
              </a:ext>
            </a:extLst>
          </p:cNvPr>
          <p:cNvSpPr txBox="1"/>
          <p:nvPr/>
        </p:nvSpPr>
        <p:spPr>
          <a:xfrm>
            <a:off x="4649546" y="4965550"/>
            <a:ext cx="242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Farm (batch or cloud) Interface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DD22E87-5324-E042-A1FB-C2203F7B0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9825" y="3324445"/>
            <a:ext cx="718535" cy="7185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39620F0-A700-9D43-A265-9867DA619E54}"/>
              </a:ext>
            </a:extLst>
          </p:cNvPr>
          <p:cNvSpPr txBox="1"/>
          <p:nvPr/>
        </p:nvSpPr>
        <p:spPr>
          <a:xfrm>
            <a:off x="2069409" y="2793715"/>
            <a:ext cx="169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Application Deployment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and Execution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5CB0D70-DB8B-B64C-94BB-2C70E39481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0643" y="1711734"/>
            <a:ext cx="770621" cy="77062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A55879A-CB4A-CD4E-BE23-0271A4CEAA02}"/>
              </a:ext>
            </a:extLst>
          </p:cNvPr>
          <p:cNvSpPr txBox="1"/>
          <p:nvPr/>
        </p:nvSpPr>
        <p:spPr>
          <a:xfrm>
            <a:off x="1968557" y="1254464"/>
            <a:ext cx="1925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Application Monitoring, </a:t>
            </a:r>
          </a:p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Real-time Benchmarking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24D3123-A47C-2E43-A7BD-A33F35C653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819" y="1319385"/>
            <a:ext cx="814026" cy="81402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CCFD8D6-6F06-6B40-937D-1D6D2BF41369}"/>
              </a:ext>
            </a:extLst>
          </p:cNvPr>
          <p:cNvSpPr txBox="1"/>
          <p:nvPr/>
        </p:nvSpPr>
        <p:spPr>
          <a:xfrm>
            <a:off x="4719093" y="1152972"/>
            <a:ext cx="2218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Command-Line Interface</a:t>
            </a:r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3283788E-5DD4-5E46-97EC-F1D090F000EB}"/>
              </a:ext>
            </a:extLst>
          </p:cNvPr>
          <p:cNvSpPr/>
          <p:nvPr/>
        </p:nvSpPr>
        <p:spPr>
          <a:xfrm>
            <a:off x="6908735" y="3028448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2" name="Striped Right Arrow 51">
            <a:extLst>
              <a:ext uri="{FF2B5EF4-FFF2-40B4-BE49-F238E27FC236}">
                <a16:creationId xmlns:a16="http://schemas.microsoft.com/office/drawing/2014/main" id="{3243CF7E-E989-E247-98A6-F766EFBA5162}"/>
              </a:ext>
            </a:extLst>
          </p:cNvPr>
          <p:cNvSpPr/>
          <p:nvPr/>
        </p:nvSpPr>
        <p:spPr>
          <a:xfrm rot="5400000">
            <a:off x="5503811" y="4008847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Striped Right Arrow 52">
            <a:extLst>
              <a:ext uri="{FF2B5EF4-FFF2-40B4-BE49-F238E27FC236}">
                <a16:creationId xmlns:a16="http://schemas.microsoft.com/office/drawing/2014/main" id="{D08458F6-06CB-784A-AB11-093F8B9BD056}"/>
              </a:ext>
            </a:extLst>
          </p:cNvPr>
          <p:cNvSpPr/>
          <p:nvPr/>
        </p:nvSpPr>
        <p:spPr>
          <a:xfrm rot="16200000">
            <a:off x="5468875" y="2183842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Striped Right Arrow 53">
            <a:extLst>
              <a:ext uri="{FF2B5EF4-FFF2-40B4-BE49-F238E27FC236}">
                <a16:creationId xmlns:a16="http://schemas.microsoft.com/office/drawing/2014/main" id="{B2AD49CB-68A8-BC47-B0A5-6D6468A40CC9}"/>
              </a:ext>
            </a:extLst>
          </p:cNvPr>
          <p:cNvSpPr/>
          <p:nvPr/>
        </p:nvSpPr>
        <p:spPr>
          <a:xfrm rot="19810808">
            <a:off x="6732373" y="2149994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Striped Right Arrow 54">
            <a:extLst>
              <a:ext uri="{FF2B5EF4-FFF2-40B4-BE49-F238E27FC236}">
                <a16:creationId xmlns:a16="http://schemas.microsoft.com/office/drawing/2014/main" id="{6E2F804F-70D8-5C44-A447-E8170EFBB861}"/>
              </a:ext>
            </a:extLst>
          </p:cNvPr>
          <p:cNvSpPr/>
          <p:nvPr/>
        </p:nvSpPr>
        <p:spPr>
          <a:xfrm rot="2349945">
            <a:off x="6828817" y="3933683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3A9C745-F044-D84A-BEBB-D257CED411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1935" y="4905504"/>
            <a:ext cx="726425" cy="6794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682C62-12F7-E64C-A678-E503931F6AE0}"/>
              </a:ext>
            </a:extLst>
          </p:cNvPr>
          <p:cNvSpPr txBox="1"/>
          <p:nvPr/>
        </p:nvSpPr>
        <p:spPr>
          <a:xfrm>
            <a:off x="2018153" y="4457667"/>
            <a:ext cx="169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" pitchFamily="2" charset="0"/>
              </a:rPr>
              <a:t>Exception Logging and Reporting </a:t>
            </a:r>
          </a:p>
        </p:txBody>
      </p:sp>
      <p:sp>
        <p:nvSpPr>
          <p:cNvPr id="58" name="Striped Right Arrow 57">
            <a:extLst>
              <a:ext uri="{FF2B5EF4-FFF2-40B4-BE49-F238E27FC236}">
                <a16:creationId xmlns:a16="http://schemas.microsoft.com/office/drawing/2014/main" id="{7C1FD01B-DC11-C446-9D85-9AC6F9F6C108}"/>
              </a:ext>
            </a:extLst>
          </p:cNvPr>
          <p:cNvSpPr/>
          <p:nvPr/>
        </p:nvSpPr>
        <p:spPr>
          <a:xfrm rot="10800000">
            <a:off x="4163414" y="3076042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9" name="Striped Right Arrow 58">
            <a:extLst>
              <a:ext uri="{FF2B5EF4-FFF2-40B4-BE49-F238E27FC236}">
                <a16:creationId xmlns:a16="http://schemas.microsoft.com/office/drawing/2014/main" id="{B7218E89-7352-6E4E-8317-3B71C3D6A1DD}"/>
              </a:ext>
            </a:extLst>
          </p:cNvPr>
          <p:cNvSpPr/>
          <p:nvPr/>
        </p:nvSpPr>
        <p:spPr>
          <a:xfrm rot="12887893">
            <a:off x="4260170" y="2165653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Striped Right Arrow 59">
            <a:extLst>
              <a:ext uri="{FF2B5EF4-FFF2-40B4-BE49-F238E27FC236}">
                <a16:creationId xmlns:a16="http://schemas.microsoft.com/office/drawing/2014/main" id="{24BC38C9-8A49-3241-A2E5-89A2A74E2F2C}"/>
              </a:ext>
            </a:extLst>
          </p:cNvPr>
          <p:cNvSpPr/>
          <p:nvPr/>
        </p:nvSpPr>
        <p:spPr>
          <a:xfrm rot="8962197">
            <a:off x="4204606" y="3908212"/>
            <a:ext cx="816371" cy="607671"/>
          </a:xfrm>
          <a:prstGeom prst="stripedRightArrow">
            <a:avLst/>
          </a:prstGeom>
          <a:solidFill>
            <a:schemeClr val="accent1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0" name="Google Shape;342;p22">
            <a:extLst>
              <a:ext uri="{FF2B5EF4-FFF2-40B4-BE49-F238E27FC236}">
                <a16:creationId xmlns:a16="http://schemas.microsoft.com/office/drawing/2014/main" id="{0736FB12-82DD-D347-8AFE-E6CA5B1D0D8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53009" y="6338967"/>
            <a:ext cx="964406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36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4B8F-D52E-F642-8ADF-5577E931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Advantages of the actor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A58D-9B9C-8F46-924F-37D7EFB1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19" y="1617698"/>
            <a:ext cx="8464378" cy="4467793"/>
          </a:xfrm>
        </p:spPr>
        <p:txBody>
          <a:bodyPr>
            <a:normAutofit/>
          </a:bodyPr>
          <a:lstStyle/>
          <a:p>
            <a:r>
              <a:rPr lang="en-US" sz="2000" dirty="0"/>
              <a:t>Artifacts are small, simple and independent</a:t>
            </a:r>
          </a:p>
          <a:p>
            <a:pPr lvl="1"/>
            <a:r>
              <a:rPr lang="en-US" sz="1800" dirty="0"/>
              <a:t>Easier to understand and develop </a:t>
            </a:r>
          </a:p>
          <a:p>
            <a:pPr lvl="1"/>
            <a:r>
              <a:rPr lang="en-US" sz="1800" dirty="0"/>
              <a:t>Reduced develop-deploy-debug cycle </a:t>
            </a:r>
          </a:p>
          <a:p>
            <a:r>
              <a:rPr lang="en-US" sz="2000" dirty="0"/>
              <a:t>Easy to migrate to data</a:t>
            </a:r>
          </a:p>
          <a:p>
            <a:r>
              <a:rPr lang="en-US" sz="2000" dirty="0"/>
              <a:t>Scales independently</a:t>
            </a:r>
          </a:p>
          <a:p>
            <a:r>
              <a:rPr lang="en-US" sz="2000" dirty="0"/>
              <a:t>Independent optimizations</a:t>
            </a:r>
          </a:p>
          <a:p>
            <a:r>
              <a:rPr lang="en-US" sz="2000" dirty="0"/>
              <a:t>Improves fault isolation</a:t>
            </a:r>
          </a:p>
          <a:p>
            <a:r>
              <a:rPr lang="en-US" sz="2000" dirty="0"/>
              <a:t>Easy to embrace hardware heterogeneity </a:t>
            </a:r>
          </a:p>
          <a:p>
            <a:r>
              <a:rPr lang="en-US" sz="2000" dirty="0"/>
              <a:t>Eliminates long term commitment to a single technology stack.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57A9C-BEE9-5B45-A90F-697A99B6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9E854609-EF15-F24D-A39E-DFD9C62608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3009" y="6338967"/>
            <a:ext cx="964406" cy="42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105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84B8F-D52E-F642-8ADF-5577E931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INDRA-ASTRA data pipeline ERSAP prototype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57A9C-BEE9-5B45-A90F-697A99B6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Google Shape;342;p22">
            <a:extLst>
              <a:ext uri="{FF2B5EF4-FFF2-40B4-BE49-F238E27FC236}">
                <a16:creationId xmlns:a16="http://schemas.microsoft.com/office/drawing/2014/main" id="{9E854609-EF15-F24D-A39E-DFD9C626089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53009" y="6338967"/>
            <a:ext cx="964406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5D075F5-18CD-8146-AD82-3BB1F5FEE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1601" y="2484574"/>
            <a:ext cx="2427518" cy="1599079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02116-FE5B-D641-A80C-061CD24D49FD}"/>
              </a:ext>
            </a:extLst>
          </p:cNvPr>
          <p:cNvSpPr/>
          <p:nvPr/>
        </p:nvSpPr>
        <p:spPr>
          <a:xfrm>
            <a:off x="3880443" y="2325497"/>
            <a:ext cx="6883759" cy="19812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FF898E-7C3B-2B4B-AD63-2A343ABE8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543" y="2727442"/>
            <a:ext cx="1659403" cy="111334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B4CF55-40A2-C84C-8701-BC9EA637BDBE}"/>
              </a:ext>
            </a:extLst>
          </p:cNvPr>
          <p:cNvSpPr/>
          <p:nvPr/>
        </p:nvSpPr>
        <p:spPr>
          <a:xfrm>
            <a:off x="6261689" y="2639028"/>
            <a:ext cx="4052267" cy="15196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B2E9B9-B37E-9E47-B783-BE02F7125811}"/>
              </a:ext>
            </a:extLst>
          </p:cNvPr>
          <p:cNvSpPr/>
          <p:nvPr/>
        </p:nvSpPr>
        <p:spPr>
          <a:xfrm>
            <a:off x="6445971" y="3029386"/>
            <a:ext cx="524987" cy="53536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0F9B58-5218-4549-9056-512C4330F3D6}"/>
              </a:ext>
            </a:extLst>
          </p:cNvPr>
          <p:cNvSpPr/>
          <p:nvPr/>
        </p:nvSpPr>
        <p:spPr>
          <a:xfrm>
            <a:off x="7468893" y="3029383"/>
            <a:ext cx="524987" cy="53536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DDFD34-AA0A-B447-BAFC-DF2F1069C823}"/>
              </a:ext>
            </a:extLst>
          </p:cNvPr>
          <p:cNvSpPr/>
          <p:nvPr/>
        </p:nvSpPr>
        <p:spPr>
          <a:xfrm>
            <a:off x="8416438" y="3029382"/>
            <a:ext cx="524987" cy="53536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EE55A8-8745-3049-87AD-5A481ED7EC3A}"/>
              </a:ext>
            </a:extLst>
          </p:cNvPr>
          <p:cNvSpPr/>
          <p:nvPr/>
        </p:nvSpPr>
        <p:spPr>
          <a:xfrm>
            <a:off x="9322175" y="3029384"/>
            <a:ext cx="524987" cy="535367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4">
              <a:tint val="50000"/>
              <a:hueOff val="0"/>
              <a:satOff val="0"/>
              <a:lumOff val="-15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A4FC5-9BE4-B24C-85AB-9F1A8210FD3F}"/>
              </a:ext>
            </a:extLst>
          </p:cNvPr>
          <p:cNvSpPr txBox="1"/>
          <p:nvPr/>
        </p:nvSpPr>
        <p:spPr>
          <a:xfrm>
            <a:off x="3915826" y="3859840"/>
            <a:ext cx="21547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ALICE code is modified to stream data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C7B07-AEFD-5C4F-AF3F-BF6D695767EA}"/>
              </a:ext>
            </a:extLst>
          </p:cNvPr>
          <p:cNvSpPr txBox="1"/>
          <p:nvPr/>
        </p:nvSpPr>
        <p:spPr>
          <a:xfrm>
            <a:off x="4324392" y="2378176"/>
            <a:ext cx="1058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alkaid.jlab.org</a:t>
            </a:r>
            <a:endParaRPr 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6752B0-59CB-7F45-8502-ABC74B0429B6}"/>
              </a:ext>
            </a:extLst>
          </p:cNvPr>
          <p:cNvSpPr txBox="1"/>
          <p:nvPr/>
        </p:nvSpPr>
        <p:spPr>
          <a:xfrm>
            <a:off x="6272887" y="352898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Aggregator </a:t>
            </a:r>
          </a:p>
          <a:p>
            <a:pPr algn="ctr"/>
            <a:r>
              <a:rPr lang="en-US" sz="1200" dirty="0"/>
              <a:t>service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9C101B-085A-7545-976A-B4D615E20CFD}"/>
              </a:ext>
            </a:extLst>
          </p:cNvPr>
          <p:cNvSpPr txBox="1"/>
          <p:nvPr/>
        </p:nvSpPr>
        <p:spPr>
          <a:xfrm>
            <a:off x="7343540" y="3549735"/>
            <a:ext cx="712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Decoder</a:t>
            </a:r>
          </a:p>
          <a:p>
            <a:pPr algn="ctr"/>
            <a:r>
              <a:rPr lang="en-US" sz="1200" dirty="0"/>
              <a:t>service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4994B-02EE-9A4F-B56D-1EF7D4176982}"/>
              </a:ext>
            </a:extLst>
          </p:cNvPr>
          <p:cNvSpPr txBox="1"/>
          <p:nvPr/>
        </p:nvSpPr>
        <p:spPr>
          <a:xfrm>
            <a:off x="8079614" y="3564749"/>
            <a:ext cx="120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JANA-Processor </a:t>
            </a:r>
          </a:p>
          <a:p>
            <a:pPr algn="ctr"/>
            <a:r>
              <a:rPr lang="en-US" sz="1200" dirty="0"/>
              <a:t>service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B5BED3-06F5-3647-A66B-FEBB0487119B}"/>
              </a:ext>
            </a:extLst>
          </p:cNvPr>
          <p:cNvSpPr txBox="1"/>
          <p:nvPr/>
        </p:nvSpPr>
        <p:spPr>
          <a:xfrm>
            <a:off x="9158660" y="3554250"/>
            <a:ext cx="920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Persistency </a:t>
            </a:r>
          </a:p>
          <a:p>
            <a:pPr algn="ctr"/>
            <a:r>
              <a:rPr lang="en-US" sz="1200" dirty="0"/>
              <a:t>service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90F35-A4C2-AA46-A474-403A909648A7}"/>
              </a:ext>
            </a:extLst>
          </p:cNvPr>
          <p:cNvSpPr txBox="1"/>
          <p:nvPr/>
        </p:nvSpPr>
        <p:spPr>
          <a:xfrm>
            <a:off x="7928167" y="2681756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ERSAP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3952ECF6-BC52-2E40-AE03-51C2D4BAF50F}"/>
              </a:ext>
            </a:extLst>
          </p:cNvPr>
          <p:cNvSpPr/>
          <p:nvPr/>
        </p:nvSpPr>
        <p:spPr>
          <a:xfrm>
            <a:off x="3749119" y="3198526"/>
            <a:ext cx="575273" cy="200313"/>
          </a:xfrm>
          <a:prstGeom prst="rightArrow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0633AF1-64F3-B643-8F75-0400ED7769B2}"/>
              </a:ext>
            </a:extLst>
          </p:cNvPr>
          <p:cNvCxnSpPr/>
          <p:nvPr/>
        </p:nvCxnSpPr>
        <p:spPr>
          <a:xfrm>
            <a:off x="5971946" y="3214323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A96173-35C4-B945-825C-165A24DA3167}"/>
              </a:ext>
            </a:extLst>
          </p:cNvPr>
          <p:cNvCxnSpPr/>
          <p:nvPr/>
        </p:nvCxnSpPr>
        <p:spPr>
          <a:xfrm>
            <a:off x="5971946" y="3264804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670B68-99BE-6E43-BB61-ABDAF30D00FF}"/>
              </a:ext>
            </a:extLst>
          </p:cNvPr>
          <p:cNvCxnSpPr/>
          <p:nvPr/>
        </p:nvCxnSpPr>
        <p:spPr>
          <a:xfrm>
            <a:off x="5971946" y="3316097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4B2BD4-3498-C643-AA31-71747EEDF128}"/>
              </a:ext>
            </a:extLst>
          </p:cNvPr>
          <p:cNvCxnSpPr/>
          <p:nvPr/>
        </p:nvCxnSpPr>
        <p:spPr>
          <a:xfrm>
            <a:off x="5971946" y="3365425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13E2D2-E0E2-AB47-A5A0-30F16DE7FC92}"/>
              </a:ext>
            </a:extLst>
          </p:cNvPr>
          <p:cNvCxnSpPr/>
          <p:nvPr/>
        </p:nvCxnSpPr>
        <p:spPr>
          <a:xfrm>
            <a:off x="5971946" y="3415906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A932D84-F6CF-1140-ACFA-E5DA42F97A27}"/>
              </a:ext>
            </a:extLst>
          </p:cNvPr>
          <p:cNvCxnSpPr/>
          <p:nvPr/>
        </p:nvCxnSpPr>
        <p:spPr>
          <a:xfrm>
            <a:off x="5971946" y="3467199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7DDEDE-E744-3845-BDEC-51D8912B70BC}"/>
              </a:ext>
            </a:extLst>
          </p:cNvPr>
          <p:cNvCxnSpPr/>
          <p:nvPr/>
        </p:nvCxnSpPr>
        <p:spPr>
          <a:xfrm>
            <a:off x="5971946" y="3097027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9B2EEA-52DF-F44C-B9CF-F2F4B39B9B3A}"/>
              </a:ext>
            </a:extLst>
          </p:cNvPr>
          <p:cNvCxnSpPr/>
          <p:nvPr/>
        </p:nvCxnSpPr>
        <p:spPr>
          <a:xfrm>
            <a:off x="5971946" y="3148320"/>
            <a:ext cx="4439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7C51A5F-5FAE-A041-A187-6A664B61A049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6970958" y="3297067"/>
            <a:ext cx="497935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B82227A-2522-8146-8C98-A298E8458416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7993880" y="3297066"/>
            <a:ext cx="42255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72BE187-8223-974D-B77F-5E4493552A2A}"/>
              </a:ext>
            </a:extLst>
          </p:cNvPr>
          <p:cNvCxnSpPr>
            <a:stCxn id="15" idx="6"/>
            <a:endCxn id="16" idx="2"/>
          </p:cNvCxnSpPr>
          <p:nvPr/>
        </p:nvCxnSpPr>
        <p:spPr>
          <a:xfrm>
            <a:off x="8941425" y="3297066"/>
            <a:ext cx="38075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91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313</Words>
  <Application>Microsoft Macintosh PowerPoint</Application>
  <PresentationFormat>Widescreen</PresentationFormat>
  <Paragraphs>103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PingFangSC-Regular</vt:lpstr>
      <vt:lpstr>Arial</vt:lpstr>
      <vt:lpstr>Calibri</vt:lpstr>
      <vt:lpstr>Calibri Light</vt:lpstr>
      <vt:lpstr>Times</vt:lpstr>
      <vt:lpstr>Office Theme</vt:lpstr>
      <vt:lpstr>ERSAP </vt:lpstr>
      <vt:lpstr>In a few words</vt:lpstr>
      <vt:lpstr>Actor = User engine + Data processing station (DPS)</vt:lpstr>
      <vt:lpstr>Data Stream Pipe</vt:lpstr>
      <vt:lpstr>Application Orchestrator</vt:lpstr>
      <vt:lpstr>Advantages of the actor model</vt:lpstr>
      <vt:lpstr>INDRA-ASTRA data pipeline ERSAP prototype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ERSAP </dc:title>
  <dc:creator>Vardan Gyurjyan</dc:creator>
  <cp:lastModifiedBy>Microsoft Office User</cp:lastModifiedBy>
  <cp:revision>4</cp:revision>
  <dcterms:created xsi:type="dcterms:W3CDTF">2021-07-22T15:00:58Z</dcterms:created>
  <dcterms:modified xsi:type="dcterms:W3CDTF">2021-07-22T20:00:22Z</dcterms:modified>
</cp:coreProperties>
</file>