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4"/>
  </p:notesMasterIdLst>
  <p:sldIdLst>
    <p:sldId id="1511" r:id="rId2"/>
    <p:sldId id="1498" r:id="rId3"/>
    <p:sldId id="263" r:id="rId4"/>
    <p:sldId id="1500" r:id="rId5"/>
    <p:sldId id="1508" r:id="rId6"/>
    <p:sldId id="1517" r:id="rId7"/>
    <p:sldId id="1513" r:id="rId8"/>
    <p:sldId id="1514" r:id="rId9"/>
    <p:sldId id="1520" r:id="rId10"/>
    <p:sldId id="1521" r:id="rId11"/>
    <p:sldId id="1510" r:id="rId12"/>
    <p:sldId id="31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475" autoAdjust="0"/>
    <p:restoredTop sz="96534" autoAdjust="0"/>
  </p:normalViewPr>
  <p:slideViewPr>
    <p:cSldViewPr snapToGrid="0" snapToObjects="1">
      <p:cViewPr varScale="1">
        <p:scale>
          <a:sx n="145" d="100"/>
          <a:sy n="145" d="100"/>
        </p:scale>
        <p:origin x="208" y="792"/>
      </p:cViewPr>
      <p:guideLst/>
    </p:cSldViewPr>
  </p:slideViewPr>
  <p:outlineViewPr>
    <p:cViewPr>
      <p:scale>
        <a:sx n="33" d="100"/>
        <a:sy n="33" d="100"/>
      </p:scale>
      <p:origin x="0" y="-11706"/>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48" d="100"/>
          <a:sy n="48" d="100"/>
        </p:scale>
        <p:origin x="2664"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3527-BB28-884B-A511-C22C3DCF5453}" type="datetimeFigureOut">
              <a:rPr lang="en-US" smtClean="0"/>
              <a:t>6/8/21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443182" y="1720793"/>
            <a:ext cx="5875975" cy="3246670"/>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sp>
        <p:nvSpPr>
          <p:cNvPr id="32" name="Date Placeholder 31"/>
          <p:cNvSpPr>
            <a:spLocks noGrp="1"/>
          </p:cNvSpPr>
          <p:nvPr>
            <p:ph type="dt" sz="half" idx="12"/>
          </p:nvPr>
        </p:nvSpPr>
        <p:spPr>
          <a:xfrm>
            <a:off x="443182" y="5560503"/>
            <a:ext cx="3208124" cy="365125"/>
          </a:xfrm>
        </p:spPr>
        <p:txBody>
          <a:bodyPr/>
          <a:lstStyle>
            <a:lvl1pPr algn="l">
              <a:defRPr baseline="0">
                <a:solidFill>
                  <a:schemeClr val="tx1"/>
                </a:solidFill>
                <a:latin typeface="Arial" charset="0"/>
              </a:defRPr>
            </a:lvl1pPr>
          </a:lstStyle>
          <a:p>
            <a:endParaRPr lang="en-US" dirty="0"/>
          </a:p>
        </p:txBody>
      </p:sp>
      <p:sp>
        <p:nvSpPr>
          <p:cNvPr id="15" name="Text Placeholder 14"/>
          <p:cNvSpPr>
            <a:spLocks noGrp="1"/>
          </p:cNvSpPr>
          <p:nvPr>
            <p:ph type="body" sz="quarter" idx="14" hasCustomPrompt="1"/>
          </p:nvPr>
        </p:nvSpPr>
        <p:spPr>
          <a:xfrm>
            <a:off x="443182" y="5126730"/>
            <a:ext cx="5875975" cy="420862"/>
          </a:xfrm>
        </p:spPr>
        <p:txBody>
          <a:bodyPr>
            <a:normAutofit/>
          </a:bodyPr>
          <a:lstStyle>
            <a:lvl1pPr marL="0" indent="0">
              <a:buFontTx/>
              <a:buNone/>
              <a:defRPr sz="2200" baseline="0">
                <a:solidFill>
                  <a:schemeClr val="accent6"/>
                </a:solidFill>
              </a:defRPr>
            </a:lvl1pPr>
          </a:lstStyle>
          <a:p>
            <a:pPr lvl="0"/>
            <a:r>
              <a:rPr lang="en-US" dirty="0"/>
              <a:t>Author</a:t>
            </a:r>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6986319" cy="617838"/>
          </a:xfrm>
        </p:spPr>
        <p:txBody>
          <a:bodyPr anchor="b">
            <a:noAutofit/>
          </a:bodyPr>
          <a:lstStyle>
            <a:lvl1pPr algn="l">
              <a:defRPr sz="3000" b="1" cap="none" baseline="0">
                <a:latin typeface="Arial" charset="0"/>
              </a:defRPr>
            </a:lvl1pPr>
          </a:lstStyle>
          <a:p>
            <a:r>
              <a:rPr lang="en-US" dirty="0"/>
              <a:t>Questions?</a:t>
            </a:r>
          </a:p>
        </p:txBody>
      </p:sp>
      <p:sp>
        <p:nvSpPr>
          <p:cNvPr id="32" name="Date Placeholder 31"/>
          <p:cNvSpPr>
            <a:spLocks noGrp="1"/>
          </p:cNvSpPr>
          <p:nvPr>
            <p:ph type="dt" sz="half" idx="12"/>
          </p:nvPr>
        </p:nvSpPr>
        <p:spPr>
          <a:xfrm>
            <a:off x="4760743" y="6341667"/>
            <a:ext cx="3208124" cy="365125"/>
          </a:xfrm>
        </p:spPr>
        <p:txBody>
          <a:bodyPr/>
          <a:lstStyle>
            <a:lvl1pPr algn="ctr">
              <a:defRPr baseline="0">
                <a:solidFill>
                  <a:schemeClr val="tx1"/>
                </a:solidFill>
                <a:latin typeface="Arial" charset="0"/>
              </a:defRPr>
            </a:lvl1pPr>
          </a:lstStyle>
          <a:p>
            <a:endParaRPr lang="en-US" dirty="0"/>
          </a:p>
        </p:txBody>
      </p:sp>
      <p:sp>
        <p:nvSpPr>
          <p:cNvPr id="15" name="Text Placeholder 14"/>
          <p:cNvSpPr>
            <a:spLocks noGrp="1"/>
          </p:cNvSpPr>
          <p:nvPr>
            <p:ph type="body" sz="quarter" idx="14" hasCustomPrompt="1"/>
          </p:nvPr>
        </p:nvSpPr>
        <p:spPr>
          <a:xfrm>
            <a:off x="7510538" y="145564"/>
            <a:ext cx="4360333" cy="661107"/>
          </a:xfrm>
        </p:spPr>
        <p:txBody>
          <a:bodyPr>
            <a:normAutofit/>
          </a:bodyPr>
          <a:lstStyle>
            <a:lvl1pPr marL="0" indent="0">
              <a:buFontTx/>
              <a:buNone/>
              <a:defRPr sz="1400" b="1" baseline="0">
                <a:solidFill>
                  <a:schemeClr val="accent6"/>
                </a:solidFill>
              </a:defRPr>
            </a:lvl1pPr>
          </a:lstStyle>
          <a:p>
            <a:pPr lvl="0"/>
            <a:r>
              <a:rPr lang="en-US" dirty="0"/>
              <a:t>Author</a:t>
            </a:r>
          </a:p>
          <a:p>
            <a:pPr lvl="0"/>
            <a:r>
              <a:rPr lang="en-US" dirty="0"/>
              <a:t>Title</a:t>
            </a:r>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
        <p:nvSpPr>
          <p:cNvPr id="12" name="Text Placeholder 14"/>
          <p:cNvSpPr>
            <a:spLocks noGrp="1"/>
          </p:cNvSpPr>
          <p:nvPr>
            <p:ph type="body" sz="quarter" idx="16" hasCustomPrompt="1"/>
          </p:nvPr>
        </p:nvSpPr>
        <p:spPr>
          <a:xfrm>
            <a:off x="7510539" y="847492"/>
            <a:ext cx="4360333" cy="275941"/>
          </a:xfrm>
        </p:spPr>
        <p:txBody>
          <a:bodyPr>
            <a:normAutofit/>
          </a:bodyPr>
          <a:lstStyle>
            <a:lvl1pPr marL="0" indent="0">
              <a:buFontTx/>
              <a:buNone/>
              <a:defRPr sz="1200" baseline="0">
                <a:solidFill>
                  <a:srgbClr val="C00000"/>
                </a:solidFill>
              </a:defRPr>
            </a:lvl1pPr>
          </a:lstStyle>
          <a:p>
            <a:pPr lvl="0"/>
            <a:r>
              <a:rPr lang="en-US" dirty="0"/>
              <a:t>Contact</a:t>
            </a:r>
          </a:p>
        </p:txBody>
      </p:sp>
      <p:sp>
        <p:nvSpPr>
          <p:cNvPr id="13" name="Text Placeholder 6"/>
          <p:cNvSpPr>
            <a:spLocks noGrp="1"/>
          </p:cNvSpPr>
          <p:nvPr>
            <p:ph type="body" sz="quarter" idx="17" hasCustomPrompt="1"/>
          </p:nvPr>
        </p:nvSpPr>
        <p:spPr>
          <a:xfrm>
            <a:off x="424849" y="1726357"/>
            <a:ext cx="5894308" cy="3834656"/>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DF34D-114D-450F-87C8-E8C69CF9D8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38B1DC-D4B8-4A0B-98EF-E37451F9A2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C6E2C0-266E-432E-881B-68E984CF19D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26203CD-4A48-45B9-9CE7-4459ECDF8EBB}"/>
              </a:ext>
            </a:extLst>
          </p:cNvPr>
          <p:cNvSpPr>
            <a:spLocks noGrp="1"/>
          </p:cNvSpPr>
          <p:nvPr>
            <p:ph type="ftr" sz="quarter" idx="11"/>
          </p:nvPr>
        </p:nvSpPr>
        <p:spPr/>
        <p:txBody>
          <a:bodyPr/>
          <a:lstStyle/>
          <a:p>
            <a:r>
              <a:rPr lang="en-US"/>
              <a:t>AIEC and INDRA-ASTRA projects discussion, June 9, 2021.</a:t>
            </a:r>
          </a:p>
        </p:txBody>
      </p:sp>
      <p:sp>
        <p:nvSpPr>
          <p:cNvPr id="6" name="Slide Number Placeholder 5">
            <a:extLst>
              <a:ext uri="{FF2B5EF4-FFF2-40B4-BE49-F238E27FC236}">
                <a16:creationId xmlns:a16="http://schemas.microsoft.com/office/drawing/2014/main" id="{0506037F-738E-4506-B27B-04C15403DF49}"/>
              </a:ext>
            </a:extLst>
          </p:cNvPr>
          <p:cNvSpPr>
            <a:spLocks noGrp="1"/>
          </p:cNvSpPr>
          <p:nvPr>
            <p:ph type="sldNum" sz="quarter" idx="12"/>
          </p:nvPr>
        </p:nvSpPr>
        <p:spPr/>
        <p:txBody>
          <a:bodyPr/>
          <a:lstStyle/>
          <a:p>
            <a:fld id="{25651ACE-5DA0-4A80-8BE8-79193898883B}" type="slidenum">
              <a:rPr lang="en-US" smtClean="0"/>
              <a:t>‹#›</a:t>
            </a:fld>
            <a:endParaRPr lang="en-US"/>
          </a:p>
        </p:txBody>
      </p:sp>
    </p:spTree>
    <p:extLst>
      <p:ext uri="{BB962C8B-B14F-4D97-AF65-F5344CB8AC3E}">
        <p14:creationId xmlns:p14="http://schemas.microsoft.com/office/powerpoint/2010/main" val="39345994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AIEC and INDRA-ASTRA projects discussion, June 9, 2021.</a:t>
            </a:r>
          </a:p>
        </p:txBody>
      </p:sp>
      <p:sp>
        <p:nvSpPr>
          <p:cNvPr id="6" name="Slide Number Placeholder 5"/>
          <p:cNvSpPr>
            <a:spLocks noGrp="1"/>
          </p:cNvSpPr>
          <p:nvPr>
            <p:ph type="sldNum" sz="quarter" idx="12"/>
          </p:nvPr>
        </p:nvSpPr>
        <p:spPr/>
        <p:txBody>
          <a:bodyPr/>
          <a:lstStyle/>
          <a:p>
            <a:fld id="{8375D298-D4F0-BA4D-9E4C-C2746C945C77}" type="slidenum">
              <a:rPr lang="en-US" smtClean="0"/>
              <a:t>‹#›</a:t>
            </a:fld>
            <a:endParaRPr lang="en-US"/>
          </a:p>
        </p:txBody>
      </p:sp>
    </p:spTree>
    <p:extLst>
      <p:ext uri="{BB962C8B-B14F-4D97-AF65-F5344CB8AC3E}">
        <p14:creationId xmlns:p14="http://schemas.microsoft.com/office/powerpoint/2010/main" val="3452949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AIEC and INDRA-ASTRA projects discussion, June 9, 2021.</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55643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AIEC and INDRA-ASTRA projects discussion, June 9, 2021.</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6204856" y="966055"/>
            <a:ext cx="5492873"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AIEC and INDRA-ASTRA projects discussion, June 9, 2021.</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4062939"/>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966789"/>
            <a:ext cx="4644345" cy="2976562"/>
          </a:xfrm>
          <a:solidFill>
            <a:schemeClr val="accent2"/>
          </a:solidFill>
        </p:spPr>
        <p:txBody>
          <a:bodyPr/>
          <a:lstStyle/>
          <a:p>
            <a:r>
              <a:rPr lang="en-US"/>
              <a:t>Click icon to add picture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AIEC and INDRA-ASTRA projects discussion, June 9, 2021.</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966055"/>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3371187"/>
            <a:ext cx="4644345" cy="2976562"/>
          </a:xfrm>
          <a:solidFill>
            <a:schemeClr val="accent2"/>
          </a:solidFill>
        </p:spPr>
        <p:txBody>
          <a:bodyPr/>
          <a:lstStyle/>
          <a:p>
            <a:r>
              <a:rPr lang="en-US"/>
              <a:t>Click icon to add picture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AIEC and INDRA-ASTRA projects discussion, June 9, 2021.</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7666264"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7666264" y="3763624"/>
            <a:ext cx="4032023" cy="2584125"/>
          </a:xfrm>
          <a:solidFill>
            <a:schemeClr val="accent2"/>
          </a:solidFill>
        </p:spPr>
        <p:txBody>
          <a:bodyPr/>
          <a:lstStyle/>
          <a:p>
            <a:r>
              <a:rPr lang="en-US"/>
              <a:t>Click icon to add picture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657320"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AIEC and INDRA-ASTRA projects discussion, June 9, 2021.</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11892" y="3763624"/>
            <a:ext cx="4032023" cy="2584125"/>
          </a:xfrm>
          <a:solidFill>
            <a:schemeClr val="accent2"/>
          </a:solidFill>
        </p:spPr>
        <p:txBody>
          <a:bodyPr/>
          <a:lstStyle/>
          <a:p>
            <a:r>
              <a:rPr lang="en-US"/>
              <a:t>Click icon to add picture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AIEC and INDRA-ASTRA projects discussion, June 9, 2021.</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966055"/>
            <a:ext cx="3639123" cy="2332315"/>
          </a:xfrm>
          <a:solidFill>
            <a:schemeClr val="accent2"/>
          </a:solidFill>
        </p:spPr>
        <p:txBody>
          <a:bodyPr/>
          <a:lstStyle/>
          <a:p>
            <a:r>
              <a:rPr lang="en-US"/>
              <a:t>Click icon to add picture</a:t>
            </a:r>
          </a:p>
        </p:txBody>
      </p:sp>
      <p:sp>
        <p:nvSpPr>
          <p:cNvPr id="10" name="Content Placeholder 2"/>
          <p:cNvSpPr>
            <a:spLocks noGrp="1"/>
          </p:cNvSpPr>
          <p:nvPr>
            <p:ph idx="16"/>
          </p:nvPr>
        </p:nvSpPr>
        <p:spPr>
          <a:xfrm>
            <a:off x="411892"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6"/>
          <p:cNvSpPr>
            <a:spLocks noGrp="1"/>
          </p:cNvSpPr>
          <p:nvPr>
            <p:ph type="pic" sz="quarter" idx="17"/>
          </p:nvPr>
        </p:nvSpPr>
        <p:spPr>
          <a:xfrm>
            <a:off x="8058606" y="966055"/>
            <a:ext cx="3639123" cy="2332315"/>
          </a:xfrm>
          <a:solidFill>
            <a:schemeClr val="accent2"/>
          </a:solidFill>
        </p:spPr>
        <p:txBody>
          <a:bodyPr/>
          <a:lstStyle/>
          <a:p>
            <a:r>
              <a:rPr lang="en-US"/>
              <a:t>Click icon to add picture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6"/>
          </p:nvPr>
        </p:nvSpPr>
        <p:spPr>
          <a:xfrm>
            <a:off x="411892"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AIEC and INDRA-ASTRA projects discussion, June 9, 2021.</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3914031"/>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3914031"/>
            <a:ext cx="3639123" cy="2332315"/>
          </a:xfrm>
          <a:solidFill>
            <a:schemeClr val="accent2"/>
          </a:solidFill>
        </p:spPr>
        <p:txBody>
          <a:bodyPr/>
          <a:lstStyle/>
          <a:p>
            <a:r>
              <a:rPr lang="en-US"/>
              <a:t>Click icon to add picture</a:t>
            </a:r>
          </a:p>
        </p:txBody>
      </p:sp>
      <p:sp>
        <p:nvSpPr>
          <p:cNvPr id="12" name="Picture Placeholder 6"/>
          <p:cNvSpPr>
            <a:spLocks noGrp="1"/>
          </p:cNvSpPr>
          <p:nvPr>
            <p:ph type="pic" sz="quarter" idx="17"/>
          </p:nvPr>
        </p:nvSpPr>
        <p:spPr>
          <a:xfrm>
            <a:off x="8058606" y="3914031"/>
            <a:ext cx="3639123" cy="2332315"/>
          </a:xfrm>
          <a:solidFill>
            <a:schemeClr val="accent2"/>
          </a:solidFill>
        </p:spPr>
        <p:txBody>
          <a:bodyPr/>
          <a:lstStyle/>
          <a:p>
            <a:r>
              <a:rPr lang="en-US"/>
              <a:t>Click icon to add picture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a:t>AIEC and INDRA-ASTRA projects discussion, June 9, 2021.</a:t>
            </a:r>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526086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hf hd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3181" y="115614"/>
            <a:ext cx="10583064" cy="1007819"/>
          </a:xfrm>
        </p:spPr>
        <p:txBody>
          <a:bodyPr/>
          <a:lstStyle/>
          <a:p>
            <a:r>
              <a:rPr lang="en-US" dirty="0">
                <a:solidFill>
                  <a:schemeClr val="accent1"/>
                </a:solidFill>
              </a:rPr>
              <a:t>INDRA-ASTRA</a:t>
            </a:r>
            <a:r>
              <a:rPr lang="en-US" dirty="0"/>
              <a:t>: Evaluation &amp; Development of Algorithms &amp; Techniques for Streaming Detector Readout</a:t>
            </a:r>
          </a:p>
        </p:txBody>
      </p:sp>
      <p:sp>
        <p:nvSpPr>
          <p:cNvPr id="3" name="Subtitle 2"/>
          <p:cNvSpPr>
            <a:spLocks noGrp="1"/>
          </p:cNvSpPr>
          <p:nvPr>
            <p:ph type="subTitle" idx="1"/>
          </p:nvPr>
        </p:nvSpPr>
        <p:spPr>
          <a:xfrm>
            <a:off x="443182" y="1563869"/>
            <a:ext cx="5875975" cy="3039936"/>
          </a:xfrm>
        </p:spPr>
        <p:txBody>
          <a:bodyPr>
            <a:normAutofit fontScale="92500"/>
          </a:bodyPr>
          <a:lstStyle/>
          <a:p>
            <a:r>
              <a:rPr lang="en-US" sz="2400" b="1" dirty="0">
                <a:solidFill>
                  <a:schemeClr val="tx1"/>
                </a:solidFill>
                <a:latin typeface="+mn-lt"/>
              </a:rPr>
              <a:t>Hindu </a:t>
            </a:r>
            <a:r>
              <a:rPr lang="en-US" sz="2600" b="1" dirty="0">
                <a:solidFill>
                  <a:schemeClr val="tx1"/>
                </a:solidFill>
                <a:latin typeface="+mn-lt"/>
              </a:rPr>
              <a:t>mythology</a:t>
            </a:r>
          </a:p>
          <a:p>
            <a:r>
              <a:rPr lang="en-US" b="1" dirty="0">
                <a:latin typeface="+mn-lt"/>
              </a:rPr>
              <a:t>INDRA</a:t>
            </a:r>
            <a:r>
              <a:rPr lang="en-US" dirty="0">
                <a:solidFill>
                  <a:schemeClr val="tx1"/>
                </a:solidFill>
                <a:latin typeface="+mn-lt"/>
              </a:rPr>
              <a:t> Deity of lightning, thunder, rains and river flows</a:t>
            </a:r>
          </a:p>
          <a:p>
            <a:r>
              <a:rPr lang="en-US" b="1" dirty="0">
                <a:latin typeface="+mn-lt"/>
              </a:rPr>
              <a:t>INDRA-ASTRA</a:t>
            </a:r>
            <a:r>
              <a:rPr lang="en-US" dirty="0">
                <a:solidFill>
                  <a:schemeClr val="tx1"/>
                </a:solidFill>
                <a:latin typeface="+mn-lt"/>
              </a:rPr>
              <a:t> Indra’s weapon</a:t>
            </a:r>
          </a:p>
          <a:p>
            <a:r>
              <a:rPr lang="en-US" sz="2600" b="1" dirty="0">
                <a:solidFill>
                  <a:schemeClr val="tx1"/>
                </a:solidFill>
                <a:latin typeface="+mn-lt"/>
              </a:rPr>
              <a:t>Jefferson Lab</a:t>
            </a:r>
          </a:p>
          <a:p>
            <a:r>
              <a:rPr lang="en-US" b="1" dirty="0">
                <a:latin typeface="+mn-lt"/>
              </a:rPr>
              <a:t>INDRA</a:t>
            </a:r>
            <a:r>
              <a:rPr lang="en-US" dirty="0">
                <a:solidFill>
                  <a:schemeClr val="tx1"/>
                </a:solidFill>
                <a:latin typeface="+mn-lt"/>
              </a:rPr>
              <a:t> Facility for </a:t>
            </a:r>
            <a:r>
              <a:rPr lang="en-US" b="1" dirty="0">
                <a:latin typeface="+mn-lt"/>
              </a:rPr>
              <a:t>I</a:t>
            </a:r>
            <a:r>
              <a:rPr lang="en-US" dirty="0">
                <a:solidFill>
                  <a:schemeClr val="tx1"/>
                </a:solidFill>
                <a:latin typeface="+mn-lt"/>
              </a:rPr>
              <a:t>nnovations in </a:t>
            </a:r>
            <a:r>
              <a:rPr lang="en-US" b="1" dirty="0">
                <a:latin typeface="+mn-lt"/>
              </a:rPr>
              <a:t>N</a:t>
            </a:r>
            <a:r>
              <a:rPr lang="en-US" dirty="0">
                <a:solidFill>
                  <a:schemeClr val="tx1"/>
                </a:solidFill>
                <a:latin typeface="+mn-lt"/>
              </a:rPr>
              <a:t>uclear </a:t>
            </a:r>
            <a:r>
              <a:rPr lang="en-US" b="1" dirty="0">
                <a:latin typeface="+mn-lt"/>
              </a:rPr>
              <a:t>D</a:t>
            </a:r>
            <a:r>
              <a:rPr lang="en-US" dirty="0">
                <a:solidFill>
                  <a:schemeClr val="tx1"/>
                </a:solidFill>
                <a:latin typeface="+mn-lt"/>
              </a:rPr>
              <a:t>ata </a:t>
            </a:r>
            <a:r>
              <a:rPr lang="en-US" b="1" dirty="0">
                <a:latin typeface="+mn-lt"/>
              </a:rPr>
              <a:t>R</a:t>
            </a:r>
            <a:r>
              <a:rPr lang="en-US" dirty="0">
                <a:solidFill>
                  <a:schemeClr val="tx1"/>
                </a:solidFill>
                <a:latin typeface="+mn-lt"/>
              </a:rPr>
              <a:t>eadout and </a:t>
            </a:r>
            <a:r>
              <a:rPr lang="en-US" b="1" dirty="0">
                <a:latin typeface="+mn-lt"/>
              </a:rPr>
              <a:t>A</a:t>
            </a:r>
            <a:r>
              <a:rPr lang="en-US" dirty="0">
                <a:solidFill>
                  <a:schemeClr val="tx1"/>
                </a:solidFill>
                <a:latin typeface="+mn-lt"/>
              </a:rPr>
              <a:t>nalysis</a:t>
            </a:r>
          </a:p>
          <a:p>
            <a:r>
              <a:rPr lang="en-US" b="1" dirty="0">
                <a:latin typeface="+mn-lt"/>
              </a:rPr>
              <a:t>INDRA-ASTRA</a:t>
            </a:r>
            <a:r>
              <a:rPr lang="en-US" dirty="0">
                <a:solidFill>
                  <a:schemeClr val="tx1"/>
                </a:solidFill>
                <a:latin typeface="+mn-lt"/>
              </a:rPr>
              <a:t> LDRD on streaming readout</a:t>
            </a:r>
          </a:p>
        </p:txBody>
      </p:sp>
      <p:sp>
        <p:nvSpPr>
          <p:cNvPr id="5" name="Text Placeholder 4"/>
          <p:cNvSpPr>
            <a:spLocks noGrp="1"/>
          </p:cNvSpPr>
          <p:nvPr>
            <p:ph type="body" sz="quarter" idx="14"/>
          </p:nvPr>
        </p:nvSpPr>
        <p:spPr>
          <a:xfrm>
            <a:off x="443181" y="4818490"/>
            <a:ext cx="5875975" cy="1321053"/>
          </a:xfrm>
        </p:spPr>
        <p:txBody>
          <a:bodyPr>
            <a:normAutofit/>
          </a:bodyPr>
          <a:lstStyle/>
          <a:p>
            <a:r>
              <a:rPr lang="en-US" sz="1800" dirty="0"/>
              <a:t>J. </a:t>
            </a:r>
            <a:r>
              <a:rPr lang="en-US" sz="1800" dirty="0" err="1"/>
              <a:t>Bernauer</a:t>
            </a:r>
            <a:r>
              <a:rPr lang="en-US" sz="1800" dirty="0"/>
              <a:t> (SBU), D. Blyth*(ANL), C. Cuevas*, M. </a:t>
            </a:r>
            <a:r>
              <a:rPr lang="en-US" sz="1800" dirty="0" err="1"/>
              <a:t>Diefenthaler</a:t>
            </a:r>
            <a:r>
              <a:rPr lang="en-US" sz="1800" dirty="0"/>
              <a:t>, A. Farhat**(ODU), W. Gu*, G. </a:t>
            </a:r>
            <a:r>
              <a:rPr lang="en-US" sz="1800" dirty="0" err="1"/>
              <a:t>Heyes</a:t>
            </a:r>
            <a:r>
              <a:rPr lang="en-US" sz="1800" dirty="0"/>
              <a:t>*, E. </a:t>
            </a:r>
            <a:r>
              <a:rPr lang="en-US" sz="1800" dirty="0" err="1"/>
              <a:t>Pooser</a:t>
            </a:r>
            <a:r>
              <a:rPr lang="en-US" sz="1800" dirty="0"/>
              <a:t> (JLAB → GTRI), B. </a:t>
            </a:r>
            <a:r>
              <a:rPr lang="en-US" sz="1800" dirty="0" err="1"/>
              <a:t>Raydo</a:t>
            </a:r>
            <a:r>
              <a:rPr lang="en-US" sz="1800" dirty="0"/>
              <a:t>*, Dmitry Romanov**</a:t>
            </a:r>
          </a:p>
          <a:p>
            <a:r>
              <a:rPr lang="en-US" sz="1800" dirty="0"/>
              <a:t>* Only FY19, ** Only FY20</a:t>
            </a:r>
          </a:p>
        </p:txBody>
      </p:sp>
      <p:pic>
        <p:nvPicPr>
          <p:cNvPr id="8" name="Picture Placeholder 7">
            <a:extLst>
              <a:ext uri="{FF2B5EF4-FFF2-40B4-BE49-F238E27FC236}">
                <a16:creationId xmlns:a16="http://schemas.microsoft.com/office/drawing/2014/main" id="{576EBD7F-39D7-7744-AA16-243084693DC2}"/>
              </a:ext>
            </a:extLst>
          </p:cNvPr>
          <p:cNvPicPr>
            <a:picLocks noGrp="1" noChangeAspect="1"/>
          </p:cNvPicPr>
          <p:nvPr>
            <p:ph type="pic" sz="quarter" idx="15"/>
          </p:nvPr>
        </p:nvPicPr>
        <p:blipFill>
          <a:blip r:embed="rId2"/>
          <a:srcRect l="8598" r="8598"/>
          <a:stretch>
            <a:fillRect/>
          </a:stretch>
        </p:blipFill>
        <p:spPr/>
      </p:pic>
    </p:spTree>
    <p:extLst>
      <p:ext uri="{BB962C8B-B14F-4D97-AF65-F5344CB8AC3E}">
        <p14:creationId xmlns:p14="http://schemas.microsoft.com/office/powerpoint/2010/main" val="39243786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5159C-69DA-D04B-81BC-57DF5F118061}"/>
              </a:ext>
            </a:extLst>
          </p:cNvPr>
          <p:cNvSpPr>
            <a:spLocks noGrp="1"/>
          </p:cNvSpPr>
          <p:nvPr>
            <p:ph type="title"/>
          </p:nvPr>
        </p:nvSpPr>
        <p:spPr/>
        <p:txBody>
          <a:bodyPr/>
          <a:lstStyle/>
          <a:p>
            <a:r>
              <a:rPr lang="en-US" dirty="0"/>
              <a:t>Address Challenges of Autonomous Control and Experimentation  </a:t>
            </a:r>
          </a:p>
        </p:txBody>
      </p:sp>
      <p:sp>
        <p:nvSpPr>
          <p:cNvPr id="5" name="Slide Number Placeholder 4">
            <a:extLst>
              <a:ext uri="{FF2B5EF4-FFF2-40B4-BE49-F238E27FC236}">
                <a16:creationId xmlns:a16="http://schemas.microsoft.com/office/drawing/2014/main" id="{6F42F25E-2F76-FE41-8B87-C2149B47957E}"/>
              </a:ext>
            </a:extLst>
          </p:cNvPr>
          <p:cNvSpPr>
            <a:spLocks noGrp="1"/>
          </p:cNvSpPr>
          <p:nvPr>
            <p:ph type="sldNum" sz="quarter" idx="12"/>
          </p:nvPr>
        </p:nvSpPr>
        <p:spPr/>
        <p:txBody>
          <a:bodyPr/>
          <a:lstStyle/>
          <a:p>
            <a:fld id="{07E1C93C-5050-FC42-8F10-D22D4F119D13}" type="slidenum">
              <a:rPr lang="en-US" smtClean="0"/>
              <a:pPr/>
              <a:t>10</a:t>
            </a:fld>
            <a:endParaRPr lang="en-US" dirty="0"/>
          </a:p>
        </p:txBody>
      </p:sp>
      <p:sp>
        <p:nvSpPr>
          <p:cNvPr id="26" name="Footer Placeholder 3">
            <a:extLst>
              <a:ext uri="{FF2B5EF4-FFF2-40B4-BE49-F238E27FC236}">
                <a16:creationId xmlns:a16="http://schemas.microsoft.com/office/drawing/2014/main" id="{A6FDF806-092C-4C39-91A3-0A364B82BAD3}"/>
              </a:ext>
            </a:extLst>
          </p:cNvPr>
          <p:cNvSpPr>
            <a:spLocks noGrp="1"/>
          </p:cNvSpPr>
          <p:nvPr>
            <p:ph type="ftr" sz="quarter" idx="11"/>
          </p:nvPr>
        </p:nvSpPr>
        <p:spPr>
          <a:xfrm>
            <a:off x="411893" y="6467336"/>
            <a:ext cx="5223851" cy="311322"/>
          </a:xfrm>
        </p:spPr>
        <p:txBody>
          <a:bodyPr/>
          <a:lstStyle/>
          <a:p>
            <a:r>
              <a:rPr lang="en-US"/>
              <a:t>AIEC and INDRA-ASTRA projects discussion, June 9, 2021.</a:t>
            </a:r>
            <a:endParaRPr lang="en-US" dirty="0"/>
          </a:p>
        </p:txBody>
      </p:sp>
      <p:grpSp>
        <p:nvGrpSpPr>
          <p:cNvPr id="4" name="Group 3">
            <a:extLst>
              <a:ext uri="{FF2B5EF4-FFF2-40B4-BE49-F238E27FC236}">
                <a16:creationId xmlns:a16="http://schemas.microsoft.com/office/drawing/2014/main" id="{8BF0170B-7D37-2B44-B31A-DBE1D83E618C}"/>
              </a:ext>
            </a:extLst>
          </p:cNvPr>
          <p:cNvGrpSpPr/>
          <p:nvPr/>
        </p:nvGrpSpPr>
        <p:grpSpPr>
          <a:xfrm>
            <a:off x="751414" y="1297513"/>
            <a:ext cx="10606792" cy="1754328"/>
            <a:chOff x="487822" y="1112369"/>
            <a:chExt cx="10606792" cy="1754328"/>
          </a:xfrm>
        </p:grpSpPr>
        <p:sp>
          <p:nvSpPr>
            <p:cNvPr id="8" name="Rectangle 7">
              <a:extLst>
                <a:ext uri="{FF2B5EF4-FFF2-40B4-BE49-F238E27FC236}">
                  <a16:creationId xmlns:a16="http://schemas.microsoft.com/office/drawing/2014/main" id="{F2F97A42-164C-8443-BED8-2E36AE8B1BDB}"/>
                </a:ext>
              </a:extLst>
            </p:cNvPr>
            <p:cNvSpPr/>
            <p:nvPr/>
          </p:nvSpPr>
          <p:spPr>
            <a:xfrm>
              <a:off x="487822" y="1112370"/>
              <a:ext cx="10606792" cy="1754327"/>
            </a:xfrm>
            <a:prstGeom prst="rect">
              <a:avLst/>
            </a:prstGeom>
            <a:solidFill>
              <a:schemeClr val="accent2"/>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en-US" dirty="0">
                <a:solidFill>
                  <a:schemeClr val="tx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D7CB7CB1-D745-FB44-8582-24633BDC17A4}"/>
                </a:ext>
              </a:extLst>
            </p:cNvPr>
            <p:cNvSpPr txBox="1"/>
            <p:nvPr/>
          </p:nvSpPr>
          <p:spPr>
            <a:xfrm>
              <a:off x="3247993" y="1112371"/>
              <a:ext cx="7846621" cy="1754326"/>
            </a:xfrm>
            <a:prstGeom prst="rect">
              <a:avLst/>
            </a:prstGeom>
            <a:solidFill>
              <a:schemeClr val="accent2"/>
            </a:solidFill>
            <a:ln>
              <a:solidFill>
                <a:schemeClr val="accent2"/>
              </a:solidFill>
            </a:ln>
          </p:spPr>
          <p:txBody>
            <a:bodyPr wrap="square" rtlCol="0">
              <a:spAutoFit/>
            </a:bodyPr>
            <a:lstStyle/>
            <a:p>
              <a:r>
                <a:rPr lang="en-US" dirty="0">
                  <a:cs typeface="Arial" panose="020B0604020202020204" pitchFamily="34" charset="0"/>
                </a:rPr>
                <a:t>Develop a prototype for a fully automated, responsive detector system as a first step towards a fully automated, self-conscious experiment  </a:t>
              </a:r>
            </a:p>
            <a:p>
              <a:endParaRPr lang="en-US" dirty="0">
                <a:cs typeface="Arial" panose="020B0604020202020204" pitchFamily="34" charset="0"/>
              </a:endParaRPr>
            </a:p>
            <a:p>
              <a:r>
                <a:rPr lang="en-US" dirty="0">
                  <a:cs typeface="Arial" panose="020B0604020202020204" pitchFamily="34" charset="0"/>
                </a:rPr>
                <a:t>R&amp;D fully integrated with: </a:t>
              </a:r>
            </a:p>
            <a:p>
              <a:pPr marL="285750" indent="-285750">
                <a:buFont typeface="Arial" panose="020B0604020202020204" pitchFamily="34" charset="0"/>
                <a:buChar char="•"/>
              </a:pPr>
              <a:r>
                <a:rPr lang="en-US" dirty="0">
                  <a:cs typeface="Arial" panose="020B0604020202020204" pitchFamily="34" charset="0"/>
                </a:rPr>
                <a:t>streaming readout efforts at Jefferson Lab </a:t>
              </a:r>
            </a:p>
            <a:p>
              <a:pPr marL="285750" indent="-285750">
                <a:buFont typeface="Arial" panose="020B0604020202020204" pitchFamily="34" charset="0"/>
                <a:buChar char="•"/>
              </a:pPr>
              <a:r>
                <a:rPr lang="en-US" dirty="0">
                  <a:cs typeface="Arial" panose="020B0604020202020204" pitchFamily="34" charset="0"/>
                </a:rPr>
                <a:t>AI/ML initiatives at Jefferson Lab and affiliated universities</a:t>
              </a:r>
            </a:p>
          </p:txBody>
        </p:sp>
        <p:sp>
          <p:nvSpPr>
            <p:cNvPr id="9" name="TextBox 8">
              <a:extLst>
                <a:ext uri="{FF2B5EF4-FFF2-40B4-BE49-F238E27FC236}">
                  <a16:creationId xmlns:a16="http://schemas.microsoft.com/office/drawing/2014/main" id="{8F8CC0C9-72CF-3F46-932C-D643BD37048D}"/>
                </a:ext>
              </a:extLst>
            </p:cNvPr>
            <p:cNvSpPr txBox="1"/>
            <p:nvPr/>
          </p:nvSpPr>
          <p:spPr>
            <a:xfrm>
              <a:off x="487822" y="1112369"/>
              <a:ext cx="2440016" cy="954107"/>
            </a:xfrm>
            <a:prstGeom prst="rect">
              <a:avLst/>
            </a:prstGeom>
            <a:solidFill>
              <a:schemeClr val="accent2"/>
            </a:solidFill>
            <a:ln>
              <a:solidFill>
                <a:schemeClr val="accent2"/>
              </a:solidFill>
            </a:ln>
          </p:spPr>
          <p:txBody>
            <a:bodyPr wrap="square" rtlCol="0">
              <a:spAutoFit/>
            </a:bodyPr>
            <a:lstStyle/>
            <a:p>
              <a:pPr lvl="1" algn="r"/>
              <a:r>
                <a:rPr lang="en-US" sz="2800" b="1" dirty="0">
                  <a:latin typeface="Arial" panose="020B0604020202020204" pitchFamily="34" charset="0"/>
                  <a:cs typeface="Arial" panose="020B0604020202020204" pitchFamily="34" charset="0"/>
                </a:rPr>
                <a:t>Follow-up Project</a:t>
              </a:r>
            </a:p>
          </p:txBody>
        </p:sp>
      </p:grpSp>
      <p:grpSp>
        <p:nvGrpSpPr>
          <p:cNvPr id="27" name="Group 26">
            <a:extLst>
              <a:ext uri="{FF2B5EF4-FFF2-40B4-BE49-F238E27FC236}">
                <a16:creationId xmlns:a16="http://schemas.microsoft.com/office/drawing/2014/main" id="{30E359C2-518A-2149-9A37-7706A3EDBEEA}"/>
              </a:ext>
            </a:extLst>
          </p:cNvPr>
          <p:cNvGrpSpPr/>
          <p:nvPr/>
        </p:nvGrpSpPr>
        <p:grpSpPr>
          <a:xfrm>
            <a:off x="751414" y="3620304"/>
            <a:ext cx="10606792" cy="2355064"/>
            <a:chOff x="487822" y="1112369"/>
            <a:chExt cx="10606792" cy="2355064"/>
          </a:xfrm>
        </p:grpSpPr>
        <p:sp>
          <p:nvSpPr>
            <p:cNvPr id="28" name="Rectangle 27">
              <a:extLst>
                <a:ext uri="{FF2B5EF4-FFF2-40B4-BE49-F238E27FC236}">
                  <a16:creationId xmlns:a16="http://schemas.microsoft.com/office/drawing/2014/main" id="{E34D2F55-4097-3541-AF03-F250BBD29160}"/>
                </a:ext>
              </a:extLst>
            </p:cNvPr>
            <p:cNvSpPr/>
            <p:nvPr/>
          </p:nvSpPr>
          <p:spPr>
            <a:xfrm>
              <a:off x="487822" y="1112370"/>
              <a:ext cx="10606792" cy="2355063"/>
            </a:xfrm>
            <a:prstGeom prst="rect">
              <a:avLst/>
            </a:prstGeom>
            <a:solidFill>
              <a:schemeClr val="accent2"/>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en-US" dirty="0">
                <a:solidFill>
                  <a:schemeClr val="tx1"/>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79ACCBF4-F57E-A549-AEA4-BA959947E73B}"/>
                </a:ext>
              </a:extLst>
            </p:cNvPr>
            <p:cNvSpPr txBox="1"/>
            <p:nvPr/>
          </p:nvSpPr>
          <p:spPr>
            <a:xfrm>
              <a:off x="3247993" y="1112371"/>
              <a:ext cx="7846621" cy="2308324"/>
            </a:xfrm>
            <a:prstGeom prst="rect">
              <a:avLst/>
            </a:prstGeom>
            <a:solidFill>
              <a:schemeClr val="accent2"/>
            </a:solidFill>
            <a:ln>
              <a:solidFill>
                <a:schemeClr val="accent2"/>
              </a:solidFill>
            </a:ln>
          </p:spPr>
          <p:txBody>
            <a:bodyPr wrap="square" rtlCol="0">
              <a:spAutoFit/>
            </a:bodyPr>
            <a:lstStyle/>
            <a:p>
              <a:r>
                <a:rPr lang="en-US" b="1" dirty="0">
                  <a:solidFill>
                    <a:srgbClr val="C00000"/>
                  </a:solidFill>
                  <a:cs typeface="Arial" panose="020B0604020202020204" pitchFamily="34" charset="0"/>
                </a:rPr>
                <a:t>Jefferson Lab</a:t>
              </a:r>
            </a:p>
            <a:p>
              <a:pPr marL="285750" indent="-285750">
                <a:buFont typeface="Arial" panose="020B0604020202020204" pitchFamily="34" charset="0"/>
                <a:buChar char="•"/>
              </a:pPr>
              <a:r>
                <a:rPr lang="en-US" b="1" dirty="0">
                  <a:cs typeface="Arial" panose="020B0604020202020204" pitchFamily="34" charset="0"/>
                </a:rPr>
                <a:t>ENP</a:t>
              </a:r>
              <a:r>
                <a:rPr lang="en-US" dirty="0">
                  <a:cs typeface="Arial" panose="020B0604020202020204" pitchFamily="34" charset="0"/>
                </a:rPr>
                <a:t> M. </a:t>
              </a:r>
              <a:r>
                <a:rPr lang="en-US" dirty="0" err="1">
                  <a:cs typeface="Arial" panose="020B0604020202020204" pitchFamily="34" charset="0"/>
                </a:rPr>
                <a:t>Diefenthaler</a:t>
              </a:r>
              <a:r>
                <a:rPr lang="en-US" dirty="0">
                  <a:cs typeface="Arial" panose="020B0604020202020204" pitchFamily="34" charset="0"/>
                </a:rPr>
                <a:t>, </a:t>
              </a:r>
              <a:r>
                <a:rPr lang="en-US" dirty="0"/>
                <a:t>E. </a:t>
              </a:r>
              <a:r>
                <a:rPr lang="en-US" dirty="0" err="1"/>
                <a:t>Jastrzembski</a:t>
              </a:r>
              <a:r>
                <a:rPr lang="en-US" dirty="0"/>
                <a:t>, </a:t>
              </a:r>
              <a:r>
                <a:rPr lang="en-US" dirty="0">
                  <a:cs typeface="Arial" panose="020B0604020202020204" pitchFamily="34" charset="0"/>
                </a:rPr>
                <a:t>H. </a:t>
              </a:r>
              <a:r>
                <a:rPr lang="en-US" dirty="0" err="1">
                  <a:cs typeface="Arial" panose="020B0604020202020204" pitchFamily="34" charset="0"/>
                </a:rPr>
                <a:t>Szumila</a:t>
              </a:r>
              <a:r>
                <a:rPr lang="en-US" dirty="0">
                  <a:cs typeface="Arial" panose="020B0604020202020204" pitchFamily="34" charset="0"/>
                </a:rPr>
                <a:t>-Vance, and CLAS12 involvement </a:t>
              </a:r>
            </a:p>
            <a:p>
              <a:pPr marL="285750" indent="-285750">
                <a:buFont typeface="Arial" panose="020B0604020202020204" pitchFamily="34" charset="0"/>
                <a:buChar char="•"/>
              </a:pPr>
              <a:r>
                <a:rPr lang="en-US" b="1" dirty="0">
                  <a:cs typeface="Arial" panose="020B0604020202020204" pitchFamily="34" charset="0"/>
                </a:rPr>
                <a:t>CST</a:t>
              </a:r>
              <a:r>
                <a:rPr lang="en-US" dirty="0">
                  <a:cs typeface="Arial" panose="020B0604020202020204" pitchFamily="34" charset="0"/>
                </a:rPr>
                <a:t> D. Lawrence, </a:t>
              </a:r>
              <a:r>
                <a:rPr lang="en-US" dirty="0"/>
                <a:t>V. </a:t>
              </a:r>
              <a:r>
                <a:rPr lang="en-US" dirty="0" err="1"/>
                <a:t>Gyurjyan</a:t>
              </a:r>
              <a:r>
                <a:rPr lang="en-US" dirty="0"/>
                <a:t>, and we for sure will work with </a:t>
              </a:r>
              <a:r>
                <a:rPr lang="en-US" dirty="0">
                  <a:cs typeface="Arial" panose="020B0604020202020204" pitchFamily="34" charset="0"/>
                </a:rPr>
                <a:t>N. </a:t>
              </a:r>
              <a:r>
                <a:rPr lang="en-US" dirty="0" err="1">
                  <a:cs typeface="Arial" panose="020B0604020202020204" pitchFamily="34" charset="0"/>
                </a:rPr>
                <a:t>Brei</a:t>
              </a:r>
              <a:endParaRPr lang="en-US" dirty="0"/>
            </a:p>
            <a:p>
              <a:r>
                <a:rPr lang="en-US" b="1" dirty="0">
                  <a:solidFill>
                    <a:srgbClr val="C00000"/>
                  </a:solidFill>
                  <a:cs typeface="Arial" panose="020B0604020202020204" pitchFamily="34" charset="0"/>
                </a:rPr>
                <a:t>Catholic University of America</a:t>
              </a:r>
            </a:p>
            <a:p>
              <a:pPr marL="285750" indent="-285750">
                <a:buFont typeface="Arial" panose="020B0604020202020204" pitchFamily="34" charset="0"/>
                <a:buChar char="•"/>
              </a:pPr>
              <a:r>
                <a:rPr lang="en-US" b="1" dirty="0">
                  <a:cs typeface="Arial" panose="020B0604020202020204" pitchFamily="34" charset="0"/>
                </a:rPr>
                <a:t>Physics </a:t>
              </a:r>
              <a:r>
                <a:rPr lang="en-US" dirty="0">
                  <a:cs typeface="Arial" panose="020B0604020202020204" pitchFamily="34" charset="0"/>
                </a:rPr>
                <a:t>T. Horn (interested)</a:t>
              </a:r>
            </a:p>
            <a:p>
              <a:r>
                <a:rPr lang="en-US" b="1" dirty="0">
                  <a:solidFill>
                    <a:srgbClr val="C00000"/>
                  </a:solidFill>
                  <a:cs typeface="Arial" panose="020B0604020202020204" pitchFamily="34" charset="0"/>
                </a:rPr>
                <a:t>Old Dominion University</a:t>
              </a:r>
              <a:endParaRPr lang="en-US" b="1" dirty="0">
                <a:cs typeface="Arial" panose="020B0604020202020204" pitchFamily="34" charset="0"/>
              </a:endParaRPr>
            </a:p>
            <a:p>
              <a:pPr marL="285750" indent="-285750">
                <a:buFont typeface="Arial" panose="020B0604020202020204" pitchFamily="34" charset="0"/>
                <a:buChar char="•"/>
              </a:pPr>
              <a:r>
                <a:rPr lang="en-US" b="1" dirty="0"/>
                <a:t>Applied Numerical Mathematics </a:t>
              </a:r>
              <a:r>
                <a:rPr lang="en-US" dirty="0">
                  <a:cs typeface="Arial" panose="020B0604020202020204" pitchFamily="34" charset="0"/>
                </a:rPr>
                <a:t>R. Fang, A. Farhat, Y. Xu</a:t>
              </a:r>
            </a:p>
          </p:txBody>
        </p:sp>
        <p:sp>
          <p:nvSpPr>
            <p:cNvPr id="30" name="TextBox 29">
              <a:extLst>
                <a:ext uri="{FF2B5EF4-FFF2-40B4-BE49-F238E27FC236}">
                  <a16:creationId xmlns:a16="http://schemas.microsoft.com/office/drawing/2014/main" id="{16E8697D-3E04-8A48-AE17-F3B812D48B85}"/>
                </a:ext>
              </a:extLst>
            </p:cNvPr>
            <p:cNvSpPr txBox="1"/>
            <p:nvPr/>
          </p:nvSpPr>
          <p:spPr>
            <a:xfrm>
              <a:off x="487822" y="1112369"/>
              <a:ext cx="2440016" cy="523220"/>
            </a:xfrm>
            <a:prstGeom prst="rect">
              <a:avLst/>
            </a:prstGeom>
            <a:solidFill>
              <a:schemeClr val="accent2"/>
            </a:solidFill>
            <a:ln>
              <a:solidFill>
                <a:schemeClr val="accent2"/>
              </a:solidFill>
            </a:ln>
          </p:spPr>
          <p:txBody>
            <a:bodyPr wrap="square" rtlCol="0">
              <a:spAutoFit/>
            </a:bodyPr>
            <a:lstStyle/>
            <a:p>
              <a:pPr lvl="1" algn="r"/>
              <a:r>
                <a:rPr lang="en-US" sz="2800" b="1" dirty="0">
                  <a:latin typeface="Arial" panose="020B0604020202020204" pitchFamily="34" charset="0"/>
                  <a:cs typeface="Arial" panose="020B0604020202020204" pitchFamily="34" charset="0"/>
                </a:rPr>
                <a:t>Team</a:t>
              </a:r>
            </a:p>
          </p:txBody>
        </p:sp>
      </p:grpSp>
    </p:spTree>
    <p:extLst>
      <p:ext uri="{BB962C8B-B14F-4D97-AF65-F5344CB8AC3E}">
        <p14:creationId xmlns:p14="http://schemas.microsoft.com/office/powerpoint/2010/main" val="29543348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18A0F-1460-C74A-9D5B-7B367915712F}"/>
              </a:ext>
            </a:extLst>
          </p:cNvPr>
          <p:cNvSpPr>
            <a:spLocks noGrp="1"/>
          </p:cNvSpPr>
          <p:nvPr>
            <p:ph type="title"/>
          </p:nvPr>
        </p:nvSpPr>
        <p:spPr/>
        <p:txBody>
          <a:bodyPr/>
          <a:lstStyle/>
          <a:p>
            <a:r>
              <a:rPr lang="en-US" dirty="0"/>
              <a:t>Work plan</a:t>
            </a:r>
          </a:p>
        </p:txBody>
      </p:sp>
      <p:sp>
        <p:nvSpPr>
          <p:cNvPr id="4" name="Footer Placeholder 3">
            <a:extLst>
              <a:ext uri="{FF2B5EF4-FFF2-40B4-BE49-F238E27FC236}">
                <a16:creationId xmlns:a16="http://schemas.microsoft.com/office/drawing/2014/main" id="{C5BC917B-B9C5-0D45-9494-89DBF1104373}"/>
              </a:ext>
            </a:extLst>
          </p:cNvPr>
          <p:cNvSpPr>
            <a:spLocks noGrp="1"/>
          </p:cNvSpPr>
          <p:nvPr>
            <p:ph type="ftr" sz="quarter" idx="11"/>
          </p:nvPr>
        </p:nvSpPr>
        <p:spPr/>
        <p:txBody>
          <a:bodyPr/>
          <a:lstStyle/>
          <a:p>
            <a:r>
              <a:rPr lang="en-US"/>
              <a:t>AIEC and INDRA-ASTRA projects discussion, June 9, 2021.</a:t>
            </a:r>
            <a:endParaRPr lang="en-US" dirty="0"/>
          </a:p>
        </p:txBody>
      </p:sp>
      <p:sp>
        <p:nvSpPr>
          <p:cNvPr id="5" name="Slide Number Placeholder 4">
            <a:extLst>
              <a:ext uri="{FF2B5EF4-FFF2-40B4-BE49-F238E27FC236}">
                <a16:creationId xmlns:a16="http://schemas.microsoft.com/office/drawing/2014/main" id="{8BCA0B60-8BA0-6646-A6E0-D1C144914633}"/>
              </a:ext>
            </a:extLst>
          </p:cNvPr>
          <p:cNvSpPr>
            <a:spLocks noGrp="1"/>
          </p:cNvSpPr>
          <p:nvPr>
            <p:ph type="sldNum" sz="quarter" idx="12"/>
          </p:nvPr>
        </p:nvSpPr>
        <p:spPr/>
        <p:txBody>
          <a:bodyPr/>
          <a:lstStyle/>
          <a:p>
            <a:fld id="{07E1C93C-5050-FC42-8F10-D22D4F119D13}" type="slidenum">
              <a:rPr lang="en-US" smtClean="0"/>
              <a:pPr/>
              <a:t>11</a:t>
            </a:fld>
            <a:endParaRPr lang="en-US" dirty="0"/>
          </a:p>
        </p:txBody>
      </p:sp>
      <p:graphicFrame>
        <p:nvGraphicFramePr>
          <p:cNvPr id="10" name="Table 9">
            <a:extLst>
              <a:ext uri="{FF2B5EF4-FFF2-40B4-BE49-F238E27FC236}">
                <a16:creationId xmlns:a16="http://schemas.microsoft.com/office/drawing/2014/main" id="{DE04ABA6-9925-E94C-B927-240B3D0BB057}"/>
              </a:ext>
            </a:extLst>
          </p:cNvPr>
          <p:cNvGraphicFramePr>
            <a:graphicFrameLocks noGrp="1"/>
          </p:cNvGraphicFramePr>
          <p:nvPr>
            <p:extLst>
              <p:ext uri="{D42A27DB-BD31-4B8C-83A1-F6EECF244321}">
                <p14:modId xmlns:p14="http://schemas.microsoft.com/office/powerpoint/2010/main" val="990151702"/>
              </p:ext>
            </p:extLst>
          </p:nvPr>
        </p:nvGraphicFramePr>
        <p:xfrm>
          <a:off x="1990810" y="1133296"/>
          <a:ext cx="8127999" cy="4759960"/>
        </p:xfrm>
        <a:graphic>
          <a:graphicData uri="http://schemas.openxmlformats.org/drawingml/2006/table">
            <a:tbl>
              <a:tblPr>
                <a:tableStyleId>{9DCAF9ED-07DC-4A11-8D7F-57B35C25682E}</a:tableStyleId>
              </a:tblPr>
              <a:tblGrid>
                <a:gridCol w="2709333">
                  <a:extLst>
                    <a:ext uri="{9D8B030D-6E8A-4147-A177-3AD203B41FA5}">
                      <a16:colId xmlns:a16="http://schemas.microsoft.com/office/drawing/2014/main" val="3340211045"/>
                    </a:ext>
                  </a:extLst>
                </a:gridCol>
                <a:gridCol w="2709333">
                  <a:extLst>
                    <a:ext uri="{9D8B030D-6E8A-4147-A177-3AD203B41FA5}">
                      <a16:colId xmlns:a16="http://schemas.microsoft.com/office/drawing/2014/main" val="1869563513"/>
                    </a:ext>
                  </a:extLst>
                </a:gridCol>
                <a:gridCol w="2709333">
                  <a:extLst>
                    <a:ext uri="{9D8B030D-6E8A-4147-A177-3AD203B41FA5}">
                      <a16:colId xmlns:a16="http://schemas.microsoft.com/office/drawing/2014/main" val="1963195550"/>
                    </a:ext>
                  </a:extLst>
                </a:gridCol>
              </a:tblGrid>
              <a:tr h="370840">
                <a:tc>
                  <a:txBody>
                    <a:bodyPr/>
                    <a:lstStyle/>
                    <a:p>
                      <a:pPr algn="ctr"/>
                      <a:r>
                        <a:rPr lang="en-US" b="1" dirty="0"/>
                        <a:t>Detector Readout</a:t>
                      </a:r>
                      <a:endParaRPr lang="en-US" b="1" dirty="0">
                        <a:solidFill>
                          <a:schemeClr val="tx1"/>
                        </a:solidFill>
                      </a:endParaRPr>
                    </a:p>
                  </a:txBody>
                  <a:tcPr>
                    <a:lnL w="12700" cmpd="sng">
                      <a:noFill/>
                    </a:lnL>
                    <a:lnR>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b="1" dirty="0"/>
                        <a:t>ML</a:t>
                      </a:r>
                      <a:endParaRPr lang="en-US" b="1" dirty="0">
                        <a:solidFill>
                          <a:schemeClr val="tx1"/>
                        </a:solidFill>
                      </a:endParaRPr>
                    </a:p>
                  </a:txBody>
                  <a:tcPr>
                    <a:lnL>
                      <a:noFill/>
                    </a:lnL>
                    <a:lnR>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b="1" dirty="0"/>
                        <a:t>Integration</a:t>
                      </a:r>
                      <a:endParaRPr lang="en-US" b="1" dirty="0">
                        <a:solidFill>
                          <a:schemeClr val="tx1"/>
                        </a:solidFill>
                      </a:endParaRPr>
                    </a:p>
                  </a:txBody>
                  <a:tcPr>
                    <a:lnL>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5887780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Setup ERSAP prototype</a:t>
                      </a:r>
                      <a:endParaRPr lang="en-US" sz="1200" dirty="0">
                        <a:solidFill>
                          <a:schemeClr val="tx1"/>
                        </a:solidFill>
                        <a:latin typeface="+mn-lt"/>
                      </a:endParaRPr>
                    </a:p>
                    <a:p>
                      <a:endParaRPr lang="en-US" sz="1200"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t>Compare ADWIN2 and MULTISCALE algorithms in their capability</a:t>
                      </a:r>
                    </a:p>
                    <a:p>
                      <a:pPr marL="171450" indent="-171450">
                        <a:buFont typeface="Arial" panose="020B0604020202020204" pitchFamily="34" charset="0"/>
                        <a:buChar char="•"/>
                      </a:pPr>
                      <a:r>
                        <a:rPr lang="en-US" sz="1200" dirty="0"/>
                        <a:t>for identifying gradual and sudden changes in streaming data and</a:t>
                      </a:r>
                    </a:p>
                    <a:p>
                      <a:pPr marL="171450" indent="-171450">
                        <a:buFont typeface="Arial" panose="020B0604020202020204" pitchFamily="34" charset="0"/>
                        <a:buChar char="•"/>
                      </a:pPr>
                      <a:r>
                        <a:rPr lang="en-US" sz="1200" dirty="0"/>
                        <a:t>for distinguishing these changes from noise </a:t>
                      </a:r>
                    </a:p>
                    <a:p>
                      <a:pPr marL="171450" indent="-171450">
                        <a:buFont typeface="Arial" panose="020B0604020202020204" pitchFamily="34" charset="0"/>
                        <a:buChar char="•"/>
                      </a:pPr>
                      <a:r>
                        <a:rPr lang="en-US" sz="1200" dirty="0"/>
                        <a:t>for online capability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Develop a service in ERSAP to report changes and noise levels to the streaming readout system</a:t>
                      </a:r>
                      <a:endParaRPr lang="en-US" sz="1200" dirty="0">
                        <a:solidFill>
                          <a:schemeClr val="tx1"/>
                        </a:solidFill>
                        <a:latin typeface="+mn-lt"/>
                      </a:endParaRPr>
                    </a:p>
                    <a:p>
                      <a:endParaRPr lang="en-US" sz="1200"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0154869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GEM detector </a:t>
                      </a:r>
                      <a:r>
                        <a:rPr lang="en-US" sz="1200" dirty="0"/>
                        <a:t>Monitor pedestals in real time</a:t>
                      </a:r>
                    </a:p>
                    <a:p>
                      <a:endParaRPr lang="en-US" sz="1200"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GEM detector </a:t>
                      </a:r>
                      <a:r>
                        <a:rPr lang="en-US" sz="1200" dirty="0"/>
                        <a:t>Automatically correct for pedestals in real time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241234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GEM detector </a:t>
                      </a:r>
                      <a:r>
                        <a:rPr lang="en-US" sz="1200" dirty="0">
                          <a:latin typeface="+mn-lt"/>
                        </a:rPr>
                        <a:t>Study </a:t>
                      </a:r>
                      <a:r>
                        <a:rPr lang="en-US" sz="1200" dirty="0" err="1">
                          <a:latin typeface="+mn-lt"/>
                        </a:rPr>
                        <a:t>cosmics</a:t>
                      </a:r>
                      <a:r>
                        <a:rPr lang="en-US" sz="1200" dirty="0">
                          <a:latin typeface="+mn-lt"/>
                        </a:rPr>
                        <a:t> and establish baseline efficiency and tracking using current, non-ML approaches</a:t>
                      </a:r>
                      <a:endParaRPr lang="en-US" sz="1200"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GEM detector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identify cosmic over background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learn what is a good efficiency for detector plane</a:t>
                      </a:r>
                      <a:endParaRPr lang="en-US" sz="1200" b="1" dirty="0">
                        <a:solidFill>
                          <a:srgbClr val="C00000"/>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GEM detector</a:t>
                      </a:r>
                      <a:r>
                        <a:rPr lang="en-US" sz="1200" b="1" dirty="0">
                          <a:latin typeface="+mn-lt"/>
                        </a:rPr>
                        <a:t> </a:t>
                      </a:r>
                      <a:r>
                        <a:rPr lang="en-US" sz="1200" dirty="0">
                          <a:latin typeface="+mn-lt"/>
                        </a:rPr>
                        <a:t>Monitor efficiency in real time (e.g., some region not seeing hits) and automatically report on changes</a:t>
                      </a:r>
                      <a:endParaRPr lang="en-US" sz="1200" dirty="0">
                        <a:solidFill>
                          <a:schemeClr val="tx1"/>
                        </a:solidFill>
                        <a:latin typeface="+mn-lt"/>
                      </a:endParaRPr>
                    </a:p>
                    <a:p>
                      <a:endParaRPr lang="en-US" sz="1200"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01022942"/>
                  </a:ext>
                </a:extLst>
              </a:tr>
              <a:tr h="370840">
                <a:tc>
                  <a:txBody>
                    <a:bodyPr/>
                    <a:lstStyle/>
                    <a:p>
                      <a:r>
                        <a:rPr lang="en-US" sz="1200" b="1" dirty="0">
                          <a:solidFill>
                            <a:schemeClr val="tx1"/>
                          </a:solidFill>
                          <a:latin typeface="+mn-lt"/>
                        </a:rPr>
                        <a:t>Calorimeter</a:t>
                      </a:r>
                      <a:r>
                        <a:rPr lang="en-US" sz="1200" dirty="0">
                          <a:solidFill>
                            <a:schemeClr val="tx1"/>
                          </a:solidFill>
                          <a:latin typeface="+mn-lt"/>
                        </a:rPr>
                        <a:t> pending on CLAS12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chemeClr val="tx1"/>
                          </a:solidFill>
                          <a:latin typeface="+mn-lt"/>
                        </a:rPr>
                        <a:t>Calorimeter</a:t>
                      </a:r>
                      <a:r>
                        <a:rPr lang="en-US" sz="1200" dirty="0">
                          <a:solidFill>
                            <a:schemeClr val="tx1"/>
                          </a:solidFill>
                          <a:latin typeface="+mn-lt"/>
                        </a:rPr>
                        <a:t> pending on CLAS12</a:t>
                      </a:r>
                    </a:p>
                    <a:p>
                      <a:pPr marL="171450" indent="-171450">
                        <a:buFont typeface="Arial" panose="020B0604020202020204" pitchFamily="34" charset="0"/>
                        <a:buChar char="•"/>
                      </a:pPr>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mn-lt"/>
                        </a:rPr>
                        <a:t>Calorimeter</a:t>
                      </a:r>
                      <a:r>
                        <a:rPr lang="en-US" sz="1200" dirty="0">
                          <a:solidFill>
                            <a:schemeClr val="tx1"/>
                          </a:solidFill>
                          <a:latin typeface="+mn-lt"/>
                        </a:rPr>
                        <a:t> pending on CLAS12</a:t>
                      </a:r>
                    </a:p>
                    <a:p>
                      <a:endParaRPr lang="en-US" sz="1200"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0294955"/>
                  </a:ext>
                </a:extLst>
              </a:tr>
              <a:tr h="370840">
                <a:tc>
                  <a:txBody>
                    <a:bodyPr/>
                    <a:lstStyle/>
                    <a:p>
                      <a:endParaRPr lang="en-US" sz="1200"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buFont typeface="Arial" panose="020B0604020202020204" pitchFamily="34" charset="0"/>
                        <a:buChar char="•"/>
                      </a:pPr>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Identify limitations of automated system, e.g. by rapid changes of threshold or additional noise sources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296104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Prepare tests in Halls A/C and 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buFont typeface="Arial" panose="020B0604020202020204" pitchFamily="34" charset="0"/>
                        <a:buChar char="•"/>
                      </a:pPr>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Test integrated system in parasitic beam test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957465"/>
                  </a:ext>
                </a:extLst>
              </a:tr>
            </a:tbl>
          </a:graphicData>
        </a:graphic>
      </p:graphicFrame>
    </p:spTree>
    <p:extLst>
      <p:ext uri="{BB962C8B-B14F-4D97-AF65-F5344CB8AC3E}">
        <p14:creationId xmlns:p14="http://schemas.microsoft.com/office/powerpoint/2010/main" val="38123339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3181" y="477520"/>
            <a:ext cx="6129069" cy="645913"/>
          </a:xfrm>
        </p:spPr>
        <p:txBody>
          <a:bodyPr/>
          <a:lstStyle/>
          <a:p>
            <a:r>
              <a:rPr lang="en-US" sz="2000" dirty="0">
                <a:solidFill>
                  <a:schemeClr val="accent1"/>
                </a:solidFill>
                <a:latin typeface="+mn-lt"/>
              </a:rPr>
              <a:t>INDRA-ASTRA</a:t>
            </a:r>
            <a:r>
              <a:rPr lang="en-US" sz="2000" dirty="0">
                <a:latin typeface="+mn-lt"/>
              </a:rPr>
              <a:t>: Evaluation &amp; Development of Algorithms &amp; Techniques for Streaming Detector Readout</a:t>
            </a:r>
            <a:endParaRPr lang="en-US" sz="2000" b="0" dirty="0">
              <a:latin typeface="+mn-lt"/>
            </a:endParaRPr>
          </a:p>
        </p:txBody>
      </p:sp>
      <p:sp>
        <p:nvSpPr>
          <p:cNvPr id="4" name="Text Placeholder 3"/>
          <p:cNvSpPr>
            <a:spLocks noGrp="1"/>
          </p:cNvSpPr>
          <p:nvPr>
            <p:ph type="body" sz="quarter" idx="14"/>
          </p:nvPr>
        </p:nvSpPr>
        <p:spPr>
          <a:xfrm>
            <a:off x="7510538" y="542249"/>
            <a:ext cx="4360333" cy="331956"/>
          </a:xfrm>
        </p:spPr>
        <p:txBody>
          <a:bodyPr/>
          <a:lstStyle/>
          <a:p>
            <a:r>
              <a:rPr lang="en-US" dirty="0"/>
              <a:t>Markus </a:t>
            </a:r>
            <a:r>
              <a:rPr lang="en-US" dirty="0" err="1"/>
              <a:t>Diefenthaler</a:t>
            </a:r>
            <a:endParaRPr lang="en-US" dirty="0"/>
          </a:p>
        </p:txBody>
      </p:sp>
      <p:pic>
        <p:nvPicPr>
          <p:cNvPr id="8" name="Picture Placeholder 7">
            <a:extLst>
              <a:ext uri="{FF2B5EF4-FFF2-40B4-BE49-F238E27FC236}">
                <a16:creationId xmlns:a16="http://schemas.microsoft.com/office/drawing/2014/main" id="{B7ED0CA0-EAB5-0249-B79A-90F5F2856B3D}"/>
              </a:ext>
            </a:extLst>
          </p:cNvPr>
          <p:cNvPicPr>
            <a:picLocks noGrp="1" noChangeAspect="1"/>
          </p:cNvPicPr>
          <p:nvPr>
            <p:ph type="pic" sz="quarter" idx="15"/>
          </p:nvPr>
        </p:nvPicPr>
        <p:blipFill>
          <a:blip r:embed="rId2"/>
          <a:srcRect l="10366" r="10366"/>
          <a:stretch>
            <a:fillRect/>
          </a:stretch>
        </p:blipFill>
        <p:spPr>
          <a:xfrm>
            <a:off x="6572250" y="1720850"/>
            <a:ext cx="5619750" cy="3840163"/>
          </a:xfrm>
        </p:spPr>
      </p:pic>
      <p:sp>
        <p:nvSpPr>
          <p:cNvPr id="6" name="Text Placeholder 5"/>
          <p:cNvSpPr>
            <a:spLocks noGrp="1"/>
          </p:cNvSpPr>
          <p:nvPr>
            <p:ph type="body" sz="quarter" idx="16"/>
          </p:nvPr>
        </p:nvSpPr>
        <p:spPr/>
        <p:txBody>
          <a:bodyPr/>
          <a:lstStyle/>
          <a:p>
            <a:r>
              <a:rPr lang="en-US" dirty="0" err="1"/>
              <a:t>mdiefent@jlab.org</a:t>
            </a:r>
            <a:endParaRPr lang="en-US" dirty="0"/>
          </a:p>
        </p:txBody>
      </p:sp>
      <p:sp>
        <p:nvSpPr>
          <p:cNvPr id="7" name="Text Placeholder 6"/>
          <p:cNvSpPr>
            <a:spLocks noGrp="1"/>
          </p:cNvSpPr>
          <p:nvPr>
            <p:ph type="body" sz="quarter" idx="17"/>
          </p:nvPr>
        </p:nvSpPr>
        <p:spPr>
          <a:xfrm>
            <a:off x="443181" y="1452038"/>
            <a:ext cx="5894308" cy="4755124"/>
          </a:xfrm>
        </p:spPr>
        <p:txBody>
          <a:bodyPr>
            <a:noAutofit/>
          </a:bodyPr>
          <a:lstStyle/>
          <a:p>
            <a:pPr marL="0" indent="0">
              <a:buNone/>
            </a:pPr>
            <a:r>
              <a:rPr lang="en-US" sz="1800" b="1" dirty="0">
                <a:latin typeface="+mn-lt"/>
              </a:rPr>
              <a:t>New possibilities and paradigms for </a:t>
            </a:r>
            <a:r>
              <a:rPr lang="en-US" sz="1800" b="1" dirty="0" err="1">
                <a:latin typeface="+mn-lt"/>
              </a:rPr>
              <a:t>JLab</a:t>
            </a:r>
            <a:r>
              <a:rPr lang="en-US" sz="1800" b="1" dirty="0">
                <a:latin typeface="+mn-lt"/>
              </a:rPr>
              <a:t> 12 GeV and EIC</a:t>
            </a:r>
          </a:p>
          <a:p>
            <a:pPr marL="285750" indent="-285750">
              <a:buFont typeface="Arial" panose="020B0604020202020204" pitchFamily="34" charset="0"/>
              <a:buChar char="•"/>
            </a:pPr>
            <a:r>
              <a:rPr lang="en-US" sz="1600" dirty="0">
                <a:solidFill>
                  <a:schemeClr val="tx1"/>
                </a:solidFill>
                <a:latin typeface="+mn-lt"/>
              </a:rPr>
              <a:t>seamless data processing from DAQ to analysis using streaming readout</a:t>
            </a:r>
          </a:p>
          <a:p>
            <a:pPr marL="285750" indent="-285750">
              <a:buFont typeface="Arial" panose="020B0604020202020204" pitchFamily="34" charset="0"/>
              <a:buChar char="•"/>
            </a:pPr>
            <a:r>
              <a:rPr lang="en-US" sz="1600" dirty="0">
                <a:solidFill>
                  <a:schemeClr val="tx1"/>
                </a:solidFill>
                <a:latin typeface="+mn-lt"/>
              </a:rPr>
              <a:t>opportunity for near real-time analysis (auto-alignment, auto-calibration, near real-time reconstruction)</a:t>
            </a:r>
          </a:p>
          <a:p>
            <a:pPr marL="285750" indent="-285750">
              <a:buFont typeface="Arial" panose="020B0604020202020204" pitchFamily="34" charset="0"/>
              <a:buChar char="•"/>
            </a:pPr>
            <a:r>
              <a:rPr lang="en-US" sz="1600" dirty="0">
                <a:solidFill>
                  <a:schemeClr val="tx1"/>
                </a:solidFill>
                <a:latin typeface="+mn-lt"/>
              </a:rPr>
              <a:t>opportunity to accelerate science</a:t>
            </a:r>
            <a:endParaRPr lang="en-US" sz="1050" dirty="0">
              <a:solidFill>
                <a:schemeClr val="tx1"/>
              </a:solidFill>
              <a:latin typeface="+mn-lt"/>
            </a:endParaRPr>
          </a:p>
          <a:p>
            <a:pPr marL="0" indent="0">
              <a:buNone/>
            </a:pPr>
            <a:r>
              <a:rPr lang="en-US" sz="1800" b="1" dirty="0">
                <a:latin typeface="+mn-lt"/>
              </a:rPr>
              <a:t>LDRD project: INDRA-ASTRA</a:t>
            </a:r>
          </a:p>
          <a:p>
            <a:pPr>
              <a:buFont typeface="Arial" panose="020B0604020202020204" pitchFamily="34" charset="0"/>
              <a:buChar char="•"/>
            </a:pPr>
            <a:r>
              <a:rPr lang="en-US" sz="1600" dirty="0">
                <a:solidFill>
                  <a:schemeClr val="tx1"/>
                </a:solidFill>
                <a:latin typeface="+mn-lt"/>
              </a:rPr>
              <a:t>prototyped components of streaming readout</a:t>
            </a:r>
          </a:p>
          <a:p>
            <a:pPr>
              <a:buFont typeface="Arial" panose="020B0604020202020204" pitchFamily="34" charset="0"/>
              <a:buChar char="•"/>
            </a:pPr>
            <a:r>
              <a:rPr lang="en-US" sz="1600" dirty="0">
                <a:solidFill>
                  <a:schemeClr val="tx1"/>
                </a:solidFill>
                <a:latin typeface="+mn-lt"/>
              </a:rPr>
              <a:t>prototyped near real-time analysis</a:t>
            </a:r>
          </a:p>
          <a:p>
            <a:r>
              <a:rPr lang="en-US" sz="1600" b="1" dirty="0">
                <a:solidFill>
                  <a:schemeClr val="tx1"/>
                </a:solidFill>
                <a:latin typeface="+mn-lt"/>
              </a:rPr>
              <a:t>Collaboration with Experimental Physics Software and Computing Infrastructure (EPSCI)</a:t>
            </a:r>
          </a:p>
          <a:p>
            <a:pPr lvl="1">
              <a:buFont typeface="Arial" panose="020B0604020202020204" pitchFamily="34" charset="0"/>
              <a:buChar char="•"/>
            </a:pPr>
            <a:r>
              <a:rPr lang="en-US" sz="1600" dirty="0">
                <a:solidFill>
                  <a:schemeClr val="tx1"/>
                </a:solidFill>
                <a:latin typeface="+mn-lt"/>
              </a:rPr>
              <a:t>INDRA-ASTRA fulfills need for rapid prototyping tools for DAQ and detector R&amp;D for Nuclear Physics and beyond</a:t>
            </a:r>
          </a:p>
          <a:p>
            <a:pPr lvl="1">
              <a:buFont typeface="Arial" panose="020B0604020202020204" pitchFamily="34" charset="0"/>
              <a:buChar char="•"/>
            </a:pPr>
            <a:r>
              <a:rPr lang="en-US" sz="1600" dirty="0">
                <a:solidFill>
                  <a:schemeClr val="tx1"/>
                </a:solidFill>
                <a:latin typeface="+mn-lt"/>
              </a:rPr>
              <a:t>develop INDRA-ASTRA into plugin for near real-time monitoring and auto calibrations at </a:t>
            </a:r>
            <a:r>
              <a:rPr lang="en-US" sz="1600" dirty="0" err="1">
                <a:solidFill>
                  <a:schemeClr val="tx1"/>
                </a:solidFill>
                <a:latin typeface="+mn-lt"/>
              </a:rPr>
              <a:t>JLab</a:t>
            </a:r>
            <a:r>
              <a:rPr lang="en-US" sz="1600" dirty="0">
                <a:solidFill>
                  <a:schemeClr val="tx1"/>
                </a:solidFill>
                <a:latin typeface="+mn-lt"/>
              </a:rPr>
              <a:t> 12 GeV and EIC</a:t>
            </a:r>
          </a:p>
          <a:p>
            <a:pPr marL="0" indent="0">
              <a:buNone/>
            </a:pPr>
            <a:endParaRPr lang="en-US" sz="1800" dirty="0">
              <a:solidFill>
                <a:schemeClr val="tx1"/>
              </a:solidFill>
              <a:latin typeface="+mn-lt"/>
            </a:endParaRPr>
          </a:p>
        </p:txBody>
      </p:sp>
      <p:sp>
        <p:nvSpPr>
          <p:cNvPr id="9" name="Title 1">
            <a:extLst>
              <a:ext uri="{FF2B5EF4-FFF2-40B4-BE49-F238E27FC236}">
                <a16:creationId xmlns:a16="http://schemas.microsoft.com/office/drawing/2014/main" id="{CEED36B3-B787-E947-BE80-8EF9C9E572EA}"/>
              </a:ext>
            </a:extLst>
          </p:cNvPr>
          <p:cNvSpPr txBox="1">
            <a:spLocks/>
          </p:cNvSpPr>
          <p:nvPr/>
        </p:nvSpPr>
        <p:spPr>
          <a:xfrm>
            <a:off x="6572250" y="1735576"/>
            <a:ext cx="5610909" cy="56058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000" b="1" kern="1200" cap="none" baseline="0">
                <a:solidFill>
                  <a:schemeClr val="tx1"/>
                </a:solidFill>
                <a:latin typeface="Arial" charset="0"/>
                <a:ea typeface="+mj-ea"/>
                <a:cs typeface="Arial" panose="020B0604020202020204" pitchFamily="34" charset="0"/>
              </a:defRPr>
            </a:lvl1pPr>
          </a:lstStyle>
          <a:p>
            <a:pPr algn="r"/>
            <a:r>
              <a:rPr lang="en-US" sz="1800" dirty="0">
                <a:solidFill>
                  <a:schemeClr val="bg1"/>
                </a:solidFill>
                <a:latin typeface="+mn-lt"/>
              </a:rPr>
              <a:t>“The purpose of computing is insight, not numbers.”</a:t>
            </a:r>
            <a:r>
              <a:rPr lang="en-US" sz="1800" b="0" dirty="0">
                <a:solidFill>
                  <a:schemeClr val="bg1"/>
                </a:solidFill>
                <a:latin typeface="+mn-lt"/>
              </a:rPr>
              <a:t> </a:t>
            </a:r>
          </a:p>
          <a:p>
            <a:pPr algn="r"/>
            <a:r>
              <a:rPr lang="en-US" sz="1800" b="0" dirty="0">
                <a:solidFill>
                  <a:schemeClr val="bg1"/>
                </a:solidFill>
                <a:latin typeface="+mn-lt"/>
              </a:rPr>
              <a:t>(Richard Hamming)</a:t>
            </a:r>
          </a:p>
        </p:txBody>
      </p:sp>
    </p:spTree>
    <p:extLst>
      <p:ext uri="{BB962C8B-B14F-4D97-AF65-F5344CB8AC3E}">
        <p14:creationId xmlns:p14="http://schemas.microsoft.com/office/powerpoint/2010/main" val="1365515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808CF-D48F-8A4F-BAA8-F870DD07208E}"/>
              </a:ext>
            </a:extLst>
          </p:cNvPr>
          <p:cNvSpPr>
            <a:spLocks noGrp="1"/>
          </p:cNvSpPr>
          <p:nvPr>
            <p:ph type="title"/>
          </p:nvPr>
        </p:nvSpPr>
        <p:spPr>
          <a:xfrm>
            <a:off x="411892" y="240539"/>
            <a:ext cx="11285837" cy="487490"/>
          </a:xfrm>
        </p:spPr>
        <p:txBody>
          <a:bodyPr/>
          <a:lstStyle/>
          <a:p>
            <a:r>
              <a:rPr lang="en-US" dirty="0"/>
              <a:t>Towards the next-generation research model in Nuclear Physics</a:t>
            </a:r>
            <a:endParaRPr lang="en-US" dirty="0">
              <a:solidFill>
                <a:schemeClr val="accent1"/>
              </a:solidFill>
            </a:endParaRPr>
          </a:p>
        </p:txBody>
      </p:sp>
      <p:sp>
        <p:nvSpPr>
          <p:cNvPr id="4" name="Footer Placeholder 3">
            <a:extLst>
              <a:ext uri="{FF2B5EF4-FFF2-40B4-BE49-F238E27FC236}">
                <a16:creationId xmlns:a16="http://schemas.microsoft.com/office/drawing/2014/main" id="{B7BAA105-94FB-6844-9AE8-B1924E235D64}"/>
              </a:ext>
            </a:extLst>
          </p:cNvPr>
          <p:cNvSpPr>
            <a:spLocks noGrp="1"/>
          </p:cNvSpPr>
          <p:nvPr>
            <p:ph type="ftr" sz="quarter" idx="11"/>
          </p:nvPr>
        </p:nvSpPr>
        <p:spPr/>
        <p:txBody>
          <a:bodyPr/>
          <a:lstStyle/>
          <a:p>
            <a:r>
              <a:rPr lang="en-US"/>
              <a:t>AIEC and INDRA-ASTRA projects discussion, June 9, 2021.</a:t>
            </a:r>
            <a:endParaRPr lang="en-US" dirty="0"/>
          </a:p>
        </p:txBody>
      </p:sp>
      <p:sp>
        <p:nvSpPr>
          <p:cNvPr id="5" name="Slide Number Placeholder 4">
            <a:extLst>
              <a:ext uri="{FF2B5EF4-FFF2-40B4-BE49-F238E27FC236}">
                <a16:creationId xmlns:a16="http://schemas.microsoft.com/office/drawing/2014/main" id="{A60236B3-7B74-5940-B1B4-3DD847444E20}"/>
              </a:ext>
            </a:extLst>
          </p:cNvPr>
          <p:cNvSpPr>
            <a:spLocks noGrp="1"/>
          </p:cNvSpPr>
          <p:nvPr>
            <p:ph type="sldNum" sz="quarter" idx="12"/>
          </p:nvPr>
        </p:nvSpPr>
        <p:spPr/>
        <p:txBody>
          <a:bodyPr/>
          <a:lstStyle/>
          <a:p>
            <a:fld id="{07E1C93C-5050-FC42-8F10-D22D4F119D13}" type="slidenum">
              <a:rPr lang="en-US" smtClean="0"/>
              <a:pPr/>
              <a:t>2</a:t>
            </a:fld>
            <a:endParaRPr lang="en-US" dirty="0"/>
          </a:p>
        </p:txBody>
      </p:sp>
      <p:sp>
        <p:nvSpPr>
          <p:cNvPr id="11" name="Rectangle 10">
            <a:extLst>
              <a:ext uri="{FF2B5EF4-FFF2-40B4-BE49-F238E27FC236}">
                <a16:creationId xmlns:a16="http://schemas.microsoft.com/office/drawing/2014/main" id="{71EEDF1F-2531-3A42-9FC4-E1124BD7E7A9}"/>
              </a:ext>
            </a:extLst>
          </p:cNvPr>
          <p:cNvSpPr/>
          <p:nvPr/>
        </p:nvSpPr>
        <p:spPr>
          <a:xfrm>
            <a:off x="5075191" y="1311765"/>
            <a:ext cx="6517759" cy="18469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Arial" panose="020B0604020202020204" pitchFamily="34" charset="0"/>
                <a:cs typeface="Arial" panose="020B0604020202020204" pitchFamily="34" charset="0"/>
              </a:rPr>
              <a:t>Science &amp; Industry </a:t>
            </a:r>
            <a:r>
              <a:rPr lang="en-US" dirty="0">
                <a:solidFill>
                  <a:schemeClr val="tx1"/>
                </a:solidFill>
                <a:latin typeface="Arial" panose="020B0604020202020204" pitchFamily="34" charset="0"/>
                <a:cs typeface="Arial" panose="020B0604020202020204" pitchFamily="34" charset="0"/>
              </a:rPr>
              <a:t>remarkable advances in electronics, computing, and software over last decade</a:t>
            </a:r>
          </a:p>
          <a:p>
            <a:endParaRPr lang="en-US" dirty="0">
              <a:solidFill>
                <a:schemeClr val="tx1"/>
              </a:solidFill>
              <a:latin typeface="Arial" panose="020B0604020202020204" pitchFamily="34" charset="0"/>
              <a:cs typeface="Arial" panose="020B0604020202020204" pitchFamily="34" charset="0"/>
            </a:endParaRPr>
          </a:p>
          <a:p>
            <a:r>
              <a:rPr lang="en-US" dirty="0">
                <a:solidFill>
                  <a:schemeClr val="tx1"/>
                </a:solidFill>
                <a:latin typeface="Arial" panose="020B0604020202020204" pitchFamily="34" charset="0"/>
                <a:cs typeface="Arial" panose="020B0604020202020204" pitchFamily="34" charset="0"/>
              </a:rPr>
              <a:t>Evolve &amp; develop </a:t>
            </a:r>
            <a:r>
              <a:rPr lang="en-US" b="1" dirty="0">
                <a:solidFill>
                  <a:schemeClr val="tx1"/>
                </a:solidFill>
                <a:latin typeface="Arial" panose="020B0604020202020204" pitchFamily="34" charset="0"/>
                <a:cs typeface="Arial" panose="020B0604020202020204" pitchFamily="34" charset="0"/>
              </a:rPr>
              <a:t>Nuclear Physics research model </a:t>
            </a:r>
            <a:r>
              <a:rPr lang="en-US" dirty="0">
                <a:solidFill>
                  <a:schemeClr val="tx1"/>
                </a:solidFill>
                <a:latin typeface="Arial" panose="020B0604020202020204" pitchFamily="34" charset="0"/>
                <a:cs typeface="Arial" panose="020B0604020202020204" pitchFamily="34" charset="0"/>
              </a:rPr>
              <a:t>based on these advances</a:t>
            </a:r>
          </a:p>
        </p:txBody>
      </p:sp>
      <p:grpSp>
        <p:nvGrpSpPr>
          <p:cNvPr id="20" name="Group 19">
            <a:extLst>
              <a:ext uri="{FF2B5EF4-FFF2-40B4-BE49-F238E27FC236}">
                <a16:creationId xmlns:a16="http://schemas.microsoft.com/office/drawing/2014/main" id="{40DD4D18-F3E7-B34F-BE23-AD887E072294}"/>
              </a:ext>
            </a:extLst>
          </p:cNvPr>
          <p:cNvGrpSpPr/>
          <p:nvPr/>
        </p:nvGrpSpPr>
        <p:grpSpPr>
          <a:xfrm>
            <a:off x="509132" y="3718738"/>
            <a:ext cx="11083818" cy="2526959"/>
            <a:chOff x="613911" y="2780062"/>
            <a:chExt cx="11083818" cy="2526959"/>
          </a:xfrm>
        </p:grpSpPr>
        <p:sp>
          <p:nvSpPr>
            <p:cNvPr id="14" name="Rectangle 13">
              <a:extLst>
                <a:ext uri="{FF2B5EF4-FFF2-40B4-BE49-F238E27FC236}">
                  <a16:creationId xmlns:a16="http://schemas.microsoft.com/office/drawing/2014/main" id="{C0940157-1B30-1847-A614-06E6724A51B6}"/>
                </a:ext>
              </a:extLst>
            </p:cNvPr>
            <p:cNvSpPr/>
            <p:nvPr/>
          </p:nvSpPr>
          <p:spPr>
            <a:xfrm>
              <a:off x="5179970" y="2842449"/>
              <a:ext cx="6517759" cy="23966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Arial" panose="020B0604020202020204" pitchFamily="34" charset="0"/>
                  <a:cs typeface="Arial" panose="020B0604020202020204" pitchFamily="34" charset="0"/>
                </a:rPr>
                <a:t>Role of computing </a:t>
              </a:r>
              <a:r>
                <a:rPr lang="en-US" dirty="0">
                  <a:solidFill>
                    <a:schemeClr val="tx1"/>
                  </a:solidFill>
                  <a:latin typeface="Arial" panose="020B0604020202020204" pitchFamily="34" charset="0"/>
                  <a:cs typeface="Arial" panose="020B0604020202020204" pitchFamily="34" charset="0"/>
                </a:rPr>
                <a:t>Data processing from DAQ to analysis largely shaped by kinds of computing that has been available</a:t>
              </a:r>
            </a:p>
            <a:p>
              <a:r>
                <a:rPr lang="en-US" b="1" dirty="0">
                  <a:solidFill>
                    <a:schemeClr val="tx1"/>
                  </a:solidFill>
                  <a:latin typeface="Arial" panose="020B0604020202020204" pitchFamily="34" charset="0"/>
                  <a:cs typeface="Arial" panose="020B0604020202020204" pitchFamily="34" charset="0"/>
                </a:rPr>
                <a:t>Example</a:t>
              </a:r>
              <a:r>
                <a:rPr lang="en-US" dirty="0">
                  <a:solidFill>
                    <a:schemeClr val="tx1"/>
                  </a:solidFill>
                  <a:latin typeface="Arial" panose="020B0604020202020204" pitchFamily="34" charset="0"/>
                  <a:cs typeface="Arial" panose="020B0604020202020204" pitchFamily="34" charset="0"/>
                </a:rPr>
                <a:t> </a:t>
              </a:r>
              <a:r>
                <a:rPr lang="en-US" b="1" dirty="0">
                  <a:solidFill>
                    <a:schemeClr val="accent1"/>
                  </a:solidFill>
                  <a:latin typeface="Arial" panose="020B0604020202020204" pitchFamily="34" charset="0"/>
                  <a:cs typeface="Arial" panose="020B0604020202020204" pitchFamily="34" charset="0"/>
                </a:rPr>
                <a:t>Trigger-based readout systems</a:t>
              </a:r>
              <a:endParaRPr lang="en-US" dirty="0">
                <a:solidFill>
                  <a:schemeClr val="accent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a:p>
              <a:r>
                <a:rPr lang="en-US" b="1" dirty="0">
                  <a:solidFill>
                    <a:schemeClr val="tx1"/>
                  </a:solidFill>
                  <a:latin typeface="Arial" panose="020B0604020202020204" pitchFamily="34" charset="0"/>
                  <a:cs typeface="Arial" panose="020B0604020202020204" pitchFamily="34" charset="0"/>
                </a:rPr>
                <a:t>Advances in electronics, computing, and software </a:t>
              </a:r>
              <a:r>
                <a:rPr lang="en-US" dirty="0">
                  <a:solidFill>
                    <a:schemeClr val="tx1"/>
                  </a:solidFill>
                  <a:latin typeface="Arial" panose="020B0604020202020204" pitchFamily="34" charset="0"/>
                  <a:cs typeface="Arial" panose="020B0604020202020204" pitchFamily="34" charset="0"/>
                </a:rPr>
                <a:t>Unique opportunity to think about new possibilities and paradigms</a:t>
              </a:r>
            </a:p>
            <a:p>
              <a:r>
                <a:rPr lang="en-US" b="1" dirty="0">
                  <a:solidFill>
                    <a:schemeClr val="tx1"/>
                  </a:solidFill>
                  <a:latin typeface="Arial" panose="020B0604020202020204" pitchFamily="34" charset="0"/>
                  <a:cs typeface="Arial" panose="020B0604020202020204" pitchFamily="34" charset="0"/>
                </a:rPr>
                <a:t>Example</a:t>
              </a:r>
              <a:r>
                <a:rPr lang="en-US" dirty="0">
                  <a:solidFill>
                    <a:schemeClr val="tx1"/>
                  </a:solidFill>
                  <a:latin typeface="Arial" panose="020B0604020202020204" pitchFamily="34" charset="0"/>
                  <a:cs typeface="Arial" panose="020B0604020202020204" pitchFamily="34" charset="0"/>
                </a:rPr>
                <a:t> </a:t>
              </a:r>
              <a:r>
                <a:rPr lang="en-US" b="1" dirty="0">
                  <a:solidFill>
                    <a:schemeClr val="accent1"/>
                  </a:solidFill>
                  <a:latin typeface="Arial" panose="020B0604020202020204" pitchFamily="34" charset="0"/>
                  <a:cs typeface="Arial" panose="020B0604020202020204" pitchFamily="34" charset="0"/>
                </a:rPr>
                <a:t>Streaming readout systems</a:t>
              </a:r>
            </a:p>
          </p:txBody>
        </p:sp>
        <p:pic>
          <p:nvPicPr>
            <p:cNvPr id="17" name="Picture 16">
              <a:extLst>
                <a:ext uri="{FF2B5EF4-FFF2-40B4-BE49-F238E27FC236}">
                  <a16:creationId xmlns:a16="http://schemas.microsoft.com/office/drawing/2014/main" id="{AAF24270-ACE0-E14E-977B-95020769C6DB}"/>
                </a:ext>
              </a:extLst>
            </p:cNvPr>
            <p:cNvPicPr>
              <a:picLocks noChangeAspect="1"/>
            </p:cNvPicPr>
            <p:nvPr/>
          </p:nvPicPr>
          <p:blipFill>
            <a:blip r:embed="rId2"/>
            <a:stretch>
              <a:fillRect/>
            </a:stretch>
          </p:blipFill>
          <p:spPr>
            <a:xfrm>
              <a:off x="613911" y="2780062"/>
              <a:ext cx="4156752" cy="2526959"/>
            </a:xfrm>
            <a:prstGeom prst="rect">
              <a:avLst/>
            </a:prstGeom>
            <a:effectLst>
              <a:outerShdw blurRad="50800" dist="38100" dir="2700000" algn="tl" rotWithShape="0">
                <a:prstClr val="black">
                  <a:alpha val="40000"/>
                </a:prstClr>
              </a:outerShdw>
            </a:effectLst>
          </p:spPr>
        </p:pic>
      </p:grpSp>
      <p:pic>
        <p:nvPicPr>
          <p:cNvPr id="29" name="Picture 28">
            <a:extLst>
              <a:ext uri="{FF2B5EF4-FFF2-40B4-BE49-F238E27FC236}">
                <a16:creationId xmlns:a16="http://schemas.microsoft.com/office/drawing/2014/main" id="{F265084D-C638-EC43-864F-6B256876CBEE}"/>
              </a:ext>
            </a:extLst>
          </p:cNvPr>
          <p:cNvPicPr>
            <a:picLocks noChangeAspect="1"/>
          </p:cNvPicPr>
          <p:nvPr/>
        </p:nvPicPr>
        <p:blipFill rotWithShape="1">
          <a:blip r:embed="rId3"/>
          <a:srcRect r="7268"/>
          <a:stretch/>
        </p:blipFill>
        <p:spPr>
          <a:xfrm>
            <a:off x="509132" y="973355"/>
            <a:ext cx="4160520" cy="252374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636447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solidFill>
          <a:ln>
            <a:solidFill>
              <a:schemeClr val="accent2"/>
            </a:solidFill>
          </a:ln>
        </p:spPr>
        <p:txBody>
          <a:bodyPr>
            <a:normAutofit/>
          </a:bodyPr>
          <a:lstStyle/>
          <a:p>
            <a:r>
              <a:rPr lang="en-US" sz="2400" dirty="0">
                <a:solidFill>
                  <a:schemeClr val="accent1"/>
                </a:solidFill>
              </a:rPr>
              <a:t>History </a:t>
            </a:r>
            <a:r>
              <a:rPr lang="en-US" sz="2400" b="0" dirty="0"/>
              <a:t>Enabling the Next Generation Research Model for Nuclear Physics (Chris Cuevas, Graham </a:t>
            </a:r>
            <a:r>
              <a:rPr lang="en-US" sz="2400" b="0" dirty="0" err="1"/>
              <a:t>Heyes</a:t>
            </a:r>
            <a:r>
              <a:rPr lang="en-US" sz="2400" b="0" dirty="0"/>
              <a:t>, Markus </a:t>
            </a:r>
            <a:r>
              <a:rPr lang="en-US" sz="2400" b="0" dirty="0" err="1"/>
              <a:t>Diefenthaler</a:t>
            </a:r>
            <a:r>
              <a:rPr lang="en-US" sz="2400" b="0" dirty="0"/>
              <a:t>, Rik Yoshida)</a:t>
            </a:r>
          </a:p>
        </p:txBody>
      </p:sp>
      <p:sp>
        <p:nvSpPr>
          <p:cNvPr id="3" name="Content Placeholder 2"/>
          <p:cNvSpPr>
            <a:spLocks noGrp="1"/>
          </p:cNvSpPr>
          <p:nvPr>
            <p:ph idx="1"/>
          </p:nvPr>
        </p:nvSpPr>
        <p:spPr/>
        <p:txBody>
          <a:bodyPr>
            <a:normAutofit fontScale="62500" lnSpcReduction="20000"/>
          </a:bodyPr>
          <a:lstStyle/>
          <a:p>
            <a:r>
              <a:rPr lang="en-US" dirty="0"/>
              <a:t>Why think about this?</a:t>
            </a:r>
          </a:p>
          <a:p>
            <a:pPr lvl="1"/>
            <a:r>
              <a:rPr lang="en-US" dirty="0"/>
              <a:t>Nuclear </a:t>
            </a:r>
            <a:r>
              <a:rPr lang="en-US" dirty="0" err="1"/>
              <a:t>Femtography</a:t>
            </a:r>
            <a:r>
              <a:rPr lang="en-US" dirty="0"/>
              <a:t> is a new science requiring an understanding of multi-dimensional correlations.  The current NP research model is arguably not-adequate.</a:t>
            </a:r>
          </a:p>
          <a:p>
            <a:pPr lvl="1"/>
            <a:r>
              <a:rPr lang="en-US" dirty="0"/>
              <a:t>NP research model has not changed for over 30 years.  There have been remarkable advances in computing, analytics and microelectronics capabilities.  We want to see if these advances can fundamentally improve the research model.</a:t>
            </a:r>
          </a:p>
          <a:p>
            <a:r>
              <a:rPr lang="en-US" dirty="0"/>
              <a:t>How to think about this.</a:t>
            </a:r>
          </a:p>
          <a:p>
            <a:pPr lvl="1"/>
            <a:r>
              <a:rPr lang="en-US" dirty="0"/>
              <a:t>Rethink the way experiment is compared to theory.  Do computing advances enable a different way to do this?   (Event Level Analysis, </a:t>
            </a:r>
            <a:r>
              <a:rPr lang="en-US" b="1" dirty="0"/>
              <a:t>ELA</a:t>
            </a:r>
            <a:r>
              <a:rPr lang="en-US" dirty="0"/>
              <a:t>)</a:t>
            </a:r>
          </a:p>
          <a:p>
            <a:pPr lvl="1"/>
            <a:r>
              <a:rPr lang="en-US" dirty="0"/>
              <a:t>Rethink the way experimental data is handled.  Are there ways to speed up the analysis, in the context of </a:t>
            </a:r>
            <a:r>
              <a:rPr lang="en-US" b="1" dirty="0"/>
              <a:t>ELA</a:t>
            </a:r>
            <a:r>
              <a:rPr lang="en-US" dirty="0"/>
              <a:t>, of the data given modern compute and data handling capabilities.  (Additive Event Model, </a:t>
            </a:r>
            <a:r>
              <a:rPr lang="en-US" b="1" dirty="0"/>
              <a:t>AEM</a:t>
            </a:r>
            <a:r>
              <a:rPr lang="en-US" dirty="0"/>
              <a:t>)</a:t>
            </a:r>
          </a:p>
          <a:p>
            <a:pPr lvl="1"/>
            <a:r>
              <a:rPr lang="en-US" dirty="0"/>
              <a:t>Rethink the way we read out the data from the Front-End and how they are assembled into events, in view of </a:t>
            </a:r>
            <a:r>
              <a:rPr lang="en-US" b="1" dirty="0"/>
              <a:t>ELA</a:t>
            </a:r>
            <a:r>
              <a:rPr lang="en-US" dirty="0"/>
              <a:t> and </a:t>
            </a:r>
            <a:r>
              <a:rPr lang="en-US" b="1" dirty="0"/>
              <a:t>AEM</a:t>
            </a:r>
            <a:r>
              <a:rPr lang="en-US" dirty="0"/>
              <a:t>. (</a:t>
            </a:r>
            <a:r>
              <a:rPr lang="en-US" b="1" dirty="0"/>
              <a:t>Streaming Readout</a:t>
            </a:r>
            <a:r>
              <a:rPr lang="en-US" dirty="0"/>
              <a:t>)</a:t>
            </a:r>
          </a:p>
          <a:p>
            <a:r>
              <a:rPr lang="en-US" dirty="0"/>
              <a:t>Each item </a:t>
            </a:r>
            <a:r>
              <a:rPr lang="en-US" b="1" dirty="0"/>
              <a:t>ELA</a:t>
            </a:r>
            <a:r>
              <a:rPr lang="en-US" dirty="0"/>
              <a:t>, </a:t>
            </a:r>
            <a:r>
              <a:rPr lang="en-US" b="1" dirty="0"/>
              <a:t>AEM</a:t>
            </a:r>
            <a:r>
              <a:rPr lang="en-US" dirty="0"/>
              <a:t>, and </a:t>
            </a:r>
            <a:r>
              <a:rPr lang="en-US" b="1" dirty="0"/>
              <a:t>Streaming Readout </a:t>
            </a:r>
            <a:r>
              <a:rPr lang="en-US" dirty="0"/>
              <a:t>has its own merits and implementing them on their own has immediate advantage.</a:t>
            </a:r>
          </a:p>
          <a:p>
            <a:r>
              <a:rPr lang="en-US" dirty="0"/>
              <a:t>However, most efficient </a:t>
            </a:r>
            <a:r>
              <a:rPr lang="en-US" b="1" dirty="0"/>
              <a:t>ELA</a:t>
            </a:r>
            <a:r>
              <a:rPr lang="en-US" dirty="0"/>
              <a:t> implies </a:t>
            </a:r>
            <a:r>
              <a:rPr lang="en-US" b="1" dirty="0"/>
              <a:t>AEM</a:t>
            </a:r>
            <a:r>
              <a:rPr lang="en-US" dirty="0"/>
              <a:t>, and ultimate efficiency of the Research Cycle can be achieved when </a:t>
            </a:r>
            <a:r>
              <a:rPr lang="en-US" b="1" dirty="0"/>
              <a:t>Streaming Readout </a:t>
            </a:r>
            <a:r>
              <a:rPr lang="en-US" dirty="0"/>
              <a:t>feeds </a:t>
            </a:r>
            <a:r>
              <a:rPr lang="en-US" b="1" dirty="0"/>
              <a:t>AEM </a:t>
            </a:r>
            <a:r>
              <a:rPr lang="en-US" b="1" dirty="0">
                <a:sym typeface="Wingdings"/>
              </a:rPr>
              <a:t> ELA</a:t>
            </a:r>
            <a:r>
              <a:rPr lang="en-US" dirty="0">
                <a:sym typeface="Wingdings"/>
              </a:rPr>
              <a:t>.</a:t>
            </a:r>
          </a:p>
          <a:p>
            <a:r>
              <a:rPr lang="en-US" dirty="0">
                <a:sym typeface="Wingdings"/>
              </a:rPr>
              <a:t>ELA + AEM + Streaming Readout (</a:t>
            </a:r>
            <a:r>
              <a:rPr lang="en-US" b="1" dirty="0">
                <a:sym typeface="Wingdings"/>
              </a:rPr>
              <a:t>EASR?</a:t>
            </a:r>
            <a:r>
              <a:rPr lang="en-US" dirty="0">
                <a:sym typeface="Wingdings"/>
              </a:rPr>
              <a:t>) could be a model for accelerating discovery in NP.</a:t>
            </a:r>
          </a:p>
        </p:txBody>
      </p:sp>
    </p:spTree>
    <p:extLst>
      <p:ext uri="{BB962C8B-B14F-4D97-AF65-F5344CB8AC3E}">
        <p14:creationId xmlns:p14="http://schemas.microsoft.com/office/powerpoint/2010/main" val="26375982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86CD616F-8750-FF42-8670-3E4B671C04E4}"/>
              </a:ext>
            </a:extLst>
          </p:cNvPr>
          <p:cNvSpPr txBox="1"/>
          <p:nvPr/>
        </p:nvSpPr>
        <p:spPr>
          <a:xfrm>
            <a:off x="631997" y="2960266"/>
            <a:ext cx="10802774" cy="3416320"/>
          </a:xfrm>
          <a:prstGeom prst="rect">
            <a:avLst/>
          </a:prstGeom>
          <a:solidFill>
            <a:schemeClr val="accent2"/>
          </a:solidFill>
          <a:ln>
            <a:solidFill>
              <a:schemeClr val="accent2"/>
            </a:solidFill>
          </a:ln>
        </p:spPr>
        <p:txBody>
          <a:bodyPr wrap="square" rtlCol="0">
            <a:spAutoFit/>
          </a:bodyPr>
          <a:lstStyle/>
          <a:p>
            <a:r>
              <a:rPr lang="en-US" b="1" dirty="0">
                <a:solidFill>
                  <a:schemeClr val="accent1"/>
                </a:solidFill>
              </a:rPr>
              <a:t>Integration of DAQ, analysis and theory to optimize physics reach</a:t>
            </a:r>
            <a:endParaRPr lang="en-US" b="1" dirty="0">
              <a:solidFill>
                <a:schemeClr val="accent1"/>
              </a:solidFill>
              <a:cs typeface="Arial" panose="020B0604020202020204" pitchFamily="34" charset="0"/>
            </a:endParaRPr>
          </a:p>
          <a:p>
            <a:pPr marL="285750" indent="-285750">
              <a:buFont typeface="Arial" panose="020B0604020202020204" pitchFamily="34" charset="0"/>
              <a:buChar char="•"/>
            </a:pPr>
            <a:r>
              <a:rPr lang="en-US" dirty="0">
                <a:cs typeface="Arial" panose="020B0604020202020204" pitchFamily="34" charset="0"/>
              </a:rPr>
              <a:t>seamless data processing from DAQ to analysis using streaming readout </a:t>
            </a:r>
          </a:p>
          <a:p>
            <a:pPr marL="285750" indent="-285750">
              <a:buFont typeface="Arial" panose="020B0604020202020204" pitchFamily="34" charset="0"/>
              <a:buChar char="•"/>
            </a:pPr>
            <a:endParaRPr lang="en-US" dirty="0">
              <a:cs typeface="Arial" panose="020B0604020202020204" pitchFamily="34" charset="0"/>
            </a:endParaRPr>
          </a:p>
          <a:p>
            <a:pPr marL="285750" indent="-285750">
              <a:buFont typeface="Arial" panose="020B0604020202020204" pitchFamily="34" charset="0"/>
              <a:buChar char="•"/>
            </a:pPr>
            <a:endParaRPr lang="en-US" dirty="0">
              <a:cs typeface="Arial" panose="020B0604020202020204" pitchFamily="34" charset="0"/>
            </a:endParaRPr>
          </a:p>
          <a:p>
            <a:pPr marL="285750" indent="-285750">
              <a:buFont typeface="Arial" panose="020B0604020202020204" pitchFamily="34" charset="0"/>
              <a:buChar char="•"/>
            </a:pPr>
            <a:endParaRPr lang="en-US" dirty="0">
              <a:cs typeface="Arial" panose="020B0604020202020204" pitchFamily="34" charset="0"/>
            </a:endParaRPr>
          </a:p>
          <a:p>
            <a:pPr marL="285750" indent="-285750">
              <a:buFont typeface="Arial" panose="020B0604020202020204" pitchFamily="34" charset="0"/>
              <a:buChar char="•"/>
            </a:pPr>
            <a:endParaRPr lang="en-US" dirty="0">
              <a:cs typeface="Arial" panose="020B0604020202020204" pitchFamily="34" charset="0"/>
            </a:endParaRPr>
          </a:p>
          <a:p>
            <a:pPr marL="285750" indent="-285750">
              <a:buFont typeface="Arial" panose="020B0604020202020204" pitchFamily="34" charset="0"/>
              <a:buChar char="•"/>
            </a:pPr>
            <a:endParaRPr lang="en-US" dirty="0">
              <a:cs typeface="Arial" panose="020B0604020202020204" pitchFamily="34" charset="0"/>
            </a:endParaRPr>
          </a:p>
          <a:p>
            <a:endParaRPr lang="en-US" dirty="0">
              <a:cs typeface="Arial" panose="020B0604020202020204" pitchFamily="34" charset="0"/>
            </a:endParaRPr>
          </a:p>
          <a:p>
            <a:pPr marL="285750" indent="-285750">
              <a:buFont typeface="Arial" panose="020B0604020202020204" pitchFamily="34" charset="0"/>
              <a:buChar char="•"/>
            </a:pPr>
            <a:endParaRPr lang="en-US" dirty="0">
              <a:cs typeface="Arial" panose="020B0604020202020204" pitchFamily="34" charset="0"/>
            </a:endParaRPr>
          </a:p>
          <a:p>
            <a:endParaRPr lang="en-US" dirty="0">
              <a:cs typeface="Arial" panose="020B0604020202020204" pitchFamily="34" charset="0"/>
            </a:endParaRPr>
          </a:p>
          <a:p>
            <a:pPr marL="285750" indent="-285750">
              <a:buFont typeface="Arial" panose="020B0604020202020204" pitchFamily="34" charset="0"/>
              <a:buChar char="•"/>
            </a:pPr>
            <a:r>
              <a:rPr lang="en-US" dirty="0">
                <a:cs typeface="Arial" panose="020B0604020202020204" pitchFamily="34" charset="0"/>
              </a:rPr>
              <a:t>opportunity for near real-time analysis using AI / ML (alignment, </a:t>
            </a:r>
            <a:r>
              <a:rPr lang="en-US" b="1" dirty="0">
                <a:solidFill>
                  <a:schemeClr val="accent1"/>
                </a:solidFill>
                <a:cs typeface="Arial" panose="020B0604020202020204" pitchFamily="34" charset="0"/>
              </a:rPr>
              <a:t>calibration</a:t>
            </a:r>
            <a:r>
              <a:rPr lang="en-US" dirty="0">
                <a:cs typeface="Arial" panose="020B0604020202020204" pitchFamily="34" charset="0"/>
              </a:rPr>
              <a:t>, reconstruction)</a:t>
            </a:r>
          </a:p>
          <a:p>
            <a:pPr marL="285750" indent="-285750">
              <a:buFont typeface="Arial" panose="020B0604020202020204" pitchFamily="34" charset="0"/>
              <a:buChar char="•"/>
            </a:pPr>
            <a:r>
              <a:rPr lang="en-US" dirty="0">
                <a:cs typeface="Arial" panose="020B0604020202020204" pitchFamily="34" charset="0"/>
              </a:rPr>
              <a:t>opportunity to accelerate science (significantly faster access to physics results)</a:t>
            </a:r>
          </a:p>
        </p:txBody>
      </p:sp>
      <p:sp>
        <p:nvSpPr>
          <p:cNvPr id="3" name="Rectangle 2">
            <a:extLst>
              <a:ext uri="{FF2B5EF4-FFF2-40B4-BE49-F238E27FC236}">
                <a16:creationId xmlns:a16="http://schemas.microsoft.com/office/drawing/2014/main" id="{A9D9F912-F660-794C-B79B-32DD388C9A1D}"/>
              </a:ext>
            </a:extLst>
          </p:cNvPr>
          <p:cNvSpPr/>
          <p:nvPr/>
        </p:nvSpPr>
        <p:spPr>
          <a:xfrm>
            <a:off x="631997" y="904023"/>
            <a:ext cx="10802774" cy="1880251"/>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a:t>Streaming readout and its opportunities</a:t>
            </a:r>
            <a:endParaRPr lang="en-US" dirty="0">
              <a:solidFill>
                <a:schemeClr val="accent1"/>
              </a:solidFill>
            </a:endParaRPr>
          </a:p>
        </p:txBody>
      </p:sp>
      <p:sp>
        <p:nvSpPr>
          <p:cNvPr id="6" name="Content Placeholder 5">
            <a:extLst>
              <a:ext uri="{FF2B5EF4-FFF2-40B4-BE49-F238E27FC236}">
                <a16:creationId xmlns:a16="http://schemas.microsoft.com/office/drawing/2014/main" id="{C5E86796-0891-2043-B8C4-377A10002BE4}"/>
              </a:ext>
            </a:extLst>
          </p:cNvPr>
          <p:cNvSpPr>
            <a:spLocks noGrp="1"/>
          </p:cNvSpPr>
          <p:nvPr>
            <p:ph idx="1"/>
          </p:nvPr>
        </p:nvSpPr>
        <p:spPr>
          <a:xfrm>
            <a:off x="631997" y="904022"/>
            <a:ext cx="8111457" cy="1880252"/>
          </a:xfrm>
          <a:solidFill>
            <a:schemeClr val="accent2"/>
          </a:solidFill>
          <a:ln>
            <a:solidFill>
              <a:schemeClr val="accent2"/>
            </a:solidFill>
          </a:ln>
        </p:spPr>
        <p:txBody>
          <a:bodyPr>
            <a:normAutofit fontScale="92500" lnSpcReduction="20000"/>
          </a:bodyPr>
          <a:lstStyle/>
          <a:p>
            <a:pPr marL="0" indent="0">
              <a:buNone/>
            </a:pPr>
            <a:r>
              <a:rPr lang="en-US" sz="1900" b="1" dirty="0">
                <a:solidFill>
                  <a:schemeClr val="accent1"/>
                </a:solidFill>
                <a:latin typeface="+mn-lt"/>
              </a:rPr>
              <a:t>Definition of streaming readout</a:t>
            </a:r>
          </a:p>
          <a:p>
            <a:r>
              <a:rPr lang="en-US" sz="1900" dirty="0">
                <a:latin typeface="+mn-lt"/>
              </a:rPr>
              <a:t>data is read out in continuous parallel streams that are encoded with information about when and where the data was taken. </a:t>
            </a:r>
            <a:endParaRPr lang="en-US" sz="1100" dirty="0">
              <a:latin typeface="+mn-lt"/>
            </a:endParaRPr>
          </a:p>
          <a:p>
            <a:pPr marL="0" indent="0">
              <a:buNone/>
            </a:pPr>
            <a:r>
              <a:rPr lang="en-US" sz="1900" b="1" dirty="0">
                <a:solidFill>
                  <a:schemeClr val="accent1"/>
                </a:solidFill>
                <a:latin typeface="+mn-lt"/>
              </a:rPr>
              <a:t>Advantages of streaming readout</a:t>
            </a:r>
          </a:p>
          <a:p>
            <a:r>
              <a:rPr lang="en-US" sz="1900" dirty="0">
                <a:latin typeface="+mn-lt"/>
              </a:rPr>
              <a:t>opportunity to streamline workflows</a:t>
            </a:r>
          </a:p>
          <a:p>
            <a:r>
              <a:rPr lang="en-US" sz="1900" dirty="0">
                <a:latin typeface="+mn-lt"/>
              </a:rPr>
              <a:t>take advantage of other emerging technologies, e.g. AI / ML</a:t>
            </a:r>
          </a:p>
        </p:txBody>
      </p:sp>
      <p:sp>
        <p:nvSpPr>
          <p:cNvPr id="4" name="Footer Placeholder 3"/>
          <p:cNvSpPr>
            <a:spLocks noGrp="1"/>
          </p:cNvSpPr>
          <p:nvPr>
            <p:ph type="ftr" sz="quarter" idx="11"/>
          </p:nvPr>
        </p:nvSpPr>
        <p:spPr/>
        <p:txBody>
          <a:bodyPr/>
          <a:lstStyle/>
          <a:p>
            <a:r>
              <a:rPr lang="en-US"/>
              <a:t>AIEC and INDRA-ASTRA projects discussion, June 9, 2021.</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4</a:t>
            </a:fld>
            <a:endParaRPr lang="en-US" dirty="0"/>
          </a:p>
        </p:txBody>
      </p:sp>
      <p:pic>
        <p:nvPicPr>
          <p:cNvPr id="8" name="Picture 7">
            <a:extLst>
              <a:ext uri="{FF2B5EF4-FFF2-40B4-BE49-F238E27FC236}">
                <a16:creationId xmlns:a16="http://schemas.microsoft.com/office/drawing/2014/main" id="{E27E2B02-F213-3849-AA0A-89C3B6ABC6C9}"/>
              </a:ext>
            </a:extLst>
          </p:cNvPr>
          <p:cNvPicPr>
            <a:picLocks noChangeAspect="1"/>
          </p:cNvPicPr>
          <p:nvPr/>
        </p:nvPicPr>
        <p:blipFill>
          <a:blip r:embed="rId2"/>
          <a:stretch>
            <a:fillRect/>
          </a:stretch>
        </p:blipFill>
        <p:spPr>
          <a:xfrm>
            <a:off x="9008331" y="968315"/>
            <a:ext cx="2346892" cy="1751665"/>
          </a:xfrm>
          <a:prstGeom prst="rect">
            <a:avLst/>
          </a:prstGeom>
          <a:effectLst/>
        </p:spPr>
      </p:pic>
      <p:grpSp>
        <p:nvGrpSpPr>
          <p:cNvPr id="11" name="Group 10">
            <a:extLst>
              <a:ext uri="{FF2B5EF4-FFF2-40B4-BE49-F238E27FC236}">
                <a16:creationId xmlns:a16="http://schemas.microsoft.com/office/drawing/2014/main" id="{54AEEC81-D6E6-3046-802C-8C2AA373E642}"/>
              </a:ext>
            </a:extLst>
          </p:cNvPr>
          <p:cNvGrpSpPr/>
          <p:nvPr/>
        </p:nvGrpSpPr>
        <p:grpSpPr>
          <a:xfrm>
            <a:off x="1479446" y="3559735"/>
            <a:ext cx="9107876" cy="2164114"/>
            <a:chOff x="1654131" y="2394031"/>
            <a:chExt cx="8534400" cy="1800225"/>
          </a:xfrm>
        </p:grpSpPr>
        <p:sp>
          <p:nvSpPr>
            <p:cNvPr id="12" name="Rectangle 11">
              <a:extLst>
                <a:ext uri="{FF2B5EF4-FFF2-40B4-BE49-F238E27FC236}">
                  <a16:creationId xmlns:a16="http://schemas.microsoft.com/office/drawing/2014/main" id="{67EDA415-3301-BB49-9035-45347FEA3707}"/>
                </a:ext>
              </a:extLst>
            </p:cNvPr>
            <p:cNvSpPr/>
            <p:nvPr/>
          </p:nvSpPr>
          <p:spPr>
            <a:xfrm>
              <a:off x="1654131" y="2527381"/>
              <a:ext cx="1666875" cy="600075"/>
            </a:xfrm>
            <a:prstGeom prst="rect">
              <a:avLst/>
            </a:prstGeom>
            <a:solidFill>
              <a:schemeClr val="accent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Front-End</a:t>
              </a:r>
            </a:p>
          </p:txBody>
        </p:sp>
        <p:sp>
          <p:nvSpPr>
            <p:cNvPr id="13" name="Right Arrow 12">
              <a:extLst>
                <a:ext uri="{FF2B5EF4-FFF2-40B4-BE49-F238E27FC236}">
                  <a16:creationId xmlns:a16="http://schemas.microsoft.com/office/drawing/2014/main" id="{234E8938-35FE-0741-AB08-12F2A931713D}"/>
                </a:ext>
              </a:extLst>
            </p:cNvPr>
            <p:cNvSpPr/>
            <p:nvPr/>
          </p:nvSpPr>
          <p:spPr>
            <a:xfrm>
              <a:off x="3454356" y="2394031"/>
              <a:ext cx="1066800" cy="866775"/>
            </a:xfrm>
            <a:prstGeom prst="rightArrow">
              <a:avLst/>
            </a:prstGeom>
            <a:solidFill>
              <a:schemeClr val="accent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latin typeface="Arial" panose="020B0604020202020204" pitchFamily="34" charset="0"/>
                  <a:cs typeface="Arial" panose="020B0604020202020204" pitchFamily="34" charset="0"/>
                </a:rPr>
                <a:t>Front End data</a:t>
              </a:r>
            </a:p>
          </p:txBody>
        </p:sp>
        <p:sp>
          <p:nvSpPr>
            <p:cNvPr id="14" name="Rectangle 13">
              <a:extLst>
                <a:ext uri="{FF2B5EF4-FFF2-40B4-BE49-F238E27FC236}">
                  <a16:creationId xmlns:a16="http://schemas.microsoft.com/office/drawing/2014/main" id="{176F8B46-FE4E-D447-8271-8CE0337341B2}"/>
                </a:ext>
              </a:extLst>
            </p:cNvPr>
            <p:cNvSpPr/>
            <p:nvPr/>
          </p:nvSpPr>
          <p:spPr>
            <a:xfrm>
              <a:off x="1787481" y="2994106"/>
              <a:ext cx="1666875" cy="600075"/>
            </a:xfrm>
            <a:prstGeom prst="rect">
              <a:avLst/>
            </a:prstGeom>
            <a:solidFill>
              <a:schemeClr val="accent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Front-End</a:t>
              </a:r>
            </a:p>
          </p:txBody>
        </p:sp>
        <p:sp>
          <p:nvSpPr>
            <p:cNvPr id="15" name="Right Arrow 14">
              <a:extLst>
                <a:ext uri="{FF2B5EF4-FFF2-40B4-BE49-F238E27FC236}">
                  <a16:creationId xmlns:a16="http://schemas.microsoft.com/office/drawing/2014/main" id="{9455DC4B-B028-A149-9B28-514AF58293BA}"/>
                </a:ext>
              </a:extLst>
            </p:cNvPr>
            <p:cNvSpPr/>
            <p:nvPr/>
          </p:nvSpPr>
          <p:spPr>
            <a:xfrm>
              <a:off x="3587706" y="2860756"/>
              <a:ext cx="1066800" cy="866775"/>
            </a:xfrm>
            <a:prstGeom prst="rightArrow">
              <a:avLst/>
            </a:prstGeom>
            <a:solidFill>
              <a:schemeClr val="accent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latin typeface="Arial" panose="020B0604020202020204" pitchFamily="34" charset="0"/>
                  <a:cs typeface="Arial" panose="020B0604020202020204" pitchFamily="34" charset="0"/>
                </a:rPr>
                <a:t>Front End data</a:t>
              </a:r>
            </a:p>
          </p:txBody>
        </p:sp>
        <p:sp>
          <p:nvSpPr>
            <p:cNvPr id="16" name="Rectangle 15">
              <a:extLst>
                <a:ext uri="{FF2B5EF4-FFF2-40B4-BE49-F238E27FC236}">
                  <a16:creationId xmlns:a16="http://schemas.microsoft.com/office/drawing/2014/main" id="{383CB922-54DA-ED40-9C4A-D4391D4B7A13}"/>
                </a:ext>
              </a:extLst>
            </p:cNvPr>
            <p:cNvSpPr/>
            <p:nvPr/>
          </p:nvSpPr>
          <p:spPr>
            <a:xfrm>
              <a:off x="1920831" y="3460831"/>
              <a:ext cx="1666875" cy="600075"/>
            </a:xfrm>
            <a:prstGeom prst="rect">
              <a:avLst/>
            </a:prstGeom>
            <a:solidFill>
              <a:schemeClr val="accent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Front-End</a:t>
              </a:r>
            </a:p>
          </p:txBody>
        </p:sp>
        <p:sp>
          <p:nvSpPr>
            <p:cNvPr id="17" name="Right Arrow 16">
              <a:extLst>
                <a:ext uri="{FF2B5EF4-FFF2-40B4-BE49-F238E27FC236}">
                  <a16:creationId xmlns:a16="http://schemas.microsoft.com/office/drawing/2014/main" id="{37E6E033-F722-F849-A5DD-BA92883947C6}"/>
                </a:ext>
              </a:extLst>
            </p:cNvPr>
            <p:cNvSpPr/>
            <p:nvPr/>
          </p:nvSpPr>
          <p:spPr>
            <a:xfrm>
              <a:off x="3721056" y="3327481"/>
              <a:ext cx="1066800" cy="866775"/>
            </a:xfrm>
            <a:prstGeom prst="rightArrow">
              <a:avLst/>
            </a:prstGeom>
            <a:solidFill>
              <a:schemeClr val="accent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latin typeface="Arial" panose="020B0604020202020204" pitchFamily="34" charset="0"/>
                  <a:cs typeface="Arial" panose="020B0604020202020204" pitchFamily="34" charset="0"/>
                </a:rPr>
                <a:t>Front End data</a:t>
              </a:r>
            </a:p>
          </p:txBody>
        </p:sp>
        <p:sp>
          <p:nvSpPr>
            <p:cNvPr id="18" name="Rectangle 17">
              <a:extLst>
                <a:ext uri="{FF2B5EF4-FFF2-40B4-BE49-F238E27FC236}">
                  <a16:creationId xmlns:a16="http://schemas.microsoft.com/office/drawing/2014/main" id="{608F26B3-CA53-3445-90E1-C3883BE52E81}"/>
                </a:ext>
              </a:extLst>
            </p:cNvPr>
            <p:cNvSpPr/>
            <p:nvPr/>
          </p:nvSpPr>
          <p:spPr>
            <a:xfrm>
              <a:off x="4854531" y="2394031"/>
              <a:ext cx="2000250" cy="1800225"/>
            </a:xfrm>
            <a:prstGeom prst="rect">
              <a:avLst/>
            </a:prstGeom>
            <a:solidFill>
              <a:schemeClr val="accent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Data Processor</a:t>
              </a:r>
            </a:p>
          </p:txBody>
        </p:sp>
        <p:sp>
          <p:nvSpPr>
            <p:cNvPr id="19" name="Right Arrow 18">
              <a:extLst>
                <a:ext uri="{FF2B5EF4-FFF2-40B4-BE49-F238E27FC236}">
                  <a16:creationId xmlns:a16="http://schemas.microsoft.com/office/drawing/2014/main" id="{4850D0CF-87EC-7F4F-9113-6C097DCEAFD7}"/>
                </a:ext>
              </a:extLst>
            </p:cNvPr>
            <p:cNvSpPr/>
            <p:nvPr/>
          </p:nvSpPr>
          <p:spPr>
            <a:xfrm>
              <a:off x="6988131" y="2860756"/>
              <a:ext cx="1066800" cy="866775"/>
            </a:xfrm>
            <a:prstGeom prst="rightArrow">
              <a:avLst/>
            </a:prstGeom>
            <a:solidFill>
              <a:schemeClr val="accent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latin typeface="Arial" panose="020B0604020202020204" pitchFamily="34" charset="0"/>
                  <a:cs typeface="Arial" panose="020B0604020202020204" pitchFamily="34" charset="0"/>
                </a:rPr>
                <a:t>Analysis data</a:t>
              </a:r>
            </a:p>
          </p:txBody>
        </p:sp>
        <p:sp>
          <p:nvSpPr>
            <p:cNvPr id="20" name="Rectangle 19">
              <a:extLst>
                <a:ext uri="{FF2B5EF4-FFF2-40B4-BE49-F238E27FC236}">
                  <a16:creationId xmlns:a16="http://schemas.microsoft.com/office/drawing/2014/main" id="{7D689279-8F6D-014B-A75D-EDA5CB825DCE}"/>
                </a:ext>
              </a:extLst>
            </p:cNvPr>
            <p:cNvSpPr/>
            <p:nvPr/>
          </p:nvSpPr>
          <p:spPr>
            <a:xfrm>
              <a:off x="8188281" y="2394031"/>
              <a:ext cx="2000250" cy="1800225"/>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latin typeface="Arial" panose="020B0604020202020204" pitchFamily="34" charset="0"/>
                  <a:cs typeface="Arial" panose="020B0604020202020204" pitchFamily="34" charset="0"/>
                </a:rPr>
                <a:t>Theory</a:t>
              </a:r>
            </a:p>
          </p:txBody>
        </p:sp>
      </p:grpSp>
    </p:spTree>
    <p:extLst>
      <p:ext uri="{BB962C8B-B14F-4D97-AF65-F5344CB8AC3E}">
        <p14:creationId xmlns:p14="http://schemas.microsoft.com/office/powerpoint/2010/main" val="4100437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5159C-69DA-D04B-81BC-57DF5F118061}"/>
              </a:ext>
            </a:extLst>
          </p:cNvPr>
          <p:cNvSpPr>
            <a:spLocks noGrp="1"/>
          </p:cNvSpPr>
          <p:nvPr>
            <p:ph type="title"/>
          </p:nvPr>
        </p:nvSpPr>
        <p:spPr/>
        <p:txBody>
          <a:bodyPr/>
          <a:lstStyle/>
          <a:p>
            <a:r>
              <a:rPr lang="en-US" dirty="0"/>
              <a:t>Seamless integration of DAQ and analysis using AI/ML</a:t>
            </a:r>
          </a:p>
        </p:txBody>
      </p:sp>
      <p:sp>
        <p:nvSpPr>
          <p:cNvPr id="4" name="Footer Placeholder 3">
            <a:extLst>
              <a:ext uri="{FF2B5EF4-FFF2-40B4-BE49-F238E27FC236}">
                <a16:creationId xmlns:a16="http://schemas.microsoft.com/office/drawing/2014/main" id="{03F3A97F-DF72-1E44-8929-E83F2BF2C181}"/>
              </a:ext>
            </a:extLst>
          </p:cNvPr>
          <p:cNvSpPr>
            <a:spLocks noGrp="1"/>
          </p:cNvSpPr>
          <p:nvPr>
            <p:ph type="ftr" sz="quarter" idx="11"/>
          </p:nvPr>
        </p:nvSpPr>
        <p:spPr/>
        <p:txBody>
          <a:bodyPr/>
          <a:lstStyle/>
          <a:p>
            <a:r>
              <a:rPr lang="en-US"/>
              <a:t>AIEC and INDRA-ASTRA projects discussion, June 9, 2021.</a:t>
            </a:r>
            <a:endParaRPr lang="en-US" dirty="0"/>
          </a:p>
        </p:txBody>
      </p:sp>
      <p:sp>
        <p:nvSpPr>
          <p:cNvPr id="5" name="Slide Number Placeholder 4">
            <a:extLst>
              <a:ext uri="{FF2B5EF4-FFF2-40B4-BE49-F238E27FC236}">
                <a16:creationId xmlns:a16="http://schemas.microsoft.com/office/drawing/2014/main" id="{6F42F25E-2F76-FE41-8B87-C2149B47957E}"/>
              </a:ext>
            </a:extLst>
          </p:cNvPr>
          <p:cNvSpPr>
            <a:spLocks noGrp="1"/>
          </p:cNvSpPr>
          <p:nvPr>
            <p:ph type="sldNum" sz="quarter" idx="12"/>
          </p:nvPr>
        </p:nvSpPr>
        <p:spPr/>
        <p:txBody>
          <a:bodyPr/>
          <a:lstStyle/>
          <a:p>
            <a:fld id="{07E1C93C-5050-FC42-8F10-D22D4F119D13}" type="slidenum">
              <a:rPr lang="en-US" smtClean="0"/>
              <a:pPr/>
              <a:t>5</a:t>
            </a:fld>
            <a:endParaRPr lang="en-US" dirty="0"/>
          </a:p>
        </p:txBody>
      </p:sp>
      <p:grpSp>
        <p:nvGrpSpPr>
          <p:cNvPr id="25" name="Group 24">
            <a:extLst>
              <a:ext uri="{FF2B5EF4-FFF2-40B4-BE49-F238E27FC236}">
                <a16:creationId xmlns:a16="http://schemas.microsoft.com/office/drawing/2014/main" id="{9A49D7B5-766E-0542-BF02-D77CAD08CBFB}"/>
              </a:ext>
            </a:extLst>
          </p:cNvPr>
          <p:cNvGrpSpPr/>
          <p:nvPr/>
        </p:nvGrpSpPr>
        <p:grpSpPr>
          <a:xfrm>
            <a:off x="487822" y="1112371"/>
            <a:ext cx="10606792" cy="1754326"/>
            <a:chOff x="487822" y="936887"/>
            <a:chExt cx="10606792" cy="1754326"/>
          </a:xfrm>
        </p:grpSpPr>
        <p:sp>
          <p:nvSpPr>
            <p:cNvPr id="8" name="Rectangle 7">
              <a:extLst>
                <a:ext uri="{FF2B5EF4-FFF2-40B4-BE49-F238E27FC236}">
                  <a16:creationId xmlns:a16="http://schemas.microsoft.com/office/drawing/2014/main" id="{F2F97A42-164C-8443-BED8-2E36AE8B1BDB}"/>
                </a:ext>
              </a:extLst>
            </p:cNvPr>
            <p:cNvSpPr/>
            <p:nvPr/>
          </p:nvSpPr>
          <p:spPr>
            <a:xfrm>
              <a:off x="487822" y="936887"/>
              <a:ext cx="10606792" cy="1754326"/>
            </a:xfrm>
            <a:prstGeom prst="rect">
              <a:avLst/>
            </a:prstGeom>
            <a:solidFill>
              <a:schemeClr val="accent2"/>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en-US" dirty="0">
                <a:solidFill>
                  <a:schemeClr val="tx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D7CB7CB1-D745-FB44-8582-24633BDC17A4}"/>
                </a:ext>
              </a:extLst>
            </p:cNvPr>
            <p:cNvSpPr txBox="1"/>
            <p:nvPr/>
          </p:nvSpPr>
          <p:spPr>
            <a:xfrm>
              <a:off x="3247993" y="936887"/>
              <a:ext cx="7846621" cy="1754326"/>
            </a:xfrm>
            <a:prstGeom prst="rect">
              <a:avLst/>
            </a:prstGeom>
            <a:solidFill>
              <a:schemeClr val="accent2"/>
            </a:solidFill>
            <a:ln>
              <a:solidFill>
                <a:schemeClr val="accent2"/>
              </a:solidFill>
            </a:ln>
          </p:spPr>
          <p:txBody>
            <a:bodyPr wrap="square" rtlCol="0">
              <a:spAutoFit/>
            </a:bodyPr>
            <a:lstStyle/>
            <a:p>
              <a:r>
                <a:rPr lang="en-US" b="1" dirty="0">
                  <a:latin typeface="Arial" panose="020B0604020202020204" pitchFamily="34" charset="0"/>
                  <a:cs typeface="Arial" panose="020B0604020202020204" pitchFamily="34" charset="0"/>
                </a:rPr>
                <a:t>prototype components of streaming readout at NP experiments</a:t>
              </a:r>
            </a:p>
            <a:p>
              <a:r>
                <a:rPr lang="en-US" dirty="0">
                  <a:latin typeface="Arial" panose="020B0604020202020204" pitchFamily="34" charset="0"/>
                  <a:cs typeface="Arial" panose="020B0604020202020204" pitchFamily="34" charset="0"/>
                </a:rPr>
                <a:t>→ integrated start to end system from detector read out through analysis</a:t>
              </a:r>
            </a:p>
            <a:p>
              <a:r>
                <a:rPr lang="en-US" dirty="0">
                  <a:latin typeface="Arial" panose="020B0604020202020204" pitchFamily="34" charset="0"/>
                  <a:cs typeface="Arial" panose="020B0604020202020204" pitchFamily="34" charset="0"/>
                </a:rPr>
                <a:t>→ comprehensive view: no problems pushed into the interfaces</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prototype near real-time analysis of NP data</a:t>
              </a:r>
            </a:p>
            <a:p>
              <a:r>
                <a:rPr lang="en-US" dirty="0">
                  <a:latin typeface="Arial" panose="020B0604020202020204" pitchFamily="34" charset="0"/>
                  <a:cs typeface="Arial" panose="020B0604020202020204" pitchFamily="34" charset="0"/>
                </a:rPr>
                <a:t>→ inform design of new NP experiments</a:t>
              </a:r>
            </a:p>
          </p:txBody>
        </p:sp>
        <p:sp>
          <p:nvSpPr>
            <p:cNvPr id="9" name="TextBox 8">
              <a:extLst>
                <a:ext uri="{FF2B5EF4-FFF2-40B4-BE49-F238E27FC236}">
                  <a16:creationId xmlns:a16="http://schemas.microsoft.com/office/drawing/2014/main" id="{8F8CC0C9-72CF-3F46-932C-D643BD37048D}"/>
                </a:ext>
              </a:extLst>
            </p:cNvPr>
            <p:cNvSpPr txBox="1"/>
            <p:nvPr/>
          </p:nvSpPr>
          <p:spPr>
            <a:xfrm>
              <a:off x="487822" y="936887"/>
              <a:ext cx="2373387" cy="1200329"/>
            </a:xfrm>
            <a:prstGeom prst="rect">
              <a:avLst/>
            </a:prstGeom>
            <a:solidFill>
              <a:schemeClr val="accent2"/>
            </a:solidFill>
            <a:ln>
              <a:solidFill>
                <a:schemeClr val="accent2"/>
              </a:solidFill>
            </a:ln>
          </p:spPr>
          <p:txBody>
            <a:bodyPr wrap="square" rtlCol="0">
              <a:spAutoFit/>
            </a:bodyPr>
            <a:lstStyle/>
            <a:p>
              <a:pPr lvl="1" algn="r"/>
              <a:r>
                <a:rPr lang="en-US" sz="4800" b="1" dirty="0">
                  <a:solidFill>
                    <a:schemeClr val="accent1"/>
                  </a:solidFill>
                  <a:latin typeface="Arial" panose="020B0604020202020204" pitchFamily="34" charset="0"/>
                  <a:cs typeface="Arial" panose="020B0604020202020204" pitchFamily="34" charset="0"/>
                </a:rPr>
                <a:t>LDRD</a:t>
              </a:r>
            </a:p>
            <a:p>
              <a:pPr lvl="1" algn="r"/>
              <a:r>
                <a:rPr lang="en-US" sz="2400" b="1" dirty="0">
                  <a:solidFill>
                    <a:schemeClr val="accent1"/>
                  </a:solidFill>
                  <a:latin typeface="Arial" panose="020B0604020202020204" pitchFamily="34" charset="0"/>
                  <a:cs typeface="Arial" panose="020B0604020202020204" pitchFamily="34" charset="0"/>
                </a:rPr>
                <a:t>goal</a:t>
              </a:r>
              <a:endParaRPr lang="en-US" sz="2400" dirty="0">
                <a:latin typeface="Arial" panose="020B0604020202020204" pitchFamily="34" charset="0"/>
                <a:cs typeface="Arial" panose="020B0604020202020204" pitchFamily="34" charset="0"/>
              </a:endParaRPr>
            </a:p>
          </p:txBody>
        </p:sp>
      </p:grpSp>
      <p:grpSp>
        <p:nvGrpSpPr>
          <p:cNvPr id="3" name="Group 2">
            <a:extLst>
              <a:ext uri="{FF2B5EF4-FFF2-40B4-BE49-F238E27FC236}">
                <a16:creationId xmlns:a16="http://schemas.microsoft.com/office/drawing/2014/main" id="{30C4BAC9-242B-A249-A5D0-83990169CBFF}"/>
              </a:ext>
            </a:extLst>
          </p:cNvPr>
          <p:cNvGrpSpPr/>
          <p:nvPr/>
        </p:nvGrpSpPr>
        <p:grpSpPr>
          <a:xfrm>
            <a:off x="487822" y="3422095"/>
            <a:ext cx="3344299" cy="2164114"/>
            <a:chOff x="1439243" y="3422095"/>
            <a:chExt cx="3344299" cy="2164114"/>
          </a:xfrm>
        </p:grpSpPr>
        <p:sp>
          <p:nvSpPr>
            <p:cNvPr id="13" name="Rectangle 12">
              <a:extLst>
                <a:ext uri="{FF2B5EF4-FFF2-40B4-BE49-F238E27FC236}">
                  <a16:creationId xmlns:a16="http://schemas.microsoft.com/office/drawing/2014/main" id="{B0724551-7059-8B40-AA6B-D5253948B491}"/>
                </a:ext>
              </a:extLst>
            </p:cNvPr>
            <p:cNvSpPr/>
            <p:nvPr/>
          </p:nvSpPr>
          <p:spPr>
            <a:xfrm>
              <a:off x="1439243" y="3582400"/>
              <a:ext cx="1778882" cy="721371"/>
            </a:xfrm>
            <a:prstGeom prst="rect">
              <a:avLst/>
            </a:prstGeom>
            <a:solidFill>
              <a:schemeClr val="accent1"/>
            </a:solidFill>
            <a:ln w="12700">
              <a:solidFill>
                <a:schemeClr val="bg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latin typeface="Arial" panose="020B0604020202020204" pitchFamily="34" charset="0"/>
                  <a:cs typeface="Arial" panose="020B0604020202020204" pitchFamily="34" charset="0"/>
                </a:rPr>
                <a:t>fADCs</a:t>
              </a:r>
              <a:endParaRPr lang="en-US" dirty="0">
                <a:solidFill>
                  <a:schemeClr val="bg1"/>
                </a:solidFill>
                <a:latin typeface="Arial" panose="020B0604020202020204" pitchFamily="34" charset="0"/>
                <a:cs typeface="Arial" panose="020B0604020202020204" pitchFamily="34" charset="0"/>
              </a:endParaRPr>
            </a:p>
          </p:txBody>
        </p:sp>
        <p:sp>
          <p:nvSpPr>
            <p:cNvPr id="14" name="Right Arrow 13">
              <a:extLst>
                <a:ext uri="{FF2B5EF4-FFF2-40B4-BE49-F238E27FC236}">
                  <a16:creationId xmlns:a16="http://schemas.microsoft.com/office/drawing/2014/main" id="{D67CF80E-FE7A-6640-A897-D7DB815118D3}"/>
                </a:ext>
              </a:extLst>
            </p:cNvPr>
            <p:cNvSpPr/>
            <p:nvPr/>
          </p:nvSpPr>
          <p:spPr>
            <a:xfrm>
              <a:off x="3360436" y="3422095"/>
              <a:ext cx="1138485" cy="1041981"/>
            </a:xfrm>
            <a:prstGeom prst="rightArrow">
              <a:avLst/>
            </a:prstGeom>
            <a:solidFill>
              <a:schemeClr val="accent1"/>
            </a:solidFill>
            <a:ln w="12700">
              <a:solidFill>
                <a:schemeClr val="bg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latin typeface="Arial" panose="020B0604020202020204" pitchFamily="34" charset="0"/>
                  <a:cs typeface="Arial" panose="020B0604020202020204" pitchFamily="34" charset="0"/>
                </a:rPr>
                <a:t>Front End data</a:t>
              </a:r>
            </a:p>
          </p:txBody>
        </p:sp>
        <p:sp>
          <p:nvSpPr>
            <p:cNvPr id="15" name="Rectangle 14">
              <a:extLst>
                <a:ext uri="{FF2B5EF4-FFF2-40B4-BE49-F238E27FC236}">
                  <a16:creationId xmlns:a16="http://schemas.microsoft.com/office/drawing/2014/main" id="{D5758D27-FF99-3749-A220-194F630760FE}"/>
                </a:ext>
              </a:extLst>
            </p:cNvPr>
            <p:cNvSpPr/>
            <p:nvPr/>
          </p:nvSpPr>
          <p:spPr>
            <a:xfrm>
              <a:off x="1581554" y="4143466"/>
              <a:ext cx="1778882" cy="721371"/>
            </a:xfrm>
            <a:prstGeom prst="rect">
              <a:avLst/>
            </a:prstGeom>
            <a:solidFill>
              <a:schemeClr val="accent1"/>
            </a:solidFill>
            <a:ln w="12700">
              <a:solidFill>
                <a:schemeClr val="bg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GEM detector</a:t>
              </a:r>
            </a:p>
          </p:txBody>
        </p:sp>
        <p:sp>
          <p:nvSpPr>
            <p:cNvPr id="16" name="Right Arrow 15">
              <a:extLst>
                <a:ext uri="{FF2B5EF4-FFF2-40B4-BE49-F238E27FC236}">
                  <a16:creationId xmlns:a16="http://schemas.microsoft.com/office/drawing/2014/main" id="{439A23F9-E16F-8F49-84F8-80914977F09E}"/>
                </a:ext>
              </a:extLst>
            </p:cNvPr>
            <p:cNvSpPr/>
            <p:nvPr/>
          </p:nvSpPr>
          <p:spPr>
            <a:xfrm>
              <a:off x="3502746" y="3983162"/>
              <a:ext cx="1138485" cy="1041981"/>
            </a:xfrm>
            <a:prstGeom prst="rightArrow">
              <a:avLst/>
            </a:prstGeom>
            <a:solidFill>
              <a:schemeClr val="accent1"/>
            </a:solidFill>
            <a:ln w="12700">
              <a:solidFill>
                <a:schemeClr val="bg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latin typeface="Arial" panose="020B0604020202020204" pitchFamily="34" charset="0"/>
                  <a:cs typeface="Arial" panose="020B0604020202020204" pitchFamily="34" charset="0"/>
                </a:rPr>
                <a:t>Front End data</a:t>
              </a:r>
            </a:p>
          </p:txBody>
        </p:sp>
        <p:sp>
          <p:nvSpPr>
            <p:cNvPr id="17" name="Rectangle 16">
              <a:extLst>
                <a:ext uri="{FF2B5EF4-FFF2-40B4-BE49-F238E27FC236}">
                  <a16:creationId xmlns:a16="http://schemas.microsoft.com/office/drawing/2014/main" id="{9416A4E7-CEE3-0A42-8BF9-BAE95B58446C}"/>
                </a:ext>
              </a:extLst>
            </p:cNvPr>
            <p:cNvSpPr/>
            <p:nvPr/>
          </p:nvSpPr>
          <p:spPr>
            <a:xfrm>
              <a:off x="1723864" y="4704533"/>
              <a:ext cx="1778882" cy="721371"/>
            </a:xfrm>
            <a:prstGeom prst="rect">
              <a:avLst/>
            </a:prstGeom>
            <a:solidFill>
              <a:schemeClr val="accent1"/>
            </a:solidFill>
            <a:ln w="12700">
              <a:solidFill>
                <a:schemeClr val="bg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r>
                <a:rPr lang="en-US" sz="1600" b="1" dirty="0">
                  <a:latin typeface="Arial" panose="020B0604020202020204" pitchFamily="34" charset="0"/>
                  <a:cs typeface="Arial" panose="020B0604020202020204" pitchFamily="34" charset="0"/>
                </a:rPr>
                <a:t>Custom MC </a:t>
              </a:r>
              <a:r>
                <a:rPr lang="en-US" sz="1600" dirty="0">
                  <a:latin typeface="Arial" panose="020B0604020202020204" pitchFamily="34" charset="0"/>
                  <a:cs typeface="Arial" panose="020B0604020202020204" pitchFamily="34" charset="0"/>
                </a:rPr>
                <a:t>Simulated ADC and TDC output</a:t>
              </a:r>
            </a:p>
          </p:txBody>
        </p:sp>
        <p:sp>
          <p:nvSpPr>
            <p:cNvPr id="18" name="Right Arrow 17">
              <a:extLst>
                <a:ext uri="{FF2B5EF4-FFF2-40B4-BE49-F238E27FC236}">
                  <a16:creationId xmlns:a16="http://schemas.microsoft.com/office/drawing/2014/main" id="{A355005E-3AAD-814E-88D1-57443F71AE32}"/>
                </a:ext>
              </a:extLst>
            </p:cNvPr>
            <p:cNvSpPr/>
            <p:nvPr/>
          </p:nvSpPr>
          <p:spPr>
            <a:xfrm>
              <a:off x="3645057" y="4544228"/>
              <a:ext cx="1138485" cy="1041981"/>
            </a:xfrm>
            <a:prstGeom prst="rightArrow">
              <a:avLst/>
            </a:prstGeom>
            <a:solidFill>
              <a:schemeClr val="accent1"/>
            </a:solidFill>
            <a:ln w="12700">
              <a:solidFill>
                <a:schemeClr val="bg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latin typeface="Arial" panose="020B0604020202020204" pitchFamily="34" charset="0"/>
                  <a:cs typeface="Arial" panose="020B0604020202020204" pitchFamily="34" charset="0"/>
                </a:rPr>
                <a:t>Front End data</a:t>
              </a:r>
            </a:p>
          </p:txBody>
        </p:sp>
      </p:grpSp>
      <p:sp>
        <p:nvSpPr>
          <p:cNvPr id="19" name="Rectangle 18">
            <a:extLst>
              <a:ext uri="{FF2B5EF4-FFF2-40B4-BE49-F238E27FC236}">
                <a16:creationId xmlns:a16="http://schemas.microsoft.com/office/drawing/2014/main" id="{053B4536-89C8-2B42-AB83-E5B682898151}"/>
              </a:ext>
            </a:extLst>
          </p:cNvPr>
          <p:cNvSpPr/>
          <p:nvPr/>
        </p:nvSpPr>
        <p:spPr>
          <a:xfrm>
            <a:off x="3974432" y="3422094"/>
            <a:ext cx="3562417" cy="2164114"/>
          </a:xfrm>
          <a:prstGeom prst="rect">
            <a:avLst/>
          </a:prstGeom>
          <a:solidFill>
            <a:schemeClr val="accent1"/>
          </a:solidFill>
          <a:ln w="12700">
            <a:solidFill>
              <a:schemeClr val="bg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Near real-time processor of streamed data in JANA2 </a:t>
            </a:r>
          </a:p>
        </p:txBody>
      </p:sp>
      <p:sp>
        <p:nvSpPr>
          <p:cNvPr id="20" name="Right Arrow 19">
            <a:extLst>
              <a:ext uri="{FF2B5EF4-FFF2-40B4-BE49-F238E27FC236}">
                <a16:creationId xmlns:a16="http://schemas.microsoft.com/office/drawing/2014/main" id="{1DAB91AE-ED70-B84A-AA71-EFC1DDDBD131}"/>
              </a:ext>
            </a:extLst>
          </p:cNvPr>
          <p:cNvSpPr/>
          <p:nvPr/>
        </p:nvSpPr>
        <p:spPr>
          <a:xfrm>
            <a:off x="7679160" y="3983162"/>
            <a:ext cx="1138485" cy="1041981"/>
          </a:xfrm>
          <a:prstGeom prst="rightArrow">
            <a:avLst/>
          </a:prstGeom>
          <a:solidFill>
            <a:schemeClr val="accent1"/>
          </a:solidFill>
          <a:ln w="12700">
            <a:solidFill>
              <a:schemeClr val="bg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latin typeface="Arial" panose="020B0604020202020204" pitchFamily="34" charset="0"/>
                <a:cs typeface="Arial" panose="020B0604020202020204" pitchFamily="34" charset="0"/>
              </a:rPr>
              <a:t>Analysis data</a:t>
            </a:r>
          </a:p>
        </p:txBody>
      </p:sp>
      <p:sp>
        <p:nvSpPr>
          <p:cNvPr id="21" name="Rectangle 20">
            <a:extLst>
              <a:ext uri="{FF2B5EF4-FFF2-40B4-BE49-F238E27FC236}">
                <a16:creationId xmlns:a16="http://schemas.microsoft.com/office/drawing/2014/main" id="{871AA1F4-2E5E-D049-AF6C-3B01C4B463DB}"/>
              </a:ext>
            </a:extLst>
          </p:cNvPr>
          <p:cNvSpPr/>
          <p:nvPr/>
        </p:nvSpPr>
        <p:spPr>
          <a:xfrm>
            <a:off x="8959956" y="3422094"/>
            <a:ext cx="2134658" cy="2164114"/>
          </a:xfrm>
          <a:prstGeom prst="rect">
            <a:avLst/>
          </a:prstGeom>
          <a:solidFill>
            <a:schemeClr val="accent1"/>
          </a:solidFill>
          <a:ln w="12700">
            <a:solidFill>
              <a:schemeClr val="accent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latin typeface="Arial" panose="020B0604020202020204" pitchFamily="34" charset="0"/>
                <a:cs typeface="Arial" panose="020B0604020202020204" pitchFamily="34" charset="0"/>
              </a:rPr>
              <a:t>Near real-time,  interactive analysis in </a:t>
            </a:r>
            <a:r>
              <a:rPr lang="en-US" dirty="0" err="1">
                <a:solidFill>
                  <a:schemeClr val="bg1"/>
                </a:solidFill>
                <a:latin typeface="Arial" panose="020B0604020202020204" pitchFamily="34" charset="0"/>
                <a:cs typeface="Arial" panose="020B0604020202020204" pitchFamily="34" charset="0"/>
              </a:rPr>
              <a:t>JupyterLab</a:t>
            </a:r>
            <a:r>
              <a:rPr lang="en-US" dirty="0">
                <a:solidFill>
                  <a:schemeClr val="bg1"/>
                </a:solidFill>
                <a:latin typeface="Arial" panose="020B0604020202020204" pitchFamily="34" charset="0"/>
                <a:cs typeface="Arial" panose="020B0604020202020204" pitchFamily="34" charset="0"/>
              </a:rPr>
              <a:t> </a:t>
            </a:r>
          </a:p>
        </p:txBody>
      </p:sp>
      <p:grpSp>
        <p:nvGrpSpPr>
          <p:cNvPr id="24" name="Group 23">
            <a:extLst>
              <a:ext uri="{FF2B5EF4-FFF2-40B4-BE49-F238E27FC236}">
                <a16:creationId xmlns:a16="http://schemas.microsoft.com/office/drawing/2014/main" id="{0D0ADA57-79EE-114A-8930-7A78E0C57594}"/>
              </a:ext>
            </a:extLst>
          </p:cNvPr>
          <p:cNvGrpSpPr/>
          <p:nvPr/>
        </p:nvGrpSpPr>
        <p:grpSpPr>
          <a:xfrm>
            <a:off x="2551325" y="5844636"/>
            <a:ext cx="8543289" cy="369332"/>
            <a:chOff x="2551325" y="5729591"/>
            <a:chExt cx="8543289" cy="369332"/>
          </a:xfrm>
        </p:grpSpPr>
        <p:sp>
          <p:nvSpPr>
            <p:cNvPr id="6" name="TextBox 5">
              <a:extLst>
                <a:ext uri="{FF2B5EF4-FFF2-40B4-BE49-F238E27FC236}">
                  <a16:creationId xmlns:a16="http://schemas.microsoft.com/office/drawing/2014/main" id="{B3492884-A9AB-AB4F-8E4F-00652DDDFC88}"/>
                </a:ext>
              </a:extLst>
            </p:cNvPr>
            <p:cNvSpPr txBox="1"/>
            <p:nvPr/>
          </p:nvSpPr>
          <p:spPr>
            <a:xfrm>
              <a:off x="2551325" y="5729591"/>
              <a:ext cx="8543289" cy="369332"/>
            </a:xfrm>
            <a:prstGeom prst="rect">
              <a:avLst/>
            </a:prstGeom>
            <a:noFill/>
          </p:spPr>
          <p:txBody>
            <a:bodyPr wrap="square" rtlCol="0">
              <a:spAutoFit/>
            </a:bodyPr>
            <a:lstStyle/>
            <a:p>
              <a:pPr algn="ctr"/>
              <a:r>
                <a:rPr lang="en-US" dirty="0" err="1"/>
                <a:t>ZeroMQ</a:t>
              </a:r>
              <a:r>
                <a:rPr lang="en-US" dirty="0"/>
                <a:t> messages via ethernet</a:t>
              </a:r>
            </a:p>
          </p:txBody>
        </p:sp>
        <p:cxnSp>
          <p:nvCxnSpPr>
            <p:cNvPr id="22" name="Straight Arrow Connector 21">
              <a:extLst>
                <a:ext uri="{FF2B5EF4-FFF2-40B4-BE49-F238E27FC236}">
                  <a16:creationId xmlns:a16="http://schemas.microsoft.com/office/drawing/2014/main" id="{B77443F4-A3E5-CC4F-977C-B58024B535BB}"/>
                </a:ext>
              </a:extLst>
            </p:cNvPr>
            <p:cNvCxnSpPr>
              <a:endCxn id="6" idx="3"/>
            </p:cNvCxnSpPr>
            <p:nvPr/>
          </p:nvCxnSpPr>
          <p:spPr>
            <a:xfrm>
              <a:off x="8482519" y="5906269"/>
              <a:ext cx="2612095" cy="798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A9D6412-8458-E04B-9D15-763CE742C0A5}"/>
                </a:ext>
              </a:extLst>
            </p:cNvPr>
            <p:cNvCxnSpPr>
              <a:cxnSpLocks/>
            </p:cNvCxnSpPr>
            <p:nvPr/>
          </p:nvCxnSpPr>
          <p:spPr>
            <a:xfrm flipH="1">
              <a:off x="2551325" y="5916843"/>
              <a:ext cx="2612095" cy="798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22741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5159C-69DA-D04B-81BC-57DF5F118061}"/>
              </a:ext>
            </a:extLst>
          </p:cNvPr>
          <p:cNvSpPr>
            <a:spLocks noGrp="1"/>
          </p:cNvSpPr>
          <p:nvPr>
            <p:ph type="title"/>
          </p:nvPr>
        </p:nvSpPr>
        <p:spPr/>
        <p:txBody>
          <a:bodyPr/>
          <a:lstStyle/>
          <a:p>
            <a:r>
              <a:rPr lang="en-US" dirty="0"/>
              <a:t>Streaming readout tests</a:t>
            </a:r>
          </a:p>
        </p:txBody>
      </p:sp>
      <p:sp>
        <p:nvSpPr>
          <p:cNvPr id="4" name="Footer Placeholder 3">
            <a:extLst>
              <a:ext uri="{FF2B5EF4-FFF2-40B4-BE49-F238E27FC236}">
                <a16:creationId xmlns:a16="http://schemas.microsoft.com/office/drawing/2014/main" id="{03F3A97F-DF72-1E44-8929-E83F2BF2C181}"/>
              </a:ext>
            </a:extLst>
          </p:cNvPr>
          <p:cNvSpPr>
            <a:spLocks noGrp="1"/>
          </p:cNvSpPr>
          <p:nvPr>
            <p:ph type="ftr" sz="quarter" idx="11"/>
          </p:nvPr>
        </p:nvSpPr>
        <p:spPr/>
        <p:txBody>
          <a:bodyPr/>
          <a:lstStyle/>
          <a:p>
            <a:r>
              <a:rPr lang="en-US"/>
              <a:t>AIEC and INDRA-ASTRA projects discussion, June 9, 2021.</a:t>
            </a:r>
            <a:endParaRPr lang="en-US" dirty="0"/>
          </a:p>
        </p:txBody>
      </p:sp>
      <p:sp>
        <p:nvSpPr>
          <p:cNvPr id="5" name="Slide Number Placeholder 4">
            <a:extLst>
              <a:ext uri="{FF2B5EF4-FFF2-40B4-BE49-F238E27FC236}">
                <a16:creationId xmlns:a16="http://schemas.microsoft.com/office/drawing/2014/main" id="{6F42F25E-2F76-FE41-8B87-C2149B47957E}"/>
              </a:ext>
            </a:extLst>
          </p:cNvPr>
          <p:cNvSpPr>
            <a:spLocks noGrp="1"/>
          </p:cNvSpPr>
          <p:nvPr>
            <p:ph type="sldNum" sz="quarter" idx="12"/>
          </p:nvPr>
        </p:nvSpPr>
        <p:spPr/>
        <p:txBody>
          <a:bodyPr/>
          <a:lstStyle/>
          <a:p>
            <a:fld id="{07E1C93C-5050-FC42-8F10-D22D4F119D13}" type="slidenum">
              <a:rPr lang="en-US" smtClean="0"/>
              <a:pPr/>
              <a:t>6</a:t>
            </a:fld>
            <a:endParaRPr lang="en-US" dirty="0"/>
          </a:p>
        </p:txBody>
      </p:sp>
      <p:grpSp>
        <p:nvGrpSpPr>
          <p:cNvPr id="7" name="Group 6">
            <a:extLst>
              <a:ext uri="{FF2B5EF4-FFF2-40B4-BE49-F238E27FC236}">
                <a16:creationId xmlns:a16="http://schemas.microsoft.com/office/drawing/2014/main" id="{C6099666-F41B-294D-9B35-B6C46DDB53ED}"/>
              </a:ext>
            </a:extLst>
          </p:cNvPr>
          <p:cNvGrpSpPr/>
          <p:nvPr/>
        </p:nvGrpSpPr>
        <p:grpSpPr>
          <a:xfrm>
            <a:off x="792604" y="956871"/>
            <a:ext cx="10606792" cy="2164115"/>
            <a:chOff x="487822" y="3422094"/>
            <a:chExt cx="10606792" cy="2164115"/>
          </a:xfrm>
        </p:grpSpPr>
        <p:grpSp>
          <p:nvGrpSpPr>
            <p:cNvPr id="3" name="Group 2">
              <a:extLst>
                <a:ext uri="{FF2B5EF4-FFF2-40B4-BE49-F238E27FC236}">
                  <a16:creationId xmlns:a16="http://schemas.microsoft.com/office/drawing/2014/main" id="{30C4BAC9-242B-A249-A5D0-83990169CBFF}"/>
                </a:ext>
              </a:extLst>
            </p:cNvPr>
            <p:cNvGrpSpPr/>
            <p:nvPr/>
          </p:nvGrpSpPr>
          <p:grpSpPr>
            <a:xfrm>
              <a:off x="487822" y="3422095"/>
              <a:ext cx="3344299" cy="2164114"/>
              <a:chOff x="1439243" y="3422095"/>
              <a:chExt cx="3344299" cy="2164114"/>
            </a:xfrm>
          </p:grpSpPr>
          <p:sp>
            <p:nvSpPr>
              <p:cNvPr id="13" name="Rectangle 12">
                <a:extLst>
                  <a:ext uri="{FF2B5EF4-FFF2-40B4-BE49-F238E27FC236}">
                    <a16:creationId xmlns:a16="http://schemas.microsoft.com/office/drawing/2014/main" id="{B0724551-7059-8B40-AA6B-D5253948B491}"/>
                  </a:ext>
                </a:extLst>
              </p:cNvPr>
              <p:cNvSpPr/>
              <p:nvPr/>
            </p:nvSpPr>
            <p:spPr>
              <a:xfrm>
                <a:off x="1439243" y="3582400"/>
                <a:ext cx="1778882" cy="721371"/>
              </a:xfrm>
              <a:prstGeom prst="rect">
                <a:avLst/>
              </a:prstGeom>
              <a:solidFill>
                <a:schemeClr val="accent1"/>
              </a:solidFill>
              <a:ln w="12700">
                <a:solidFill>
                  <a:schemeClr val="bg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latin typeface="Arial" panose="020B0604020202020204" pitchFamily="34" charset="0"/>
                    <a:cs typeface="Arial" panose="020B0604020202020204" pitchFamily="34" charset="0"/>
                  </a:rPr>
                  <a:t>fADCs</a:t>
                </a:r>
                <a:endParaRPr lang="en-US" dirty="0">
                  <a:solidFill>
                    <a:schemeClr val="bg1"/>
                  </a:solidFill>
                  <a:latin typeface="Arial" panose="020B0604020202020204" pitchFamily="34" charset="0"/>
                  <a:cs typeface="Arial" panose="020B0604020202020204" pitchFamily="34" charset="0"/>
                </a:endParaRPr>
              </a:p>
            </p:txBody>
          </p:sp>
          <p:sp>
            <p:nvSpPr>
              <p:cNvPr id="14" name="Right Arrow 13">
                <a:extLst>
                  <a:ext uri="{FF2B5EF4-FFF2-40B4-BE49-F238E27FC236}">
                    <a16:creationId xmlns:a16="http://schemas.microsoft.com/office/drawing/2014/main" id="{D67CF80E-FE7A-6640-A897-D7DB815118D3}"/>
                  </a:ext>
                </a:extLst>
              </p:cNvPr>
              <p:cNvSpPr/>
              <p:nvPr/>
            </p:nvSpPr>
            <p:spPr>
              <a:xfrm>
                <a:off x="3360436" y="3422095"/>
                <a:ext cx="1138485" cy="1041981"/>
              </a:xfrm>
              <a:prstGeom prst="rightArrow">
                <a:avLst/>
              </a:prstGeom>
              <a:solidFill>
                <a:schemeClr val="accent1"/>
              </a:solidFill>
              <a:ln w="12700">
                <a:solidFill>
                  <a:schemeClr val="bg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latin typeface="Arial" panose="020B0604020202020204" pitchFamily="34" charset="0"/>
                    <a:cs typeface="Arial" panose="020B0604020202020204" pitchFamily="34" charset="0"/>
                  </a:rPr>
                  <a:t>Front End data</a:t>
                </a:r>
              </a:p>
            </p:txBody>
          </p:sp>
          <p:sp>
            <p:nvSpPr>
              <p:cNvPr id="15" name="Rectangle 14">
                <a:extLst>
                  <a:ext uri="{FF2B5EF4-FFF2-40B4-BE49-F238E27FC236}">
                    <a16:creationId xmlns:a16="http://schemas.microsoft.com/office/drawing/2014/main" id="{D5758D27-FF99-3749-A220-194F630760FE}"/>
                  </a:ext>
                </a:extLst>
              </p:cNvPr>
              <p:cNvSpPr/>
              <p:nvPr/>
            </p:nvSpPr>
            <p:spPr>
              <a:xfrm>
                <a:off x="1581554" y="4143466"/>
                <a:ext cx="1778882" cy="721371"/>
              </a:xfrm>
              <a:prstGeom prst="rect">
                <a:avLst/>
              </a:prstGeom>
              <a:solidFill>
                <a:schemeClr val="accent1"/>
              </a:solidFill>
              <a:ln w="12700">
                <a:solidFill>
                  <a:schemeClr val="bg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GEM detector</a:t>
                </a:r>
              </a:p>
            </p:txBody>
          </p:sp>
          <p:sp>
            <p:nvSpPr>
              <p:cNvPr id="16" name="Right Arrow 15">
                <a:extLst>
                  <a:ext uri="{FF2B5EF4-FFF2-40B4-BE49-F238E27FC236}">
                    <a16:creationId xmlns:a16="http://schemas.microsoft.com/office/drawing/2014/main" id="{439A23F9-E16F-8F49-84F8-80914977F09E}"/>
                  </a:ext>
                </a:extLst>
              </p:cNvPr>
              <p:cNvSpPr/>
              <p:nvPr/>
            </p:nvSpPr>
            <p:spPr>
              <a:xfrm>
                <a:off x="3502746" y="3983162"/>
                <a:ext cx="1138485" cy="1041981"/>
              </a:xfrm>
              <a:prstGeom prst="rightArrow">
                <a:avLst/>
              </a:prstGeom>
              <a:solidFill>
                <a:schemeClr val="accent1"/>
              </a:solidFill>
              <a:ln w="12700">
                <a:solidFill>
                  <a:schemeClr val="bg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latin typeface="Arial" panose="020B0604020202020204" pitchFamily="34" charset="0"/>
                    <a:cs typeface="Arial" panose="020B0604020202020204" pitchFamily="34" charset="0"/>
                  </a:rPr>
                  <a:t>Front End data</a:t>
                </a:r>
              </a:p>
            </p:txBody>
          </p:sp>
          <p:sp>
            <p:nvSpPr>
              <p:cNvPr id="17" name="Rectangle 16">
                <a:extLst>
                  <a:ext uri="{FF2B5EF4-FFF2-40B4-BE49-F238E27FC236}">
                    <a16:creationId xmlns:a16="http://schemas.microsoft.com/office/drawing/2014/main" id="{9416A4E7-CEE3-0A42-8BF9-BAE95B58446C}"/>
                  </a:ext>
                </a:extLst>
              </p:cNvPr>
              <p:cNvSpPr/>
              <p:nvPr/>
            </p:nvSpPr>
            <p:spPr>
              <a:xfrm>
                <a:off x="1723864" y="4704533"/>
                <a:ext cx="1778882" cy="721371"/>
              </a:xfrm>
              <a:prstGeom prst="rect">
                <a:avLst/>
              </a:prstGeom>
              <a:solidFill>
                <a:schemeClr val="accent1"/>
              </a:solidFill>
              <a:ln w="12700">
                <a:solidFill>
                  <a:schemeClr val="bg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r>
                  <a:rPr lang="en-US" sz="1600" b="1" dirty="0">
                    <a:latin typeface="Arial" panose="020B0604020202020204" pitchFamily="34" charset="0"/>
                    <a:cs typeface="Arial" panose="020B0604020202020204" pitchFamily="34" charset="0"/>
                  </a:rPr>
                  <a:t>Custom MC </a:t>
                </a:r>
                <a:r>
                  <a:rPr lang="en-US" sz="1600" dirty="0">
                    <a:latin typeface="Arial" panose="020B0604020202020204" pitchFamily="34" charset="0"/>
                    <a:cs typeface="Arial" panose="020B0604020202020204" pitchFamily="34" charset="0"/>
                  </a:rPr>
                  <a:t>Simulated ADC and TDC output</a:t>
                </a:r>
              </a:p>
            </p:txBody>
          </p:sp>
          <p:sp>
            <p:nvSpPr>
              <p:cNvPr id="18" name="Right Arrow 17">
                <a:extLst>
                  <a:ext uri="{FF2B5EF4-FFF2-40B4-BE49-F238E27FC236}">
                    <a16:creationId xmlns:a16="http://schemas.microsoft.com/office/drawing/2014/main" id="{A355005E-3AAD-814E-88D1-57443F71AE32}"/>
                  </a:ext>
                </a:extLst>
              </p:cNvPr>
              <p:cNvSpPr/>
              <p:nvPr/>
            </p:nvSpPr>
            <p:spPr>
              <a:xfrm>
                <a:off x="3645057" y="4544228"/>
                <a:ext cx="1138485" cy="1041981"/>
              </a:xfrm>
              <a:prstGeom prst="rightArrow">
                <a:avLst/>
              </a:prstGeom>
              <a:solidFill>
                <a:schemeClr val="accent1"/>
              </a:solidFill>
              <a:ln w="12700">
                <a:solidFill>
                  <a:schemeClr val="bg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latin typeface="Arial" panose="020B0604020202020204" pitchFamily="34" charset="0"/>
                    <a:cs typeface="Arial" panose="020B0604020202020204" pitchFamily="34" charset="0"/>
                  </a:rPr>
                  <a:t>Front End data</a:t>
                </a:r>
              </a:p>
            </p:txBody>
          </p:sp>
        </p:grpSp>
        <p:sp>
          <p:nvSpPr>
            <p:cNvPr id="19" name="Rectangle 18">
              <a:extLst>
                <a:ext uri="{FF2B5EF4-FFF2-40B4-BE49-F238E27FC236}">
                  <a16:creationId xmlns:a16="http://schemas.microsoft.com/office/drawing/2014/main" id="{053B4536-89C8-2B42-AB83-E5B682898151}"/>
                </a:ext>
              </a:extLst>
            </p:cNvPr>
            <p:cNvSpPr/>
            <p:nvPr/>
          </p:nvSpPr>
          <p:spPr>
            <a:xfrm>
              <a:off x="3974432" y="3422094"/>
              <a:ext cx="3562417" cy="2164114"/>
            </a:xfrm>
            <a:prstGeom prst="rect">
              <a:avLst/>
            </a:prstGeom>
            <a:solidFill>
              <a:schemeClr val="accent2"/>
            </a:solidFill>
            <a:ln w="12700">
              <a:solidFill>
                <a:schemeClr val="accent2"/>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Near real-time processor of streamed data in JANA2 </a:t>
              </a:r>
            </a:p>
          </p:txBody>
        </p:sp>
        <p:sp>
          <p:nvSpPr>
            <p:cNvPr id="20" name="Right Arrow 19">
              <a:extLst>
                <a:ext uri="{FF2B5EF4-FFF2-40B4-BE49-F238E27FC236}">
                  <a16:creationId xmlns:a16="http://schemas.microsoft.com/office/drawing/2014/main" id="{1DAB91AE-ED70-B84A-AA71-EFC1DDDBD131}"/>
                </a:ext>
              </a:extLst>
            </p:cNvPr>
            <p:cNvSpPr/>
            <p:nvPr/>
          </p:nvSpPr>
          <p:spPr>
            <a:xfrm>
              <a:off x="7679160" y="3983162"/>
              <a:ext cx="1138485" cy="1041981"/>
            </a:xfrm>
            <a:prstGeom prst="rightArrow">
              <a:avLst/>
            </a:prstGeom>
            <a:solidFill>
              <a:schemeClr val="accent2"/>
            </a:solidFill>
            <a:ln w="12700">
              <a:solidFill>
                <a:schemeClr val="bg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latin typeface="Arial" panose="020B0604020202020204" pitchFamily="34" charset="0"/>
                  <a:cs typeface="Arial" panose="020B0604020202020204" pitchFamily="34" charset="0"/>
                </a:rPr>
                <a:t>Analysis data</a:t>
              </a:r>
            </a:p>
          </p:txBody>
        </p:sp>
        <p:sp>
          <p:nvSpPr>
            <p:cNvPr id="21" name="Rectangle 20">
              <a:extLst>
                <a:ext uri="{FF2B5EF4-FFF2-40B4-BE49-F238E27FC236}">
                  <a16:creationId xmlns:a16="http://schemas.microsoft.com/office/drawing/2014/main" id="{871AA1F4-2E5E-D049-AF6C-3B01C4B463DB}"/>
                </a:ext>
              </a:extLst>
            </p:cNvPr>
            <p:cNvSpPr/>
            <p:nvPr/>
          </p:nvSpPr>
          <p:spPr>
            <a:xfrm>
              <a:off x="8959956" y="3422094"/>
              <a:ext cx="2134658" cy="2164114"/>
            </a:xfrm>
            <a:prstGeom prst="rect">
              <a:avLst/>
            </a:prstGeom>
            <a:solidFill>
              <a:schemeClr val="accent2"/>
            </a:solidFill>
            <a:ln w="12700">
              <a:solidFill>
                <a:schemeClr val="accent2"/>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latin typeface="Arial" panose="020B0604020202020204" pitchFamily="34" charset="0"/>
                  <a:cs typeface="Arial" panose="020B0604020202020204" pitchFamily="34" charset="0"/>
                </a:rPr>
                <a:t>Near real-time,  interactive analysis in </a:t>
              </a:r>
              <a:r>
                <a:rPr lang="en-US" dirty="0" err="1">
                  <a:solidFill>
                    <a:schemeClr val="bg1"/>
                  </a:solidFill>
                  <a:latin typeface="Arial" panose="020B0604020202020204" pitchFamily="34" charset="0"/>
                  <a:cs typeface="Arial" panose="020B0604020202020204" pitchFamily="34" charset="0"/>
                </a:rPr>
                <a:t>JupyterLab</a:t>
              </a:r>
              <a:r>
                <a:rPr lang="en-US" dirty="0">
                  <a:solidFill>
                    <a:schemeClr val="bg1"/>
                  </a:solidFill>
                  <a:latin typeface="Arial" panose="020B0604020202020204" pitchFamily="34" charset="0"/>
                  <a:cs typeface="Arial" panose="020B0604020202020204" pitchFamily="34" charset="0"/>
                </a:rPr>
                <a:t> </a:t>
              </a:r>
            </a:p>
          </p:txBody>
        </p:sp>
      </p:grpSp>
      <p:sp>
        <p:nvSpPr>
          <p:cNvPr id="34" name="Rectangle 33">
            <a:extLst>
              <a:ext uri="{FF2B5EF4-FFF2-40B4-BE49-F238E27FC236}">
                <a16:creationId xmlns:a16="http://schemas.microsoft.com/office/drawing/2014/main" id="{0BAECE24-A29E-334A-935B-DF7D7B8CFA30}"/>
              </a:ext>
            </a:extLst>
          </p:cNvPr>
          <p:cNvSpPr/>
          <p:nvPr/>
        </p:nvSpPr>
        <p:spPr>
          <a:xfrm>
            <a:off x="8170125" y="3340228"/>
            <a:ext cx="3562417" cy="30503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TDIS Streaming Readout Prototype</a:t>
            </a: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sz="1000"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p:txBody>
      </p:sp>
      <p:sp>
        <p:nvSpPr>
          <p:cNvPr id="38" name="Rectangle 37">
            <a:extLst>
              <a:ext uri="{FF2B5EF4-FFF2-40B4-BE49-F238E27FC236}">
                <a16:creationId xmlns:a16="http://schemas.microsoft.com/office/drawing/2014/main" id="{34F2D8DF-1870-224A-9713-C9B334BBD89C}"/>
              </a:ext>
            </a:extLst>
          </p:cNvPr>
          <p:cNvSpPr/>
          <p:nvPr/>
        </p:nvSpPr>
        <p:spPr>
          <a:xfrm>
            <a:off x="4209297" y="3349827"/>
            <a:ext cx="3774645" cy="30503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Streaming readout of fADC250</a:t>
            </a:r>
          </a:p>
          <a:p>
            <a:endParaRPr lang="en-US" b="1" dirty="0">
              <a:solidFill>
                <a:schemeClr val="bg1"/>
              </a:solidFill>
            </a:endParaRPr>
          </a:p>
          <a:p>
            <a:endParaRPr lang="en-US" b="1" dirty="0">
              <a:solidFill>
                <a:schemeClr val="bg1"/>
              </a:solidFill>
            </a:endParaRPr>
          </a:p>
          <a:p>
            <a:endParaRPr lang="en-US" b="1" dirty="0">
              <a:solidFill>
                <a:schemeClr val="bg1"/>
              </a:solidFill>
            </a:endParaRPr>
          </a:p>
          <a:p>
            <a:endParaRPr lang="en-US" b="1" dirty="0">
              <a:solidFill>
                <a:schemeClr val="bg1"/>
              </a:solidFill>
            </a:endParaRPr>
          </a:p>
          <a:p>
            <a:pPr algn="ctr"/>
            <a:endParaRPr lang="en-US" dirty="0"/>
          </a:p>
          <a:p>
            <a:pPr algn="ctr"/>
            <a:endParaRPr lang="en-US" dirty="0"/>
          </a:p>
          <a:p>
            <a:pPr algn="ctr"/>
            <a:endParaRPr lang="en-US" sz="1000" dirty="0"/>
          </a:p>
          <a:p>
            <a:pPr algn="ctr"/>
            <a:endParaRPr lang="en-US" dirty="0"/>
          </a:p>
          <a:p>
            <a:pPr algn="ctr"/>
            <a:endParaRPr lang="en-US" dirty="0"/>
          </a:p>
          <a:p>
            <a:pPr algn="ctr"/>
            <a:endParaRPr lang="en-US" dirty="0"/>
          </a:p>
        </p:txBody>
      </p:sp>
      <p:pic>
        <p:nvPicPr>
          <p:cNvPr id="39" name="Picture 3" descr="pasted-image.tiff">
            <a:extLst>
              <a:ext uri="{FF2B5EF4-FFF2-40B4-BE49-F238E27FC236}">
                <a16:creationId xmlns:a16="http://schemas.microsoft.com/office/drawing/2014/main" id="{552D0855-D8C7-B943-9BF1-B30D9F6B540F}"/>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330427" y="3735614"/>
            <a:ext cx="3448766" cy="2565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0" name="Rectangle 39">
            <a:extLst>
              <a:ext uri="{FF2B5EF4-FFF2-40B4-BE49-F238E27FC236}">
                <a16:creationId xmlns:a16="http://schemas.microsoft.com/office/drawing/2014/main" id="{B3D0C002-4AC8-9048-945F-F974B71DB194}"/>
              </a:ext>
            </a:extLst>
          </p:cNvPr>
          <p:cNvSpPr/>
          <p:nvPr/>
        </p:nvSpPr>
        <p:spPr>
          <a:xfrm>
            <a:off x="459459" y="3341540"/>
            <a:ext cx="3562417" cy="30503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Developed streaming readout simulations </a:t>
            </a: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sz="1000" dirty="0">
              <a:solidFill>
                <a:schemeClr val="bg1"/>
              </a:solidFill>
            </a:endParaRPr>
          </a:p>
          <a:p>
            <a:pPr algn="ctr"/>
            <a:endParaRPr lang="en-US" dirty="0">
              <a:solidFill>
                <a:schemeClr val="bg1"/>
              </a:solidFill>
            </a:endParaRPr>
          </a:p>
          <a:p>
            <a:pPr algn="ctr"/>
            <a:endParaRPr lang="en-US" dirty="0">
              <a:solidFill>
                <a:schemeClr val="bg1"/>
              </a:solidFill>
            </a:endParaRPr>
          </a:p>
          <a:p>
            <a:r>
              <a:rPr lang="en-US" b="1" dirty="0">
                <a:solidFill>
                  <a:schemeClr val="bg1"/>
                </a:solidFill>
              </a:rPr>
              <a:t>Demonstrated how to integrate any MCEG into streaming readout</a:t>
            </a:r>
          </a:p>
        </p:txBody>
      </p:sp>
      <p:pic>
        <p:nvPicPr>
          <p:cNvPr id="41" name="Picture 40">
            <a:extLst>
              <a:ext uri="{FF2B5EF4-FFF2-40B4-BE49-F238E27FC236}">
                <a16:creationId xmlns:a16="http://schemas.microsoft.com/office/drawing/2014/main" id="{7E733356-4C89-3B43-AE6E-C6CB1CDF6CB7}"/>
              </a:ext>
            </a:extLst>
          </p:cNvPr>
          <p:cNvPicPr>
            <a:picLocks noChangeAspect="1"/>
          </p:cNvPicPr>
          <p:nvPr/>
        </p:nvPicPr>
        <p:blipFill rotWithShape="1">
          <a:blip r:embed="rId3"/>
          <a:srcRect l="5195" t="11993" r="5195" b="-143"/>
          <a:stretch/>
        </p:blipFill>
        <p:spPr>
          <a:xfrm>
            <a:off x="610916" y="3967985"/>
            <a:ext cx="3241366" cy="1793528"/>
          </a:xfrm>
          <a:prstGeom prst="rect">
            <a:avLst/>
          </a:prstGeom>
        </p:spPr>
      </p:pic>
      <p:pic>
        <p:nvPicPr>
          <p:cNvPr id="42" name="Picture 41">
            <a:extLst>
              <a:ext uri="{FF2B5EF4-FFF2-40B4-BE49-F238E27FC236}">
                <a16:creationId xmlns:a16="http://schemas.microsoft.com/office/drawing/2014/main" id="{2C2480FB-391D-AD44-886F-360ECE251039}"/>
              </a:ext>
            </a:extLst>
          </p:cNvPr>
          <p:cNvPicPr>
            <a:picLocks noChangeAspect="1"/>
          </p:cNvPicPr>
          <p:nvPr/>
        </p:nvPicPr>
        <p:blipFill rotWithShape="1">
          <a:blip r:embed="rId4"/>
          <a:srcRect l="57199" t="3590" r="1812" b="5981"/>
          <a:stretch/>
        </p:blipFill>
        <p:spPr>
          <a:xfrm>
            <a:off x="8378644" y="3735614"/>
            <a:ext cx="3145378" cy="2569464"/>
          </a:xfrm>
          <a:prstGeom prst="rect">
            <a:avLst/>
          </a:prstGeom>
        </p:spPr>
      </p:pic>
    </p:spTree>
    <p:extLst>
      <p:ext uri="{BB962C8B-B14F-4D97-AF65-F5344CB8AC3E}">
        <p14:creationId xmlns:p14="http://schemas.microsoft.com/office/powerpoint/2010/main" val="23501842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5159C-69DA-D04B-81BC-57DF5F118061}"/>
              </a:ext>
            </a:extLst>
          </p:cNvPr>
          <p:cNvSpPr>
            <a:spLocks noGrp="1"/>
          </p:cNvSpPr>
          <p:nvPr>
            <p:ph type="title"/>
          </p:nvPr>
        </p:nvSpPr>
        <p:spPr/>
        <p:txBody>
          <a:bodyPr/>
          <a:lstStyle/>
          <a:p>
            <a:r>
              <a:rPr lang="en-US" dirty="0"/>
              <a:t>Streaming readout software</a:t>
            </a:r>
          </a:p>
        </p:txBody>
      </p:sp>
      <p:sp>
        <p:nvSpPr>
          <p:cNvPr id="4" name="Footer Placeholder 3">
            <a:extLst>
              <a:ext uri="{FF2B5EF4-FFF2-40B4-BE49-F238E27FC236}">
                <a16:creationId xmlns:a16="http://schemas.microsoft.com/office/drawing/2014/main" id="{03F3A97F-DF72-1E44-8929-E83F2BF2C181}"/>
              </a:ext>
            </a:extLst>
          </p:cNvPr>
          <p:cNvSpPr>
            <a:spLocks noGrp="1"/>
          </p:cNvSpPr>
          <p:nvPr>
            <p:ph type="ftr" sz="quarter" idx="11"/>
          </p:nvPr>
        </p:nvSpPr>
        <p:spPr/>
        <p:txBody>
          <a:bodyPr/>
          <a:lstStyle/>
          <a:p>
            <a:r>
              <a:rPr lang="en-US"/>
              <a:t>AIEC and INDRA-ASTRA projects discussion, June 9, 2021.</a:t>
            </a:r>
            <a:endParaRPr lang="en-US" dirty="0"/>
          </a:p>
        </p:txBody>
      </p:sp>
      <p:sp>
        <p:nvSpPr>
          <p:cNvPr id="5" name="Slide Number Placeholder 4">
            <a:extLst>
              <a:ext uri="{FF2B5EF4-FFF2-40B4-BE49-F238E27FC236}">
                <a16:creationId xmlns:a16="http://schemas.microsoft.com/office/drawing/2014/main" id="{6F42F25E-2F76-FE41-8B87-C2149B47957E}"/>
              </a:ext>
            </a:extLst>
          </p:cNvPr>
          <p:cNvSpPr>
            <a:spLocks noGrp="1"/>
          </p:cNvSpPr>
          <p:nvPr>
            <p:ph type="sldNum" sz="quarter" idx="12"/>
          </p:nvPr>
        </p:nvSpPr>
        <p:spPr/>
        <p:txBody>
          <a:bodyPr/>
          <a:lstStyle/>
          <a:p>
            <a:fld id="{07E1C93C-5050-FC42-8F10-D22D4F119D13}" type="slidenum">
              <a:rPr lang="en-US" smtClean="0"/>
              <a:pPr/>
              <a:t>7</a:t>
            </a:fld>
            <a:endParaRPr lang="en-US" dirty="0"/>
          </a:p>
        </p:txBody>
      </p:sp>
      <p:grpSp>
        <p:nvGrpSpPr>
          <p:cNvPr id="7" name="Group 6">
            <a:extLst>
              <a:ext uri="{FF2B5EF4-FFF2-40B4-BE49-F238E27FC236}">
                <a16:creationId xmlns:a16="http://schemas.microsoft.com/office/drawing/2014/main" id="{C6099666-F41B-294D-9B35-B6C46DDB53ED}"/>
              </a:ext>
            </a:extLst>
          </p:cNvPr>
          <p:cNvGrpSpPr/>
          <p:nvPr/>
        </p:nvGrpSpPr>
        <p:grpSpPr>
          <a:xfrm>
            <a:off x="792604" y="956871"/>
            <a:ext cx="10606792" cy="2791874"/>
            <a:chOff x="487822" y="3422094"/>
            <a:chExt cx="10606792" cy="2791874"/>
          </a:xfrm>
          <a:solidFill>
            <a:schemeClr val="accent2"/>
          </a:solidFill>
        </p:grpSpPr>
        <p:grpSp>
          <p:nvGrpSpPr>
            <p:cNvPr id="3" name="Group 2">
              <a:extLst>
                <a:ext uri="{FF2B5EF4-FFF2-40B4-BE49-F238E27FC236}">
                  <a16:creationId xmlns:a16="http://schemas.microsoft.com/office/drawing/2014/main" id="{30C4BAC9-242B-A249-A5D0-83990169CBFF}"/>
                </a:ext>
              </a:extLst>
            </p:cNvPr>
            <p:cNvGrpSpPr/>
            <p:nvPr/>
          </p:nvGrpSpPr>
          <p:grpSpPr>
            <a:xfrm>
              <a:off x="487822" y="3422095"/>
              <a:ext cx="3344299" cy="2164114"/>
              <a:chOff x="1439243" y="3422095"/>
              <a:chExt cx="3344299" cy="2164114"/>
            </a:xfrm>
            <a:grpFill/>
          </p:grpSpPr>
          <p:sp>
            <p:nvSpPr>
              <p:cNvPr id="13" name="Rectangle 12">
                <a:extLst>
                  <a:ext uri="{FF2B5EF4-FFF2-40B4-BE49-F238E27FC236}">
                    <a16:creationId xmlns:a16="http://schemas.microsoft.com/office/drawing/2014/main" id="{B0724551-7059-8B40-AA6B-D5253948B491}"/>
                  </a:ext>
                </a:extLst>
              </p:cNvPr>
              <p:cNvSpPr/>
              <p:nvPr/>
            </p:nvSpPr>
            <p:spPr>
              <a:xfrm>
                <a:off x="1439243" y="3582400"/>
                <a:ext cx="1778882" cy="721371"/>
              </a:xfrm>
              <a:prstGeom prst="rect">
                <a:avLst/>
              </a:prstGeom>
              <a:grpFill/>
              <a:ln w="12700">
                <a:solidFill>
                  <a:schemeClr val="bg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latin typeface="Arial" panose="020B0604020202020204" pitchFamily="34" charset="0"/>
                    <a:cs typeface="Arial" panose="020B0604020202020204" pitchFamily="34" charset="0"/>
                  </a:rPr>
                  <a:t>fADCs</a:t>
                </a:r>
                <a:endParaRPr lang="en-US" dirty="0">
                  <a:solidFill>
                    <a:schemeClr val="bg1"/>
                  </a:solidFill>
                  <a:latin typeface="Arial" panose="020B0604020202020204" pitchFamily="34" charset="0"/>
                  <a:cs typeface="Arial" panose="020B0604020202020204" pitchFamily="34" charset="0"/>
                </a:endParaRPr>
              </a:p>
            </p:txBody>
          </p:sp>
          <p:sp>
            <p:nvSpPr>
              <p:cNvPr id="14" name="Right Arrow 13">
                <a:extLst>
                  <a:ext uri="{FF2B5EF4-FFF2-40B4-BE49-F238E27FC236}">
                    <a16:creationId xmlns:a16="http://schemas.microsoft.com/office/drawing/2014/main" id="{D67CF80E-FE7A-6640-A897-D7DB815118D3}"/>
                  </a:ext>
                </a:extLst>
              </p:cNvPr>
              <p:cNvSpPr/>
              <p:nvPr/>
            </p:nvSpPr>
            <p:spPr>
              <a:xfrm>
                <a:off x="3360436" y="3422095"/>
                <a:ext cx="1138485" cy="1041981"/>
              </a:xfrm>
              <a:prstGeom prst="rightArrow">
                <a:avLst/>
              </a:prstGeom>
              <a:solidFill>
                <a:schemeClr val="accent1"/>
              </a:solidFill>
              <a:ln w="12700">
                <a:solidFill>
                  <a:schemeClr val="bg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latin typeface="Arial" panose="020B0604020202020204" pitchFamily="34" charset="0"/>
                    <a:cs typeface="Arial" panose="020B0604020202020204" pitchFamily="34" charset="0"/>
                  </a:rPr>
                  <a:t>Front End data</a:t>
                </a:r>
              </a:p>
            </p:txBody>
          </p:sp>
          <p:sp>
            <p:nvSpPr>
              <p:cNvPr id="15" name="Rectangle 14">
                <a:extLst>
                  <a:ext uri="{FF2B5EF4-FFF2-40B4-BE49-F238E27FC236}">
                    <a16:creationId xmlns:a16="http://schemas.microsoft.com/office/drawing/2014/main" id="{D5758D27-FF99-3749-A220-194F630760FE}"/>
                  </a:ext>
                </a:extLst>
              </p:cNvPr>
              <p:cNvSpPr/>
              <p:nvPr/>
            </p:nvSpPr>
            <p:spPr>
              <a:xfrm>
                <a:off x="1581554" y="4143466"/>
                <a:ext cx="1778882" cy="721371"/>
              </a:xfrm>
              <a:prstGeom prst="rect">
                <a:avLst/>
              </a:prstGeom>
              <a:grpFill/>
              <a:ln w="12700">
                <a:solidFill>
                  <a:schemeClr val="bg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GEM detector</a:t>
                </a:r>
              </a:p>
            </p:txBody>
          </p:sp>
          <p:sp>
            <p:nvSpPr>
              <p:cNvPr id="16" name="Right Arrow 15">
                <a:extLst>
                  <a:ext uri="{FF2B5EF4-FFF2-40B4-BE49-F238E27FC236}">
                    <a16:creationId xmlns:a16="http://schemas.microsoft.com/office/drawing/2014/main" id="{439A23F9-E16F-8F49-84F8-80914977F09E}"/>
                  </a:ext>
                </a:extLst>
              </p:cNvPr>
              <p:cNvSpPr/>
              <p:nvPr/>
            </p:nvSpPr>
            <p:spPr>
              <a:xfrm>
                <a:off x="3502746" y="3983162"/>
                <a:ext cx="1138485" cy="1041981"/>
              </a:xfrm>
              <a:prstGeom prst="rightArrow">
                <a:avLst/>
              </a:prstGeom>
              <a:solidFill>
                <a:schemeClr val="accent1"/>
              </a:solidFill>
              <a:ln w="12700">
                <a:solidFill>
                  <a:schemeClr val="bg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latin typeface="Arial" panose="020B0604020202020204" pitchFamily="34" charset="0"/>
                    <a:cs typeface="Arial" panose="020B0604020202020204" pitchFamily="34" charset="0"/>
                  </a:rPr>
                  <a:t>Front End data</a:t>
                </a:r>
              </a:p>
            </p:txBody>
          </p:sp>
          <p:sp>
            <p:nvSpPr>
              <p:cNvPr id="17" name="Rectangle 16">
                <a:extLst>
                  <a:ext uri="{FF2B5EF4-FFF2-40B4-BE49-F238E27FC236}">
                    <a16:creationId xmlns:a16="http://schemas.microsoft.com/office/drawing/2014/main" id="{9416A4E7-CEE3-0A42-8BF9-BAE95B58446C}"/>
                  </a:ext>
                </a:extLst>
              </p:cNvPr>
              <p:cNvSpPr/>
              <p:nvPr/>
            </p:nvSpPr>
            <p:spPr>
              <a:xfrm>
                <a:off x="1723864" y="4704533"/>
                <a:ext cx="1778882" cy="721371"/>
              </a:xfrm>
              <a:prstGeom prst="rect">
                <a:avLst/>
              </a:prstGeom>
              <a:grpFill/>
              <a:ln w="12700">
                <a:solidFill>
                  <a:schemeClr val="bg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r>
                  <a:rPr lang="en-US" sz="1600" b="1" dirty="0">
                    <a:latin typeface="Arial" panose="020B0604020202020204" pitchFamily="34" charset="0"/>
                    <a:cs typeface="Arial" panose="020B0604020202020204" pitchFamily="34" charset="0"/>
                  </a:rPr>
                  <a:t>Custom MC </a:t>
                </a:r>
                <a:r>
                  <a:rPr lang="en-US" sz="1600" dirty="0">
                    <a:latin typeface="Arial" panose="020B0604020202020204" pitchFamily="34" charset="0"/>
                    <a:cs typeface="Arial" panose="020B0604020202020204" pitchFamily="34" charset="0"/>
                  </a:rPr>
                  <a:t>Simulated ADC and TDC output</a:t>
                </a:r>
              </a:p>
            </p:txBody>
          </p:sp>
          <p:sp>
            <p:nvSpPr>
              <p:cNvPr id="18" name="Right Arrow 17">
                <a:extLst>
                  <a:ext uri="{FF2B5EF4-FFF2-40B4-BE49-F238E27FC236}">
                    <a16:creationId xmlns:a16="http://schemas.microsoft.com/office/drawing/2014/main" id="{A355005E-3AAD-814E-88D1-57443F71AE32}"/>
                  </a:ext>
                </a:extLst>
              </p:cNvPr>
              <p:cNvSpPr/>
              <p:nvPr/>
            </p:nvSpPr>
            <p:spPr>
              <a:xfrm>
                <a:off x="3645057" y="4544228"/>
                <a:ext cx="1138485" cy="1041981"/>
              </a:xfrm>
              <a:prstGeom prst="rightArrow">
                <a:avLst/>
              </a:prstGeom>
              <a:solidFill>
                <a:schemeClr val="accent1"/>
              </a:solidFill>
              <a:ln w="12700">
                <a:solidFill>
                  <a:schemeClr val="bg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latin typeface="Arial" panose="020B0604020202020204" pitchFamily="34" charset="0"/>
                    <a:cs typeface="Arial" panose="020B0604020202020204" pitchFamily="34" charset="0"/>
                  </a:rPr>
                  <a:t>Front End data</a:t>
                </a:r>
              </a:p>
            </p:txBody>
          </p:sp>
        </p:grpSp>
        <p:sp>
          <p:nvSpPr>
            <p:cNvPr id="19" name="Rectangle 18">
              <a:extLst>
                <a:ext uri="{FF2B5EF4-FFF2-40B4-BE49-F238E27FC236}">
                  <a16:creationId xmlns:a16="http://schemas.microsoft.com/office/drawing/2014/main" id="{053B4536-89C8-2B42-AB83-E5B682898151}"/>
                </a:ext>
              </a:extLst>
            </p:cNvPr>
            <p:cNvSpPr/>
            <p:nvPr/>
          </p:nvSpPr>
          <p:spPr>
            <a:xfrm>
              <a:off x="3974432" y="3422094"/>
              <a:ext cx="3562417" cy="2164114"/>
            </a:xfrm>
            <a:prstGeom prst="rect">
              <a:avLst/>
            </a:prstGeom>
            <a:solidFill>
              <a:schemeClr val="accent1"/>
            </a:solidFill>
            <a:ln w="12700">
              <a:solidFill>
                <a:schemeClr val="accent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Near real-time processor of streamed data in JANA2 </a:t>
              </a:r>
            </a:p>
          </p:txBody>
        </p:sp>
        <p:sp>
          <p:nvSpPr>
            <p:cNvPr id="20" name="Right Arrow 19">
              <a:extLst>
                <a:ext uri="{FF2B5EF4-FFF2-40B4-BE49-F238E27FC236}">
                  <a16:creationId xmlns:a16="http://schemas.microsoft.com/office/drawing/2014/main" id="{1DAB91AE-ED70-B84A-AA71-EFC1DDDBD131}"/>
                </a:ext>
              </a:extLst>
            </p:cNvPr>
            <p:cNvSpPr/>
            <p:nvPr/>
          </p:nvSpPr>
          <p:spPr>
            <a:xfrm>
              <a:off x="7679160" y="3983162"/>
              <a:ext cx="1138485" cy="1041981"/>
            </a:xfrm>
            <a:prstGeom prst="rightArrow">
              <a:avLst/>
            </a:prstGeom>
            <a:solidFill>
              <a:schemeClr val="accent1"/>
            </a:solidFill>
            <a:ln w="12700">
              <a:solidFill>
                <a:schemeClr val="bg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latin typeface="Arial" panose="020B0604020202020204" pitchFamily="34" charset="0"/>
                  <a:cs typeface="Arial" panose="020B0604020202020204" pitchFamily="34" charset="0"/>
                </a:rPr>
                <a:t>Analysis data</a:t>
              </a:r>
            </a:p>
          </p:txBody>
        </p:sp>
        <p:sp>
          <p:nvSpPr>
            <p:cNvPr id="21" name="Rectangle 20">
              <a:extLst>
                <a:ext uri="{FF2B5EF4-FFF2-40B4-BE49-F238E27FC236}">
                  <a16:creationId xmlns:a16="http://schemas.microsoft.com/office/drawing/2014/main" id="{871AA1F4-2E5E-D049-AF6C-3B01C4B463DB}"/>
                </a:ext>
              </a:extLst>
            </p:cNvPr>
            <p:cNvSpPr/>
            <p:nvPr/>
          </p:nvSpPr>
          <p:spPr>
            <a:xfrm>
              <a:off x="8959956" y="3422094"/>
              <a:ext cx="2134658" cy="2164114"/>
            </a:xfrm>
            <a:prstGeom prst="rect">
              <a:avLst/>
            </a:prstGeom>
            <a:grpFill/>
            <a:ln w="12700">
              <a:solidFill>
                <a:schemeClr val="bg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latin typeface="Arial" panose="020B0604020202020204" pitchFamily="34" charset="0"/>
                  <a:cs typeface="Arial" panose="020B0604020202020204" pitchFamily="34" charset="0"/>
                </a:rPr>
                <a:t>Near real-time,  interactive analysis in </a:t>
              </a:r>
              <a:r>
                <a:rPr lang="en-US" dirty="0" err="1">
                  <a:solidFill>
                    <a:schemeClr val="bg1"/>
                  </a:solidFill>
                  <a:latin typeface="Arial" panose="020B0604020202020204" pitchFamily="34" charset="0"/>
                  <a:cs typeface="Arial" panose="020B0604020202020204" pitchFamily="34" charset="0"/>
                </a:rPr>
                <a:t>JupyterLab</a:t>
              </a:r>
              <a:r>
                <a:rPr lang="en-US" dirty="0">
                  <a:solidFill>
                    <a:schemeClr val="bg1"/>
                  </a:solidFill>
                  <a:latin typeface="Arial" panose="020B0604020202020204" pitchFamily="34" charset="0"/>
                  <a:cs typeface="Arial" panose="020B0604020202020204" pitchFamily="34" charset="0"/>
                </a:rPr>
                <a:t> </a:t>
              </a:r>
            </a:p>
          </p:txBody>
        </p:sp>
        <p:grpSp>
          <p:nvGrpSpPr>
            <p:cNvPr id="24" name="Group 23">
              <a:extLst>
                <a:ext uri="{FF2B5EF4-FFF2-40B4-BE49-F238E27FC236}">
                  <a16:creationId xmlns:a16="http://schemas.microsoft.com/office/drawing/2014/main" id="{0D0ADA57-79EE-114A-8930-7A78E0C57594}"/>
                </a:ext>
              </a:extLst>
            </p:cNvPr>
            <p:cNvGrpSpPr/>
            <p:nvPr/>
          </p:nvGrpSpPr>
          <p:grpSpPr>
            <a:xfrm>
              <a:off x="2551325" y="5844636"/>
              <a:ext cx="8543289" cy="369332"/>
              <a:chOff x="2551325" y="5729591"/>
              <a:chExt cx="8543289" cy="369332"/>
            </a:xfrm>
            <a:grpFill/>
          </p:grpSpPr>
          <p:sp>
            <p:nvSpPr>
              <p:cNvPr id="6" name="TextBox 5">
                <a:extLst>
                  <a:ext uri="{FF2B5EF4-FFF2-40B4-BE49-F238E27FC236}">
                    <a16:creationId xmlns:a16="http://schemas.microsoft.com/office/drawing/2014/main" id="{B3492884-A9AB-AB4F-8E4F-00652DDDFC88}"/>
                  </a:ext>
                </a:extLst>
              </p:cNvPr>
              <p:cNvSpPr txBox="1"/>
              <p:nvPr/>
            </p:nvSpPr>
            <p:spPr>
              <a:xfrm>
                <a:off x="2551325" y="5729591"/>
                <a:ext cx="8543289" cy="369332"/>
              </a:xfrm>
              <a:prstGeom prst="rect">
                <a:avLst/>
              </a:prstGeom>
              <a:noFill/>
              <a:ln>
                <a:solidFill>
                  <a:schemeClr val="accent2"/>
                </a:solidFill>
              </a:ln>
            </p:spPr>
            <p:txBody>
              <a:bodyPr wrap="square" rtlCol="0">
                <a:spAutoFit/>
              </a:bodyPr>
              <a:lstStyle/>
              <a:p>
                <a:pPr algn="ctr"/>
                <a:r>
                  <a:rPr lang="en-US" dirty="0" err="1">
                    <a:solidFill>
                      <a:schemeClr val="accent1"/>
                    </a:solidFill>
                  </a:rPr>
                  <a:t>ZeroMQ</a:t>
                </a:r>
                <a:r>
                  <a:rPr lang="en-US" dirty="0">
                    <a:solidFill>
                      <a:schemeClr val="accent1"/>
                    </a:solidFill>
                  </a:rPr>
                  <a:t> messages via ethernet</a:t>
                </a:r>
              </a:p>
            </p:txBody>
          </p:sp>
          <p:cxnSp>
            <p:nvCxnSpPr>
              <p:cNvPr id="22" name="Straight Arrow Connector 21">
                <a:extLst>
                  <a:ext uri="{FF2B5EF4-FFF2-40B4-BE49-F238E27FC236}">
                    <a16:creationId xmlns:a16="http://schemas.microsoft.com/office/drawing/2014/main" id="{B77443F4-A3E5-CC4F-977C-B58024B535BB}"/>
                  </a:ext>
                </a:extLst>
              </p:cNvPr>
              <p:cNvCxnSpPr>
                <a:endCxn id="6" idx="3"/>
              </p:cNvCxnSpPr>
              <p:nvPr/>
            </p:nvCxnSpPr>
            <p:spPr>
              <a:xfrm>
                <a:off x="8482519" y="5906269"/>
                <a:ext cx="2612095" cy="7988"/>
              </a:xfrm>
              <a:prstGeom prst="straightConnector1">
                <a:avLst/>
              </a:prstGeom>
              <a:grpFill/>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A9D6412-8458-E04B-9D15-763CE742C0A5}"/>
                  </a:ext>
                </a:extLst>
              </p:cNvPr>
              <p:cNvCxnSpPr>
                <a:cxnSpLocks/>
              </p:cNvCxnSpPr>
              <p:nvPr/>
            </p:nvCxnSpPr>
            <p:spPr>
              <a:xfrm flipH="1">
                <a:off x="2551325" y="5916843"/>
                <a:ext cx="2612095" cy="7988"/>
              </a:xfrm>
              <a:prstGeom prst="straightConnector1">
                <a:avLst/>
              </a:prstGeom>
              <a:grpFill/>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38" name="Rectangle 37">
            <a:extLst>
              <a:ext uri="{FF2B5EF4-FFF2-40B4-BE49-F238E27FC236}">
                <a16:creationId xmlns:a16="http://schemas.microsoft.com/office/drawing/2014/main" id="{7EFE168E-7DEB-404C-B597-5AC0827A6B9D}"/>
              </a:ext>
            </a:extLst>
          </p:cNvPr>
          <p:cNvSpPr/>
          <p:nvPr/>
        </p:nvSpPr>
        <p:spPr>
          <a:xfrm>
            <a:off x="8176502" y="3824240"/>
            <a:ext cx="3562417" cy="2566287"/>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INDRA-ASTRA file server</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r>
              <a:rPr lang="en-US" sz="1400" dirty="0">
                <a:solidFill>
                  <a:schemeClr val="bg1"/>
                </a:solidFill>
              </a:rPr>
              <a:t>1.5 TB of memory (Intel® </a:t>
            </a:r>
            <a:r>
              <a:rPr lang="en-US" sz="1400" dirty="0" err="1">
                <a:solidFill>
                  <a:schemeClr val="bg1"/>
                </a:solidFill>
              </a:rPr>
              <a:t>Optane</a:t>
            </a:r>
            <a:r>
              <a:rPr lang="en-US" sz="1400" dirty="0">
                <a:solidFill>
                  <a:schemeClr val="bg1"/>
                </a:solidFill>
              </a:rPr>
              <a:t>™)</a:t>
            </a:r>
          </a:p>
          <a:p>
            <a:r>
              <a:rPr lang="en-US" sz="1400" dirty="0">
                <a:solidFill>
                  <a:schemeClr val="bg1"/>
                </a:solidFill>
              </a:rPr>
              <a:t>1.0 TB of solid state storage</a:t>
            </a:r>
          </a:p>
        </p:txBody>
      </p:sp>
      <p:sp>
        <p:nvSpPr>
          <p:cNvPr id="39" name="Rectangle 38">
            <a:extLst>
              <a:ext uri="{FF2B5EF4-FFF2-40B4-BE49-F238E27FC236}">
                <a16:creationId xmlns:a16="http://schemas.microsoft.com/office/drawing/2014/main" id="{3E3C0A1B-CF31-6948-9BFD-532BD86426DC}"/>
              </a:ext>
            </a:extLst>
          </p:cNvPr>
          <p:cNvSpPr/>
          <p:nvPr/>
        </p:nvSpPr>
        <p:spPr>
          <a:xfrm>
            <a:off x="4208677" y="3802265"/>
            <a:ext cx="3774645" cy="257588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cs typeface="Arial" panose="020B0604020202020204" pitchFamily="34" charset="0"/>
              </a:rPr>
              <a:t>JANA2 for parallel processing of streamed data (with LD2014)</a:t>
            </a:r>
          </a:p>
          <a:p>
            <a:endParaRPr lang="en-US" sz="1000" b="1" dirty="0">
              <a:solidFill>
                <a:schemeClr val="bg1"/>
              </a:solidFill>
              <a:cs typeface="Arial" panose="020B0604020202020204" pitchFamily="34" charset="0"/>
            </a:endParaRPr>
          </a:p>
          <a:p>
            <a:endParaRPr lang="en-US" sz="1000" b="1" dirty="0">
              <a:solidFill>
                <a:schemeClr val="bg1"/>
              </a:solidFill>
              <a:cs typeface="Arial" panose="020B0604020202020204" pitchFamily="34" charset="0"/>
            </a:endParaRPr>
          </a:p>
          <a:p>
            <a:endParaRPr lang="en-US" sz="1000" b="1" dirty="0">
              <a:solidFill>
                <a:schemeClr val="bg1"/>
              </a:solidFill>
              <a:cs typeface="Arial" panose="020B0604020202020204" pitchFamily="34" charset="0"/>
            </a:endParaRPr>
          </a:p>
          <a:p>
            <a:endParaRPr lang="en-US" sz="1000" b="1" dirty="0">
              <a:solidFill>
                <a:schemeClr val="bg1"/>
              </a:solidFill>
              <a:cs typeface="Arial" panose="020B0604020202020204" pitchFamily="34" charset="0"/>
            </a:endParaRPr>
          </a:p>
          <a:p>
            <a:endParaRPr lang="en-US" sz="1000" b="1" dirty="0">
              <a:solidFill>
                <a:schemeClr val="bg1"/>
              </a:solidFill>
              <a:cs typeface="Arial" panose="020B0604020202020204" pitchFamily="34" charset="0"/>
            </a:endParaRPr>
          </a:p>
          <a:p>
            <a:endParaRPr lang="en-US" sz="1400" dirty="0"/>
          </a:p>
          <a:p>
            <a:pPr algn="ctr"/>
            <a:endParaRPr lang="en-US" dirty="0"/>
          </a:p>
          <a:p>
            <a:pPr algn="ctr"/>
            <a:endParaRPr lang="en-US" dirty="0"/>
          </a:p>
          <a:p>
            <a:pPr algn="ctr"/>
            <a:endParaRPr lang="en-US" dirty="0"/>
          </a:p>
        </p:txBody>
      </p:sp>
      <p:sp>
        <p:nvSpPr>
          <p:cNvPr id="40" name="Rectangle 39">
            <a:extLst>
              <a:ext uri="{FF2B5EF4-FFF2-40B4-BE49-F238E27FC236}">
                <a16:creationId xmlns:a16="http://schemas.microsoft.com/office/drawing/2014/main" id="{685DD6B5-E970-1F47-8B91-1914071BBA78}"/>
              </a:ext>
            </a:extLst>
          </p:cNvPr>
          <p:cNvSpPr/>
          <p:nvPr/>
        </p:nvSpPr>
        <p:spPr>
          <a:xfrm>
            <a:off x="453082" y="3834405"/>
            <a:ext cx="3562417" cy="25676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latin typeface="Arial" panose="020B0604020202020204" pitchFamily="34" charset="0"/>
              <a:cs typeface="Arial" panose="020B0604020202020204" pitchFamily="34" charset="0"/>
            </a:endParaRPr>
          </a:p>
          <a:p>
            <a:endParaRPr lang="en-US" sz="1400" b="1" dirty="0">
              <a:solidFill>
                <a:schemeClr val="accent1"/>
              </a:solidFill>
              <a:latin typeface="Arial" panose="020B0604020202020204" pitchFamily="34" charset="0"/>
              <a:cs typeface="Arial" panose="020B0604020202020204" pitchFamily="34" charset="0"/>
            </a:endParaRPr>
          </a:p>
          <a:p>
            <a:r>
              <a:rPr lang="en-US" b="1" dirty="0">
                <a:solidFill>
                  <a:schemeClr val="bg1"/>
                </a:solidFill>
                <a:cs typeface="Arial" panose="020B0604020202020204" pitchFamily="34" charset="0"/>
              </a:rPr>
              <a:t>Developed messaging library</a:t>
            </a:r>
            <a:endParaRPr lang="en-US" dirty="0">
              <a:solidFill>
                <a:schemeClr val="bg1"/>
              </a:solidFill>
              <a:cs typeface="Arial" panose="020B0604020202020204" pitchFamily="34" charset="0"/>
            </a:endParaRPr>
          </a:p>
          <a:p>
            <a:endParaRPr lang="en-US" sz="1400" b="1" dirty="0">
              <a:solidFill>
                <a:schemeClr val="accent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receiving data from streaming data source</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sending it efficiently over the network (TCP)</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re-broadcasting the data using the </a:t>
            </a:r>
            <a:r>
              <a:rPr lang="en-US" sz="1400" dirty="0" err="1">
                <a:latin typeface="Arial" panose="020B0604020202020204" pitchFamily="34" charset="0"/>
                <a:cs typeface="Arial" panose="020B0604020202020204" pitchFamily="34" charset="0"/>
              </a:rPr>
              <a:t>ZeroMQ</a:t>
            </a:r>
            <a:r>
              <a:rPr lang="en-US" sz="1400" dirty="0">
                <a:latin typeface="Arial" panose="020B0604020202020204" pitchFamily="34" charset="0"/>
                <a:cs typeface="Arial" panose="020B0604020202020204" pitchFamily="34" charset="0"/>
              </a:rPr>
              <a:t> messaging protocol</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subscribing to a stream of data</a:t>
            </a:r>
          </a:p>
          <a:p>
            <a:pPr marL="285750" indent="-28575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tested at rates up to ~50 Gbit/s</a:t>
            </a:r>
            <a:endParaRPr lang="en-US" sz="1400" dirty="0">
              <a:solidFill>
                <a:schemeClr val="bg1"/>
              </a:solidFill>
            </a:endParaRPr>
          </a:p>
          <a:p>
            <a:pPr algn="ctr"/>
            <a:endParaRPr lang="en-US" sz="1400" dirty="0">
              <a:solidFill>
                <a:schemeClr val="bg1"/>
              </a:solidFill>
            </a:endParaRPr>
          </a:p>
          <a:p>
            <a:pPr algn="ctr"/>
            <a:endParaRPr lang="en-US" sz="1400" dirty="0">
              <a:solidFill>
                <a:schemeClr val="bg1"/>
              </a:solidFill>
            </a:endParaRPr>
          </a:p>
        </p:txBody>
      </p:sp>
      <p:pic>
        <p:nvPicPr>
          <p:cNvPr id="43" name="Picture 42">
            <a:extLst>
              <a:ext uri="{FF2B5EF4-FFF2-40B4-BE49-F238E27FC236}">
                <a16:creationId xmlns:a16="http://schemas.microsoft.com/office/drawing/2014/main" id="{A17F55A3-4FA1-B545-88F9-E47BD8FC6810}"/>
              </a:ext>
            </a:extLst>
          </p:cNvPr>
          <p:cNvPicPr>
            <a:picLocks noChangeAspect="1"/>
          </p:cNvPicPr>
          <p:nvPr/>
        </p:nvPicPr>
        <p:blipFill rotWithShape="1">
          <a:blip r:embed="rId3"/>
          <a:srcRect t="18429" b="10972"/>
          <a:stretch/>
        </p:blipFill>
        <p:spPr>
          <a:xfrm>
            <a:off x="4253947" y="4667415"/>
            <a:ext cx="3684104" cy="1463040"/>
          </a:xfrm>
          <a:prstGeom prst="rect">
            <a:avLst/>
          </a:prstGeom>
          <a:ln>
            <a:noFill/>
          </a:ln>
          <a:effectLst/>
        </p:spPr>
      </p:pic>
    </p:spTree>
    <p:extLst>
      <p:ext uri="{BB962C8B-B14F-4D97-AF65-F5344CB8AC3E}">
        <p14:creationId xmlns:p14="http://schemas.microsoft.com/office/powerpoint/2010/main" val="18753084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5159C-69DA-D04B-81BC-57DF5F118061}"/>
              </a:ext>
            </a:extLst>
          </p:cNvPr>
          <p:cNvSpPr>
            <a:spLocks noGrp="1"/>
          </p:cNvSpPr>
          <p:nvPr>
            <p:ph type="title"/>
          </p:nvPr>
        </p:nvSpPr>
        <p:spPr/>
        <p:txBody>
          <a:bodyPr/>
          <a:lstStyle/>
          <a:p>
            <a:r>
              <a:rPr lang="en-US" dirty="0"/>
              <a:t>Streaming readout analysis</a:t>
            </a:r>
          </a:p>
        </p:txBody>
      </p:sp>
      <p:sp>
        <p:nvSpPr>
          <p:cNvPr id="4" name="Footer Placeholder 3">
            <a:extLst>
              <a:ext uri="{FF2B5EF4-FFF2-40B4-BE49-F238E27FC236}">
                <a16:creationId xmlns:a16="http://schemas.microsoft.com/office/drawing/2014/main" id="{03F3A97F-DF72-1E44-8929-E83F2BF2C181}"/>
              </a:ext>
            </a:extLst>
          </p:cNvPr>
          <p:cNvSpPr>
            <a:spLocks noGrp="1"/>
          </p:cNvSpPr>
          <p:nvPr>
            <p:ph type="ftr" sz="quarter" idx="11"/>
          </p:nvPr>
        </p:nvSpPr>
        <p:spPr/>
        <p:txBody>
          <a:bodyPr/>
          <a:lstStyle/>
          <a:p>
            <a:r>
              <a:rPr lang="en-US"/>
              <a:t>AIEC and INDRA-ASTRA projects discussion, June 9, 2021.</a:t>
            </a:r>
            <a:endParaRPr lang="en-US" dirty="0"/>
          </a:p>
        </p:txBody>
      </p:sp>
      <p:sp>
        <p:nvSpPr>
          <p:cNvPr id="5" name="Slide Number Placeholder 4">
            <a:extLst>
              <a:ext uri="{FF2B5EF4-FFF2-40B4-BE49-F238E27FC236}">
                <a16:creationId xmlns:a16="http://schemas.microsoft.com/office/drawing/2014/main" id="{6F42F25E-2F76-FE41-8B87-C2149B47957E}"/>
              </a:ext>
            </a:extLst>
          </p:cNvPr>
          <p:cNvSpPr>
            <a:spLocks noGrp="1"/>
          </p:cNvSpPr>
          <p:nvPr>
            <p:ph type="sldNum" sz="quarter" idx="12"/>
          </p:nvPr>
        </p:nvSpPr>
        <p:spPr/>
        <p:txBody>
          <a:bodyPr/>
          <a:lstStyle/>
          <a:p>
            <a:fld id="{07E1C93C-5050-FC42-8F10-D22D4F119D13}" type="slidenum">
              <a:rPr lang="en-US" smtClean="0"/>
              <a:pPr/>
              <a:t>8</a:t>
            </a:fld>
            <a:endParaRPr lang="en-US" dirty="0"/>
          </a:p>
        </p:txBody>
      </p:sp>
      <p:grpSp>
        <p:nvGrpSpPr>
          <p:cNvPr id="7" name="Group 6">
            <a:extLst>
              <a:ext uri="{FF2B5EF4-FFF2-40B4-BE49-F238E27FC236}">
                <a16:creationId xmlns:a16="http://schemas.microsoft.com/office/drawing/2014/main" id="{C6099666-F41B-294D-9B35-B6C46DDB53ED}"/>
              </a:ext>
            </a:extLst>
          </p:cNvPr>
          <p:cNvGrpSpPr/>
          <p:nvPr/>
        </p:nvGrpSpPr>
        <p:grpSpPr>
          <a:xfrm>
            <a:off x="792604" y="956871"/>
            <a:ext cx="10606792" cy="2791874"/>
            <a:chOff x="487822" y="3422094"/>
            <a:chExt cx="10606792" cy="2791874"/>
          </a:xfrm>
          <a:solidFill>
            <a:schemeClr val="accent2"/>
          </a:solidFill>
        </p:grpSpPr>
        <p:grpSp>
          <p:nvGrpSpPr>
            <p:cNvPr id="3" name="Group 2">
              <a:extLst>
                <a:ext uri="{FF2B5EF4-FFF2-40B4-BE49-F238E27FC236}">
                  <a16:creationId xmlns:a16="http://schemas.microsoft.com/office/drawing/2014/main" id="{30C4BAC9-242B-A249-A5D0-83990169CBFF}"/>
                </a:ext>
              </a:extLst>
            </p:cNvPr>
            <p:cNvGrpSpPr/>
            <p:nvPr/>
          </p:nvGrpSpPr>
          <p:grpSpPr>
            <a:xfrm>
              <a:off x="487822" y="3422095"/>
              <a:ext cx="3344299" cy="2164114"/>
              <a:chOff x="1439243" y="3422095"/>
              <a:chExt cx="3344299" cy="2164114"/>
            </a:xfrm>
            <a:grpFill/>
          </p:grpSpPr>
          <p:sp>
            <p:nvSpPr>
              <p:cNvPr id="13" name="Rectangle 12">
                <a:extLst>
                  <a:ext uri="{FF2B5EF4-FFF2-40B4-BE49-F238E27FC236}">
                    <a16:creationId xmlns:a16="http://schemas.microsoft.com/office/drawing/2014/main" id="{B0724551-7059-8B40-AA6B-D5253948B491}"/>
                  </a:ext>
                </a:extLst>
              </p:cNvPr>
              <p:cNvSpPr/>
              <p:nvPr/>
            </p:nvSpPr>
            <p:spPr>
              <a:xfrm>
                <a:off x="1439243" y="3582400"/>
                <a:ext cx="1778882" cy="721371"/>
              </a:xfrm>
              <a:prstGeom prst="rect">
                <a:avLst/>
              </a:prstGeom>
              <a:grpFill/>
              <a:ln w="12700">
                <a:solidFill>
                  <a:schemeClr val="bg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latin typeface="Arial" panose="020B0604020202020204" pitchFamily="34" charset="0"/>
                    <a:cs typeface="Arial" panose="020B0604020202020204" pitchFamily="34" charset="0"/>
                  </a:rPr>
                  <a:t>fADCs</a:t>
                </a:r>
                <a:endParaRPr lang="en-US" dirty="0">
                  <a:solidFill>
                    <a:schemeClr val="bg1"/>
                  </a:solidFill>
                  <a:latin typeface="Arial" panose="020B0604020202020204" pitchFamily="34" charset="0"/>
                  <a:cs typeface="Arial" panose="020B0604020202020204" pitchFamily="34" charset="0"/>
                </a:endParaRPr>
              </a:p>
            </p:txBody>
          </p:sp>
          <p:sp>
            <p:nvSpPr>
              <p:cNvPr id="14" name="Right Arrow 13">
                <a:extLst>
                  <a:ext uri="{FF2B5EF4-FFF2-40B4-BE49-F238E27FC236}">
                    <a16:creationId xmlns:a16="http://schemas.microsoft.com/office/drawing/2014/main" id="{D67CF80E-FE7A-6640-A897-D7DB815118D3}"/>
                  </a:ext>
                </a:extLst>
              </p:cNvPr>
              <p:cNvSpPr/>
              <p:nvPr/>
            </p:nvSpPr>
            <p:spPr>
              <a:xfrm>
                <a:off x="3360436" y="3422095"/>
                <a:ext cx="1138485" cy="1041981"/>
              </a:xfrm>
              <a:prstGeom prst="rightArrow">
                <a:avLst/>
              </a:prstGeom>
              <a:solidFill>
                <a:schemeClr val="accent2"/>
              </a:solidFill>
              <a:ln w="12700">
                <a:solidFill>
                  <a:schemeClr val="bg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latin typeface="Arial" panose="020B0604020202020204" pitchFamily="34" charset="0"/>
                    <a:cs typeface="Arial" panose="020B0604020202020204" pitchFamily="34" charset="0"/>
                  </a:rPr>
                  <a:t>Front End data</a:t>
                </a:r>
              </a:p>
            </p:txBody>
          </p:sp>
          <p:sp>
            <p:nvSpPr>
              <p:cNvPr id="15" name="Rectangle 14">
                <a:extLst>
                  <a:ext uri="{FF2B5EF4-FFF2-40B4-BE49-F238E27FC236}">
                    <a16:creationId xmlns:a16="http://schemas.microsoft.com/office/drawing/2014/main" id="{D5758D27-FF99-3749-A220-194F630760FE}"/>
                  </a:ext>
                </a:extLst>
              </p:cNvPr>
              <p:cNvSpPr/>
              <p:nvPr/>
            </p:nvSpPr>
            <p:spPr>
              <a:xfrm>
                <a:off x="1581554" y="4143466"/>
                <a:ext cx="1778882" cy="721371"/>
              </a:xfrm>
              <a:prstGeom prst="rect">
                <a:avLst/>
              </a:prstGeom>
              <a:grpFill/>
              <a:ln w="12700">
                <a:solidFill>
                  <a:schemeClr val="bg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GEM detector</a:t>
                </a:r>
              </a:p>
            </p:txBody>
          </p:sp>
          <p:sp>
            <p:nvSpPr>
              <p:cNvPr id="16" name="Right Arrow 15">
                <a:extLst>
                  <a:ext uri="{FF2B5EF4-FFF2-40B4-BE49-F238E27FC236}">
                    <a16:creationId xmlns:a16="http://schemas.microsoft.com/office/drawing/2014/main" id="{439A23F9-E16F-8F49-84F8-80914977F09E}"/>
                  </a:ext>
                </a:extLst>
              </p:cNvPr>
              <p:cNvSpPr/>
              <p:nvPr/>
            </p:nvSpPr>
            <p:spPr>
              <a:xfrm>
                <a:off x="3502746" y="3983162"/>
                <a:ext cx="1138485" cy="1041981"/>
              </a:xfrm>
              <a:prstGeom prst="rightArrow">
                <a:avLst/>
              </a:prstGeom>
              <a:solidFill>
                <a:schemeClr val="accent2"/>
              </a:solidFill>
              <a:ln w="12700">
                <a:solidFill>
                  <a:schemeClr val="bg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latin typeface="Arial" panose="020B0604020202020204" pitchFamily="34" charset="0"/>
                    <a:cs typeface="Arial" panose="020B0604020202020204" pitchFamily="34" charset="0"/>
                  </a:rPr>
                  <a:t>Front End data</a:t>
                </a:r>
              </a:p>
            </p:txBody>
          </p:sp>
          <p:sp>
            <p:nvSpPr>
              <p:cNvPr id="17" name="Rectangle 16">
                <a:extLst>
                  <a:ext uri="{FF2B5EF4-FFF2-40B4-BE49-F238E27FC236}">
                    <a16:creationId xmlns:a16="http://schemas.microsoft.com/office/drawing/2014/main" id="{9416A4E7-CEE3-0A42-8BF9-BAE95B58446C}"/>
                  </a:ext>
                </a:extLst>
              </p:cNvPr>
              <p:cNvSpPr/>
              <p:nvPr/>
            </p:nvSpPr>
            <p:spPr>
              <a:xfrm>
                <a:off x="1723864" y="4704533"/>
                <a:ext cx="1778882" cy="721371"/>
              </a:xfrm>
              <a:prstGeom prst="rect">
                <a:avLst/>
              </a:prstGeom>
              <a:grpFill/>
              <a:ln w="12700">
                <a:solidFill>
                  <a:schemeClr val="bg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r>
                  <a:rPr lang="en-US" sz="1600" b="1" dirty="0">
                    <a:latin typeface="Arial" panose="020B0604020202020204" pitchFamily="34" charset="0"/>
                    <a:cs typeface="Arial" panose="020B0604020202020204" pitchFamily="34" charset="0"/>
                  </a:rPr>
                  <a:t>Custom MC </a:t>
                </a:r>
                <a:r>
                  <a:rPr lang="en-US" sz="1600" dirty="0">
                    <a:latin typeface="Arial" panose="020B0604020202020204" pitchFamily="34" charset="0"/>
                    <a:cs typeface="Arial" panose="020B0604020202020204" pitchFamily="34" charset="0"/>
                  </a:rPr>
                  <a:t>Simulated ADC and TDC output</a:t>
                </a:r>
              </a:p>
            </p:txBody>
          </p:sp>
          <p:sp>
            <p:nvSpPr>
              <p:cNvPr id="18" name="Right Arrow 17">
                <a:extLst>
                  <a:ext uri="{FF2B5EF4-FFF2-40B4-BE49-F238E27FC236}">
                    <a16:creationId xmlns:a16="http://schemas.microsoft.com/office/drawing/2014/main" id="{A355005E-3AAD-814E-88D1-57443F71AE32}"/>
                  </a:ext>
                </a:extLst>
              </p:cNvPr>
              <p:cNvSpPr/>
              <p:nvPr/>
            </p:nvSpPr>
            <p:spPr>
              <a:xfrm>
                <a:off x="3645057" y="4544228"/>
                <a:ext cx="1138485" cy="1041981"/>
              </a:xfrm>
              <a:prstGeom prst="rightArrow">
                <a:avLst/>
              </a:prstGeom>
              <a:solidFill>
                <a:schemeClr val="accent2"/>
              </a:solidFill>
              <a:ln w="12700">
                <a:solidFill>
                  <a:schemeClr val="bg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latin typeface="Arial" panose="020B0604020202020204" pitchFamily="34" charset="0"/>
                    <a:cs typeface="Arial" panose="020B0604020202020204" pitchFamily="34" charset="0"/>
                  </a:rPr>
                  <a:t>Front End data</a:t>
                </a:r>
              </a:p>
            </p:txBody>
          </p:sp>
        </p:grpSp>
        <p:sp>
          <p:nvSpPr>
            <p:cNvPr id="19" name="Rectangle 18">
              <a:extLst>
                <a:ext uri="{FF2B5EF4-FFF2-40B4-BE49-F238E27FC236}">
                  <a16:creationId xmlns:a16="http://schemas.microsoft.com/office/drawing/2014/main" id="{053B4536-89C8-2B42-AB83-E5B682898151}"/>
                </a:ext>
              </a:extLst>
            </p:cNvPr>
            <p:cNvSpPr/>
            <p:nvPr/>
          </p:nvSpPr>
          <p:spPr>
            <a:xfrm>
              <a:off x="3974432" y="3422094"/>
              <a:ext cx="3562417" cy="2164114"/>
            </a:xfrm>
            <a:prstGeom prst="rect">
              <a:avLst/>
            </a:prstGeom>
            <a:solidFill>
              <a:schemeClr val="accent2"/>
            </a:solidFill>
            <a:ln w="12700">
              <a:solidFill>
                <a:schemeClr val="accent2"/>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Near real-time processor of streamed data in JANA2 </a:t>
              </a:r>
            </a:p>
          </p:txBody>
        </p:sp>
        <p:sp>
          <p:nvSpPr>
            <p:cNvPr id="20" name="Right Arrow 19">
              <a:extLst>
                <a:ext uri="{FF2B5EF4-FFF2-40B4-BE49-F238E27FC236}">
                  <a16:creationId xmlns:a16="http://schemas.microsoft.com/office/drawing/2014/main" id="{1DAB91AE-ED70-B84A-AA71-EFC1DDDBD131}"/>
                </a:ext>
              </a:extLst>
            </p:cNvPr>
            <p:cNvSpPr/>
            <p:nvPr/>
          </p:nvSpPr>
          <p:spPr>
            <a:xfrm>
              <a:off x="7679160" y="3983162"/>
              <a:ext cx="1138485" cy="1041981"/>
            </a:xfrm>
            <a:prstGeom prst="rightArrow">
              <a:avLst/>
            </a:prstGeom>
            <a:solidFill>
              <a:schemeClr val="accent1"/>
            </a:solidFill>
            <a:ln w="12700">
              <a:solidFill>
                <a:schemeClr val="bg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latin typeface="Arial" panose="020B0604020202020204" pitchFamily="34" charset="0"/>
                  <a:cs typeface="Arial" panose="020B0604020202020204" pitchFamily="34" charset="0"/>
                </a:rPr>
                <a:t>Analysis data</a:t>
              </a:r>
            </a:p>
          </p:txBody>
        </p:sp>
        <p:sp>
          <p:nvSpPr>
            <p:cNvPr id="21" name="Rectangle 20">
              <a:extLst>
                <a:ext uri="{FF2B5EF4-FFF2-40B4-BE49-F238E27FC236}">
                  <a16:creationId xmlns:a16="http://schemas.microsoft.com/office/drawing/2014/main" id="{871AA1F4-2E5E-D049-AF6C-3B01C4B463DB}"/>
                </a:ext>
              </a:extLst>
            </p:cNvPr>
            <p:cNvSpPr/>
            <p:nvPr/>
          </p:nvSpPr>
          <p:spPr>
            <a:xfrm>
              <a:off x="8959956" y="3422094"/>
              <a:ext cx="2134658" cy="2164114"/>
            </a:xfrm>
            <a:prstGeom prst="rect">
              <a:avLst/>
            </a:prstGeom>
            <a:solidFill>
              <a:schemeClr val="accent1"/>
            </a:solidFill>
            <a:ln w="12700">
              <a:solidFill>
                <a:schemeClr val="accent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latin typeface="Arial" panose="020B0604020202020204" pitchFamily="34" charset="0"/>
                  <a:cs typeface="Arial" panose="020B0604020202020204" pitchFamily="34" charset="0"/>
                </a:rPr>
                <a:t>Near real-time,  interactive analysis in </a:t>
              </a:r>
              <a:r>
                <a:rPr lang="en-US" dirty="0" err="1">
                  <a:solidFill>
                    <a:schemeClr val="bg1"/>
                  </a:solidFill>
                  <a:latin typeface="Arial" panose="020B0604020202020204" pitchFamily="34" charset="0"/>
                  <a:cs typeface="Arial" panose="020B0604020202020204" pitchFamily="34" charset="0"/>
                </a:rPr>
                <a:t>JupyterLab</a:t>
              </a:r>
              <a:r>
                <a:rPr lang="en-US" dirty="0">
                  <a:solidFill>
                    <a:schemeClr val="bg1"/>
                  </a:solidFill>
                  <a:latin typeface="Arial" panose="020B0604020202020204" pitchFamily="34" charset="0"/>
                  <a:cs typeface="Arial" panose="020B0604020202020204" pitchFamily="34" charset="0"/>
                </a:rPr>
                <a:t> </a:t>
              </a:r>
            </a:p>
          </p:txBody>
        </p:sp>
        <p:grpSp>
          <p:nvGrpSpPr>
            <p:cNvPr id="24" name="Group 23">
              <a:extLst>
                <a:ext uri="{FF2B5EF4-FFF2-40B4-BE49-F238E27FC236}">
                  <a16:creationId xmlns:a16="http://schemas.microsoft.com/office/drawing/2014/main" id="{0D0ADA57-79EE-114A-8930-7A78E0C57594}"/>
                </a:ext>
              </a:extLst>
            </p:cNvPr>
            <p:cNvGrpSpPr/>
            <p:nvPr/>
          </p:nvGrpSpPr>
          <p:grpSpPr>
            <a:xfrm>
              <a:off x="2551325" y="5844636"/>
              <a:ext cx="8543289" cy="369332"/>
              <a:chOff x="2551325" y="5729591"/>
              <a:chExt cx="8543289" cy="369332"/>
            </a:xfrm>
            <a:grpFill/>
          </p:grpSpPr>
          <p:sp>
            <p:nvSpPr>
              <p:cNvPr id="6" name="TextBox 5">
                <a:extLst>
                  <a:ext uri="{FF2B5EF4-FFF2-40B4-BE49-F238E27FC236}">
                    <a16:creationId xmlns:a16="http://schemas.microsoft.com/office/drawing/2014/main" id="{B3492884-A9AB-AB4F-8E4F-00652DDDFC88}"/>
                  </a:ext>
                </a:extLst>
              </p:cNvPr>
              <p:cNvSpPr txBox="1"/>
              <p:nvPr/>
            </p:nvSpPr>
            <p:spPr>
              <a:xfrm>
                <a:off x="2551325" y="5729591"/>
                <a:ext cx="8543289" cy="369332"/>
              </a:xfrm>
              <a:prstGeom prst="rect">
                <a:avLst/>
              </a:prstGeom>
              <a:noFill/>
              <a:ln>
                <a:solidFill>
                  <a:schemeClr val="accent2"/>
                </a:solidFill>
              </a:ln>
            </p:spPr>
            <p:txBody>
              <a:bodyPr wrap="square" rtlCol="0">
                <a:spAutoFit/>
              </a:bodyPr>
              <a:lstStyle/>
              <a:p>
                <a:pPr algn="ctr"/>
                <a:r>
                  <a:rPr lang="en-US" dirty="0" err="1">
                    <a:solidFill>
                      <a:schemeClr val="accent1"/>
                    </a:solidFill>
                  </a:rPr>
                  <a:t>ZeroMQ</a:t>
                </a:r>
                <a:r>
                  <a:rPr lang="en-US" dirty="0">
                    <a:solidFill>
                      <a:schemeClr val="accent1"/>
                    </a:solidFill>
                  </a:rPr>
                  <a:t> messages via ethernet</a:t>
                </a:r>
              </a:p>
            </p:txBody>
          </p:sp>
          <p:cxnSp>
            <p:nvCxnSpPr>
              <p:cNvPr id="22" name="Straight Arrow Connector 21">
                <a:extLst>
                  <a:ext uri="{FF2B5EF4-FFF2-40B4-BE49-F238E27FC236}">
                    <a16:creationId xmlns:a16="http://schemas.microsoft.com/office/drawing/2014/main" id="{B77443F4-A3E5-CC4F-977C-B58024B535BB}"/>
                  </a:ext>
                </a:extLst>
              </p:cNvPr>
              <p:cNvCxnSpPr>
                <a:endCxn id="6" idx="3"/>
              </p:cNvCxnSpPr>
              <p:nvPr/>
            </p:nvCxnSpPr>
            <p:spPr>
              <a:xfrm>
                <a:off x="8482519" y="5906269"/>
                <a:ext cx="2612095" cy="7988"/>
              </a:xfrm>
              <a:prstGeom prst="straightConnector1">
                <a:avLst/>
              </a:prstGeom>
              <a:grpFill/>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A9D6412-8458-E04B-9D15-763CE742C0A5}"/>
                  </a:ext>
                </a:extLst>
              </p:cNvPr>
              <p:cNvCxnSpPr>
                <a:cxnSpLocks/>
              </p:cNvCxnSpPr>
              <p:nvPr/>
            </p:nvCxnSpPr>
            <p:spPr>
              <a:xfrm flipH="1">
                <a:off x="2551325" y="5916843"/>
                <a:ext cx="2612095" cy="7988"/>
              </a:xfrm>
              <a:prstGeom prst="straightConnector1">
                <a:avLst/>
              </a:prstGeom>
              <a:grpFill/>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25" name="Picture 24">
            <a:extLst>
              <a:ext uri="{FF2B5EF4-FFF2-40B4-BE49-F238E27FC236}">
                <a16:creationId xmlns:a16="http://schemas.microsoft.com/office/drawing/2014/main" id="{D206A052-08AB-8B4A-95A8-29755A38E551}"/>
              </a:ext>
            </a:extLst>
          </p:cNvPr>
          <p:cNvPicPr>
            <a:picLocks noChangeAspect="1"/>
          </p:cNvPicPr>
          <p:nvPr/>
        </p:nvPicPr>
        <p:blipFill rotWithShape="1">
          <a:blip r:embed="rId2"/>
          <a:srcRect l="50342" t="33214" r="843" b="25"/>
          <a:stretch/>
        </p:blipFill>
        <p:spPr>
          <a:xfrm>
            <a:off x="4336943" y="3931920"/>
            <a:ext cx="3435733" cy="2468880"/>
          </a:xfrm>
          <a:prstGeom prst="rect">
            <a:avLst/>
          </a:prstGeom>
        </p:spPr>
      </p:pic>
      <p:sp>
        <p:nvSpPr>
          <p:cNvPr id="26" name="Rectangle 25">
            <a:extLst>
              <a:ext uri="{FF2B5EF4-FFF2-40B4-BE49-F238E27FC236}">
                <a16:creationId xmlns:a16="http://schemas.microsoft.com/office/drawing/2014/main" id="{A147B24C-F878-F141-B2F2-223A25C39A0C}"/>
              </a:ext>
            </a:extLst>
          </p:cNvPr>
          <p:cNvSpPr/>
          <p:nvPr/>
        </p:nvSpPr>
        <p:spPr>
          <a:xfrm>
            <a:off x="453082" y="3940479"/>
            <a:ext cx="3562417" cy="245965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cs typeface="Calibri"/>
              </a:rPr>
              <a:t>Streaming plugins (data, MC)</a:t>
            </a:r>
          </a:p>
          <a:p>
            <a:endParaRPr lang="en-US" sz="1000" b="1" dirty="0">
              <a:solidFill>
                <a:schemeClr val="bg1"/>
              </a:solidFill>
              <a:cs typeface="Calibri"/>
            </a:endParaRPr>
          </a:p>
          <a:p>
            <a:pPr marL="285750" indent="-285750">
              <a:buFont typeface="Arial" panose="020B0604020202020204" pitchFamily="34" charset="0"/>
              <a:buChar char="•"/>
            </a:pPr>
            <a:r>
              <a:rPr lang="en-US" sz="1600" dirty="0">
                <a:solidFill>
                  <a:schemeClr val="bg1"/>
                </a:solidFill>
              </a:rPr>
              <a:t>decoding of streamed data </a:t>
            </a:r>
          </a:p>
          <a:p>
            <a:pPr marL="285750" indent="-285750">
              <a:buFont typeface="Arial" panose="020B0604020202020204" pitchFamily="34" charset="0"/>
              <a:buChar char="•"/>
            </a:pPr>
            <a:r>
              <a:rPr lang="en-US" sz="1600" dirty="0">
                <a:solidFill>
                  <a:schemeClr val="bg1"/>
                </a:solidFill>
                <a:cs typeface="Calibri"/>
              </a:rPr>
              <a:t>v</a:t>
            </a:r>
            <a:r>
              <a:rPr lang="en-US" sz="1600" dirty="0">
                <a:solidFill>
                  <a:schemeClr val="bg1"/>
                </a:solidFill>
              </a:rPr>
              <a:t>isualization of streamed data</a:t>
            </a:r>
          </a:p>
          <a:p>
            <a:pPr marL="285750" indent="-285750">
              <a:buFont typeface="Arial" panose="020B0604020202020204" pitchFamily="34" charset="0"/>
              <a:buChar char="•"/>
            </a:pPr>
            <a:r>
              <a:rPr lang="en-US" sz="1600" dirty="0">
                <a:solidFill>
                  <a:schemeClr val="bg1"/>
                </a:solidFill>
                <a:cs typeface="Calibri"/>
              </a:rPr>
              <a:t>automated data-quality monitoring</a:t>
            </a:r>
          </a:p>
          <a:p>
            <a:pPr marL="285750" indent="-285750">
              <a:buFont typeface="Arial" panose="020B0604020202020204" pitchFamily="34" charset="0"/>
              <a:buChar char="•"/>
            </a:pPr>
            <a:r>
              <a:rPr lang="en-US" sz="1600" dirty="0">
                <a:solidFill>
                  <a:schemeClr val="bg1"/>
                </a:solidFill>
                <a:cs typeface="Calibri"/>
              </a:rPr>
              <a:t>online calibrations</a:t>
            </a:r>
          </a:p>
          <a:p>
            <a:pPr marL="285750" indent="-285750">
              <a:buFont typeface="Arial" panose="020B0604020202020204" pitchFamily="34" charset="0"/>
              <a:buChar char="•"/>
            </a:pPr>
            <a:r>
              <a:rPr lang="en-US" sz="1600" b="1" dirty="0">
                <a:solidFill>
                  <a:schemeClr val="bg1"/>
                </a:solidFill>
                <a:cs typeface="Calibri"/>
              </a:rPr>
              <a:t>f</a:t>
            </a:r>
            <a:r>
              <a:rPr lang="en-US" sz="1600" dirty="0">
                <a:solidFill>
                  <a:schemeClr val="bg1"/>
                </a:solidFill>
                <a:cs typeface="Calibri"/>
              </a:rPr>
              <a:t>ully extensible in </a:t>
            </a:r>
            <a:r>
              <a:rPr lang="en-US" sz="1600" dirty="0" err="1">
                <a:solidFill>
                  <a:schemeClr val="bg1"/>
                </a:solidFill>
                <a:cs typeface="Calibri"/>
              </a:rPr>
              <a:t>JupyterLab</a:t>
            </a:r>
            <a:endParaRPr lang="en-US" sz="1600" dirty="0">
              <a:solidFill>
                <a:schemeClr val="bg1"/>
              </a:solidFill>
              <a:cs typeface="Calibri"/>
            </a:endParaRPr>
          </a:p>
          <a:p>
            <a:pPr marL="285750" indent="-285750">
              <a:buFont typeface="Arial" panose="020B0604020202020204" pitchFamily="34" charset="0"/>
              <a:buChar char="•"/>
            </a:pPr>
            <a:endParaRPr lang="en-US" sz="1400" dirty="0">
              <a:solidFill>
                <a:schemeClr val="bg1"/>
              </a:solidFill>
            </a:endParaRPr>
          </a:p>
        </p:txBody>
      </p:sp>
      <p:pic>
        <p:nvPicPr>
          <p:cNvPr id="28" name="Picture 27">
            <a:extLst>
              <a:ext uri="{FF2B5EF4-FFF2-40B4-BE49-F238E27FC236}">
                <a16:creationId xmlns:a16="http://schemas.microsoft.com/office/drawing/2014/main" id="{58D122AC-7097-7847-9051-FFD47D06D60A}"/>
              </a:ext>
            </a:extLst>
          </p:cNvPr>
          <p:cNvPicPr>
            <a:picLocks noChangeAspect="1"/>
          </p:cNvPicPr>
          <p:nvPr/>
        </p:nvPicPr>
        <p:blipFill rotWithShape="1">
          <a:blip r:embed="rId3"/>
          <a:srcRect l="12273" r="-12273"/>
          <a:stretch/>
        </p:blipFill>
        <p:spPr>
          <a:xfrm>
            <a:off x="8094121" y="3907261"/>
            <a:ext cx="3840114" cy="2560076"/>
          </a:xfrm>
          <a:prstGeom prst="rect">
            <a:avLst/>
          </a:prstGeom>
        </p:spPr>
      </p:pic>
    </p:spTree>
    <p:extLst>
      <p:ext uri="{BB962C8B-B14F-4D97-AF65-F5344CB8AC3E}">
        <p14:creationId xmlns:p14="http://schemas.microsoft.com/office/powerpoint/2010/main" val="16287226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BD150-5C7B-6D48-83FA-BE9016885685}"/>
              </a:ext>
            </a:extLst>
          </p:cNvPr>
          <p:cNvSpPr>
            <a:spLocks noGrp="1"/>
          </p:cNvSpPr>
          <p:nvPr>
            <p:ph type="title"/>
          </p:nvPr>
        </p:nvSpPr>
        <p:spPr/>
        <p:txBody>
          <a:bodyPr/>
          <a:lstStyle/>
          <a:p>
            <a:r>
              <a:rPr lang="en-US" dirty="0"/>
              <a:t>Automated data-quality monitoring and calibrations </a:t>
            </a:r>
          </a:p>
        </p:txBody>
      </p:sp>
      <p:sp>
        <p:nvSpPr>
          <p:cNvPr id="4" name="Footer Placeholder 3">
            <a:extLst>
              <a:ext uri="{FF2B5EF4-FFF2-40B4-BE49-F238E27FC236}">
                <a16:creationId xmlns:a16="http://schemas.microsoft.com/office/drawing/2014/main" id="{D30C4B2B-288F-644B-8B3F-C0E54C1DA09F}"/>
              </a:ext>
            </a:extLst>
          </p:cNvPr>
          <p:cNvSpPr>
            <a:spLocks noGrp="1"/>
          </p:cNvSpPr>
          <p:nvPr>
            <p:ph type="ftr" sz="quarter" idx="11"/>
          </p:nvPr>
        </p:nvSpPr>
        <p:spPr/>
        <p:txBody>
          <a:bodyPr/>
          <a:lstStyle/>
          <a:p>
            <a:r>
              <a:rPr lang="en-US"/>
              <a:t>AIEC and INDRA-ASTRA projects discussion, June 9, 2021.</a:t>
            </a:r>
            <a:endParaRPr lang="en-US" dirty="0"/>
          </a:p>
        </p:txBody>
      </p:sp>
      <p:sp>
        <p:nvSpPr>
          <p:cNvPr id="5" name="Slide Number Placeholder 4">
            <a:extLst>
              <a:ext uri="{FF2B5EF4-FFF2-40B4-BE49-F238E27FC236}">
                <a16:creationId xmlns:a16="http://schemas.microsoft.com/office/drawing/2014/main" id="{2211358D-0932-534F-8929-EA3DDA3EA218}"/>
              </a:ext>
            </a:extLst>
          </p:cNvPr>
          <p:cNvSpPr>
            <a:spLocks noGrp="1"/>
          </p:cNvSpPr>
          <p:nvPr>
            <p:ph type="sldNum" sz="quarter" idx="12"/>
          </p:nvPr>
        </p:nvSpPr>
        <p:spPr/>
        <p:txBody>
          <a:bodyPr/>
          <a:lstStyle/>
          <a:p>
            <a:fld id="{07E1C93C-5050-FC42-8F10-D22D4F119D13}" type="slidenum">
              <a:rPr lang="en-US" smtClean="0"/>
              <a:pPr/>
              <a:t>9</a:t>
            </a:fld>
            <a:endParaRPr lang="en-US" dirty="0"/>
          </a:p>
        </p:txBody>
      </p:sp>
      <p:sp>
        <p:nvSpPr>
          <p:cNvPr id="8" name="Rectangle 7">
            <a:extLst>
              <a:ext uri="{FF2B5EF4-FFF2-40B4-BE49-F238E27FC236}">
                <a16:creationId xmlns:a16="http://schemas.microsoft.com/office/drawing/2014/main" id="{7C8B0739-9D98-0447-BA3D-34BBD79ECA35}"/>
              </a:ext>
            </a:extLst>
          </p:cNvPr>
          <p:cNvSpPr/>
          <p:nvPr/>
        </p:nvSpPr>
        <p:spPr>
          <a:xfrm>
            <a:off x="4267200" y="3281680"/>
            <a:ext cx="447040" cy="218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5" name="Group 24">
            <a:extLst>
              <a:ext uri="{FF2B5EF4-FFF2-40B4-BE49-F238E27FC236}">
                <a16:creationId xmlns:a16="http://schemas.microsoft.com/office/drawing/2014/main" id="{66215D91-FF9A-1D42-AA85-3834C6AF74CB}"/>
              </a:ext>
            </a:extLst>
          </p:cNvPr>
          <p:cNvGrpSpPr/>
          <p:nvPr/>
        </p:nvGrpSpPr>
        <p:grpSpPr>
          <a:xfrm>
            <a:off x="282399" y="899180"/>
            <a:ext cx="11982800" cy="3178737"/>
            <a:chOff x="424639" y="2758460"/>
            <a:chExt cx="11982800" cy="3178737"/>
          </a:xfrm>
        </p:grpSpPr>
        <p:pic>
          <p:nvPicPr>
            <p:cNvPr id="11" name="Picture 10">
              <a:extLst>
                <a:ext uri="{FF2B5EF4-FFF2-40B4-BE49-F238E27FC236}">
                  <a16:creationId xmlns:a16="http://schemas.microsoft.com/office/drawing/2014/main" id="{0E337772-422C-1041-9D5E-CA8872C40952}"/>
                </a:ext>
              </a:extLst>
            </p:cNvPr>
            <p:cNvPicPr>
              <a:picLocks noChangeAspect="1"/>
            </p:cNvPicPr>
            <p:nvPr/>
          </p:nvPicPr>
          <p:blipFill>
            <a:blip r:embed="rId2"/>
            <a:stretch>
              <a:fillRect/>
            </a:stretch>
          </p:blipFill>
          <p:spPr>
            <a:xfrm>
              <a:off x="424639" y="2947109"/>
              <a:ext cx="4478387" cy="2985591"/>
            </a:xfrm>
            <a:prstGeom prst="rect">
              <a:avLst/>
            </a:prstGeom>
          </p:spPr>
        </p:pic>
        <p:pic>
          <p:nvPicPr>
            <p:cNvPr id="21" name="Picture 20">
              <a:extLst>
                <a:ext uri="{FF2B5EF4-FFF2-40B4-BE49-F238E27FC236}">
                  <a16:creationId xmlns:a16="http://schemas.microsoft.com/office/drawing/2014/main" id="{AA33D785-94C8-4848-B6DD-0EF2F1918C80}"/>
                </a:ext>
              </a:extLst>
            </p:cNvPr>
            <p:cNvPicPr>
              <a:picLocks noChangeAspect="1"/>
            </p:cNvPicPr>
            <p:nvPr/>
          </p:nvPicPr>
          <p:blipFill rotWithShape="1">
            <a:blip r:embed="rId3"/>
            <a:srcRect l="12273" r="-12273"/>
            <a:stretch/>
          </p:blipFill>
          <p:spPr>
            <a:xfrm>
              <a:off x="4462827" y="2939151"/>
              <a:ext cx="4485132" cy="2990088"/>
            </a:xfrm>
            <a:prstGeom prst="rect">
              <a:avLst/>
            </a:prstGeom>
          </p:spPr>
        </p:pic>
        <p:pic>
          <p:nvPicPr>
            <p:cNvPr id="10" name="Picture 9">
              <a:extLst>
                <a:ext uri="{FF2B5EF4-FFF2-40B4-BE49-F238E27FC236}">
                  <a16:creationId xmlns:a16="http://schemas.microsoft.com/office/drawing/2014/main" id="{7AEA8DEB-D10B-6946-8BCF-81540E40BE79}"/>
                </a:ext>
              </a:extLst>
            </p:cNvPr>
            <p:cNvPicPr>
              <a:picLocks noChangeAspect="1"/>
            </p:cNvPicPr>
            <p:nvPr/>
          </p:nvPicPr>
          <p:blipFill rotWithShape="1">
            <a:blip r:embed="rId4"/>
            <a:srcRect l="12370" r="-12370"/>
            <a:stretch/>
          </p:blipFill>
          <p:spPr>
            <a:xfrm>
              <a:off x="7922307" y="2947109"/>
              <a:ext cx="4485132" cy="2990088"/>
            </a:xfrm>
            <a:prstGeom prst="rect">
              <a:avLst/>
            </a:prstGeom>
          </p:spPr>
        </p:pic>
        <p:sp>
          <p:nvSpPr>
            <p:cNvPr id="22" name="TextBox 21">
              <a:extLst>
                <a:ext uri="{FF2B5EF4-FFF2-40B4-BE49-F238E27FC236}">
                  <a16:creationId xmlns:a16="http://schemas.microsoft.com/office/drawing/2014/main" id="{D8E69CDF-57E1-A54C-89DA-CC447AE3FE2B}"/>
                </a:ext>
              </a:extLst>
            </p:cNvPr>
            <p:cNvSpPr txBox="1"/>
            <p:nvPr/>
          </p:nvSpPr>
          <p:spPr>
            <a:xfrm>
              <a:off x="1003347" y="2758460"/>
              <a:ext cx="3459480" cy="523220"/>
            </a:xfrm>
            <a:prstGeom prst="rect">
              <a:avLst/>
            </a:prstGeom>
            <a:solidFill>
              <a:schemeClr val="bg1"/>
            </a:solidFill>
            <a:ln>
              <a:solidFill>
                <a:schemeClr val="bg1"/>
              </a:solidFill>
            </a:ln>
          </p:spPr>
          <p:txBody>
            <a:bodyPr wrap="square" rtlCol="0">
              <a:spAutoFit/>
            </a:bodyPr>
            <a:lstStyle/>
            <a:p>
              <a:r>
                <a:rPr lang="en-US" sz="1400" b="1" dirty="0"/>
                <a:t>Automatically identify changes in the underlying probability distribution</a:t>
              </a:r>
            </a:p>
          </p:txBody>
        </p:sp>
        <p:sp>
          <p:nvSpPr>
            <p:cNvPr id="23" name="TextBox 22">
              <a:extLst>
                <a:ext uri="{FF2B5EF4-FFF2-40B4-BE49-F238E27FC236}">
                  <a16:creationId xmlns:a16="http://schemas.microsoft.com/office/drawing/2014/main" id="{7C605645-B22B-994D-B4C6-8A31F098C19C}"/>
                </a:ext>
              </a:extLst>
            </p:cNvPr>
            <p:cNvSpPr txBox="1"/>
            <p:nvPr/>
          </p:nvSpPr>
          <p:spPr>
            <a:xfrm>
              <a:off x="4450003" y="2758460"/>
              <a:ext cx="3528090" cy="523220"/>
            </a:xfrm>
            <a:prstGeom prst="rect">
              <a:avLst/>
            </a:prstGeom>
            <a:solidFill>
              <a:schemeClr val="bg1"/>
            </a:solidFill>
            <a:ln>
              <a:solidFill>
                <a:schemeClr val="bg1"/>
              </a:solidFill>
            </a:ln>
          </p:spPr>
          <p:txBody>
            <a:bodyPr wrap="square" rtlCol="0">
              <a:spAutoFit/>
            </a:bodyPr>
            <a:lstStyle/>
            <a:p>
              <a:endParaRPr lang="en-US" sz="1400" b="1" dirty="0"/>
            </a:p>
            <a:p>
              <a:r>
                <a:rPr lang="en-US" sz="1400" b="1" dirty="0"/>
                <a:t>Re-calibrate in case of changes</a:t>
              </a:r>
            </a:p>
          </p:txBody>
        </p:sp>
        <p:sp>
          <p:nvSpPr>
            <p:cNvPr id="24" name="TextBox 23">
              <a:extLst>
                <a:ext uri="{FF2B5EF4-FFF2-40B4-BE49-F238E27FC236}">
                  <a16:creationId xmlns:a16="http://schemas.microsoft.com/office/drawing/2014/main" id="{19213A64-730D-A741-B8B3-F45A7031D88C}"/>
                </a:ext>
              </a:extLst>
            </p:cNvPr>
            <p:cNvSpPr txBox="1"/>
            <p:nvPr/>
          </p:nvSpPr>
          <p:spPr>
            <a:xfrm>
              <a:off x="7922307" y="2758460"/>
              <a:ext cx="2715213" cy="523220"/>
            </a:xfrm>
            <a:prstGeom prst="rect">
              <a:avLst/>
            </a:prstGeom>
            <a:solidFill>
              <a:schemeClr val="bg1"/>
            </a:solidFill>
            <a:ln>
              <a:solidFill>
                <a:schemeClr val="bg1"/>
              </a:solidFill>
            </a:ln>
          </p:spPr>
          <p:txBody>
            <a:bodyPr wrap="square" rtlCol="0">
              <a:spAutoFit/>
            </a:bodyPr>
            <a:lstStyle/>
            <a:p>
              <a:endParaRPr lang="en-US" sz="1400" b="1" dirty="0"/>
            </a:p>
            <a:p>
              <a:r>
                <a:rPr lang="en-US" sz="1400" b="1" dirty="0"/>
                <a:t>Full re-calibration</a:t>
              </a:r>
            </a:p>
          </p:txBody>
        </p:sp>
      </p:gr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2B840BA6-10AE-6045-9254-F5721BC0CC78}"/>
                  </a:ext>
                </a:extLst>
              </p:cNvPr>
              <p:cNvSpPr txBox="1"/>
              <p:nvPr/>
            </p:nvSpPr>
            <p:spPr>
              <a:xfrm>
                <a:off x="1116473" y="4174310"/>
                <a:ext cx="9910669" cy="2185214"/>
              </a:xfrm>
              <a:prstGeom prst="rect">
                <a:avLst/>
              </a:prstGeom>
              <a:solidFill>
                <a:schemeClr val="accent2"/>
              </a:solidFill>
              <a:ln>
                <a:solidFill>
                  <a:schemeClr val="accent2"/>
                </a:solidFill>
              </a:ln>
            </p:spPr>
            <p:txBody>
              <a:bodyPr wrap="square" rtlCol="0">
                <a:spAutoFit/>
              </a:bodyPr>
              <a:lstStyle/>
              <a:p>
                <a:r>
                  <a:rPr lang="en-US" b="1" dirty="0">
                    <a:solidFill>
                      <a:schemeClr val="accent1"/>
                    </a:solidFill>
                  </a:rPr>
                  <a:t>Adapted and extended </a:t>
                </a:r>
                <a:r>
                  <a:rPr lang="en-US" b="1" dirty="0" err="1">
                    <a:solidFill>
                      <a:schemeClr val="accent1"/>
                    </a:solidFill>
                  </a:rPr>
                  <a:t>ADaptive</a:t>
                </a:r>
                <a:r>
                  <a:rPr lang="en-US" b="1" dirty="0">
                    <a:solidFill>
                      <a:schemeClr val="accent1"/>
                    </a:solidFill>
                  </a:rPr>
                  <a:t> </a:t>
                </a:r>
                <a:r>
                  <a:rPr lang="en-US" b="1" dirty="0" err="1">
                    <a:solidFill>
                      <a:schemeClr val="accent1"/>
                    </a:solidFill>
                  </a:rPr>
                  <a:t>WINdowing</a:t>
                </a:r>
                <a:r>
                  <a:rPr lang="en-US" b="1" dirty="0">
                    <a:solidFill>
                      <a:schemeClr val="accent1"/>
                    </a:solidFill>
                  </a:rPr>
                  <a:t> technique (ADWIN)</a:t>
                </a:r>
              </a:p>
              <a:p>
                <a:endParaRPr lang="en-US" sz="1000" b="1" dirty="0">
                  <a:solidFill>
                    <a:schemeClr val="accent1"/>
                  </a:solidFill>
                </a:endParaRPr>
              </a:p>
              <a:p>
                <a:pPr marL="285750" indent="-285750">
                  <a:buFont typeface="Arial" panose="020B0604020202020204" pitchFamily="34" charset="0"/>
                  <a:buChar char="•"/>
                </a:pPr>
                <a:r>
                  <a:rPr lang="en-US" dirty="0">
                    <a:solidFill>
                      <a:schemeClr val="tx1"/>
                    </a:solidFill>
                  </a:rPr>
                  <a:t>detecting distribution changes, concept drift, or anomalies in data streams</a:t>
                </a:r>
              </a:p>
              <a:p>
                <a:pPr marL="285750" indent="-285750">
                  <a:buFont typeface="Arial" panose="020B0604020202020204" pitchFamily="34" charset="0"/>
                  <a:buChar char="•"/>
                </a:pPr>
                <a:r>
                  <a:rPr lang="en-US" dirty="0"/>
                  <a:t>detection </a:t>
                </a:r>
                <a:r>
                  <a:rPr lang="en-US" dirty="0">
                    <a:solidFill>
                      <a:schemeClr val="tx1"/>
                    </a:solidFill>
                  </a:rPr>
                  <a:t>with established guarantees on the rates of false positives and false negatives</a:t>
                </a:r>
                <a:endParaRPr lang="en-US" dirty="0"/>
              </a:p>
              <a:p>
                <a:pPr marL="285750" indent="-285750">
                  <a:buFont typeface="Arial" panose="020B0604020202020204" pitchFamily="34" charset="0"/>
                  <a:buChar char="•"/>
                </a:pPr>
                <a:r>
                  <a:rPr lang="en-US" dirty="0">
                    <a:solidFill>
                      <a:schemeClr val="tx1"/>
                    </a:solidFill>
                  </a:rPr>
                  <a:t>keeps a sliding window </a:t>
                </a:r>
                <a14:m>
                  <m:oMath xmlns:m="http://schemas.openxmlformats.org/officeDocument/2006/math">
                    <m:r>
                      <a:rPr lang="en-US" b="0" i="1" smtClean="0">
                        <a:solidFill>
                          <a:schemeClr val="tx1"/>
                        </a:solidFill>
                        <a:latin typeface="Cambria Math" panose="02040503050406030204" pitchFamily="18" charset="0"/>
                      </a:rPr>
                      <m:t>𝑊</m:t>
                    </m:r>
                    <m:r>
                      <a:rPr lang="en-US" b="0" smtClean="0">
                        <a:solidFill>
                          <a:schemeClr val="tx1"/>
                        </a:solidFill>
                        <a:latin typeface="Cambria Math" panose="02040503050406030204" pitchFamily="18" charset="0"/>
                      </a:rPr>
                      <m:t> </m:t>
                    </m:r>
                  </m:oMath>
                </a14:m>
                <a:r>
                  <a:rPr lang="en-US" dirty="0">
                    <a:solidFill>
                      <a:schemeClr val="tx1"/>
                    </a:solidFill>
                  </a:rPr>
                  <a:t>with the most recently read data</a:t>
                </a:r>
              </a:p>
              <a:p>
                <a:pPr marL="285750" indent="-285750">
                  <a:buFont typeface="Arial" panose="020B0604020202020204" pitchFamily="34" charset="0"/>
                  <a:buChar char="•"/>
                </a:pPr>
                <a:r>
                  <a:rPr lang="en-US" dirty="0">
                    <a:solidFill>
                      <a:schemeClr val="tx1"/>
                    </a:solidFill>
                  </a:rPr>
                  <a:t>whenever two sufficiently large sub-windows of </a:t>
                </a:r>
                <a14:m>
                  <m:oMath xmlns:m="http://schemas.openxmlformats.org/officeDocument/2006/math">
                    <m:r>
                      <a:rPr lang="en-US" b="0" i="1" smtClean="0">
                        <a:solidFill>
                          <a:schemeClr val="tx1"/>
                        </a:solidFill>
                        <a:latin typeface="Cambria Math" panose="02040503050406030204" pitchFamily="18" charset="0"/>
                      </a:rPr>
                      <m:t>𝑊</m:t>
                    </m:r>
                  </m:oMath>
                </a14:m>
                <a:r>
                  <a:rPr lang="en-US" dirty="0">
                    <a:solidFill>
                      <a:schemeClr val="tx1"/>
                    </a:solidFill>
                  </a:rPr>
                  <a:t> have sufficiently different means, then it is likely the corresponding expected values are different, and the older portion of the window is dropped</a:t>
                </a:r>
              </a:p>
              <a:p>
                <a:pPr marL="285750" indent="-285750">
                  <a:buFont typeface="Arial" panose="020B0604020202020204" pitchFamily="34" charset="0"/>
                  <a:buChar char="•"/>
                </a:pPr>
                <a:r>
                  <a:rPr lang="en-US" dirty="0">
                    <a:solidFill>
                      <a:schemeClr val="tx1"/>
                    </a:solidFill>
                  </a:rPr>
                  <a:t>prediction intervals without any prior assumption on the underlying distribution of data samples</a:t>
                </a:r>
              </a:p>
            </p:txBody>
          </p:sp>
        </mc:Choice>
        <mc:Fallback xmlns="">
          <p:sp>
            <p:nvSpPr>
              <p:cNvPr id="26" name="TextBox 25">
                <a:extLst>
                  <a:ext uri="{FF2B5EF4-FFF2-40B4-BE49-F238E27FC236}">
                    <a16:creationId xmlns:a16="http://schemas.microsoft.com/office/drawing/2014/main" id="{2B840BA6-10AE-6045-9254-F5721BC0CC78}"/>
                  </a:ext>
                </a:extLst>
              </p:cNvPr>
              <p:cNvSpPr txBox="1">
                <a:spLocks noRot="1" noChangeAspect="1" noMove="1" noResize="1" noEditPoints="1" noAdjustHandles="1" noChangeArrowheads="1" noChangeShapeType="1" noTextEdit="1"/>
              </p:cNvSpPr>
              <p:nvPr/>
            </p:nvSpPr>
            <p:spPr>
              <a:xfrm>
                <a:off x="1116473" y="4174310"/>
                <a:ext cx="9910669" cy="2185214"/>
              </a:xfrm>
              <a:prstGeom prst="rect">
                <a:avLst/>
              </a:prstGeom>
              <a:blipFill>
                <a:blip r:embed="rId5"/>
                <a:stretch>
                  <a:fillRect l="-384" t="-1149" b="-2299"/>
                </a:stretch>
              </a:blipFill>
              <a:ln>
                <a:solidFill>
                  <a:schemeClr val="accent2"/>
                </a:solidFill>
              </a:ln>
            </p:spPr>
            <p:txBody>
              <a:bodyPr/>
              <a:lstStyle/>
              <a:p>
                <a:r>
                  <a:rPr lang="en-US">
                    <a:noFill/>
                  </a:rPr>
                  <a:t> </a:t>
                </a:r>
              </a:p>
            </p:txBody>
          </p:sp>
        </mc:Fallback>
      </mc:AlternateContent>
    </p:spTree>
    <p:extLst>
      <p:ext uri="{BB962C8B-B14F-4D97-AF65-F5344CB8AC3E}">
        <p14:creationId xmlns:p14="http://schemas.microsoft.com/office/powerpoint/2010/main" val="3235001695"/>
      </p:ext>
    </p:extLst>
  </p:cSld>
  <p:clrMapOvr>
    <a:masterClrMapping/>
  </p:clrMapOvr>
</p:sld>
</file>

<file path=ppt/theme/theme1.xml><?xml version="1.0" encoding="utf-8"?>
<a:theme xmlns:a="http://schemas.openxmlformats.org/drawingml/2006/main" name="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EB28AA59-C18E-FC4D-BD87-1D7964E0E4F6}" vid="{969E4A27-902D-3340-850E-95490CE2F52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1473</TotalTime>
  <Words>1544</Words>
  <Application>Microsoft Macintosh PowerPoint</Application>
  <PresentationFormat>Widescreen</PresentationFormat>
  <Paragraphs>252</Paragraphs>
  <Slides>12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PingFangSC-Regular</vt:lpstr>
      <vt:lpstr>.PingFangSC-Regular</vt:lpstr>
      <vt:lpstr>Arial</vt:lpstr>
      <vt:lpstr>Calibri</vt:lpstr>
      <vt:lpstr>Cambria Math</vt:lpstr>
      <vt:lpstr>Wingdings</vt:lpstr>
      <vt:lpstr>Office Theme</vt:lpstr>
      <vt:lpstr>INDRA-ASTRA: Evaluation &amp; Development of Algorithms &amp; Techniques for Streaming Detector Readout</vt:lpstr>
      <vt:lpstr>Towards the next-generation research model in Nuclear Physics</vt:lpstr>
      <vt:lpstr>History Enabling the Next Generation Research Model for Nuclear Physics (Chris Cuevas, Graham Heyes, Markus Diefenthaler, Rik Yoshida)</vt:lpstr>
      <vt:lpstr>Streaming readout and its opportunities</vt:lpstr>
      <vt:lpstr>Seamless integration of DAQ and analysis using AI/ML</vt:lpstr>
      <vt:lpstr>Streaming readout tests</vt:lpstr>
      <vt:lpstr>Streaming readout software</vt:lpstr>
      <vt:lpstr>Streaming readout analysis</vt:lpstr>
      <vt:lpstr>Automated data-quality monitoring and calibrations </vt:lpstr>
      <vt:lpstr>Address Challenges of Autonomous Control and Experimentation  </vt:lpstr>
      <vt:lpstr>Work plan</vt:lpstr>
      <vt:lpstr>INDRA-ASTRA: Evaluation &amp; Development of Algorithms &amp; Techniques for Streaming Detector Readout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Markus Diefenthaler</dc:creator>
  <cp:lastModifiedBy>Markus Diefenthaler</cp:lastModifiedBy>
  <cp:revision>102</cp:revision>
  <cp:lastPrinted>2020-10-09T18:33:56Z</cp:lastPrinted>
  <dcterms:created xsi:type="dcterms:W3CDTF">2020-06-23T00:37:00Z</dcterms:created>
  <dcterms:modified xsi:type="dcterms:W3CDTF">2021-06-09T02:05:36Z</dcterms:modified>
</cp:coreProperties>
</file>