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6076"/>
  </p:normalViewPr>
  <p:slideViewPr>
    <p:cSldViewPr snapToGrid="0" snapToObjects="1">
      <p:cViewPr varScale="1">
        <p:scale>
          <a:sx n="84" d="100"/>
          <a:sy n="84" d="100"/>
        </p:scale>
        <p:origin x="20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2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5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6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7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1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7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1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7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1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65AF-B610-194C-AEAF-798C7401185E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2581C-53E9-024B-884E-FDA2614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34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2FF6-7127-134F-85FA-86FD3415D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9th Workshop of the APS Topical </a:t>
            </a:r>
            <a:r>
              <a:rPr lang="en-US" dirty="0">
                <a:latin typeface="+mn-lt"/>
              </a:rPr>
              <a:t>Group</a:t>
            </a:r>
            <a:r>
              <a:rPr lang="en-US" dirty="0"/>
              <a:t> on Hadronic Physics </a:t>
            </a:r>
            <a:br>
              <a:rPr lang="en-US" dirty="0"/>
            </a:br>
            <a:r>
              <a:rPr lang="en-US" sz="3100" dirty="0"/>
              <a:t>April 13 -16 , 2021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D4147-6CE6-924F-B2A8-A4EC6A802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181" y="4031455"/>
            <a:ext cx="11653284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dirty="0"/>
              <a:t>                                                                                                                                  </a:t>
            </a:r>
            <a:r>
              <a:rPr lang="en-US" sz="11200" dirty="0"/>
              <a:t>Julia </a:t>
            </a:r>
            <a:r>
              <a:rPr lang="en-US" sz="11200" dirty="0" err="1"/>
              <a:t>Velkovska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sz="5200" dirty="0">
              <a:solidFill>
                <a:srgbClr val="FF0000"/>
              </a:solidFill>
            </a:endParaRPr>
          </a:p>
          <a:p>
            <a:pPr algn="l"/>
            <a:endParaRPr lang="en-US" sz="5200" dirty="0">
              <a:solidFill>
                <a:srgbClr val="FF0000"/>
              </a:solidFill>
            </a:endParaRPr>
          </a:p>
          <a:p>
            <a:pPr algn="l"/>
            <a:r>
              <a:rPr lang="en-US" sz="17600" dirty="0">
                <a:solidFill>
                  <a:srgbClr val="FF0000"/>
                </a:solidFill>
              </a:rPr>
              <a:t>Thank You for 4 exciting days of hadronic physics ! </a:t>
            </a:r>
          </a:p>
          <a:p>
            <a:pPr algn="l"/>
            <a:endParaRPr lang="en-US" sz="3200" dirty="0"/>
          </a:p>
          <a:p>
            <a:pPr algn="l"/>
            <a:r>
              <a:rPr lang="en-US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491FB4-6AC6-454A-8BEB-2F8F01F8F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046" y="4024944"/>
            <a:ext cx="1835888" cy="44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6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5F1F1-3B11-A94B-B050-152A01CD8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777" y="315802"/>
            <a:ext cx="10995836" cy="2070211"/>
          </a:xfrm>
        </p:spPr>
        <p:txBody>
          <a:bodyPr>
            <a:normAutofit/>
          </a:bodyPr>
          <a:lstStyle/>
          <a:p>
            <a:r>
              <a:rPr lang="en-US" dirty="0"/>
              <a:t>286 participants: thanks for the insightful discussions and collegiality</a:t>
            </a:r>
          </a:p>
          <a:p>
            <a:r>
              <a:rPr lang="en-US" dirty="0"/>
              <a:t>~160 speakers: thanks for sharing your research with the community</a:t>
            </a:r>
          </a:p>
          <a:p>
            <a:r>
              <a:rPr lang="en-US" dirty="0"/>
              <a:t>~30 session chairs and co-hosts: for running the meeting smoothly</a:t>
            </a:r>
          </a:p>
          <a:p>
            <a:r>
              <a:rPr lang="en-US" dirty="0"/>
              <a:t>The organizing committee: for many months of putting it together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81C382-E639-3048-8348-7FC234116DAC}"/>
              </a:ext>
            </a:extLst>
          </p:cNvPr>
          <p:cNvSpPr txBox="1">
            <a:spLocks/>
          </p:cNvSpPr>
          <p:nvPr/>
        </p:nvSpPr>
        <p:spPr>
          <a:xfrm>
            <a:off x="318977" y="2647618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0" dirty="0"/>
              <a:t>Fatma Aslan (Jefferson Lab)</a:t>
            </a:r>
          </a:p>
          <a:p>
            <a:r>
              <a:rPr lang="en-US" sz="5500" dirty="0"/>
              <a:t>Astrid Hiller Blin (Jefferson Lab)</a:t>
            </a:r>
          </a:p>
          <a:p>
            <a:r>
              <a:rPr lang="en-US" sz="5500" dirty="0"/>
              <a:t>Vincent Cheung (UC Davis)</a:t>
            </a:r>
          </a:p>
          <a:p>
            <a:r>
              <a:rPr lang="en-US" sz="5500" b="1" dirty="0"/>
              <a:t>Ian </a:t>
            </a:r>
            <a:r>
              <a:rPr lang="en-US" sz="5500" b="1" dirty="0" err="1"/>
              <a:t>Cloët</a:t>
            </a:r>
            <a:r>
              <a:rPr lang="en-US" sz="5500" b="1" dirty="0"/>
              <a:t> (Argonne National Laboratory) (co-chair</a:t>
            </a:r>
            <a:r>
              <a:rPr lang="en-US" sz="5500" dirty="0"/>
              <a:t>)</a:t>
            </a:r>
          </a:p>
          <a:p>
            <a:r>
              <a:rPr lang="en-US" sz="5500" dirty="0" err="1"/>
              <a:t>Lamiaa</a:t>
            </a:r>
            <a:r>
              <a:rPr lang="en-US" sz="5500" dirty="0"/>
              <a:t> El </a:t>
            </a:r>
            <a:r>
              <a:rPr lang="en-US" sz="5500" dirty="0" err="1"/>
              <a:t>Fassi</a:t>
            </a:r>
            <a:r>
              <a:rPr lang="en-US" sz="5500" dirty="0"/>
              <a:t> (Mississippi State University)</a:t>
            </a:r>
          </a:p>
          <a:p>
            <a:r>
              <a:rPr lang="en-US" sz="5500" dirty="0"/>
              <a:t>Oleg </a:t>
            </a:r>
            <a:r>
              <a:rPr lang="en-US" sz="5500" dirty="0" err="1"/>
              <a:t>Eyser</a:t>
            </a:r>
            <a:r>
              <a:rPr lang="en-US" sz="5500" dirty="0"/>
              <a:t> (Brookhaven National Laboratory)</a:t>
            </a:r>
          </a:p>
          <a:p>
            <a:r>
              <a:rPr lang="en-US" sz="5500" dirty="0"/>
              <a:t>Susan Gardner (University of Kentucky)</a:t>
            </a:r>
          </a:p>
          <a:p>
            <a:r>
              <a:rPr lang="en-US" sz="5500" b="1" dirty="0"/>
              <a:t>Dave Gaskell (Jefferson Lab) (co-chair)</a:t>
            </a:r>
          </a:p>
          <a:p>
            <a:r>
              <a:rPr lang="en-US" sz="5500" dirty="0"/>
              <a:t>Tim Hobbs (Southern Methodist University)</a:t>
            </a:r>
          </a:p>
          <a:p>
            <a:r>
              <a:rPr lang="en-US" sz="5500" dirty="0"/>
              <a:t>Garth Huber (University of Regina)</a:t>
            </a:r>
          </a:p>
          <a:p>
            <a:r>
              <a:rPr lang="en-US" sz="5500" dirty="0" err="1"/>
              <a:t>Sookhyun</a:t>
            </a:r>
            <a:r>
              <a:rPr lang="en-US" sz="5500" dirty="0"/>
              <a:t> Lee (University of Michigan)</a:t>
            </a:r>
          </a:p>
          <a:p>
            <a:r>
              <a:rPr lang="en-US" sz="5500" dirty="0"/>
              <a:t>Amy Nicholson (The University of North Carolina)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3762663-23C5-3F4D-A644-104B6764C268}"/>
              </a:ext>
            </a:extLst>
          </p:cNvPr>
          <p:cNvSpPr txBox="1">
            <a:spLocks/>
          </p:cNvSpPr>
          <p:nvPr/>
        </p:nvSpPr>
        <p:spPr>
          <a:xfrm>
            <a:off x="5691962" y="2647618"/>
            <a:ext cx="5546651" cy="435133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0" dirty="0"/>
              <a:t>Dennis </a:t>
            </a:r>
            <a:r>
              <a:rPr lang="en-US" sz="5500" dirty="0" err="1"/>
              <a:t>Perepelitsa</a:t>
            </a:r>
            <a:r>
              <a:rPr lang="en-US" sz="5500" dirty="0"/>
              <a:t> (University of Colorado-Boulder)</a:t>
            </a:r>
          </a:p>
          <a:p>
            <a:r>
              <a:rPr lang="en-US" sz="5500" dirty="0"/>
              <a:t>Alexei </a:t>
            </a:r>
            <a:r>
              <a:rPr lang="en-US" sz="5500" dirty="0" err="1"/>
              <a:t>Prokudin</a:t>
            </a:r>
            <a:r>
              <a:rPr lang="en-US" sz="5500" dirty="0"/>
              <a:t> (Penn State Berks)</a:t>
            </a:r>
          </a:p>
          <a:p>
            <a:r>
              <a:rPr lang="en-US" sz="5500" dirty="0"/>
              <a:t>David Richards (Jefferson Lab)</a:t>
            </a:r>
          </a:p>
          <a:p>
            <a:r>
              <a:rPr lang="en-US" sz="5500" dirty="0"/>
              <a:t>Susan </a:t>
            </a:r>
            <a:r>
              <a:rPr lang="en-US" sz="5500" dirty="0" err="1"/>
              <a:t>Schadmand</a:t>
            </a:r>
            <a:r>
              <a:rPr lang="en-US" sz="5500" dirty="0"/>
              <a:t> (IKP </a:t>
            </a:r>
            <a:r>
              <a:rPr lang="en-US" sz="5500" dirty="0" err="1"/>
              <a:t>Juelich</a:t>
            </a:r>
            <a:r>
              <a:rPr lang="en-US" sz="5500" dirty="0"/>
              <a:t>)</a:t>
            </a:r>
          </a:p>
          <a:p>
            <a:r>
              <a:rPr lang="en-US" sz="5500" dirty="0" err="1"/>
              <a:t>Bjoern</a:t>
            </a:r>
            <a:r>
              <a:rPr lang="en-US" sz="5500" dirty="0"/>
              <a:t> </a:t>
            </a:r>
            <a:r>
              <a:rPr lang="en-US" sz="5500" dirty="0" err="1"/>
              <a:t>Schenke</a:t>
            </a:r>
            <a:r>
              <a:rPr lang="en-US" sz="5500" dirty="0"/>
              <a:t> (Brookhaven National Laboratory)</a:t>
            </a:r>
          </a:p>
          <a:p>
            <a:r>
              <a:rPr lang="en-US" sz="5500" dirty="0"/>
              <a:t>Ralf </a:t>
            </a:r>
            <a:r>
              <a:rPr lang="en-US" sz="5500" dirty="0" err="1"/>
              <a:t>Seidl</a:t>
            </a:r>
            <a:r>
              <a:rPr lang="en-US" sz="5500" dirty="0"/>
              <a:t> (RIKEN)</a:t>
            </a:r>
          </a:p>
          <a:p>
            <a:r>
              <a:rPr lang="en-US" sz="5500" dirty="0" err="1"/>
              <a:t>Phiala</a:t>
            </a:r>
            <a:r>
              <a:rPr lang="en-US" sz="5500" dirty="0"/>
              <a:t> Shanahan (MIT)</a:t>
            </a:r>
          </a:p>
          <a:p>
            <a:r>
              <a:rPr lang="en-US" sz="5500" dirty="0"/>
              <a:t>Matthew Sievert (New Mexico State University)</a:t>
            </a:r>
          </a:p>
          <a:p>
            <a:r>
              <a:rPr lang="en-US" sz="5500" dirty="0"/>
              <a:t>Michael Strickland (Kent State University)</a:t>
            </a:r>
          </a:p>
          <a:p>
            <a:r>
              <a:rPr lang="en-US" sz="5500" dirty="0"/>
              <a:t>Richard Trotta (The Catholic University of America)</a:t>
            </a:r>
          </a:p>
          <a:p>
            <a:r>
              <a:rPr lang="en-US" sz="5500" dirty="0"/>
              <a:t>Julia </a:t>
            </a:r>
            <a:r>
              <a:rPr lang="en-US" sz="5500" dirty="0" err="1"/>
              <a:t>Velkovska</a:t>
            </a:r>
            <a:r>
              <a:rPr lang="en-US" sz="5500" dirty="0"/>
              <a:t> (Vanderbilt University)</a:t>
            </a:r>
          </a:p>
          <a:p>
            <a:r>
              <a:rPr lang="en-US" sz="5500" dirty="0"/>
              <a:t>Ramona Vogt (LLNL &amp; UC Davis)</a:t>
            </a:r>
          </a:p>
          <a:p>
            <a:pPr marL="0" indent="0">
              <a:buFont typeface="Arial" panose="020B0604020202020204" pitchFamily="34" charset="0"/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5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389AC7F-4F25-9744-AF65-0B17A3CF3C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7924" y="1628775"/>
            <a:ext cx="8988552" cy="503593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3E2385-2C82-0C42-AE23-DA44308B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162877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10</a:t>
            </a:r>
            <a:r>
              <a:rPr lang="en-US" sz="3200" baseline="30000" dirty="0"/>
              <a:t>th</a:t>
            </a:r>
            <a:r>
              <a:rPr lang="en-US" sz="3200" dirty="0"/>
              <a:t> Workshop of the APS Topical Group on Hadronic Physics </a:t>
            </a:r>
            <a:br>
              <a:rPr lang="en-US" sz="3200" dirty="0"/>
            </a:br>
            <a:r>
              <a:rPr lang="en-US" sz="3200" dirty="0"/>
              <a:t>April 12-14, 2023</a:t>
            </a:r>
            <a:br>
              <a:rPr lang="en-US" sz="3200" dirty="0"/>
            </a:br>
            <a:r>
              <a:rPr lang="en-US" sz="3200" dirty="0"/>
              <a:t>Minneapolis </a:t>
            </a:r>
          </a:p>
        </p:txBody>
      </p:sp>
    </p:spTree>
    <p:extLst>
      <p:ext uri="{BB962C8B-B14F-4D97-AF65-F5344CB8AC3E}">
        <p14:creationId xmlns:p14="http://schemas.microsoft.com/office/powerpoint/2010/main" val="309120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2385-2C82-0C42-AE23-DA44308B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10</a:t>
            </a:r>
            <a:r>
              <a:rPr lang="en-US" sz="3200" baseline="30000" dirty="0"/>
              <a:t>th</a:t>
            </a:r>
            <a:r>
              <a:rPr lang="en-US" sz="3200" dirty="0"/>
              <a:t> Workshop of the APS Topical Group on Hadronic Physics </a:t>
            </a:r>
            <a:br>
              <a:rPr lang="en-US" sz="3200" dirty="0"/>
            </a:br>
            <a:r>
              <a:rPr lang="en-US" sz="3200" dirty="0"/>
              <a:t>April 12-14, 2023</a:t>
            </a:r>
            <a:br>
              <a:rPr lang="en-US" sz="3200" dirty="0"/>
            </a:br>
            <a:r>
              <a:rPr lang="en-US" sz="3200" dirty="0"/>
              <a:t>Hilton Hotel, Minneapolis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3230C6C-D63A-634C-B752-98DFFD5A62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8" y="1516857"/>
            <a:ext cx="3222095" cy="4833143"/>
          </a:xfr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850B115-76CE-7445-92C6-2157D24D8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47160" y="3128963"/>
            <a:ext cx="8068628" cy="2976562"/>
          </a:xfrm>
        </p:spPr>
        <p:txBody>
          <a:bodyPr>
            <a:normAutofit fontScale="92500"/>
          </a:bodyPr>
          <a:lstStyle/>
          <a:p>
            <a:r>
              <a:rPr lang="en-US" dirty="0"/>
              <a:t>Save the date </a:t>
            </a:r>
          </a:p>
          <a:p>
            <a:r>
              <a:rPr lang="en-US" dirty="0"/>
              <a:t>Join GHP (or continue your membership)</a:t>
            </a:r>
          </a:p>
          <a:p>
            <a:r>
              <a:rPr lang="en-US" dirty="0"/>
              <a:t>Volunteer to help organize it</a:t>
            </a:r>
          </a:p>
          <a:p>
            <a:r>
              <a:rPr lang="en-US" dirty="0"/>
              <a:t>I, along with the vice chair elected this year, will chair the meeting. Contact me </a:t>
            </a:r>
            <a:r>
              <a:rPr lang="en-US" dirty="0" err="1"/>
              <a:t>julia.velkovska@vanderbilt.edu</a:t>
            </a:r>
            <a:endParaRPr lang="en-US" dirty="0"/>
          </a:p>
          <a:p>
            <a:r>
              <a:rPr lang="en-US" dirty="0"/>
              <a:t>We are looking forward to welcoming you in person !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9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336</Words>
  <Application>Microsoft Macintosh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9th Workshop of the APS Topical Group on Hadronic Physics  April 13 -16 , 2021 </vt:lpstr>
      <vt:lpstr>PowerPoint Presentation</vt:lpstr>
      <vt:lpstr>10th Workshop of the APS Topical Group on Hadronic Physics  April 12-14, 2023 Minneapolis </vt:lpstr>
      <vt:lpstr>10th Workshop of the APS Topical Group on Hadronic Physics  April 12-14, 2023 Hilton Hotel, Minneapolis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Velkovska, Julia A</dc:creator>
  <cp:lastModifiedBy>Velkovska, Julia A</cp:lastModifiedBy>
  <cp:revision>23</cp:revision>
  <dcterms:created xsi:type="dcterms:W3CDTF">2021-04-15T23:28:20Z</dcterms:created>
  <dcterms:modified xsi:type="dcterms:W3CDTF">2021-04-16T19:44:04Z</dcterms:modified>
</cp:coreProperties>
</file>