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9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media/image30.jpg" ContentType="image/jpg"/>
  <Override PartName="/ppt/media/image31.jpg" ContentType="image/jpg"/>
  <Override PartName="/ppt/media/image33.jpg" ContentType="image/jpg"/>
  <Override PartName="/ppt/media/image34.jpg" ContentType="image/jpg"/>
  <Override PartName="/ppt/media/image46.jpg" ContentType="image/jpg"/>
  <Override PartName="/ppt/media/image48.jpg" ContentType="image/jpg"/>
  <Override PartName="/ppt/media/image49.jpg" ContentType="image/jpg"/>
  <Override PartName="/ppt/media/image50.jpg" ContentType="image/jpg"/>
  <Override PartName="/ppt/media/image51.jpg" ContentType="image/jpg"/>
  <Override PartName="/ppt/media/image52.jpg" ContentType="image/jpg"/>
  <Override PartName="/ppt/media/image56.jpg" ContentType="image/jpg"/>
  <Override PartName="/ppt/media/image57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134.jpg" ContentType="image/jpg"/>
  <Override PartName="/ppt/media/image135.jpg" ContentType="image/jpg"/>
  <Override PartName="/ppt/media/image136.jpg" ContentType="image/jpg"/>
  <Override PartName="/ppt/media/image137.jpg" ContentType="image/jpg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3" r:id="rId2"/>
    <p:sldMasterId id="2147483735" r:id="rId3"/>
    <p:sldMasterId id="2147483761" r:id="rId4"/>
    <p:sldMasterId id="2147483766" r:id="rId5"/>
    <p:sldMasterId id="2147483779" r:id="rId6"/>
    <p:sldMasterId id="2147483792" r:id="rId7"/>
    <p:sldMasterId id="2147483805" r:id="rId8"/>
    <p:sldMasterId id="2147483831" r:id="rId9"/>
    <p:sldMasterId id="2147483836" r:id="rId10"/>
  </p:sldMasterIdLst>
  <p:notesMasterIdLst>
    <p:notesMasterId r:id="rId56"/>
  </p:notesMasterIdLst>
  <p:sldIdLst>
    <p:sldId id="831" r:id="rId11"/>
    <p:sldId id="3690" r:id="rId12"/>
    <p:sldId id="689" r:id="rId13"/>
    <p:sldId id="690" r:id="rId14"/>
    <p:sldId id="3679" r:id="rId15"/>
    <p:sldId id="3695" r:id="rId16"/>
    <p:sldId id="3687" r:id="rId17"/>
    <p:sldId id="1881" r:id="rId18"/>
    <p:sldId id="3696" r:id="rId19"/>
    <p:sldId id="3692" r:id="rId20"/>
    <p:sldId id="280" r:id="rId21"/>
    <p:sldId id="914" r:id="rId22"/>
    <p:sldId id="256" r:id="rId23"/>
    <p:sldId id="937" r:id="rId24"/>
    <p:sldId id="954" r:id="rId25"/>
    <p:sldId id="666" r:id="rId26"/>
    <p:sldId id="3674" r:id="rId27"/>
    <p:sldId id="3677" r:id="rId28"/>
    <p:sldId id="707" r:id="rId29"/>
    <p:sldId id="1870" r:id="rId30"/>
    <p:sldId id="1877" r:id="rId31"/>
    <p:sldId id="3682" r:id="rId32"/>
    <p:sldId id="788" r:id="rId33"/>
    <p:sldId id="3683" r:id="rId34"/>
    <p:sldId id="3691" r:id="rId35"/>
    <p:sldId id="301" r:id="rId36"/>
    <p:sldId id="334" r:id="rId37"/>
    <p:sldId id="343" r:id="rId38"/>
    <p:sldId id="3694" r:id="rId39"/>
    <p:sldId id="1765" r:id="rId40"/>
    <p:sldId id="1767" r:id="rId41"/>
    <p:sldId id="3678" r:id="rId42"/>
    <p:sldId id="665" r:id="rId43"/>
    <p:sldId id="651" r:id="rId44"/>
    <p:sldId id="1878" r:id="rId45"/>
    <p:sldId id="2101" r:id="rId46"/>
    <p:sldId id="3680" r:id="rId47"/>
    <p:sldId id="1766" r:id="rId48"/>
    <p:sldId id="1768" r:id="rId49"/>
    <p:sldId id="3676" r:id="rId50"/>
    <p:sldId id="3686" r:id="rId51"/>
    <p:sldId id="3685" r:id="rId52"/>
    <p:sldId id="430" r:id="rId53"/>
    <p:sldId id="1523" r:id="rId54"/>
    <p:sldId id="1882" r:id="rId55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olfej" initials="jww" lastIdx="4" clrIdx="0"/>
  <p:cmAuthor id="1" name="helpdesk" initials="h" lastIdx="1" clrIdx="1"/>
  <p:cmAuthor id="2" name="wolfej:" initials="jw" lastIdx="2" clrIdx="2"/>
  <p:cmAuthor id="3" name="Hallman, Timothy" initials="HT" lastIdx="1" clrIdx="3">
    <p:extLst>
      <p:ext uri="{19B8F6BF-5375-455C-9EA6-DF929625EA0E}">
        <p15:presenceInfo xmlns:p15="http://schemas.microsoft.com/office/powerpoint/2012/main" userId="S-1-5-21-414935543-1342250053-1793291686-48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000099"/>
    <a:srgbClr val="E9EDF4"/>
    <a:srgbClr val="DFA6A5"/>
    <a:srgbClr val="D28280"/>
    <a:srgbClr val="9999FF"/>
    <a:srgbClr val="A399F1"/>
    <a:srgbClr val="D5D0F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524" autoAdjust="0"/>
    <p:restoredTop sz="92994" autoAdjust="0"/>
  </p:normalViewPr>
  <p:slideViewPr>
    <p:cSldViewPr snapToGrid="0">
      <p:cViewPr varScale="1">
        <p:scale>
          <a:sx n="48" d="100"/>
          <a:sy n="48" d="100"/>
        </p:scale>
        <p:origin x="1142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872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7840" cy="461804"/>
          </a:xfrm>
          <a:prstGeom prst="rect">
            <a:avLst/>
          </a:prstGeom>
        </p:spPr>
        <p:txBody>
          <a:bodyPr vert="horz" lIns="92948" tIns="46474" rIns="92948" bIns="4647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948" tIns="46474" rIns="92948" bIns="46474" rtlCol="0"/>
          <a:lstStyle>
            <a:lvl1pPr algn="r">
              <a:defRPr sz="1200"/>
            </a:lvl1pPr>
          </a:lstStyle>
          <a:p>
            <a:fld id="{47D92E2A-5110-4645-A68D-1E3B9B46B112}" type="datetimeFigureOut">
              <a:rPr lang="en-US" smtClean="0"/>
              <a:pPr/>
              <a:t>4/15/2021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48" tIns="46474" rIns="92948" bIns="4647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948" tIns="46474" rIns="92948" bIns="4647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772668"/>
            <a:ext cx="3037840" cy="461804"/>
          </a:xfrm>
          <a:prstGeom prst="rect">
            <a:avLst/>
          </a:prstGeom>
        </p:spPr>
        <p:txBody>
          <a:bodyPr vert="horz" lIns="92948" tIns="46474" rIns="92948" bIns="4647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948" tIns="46474" rIns="92948" bIns="46474" rtlCol="0" anchor="b"/>
          <a:lstStyle>
            <a:lvl1pPr algn="r">
              <a:defRPr sz="1200"/>
            </a:lvl1pPr>
          </a:lstStyle>
          <a:p>
            <a:fld id="{D396381A-F256-4FCC-A8A9-171E310B2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213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6381A-F256-4FCC-A8A9-171E310B2DB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917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E485B-1613-42F8-B370-C0A2717509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1562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381A-F256-4FCC-A8A9-171E310B2DB3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833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5288"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09443" indent="-272863" defTabSz="885288"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91451" indent="-218290" defTabSz="885288"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28031" indent="-218290" defTabSz="885288"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64611" indent="-218290" defTabSz="885288"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01192" indent="-218290" algn="ctr" defTabSz="885288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37772" indent="-218290" algn="ctr" defTabSz="885288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274352" indent="-218290" algn="ctr" defTabSz="885288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10932" indent="-218290" algn="ctr" defTabSz="885288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8570BDD-E255-6045-87C9-C1652B425E6E}" type="slidenum">
              <a:rPr lang="en-US" sz="1100" b="0"/>
              <a:pPr/>
              <a:t>14</a:t>
            </a:fld>
            <a:endParaRPr lang="en-US" sz="1100" b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25" y="668338"/>
            <a:ext cx="4460875" cy="3344862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4559" y="4236259"/>
            <a:ext cx="4917017" cy="401329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8746" tIns="44372" rIns="88746" bIns="44372"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033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figures as appropriate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D29B5-A7BA-884E-BD13-B6F37FBFF9E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696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D29B5-A7BA-884E-BD13-B6F37FBFF9E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65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920FA5-32ED-415E-BF5B-FCFE8DF64C82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26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920FA5-32ED-415E-BF5B-FCFE8DF64C82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60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9E07BA-0E8C-4C8E-852B-F3B0A0CF9351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692150"/>
            <a:ext cx="4632325" cy="3475038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153" y="4396626"/>
            <a:ext cx="5162511" cy="4164889"/>
          </a:xfrm>
          <a:noFill/>
          <a:ln/>
        </p:spPr>
        <p:txBody>
          <a:bodyPr lIns="89198" tIns="44604" rIns="89198" bIns="44604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543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76D4B8-3D7E-42E7-AF06-6D9133F7F08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26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E146D-72E3-4D17-8794-005420F3EB37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834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oleObject" Target="../embeddings/oleObject2.bin"/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914400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0066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429000"/>
            <a:ext cx="6400800" cy="99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rgbClr val="0066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5257800"/>
            <a:ext cx="6705600" cy="1066800"/>
          </a:xfrm>
          <a:prstGeom prst="rect">
            <a:avLst/>
          </a:prstGeom>
        </p:spPr>
        <p:txBody>
          <a:bodyPr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>
                <a:solidFill>
                  <a:srgbClr val="006600"/>
                </a:solidFill>
              </a:defRPr>
            </a:lvl1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1">
                <a:solidFill>
                  <a:srgbClr val="006600"/>
                </a:solidFill>
              </a:defRPr>
            </a:lvl4pPr>
          </a:lstStyle>
          <a:p>
            <a:r>
              <a:rPr lang="en-US" dirty="0"/>
              <a:t>Click to add subtitle</a:t>
            </a:r>
          </a:p>
          <a:p>
            <a:pPr lvl="3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ox - no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text box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0722" y="972403"/>
            <a:ext cx="8345605" cy="507355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674217" y="6492875"/>
            <a:ext cx="469783" cy="365125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35970C-66DA-42B4-8591-6E363A3B5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9126A-FC52-4215-8592-762373734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9076"/>
            <a:ext cx="9144000" cy="94899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1437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5334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201D95-7DA7-4796-A8A2-3AD8AB5CD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9076"/>
            <a:ext cx="9144000" cy="94899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7660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rmAutofit/>
          </a:bodyPr>
          <a:lstStyle>
            <a:lvl1pPr algn="r">
              <a:defRPr sz="2800" b="1" i="1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5D4C779-986B-3B4D-8FBC-DBBC56204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92567"/>
            <a:ext cx="2057400" cy="260515"/>
          </a:xfrm>
        </p:spPr>
        <p:txBody>
          <a:bodyPr/>
          <a:lstStyle>
            <a:lvl1pPr algn="l">
              <a:defRPr sz="1000">
                <a:latin typeface="Comic Sans MS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F081317-6467-482B-BBEC-87FEFA5B5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92568"/>
            <a:ext cx="3086100" cy="260514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Comic Sans MS"/>
                <a:cs typeface="Comic Sans MS"/>
              </a:defRPr>
            </a:lvl1pPr>
          </a:lstStyle>
          <a:p>
            <a:r>
              <a:rPr lang="en-US"/>
              <a:t>EICUG Remote Meeting, April 23rd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824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25" y="158157"/>
            <a:ext cx="7162800" cy="762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Subtitle</a:t>
            </a:r>
            <a:br>
              <a:rPr lang="en-US" dirty="0"/>
            </a:b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299930" y="924519"/>
            <a:ext cx="8534400" cy="556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225"/>
              </a:spcBef>
              <a:spcAft>
                <a:spcPts val="225"/>
              </a:spcAft>
              <a:buFont typeface="Wingdings" pitchFamily="2" charset="2"/>
              <a:buNone/>
              <a:defRPr sz="1350" b="1">
                <a:solidFill>
                  <a:srgbClr val="002060"/>
                </a:solidFill>
                <a:latin typeface="+mn-lt"/>
                <a:cs typeface="Arial" pitchFamily="34" charset="0"/>
              </a:defRPr>
            </a:lvl1pPr>
            <a:lvl2pPr marL="685800" indent="-342900">
              <a:spcBef>
                <a:spcPts val="225"/>
              </a:spcBef>
              <a:spcAft>
                <a:spcPts val="225"/>
              </a:spcAft>
              <a:buFont typeface="Arial" pitchFamily="34" charset="0"/>
              <a:buChar char="●"/>
              <a:defRPr sz="1200">
                <a:solidFill>
                  <a:srgbClr val="002060"/>
                </a:solidFill>
                <a:latin typeface="+mn-lt"/>
                <a:cs typeface="Arial" pitchFamily="34" charset="0"/>
              </a:defRPr>
            </a:lvl2pPr>
            <a:lvl3pPr marL="1028700" indent="-342900">
              <a:buFont typeface="Courier New" pitchFamily="49" charset="0"/>
              <a:buChar char="o"/>
              <a:defRPr sz="1125" baseline="0">
                <a:solidFill>
                  <a:srgbClr val="002060"/>
                </a:solidFill>
                <a:latin typeface="+mn-lt"/>
              </a:defRPr>
            </a:lvl3pPr>
            <a:lvl4pPr marL="1371600" indent="-342900">
              <a:buFont typeface="+mj-lt"/>
              <a:buNone/>
              <a:defRPr sz="1275">
                <a:solidFill>
                  <a:srgbClr val="002060"/>
                </a:solidFill>
              </a:defRPr>
            </a:lvl4pPr>
            <a:lvl5pPr marL="1714500" indent="-342900">
              <a:buFont typeface="+mj-lt"/>
              <a:buNone/>
              <a:defRPr sz="1275"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3810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8224623" y="6623644"/>
            <a:ext cx="919378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energy.gov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3615887" y="6555822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131EA82-0226-494D-BCD0-CAC795CE0BB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072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33208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6" y="1320107"/>
            <a:ext cx="7864929" cy="4810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0571" tIns="45285" rIns="90571" bIns="45285">
            <a:spAutoFit/>
          </a:bodyPr>
          <a:lstStyle/>
          <a:p>
            <a:pPr defTabSz="45297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813" dirty="0">
              <a:solidFill>
                <a:srgbClr val="B81414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524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0571" tIns="45285" rIns="90571" bIns="45285">
            <a:spAutoFit/>
          </a:bodyPr>
          <a:lstStyle/>
          <a:p>
            <a:pPr defTabSz="4529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13" dirty="0">
              <a:solidFill>
                <a:srgbClr val="B81414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781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4"/>
            <a:ext cx="8991600" cy="4857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242897" y="6356450"/>
            <a:ext cx="4139103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31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T. Glasmacher, September 2020 FRIB Update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46296"/>
            <a:ext cx="9144000" cy="7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238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44C13D-964A-B94A-988F-0C16B01729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8" y="6547759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900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741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-Tim-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88440"/>
            <a:ext cx="7772400" cy="914400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0066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2778760"/>
            <a:ext cx="6400800" cy="99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rgbClr val="0066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493240" y="4052628"/>
            <a:ext cx="63924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Dr. Timothy J. Hallman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Associate Director of the Office of Science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for Nuclear Physics</a:t>
            </a:r>
            <a:endParaRPr lang="en-US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E350C5-507E-4560-96D4-2FD048C82F76}"/>
              </a:ext>
            </a:extLst>
          </p:cNvPr>
          <p:cNvGrpSpPr/>
          <p:nvPr userDrawn="1"/>
        </p:nvGrpSpPr>
        <p:grpSpPr>
          <a:xfrm>
            <a:off x="141202" y="5266921"/>
            <a:ext cx="8861595" cy="1451158"/>
            <a:chOff x="340394" y="5232571"/>
            <a:chExt cx="8861595" cy="145115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549F7F6-0FEB-4671-967A-D2DAE81EFFD4}"/>
                </a:ext>
              </a:extLst>
            </p:cNvPr>
            <p:cNvGrpSpPr/>
            <p:nvPr userDrawn="1"/>
          </p:nvGrpSpPr>
          <p:grpSpPr>
            <a:xfrm>
              <a:off x="340394" y="5249622"/>
              <a:ext cx="8861595" cy="1405525"/>
              <a:chOff x="-429688" y="5202910"/>
              <a:chExt cx="8861595" cy="1405525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836CD68-A2FF-4B2C-ADE6-A67CC8FC923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705" t="1497" r="12829" b="1090"/>
              <a:stretch/>
            </p:blipFill>
            <p:spPr>
              <a:xfrm>
                <a:off x="-429688" y="5216517"/>
                <a:ext cx="1040524" cy="137496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20" name="Picture 19" descr="ATLAS_nj386569f7_online.jpg">
                <a:extLst>
                  <a:ext uri="{FF2B5EF4-FFF2-40B4-BE49-F238E27FC236}">
                    <a16:creationId xmlns:a16="http://schemas.microsoft.com/office/drawing/2014/main" id="{2BF05C30-6434-43C4-8364-DAD5191CC05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8" r="63375" b="1872"/>
              <a:stretch/>
            </p:blipFill>
            <p:spPr>
              <a:xfrm>
                <a:off x="2182466" y="5229129"/>
                <a:ext cx="1543076" cy="137930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EF7177B9-D890-43DC-8962-A80D175AC9C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t="8102" r="24571"/>
              <a:stretch/>
            </p:blipFill>
            <p:spPr>
              <a:xfrm>
                <a:off x="6961025" y="5210800"/>
                <a:ext cx="1470882" cy="1386400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22" name="Picture 7">
                <a:extLst>
                  <a:ext uri="{FF2B5EF4-FFF2-40B4-BE49-F238E27FC236}">
                    <a16:creationId xmlns:a16="http://schemas.microsoft.com/office/drawing/2014/main" id="{2CE94EE0-2CAD-4C8B-92D7-583BE423BA87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 r="2756"/>
              <a:stretch>
                <a:fillRect/>
              </a:stretch>
            </p:blipFill>
            <p:spPr bwMode="auto">
              <a:xfrm>
                <a:off x="3687434" y="5202910"/>
                <a:ext cx="1831173" cy="138640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pic>
          <p:nvPicPr>
            <p:cNvPr id="17" name="Picture 16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0E07A896-BBED-45DB-BFFC-6E09DCEFBAE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2" r="5094" b="12944"/>
            <a:stretch/>
          </p:blipFill>
          <p:spPr>
            <a:xfrm>
              <a:off x="6288689" y="5232571"/>
              <a:ext cx="1470882" cy="14205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8" name="Picture 17" descr="A picture containing indoor, electronics, tube, stack&#10;&#10;Description automatically generated">
              <a:extLst>
                <a:ext uri="{FF2B5EF4-FFF2-40B4-BE49-F238E27FC236}">
                  <a16:creationId xmlns:a16="http://schemas.microsoft.com/office/drawing/2014/main" id="{B3D39E75-0FAD-4046-9CF8-2655FC1C300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2" r="18584"/>
            <a:stretch/>
          </p:blipFill>
          <p:spPr>
            <a:xfrm>
              <a:off x="1354856" y="5249622"/>
              <a:ext cx="1543076" cy="14341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1067492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8A97BA-DB9B-4291-87AE-AF89EA7F18B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9078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lank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026964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ox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216357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text box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0722" y="972403"/>
            <a:ext cx="8345605" cy="507355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711291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92801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343400" y="5943600"/>
            <a:ext cx="4495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  <a:t>Thomas Roser</a:t>
            </a:r>
            <a:b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  <a:t>DOE Budget Briefing</a:t>
            </a:r>
            <a:b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  <a:t>February 05, 2014</a:t>
            </a: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304800" y="5943600"/>
          <a:ext cx="19431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943100" imgH="723900" progId="Word.Document.8">
                  <p:embed/>
                </p:oleObj>
              </mc:Choice>
              <mc:Fallback>
                <p:oleObj name="Document" r:id="rId2" imgW="1943100" imgH="723900" progId="Word.Document.8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943600"/>
                        <a:ext cx="19431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2286000"/>
            <a:ext cx="8534399" cy="31051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38430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753475" y="0"/>
            <a:ext cx="390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EA5177B-A2B8-4C9E-9B8E-728DD9FEFC8A}" type="slidenum">
              <a:rPr lang="en-US" altLang="en-US" sz="1400" b="0" smtClean="0">
                <a:solidFill>
                  <a:srgbClr val="000000"/>
                </a:solidFill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 b="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56393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77464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1" y="815975"/>
            <a:ext cx="4191000" cy="6042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86300" y="815975"/>
            <a:ext cx="4257675" cy="6042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32118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E bottom - blank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715474" y="6492875"/>
            <a:ext cx="4285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0E35970C-66DA-42B4-8591-6E363A3B576E}" type="slidenum">
              <a:rPr lang="en-US" sz="100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56065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lank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8A97BA-DB9B-4291-87AE-AF89EA7F18B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68024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lank - no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8A97BA-DB9B-4291-87AE-AF89EA7F18B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77544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ox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63000" y="6492875"/>
            <a:ext cx="381000" cy="3651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5970C-66DA-42B4-8591-6E363A3B5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31458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ox - no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63000" y="6492875"/>
            <a:ext cx="381000" cy="3651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5970C-66DA-42B4-8591-6E363A3B5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46218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text box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8A97BA-DB9B-4291-87AE-AF89EA7F18B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0722" y="972403"/>
            <a:ext cx="8345605" cy="507355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935243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6492875"/>
            <a:ext cx="381000" cy="365125"/>
          </a:xfrm>
        </p:spPr>
        <p:txBody>
          <a:bodyPr/>
          <a:lstStyle/>
          <a:p>
            <a:fld id="{F244239F-A578-4BB7-8042-38DC781613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219075"/>
            <a:ext cx="9144000" cy="1143000"/>
          </a:xfrm>
        </p:spPr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1359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55FD-F83C-4433-AE11-4D89943CC4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35448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8229600" cy="480060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571B0C3B-3A7D-3848-B824-737E096AF391}" type="datetime4">
              <a:rPr lang="en-US" smtClean="0"/>
              <a:pPr/>
              <a:t>April 15,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3184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CA38C-1162-4BDA-8F41-57BABAA53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8778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C6E28-C1BA-48D2-A05D-8205298CC0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794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8715474" y="6492875"/>
            <a:ext cx="4285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0E35970C-66DA-42B4-8591-6E363A3B576E}" type="slidenum">
              <a:rPr lang="en-US" sz="100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62146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99C52-C1A4-41AC-93EE-78A3845B9A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7531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77963-5DDD-492F-84AF-490230497F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4651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6E5BE-0699-4529-84E1-4ACD9FA4E5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8663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5412D-DFE9-4E81-AF35-853EC40C65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3659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225B9-F555-454F-97B9-548D843C6E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7259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D6F93-D9B4-4C10-A171-1C7F2D948E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4452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3901F-C5BB-405F-A356-DED223241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3628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C1558-F8C2-4067-8020-4A7AEF45BC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9120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25211-07AE-4317-8FC6-3CA538685C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8805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DAD58-E714-432F-9E9F-0F8C517CBA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751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E bottom - blank - no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715474" y="6492875"/>
            <a:ext cx="4285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0E35970C-66DA-42B4-8591-6E363A3B576E}" type="slidenum">
              <a:rPr lang="en-US" sz="100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548538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1925"/>
            <a:ext cx="2057400" cy="63071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1925"/>
            <a:ext cx="6019800" cy="63071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2F664-FA1E-4ABE-A363-E3304929FB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2456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C6E28-C1BA-48D2-A05D-8205298CC0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5965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99C52-C1A4-41AC-93EE-78A3845B9A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808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77963-5DDD-492F-84AF-490230497F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07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6E5BE-0699-4529-84E1-4ACD9FA4E5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651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5412D-DFE9-4E81-AF35-853EC40C65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166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225B9-F555-454F-97B9-548D843C6E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3643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D6F93-D9B4-4C10-A171-1C7F2D948E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488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3901F-C5BB-405F-A356-DED223241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0464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C1558-F8C2-4067-8020-4A7AEF45BC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815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715474" y="6492875"/>
            <a:ext cx="4285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0E35970C-66DA-42B4-8591-6E363A3B576E}" type="slidenum">
              <a:rPr lang="en-US" sz="100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874908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25211-07AE-4317-8FC6-3CA538685C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8124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DAD58-E714-432F-9E9F-0F8C517CBA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6208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1925"/>
            <a:ext cx="2057400" cy="63071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1925"/>
            <a:ext cx="6019800" cy="63071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2F664-FA1E-4ABE-A363-E3304929FB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5635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C6E28-C1BA-48D2-A05D-8205298CC0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8752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99C52-C1A4-41AC-93EE-78A3845B9A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6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77963-5DDD-492F-84AF-490230497F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1827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6E5BE-0699-4529-84E1-4ACD9FA4E5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0317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5412D-DFE9-4E81-AF35-853EC40C65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2174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225B9-F555-454F-97B9-548D843C6E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5140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D6F93-D9B4-4C10-A171-1C7F2D948E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419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lank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8715474" y="6492875"/>
            <a:ext cx="4285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0E35970C-66DA-42B4-8591-6E363A3B576E}" type="slidenum">
              <a:rPr lang="en-US" sz="100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3901F-C5BB-405F-A356-DED223241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882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C1558-F8C2-4067-8020-4A7AEF45BC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5763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25211-07AE-4317-8FC6-3CA538685C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4088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DAD58-E714-432F-9E9F-0F8C517CBA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101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1925"/>
            <a:ext cx="2057400" cy="63071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1925"/>
            <a:ext cx="6019800" cy="63071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2F664-FA1E-4ABE-A363-E3304929FB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9539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343400" y="5943600"/>
            <a:ext cx="4495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  <a:t>Thomas Roser</a:t>
            </a:r>
            <a:b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  <a:t>DOE Budget Briefing</a:t>
            </a:r>
            <a:b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  <a:t>February 05, 2014</a:t>
            </a: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304800" y="5943600"/>
          <a:ext cx="19431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943100" imgH="723900" progId="Word.Document.8">
                  <p:embed/>
                </p:oleObj>
              </mc:Choice>
              <mc:Fallback>
                <p:oleObj name="Document" r:id="rId2" imgW="19431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943600"/>
                        <a:ext cx="19431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2286000"/>
            <a:ext cx="8534399" cy="31051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212194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753475" y="0"/>
            <a:ext cx="390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EA5177B-A2B8-4C9E-9B8E-728DD9FEFC8A}" type="slidenum">
              <a:rPr lang="en-US" altLang="en-US" sz="1400" b="0" smtClean="0">
                <a:solidFill>
                  <a:srgbClr val="000000"/>
                </a:solidFill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 b="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150632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231590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1" y="815975"/>
            <a:ext cx="4191000" cy="6042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86300" y="815975"/>
            <a:ext cx="4257675" cy="6042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626235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C6E28-C1BA-48D2-A05D-8205298CC0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432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lank - no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99C52-C1A4-41AC-93EE-78A3845B9A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3612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77963-5DDD-492F-84AF-490230497F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7492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6E5BE-0699-4529-84E1-4ACD9FA4E5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2034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5412D-DFE9-4E81-AF35-853EC40C65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7714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225B9-F555-454F-97B9-548D843C6E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7976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D6F93-D9B4-4C10-A171-1C7F2D948E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109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3901F-C5BB-405F-A356-DED223241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2568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C1558-F8C2-4067-8020-4A7AEF45BC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5216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25211-07AE-4317-8FC6-3CA538685C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0005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DAD58-E714-432F-9E9F-0F8C517CBA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412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ox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1925"/>
            <a:ext cx="2057400" cy="63071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1925"/>
            <a:ext cx="6019800" cy="63071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2F664-FA1E-4ABE-A363-E3304929FB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813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19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image" Target="../media/image9.jpe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8.jpeg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34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9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image" Target="../media/image19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4.pn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78.xml"/><Relationship Id="rId9" Type="http://schemas.openxmlformats.org/officeDocument/2006/relationships/image" Target="../media/image1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tal-logo-green-text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"/>
            <a:ext cx="4470400" cy="74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5"/>
          <p:cNvSpPr>
            <a:spLocks noChangeArrowheads="1"/>
          </p:cNvSpPr>
          <p:nvPr/>
        </p:nvSpPr>
        <p:spPr bwMode="auto">
          <a:xfrm>
            <a:off x="0" y="990600"/>
            <a:ext cx="9144000" cy="42863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5558" tIns="42028" rIns="85558" bIns="42028"/>
          <a:lstStyle/>
          <a:p>
            <a:pPr defTabSz="966788"/>
            <a:endParaRPr lang="en-US" sz="1900" u="sng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9" r:id="rId2"/>
    <p:sldLayoutId id="2147483757" r:id="rId3"/>
    <p:sldLayoutId id="2147483758" r:id="rId4"/>
    <p:sldLayoutId id="2147483759" r:id="rId5"/>
    <p:sldLayoutId id="2147483760" r:id="rId6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8525" y="161925"/>
            <a:ext cx="51657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0000"/>
            <a:ext cx="8229600" cy="51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6175" y="6619875"/>
            <a:ext cx="3778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E77963-5DDD-492F-84AF-490230497F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3496" name="Rectangle 8"/>
          <p:cNvSpPr>
            <a:spLocks noChangeArrowheads="1"/>
          </p:cNvSpPr>
          <p:nvPr userDrawn="1"/>
        </p:nvSpPr>
        <p:spPr bwMode="auto">
          <a:xfrm>
            <a:off x="0" y="987425"/>
            <a:ext cx="9144000" cy="42863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5558" tIns="42028" rIns="85558" bIns="42028"/>
          <a:lstStyle/>
          <a:p>
            <a:pPr algn="ctr" defTabSz="866775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2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Picture 6" descr="RGB_Color-Seal_Green-Mark_SC_Horizontal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7500" y="197458"/>
            <a:ext cx="3821533" cy="65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8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64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030" name="Picture 9" descr="horizontal-logo-green-text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1"/>
          <p:cNvSpPr txBox="1">
            <a:spLocks/>
          </p:cNvSpPr>
          <p:nvPr/>
        </p:nvSpPr>
        <p:spPr>
          <a:xfrm>
            <a:off x="2734099" y="6404356"/>
            <a:ext cx="429490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0663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APS GHP Meeting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rgbClr val="10663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0663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1"/>
          <p:cNvSpPr txBox="1">
            <a:spLocks/>
          </p:cNvSpPr>
          <p:nvPr/>
        </p:nvSpPr>
        <p:spPr>
          <a:xfrm>
            <a:off x="6699335" y="6404356"/>
            <a:ext cx="168246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0663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April 15, 2021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8715474" y="6492875"/>
            <a:ext cx="4285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0E35970C-66DA-42B4-8591-6E363A3B576E}" type="slidenum">
              <a:rPr lang="en-US" sz="100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8" r:id="rId2"/>
    <p:sldLayoutId id="2147483725" r:id="rId3"/>
    <p:sldLayoutId id="2147483729" r:id="rId4"/>
    <p:sldLayoutId id="2147483727" r:id="rId5"/>
    <p:sldLayoutId id="2147483733" r:id="rId6"/>
    <p:sldLayoutId id="214748373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  <p:sldLayoutId id="2147483861" r:id="rId14"/>
    <p:sldLayoutId id="2147483862" r:id="rId15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64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030" name="Picture 9" descr="horizontal-logo-green-text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1"/>
          <p:cNvSpPr txBox="1">
            <a:spLocks/>
          </p:cNvSpPr>
          <p:nvPr/>
        </p:nvSpPr>
        <p:spPr>
          <a:xfrm>
            <a:off x="4020024" y="6492875"/>
            <a:ext cx="1712036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106636"/>
                </a:solidFill>
                <a:latin typeface="Arial" charset="0"/>
              </a:rPr>
              <a:t>		</a:t>
            </a:r>
          </a:p>
        </p:txBody>
      </p:sp>
      <p:sp>
        <p:nvSpPr>
          <p:cNvPr id="8" name="Footer Placeholder 1"/>
          <p:cNvSpPr txBox="1">
            <a:spLocks/>
          </p:cNvSpPr>
          <p:nvPr/>
        </p:nvSpPr>
        <p:spPr>
          <a:xfrm>
            <a:off x="6151349" y="6492875"/>
            <a:ext cx="1682465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dirty="0">
              <a:solidFill>
                <a:srgbClr val="10663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003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8" r:id="rId2"/>
    <p:sldLayoutId id="2147483740" r:id="rId3"/>
    <p:sldLayoutId id="2147483742" r:id="rId4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0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60413" y="96838"/>
            <a:ext cx="76787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" y="815975"/>
            <a:ext cx="8677275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8753475" y="0"/>
            <a:ext cx="390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A70143A-C4CA-4032-9D5C-5D0E9BB6912F}" type="slidenum">
              <a:rPr lang="en-US" altLang="en-US" sz="1400" b="0" smtClean="0">
                <a:solidFill>
                  <a:srgbClr val="000000"/>
                </a:solidFill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053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lang="en-US" sz="2400" b="1" dirty="0">
          <a:solidFill>
            <a:srgbClr val="FF0000"/>
          </a:solidFill>
          <a:latin typeface="Helvetica"/>
          <a:ea typeface="MS PGothic" pitchFamily="34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9pPr>
    </p:titleStyle>
    <p:bodyStyle>
      <a:lvl1pPr marL="233363" indent="-233363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6"/>
        </a:buBlip>
        <a:defRPr sz="2000">
          <a:solidFill>
            <a:srgbClr val="0000FF"/>
          </a:solidFill>
          <a:latin typeface="Helvetica"/>
          <a:ea typeface="MS PGothic" pitchFamily="34" charset="-128"/>
          <a:cs typeface="Helvetica"/>
        </a:defRPr>
      </a:lvl1pPr>
      <a:lvl2pPr marL="339725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7"/>
        </a:buBlip>
        <a:defRPr>
          <a:solidFill>
            <a:schemeClr val="tx1"/>
          </a:solidFill>
          <a:latin typeface="Helvetica"/>
          <a:ea typeface="MS PGothic" pitchFamily="34" charset="-128"/>
          <a:cs typeface="Helvetica"/>
        </a:defRPr>
      </a:lvl2pPr>
      <a:lvl3pPr marL="460375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8"/>
        </a:buBlip>
        <a:defRPr sz="1600" i="1">
          <a:solidFill>
            <a:schemeClr val="tx1"/>
          </a:solidFill>
          <a:latin typeface="Helvetica"/>
          <a:ea typeface="MS PGothic" pitchFamily="34" charset="-128"/>
          <a:cs typeface="Helvetica"/>
        </a:defRPr>
      </a:lvl3pPr>
      <a:lvl4pPr marL="569913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9"/>
        </a:buBlip>
        <a:defRPr sz="1400">
          <a:solidFill>
            <a:schemeClr val="tx1"/>
          </a:solidFill>
          <a:latin typeface="Helvetica"/>
          <a:ea typeface="MS PGothic" pitchFamily="34" charset="-128"/>
          <a:cs typeface="Helvetica"/>
        </a:defRPr>
      </a:lvl4pPr>
      <a:lvl5pPr marL="623888" indent="-163513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Helvetica"/>
          <a:ea typeface="MS PGothic" pitchFamily="34" charset="-128"/>
          <a:cs typeface="Helvetic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64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6386513"/>
            <a:ext cx="381000" cy="471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F8A97BA-DB9B-4291-87AE-AF89EA7F18B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0" name="Picture 9" descr="horizontal-logo-green-text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1"/>
          <p:cNvSpPr txBox="1">
            <a:spLocks/>
          </p:cNvSpPr>
          <p:nvPr/>
        </p:nvSpPr>
        <p:spPr>
          <a:xfrm>
            <a:off x="3673794" y="6492304"/>
            <a:ext cx="2176589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106636"/>
                </a:solidFill>
                <a:latin typeface="Arial" charset="0"/>
              </a:rPr>
              <a:t>Briefing for Dr. Marc Kastner		</a:t>
            </a:r>
          </a:p>
        </p:txBody>
      </p:sp>
      <p:sp>
        <p:nvSpPr>
          <p:cNvPr id="8" name="Footer Placeholder 1"/>
          <p:cNvSpPr txBox="1">
            <a:spLocks/>
          </p:cNvSpPr>
          <p:nvPr/>
        </p:nvSpPr>
        <p:spPr>
          <a:xfrm>
            <a:off x="6373291" y="6492303"/>
            <a:ext cx="1682465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106636"/>
                </a:solidFill>
                <a:latin typeface="Arial" charset="0"/>
              </a:rPr>
              <a:t>February 25, 2014</a:t>
            </a:r>
          </a:p>
        </p:txBody>
      </p:sp>
    </p:spTree>
    <p:extLst>
      <p:ext uri="{BB962C8B-B14F-4D97-AF65-F5344CB8AC3E}">
        <p14:creationId xmlns:p14="http://schemas.microsoft.com/office/powerpoint/2010/main" val="3840962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4" r:id="rId7"/>
    <p:sldLayoutId id="2147483775" r:id="rId8"/>
    <p:sldLayoutId id="2147483776" r:id="rId9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 kern="1200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8525" y="161925"/>
            <a:ext cx="51657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0000"/>
            <a:ext cx="8229600" cy="51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6175" y="6619875"/>
            <a:ext cx="3778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E77963-5DDD-492F-84AF-490230497F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3496" name="Rectangle 8"/>
          <p:cNvSpPr>
            <a:spLocks noChangeArrowheads="1"/>
          </p:cNvSpPr>
          <p:nvPr userDrawn="1"/>
        </p:nvSpPr>
        <p:spPr bwMode="auto">
          <a:xfrm>
            <a:off x="0" y="987425"/>
            <a:ext cx="9144000" cy="42863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5558" tIns="42028" rIns="85558" bIns="42028"/>
          <a:lstStyle/>
          <a:p>
            <a:pPr algn="ctr" defTabSz="866775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2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Picture 6" descr="RGB_Color-Seal_Green-Mark_SC_Horizontal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0" y="197458"/>
            <a:ext cx="3821533" cy="65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6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8525" y="161925"/>
            <a:ext cx="51657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0000"/>
            <a:ext cx="8229600" cy="51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6175" y="6619875"/>
            <a:ext cx="3778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E77963-5DDD-492F-84AF-490230497F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3496" name="Rectangle 8"/>
          <p:cNvSpPr>
            <a:spLocks noChangeArrowheads="1"/>
          </p:cNvSpPr>
          <p:nvPr userDrawn="1"/>
        </p:nvSpPr>
        <p:spPr bwMode="auto">
          <a:xfrm>
            <a:off x="0" y="987425"/>
            <a:ext cx="9144000" cy="42863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5558" tIns="42028" rIns="85558" bIns="42028"/>
          <a:lstStyle/>
          <a:p>
            <a:pPr algn="ctr" defTabSz="866775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2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221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8525" y="161925"/>
            <a:ext cx="51657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0000"/>
            <a:ext cx="8229600" cy="51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6175" y="6619875"/>
            <a:ext cx="3778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E77963-5DDD-492F-84AF-490230497F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3496" name="Rectangle 8"/>
          <p:cNvSpPr>
            <a:spLocks noChangeArrowheads="1"/>
          </p:cNvSpPr>
          <p:nvPr userDrawn="1"/>
        </p:nvSpPr>
        <p:spPr bwMode="auto">
          <a:xfrm>
            <a:off x="0" y="987425"/>
            <a:ext cx="9144000" cy="42863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5558" tIns="42028" rIns="85558" bIns="42028"/>
          <a:lstStyle/>
          <a:p>
            <a:pPr algn="ctr" defTabSz="866775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2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Picture 6" descr="RGB_Color-Seal_Green-Mark_SC_Horizontal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7" y="6282279"/>
            <a:ext cx="1969307" cy="33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27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60413" y="96838"/>
            <a:ext cx="76787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" y="815975"/>
            <a:ext cx="8677275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884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lang="en-US" sz="2400" b="1" dirty="0">
          <a:solidFill>
            <a:srgbClr val="FF0000"/>
          </a:solidFill>
          <a:latin typeface="Helvetica"/>
          <a:ea typeface="MS PGothic" pitchFamily="34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9pPr>
    </p:titleStyle>
    <p:bodyStyle>
      <a:lvl1pPr marL="233363" indent="-233363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6"/>
        </a:buBlip>
        <a:defRPr sz="2000">
          <a:solidFill>
            <a:srgbClr val="0000FF"/>
          </a:solidFill>
          <a:latin typeface="Helvetica"/>
          <a:ea typeface="MS PGothic" pitchFamily="34" charset="-128"/>
          <a:cs typeface="Helvetica"/>
        </a:defRPr>
      </a:lvl1pPr>
      <a:lvl2pPr marL="339725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7"/>
        </a:buBlip>
        <a:defRPr>
          <a:solidFill>
            <a:schemeClr val="tx1"/>
          </a:solidFill>
          <a:latin typeface="Helvetica"/>
          <a:ea typeface="MS PGothic" pitchFamily="34" charset="-128"/>
          <a:cs typeface="Helvetica"/>
        </a:defRPr>
      </a:lvl2pPr>
      <a:lvl3pPr marL="460375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8"/>
        </a:buBlip>
        <a:defRPr sz="1600" i="1">
          <a:solidFill>
            <a:schemeClr val="tx1"/>
          </a:solidFill>
          <a:latin typeface="Helvetica"/>
          <a:ea typeface="MS PGothic" pitchFamily="34" charset="-128"/>
          <a:cs typeface="Helvetica"/>
        </a:defRPr>
      </a:lvl3pPr>
      <a:lvl4pPr marL="569913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9"/>
        </a:buBlip>
        <a:defRPr sz="1400">
          <a:solidFill>
            <a:schemeClr val="tx1"/>
          </a:solidFill>
          <a:latin typeface="Helvetica"/>
          <a:ea typeface="MS PGothic" pitchFamily="34" charset="-128"/>
          <a:cs typeface="Helvetica"/>
        </a:defRPr>
      </a:lvl4pPr>
      <a:lvl5pPr marL="623888" indent="-163513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Helvetica"/>
          <a:ea typeface="MS PGothic" pitchFamily="34" charset="-128"/>
          <a:cs typeface="Helvetic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cyclotron.tamu.edu/50years" TargetMode="External"/><Relationship Id="rId5" Type="http://schemas.openxmlformats.org/officeDocument/2006/relationships/image" Target="../media/image40.png"/><Relationship Id="rId4" Type="http://schemas.openxmlformats.org/officeDocument/2006/relationships/hyperlink" Target="http://www.tunl.duke.edu/" TargetMode="External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jpg"/><Relationship Id="rId12" Type="http://schemas.openxmlformats.org/officeDocument/2006/relationships/image" Target="../media/image54.png"/><Relationship Id="rId17" Type="http://schemas.openxmlformats.org/officeDocument/2006/relationships/hyperlink" Target="http://aruna.physics.fsu.edu/" TargetMode="External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jpg"/><Relationship Id="rId10" Type="http://schemas.openxmlformats.org/officeDocument/2006/relationships/image" Target="../media/image52.jpg"/><Relationship Id="rId4" Type="http://schemas.openxmlformats.org/officeDocument/2006/relationships/image" Target="../media/image46.jpg"/><Relationship Id="rId9" Type="http://schemas.openxmlformats.org/officeDocument/2006/relationships/image" Target="../media/image51.jpg"/><Relationship Id="rId14" Type="http://schemas.openxmlformats.org/officeDocument/2006/relationships/image" Target="../media/image5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tiff"/><Relationship Id="rId13" Type="http://schemas.openxmlformats.org/officeDocument/2006/relationships/image" Target="../media/image87.jpeg"/><Relationship Id="rId3" Type="http://schemas.openxmlformats.org/officeDocument/2006/relationships/image" Target="../media/image77.png"/><Relationship Id="rId7" Type="http://schemas.openxmlformats.org/officeDocument/2006/relationships/image" Target="../media/image81.tiff"/><Relationship Id="rId12" Type="http://schemas.openxmlformats.org/officeDocument/2006/relationships/image" Target="../media/image8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84.jpeg"/><Relationship Id="rId4" Type="http://schemas.openxmlformats.org/officeDocument/2006/relationships/image" Target="../media/image78.png"/><Relationship Id="rId9" Type="http://schemas.openxmlformats.org/officeDocument/2006/relationships/image" Target="../media/image83.tiff"/><Relationship Id="rId14" Type="http://schemas.openxmlformats.org/officeDocument/2006/relationships/image" Target="../media/image8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tiff"/><Relationship Id="rId13" Type="http://schemas.openxmlformats.org/officeDocument/2006/relationships/image" Target="NULL"/><Relationship Id="rId3" Type="http://schemas.openxmlformats.org/officeDocument/2006/relationships/hyperlink" Target="https://nucleardata.berkeley.edu/" TargetMode="External"/><Relationship Id="rId7" Type="http://schemas.openxmlformats.org/officeDocument/2006/relationships/image" Target="../media/image93.tiff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notesSlide" Target="../notesSlides/notesSlide4.xml"/><Relationship Id="rId16" Type="http://schemas.openxmlformats.org/officeDocument/2006/relationships/image" Target="NUL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tiff"/><Relationship Id="rId11" Type="http://schemas.openxmlformats.org/officeDocument/2006/relationships/image" Target="../media/image96.svg"/><Relationship Id="rId5" Type="http://schemas.openxmlformats.org/officeDocument/2006/relationships/image" Target="../media/image91.jpeg"/><Relationship Id="rId15" Type="http://schemas.openxmlformats.org/officeDocument/2006/relationships/image" Target="NULL"/><Relationship Id="rId10" Type="http://schemas.openxmlformats.org/officeDocument/2006/relationships/image" Target="../media/image95.png"/><Relationship Id="rId4" Type="http://schemas.openxmlformats.org/officeDocument/2006/relationships/image" Target="../media/image90.tiff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hyperlink" Target="https://www.technologyreview.com/2020/08/26/1007688/cosmic-rays-could-pose-a-problem-for-future-quantum-computers/" TargetMode="External"/><Relationship Id="rId7" Type="http://schemas.openxmlformats.org/officeDocument/2006/relationships/image" Target="../media/image97.png"/><Relationship Id="rId2" Type="http://schemas.openxmlformats.org/officeDocument/2006/relationships/hyperlink" Target="https://www.pnnl.gov/news-media/natural-radiation-can-interfere-quantum-computers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newscientist.com/article/2252933-quantum-computers-may-be-destroyed-by-high-energy-particles-from-space/" TargetMode="External"/><Relationship Id="rId5" Type="http://schemas.openxmlformats.org/officeDocument/2006/relationships/hyperlink" Target="https://www.vice.com/en_us/article/wxqy5x/particles-from-space-are-messing-with-our-quantum-computers-scientists-discover" TargetMode="External"/><Relationship Id="rId4" Type="http://schemas.openxmlformats.org/officeDocument/2006/relationships/hyperlink" Target="https://www.independent.co.uk/life-style/gadgets-and-tech/news/quantum-computer-cosmic-rays-radiation-space-a9689946.html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13" Type="http://schemas.openxmlformats.org/officeDocument/2006/relationships/image" Target="../media/image109.jpeg"/><Relationship Id="rId18" Type="http://schemas.openxmlformats.org/officeDocument/2006/relationships/image" Target="../media/image11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12" Type="http://schemas.openxmlformats.org/officeDocument/2006/relationships/image" Target="../media/image108.jpeg"/><Relationship Id="rId17" Type="http://schemas.openxmlformats.org/officeDocument/2006/relationships/image" Target="../media/image113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2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2.jpeg"/><Relationship Id="rId11" Type="http://schemas.openxmlformats.org/officeDocument/2006/relationships/image" Target="../media/image107.jpeg"/><Relationship Id="rId5" Type="http://schemas.openxmlformats.org/officeDocument/2006/relationships/image" Target="../media/image101.jpeg"/><Relationship Id="rId15" Type="http://schemas.openxmlformats.org/officeDocument/2006/relationships/image" Target="../media/image111.jpeg"/><Relationship Id="rId10" Type="http://schemas.openxmlformats.org/officeDocument/2006/relationships/image" Target="../media/image106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Relationship Id="rId14" Type="http://schemas.openxmlformats.org/officeDocument/2006/relationships/image" Target="../media/image11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emf"/><Relationship Id="rId9" Type="http://schemas.openxmlformats.org/officeDocument/2006/relationships/image" Target="../media/image12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7.jpg"/><Relationship Id="rId5" Type="http://schemas.openxmlformats.org/officeDocument/2006/relationships/image" Target="../media/image136.jpg"/><Relationship Id="rId4" Type="http://schemas.openxmlformats.org/officeDocument/2006/relationships/image" Target="../media/image135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g"/><Relationship Id="rId13" Type="http://schemas.openxmlformats.org/officeDocument/2006/relationships/image" Target="../media/image148.jpg"/><Relationship Id="rId18" Type="http://schemas.openxmlformats.org/officeDocument/2006/relationships/image" Target="../media/image153.jpg"/><Relationship Id="rId26" Type="http://schemas.openxmlformats.org/officeDocument/2006/relationships/image" Target="../media/image161.jpg"/><Relationship Id="rId3" Type="http://schemas.openxmlformats.org/officeDocument/2006/relationships/image" Target="../media/image138.jpg"/><Relationship Id="rId21" Type="http://schemas.openxmlformats.org/officeDocument/2006/relationships/image" Target="../media/image156.jpeg"/><Relationship Id="rId7" Type="http://schemas.openxmlformats.org/officeDocument/2006/relationships/image" Target="../media/image142.jpg"/><Relationship Id="rId12" Type="http://schemas.openxmlformats.org/officeDocument/2006/relationships/image" Target="../media/image147.jpg"/><Relationship Id="rId17" Type="http://schemas.openxmlformats.org/officeDocument/2006/relationships/image" Target="../media/image152.jpg"/><Relationship Id="rId25" Type="http://schemas.openxmlformats.org/officeDocument/2006/relationships/image" Target="../media/image160.jp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51.jpg"/><Relationship Id="rId20" Type="http://schemas.openxmlformats.org/officeDocument/2006/relationships/image" Target="../media/image155.jpg"/><Relationship Id="rId29" Type="http://schemas.openxmlformats.org/officeDocument/2006/relationships/image" Target="../media/image16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1.jpg"/><Relationship Id="rId11" Type="http://schemas.openxmlformats.org/officeDocument/2006/relationships/image" Target="../media/image146.jpg"/><Relationship Id="rId24" Type="http://schemas.openxmlformats.org/officeDocument/2006/relationships/image" Target="../media/image159.jpg"/><Relationship Id="rId5" Type="http://schemas.openxmlformats.org/officeDocument/2006/relationships/image" Target="../media/image140.jpg"/><Relationship Id="rId15" Type="http://schemas.openxmlformats.org/officeDocument/2006/relationships/image" Target="../media/image150.jpg"/><Relationship Id="rId23" Type="http://schemas.openxmlformats.org/officeDocument/2006/relationships/image" Target="../media/image158.jpg"/><Relationship Id="rId28" Type="http://schemas.openxmlformats.org/officeDocument/2006/relationships/image" Target="../media/image163.png"/><Relationship Id="rId10" Type="http://schemas.openxmlformats.org/officeDocument/2006/relationships/image" Target="../media/image145.jpg"/><Relationship Id="rId19" Type="http://schemas.openxmlformats.org/officeDocument/2006/relationships/image" Target="../media/image154.jpg"/><Relationship Id="rId4" Type="http://schemas.openxmlformats.org/officeDocument/2006/relationships/image" Target="../media/image139.jpg"/><Relationship Id="rId9" Type="http://schemas.openxmlformats.org/officeDocument/2006/relationships/image" Target="../media/image144.jpg"/><Relationship Id="rId14" Type="http://schemas.openxmlformats.org/officeDocument/2006/relationships/image" Target="../media/image149.jpg"/><Relationship Id="rId22" Type="http://schemas.openxmlformats.org/officeDocument/2006/relationships/image" Target="../media/image157.jpg"/><Relationship Id="rId27" Type="http://schemas.openxmlformats.org/officeDocument/2006/relationships/image" Target="../media/image162.jpg"/><Relationship Id="rId30" Type="http://schemas.openxmlformats.org/officeDocument/2006/relationships/image" Target="../media/image16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2264177"/>
            <a:ext cx="6400800" cy="12607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altLang="en-US" sz="2000" dirty="0">
              <a:solidFill>
                <a:schemeClr val="tx1"/>
              </a:solidFill>
            </a:endParaRPr>
          </a:p>
          <a:p>
            <a:r>
              <a:rPr lang="en-US" sz="2000" b="0" i="0" dirty="0">
                <a:solidFill>
                  <a:schemeClr val="tx1"/>
                </a:solidFill>
                <a:effectLst/>
                <a:latin typeface="Roboto"/>
              </a:rPr>
              <a:t>Business Meeting of the 9</a:t>
            </a:r>
            <a:r>
              <a:rPr lang="en-US" sz="2000" b="0" i="0" baseline="30000" dirty="0">
                <a:solidFill>
                  <a:schemeClr val="tx1"/>
                </a:solidFill>
                <a:effectLst/>
                <a:latin typeface="Roboto"/>
              </a:rPr>
              <a:t>th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Roboto"/>
              </a:rPr>
              <a:t> Workshop of the APS Topical Group on Hadronic Physics (GHP)</a:t>
            </a:r>
          </a:p>
          <a:p>
            <a:r>
              <a:rPr lang="en-US" altLang="en-US" sz="2000" dirty="0">
                <a:solidFill>
                  <a:schemeClr val="tx1"/>
                </a:solidFill>
              </a:rPr>
              <a:t>April 15, 2021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1532657"/>
            <a:ext cx="7772400" cy="914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0066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/>
              <a:t>Perspectives from DOE Nuclear Physics</a:t>
            </a:r>
          </a:p>
        </p:txBody>
      </p:sp>
    </p:spTree>
    <p:extLst>
      <p:ext uri="{BB962C8B-B14F-4D97-AF65-F5344CB8AC3E}">
        <p14:creationId xmlns:p14="http://schemas.microsoft.com/office/powerpoint/2010/main" val="948602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48AB11E2-4FC9-47A1-B610-85C64109B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5589" y="141083"/>
            <a:ext cx="91440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106636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b="0">
                <a:solidFill>
                  <a:srgbClr val="008000"/>
                </a:solidFill>
              </a:rPr>
              <a:t>ATLAS Continues as a Premier Stable Beam Facility</a:t>
            </a:r>
            <a:endParaRPr lang="en-US" altLang="en-US" b="0" dirty="0">
              <a:solidFill>
                <a:srgbClr val="008000"/>
              </a:solidFill>
            </a:endParaRPr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0F88D2F4-29EF-412C-9A56-6289088C652E}"/>
              </a:ext>
            </a:extLst>
          </p:cNvPr>
          <p:cNvSpPr/>
          <p:nvPr/>
        </p:nvSpPr>
        <p:spPr>
          <a:xfrm>
            <a:off x="327660" y="979932"/>
            <a:ext cx="8488680" cy="52379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168068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13181" y="157209"/>
            <a:ext cx="59994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NEUTRON </a:t>
            </a:r>
            <a:r>
              <a:rPr spc="-35" dirty="0"/>
              <a:t>GENERATOR</a:t>
            </a:r>
            <a:r>
              <a:rPr spc="-20" dirty="0"/>
              <a:t> </a:t>
            </a:r>
            <a:r>
              <a:rPr spc="-5" dirty="0"/>
              <a:t>UPGRADE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5738" y="913891"/>
            <a:ext cx="6727190" cy="1113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8120" indent="-173355">
              <a:lnSpc>
                <a:spcPts val="2135"/>
              </a:lnSpc>
              <a:spcBef>
                <a:spcPts val="100"/>
              </a:spcBef>
              <a:buFont typeface="Wingdings"/>
              <a:buChar char=""/>
              <a:tabLst>
                <a:tab pos="198755" algn="l"/>
              </a:tabLst>
            </a:pPr>
            <a:r>
              <a:rPr sz="1800" spc="-5" dirty="0">
                <a:solidFill>
                  <a:srgbClr val="232425"/>
                </a:solidFill>
                <a:latin typeface="Arial"/>
                <a:cs typeface="Arial"/>
              </a:rPr>
              <a:t>Replace </a:t>
            </a:r>
            <a:r>
              <a:rPr sz="1800" spc="-7" baseline="23148" dirty="0">
                <a:solidFill>
                  <a:srgbClr val="232425"/>
                </a:solidFill>
                <a:latin typeface="Arial"/>
                <a:cs typeface="Arial"/>
              </a:rPr>
              <a:t>252</a:t>
            </a:r>
            <a:r>
              <a:rPr sz="1800" spc="-5" dirty="0">
                <a:solidFill>
                  <a:srgbClr val="232425"/>
                </a:solidFill>
                <a:latin typeface="Arial"/>
                <a:cs typeface="Arial"/>
              </a:rPr>
              <a:t>Cf </a:t>
            </a:r>
            <a:r>
              <a:rPr sz="1800" dirty="0">
                <a:solidFill>
                  <a:srgbClr val="232425"/>
                </a:solidFill>
                <a:latin typeface="Arial"/>
                <a:cs typeface="Arial"/>
              </a:rPr>
              <a:t>source </a:t>
            </a:r>
            <a:r>
              <a:rPr sz="1800" spc="-5" dirty="0">
                <a:solidFill>
                  <a:srgbClr val="232425"/>
                </a:solidFill>
                <a:latin typeface="Arial"/>
                <a:cs typeface="Arial"/>
              </a:rPr>
              <a:t>by neutron-induced </a:t>
            </a:r>
            <a:r>
              <a:rPr sz="1800" dirty="0">
                <a:solidFill>
                  <a:srgbClr val="232425"/>
                </a:solidFill>
                <a:latin typeface="Arial"/>
                <a:cs typeface="Arial"/>
              </a:rPr>
              <a:t>fission </a:t>
            </a:r>
            <a:r>
              <a:rPr sz="1800" spc="-5" dirty="0">
                <a:solidFill>
                  <a:srgbClr val="232425"/>
                </a:solidFill>
                <a:latin typeface="Arial"/>
                <a:cs typeface="Arial"/>
              </a:rPr>
              <a:t>on actinide</a:t>
            </a:r>
            <a:r>
              <a:rPr sz="1800" spc="-65" dirty="0">
                <a:solidFill>
                  <a:srgbClr val="23242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2425"/>
                </a:solidFill>
                <a:latin typeface="Arial"/>
                <a:cs typeface="Arial"/>
              </a:rPr>
              <a:t>foils</a:t>
            </a:r>
            <a:endParaRPr sz="1800" dirty="0">
              <a:latin typeface="Arial"/>
              <a:cs typeface="Arial"/>
            </a:endParaRPr>
          </a:p>
          <a:p>
            <a:pPr marL="546100" lvl="1" indent="-237490">
              <a:lnSpc>
                <a:spcPts val="2135"/>
              </a:lnSpc>
              <a:buChar char="–"/>
              <a:tabLst>
                <a:tab pos="546735" algn="l"/>
              </a:tabLst>
            </a:pPr>
            <a:r>
              <a:rPr sz="1800" dirty="0">
                <a:solidFill>
                  <a:srgbClr val="232425"/>
                </a:solidFill>
                <a:latin typeface="Arial"/>
                <a:cs typeface="Arial"/>
              </a:rPr>
              <a:t>More reliable source </a:t>
            </a:r>
            <a:r>
              <a:rPr sz="1800" spc="-5" dirty="0">
                <a:solidFill>
                  <a:srgbClr val="232425"/>
                </a:solidFill>
                <a:latin typeface="Arial"/>
                <a:cs typeface="Arial"/>
              </a:rPr>
              <a:t>of </a:t>
            </a:r>
            <a:r>
              <a:rPr sz="1800" dirty="0">
                <a:solidFill>
                  <a:srgbClr val="232425"/>
                </a:solidFill>
                <a:latin typeface="Arial"/>
                <a:cs typeface="Arial"/>
              </a:rPr>
              <a:t>fission</a:t>
            </a:r>
            <a:r>
              <a:rPr sz="1800" spc="-15" dirty="0">
                <a:solidFill>
                  <a:srgbClr val="232425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2425"/>
                </a:solidFill>
                <a:latin typeface="Arial"/>
                <a:cs typeface="Arial"/>
              </a:rPr>
              <a:t>products</a:t>
            </a:r>
            <a:endParaRPr sz="1800" dirty="0">
              <a:latin typeface="Arial"/>
              <a:cs typeface="Arial"/>
            </a:endParaRPr>
          </a:p>
          <a:p>
            <a:pPr marL="546100" lvl="1" indent="-237490">
              <a:lnSpc>
                <a:spcPts val="2135"/>
              </a:lnSpc>
              <a:spcBef>
                <a:spcPts val="20"/>
              </a:spcBef>
              <a:buChar char="–"/>
              <a:tabLst>
                <a:tab pos="546735" algn="l"/>
              </a:tabLst>
            </a:pPr>
            <a:r>
              <a:rPr sz="1800" dirty="0">
                <a:solidFill>
                  <a:srgbClr val="232425"/>
                </a:solidFill>
                <a:latin typeface="Arial"/>
                <a:cs typeface="Arial"/>
              </a:rPr>
              <a:t>Operationally </a:t>
            </a:r>
            <a:r>
              <a:rPr sz="1800" spc="-5" dirty="0">
                <a:solidFill>
                  <a:srgbClr val="232425"/>
                </a:solidFill>
                <a:latin typeface="Arial"/>
                <a:cs typeface="Arial"/>
              </a:rPr>
              <a:t>easier </a:t>
            </a:r>
            <a:r>
              <a:rPr sz="1800" dirty="0">
                <a:solidFill>
                  <a:srgbClr val="232425"/>
                </a:solidFill>
                <a:latin typeface="Arial"/>
                <a:cs typeface="Arial"/>
              </a:rPr>
              <a:t>to maintain </a:t>
            </a:r>
            <a:r>
              <a:rPr sz="1800" spc="-5" dirty="0">
                <a:solidFill>
                  <a:srgbClr val="232425"/>
                </a:solidFill>
                <a:latin typeface="Arial"/>
                <a:cs typeface="Arial"/>
              </a:rPr>
              <a:t>and</a:t>
            </a:r>
            <a:r>
              <a:rPr sz="1800" spc="-20" dirty="0">
                <a:solidFill>
                  <a:srgbClr val="232425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2425"/>
                </a:solidFill>
                <a:latin typeface="Arial"/>
                <a:cs typeface="Arial"/>
              </a:rPr>
              <a:t>operate</a:t>
            </a:r>
            <a:endParaRPr sz="1800" dirty="0">
              <a:latin typeface="Arial"/>
              <a:cs typeface="Arial"/>
            </a:endParaRPr>
          </a:p>
          <a:p>
            <a:pPr marL="546100" lvl="1" indent="-237490">
              <a:lnSpc>
                <a:spcPts val="2135"/>
              </a:lnSpc>
              <a:buChar char="–"/>
              <a:tabLst>
                <a:tab pos="546735" algn="l"/>
              </a:tabLst>
            </a:pPr>
            <a:r>
              <a:rPr sz="1800" spc="-5" dirty="0">
                <a:solidFill>
                  <a:srgbClr val="232425"/>
                </a:solidFill>
                <a:latin typeface="Arial"/>
                <a:cs typeface="Arial"/>
              </a:rPr>
              <a:t>Higher </a:t>
            </a:r>
            <a:r>
              <a:rPr sz="1800" dirty="0">
                <a:solidFill>
                  <a:srgbClr val="232425"/>
                </a:solidFill>
                <a:latin typeface="Arial"/>
                <a:cs typeface="Arial"/>
              </a:rPr>
              <a:t>fission yield feeding </a:t>
            </a:r>
            <a:r>
              <a:rPr sz="1800" spc="-5" dirty="0">
                <a:solidFill>
                  <a:srgbClr val="232425"/>
                </a:solidFill>
                <a:latin typeface="Arial"/>
                <a:cs typeface="Arial"/>
              </a:rPr>
              <a:t>in </a:t>
            </a:r>
            <a:r>
              <a:rPr sz="1800" dirty="0">
                <a:solidFill>
                  <a:srgbClr val="232425"/>
                </a:solidFill>
                <a:latin typeface="Arial"/>
                <a:cs typeface="Arial"/>
              </a:rPr>
              <a:t>the </a:t>
            </a:r>
            <a:r>
              <a:rPr sz="1800" spc="-7" baseline="23148" dirty="0">
                <a:solidFill>
                  <a:srgbClr val="232425"/>
                </a:solidFill>
                <a:latin typeface="Arial"/>
                <a:cs typeface="Arial"/>
              </a:rPr>
              <a:t>132</a:t>
            </a:r>
            <a:r>
              <a:rPr sz="1800" spc="-5" dirty="0">
                <a:solidFill>
                  <a:srgbClr val="232425"/>
                </a:solidFill>
                <a:latin typeface="Arial"/>
                <a:cs typeface="Arial"/>
              </a:rPr>
              <a:t>Sn</a:t>
            </a:r>
            <a:r>
              <a:rPr sz="1800" spc="-50" dirty="0">
                <a:solidFill>
                  <a:srgbClr val="232425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2425"/>
                </a:solidFill>
                <a:latin typeface="Arial"/>
                <a:cs typeface="Arial"/>
              </a:rPr>
              <a:t>region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02150" y="6517478"/>
            <a:ext cx="139700" cy="142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5"/>
              </a:lnSpc>
            </a:pPr>
            <a:r>
              <a:rPr sz="1000" spc="-10" dirty="0">
                <a:solidFill>
                  <a:srgbClr val="7F7F7F"/>
                </a:solidFill>
                <a:latin typeface="Arial"/>
                <a:cs typeface="Arial"/>
              </a:rPr>
              <a:t>25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1144" y="2373355"/>
            <a:ext cx="2382531" cy="17862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6858" y="2359075"/>
            <a:ext cx="2410460" cy="1814195"/>
          </a:xfrm>
          <a:custGeom>
            <a:avLst/>
            <a:gdLst/>
            <a:ahLst/>
            <a:cxnLst/>
            <a:rect l="l" t="t" r="r" b="b"/>
            <a:pathLst>
              <a:path w="2410460" h="1814195">
                <a:moveTo>
                  <a:pt x="0" y="0"/>
                </a:moveTo>
                <a:lnTo>
                  <a:pt x="2409883" y="0"/>
                </a:lnTo>
                <a:lnTo>
                  <a:pt x="2409883" y="1813898"/>
                </a:lnTo>
                <a:lnTo>
                  <a:pt x="0" y="1813898"/>
                </a:lnTo>
                <a:lnTo>
                  <a:pt x="0" y="0"/>
                </a:lnTo>
                <a:close/>
              </a:path>
            </a:pathLst>
          </a:custGeom>
          <a:ln w="28560">
            <a:solidFill>
              <a:srgbClr val="0082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03757" y="4198608"/>
            <a:ext cx="4846316" cy="25778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68295" y="3771137"/>
            <a:ext cx="1819656" cy="21488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09158" y="3751324"/>
            <a:ext cx="1565910" cy="1896745"/>
          </a:xfrm>
          <a:custGeom>
            <a:avLst/>
            <a:gdLst/>
            <a:ahLst/>
            <a:cxnLst/>
            <a:rect l="l" t="t" r="r" b="b"/>
            <a:pathLst>
              <a:path w="1565910" h="1896745">
                <a:moveTo>
                  <a:pt x="1434853" y="1782127"/>
                </a:moveTo>
                <a:lnTo>
                  <a:pt x="1390700" y="1818411"/>
                </a:lnTo>
                <a:lnTo>
                  <a:pt x="1565795" y="1896440"/>
                </a:lnTo>
                <a:lnTo>
                  <a:pt x="1544752" y="1804200"/>
                </a:lnTo>
                <a:lnTo>
                  <a:pt x="1452994" y="1804200"/>
                </a:lnTo>
                <a:lnTo>
                  <a:pt x="1434853" y="1782127"/>
                </a:lnTo>
                <a:close/>
              </a:path>
              <a:path w="1565910" h="1896745">
                <a:moveTo>
                  <a:pt x="1479010" y="1745842"/>
                </a:moveTo>
                <a:lnTo>
                  <a:pt x="1434853" y="1782127"/>
                </a:lnTo>
                <a:lnTo>
                  <a:pt x="1452994" y="1804200"/>
                </a:lnTo>
                <a:lnTo>
                  <a:pt x="1497152" y="1767916"/>
                </a:lnTo>
                <a:lnTo>
                  <a:pt x="1479010" y="1745842"/>
                </a:lnTo>
                <a:close/>
              </a:path>
              <a:path w="1565910" h="1896745">
                <a:moveTo>
                  <a:pt x="1523161" y="1709559"/>
                </a:moveTo>
                <a:lnTo>
                  <a:pt x="1479010" y="1745842"/>
                </a:lnTo>
                <a:lnTo>
                  <a:pt x="1497152" y="1767916"/>
                </a:lnTo>
                <a:lnTo>
                  <a:pt x="1452994" y="1804200"/>
                </a:lnTo>
                <a:lnTo>
                  <a:pt x="1544752" y="1804200"/>
                </a:lnTo>
                <a:lnTo>
                  <a:pt x="1523161" y="1709559"/>
                </a:lnTo>
                <a:close/>
              </a:path>
              <a:path w="1565910" h="1896745">
                <a:moveTo>
                  <a:pt x="44145" y="0"/>
                </a:moveTo>
                <a:lnTo>
                  <a:pt x="0" y="36283"/>
                </a:lnTo>
                <a:lnTo>
                  <a:pt x="1434853" y="1782127"/>
                </a:lnTo>
                <a:lnTo>
                  <a:pt x="1479010" y="1745842"/>
                </a:lnTo>
                <a:lnTo>
                  <a:pt x="44145" y="0"/>
                </a:lnTo>
                <a:close/>
              </a:path>
            </a:pathLst>
          </a:custGeom>
          <a:solidFill>
            <a:srgbClr val="0082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188123" y="2333171"/>
            <a:ext cx="1677587" cy="22367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27750" y="2301223"/>
            <a:ext cx="2235668" cy="22687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027717" y="3248659"/>
            <a:ext cx="368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7836"/>
                </a:solidFill>
                <a:latin typeface="Arial"/>
                <a:cs typeface="Arial"/>
              </a:rPr>
              <a:t>OR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743660" y="2065474"/>
            <a:ext cx="5400675" cy="2743200"/>
          </a:xfrm>
          <a:custGeom>
            <a:avLst/>
            <a:gdLst/>
            <a:ahLst/>
            <a:cxnLst/>
            <a:rect l="l" t="t" r="r" b="b"/>
            <a:pathLst>
              <a:path w="5400675" h="2743200">
                <a:moveTo>
                  <a:pt x="3071629" y="2730499"/>
                </a:moveTo>
                <a:lnTo>
                  <a:pt x="2328714" y="2730499"/>
                </a:lnTo>
                <a:lnTo>
                  <a:pt x="2389641" y="2743199"/>
                </a:lnTo>
                <a:lnTo>
                  <a:pt x="3010702" y="2743199"/>
                </a:lnTo>
                <a:lnTo>
                  <a:pt x="3071629" y="2730499"/>
                </a:lnTo>
                <a:close/>
              </a:path>
              <a:path w="5400675" h="2743200">
                <a:moveTo>
                  <a:pt x="3251773" y="2717799"/>
                </a:moveTo>
                <a:lnTo>
                  <a:pt x="2148571" y="2717799"/>
                </a:lnTo>
                <a:lnTo>
                  <a:pt x="2208164" y="2730499"/>
                </a:lnTo>
                <a:lnTo>
                  <a:pt x="3192180" y="2730499"/>
                </a:lnTo>
                <a:lnTo>
                  <a:pt x="3251773" y="2717799"/>
                </a:lnTo>
                <a:close/>
              </a:path>
              <a:path w="5400675" h="2743200">
                <a:moveTo>
                  <a:pt x="3369515" y="2705099"/>
                </a:moveTo>
                <a:lnTo>
                  <a:pt x="2030829" y="2705099"/>
                </a:lnTo>
                <a:lnTo>
                  <a:pt x="2089454" y="2717799"/>
                </a:lnTo>
                <a:lnTo>
                  <a:pt x="3310890" y="2717799"/>
                </a:lnTo>
                <a:lnTo>
                  <a:pt x="3369515" y="2705099"/>
                </a:lnTo>
                <a:close/>
              </a:path>
              <a:path w="5400675" h="2743200">
                <a:moveTo>
                  <a:pt x="3598792" y="2666999"/>
                </a:moveTo>
                <a:lnTo>
                  <a:pt x="1801552" y="2666999"/>
                </a:lnTo>
                <a:lnTo>
                  <a:pt x="1972710" y="2705099"/>
                </a:lnTo>
                <a:lnTo>
                  <a:pt x="3427634" y="2705099"/>
                </a:lnTo>
                <a:lnTo>
                  <a:pt x="3598792" y="2666999"/>
                </a:lnTo>
                <a:close/>
              </a:path>
              <a:path w="5400675" h="2743200">
                <a:moveTo>
                  <a:pt x="3710079" y="88899"/>
                </a:moveTo>
                <a:lnTo>
                  <a:pt x="1690265" y="88899"/>
                </a:lnTo>
                <a:lnTo>
                  <a:pt x="1475018" y="139699"/>
                </a:lnTo>
                <a:lnTo>
                  <a:pt x="1422823" y="165099"/>
                </a:lnTo>
                <a:lnTo>
                  <a:pt x="1220976" y="215899"/>
                </a:lnTo>
                <a:lnTo>
                  <a:pt x="1172326" y="241299"/>
                </a:lnTo>
                <a:lnTo>
                  <a:pt x="1077306" y="266699"/>
                </a:lnTo>
                <a:lnTo>
                  <a:pt x="1030968" y="292099"/>
                </a:lnTo>
                <a:lnTo>
                  <a:pt x="985432" y="304799"/>
                </a:lnTo>
                <a:lnTo>
                  <a:pt x="940714" y="330199"/>
                </a:lnTo>
                <a:lnTo>
                  <a:pt x="896829" y="342899"/>
                </a:lnTo>
                <a:lnTo>
                  <a:pt x="853793" y="368299"/>
                </a:lnTo>
                <a:lnTo>
                  <a:pt x="811621" y="393699"/>
                </a:lnTo>
                <a:lnTo>
                  <a:pt x="770328" y="406399"/>
                </a:lnTo>
                <a:lnTo>
                  <a:pt x="729931" y="431799"/>
                </a:lnTo>
                <a:lnTo>
                  <a:pt x="690444" y="457199"/>
                </a:lnTo>
                <a:lnTo>
                  <a:pt x="651884" y="469899"/>
                </a:lnTo>
                <a:lnTo>
                  <a:pt x="614266" y="495299"/>
                </a:lnTo>
                <a:lnTo>
                  <a:pt x="577605" y="520699"/>
                </a:lnTo>
                <a:lnTo>
                  <a:pt x="541917" y="546099"/>
                </a:lnTo>
                <a:lnTo>
                  <a:pt x="507217" y="571499"/>
                </a:lnTo>
                <a:lnTo>
                  <a:pt x="473522" y="596899"/>
                </a:lnTo>
                <a:lnTo>
                  <a:pt x="440845" y="622299"/>
                </a:lnTo>
                <a:lnTo>
                  <a:pt x="409204" y="647699"/>
                </a:lnTo>
                <a:lnTo>
                  <a:pt x="378614" y="673099"/>
                </a:lnTo>
                <a:lnTo>
                  <a:pt x="349090" y="698499"/>
                </a:lnTo>
                <a:lnTo>
                  <a:pt x="320647" y="723899"/>
                </a:lnTo>
                <a:lnTo>
                  <a:pt x="267068" y="774699"/>
                </a:lnTo>
                <a:lnTo>
                  <a:pt x="218003" y="825499"/>
                </a:lnTo>
                <a:lnTo>
                  <a:pt x="195201" y="863599"/>
                </a:lnTo>
                <a:lnTo>
                  <a:pt x="173574" y="888999"/>
                </a:lnTo>
                <a:lnTo>
                  <a:pt x="153138" y="914399"/>
                </a:lnTo>
                <a:lnTo>
                  <a:pt x="133908" y="939799"/>
                </a:lnTo>
                <a:lnTo>
                  <a:pt x="115899" y="977899"/>
                </a:lnTo>
                <a:lnTo>
                  <a:pt x="99127" y="1003299"/>
                </a:lnTo>
                <a:lnTo>
                  <a:pt x="83607" y="1028699"/>
                </a:lnTo>
                <a:lnTo>
                  <a:pt x="69356" y="1066799"/>
                </a:lnTo>
                <a:lnTo>
                  <a:pt x="56388" y="1092199"/>
                </a:lnTo>
                <a:lnTo>
                  <a:pt x="44719" y="1117599"/>
                </a:lnTo>
                <a:lnTo>
                  <a:pt x="34365" y="1155699"/>
                </a:lnTo>
                <a:lnTo>
                  <a:pt x="25340" y="1181099"/>
                </a:lnTo>
                <a:lnTo>
                  <a:pt x="17662" y="1219199"/>
                </a:lnTo>
                <a:lnTo>
                  <a:pt x="11345" y="1244599"/>
                </a:lnTo>
                <a:lnTo>
                  <a:pt x="6405" y="1282699"/>
                </a:lnTo>
                <a:lnTo>
                  <a:pt x="2857" y="1308099"/>
                </a:lnTo>
                <a:lnTo>
                  <a:pt x="716" y="1346199"/>
                </a:lnTo>
                <a:lnTo>
                  <a:pt x="0" y="1371599"/>
                </a:lnTo>
                <a:lnTo>
                  <a:pt x="716" y="1409699"/>
                </a:lnTo>
                <a:lnTo>
                  <a:pt x="2857" y="1435099"/>
                </a:lnTo>
                <a:lnTo>
                  <a:pt x="6405" y="1473199"/>
                </a:lnTo>
                <a:lnTo>
                  <a:pt x="11345" y="1498599"/>
                </a:lnTo>
                <a:lnTo>
                  <a:pt x="17662" y="1536699"/>
                </a:lnTo>
                <a:lnTo>
                  <a:pt x="25340" y="1562099"/>
                </a:lnTo>
                <a:lnTo>
                  <a:pt x="34365" y="1587499"/>
                </a:lnTo>
                <a:lnTo>
                  <a:pt x="44719" y="1625599"/>
                </a:lnTo>
                <a:lnTo>
                  <a:pt x="56388" y="1650999"/>
                </a:lnTo>
                <a:lnTo>
                  <a:pt x="69356" y="1689099"/>
                </a:lnTo>
                <a:lnTo>
                  <a:pt x="83607" y="1714499"/>
                </a:lnTo>
                <a:lnTo>
                  <a:pt x="99127" y="1739899"/>
                </a:lnTo>
                <a:lnTo>
                  <a:pt x="115899" y="1777999"/>
                </a:lnTo>
                <a:lnTo>
                  <a:pt x="133908" y="1803399"/>
                </a:lnTo>
                <a:lnTo>
                  <a:pt x="153138" y="1828799"/>
                </a:lnTo>
                <a:lnTo>
                  <a:pt x="173574" y="1854199"/>
                </a:lnTo>
                <a:lnTo>
                  <a:pt x="195201" y="1892299"/>
                </a:lnTo>
                <a:lnTo>
                  <a:pt x="241964" y="1943099"/>
                </a:lnTo>
                <a:lnTo>
                  <a:pt x="293301" y="1993899"/>
                </a:lnTo>
                <a:lnTo>
                  <a:pt x="349090" y="2044699"/>
                </a:lnTo>
                <a:lnTo>
                  <a:pt x="378614" y="2070099"/>
                </a:lnTo>
                <a:lnTo>
                  <a:pt x="409204" y="2095499"/>
                </a:lnTo>
                <a:lnTo>
                  <a:pt x="440845" y="2120899"/>
                </a:lnTo>
                <a:lnTo>
                  <a:pt x="473522" y="2146299"/>
                </a:lnTo>
                <a:lnTo>
                  <a:pt x="507217" y="2171699"/>
                </a:lnTo>
                <a:lnTo>
                  <a:pt x="541917" y="2197099"/>
                </a:lnTo>
                <a:lnTo>
                  <a:pt x="577605" y="2222499"/>
                </a:lnTo>
                <a:lnTo>
                  <a:pt x="614266" y="2247899"/>
                </a:lnTo>
                <a:lnTo>
                  <a:pt x="651884" y="2273299"/>
                </a:lnTo>
                <a:lnTo>
                  <a:pt x="690444" y="2285999"/>
                </a:lnTo>
                <a:lnTo>
                  <a:pt x="729931" y="2311399"/>
                </a:lnTo>
                <a:lnTo>
                  <a:pt x="770328" y="2336799"/>
                </a:lnTo>
                <a:lnTo>
                  <a:pt x="811621" y="2362199"/>
                </a:lnTo>
                <a:lnTo>
                  <a:pt x="853793" y="2374899"/>
                </a:lnTo>
                <a:lnTo>
                  <a:pt x="896829" y="2400299"/>
                </a:lnTo>
                <a:lnTo>
                  <a:pt x="940714" y="2412999"/>
                </a:lnTo>
                <a:lnTo>
                  <a:pt x="985432" y="2438399"/>
                </a:lnTo>
                <a:lnTo>
                  <a:pt x="1030968" y="2451099"/>
                </a:lnTo>
                <a:lnTo>
                  <a:pt x="1077306" y="2476499"/>
                </a:lnTo>
                <a:lnTo>
                  <a:pt x="1172326" y="2501899"/>
                </a:lnTo>
                <a:lnTo>
                  <a:pt x="1220976" y="2527299"/>
                </a:lnTo>
                <a:lnTo>
                  <a:pt x="1371306" y="2565399"/>
                </a:lnTo>
                <a:lnTo>
                  <a:pt x="1422823" y="2590799"/>
                </a:lnTo>
                <a:lnTo>
                  <a:pt x="1745616" y="2666999"/>
                </a:lnTo>
                <a:lnTo>
                  <a:pt x="3654728" y="2666999"/>
                </a:lnTo>
                <a:lnTo>
                  <a:pt x="3977521" y="2590799"/>
                </a:lnTo>
                <a:lnTo>
                  <a:pt x="4029038" y="2565399"/>
                </a:lnTo>
                <a:lnTo>
                  <a:pt x="4179368" y="2527299"/>
                </a:lnTo>
                <a:lnTo>
                  <a:pt x="4228018" y="2501899"/>
                </a:lnTo>
                <a:lnTo>
                  <a:pt x="4323038" y="2476499"/>
                </a:lnTo>
                <a:lnTo>
                  <a:pt x="4369376" y="2451099"/>
                </a:lnTo>
                <a:lnTo>
                  <a:pt x="4414911" y="2438399"/>
                </a:lnTo>
                <a:lnTo>
                  <a:pt x="4459630" y="2412999"/>
                </a:lnTo>
                <a:lnTo>
                  <a:pt x="4503515" y="2400299"/>
                </a:lnTo>
                <a:lnTo>
                  <a:pt x="4546551" y="2374899"/>
                </a:lnTo>
                <a:lnTo>
                  <a:pt x="4588723" y="2362199"/>
                </a:lnTo>
                <a:lnTo>
                  <a:pt x="4630016" y="2336799"/>
                </a:lnTo>
                <a:lnTo>
                  <a:pt x="4670413" y="2311399"/>
                </a:lnTo>
                <a:lnTo>
                  <a:pt x="4709899" y="2285999"/>
                </a:lnTo>
                <a:lnTo>
                  <a:pt x="4748460" y="2273299"/>
                </a:lnTo>
                <a:lnTo>
                  <a:pt x="4786078" y="2247899"/>
                </a:lnTo>
                <a:lnTo>
                  <a:pt x="4822739" y="2222499"/>
                </a:lnTo>
                <a:lnTo>
                  <a:pt x="4858427" y="2197099"/>
                </a:lnTo>
                <a:lnTo>
                  <a:pt x="4893127" y="2171699"/>
                </a:lnTo>
                <a:lnTo>
                  <a:pt x="4926822" y="2146299"/>
                </a:lnTo>
                <a:lnTo>
                  <a:pt x="4959498" y="2120899"/>
                </a:lnTo>
                <a:lnTo>
                  <a:pt x="4991139" y="2095499"/>
                </a:lnTo>
                <a:lnTo>
                  <a:pt x="5021730" y="2070099"/>
                </a:lnTo>
                <a:lnTo>
                  <a:pt x="5051254" y="2044699"/>
                </a:lnTo>
                <a:lnTo>
                  <a:pt x="5079697" y="2019299"/>
                </a:lnTo>
                <a:lnTo>
                  <a:pt x="5133276" y="1968499"/>
                </a:lnTo>
                <a:lnTo>
                  <a:pt x="5182341" y="1917699"/>
                </a:lnTo>
                <a:lnTo>
                  <a:pt x="5226769" y="1854199"/>
                </a:lnTo>
                <a:lnTo>
                  <a:pt x="5247206" y="1828799"/>
                </a:lnTo>
                <a:lnTo>
                  <a:pt x="5266436" y="1803399"/>
                </a:lnTo>
                <a:lnTo>
                  <a:pt x="5284445" y="1777999"/>
                </a:lnTo>
                <a:lnTo>
                  <a:pt x="5301217" y="1739899"/>
                </a:lnTo>
                <a:lnTo>
                  <a:pt x="5316737" y="1714499"/>
                </a:lnTo>
                <a:lnTo>
                  <a:pt x="5330988" y="1689099"/>
                </a:lnTo>
                <a:lnTo>
                  <a:pt x="5343956" y="1650999"/>
                </a:lnTo>
                <a:lnTo>
                  <a:pt x="5355625" y="1625599"/>
                </a:lnTo>
                <a:lnTo>
                  <a:pt x="5365979" y="1587499"/>
                </a:lnTo>
                <a:lnTo>
                  <a:pt x="5375003" y="1562099"/>
                </a:lnTo>
                <a:lnTo>
                  <a:pt x="5382682" y="1536699"/>
                </a:lnTo>
                <a:lnTo>
                  <a:pt x="5388999" y="1498599"/>
                </a:lnTo>
                <a:lnTo>
                  <a:pt x="5393939" y="1473199"/>
                </a:lnTo>
                <a:lnTo>
                  <a:pt x="5397487" y="1435099"/>
                </a:lnTo>
                <a:lnTo>
                  <a:pt x="5399627" y="1409699"/>
                </a:lnTo>
                <a:lnTo>
                  <a:pt x="5400344" y="1371599"/>
                </a:lnTo>
                <a:lnTo>
                  <a:pt x="5399627" y="1346199"/>
                </a:lnTo>
                <a:lnTo>
                  <a:pt x="5397487" y="1308099"/>
                </a:lnTo>
                <a:lnTo>
                  <a:pt x="5393939" y="1282699"/>
                </a:lnTo>
                <a:lnTo>
                  <a:pt x="5388999" y="1244599"/>
                </a:lnTo>
                <a:lnTo>
                  <a:pt x="5382682" y="1219199"/>
                </a:lnTo>
                <a:lnTo>
                  <a:pt x="5375003" y="1181099"/>
                </a:lnTo>
                <a:lnTo>
                  <a:pt x="5365979" y="1155699"/>
                </a:lnTo>
                <a:lnTo>
                  <a:pt x="5355625" y="1117599"/>
                </a:lnTo>
                <a:lnTo>
                  <a:pt x="5343956" y="1092199"/>
                </a:lnTo>
                <a:lnTo>
                  <a:pt x="5330988" y="1066799"/>
                </a:lnTo>
                <a:lnTo>
                  <a:pt x="5316737" y="1028699"/>
                </a:lnTo>
                <a:lnTo>
                  <a:pt x="5301217" y="1003299"/>
                </a:lnTo>
                <a:lnTo>
                  <a:pt x="5284445" y="977899"/>
                </a:lnTo>
                <a:lnTo>
                  <a:pt x="5266436" y="939799"/>
                </a:lnTo>
                <a:lnTo>
                  <a:pt x="5247206" y="914399"/>
                </a:lnTo>
                <a:lnTo>
                  <a:pt x="5226769" y="888999"/>
                </a:lnTo>
                <a:lnTo>
                  <a:pt x="5205143" y="863599"/>
                </a:lnTo>
                <a:lnTo>
                  <a:pt x="5182341" y="825499"/>
                </a:lnTo>
                <a:lnTo>
                  <a:pt x="5133276" y="774699"/>
                </a:lnTo>
                <a:lnTo>
                  <a:pt x="5079697" y="723899"/>
                </a:lnTo>
                <a:lnTo>
                  <a:pt x="5051254" y="698499"/>
                </a:lnTo>
                <a:lnTo>
                  <a:pt x="5021730" y="673099"/>
                </a:lnTo>
                <a:lnTo>
                  <a:pt x="4991139" y="647699"/>
                </a:lnTo>
                <a:lnTo>
                  <a:pt x="4959498" y="622299"/>
                </a:lnTo>
                <a:lnTo>
                  <a:pt x="4926822" y="596899"/>
                </a:lnTo>
                <a:lnTo>
                  <a:pt x="4893127" y="571499"/>
                </a:lnTo>
                <a:lnTo>
                  <a:pt x="4858427" y="546099"/>
                </a:lnTo>
                <a:lnTo>
                  <a:pt x="4822739" y="520699"/>
                </a:lnTo>
                <a:lnTo>
                  <a:pt x="4786078" y="495299"/>
                </a:lnTo>
                <a:lnTo>
                  <a:pt x="4748460" y="469899"/>
                </a:lnTo>
                <a:lnTo>
                  <a:pt x="4709899" y="457199"/>
                </a:lnTo>
                <a:lnTo>
                  <a:pt x="4670413" y="431799"/>
                </a:lnTo>
                <a:lnTo>
                  <a:pt x="4630016" y="406399"/>
                </a:lnTo>
                <a:lnTo>
                  <a:pt x="4588723" y="393699"/>
                </a:lnTo>
                <a:lnTo>
                  <a:pt x="4546551" y="368299"/>
                </a:lnTo>
                <a:lnTo>
                  <a:pt x="4503515" y="342899"/>
                </a:lnTo>
                <a:lnTo>
                  <a:pt x="4459630" y="330199"/>
                </a:lnTo>
                <a:lnTo>
                  <a:pt x="4414911" y="304799"/>
                </a:lnTo>
                <a:lnTo>
                  <a:pt x="4369376" y="292099"/>
                </a:lnTo>
                <a:lnTo>
                  <a:pt x="4323038" y="266699"/>
                </a:lnTo>
                <a:lnTo>
                  <a:pt x="4228018" y="241299"/>
                </a:lnTo>
                <a:lnTo>
                  <a:pt x="4179368" y="215899"/>
                </a:lnTo>
                <a:lnTo>
                  <a:pt x="3977521" y="165099"/>
                </a:lnTo>
                <a:lnTo>
                  <a:pt x="3925326" y="139699"/>
                </a:lnTo>
                <a:lnTo>
                  <a:pt x="3710079" y="88899"/>
                </a:lnTo>
                <a:close/>
              </a:path>
              <a:path w="5400675" h="2743200">
                <a:moveTo>
                  <a:pt x="3485230" y="50799"/>
                </a:moveTo>
                <a:lnTo>
                  <a:pt x="1915114" y="50799"/>
                </a:lnTo>
                <a:lnTo>
                  <a:pt x="1745616" y="88899"/>
                </a:lnTo>
                <a:lnTo>
                  <a:pt x="3654728" y="88899"/>
                </a:lnTo>
                <a:lnTo>
                  <a:pt x="3485230" y="50799"/>
                </a:lnTo>
                <a:close/>
              </a:path>
              <a:path w="5400675" h="2743200">
                <a:moveTo>
                  <a:pt x="3310890" y="25399"/>
                </a:moveTo>
                <a:lnTo>
                  <a:pt x="2089454" y="25399"/>
                </a:lnTo>
                <a:lnTo>
                  <a:pt x="1972710" y="50799"/>
                </a:lnTo>
                <a:lnTo>
                  <a:pt x="3427634" y="50799"/>
                </a:lnTo>
                <a:lnTo>
                  <a:pt x="3310890" y="25399"/>
                </a:lnTo>
                <a:close/>
              </a:path>
              <a:path w="5400675" h="2743200">
                <a:moveTo>
                  <a:pt x="3192180" y="12699"/>
                </a:moveTo>
                <a:lnTo>
                  <a:pt x="2208164" y="12699"/>
                </a:lnTo>
                <a:lnTo>
                  <a:pt x="2148571" y="25399"/>
                </a:lnTo>
                <a:lnTo>
                  <a:pt x="3251773" y="25399"/>
                </a:lnTo>
                <a:lnTo>
                  <a:pt x="3192180" y="12699"/>
                </a:lnTo>
                <a:close/>
              </a:path>
              <a:path w="5400675" h="2743200">
                <a:moveTo>
                  <a:pt x="3010702" y="0"/>
                </a:moveTo>
                <a:lnTo>
                  <a:pt x="2389641" y="0"/>
                </a:lnTo>
                <a:lnTo>
                  <a:pt x="2328714" y="12699"/>
                </a:lnTo>
                <a:lnTo>
                  <a:pt x="3071629" y="12699"/>
                </a:lnTo>
                <a:lnTo>
                  <a:pt x="3010702" y="0"/>
                </a:lnTo>
                <a:close/>
              </a:path>
            </a:pathLst>
          </a:custGeom>
          <a:solidFill>
            <a:srgbClr val="007836">
              <a:alpha val="101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743660" y="2054711"/>
            <a:ext cx="5398135" cy="2752725"/>
          </a:xfrm>
          <a:custGeom>
            <a:avLst/>
            <a:gdLst/>
            <a:ahLst/>
            <a:cxnLst/>
            <a:rect l="l" t="t" r="r" b="b"/>
            <a:pathLst>
              <a:path w="5398134" h="2752725">
                <a:moveTo>
                  <a:pt x="0" y="1376276"/>
                </a:moveTo>
                <a:lnTo>
                  <a:pt x="2855" y="1312396"/>
                </a:lnTo>
                <a:lnTo>
                  <a:pt x="11339" y="1249264"/>
                </a:lnTo>
                <a:lnTo>
                  <a:pt x="25327" y="1186944"/>
                </a:lnTo>
                <a:lnTo>
                  <a:pt x="44696" y="1125499"/>
                </a:lnTo>
                <a:lnTo>
                  <a:pt x="69320" y="1064993"/>
                </a:lnTo>
                <a:lnTo>
                  <a:pt x="99076" y="1005489"/>
                </a:lnTo>
                <a:lnTo>
                  <a:pt x="133839" y="947049"/>
                </a:lnTo>
                <a:lnTo>
                  <a:pt x="173485" y="889739"/>
                </a:lnTo>
                <a:lnTo>
                  <a:pt x="217891" y="833620"/>
                </a:lnTo>
                <a:lnTo>
                  <a:pt x="266931" y="778756"/>
                </a:lnTo>
                <a:lnTo>
                  <a:pt x="320482" y="725211"/>
                </a:lnTo>
                <a:lnTo>
                  <a:pt x="348910" y="698953"/>
                </a:lnTo>
                <a:lnTo>
                  <a:pt x="378419" y="673048"/>
                </a:lnTo>
                <a:lnTo>
                  <a:pt x="408994" y="647504"/>
                </a:lnTo>
                <a:lnTo>
                  <a:pt x="440619" y="622330"/>
                </a:lnTo>
                <a:lnTo>
                  <a:pt x="473278" y="597533"/>
                </a:lnTo>
                <a:lnTo>
                  <a:pt x="506957" y="573120"/>
                </a:lnTo>
                <a:lnTo>
                  <a:pt x="541638" y="549101"/>
                </a:lnTo>
                <a:lnTo>
                  <a:pt x="577308" y="525483"/>
                </a:lnTo>
                <a:lnTo>
                  <a:pt x="613950" y="502273"/>
                </a:lnTo>
                <a:lnTo>
                  <a:pt x="651549" y="479480"/>
                </a:lnTo>
                <a:lnTo>
                  <a:pt x="690090" y="457112"/>
                </a:lnTo>
                <a:lnTo>
                  <a:pt x="729556" y="435177"/>
                </a:lnTo>
                <a:lnTo>
                  <a:pt x="769933" y="413682"/>
                </a:lnTo>
                <a:lnTo>
                  <a:pt x="811204" y="392635"/>
                </a:lnTo>
                <a:lnTo>
                  <a:pt x="853355" y="372044"/>
                </a:lnTo>
                <a:lnTo>
                  <a:pt x="896369" y="351918"/>
                </a:lnTo>
                <a:lnTo>
                  <a:pt x="940232" y="332264"/>
                </a:lnTo>
                <a:lnTo>
                  <a:pt x="984927" y="313090"/>
                </a:lnTo>
                <a:lnTo>
                  <a:pt x="1030439" y="294404"/>
                </a:lnTo>
                <a:lnTo>
                  <a:pt x="1076753" y="276214"/>
                </a:lnTo>
                <a:lnTo>
                  <a:pt x="1123853" y="258528"/>
                </a:lnTo>
                <a:lnTo>
                  <a:pt x="1171724" y="241353"/>
                </a:lnTo>
                <a:lnTo>
                  <a:pt x="1220350" y="224698"/>
                </a:lnTo>
                <a:lnTo>
                  <a:pt x="1269715" y="208571"/>
                </a:lnTo>
                <a:lnTo>
                  <a:pt x="1319805" y="192979"/>
                </a:lnTo>
                <a:lnTo>
                  <a:pt x="1370603" y="177930"/>
                </a:lnTo>
                <a:lnTo>
                  <a:pt x="1422094" y="163433"/>
                </a:lnTo>
                <a:lnTo>
                  <a:pt x="1474262" y="149495"/>
                </a:lnTo>
                <a:lnTo>
                  <a:pt x="1527092" y="136124"/>
                </a:lnTo>
                <a:lnTo>
                  <a:pt x="1580569" y="123328"/>
                </a:lnTo>
                <a:lnTo>
                  <a:pt x="1634676" y="111115"/>
                </a:lnTo>
                <a:lnTo>
                  <a:pt x="1689399" y="99493"/>
                </a:lnTo>
                <a:lnTo>
                  <a:pt x="1744722" y="88470"/>
                </a:lnTo>
                <a:lnTo>
                  <a:pt x="1800629" y="78054"/>
                </a:lnTo>
                <a:lnTo>
                  <a:pt x="1857104" y="68252"/>
                </a:lnTo>
                <a:lnTo>
                  <a:pt x="1914133" y="59073"/>
                </a:lnTo>
                <a:lnTo>
                  <a:pt x="1971700" y="50524"/>
                </a:lnTo>
                <a:lnTo>
                  <a:pt x="2029789" y="42614"/>
                </a:lnTo>
                <a:lnTo>
                  <a:pt x="2088385" y="35350"/>
                </a:lnTo>
                <a:lnTo>
                  <a:pt x="2147471" y="28740"/>
                </a:lnTo>
                <a:lnTo>
                  <a:pt x="2207034" y="22793"/>
                </a:lnTo>
                <a:lnTo>
                  <a:pt x="2267056" y="17515"/>
                </a:lnTo>
                <a:lnTo>
                  <a:pt x="2327523" y="12916"/>
                </a:lnTo>
                <a:lnTo>
                  <a:pt x="2388419" y="9002"/>
                </a:lnTo>
                <a:lnTo>
                  <a:pt x="2449729" y="5782"/>
                </a:lnTo>
                <a:lnTo>
                  <a:pt x="2511436" y="3264"/>
                </a:lnTo>
                <a:lnTo>
                  <a:pt x="2573526" y="1456"/>
                </a:lnTo>
                <a:lnTo>
                  <a:pt x="2635983" y="365"/>
                </a:lnTo>
                <a:lnTo>
                  <a:pt x="2698792" y="0"/>
                </a:lnTo>
                <a:lnTo>
                  <a:pt x="2761600" y="365"/>
                </a:lnTo>
                <a:lnTo>
                  <a:pt x="2824057" y="1456"/>
                </a:lnTo>
                <a:lnTo>
                  <a:pt x="2886147" y="3264"/>
                </a:lnTo>
                <a:lnTo>
                  <a:pt x="2947855" y="5782"/>
                </a:lnTo>
                <a:lnTo>
                  <a:pt x="3009164" y="9002"/>
                </a:lnTo>
                <a:lnTo>
                  <a:pt x="3070060" y="12916"/>
                </a:lnTo>
                <a:lnTo>
                  <a:pt x="3130527" y="17515"/>
                </a:lnTo>
                <a:lnTo>
                  <a:pt x="3190550" y="22793"/>
                </a:lnTo>
                <a:lnTo>
                  <a:pt x="3250112" y="28740"/>
                </a:lnTo>
                <a:lnTo>
                  <a:pt x="3309199" y="35350"/>
                </a:lnTo>
                <a:lnTo>
                  <a:pt x="3367794" y="42614"/>
                </a:lnTo>
                <a:lnTo>
                  <a:pt x="3425883" y="50524"/>
                </a:lnTo>
                <a:lnTo>
                  <a:pt x="3483450" y="59073"/>
                </a:lnTo>
                <a:lnTo>
                  <a:pt x="3540479" y="68252"/>
                </a:lnTo>
                <a:lnTo>
                  <a:pt x="3596955" y="78054"/>
                </a:lnTo>
                <a:lnTo>
                  <a:pt x="3652862" y="88470"/>
                </a:lnTo>
                <a:lnTo>
                  <a:pt x="3708184" y="99493"/>
                </a:lnTo>
                <a:lnTo>
                  <a:pt x="3762907" y="111115"/>
                </a:lnTo>
                <a:lnTo>
                  <a:pt x="3817015" y="123328"/>
                </a:lnTo>
                <a:lnTo>
                  <a:pt x="3870491" y="136124"/>
                </a:lnTo>
                <a:lnTo>
                  <a:pt x="3923322" y="149495"/>
                </a:lnTo>
                <a:lnTo>
                  <a:pt x="3975490" y="163433"/>
                </a:lnTo>
                <a:lnTo>
                  <a:pt x="4026981" y="177930"/>
                </a:lnTo>
                <a:lnTo>
                  <a:pt x="4077779" y="192979"/>
                </a:lnTo>
                <a:lnTo>
                  <a:pt x="4127868" y="208571"/>
                </a:lnTo>
                <a:lnTo>
                  <a:pt x="4177234" y="224698"/>
                </a:lnTo>
                <a:lnTo>
                  <a:pt x="4225860" y="241353"/>
                </a:lnTo>
                <a:lnTo>
                  <a:pt x="4273730" y="258528"/>
                </a:lnTo>
                <a:lnTo>
                  <a:pt x="4320831" y="276214"/>
                </a:lnTo>
                <a:lnTo>
                  <a:pt x="4367145" y="294404"/>
                </a:lnTo>
                <a:lnTo>
                  <a:pt x="4412657" y="313090"/>
                </a:lnTo>
                <a:lnTo>
                  <a:pt x="4457352" y="332264"/>
                </a:lnTo>
                <a:lnTo>
                  <a:pt x="4501215" y="351918"/>
                </a:lnTo>
                <a:lnTo>
                  <a:pt x="4544229" y="372044"/>
                </a:lnTo>
                <a:lnTo>
                  <a:pt x="4586380" y="392635"/>
                </a:lnTo>
                <a:lnTo>
                  <a:pt x="4627651" y="413682"/>
                </a:lnTo>
                <a:lnTo>
                  <a:pt x="4668028" y="435177"/>
                </a:lnTo>
                <a:lnTo>
                  <a:pt x="4707494" y="457112"/>
                </a:lnTo>
                <a:lnTo>
                  <a:pt x="4746034" y="479480"/>
                </a:lnTo>
                <a:lnTo>
                  <a:pt x="4783634" y="502273"/>
                </a:lnTo>
                <a:lnTo>
                  <a:pt x="4820276" y="525483"/>
                </a:lnTo>
                <a:lnTo>
                  <a:pt x="4855945" y="549101"/>
                </a:lnTo>
                <a:lnTo>
                  <a:pt x="4890627" y="573120"/>
                </a:lnTo>
                <a:lnTo>
                  <a:pt x="4924306" y="597533"/>
                </a:lnTo>
                <a:lnTo>
                  <a:pt x="4956965" y="622330"/>
                </a:lnTo>
                <a:lnTo>
                  <a:pt x="4988590" y="647504"/>
                </a:lnTo>
                <a:lnTo>
                  <a:pt x="5019165" y="673048"/>
                </a:lnTo>
                <a:lnTo>
                  <a:pt x="5048674" y="698953"/>
                </a:lnTo>
                <a:lnTo>
                  <a:pt x="5077102" y="725211"/>
                </a:lnTo>
                <a:lnTo>
                  <a:pt x="5104434" y="751815"/>
                </a:lnTo>
                <a:lnTo>
                  <a:pt x="5155745" y="806027"/>
                </a:lnTo>
                <a:lnTo>
                  <a:pt x="5202483" y="861526"/>
                </a:lnTo>
                <a:lnTo>
                  <a:pt x="5244525" y="918249"/>
                </a:lnTo>
                <a:lnTo>
                  <a:pt x="5281745" y="976132"/>
                </a:lnTo>
                <a:lnTo>
                  <a:pt x="5314020" y="1035112"/>
                </a:lnTo>
                <a:lnTo>
                  <a:pt x="5341225" y="1095125"/>
                </a:lnTo>
                <a:lnTo>
                  <a:pt x="5363237" y="1156108"/>
                </a:lnTo>
                <a:lnTo>
                  <a:pt x="5379931" y="1217999"/>
                </a:lnTo>
                <a:lnTo>
                  <a:pt x="5391183" y="1280732"/>
                </a:lnTo>
                <a:lnTo>
                  <a:pt x="5396868" y="1344246"/>
                </a:lnTo>
                <a:lnTo>
                  <a:pt x="5397585" y="1376276"/>
                </a:lnTo>
                <a:lnTo>
                  <a:pt x="5396868" y="1408306"/>
                </a:lnTo>
                <a:lnTo>
                  <a:pt x="5391183" y="1471820"/>
                </a:lnTo>
                <a:lnTo>
                  <a:pt x="5379931" y="1534554"/>
                </a:lnTo>
                <a:lnTo>
                  <a:pt x="5363237" y="1596444"/>
                </a:lnTo>
                <a:lnTo>
                  <a:pt x="5341225" y="1657428"/>
                </a:lnTo>
                <a:lnTo>
                  <a:pt x="5314020" y="1717441"/>
                </a:lnTo>
                <a:lnTo>
                  <a:pt x="5281745" y="1776421"/>
                </a:lnTo>
                <a:lnTo>
                  <a:pt x="5244525" y="1834303"/>
                </a:lnTo>
                <a:lnTo>
                  <a:pt x="5202483" y="1891026"/>
                </a:lnTo>
                <a:lnTo>
                  <a:pt x="5155745" y="1946525"/>
                </a:lnTo>
                <a:lnTo>
                  <a:pt x="5104434" y="2000738"/>
                </a:lnTo>
                <a:lnTo>
                  <a:pt x="5077102" y="2027341"/>
                </a:lnTo>
                <a:lnTo>
                  <a:pt x="5048674" y="2053600"/>
                </a:lnTo>
                <a:lnTo>
                  <a:pt x="5019165" y="2079505"/>
                </a:lnTo>
                <a:lnTo>
                  <a:pt x="4988590" y="2105048"/>
                </a:lnTo>
                <a:lnTo>
                  <a:pt x="4956965" y="2130223"/>
                </a:lnTo>
                <a:lnTo>
                  <a:pt x="4924306" y="2155020"/>
                </a:lnTo>
                <a:lnTo>
                  <a:pt x="4890627" y="2179432"/>
                </a:lnTo>
                <a:lnTo>
                  <a:pt x="4855945" y="2203451"/>
                </a:lnTo>
                <a:lnTo>
                  <a:pt x="4820276" y="2227070"/>
                </a:lnTo>
                <a:lnTo>
                  <a:pt x="4783634" y="2250279"/>
                </a:lnTo>
                <a:lnTo>
                  <a:pt x="4746034" y="2273072"/>
                </a:lnTo>
                <a:lnTo>
                  <a:pt x="4707494" y="2295440"/>
                </a:lnTo>
                <a:lnTo>
                  <a:pt x="4668028" y="2317376"/>
                </a:lnTo>
                <a:lnTo>
                  <a:pt x="4627651" y="2338871"/>
                </a:lnTo>
                <a:lnTo>
                  <a:pt x="4586380" y="2359918"/>
                </a:lnTo>
                <a:lnTo>
                  <a:pt x="4544229" y="2380508"/>
                </a:lnTo>
                <a:lnTo>
                  <a:pt x="4501215" y="2400634"/>
                </a:lnTo>
                <a:lnTo>
                  <a:pt x="4457352" y="2420288"/>
                </a:lnTo>
                <a:lnTo>
                  <a:pt x="4412657" y="2439462"/>
                </a:lnTo>
                <a:lnTo>
                  <a:pt x="4367145" y="2458148"/>
                </a:lnTo>
                <a:lnTo>
                  <a:pt x="4320831" y="2476339"/>
                </a:lnTo>
                <a:lnTo>
                  <a:pt x="4273730" y="2494025"/>
                </a:lnTo>
                <a:lnTo>
                  <a:pt x="4225860" y="2511200"/>
                </a:lnTo>
                <a:lnTo>
                  <a:pt x="4177234" y="2527855"/>
                </a:lnTo>
                <a:lnTo>
                  <a:pt x="4127868" y="2543982"/>
                </a:lnTo>
                <a:lnTo>
                  <a:pt x="4077779" y="2559574"/>
                </a:lnTo>
                <a:lnTo>
                  <a:pt x="4026981" y="2574622"/>
                </a:lnTo>
                <a:lnTo>
                  <a:pt x="3975490" y="2589120"/>
                </a:lnTo>
                <a:lnTo>
                  <a:pt x="3923322" y="2603058"/>
                </a:lnTo>
                <a:lnTo>
                  <a:pt x="3870491" y="2616429"/>
                </a:lnTo>
                <a:lnTo>
                  <a:pt x="3817015" y="2629224"/>
                </a:lnTo>
                <a:lnTo>
                  <a:pt x="3762907" y="2641437"/>
                </a:lnTo>
                <a:lnTo>
                  <a:pt x="3708184" y="2653059"/>
                </a:lnTo>
                <a:lnTo>
                  <a:pt x="3652862" y="2664082"/>
                </a:lnTo>
                <a:lnTo>
                  <a:pt x="3596955" y="2674499"/>
                </a:lnTo>
                <a:lnTo>
                  <a:pt x="3540479" y="2684300"/>
                </a:lnTo>
                <a:lnTo>
                  <a:pt x="3483450" y="2693479"/>
                </a:lnTo>
                <a:lnTo>
                  <a:pt x="3425883" y="2702028"/>
                </a:lnTo>
                <a:lnTo>
                  <a:pt x="3367794" y="2709938"/>
                </a:lnTo>
                <a:lnTo>
                  <a:pt x="3309199" y="2717202"/>
                </a:lnTo>
                <a:lnTo>
                  <a:pt x="3250112" y="2723812"/>
                </a:lnTo>
                <a:lnTo>
                  <a:pt x="3190550" y="2729760"/>
                </a:lnTo>
                <a:lnTo>
                  <a:pt x="3130527" y="2735037"/>
                </a:lnTo>
                <a:lnTo>
                  <a:pt x="3070060" y="2739637"/>
                </a:lnTo>
                <a:lnTo>
                  <a:pt x="3009164" y="2743550"/>
                </a:lnTo>
                <a:lnTo>
                  <a:pt x="2947855" y="2746770"/>
                </a:lnTo>
                <a:lnTo>
                  <a:pt x="2886147" y="2749288"/>
                </a:lnTo>
                <a:lnTo>
                  <a:pt x="2824057" y="2751097"/>
                </a:lnTo>
                <a:lnTo>
                  <a:pt x="2761600" y="2752188"/>
                </a:lnTo>
                <a:lnTo>
                  <a:pt x="2698792" y="2752553"/>
                </a:lnTo>
                <a:lnTo>
                  <a:pt x="2635983" y="2752188"/>
                </a:lnTo>
                <a:lnTo>
                  <a:pt x="2573526" y="2751097"/>
                </a:lnTo>
                <a:lnTo>
                  <a:pt x="2511436" y="2749288"/>
                </a:lnTo>
                <a:lnTo>
                  <a:pt x="2449729" y="2746770"/>
                </a:lnTo>
                <a:lnTo>
                  <a:pt x="2388419" y="2743550"/>
                </a:lnTo>
                <a:lnTo>
                  <a:pt x="2327523" y="2739637"/>
                </a:lnTo>
                <a:lnTo>
                  <a:pt x="2267056" y="2735037"/>
                </a:lnTo>
                <a:lnTo>
                  <a:pt x="2207034" y="2729760"/>
                </a:lnTo>
                <a:lnTo>
                  <a:pt x="2147471" y="2723812"/>
                </a:lnTo>
                <a:lnTo>
                  <a:pt x="2088385" y="2717202"/>
                </a:lnTo>
                <a:lnTo>
                  <a:pt x="2029789" y="2709938"/>
                </a:lnTo>
                <a:lnTo>
                  <a:pt x="1971700" y="2702028"/>
                </a:lnTo>
                <a:lnTo>
                  <a:pt x="1914133" y="2693479"/>
                </a:lnTo>
                <a:lnTo>
                  <a:pt x="1857104" y="2684300"/>
                </a:lnTo>
                <a:lnTo>
                  <a:pt x="1800629" y="2674499"/>
                </a:lnTo>
                <a:lnTo>
                  <a:pt x="1744722" y="2664082"/>
                </a:lnTo>
                <a:lnTo>
                  <a:pt x="1689399" y="2653059"/>
                </a:lnTo>
                <a:lnTo>
                  <a:pt x="1634676" y="2641437"/>
                </a:lnTo>
                <a:lnTo>
                  <a:pt x="1580569" y="2629224"/>
                </a:lnTo>
                <a:lnTo>
                  <a:pt x="1527092" y="2616429"/>
                </a:lnTo>
                <a:lnTo>
                  <a:pt x="1474262" y="2603058"/>
                </a:lnTo>
                <a:lnTo>
                  <a:pt x="1422094" y="2589120"/>
                </a:lnTo>
                <a:lnTo>
                  <a:pt x="1370603" y="2574622"/>
                </a:lnTo>
                <a:lnTo>
                  <a:pt x="1319805" y="2559574"/>
                </a:lnTo>
                <a:lnTo>
                  <a:pt x="1269715" y="2543982"/>
                </a:lnTo>
                <a:lnTo>
                  <a:pt x="1220350" y="2527855"/>
                </a:lnTo>
                <a:lnTo>
                  <a:pt x="1171724" y="2511200"/>
                </a:lnTo>
                <a:lnTo>
                  <a:pt x="1123853" y="2494025"/>
                </a:lnTo>
                <a:lnTo>
                  <a:pt x="1076753" y="2476339"/>
                </a:lnTo>
                <a:lnTo>
                  <a:pt x="1030439" y="2458148"/>
                </a:lnTo>
                <a:lnTo>
                  <a:pt x="984927" y="2439462"/>
                </a:lnTo>
                <a:lnTo>
                  <a:pt x="940232" y="2420288"/>
                </a:lnTo>
                <a:lnTo>
                  <a:pt x="896369" y="2400634"/>
                </a:lnTo>
                <a:lnTo>
                  <a:pt x="853355" y="2380508"/>
                </a:lnTo>
                <a:lnTo>
                  <a:pt x="811204" y="2359918"/>
                </a:lnTo>
                <a:lnTo>
                  <a:pt x="769933" y="2338871"/>
                </a:lnTo>
                <a:lnTo>
                  <a:pt x="729556" y="2317376"/>
                </a:lnTo>
                <a:lnTo>
                  <a:pt x="690090" y="2295440"/>
                </a:lnTo>
                <a:lnTo>
                  <a:pt x="651549" y="2273072"/>
                </a:lnTo>
                <a:lnTo>
                  <a:pt x="613950" y="2250279"/>
                </a:lnTo>
                <a:lnTo>
                  <a:pt x="577308" y="2227070"/>
                </a:lnTo>
                <a:lnTo>
                  <a:pt x="541638" y="2203451"/>
                </a:lnTo>
                <a:lnTo>
                  <a:pt x="506957" y="2179432"/>
                </a:lnTo>
                <a:lnTo>
                  <a:pt x="473278" y="2155020"/>
                </a:lnTo>
                <a:lnTo>
                  <a:pt x="440619" y="2130223"/>
                </a:lnTo>
                <a:lnTo>
                  <a:pt x="408994" y="2105048"/>
                </a:lnTo>
                <a:lnTo>
                  <a:pt x="378419" y="2079505"/>
                </a:lnTo>
                <a:lnTo>
                  <a:pt x="348910" y="2053600"/>
                </a:lnTo>
                <a:lnTo>
                  <a:pt x="320482" y="2027341"/>
                </a:lnTo>
                <a:lnTo>
                  <a:pt x="293150" y="2000738"/>
                </a:lnTo>
                <a:lnTo>
                  <a:pt x="241839" y="1946525"/>
                </a:lnTo>
                <a:lnTo>
                  <a:pt x="195101" y="1891026"/>
                </a:lnTo>
                <a:lnTo>
                  <a:pt x="153059" y="1834303"/>
                </a:lnTo>
                <a:lnTo>
                  <a:pt x="115839" y="1776421"/>
                </a:lnTo>
                <a:lnTo>
                  <a:pt x="83564" y="1717441"/>
                </a:lnTo>
                <a:lnTo>
                  <a:pt x="56359" y="1657428"/>
                </a:lnTo>
                <a:lnTo>
                  <a:pt x="34347" y="1596444"/>
                </a:lnTo>
                <a:lnTo>
                  <a:pt x="17653" y="1534554"/>
                </a:lnTo>
                <a:lnTo>
                  <a:pt x="6401" y="1471820"/>
                </a:lnTo>
                <a:lnTo>
                  <a:pt x="716" y="1408306"/>
                </a:lnTo>
                <a:lnTo>
                  <a:pt x="0" y="1376276"/>
                </a:lnTo>
                <a:close/>
              </a:path>
            </a:pathLst>
          </a:custGeom>
          <a:ln w="32751">
            <a:solidFill>
              <a:srgbClr val="0078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16679" y="4123944"/>
            <a:ext cx="2359152" cy="19141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27347" y="4137125"/>
            <a:ext cx="2108835" cy="1663064"/>
          </a:xfrm>
          <a:custGeom>
            <a:avLst/>
            <a:gdLst/>
            <a:ahLst/>
            <a:cxnLst/>
            <a:rect l="l" t="t" r="r" b="b"/>
            <a:pathLst>
              <a:path w="2108835" h="1663064">
                <a:moveTo>
                  <a:pt x="81953" y="1489760"/>
                </a:moveTo>
                <a:lnTo>
                  <a:pt x="0" y="1663039"/>
                </a:lnTo>
                <a:lnTo>
                  <a:pt x="187807" y="1624634"/>
                </a:lnTo>
                <a:lnTo>
                  <a:pt x="166367" y="1597317"/>
                </a:lnTo>
                <a:lnTo>
                  <a:pt x="130048" y="1597317"/>
                </a:lnTo>
                <a:lnTo>
                  <a:pt x="94754" y="1552359"/>
                </a:lnTo>
                <a:lnTo>
                  <a:pt x="117236" y="1534716"/>
                </a:lnTo>
                <a:lnTo>
                  <a:pt x="81953" y="1489760"/>
                </a:lnTo>
                <a:close/>
              </a:path>
              <a:path w="2108835" h="1663064">
                <a:moveTo>
                  <a:pt x="117236" y="1534716"/>
                </a:moveTo>
                <a:lnTo>
                  <a:pt x="94754" y="1552359"/>
                </a:lnTo>
                <a:lnTo>
                  <a:pt x="130048" y="1597317"/>
                </a:lnTo>
                <a:lnTo>
                  <a:pt x="152524" y="1579678"/>
                </a:lnTo>
                <a:lnTo>
                  <a:pt x="117236" y="1534716"/>
                </a:lnTo>
                <a:close/>
              </a:path>
              <a:path w="2108835" h="1663064">
                <a:moveTo>
                  <a:pt x="152524" y="1579678"/>
                </a:moveTo>
                <a:lnTo>
                  <a:pt x="130048" y="1597317"/>
                </a:lnTo>
                <a:lnTo>
                  <a:pt x="166367" y="1597317"/>
                </a:lnTo>
                <a:lnTo>
                  <a:pt x="152524" y="1579678"/>
                </a:lnTo>
                <a:close/>
              </a:path>
              <a:path w="2108835" h="1663064">
                <a:moveTo>
                  <a:pt x="2072932" y="0"/>
                </a:moveTo>
                <a:lnTo>
                  <a:pt x="117236" y="1534716"/>
                </a:lnTo>
                <a:lnTo>
                  <a:pt x="152524" y="1579678"/>
                </a:lnTo>
                <a:lnTo>
                  <a:pt x="2108212" y="44958"/>
                </a:lnTo>
                <a:lnTo>
                  <a:pt x="2072932" y="0"/>
                </a:lnTo>
                <a:close/>
              </a:path>
            </a:pathLst>
          </a:custGeom>
          <a:solidFill>
            <a:srgbClr val="0078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87095" y="2090927"/>
            <a:ext cx="2255520" cy="24109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48735" y="2123480"/>
            <a:ext cx="2124075" cy="2285365"/>
          </a:xfrm>
          <a:custGeom>
            <a:avLst/>
            <a:gdLst/>
            <a:ahLst/>
            <a:cxnLst/>
            <a:rect l="l" t="t" r="r" b="b"/>
            <a:pathLst>
              <a:path w="2124075" h="2285365">
                <a:moveTo>
                  <a:pt x="0" y="0"/>
                </a:moveTo>
                <a:lnTo>
                  <a:pt x="2123551" y="2284834"/>
                </a:lnTo>
              </a:path>
            </a:pathLst>
          </a:custGeom>
          <a:ln w="32751">
            <a:solidFill>
              <a:srgbClr val="0082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75487" y="2090927"/>
            <a:ext cx="2252472" cy="24109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44752" y="2123480"/>
            <a:ext cx="2124075" cy="2285365"/>
          </a:xfrm>
          <a:custGeom>
            <a:avLst/>
            <a:gdLst/>
            <a:ahLst/>
            <a:cxnLst/>
            <a:rect l="l" t="t" r="r" b="b"/>
            <a:pathLst>
              <a:path w="2124075" h="2285365">
                <a:moveTo>
                  <a:pt x="2123551" y="0"/>
                </a:moveTo>
                <a:lnTo>
                  <a:pt x="0" y="2284834"/>
                </a:lnTo>
              </a:path>
            </a:pathLst>
          </a:custGeom>
          <a:ln w="32751">
            <a:solidFill>
              <a:srgbClr val="0082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www.tunl.duke.edu/images/tunl2013/tunl2013_img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7" b="38812"/>
          <a:stretch/>
        </p:blipFill>
        <p:spPr bwMode="auto">
          <a:xfrm>
            <a:off x="4472035" y="1579478"/>
            <a:ext cx="4286250" cy="186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35" y="864317"/>
            <a:ext cx="4290965" cy="7151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76408" y="3406375"/>
            <a:ext cx="47675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Triangle Universities Nuclear Laboratory (TUNL) is Center of Excellence that focuses on low-energy nuclear physics research. TUNL is a consortium Duke University, North Carolina State University, and the University of North Carolina at Chapel Hill comprising about 30 faculty members, 20 postdocs and research scientists, and 50 graduate students.</a:t>
            </a:r>
          </a:p>
        </p:txBody>
      </p:sp>
      <p:pic>
        <p:nvPicPr>
          <p:cNvPr id="2109" name="Picture 61" descr="higs_full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776" y="4772005"/>
            <a:ext cx="2902768" cy="142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1" name="Picture 63" descr="C:\Users\halltim\Desktop\Cyclotron Institute_files\50-Years-Banner.p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09" y="880406"/>
            <a:ext cx="4157804" cy="64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63" descr="C:\Users\halltim\Desktop\Cyclotron Institute_files\50-Years-Banner.png">
            <a:hlinkClick r:id="rId6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95" y="1825392"/>
            <a:ext cx="3000266" cy="46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65" descr="https://cyclotron.tamu.edu/wp-content/uploads/layout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15" y="1579478"/>
            <a:ext cx="3723991" cy="285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/>
          <p:cNvSpPr txBox="1"/>
          <p:nvPr/>
        </p:nvSpPr>
        <p:spPr>
          <a:xfrm>
            <a:off x="219629" y="4356982"/>
            <a:ext cx="40263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Texas A&amp;M University Cyclotron Institute jointly supported by DOE and the State of Texas focuses on conducting basic research, educating students in accelerator-based science and technology, and providing technical capabilities for a wide variety of applications in space science, materials science, analytical procedures and nuclear medicine.</a:t>
            </a:r>
          </a:p>
        </p:txBody>
      </p:sp>
      <p:sp>
        <p:nvSpPr>
          <p:cNvPr id="94" name="Title 1"/>
          <p:cNvSpPr txBox="1">
            <a:spLocks/>
          </p:cNvSpPr>
          <p:nvPr/>
        </p:nvSpPr>
        <p:spPr bwMode="auto">
          <a:xfrm>
            <a:off x="-81481" y="94260"/>
            <a:ext cx="9144000" cy="64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0" kern="1200" baseline="0">
                <a:solidFill>
                  <a:srgbClr val="106636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b="0" dirty="0">
                <a:ea typeface="+mn-ea"/>
              </a:rPr>
              <a:t>Two NP Centers of </a:t>
            </a:r>
            <a:r>
              <a:rPr lang="en-US" sz="2000" b="0" dirty="0">
                <a:ea typeface="+mn-ea"/>
                <a:sym typeface="Calibri"/>
              </a:rPr>
              <a:t>Excellence</a:t>
            </a:r>
            <a:r>
              <a:rPr lang="en-US" sz="2000" b="0" dirty="0">
                <a:ea typeface="+mn-ea"/>
              </a:rPr>
              <a:t> at TUNL and Texas A&amp;M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9245" y="5741977"/>
            <a:ext cx="4227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88 inch cyclotron also plays a crucial role in space radiation effects chip testing for the Air Force</a:t>
            </a:r>
          </a:p>
        </p:txBody>
      </p:sp>
    </p:spTree>
    <p:extLst>
      <p:ext uri="{BB962C8B-B14F-4D97-AF65-F5344CB8AC3E}">
        <p14:creationId xmlns:p14="http://schemas.microsoft.com/office/powerpoint/2010/main" val="233217458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1" y="0"/>
            <a:ext cx="9140158" cy="12736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3"/>
          <p:cNvSpPr/>
          <p:nvPr/>
        </p:nvSpPr>
        <p:spPr>
          <a:xfrm>
            <a:off x="1921" y="172891"/>
            <a:ext cx="1901798" cy="8875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4"/>
          <p:cNvSpPr/>
          <p:nvPr/>
        </p:nvSpPr>
        <p:spPr>
          <a:xfrm>
            <a:off x="3695442" y="1351560"/>
            <a:ext cx="2074689" cy="1844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5" name="object 5"/>
          <p:cNvSpPr/>
          <p:nvPr/>
        </p:nvSpPr>
        <p:spPr>
          <a:xfrm>
            <a:off x="4577763" y="5371139"/>
            <a:ext cx="2213002" cy="14868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6" name="object 6"/>
          <p:cNvSpPr txBox="1"/>
          <p:nvPr/>
        </p:nvSpPr>
        <p:spPr>
          <a:xfrm>
            <a:off x="7588502" y="4168"/>
            <a:ext cx="1366413" cy="436425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1527">
              <a:spcBef>
                <a:spcPts val="82"/>
              </a:spcBef>
            </a:pPr>
            <a:r>
              <a:rPr sz="2768" spc="-9" dirty="0">
                <a:latin typeface="Arial Unicode MS"/>
                <a:cs typeface="Arial Unicode MS"/>
              </a:rPr>
              <a:t>ARUNA-</a:t>
            </a:r>
            <a:endParaRPr sz="2768" dirty="0">
              <a:latin typeface="Arial Unicode MS"/>
              <a:cs typeface="Arial Unicode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47126" y="405275"/>
            <a:ext cx="4308438" cy="436425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1527">
              <a:spcBef>
                <a:spcPts val="82"/>
              </a:spcBef>
            </a:pPr>
            <a:r>
              <a:rPr sz="2768" spc="-9" dirty="0">
                <a:latin typeface="Arial Unicode MS"/>
                <a:cs typeface="Arial Unicode MS"/>
              </a:rPr>
              <a:t>Association for Research</a:t>
            </a:r>
            <a:r>
              <a:rPr sz="2768" spc="9" dirty="0">
                <a:latin typeface="Arial Unicode MS"/>
                <a:cs typeface="Arial Unicode MS"/>
              </a:rPr>
              <a:t> </a:t>
            </a:r>
            <a:r>
              <a:rPr sz="2768" spc="-5" dirty="0">
                <a:latin typeface="Arial Unicode MS"/>
                <a:cs typeface="Arial Unicode MS"/>
              </a:rPr>
              <a:t>at</a:t>
            </a:r>
            <a:endParaRPr sz="2768" dirty="0">
              <a:latin typeface="Arial Unicode MS"/>
              <a:cs typeface="Arial Unicode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44206" y="806381"/>
            <a:ext cx="4911250" cy="436425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1527">
              <a:spcBef>
                <a:spcPts val="82"/>
              </a:spcBef>
            </a:pPr>
            <a:r>
              <a:rPr sz="2768" spc="-5" dirty="0">
                <a:latin typeface="Arial Unicode MS"/>
                <a:cs typeface="Arial Unicode MS"/>
              </a:rPr>
              <a:t>University Nuclear</a:t>
            </a:r>
            <a:r>
              <a:rPr sz="2768" spc="-91" dirty="0">
                <a:latin typeface="Arial Unicode MS"/>
                <a:cs typeface="Arial Unicode MS"/>
              </a:rPr>
              <a:t> </a:t>
            </a:r>
            <a:r>
              <a:rPr sz="2768" spc="-5" dirty="0">
                <a:latin typeface="Arial Unicode MS"/>
                <a:cs typeface="Arial Unicode MS"/>
              </a:rPr>
              <a:t>Accelerators</a:t>
            </a:r>
            <a:endParaRPr sz="2768" dirty="0">
              <a:latin typeface="Arial Unicode MS"/>
              <a:cs typeface="Arial Unicode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0784" y="1331725"/>
            <a:ext cx="2443523" cy="16554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0" name="object 10"/>
          <p:cNvSpPr/>
          <p:nvPr/>
        </p:nvSpPr>
        <p:spPr>
          <a:xfrm>
            <a:off x="2230482" y="1348548"/>
            <a:ext cx="1446519" cy="165542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1" name="object 11"/>
          <p:cNvSpPr/>
          <p:nvPr/>
        </p:nvSpPr>
        <p:spPr>
          <a:xfrm>
            <a:off x="7297839" y="1372522"/>
            <a:ext cx="1844239" cy="18547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2" name="object 12"/>
          <p:cNvSpPr/>
          <p:nvPr/>
        </p:nvSpPr>
        <p:spPr>
          <a:xfrm>
            <a:off x="220916" y="5290457"/>
            <a:ext cx="2385892" cy="15675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3" name="object 13"/>
          <p:cNvSpPr/>
          <p:nvPr/>
        </p:nvSpPr>
        <p:spPr>
          <a:xfrm>
            <a:off x="5891733" y="3227294"/>
            <a:ext cx="3158138" cy="202858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4" name="object 14"/>
          <p:cNvSpPr/>
          <p:nvPr/>
        </p:nvSpPr>
        <p:spPr>
          <a:xfrm>
            <a:off x="7632166" y="4679577"/>
            <a:ext cx="1509913" cy="9451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5" name="object 15"/>
          <p:cNvSpPr/>
          <p:nvPr/>
        </p:nvSpPr>
        <p:spPr>
          <a:xfrm>
            <a:off x="3551944" y="3112034"/>
            <a:ext cx="2478101" cy="186722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6" name="object 16"/>
          <p:cNvSpPr/>
          <p:nvPr/>
        </p:nvSpPr>
        <p:spPr>
          <a:xfrm>
            <a:off x="-10580" y="2773921"/>
            <a:ext cx="3941909" cy="252420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7" name="object 17"/>
          <p:cNvSpPr/>
          <p:nvPr/>
        </p:nvSpPr>
        <p:spPr>
          <a:xfrm>
            <a:off x="6802291" y="5636239"/>
            <a:ext cx="2339788" cy="122176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8" name="object 18"/>
          <p:cNvSpPr/>
          <p:nvPr/>
        </p:nvSpPr>
        <p:spPr>
          <a:xfrm>
            <a:off x="137352" y="1417705"/>
            <a:ext cx="3056131" cy="699055"/>
          </a:xfrm>
          <a:custGeom>
            <a:avLst/>
            <a:gdLst/>
            <a:ahLst/>
            <a:cxnLst/>
            <a:rect l="l" t="t" r="r" b="b"/>
            <a:pathLst>
              <a:path w="3367404" h="770255">
                <a:moveTo>
                  <a:pt x="0" y="0"/>
                </a:moveTo>
                <a:lnTo>
                  <a:pt x="3367087" y="0"/>
                </a:lnTo>
                <a:lnTo>
                  <a:pt x="3367087" y="769937"/>
                </a:lnTo>
                <a:lnTo>
                  <a:pt x="0" y="769937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9" name="object 19"/>
          <p:cNvSpPr txBox="1"/>
          <p:nvPr/>
        </p:nvSpPr>
        <p:spPr>
          <a:xfrm>
            <a:off x="163285" y="1429230"/>
            <a:ext cx="576303" cy="34679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2178" spc="-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2178" dirty="0">
                <a:solidFill>
                  <a:srgbClr val="FFFFFF"/>
                </a:solidFill>
                <a:latin typeface="Arial"/>
                <a:cs typeface="Arial"/>
              </a:rPr>
              <a:t>SU</a:t>
            </a:r>
            <a:endParaRPr sz="2178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14185" y="1377466"/>
            <a:ext cx="1293796" cy="57025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1815" dirty="0">
                <a:latin typeface="Arial"/>
                <a:cs typeface="Arial"/>
              </a:rPr>
              <a:t>John D. </a:t>
            </a:r>
            <a:r>
              <a:rPr sz="1815" spc="-5" dirty="0">
                <a:latin typeface="Arial"/>
                <a:cs typeface="Arial"/>
              </a:rPr>
              <a:t>Fox</a:t>
            </a:r>
            <a:r>
              <a:rPr sz="1815" spc="-50" dirty="0">
                <a:latin typeface="Arial"/>
                <a:cs typeface="Arial"/>
              </a:rPr>
              <a:t> </a:t>
            </a:r>
            <a:r>
              <a:rPr sz="1815" spc="-5" dirty="0">
                <a:latin typeface="Arial"/>
                <a:cs typeface="Arial"/>
              </a:rPr>
              <a:t>Laboratory</a:t>
            </a:r>
            <a:endParaRPr sz="1815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373523" y="1564069"/>
            <a:ext cx="1740434" cy="23509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1452" dirty="0">
                <a:latin typeface="Arial"/>
                <a:cs typeface="Arial"/>
              </a:rPr>
              <a:t>Ohio</a:t>
            </a:r>
            <a:r>
              <a:rPr sz="1452" spc="-82" dirty="0">
                <a:latin typeface="Arial"/>
                <a:cs typeface="Arial"/>
              </a:rPr>
              <a:t> </a:t>
            </a:r>
            <a:r>
              <a:rPr sz="1452" dirty="0">
                <a:latin typeface="Arial"/>
                <a:cs typeface="Arial"/>
              </a:rPr>
              <a:t>U</a:t>
            </a:r>
            <a:r>
              <a:rPr lang="en-US" sz="1452" dirty="0">
                <a:latin typeface="Arial"/>
                <a:cs typeface="Arial"/>
              </a:rPr>
              <a:t> Edwards</a:t>
            </a:r>
            <a:r>
              <a:rPr lang="en-US" sz="1452" spc="-86" dirty="0">
                <a:latin typeface="Arial"/>
                <a:cs typeface="Arial"/>
              </a:rPr>
              <a:t> </a:t>
            </a:r>
            <a:r>
              <a:rPr lang="en-US" sz="1452" dirty="0">
                <a:latin typeface="Arial"/>
                <a:cs typeface="Arial"/>
              </a:rPr>
              <a:t>Lab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54642" y="3214327"/>
            <a:ext cx="2025703" cy="657077"/>
          </a:xfrm>
          <a:prstGeom prst="rect">
            <a:avLst/>
          </a:prstGeom>
          <a:solidFill>
            <a:srgbClr val="E6E6FF">
              <a:alpha val="69999"/>
            </a:srgbClr>
          </a:solidFill>
        </p:spPr>
        <p:txBody>
          <a:bodyPr vert="horz" wrap="square" lIns="0" tIns="42646" rIns="0" bIns="0" rtlCol="0">
            <a:spAutoFit/>
          </a:bodyPr>
          <a:lstStyle/>
          <a:p>
            <a:pPr marL="239175" indent="-195951">
              <a:lnSpc>
                <a:spcPts val="2541"/>
              </a:lnSpc>
              <a:spcBef>
                <a:spcPts val="336"/>
              </a:spcBef>
            </a:pPr>
            <a:r>
              <a:rPr sz="1815" spc="-50" dirty="0">
                <a:latin typeface="Arial"/>
                <a:cs typeface="Arial"/>
              </a:rPr>
              <a:t>Texas </a:t>
            </a:r>
            <a:r>
              <a:rPr sz="1815" dirty="0">
                <a:latin typeface="Arial"/>
                <a:cs typeface="Arial"/>
              </a:rPr>
              <a:t>A&amp;M U.  </a:t>
            </a:r>
            <a:r>
              <a:rPr sz="1815" spc="-5" dirty="0">
                <a:latin typeface="Arial"/>
                <a:cs typeface="Arial"/>
              </a:rPr>
              <a:t>Cyclotron</a:t>
            </a:r>
            <a:r>
              <a:rPr sz="1815" spc="-54" dirty="0">
                <a:latin typeface="Arial"/>
                <a:cs typeface="Arial"/>
              </a:rPr>
              <a:t> </a:t>
            </a:r>
            <a:r>
              <a:rPr sz="1815" dirty="0">
                <a:latin typeface="Arial"/>
                <a:cs typeface="Arial"/>
              </a:rPr>
              <a:t>Lab.</a:t>
            </a:r>
          </a:p>
        </p:txBody>
      </p:sp>
      <p:sp>
        <p:nvSpPr>
          <p:cNvPr id="26" name="object 26"/>
          <p:cNvSpPr/>
          <p:nvPr/>
        </p:nvSpPr>
        <p:spPr>
          <a:xfrm>
            <a:off x="8232962" y="3776222"/>
            <a:ext cx="909405" cy="699055"/>
          </a:xfrm>
          <a:custGeom>
            <a:avLst/>
            <a:gdLst/>
            <a:ahLst/>
            <a:cxnLst/>
            <a:rect l="l" t="t" r="r" b="b"/>
            <a:pathLst>
              <a:path w="1002029" h="770254">
                <a:moveTo>
                  <a:pt x="0" y="0"/>
                </a:moveTo>
                <a:lnTo>
                  <a:pt x="1001712" y="0"/>
                </a:lnTo>
                <a:lnTo>
                  <a:pt x="1001712" y="769937"/>
                </a:lnTo>
                <a:lnTo>
                  <a:pt x="0" y="769937"/>
                </a:lnTo>
                <a:lnTo>
                  <a:pt x="0" y="0"/>
                </a:lnTo>
                <a:close/>
              </a:path>
            </a:pathLst>
          </a:custGeom>
          <a:solidFill>
            <a:srgbClr val="E6E6FF">
              <a:alpha val="69999"/>
            </a:srgbClr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27" name="object 27"/>
          <p:cNvSpPr txBox="1"/>
          <p:nvPr/>
        </p:nvSpPr>
        <p:spPr>
          <a:xfrm>
            <a:off x="8266099" y="3780545"/>
            <a:ext cx="745735" cy="290946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1815" spc="-5" dirty="0">
                <a:latin typeface="Arial"/>
                <a:cs typeface="Arial"/>
              </a:rPr>
              <a:t>TUNL</a:t>
            </a:r>
            <a:endParaRPr sz="1815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289497" y="3242995"/>
            <a:ext cx="2342670" cy="643090"/>
          </a:xfrm>
          <a:prstGeom prst="rect">
            <a:avLst/>
          </a:prstGeom>
          <a:solidFill>
            <a:srgbClr val="E6E6FF">
              <a:alpha val="69999"/>
            </a:srgbClr>
          </a:solidFill>
        </p:spPr>
        <p:txBody>
          <a:bodyPr vert="horz" wrap="square" lIns="0" tIns="34002" rIns="0" bIns="0" rtlCol="0">
            <a:spAutoFit/>
          </a:bodyPr>
          <a:lstStyle/>
          <a:p>
            <a:pPr marL="231683" marR="121605" indent="-195951">
              <a:lnSpc>
                <a:spcPts val="2541"/>
              </a:lnSpc>
              <a:spcBef>
                <a:spcPts val="268"/>
              </a:spcBef>
            </a:pPr>
            <a:r>
              <a:rPr sz="1634" spc="-5" dirty="0">
                <a:latin typeface="Arial"/>
                <a:cs typeface="Arial"/>
              </a:rPr>
              <a:t>Notre </a:t>
            </a:r>
            <a:r>
              <a:rPr sz="1634" dirty="0">
                <a:latin typeface="Arial"/>
                <a:cs typeface="Arial"/>
              </a:rPr>
              <a:t>Dame</a:t>
            </a:r>
            <a:r>
              <a:rPr sz="1634" spc="-50" dirty="0">
                <a:latin typeface="Arial"/>
                <a:cs typeface="Arial"/>
              </a:rPr>
              <a:t> </a:t>
            </a:r>
            <a:r>
              <a:rPr sz="1634" spc="-36" dirty="0">
                <a:latin typeface="Arial"/>
                <a:cs typeface="Arial"/>
              </a:rPr>
              <a:t>Univ.  </a:t>
            </a:r>
            <a:r>
              <a:rPr sz="1634" spc="-5" dirty="0">
                <a:latin typeface="Arial"/>
                <a:cs typeface="Arial"/>
              </a:rPr>
              <a:t>ISNAP</a:t>
            </a:r>
            <a:r>
              <a:rPr sz="1634" spc="-59" dirty="0">
                <a:latin typeface="Arial"/>
                <a:cs typeface="Arial"/>
              </a:rPr>
              <a:t> </a:t>
            </a:r>
            <a:r>
              <a:rPr sz="1634" spc="-5" dirty="0">
                <a:latin typeface="Arial"/>
                <a:cs typeface="Arial"/>
              </a:rPr>
              <a:t>facilities</a:t>
            </a:r>
            <a:endParaRPr sz="1634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67740" y="5408941"/>
            <a:ext cx="2502594" cy="32007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6883" rIns="0" bIns="0" rtlCol="0">
            <a:spAutoFit/>
          </a:bodyPr>
          <a:lstStyle/>
          <a:p>
            <a:pPr marL="231683" marR="1729" indent="-195951">
              <a:lnSpc>
                <a:spcPts val="2541"/>
              </a:lnSpc>
              <a:spcBef>
                <a:spcPts val="290"/>
              </a:spcBef>
            </a:pPr>
            <a:r>
              <a:rPr sz="1452" spc="-5" dirty="0">
                <a:latin typeface="Arial"/>
                <a:cs typeface="Arial"/>
              </a:rPr>
              <a:t>U </a:t>
            </a:r>
            <a:r>
              <a:rPr sz="1452" dirty="0">
                <a:latin typeface="Arial"/>
                <a:cs typeface="Arial"/>
              </a:rPr>
              <a:t>of</a:t>
            </a:r>
            <a:r>
              <a:rPr lang="en-US" sz="1452" dirty="0">
                <a:latin typeface="Arial"/>
                <a:cs typeface="Arial"/>
              </a:rPr>
              <a:t> </a:t>
            </a:r>
            <a:r>
              <a:rPr sz="1452" spc="-82" dirty="0">
                <a:latin typeface="Arial"/>
                <a:cs typeface="Arial"/>
              </a:rPr>
              <a:t>W</a:t>
            </a:r>
            <a:r>
              <a:rPr sz="1452" dirty="0">
                <a:latin typeface="Arial"/>
                <a:cs typeface="Arial"/>
              </a:rPr>
              <a:t>ashing</a:t>
            </a:r>
            <a:r>
              <a:rPr sz="1452" spc="-5" dirty="0">
                <a:latin typeface="Arial"/>
                <a:cs typeface="Arial"/>
              </a:rPr>
              <a:t>t</a:t>
            </a:r>
            <a:r>
              <a:rPr sz="1452" dirty="0">
                <a:latin typeface="Arial"/>
                <a:cs typeface="Arial"/>
              </a:rPr>
              <a:t>on</a:t>
            </a:r>
            <a:r>
              <a:rPr lang="en-US" sz="1452" dirty="0">
                <a:latin typeface="Arial"/>
                <a:cs typeface="Arial"/>
              </a:rPr>
              <a:t> </a:t>
            </a:r>
            <a:r>
              <a:rPr sz="1452" spc="-36" dirty="0">
                <a:latin typeface="Arial"/>
                <a:cs typeface="Arial"/>
              </a:rPr>
              <a:t>CENPA</a:t>
            </a:r>
            <a:endParaRPr sz="1452" dirty="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065949" y="4950439"/>
            <a:ext cx="884624" cy="699055"/>
          </a:xfrm>
          <a:custGeom>
            <a:avLst/>
            <a:gdLst/>
            <a:ahLst/>
            <a:cxnLst/>
            <a:rect l="l" t="t" r="r" b="b"/>
            <a:pathLst>
              <a:path w="974725" h="770254">
                <a:moveTo>
                  <a:pt x="0" y="0"/>
                </a:moveTo>
                <a:lnTo>
                  <a:pt x="974725" y="0"/>
                </a:lnTo>
                <a:lnTo>
                  <a:pt x="974725" y="769937"/>
                </a:lnTo>
                <a:lnTo>
                  <a:pt x="0" y="769937"/>
                </a:lnTo>
                <a:lnTo>
                  <a:pt x="0" y="0"/>
                </a:lnTo>
                <a:close/>
              </a:path>
            </a:pathLst>
          </a:custGeom>
          <a:solidFill>
            <a:srgbClr val="E6E6FF">
              <a:alpha val="69999"/>
            </a:srgbClr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1" name="object 31"/>
          <p:cNvSpPr txBox="1"/>
          <p:nvPr/>
        </p:nvSpPr>
        <p:spPr>
          <a:xfrm>
            <a:off x="7090442" y="4103274"/>
            <a:ext cx="2071231" cy="111501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R="4611" algn="r">
              <a:spcBef>
                <a:spcPts val="91"/>
              </a:spcBef>
            </a:pPr>
            <a:r>
              <a:rPr sz="1815" dirty="0">
                <a:latin typeface="Arial"/>
                <a:cs typeface="Arial"/>
              </a:rPr>
              <a:t>H</a:t>
            </a:r>
            <a:r>
              <a:rPr sz="1815" spc="-5" dirty="0">
                <a:latin typeface="Arial"/>
                <a:cs typeface="Arial"/>
              </a:rPr>
              <a:t>IG</a:t>
            </a:r>
            <a:r>
              <a:rPr sz="1815" dirty="0">
                <a:latin typeface="Arial"/>
                <a:cs typeface="Arial"/>
              </a:rPr>
              <a:t>S</a:t>
            </a:r>
          </a:p>
          <a:p>
            <a:pPr>
              <a:spcBef>
                <a:spcPts val="32"/>
              </a:spcBef>
            </a:pPr>
            <a:endParaRPr sz="3540" dirty="0">
              <a:latin typeface="Times New Roman"/>
              <a:cs typeface="Times New Roman"/>
            </a:endParaRPr>
          </a:p>
          <a:p>
            <a:pPr marL="11527"/>
            <a:r>
              <a:rPr sz="1815" spc="-5" dirty="0">
                <a:latin typeface="Arial"/>
                <a:cs typeface="Arial"/>
              </a:rPr>
              <a:t>TUNL</a:t>
            </a:r>
            <a:endParaRPr sz="1815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286385" y="5278932"/>
            <a:ext cx="746312" cy="290946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1815" dirty="0">
                <a:latin typeface="Arial"/>
                <a:cs typeface="Arial"/>
              </a:rPr>
              <a:t>LENA</a:t>
            </a:r>
          </a:p>
        </p:txBody>
      </p:sp>
      <p:sp>
        <p:nvSpPr>
          <p:cNvPr id="33" name="object 33"/>
          <p:cNvSpPr/>
          <p:nvPr/>
        </p:nvSpPr>
        <p:spPr>
          <a:xfrm>
            <a:off x="7074563" y="6101523"/>
            <a:ext cx="1687414" cy="696173"/>
          </a:xfrm>
          <a:custGeom>
            <a:avLst/>
            <a:gdLst/>
            <a:ahLst/>
            <a:cxnLst/>
            <a:rect l="l" t="t" r="r" b="b"/>
            <a:pathLst>
              <a:path w="1859279" h="767079">
                <a:moveTo>
                  <a:pt x="0" y="0"/>
                </a:moveTo>
                <a:lnTo>
                  <a:pt x="1858962" y="0"/>
                </a:lnTo>
                <a:lnTo>
                  <a:pt x="1858962" y="766762"/>
                </a:lnTo>
                <a:lnTo>
                  <a:pt x="0" y="766762"/>
                </a:lnTo>
                <a:lnTo>
                  <a:pt x="0" y="0"/>
                </a:lnTo>
                <a:close/>
              </a:path>
            </a:pathLst>
          </a:custGeom>
          <a:solidFill>
            <a:srgbClr val="E6E6FF">
              <a:alpha val="69999"/>
            </a:srgbClr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4" name="object 34"/>
          <p:cNvSpPr txBox="1"/>
          <p:nvPr/>
        </p:nvSpPr>
        <p:spPr>
          <a:xfrm>
            <a:off x="7297839" y="6232455"/>
            <a:ext cx="745735" cy="2072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1271" b="1" spc="-5" dirty="0">
                <a:latin typeface="Arial"/>
                <a:cs typeface="Arial"/>
              </a:rPr>
              <a:t>TUNL</a:t>
            </a:r>
            <a:endParaRPr sz="1271" b="1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286385" y="6489167"/>
            <a:ext cx="1545643" cy="23509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1452" spc="-41" dirty="0">
                <a:latin typeface="Arial"/>
                <a:cs typeface="Arial"/>
              </a:rPr>
              <a:t>Tandem</a:t>
            </a:r>
            <a:r>
              <a:rPr sz="1452" spc="-86" dirty="0">
                <a:latin typeface="Arial"/>
                <a:cs typeface="Arial"/>
              </a:rPr>
              <a:t> </a:t>
            </a:r>
            <a:r>
              <a:rPr sz="1452" dirty="0">
                <a:latin typeface="Arial"/>
                <a:cs typeface="Arial"/>
              </a:rPr>
              <a:t>Lab</a:t>
            </a:r>
          </a:p>
        </p:txBody>
      </p:sp>
      <p:sp>
        <p:nvSpPr>
          <p:cNvPr id="36" name="object 36"/>
          <p:cNvSpPr/>
          <p:nvPr/>
        </p:nvSpPr>
        <p:spPr>
          <a:xfrm>
            <a:off x="2726325" y="5083316"/>
            <a:ext cx="1740434" cy="174043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7" name="object 37"/>
          <p:cNvSpPr txBox="1"/>
          <p:nvPr/>
        </p:nvSpPr>
        <p:spPr>
          <a:xfrm>
            <a:off x="4162645" y="6407380"/>
            <a:ext cx="2879895" cy="32423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5730" rIns="0" bIns="0" rtlCol="0">
            <a:spAutoFit/>
          </a:bodyPr>
          <a:lstStyle/>
          <a:p>
            <a:pPr marL="231683" indent="-195951">
              <a:lnSpc>
                <a:spcPts val="2541"/>
              </a:lnSpc>
              <a:spcBef>
                <a:spcPts val="280"/>
              </a:spcBef>
            </a:pPr>
            <a:r>
              <a:rPr sz="1634" spc="-5" dirty="0">
                <a:latin typeface="Arial"/>
                <a:cs typeface="Arial"/>
              </a:rPr>
              <a:t>Union </a:t>
            </a:r>
            <a:r>
              <a:rPr sz="1634" dirty="0">
                <a:latin typeface="Arial"/>
                <a:cs typeface="Arial"/>
              </a:rPr>
              <a:t>College  </a:t>
            </a:r>
            <a:r>
              <a:rPr sz="1634" spc="-5" dirty="0">
                <a:latin typeface="Arial"/>
                <a:cs typeface="Arial"/>
              </a:rPr>
              <a:t>Ion </a:t>
            </a:r>
            <a:r>
              <a:rPr sz="1634" dirty="0">
                <a:latin typeface="Arial"/>
                <a:cs typeface="Arial"/>
              </a:rPr>
              <a:t>Beam</a:t>
            </a:r>
            <a:r>
              <a:rPr sz="1634" spc="-82" dirty="0">
                <a:latin typeface="Arial"/>
                <a:cs typeface="Arial"/>
              </a:rPr>
              <a:t> </a:t>
            </a:r>
            <a:r>
              <a:rPr sz="1634" dirty="0">
                <a:latin typeface="Arial"/>
                <a:cs typeface="Arial"/>
              </a:rPr>
              <a:t>Lab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2817158" y="5255879"/>
            <a:ext cx="1252306" cy="57025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1815" spc="-5" dirty="0">
                <a:latin typeface="Arial"/>
                <a:cs typeface="Arial"/>
              </a:rPr>
              <a:t>Hope</a:t>
            </a:r>
            <a:r>
              <a:rPr sz="1815" spc="-77" dirty="0">
                <a:latin typeface="Arial"/>
                <a:cs typeface="Arial"/>
              </a:rPr>
              <a:t> </a:t>
            </a:r>
            <a:r>
              <a:rPr sz="1815" dirty="0">
                <a:latin typeface="Arial"/>
                <a:cs typeface="Arial"/>
              </a:rPr>
              <a:t>College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2825803" y="5530350"/>
            <a:ext cx="1390198" cy="29094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1815" spc="-5" dirty="0">
                <a:latin typeface="Arial"/>
                <a:cs typeface="Arial"/>
              </a:rPr>
              <a:t>Ion </a:t>
            </a:r>
            <a:r>
              <a:rPr sz="1815" dirty="0">
                <a:latin typeface="Arial"/>
                <a:cs typeface="Arial"/>
              </a:rPr>
              <a:t>Beam</a:t>
            </a:r>
            <a:r>
              <a:rPr sz="1815" spc="-77" dirty="0">
                <a:latin typeface="Arial"/>
                <a:cs typeface="Arial"/>
              </a:rPr>
              <a:t> </a:t>
            </a:r>
            <a:r>
              <a:rPr sz="1815" dirty="0">
                <a:latin typeface="Arial"/>
                <a:cs typeface="Arial"/>
              </a:rPr>
              <a:t>La</a:t>
            </a:r>
          </a:p>
        </p:txBody>
      </p:sp>
      <p:sp>
        <p:nvSpPr>
          <p:cNvPr id="41" name="object 41"/>
          <p:cNvSpPr/>
          <p:nvPr/>
        </p:nvSpPr>
        <p:spPr>
          <a:xfrm>
            <a:off x="5753420" y="1360074"/>
            <a:ext cx="1498387" cy="186722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2" name="object 42"/>
          <p:cNvSpPr/>
          <p:nvPr/>
        </p:nvSpPr>
        <p:spPr>
          <a:xfrm>
            <a:off x="5816163" y="2063406"/>
            <a:ext cx="1498387" cy="320139"/>
          </a:xfrm>
          <a:custGeom>
            <a:avLst/>
            <a:gdLst/>
            <a:ahLst/>
            <a:cxnLst/>
            <a:rect l="l" t="t" r="r" b="b"/>
            <a:pathLst>
              <a:path w="1446529" h="1066800">
                <a:moveTo>
                  <a:pt x="0" y="0"/>
                </a:moveTo>
                <a:lnTo>
                  <a:pt x="1446212" y="0"/>
                </a:lnTo>
                <a:lnTo>
                  <a:pt x="1446212" y="1066800"/>
                </a:lnTo>
                <a:lnTo>
                  <a:pt x="0" y="1066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98824"/>
            </a:srgbClr>
          </a:solidFill>
        </p:spPr>
        <p:txBody>
          <a:bodyPr wrap="square" lIns="0" tIns="0" rIns="0" bIns="0" rtlCol="0"/>
          <a:lstStyle/>
          <a:p>
            <a:r>
              <a:rPr lang="en-US" sz="1634" dirty="0"/>
              <a:t>U Mass Rad Lab</a:t>
            </a:r>
            <a:endParaRPr sz="1634" dirty="0"/>
          </a:p>
        </p:txBody>
      </p:sp>
      <p:sp>
        <p:nvSpPr>
          <p:cNvPr id="43" name="object 43"/>
          <p:cNvSpPr txBox="1"/>
          <p:nvPr/>
        </p:nvSpPr>
        <p:spPr>
          <a:xfrm>
            <a:off x="3445806" y="1446192"/>
            <a:ext cx="2639127" cy="51440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  <a:tabLst>
                <a:tab pos="2154883" algn="l"/>
              </a:tabLst>
            </a:pPr>
            <a:r>
              <a:rPr sz="1634" dirty="0" err="1">
                <a:latin typeface="Arial"/>
                <a:cs typeface="Arial"/>
              </a:rPr>
              <a:t>U.</a:t>
            </a:r>
            <a:r>
              <a:rPr sz="1634" spc="-5" dirty="0" err="1">
                <a:latin typeface="Arial"/>
                <a:cs typeface="Arial"/>
              </a:rPr>
              <a:t>Kentuck</a:t>
            </a:r>
            <a:r>
              <a:rPr lang="en-US" sz="1634" spc="-5" dirty="0" err="1">
                <a:latin typeface="Arial"/>
                <a:cs typeface="Arial"/>
              </a:rPr>
              <a:t>y</a:t>
            </a:r>
            <a:r>
              <a:rPr lang="en-US" sz="1634" spc="-5" dirty="0">
                <a:latin typeface="Arial"/>
                <a:cs typeface="Arial"/>
              </a:rPr>
              <a:t> Accelerato</a:t>
            </a:r>
            <a:r>
              <a:rPr lang="en-US" sz="1815" spc="-5" dirty="0">
                <a:latin typeface="Arial"/>
                <a:cs typeface="Arial"/>
              </a:rPr>
              <a:t>r</a:t>
            </a:r>
            <a:r>
              <a:rPr sz="1452" spc="-5" dirty="0">
                <a:latin typeface="Arial"/>
                <a:cs typeface="Arial"/>
              </a:rPr>
              <a:t>	</a:t>
            </a:r>
            <a:endParaRPr sz="1452" dirty="0">
              <a:latin typeface="Arial"/>
              <a:cs typeface="Arial"/>
            </a:endParaRPr>
          </a:p>
        </p:txBody>
      </p:sp>
      <p:sp>
        <p:nvSpPr>
          <p:cNvPr id="46" name="object 46"/>
          <p:cNvSpPr txBox="1">
            <a:spLocks noGrp="1"/>
          </p:cNvSpPr>
          <p:nvPr>
            <p:ph type="title"/>
          </p:nvPr>
        </p:nvSpPr>
        <p:spPr>
          <a:xfrm>
            <a:off x="1938297" y="3925"/>
            <a:ext cx="5058784" cy="374815"/>
          </a:xfrm>
          <a:prstGeom prst="rect">
            <a:avLst/>
          </a:prstGeom>
        </p:spPr>
        <p:txBody>
          <a:bodyPr vert="horz" wrap="square" lIns="0" tIns="11526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527">
              <a:spcBef>
                <a:spcPts val="91"/>
              </a:spcBef>
            </a:pPr>
            <a:r>
              <a:rPr sz="2360" u="heavy" dirty="0">
                <a:solidFill>
                  <a:srgbClr val="3333CC"/>
                </a:solidFill>
                <a:uFill>
                  <a:solidFill>
                    <a:srgbClr val="CCCCFF"/>
                  </a:solidFill>
                </a:uFill>
                <a:latin typeface="Courier New"/>
                <a:cs typeface="Courier New"/>
                <a:hlinkClick r:id="rId17"/>
              </a:rPr>
              <a:t>http://aruna.physics.fsu.edu</a:t>
            </a:r>
            <a:endParaRPr sz="2360">
              <a:latin typeface="Courier New"/>
              <a:cs typeface="Courier New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938298" y="359613"/>
            <a:ext cx="1821692" cy="918540"/>
          </a:xfrm>
          <a:prstGeom prst="rect">
            <a:avLst/>
          </a:prstGeom>
        </p:spPr>
        <p:txBody>
          <a:bodyPr vert="horz" wrap="square" lIns="0" tIns="101429" rIns="0" bIns="0" rtlCol="0">
            <a:spAutoFit/>
          </a:bodyPr>
          <a:lstStyle/>
          <a:p>
            <a:pPr marL="11527">
              <a:spcBef>
                <a:spcPts val="799"/>
              </a:spcBef>
            </a:pPr>
            <a:r>
              <a:rPr sz="2360" b="1" spc="-5" dirty="0">
                <a:latin typeface="Courier New"/>
                <a:cs typeface="Courier New"/>
              </a:rPr>
              <a:t>10</a:t>
            </a:r>
            <a:r>
              <a:rPr sz="2360" b="1" spc="-91" dirty="0">
                <a:latin typeface="Courier New"/>
                <a:cs typeface="Courier New"/>
              </a:rPr>
              <a:t> </a:t>
            </a:r>
            <a:r>
              <a:rPr sz="2360" b="1" spc="-5" dirty="0">
                <a:latin typeface="Courier New"/>
                <a:cs typeface="Courier New"/>
              </a:rPr>
              <a:t>members</a:t>
            </a:r>
            <a:endParaRPr sz="2360">
              <a:latin typeface="Courier New"/>
              <a:cs typeface="Courier New"/>
            </a:endParaRPr>
          </a:p>
          <a:p>
            <a:pPr marL="11527">
              <a:spcBef>
                <a:spcPts val="708"/>
              </a:spcBef>
            </a:pPr>
            <a:r>
              <a:rPr sz="2360" b="1" spc="-5" dirty="0">
                <a:latin typeface="Courier New"/>
                <a:cs typeface="Courier New"/>
              </a:rPr>
              <a:t>~200</a:t>
            </a:r>
            <a:r>
              <a:rPr sz="2360" b="1" spc="-91" dirty="0">
                <a:latin typeface="Courier New"/>
                <a:cs typeface="Courier New"/>
              </a:rPr>
              <a:t> </a:t>
            </a:r>
            <a:r>
              <a:rPr sz="2360" b="1" dirty="0">
                <a:latin typeface="Courier New"/>
                <a:cs typeface="Courier New"/>
              </a:rPr>
              <a:t>users</a:t>
            </a:r>
            <a:endParaRPr sz="2360">
              <a:latin typeface="Courier New"/>
              <a:cs typeface="Courier New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 descr="http://www.bnl.gov/rhic/images/RHIC-tunnel-300px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0283" y="917563"/>
            <a:ext cx="2476892" cy="1298137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0" name="Rectangle 3"/>
          <p:cNvSpPr>
            <a:spLocks noChangeArrowheads="1"/>
          </p:cNvSpPr>
          <p:nvPr/>
        </p:nvSpPr>
        <p:spPr bwMode="auto">
          <a:xfrm>
            <a:off x="7416800" y="1468438"/>
            <a:ext cx="114300" cy="11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0">
              <a:latin typeface="Helvetica" charset="0"/>
              <a:cs typeface="Helvetica" charset="0"/>
            </a:endParaRPr>
          </a:p>
        </p:txBody>
      </p:sp>
      <p:sp>
        <p:nvSpPr>
          <p:cNvPr id="8203" name="Content Placeholder 1"/>
          <p:cNvSpPr>
            <a:spLocks noGrp="1"/>
          </p:cNvSpPr>
          <p:nvPr>
            <p:ph idx="1"/>
          </p:nvPr>
        </p:nvSpPr>
        <p:spPr>
          <a:xfrm>
            <a:off x="144221" y="5216468"/>
            <a:ext cx="9155596" cy="17145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800" b="0" dirty="0">
                <a:latin typeface="Helvetica" charset="0"/>
              </a:rPr>
              <a:t>Consistently high facility availability (</a:t>
            </a:r>
            <a:r>
              <a:rPr lang="en-US" sz="1800" dirty="0">
                <a:latin typeface="Helvetica" charset="0"/>
              </a:rPr>
              <a:t>~85</a:t>
            </a:r>
            <a:r>
              <a:rPr lang="en-US" sz="1800" b="0" dirty="0">
                <a:latin typeface="Helvetica" charset="0"/>
              </a:rPr>
              <a:t>%)</a:t>
            </a:r>
          </a:p>
          <a:p>
            <a:pPr>
              <a:defRPr/>
            </a:pPr>
            <a:r>
              <a:rPr lang="en-US" sz="1800" b="0" dirty="0">
                <a:sym typeface="Arial" charset="0"/>
              </a:rPr>
              <a:t>No other facility worldwide, existing or planned, rivals RHIC in science reach and versatility as a heavy ion collider. It is the only polarized proton collider in the world.</a:t>
            </a:r>
          </a:p>
          <a:p>
            <a:pPr>
              <a:defRPr/>
            </a:pPr>
            <a:endParaRPr lang="en-US" sz="1800" b="0" dirty="0">
              <a:latin typeface="Helvetica" charset="0"/>
            </a:endParaRPr>
          </a:p>
          <a:p>
            <a:pPr>
              <a:defRPr/>
            </a:pPr>
            <a:endParaRPr lang="en-US" sz="1800" b="0" dirty="0">
              <a:latin typeface="Helvetica" charset="0"/>
            </a:endParaRPr>
          </a:p>
        </p:txBody>
      </p:sp>
      <p:sp>
        <p:nvSpPr>
          <p:cNvPr id="16" name="Rectangle 15"/>
          <p:cNvSpPr>
            <a:spLocks/>
          </p:cNvSpPr>
          <p:nvPr/>
        </p:nvSpPr>
        <p:spPr bwMode="auto">
          <a:xfrm>
            <a:off x="3547120" y="1002638"/>
            <a:ext cx="543978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50" indent="-171450">
              <a:spcAft>
                <a:spcPts val="1200"/>
              </a:spcAft>
              <a:buFont typeface="Wingdings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The continued focus at RHIC</a:t>
            </a:r>
            <a:r>
              <a:rPr lang="en-US" dirty="0"/>
              <a:t>: search for a critical point between the phases of nuclear matter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62CCB09-75F3-1541-8580-E5EDA66CB4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085" y="2400366"/>
            <a:ext cx="3275638" cy="18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9270" y="4299152"/>
            <a:ext cx="4935071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dirty="0"/>
              <a:t>Cooling of low energy, bunched heavy ion beams (3.85–5.75 GeV/n) to increase luminosity</a:t>
            </a:r>
          </a:p>
          <a:p>
            <a:pPr>
              <a:spcBef>
                <a:spcPts val="600"/>
              </a:spcBef>
            </a:pPr>
            <a:r>
              <a:rPr lang="en-US" sz="1400" dirty="0"/>
              <a:t>Project on track for use in low-energy RHIC runs</a:t>
            </a:r>
          </a:p>
        </p:txBody>
      </p:sp>
      <p:sp>
        <p:nvSpPr>
          <p:cNvPr id="20" name="TextBox 16"/>
          <p:cNvSpPr txBox="1">
            <a:spLocks noChangeArrowheads="1"/>
          </p:cNvSpPr>
          <p:nvPr/>
        </p:nvSpPr>
        <p:spPr bwMode="auto">
          <a:xfrm>
            <a:off x="0" y="241186"/>
            <a:ext cx="9120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dirty="0">
                <a:solidFill>
                  <a:srgbClr val="106636"/>
                </a:solidFill>
                <a:ea typeface="+mj-ea"/>
                <a:cs typeface="Arial" pitchFamily="34" charset="0"/>
              </a:rPr>
              <a:t>RHIC Machine Performance Continues to Set New Records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8771" y="2114769"/>
            <a:ext cx="3509848" cy="34264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6958" y="1708640"/>
            <a:ext cx="2271397" cy="1518052"/>
          </a:xfrm>
          <a:prstGeom prst="rect">
            <a:avLst/>
          </a:prstGeom>
          <a:ln>
            <a:solidFill>
              <a:srgbClr val="0066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299303" y="2031034"/>
            <a:ext cx="754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LEReC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960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0467" y="140442"/>
            <a:ext cx="9144000" cy="64215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 The </a:t>
            </a:r>
            <a:r>
              <a:rPr lang="en-US" dirty="0" err="1">
                <a:solidFill>
                  <a:schemeClr val="tx1"/>
                </a:solidFill>
              </a:rPr>
              <a:t>sPHENIX</a:t>
            </a:r>
            <a:r>
              <a:rPr lang="en-US" dirty="0">
                <a:solidFill>
                  <a:schemeClr val="tx1"/>
                </a:solidFill>
              </a:rPr>
              <a:t> Upgrade is Nears Completion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12541" y="852615"/>
            <a:ext cx="386099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mapping the character of the hadronic matter under extreme conditions by varying the temperature of the medium, the virtuality of the probe, and the length scale within the medium.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understanding the parton–medium interactions by studying heavy-flavor jets.</a:t>
            </a:r>
          </a:p>
          <a:p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probing the effect of the quark–gluon plasma on the Upsilon states by comparing the p-p (proton-proton), p-A (proton-nucleus), and A-A (nucleus-nucleus) collisions.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27" y="981390"/>
            <a:ext cx="5410703" cy="5111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86400" y="5049173"/>
            <a:ext cx="3487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Arial" pitchFamily="34" charset="0"/>
              </a:rPr>
              <a:t>implemented from within RHIC base  by limiting operations to one detector and periodically not operating facility.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97814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13975" y="887320"/>
            <a:ext cx="4532179" cy="338554"/>
          </a:xfrm>
          <a:prstGeom prst="rect">
            <a:avLst/>
          </a:prstGeom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CEBAF Weeks Capped by CHL Install  in FY21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7" r="3396"/>
          <a:stretch/>
        </p:blipFill>
        <p:spPr>
          <a:xfrm>
            <a:off x="766647" y="1326029"/>
            <a:ext cx="3805353" cy="24399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-196987" y="103170"/>
            <a:ext cx="9144000" cy="64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0" kern="1200" baseline="0">
                <a:solidFill>
                  <a:srgbClr val="106636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0" dirty="0">
                <a:solidFill>
                  <a:srgbClr val="008000"/>
                </a:solidFill>
              </a:rPr>
              <a:t>12 GeV CEBAF Science Program Continues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322B7E-8AF8-4EA6-B299-91029AF4EC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72" b="1387"/>
          <a:stretch/>
        </p:blipFill>
        <p:spPr>
          <a:xfrm rot="16200000">
            <a:off x="5549900" y="1255931"/>
            <a:ext cx="3254339" cy="4661831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851BBB-A264-4880-A482-8B60E80C2BEB}"/>
              </a:ext>
            </a:extLst>
          </p:cNvPr>
          <p:cNvSpPr txBox="1"/>
          <p:nvPr/>
        </p:nvSpPr>
        <p:spPr>
          <a:xfrm>
            <a:off x="428182" y="3878315"/>
            <a:ext cx="50446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New results from </a:t>
            </a:r>
            <a:r>
              <a:rPr lang="en-US" sz="2000" dirty="0" err="1"/>
              <a:t>GlueX</a:t>
            </a:r>
            <a:r>
              <a:rPr lang="en-US" sz="2000" dirty="0"/>
              <a:t> illuminate the mechanism of threshold J/Psi production and the upper limit on the pentaquark. The latter provides constraints on the structure of the </a:t>
            </a:r>
            <a:r>
              <a:rPr lang="en-US" sz="2000" dirty="0" err="1"/>
              <a:t>LHCb</a:t>
            </a:r>
            <a:r>
              <a:rPr lang="en-US" sz="2000" dirty="0"/>
              <a:t> pentaquark, favoring a molecular description. </a:t>
            </a:r>
          </a:p>
          <a:p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563884-C120-463D-953C-0776010F3188}"/>
              </a:ext>
            </a:extLst>
          </p:cNvPr>
          <p:cNvSpPr txBox="1"/>
          <p:nvPr/>
        </p:nvSpPr>
        <p:spPr>
          <a:xfrm>
            <a:off x="5580203" y="5892368"/>
            <a:ext cx="3424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(Based on ~25% of collected data.)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DBA6B4-BF15-424A-8E21-A9AD468FAD21}"/>
              </a:ext>
            </a:extLst>
          </p:cNvPr>
          <p:cNvSpPr txBox="1"/>
          <p:nvPr/>
        </p:nvSpPr>
        <p:spPr>
          <a:xfrm>
            <a:off x="950656" y="5797804"/>
            <a:ext cx="5628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Phys. Rev. Lett. 123, 072001(2019) </a:t>
            </a:r>
            <a:endParaRPr lang="en-US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B231BDE-3A22-476D-9F54-1CBF3B968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799" y="824124"/>
            <a:ext cx="36957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8314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31C6F-0DA4-4984-8F6B-E960DB4C5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1" y="538040"/>
            <a:ext cx="6121400" cy="436166"/>
          </a:xfrm>
        </p:spPr>
        <p:txBody>
          <a:bodyPr/>
          <a:lstStyle/>
          <a:p>
            <a:pPr algn="l"/>
            <a:r>
              <a:rPr lang="en-US" dirty="0"/>
              <a:t>New P-REX Results Unblinded !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3B4BFE-E778-4D65-A233-264B1D3D2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23" y="1028949"/>
            <a:ext cx="3973035" cy="49699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2BFC346-9AE1-4735-9C1E-15B932CBAD35}"/>
              </a:ext>
            </a:extLst>
          </p:cNvPr>
          <p:cNvSpPr/>
          <p:nvPr/>
        </p:nvSpPr>
        <p:spPr>
          <a:xfrm>
            <a:off x="1583266" y="5413552"/>
            <a:ext cx="2641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400" b="1" dirty="0">
                <a:latin typeface="Calibri" panose="020F0502020204030204" pitchFamily="34" charset="0"/>
              </a:rPr>
              <a:t>Rn-Rp[</a:t>
            </a:r>
            <a:r>
              <a:rPr lang="en-US" sz="2400" b="1" dirty="0" err="1">
                <a:latin typeface="Calibri" panose="020F0502020204030204" pitchFamily="34" charset="0"/>
              </a:rPr>
              <a:t>fm</a:t>
            </a:r>
            <a:r>
              <a:rPr lang="en-US" sz="2400" b="1" dirty="0">
                <a:latin typeface="Calibri" panose="020F0502020204030204" pitchFamily="34" charset="0"/>
              </a:rPr>
              <a:t>]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D1A7AF-0AB6-463B-A769-E70E14895338}"/>
              </a:ext>
            </a:extLst>
          </p:cNvPr>
          <p:cNvSpPr txBox="1"/>
          <p:nvPr/>
        </p:nvSpPr>
        <p:spPr>
          <a:xfrm>
            <a:off x="4480878" y="1144035"/>
            <a:ext cx="4375256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weak radius can be combined with the well-known charge density to obtain the baryon density of 208Pb</a:t>
            </a:r>
          </a:p>
          <a:p>
            <a:pPr marL="285750" indent="-285750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is the first clean determination of the central baryon density of a heavy nucleus and is accurate to 2%</a:t>
            </a:r>
          </a:p>
          <a:p>
            <a:pPr marL="285750" indent="-285750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Provides an important benchmark to chiral EFT calculations that is closely related to nuclear saturation density</a:t>
            </a:r>
          </a:p>
          <a:p>
            <a:pPr marL="285750" indent="-285750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Result has direct relevance for bounding the radius of neutron stars in concert with neutron star merger data from LIGO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98917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4115" y="106068"/>
            <a:ext cx="9144000" cy="642156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MOLLER: a “Must Do” Experiment To Point the Way to New Science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09" y="1913716"/>
            <a:ext cx="4469017" cy="247714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5441842" y="2074076"/>
            <a:ext cx="2805102" cy="1756373"/>
            <a:chOff x="5957897" y="3304514"/>
            <a:chExt cx="2805102" cy="175637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756" b="24860"/>
            <a:stretch/>
          </p:blipFill>
          <p:spPr>
            <a:xfrm>
              <a:off x="5957897" y="3304514"/>
              <a:ext cx="2805102" cy="1756373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 rot="965479">
              <a:off x="6817260" y="3337806"/>
              <a:ext cx="39626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   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20848974">
              <a:off x="7605506" y="3304825"/>
              <a:ext cx="39626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   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1661102">
              <a:off x="7609783" y="4648206"/>
              <a:ext cx="39626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   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9929337">
              <a:off x="6744416" y="4648611"/>
              <a:ext cx="39626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   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424158" y="3974117"/>
              <a:ext cx="29206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1" t="21782" r="38911" b="63961"/>
          <a:stretch/>
        </p:blipFill>
        <p:spPr>
          <a:xfrm>
            <a:off x="6063827" y="1529259"/>
            <a:ext cx="1561133" cy="7878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8214" y="762613"/>
            <a:ext cx="8935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scientific world rather desperately needs additional markers due to the consistency thus far of LHC data with Standard Model Predictions. Due to the technical challenge of constructing a next generation accelerator with very high accelerating gradients, those markers will have to come from “indirect” discovery experiments like MOLLER.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20041" y="3539569"/>
            <a:ext cx="43239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 MOLLER, polarized electrons are scattered of </a:t>
            </a:r>
            <a:r>
              <a:rPr lang="en-US" sz="1400" dirty="0" err="1"/>
              <a:t>unpolarized</a:t>
            </a:r>
            <a:r>
              <a:rPr lang="en-US" sz="1400" dirty="0"/>
              <a:t>  electrons. The amount of parity violation due to interference of the two possible exchange mechanisms (</a:t>
            </a:r>
            <a:r>
              <a:rPr lang="en-US" sz="1400" dirty="0">
                <a:sym typeface="Symbol" panose="05050102010706020507" pitchFamily="18" charset="2"/>
              </a:rPr>
              <a:t> or Z)</a:t>
            </a:r>
            <a:r>
              <a:rPr lang="en-US" sz="1400" dirty="0"/>
              <a:t> is </a:t>
            </a:r>
            <a:r>
              <a:rPr lang="en-US" sz="1400" u="sng" dirty="0"/>
              <a:t>precisely</a:t>
            </a:r>
            <a:r>
              <a:rPr lang="en-US" sz="1400" dirty="0"/>
              <a:t> predictable in QED. (No messy quarks or color charge, or QCD to worry about, only quantum electrodynamics). The theory is so “clean” that like the g-2 approach, If the level of parity violation is greater than expected, a new particle must be the source of the discrepancy.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14" y="3683543"/>
            <a:ext cx="3240621" cy="226843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63609" y="5151495"/>
            <a:ext cx="1936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Projected sensitivity to Standard Model prediction</a:t>
            </a:r>
          </a:p>
        </p:txBody>
      </p:sp>
      <p:sp>
        <p:nvSpPr>
          <p:cNvPr id="17" name="Oval 16"/>
          <p:cNvSpPr/>
          <p:nvPr/>
        </p:nvSpPr>
        <p:spPr>
          <a:xfrm>
            <a:off x="1384728" y="4144374"/>
            <a:ext cx="281109" cy="2765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739897" y="2544774"/>
            <a:ext cx="135802" cy="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685979" y="2544774"/>
            <a:ext cx="27290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947239" y="5557040"/>
            <a:ext cx="3794308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dirty="0">
                <a:solidFill>
                  <a:srgbClr val="FF0000"/>
                </a:solidFill>
              </a:rPr>
              <a:t>Project at CD-1, FY 2021 Enacted: $5M</a:t>
            </a:r>
          </a:p>
          <a:p>
            <a:pPr>
              <a:spcAft>
                <a:spcPts val="400"/>
              </a:spcAft>
            </a:pPr>
            <a:r>
              <a:rPr lang="en-US" dirty="0" err="1">
                <a:solidFill>
                  <a:srgbClr val="FF0000"/>
                </a:solidFill>
              </a:rPr>
              <a:t>SoLID</a:t>
            </a:r>
            <a:r>
              <a:rPr lang="en-US" dirty="0">
                <a:solidFill>
                  <a:srgbClr val="FF0000"/>
                </a:solidFill>
              </a:rPr>
              <a:t> Science Review is Underway</a:t>
            </a:r>
          </a:p>
        </p:txBody>
      </p:sp>
    </p:spTree>
    <p:extLst>
      <p:ext uri="{BB962C8B-B14F-4D97-AF65-F5344CB8AC3E}">
        <p14:creationId xmlns:p14="http://schemas.microsoft.com/office/powerpoint/2010/main" val="3566487314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Next Super High Power, High Energy Microscope: </a:t>
            </a:r>
            <a:br>
              <a:rPr lang="en-US" dirty="0"/>
            </a:br>
            <a:r>
              <a:rPr lang="en-US" dirty="0"/>
              <a:t>The Electron-Ion Collider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5152" y="807848"/>
            <a:ext cx="8698347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National Academy of Science Report: AN ASSESSMENT OF U.S.-BASED ELECTRON-ION COLLIDER SCIENCE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“An EIC can uniquely address three profound questions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About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nucleons—neutrons and protons—and how they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assembled to form the nuclei of atoms: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 How does the mass of the nucleon arise?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 How does the spin of the nucleon arise?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 What are the emergent properties of dense systems of gluons?”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52" y="3931780"/>
            <a:ext cx="2975845" cy="19930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0997" y="4097472"/>
            <a:ext cx="38343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EIC would be a unique facility &amp; maintain leadership in nuclear science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EIC </a:t>
            </a:r>
            <a:r>
              <a:rPr lang="en-US" sz="2000" dirty="0">
                <a:solidFill>
                  <a:srgbClr val="FF0000"/>
                </a:solidFill>
              </a:rPr>
              <a:t>would maintain leadership in the accelerator science and technology of colliders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2A938A-3198-486A-9D16-ABD7A11B03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571" y="1223393"/>
            <a:ext cx="1586928" cy="2267039"/>
          </a:xfrm>
          <a:prstGeom prst="rect">
            <a:avLst/>
          </a:prstGeom>
        </p:spPr>
      </p:pic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6FB453A-514B-4F8C-A9C1-2C99DCE51D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51" y="3776089"/>
            <a:ext cx="2631841" cy="276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7755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88E427-D04F-4EFF-9AE7-737BAF2C6D9C}"/>
              </a:ext>
            </a:extLst>
          </p:cNvPr>
          <p:cNvSpPr txBox="1"/>
          <p:nvPr/>
        </p:nvSpPr>
        <p:spPr>
          <a:xfrm>
            <a:off x="3027121" y="2782669"/>
            <a:ext cx="3089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Budget Matters</a:t>
            </a:r>
          </a:p>
        </p:txBody>
      </p:sp>
    </p:spTree>
    <p:extLst>
      <p:ext uri="{BB962C8B-B14F-4D97-AF65-F5344CB8AC3E}">
        <p14:creationId xmlns:p14="http://schemas.microsoft.com/office/powerpoint/2010/main" val="420449894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055828-832C-427E-8278-28789F706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277" y="912812"/>
            <a:ext cx="8505601" cy="525938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20BA0A-20E4-435D-97D1-0C9A7B46E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29" y="25637"/>
            <a:ext cx="8908088" cy="642156"/>
          </a:xfrm>
        </p:spPr>
        <p:txBody>
          <a:bodyPr/>
          <a:lstStyle/>
          <a:p>
            <a:r>
              <a:rPr lang="en-US" dirty="0"/>
              <a:t>EIC CD-0, Site Selection, Project Start &amp; Dedication in FY20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C3EF06-9079-43E2-947C-F6F7DF41C390}"/>
              </a:ext>
            </a:extLst>
          </p:cNvPr>
          <p:cNvSpPr/>
          <p:nvPr/>
        </p:nvSpPr>
        <p:spPr>
          <a:xfrm>
            <a:off x="4773997" y="815119"/>
            <a:ext cx="433408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n-lt"/>
                <a:cs typeface="Arial" panose="020B0604020202020204" pitchFamily="34" charset="0"/>
              </a:rPr>
              <a:t>The EIC will be located at </a:t>
            </a:r>
            <a:r>
              <a:rPr lang="en-US" sz="16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BNL and with TJNAF as a major partner.  The realization of the EIC will be accomplished over the next decade at an estimated cost between $1.7 and $2.8 billion. </a:t>
            </a:r>
          </a:p>
          <a:p>
            <a:endParaRPr lang="en-US" sz="800" b="1" dirty="0">
              <a:solidFill>
                <a:srgbClr val="006000"/>
              </a:solidFill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+mn-lt"/>
                <a:cs typeface="Arial" panose="020B0604020202020204" pitchFamily="34" charset="0"/>
              </a:rPr>
              <a:t>Utilize existing operational hadron collider; add electron storage ring, cooling in existing RHIC tunnel and electron injector.</a:t>
            </a:r>
          </a:p>
          <a:p>
            <a:endParaRPr lang="en-US" sz="1600" dirty="0"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ABFAC947-B58A-414D-9DAD-C8653D69D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918" y="5042894"/>
            <a:ext cx="8710317" cy="1077218"/>
          </a:xfrm>
          <a:prstGeom prst="rect">
            <a:avLst/>
          </a:prstGeom>
          <a:solidFill>
            <a:srgbClr val="106636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The EIC will be a game-changing resource for the international nuclear physics community</a:t>
            </a:r>
            <a:r>
              <a:rPr lang="en-US" sz="1600" b="1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1600" i="1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DOE looks forward to engaging with  the international community and the international funding agencies about potential collaborations and contributions to the EIC effort, in nuclear, accelerator and computer science.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14AD65-2732-418B-887A-8E8E859A5E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40" t="7852" r="4600" b="3039"/>
          <a:stretch/>
        </p:blipFill>
        <p:spPr>
          <a:xfrm>
            <a:off x="63566" y="765486"/>
            <a:ext cx="4699001" cy="31427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817B4B-8869-4C79-A01A-9E1589BEDAEA}"/>
              </a:ext>
            </a:extLst>
          </p:cNvPr>
          <p:cNvSpPr txBox="1"/>
          <p:nvPr/>
        </p:nvSpPr>
        <p:spPr>
          <a:xfrm flipH="1">
            <a:off x="274548" y="3998714"/>
            <a:ext cx="37768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EIC scope includes the machine upgrade to RHIC asset and two interactions regions with one of the interaction regions outfitted with a major detector. 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Working towards CD-1 in Q3 FY 2021</a:t>
            </a:r>
          </a:p>
          <a:p>
            <a:endParaRPr lang="en-US" sz="1400" dirty="0">
              <a:latin typeface="+mn-lt"/>
            </a:endParaRPr>
          </a:p>
          <a:p>
            <a:endParaRPr lang="en-US" sz="1400" dirty="0">
              <a:latin typeface="+mn-lt"/>
            </a:endParaRPr>
          </a:p>
        </p:txBody>
      </p:sp>
      <p:pic>
        <p:nvPicPr>
          <p:cNvPr id="6" name="Picture 5" descr="A picture containing text, suit, person, person&#10;&#10;Description automatically generated">
            <a:extLst>
              <a:ext uri="{FF2B5EF4-FFF2-40B4-BE49-F238E27FC236}">
                <a16:creationId xmlns:a16="http://schemas.microsoft.com/office/drawing/2014/main" id="{94E06802-8B01-4036-A620-F550F6E087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4" t="5469" r="4531" b="9008"/>
          <a:stretch/>
        </p:blipFill>
        <p:spPr>
          <a:xfrm>
            <a:off x="4199737" y="2734609"/>
            <a:ext cx="2911260" cy="2217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F4BDE3-89D4-49E3-9D68-3DA5DA838B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0" t="10625" r="19625" b="11188"/>
          <a:stretch/>
        </p:blipFill>
        <p:spPr>
          <a:xfrm>
            <a:off x="6594351" y="2719865"/>
            <a:ext cx="2435966" cy="22325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000148-0F52-4854-A1E1-604C1237F343}"/>
              </a:ext>
            </a:extLst>
          </p:cNvPr>
          <p:cNvSpPr txBox="1"/>
          <p:nvPr/>
        </p:nvSpPr>
        <p:spPr>
          <a:xfrm flipH="1">
            <a:off x="4980849" y="4483576"/>
            <a:ext cx="322700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EIC Dedication September 18, 2020</a:t>
            </a:r>
          </a:p>
        </p:txBody>
      </p:sp>
    </p:spTree>
    <p:extLst>
      <p:ext uri="{BB962C8B-B14F-4D97-AF65-F5344CB8AC3E}">
        <p14:creationId xmlns:p14="http://schemas.microsoft.com/office/powerpoint/2010/main" val="244275818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D5DD15-E119-4A0A-AC70-C6AF8E608385}"/>
              </a:ext>
            </a:extLst>
          </p:cNvPr>
          <p:cNvSpPr txBox="1"/>
          <p:nvPr/>
        </p:nvSpPr>
        <p:spPr>
          <a:xfrm flipH="1">
            <a:off x="234314" y="2122735"/>
            <a:ext cx="90697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convergence of the Electron Ion Collider “Microscope” and the prospect of error corrected Quantum Computing is exceptionally exciting.</a:t>
            </a:r>
          </a:p>
          <a:p>
            <a:endParaRPr lang="en-US" sz="2800" dirty="0"/>
          </a:p>
          <a:p>
            <a:r>
              <a:rPr lang="en-US" sz="2800" dirty="0"/>
              <a:t>NP is contributing to the development of both</a:t>
            </a:r>
          </a:p>
        </p:txBody>
      </p:sp>
    </p:spTree>
    <p:extLst>
      <p:ext uri="{BB962C8B-B14F-4D97-AF65-F5344CB8AC3E}">
        <p14:creationId xmlns:p14="http://schemas.microsoft.com/office/powerpoint/2010/main" val="98047130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209" y="857251"/>
            <a:ext cx="8686799" cy="60731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+mn-lt"/>
                <a:ea typeface="Helvetica" charset="0"/>
                <a:cs typeface="Times New Roman" panose="02020603050405020304" pitchFamily="18" charset="0"/>
              </a:rPr>
              <a:t>Many types of nuclear data are “crosscutting” to numerous applications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3549940" y="3328822"/>
            <a:ext cx="2188028" cy="54864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Nuclear Data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871221" y="1526908"/>
            <a:ext cx="1545466" cy="1426662"/>
            <a:chOff x="3746412" y="1007239"/>
            <a:chExt cx="2060621" cy="1902216"/>
          </a:xfrm>
        </p:grpSpPr>
        <p:pic>
          <p:nvPicPr>
            <p:cNvPr id="17" name="image25.png" descr="NDNCA_logo.png"/>
            <p:cNvPicPr/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56609" y="1366729"/>
              <a:ext cx="2040227" cy="1542726"/>
            </a:xfrm>
            <a:prstGeom prst="rect">
              <a:avLst/>
            </a:prstGeom>
            <a:ln/>
          </p:spPr>
        </p:pic>
        <p:sp>
          <p:nvSpPr>
            <p:cNvPr id="4" name="TextBox 3"/>
            <p:cNvSpPr txBox="1"/>
            <p:nvPr/>
          </p:nvSpPr>
          <p:spPr>
            <a:xfrm>
              <a:off x="3746412" y="1007239"/>
              <a:ext cx="2060621" cy="40010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Nonproliferation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706478" y="2058882"/>
            <a:ext cx="1382288" cy="1374139"/>
            <a:chOff x="684511" y="848311"/>
            <a:chExt cx="2438400" cy="2357438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511" y="1214366"/>
              <a:ext cx="2438400" cy="1991383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684511" y="848311"/>
              <a:ext cx="2438400" cy="51481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Astrophysics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469324" y="3646393"/>
            <a:ext cx="1380909" cy="1508681"/>
            <a:chOff x="5983329" y="3859466"/>
            <a:chExt cx="2225292" cy="2729391"/>
          </a:xfrm>
        </p:grpSpPr>
        <p:pic>
          <p:nvPicPr>
            <p:cNvPr id="19" name="image25.png" descr="NDNCA_logo.png"/>
            <p:cNvPicPr/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83329" y="4338662"/>
              <a:ext cx="2225292" cy="2250195"/>
            </a:xfrm>
            <a:prstGeom prst="rect">
              <a:avLst/>
            </a:prstGeom>
            <a:ln/>
          </p:spPr>
        </p:pic>
        <p:sp>
          <p:nvSpPr>
            <p:cNvPr id="36" name="TextBox 35"/>
            <p:cNvSpPr txBox="1"/>
            <p:nvPr/>
          </p:nvSpPr>
          <p:spPr>
            <a:xfrm>
              <a:off x="5983329" y="3859466"/>
              <a:ext cx="2225292" cy="54288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Energy</a:t>
              </a:r>
            </a:p>
          </p:txBody>
        </p:sp>
      </p:grpSp>
      <p:cxnSp>
        <p:nvCxnSpPr>
          <p:cNvPr id="40" name="Straight Arrow Connector 39"/>
          <p:cNvCxnSpPr>
            <a:endCxn id="17" idx="2"/>
          </p:cNvCxnSpPr>
          <p:nvPr/>
        </p:nvCxnSpPr>
        <p:spPr bwMode="auto">
          <a:xfrm flipV="1">
            <a:off x="4643954" y="2953571"/>
            <a:ext cx="1" cy="375253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/>
          <p:cNvCxnSpPr>
            <a:stCxn id="3" idx="1"/>
          </p:cNvCxnSpPr>
          <p:nvPr/>
        </p:nvCxnSpPr>
        <p:spPr bwMode="auto">
          <a:xfrm flipH="1" flipV="1">
            <a:off x="3080305" y="2748681"/>
            <a:ext cx="790064" cy="660488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4" name="Straight Arrow Connector 43"/>
          <p:cNvCxnSpPr>
            <a:cxnSpLocks/>
            <a:stCxn id="3" idx="3"/>
            <a:endCxn id="27" idx="3"/>
          </p:cNvCxnSpPr>
          <p:nvPr/>
        </p:nvCxnSpPr>
        <p:spPr bwMode="auto">
          <a:xfrm flipH="1">
            <a:off x="1944952" y="3797116"/>
            <a:ext cx="1925417" cy="786764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>
            <a:off x="4642597" y="3877462"/>
            <a:ext cx="2711" cy="408162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1" name="Straight Arrow Connector 50"/>
          <p:cNvCxnSpPr>
            <a:cxnSpLocks/>
            <a:stCxn id="3" idx="7"/>
          </p:cNvCxnSpPr>
          <p:nvPr/>
        </p:nvCxnSpPr>
        <p:spPr bwMode="auto">
          <a:xfrm flipV="1">
            <a:off x="5417539" y="2748682"/>
            <a:ext cx="781603" cy="660488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4" name="Straight Arrow Connector 53"/>
          <p:cNvCxnSpPr>
            <a:cxnSpLocks/>
            <a:stCxn id="3" idx="5"/>
            <a:endCxn id="19" idx="1"/>
          </p:cNvCxnSpPr>
          <p:nvPr/>
        </p:nvCxnSpPr>
        <p:spPr bwMode="auto">
          <a:xfrm>
            <a:off x="5417539" y="3797115"/>
            <a:ext cx="2051785" cy="736057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32323883-4DF4-664E-AD2F-7AF18D229EC1}"/>
              </a:ext>
            </a:extLst>
          </p:cNvPr>
          <p:cNvGrpSpPr/>
          <p:nvPr/>
        </p:nvGrpSpPr>
        <p:grpSpPr>
          <a:xfrm>
            <a:off x="547423" y="3646392"/>
            <a:ext cx="1412774" cy="1597976"/>
            <a:chOff x="2254981" y="4065366"/>
            <a:chExt cx="1883699" cy="2130634"/>
          </a:xfrm>
        </p:grpSpPr>
        <p:sp>
          <p:nvSpPr>
            <p:cNvPr id="35" name="TextBox 34"/>
            <p:cNvSpPr txBox="1"/>
            <p:nvPr/>
          </p:nvSpPr>
          <p:spPr>
            <a:xfrm>
              <a:off x="2254981" y="4065366"/>
              <a:ext cx="1883699" cy="40010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Medicine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FB4FBFA-FE15-3247-9E84-B4BCB0BF7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5304" y="4434698"/>
              <a:ext cx="1843050" cy="17613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4C9A30D-98B0-9945-91D8-32005AB24085}"/>
              </a:ext>
            </a:extLst>
          </p:cNvPr>
          <p:cNvGrpSpPr/>
          <p:nvPr/>
        </p:nvGrpSpPr>
        <p:grpSpPr>
          <a:xfrm>
            <a:off x="6207642" y="2058882"/>
            <a:ext cx="1530170" cy="1370118"/>
            <a:chOff x="8584847" y="4315881"/>
            <a:chExt cx="2571056" cy="199498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C1D54B7-2E98-C24B-B7F8-3EE49246AD88}"/>
                </a:ext>
              </a:extLst>
            </p:cNvPr>
            <p:cNvSpPr txBox="1"/>
            <p:nvPr/>
          </p:nvSpPr>
          <p:spPr>
            <a:xfrm>
              <a:off x="8584847" y="4315881"/>
              <a:ext cx="2571056" cy="73943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Materials Damage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0557E13-CA82-4C4F-868A-F02E8F43E5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37413" y="4675730"/>
              <a:ext cx="2118490" cy="163513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2334441-92C0-6742-B9D3-1E1338D4D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84847" y="4675730"/>
              <a:ext cx="435938" cy="163513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3B2E1CE-35A2-BE4E-B0EE-22178940B6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40805" y="4806942"/>
              <a:ext cx="1588851" cy="245639"/>
            </a:xfrm>
            <a:prstGeom prst="rect">
              <a:avLst/>
            </a:prstGeom>
            <a:ln>
              <a:noFill/>
            </a:ln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7859B44-5737-744A-9C8B-C510F3240BD7}"/>
                </a:ext>
              </a:extLst>
            </p:cNvPr>
            <p:cNvSpPr/>
            <p:nvPr/>
          </p:nvSpPr>
          <p:spPr>
            <a:xfrm>
              <a:off x="8584847" y="4692801"/>
              <a:ext cx="2571056" cy="16180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B8F646-9654-1F42-95A9-9537978BA9E9}"/>
              </a:ext>
            </a:extLst>
          </p:cNvPr>
          <p:cNvGrpSpPr/>
          <p:nvPr/>
        </p:nvGrpSpPr>
        <p:grpSpPr>
          <a:xfrm>
            <a:off x="3096627" y="4512060"/>
            <a:ext cx="1667804" cy="1133009"/>
            <a:chOff x="4128834" y="4902340"/>
            <a:chExt cx="2223738" cy="1510678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EE69866-5D7D-7241-94EA-9C0B68E1C0D6}"/>
                </a:ext>
              </a:extLst>
            </p:cNvPr>
            <p:cNvGrpSpPr/>
            <p:nvPr/>
          </p:nvGrpSpPr>
          <p:grpSpPr>
            <a:xfrm>
              <a:off x="4128834" y="4902340"/>
              <a:ext cx="2223738" cy="1510678"/>
              <a:chOff x="778520" y="4098635"/>
              <a:chExt cx="2880046" cy="1956536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67DE38B4-AAE2-C843-B8DC-0136B11BC7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78520" y="4172363"/>
                <a:ext cx="2791959" cy="180810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12F2DD0-1A4B-DA4E-9907-063621F1F7C6}"/>
                  </a:ext>
                </a:extLst>
              </p:cNvPr>
              <p:cNvSpPr txBox="1"/>
              <p:nvPr/>
            </p:nvSpPr>
            <p:spPr>
              <a:xfrm>
                <a:off x="2398506" y="4204489"/>
                <a:ext cx="1260060" cy="378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25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Gamma-rays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6BE03B5-3190-4841-B904-1C71F9ECE69C}"/>
                  </a:ext>
                </a:extLst>
              </p:cNvPr>
              <p:cNvSpPr txBox="1"/>
              <p:nvPr/>
            </p:nvSpPr>
            <p:spPr>
              <a:xfrm>
                <a:off x="2330900" y="5457251"/>
                <a:ext cx="1296045" cy="5979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25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Natural </a:t>
                </a:r>
              </a:p>
              <a:p>
                <a:pPr algn="ctr"/>
                <a:r>
                  <a:rPr lang="en-US" sz="825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Radioactivity</a:t>
                </a: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9BC83B46-1537-F744-AA82-CAAEA4E0AC07}"/>
                  </a:ext>
                </a:extLst>
              </p:cNvPr>
              <p:cNvSpPr/>
              <p:nvPr/>
            </p:nvSpPr>
            <p:spPr>
              <a:xfrm rot="10800000">
                <a:off x="1356289" y="4370584"/>
                <a:ext cx="80740" cy="304800"/>
              </a:xfrm>
              <a:prstGeom prst="rect">
                <a:avLst/>
              </a:prstGeom>
              <a:gradFill>
                <a:gsLst>
                  <a:gs pos="0">
                    <a:srgbClr val="D9C124"/>
                  </a:gs>
                  <a:gs pos="100000">
                    <a:srgbClr val="B66D29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6865AD0-452D-6344-9B55-2BD001D079B1}"/>
                  </a:ext>
                </a:extLst>
              </p:cNvPr>
              <p:cNvSpPr txBox="1"/>
              <p:nvPr/>
            </p:nvSpPr>
            <p:spPr>
              <a:xfrm rot="16200000">
                <a:off x="591984" y="4687420"/>
                <a:ext cx="1556252" cy="3786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Cosmic        rays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74684D2-8BA8-C24E-A5E5-FB548086ABE7}"/>
                  </a:ext>
                </a:extLst>
              </p:cNvPr>
              <p:cNvSpPr/>
              <p:nvPr/>
            </p:nvSpPr>
            <p:spPr>
              <a:xfrm>
                <a:off x="2506185" y="4471158"/>
                <a:ext cx="260456" cy="558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5557321-886D-F649-B3B5-EB73D5AFA19F}"/>
                  </a:ext>
                </a:extLst>
              </p:cNvPr>
              <p:cNvSpPr/>
              <p:nvPr/>
            </p:nvSpPr>
            <p:spPr>
              <a:xfrm>
                <a:off x="1524000" y="5715000"/>
                <a:ext cx="533400" cy="5398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ED198A8-9F7F-FA43-BAAA-8766DEEC470E}"/>
                  </a:ext>
                </a:extLst>
              </p:cNvPr>
              <p:cNvSpPr txBox="1"/>
              <p:nvPr/>
            </p:nvSpPr>
            <p:spPr>
              <a:xfrm>
                <a:off x="1437030" y="5595870"/>
                <a:ext cx="1210233" cy="3587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5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Fast neutrons</a:t>
                </a:r>
              </a:p>
            </p:txBody>
          </p:sp>
        </p:grp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9BC2ECA-E724-F047-A0EB-D68FF73E4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18558" y="5962710"/>
              <a:ext cx="620296" cy="58835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B47C799-C6A5-8E4E-A4FA-B9F9E65D3F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79656" y="6043958"/>
              <a:ext cx="237642" cy="7707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DE83EE60-A85E-DC47-8019-E2649274E6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77169" y="5906169"/>
              <a:ext cx="171525" cy="83885"/>
            </a:xfrm>
            <a:prstGeom prst="rect">
              <a:avLst/>
            </a:prstGeom>
          </p:spPr>
        </p:pic>
      </p:grpSp>
      <p:pic>
        <p:nvPicPr>
          <p:cNvPr id="47" name="Picture 4" descr="Dragonfly Launch Moved to 2027 | NASA">
            <a:extLst>
              <a:ext uri="{FF2B5EF4-FFF2-40B4-BE49-F238E27FC236}">
                <a16:creationId xmlns:a16="http://schemas.microsoft.com/office/drawing/2014/main" id="{BD9F2A37-AEF3-294C-AD1A-74F24C6A3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7062" y="4566182"/>
            <a:ext cx="1616793" cy="10377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TIC: La recta final para Dragonfly y CAESAR, las próximas sondas New  Frontiers de la NASA">
            <a:extLst>
              <a:ext uri="{FF2B5EF4-FFF2-40B4-BE49-F238E27FC236}">
                <a16:creationId xmlns:a16="http://schemas.microsoft.com/office/drawing/2014/main" id="{7C07CED0-00F9-D441-98D0-E9B29E528B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80939" y="5443886"/>
            <a:ext cx="1353638" cy="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417C0F8-CC61-5F45-85DE-FECDADE99E47}"/>
              </a:ext>
            </a:extLst>
          </p:cNvPr>
          <p:cNvSpPr txBox="1"/>
          <p:nvPr/>
        </p:nvSpPr>
        <p:spPr>
          <a:xfrm>
            <a:off x="3096626" y="4283697"/>
            <a:ext cx="3247229" cy="30008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Elemental ID in Space Exploration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C35FE3-FCAC-41B0-B8BF-125048C9172E}"/>
              </a:ext>
            </a:extLst>
          </p:cNvPr>
          <p:cNvSpPr txBox="1"/>
          <p:nvPr/>
        </p:nvSpPr>
        <p:spPr>
          <a:xfrm flipH="1">
            <a:off x="66330" y="67509"/>
            <a:ext cx="9396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New &amp; Traditional Frontiers Requiring Accurate Nuclear Data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0A64C1-7B0D-42A1-AD0A-F7555DA630EF}"/>
              </a:ext>
            </a:extLst>
          </p:cNvPr>
          <p:cNvSpPr txBox="1"/>
          <p:nvPr/>
        </p:nvSpPr>
        <p:spPr>
          <a:xfrm flipH="1">
            <a:off x="332318" y="5783325"/>
            <a:ext cx="9097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NP Leads a Nuclear Data Interagency Working Group (NDIAWG) that has published 4 FOAs </a:t>
            </a:r>
          </a:p>
        </p:txBody>
      </p:sp>
    </p:spTree>
    <p:extLst>
      <p:ext uri="{BB962C8B-B14F-4D97-AF65-F5344CB8AC3E}">
        <p14:creationId xmlns:p14="http://schemas.microsoft.com/office/powerpoint/2010/main" val="254381689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8429"/>
            <a:ext cx="9143999" cy="829595"/>
          </a:xfrm>
        </p:spPr>
        <p:txBody>
          <a:bodyPr>
            <a:normAutofit/>
          </a:bodyPr>
          <a:lstStyle/>
          <a:p>
            <a:pPr algn="ctr"/>
            <a:r>
              <a:rPr lang="en-US" b="0" dirty="0">
                <a:latin typeface="+mn-lt"/>
                <a:cs typeface="Times New Roman" panose="02020603050405020304" pitchFamily="18" charset="0"/>
              </a:rPr>
              <a:t>Next generation reactors use faster neutrons,  different fuels,  and coolants to achieve greater safety and modularity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3CA447-FDEA-2B4E-B34A-0104613B9BFB}"/>
              </a:ext>
            </a:extLst>
          </p:cNvPr>
          <p:cNvSpPr txBox="1"/>
          <p:nvPr/>
        </p:nvSpPr>
        <p:spPr>
          <a:xfrm>
            <a:off x="6813476" y="5702408"/>
            <a:ext cx="20345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https://nucleardata.berkeley.edu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AB796F-9D69-984E-B21D-858230F370A2}"/>
              </a:ext>
            </a:extLst>
          </p:cNvPr>
          <p:cNvGrpSpPr/>
          <p:nvPr/>
        </p:nvGrpSpPr>
        <p:grpSpPr>
          <a:xfrm>
            <a:off x="6813477" y="1608176"/>
            <a:ext cx="2330524" cy="2018568"/>
            <a:chOff x="8419478" y="812317"/>
            <a:chExt cx="2802327" cy="267280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01E0FA1-9DD9-C144-9893-247262962AC8}"/>
                </a:ext>
              </a:extLst>
            </p:cNvPr>
            <p:cNvSpPr txBox="1"/>
            <p:nvPr/>
          </p:nvSpPr>
          <p:spPr>
            <a:xfrm>
              <a:off x="8419478" y="812317"/>
              <a:ext cx="2796858" cy="6224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Terrapower 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0C84F8D-9B54-4840-963C-6C91A65DB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90984" y="1415950"/>
              <a:ext cx="2530821" cy="2069172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50BE4800-CC7E-0445-9100-3DB87BE61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4142" y="3892534"/>
            <a:ext cx="1593939" cy="168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E6CA8A0-733A-8945-9921-EC05D54C81AE}"/>
              </a:ext>
            </a:extLst>
          </p:cNvPr>
          <p:cNvSpPr txBox="1"/>
          <p:nvPr/>
        </p:nvSpPr>
        <p:spPr>
          <a:xfrm>
            <a:off x="7264494" y="5759316"/>
            <a:ext cx="9925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SMR (Na)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3240CBA-DBBB-F348-8C99-F6F9BA44B77C}"/>
              </a:ext>
            </a:extLst>
          </p:cNvPr>
          <p:cNvSpPr/>
          <p:nvPr/>
        </p:nvSpPr>
        <p:spPr>
          <a:xfrm>
            <a:off x="7597750" y="3658499"/>
            <a:ext cx="98777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MCFR (Cl)</a:t>
            </a:r>
            <a:endParaRPr lang="en-US" sz="135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CC6C195-E511-634F-AE3E-12F0FEB023A4}"/>
              </a:ext>
            </a:extLst>
          </p:cNvPr>
          <p:cNvGrpSpPr/>
          <p:nvPr/>
        </p:nvGrpSpPr>
        <p:grpSpPr>
          <a:xfrm>
            <a:off x="217746" y="2847980"/>
            <a:ext cx="2524367" cy="3549026"/>
            <a:chOff x="389623" y="1106128"/>
            <a:chExt cx="2212665" cy="549425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ED74110-5D8E-3949-8CED-CA3BA20C47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9623" y="1599982"/>
              <a:ext cx="2200580" cy="2069173"/>
            </a:xfrm>
            <a:prstGeom prst="rect">
              <a:avLst/>
            </a:prstGeom>
            <a:ln>
              <a:solidFill>
                <a:srgbClr val="1F497D"/>
              </a:solidFill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E596B18-161B-1E46-A3C5-6A79826B9980}"/>
                </a:ext>
              </a:extLst>
            </p:cNvPr>
            <p:cNvSpPr txBox="1"/>
            <p:nvPr/>
          </p:nvSpPr>
          <p:spPr>
            <a:xfrm>
              <a:off x="389623" y="1122223"/>
              <a:ext cx="218377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Kairos FHR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00E256A-10D8-7A47-BA73-F34089FB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9623" y="3661720"/>
              <a:ext cx="1025890" cy="968896"/>
            </a:xfrm>
            <a:prstGeom prst="rect">
              <a:avLst/>
            </a:prstGeom>
            <a:ln>
              <a:solidFill>
                <a:srgbClr val="1F497D"/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7D833A0-D550-2046-A613-9C7EC61ED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1184" y="3661720"/>
              <a:ext cx="1179018" cy="968896"/>
            </a:xfrm>
            <a:prstGeom prst="rect">
              <a:avLst/>
            </a:prstGeom>
            <a:ln>
              <a:solidFill>
                <a:srgbClr val="1F497D"/>
              </a:solidFill>
            </a:ln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8367C59-74A5-4F4B-AD3B-BA504E74FA13}"/>
                </a:ext>
              </a:extLst>
            </p:cNvPr>
            <p:cNvSpPr txBox="1"/>
            <p:nvPr/>
          </p:nvSpPr>
          <p:spPr>
            <a:xfrm>
              <a:off x="389623" y="4630616"/>
              <a:ext cx="1021561" cy="1846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TRISO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Pebble Fuel </a:t>
              </a:r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(U,C,Si)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B5FF35D-50B2-9C49-9DC3-B356F370CDCB}"/>
                </a:ext>
              </a:extLst>
            </p:cNvPr>
            <p:cNvSpPr txBox="1"/>
            <p:nvPr/>
          </p:nvSpPr>
          <p:spPr>
            <a:xfrm>
              <a:off x="1411184" y="4630616"/>
              <a:ext cx="1162217" cy="1969771"/>
            </a:xfrm>
            <a:prstGeom prst="rect">
              <a:avLst/>
            </a:prstGeom>
            <a:noFill/>
            <a:ln>
              <a:solidFill>
                <a:srgbClr val="1F497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Molten Salt Coolant</a:t>
              </a:r>
            </a:p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(Flibe)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73FE72C-F116-AC41-9BBB-8281F84F9ED0}"/>
                </a:ext>
              </a:extLst>
            </p:cNvPr>
            <p:cNvSpPr/>
            <p:nvPr/>
          </p:nvSpPr>
          <p:spPr>
            <a:xfrm>
              <a:off x="389623" y="1106128"/>
              <a:ext cx="2212665" cy="50941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34DFE613-04F6-AC4E-8018-19161B8142CB}"/>
              </a:ext>
            </a:extLst>
          </p:cNvPr>
          <p:cNvSpPr/>
          <p:nvPr/>
        </p:nvSpPr>
        <p:spPr>
          <a:xfrm>
            <a:off x="6594142" y="2857111"/>
            <a:ext cx="2253866" cy="3266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C728FB0-3E67-6446-8A45-77AB2A9419D2}"/>
              </a:ext>
            </a:extLst>
          </p:cNvPr>
          <p:cNvCxnSpPr>
            <a:cxnSpLocks/>
            <a:stCxn id="45" idx="3"/>
            <a:endCxn id="65" idx="1"/>
          </p:cNvCxnSpPr>
          <p:nvPr/>
        </p:nvCxnSpPr>
        <p:spPr>
          <a:xfrm flipV="1">
            <a:off x="3147359" y="1873515"/>
            <a:ext cx="389286" cy="34558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5A29F9A-F208-8C44-9B25-6CE624B291AC}"/>
                  </a:ext>
                </a:extLst>
              </p:cNvPr>
              <p:cNvSpPr/>
              <p:nvPr/>
            </p:nvSpPr>
            <p:spPr>
              <a:xfrm>
                <a:off x="2131506" y="1619532"/>
                <a:ext cx="1015853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𝑛𝑒𝑢𝑡𝑟𝑜𝑛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𝑚𝑢𝑙𝑡𝑖𝑝𝑙𝑖𝑐𝑎𝑡𝑖𝑜𝑛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5A29F9A-F208-8C44-9B25-6CE624B29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506" y="1619532"/>
                <a:ext cx="1015853" cy="577081"/>
              </a:xfrm>
              <a:prstGeom prst="rect">
                <a:avLst/>
              </a:prstGeom>
              <a:blipFill>
                <a:blip r:embed="rId9"/>
                <a:stretch>
                  <a:fillRect r="-1807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40C8B4F-484A-384E-B68A-B115109B0166}"/>
              </a:ext>
            </a:extLst>
          </p:cNvPr>
          <p:cNvCxnSpPr>
            <a:cxnSpLocks/>
            <a:stCxn id="32" idx="3"/>
          </p:cNvCxnSpPr>
          <p:nvPr/>
        </p:nvCxnSpPr>
        <p:spPr>
          <a:xfrm flipV="1">
            <a:off x="2917918" y="2018551"/>
            <a:ext cx="1116345" cy="499823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Graphic 64">
            <a:extLst>
              <a:ext uri="{FF2B5EF4-FFF2-40B4-BE49-F238E27FC236}">
                <a16:creationId xmlns:a16="http://schemas.microsoft.com/office/drawing/2014/main" id="{E7387791-D1AF-B34C-8AB7-87AFC31E93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36645" y="1703209"/>
            <a:ext cx="2554589" cy="340612"/>
          </a:xfrm>
          <a:prstGeom prst="rect">
            <a:avLst/>
          </a:prstGeom>
        </p:spPr>
      </p:pic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5721BF0E-DD22-E24D-8C22-749C8487B254}"/>
              </a:ext>
            </a:extLst>
          </p:cNvPr>
          <p:cNvCxnSpPr>
            <a:cxnSpLocks/>
          </p:cNvCxnSpPr>
          <p:nvPr/>
        </p:nvCxnSpPr>
        <p:spPr>
          <a:xfrm flipV="1">
            <a:off x="3289214" y="2023626"/>
            <a:ext cx="986267" cy="609599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EF9AE477-2F8D-E240-A596-A872CBAD2FBC}"/>
              </a:ext>
            </a:extLst>
          </p:cNvPr>
          <p:cNvCxnSpPr>
            <a:cxnSpLocks/>
            <a:stCxn id="33" idx="0"/>
          </p:cNvCxnSpPr>
          <p:nvPr/>
        </p:nvCxnSpPr>
        <p:spPr>
          <a:xfrm flipV="1">
            <a:off x="4042185" y="2057238"/>
            <a:ext cx="383737" cy="688364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BEDA68E8-DA90-484B-BE3B-5F19739F47FE}"/>
              </a:ext>
            </a:extLst>
          </p:cNvPr>
          <p:cNvCxnSpPr>
            <a:cxnSpLocks/>
            <a:stCxn id="36" idx="0"/>
          </p:cNvCxnSpPr>
          <p:nvPr/>
        </p:nvCxnSpPr>
        <p:spPr>
          <a:xfrm flipH="1" flipV="1">
            <a:off x="4583773" y="1975275"/>
            <a:ext cx="231499" cy="808556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3C32D18-1FE6-0B4B-BA33-45FC46691F26}"/>
                  </a:ext>
                </a:extLst>
              </p:cNvPr>
              <p:cNvSpPr/>
              <p:nvPr/>
            </p:nvSpPr>
            <p:spPr>
              <a:xfrm>
                <a:off x="2272588" y="2229833"/>
                <a:ext cx="645330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𝑇h𝑒𝑟𝑚𝑎𝑙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𝑓𝑖𝑠𝑖𝑜𝑛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3C32D18-1FE6-0B4B-BA33-45FC46691F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2588" y="2229833"/>
                <a:ext cx="645330" cy="577081"/>
              </a:xfrm>
              <a:prstGeom prst="rect">
                <a:avLst/>
              </a:prstGeom>
              <a:blipFill>
                <a:blip r:embed="rId12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42E1559-FDBF-3C4E-8F81-DA451C69AAA0}"/>
                  </a:ext>
                </a:extLst>
              </p:cNvPr>
              <p:cNvSpPr/>
              <p:nvPr/>
            </p:nvSpPr>
            <p:spPr>
              <a:xfrm>
                <a:off x="3666128" y="2745602"/>
                <a:ext cx="752114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𝑅𝑒𝑠𝑜𝑛𝑎𝑛𝑐𝑒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𝑒𝑠𝑐𝑎𝑝𝑒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</m:oMath>
                  </m:oMathPara>
                </a14:m>
                <a:endParaRPr lang="en-US" sz="1050" dirty="0">
                  <a:solidFill>
                    <a:srgbClr val="836967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42E1559-FDBF-3C4E-8F81-DA451C69AA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6128" y="2745602"/>
                <a:ext cx="752114" cy="577081"/>
              </a:xfrm>
              <a:prstGeom prst="rect">
                <a:avLst/>
              </a:prstGeom>
              <a:blipFill>
                <a:blip r:embed="rId13"/>
                <a:stretch>
                  <a:fillRect r="-4032"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DBEC753-D5DC-CF43-86E9-0A5066A9066D}"/>
                  </a:ext>
                </a:extLst>
              </p:cNvPr>
              <p:cNvSpPr/>
              <p:nvPr/>
            </p:nvSpPr>
            <p:spPr>
              <a:xfrm>
                <a:off x="4439215" y="2783831"/>
                <a:ext cx="752114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𝐹𝑎𝑠𝑡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𝑓𝑖𝑠𝑠𝑖𝑜𝑛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</m:oMath>
                  </m:oMathPara>
                </a14:m>
                <a:endParaRPr lang="en-US" sz="1050" dirty="0">
                  <a:solidFill>
                    <a:srgbClr val="836967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DBEC753-D5DC-CF43-86E9-0A5066A906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9215" y="2783831"/>
                <a:ext cx="752114" cy="577081"/>
              </a:xfrm>
              <a:prstGeom prst="rect">
                <a:avLst/>
              </a:prstGeom>
              <a:blipFill>
                <a:blip r:embed="rId14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C3AAD79-D302-0F4D-9117-9E28E288524E}"/>
                  </a:ext>
                </a:extLst>
              </p:cNvPr>
              <p:cNvSpPr/>
              <p:nvPr/>
            </p:nvSpPr>
            <p:spPr>
              <a:xfrm>
                <a:off x="2907644" y="2658084"/>
                <a:ext cx="752114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𝑇h𝑒𝑟𝑚𝑎𝑙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𝑢𝑡𝑖𝑙𝑖𝑧𝑎𝑡𝑖𝑜𝑛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C3AAD79-D302-0F4D-9117-9E28E28852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7644" y="2658084"/>
                <a:ext cx="752114" cy="577081"/>
              </a:xfrm>
              <a:prstGeom prst="rect">
                <a:avLst/>
              </a:prstGeom>
              <a:blipFill>
                <a:blip r:embed="rId15"/>
                <a:stretch>
                  <a:fillRect r="-4878"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B8D2C9A-7E7E-9248-87D6-147A71EC536D}"/>
                  </a:ext>
                </a:extLst>
              </p:cNvPr>
              <p:cNvSpPr/>
              <p:nvPr/>
            </p:nvSpPr>
            <p:spPr>
              <a:xfrm>
                <a:off x="4973124" y="2468603"/>
                <a:ext cx="1087108" cy="734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𝐹𝑎𝑠𝑡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𝑁𝑜𝑛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𝑙𝑒𝑎𝑘𝑎𝑔𝑒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</m:oMath>
                  </m:oMathPara>
                </a14:m>
                <a:endParaRPr lang="en-US" sz="1050" dirty="0">
                  <a:solidFill>
                    <a:srgbClr val="836967"/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B8D2C9A-7E7E-9248-87D6-147A71EC53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124" y="2468603"/>
                <a:ext cx="1087108" cy="734945"/>
              </a:xfrm>
              <a:prstGeom prst="rect">
                <a:avLst/>
              </a:prstGeom>
              <a:blipFill>
                <a:blip r:embed="rId16"/>
                <a:stretch>
                  <a:fillRect b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6412183-61DF-8A46-A8EB-4EA35DBB8D4D}"/>
              </a:ext>
            </a:extLst>
          </p:cNvPr>
          <p:cNvCxnSpPr>
            <a:cxnSpLocks/>
            <a:stCxn id="38" idx="0"/>
            <a:endCxn id="65" idx="2"/>
          </p:cNvCxnSpPr>
          <p:nvPr/>
        </p:nvCxnSpPr>
        <p:spPr>
          <a:xfrm flipH="1" flipV="1">
            <a:off x="4813940" y="2043821"/>
            <a:ext cx="702738" cy="424782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26B4A72-8F13-9F48-84F4-51530C7A6842}"/>
                  </a:ext>
                </a:extLst>
              </p:cNvPr>
              <p:cNvSpPr/>
              <p:nvPr/>
            </p:nvSpPr>
            <p:spPr>
              <a:xfrm>
                <a:off x="5919567" y="2102553"/>
                <a:ext cx="1087108" cy="734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𝑇h𝑒𝑟𝑚𝑎𝑙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𝑁𝑜𝑛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𝑙𝑒𝑎𝑘𝑎𝑔𝑒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</m:oMath>
                  </m:oMathPara>
                </a14:m>
                <a:endParaRPr lang="en-US" sz="1050" dirty="0">
                  <a:solidFill>
                    <a:srgbClr val="836967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26B4A72-8F13-9F48-84F4-51530C7A68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567" y="2102553"/>
                <a:ext cx="1087108" cy="734945"/>
              </a:xfrm>
              <a:prstGeom prst="rect">
                <a:avLst/>
              </a:prstGeom>
              <a:blipFill>
                <a:blip r:embed="rId17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BD2C07E-3734-ED47-A0D5-3B3E50EDA80D}"/>
              </a:ext>
            </a:extLst>
          </p:cNvPr>
          <p:cNvCxnSpPr>
            <a:cxnSpLocks/>
          </p:cNvCxnSpPr>
          <p:nvPr/>
        </p:nvCxnSpPr>
        <p:spPr>
          <a:xfrm flipH="1" flipV="1">
            <a:off x="5516678" y="1988705"/>
            <a:ext cx="588095" cy="17804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DD13911-1F60-451B-8029-C0581368FF8F}"/>
              </a:ext>
            </a:extLst>
          </p:cNvPr>
          <p:cNvSpPr txBox="1"/>
          <p:nvPr/>
        </p:nvSpPr>
        <p:spPr>
          <a:xfrm>
            <a:off x="2208659" y="112637"/>
            <a:ext cx="5483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 Support of Clean Energy Goals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1FD3CF-785D-4662-B1A1-DC8BA7D2B34D}"/>
              </a:ext>
            </a:extLst>
          </p:cNvPr>
          <p:cNvSpPr txBox="1"/>
          <p:nvPr/>
        </p:nvSpPr>
        <p:spPr>
          <a:xfrm flipH="1">
            <a:off x="3122772" y="3495486"/>
            <a:ext cx="33823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Non-existent or uncertain Nuclear Data needs to be redressed for new materials and fuels in order to correctly understand/model the neutronics in new designs at a high level of confidence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A74A8D-A87F-4B04-A9F5-BD9C3B8569F8}"/>
              </a:ext>
            </a:extLst>
          </p:cNvPr>
          <p:cNvCxnSpPr>
            <a:cxnSpLocks/>
          </p:cNvCxnSpPr>
          <p:nvPr/>
        </p:nvCxnSpPr>
        <p:spPr>
          <a:xfrm flipH="1">
            <a:off x="1175814" y="4822578"/>
            <a:ext cx="2017317" cy="11337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8119CF0-CBCE-4E9B-BAF8-7C4F57BFD288}"/>
              </a:ext>
            </a:extLst>
          </p:cNvPr>
          <p:cNvCxnSpPr>
            <a:cxnSpLocks/>
          </p:cNvCxnSpPr>
          <p:nvPr/>
        </p:nvCxnSpPr>
        <p:spPr>
          <a:xfrm flipH="1">
            <a:off x="2548687" y="5363516"/>
            <a:ext cx="541488" cy="4400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9D1F2E2-3D32-4C21-BC00-E4C99CBE84A3}"/>
              </a:ext>
            </a:extLst>
          </p:cNvPr>
          <p:cNvCxnSpPr>
            <a:cxnSpLocks/>
          </p:cNvCxnSpPr>
          <p:nvPr/>
        </p:nvCxnSpPr>
        <p:spPr>
          <a:xfrm flipV="1">
            <a:off x="6580355" y="3719126"/>
            <a:ext cx="831859" cy="1537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DD28B6D-38BB-4CCE-9CD5-90F0397A8B04}"/>
              </a:ext>
            </a:extLst>
          </p:cNvPr>
          <p:cNvCxnSpPr>
            <a:cxnSpLocks/>
          </p:cNvCxnSpPr>
          <p:nvPr/>
        </p:nvCxnSpPr>
        <p:spPr>
          <a:xfrm>
            <a:off x="5778110" y="5154791"/>
            <a:ext cx="1317489" cy="8416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02338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981838" y="4850462"/>
            <a:ext cx="4979489" cy="99302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b="1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Space Technology Mission Directorate </a:t>
            </a:r>
          </a:p>
          <a:p>
            <a:pPr algn="r">
              <a:lnSpc>
                <a:spcPts val="1800"/>
              </a:lnSpc>
            </a:pPr>
            <a:r>
              <a:rPr lang="en-US" sz="1500" b="1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Technology Demonstration Mission Program </a:t>
            </a:r>
          </a:p>
          <a:p>
            <a:pPr algn="r">
              <a:lnSpc>
                <a:spcPts val="1800"/>
              </a:lnSpc>
            </a:pPr>
            <a:r>
              <a:rPr lang="en-US" sz="1500" b="1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Space Nuclear Propulsion Project </a:t>
            </a:r>
          </a:p>
          <a:p>
            <a:pPr algn="r">
              <a:lnSpc>
                <a:spcPts val="1800"/>
              </a:lnSpc>
            </a:pPr>
            <a:r>
              <a:rPr lang="en-US" sz="1200" b="1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Kelsa Palomares, AMA Inc. | January 25, 2020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25716" y="2055216"/>
            <a:ext cx="5521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Nuclear Data &amp; Space Nuclear Propulsion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A5698B-EAA2-4772-B5EA-424EA53BAE6C}"/>
              </a:ext>
            </a:extLst>
          </p:cNvPr>
          <p:cNvSpPr txBox="1"/>
          <p:nvPr/>
        </p:nvSpPr>
        <p:spPr>
          <a:xfrm>
            <a:off x="3958125" y="2975553"/>
            <a:ext cx="46567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Presented to: Workshop on Applied Nuclear Data Activities (WANDA) 2021</a:t>
            </a:r>
          </a:p>
        </p:txBody>
      </p:sp>
    </p:spTree>
    <p:extLst>
      <p:ext uri="{BB962C8B-B14F-4D97-AF65-F5344CB8AC3E}">
        <p14:creationId xmlns:p14="http://schemas.microsoft.com/office/powerpoint/2010/main" val="1446390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606C00-79ED-48B0-8127-3BC153257DA2}"/>
              </a:ext>
            </a:extLst>
          </p:cNvPr>
          <p:cNvSpPr txBox="1"/>
          <p:nvPr/>
        </p:nvSpPr>
        <p:spPr>
          <a:xfrm>
            <a:off x="800100" y="2855424"/>
            <a:ext cx="8138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Progress is Ongoing in Quantum Information Science</a:t>
            </a:r>
          </a:p>
        </p:txBody>
      </p:sp>
    </p:spTree>
    <p:extLst>
      <p:ext uri="{BB962C8B-B14F-4D97-AF65-F5344CB8AC3E}">
        <p14:creationId xmlns:p14="http://schemas.microsoft.com/office/powerpoint/2010/main" val="63855611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9186" y="4205749"/>
            <a:ext cx="748862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Popular press coverage: </a:t>
            </a:r>
            <a:r>
              <a:rPr lang="en-US" sz="1000" b="1" i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PNNL “Natural Radiation Can Interfere with Quantum Computers “and MIT Technology Review “Cosmic rays could pose a problem for future quantum computers “</a:t>
            </a:r>
            <a:r>
              <a:rPr lang="en-US" sz="1000" b="1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000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https://www.pnnl.gov/news-media/natural-radiation-can-interfere-quantum-computers</a:t>
            </a:r>
            <a:endParaRPr lang="en-US" sz="1000" u="sng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/>
            <a:r>
              <a:rPr lang="en-US" sz="1000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https://www.technologyreview.com/2020/08/26/1007688/cosmic-rays-could-pose-a-problem-for-future-quantum-computers/</a:t>
            </a:r>
            <a:endParaRPr lang="en-US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/>
            <a:r>
              <a:rPr lang="en-US" sz="1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 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000" b="1" i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Independent</a:t>
            </a:r>
            <a:r>
              <a:rPr lang="en-US" sz="1000" b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Future of Quantum Computing Could Be Disrupted by Space</a:t>
            </a:r>
            <a:endParaRPr lang="en-US" sz="10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000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https://www.independent.co.uk/life-style/gadgets-and-tech/news/quantum-computer-cosmic-rays-radiation-space-a9689946.html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000" b="1" i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 Vice</a:t>
            </a:r>
            <a:r>
              <a:rPr lang="en-US" sz="1000" b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Particles From Space Are Messing With Our Quantum Computers, Scientists Discover</a:t>
            </a:r>
            <a:endParaRPr lang="en-US" sz="10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000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https://www.vice.com/en_us/article/wxqy5x/particles-from-space-are-messing-with-our-quantum-computers-scientists-discover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000" b="1" i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New Scientist, Quantum computers may be destroyed by high-energy particles from space</a:t>
            </a:r>
            <a:endParaRPr lang="en-US" sz="1000" b="1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000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https://www.newscientist.com/article/2252933-quantum-computers-may-be-destroyed-by-high-energy-particles-from-space/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188" y="820473"/>
            <a:ext cx="6117021" cy="20604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8594" y="92831"/>
            <a:ext cx="87183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 Landmark Study Published in Journal Nature</a:t>
            </a:r>
          </a:p>
        </p:txBody>
      </p:sp>
      <p:sp>
        <p:nvSpPr>
          <p:cNvPr id="6" name="Rectangle 5"/>
          <p:cNvSpPr/>
          <p:nvPr/>
        </p:nvSpPr>
        <p:spPr>
          <a:xfrm>
            <a:off x="189186" y="2892842"/>
            <a:ext cx="89838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Naturally occurring radiation produced by environmental radioactive materials and cosmic rays is enough to limit the useful lifetime of superconducting  qubit state to just a few milliseconds…  Identifying ionizing radiation as a dominant source of excess quasiparticles… is a first step towards developing to mitigate its impact on superconducting circuits, including those used for quantum computation and quantum sensing.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7209" y="820473"/>
            <a:ext cx="2706603" cy="204645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246680" y="4672679"/>
            <a:ext cx="18173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“Natural Radiation Can Interfere with Quantum Computers”</a:t>
            </a:r>
          </a:p>
        </p:txBody>
      </p:sp>
    </p:spTree>
    <p:extLst>
      <p:ext uri="{BB962C8B-B14F-4D97-AF65-F5344CB8AC3E}">
        <p14:creationId xmlns:p14="http://schemas.microsoft.com/office/powerpoint/2010/main" val="269206737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4775" y="918718"/>
            <a:ext cx="8982075" cy="45262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700" dirty="0"/>
              <a:t>Research Traineeships to Broaden and Diversify the NP Workforce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quarter" idx="13"/>
          </p:nvPr>
        </p:nvSpPr>
        <p:spPr>
          <a:xfrm>
            <a:off x="191649" y="918718"/>
            <a:ext cx="8982075" cy="4198173"/>
          </a:xfrm>
        </p:spPr>
        <p:txBody>
          <a:bodyPr>
            <a:noAutofit/>
          </a:bodyPr>
          <a:lstStyle/>
          <a:p>
            <a:pPr>
              <a:lnSpc>
                <a:spcPct val="95000"/>
              </a:lnSpc>
              <a:spcAft>
                <a:spcPts val="1350"/>
              </a:spcAft>
            </a:pPr>
            <a:r>
              <a:rPr lang="en-US" altLang="en-US" sz="2000" b="0" dirty="0"/>
              <a:t>In 2019, 88 NP-supported students received their Ph.D.’s. Only 5% were Black or Hispanic, nearly a factor of 7 below representation in the US population. The goal of the pilot is to increase minority community’s access to existing research infrastructure and expertise and thereby increase participation. </a:t>
            </a:r>
          </a:p>
          <a:p>
            <a:pPr>
              <a:lnSpc>
                <a:spcPct val="95000"/>
              </a:lnSpc>
              <a:spcAft>
                <a:spcPts val="1350"/>
              </a:spcAft>
            </a:pPr>
            <a:r>
              <a:rPr lang="en-US" altLang="en-US" sz="2000" b="0" dirty="0"/>
              <a:t>Research groups from National Labs and Universities, leveraging existing infrastructure, will work with MSIs to provide training and mentorship for undergraduates. </a:t>
            </a:r>
          </a:p>
          <a:p>
            <a:pPr>
              <a:lnSpc>
                <a:spcPct val="95000"/>
              </a:lnSpc>
              <a:spcAft>
                <a:spcPts val="1350"/>
              </a:spcAft>
            </a:pPr>
            <a:r>
              <a:rPr lang="en-US" altLang="en-US" sz="2000" b="0" dirty="0"/>
              <a:t>Extended duration traineeships will provide financial and mentoring support during the summer and academic year and may extend after graduation for up to one “gap” year.</a:t>
            </a:r>
          </a:p>
          <a:p>
            <a:pPr>
              <a:lnSpc>
                <a:spcPct val="95000"/>
              </a:lnSpc>
              <a:spcAft>
                <a:spcPts val="900"/>
              </a:spcAft>
            </a:pPr>
            <a:r>
              <a:rPr lang="en-US" altLang="en-US" sz="2000" b="0" dirty="0"/>
              <a:t>Designed to remove barriers to graduate school and to fulfill several key recommendations of the recent AIP TEAM-UP Report:</a:t>
            </a:r>
          </a:p>
          <a:p>
            <a:pPr marL="257175" indent="-257175">
              <a:lnSpc>
                <a:spcPct val="9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000" b="0" dirty="0"/>
              <a:t>Increasing a sense of belonging</a:t>
            </a:r>
          </a:p>
          <a:p>
            <a:pPr marL="257175" indent="-257175">
              <a:lnSpc>
                <a:spcPct val="9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000" b="0" dirty="0"/>
              <a:t>Facilitating the development of a physics identity, and</a:t>
            </a:r>
          </a:p>
          <a:p>
            <a:pPr marL="257175" indent="-257175">
              <a:lnSpc>
                <a:spcPct val="9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000" b="0" dirty="0"/>
              <a:t>Providing support to help students advance academically while earning money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74546F5-9EBF-4814-BF69-A2CFE3325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06" y="95674"/>
            <a:ext cx="8761412" cy="60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 i="0" kern="120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0" dirty="0"/>
              <a:t>NP Pilot: Research Traineeships to Broaden and Diversify the NP Workforce</a:t>
            </a:r>
          </a:p>
        </p:txBody>
      </p:sp>
    </p:spTree>
    <p:extLst>
      <p:ext uri="{BB962C8B-B14F-4D97-AF65-F5344CB8AC3E}">
        <p14:creationId xmlns:p14="http://schemas.microsoft.com/office/powerpoint/2010/main" val="388466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6560"/>
            <a:ext cx="8982075" cy="45262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2700" dirty="0"/>
              <a:t>NP Pilot FOA on Diversity: </a:t>
            </a:r>
            <a:r>
              <a:rPr lang="en-US" altLang="en-US" sz="2800" dirty="0"/>
              <a:t>Varied Expertise and Backgrounds</a:t>
            </a:r>
            <a:endParaRPr lang="en-US" altLang="en-US" sz="27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quarter" idx="13"/>
          </p:nvPr>
        </p:nvSpPr>
        <p:spPr>
          <a:xfrm>
            <a:off x="164775" y="2124952"/>
            <a:ext cx="8814449" cy="218656"/>
          </a:xfrm>
        </p:spPr>
        <p:txBody>
          <a:bodyPr>
            <a:noAutofit/>
          </a:bodyPr>
          <a:lstStyle/>
          <a:p>
            <a:pPr>
              <a:lnSpc>
                <a:spcPct val="95000"/>
              </a:lnSpc>
              <a:spcAft>
                <a:spcPts val="1350"/>
              </a:spcAft>
            </a:pPr>
            <a:r>
              <a:rPr lang="en-US" altLang="en-US" sz="2000" b="0" dirty="0"/>
              <a:t>Mentoring, Diversity &amp; Inclusion, MSI/HBCU, Undergrad Research, Nuclear Physics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3466E70A-EA69-4809-821E-BD2D1C1C1879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F67B709-E385-4C64-AE57-88314A0E4DF3}"/>
              </a:ext>
            </a:extLst>
          </p:cNvPr>
          <p:cNvSpPr txBox="1">
            <a:spLocks noChangeArrowheads="1"/>
          </p:cNvSpPr>
          <p:nvPr/>
        </p:nvSpPr>
        <p:spPr>
          <a:xfrm>
            <a:off x="161925" y="2431696"/>
            <a:ext cx="8982075" cy="3161188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None/>
              <a:defRPr sz="1800" b="1" kern="1200">
                <a:solidFill>
                  <a:srgbClr val="002060"/>
                </a:solidFill>
                <a:latin typeface="+mn-lt"/>
                <a:ea typeface="+mn-ea"/>
                <a:cs typeface="Arial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●"/>
              <a:defRPr sz="1600" kern="1200">
                <a:solidFill>
                  <a:srgbClr val="002060"/>
                </a:solidFill>
                <a:latin typeface="+mn-lt"/>
                <a:ea typeface="+mn-ea"/>
                <a:cs typeface="Arial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itchFamily="49" charset="0"/>
              <a:buChar char="o"/>
              <a:defRPr sz="15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None/>
              <a:defRPr sz="17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None/>
              <a:defRPr sz="17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400" b="0" dirty="0"/>
              <a:t>Tan Ahn </a:t>
            </a:r>
            <a:r>
              <a:rPr lang="en-US" altLang="en-US" sz="1400" b="0" i="1" dirty="0"/>
              <a:t>(Notre Dame, Nuclear Experiment, Experienced Undergrad Mentor)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400" b="0" dirty="0"/>
              <a:t>Stephon Alexander </a:t>
            </a:r>
            <a:r>
              <a:rPr lang="en-US" altLang="en-US" sz="1400" b="0" i="1" dirty="0"/>
              <a:t>(Brown, Cosmology Theory, Author, National Society of Black Physicists)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400" b="0" dirty="0" err="1"/>
              <a:t>Ketevi</a:t>
            </a:r>
            <a:r>
              <a:rPr lang="en-US" altLang="en-US" sz="1400" b="0" dirty="0"/>
              <a:t> </a:t>
            </a:r>
            <a:r>
              <a:rPr lang="en-US" altLang="en-US" sz="1400" b="0" dirty="0" err="1"/>
              <a:t>Assamagan</a:t>
            </a:r>
            <a:r>
              <a:rPr lang="en-US" altLang="en-US" sz="1400" b="0" dirty="0"/>
              <a:t> </a:t>
            </a:r>
            <a:r>
              <a:rPr lang="en-US" altLang="en-US" sz="1400" b="0" i="1" dirty="0"/>
              <a:t>(BNL ATLAS Experiment, NSBP, Outstanding Mentor Award, co-founder of African School of Physics)</a:t>
            </a:r>
            <a:endParaRPr lang="en-US" altLang="en-US" sz="1400" b="0" dirty="0"/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400" b="0" dirty="0"/>
              <a:t>Brian Beckford </a:t>
            </a:r>
            <a:r>
              <a:rPr lang="en-US" altLang="en-US" sz="1400" b="0" i="1" dirty="0"/>
              <a:t>(DOE, HEP Intensity Frontier Program Manager, AIP Team-up Task Force)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400" b="0" dirty="0"/>
              <a:t>Tommy Boykin II </a:t>
            </a:r>
            <a:r>
              <a:rPr lang="en-US" altLang="en-US" sz="1400" b="0" i="1" dirty="0"/>
              <a:t>(UMD, Condensed Matter Exp., APS Bridge Program Grad, Inclusive Grad. Ed. Network Advisory Board)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400" b="0" dirty="0"/>
              <a:t>Jason Detwiler </a:t>
            </a:r>
            <a:r>
              <a:rPr lang="en-US" altLang="en-US" sz="1400" b="0" i="1" dirty="0"/>
              <a:t>(UW Nuclear Experiment, Early Career Award, Physics Dept. Mentoring Award, Breakthrough Prize)</a:t>
            </a:r>
            <a:endParaRPr lang="en-US" altLang="en-US" sz="1400" b="0" dirty="0"/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400" b="0" dirty="0"/>
              <a:t>Paul DeYoung </a:t>
            </a:r>
            <a:r>
              <a:rPr lang="en-US" altLang="en-US" sz="1400" b="0" i="1" dirty="0"/>
              <a:t>(Hope College, APS Outstanding Research and Mentoring at an Undergrad Inst.)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400" b="0" dirty="0"/>
              <a:t>Evangeline </a:t>
            </a:r>
            <a:r>
              <a:rPr lang="en-US" altLang="en-US" sz="1400" b="0" dirty="0" err="1"/>
              <a:t>Downie</a:t>
            </a:r>
            <a:r>
              <a:rPr lang="en-US" altLang="en-US" sz="1400" b="0" dirty="0"/>
              <a:t> </a:t>
            </a:r>
            <a:r>
              <a:rPr lang="en-US" altLang="en-US" sz="1400" b="0" i="1" dirty="0"/>
              <a:t>(GWU, Nuclear Experiment, Muse, Committee on the Status of Women in Physics)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400" b="0" dirty="0"/>
              <a:t>Renee Fatemi </a:t>
            </a:r>
            <a:r>
              <a:rPr lang="en-US" altLang="en-US" sz="1400" b="0" i="1" dirty="0"/>
              <a:t>(UK, Nuclear Experiment, STAR, g-2, Excellent Undergraduate Research Mentor Award)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400" b="0" dirty="0"/>
              <a:t>Roy Lacey </a:t>
            </a:r>
            <a:r>
              <a:rPr lang="en-US" altLang="en-US" sz="1400" b="0" i="1" dirty="0"/>
              <a:t>(Stony Brook, Chemistry Dept., Nuclear Experiment, STAR, AAPT, NSTA)</a:t>
            </a:r>
            <a:endParaRPr lang="en-US" altLang="en-US" sz="1400" b="0" dirty="0"/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400" b="0" dirty="0"/>
              <a:t>Dina Myers-Stroud </a:t>
            </a:r>
            <a:r>
              <a:rPr lang="en-US" altLang="en-US" sz="1400" b="0" i="1" dirty="0"/>
              <a:t>(Executive Director Fisk-Vanderbilt Bridge Program)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400" b="0" dirty="0"/>
              <a:t>Jesus Pando </a:t>
            </a:r>
            <a:r>
              <a:rPr lang="en-US" altLang="en-US" sz="1400" b="0" i="1" dirty="0"/>
              <a:t>(DePaul U, Nuclear Experiment, National Society of Hispanic Physicists, SACNAS)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400" b="0" dirty="0"/>
              <a:t>Diana Parno </a:t>
            </a:r>
            <a:r>
              <a:rPr lang="en-US" altLang="en-US" sz="1400" b="0" i="1" dirty="0"/>
              <a:t>(Carnegie Mellon, Nuclear Experiment, Organizer LGBT+ Physicists advocacy group, Best Practices Guide)</a:t>
            </a:r>
            <a:endParaRPr lang="en-US" altLang="en-US" sz="1400" b="0" dirty="0"/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400" b="0" dirty="0"/>
              <a:t>Carol Scarlett </a:t>
            </a:r>
            <a:r>
              <a:rPr lang="en-US" altLang="en-US" sz="1400" b="0" i="1" dirty="0"/>
              <a:t>(Florida A&amp;M, Nuclear Theory, Axion Tech LLC.)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400" b="0" dirty="0"/>
              <a:t>Yolanda Small </a:t>
            </a:r>
            <a:r>
              <a:rPr lang="en-US" altLang="en-US" sz="1400" b="0" i="1" dirty="0"/>
              <a:t>(York College/CUNY, Theoretical Chemist, Chair Undergraduate Research Symposium)</a:t>
            </a:r>
            <a:endParaRPr lang="en-US" altLang="en-US" sz="1400" b="0" dirty="0"/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400" b="0" dirty="0"/>
              <a:t>Daniel Tapia Takaki </a:t>
            </a:r>
            <a:r>
              <a:rPr lang="en-US" altLang="en-US" sz="1400" b="0" i="1" dirty="0"/>
              <a:t>(Kansas, Nuclear Experiment, ALICE and CMS Collaborations)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AD68754-CD24-4FCF-9760-7C7442399547}"/>
              </a:ext>
            </a:extLst>
          </p:cNvPr>
          <p:cNvGrpSpPr/>
          <p:nvPr/>
        </p:nvGrpSpPr>
        <p:grpSpPr>
          <a:xfrm>
            <a:off x="91038" y="956166"/>
            <a:ext cx="8888186" cy="1040228"/>
            <a:chOff x="181119" y="1745622"/>
            <a:chExt cx="11850915" cy="1386970"/>
          </a:xfrm>
        </p:grpSpPr>
        <p:pic>
          <p:nvPicPr>
            <p:cNvPr id="1026" name="Picture 2" descr="Jesús Pando | Faculty A-Z | Faculty &amp; Staff | College of Science and Health  | DePaul University, Chicago">
              <a:extLst>
                <a:ext uri="{FF2B5EF4-FFF2-40B4-BE49-F238E27FC236}">
                  <a16:creationId xmlns:a16="http://schemas.microsoft.com/office/drawing/2014/main" id="{6CBC71D1-63B3-4439-B276-31C9A973DB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02" t="9139" r="26596" b="17098"/>
            <a:stretch/>
          </p:blipFill>
          <p:spPr bwMode="auto">
            <a:xfrm>
              <a:off x="8179396" y="1873257"/>
              <a:ext cx="921879" cy="1254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Alexander, Stephon">
              <a:extLst>
                <a:ext uri="{FF2B5EF4-FFF2-40B4-BE49-F238E27FC236}">
                  <a16:creationId xmlns:a16="http://schemas.microsoft.com/office/drawing/2014/main" id="{20EC0A1B-FA22-4E1B-A898-1BD8F92A05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2" t="6015" r="11129" b="27851"/>
            <a:stretch/>
          </p:blipFill>
          <p:spPr bwMode="auto">
            <a:xfrm>
              <a:off x="824392" y="1876165"/>
              <a:ext cx="963220" cy="1193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emoving Barriers: Physics in HBCU, MSI, and PBI Communities">
              <a:extLst>
                <a:ext uri="{FF2B5EF4-FFF2-40B4-BE49-F238E27FC236}">
                  <a16:creationId xmlns:a16="http://schemas.microsoft.com/office/drawing/2014/main" id="{8F238862-9D97-446C-AE85-7FC094D923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27" t="2966" r="11953" b="17014"/>
            <a:stretch/>
          </p:blipFill>
          <p:spPr bwMode="auto">
            <a:xfrm>
              <a:off x="7502096" y="1928253"/>
              <a:ext cx="810862" cy="1108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Dr. Carol Scarlett">
              <a:extLst>
                <a:ext uri="{FF2B5EF4-FFF2-40B4-BE49-F238E27FC236}">
                  <a16:creationId xmlns:a16="http://schemas.microsoft.com/office/drawing/2014/main" id="{0AC98F7C-C383-484B-8941-000EB90A2C4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39" r="7222" b="17308"/>
            <a:stretch/>
          </p:blipFill>
          <p:spPr bwMode="auto">
            <a:xfrm>
              <a:off x="9546280" y="1861296"/>
              <a:ext cx="981883" cy="1186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Tan Ahn // Department of Physics // University of Notre Dame">
              <a:extLst>
                <a:ext uri="{FF2B5EF4-FFF2-40B4-BE49-F238E27FC236}">
                  <a16:creationId xmlns:a16="http://schemas.microsoft.com/office/drawing/2014/main" id="{74B2071C-2160-4D26-A79E-CA227753B0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21" r="17431" b="7510"/>
            <a:stretch/>
          </p:blipFill>
          <p:spPr bwMode="auto">
            <a:xfrm>
              <a:off x="181119" y="1912295"/>
              <a:ext cx="806056" cy="1140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OCD-Cosmic PROGRAM">
              <a:extLst>
                <a:ext uri="{FF2B5EF4-FFF2-40B4-BE49-F238E27FC236}">
                  <a16:creationId xmlns:a16="http://schemas.microsoft.com/office/drawing/2014/main" id="{E463C638-2F00-410E-9D4C-4481C7138E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0" t="8841" r="25426" b="16616"/>
            <a:stretch/>
          </p:blipFill>
          <p:spPr bwMode="auto">
            <a:xfrm>
              <a:off x="11081667" y="1797543"/>
              <a:ext cx="942765" cy="1274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Renee Fatemi | Physics &amp; Astronomy">
              <a:extLst>
                <a:ext uri="{FF2B5EF4-FFF2-40B4-BE49-F238E27FC236}">
                  <a16:creationId xmlns:a16="http://schemas.microsoft.com/office/drawing/2014/main" id="{537B60A6-8876-4F66-81B9-7C02E1F7A3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6" r="19663" b="-14186"/>
            <a:stretch/>
          </p:blipFill>
          <p:spPr bwMode="auto">
            <a:xfrm>
              <a:off x="6006046" y="1924148"/>
              <a:ext cx="904119" cy="1200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Dr. Paul DeYoung">
              <a:extLst>
                <a:ext uri="{FF2B5EF4-FFF2-40B4-BE49-F238E27FC236}">
                  <a16:creationId xmlns:a16="http://schemas.microsoft.com/office/drawing/2014/main" id="{2CEC59E1-2E29-4F5B-BD4C-58AD2DD10F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40" t="12399" r="14375" b="25038"/>
            <a:stretch/>
          </p:blipFill>
          <p:spPr bwMode="auto">
            <a:xfrm>
              <a:off x="4603469" y="1933981"/>
              <a:ext cx="920051" cy="1119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Evangeline J. Downie | Department of Physics | Columbian College of Arts &amp;  Sciences | The George Washington University">
              <a:extLst>
                <a:ext uri="{FF2B5EF4-FFF2-40B4-BE49-F238E27FC236}">
                  <a16:creationId xmlns:a16="http://schemas.microsoft.com/office/drawing/2014/main" id="{B85F1021-6626-4A31-8522-BDB694C13B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310"/>
            <a:stretch/>
          </p:blipFill>
          <p:spPr bwMode="auto">
            <a:xfrm>
              <a:off x="5383434" y="1924149"/>
              <a:ext cx="667470" cy="1154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5C90C6-819C-4148-AF6D-C1FEE0B6F08C}"/>
                </a:ext>
              </a:extLst>
            </p:cNvPr>
            <p:cNvSpPr/>
            <p:nvPr/>
          </p:nvSpPr>
          <p:spPr>
            <a:xfrm>
              <a:off x="182879" y="1745622"/>
              <a:ext cx="11844169" cy="138697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7" name="Picture 2" descr="University of Michigan Physics Department - Congratulations to Brian  Beckford, who received the 2020 Claudia Joan Alexander Trailblazer Award,  from Women in Science and Engineering (WISE). This much-deserved award  recognizes Brian's contributions">
              <a:extLst>
                <a:ext uri="{FF2B5EF4-FFF2-40B4-BE49-F238E27FC236}">
                  <a16:creationId xmlns:a16="http://schemas.microsoft.com/office/drawing/2014/main" id="{FC39624D-4FFA-4B5D-A321-F66595738C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5237" y="1849581"/>
              <a:ext cx="847858" cy="1274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Education and Diversity News">
              <a:extLst>
                <a:ext uri="{FF2B5EF4-FFF2-40B4-BE49-F238E27FC236}">
                  <a16:creationId xmlns:a16="http://schemas.microsoft.com/office/drawing/2014/main" id="{0F9150BD-20D5-442C-9F27-B11E491A1B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15" r="6452"/>
            <a:stretch/>
          </p:blipFill>
          <p:spPr bwMode="auto">
            <a:xfrm>
              <a:off x="3172321" y="1901481"/>
              <a:ext cx="808603" cy="1130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Jason Detwiler's Web Page">
              <a:extLst>
                <a:ext uri="{FF2B5EF4-FFF2-40B4-BE49-F238E27FC236}">
                  <a16:creationId xmlns:a16="http://schemas.microsoft.com/office/drawing/2014/main" id="{3D48FA6A-9EAA-4ED5-AE8F-96B7245DDB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40" r="16863"/>
            <a:stretch/>
          </p:blipFill>
          <p:spPr bwMode="auto">
            <a:xfrm>
              <a:off x="3904379" y="1917751"/>
              <a:ext cx="763471" cy="1084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Diana Parno - Department of Physics - Carnegie Mellon University">
              <a:extLst>
                <a:ext uri="{FF2B5EF4-FFF2-40B4-BE49-F238E27FC236}">
                  <a16:creationId xmlns:a16="http://schemas.microsoft.com/office/drawing/2014/main" id="{FA6ECAD5-2F1C-46C4-A085-1B1F2C931B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98" r="6458"/>
            <a:stretch/>
          </p:blipFill>
          <p:spPr bwMode="auto">
            <a:xfrm>
              <a:off x="9006156" y="1862091"/>
              <a:ext cx="655164" cy="1176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Small, Yolanda — York College / CUNY">
              <a:extLst>
                <a:ext uri="{FF2B5EF4-FFF2-40B4-BE49-F238E27FC236}">
                  <a16:creationId xmlns:a16="http://schemas.microsoft.com/office/drawing/2014/main" id="{678AEC1F-786D-4CC3-AD6C-06BA4B5699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59" t="4456" r="14025" b="21634"/>
            <a:stretch/>
          </p:blipFill>
          <p:spPr bwMode="auto">
            <a:xfrm>
              <a:off x="10383800" y="1836046"/>
              <a:ext cx="702614" cy="1200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2" descr="SUNY Heavy Ion Group">
              <a:extLst>
                <a:ext uri="{FF2B5EF4-FFF2-40B4-BE49-F238E27FC236}">
                  <a16:creationId xmlns:a16="http://schemas.microsoft.com/office/drawing/2014/main" id="{BCD54571-0740-4370-9780-6872A4C1EC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96" t="8326" r="31414" b="23687"/>
            <a:stretch/>
          </p:blipFill>
          <p:spPr bwMode="auto">
            <a:xfrm>
              <a:off x="6827431" y="1876166"/>
              <a:ext cx="732115" cy="1116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4" descr="Meet Kétévi Assamagan, Physicist and Explorer | BNL Newsroom">
              <a:extLst>
                <a:ext uri="{FF2B5EF4-FFF2-40B4-BE49-F238E27FC236}">
                  <a16:creationId xmlns:a16="http://schemas.microsoft.com/office/drawing/2014/main" id="{0A170161-AE6C-48E0-8420-46D99DBF4C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66" r="35766" b="29337"/>
            <a:stretch/>
          </p:blipFill>
          <p:spPr bwMode="auto">
            <a:xfrm>
              <a:off x="1728053" y="1886754"/>
              <a:ext cx="698983" cy="1132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2AAB491-249B-40B3-B3C1-1E09B8C8C54F}"/>
                </a:ext>
              </a:extLst>
            </p:cNvPr>
            <p:cNvSpPr/>
            <p:nvPr/>
          </p:nvSpPr>
          <p:spPr>
            <a:xfrm>
              <a:off x="181119" y="2952907"/>
              <a:ext cx="11843313" cy="17769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89026D2-2007-4D0B-9DDF-A514024889F4}"/>
                </a:ext>
              </a:extLst>
            </p:cNvPr>
            <p:cNvSpPr/>
            <p:nvPr/>
          </p:nvSpPr>
          <p:spPr>
            <a:xfrm>
              <a:off x="182516" y="1755883"/>
              <a:ext cx="11849518" cy="18263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753F8BD-41DD-426D-B08E-460F93F82104}"/>
              </a:ext>
            </a:extLst>
          </p:cNvPr>
          <p:cNvSpPr txBox="1"/>
          <p:nvPr/>
        </p:nvSpPr>
        <p:spPr>
          <a:xfrm>
            <a:off x="934700" y="5834016"/>
            <a:ext cx="7165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0" i="0" dirty="0">
                <a:solidFill>
                  <a:srgbClr val="FF0000"/>
                </a:solidFill>
                <a:latin typeface="+mj-lt"/>
              </a:rPr>
              <a:t>36 proposals to create collaborations with ~40 MSIs and HBCU’s submitted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3926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44A6A-BF1B-4F73-B8D8-55DB0462C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7160"/>
            <a:ext cx="9144000" cy="642156"/>
          </a:xfrm>
        </p:spPr>
        <p:txBody>
          <a:bodyPr/>
          <a:lstStyle/>
          <a:p>
            <a:r>
              <a:rPr lang="en-US" dirty="0"/>
              <a:t>Additional NP DOE FOAs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32058BA-BC1E-45EC-B4E5-7B9A3C550B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026025"/>
              </p:ext>
            </p:extLst>
          </p:nvPr>
        </p:nvGraphicFramePr>
        <p:xfrm>
          <a:off x="161303" y="1677994"/>
          <a:ext cx="8821394" cy="29854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41512">
                  <a:extLst>
                    <a:ext uri="{9D8B030D-6E8A-4147-A177-3AD203B41FA5}">
                      <a16:colId xmlns:a16="http://schemas.microsoft.com/office/drawing/2014/main" val="3460199050"/>
                    </a:ext>
                  </a:extLst>
                </a:gridCol>
                <a:gridCol w="6179882">
                  <a:extLst>
                    <a:ext uri="{9D8B030D-6E8A-4147-A177-3AD203B41FA5}">
                      <a16:colId xmlns:a16="http://schemas.microsoft.com/office/drawing/2014/main" val="1731404222"/>
                    </a:ext>
                  </a:extLst>
                </a:gridCol>
              </a:tblGrid>
              <a:tr h="6634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FOA/Lab Call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41" marR="6354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Nuclear Data Interagency Working Group Research Program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41" marR="63541" marT="0" marB="0"/>
                </a:tc>
                <a:extLst>
                  <a:ext uri="{0D108BD9-81ED-4DB2-BD59-A6C34878D82A}">
                    <a16:rowId xmlns:a16="http://schemas.microsoft.com/office/drawing/2014/main" val="751522047"/>
                  </a:ext>
                </a:extLst>
              </a:tr>
              <a:tr h="6634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FOA/Lab Call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41" marR="6354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Quantum Horizons: QIS Research and Innovation for Nuclear Science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41" marR="63541" marT="0" marB="0"/>
                </a:tc>
                <a:extLst>
                  <a:ext uri="{0D108BD9-81ED-4DB2-BD59-A6C34878D82A}">
                    <a16:rowId xmlns:a16="http://schemas.microsoft.com/office/drawing/2014/main" val="912214668"/>
                  </a:ext>
                </a:extLst>
              </a:tr>
              <a:tr h="6634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FOA/Lab Call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41" marR="6354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Pilot Program for Traineeships to Broaden and Diversify the NP Workforce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41" marR="63541" marT="0" marB="0"/>
                </a:tc>
                <a:extLst>
                  <a:ext uri="{0D108BD9-81ED-4DB2-BD59-A6C34878D82A}">
                    <a16:rowId xmlns:a16="http://schemas.microsoft.com/office/drawing/2014/main" val="3950309767"/>
                  </a:ext>
                </a:extLst>
              </a:tr>
              <a:tr h="9951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FOA/Lab Call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41" marR="6354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Data Analytic for Autonomous Optimization and Control of Accelerators and Detectors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41" marR="63541" marT="0" marB="0"/>
                </a:tc>
                <a:extLst>
                  <a:ext uri="{0D108BD9-81ED-4DB2-BD59-A6C34878D82A}">
                    <a16:rowId xmlns:a16="http://schemas.microsoft.com/office/drawing/2014/main" val="617579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159207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625" y="0"/>
            <a:ext cx="7524750" cy="48161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Summary of 2021 Enacted Relative to FY 2020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572499" y="6323012"/>
            <a:ext cx="381000" cy="471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10663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2DC13F3-D110-433E-945B-3205262CE2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517694"/>
              </p:ext>
            </p:extLst>
          </p:nvPr>
        </p:nvGraphicFramePr>
        <p:xfrm>
          <a:off x="114584" y="1502016"/>
          <a:ext cx="8914829" cy="4788153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4218580">
                  <a:extLst>
                    <a:ext uri="{9D8B030D-6E8A-4147-A177-3AD203B41FA5}">
                      <a16:colId xmlns:a16="http://schemas.microsoft.com/office/drawing/2014/main" val="1237697024"/>
                    </a:ext>
                  </a:extLst>
                </a:gridCol>
                <a:gridCol w="4696249">
                  <a:extLst>
                    <a:ext uri="{9D8B030D-6E8A-4147-A177-3AD203B41FA5}">
                      <a16:colId xmlns:a16="http://schemas.microsoft.com/office/drawing/2014/main" val="170245283"/>
                    </a:ext>
                  </a:extLst>
                </a:gridCol>
              </a:tblGrid>
              <a:tr h="3023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FY 2020 Enacted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FY 2021 Enacted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00876095"/>
                  </a:ext>
                </a:extLst>
              </a:tr>
              <a:tr h="830122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Core Research </a:t>
                      </a:r>
                      <a:r>
                        <a:rPr lang="en-US" sz="1400" u="none" strike="noStrike" dirty="0">
                          <a:effectLst/>
                        </a:rPr>
                        <a:t>reduced 5.5% from FY19 Enacted (including COL, this is a 7.4% cut from constant effort in FY19). New ECA awards were made.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Core research </a:t>
                      </a:r>
                      <a:r>
                        <a:rPr lang="en-US" sz="1400" u="none" strike="noStrike" dirty="0">
                          <a:effectLst/>
                        </a:rPr>
                        <a:t>reduced 3.75% from FY20 Enacted. This reduction also includes a reduced number of new ECA awards in FY21.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39342742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LHC M&amp;O </a:t>
                      </a:r>
                      <a:r>
                        <a:rPr lang="en-US" sz="1400" u="none" strike="noStrike" dirty="0">
                          <a:effectLst/>
                        </a:rPr>
                        <a:t>commitments were met.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LHC M&amp;O </a:t>
                      </a:r>
                      <a:r>
                        <a:rPr lang="en-US" sz="1400" u="none" strike="noStrike" dirty="0">
                          <a:effectLst/>
                        </a:rPr>
                        <a:t>commitments met but subject to the research cut.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72988970"/>
                  </a:ext>
                </a:extLst>
              </a:tr>
              <a:tr h="419642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FRIB Research </a:t>
                      </a:r>
                      <a:r>
                        <a:rPr lang="en-US" sz="1400" b="0" u="none" strike="noStrike" dirty="0">
                          <a:effectLst/>
                        </a:rPr>
                        <a:t>was </a:t>
                      </a:r>
                      <a:r>
                        <a:rPr lang="en-US" sz="1400" u="none" strike="noStrike" dirty="0">
                          <a:effectLst/>
                        </a:rPr>
                        <a:t>supported as planned.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FRIB Research </a:t>
                      </a:r>
                      <a:r>
                        <a:rPr lang="en-US" sz="1400" u="none" strike="noStrike" dirty="0">
                          <a:effectLst/>
                        </a:rPr>
                        <a:t>is reduced by 3.75% from FY20; planned ramp-up is not supported.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34498616"/>
                  </a:ext>
                </a:extLst>
              </a:tr>
              <a:tr h="419642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 err="1">
                          <a:effectLst/>
                        </a:rPr>
                        <a:t>nEDM</a:t>
                      </a:r>
                      <a:r>
                        <a:rPr lang="en-US" sz="1400" u="none" strike="noStrike" dirty="0">
                          <a:effectLst/>
                        </a:rPr>
                        <a:t> supported modestly below planned profile.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 err="1">
                          <a:effectLst/>
                        </a:rPr>
                        <a:t>nEDM</a:t>
                      </a:r>
                      <a:r>
                        <a:rPr lang="en-US" sz="1400" u="none" strike="noStrike" dirty="0">
                          <a:effectLst/>
                        </a:rPr>
                        <a:t> supported below planned profile, possibly impacting schedule.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91744638"/>
                  </a:ext>
                </a:extLst>
              </a:tr>
              <a:tr h="41652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 err="1">
                          <a:effectLst/>
                        </a:rPr>
                        <a:t>SciDAC</a:t>
                      </a:r>
                      <a:r>
                        <a:rPr lang="en-US" sz="1400" u="none" strike="noStrike" dirty="0">
                          <a:effectLst/>
                        </a:rPr>
                        <a:t> maintained relative to FY 2019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 err="1">
                          <a:effectLst/>
                        </a:rPr>
                        <a:t>SciDAC</a:t>
                      </a:r>
                      <a:r>
                        <a:rPr lang="en-US" sz="1400" u="none" strike="noStrike" dirty="0">
                          <a:effectLst/>
                        </a:rPr>
                        <a:t> supported but subject to the research cut.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58359321"/>
                  </a:ext>
                </a:extLst>
              </a:tr>
              <a:tr h="624882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Nuclear Data </a:t>
                      </a:r>
                      <a:r>
                        <a:rPr lang="en-US" sz="1400" u="none" strike="noStrike" dirty="0">
                          <a:effectLst/>
                        </a:rPr>
                        <a:t>held flat with FY19 Enacted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Nuclear Data </a:t>
                      </a:r>
                      <a:r>
                        <a:rPr lang="en-US" sz="1400" b="0" u="none" strike="noStrike" dirty="0">
                          <a:effectLst/>
                        </a:rPr>
                        <a:t>research funds subject to the research cut. E</a:t>
                      </a:r>
                      <a:r>
                        <a:rPr lang="en-US" sz="1400" u="none" strike="noStrike" dirty="0">
                          <a:effectLst/>
                        </a:rPr>
                        <a:t>xperimental commitments met, but limited funding is available for new awards.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67204551"/>
                  </a:ext>
                </a:extLst>
              </a:tr>
              <a:tr h="41652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NP QIS</a:t>
                      </a:r>
                      <a:r>
                        <a:rPr lang="en-US" sz="1400" u="none" strike="noStrike" dirty="0">
                          <a:effectLst/>
                        </a:rPr>
                        <a:t> at $6.8M (NP QIS flat with FY2019)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NP QIS </a:t>
                      </a:r>
                      <a:r>
                        <a:rPr lang="en-US" sz="1400" u="none" strike="noStrike" dirty="0">
                          <a:effectLst/>
                        </a:rPr>
                        <a:t>at $9.5M, an increase of $2.7M from FY2020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652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Accelerator R&amp;D </a:t>
                      </a:r>
                      <a:r>
                        <a:rPr lang="en-US" sz="1400" u="none" strike="noStrike" dirty="0">
                          <a:effectLst/>
                        </a:rPr>
                        <a:t>was increased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Accelerator R&amp;D </a:t>
                      </a:r>
                      <a:r>
                        <a:rPr lang="en-US" sz="1400" u="none" strike="noStrike" dirty="0">
                          <a:effectLst/>
                        </a:rPr>
                        <a:t>is reduced by $1M beyond 3.75% cut.</a:t>
                      </a:r>
                      <a:endParaRPr lang="en-US" sz="1400" b="0" u="none" strike="noStrike" dirty="0">
                        <a:effectLst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244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effectLst/>
                        </a:rPr>
                        <a:t>Machine Learning/Artificial Intelligence</a:t>
                      </a:r>
                      <a:r>
                        <a:rPr lang="en-US" sz="1400" u="none" strike="noStrike" dirty="0">
                          <a:effectLst/>
                        </a:rPr>
                        <a:t> awards were initiated through the SC ML/AI FOA.</a:t>
                      </a:r>
                    </a:p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effectLst/>
                        </a:rPr>
                        <a:t>The new ML/AI Initiative </a:t>
                      </a:r>
                      <a:r>
                        <a:rPr lang="en-US" sz="1400" b="0" u="none" strike="noStrike" dirty="0">
                          <a:effectLst/>
                        </a:rPr>
                        <a:t>is supported with </a:t>
                      </a:r>
                      <a:r>
                        <a:rPr lang="en-US" sz="1400" u="none" strike="noStrike" dirty="0">
                          <a:effectLst/>
                        </a:rPr>
                        <a:t>$4M of dedicated funds.</a:t>
                      </a:r>
                    </a:p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2C232A0-CEB5-41ED-A3CA-D38944CCFE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695457"/>
              </p:ext>
            </p:extLst>
          </p:nvPr>
        </p:nvGraphicFramePr>
        <p:xfrm>
          <a:off x="1690742" y="481617"/>
          <a:ext cx="5762515" cy="937875"/>
        </p:xfrm>
        <a:graphic>
          <a:graphicData uri="http://schemas.openxmlformats.org/drawingml/2006/table">
            <a:tbl>
              <a:tblPr/>
              <a:tblGrid>
                <a:gridCol w="2472008">
                  <a:extLst>
                    <a:ext uri="{9D8B030D-6E8A-4147-A177-3AD203B41FA5}">
                      <a16:colId xmlns:a16="http://schemas.microsoft.com/office/drawing/2014/main" val="3841098376"/>
                    </a:ext>
                  </a:extLst>
                </a:gridCol>
                <a:gridCol w="1091983">
                  <a:extLst>
                    <a:ext uri="{9D8B030D-6E8A-4147-A177-3AD203B41FA5}">
                      <a16:colId xmlns:a16="http://schemas.microsoft.com/office/drawing/2014/main" val="801849219"/>
                    </a:ext>
                  </a:extLst>
                </a:gridCol>
                <a:gridCol w="1179340">
                  <a:extLst>
                    <a:ext uri="{9D8B030D-6E8A-4147-A177-3AD203B41FA5}">
                      <a16:colId xmlns:a16="http://schemas.microsoft.com/office/drawing/2014/main" val="1024660478"/>
                    </a:ext>
                  </a:extLst>
                </a:gridCol>
                <a:gridCol w="1019184">
                  <a:extLst>
                    <a:ext uri="{9D8B030D-6E8A-4147-A177-3AD203B41FA5}">
                      <a16:colId xmlns:a16="http://schemas.microsoft.com/office/drawing/2014/main" val="2963446538"/>
                    </a:ext>
                  </a:extLst>
                </a:gridCol>
              </a:tblGrid>
              <a:tr h="381472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Total, NP</a:t>
                      </a:r>
                    </a:p>
                  </a:txBody>
                  <a:tcPr marL="182880" marR="7763" marT="7763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651,500 </a:t>
                      </a:r>
                    </a:p>
                  </a:txBody>
                  <a:tcPr marL="7763" marT="776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635,000 </a:t>
                      </a:r>
                    </a:p>
                  </a:txBody>
                  <a:tcPr marL="7763" marT="776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-16,500</a:t>
                      </a:r>
                    </a:p>
                  </a:txBody>
                  <a:tcPr marL="7763" marT="776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834288"/>
                  </a:ext>
                </a:extLst>
              </a:tr>
              <a:tr h="462124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Total, NP Appropriation</a:t>
                      </a:r>
                    </a:p>
                  </a:txBody>
                  <a:tcPr marL="182880" marR="7763" marT="7763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713,000 </a:t>
                      </a:r>
                    </a:p>
                  </a:txBody>
                  <a:tcPr marL="7763" marT="776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713,000 </a:t>
                      </a:r>
                    </a:p>
                  </a:txBody>
                  <a:tcPr marL="7763" marT="776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- </a:t>
                      </a:r>
                    </a:p>
                  </a:txBody>
                  <a:tcPr marL="7763" marT="776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62683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6815807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F041C-73A4-4CCC-824A-83C3FA3B3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News Items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3010AB-4C07-451E-B893-1373F5CA1D96}"/>
              </a:ext>
            </a:extLst>
          </p:cNvPr>
          <p:cNvSpPr txBox="1"/>
          <p:nvPr/>
        </p:nvSpPr>
        <p:spPr>
          <a:xfrm rot="10800000" flipH="1" flipV="1">
            <a:off x="97155" y="731516"/>
            <a:ext cx="8949690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New Staff in DOE NP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Xiaofeng Guo			Nuclear Physics Computing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Ivan Graff			Nuclear Physics Major Initiatives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Kenneth Hicks (IPA)		Heavy Ion 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Paul Mantica (IPA)		Technical Advisory/Facilities &amp;					 Project Management Division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Melissa Emerson (CONTR)	Administrative Specialist 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Saryna Cameron (CONTR)	Program Support Specialist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George Fai has retired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Richard Witt has returned to USNA (Hicks HI, Farkhondeh ECA)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New FOAs contemplated in QIS, Nuclear Data, Accelerator R&amp;D, Traineeships to Broaden and Diversify</a:t>
            </a:r>
          </a:p>
        </p:txBody>
      </p:sp>
    </p:spTree>
    <p:extLst>
      <p:ext uri="{BB962C8B-B14F-4D97-AF65-F5344CB8AC3E}">
        <p14:creationId xmlns:p14="http://schemas.microsoft.com/office/powerpoint/2010/main" val="35761182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Text Box 5"/>
          <p:cNvSpPr txBox="1">
            <a:spLocks noChangeArrowheads="1"/>
          </p:cNvSpPr>
          <p:nvPr/>
        </p:nvSpPr>
        <p:spPr bwMode="auto">
          <a:xfrm>
            <a:off x="1368318" y="130755"/>
            <a:ext cx="6629400" cy="4616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4C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Office of Nuclear Physics</a:t>
            </a:r>
          </a:p>
        </p:txBody>
      </p:sp>
      <p:sp>
        <p:nvSpPr>
          <p:cNvPr id="2057" name="Line 6"/>
          <p:cNvSpPr>
            <a:spLocks noChangeShapeType="1"/>
          </p:cNvSpPr>
          <p:nvPr/>
        </p:nvSpPr>
        <p:spPr bwMode="auto">
          <a:xfrm>
            <a:off x="4572000" y="0"/>
            <a:ext cx="0" cy="0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092" name="Text Box 44"/>
          <p:cNvSpPr txBox="1">
            <a:spLocks noChangeArrowheads="1"/>
          </p:cNvSpPr>
          <p:nvPr/>
        </p:nvSpPr>
        <p:spPr bwMode="auto">
          <a:xfrm>
            <a:off x="8137774" y="6627184"/>
            <a:ext cx="1006226" cy="23081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endParaRPr lang="en-US" sz="900" dirty="0">
              <a:latin typeface="Arial Narrow" panose="020B0606020202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80394" y="809495"/>
            <a:ext cx="7840266" cy="5323983"/>
            <a:chOff x="931473" y="995625"/>
            <a:chExt cx="7831527" cy="5636793"/>
          </a:xfrm>
        </p:grpSpPr>
        <p:sp>
          <p:nvSpPr>
            <p:cNvPr id="2084" name="Line 35"/>
            <p:cNvSpPr>
              <a:spLocks noChangeShapeType="1"/>
            </p:cNvSpPr>
            <p:nvPr/>
          </p:nvSpPr>
          <p:spPr bwMode="auto">
            <a:xfrm>
              <a:off x="4554130" y="1059483"/>
              <a:ext cx="34347" cy="14082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85" name="Line 36"/>
            <p:cNvSpPr>
              <a:spLocks noChangeShapeType="1"/>
            </p:cNvSpPr>
            <p:nvPr/>
          </p:nvSpPr>
          <p:spPr bwMode="auto">
            <a:xfrm>
              <a:off x="2746811" y="2467769"/>
              <a:ext cx="23871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50" name="Line 3"/>
            <p:cNvSpPr>
              <a:spLocks noChangeShapeType="1"/>
            </p:cNvSpPr>
            <p:nvPr/>
          </p:nvSpPr>
          <p:spPr bwMode="auto">
            <a:xfrm flipH="1">
              <a:off x="2587894" y="2831369"/>
              <a:ext cx="1" cy="35056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square" lIns="0" tIns="43236" rIns="0" bIns="43236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51" name="Line 74"/>
            <p:cNvSpPr>
              <a:spLocks noChangeShapeType="1"/>
            </p:cNvSpPr>
            <p:nvPr/>
          </p:nvSpPr>
          <p:spPr bwMode="auto">
            <a:xfrm flipH="1">
              <a:off x="6723896" y="2444676"/>
              <a:ext cx="662" cy="34831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54" name="Line 61"/>
            <p:cNvSpPr>
              <a:spLocks noChangeShapeType="1"/>
            </p:cNvSpPr>
            <p:nvPr/>
          </p:nvSpPr>
          <p:spPr bwMode="auto">
            <a:xfrm>
              <a:off x="5715000" y="3200400"/>
              <a:ext cx="0" cy="121920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58" name="Line 7"/>
            <p:cNvSpPr>
              <a:spLocks noChangeShapeType="1"/>
            </p:cNvSpPr>
            <p:nvPr/>
          </p:nvSpPr>
          <p:spPr bwMode="auto">
            <a:xfrm>
              <a:off x="5484938" y="1538011"/>
              <a:ext cx="609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59" name="Text Box 8"/>
            <p:cNvSpPr txBox="1">
              <a:spLocks noChangeArrowheads="1"/>
            </p:cNvSpPr>
            <p:nvPr/>
          </p:nvSpPr>
          <p:spPr bwMode="auto">
            <a:xfrm>
              <a:off x="7454868" y="2036763"/>
              <a:ext cx="65" cy="20648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43232" rIns="0" bIns="43232">
              <a:spAutoFit/>
            </a:bodyPr>
            <a:lstStyle/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endParaRPr lang="en-US" sz="700" dirty="0">
                <a:solidFill>
                  <a:schemeClr val="accent2"/>
                </a:solidFill>
                <a:latin typeface="Arial Narrow" pitchFamily="-92" charset="0"/>
              </a:endParaRPr>
            </a:p>
          </p:txBody>
        </p:sp>
        <p:sp>
          <p:nvSpPr>
            <p:cNvPr id="2060" name="Line 9"/>
            <p:cNvSpPr>
              <a:spLocks noChangeShapeType="1"/>
            </p:cNvSpPr>
            <p:nvPr/>
          </p:nvSpPr>
          <p:spPr bwMode="auto">
            <a:xfrm>
              <a:off x="7646988" y="1647825"/>
              <a:ext cx="0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0" tIns="48184" rIns="0" bIns="48184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61" name="Text Box 10"/>
            <p:cNvSpPr txBox="1">
              <a:spLocks noChangeArrowheads="1"/>
            </p:cNvSpPr>
            <p:nvPr/>
          </p:nvSpPr>
          <p:spPr bwMode="auto">
            <a:xfrm>
              <a:off x="6094538" y="1014379"/>
              <a:ext cx="2525451" cy="1173096"/>
            </a:xfrm>
            <a:prstGeom prst="rect">
              <a:avLst/>
            </a:prstGeom>
            <a:solidFill>
              <a:srgbClr val="BDCEFF"/>
            </a:solidFill>
            <a:ln w="28575">
              <a:noFill/>
              <a:headEnd/>
              <a:tailEnd/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lIns="0" tIns="0" rIns="0" bIns="0">
              <a:spAutoFit/>
            </a:bodyPr>
            <a:lstStyle/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i="0" u="sng" dirty="0">
                  <a:solidFill>
                    <a:schemeClr val="accent2"/>
                  </a:solidFill>
                  <a:latin typeface="Arial Narrow" pitchFamily="-92" charset="0"/>
                </a:rPr>
                <a:t>Associate Director’s Office Staff</a:t>
              </a:r>
              <a:endParaRPr lang="en-US" sz="1200" b="1" i="0" dirty="0">
                <a:solidFill>
                  <a:schemeClr val="accent2"/>
                </a:solidFill>
                <a:latin typeface="Arial Narrow" pitchFamily="-92" charset="0"/>
              </a:endParaRP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  <a:buClr>
                  <a:srgbClr val="FF3300"/>
                </a:buClr>
                <a:buFont typeface="Symbol" pitchFamily="-92" charset="2"/>
                <a:buNone/>
              </a:pPr>
              <a:r>
                <a:rPr lang="en-US" sz="1000" b="1" i="0" dirty="0">
                  <a:solidFill>
                    <a:schemeClr val="tx1"/>
                  </a:solidFill>
                  <a:latin typeface="Arial Narrow" pitchFamily="-92" charset="0"/>
                </a:rPr>
                <a:t>Brian Knesel,</a:t>
              </a:r>
              <a:r>
                <a:rPr lang="en-US" sz="1000" b="1" i="1" dirty="0">
                  <a:solidFill>
                    <a:schemeClr val="tx1"/>
                  </a:solidFill>
                  <a:latin typeface="Arial Narrow" pitchFamily="-92" charset="0"/>
                </a:rPr>
                <a:t> </a:t>
              </a:r>
              <a:r>
                <a:rPr lang="en-US" sz="1000" b="1" i="0" dirty="0">
                  <a:solidFill>
                    <a:schemeClr val="tx1"/>
                  </a:solidFill>
                  <a:latin typeface="Arial Narrow" pitchFamily="-92" charset="0"/>
                </a:rPr>
                <a:t>Financial Management Specialist</a:t>
              </a:r>
              <a:endParaRPr lang="en-US" sz="800" b="1" i="0" dirty="0">
                <a:solidFill>
                  <a:schemeClr val="tx1"/>
                </a:solidFill>
                <a:latin typeface="Arial Narrow" pitchFamily="-92" charset="0"/>
              </a:endParaRP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rgbClr val="FF0000"/>
                  </a:solidFill>
                  <a:latin typeface="Arial Narrow" pitchFamily="-92" charset="0"/>
                </a:rPr>
                <a:t>VACANT</a:t>
              </a:r>
              <a:r>
                <a:rPr lang="en-US" sz="1000" b="1" i="0" dirty="0">
                  <a:solidFill>
                    <a:schemeClr val="tx1"/>
                  </a:solidFill>
                  <a:latin typeface="Arial Narrow" pitchFamily="-92" charset="0"/>
                </a:rPr>
                <a:t>, Financial Management Analyst</a:t>
              </a: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i="0" dirty="0">
                  <a:solidFill>
                    <a:schemeClr val="tx1"/>
                  </a:solidFill>
                  <a:latin typeface="Arial Narrow" pitchFamily="-92" charset="0"/>
                </a:rPr>
                <a:t>Linnette Quick, Program Assistant (CONTR)</a:t>
              </a:r>
              <a:r>
                <a:rPr lang="en-US" sz="1000" b="1" dirty="0">
                  <a:solidFill>
                    <a:schemeClr val="accent2"/>
                  </a:solidFill>
                  <a:latin typeface="Arial Narrow" pitchFamily="-92" charset="0"/>
                </a:rPr>
                <a:t> </a:t>
              </a: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i="0" dirty="0">
                  <a:solidFill>
                    <a:schemeClr val="tx1"/>
                  </a:solidFill>
                  <a:latin typeface="Arial Narrow" pitchFamily="-92" charset="0"/>
                </a:rPr>
                <a:t>Brenda May, Program Analyst</a:t>
              </a: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rgbClr val="FF0000"/>
                  </a:solidFill>
                  <a:latin typeface="Arial Narrow" pitchFamily="-92" charset="0"/>
                </a:rPr>
                <a:t>VACANT</a:t>
              </a:r>
              <a:r>
                <a:rPr lang="en-US" sz="1000" b="1" i="0" dirty="0">
                  <a:solidFill>
                    <a:schemeClr val="tx1"/>
                  </a:solidFill>
                  <a:latin typeface="Arial Narrow" pitchFamily="-92" charset="0"/>
                </a:rPr>
                <a:t>, International Cooperation and Outreach</a:t>
              </a:r>
              <a:endParaRPr lang="en-US" sz="1000" b="1" dirty="0">
                <a:solidFill>
                  <a:srgbClr val="FF0000"/>
                </a:solidFill>
                <a:latin typeface="Arial Narrow" pitchFamily="-92" charset="0"/>
              </a:endParaRP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endParaRPr lang="en-US" sz="1000" b="1" i="0" dirty="0">
                <a:solidFill>
                  <a:schemeClr val="tx1"/>
                </a:solidFill>
                <a:latin typeface="Arial Narrow" pitchFamily="-92" charset="0"/>
              </a:endParaRPr>
            </a:p>
          </p:txBody>
        </p:sp>
        <p:cxnSp>
          <p:nvCxnSpPr>
            <p:cNvPr id="2062" name="AutoShape 11"/>
            <p:cNvCxnSpPr>
              <a:cxnSpLocks noChangeShapeType="1"/>
            </p:cNvCxnSpPr>
            <p:nvPr/>
          </p:nvCxnSpPr>
          <p:spPr bwMode="auto">
            <a:xfrm flipH="1" flipV="1">
              <a:off x="5525077" y="3403192"/>
              <a:ext cx="1524000" cy="1447800"/>
            </a:xfrm>
            <a:prstGeom prst="straightConnector1">
              <a:avLst/>
            </a:prstGeom>
            <a:noFill/>
            <a:ln w="12700">
              <a:noFill/>
              <a:round/>
              <a:headEnd/>
              <a:tailEnd/>
            </a:ln>
          </p:spPr>
        </p:cxnSp>
        <p:sp>
          <p:nvSpPr>
            <p:cNvPr id="671757" name="Rectangle 13"/>
            <p:cNvSpPr>
              <a:spLocks noChangeArrowheads="1"/>
            </p:cNvSpPr>
            <p:nvPr/>
          </p:nvSpPr>
          <p:spPr bwMode="auto">
            <a:xfrm>
              <a:off x="931473" y="995625"/>
              <a:ext cx="4583502" cy="938628"/>
            </a:xfrm>
            <a:prstGeom prst="rect">
              <a:avLst/>
            </a:prstGeom>
            <a:solidFill>
              <a:srgbClr val="BDCE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53882" dir="18900000" algn="ctr" rotWithShape="0">
                <a:schemeClr val="accent2"/>
              </a:outerShdw>
            </a:effectLst>
          </p:spPr>
          <p:txBody>
            <a:bodyPr wrap="none" lIns="0" tIns="43232" rIns="0" bIns="43232" anchor="ctr"/>
            <a:lstStyle/>
            <a:p>
              <a:pPr algn="ctr" defTabSz="865188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b="1" dirty="0"/>
            </a:p>
          </p:txBody>
        </p:sp>
        <p:sp>
          <p:nvSpPr>
            <p:cNvPr id="2064" name="Text Box 14"/>
            <p:cNvSpPr txBox="1">
              <a:spLocks noChangeArrowheads="1"/>
            </p:cNvSpPr>
            <p:nvPr/>
          </p:nvSpPr>
          <p:spPr bwMode="auto">
            <a:xfrm>
              <a:off x="1225680" y="1221975"/>
              <a:ext cx="4054475" cy="711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43232" rIns="0" bIns="43232">
              <a:spAutoFit/>
            </a:bodyPr>
            <a:lstStyle/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i="0" dirty="0">
                  <a:latin typeface="Arial Narrow" pitchFamily="-92" charset="0"/>
                </a:rPr>
                <a:t>Timothy J. Hallman,  Associate Director</a:t>
              </a: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endParaRPr lang="en-US" sz="600" dirty="0">
                <a:latin typeface="Arial Narrow" pitchFamily="-92" charset="0"/>
              </a:endParaRPr>
            </a:p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/>
                <a:t> Melissa Emerson</a:t>
              </a:r>
              <a:r>
                <a:rPr lang="en-US" sz="1200" b="1" i="1" dirty="0"/>
                <a:t>, </a:t>
              </a:r>
              <a:r>
                <a:rPr lang="en-US" sz="1200" b="1" dirty="0"/>
                <a:t>Administrative Specialist (CONTR)</a:t>
              </a:r>
              <a:endParaRPr lang="en-US" sz="1200" b="1" dirty="0">
                <a:latin typeface="Arial Narrow" pitchFamily="-92" charset="0"/>
              </a:endParaRPr>
            </a:p>
          </p:txBody>
        </p:sp>
        <p:sp>
          <p:nvSpPr>
            <p:cNvPr id="2070" name="Rectangle 20"/>
            <p:cNvSpPr>
              <a:spLocks noChangeArrowheads="1"/>
            </p:cNvSpPr>
            <p:nvPr/>
          </p:nvSpPr>
          <p:spPr bwMode="auto">
            <a:xfrm>
              <a:off x="1015451" y="2065112"/>
              <a:ext cx="3184008" cy="784860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43232" rIns="0" bIns="43232"/>
            <a:lstStyle/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i="0" u="sng" dirty="0">
                  <a:solidFill>
                    <a:schemeClr val="accent2"/>
                  </a:solidFill>
                  <a:latin typeface="Arial Narrow" pitchFamily="-92" charset="0"/>
                </a:rPr>
                <a:t>Physics Research Division</a:t>
              </a:r>
              <a:r>
                <a:rPr lang="en-US" sz="1000" b="1" i="0" u="sng" dirty="0">
                  <a:solidFill>
                    <a:schemeClr val="accent2"/>
                  </a:solidFill>
                  <a:latin typeface="Arial Narrow" pitchFamily="-92" charset="0"/>
                </a:rPr>
                <a:t>      </a:t>
              </a: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endParaRPr lang="en-US" sz="600" b="1" dirty="0">
                <a:solidFill>
                  <a:schemeClr val="accent2"/>
                </a:solidFill>
                <a:latin typeface="Arial Narrow" pitchFamily="-92" charset="0"/>
              </a:endParaRP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>
                  <a:solidFill>
                    <a:srgbClr val="FF0000"/>
                  </a:solidFill>
                  <a:latin typeface="Arial Narrow" pitchFamily="-92" charset="0"/>
                </a:rPr>
                <a:t>VACANT</a:t>
              </a:r>
              <a:r>
                <a:rPr lang="en-US" sz="1100" b="1" i="1">
                  <a:latin typeface="Arial Narrow" pitchFamily="-92" charset="0"/>
                  <a:cs typeface="Arial" charset="0"/>
                </a:rPr>
                <a:t>,</a:t>
              </a:r>
              <a:r>
                <a:rPr lang="en-US" sz="1100" b="1" i="1">
                  <a:solidFill>
                    <a:srgbClr val="FF0000"/>
                  </a:solidFill>
                  <a:latin typeface="Arial Narrow" pitchFamily="-92" charset="0"/>
                  <a:cs typeface="Arial" charset="0"/>
                </a:rPr>
                <a:t> </a:t>
              </a:r>
              <a:r>
                <a:rPr lang="en-US" sz="1100" b="1">
                  <a:latin typeface="Arial Narrow" pitchFamily="-92" charset="0"/>
                  <a:cs typeface="Arial" charset="0"/>
                </a:rPr>
                <a:t>Director</a:t>
              </a:r>
              <a:endParaRPr lang="en-US" sz="1100" b="1" dirty="0">
                <a:latin typeface="Arial Narrow" pitchFamily="-92" charset="0"/>
                <a:cs typeface="Arial" charset="0"/>
              </a:endParaRP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endParaRPr lang="en-US" sz="400" b="1" i="1" dirty="0">
                <a:latin typeface="Arial Narrow" pitchFamily="-92" charset="0"/>
              </a:endParaRP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i="0" dirty="0">
                  <a:latin typeface="Arial Narrow" pitchFamily="-92" charset="0"/>
                </a:rPr>
                <a:t>Christine Izzo, Program Support Specialist</a:t>
              </a: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endParaRPr lang="en-US" sz="1000" b="1" dirty="0">
                <a:solidFill>
                  <a:srgbClr val="FF3300"/>
                </a:solidFill>
                <a:latin typeface="Arial Narrow" pitchFamily="-92" charset="0"/>
              </a:endParaRPr>
            </a:p>
          </p:txBody>
        </p:sp>
        <p:sp>
          <p:nvSpPr>
            <p:cNvPr id="2071" name="Rectangle 21"/>
            <p:cNvSpPr>
              <a:spLocks noChangeArrowheads="1"/>
            </p:cNvSpPr>
            <p:nvPr/>
          </p:nvSpPr>
          <p:spPr bwMode="auto">
            <a:xfrm>
              <a:off x="5108176" y="2388480"/>
              <a:ext cx="3182112" cy="1182949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43232" rIns="0" bIns="43232"/>
            <a:lstStyle/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i="0" u="sng" dirty="0">
                  <a:solidFill>
                    <a:schemeClr val="accent2"/>
                  </a:solidFill>
                  <a:latin typeface="Arial Narrow" pitchFamily="-92" charset="0"/>
                </a:rPr>
                <a:t>Facilities &amp; Project Management Division</a:t>
              </a: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endParaRPr lang="en-US" sz="600" b="1" dirty="0">
                <a:solidFill>
                  <a:schemeClr val="accent2"/>
                </a:solidFill>
                <a:latin typeface="Arial Narrow" pitchFamily="-92" charset="0"/>
              </a:endParaRP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i="0" dirty="0">
                  <a:latin typeface="Arial Narrow" pitchFamily="-92" charset="0"/>
                  <a:cs typeface="Arial" charset="0"/>
                </a:rPr>
                <a:t>Jehanne Gillo, Director </a:t>
              </a: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endParaRPr lang="en-US" sz="400" b="1" dirty="0">
                <a:latin typeface="Arial Narrow" pitchFamily="-92" charset="0"/>
              </a:endParaRP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i="0" dirty="0">
                  <a:latin typeface="Arial Narrow" pitchFamily="-92" charset="0"/>
                </a:rPr>
                <a:t>Saryna Cameron, Program Support Specialist (CONTR)</a:t>
              </a: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i="0" dirty="0">
                  <a:latin typeface="Arial Narrow" pitchFamily="-92" charset="0"/>
                </a:rPr>
                <a:t>Paul </a:t>
              </a:r>
              <a:r>
                <a:rPr lang="en-US" sz="1000" b="1" i="0" dirty="0" err="1">
                  <a:latin typeface="Arial Narrow" pitchFamily="-92" charset="0"/>
                </a:rPr>
                <a:t>Mantica</a:t>
              </a:r>
              <a:r>
                <a:rPr lang="en-US" sz="1000" b="1" i="0" dirty="0">
                  <a:latin typeface="Arial Narrow" pitchFamily="-92" charset="0"/>
                </a:rPr>
                <a:t> (IPA), Technical Advisor</a:t>
              </a:r>
              <a:r>
                <a:rPr lang="en-US" sz="1000" b="1" i="0" dirty="0">
                  <a:solidFill>
                    <a:srgbClr val="FF0000"/>
                  </a:solidFill>
                  <a:latin typeface="Arial Narrow" pitchFamily="-92" charset="0"/>
                </a:rPr>
                <a:t> </a:t>
              </a: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i="0" dirty="0" err="1">
                  <a:latin typeface="Arial Narrow" pitchFamily="-92" charset="0"/>
                </a:rPr>
                <a:t>Latifa</a:t>
              </a:r>
              <a:r>
                <a:rPr lang="en-US" sz="1000" b="1" i="0" dirty="0">
                  <a:latin typeface="Arial Narrow" pitchFamily="-92" charset="0"/>
                </a:rPr>
                <a:t> Elouadrhiri</a:t>
              </a:r>
              <a:r>
                <a:rPr lang="en-US" sz="1000" b="1" i="0" dirty="0">
                  <a:solidFill>
                    <a:srgbClr val="FF0000"/>
                  </a:solidFill>
                  <a:latin typeface="Arial Narrow" pitchFamily="-92" charset="0"/>
                </a:rPr>
                <a:t> </a:t>
              </a:r>
              <a:r>
                <a:rPr lang="en-US" sz="1000" b="1" i="0" dirty="0">
                  <a:latin typeface="Arial Narrow" pitchFamily="-92" charset="0"/>
                </a:rPr>
                <a:t> (</a:t>
              </a:r>
              <a:r>
                <a:rPr lang="en-US" sz="1000" b="1" i="0" dirty="0" err="1">
                  <a:latin typeface="Arial Narrow" pitchFamily="-92" charset="0"/>
                </a:rPr>
                <a:t>Detailee</a:t>
              </a:r>
              <a:r>
                <a:rPr lang="en-US" sz="1000" b="1" i="0" dirty="0">
                  <a:latin typeface="Arial Narrow" pitchFamily="-92" charset="0"/>
                </a:rPr>
                <a:t>)</a:t>
              </a: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endParaRPr lang="en-US" sz="400" b="1" dirty="0">
                <a:latin typeface="Arial Narrow" pitchFamily="-92" charset="0"/>
              </a:endParaRP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endParaRPr lang="en-US" sz="400" b="1" dirty="0">
                <a:latin typeface="Arial Narrow" pitchFamily="-92" charset="0"/>
              </a:endParaRP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endParaRPr lang="en-US" sz="1000" b="1" dirty="0">
                <a:latin typeface="Arial Narrow" pitchFamily="-92" charset="0"/>
              </a:endParaRP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endParaRPr lang="en-US" sz="1000" b="1" dirty="0">
                <a:latin typeface="Arial Narrow" pitchFamily="-92" charset="0"/>
              </a:endParaRP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endParaRPr lang="en-US" sz="1000" b="1" dirty="0">
                <a:latin typeface="Arial Narrow" pitchFamily="-92" charset="0"/>
              </a:endParaRPr>
            </a:p>
          </p:txBody>
        </p:sp>
        <p:sp>
          <p:nvSpPr>
            <p:cNvPr id="2080" name="Line 31"/>
            <p:cNvSpPr>
              <a:spLocks noChangeShapeType="1"/>
            </p:cNvSpPr>
            <p:nvPr/>
          </p:nvSpPr>
          <p:spPr bwMode="auto">
            <a:xfrm>
              <a:off x="5133975" y="1668463"/>
              <a:ext cx="381000" cy="0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81" name="Line 32"/>
            <p:cNvSpPr>
              <a:spLocks noChangeShapeType="1"/>
            </p:cNvSpPr>
            <p:nvPr/>
          </p:nvSpPr>
          <p:spPr bwMode="auto">
            <a:xfrm>
              <a:off x="5057775" y="1668463"/>
              <a:ext cx="457200" cy="0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82" name="Line 33"/>
            <p:cNvSpPr>
              <a:spLocks noChangeShapeType="1"/>
            </p:cNvSpPr>
            <p:nvPr/>
          </p:nvSpPr>
          <p:spPr bwMode="auto">
            <a:xfrm>
              <a:off x="5943600" y="1668463"/>
              <a:ext cx="457200" cy="0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83" name="Line 34"/>
            <p:cNvSpPr>
              <a:spLocks noChangeShapeType="1"/>
            </p:cNvSpPr>
            <p:nvPr/>
          </p:nvSpPr>
          <p:spPr bwMode="auto">
            <a:xfrm>
              <a:off x="3076575" y="2201863"/>
              <a:ext cx="0" cy="531812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86" name="Line 37"/>
            <p:cNvSpPr>
              <a:spLocks noChangeShapeType="1"/>
            </p:cNvSpPr>
            <p:nvPr/>
          </p:nvSpPr>
          <p:spPr bwMode="auto">
            <a:xfrm>
              <a:off x="1628775" y="3114675"/>
              <a:ext cx="0" cy="77788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88" name="Line 40"/>
            <p:cNvSpPr>
              <a:spLocks noChangeShapeType="1"/>
            </p:cNvSpPr>
            <p:nvPr/>
          </p:nvSpPr>
          <p:spPr bwMode="auto">
            <a:xfrm>
              <a:off x="1628775" y="3876675"/>
              <a:ext cx="0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89" name="Line 41"/>
            <p:cNvSpPr>
              <a:spLocks noChangeShapeType="1"/>
            </p:cNvSpPr>
            <p:nvPr/>
          </p:nvSpPr>
          <p:spPr bwMode="auto">
            <a:xfrm>
              <a:off x="4448175" y="6011863"/>
              <a:ext cx="0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90" name="Line 42"/>
            <p:cNvSpPr>
              <a:spLocks noChangeShapeType="1"/>
            </p:cNvSpPr>
            <p:nvPr/>
          </p:nvSpPr>
          <p:spPr bwMode="auto">
            <a:xfrm>
              <a:off x="4448175" y="6011863"/>
              <a:ext cx="0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91" name="Line 43"/>
            <p:cNvSpPr>
              <a:spLocks noChangeShapeType="1"/>
            </p:cNvSpPr>
            <p:nvPr/>
          </p:nvSpPr>
          <p:spPr bwMode="auto">
            <a:xfrm>
              <a:off x="4448175" y="6011863"/>
              <a:ext cx="0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343199" y="2979954"/>
              <a:ext cx="2517778" cy="3195266"/>
              <a:chOff x="932411" y="3445795"/>
              <a:chExt cx="2408174" cy="3126608"/>
            </a:xfrm>
            <a:solidFill>
              <a:srgbClr val="CCFFCC"/>
            </a:solidFill>
          </p:grpSpPr>
          <p:sp>
            <p:nvSpPr>
              <p:cNvPr id="2068" name="Rectangle 18"/>
              <p:cNvSpPr>
                <a:spLocks noChangeArrowheads="1"/>
              </p:cNvSpPr>
              <p:nvPr/>
            </p:nvSpPr>
            <p:spPr bwMode="auto">
              <a:xfrm>
                <a:off x="938059" y="5146827"/>
                <a:ext cx="2399825" cy="438681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lIns="0" tIns="42030" rIns="0" bIns="42030">
                <a:spAutoFit/>
              </a:bodyPr>
              <a:lstStyle/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u="sng" dirty="0">
                    <a:solidFill>
                      <a:schemeClr val="accent2"/>
                    </a:solidFill>
                    <a:latin typeface="Arial Narrow" pitchFamily="-92" charset="0"/>
                  </a:rPr>
                  <a:t>Nuclear Theory </a:t>
                </a:r>
              </a:p>
              <a:p>
                <a:pPr algn="ctr" defTabSz="865188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dirty="0">
                    <a:solidFill>
                      <a:srgbClr val="FF0000"/>
                    </a:solidFill>
                    <a:latin typeface="Arial Narrow" pitchFamily="-92" charset="0"/>
                  </a:rPr>
                  <a:t>VACANT</a:t>
                </a:r>
              </a:p>
            </p:txBody>
          </p:sp>
          <p:sp>
            <p:nvSpPr>
              <p:cNvPr id="2073" name="Text Box 23"/>
              <p:cNvSpPr txBox="1">
                <a:spLocks noChangeArrowheads="1"/>
              </p:cNvSpPr>
              <p:nvPr/>
            </p:nvSpPr>
            <p:spPr bwMode="auto">
              <a:xfrm>
                <a:off x="940759" y="3445795"/>
                <a:ext cx="2379176" cy="409310"/>
              </a:xfrm>
              <a:prstGeom prst="rect">
                <a:avLst/>
              </a:prstGeom>
              <a:grpFill/>
              <a:ln w="12700" algn="ctr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</p:spPr>
            <p:txBody>
              <a:bodyPr wrap="square" lIns="0" tIns="43232" rIns="0" bIns="43232">
                <a:spAutoFit/>
              </a:bodyPr>
              <a:lstStyle/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u="sng" dirty="0">
                    <a:solidFill>
                      <a:schemeClr val="accent2"/>
                    </a:solidFill>
                    <a:latin typeface="Arial Narrow" pitchFamily="-92" charset="0"/>
                  </a:rPr>
                  <a:t>Medium Energy &amp; Quantum Information Science</a:t>
                </a:r>
              </a:p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dirty="0">
                    <a:latin typeface="Arial Narrow" pitchFamily="-92" charset="0"/>
                  </a:rPr>
                  <a:t>Gulshan Rai, Technical Advisor</a:t>
                </a:r>
              </a:p>
            </p:txBody>
          </p:sp>
          <p:sp>
            <p:nvSpPr>
              <p:cNvPr id="2074" name="Rectangle 24"/>
              <p:cNvSpPr>
                <a:spLocks noChangeArrowheads="1"/>
              </p:cNvSpPr>
              <p:nvPr/>
            </p:nvSpPr>
            <p:spPr bwMode="auto">
              <a:xfrm>
                <a:off x="932411" y="4626191"/>
                <a:ext cx="2399827" cy="40679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lIns="0" tIns="42030" rIns="0" bIns="42030">
                <a:spAutoFit/>
              </a:bodyPr>
              <a:lstStyle/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u="sng" dirty="0">
                    <a:solidFill>
                      <a:schemeClr val="accent2"/>
                    </a:solidFill>
                    <a:latin typeface="Arial Narrow" pitchFamily="-92" charset="0"/>
                  </a:rPr>
                  <a:t>Nuclear Structure and Astrophysics</a:t>
                </a:r>
                <a:endParaRPr lang="en-US" sz="1000" b="1" dirty="0">
                  <a:solidFill>
                    <a:srgbClr val="FF0000"/>
                  </a:solidFill>
                  <a:latin typeface="Arial Narrow" pitchFamily="-92" charset="0"/>
                </a:endParaRPr>
              </a:p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dirty="0">
                    <a:latin typeface="Arial Narrow" pitchFamily="-92" charset="0"/>
                  </a:rPr>
                  <a:t>Sharon Stephenson </a:t>
                </a:r>
              </a:p>
            </p:txBody>
          </p:sp>
          <p:sp>
            <p:nvSpPr>
              <p:cNvPr id="2093" name="Rectangle 53"/>
              <p:cNvSpPr>
                <a:spLocks noChangeArrowheads="1"/>
              </p:cNvSpPr>
              <p:nvPr/>
            </p:nvSpPr>
            <p:spPr bwMode="auto">
              <a:xfrm>
                <a:off x="940759" y="3948710"/>
                <a:ext cx="2379176" cy="582854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42030" rIns="0" bIns="42030">
                <a:normAutofit fontScale="55000" lnSpcReduction="20000"/>
              </a:bodyPr>
              <a:lstStyle/>
              <a:p>
                <a:pPr algn="ctr" defTabSz="865188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i="0" u="sng" dirty="0">
                    <a:solidFill>
                      <a:schemeClr val="accent2"/>
                    </a:solidFill>
                    <a:latin typeface="Arial Narrow" pitchFamily="-92" charset="0"/>
                  </a:rPr>
                  <a:t>Heavy Ion Nuclear Physics</a:t>
                </a:r>
              </a:p>
              <a:p>
                <a:pPr algn="ctr" defTabSz="865188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srgbClr val="FF0000"/>
                    </a:solidFill>
                    <a:latin typeface="Arial Narrow" pitchFamily="-92" charset="0"/>
                  </a:rPr>
                  <a:t>VACANT</a:t>
                </a:r>
              </a:p>
              <a:p>
                <a:pPr algn="ctr" defTabSz="865188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3300"/>
                  </a:buClr>
                  <a:buFont typeface="Times New Roman" pitchFamily="-92" charset="0"/>
                  <a:buNone/>
                </a:pPr>
                <a:r>
                  <a:rPr lang="en-US" b="1" i="0" dirty="0">
                    <a:latin typeface="Arial Narrow" pitchFamily="-92" charset="0"/>
                  </a:rPr>
                  <a:t>Kenneth Hicks (IPA)</a:t>
                </a:r>
              </a:p>
              <a:p>
                <a:pPr algn="ctr" defTabSz="865188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3300"/>
                  </a:buClr>
                  <a:buFont typeface="Times New Roman" pitchFamily="-92" charset="0"/>
                  <a:buNone/>
                </a:pPr>
                <a:endParaRPr lang="en-US" sz="1400" dirty="0">
                  <a:latin typeface="Arial Narrow" pitchFamily="-92" charset="0"/>
                </a:endParaRPr>
              </a:p>
              <a:p>
                <a:pPr algn="ctr" defTabSz="865188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3300"/>
                  </a:buClr>
                  <a:buFont typeface="Times New Roman" pitchFamily="-92" charset="0"/>
                  <a:buNone/>
                </a:pPr>
                <a:endParaRPr lang="en-US" sz="1000" dirty="0">
                  <a:latin typeface="Arial Narrow" pitchFamily="-92" charset="0"/>
                </a:endParaRPr>
              </a:p>
            </p:txBody>
          </p:sp>
          <p:sp>
            <p:nvSpPr>
              <p:cNvPr id="2096" name="Text Box 23"/>
              <p:cNvSpPr txBox="1">
                <a:spLocks noChangeArrowheads="1"/>
              </p:cNvSpPr>
              <p:nvPr/>
            </p:nvSpPr>
            <p:spPr bwMode="auto">
              <a:xfrm>
                <a:off x="940759" y="5661381"/>
                <a:ext cx="2399825" cy="409310"/>
              </a:xfrm>
              <a:prstGeom prst="rect">
                <a:avLst/>
              </a:prstGeom>
              <a:grp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lIns="0" tIns="43232" rIns="0" bIns="43232">
                <a:spAutoFit/>
              </a:bodyPr>
              <a:lstStyle/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u="sng" dirty="0">
                    <a:solidFill>
                      <a:schemeClr val="accent2"/>
                    </a:solidFill>
                    <a:latin typeface="Arial Narrow" pitchFamily="-92" charset="0"/>
                  </a:rPr>
                  <a:t>Nuclear Data</a:t>
                </a:r>
              </a:p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dirty="0">
                    <a:latin typeface="Arial Narrow" pitchFamily="-92" charset="0"/>
                  </a:rPr>
                  <a:t>Keith Jankowski</a:t>
                </a:r>
              </a:p>
            </p:txBody>
          </p:sp>
          <p:sp>
            <p:nvSpPr>
              <p:cNvPr id="50" name="Text Box 23"/>
              <p:cNvSpPr txBox="1">
                <a:spLocks noChangeArrowheads="1"/>
              </p:cNvSpPr>
              <p:nvPr/>
            </p:nvSpPr>
            <p:spPr bwMode="auto">
              <a:xfrm>
                <a:off x="940759" y="6163093"/>
                <a:ext cx="2399826" cy="409310"/>
              </a:xfrm>
              <a:prstGeom prst="rect">
                <a:avLst/>
              </a:prstGeom>
              <a:grp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lIns="0" tIns="43232" rIns="0" bIns="43232">
                <a:spAutoFit/>
              </a:bodyPr>
              <a:lstStyle/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u="sng" dirty="0">
                    <a:solidFill>
                      <a:schemeClr val="accent2"/>
                    </a:solidFill>
                    <a:latin typeface="Arial Narrow" pitchFamily="-92" charset="0"/>
                  </a:rPr>
                  <a:t>Fundamental Symmetries</a:t>
                </a:r>
              </a:p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dirty="0">
                    <a:latin typeface="Arial Narrow" pitchFamily="-92" charset="0"/>
                  </a:rPr>
                  <a:t>Paul Sorensen </a:t>
                </a:r>
                <a:endParaRPr lang="en-US" sz="800" b="1" i="0" dirty="0">
                  <a:latin typeface="Arial Narrow" pitchFamily="-92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5680564" y="3708412"/>
              <a:ext cx="2158940" cy="2579823"/>
              <a:chOff x="5406810" y="3999095"/>
              <a:chExt cx="2158940" cy="2658867"/>
            </a:xfrm>
            <a:solidFill>
              <a:srgbClr val="FFCC99"/>
            </a:solidFill>
          </p:grpSpPr>
          <p:sp>
            <p:nvSpPr>
              <p:cNvPr id="2075" name="Rectangle 25"/>
              <p:cNvSpPr>
                <a:spLocks noChangeArrowheads="1"/>
              </p:cNvSpPr>
              <p:nvPr/>
            </p:nvSpPr>
            <p:spPr bwMode="auto">
              <a:xfrm>
                <a:off x="5428186" y="4543229"/>
                <a:ext cx="2132885" cy="428465"/>
              </a:xfrm>
              <a:prstGeom prst="rect">
                <a:avLst/>
              </a:prstGeom>
              <a:solidFill>
                <a:srgbClr val="CCFFCC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lIns="0" tIns="42030" rIns="0" bIns="42030">
                <a:spAutoFit/>
              </a:bodyPr>
              <a:lstStyle/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u="sng" dirty="0">
                    <a:solidFill>
                      <a:schemeClr val="accent2"/>
                    </a:solidFill>
                    <a:latin typeface="Arial Narrow" pitchFamily="-92" charset="0"/>
                  </a:rPr>
                  <a:t>Nuclear Physics Facilities </a:t>
                </a:r>
              </a:p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dirty="0">
                    <a:latin typeface="Arial Narrow" pitchFamily="-92" charset="0"/>
                  </a:rPr>
                  <a:t>James Sowinski</a:t>
                </a:r>
                <a:endParaRPr lang="en-US" sz="800" b="1" i="0" dirty="0">
                  <a:latin typeface="Arial Narrow" pitchFamily="-92" charset="0"/>
                </a:endParaRPr>
              </a:p>
            </p:txBody>
          </p:sp>
          <p:sp>
            <p:nvSpPr>
              <p:cNvPr id="2076" name="Rectangle 27"/>
              <p:cNvSpPr>
                <a:spLocks noChangeArrowheads="1"/>
              </p:cNvSpPr>
              <p:nvPr/>
            </p:nvSpPr>
            <p:spPr bwMode="auto">
              <a:xfrm>
                <a:off x="5428186" y="5656231"/>
                <a:ext cx="2137564" cy="428465"/>
              </a:xfrm>
              <a:prstGeom prst="rect">
                <a:avLst/>
              </a:prstGeom>
              <a:solidFill>
                <a:srgbClr val="CCFFCC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lIns="0" tIns="42030" rIns="0" bIns="42030">
                <a:spAutoFit/>
              </a:bodyPr>
              <a:lstStyle/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u="sng" dirty="0">
                    <a:solidFill>
                      <a:schemeClr val="accent2"/>
                    </a:solidFill>
                    <a:latin typeface="Arial Narrow" pitchFamily="-92" charset="0"/>
                  </a:rPr>
                  <a:t>Nuclear Physics Instrumentation</a:t>
                </a:r>
              </a:p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dirty="0">
                    <a:latin typeface="Arial Narrow" pitchFamily="-92" charset="0"/>
                  </a:rPr>
                  <a:t>Elizabeth Bartosz</a:t>
                </a:r>
              </a:p>
            </p:txBody>
          </p:sp>
          <p:sp>
            <p:nvSpPr>
              <p:cNvPr id="2077" name="Text Box 28"/>
              <p:cNvSpPr txBox="1">
                <a:spLocks noChangeArrowheads="1"/>
              </p:cNvSpPr>
              <p:nvPr/>
            </p:nvSpPr>
            <p:spPr bwMode="auto">
              <a:xfrm>
                <a:off x="5406810" y="3999095"/>
                <a:ext cx="2137564" cy="431114"/>
              </a:xfrm>
              <a:prstGeom prst="rect">
                <a:avLst/>
              </a:prstGeom>
              <a:solidFill>
                <a:srgbClr val="CCFFCC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lIns="0" tIns="43232" rIns="0" bIns="43232">
                <a:spAutoFit/>
              </a:bodyPr>
              <a:lstStyle/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u="sng" dirty="0">
                    <a:solidFill>
                      <a:schemeClr val="accent2"/>
                    </a:solidFill>
                    <a:latin typeface="Arial Narrow" pitchFamily="-92" charset="0"/>
                  </a:rPr>
                  <a:t>Advanced Technology R&amp;D</a:t>
                </a:r>
                <a:endParaRPr lang="en-US" sz="1000" b="1" i="0" u="sng" dirty="0">
                  <a:solidFill>
                    <a:srgbClr val="FF0000"/>
                  </a:solidFill>
                  <a:latin typeface="Arial Narrow" pitchFamily="-92" charset="0"/>
                </a:endParaRPr>
              </a:p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dirty="0">
                    <a:latin typeface="Arial Narrow" pitchFamily="-92" charset="0"/>
                  </a:rPr>
                  <a:t>Manouchehr Farkhondeh, Deputy</a:t>
                </a:r>
              </a:p>
            </p:txBody>
          </p:sp>
          <p:sp>
            <p:nvSpPr>
              <p:cNvPr id="2079" name="Rectangle 30"/>
              <p:cNvSpPr>
                <a:spLocks noChangeArrowheads="1"/>
              </p:cNvSpPr>
              <p:nvPr/>
            </p:nvSpPr>
            <p:spPr bwMode="auto">
              <a:xfrm rot="10800000" flipV="1">
                <a:off x="5417358" y="5082964"/>
                <a:ext cx="2127016" cy="428465"/>
              </a:xfrm>
              <a:prstGeom prst="rect">
                <a:avLst/>
              </a:prstGeom>
              <a:solidFill>
                <a:srgbClr val="CCFFCC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lIns="0" tIns="42030" rIns="0" bIns="42030">
                <a:spAutoFit/>
              </a:bodyPr>
              <a:lstStyle/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u="sng" dirty="0">
                    <a:solidFill>
                      <a:schemeClr val="accent2"/>
                    </a:solidFill>
                    <a:latin typeface="Arial Narrow" pitchFamily="-92" charset="0"/>
                  </a:rPr>
                  <a:t>Nuclear Physics Major Initiatives</a:t>
                </a:r>
              </a:p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dirty="0">
                    <a:latin typeface="Arial Narrow" pitchFamily="-92" charset="0"/>
                  </a:rPr>
                  <a:t>Ivan Graff</a:t>
                </a:r>
              </a:p>
            </p:txBody>
          </p:sp>
          <p:sp>
            <p:nvSpPr>
              <p:cNvPr id="53" name="Rectangle 30"/>
              <p:cNvSpPr>
                <a:spLocks noChangeArrowheads="1"/>
              </p:cNvSpPr>
              <p:nvPr/>
            </p:nvSpPr>
            <p:spPr bwMode="auto">
              <a:xfrm rot="10800000" flipV="1">
                <a:off x="5428186" y="6229497"/>
                <a:ext cx="2124593" cy="428465"/>
              </a:xfrm>
              <a:prstGeom prst="rect">
                <a:avLst/>
              </a:prstGeom>
              <a:solidFill>
                <a:srgbClr val="CCFFCC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lIns="0" tIns="42030" rIns="0" bIns="42030">
                <a:spAutoFit/>
              </a:bodyPr>
              <a:lstStyle/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u="sng" dirty="0">
                    <a:solidFill>
                      <a:schemeClr val="accent2"/>
                    </a:solidFill>
                    <a:latin typeface="Arial Narrow" pitchFamily="-92" charset="0"/>
                  </a:rPr>
                  <a:t>Industrial Concepts </a:t>
                </a:r>
              </a:p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dirty="0">
                    <a:latin typeface="Arial Narrow" pitchFamily="-92" charset="0"/>
                  </a:rPr>
                  <a:t>Michelle Shinn</a:t>
                </a:r>
              </a:p>
            </p:txBody>
          </p:sp>
        </p:grpSp>
        <p:cxnSp>
          <p:nvCxnSpPr>
            <p:cNvPr id="7" name="Straight Connector 6"/>
            <p:cNvCxnSpPr/>
            <p:nvPr/>
          </p:nvCxnSpPr>
          <p:spPr bwMode="auto">
            <a:xfrm>
              <a:off x="7837834" y="5442217"/>
              <a:ext cx="8253" cy="105109"/>
            </a:xfrm>
            <a:prstGeom prst="lin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7848600" y="5718018"/>
              <a:ext cx="914400" cy="914400"/>
            </a:xfrm>
            <a:prstGeom prst="lin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8" name="Text Box 23">
            <a:extLst>
              <a:ext uri="{FF2B5EF4-FFF2-40B4-BE49-F238E27FC236}">
                <a16:creationId xmlns:a16="http://schemas.microsoft.com/office/drawing/2014/main" id="{0CD82332-245A-4F36-B3D6-6E7415275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142" y="5802081"/>
            <a:ext cx="2520586" cy="425863"/>
          </a:xfrm>
          <a:prstGeom prst="rect">
            <a:avLst/>
          </a:prstGeom>
          <a:solidFill>
            <a:srgbClr val="CCFFCC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43232" rIns="0" bIns="43232">
            <a:spAutoFit/>
          </a:bodyPr>
          <a:lstStyle/>
          <a:p>
            <a:pPr algn="ctr" defTabSz="865188">
              <a:spcBef>
                <a:spcPts val="0"/>
              </a:spcBef>
              <a:spcAft>
                <a:spcPts val="0"/>
              </a:spcAft>
            </a:pPr>
            <a:r>
              <a:rPr lang="en-US" sz="1000" b="1" i="0" u="sng" dirty="0">
                <a:solidFill>
                  <a:schemeClr val="accent2"/>
                </a:solidFill>
                <a:latin typeface="Arial Narrow" pitchFamily="-92" charset="0"/>
              </a:rPr>
              <a:t>Nuclear Physics Computing</a:t>
            </a:r>
          </a:p>
          <a:p>
            <a:pPr algn="ctr" defTabSz="86518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i="0" dirty="0" err="1">
                <a:latin typeface="Arial Narrow" pitchFamily="-92" charset="0"/>
              </a:rPr>
              <a:t>Xiaofeng</a:t>
            </a:r>
            <a:r>
              <a:rPr lang="en-US" sz="1000" b="1" i="0" dirty="0">
                <a:latin typeface="Arial Narrow" pitchFamily="-92" charset="0"/>
              </a:rPr>
              <a:t> </a:t>
            </a:r>
            <a:r>
              <a:rPr lang="en-US" sz="1000" b="1" i="0" dirty="0" err="1">
                <a:latin typeface="Arial Narrow" pitchFamily="-92" charset="0"/>
              </a:rPr>
              <a:t>Guo</a:t>
            </a:r>
            <a:endParaRPr lang="en-US" sz="1000" b="1" i="0" dirty="0">
              <a:latin typeface="Arial Narrow" pitchFamily="-92" charset="0"/>
            </a:endParaRPr>
          </a:p>
        </p:txBody>
      </p:sp>
      <p:sp>
        <p:nvSpPr>
          <p:cNvPr id="45" name="Text Box 44"/>
          <p:cNvSpPr txBox="1">
            <a:spLocks noChangeArrowheads="1"/>
          </p:cNvSpPr>
          <p:nvPr/>
        </p:nvSpPr>
        <p:spPr bwMode="auto">
          <a:xfrm>
            <a:off x="7864637" y="5663265"/>
            <a:ext cx="956230" cy="50781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900" i="1" dirty="0">
                <a:latin typeface="Arial Narrow" panose="020B0606020202030204" pitchFamily="34" charset="0"/>
              </a:rPr>
              <a:t>(IPA) – Intergovernmental Personnel Act</a:t>
            </a:r>
          </a:p>
        </p:txBody>
      </p:sp>
    </p:spTree>
    <p:extLst>
      <p:ext uri="{BB962C8B-B14F-4D97-AF65-F5344CB8AC3E}">
        <p14:creationId xmlns:p14="http://schemas.microsoft.com/office/powerpoint/2010/main" val="3066833053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5330" y="146117"/>
            <a:ext cx="9570598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0" dirty="0"/>
              <a:t>Overall, Progress in Implementing the LRP Has Been Good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47075" y="1089285"/>
            <a:ext cx="20398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The vision to maintain U.S. leadership continues to be implemented: EIC construction; FRIB construction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7605" y="937849"/>
            <a:ext cx="2078334" cy="27020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45" t="-1297" r="51101" b="48862"/>
          <a:stretch/>
        </p:blipFill>
        <p:spPr>
          <a:xfrm>
            <a:off x="232618" y="778984"/>
            <a:ext cx="2307667" cy="14644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FA1E47-9EBB-47AB-96A4-DEA36554E3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7383" y="795062"/>
            <a:ext cx="2248468" cy="14371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25109B-62A5-42F0-8111-FCF564FF08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170" y="2288869"/>
            <a:ext cx="2344420" cy="14644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7BE03C-E171-42BD-A30B-FB273170AA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7703" y="2288869"/>
            <a:ext cx="2267410" cy="14644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A263CC2-30AF-4365-A601-9B3C84411C90}"/>
              </a:ext>
            </a:extLst>
          </p:cNvPr>
          <p:cNvSpPr txBox="1"/>
          <p:nvPr/>
        </p:nvSpPr>
        <p:spPr>
          <a:xfrm>
            <a:off x="240978" y="3712203"/>
            <a:ext cx="4703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World leading research supported at state-of-the-art NP National User Facilities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E21BB6-0269-4A0D-BB64-7D8735F91B4E}"/>
              </a:ext>
            </a:extLst>
          </p:cNvPr>
          <p:cNvSpPr txBox="1"/>
          <p:nvPr/>
        </p:nvSpPr>
        <p:spPr>
          <a:xfrm flipH="1">
            <a:off x="1939779" y="760805"/>
            <a:ext cx="99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RHIC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755320-F7A3-4960-AC9F-61F11DB72DA9}"/>
              </a:ext>
            </a:extLst>
          </p:cNvPr>
          <p:cNvSpPr txBox="1"/>
          <p:nvPr/>
        </p:nvSpPr>
        <p:spPr>
          <a:xfrm flipH="1">
            <a:off x="4072489" y="742821"/>
            <a:ext cx="99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n-lt"/>
              </a:rPr>
              <a:t>JLAB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+mn-lt"/>
              </a:rPr>
              <a:t>Hall 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203B5E-E31F-4195-BBA4-0B4B175C40B0}"/>
              </a:ext>
            </a:extLst>
          </p:cNvPr>
          <p:cNvSpPr txBox="1"/>
          <p:nvPr/>
        </p:nvSpPr>
        <p:spPr>
          <a:xfrm flipH="1">
            <a:off x="668668" y="4647276"/>
            <a:ext cx="842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FRIB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34CBFF-D951-4687-A584-CE107F53F1C2}"/>
              </a:ext>
            </a:extLst>
          </p:cNvPr>
          <p:cNvSpPr txBox="1"/>
          <p:nvPr/>
        </p:nvSpPr>
        <p:spPr>
          <a:xfrm flipH="1">
            <a:off x="4186305" y="3220457"/>
            <a:ext cx="943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n-lt"/>
              </a:rPr>
              <a:t>ATLAS</a:t>
            </a:r>
          </a:p>
          <a:p>
            <a:r>
              <a:rPr lang="en-US" sz="1600" dirty="0">
                <a:solidFill>
                  <a:schemeClr val="bg1"/>
                </a:solidFill>
                <a:latin typeface="+mn-lt"/>
              </a:rPr>
              <a:t>At ANL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8D3211F-08F0-4C9A-801D-925DF240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438"/>
          <a:stretch/>
        </p:blipFill>
        <p:spPr>
          <a:xfrm>
            <a:off x="502922" y="4413744"/>
            <a:ext cx="2577607" cy="16491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73AC9E0-289E-40A6-8F6C-635331F69CE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0888" y="3809957"/>
            <a:ext cx="1901297" cy="2301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1DFB806-6D3E-4C0F-8CFC-BCB85952EFCE}"/>
              </a:ext>
            </a:extLst>
          </p:cNvPr>
          <p:cNvSpPr txBox="1"/>
          <p:nvPr/>
        </p:nvSpPr>
        <p:spPr>
          <a:xfrm flipH="1">
            <a:off x="7327275" y="4461963"/>
            <a:ext cx="17246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Groundbreaking contributions to national cross-cutting priorities continue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799F6F-67EF-47F2-B421-F77F0B2A1260}"/>
              </a:ext>
            </a:extLst>
          </p:cNvPr>
          <p:cNvSpPr txBox="1"/>
          <p:nvPr/>
        </p:nvSpPr>
        <p:spPr>
          <a:xfrm>
            <a:off x="3288687" y="4499677"/>
            <a:ext cx="16981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Pioneering experiments and research tools (MIEs) are created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734FF5-6873-4E8A-93EA-4093278018C4}"/>
              </a:ext>
            </a:extLst>
          </p:cNvPr>
          <p:cNvSpPr txBox="1"/>
          <p:nvPr/>
        </p:nvSpPr>
        <p:spPr>
          <a:xfrm flipH="1">
            <a:off x="1980024" y="3430492"/>
            <a:ext cx="99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FRIB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A37846-7482-4D2E-AE86-5CE8A76648D1}"/>
              </a:ext>
            </a:extLst>
          </p:cNvPr>
          <p:cNvSpPr txBox="1"/>
          <p:nvPr/>
        </p:nvSpPr>
        <p:spPr>
          <a:xfrm flipH="1">
            <a:off x="502922" y="5348257"/>
            <a:ext cx="16439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n-lt"/>
              </a:rPr>
              <a:t>Underground Double Beta Decay Research</a:t>
            </a:r>
          </a:p>
        </p:txBody>
      </p:sp>
    </p:spTree>
    <p:extLst>
      <p:ext uri="{BB962C8B-B14F-4D97-AF65-F5344CB8AC3E}">
        <p14:creationId xmlns:p14="http://schemas.microsoft.com/office/powerpoint/2010/main" val="21793324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-190500" y="95250"/>
            <a:ext cx="9144000" cy="642938"/>
          </a:xfrm>
        </p:spPr>
        <p:txBody>
          <a:bodyPr/>
          <a:lstStyle/>
          <a:p>
            <a:r>
              <a:rPr lang="en-US" altLang="en-US"/>
              <a:t>General Outlook</a:t>
            </a:r>
          </a:p>
        </p:txBody>
      </p:sp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404813" y="931863"/>
            <a:ext cx="8739187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800">
                <a:latin typeface="Calibri" panose="020F0502020204030204" pitchFamily="34" charset="0"/>
              </a:rPr>
              <a:t>The experience with FY18 and FY19 budgets maybe similar in the next budget cycle.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2800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800">
                <a:latin typeface="Calibri" panose="020F0502020204030204" pitchFamily="34" charset="0"/>
              </a:rPr>
              <a:t>We need to stay focused and continue to deliver important outcomes for the nation.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2800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800">
                <a:latin typeface="Calibri" panose="020F0502020204030204" pitchFamily="34" charset="0"/>
              </a:rPr>
              <a:t>Delivering exciting discoveries, important scientific knowledge, technological advances, and workforce training is what we do.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2800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800">
                <a:latin typeface="Calibri" panose="020F0502020204030204" pitchFamily="34" charset="0"/>
              </a:rPr>
              <a:t>We need to keep up the good work!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2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84435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511" y="803333"/>
            <a:ext cx="4413286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There has been a long tradition in Nuclear Science of effective partnership between the community and the agencies in charting compelling scientific visions for the future of nuclear science.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Key factors: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+mn-lt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dirty="0">
                <a:latin typeface="+mn-lt"/>
              </a:rPr>
              <a:t>Informed scientific knowledge as the basis for recommendations and next steps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en-US" sz="600" dirty="0">
              <a:latin typeface="+mn-lt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dirty="0">
                <a:latin typeface="+mn-lt"/>
              </a:rPr>
              <a:t>Mutual respect among scientific sub-disciplines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en-US" sz="800" dirty="0">
              <a:latin typeface="+mn-lt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dirty="0">
                <a:latin typeface="+mn-lt"/>
              </a:rPr>
              <a:t>Commitment to the greater good of nuclear science as a discipline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en-US" sz="600" dirty="0">
              <a:latin typeface="+mn-lt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dirty="0">
                <a:latin typeface="+mn-lt"/>
              </a:rPr>
              <a:t>Meticulously level playing field leading to respect for process and outcomes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en-US" sz="600" dirty="0">
              <a:latin typeface="+mn-lt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dirty="0">
                <a:latin typeface="+mn-lt"/>
              </a:rPr>
              <a:t>Deep appreciation for the wisdom of Ben Franklin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en-US" dirty="0">
              <a:latin typeface="+mn-lt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en-US" sz="600" dirty="0">
              <a:latin typeface="+mn-lt"/>
            </a:endParaRPr>
          </a:p>
        </p:txBody>
      </p:sp>
      <p:sp>
        <p:nvSpPr>
          <p:cNvPr id="20485" name="Title 2"/>
          <p:cNvSpPr>
            <a:spLocks noGrp="1"/>
          </p:cNvSpPr>
          <p:nvPr>
            <p:ph type="title"/>
          </p:nvPr>
        </p:nvSpPr>
        <p:spPr>
          <a:xfrm>
            <a:off x="-381001" y="-260542"/>
            <a:ext cx="9144000" cy="1143000"/>
          </a:xfrm>
        </p:spPr>
        <p:txBody>
          <a:bodyPr/>
          <a:lstStyle/>
          <a:p>
            <a:r>
              <a:rPr lang="en-US" altLang="en-US" b="0" dirty="0"/>
              <a:t>A Long Tradition of Partnership and Stewardship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8506-B300-423A-9966-30E5FEBDE30E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868F82-831B-49A6-9291-0971D92C303B}"/>
              </a:ext>
            </a:extLst>
          </p:cNvPr>
          <p:cNvSpPr txBox="1"/>
          <p:nvPr/>
        </p:nvSpPr>
        <p:spPr>
          <a:xfrm flipH="1">
            <a:off x="4986229" y="882458"/>
            <a:ext cx="44132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Staying united we can accomplish great things together</a:t>
            </a:r>
          </a:p>
        </p:txBody>
      </p:sp>
      <p:pic>
        <p:nvPicPr>
          <p:cNvPr id="7" name="Picture 6" descr="A close-up of a bug&#10;&#10;Description automatically generated with medium confidence">
            <a:extLst>
              <a:ext uri="{FF2B5EF4-FFF2-40B4-BE49-F238E27FC236}">
                <a16:creationId xmlns:a16="http://schemas.microsoft.com/office/drawing/2014/main" id="{75DB4BEA-EB08-4B31-B650-00E890657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29" y="2383994"/>
            <a:ext cx="3894260" cy="2594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CFC8F1-A590-4C37-A28C-25C246634C98}"/>
              </a:ext>
            </a:extLst>
          </p:cNvPr>
          <p:cNvSpPr txBox="1"/>
          <p:nvPr/>
        </p:nvSpPr>
        <p:spPr>
          <a:xfrm flipH="1">
            <a:off x="5255759" y="5018438"/>
            <a:ext cx="3643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Division will setback the entire field and is the last thing needed right now</a:t>
            </a:r>
          </a:p>
        </p:txBody>
      </p:sp>
    </p:spTree>
    <p:extLst>
      <p:ext uri="{BB962C8B-B14F-4D97-AF65-F5344CB8AC3E}">
        <p14:creationId xmlns:p14="http://schemas.microsoft.com/office/powerpoint/2010/main" val="1546084340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811784-203D-4F43-877B-8B03CB14445F}"/>
              </a:ext>
            </a:extLst>
          </p:cNvPr>
          <p:cNvSpPr txBox="1"/>
          <p:nvPr/>
        </p:nvSpPr>
        <p:spPr>
          <a:xfrm flipH="1">
            <a:off x="2377440" y="2866854"/>
            <a:ext cx="5703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174861648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92474-BDCB-4AB5-9EE7-00E9CE99F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2890" y="-151576"/>
            <a:ext cx="7596745" cy="1069391"/>
          </a:xfrm>
        </p:spPr>
        <p:txBody>
          <a:bodyPr/>
          <a:lstStyle/>
          <a:p>
            <a:r>
              <a:rPr lang="en-US" sz="3200" b="0" dirty="0">
                <a:solidFill>
                  <a:schemeClr val="tx1"/>
                </a:solidFill>
              </a:rPr>
              <a:t>Science-Driven Project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59CAD-CD6D-4406-A92A-8FE4489FB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015" y="1173747"/>
            <a:ext cx="6728569" cy="4882220"/>
          </a:xfrm>
        </p:spPr>
        <p:txBody>
          <a:bodyPr>
            <a:normAutofit fontScale="92500" lnSpcReduction="20000"/>
          </a:bodyPr>
          <a:lstStyle/>
          <a:p>
            <a:pPr marL="0" indent="0">
              <a:spcAft>
                <a:spcPts val="700"/>
              </a:spcAft>
              <a:buNone/>
            </a:pPr>
            <a:r>
              <a:rPr lang="en-US" sz="2000" u="sng" dirty="0">
                <a:solidFill>
                  <a:schemeClr val="tx1"/>
                </a:solidFill>
              </a:rPr>
              <a:t>Project Design Goals</a:t>
            </a:r>
          </a:p>
          <a:p>
            <a:pPr>
              <a:spcAft>
                <a:spcPts val="700"/>
              </a:spcAft>
              <a:tabLst>
                <a:tab pos="6454775" algn="r"/>
              </a:tabLst>
            </a:pPr>
            <a:r>
              <a:rPr lang="en-US" sz="1800" dirty="0">
                <a:solidFill>
                  <a:schemeClr val="tx1"/>
                </a:solidFill>
              </a:rPr>
              <a:t>High Luminosity:  	L= 10</a:t>
            </a:r>
            <a:r>
              <a:rPr lang="en-US" sz="1800" baseline="30000" dirty="0">
                <a:solidFill>
                  <a:schemeClr val="tx1"/>
                </a:solidFill>
              </a:rPr>
              <a:t>33</a:t>
            </a:r>
            <a:r>
              <a:rPr lang="en-US" sz="1800" dirty="0">
                <a:solidFill>
                  <a:schemeClr val="tx1"/>
                </a:solidFill>
              </a:rPr>
              <a:t> – 10</a:t>
            </a:r>
            <a:r>
              <a:rPr lang="en-US" sz="1800" baseline="30000" dirty="0">
                <a:solidFill>
                  <a:schemeClr val="tx1"/>
                </a:solidFill>
              </a:rPr>
              <a:t>34</a:t>
            </a:r>
            <a:r>
              <a:rPr lang="en-US" sz="1800" dirty="0">
                <a:solidFill>
                  <a:schemeClr val="tx1"/>
                </a:solidFill>
              </a:rPr>
              <a:t>cm</a:t>
            </a:r>
            <a:r>
              <a:rPr lang="en-US" sz="1800" baseline="30000" dirty="0">
                <a:solidFill>
                  <a:schemeClr val="tx1"/>
                </a:solidFill>
              </a:rPr>
              <a:t>-2</a:t>
            </a:r>
            <a:r>
              <a:rPr lang="en-US" sz="1800" dirty="0">
                <a:solidFill>
                  <a:schemeClr val="tx1"/>
                </a:solidFill>
              </a:rPr>
              <a:t>sec</a:t>
            </a:r>
            <a:r>
              <a:rPr lang="en-US" sz="1800" baseline="30000" dirty="0">
                <a:solidFill>
                  <a:schemeClr val="tx1"/>
                </a:solidFill>
              </a:rPr>
              <a:t>-1</a:t>
            </a:r>
            <a:r>
              <a:rPr lang="en-US" sz="1800" dirty="0">
                <a:solidFill>
                  <a:schemeClr val="tx1"/>
                </a:solidFill>
              </a:rPr>
              <a:t>, 10 – 100 fb</a:t>
            </a:r>
            <a:r>
              <a:rPr lang="en-US" sz="1800" baseline="30000" dirty="0">
                <a:solidFill>
                  <a:schemeClr val="tx1"/>
                </a:solidFill>
              </a:rPr>
              <a:t>-1</a:t>
            </a:r>
            <a:r>
              <a:rPr lang="en-US" sz="1800" dirty="0">
                <a:solidFill>
                  <a:schemeClr val="tx1"/>
                </a:solidFill>
              </a:rPr>
              <a:t>/year</a:t>
            </a:r>
          </a:p>
          <a:p>
            <a:pPr>
              <a:spcAft>
                <a:spcPts val="700"/>
              </a:spcAft>
              <a:tabLst>
                <a:tab pos="6454775" algn="r"/>
              </a:tabLst>
            </a:pPr>
            <a:r>
              <a:rPr lang="en-US" sz="1800" dirty="0">
                <a:solidFill>
                  <a:schemeClr val="tx1"/>
                </a:solidFill>
              </a:rPr>
              <a:t>Highly Polarized Beams:	70%</a:t>
            </a:r>
          </a:p>
          <a:p>
            <a:pPr>
              <a:spcAft>
                <a:spcPts val="700"/>
              </a:spcAft>
              <a:tabLst>
                <a:tab pos="6454775" algn="r"/>
              </a:tabLst>
            </a:pPr>
            <a:r>
              <a:rPr lang="en-US" sz="1800" dirty="0">
                <a:solidFill>
                  <a:schemeClr val="tx1"/>
                </a:solidFill>
              </a:rPr>
              <a:t>Large Center of Mass Energy Range:	E</a:t>
            </a:r>
            <a:r>
              <a:rPr lang="en-US" sz="1800" baseline="-25000" dirty="0">
                <a:solidFill>
                  <a:schemeClr val="tx1"/>
                </a:solidFill>
              </a:rPr>
              <a:t>cm</a:t>
            </a:r>
            <a:r>
              <a:rPr lang="en-US" sz="1800" dirty="0">
                <a:solidFill>
                  <a:schemeClr val="tx1"/>
                </a:solidFill>
              </a:rPr>
              <a:t> = 20 – 140 GeV</a:t>
            </a:r>
          </a:p>
          <a:p>
            <a:pPr>
              <a:spcAft>
                <a:spcPts val="700"/>
              </a:spcAft>
              <a:tabLst>
                <a:tab pos="6454775" algn="r"/>
              </a:tabLst>
            </a:pPr>
            <a:r>
              <a:rPr lang="en-US" sz="1800" dirty="0">
                <a:solidFill>
                  <a:schemeClr val="tx1"/>
                </a:solidFill>
              </a:rPr>
              <a:t>Large Ion Species Range:  	protons – Uranium</a:t>
            </a:r>
          </a:p>
          <a:p>
            <a:pPr>
              <a:spcAft>
                <a:spcPts val="700"/>
              </a:spcAft>
              <a:tabLst>
                <a:tab pos="6454775" algn="r"/>
              </a:tabLst>
            </a:pPr>
            <a:r>
              <a:rPr lang="en-US" sz="1800" dirty="0">
                <a:solidFill>
                  <a:schemeClr val="tx1"/>
                </a:solidFill>
              </a:rPr>
              <a:t>Large Detector Acceptance and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Good Background Conditions</a:t>
            </a:r>
          </a:p>
          <a:p>
            <a:pPr>
              <a:spcAft>
                <a:spcPts val="700"/>
              </a:spcAft>
              <a:tabLst>
                <a:tab pos="6454775" algn="r"/>
              </a:tabLst>
            </a:pPr>
            <a:r>
              <a:rPr lang="en-US" sz="1800" dirty="0">
                <a:solidFill>
                  <a:schemeClr val="tx1"/>
                </a:solidFill>
              </a:rPr>
              <a:t>Accommodate a Second Interaction Region (IR)</a:t>
            </a: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Conceptual design scope and expected performance meets or exceed NSAC Long Range Plan (2015) and the EIC White Paper requirements endorsed by NAS (2018)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200" dirty="0">
                <a:solidFill>
                  <a:schemeClr val="tx1"/>
                </a:solidFill>
              </a:rPr>
              <a:t>These challenging performance goals require a machine that is state-of-the-art 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510081-424D-4B32-B391-A2DF3BE2E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3118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3C379-7B6B-4A6B-B4FF-BC78A9B6B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546" y="208668"/>
            <a:ext cx="2014454" cy="2020824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511349-5D5B-4638-9735-720B689D67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02" b="5563"/>
          <a:stretch/>
        </p:blipFill>
        <p:spPr>
          <a:xfrm>
            <a:off x="7130266" y="2229492"/>
            <a:ext cx="2013734" cy="2020824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487172-0F49-4921-B2BC-7F83178398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716"/>
          <a:stretch/>
        </p:blipFill>
        <p:spPr>
          <a:xfrm>
            <a:off x="7130266" y="4250316"/>
            <a:ext cx="2013734" cy="2020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893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Mo-99 Charge Letter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8A97BA-DB9B-4291-87AE-AF89EA7F18B7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26043"/>
          <a:stretch/>
        </p:blipFill>
        <p:spPr>
          <a:xfrm>
            <a:off x="558956" y="830714"/>
            <a:ext cx="7830664" cy="538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73527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Mo-99 Charge Letter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8A97BA-DB9B-4291-87AE-AF89EA7F18B7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73061"/>
          <a:stretch/>
        </p:blipFill>
        <p:spPr>
          <a:xfrm>
            <a:off x="580072" y="1028700"/>
            <a:ext cx="8139274" cy="20394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AB2BAD-F92F-4A05-87AE-75E5053E4A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0141"/>
          <a:stretch/>
        </p:blipFill>
        <p:spPr>
          <a:xfrm>
            <a:off x="555468" y="3203228"/>
            <a:ext cx="8188482" cy="262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7617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7317"/>
          <a:stretch/>
        </p:blipFill>
        <p:spPr>
          <a:xfrm>
            <a:off x="641313" y="1268730"/>
            <a:ext cx="8045486" cy="40576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5129" y="133580"/>
            <a:ext cx="82116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06636"/>
                </a:solidFill>
                <a:latin typeface="Arial" pitchFamily="34" charset="0"/>
                <a:ea typeface="+mj-ea"/>
                <a:cs typeface="Arial" pitchFamily="34" charset="0"/>
              </a:rPr>
              <a:t>Mo-99 Charge Letter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68759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2469" y="148690"/>
            <a:ext cx="7524750" cy="48161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Summary of 2021 Enacted Relative to FY 2020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E6D65E2-9E89-4D20-BF4F-BD410E8AAF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444305"/>
              </p:ext>
            </p:extLst>
          </p:nvPr>
        </p:nvGraphicFramePr>
        <p:xfrm>
          <a:off x="183315" y="1094251"/>
          <a:ext cx="8777370" cy="466949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4388685">
                  <a:extLst>
                    <a:ext uri="{9D8B030D-6E8A-4147-A177-3AD203B41FA5}">
                      <a16:colId xmlns:a16="http://schemas.microsoft.com/office/drawing/2014/main" val="1680398467"/>
                    </a:ext>
                  </a:extLst>
                </a:gridCol>
                <a:gridCol w="4388685">
                  <a:extLst>
                    <a:ext uri="{9D8B030D-6E8A-4147-A177-3AD203B41FA5}">
                      <a16:colId xmlns:a16="http://schemas.microsoft.com/office/drawing/2014/main" val="3148816253"/>
                    </a:ext>
                  </a:extLst>
                </a:gridCol>
              </a:tblGrid>
              <a:tr h="35531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FY 2020 Enacted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FY 2021 Enacted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extLst>
                  <a:ext uri="{0D108BD9-81ED-4DB2-BD59-A6C34878D82A}">
                    <a16:rowId xmlns:a16="http://schemas.microsoft.com/office/drawing/2014/main" val="246220168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Facility operations </a:t>
                      </a:r>
                      <a:r>
                        <a:rPr lang="en-US" sz="1400" u="none" strike="noStrike" dirty="0">
                          <a:effectLst/>
                        </a:rPr>
                        <a:t>at constant effort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RHIC</a:t>
                      </a:r>
                      <a:r>
                        <a:rPr lang="en-US" sz="1400" u="none" strike="noStrike" dirty="0">
                          <a:effectLst/>
                        </a:rPr>
                        <a:t> operates 28 weeks (100 % optimal)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CEBAF</a:t>
                      </a:r>
                      <a:r>
                        <a:rPr lang="en-US" sz="1400" u="none" strike="noStrike" dirty="0">
                          <a:effectLst/>
                        </a:rPr>
                        <a:t> operates 22.5 weeks (100 % maximum)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ATLAS</a:t>
                      </a:r>
                      <a:r>
                        <a:rPr lang="en-US" sz="1400" u="none" strike="noStrike" dirty="0">
                          <a:effectLst/>
                        </a:rPr>
                        <a:t> operates 41 weeks (90 % optimal)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Facilities operations </a:t>
                      </a:r>
                      <a:r>
                        <a:rPr lang="en-US" sz="1400" b="0" u="none" strike="noStrike" dirty="0">
                          <a:effectLst/>
                        </a:rPr>
                        <a:t>funding is </a:t>
                      </a:r>
                      <a:r>
                        <a:rPr lang="en-US" sz="1400" u="none" strike="noStrike" dirty="0">
                          <a:effectLst/>
                        </a:rPr>
                        <a:t>reduced by 3.75%. Estimated run times are: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RHIC</a:t>
                      </a:r>
                      <a:r>
                        <a:rPr lang="en-US" sz="1400" u="none" strike="noStrike" dirty="0">
                          <a:effectLst/>
                        </a:rPr>
                        <a:t> operates 24 weeks (100 % maximum)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CEBAF</a:t>
                      </a:r>
                      <a:r>
                        <a:rPr lang="en-US" sz="1400" u="none" strike="noStrike" dirty="0">
                          <a:effectLst/>
                        </a:rPr>
                        <a:t> operates 7 weeks (41 % maximum)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ATLAS</a:t>
                      </a:r>
                      <a:r>
                        <a:rPr lang="en-US" sz="1400" u="none" strike="noStrike" dirty="0">
                          <a:effectLst/>
                        </a:rPr>
                        <a:t> operates 39 weeks (92.6 % optimal)</a:t>
                      </a:r>
                    </a:p>
                    <a:p>
                      <a:pPr algn="l" fontAlgn="t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extLst>
                  <a:ext uri="{0D108BD9-81ED-4DB2-BD59-A6C34878D82A}">
                    <a16:rowId xmlns:a16="http://schemas.microsoft.com/office/drawing/2014/main" val="1179223151"/>
                  </a:ext>
                </a:extLst>
              </a:tr>
              <a:tr h="19413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FRIB operations </a:t>
                      </a:r>
                      <a:r>
                        <a:rPr lang="en-US" sz="1400" u="none" strike="noStrike" dirty="0">
                          <a:effectLst/>
                        </a:rPr>
                        <a:t>supported at planned level $28.5M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FRIB ops </a:t>
                      </a:r>
                      <a:r>
                        <a:rPr lang="en-US" sz="1400" u="none" strike="noStrike" dirty="0">
                          <a:effectLst/>
                        </a:rPr>
                        <a:t>supported slightly below planned levels</a:t>
                      </a:r>
                      <a:r>
                        <a:rPr lang="en-US" sz="1400" u="none" strike="noStrike" baseline="0" dirty="0">
                          <a:effectLst/>
                        </a:rPr>
                        <a:t> ($50M vs $59.8M)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extLst>
                  <a:ext uri="{0D108BD9-81ED-4DB2-BD59-A6C34878D82A}">
                    <a16:rowId xmlns:a16="http://schemas.microsoft.com/office/drawing/2014/main" val="728626828"/>
                  </a:ext>
                </a:extLst>
              </a:tr>
              <a:tr h="22571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FRIB construction </a:t>
                      </a:r>
                      <a:r>
                        <a:rPr lang="en-US" sz="1400" u="none" strike="noStrike" dirty="0">
                          <a:effectLst/>
                        </a:rPr>
                        <a:t>at baselined $40M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FRIB construction </a:t>
                      </a:r>
                      <a:r>
                        <a:rPr lang="en-US" sz="1400" u="none" strike="noStrike" dirty="0">
                          <a:effectLst/>
                        </a:rPr>
                        <a:t>at baselined $5.3M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extLst>
                  <a:ext uri="{0D108BD9-81ED-4DB2-BD59-A6C34878D82A}">
                    <a16:rowId xmlns:a16="http://schemas.microsoft.com/office/drawing/2014/main" val="445925112"/>
                  </a:ext>
                </a:extLst>
              </a:tr>
              <a:tr h="18239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EIC construction </a:t>
                      </a:r>
                      <a:r>
                        <a:rPr lang="en-US" sz="1400" u="none" strike="noStrike" dirty="0">
                          <a:effectLst/>
                        </a:rPr>
                        <a:t>at TEC of $1M and OPC of $10M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EIC construction </a:t>
                      </a:r>
                      <a:r>
                        <a:rPr lang="en-US" sz="1400" u="none" strike="noStrike" dirty="0">
                          <a:effectLst/>
                        </a:rPr>
                        <a:t>at TEC of $5M and OPC of $24.65M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extLst>
                  <a:ext uri="{0D108BD9-81ED-4DB2-BD59-A6C34878D82A}">
                    <a16:rowId xmlns:a16="http://schemas.microsoft.com/office/drawing/2014/main" val="1214786355"/>
                  </a:ext>
                </a:extLst>
              </a:tr>
              <a:tr h="18239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Ongoing Major Item of Equipment: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baseline="0" dirty="0">
                          <a:effectLst/>
                        </a:rPr>
                        <a:t>G</a:t>
                      </a:r>
                      <a:r>
                        <a:rPr lang="en-US" sz="1400" b="1" u="none" strike="noStrike" dirty="0">
                          <a:effectLst/>
                        </a:rPr>
                        <a:t>RETA</a:t>
                      </a:r>
                      <a:r>
                        <a:rPr lang="en-US" sz="1400" u="none" strike="noStrike" dirty="0">
                          <a:effectLst/>
                        </a:rPr>
                        <a:t> reduced</a:t>
                      </a:r>
                      <a:r>
                        <a:rPr lang="en-US" sz="1400" u="none" strike="noStrike" baseline="0" dirty="0">
                          <a:effectLst/>
                        </a:rPr>
                        <a:t> below planned levels</a:t>
                      </a:r>
                      <a:r>
                        <a:rPr lang="en-US" sz="1400" u="none" strike="noStrike" dirty="0">
                          <a:effectLst/>
                        </a:rPr>
                        <a:t> ($6.6M)</a:t>
                      </a:r>
                    </a:p>
                    <a:p>
                      <a:pPr marL="171450" marR="0" lvl="0" indent="-1714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400" b="1" u="none" strike="noStrike" dirty="0" err="1">
                          <a:effectLst/>
                        </a:rPr>
                        <a:t>sPHENIX</a:t>
                      </a:r>
                      <a:r>
                        <a:rPr lang="en-US" sz="1400" u="none" strike="noStrike" dirty="0">
                          <a:effectLst/>
                        </a:rPr>
                        <a:t> at planned baseline</a:t>
                      </a:r>
                      <a:r>
                        <a:rPr lang="en-US" sz="1400" u="none" strike="noStrike" baseline="0" dirty="0">
                          <a:effectLst/>
                        </a:rPr>
                        <a:t> level (</a:t>
                      </a:r>
                      <a:r>
                        <a:rPr lang="en-US" sz="1400" u="none" strike="noStrike" dirty="0">
                          <a:effectLst/>
                        </a:rPr>
                        <a:t>$9.52M)</a:t>
                      </a:r>
                    </a:p>
                    <a:p>
                      <a:pPr marL="0" indent="0" algn="l" fontAlgn="t">
                        <a:buFontTx/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-</a:t>
                      </a:r>
                      <a:r>
                        <a:rPr lang="en-US" sz="1400" u="none" strike="noStrike" baseline="0" dirty="0">
                          <a:effectLst/>
                        </a:rPr>
                        <a:t>   </a:t>
                      </a:r>
                      <a:r>
                        <a:rPr lang="en-US" sz="1400" b="1" u="none" strike="noStrike" baseline="0" dirty="0">
                          <a:effectLst/>
                        </a:rPr>
                        <a:t>SIPF</a:t>
                      </a:r>
                      <a:r>
                        <a:rPr lang="en-US" sz="1400" u="none" strike="noStrike" baseline="0" dirty="0">
                          <a:effectLst/>
                        </a:rPr>
                        <a:t> at planned baseline level ($1.5M)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effectLst/>
                        </a:rPr>
                        <a:t>Ongoing Major Item of Equipment: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GRETA</a:t>
                      </a:r>
                      <a:r>
                        <a:rPr lang="en-US" sz="1400" u="none" strike="noStrike" dirty="0">
                          <a:effectLst/>
                        </a:rPr>
                        <a:t> flat with FY2020, below</a:t>
                      </a:r>
                      <a:r>
                        <a:rPr lang="en-US" sz="1400" u="none" strike="noStrike" baseline="0" dirty="0">
                          <a:effectLst/>
                        </a:rPr>
                        <a:t> baselined level</a:t>
                      </a:r>
                      <a:r>
                        <a:rPr lang="en-US" sz="1400" u="none" strike="noStrike" dirty="0">
                          <a:effectLst/>
                        </a:rPr>
                        <a:t> ($6.6M)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 err="1">
                          <a:effectLst/>
                        </a:rPr>
                        <a:t>sPHENIX</a:t>
                      </a:r>
                      <a:r>
                        <a:rPr lang="en-US" sz="1400" u="none" strike="noStrike" dirty="0">
                          <a:effectLst/>
                        </a:rPr>
                        <a:t> at baseline level ($5.53M)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extLst>
                  <a:ext uri="{0D108BD9-81ED-4DB2-BD59-A6C34878D82A}">
                    <a16:rowId xmlns:a16="http://schemas.microsoft.com/office/drawing/2014/main" val="694235186"/>
                  </a:ext>
                </a:extLst>
              </a:tr>
              <a:tr h="94707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Major Items of Equipment initiated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803275" algn="l"/>
                        </a:tabLst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-      </a:t>
                      </a:r>
                      <a:r>
                        <a:rPr lang="en-US" sz="1400" b="1" u="none" strike="noStrike" dirty="0">
                          <a:effectLst/>
                        </a:rPr>
                        <a:t>MOLLER </a:t>
                      </a:r>
                      <a:r>
                        <a:rPr lang="en-US" sz="1400" u="none" strike="noStrike" dirty="0">
                          <a:effectLst/>
                        </a:rPr>
                        <a:t>at $2M TEC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indent="-2857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TSNLDBD</a:t>
                      </a:r>
                      <a:r>
                        <a:rPr lang="en-US" sz="1400" u="none" strike="noStrike" dirty="0">
                          <a:effectLst/>
                        </a:rPr>
                        <a:t> at $1M TEC</a:t>
                      </a:r>
                    </a:p>
                    <a:p>
                      <a:pPr marL="285750" indent="-285750" algn="l" fontAlgn="t">
                        <a:buFontTx/>
                        <a:buChar char="-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HRS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 $1M TEC</a:t>
                      </a: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Major Items of Equipment initiated</a:t>
                      </a: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 FY 2020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-      </a:t>
                      </a:r>
                      <a:r>
                        <a:rPr lang="en-US" sz="1400" b="1" u="none" strike="noStrike" dirty="0">
                          <a:effectLst/>
                        </a:rPr>
                        <a:t>MOLLER</a:t>
                      </a:r>
                      <a:r>
                        <a:rPr lang="en-US" sz="1400" u="none" strike="noStrike" dirty="0">
                          <a:effectLst/>
                        </a:rPr>
                        <a:t> increased to $5M, but below planned level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400" b="1" u="none" strike="noStrike" dirty="0">
                          <a:effectLst/>
                        </a:rPr>
                        <a:t>TSNLDBD</a:t>
                      </a:r>
                      <a:r>
                        <a:rPr lang="en-US" sz="1400" u="none" strike="noStrike" dirty="0">
                          <a:effectLst/>
                        </a:rPr>
                        <a:t> at $1.4M TEC</a:t>
                      </a:r>
                    </a:p>
                    <a:p>
                      <a:pPr marL="285750" marR="0" lvl="0" indent="-2857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HRS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 $3M TEC</a:t>
                      </a:r>
                    </a:p>
                  </a:txBody>
                  <a:tcPr marL="9065" marR="9065" marT="9065" marB="0" anchor="ctr"/>
                </a:tc>
                <a:extLst>
                  <a:ext uri="{0D108BD9-81ED-4DB2-BD59-A6C34878D82A}">
                    <a16:rowId xmlns:a16="http://schemas.microsoft.com/office/drawing/2014/main" val="935837679"/>
                  </a:ext>
                </a:extLst>
              </a:tr>
              <a:tr h="331462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Isotope Program </a:t>
                      </a:r>
                      <a:r>
                        <a:rPr lang="en-US" sz="1400" b="0" u="none" strike="noStrike" dirty="0">
                          <a:effectLst/>
                        </a:rPr>
                        <a:t>at $60.5M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Isotope Program </a:t>
                      </a:r>
                      <a:r>
                        <a:rPr lang="en-US" sz="1400" b="0" u="none" strike="noStrike" dirty="0">
                          <a:effectLst/>
                        </a:rPr>
                        <a:t>at $78M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420424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1171832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UORE: Towards Ton-scale NLDBD Searc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74904">
              <a:defRPr sz="3607"/>
            </a:lvl1pPr>
          </a:lstStyle>
          <a:p>
            <a:r>
              <a:rPr sz="2800" b="0" dirty="0"/>
              <a:t>CUORE: Towards Ton-scale NLDBD Search</a:t>
            </a:r>
          </a:p>
        </p:txBody>
      </p:sp>
      <p:sp>
        <p:nvSpPr>
          <p:cNvPr id="51" name="&gt;1 ton*year analyzable exposure…"/>
          <p:cNvSpPr txBox="1"/>
          <p:nvPr/>
        </p:nvSpPr>
        <p:spPr>
          <a:xfrm>
            <a:off x="3415350" y="4257998"/>
            <a:ext cx="5417972" cy="1961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800">
                <a:solidFill>
                  <a:srgbClr val="FF2600"/>
                </a:solidFill>
              </a:defRPr>
            </a:pPr>
            <a:r>
              <a:rPr dirty="0"/>
              <a:t>&gt;1 ton*year analyzable exposure</a:t>
            </a:r>
          </a:p>
          <a:p>
            <a:pPr>
              <a:defRPr sz="1800">
                <a:solidFill>
                  <a:srgbClr val="FF2600"/>
                </a:solidFill>
              </a:defRPr>
            </a:pPr>
            <a:r>
              <a:rPr dirty="0"/>
              <a:t>Largest dataset ever collected by a solid-state double-beta decay experiment</a:t>
            </a:r>
          </a:p>
          <a:p>
            <a:pPr>
              <a:defRPr sz="1800">
                <a:solidFill>
                  <a:srgbClr val="011993"/>
                </a:solidFill>
              </a:defRPr>
            </a:pPr>
            <a:r>
              <a:rPr dirty="0"/>
              <a:t>Continuous operations at 11mK since March 2019</a:t>
            </a:r>
          </a:p>
          <a:p>
            <a:pPr>
              <a:defRPr sz="1800">
                <a:solidFill>
                  <a:srgbClr val="011993"/>
                </a:solidFill>
              </a:defRPr>
            </a:pPr>
            <a:r>
              <a:rPr dirty="0"/>
              <a:t>Demonstrates readiness for a ton-scale bolometric double-beta decay experiment</a:t>
            </a:r>
          </a:p>
          <a:p>
            <a:pPr>
              <a:defRPr sz="1800">
                <a:solidFill>
                  <a:srgbClr val="011993"/>
                </a:solidFill>
              </a:defRPr>
            </a:pPr>
            <a:r>
              <a:rPr dirty="0"/>
              <a:t>CUPID proceeding to technical design</a:t>
            </a:r>
          </a:p>
        </p:txBody>
      </p:sp>
      <p:pic>
        <p:nvPicPr>
          <p:cNvPr id="5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7" y="543357"/>
            <a:ext cx="2739013" cy="1969684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Collected TeO2 exposure: 1110 kg*year…"/>
          <p:cNvSpPr txBox="1"/>
          <p:nvPr/>
        </p:nvSpPr>
        <p:spPr>
          <a:xfrm>
            <a:off x="3598337" y="3531622"/>
            <a:ext cx="5816587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1800">
                <a:solidFill>
                  <a:srgbClr val="011993"/>
                </a:solidFill>
              </a:defRPr>
            </a:pPr>
            <a:r>
              <a:rPr dirty="0"/>
              <a:t>Collected TeO</a:t>
            </a:r>
            <a:r>
              <a:rPr baseline="-5999" dirty="0"/>
              <a:t>2</a:t>
            </a:r>
            <a:r>
              <a:rPr dirty="0"/>
              <a:t> exposure: 1110 kg*year</a:t>
            </a:r>
            <a:r>
              <a:rPr lang="en-US" dirty="0"/>
              <a:t> </a:t>
            </a:r>
          </a:p>
          <a:p>
            <a:pPr>
              <a:defRPr sz="1800">
                <a:solidFill>
                  <a:srgbClr val="011993"/>
                </a:solidFill>
              </a:defRPr>
            </a:pPr>
            <a:r>
              <a:rPr dirty="0"/>
              <a:t>Analyzable exposure: 1031 kg*year </a:t>
            </a:r>
            <a:r>
              <a:rPr lang="en-US" dirty="0"/>
              <a:t> </a:t>
            </a:r>
            <a:r>
              <a:rPr dirty="0"/>
              <a:t>(*as of Oct 26, 2020)</a:t>
            </a:r>
          </a:p>
        </p:txBody>
      </p:sp>
      <p:pic>
        <p:nvPicPr>
          <p:cNvPr id="5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7" y="2433108"/>
            <a:ext cx="2747697" cy="37859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8" name="Group"/>
          <p:cNvGrpSpPr/>
          <p:nvPr/>
        </p:nvGrpSpPr>
        <p:grpSpPr>
          <a:xfrm>
            <a:off x="3521588" y="830297"/>
            <a:ext cx="4943533" cy="2604471"/>
            <a:chOff x="0" y="0"/>
            <a:chExt cx="4943531" cy="2604469"/>
          </a:xfrm>
        </p:grpSpPr>
        <p:pic>
          <p:nvPicPr>
            <p:cNvPr id="55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4943532" cy="26044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" name="Line"/>
            <p:cNvSpPr/>
            <p:nvPr/>
          </p:nvSpPr>
          <p:spPr>
            <a:xfrm>
              <a:off x="2915058" y="1349302"/>
              <a:ext cx="1" cy="242202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7" name="Phys.Rev.Lett. 124, 122501 (2020)"/>
            <p:cNvSpPr txBox="1"/>
            <p:nvPr/>
          </p:nvSpPr>
          <p:spPr>
            <a:xfrm>
              <a:off x="986303" y="1175234"/>
              <a:ext cx="2099689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457200" indent="-457200">
                <a:tabLst>
                  <a:tab pos="139700" algn="l"/>
                  <a:tab pos="457200" algn="l"/>
                </a:tabLst>
                <a:defRPr sz="1000">
                  <a:latin typeface="+mn-lt"/>
                  <a:ea typeface="+mn-ea"/>
                  <a:cs typeface="+mn-cs"/>
                  <a:sym typeface="Helvetica"/>
                </a:defRPr>
              </a:pPr>
              <a:r>
                <a:t>Phys.Rev.Lett. </a:t>
              </a:r>
              <a:r>
                <a:rPr b="1"/>
                <a:t>124</a:t>
              </a:r>
              <a:r>
                <a:t>, 122501 (2020)</a:t>
              </a:r>
            </a:p>
          </p:txBody>
        </p:sp>
      </p:grp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DFA5C61-BBD4-4FE2-ACD7-1BE1DB1F9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LEGEND-1000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7F951AA7-C823-410F-89B3-2D6483AC9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75" y="1113366"/>
            <a:ext cx="3024259" cy="46312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B5DF83-7C31-4837-BF76-995A4EA485FB}"/>
              </a:ext>
            </a:extLst>
          </p:cNvPr>
          <p:cNvSpPr txBox="1"/>
          <p:nvPr/>
        </p:nvSpPr>
        <p:spPr>
          <a:xfrm flipH="1">
            <a:off x="3277678" y="1113195"/>
            <a:ext cx="5866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concept for LEGEND-1000 showing a number of the deployments Ge detectors. This cut-away view shows three of five 200-kg groupings of Ge. </a:t>
            </a:r>
          </a:p>
          <a:p>
            <a:endParaRPr lang="en-US" dirty="0"/>
          </a:p>
        </p:txBody>
      </p:sp>
      <p:pic>
        <p:nvPicPr>
          <p:cNvPr id="11" name="Picture 10" descr="A picture containing indoor, kitchen, table, sitting&#10;&#10;Description automatically generated">
            <a:extLst>
              <a:ext uri="{FF2B5EF4-FFF2-40B4-BE49-F238E27FC236}">
                <a16:creationId xmlns:a16="http://schemas.microsoft.com/office/drawing/2014/main" id="{1E3C68FE-7BFF-42BD-9451-EECFCF721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873" y="4004733"/>
            <a:ext cx="2498626" cy="20404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2A5401-4336-432D-B6E2-C69AEC6274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77"/>
          <a:stretch/>
        </p:blipFill>
        <p:spPr>
          <a:xfrm>
            <a:off x="3912669" y="2080469"/>
            <a:ext cx="3148531" cy="21006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8435025-AB5B-4178-8E92-A9C476953D9A}"/>
              </a:ext>
            </a:extLst>
          </p:cNvPr>
          <p:cNvSpPr txBox="1"/>
          <p:nvPr/>
        </p:nvSpPr>
        <p:spPr>
          <a:xfrm flipH="1">
            <a:off x="7196186" y="2675491"/>
            <a:ext cx="1575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Majorana Demonstrator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DB0741-17F8-4EFE-962B-9636BD75D007}"/>
              </a:ext>
            </a:extLst>
          </p:cNvPr>
          <p:cNvSpPr txBox="1"/>
          <p:nvPr/>
        </p:nvSpPr>
        <p:spPr>
          <a:xfrm flipH="1">
            <a:off x="4101521" y="4453491"/>
            <a:ext cx="1575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</a:t>
            </a:r>
          </a:p>
          <a:p>
            <a:endParaRPr lang="en-US" dirty="0"/>
          </a:p>
          <a:p>
            <a:r>
              <a:rPr lang="en-US" dirty="0"/>
              <a:t>GERDA</a:t>
            </a:r>
          </a:p>
        </p:txBody>
      </p:sp>
    </p:spTree>
    <p:extLst>
      <p:ext uri="{BB962C8B-B14F-4D97-AF65-F5344CB8AC3E}">
        <p14:creationId xmlns:p14="http://schemas.microsoft.com/office/powerpoint/2010/main" val="165271060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5E6B4D-2B34-488D-BBAE-A6FB5BB40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nEXO</a:t>
            </a:r>
            <a:r>
              <a:rPr lang="en-US" dirty="0"/>
              <a:t> Concept</a:t>
            </a:r>
          </a:p>
        </p:txBody>
      </p:sp>
      <p:pic>
        <p:nvPicPr>
          <p:cNvPr id="8" name="Picture 7" descr="A picture containing indoor, refrigerator, sitting, table&#10;&#10;Description automatically generated">
            <a:extLst>
              <a:ext uri="{FF2B5EF4-FFF2-40B4-BE49-F238E27FC236}">
                <a16:creationId xmlns:a16="http://schemas.microsoft.com/office/drawing/2014/main" id="{1E4440A6-78CE-4685-ACB2-B13C8B9AB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35" y="1039384"/>
            <a:ext cx="4333836" cy="48863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DE6DA8-956A-4D4C-B185-E218B06A446C}"/>
              </a:ext>
            </a:extLst>
          </p:cNvPr>
          <p:cNvSpPr txBox="1"/>
          <p:nvPr/>
        </p:nvSpPr>
        <p:spPr>
          <a:xfrm>
            <a:off x="5223934" y="894767"/>
            <a:ext cx="36533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Artist rendering of the </a:t>
            </a:r>
            <a:r>
              <a:rPr lang="en-US" dirty="0" err="1"/>
              <a:t>nEXO</a:t>
            </a:r>
            <a:r>
              <a:rPr lang="en-US" dirty="0"/>
              <a:t> TPC (left) and its installation at the SNOLAB </a:t>
            </a:r>
            <a:r>
              <a:rPr lang="en-US" dirty="0" err="1"/>
              <a:t>cryopit</a:t>
            </a:r>
            <a:r>
              <a:rPr lang="en-US" dirty="0"/>
              <a:t> (left).</a:t>
            </a:r>
          </a:p>
          <a:p>
            <a:r>
              <a:rPr lang="en-US" dirty="0"/>
              <a:t>The cryostat is submerged in a water tank which acts as active shielding. </a:t>
            </a:r>
            <a:r>
              <a:rPr lang="en-US" dirty="0" err="1"/>
              <a:t>SiPMs</a:t>
            </a:r>
            <a:r>
              <a:rPr lang="en-US" dirty="0"/>
              <a:t> will be mounted between field shaping rings and detector wall.</a:t>
            </a:r>
          </a:p>
        </p:txBody>
      </p:sp>
      <p:pic>
        <p:nvPicPr>
          <p:cNvPr id="11" name="Picture 10" descr="A picture containing indoor, table, cup, food&#10;&#10;Description automatically generated">
            <a:extLst>
              <a:ext uri="{FF2B5EF4-FFF2-40B4-BE49-F238E27FC236}">
                <a16:creationId xmlns:a16="http://schemas.microsoft.com/office/drawing/2014/main" id="{E97985FF-839E-44D2-9FAA-1AAEBA9B92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866" y="2971801"/>
            <a:ext cx="2393950" cy="31919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D47597-D7DA-4054-9CDE-D9FEE15CD2F8}"/>
              </a:ext>
            </a:extLst>
          </p:cNvPr>
          <p:cNvSpPr txBox="1"/>
          <p:nvPr/>
        </p:nvSpPr>
        <p:spPr>
          <a:xfrm flipH="1">
            <a:off x="5946985" y="2971801"/>
            <a:ext cx="1478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EXO 200</a:t>
            </a:r>
          </a:p>
        </p:txBody>
      </p:sp>
    </p:spTree>
    <p:extLst>
      <p:ext uri="{BB962C8B-B14F-4D97-AF65-F5344CB8AC3E}">
        <p14:creationId xmlns:p14="http://schemas.microsoft.com/office/powerpoint/2010/main" val="4119966490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843856">
              <a:defRPr/>
            </a:pPr>
            <a:r>
              <a:rPr lang="en-US" sz="1015"/>
              <a:t>T. Glasmacher, September 2020 FRIB Update</a:t>
            </a:r>
            <a:endParaRPr lang="en-US" sz="1015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43856">
              <a:defRPr/>
            </a:pPr>
            <a:r>
              <a:rPr lang="en-US" sz="1015"/>
              <a:t>, Slide </a:t>
            </a:r>
            <a:fld id="{35AD4620-7552-4207-8973-898801ED212B}" type="slidenum">
              <a:rPr lang="en-US" sz="1015"/>
              <a:pPr defTabSz="843856">
                <a:defRPr/>
              </a:pPr>
              <a:t>43</a:t>
            </a:fld>
            <a:endParaRPr lang="en-US" sz="1015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 bwMode="auto">
          <a:xfrm>
            <a:off x="202025" y="1094053"/>
            <a:ext cx="8576024" cy="479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78" indent="-180178" algn="l" defTabSz="803293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177562" indent="-165841">
              <a:lnSpc>
                <a:spcPct val="100000"/>
              </a:lnSpc>
              <a:spcBef>
                <a:spcPts val="891"/>
              </a:spcBef>
              <a:buFont typeface="Wingdings"/>
              <a:buChar char=""/>
              <a:tabLst>
                <a:tab pos="178148" algn="l"/>
              </a:tabLst>
            </a:pPr>
            <a:r>
              <a:rPr lang="en-US" sz="1569" spc="-8" dirty="0">
                <a:latin typeface="Arial"/>
                <a:cs typeface="Arial"/>
              </a:rPr>
              <a:t>Users organized as part of </a:t>
            </a:r>
            <a:r>
              <a:rPr lang="en-US" sz="1569" spc="-14" dirty="0">
                <a:latin typeface="Arial"/>
                <a:cs typeface="Arial"/>
              </a:rPr>
              <a:t>independent </a:t>
            </a:r>
            <a:r>
              <a:rPr lang="en-US" sz="1569" spc="-8" dirty="0">
                <a:latin typeface="Arial"/>
                <a:cs typeface="Arial"/>
              </a:rPr>
              <a:t>FRIB Users Organization</a:t>
            </a:r>
            <a:r>
              <a:rPr lang="en-US" sz="1569" spc="153" dirty="0">
                <a:latin typeface="Arial"/>
                <a:cs typeface="Arial"/>
              </a:rPr>
              <a:t> </a:t>
            </a:r>
            <a:r>
              <a:rPr lang="en-US" sz="1569" spc="-8" dirty="0">
                <a:latin typeface="Arial"/>
                <a:cs typeface="Arial"/>
              </a:rPr>
              <a:t>(FRIBUO)</a:t>
            </a:r>
            <a:endParaRPr lang="en-US" sz="1569" dirty="0">
              <a:latin typeface="Arial"/>
              <a:cs typeface="Arial"/>
            </a:endParaRPr>
          </a:p>
          <a:p>
            <a:pPr marL="346333" lvl="1" indent="-139470">
              <a:lnSpc>
                <a:spcPct val="100000"/>
              </a:lnSpc>
              <a:spcBef>
                <a:spcPts val="52"/>
              </a:spcBef>
              <a:tabLst>
                <a:tab pos="346918" algn="l"/>
              </a:tabLst>
            </a:pPr>
            <a:r>
              <a:rPr lang="en-US" sz="1154" spc="-5" dirty="0">
                <a:latin typeface="Arial"/>
                <a:cs typeface="Arial"/>
              </a:rPr>
              <a:t>Chartered organization with an elected executive</a:t>
            </a:r>
            <a:r>
              <a:rPr lang="en-US" sz="1154" spc="143" dirty="0">
                <a:latin typeface="Arial"/>
                <a:cs typeface="Arial"/>
              </a:rPr>
              <a:t> </a:t>
            </a:r>
            <a:r>
              <a:rPr lang="en-US" sz="1154" spc="-5" dirty="0">
                <a:latin typeface="Arial"/>
                <a:cs typeface="Arial"/>
              </a:rPr>
              <a:t>committee</a:t>
            </a:r>
            <a:endParaRPr lang="en-US" sz="1154" dirty="0">
              <a:latin typeface="Arial"/>
              <a:cs typeface="Arial"/>
            </a:endParaRPr>
          </a:p>
          <a:p>
            <a:pPr marL="346333" lvl="1" indent="-139470">
              <a:lnSpc>
                <a:spcPct val="100000"/>
              </a:lnSpc>
              <a:spcBef>
                <a:spcPts val="55"/>
              </a:spcBef>
              <a:tabLst>
                <a:tab pos="346918" algn="l"/>
              </a:tabLst>
            </a:pPr>
            <a:r>
              <a:rPr lang="en-US" sz="1154" spc="-5" dirty="0">
                <a:latin typeface="Arial"/>
                <a:cs typeface="Arial"/>
              </a:rPr>
              <a:t>1,500</a:t>
            </a:r>
            <a:r>
              <a:rPr lang="en-US" sz="1154" spc="33" dirty="0">
                <a:latin typeface="Arial"/>
                <a:cs typeface="Arial"/>
              </a:rPr>
              <a:t> </a:t>
            </a:r>
            <a:r>
              <a:rPr lang="en-US" sz="1154" spc="-5" dirty="0">
                <a:latin typeface="Arial"/>
                <a:cs typeface="Arial"/>
              </a:rPr>
              <a:t>members (121</a:t>
            </a:r>
            <a:r>
              <a:rPr lang="en-US" sz="1154" spc="23" dirty="0">
                <a:latin typeface="Arial"/>
                <a:cs typeface="Arial"/>
              </a:rPr>
              <a:t> </a:t>
            </a:r>
            <a:r>
              <a:rPr lang="en-US" sz="1154" spc="-5" dirty="0">
                <a:latin typeface="Arial"/>
                <a:cs typeface="Arial"/>
              </a:rPr>
              <a:t>U.S.</a:t>
            </a:r>
            <a:r>
              <a:rPr lang="en-US" sz="1154" spc="19" dirty="0">
                <a:latin typeface="Arial"/>
                <a:cs typeface="Arial"/>
              </a:rPr>
              <a:t> </a:t>
            </a:r>
            <a:r>
              <a:rPr lang="en-US" sz="1154" spc="-5" dirty="0">
                <a:latin typeface="Arial"/>
                <a:cs typeface="Arial"/>
              </a:rPr>
              <a:t>colleges</a:t>
            </a:r>
            <a:r>
              <a:rPr lang="en-US" sz="1154" spc="33" dirty="0">
                <a:latin typeface="Arial"/>
                <a:cs typeface="Arial"/>
              </a:rPr>
              <a:t> </a:t>
            </a:r>
            <a:r>
              <a:rPr lang="en-US" sz="1154" spc="-5" dirty="0">
                <a:latin typeface="Arial"/>
                <a:cs typeface="Arial"/>
              </a:rPr>
              <a:t>and</a:t>
            </a:r>
            <a:r>
              <a:rPr lang="en-US" sz="1154" spc="23" dirty="0">
                <a:latin typeface="Arial"/>
                <a:cs typeface="Arial"/>
              </a:rPr>
              <a:t> </a:t>
            </a:r>
            <a:r>
              <a:rPr lang="en-US" sz="1154" spc="-5" dirty="0">
                <a:latin typeface="Arial"/>
                <a:cs typeface="Arial"/>
              </a:rPr>
              <a:t>universities,</a:t>
            </a:r>
            <a:r>
              <a:rPr lang="en-US" sz="1154" spc="33" dirty="0">
                <a:latin typeface="Arial"/>
                <a:cs typeface="Arial"/>
              </a:rPr>
              <a:t> </a:t>
            </a:r>
            <a:r>
              <a:rPr lang="en-US" sz="1154" spc="-5" dirty="0">
                <a:latin typeface="Arial"/>
                <a:cs typeface="Arial"/>
              </a:rPr>
              <a:t>13</a:t>
            </a:r>
            <a:r>
              <a:rPr lang="en-US" sz="1154" spc="19" dirty="0">
                <a:latin typeface="Arial"/>
                <a:cs typeface="Arial"/>
              </a:rPr>
              <a:t> </a:t>
            </a:r>
            <a:r>
              <a:rPr lang="en-US" sz="1154" spc="-5" dirty="0">
                <a:latin typeface="Arial"/>
                <a:cs typeface="Arial"/>
              </a:rPr>
              <a:t>national</a:t>
            </a:r>
            <a:r>
              <a:rPr lang="en-US" sz="1154" spc="33" dirty="0">
                <a:latin typeface="Arial"/>
                <a:cs typeface="Arial"/>
              </a:rPr>
              <a:t> </a:t>
            </a:r>
            <a:r>
              <a:rPr lang="en-US" sz="1154" spc="-5" dirty="0">
                <a:latin typeface="Arial"/>
                <a:cs typeface="Arial"/>
              </a:rPr>
              <a:t>laboratories,</a:t>
            </a:r>
            <a:r>
              <a:rPr lang="en-US" sz="1154" spc="19" dirty="0">
                <a:latin typeface="Arial"/>
                <a:cs typeface="Arial"/>
              </a:rPr>
              <a:t> </a:t>
            </a:r>
            <a:r>
              <a:rPr lang="en-US" sz="1154" spc="-5" dirty="0">
                <a:latin typeface="Arial"/>
                <a:cs typeface="Arial"/>
              </a:rPr>
              <a:t>53</a:t>
            </a:r>
            <a:r>
              <a:rPr lang="en-US" sz="1154" spc="23" dirty="0">
                <a:latin typeface="Arial"/>
                <a:cs typeface="Arial"/>
              </a:rPr>
              <a:t> </a:t>
            </a:r>
            <a:r>
              <a:rPr lang="en-US" sz="1154" spc="-5" dirty="0">
                <a:latin typeface="Arial"/>
                <a:cs typeface="Arial"/>
              </a:rPr>
              <a:t>countries)</a:t>
            </a:r>
            <a:r>
              <a:rPr lang="en-US" sz="1154" spc="19" dirty="0">
                <a:latin typeface="Arial"/>
                <a:cs typeface="Arial"/>
              </a:rPr>
              <a:t> </a:t>
            </a:r>
            <a:r>
              <a:rPr lang="en-US" sz="1154" spc="-5" dirty="0">
                <a:latin typeface="Arial"/>
                <a:cs typeface="Arial"/>
              </a:rPr>
              <a:t>as</a:t>
            </a:r>
            <a:r>
              <a:rPr lang="en-US" sz="1154" spc="19" dirty="0">
                <a:latin typeface="Arial"/>
                <a:cs typeface="Arial"/>
              </a:rPr>
              <a:t> </a:t>
            </a:r>
            <a:r>
              <a:rPr lang="en-US" sz="1154" spc="-5" dirty="0">
                <a:latin typeface="Arial"/>
                <a:cs typeface="Arial"/>
              </a:rPr>
              <a:t>of</a:t>
            </a:r>
            <a:r>
              <a:rPr lang="en-US" sz="1154" spc="5" dirty="0">
                <a:latin typeface="Arial"/>
                <a:cs typeface="Arial"/>
              </a:rPr>
              <a:t> </a:t>
            </a:r>
            <a:r>
              <a:rPr lang="en-US" sz="1154" spc="-5" dirty="0">
                <a:latin typeface="Arial"/>
                <a:cs typeface="Arial"/>
              </a:rPr>
              <a:t>31 August 2020</a:t>
            </a:r>
            <a:endParaRPr lang="en-US" sz="1154" dirty="0">
              <a:latin typeface="Arial"/>
              <a:cs typeface="Arial"/>
            </a:endParaRPr>
          </a:p>
          <a:p>
            <a:pPr marL="346333" lvl="1" indent="-139470">
              <a:lnSpc>
                <a:spcPct val="100000"/>
              </a:lnSpc>
              <a:spcBef>
                <a:spcPts val="46"/>
              </a:spcBef>
              <a:tabLst>
                <a:tab pos="346918" algn="l"/>
              </a:tabLst>
            </a:pPr>
            <a:r>
              <a:rPr lang="en-US" sz="1154" spc="-5" dirty="0">
                <a:latin typeface="Arial"/>
                <a:cs typeface="Arial"/>
              </a:rPr>
              <a:t>19 working groups on</a:t>
            </a:r>
            <a:r>
              <a:rPr lang="en-US" sz="1154" spc="46" dirty="0">
                <a:latin typeface="Arial"/>
                <a:cs typeface="Arial"/>
              </a:rPr>
              <a:t> </a:t>
            </a:r>
            <a:r>
              <a:rPr lang="en-US" sz="1154" spc="-5" dirty="0">
                <a:latin typeface="Arial"/>
                <a:cs typeface="Arial"/>
              </a:rPr>
              <a:t>instruments</a:t>
            </a:r>
            <a:endParaRPr lang="en-US" sz="1154" dirty="0">
              <a:latin typeface="Arial"/>
              <a:cs typeface="Arial"/>
            </a:endParaRPr>
          </a:p>
          <a:p>
            <a:pPr marL="177562" marR="4379258" indent="-165841">
              <a:lnSpc>
                <a:spcPts val="1679"/>
              </a:lnSpc>
              <a:spcBef>
                <a:spcPts val="1117"/>
              </a:spcBef>
              <a:buFont typeface="Wingdings"/>
              <a:buChar char=""/>
              <a:tabLst>
                <a:tab pos="178148" algn="l"/>
              </a:tabLst>
            </a:pPr>
            <a:r>
              <a:rPr lang="en-US" sz="1569" spc="-8" dirty="0">
                <a:latin typeface="Arial"/>
                <a:cs typeface="Arial"/>
              </a:rPr>
              <a:t>On track for first experiments</a:t>
            </a:r>
            <a:endParaRPr lang="en-US" sz="1569" dirty="0">
              <a:latin typeface="Arial"/>
              <a:cs typeface="Arial"/>
            </a:endParaRPr>
          </a:p>
          <a:p>
            <a:pPr marL="346333" lvl="1" indent="-139470">
              <a:lnSpc>
                <a:spcPct val="100000"/>
              </a:lnSpc>
              <a:spcBef>
                <a:spcPts val="55"/>
              </a:spcBef>
              <a:tabLst>
                <a:tab pos="346918" algn="l"/>
              </a:tabLst>
            </a:pPr>
            <a:r>
              <a:rPr lang="en-US" sz="1154" spc="-8" dirty="0">
                <a:latin typeface="Arial"/>
                <a:cs typeface="Arial"/>
              </a:rPr>
              <a:t>May </a:t>
            </a:r>
            <a:r>
              <a:rPr lang="en-US" sz="1154" spc="-5" dirty="0">
                <a:latin typeface="Arial"/>
                <a:cs typeface="Arial"/>
              </a:rPr>
              <a:t>2020: FRIB First Experiments - Proposal Preparation</a:t>
            </a:r>
            <a:r>
              <a:rPr lang="en-US" sz="1154" spc="134" dirty="0">
                <a:latin typeface="Arial"/>
                <a:cs typeface="Arial"/>
              </a:rPr>
              <a:t> </a:t>
            </a:r>
            <a:r>
              <a:rPr lang="en-US" sz="1154" spc="-5" dirty="0">
                <a:latin typeface="Arial"/>
                <a:cs typeface="Arial"/>
              </a:rPr>
              <a:t>workshop (1)</a:t>
            </a:r>
          </a:p>
          <a:p>
            <a:pPr marL="346333" lvl="1" indent="-139470">
              <a:lnSpc>
                <a:spcPct val="100000"/>
              </a:lnSpc>
              <a:spcBef>
                <a:spcPts val="55"/>
              </a:spcBef>
              <a:tabLst>
                <a:tab pos="346918" algn="l"/>
              </a:tabLst>
            </a:pPr>
            <a:r>
              <a:rPr lang="en-US" sz="1154" spc="-5" dirty="0">
                <a:latin typeface="Arial"/>
                <a:cs typeface="Arial"/>
              </a:rPr>
              <a:t>Nov 2020: FRIB First Experiments - Proposal Preparation</a:t>
            </a:r>
            <a:r>
              <a:rPr lang="en-US" sz="1154" spc="134" dirty="0">
                <a:latin typeface="Arial"/>
                <a:cs typeface="Arial"/>
              </a:rPr>
              <a:t> </a:t>
            </a:r>
            <a:r>
              <a:rPr lang="en-US" sz="1154" spc="-5" dirty="0">
                <a:latin typeface="Arial"/>
                <a:cs typeface="Arial"/>
              </a:rPr>
              <a:t>workshop (2)</a:t>
            </a:r>
          </a:p>
          <a:p>
            <a:pPr marL="346333" lvl="1" indent="-139470">
              <a:lnSpc>
                <a:spcPct val="100000"/>
              </a:lnSpc>
              <a:spcBef>
                <a:spcPts val="55"/>
              </a:spcBef>
              <a:tabLst>
                <a:tab pos="346918" algn="l"/>
              </a:tabLst>
            </a:pPr>
            <a:r>
              <a:rPr lang="en-US" sz="1154" spc="-5" dirty="0">
                <a:latin typeface="Arial"/>
                <a:cs typeface="Arial"/>
              </a:rPr>
              <a:t>Dec 2020: Call for Proposals</a:t>
            </a:r>
          </a:p>
          <a:p>
            <a:pPr marL="346333" lvl="1" indent="-139470">
              <a:lnSpc>
                <a:spcPct val="100000"/>
              </a:lnSpc>
              <a:spcBef>
                <a:spcPts val="55"/>
              </a:spcBef>
              <a:tabLst>
                <a:tab pos="346918" algn="l"/>
              </a:tabLst>
            </a:pPr>
            <a:r>
              <a:rPr lang="en-US" sz="1154" spc="-5" dirty="0">
                <a:latin typeface="Arial"/>
                <a:cs typeface="Arial"/>
              </a:rPr>
              <a:t>May 2021: FRIB Program Advisory Committee (PAC 1)</a:t>
            </a:r>
          </a:p>
          <a:p>
            <a:pPr marL="346333" lvl="1" indent="-139470">
              <a:lnSpc>
                <a:spcPct val="100000"/>
              </a:lnSpc>
              <a:spcBef>
                <a:spcPts val="55"/>
              </a:spcBef>
              <a:tabLst>
                <a:tab pos="346918" algn="l"/>
              </a:tabLst>
            </a:pPr>
            <a:r>
              <a:rPr lang="en-US" sz="1154" spc="-5" dirty="0">
                <a:latin typeface="Arial"/>
                <a:cs typeface="Arial"/>
              </a:rPr>
              <a:t>Early 2022: first user experiments</a:t>
            </a:r>
            <a:endParaRPr lang="en-US" sz="1154" dirty="0">
              <a:latin typeface="Arial"/>
              <a:cs typeface="Arial"/>
            </a:endParaRPr>
          </a:p>
          <a:p>
            <a:pPr marL="177562" marR="4379258" indent="-165841">
              <a:lnSpc>
                <a:spcPts val="1679"/>
              </a:lnSpc>
              <a:spcBef>
                <a:spcPts val="1117"/>
              </a:spcBef>
              <a:buFont typeface="Wingdings"/>
              <a:buChar char=""/>
              <a:tabLst>
                <a:tab pos="178148" algn="l"/>
              </a:tabLst>
            </a:pPr>
            <a:r>
              <a:rPr lang="en-US" sz="1569" spc="-8" dirty="0">
                <a:latin typeface="Arial"/>
                <a:cs typeface="Arial"/>
              </a:rPr>
              <a:t>User </a:t>
            </a:r>
            <a:r>
              <a:rPr lang="en-US" sz="1569" spc="-14" dirty="0">
                <a:latin typeface="Arial"/>
                <a:cs typeface="Arial"/>
              </a:rPr>
              <a:t>needs and high </a:t>
            </a:r>
            <a:r>
              <a:rPr lang="en-US" sz="1569" spc="-8" dirty="0">
                <a:latin typeface="Arial"/>
                <a:cs typeface="Arial"/>
              </a:rPr>
              <a:t>user satisfaction are </a:t>
            </a:r>
            <a:r>
              <a:rPr lang="en-US" sz="1569" spc="-14" dirty="0">
                <a:latin typeface="Arial"/>
                <a:cs typeface="Arial"/>
              </a:rPr>
              <a:t>important </a:t>
            </a:r>
            <a:r>
              <a:rPr lang="en-US" sz="1569" spc="-8" dirty="0">
                <a:latin typeface="Arial"/>
                <a:cs typeface="Arial"/>
              </a:rPr>
              <a:t>to</a:t>
            </a:r>
            <a:r>
              <a:rPr lang="en-US" sz="1569" spc="33" dirty="0">
                <a:latin typeface="Arial"/>
                <a:cs typeface="Arial"/>
              </a:rPr>
              <a:t> </a:t>
            </a:r>
            <a:r>
              <a:rPr lang="en-US" sz="1569" spc="-8" dirty="0">
                <a:latin typeface="Arial"/>
                <a:cs typeface="Arial"/>
              </a:rPr>
              <a:t>FRIB</a:t>
            </a:r>
            <a:endParaRPr lang="en-US" sz="1569" dirty="0">
              <a:latin typeface="Arial"/>
              <a:cs typeface="Arial"/>
            </a:endParaRPr>
          </a:p>
          <a:p>
            <a:pPr marL="346333" lvl="1" indent="-139470">
              <a:lnSpc>
                <a:spcPct val="100000"/>
              </a:lnSpc>
              <a:spcBef>
                <a:spcPts val="41"/>
              </a:spcBef>
              <a:tabLst>
                <a:tab pos="346918" algn="l"/>
              </a:tabLst>
            </a:pPr>
            <a:r>
              <a:rPr lang="en-US" sz="1154" spc="-5" dirty="0">
                <a:latin typeface="Arial"/>
                <a:cs typeface="Arial"/>
              </a:rPr>
              <a:t>ISO 9001 quality systems to assess user satisfaction</a:t>
            </a:r>
            <a:endParaRPr lang="en-US" sz="1154" dirty="0">
              <a:latin typeface="Arial"/>
              <a:cs typeface="Arial"/>
            </a:endParaRPr>
          </a:p>
          <a:p>
            <a:pPr marL="177562" indent="-165841">
              <a:lnSpc>
                <a:spcPct val="100000"/>
              </a:lnSpc>
              <a:spcBef>
                <a:spcPts val="891"/>
              </a:spcBef>
              <a:buFont typeface="Wingdings"/>
              <a:buChar char=""/>
              <a:tabLst>
                <a:tab pos="178148" algn="l"/>
              </a:tabLst>
            </a:pPr>
            <a:r>
              <a:rPr lang="en-US" sz="1569" spc="-14" dirty="0">
                <a:latin typeface="Arial"/>
                <a:cs typeface="Arial"/>
              </a:rPr>
              <a:t>Annual</a:t>
            </a:r>
            <a:r>
              <a:rPr lang="en-US" sz="1569" dirty="0">
                <a:latin typeface="Arial"/>
                <a:cs typeface="Arial"/>
              </a:rPr>
              <a:t> </a:t>
            </a:r>
            <a:r>
              <a:rPr lang="en-US" sz="1569" spc="-14" dirty="0">
                <a:latin typeface="Arial"/>
                <a:cs typeface="Arial"/>
              </a:rPr>
              <a:t>meetings</a:t>
            </a:r>
            <a:endParaRPr lang="en-US" sz="1569" dirty="0">
              <a:latin typeface="Arial"/>
              <a:cs typeface="Arial"/>
            </a:endParaRPr>
          </a:p>
          <a:p>
            <a:pPr marL="346333" lvl="1" indent="-139470" defTabSz="843856" eaLnBrk="1" fontAlgn="auto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SzTx/>
              <a:buFontTx/>
              <a:buChar char="•"/>
              <a:tabLst>
                <a:tab pos="346918" algn="l"/>
              </a:tabLst>
            </a:pPr>
            <a:r>
              <a:rPr lang="en-US" sz="1154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User meeting (three days with 200-300</a:t>
            </a:r>
            <a:r>
              <a:rPr lang="en-US" sz="1154" spc="87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1154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participants)</a:t>
            </a:r>
            <a:endParaRPr lang="en-US" sz="1154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409621" indent="0" defTabSz="843856" eaLnBrk="1" fontAlgn="auto" hangingPunct="1">
              <a:lnSpc>
                <a:spcPct val="100000"/>
              </a:lnSpc>
              <a:spcBef>
                <a:spcPts val="83"/>
              </a:spcBef>
              <a:spcAft>
                <a:spcPts val="0"/>
              </a:spcAft>
              <a:buSzTx/>
              <a:buNone/>
            </a:pPr>
            <a:r>
              <a:rPr lang="en-US" sz="1015" spc="14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» </a:t>
            </a:r>
            <a:r>
              <a:rPr lang="en-US" sz="1015" spc="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Most recent </a:t>
            </a:r>
            <a:r>
              <a:rPr lang="en-US" sz="1015" spc="8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meeting August 2020 </a:t>
            </a:r>
            <a:r>
              <a:rPr lang="en-US" sz="1015" spc="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(online)</a:t>
            </a:r>
            <a:endParaRPr lang="en-US" sz="1015" spc="8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95375" lvl="1" indent="0" defTabSz="741320">
              <a:spcBef>
                <a:spcPts val="185"/>
              </a:spcBef>
              <a:buNone/>
              <a:defRPr/>
            </a:pPr>
            <a:endParaRPr lang="en-US" sz="1908" kern="0" dirty="0">
              <a:solidFill>
                <a:prstClr val="black"/>
              </a:solidFill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141759" y="141654"/>
            <a:ext cx="8855217" cy="838264"/>
          </a:xfrm>
        </p:spPr>
        <p:txBody>
          <a:bodyPr/>
          <a:lstStyle/>
          <a:p>
            <a:r>
              <a:rPr lang="en-US" spc="-8" dirty="0"/>
              <a:t>1,500 </a:t>
            </a:r>
            <a:r>
              <a:rPr lang="en-US" spc="-5" dirty="0"/>
              <a:t>Users Engaged and Ready </a:t>
            </a:r>
            <a:r>
              <a:rPr lang="en-US" dirty="0"/>
              <a:t>for</a:t>
            </a:r>
            <a:r>
              <a:rPr lang="en-US" spc="-79" dirty="0"/>
              <a:t> </a:t>
            </a:r>
            <a:r>
              <a:rPr lang="en-US" spc="-8" dirty="0"/>
              <a:t>Science</a:t>
            </a:r>
            <a:br>
              <a:rPr lang="en-US" dirty="0"/>
            </a:br>
            <a:r>
              <a:rPr lang="en-US" sz="2671" dirty="0"/>
              <a:t>fribusers.org</a:t>
            </a:r>
            <a:endParaRPr lang="en-US" dirty="0"/>
          </a:p>
        </p:txBody>
      </p:sp>
      <p:sp>
        <p:nvSpPr>
          <p:cNvPr id="10" name="object 4"/>
          <p:cNvSpPr/>
          <p:nvPr/>
        </p:nvSpPr>
        <p:spPr>
          <a:xfrm>
            <a:off x="5199629" y="1751842"/>
            <a:ext cx="3797348" cy="13948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72"/>
          </a:p>
        </p:txBody>
      </p:sp>
      <p:sp>
        <p:nvSpPr>
          <p:cNvPr id="17" name="object 5"/>
          <p:cNvSpPr/>
          <p:nvPr/>
        </p:nvSpPr>
        <p:spPr>
          <a:xfrm>
            <a:off x="5204893" y="3200171"/>
            <a:ext cx="3797349" cy="20013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72"/>
          </a:p>
        </p:txBody>
      </p:sp>
      <p:sp>
        <p:nvSpPr>
          <p:cNvPr id="18" name="object 7"/>
          <p:cNvSpPr/>
          <p:nvPr/>
        </p:nvSpPr>
        <p:spPr>
          <a:xfrm>
            <a:off x="4569367" y="4340059"/>
            <a:ext cx="1475868" cy="9519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72"/>
          </a:p>
        </p:txBody>
      </p:sp>
      <p:sp>
        <p:nvSpPr>
          <p:cNvPr id="19" name="object 8"/>
          <p:cNvSpPr/>
          <p:nvPr/>
        </p:nvSpPr>
        <p:spPr>
          <a:xfrm>
            <a:off x="141759" y="5254961"/>
            <a:ext cx="8855218" cy="7940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72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7BDCE1-5AE4-4188-8750-249CBE256D4F}"/>
              </a:ext>
            </a:extLst>
          </p:cNvPr>
          <p:cNvSpPr txBox="1"/>
          <p:nvPr/>
        </p:nvSpPr>
        <p:spPr>
          <a:xfrm flipH="1">
            <a:off x="613091" y="4793296"/>
            <a:ext cx="3876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First Physics Spring of 2022</a:t>
            </a:r>
          </a:p>
        </p:txBody>
      </p:sp>
    </p:spTree>
    <p:extLst>
      <p:ext uri="{BB962C8B-B14F-4D97-AF65-F5344CB8AC3E}">
        <p14:creationId xmlns:p14="http://schemas.microsoft.com/office/powerpoint/2010/main" val="13933730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519" y="0"/>
            <a:ext cx="9144001" cy="68514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924" y="1357542"/>
            <a:ext cx="1800225" cy="1000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" y="1357542"/>
            <a:ext cx="1800225" cy="1000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717" y="1323037"/>
            <a:ext cx="1800225" cy="1000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30845"/>
            <a:ext cx="1800225" cy="10001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943" y="2430845"/>
            <a:ext cx="1800225" cy="10001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6" y="3515229"/>
            <a:ext cx="1800225" cy="10001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830" y="3515229"/>
            <a:ext cx="1800225" cy="10001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289" y="4642101"/>
            <a:ext cx="1800225" cy="10001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7" y="2430845"/>
            <a:ext cx="1800225" cy="10001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831" y="2430845"/>
            <a:ext cx="1800225" cy="10001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41" y="4642099"/>
            <a:ext cx="1800225" cy="10001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5" y="2430845"/>
            <a:ext cx="1800225" cy="9981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438" y="4653775"/>
            <a:ext cx="1800225" cy="10001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"/>
          <a:stretch/>
        </p:blipFill>
        <p:spPr>
          <a:xfrm>
            <a:off x="7358332" y="4653775"/>
            <a:ext cx="1749948" cy="100600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"/>
          <a:stretch/>
        </p:blipFill>
        <p:spPr>
          <a:xfrm>
            <a:off x="5564038" y="5755685"/>
            <a:ext cx="1759180" cy="10001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84" y="5768747"/>
            <a:ext cx="1800225" cy="10001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261" y="5746897"/>
            <a:ext cx="1800225" cy="10001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" y="5751151"/>
            <a:ext cx="1800225" cy="10001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2613" y="253741"/>
            <a:ext cx="2779461" cy="926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2800">
                <a:solidFill>
                  <a:srgbClr val="106636"/>
                </a:solidFill>
                <a:latin typeface="+mn-lt"/>
                <a:ea typeface="+mj-ea"/>
                <a:cs typeface="Arial" pitchFamily="34" charset="0"/>
              </a:defRPr>
            </a:lvl1pPr>
            <a:lvl2pPr algn="ctr" eaLnBrk="0" hangingPunct="0">
              <a:defRPr sz="2400">
                <a:solidFill>
                  <a:srgbClr val="106636"/>
                </a:solidFill>
                <a:cs typeface="Arial" charset="0"/>
              </a:defRPr>
            </a:lvl2pPr>
            <a:lvl3pPr algn="ctr" eaLnBrk="0" hangingPunct="0">
              <a:defRPr sz="2400">
                <a:solidFill>
                  <a:srgbClr val="106636"/>
                </a:solidFill>
                <a:cs typeface="Arial" charset="0"/>
              </a:defRPr>
            </a:lvl3pPr>
            <a:lvl4pPr algn="ctr" eaLnBrk="0" hangingPunct="0">
              <a:defRPr sz="2400">
                <a:solidFill>
                  <a:srgbClr val="106636"/>
                </a:solidFill>
                <a:cs typeface="Arial" charset="0"/>
              </a:defRPr>
            </a:lvl4pPr>
            <a:lvl5pPr algn="ctr" eaLnBrk="0" hangingPunct="0">
              <a:defRPr sz="2400">
                <a:solidFill>
                  <a:srgbClr val="106636"/>
                </a:solidFill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cs typeface="Arial" charset="0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Office of Science User Facilities</a:t>
            </a:r>
          </a:p>
        </p:txBody>
      </p:sp>
      <p:pic>
        <p:nvPicPr>
          <p:cNvPr id="1026" name="Picture 2" descr="http://science.energy.gov/~/media/ascr/images/facilities/user-facilities/cori3-at-CRT-thumb.jpg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"/>
          <a:stretch/>
        </p:blipFill>
        <p:spPr bwMode="auto">
          <a:xfrm>
            <a:off x="5512278" y="1330331"/>
            <a:ext cx="1747325" cy="99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6769446" y="2142129"/>
            <a:ext cx="543739" cy="21544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NERSC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7373177" y="112889"/>
            <a:ext cx="1756304" cy="1106138"/>
            <a:chOff x="7270365" y="1312346"/>
            <a:chExt cx="1824641" cy="102573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0365" y="1312346"/>
              <a:ext cx="1800225" cy="100012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618593" y="2122636"/>
              <a:ext cx="47641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ESnet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221982" y="2157973"/>
            <a:ext cx="4171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129415" y="2123469"/>
            <a:ext cx="351378" cy="215444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JGI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95025" y="5442532"/>
            <a:ext cx="396263" cy="21544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96199" y="5442532"/>
            <a:ext cx="423514" cy="215444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HFIR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376361" y="2157973"/>
            <a:ext cx="470000" cy="21544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EMSL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675153" y="3921679"/>
            <a:ext cx="396263" cy="215444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027131" y="3221770"/>
            <a:ext cx="452368" cy="21544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LCLS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751969" y="3221770"/>
            <a:ext cx="550152" cy="215444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NSLS-II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7343774" y="1330332"/>
            <a:ext cx="1841878" cy="1008582"/>
            <a:chOff x="7343774" y="2430845"/>
            <a:chExt cx="1841878" cy="100636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3774" y="2430845"/>
              <a:ext cx="1800225" cy="1000125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8726872" y="3221770"/>
              <a:ext cx="45878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SSRL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386747" y="3221770"/>
            <a:ext cx="3898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104073" y="4304754"/>
            <a:ext cx="4171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CNM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871971" y="4304754"/>
            <a:ext cx="486030" cy="21544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CNMS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783385" y="3115534"/>
            <a:ext cx="3938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TMF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182913" y="6553428"/>
            <a:ext cx="526106" cy="21544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335239" y="6561710"/>
            <a:ext cx="434734" cy="215444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RHIC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096782" y="5438456"/>
            <a:ext cx="4523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DIII-D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930388" y="6574868"/>
            <a:ext cx="383439" cy="21544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ATF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119241" y="5438456"/>
            <a:ext cx="1029644" cy="21544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Fermilab AC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002126" y="6531576"/>
            <a:ext cx="537327" cy="21544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CEBAF</a:t>
            </a:r>
          </a:p>
        </p:txBody>
      </p:sp>
      <p:sp>
        <p:nvSpPr>
          <p:cNvPr id="13" name="Oval 12"/>
          <p:cNvSpPr/>
          <p:nvPr/>
        </p:nvSpPr>
        <p:spPr>
          <a:xfrm>
            <a:off x="2561897" y="224759"/>
            <a:ext cx="953813" cy="926177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Number of User Facilities</a:t>
            </a:r>
          </a:p>
          <a:p>
            <a:pPr algn="ctr"/>
            <a:r>
              <a:rPr lang="en-US" sz="2000" b="1" dirty="0"/>
              <a:t>28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527" y="4646132"/>
            <a:ext cx="1739657" cy="1011844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6747003" y="5374948"/>
            <a:ext cx="566182" cy="21544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NSTX-U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" y="3509442"/>
            <a:ext cx="1800225" cy="100012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905" y="3509442"/>
            <a:ext cx="1800225" cy="1000125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3254440" y="4298967"/>
            <a:ext cx="423514" cy="21544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CINT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407930" y="4298967"/>
            <a:ext cx="3946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1" t="50963" r="14996" b="15118"/>
          <a:stretch/>
        </p:blipFill>
        <p:spPr>
          <a:xfrm>
            <a:off x="7348536" y="3514193"/>
            <a:ext cx="1741690" cy="1006006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8358283" y="4107598"/>
            <a:ext cx="734771" cy="21544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FACET II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B09358FD-836F-4C16-BFEB-E78835034321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7956" y="190404"/>
            <a:ext cx="1756304" cy="107629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916A3730-F956-4624-BB91-0EB3FEEB852D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5081" y="186305"/>
            <a:ext cx="1800225" cy="11010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B914A0-415B-4F92-88E2-0CD923267D89}"/>
              </a:ext>
            </a:extLst>
          </p:cNvPr>
          <p:cNvSpPr txBox="1"/>
          <p:nvPr/>
        </p:nvSpPr>
        <p:spPr>
          <a:xfrm>
            <a:off x="4684889" y="925917"/>
            <a:ext cx="4445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ALCF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189A9B-99C0-495E-BC43-0DE166A50B9F}"/>
              </a:ext>
            </a:extLst>
          </p:cNvPr>
          <p:cNvSpPr txBox="1"/>
          <p:nvPr/>
        </p:nvSpPr>
        <p:spPr>
          <a:xfrm>
            <a:off x="6731994" y="995980"/>
            <a:ext cx="5210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OLCF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837" y="5745386"/>
            <a:ext cx="1678098" cy="995048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8699494" y="6533728"/>
            <a:ext cx="423514" cy="21544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FRIB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1D61157-880B-49C7-85D0-68863019C8F1}"/>
              </a:ext>
            </a:extLst>
          </p:cNvPr>
          <p:cNvSpPr/>
          <p:nvPr/>
        </p:nvSpPr>
        <p:spPr>
          <a:xfrm>
            <a:off x="6876530" y="5590392"/>
            <a:ext cx="2895600" cy="13254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9037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6A5280-78DE-412B-8B52-2E04914C7C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299" y="2827083"/>
            <a:ext cx="6010325" cy="334445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 bwMode="auto">
          <a:xfrm>
            <a:off x="533400" y="1143000"/>
            <a:ext cx="7848600" cy="1371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811B3B6C-9B00-4AD5-9589-F55525D81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4500" y="830517"/>
            <a:ext cx="3543300" cy="258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FBC313-F07B-4FBB-B969-11AA7D0EBB17}"/>
              </a:ext>
            </a:extLst>
          </p:cNvPr>
          <p:cNvSpPr txBox="1"/>
          <p:nvPr/>
        </p:nvSpPr>
        <p:spPr>
          <a:xfrm>
            <a:off x="6631338" y="3761566"/>
            <a:ext cx="2317686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Annual EICUG meeting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2016 UC Berkeley, CA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2016 Argonne, IL</a:t>
            </a:r>
          </a:p>
          <a:p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Trieste, Italy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2018 Washington, DC</a:t>
            </a:r>
          </a:p>
          <a:p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Paris, France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2020 Miami, FL</a:t>
            </a:r>
          </a:p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Warsaw, Poland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CD6B24-D5B6-4C6B-A714-CB5FB4EC9FFC}"/>
              </a:ext>
            </a:extLst>
          </p:cNvPr>
          <p:cNvSpPr txBox="1"/>
          <p:nvPr/>
        </p:nvSpPr>
        <p:spPr>
          <a:xfrm flipH="1">
            <a:off x="2629462" y="109596"/>
            <a:ext cx="478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EIC User Community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F932DF8-EC0E-43D2-9C22-88470CCD835F}"/>
              </a:ext>
            </a:extLst>
          </p:cNvPr>
          <p:cNvSpPr txBox="1">
            <a:spLocks/>
          </p:cNvSpPr>
          <p:nvPr/>
        </p:nvSpPr>
        <p:spPr>
          <a:xfrm>
            <a:off x="438150" y="830517"/>
            <a:ext cx="4583187" cy="193587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sz="1800" b="0" dirty="0"/>
              <a:t>EIC Users Group Formed in 2016  </a:t>
            </a:r>
          </a:p>
          <a:p>
            <a:r>
              <a:rPr lang="en-US" altLang="en-US" sz="1800" b="0" dirty="0">
                <a:solidFill>
                  <a:srgbClr val="0000FF"/>
                </a:solidFill>
              </a:rPr>
              <a:t>EICUG.ORG</a:t>
            </a:r>
          </a:p>
          <a:p>
            <a:pPr algn="l"/>
            <a:endParaRPr lang="is-IS" sz="800" b="0" dirty="0">
              <a:solidFill>
                <a:srgbClr val="0432FF"/>
              </a:solidFill>
            </a:endParaRPr>
          </a:p>
          <a:p>
            <a:pPr algn="l"/>
            <a:r>
              <a:rPr lang="is-IS" sz="1800" b="0" dirty="0"/>
              <a:t>Status February 2021:</a:t>
            </a:r>
          </a:p>
          <a:p>
            <a:pPr marL="285750" indent="-285750" algn="l">
              <a:buFont typeface="Arial" panose="020B0604020202020204" pitchFamily="34" charset="0"/>
              <a:buChar char="•"/>
              <a:tabLst>
                <a:tab pos="2740025" algn="r"/>
              </a:tabLst>
            </a:pPr>
            <a:r>
              <a:rPr lang="is-IS" sz="1800" b="0" dirty="0"/>
              <a:t>Collaborators	1259</a:t>
            </a:r>
          </a:p>
          <a:p>
            <a:pPr marL="285750" indent="-285750" algn="l">
              <a:buFont typeface="Arial" panose="020B0604020202020204" pitchFamily="34" charset="0"/>
              <a:buChar char="•"/>
              <a:tabLst>
                <a:tab pos="2740025" algn="r"/>
              </a:tabLst>
            </a:pPr>
            <a:r>
              <a:rPr lang="is-IS" sz="1800" b="0" dirty="0"/>
              <a:t>Institutions	252</a:t>
            </a:r>
          </a:p>
          <a:p>
            <a:pPr marL="285750" indent="-285750" algn="l">
              <a:buFont typeface="Arial" panose="020B0604020202020204" pitchFamily="34" charset="0"/>
              <a:buChar char="•"/>
              <a:tabLst>
                <a:tab pos="2740025" algn="r"/>
              </a:tabLst>
            </a:pPr>
            <a:r>
              <a:rPr lang="is-IS" sz="1800" b="0" dirty="0"/>
              <a:t>Countries	34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17924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2756" y="858980"/>
            <a:ext cx="4159245" cy="48320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Recommendations:</a:t>
            </a:r>
          </a:p>
          <a:p>
            <a:pPr marL="280988" indent="-280988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Capitalize on investments made to maintain U.S. leadership in nuclear science. </a:t>
            </a:r>
            <a:endParaRPr lang="en-US" dirty="0">
              <a:sym typeface="Symbol" panose="05050102010706020507" pitchFamily="18" charset="2"/>
            </a:endParaRPr>
          </a:p>
          <a:p>
            <a:pPr marL="280988" indent="-280988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Develop and deploy a U.S.-led ton-scale neutrino-less double beta decay experiment.</a:t>
            </a:r>
          </a:p>
          <a:p>
            <a:pPr marL="280988" indent="-280988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Construct a high-energy high-luminosity polarized electron-ion collider (EIC) as the highest priority for new construction following the completion of FRIB.</a:t>
            </a:r>
          </a:p>
          <a:p>
            <a:pPr marL="280988" indent="-280988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Increase investment in small-scale and mid-scale projects and initiatives that enable forefront research at universities and laboratories.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221" y="1085033"/>
            <a:ext cx="3473023" cy="44834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6976"/>
          </a:xfrm>
        </p:spPr>
        <p:txBody>
          <a:bodyPr/>
          <a:lstStyle/>
          <a:p>
            <a:r>
              <a:rPr lang="en-US" dirty="0">
                <a:solidFill>
                  <a:srgbClr val="006600"/>
                </a:solidFill>
              </a:rPr>
              <a:t>The 2015 Long Range Plan for Nuclear Science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5011" y="5803076"/>
            <a:ext cx="7297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NP  continues to execute on the 2015 LRP Vision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A01277-147D-4684-ADDA-4693FB1CCD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64" y="1243173"/>
            <a:ext cx="443471" cy="6541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D1C273-9FF8-4DEB-9FE5-1D273D734D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415" y="3560746"/>
            <a:ext cx="443471" cy="6541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29D3F1-2E3B-4CA0-8ABC-8A3AFAE83A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414" y="4914370"/>
            <a:ext cx="443471" cy="6541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D2A2E2-85BE-430E-8B14-2A36AF4CD2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64" y="2695529"/>
            <a:ext cx="221736" cy="327060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BD3F242-EE0C-43D1-84D9-E61B5CA33C37}"/>
              </a:ext>
            </a:extLst>
          </p:cNvPr>
          <p:cNvSpPr/>
          <p:nvPr/>
        </p:nvSpPr>
        <p:spPr>
          <a:xfrm>
            <a:off x="4232955" y="2599811"/>
            <a:ext cx="449913" cy="587340"/>
          </a:xfrm>
          <a:prstGeom prst="rect">
            <a:avLst/>
          </a:prstGeom>
          <a:solidFill>
            <a:schemeClr val="bg2">
              <a:lumMod val="50000"/>
              <a:alpha val="2509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5786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3D5E9D0-467D-4F55-B608-3884CE05139F}"/>
              </a:ext>
            </a:extLst>
          </p:cNvPr>
          <p:cNvSpPr txBox="1"/>
          <p:nvPr/>
        </p:nvSpPr>
        <p:spPr>
          <a:xfrm>
            <a:off x="209889" y="766596"/>
            <a:ext cx="8743611" cy="5180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en-US" sz="2400" dirty="0"/>
              <a:t>Three Front-Runner Technologies</a:t>
            </a: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Scintillating bolometry </a:t>
            </a:r>
            <a:r>
              <a:rPr lang="en-US" sz="2400" baseline="-25000" dirty="0"/>
              <a:t> </a:t>
            </a:r>
            <a:r>
              <a:rPr lang="en-US" sz="2400" dirty="0"/>
              <a:t>(</a:t>
            </a:r>
            <a:r>
              <a:rPr lang="en-US" sz="2400" b="1" dirty="0"/>
              <a:t>CUPID</a:t>
            </a:r>
            <a:r>
              <a:rPr lang="en-US" sz="2400" dirty="0"/>
              <a:t>, </a:t>
            </a:r>
            <a:r>
              <a:rPr lang="en-US" sz="2400" baseline="30000" dirty="0"/>
              <a:t>100 </a:t>
            </a:r>
            <a:r>
              <a:rPr lang="en-US" sz="2400" dirty="0"/>
              <a:t>Mo enriched Li</a:t>
            </a:r>
            <a:r>
              <a:rPr lang="en-US" sz="2400" baseline="-25000" dirty="0"/>
              <a:t>2</a:t>
            </a:r>
            <a:r>
              <a:rPr lang="en-US" sz="2400" dirty="0"/>
              <a:t>Mo</a:t>
            </a:r>
            <a:r>
              <a:rPr lang="en-US" sz="2400" baseline="-25000" dirty="0"/>
              <a:t>4</a:t>
            </a:r>
            <a:r>
              <a:rPr lang="en-US" sz="2400" dirty="0"/>
              <a:t> crystals)</a:t>
            </a: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Enriched </a:t>
            </a:r>
            <a:r>
              <a:rPr lang="en-US" sz="2400" baseline="30000" dirty="0"/>
              <a:t>76</a:t>
            </a:r>
            <a:r>
              <a:rPr lang="en-US" sz="2400" dirty="0"/>
              <a:t>Ge crystals (</a:t>
            </a:r>
            <a:r>
              <a:rPr lang="en-US" sz="2400" b="1" dirty="0"/>
              <a:t>LEGEND-1000</a:t>
            </a:r>
            <a:r>
              <a:rPr lang="en-US" sz="2400" dirty="0"/>
              <a:t>, drifted charge, point contact detectors )</a:t>
            </a: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Liquid Xenon TPC (</a:t>
            </a:r>
            <a:r>
              <a:rPr lang="en-US" sz="2400" b="1" dirty="0" err="1"/>
              <a:t>nEXO</a:t>
            </a:r>
            <a:r>
              <a:rPr lang="en-US" sz="2400" dirty="0"/>
              <a:t>,  light via APD, drifted ionization)</a:t>
            </a:r>
          </a:p>
          <a:p>
            <a:pPr>
              <a:spcBef>
                <a:spcPts val="1000"/>
              </a:spcBef>
            </a:pPr>
            <a:r>
              <a:rPr lang="en-US" sz="2400" dirty="0"/>
              <a:t>Background constraints are exceptionally challenging </a:t>
            </a:r>
            <a:r>
              <a:rPr lang="en-US" sz="2400" dirty="0">
                <a:sym typeface="Symbol" panose="05050102010706020507" pitchFamily="18" charset="2"/>
              </a:rPr>
              <a:t>&lt; 1 count/ton of material/year</a:t>
            </a:r>
            <a:endParaRPr lang="en-US" sz="2400" dirty="0"/>
          </a:p>
          <a:p>
            <a:pPr>
              <a:spcBef>
                <a:spcPts val="1000"/>
              </a:spcBef>
            </a:pPr>
            <a:r>
              <a:rPr lang="en-US" sz="2400" dirty="0"/>
              <a:t>Also, must choose between possible sites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SURF (SD)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 err="1"/>
              <a:t>SnoLab</a:t>
            </a:r>
            <a:r>
              <a:rPr lang="en-US" sz="2400" dirty="0"/>
              <a:t> (Canada)			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Gran </a:t>
            </a:r>
            <a:r>
              <a:rPr lang="en-US" sz="2400" dirty="0" err="1"/>
              <a:t>Sasso</a:t>
            </a:r>
            <a:r>
              <a:rPr lang="en-US" sz="2400" dirty="0"/>
              <a:t> (Italy)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566B0B-96C9-427E-A548-F9837AD44B8B}"/>
              </a:ext>
            </a:extLst>
          </p:cNvPr>
          <p:cNvSpPr txBox="1"/>
          <p:nvPr/>
        </p:nvSpPr>
        <p:spPr>
          <a:xfrm>
            <a:off x="445770" y="160867"/>
            <a:ext cx="9086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Upcoming Decisions on Neutrino-less Double Beta Decay</a:t>
            </a: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240EE18E-922B-4571-820F-36A0E05D8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550" y="4599522"/>
            <a:ext cx="2248350" cy="1616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D8EE9FDE-4A8A-41D7-A081-B1EF0AF571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191" y="3655412"/>
            <a:ext cx="1738574" cy="2662404"/>
          </a:xfrm>
          <a:prstGeom prst="rect">
            <a:avLst/>
          </a:prstGeom>
        </p:spPr>
      </p:pic>
      <p:pic>
        <p:nvPicPr>
          <p:cNvPr id="8" name="Picture 7" descr="A picture containing indoor, refrigerator, sitting, table&#10;&#10;Description automatically generated">
            <a:extLst>
              <a:ext uri="{FF2B5EF4-FFF2-40B4-BE49-F238E27FC236}">
                <a16:creationId xmlns:a16="http://schemas.microsoft.com/office/drawing/2014/main" id="{200BD988-7D79-43DF-96AB-A2C10E3A9D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8"/>
          <a:stretch/>
        </p:blipFill>
        <p:spPr>
          <a:xfrm>
            <a:off x="5627268" y="4073907"/>
            <a:ext cx="1656790" cy="21424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2BC96C-D34D-4B69-A1C1-B1B748D97701}"/>
              </a:ext>
            </a:extLst>
          </p:cNvPr>
          <p:cNvSpPr txBox="1"/>
          <p:nvPr/>
        </p:nvSpPr>
        <p:spPr>
          <a:xfrm flipH="1">
            <a:off x="4381725" y="5722072"/>
            <a:ext cx="8716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CUPID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09F9B1-B2F8-4445-B3B8-42861050EDD3}"/>
              </a:ext>
            </a:extLst>
          </p:cNvPr>
          <p:cNvSpPr txBox="1"/>
          <p:nvPr/>
        </p:nvSpPr>
        <p:spPr>
          <a:xfrm flipH="1">
            <a:off x="6327547" y="5722072"/>
            <a:ext cx="8716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err="1"/>
              <a:t>nEXO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637C9D-5FFC-4867-A7E9-4501A18192F1}"/>
              </a:ext>
            </a:extLst>
          </p:cNvPr>
          <p:cNvSpPr txBox="1"/>
          <p:nvPr/>
        </p:nvSpPr>
        <p:spPr>
          <a:xfrm flipH="1">
            <a:off x="7772300" y="5762835"/>
            <a:ext cx="11618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LEGEND</a:t>
            </a:r>
          </a:p>
        </p:txBody>
      </p:sp>
    </p:spTree>
    <p:extLst>
      <p:ext uri="{BB962C8B-B14F-4D97-AF65-F5344CB8AC3E}">
        <p14:creationId xmlns:p14="http://schemas.microsoft.com/office/powerpoint/2010/main" val="292560523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3DE9D-DAF2-4175-A480-D4CF5DC56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400"/>
            <a:ext cx="9144000" cy="642156"/>
          </a:xfrm>
        </p:spPr>
        <p:txBody>
          <a:bodyPr/>
          <a:lstStyle/>
          <a:p>
            <a:r>
              <a:rPr lang="en-US" dirty="0"/>
              <a:t>0</a:t>
            </a:r>
            <a:r>
              <a:rPr lang="en-US" dirty="0">
                <a:sym typeface="Symbol" panose="05050102010706020507" pitchFamily="18" charset="2"/>
              </a:rPr>
              <a:t> Progression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8BC860-8CAC-4107-B94F-21AB3017D935}"/>
              </a:ext>
            </a:extLst>
          </p:cNvPr>
          <p:cNvSpPr txBox="1"/>
          <p:nvPr/>
        </p:nvSpPr>
        <p:spPr>
          <a:xfrm flipH="1">
            <a:off x="0" y="926444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Monthly Technical Updates with LEGEND-100, </a:t>
            </a:r>
            <a:r>
              <a:rPr lang="en-US" sz="2400" dirty="0" err="1"/>
              <a:t>nEXO</a:t>
            </a:r>
            <a:r>
              <a:rPr lang="en-US" sz="2400" dirty="0"/>
              <a:t>, and CUPID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Ongoing interactions with potential international collaborators to introduce U.S. perspectives, hear European perspectives, and suggest a global approach to investment in DBD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FFFF00"/>
                </a:highlight>
              </a:rPr>
              <a:t>DBD Portfolio Review will be held July 13-16, 2021 to inform U.S. investment strategy. Instructions published by April 15, 2021.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FFFF00"/>
                </a:highlight>
              </a:rPr>
              <a:t>North American – European Summit will be held September 27-29, 2021 to see if common ground exists for an international approach to DBD investment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Funding for ton-scale 0</a:t>
            </a:r>
            <a:r>
              <a:rPr lang="en-US" sz="2400" dirty="0">
                <a:sym typeface="Symbol" panose="05050102010706020507" pitchFamily="18" charset="2"/>
              </a:rPr>
              <a:t> is going to be challenging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8308571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spect="1" noChangeArrowheads="1"/>
          </p:cNvSpPr>
          <p:nvPr/>
        </p:nvSpPr>
        <p:spPr>
          <a:xfrm>
            <a:off x="-8444" y="755869"/>
            <a:ext cx="4271834" cy="515525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cs typeface="Arial" pitchFamily="34" charset="0"/>
              </a:rPr>
              <a:t>FRIB will increase the number of known isotopes from ~2,000 to ~5,000 and will enable world-leading research on:</a:t>
            </a:r>
          </a:p>
          <a:p>
            <a:pPr marL="173736" indent="-173736">
              <a:spcAft>
                <a:spcPts val="200"/>
              </a:spcAft>
              <a:defRPr/>
            </a:pPr>
            <a:r>
              <a:rPr lang="en-US" sz="2000" u="sng" dirty="0">
                <a:solidFill>
                  <a:prstClr val="black"/>
                </a:solidFill>
                <a:cs typeface="Arial" pitchFamily="34" charset="0"/>
              </a:rPr>
              <a:t>Nuclear Structure</a:t>
            </a:r>
          </a:p>
          <a:p>
            <a:pPr marL="336550" lvl="1" indent="-173038">
              <a:spcAft>
                <a:spcPts val="200"/>
              </a:spcAft>
              <a:buFont typeface="Wingdings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The limits of existence for nuclei</a:t>
            </a:r>
          </a:p>
          <a:p>
            <a:pPr marL="336550" lvl="1" indent="-173038">
              <a:spcAft>
                <a:spcPts val="200"/>
              </a:spcAft>
              <a:buFont typeface="Wingdings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Nuclei that have neutron skins</a:t>
            </a:r>
          </a:p>
          <a:p>
            <a:pPr marL="336550" lvl="1" indent="-173038">
              <a:spcAft>
                <a:spcPts val="800"/>
              </a:spcAft>
              <a:buFont typeface="Wingdings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Synthesis of super heavy elements</a:t>
            </a:r>
          </a:p>
          <a:p>
            <a:pPr marL="173736" indent="-173736">
              <a:spcAft>
                <a:spcPts val="200"/>
              </a:spcAft>
              <a:defRPr/>
            </a:pPr>
            <a:r>
              <a:rPr lang="en-US" sz="2000" u="sng" dirty="0">
                <a:solidFill>
                  <a:prstClr val="black"/>
                </a:solidFill>
                <a:cs typeface="Arial" pitchFamily="34" charset="0"/>
              </a:rPr>
              <a:t>Nuclear Astrophysics</a:t>
            </a:r>
          </a:p>
          <a:p>
            <a:pPr marL="336550" lvl="1" indent="-173038">
              <a:spcAft>
                <a:spcPts val="200"/>
              </a:spcAft>
              <a:buFont typeface="Wingdings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The origin of the heavy elements and explosive nucleo-synthesis</a:t>
            </a:r>
          </a:p>
          <a:p>
            <a:pPr marL="336550" lvl="1" indent="-173038">
              <a:spcAft>
                <a:spcPts val="800"/>
              </a:spcAft>
              <a:buFont typeface="Wingdings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Composition of neutron star crusts</a:t>
            </a:r>
          </a:p>
          <a:p>
            <a:pPr marL="173736" indent="-173736">
              <a:spcAft>
                <a:spcPts val="200"/>
              </a:spcAft>
              <a:defRPr/>
            </a:pPr>
            <a:r>
              <a:rPr lang="en-US" sz="2000" u="sng" dirty="0">
                <a:solidFill>
                  <a:prstClr val="black"/>
                </a:solidFill>
                <a:cs typeface="Arial" pitchFamily="34" charset="0"/>
              </a:rPr>
              <a:t>Fundamental Symmetries</a:t>
            </a:r>
          </a:p>
          <a:p>
            <a:pPr marL="336550" lvl="1" indent="-173038">
              <a:spcAft>
                <a:spcPts val="200"/>
              </a:spcAft>
              <a:buFont typeface="Wingdings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Tests of fundamental symmetries, </a:t>
            </a:r>
            <a:br>
              <a:rPr lang="en-US" dirty="0">
                <a:solidFill>
                  <a:prstClr val="black"/>
                </a:solidFill>
                <a:cs typeface="Arial" pitchFamily="34" charset="0"/>
              </a:rPr>
            </a:br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Atomic EDMs, Weak Charge</a:t>
            </a:r>
          </a:p>
          <a:p>
            <a:pPr marL="163512" lvl="1"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cs typeface="Arial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054535" y="5657669"/>
          <a:ext cx="7270320" cy="54552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284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69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69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69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69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69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69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99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569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5695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72764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PYs</a:t>
                      </a:r>
                      <a:endParaRPr lang="en-US" sz="11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FY 2017 </a:t>
                      </a:r>
                      <a:endParaRPr lang="en-US" sz="11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+mn-lt"/>
                        </a:rPr>
                        <a:t>FY 2018 </a:t>
                      </a:r>
                      <a:endParaRPr lang="en-US" sz="1100" b="1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+mn-lt"/>
                        </a:rPr>
                        <a:t>FY 2019</a:t>
                      </a:r>
                      <a:endParaRPr lang="en-US" sz="1100" b="1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+mn-lt"/>
                        </a:rPr>
                        <a:t>FY 2020</a:t>
                      </a:r>
                      <a:endParaRPr lang="en-US" sz="1100" b="1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+mn-lt"/>
                        </a:rPr>
                        <a:t>FY 2021</a:t>
                      </a:r>
                      <a:endParaRPr lang="en-US" sz="1100" b="1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DOE Total</a:t>
                      </a:r>
                      <a:endParaRPr lang="en-US" sz="11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MSU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TOTAL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76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FUNDING PROFILE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318,000</a:t>
                      </a:r>
                      <a:endParaRPr lang="en-US" sz="11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100,000</a:t>
                      </a:r>
                      <a:endParaRPr lang="en-US" sz="11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97,200</a:t>
                      </a:r>
                      <a:endParaRPr lang="en-US" sz="11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75,000</a:t>
                      </a:r>
                      <a:endParaRPr lang="en-US" sz="11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40,000</a:t>
                      </a:r>
                      <a:endParaRPr lang="en-US" sz="11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5,300</a:t>
                      </a:r>
                      <a:endParaRPr lang="en-US" sz="11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635,500</a:t>
                      </a:r>
                      <a:endParaRPr lang="en-US" sz="11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94,500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730,000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64427" y="139469"/>
            <a:ext cx="8871284" cy="389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dirty="0">
                <a:solidFill>
                  <a:srgbClr val="106636"/>
                </a:solidFill>
                <a:latin typeface="Arial" pitchFamily="34" charset="0"/>
                <a:ea typeface="+mj-ea"/>
                <a:cs typeface="Arial" pitchFamily="34" charset="0"/>
              </a:rPr>
              <a:t>The Next Super High Current, Low Energy Microscope:</a:t>
            </a:r>
          </a:p>
          <a:p>
            <a:pPr algn="ctr" eaLnBrk="0" hangingPunct="0"/>
            <a:r>
              <a:rPr lang="en-US" sz="2000" dirty="0">
                <a:solidFill>
                  <a:srgbClr val="106636"/>
                </a:solidFill>
                <a:latin typeface="Arial" pitchFamily="34" charset="0"/>
                <a:ea typeface="+mj-ea"/>
                <a:cs typeface="Arial" pitchFamily="34" charset="0"/>
              </a:rPr>
              <a:t>The Facility for Rare Isotope Beams (&gt;96% Complete) </a:t>
            </a:r>
          </a:p>
        </p:txBody>
      </p:sp>
      <p:pic>
        <p:nvPicPr>
          <p:cNvPr id="10" name="Picture 3" descr="\\schome.osc.doe.gov\wolfej\My Documents\My Pictures\FRIB2-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" t="28870" r="-585" b="-7717"/>
          <a:stretch/>
        </p:blipFill>
        <p:spPr bwMode="auto">
          <a:xfrm>
            <a:off x="4422546" y="871200"/>
            <a:ext cx="4367124" cy="169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5" b="15335"/>
          <a:stretch/>
        </p:blipFill>
        <p:spPr>
          <a:xfrm>
            <a:off x="4243672" y="2115947"/>
            <a:ext cx="3642323" cy="18972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A1986D-DA76-48FA-8D32-492B563C6A9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893189" y="3654625"/>
            <a:ext cx="2674455" cy="18972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27C92F-87D6-41D5-8D5B-43BD5F6048AD}"/>
              </a:ext>
            </a:extLst>
          </p:cNvPr>
          <p:cNvSpPr txBox="1"/>
          <p:nvPr/>
        </p:nvSpPr>
        <p:spPr>
          <a:xfrm flipH="1">
            <a:off x="6804660" y="3244334"/>
            <a:ext cx="5676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8FC5A7-1FC6-44B9-BB68-8F18899313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4650" y="3244334"/>
            <a:ext cx="241935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4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E9620-0AC6-471E-8C77-CA9CBD416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FRIB Status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8E7F3E-C543-4AFA-BE95-84C573576C45}"/>
              </a:ext>
            </a:extLst>
          </p:cNvPr>
          <p:cNvSpPr txBox="1"/>
          <p:nvPr/>
        </p:nvSpPr>
        <p:spPr>
          <a:xfrm>
            <a:off x="0" y="697339"/>
            <a:ext cx="9037319" cy="6160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FRIB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is approximately 96% complete and continues on cost and schedule, with a 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target early completion </a:t>
            </a:r>
            <a:r>
              <a:rPr lang="en-US" sz="2400" dirty="0">
                <a:ea typeface="Times New Roman" panose="02020603050405020304" pitchFamily="18" charset="0"/>
              </a:rPr>
              <a:t>of 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December 2021. 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a typeface="Times New Roman" panose="02020603050405020304" pitchFamily="18" charset="0"/>
              </a:rPr>
              <a:t>FRIB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will receive its final construction funding of $5.3M in FY 2021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The Gamma Ray Energy Tracking Array (GRETA) Major Item of Equipment (MIE) and the High Rigidity Spectrometer (HRS), both are included in the FY 2021 appropriation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00"/>
                </a:highlight>
                <a:ea typeface="Times New Roman" panose="02020603050405020304" pitchFamily="18" charset="0"/>
              </a:rPr>
              <a:t>The FY2021 appropriation includes $50M for FRIB operations.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ea typeface="Times New Roman" panose="02020603050405020304" pitchFamily="18" charset="0"/>
              </a:rPr>
              <a:t> In preparation for early science, the FRIB Directorate recently issued a call for proposals to its 1500 member user group.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highlight>
                  <a:srgbClr val="FFFF00"/>
                </a:highlight>
                <a:ea typeface="Times New Roman" panose="02020603050405020304" pitchFamily="18" charset="0"/>
              </a:rPr>
              <a:t>In response to the call, 82 proposals from 130 institutions in 30 countries were received requesting 9,784 hours of beam time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highlight>
                  <a:srgbClr val="FFFF00"/>
                </a:highlight>
                <a:ea typeface="Times New Roman" panose="02020603050405020304" pitchFamily="18" charset="0"/>
              </a:rPr>
              <a:t>A first FRIB Program Advisory Committee Meeting to advise on proposal selection will be held in May 2021. </a:t>
            </a:r>
          </a:p>
          <a:p>
            <a:pPr>
              <a:spcAft>
                <a:spcPts val="1000"/>
              </a:spcAf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5426710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NP Presentation Template-Front Page_0905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tion Page-DOE bott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resentation Page-DOE bott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Felix Titling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  <a:ea typeface="ＭＳ Ｐゴシック" pitchFamily="34" charset="-128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Presentation Page-DOE bott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Felix Titling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  <a:ea typeface="ＭＳ Ｐゴシック" pitchFamily="34" charset="-128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NP Presentation Template_040111</Template>
  <TotalTime>14538</TotalTime>
  <Words>4269</Words>
  <Application>Microsoft Office PowerPoint</Application>
  <PresentationFormat>On-screen Show (4:3)</PresentationFormat>
  <Paragraphs>565</Paragraphs>
  <Slides>45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73" baseType="lpstr">
      <vt:lpstr>Arial Unicode MS</vt:lpstr>
      <vt:lpstr>Meiryo</vt:lpstr>
      <vt:lpstr>Arial</vt:lpstr>
      <vt:lpstr>Arial Narrow</vt:lpstr>
      <vt:lpstr>Book Antiqua</vt:lpstr>
      <vt:lpstr>Calibri</vt:lpstr>
      <vt:lpstr>Cambria</vt:lpstr>
      <vt:lpstr>Cambria Math</vt:lpstr>
      <vt:lpstr>Comic Sans MS</vt:lpstr>
      <vt:lpstr>Courier New</vt:lpstr>
      <vt:lpstr>Felix Titling</vt:lpstr>
      <vt:lpstr>Helvetica</vt:lpstr>
      <vt:lpstr>Helvetica Neue</vt:lpstr>
      <vt:lpstr>Roboto</vt:lpstr>
      <vt:lpstr>Symbol</vt:lpstr>
      <vt:lpstr>Times New Roman</vt:lpstr>
      <vt:lpstr>Wingdings</vt:lpstr>
      <vt:lpstr>NP Presentation Template-Front Page_090512</vt:lpstr>
      <vt:lpstr>Presentation Page-DOE bottom</vt:lpstr>
      <vt:lpstr>1_Presentation Page-DOE bottom</vt:lpstr>
      <vt:lpstr>1_Default Design</vt:lpstr>
      <vt:lpstr>2_Presentation Page-DOE bottom</vt:lpstr>
      <vt:lpstr>2_Default Design</vt:lpstr>
      <vt:lpstr>3_Default Design</vt:lpstr>
      <vt:lpstr>4_Default Design</vt:lpstr>
      <vt:lpstr>6_Default Design</vt:lpstr>
      <vt:lpstr>7_Default Design</vt:lpstr>
      <vt:lpstr>Document</vt:lpstr>
      <vt:lpstr>PowerPoint Presentation</vt:lpstr>
      <vt:lpstr>PowerPoint Presentation</vt:lpstr>
      <vt:lpstr>Summary of 2021 Enacted Relative to FY 2020</vt:lpstr>
      <vt:lpstr>Summary of 2021 Enacted Relative to FY 2020</vt:lpstr>
      <vt:lpstr>The 2015 Long Range Plan for Nuclear Science</vt:lpstr>
      <vt:lpstr>PowerPoint Presentation</vt:lpstr>
      <vt:lpstr>0 Progression</vt:lpstr>
      <vt:lpstr>PowerPoint Presentation</vt:lpstr>
      <vt:lpstr>FRIB Status</vt:lpstr>
      <vt:lpstr>PowerPoint Presentation</vt:lpstr>
      <vt:lpstr>NEUTRON GENERATOR UPGRADE</vt:lpstr>
      <vt:lpstr>PowerPoint Presentation</vt:lpstr>
      <vt:lpstr>http://aruna.physics.fsu.edu</vt:lpstr>
      <vt:lpstr>PowerPoint Presentation</vt:lpstr>
      <vt:lpstr> The sPHENIX Upgrade is Nears Completion</vt:lpstr>
      <vt:lpstr>PowerPoint Presentation</vt:lpstr>
      <vt:lpstr>New P-REX Results Unblinded !  </vt:lpstr>
      <vt:lpstr>MOLLER: a “Must Do” Experiment To Point the Way to New Science</vt:lpstr>
      <vt:lpstr>The Next Super High Power, High Energy Microscope:  The Electron-Ion Collider</vt:lpstr>
      <vt:lpstr>EIC CD-0, Site Selection, Project Start &amp; Dedication in FY20</vt:lpstr>
      <vt:lpstr>PowerPoint Presentation</vt:lpstr>
      <vt:lpstr>Many types of nuclear data are “crosscutting” to numerous applications</vt:lpstr>
      <vt:lpstr>Next generation reactors use faster neutrons,  different fuels,  and coolants to achieve greater safety and modularity</vt:lpstr>
      <vt:lpstr>PowerPoint Presentation</vt:lpstr>
      <vt:lpstr>PowerPoint Presentation</vt:lpstr>
      <vt:lpstr>PowerPoint Presentation</vt:lpstr>
      <vt:lpstr>Research Traineeships to Broaden and Diversify the NP Workforce</vt:lpstr>
      <vt:lpstr>NP Pilot FOA on Diversity: Varied Expertise and Backgrounds</vt:lpstr>
      <vt:lpstr>Additional NP DOE FOAs</vt:lpstr>
      <vt:lpstr>Other News Items</vt:lpstr>
      <vt:lpstr>PowerPoint Presentation</vt:lpstr>
      <vt:lpstr>Overall, Progress in Implementing the LRP Has Been Good</vt:lpstr>
      <vt:lpstr>General Outlook</vt:lpstr>
      <vt:lpstr>A Long Tradition of Partnership and Stewardship</vt:lpstr>
      <vt:lpstr>PowerPoint Presentation</vt:lpstr>
      <vt:lpstr>Science-Driven Project Requirements</vt:lpstr>
      <vt:lpstr>Mo-99 Charge Letter </vt:lpstr>
      <vt:lpstr>Mo-99 Charge Letter </vt:lpstr>
      <vt:lpstr>PowerPoint Presentation</vt:lpstr>
      <vt:lpstr>CUORE: Towards Ton-scale NLDBD Search</vt:lpstr>
      <vt:lpstr>LEGEND-1000</vt:lpstr>
      <vt:lpstr>nEXO Concept</vt:lpstr>
      <vt:lpstr>1,500 Users Engaged and Ready for Science fribusers.org</vt:lpstr>
      <vt:lpstr>PowerPoint Presentation</vt:lpstr>
      <vt:lpstr>PowerPoint Presentation</vt:lpstr>
    </vt:vector>
  </TitlesOfParts>
  <Company>US Department of Energy (SC)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wolfej</dc:creator>
  <cp:lastModifiedBy>Hallman, Timothy</cp:lastModifiedBy>
  <cp:revision>1244</cp:revision>
  <cp:lastPrinted>2019-07-16T11:47:16Z</cp:lastPrinted>
  <dcterms:created xsi:type="dcterms:W3CDTF">2012-09-05T18:55:46Z</dcterms:created>
  <dcterms:modified xsi:type="dcterms:W3CDTF">2021-04-15T16:40:44Z</dcterms:modified>
</cp:coreProperties>
</file>