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10"/>
  </p:notesMasterIdLst>
  <p:handoutMasterIdLst>
    <p:handoutMasterId r:id="rId11"/>
  </p:handoutMasterIdLst>
  <p:sldIdLst>
    <p:sldId id="256" r:id="rId3"/>
    <p:sldId id="318" r:id="rId4"/>
    <p:sldId id="321" r:id="rId5"/>
    <p:sldId id="324" r:id="rId6"/>
    <p:sldId id="323" r:id="rId7"/>
    <p:sldId id="320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300129-8F7A-4715-B5E2-C4FE3A10BA61}">
          <p14:sldIdLst>
            <p14:sldId id="256"/>
            <p14:sldId id="318"/>
            <p14:sldId id="321"/>
            <p14:sldId id="324"/>
            <p14:sldId id="323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B"/>
    <a:srgbClr val="30A230"/>
    <a:srgbClr val="1F77B4"/>
    <a:srgbClr val="FF8A1C"/>
    <a:srgbClr val="FF7F0E"/>
    <a:srgbClr val="D83839"/>
    <a:srgbClr val="239C23"/>
    <a:srgbClr val="DCEEDC"/>
    <a:srgbClr val="0E6C0E"/>
    <a:srgbClr val="666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0489C0-BF29-4DC7-ABEC-24142D8D5B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41ED6-FC35-49D2-95CB-949D715679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73DFA-4A96-4719-8052-7C9748EF5BD9}" type="datetimeFigureOut">
              <a:rPr lang="en-CA" smtClean="0"/>
              <a:t>2021-04-16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7FDDB-963F-4AC2-8AD4-56A2DEECE8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E0268-43D9-45A8-A6B1-CF38413BB6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B091-3101-487B-8525-084BED5523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852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D306F-45EC-46EC-B4BE-6059F9B46C1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DA91A-D14F-4537-BB97-C858DF4BC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7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rgbClr val="00008B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7288046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7297132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E313D-67D9-41AC-86EB-56703FCAB07A}"/>
              </a:ext>
            </a:extLst>
          </p:cNvPr>
          <p:cNvSpPr/>
          <p:nvPr userDrawn="1"/>
        </p:nvSpPr>
        <p:spPr>
          <a:xfrm>
            <a:off x="0" y="4579768"/>
            <a:ext cx="838200" cy="1450800"/>
          </a:xfrm>
          <a:prstGeom prst="rect">
            <a:avLst/>
          </a:prstGeom>
          <a:solidFill>
            <a:srgbClr val="00008B"/>
          </a:solidFill>
          <a:ln>
            <a:solidFill>
              <a:srgbClr val="00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E59B9-723B-4918-A022-4BDC36FEA8A1}"/>
              </a:ext>
            </a:extLst>
          </p:cNvPr>
          <p:cNvSpPr txBox="1"/>
          <p:nvPr userDrawn="1"/>
        </p:nvSpPr>
        <p:spPr>
          <a:xfrm rot="16200000">
            <a:off x="-71867" y="2208422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Solution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8452D3-D76E-4F00-9E89-134FCF5E4E1A}"/>
              </a:ext>
            </a:extLst>
          </p:cNvPr>
          <p:cNvSpPr txBox="1"/>
          <p:nvPr userDrawn="1"/>
        </p:nvSpPr>
        <p:spPr>
          <a:xfrm rot="16200000">
            <a:off x="-85795" y="3664063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Solution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3ED7A4-63FC-4FC8-B511-2F836F8B4C58}"/>
              </a:ext>
            </a:extLst>
          </p:cNvPr>
          <p:cNvSpPr txBox="1"/>
          <p:nvPr userDrawn="1"/>
        </p:nvSpPr>
        <p:spPr>
          <a:xfrm rot="16200000">
            <a:off x="-83534" y="5109491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Tests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89849-E05E-406A-8B87-840D01C3E0E1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1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7288046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7297132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E313D-67D9-41AC-86EB-56703FCAB07A}"/>
              </a:ext>
            </a:extLst>
          </p:cNvPr>
          <p:cNvSpPr/>
          <p:nvPr userDrawn="1"/>
        </p:nvSpPr>
        <p:spPr>
          <a:xfrm>
            <a:off x="0" y="4579768"/>
            <a:ext cx="838200" cy="1450800"/>
          </a:xfrm>
          <a:prstGeom prst="rect">
            <a:avLst/>
          </a:prstGeom>
          <a:solidFill>
            <a:srgbClr val="00008B"/>
          </a:solidFill>
          <a:ln>
            <a:solidFill>
              <a:srgbClr val="00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E59B9-723B-4918-A022-4BDC36FEA8A1}"/>
              </a:ext>
            </a:extLst>
          </p:cNvPr>
          <p:cNvSpPr txBox="1"/>
          <p:nvPr userDrawn="1"/>
        </p:nvSpPr>
        <p:spPr>
          <a:xfrm rot="16200000">
            <a:off x="-71867" y="2208422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8452D3-D76E-4F00-9E89-134FCF5E4E1A}"/>
              </a:ext>
            </a:extLst>
          </p:cNvPr>
          <p:cNvSpPr txBox="1"/>
          <p:nvPr userDrawn="1"/>
        </p:nvSpPr>
        <p:spPr>
          <a:xfrm rot="16200000">
            <a:off x="-85795" y="3664063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Method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89849-E05E-406A-8B87-840D01C3E0E1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AABB6A-D96E-4809-8566-E525F1012E37}"/>
              </a:ext>
            </a:extLst>
          </p:cNvPr>
          <p:cNvSpPr txBox="1"/>
          <p:nvPr userDrawn="1"/>
        </p:nvSpPr>
        <p:spPr>
          <a:xfrm rot="16200000">
            <a:off x="-126477" y="5114861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122299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7288046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7297132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E59B9-723B-4918-A022-4BDC36FEA8A1}"/>
              </a:ext>
            </a:extLst>
          </p:cNvPr>
          <p:cNvSpPr txBox="1"/>
          <p:nvPr userDrawn="1"/>
        </p:nvSpPr>
        <p:spPr>
          <a:xfrm rot="16200000">
            <a:off x="-71867" y="2208422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8452D3-D76E-4F00-9E89-134FCF5E4E1A}"/>
              </a:ext>
            </a:extLst>
          </p:cNvPr>
          <p:cNvSpPr txBox="1"/>
          <p:nvPr userDrawn="1"/>
        </p:nvSpPr>
        <p:spPr>
          <a:xfrm rot="16200000">
            <a:off x="-85795" y="3664063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Method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35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1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70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9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9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3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AE1A-5C07-4A1C-ADA2-8CF90DE53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BDB2D-68DD-4DA7-B43B-B81DFCB86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5C932-C1C3-459E-AB87-40694818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FB64-C606-4286-A8FC-C10C85A4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88040-D17D-4110-9A7F-41ECB1B1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3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1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9CA1-11A4-4C2C-9189-EF989C1F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660B-FD22-428C-B6F2-050C87CA9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71E3-5EE9-481F-B6D7-2C3A4660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2A0CE-3F67-428D-BC08-D252C816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8A17-7CF5-466F-AAC1-7CCE824DF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56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B4598-A46E-4F4E-927B-D88F6D05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EFD5F-6ABA-4D6E-8547-A190E7A22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F59CE-2F75-42BE-BA30-47EB1599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E9D9-4FCC-4D1C-9554-062B4FC3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1259D-128E-4AD0-93D1-94BD1DAA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9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3D74-DFEE-41AD-A3E4-6802BB9C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D44B4-7454-43DE-BB03-962F3B6DC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E2EBE-43DB-4F73-A215-B42BB351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76C77-03C3-4CCC-A7EF-31579875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AA8A3-D529-4F97-B329-08B8CF24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A0634-641A-49EE-92AF-9DD13C2D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2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98A2-A909-41F8-AE0E-1C34DCE4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AB314-E930-408C-9782-8D0753A3E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9C55C-B383-4E42-87EB-58678AFF6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8A6B2-16F0-45CA-BB09-29F46804D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B4FEB-A9C6-494D-8057-74F318C5B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A7925-8BBF-4712-BA8B-83D909550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D7B6E-237E-42AA-A702-7B9616AD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0682B2-8DF5-45E2-89D0-E9F9266D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76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4C92-2A60-44E4-9A07-C537252A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4D095-A118-47F1-9625-BC3844E5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06061-5897-454B-8DEB-645C2573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B8D4-C1D6-4D9F-9454-BE04463F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26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DD7BF-ADBD-4A36-943C-D446BDD7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C49C6-E807-4AB3-AB87-7767A760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1CBA7-1AA2-45F7-AC53-A76650E9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C619-8F5C-49D5-8487-67A524A3F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905D-8616-49B8-8CFF-C48D9665B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0BEE4-8D8B-4DB5-A6FB-CDA46F214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566B6-B876-4640-B290-0D7D3889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5DD68-AB5F-4FAC-B1FA-7642F02E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7E9D9-86E6-48CA-8E2B-2F67AFA5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60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34BB-BF88-41BA-AA1B-A309BC9B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31131-7B17-47F0-8FFA-55478C6E7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2E538-70B0-45AE-9E6C-354A2FA6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95C3D-BE77-49CF-B3D3-24D248F5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EA620-E07F-4E51-A7E7-432A2D8C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DC0AE-B7C4-4803-A221-82D884A9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76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6B785-0A6A-49D5-BC8D-B5A31433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B9BE0-B433-4444-AB40-B17A00FF7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CC1FD-F70A-441E-A25E-78E90E86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8344A-E67E-49BA-BB61-5A0E5D88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8FAEA-515B-4FE4-9EEC-8F48442A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23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C6D6F-36C4-427A-9E0F-FC8960A02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CAB7B-1305-4C90-BAD2-932CCF031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A0A0-25E0-4704-A18F-D988EDCB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F646D-C4F0-43F9-AF6D-7617F4AC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4AA34-9381-4B4E-9290-EDD971AC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1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9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3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7288046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7297132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E313D-67D9-41AC-86EB-56703FCAB07A}"/>
              </a:ext>
            </a:extLst>
          </p:cNvPr>
          <p:cNvSpPr/>
          <p:nvPr userDrawn="1"/>
        </p:nvSpPr>
        <p:spPr>
          <a:xfrm>
            <a:off x="0" y="4579768"/>
            <a:ext cx="838200" cy="1450800"/>
          </a:xfrm>
          <a:prstGeom prst="rect">
            <a:avLst/>
          </a:prstGeom>
          <a:solidFill>
            <a:srgbClr val="00008B"/>
          </a:solidFill>
          <a:ln>
            <a:solidFill>
              <a:srgbClr val="00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E59B9-723B-4918-A022-4BDC36FEA8A1}"/>
              </a:ext>
            </a:extLst>
          </p:cNvPr>
          <p:cNvSpPr txBox="1"/>
          <p:nvPr userDrawn="1"/>
        </p:nvSpPr>
        <p:spPr>
          <a:xfrm rot="16200000">
            <a:off x="-71867" y="2208422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8452D3-D76E-4F00-9E89-134FCF5E4E1A}"/>
              </a:ext>
            </a:extLst>
          </p:cNvPr>
          <p:cNvSpPr txBox="1"/>
          <p:nvPr userDrawn="1"/>
        </p:nvSpPr>
        <p:spPr>
          <a:xfrm rot="16200000">
            <a:off x="-85795" y="3664063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Our work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3ED7A4-63FC-4FC8-B511-2F836F8B4C58}"/>
              </a:ext>
            </a:extLst>
          </p:cNvPr>
          <p:cNvSpPr txBox="1"/>
          <p:nvPr userDrawn="1"/>
        </p:nvSpPr>
        <p:spPr>
          <a:xfrm rot="16200000">
            <a:off x="-211133" y="4981471"/>
            <a:ext cx="1450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Ongoing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 &amp; Future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89849-E05E-406A-8B87-840D01C3E0E1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93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69"/>
            <a:ext cx="838199" cy="2897203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709314-EDE6-4FEC-997E-DACF6BD047C7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45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7297132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7288046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7297132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E313D-67D9-41AC-86EB-56703FCAB07A}"/>
              </a:ext>
            </a:extLst>
          </p:cNvPr>
          <p:cNvSpPr/>
          <p:nvPr userDrawn="1"/>
        </p:nvSpPr>
        <p:spPr>
          <a:xfrm>
            <a:off x="0" y="4579768"/>
            <a:ext cx="838200" cy="1450800"/>
          </a:xfrm>
          <a:prstGeom prst="rect">
            <a:avLst/>
          </a:prstGeom>
          <a:solidFill>
            <a:srgbClr val="00008B"/>
          </a:solidFill>
          <a:ln>
            <a:solidFill>
              <a:srgbClr val="00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89849-E05E-406A-8B87-840D01C3E0E1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60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667688"/>
            <a:ext cx="11353800" cy="144614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1F7B30CC-7733-4439-9279-4CE92AB7742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47286" y="3138915"/>
            <a:ext cx="11353800" cy="1435404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A776EA60-F95A-4905-BF69-95150FAFEB6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47286" y="4589982"/>
            <a:ext cx="11344714" cy="1444818"/>
          </a:xfrm>
        </p:spPr>
        <p:txBody>
          <a:bodyPr anchor="ctr" anchorCtr="0">
            <a:noAutofit/>
          </a:bodyPr>
          <a:lstStyle>
            <a:lvl1pPr>
              <a:defRPr sz="1800">
                <a:solidFill>
                  <a:srgbClr val="00008B"/>
                </a:solidFill>
              </a:defRPr>
            </a:lvl1pPr>
            <a:lvl2pPr>
              <a:defRPr sz="1800">
                <a:solidFill>
                  <a:srgbClr val="00008B"/>
                </a:solidFill>
              </a:defRPr>
            </a:lvl2pPr>
            <a:lvl3pPr>
              <a:defRPr sz="1800">
                <a:solidFill>
                  <a:srgbClr val="00008B"/>
                </a:solidFill>
              </a:defRPr>
            </a:lvl3pPr>
            <a:lvl4pPr>
              <a:defRPr sz="1800">
                <a:solidFill>
                  <a:srgbClr val="00008B"/>
                </a:solidFill>
              </a:defRPr>
            </a:lvl4pPr>
            <a:lvl5pPr>
              <a:defRPr sz="1800">
                <a:solidFill>
                  <a:srgbClr val="00008B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429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008B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1B4762-5364-435D-8B4C-A070891CC002}"/>
              </a:ext>
            </a:extLst>
          </p:cNvPr>
          <p:cNvSpPr/>
          <p:nvPr userDrawn="1"/>
        </p:nvSpPr>
        <p:spPr>
          <a:xfrm>
            <a:off x="-1" y="1667687"/>
            <a:ext cx="838201" cy="1450800"/>
          </a:xfrm>
          <a:prstGeom prst="rect">
            <a:avLst/>
          </a:prstGeom>
          <a:solidFill>
            <a:srgbClr val="9999D1"/>
          </a:solidFill>
          <a:ln>
            <a:solidFill>
              <a:srgbClr val="99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00008B"/>
                </a:solidFill>
              </a:ln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648447-D715-408E-860A-552F6FB034B7}"/>
              </a:ext>
            </a:extLst>
          </p:cNvPr>
          <p:cNvSpPr/>
          <p:nvPr userDrawn="1"/>
        </p:nvSpPr>
        <p:spPr>
          <a:xfrm>
            <a:off x="0" y="3128170"/>
            <a:ext cx="838199" cy="1450800"/>
          </a:xfrm>
          <a:prstGeom prst="rect">
            <a:avLst/>
          </a:prstGeom>
          <a:solidFill>
            <a:srgbClr val="6666B9"/>
          </a:solidFill>
          <a:ln>
            <a:solidFill>
              <a:srgbClr val="6666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6E313D-67D9-41AC-86EB-56703FCAB07A}"/>
              </a:ext>
            </a:extLst>
          </p:cNvPr>
          <p:cNvSpPr/>
          <p:nvPr userDrawn="1"/>
        </p:nvSpPr>
        <p:spPr>
          <a:xfrm>
            <a:off x="0" y="4579768"/>
            <a:ext cx="838200" cy="1450800"/>
          </a:xfrm>
          <a:prstGeom prst="rect">
            <a:avLst/>
          </a:prstGeom>
          <a:solidFill>
            <a:srgbClr val="00008B"/>
          </a:solidFill>
          <a:ln>
            <a:solidFill>
              <a:srgbClr val="0000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1D64F9-1E54-40C5-9294-30C6A4BC36C6}"/>
              </a:ext>
            </a:extLst>
          </p:cNvPr>
          <p:cNvCxnSpPr>
            <a:cxnSpLocks/>
          </p:cNvCxnSpPr>
          <p:nvPr userDrawn="1"/>
        </p:nvCxnSpPr>
        <p:spPr>
          <a:xfrm>
            <a:off x="-1" y="3118487"/>
            <a:ext cx="4073237" cy="0"/>
          </a:xfrm>
          <a:prstGeom prst="line">
            <a:avLst/>
          </a:prstGeom>
          <a:ln>
            <a:solidFill>
              <a:srgbClr val="6666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1BE8CE-DB6B-4C59-B31B-16221CB868DC}"/>
              </a:ext>
            </a:extLst>
          </p:cNvPr>
          <p:cNvCxnSpPr>
            <a:cxnSpLocks/>
          </p:cNvCxnSpPr>
          <p:nvPr userDrawn="1"/>
        </p:nvCxnSpPr>
        <p:spPr>
          <a:xfrm>
            <a:off x="-2" y="4570657"/>
            <a:ext cx="4073237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589849-E05E-406A-8B87-840D01C3E0E1}"/>
              </a:ext>
            </a:extLst>
          </p:cNvPr>
          <p:cNvCxnSpPr>
            <a:cxnSpLocks/>
          </p:cNvCxnSpPr>
          <p:nvPr userDrawn="1"/>
        </p:nvCxnSpPr>
        <p:spPr>
          <a:xfrm>
            <a:off x="-1" y="6030037"/>
            <a:ext cx="4072903" cy="0"/>
          </a:xfrm>
          <a:prstGeom prst="line">
            <a:avLst/>
          </a:prstGeom>
          <a:ln>
            <a:solidFill>
              <a:srgbClr val="000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6CA02F-BA62-479B-99D1-B373EE5AC84F}"/>
              </a:ext>
            </a:extLst>
          </p:cNvPr>
          <p:cNvCxnSpPr>
            <a:cxnSpLocks/>
          </p:cNvCxnSpPr>
          <p:nvPr userDrawn="1"/>
        </p:nvCxnSpPr>
        <p:spPr>
          <a:xfrm>
            <a:off x="-1" y="1659374"/>
            <a:ext cx="4073237" cy="0"/>
          </a:xfrm>
          <a:prstGeom prst="line">
            <a:avLst/>
          </a:prstGeom>
          <a:ln>
            <a:solidFill>
              <a:srgbClr val="999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46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263F-52FC-4167-A0C9-83F905351BF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C8BF-8604-47B1-A1C2-74396296ED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" y="6548224"/>
            <a:ext cx="4064400" cy="309600"/>
          </a:xfrm>
          <a:prstGeom prst="rect">
            <a:avLst/>
          </a:prstGeom>
          <a:solidFill>
            <a:srgbClr val="0000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4063800" y="6548224"/>
            <a:ext cx="4064400" cy="309600"/>
          </a:xfrm>
          <a:prstGeom prst="rect">
            <a:avLst/>
          </a:prstGeom>
          <a:solidFill>
            <a:srgbClr val="666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 userDrawn="1"/>
        </p:nvSpPr>
        <p:spPr>
          <a:xfrm>
            <a:off x="8128200" y="6548224"/>
            <a:ext cx="4064400" cy="309600"/>
          </a:xfrm>
          <a:prstGeom prst="rect">
            <a:avLst/>
          </a:prstGeom>
          <a:solidFill>
            <a:srgbClr val="99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0" y="6548400"/>
            <a:ext cx="406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Lena Funcke (Perimeter Institute)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4088398" y="6548224"/>
            <a:ext cx="403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aseline="0" dirty="0">
                <a:solidFill>
                  <a:schemeClr val="bg1"/>
                </a:solidFill>
              </a:rPr>
              <a:t>Error Mitigation in Quantum Computers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52799" y="6548400"/>
            <a:ext cx="3432412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15 April 2021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11586411" y="6548224"/>
            <a:ext cx="604989" cy="307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213D41-E627-442D-89E7-B53E7DF5FAA4}" type="slidenum">
              <a:rPr lang="en-US" sz="1400" smtClean="0">
                <a:solidFill>
                  <a:schemeClr val="bg1"/>
                </a:solidFill>
              </a:rPr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2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2" r:id="rId5"/>
    <p:sldLayoutId id="2147483660" r:id="rId6"/>
    <p:sldLayoutId id="2147483666" r:id="rId7"/>
    <p:sldLayoutId id="2147483661" r:id="rId8"/>
    <p:sldLayoutId id="2147483665" r:id="rId9"/>
    <p:sldLayoutId id="2147483662" r:id="rId10"/>
    <p:sldLayoutId id="2147483663" r:id="rId11"/>
    <p:sldLayoutId id="2147483664" r:id="rId12"/>
    <p:sldLayoutId id="2147483653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3FF46-89C2-4AD5-8C1D-71CD4C61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6050D-8857-491A-A7B8-9D516226E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EBC16-3574-43D3-96EF-5ACD64660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3CA0-8ECF-450A-BF51-AB2E64B66AE6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B1E22-387A-4613-9FB1-63B306BA9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110CC-FF74-43A5-BE60-89C337C25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BD1-FF91-461E-B74D-C0EC4BEFE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3" Type="http://schemas.openxmlformats.org/officeDocument/2006/relationships/image" Target="../media/image321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3.png"/><Relationship Id="rId5" Type="http://schemas.openxmlformats.org/officeDocument/2006/relationships/image" Target="../media/image5.png"/><Relationship Id="rId10" Type="http://schemas.openxmlformats.org/officeDocument/2006/relationships/image" Target="../media/image42.png"/><Relationship Id="rId4" Type="http://schemas.openxmlformats.org/officeDocument/2006/relationships/image" Target="../media/image4.png"/><Relationship Id="rId1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6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779" y="1206893"/>
            <a:ext cx="11140440" cy="1479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008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Error Mitigation in Quantum Computers</a:t>
            </a:r>
            <a:br>
              <a:rPr lang="en-US" b="1" dirty="0">
                <a:solidFill>
                  <a:srgbClr val="00008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800" b="1" dirty="0">
                <a:solidFill>
                  <a:srgbClr val="00008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Through Classical Bit-Flip Correction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5780" y="2958408"/>
            <a:ext cx="11140440" cy="5927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Lena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Funcke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25780" y="5574671"/>
            <a:ext cx="11140440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GHP2021, Quantum Information Science and Hadron Physics</a:t>
            </a:r>
            <a:endParaRPr lang="en-US" sz="2400" dirty="0">
              <a:cs typeface="Helvetica" panose="020B0604020202020204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89ECF6B-D50B-43D5-87CD-A2D20C722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293" y="3833558"/>
            <a:ext cx="2779413" cy="8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5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A7E5F4-BFCE-4B10-85C6-53E1AE269A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NISQ devices: outperformed classical devices</a:t>
            </a:r>
          </a:p>
          <a:p>
            <a:r>
              <a:rPr lang="en-US" dirty="0"/>
              <a:t>platforms: superconducting qubits, trapped ions, </a:t>
            </a:r>
            <a:r>
              <a:rPr lang="en-CA" dirty="0"/>
              <a:t>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37FCCF-78FF-4AB2-AD96-7A45CAF9B512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CA" dirty="0"/>
              <a:t>collider physics: jet clustering, particle tracking, …</a:t>
            </a:r>
          </a:p>
          <a:p>
            <a:r>
              <a:rPr lang="en-CA" dirty="0"/>
              <a:t>nuclear and particle physics: lattice QFT, …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6B46F6C-0F0B-4C51-8BEE-CDBD3E53BB9E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en-CA" dirty="0"/>
              <a:t>noise: large measurement and gate errors</a:t>
            </a:r>
          </a:p>
          <a:p>
            <a:r>
              <a:rPr lang="en-CA" dirty="0"/>
              <a:t>mitigation: exponentially costly for measurement errors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art: quantum computing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259D87-3B67-4951-A1B1-99465258FCEF}"/>
              </a:ext>
            </a:extLst>
          </p:cNvPr>
          <p:cNvSpPr txBox="1"/>
          <p:nvPr/>
        </p:nvSpPr>
        <p:spPr>
          <a:xfrm rot="16200000">
            <a:off x="-71867" y="2208422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Hardware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1B5579-6E89-4CF0-B439-6CA6DB13A8AF}"/>
              </a:ext>
            </a:extLst>
          </p:cNvPr>
          <p:cNvSpPr txBox="1"/>
          <p:nvPr/>
        </p:nvSpPr>
        <p:spPr>
          <a:xfrm rot="16200000">
            <a:off x="-85795" y="3664063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B91C10-9D1A-41BF-9FA6-53D7844E03A8}"/>
              </a:ext>
            </a:extLst>
          </p:cNvPr>
          <p:cNvSpPr txBox="1"/>
          <p:nvPr/>
        </p:nvSpPr>
        <p:spPr>
          <a:xfrm rot="16200000">
            <a:off x="-83534" y="5109491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Problems</a:t>
            </a:r>
          </a:p>
        </p:txBody>
      </p:sp>
      <p:pic>
        <p:nvPicPr>
          <p:cNvPr id="21" name="Picture 20" descr="A picture containing comb&#10;&#10;Description automatically generated">
            <a:extLst>
              <a:ext uri="{FF2B5EF4-FFF2-40B4-BE49-F238E27FC236}">
                <a16:creationId xmlns:a16="http://schemas.microsoft.com/office/drawing/2014/main" id="{4920A8E1-3AE4-4170-B401-326986633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201" y="1642609"/>
            <a:ext cx="2152172" cy="14796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89D5C6-6C91-4BD0-933F-92A91F88B504}"/>
              </a:ext>
            </a:extLst>
          </p:cNvPr>
          <p:cNvSpPr txBox="1"/>
          <p:nvPr/>
        </p:nvSpPr>
        <p:spPr>
          <a:xfrm>
            <a:off x="7174562" y="3155624"/>
            <a:ext cx="1457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CA" sz="1200" dirty="0" err="1">
                <a:solidFill>
                  <a:schemeClr val="bg2">
                    <a:lumMod val="75000"/>
                  </a:schemeClr>
                </a:solidFill>
              </a:rPr>
              <a:t>Arute</a:t>
            </a:r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 et al., 2019)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F1D1D5-75B5-4707-AFFC-150DCF4947DF}"/>
              </a:ext>
            </a:extLst>
          </p:cNvPr>
          <p:cNvSpPr txBox="1"/>
          <p:nvPr/>
        </p:nvSpPr>
        <p:spPr>
          <a:xfrm>
            <a:off x="8885841" y="6034800"/>
            <a:ext cx="4002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(Paulson, …, Jansen, Zoller, </a:t>
            </a:r>
            <a:r>
              <a:rPr lang="en-CA" sz="1200" dirty="0" err="1">
                <a:solidFill>
                  <a:schemeClr val="bg2">
                    <a:lumMod val="75000"/>
                  </a:schemeClr>
                </a:solidFill>
              </a:rPr>
              <a:t>Muschik</a:t>
            </a:r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, 2020)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B9A25CD9-90D9-40CC-8282-08F95D9E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978" y="1617913"/>
            <a:ext cx="2814793" cy="437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3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1A7E5F4-BFCE-4B10-85C6-53E1AE269AB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687144"/>
                <a:ext cx="11065778" cy="1446148"/>
              </a:xfrm>
              <a:ln>
                <a:noFill/>
              </a:ln>
            </p:spPr>
            <p:txBody>
              <a:bodyPr/>
              <a:lstStyle/>
              <a:p>
                <a:r>
                  <a:rPr lang="en-CA" dirty="0"/>
                  <a:t>mitigate bit-flip errors during readout: </a:t>
                </a:r>
                <a14:m>
                  <m:oMath xmlns:m="http://schemas.openxmlformats.org/officeDocument/2006/math">
                    <m:r>
                      <a:rPr lang="en-CA">
                        <a:latin typeface="Cambria Math" panose="02040503050406030204" pitchFamily="18" charset="0"/>
                      </a:rPr>
                      <m:t>0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0    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replace operators by </a:t>
                </a:r>
                <a:r>
                  <a:rPr lang="en-US" dirty="0">
                    <a:solidFill>
                      <a:srgbClr val="FB0000"/>
                    </a:solidFill>
                  </a:rPr>
                  <a:t>noisy operators </a:t>
                </a:r>
                <a:r>
                  <a:rPr lang="en-US" dirty="0"/>
                  <a:t>incorporating bit-flip noise: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</m:d>
                        <m:acc>
                          <m:accPr>
                            <m:chr m:val="̃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⟨"/>
                        <m:endChr m:val="⟩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CA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</m:d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1A7E5F4-BFCE-4B10-85C6-53E1AE269A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687144"/>
                <a:ext cx="11065778" cy="1446148"/>
              </a:xfrm>
              <a:blipFill>
                <a:blip r:embed="rId3"/>
                <a:stretch>
                  <a:fillRect l="-3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TextBox 156">
            <a:extLst>
              <a:ext uri="{FF2B5EF4-FFF2-40B4-BE49-F238E27FC236}">
                <a16:creationId xmlns:a16="http://schemas.microsoft.com/office/drawing/2014/main" id="{4E42530F-DFDE-4AF7-8250-4EF15BD61816}"/>
              </a:ext>
            </a:extLst>
          </p:cNvPr>
          <p:cNvSpPr txBox="1"/>
          <p:nvPr/>
        </p:nvSpPr>
        <p:spPr>
          <a:xfrm>
            <a:off x="1219651" y="5530175"/>
            <a:ext cx="10302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09027F7-3639-4B4F-AED2-4D32F835969D}"/>
              </a:ext>
            </a:extLst>
          </p:cNvPr>
          <p:cNvSpPr txBox="1"/>
          <p:nvPr/>
        </p:nvSpPr>
        <p:spPr>
          <a:xfrm>
            <a:off x="1288895" y="4977342"/>
            <a:ext cx="10302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FAAE720-7639-41D4-A5B5-CFA311A5956D}"/>
              </a:ext>
            </a:extLst>
          </p:cNvPr>
          <p:cNvSpPr txBox="1"/>
          <p:nvPr/>
        </p:nvSpPr>
        <p:spPr>
          <a:xfrm>
            <a:off x="1343039" y="4331976"/>
            <a:ext cx="1030287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Ff</a:t>
            </a:r>
          </a:p>
          <a:p>
            <a:r>
              <a:rPr lang="en-CA" sz="14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37FCCF-78FF-4AB2-AD96-7A45CAF9B51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3138488"/>
            <a:ext cx="8204200" cy="14351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error mitigation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A2AC1-9774-4E01-AD71-FFEDC0856952}"/>
              </a:ext>
            </a:extLst>
          </p:cNvPr>
          <p:cNvSpPr txBox="1"/>
          <p:nvPr/>
        </p:nvSpPr>
        <p:spPr>
          <a:xfrm rot="16200000">
            <a:off x="-71866" y="2208423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0703D8-123A-42A3-91B9-A4529841EBA1}"/>
              </a:ext>
            </a:extLst>
          </p:cNvPr>
          <p:cNvSpPr txBox="1"/>
          <p:nvPr/>
        </p:nvSpPr>
        <p:spPr>
          <a:xfrm rot="16200000">
            <a:off x="-807956" y="4386225"/>
            <a:ext cx="290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Example</a:t>
            </a:r>
          </a:p>
        </p:txBody>
      </p:sp>
      <p:cxnSp>
        <p:nvCxnSpPr>
          <p:cNvPr id="51" name="Gerader Verbinder 9">
            <a:extLst>
              <a:ext uri="{FF2B5EF4-FFF2-40B4-BE49-F238E27FC236}">
                <a16:creationId xmlns:a16="http://schemas.microsoft.com/office/drawing/2014/main" id="{81F8C1A6-56CA-4D9F-8BF6-9383C596FC95}"/>
              </a:ext>
            </a:extLst>
          </p:cNvPr>
          <p:cNvCxnSpPr/>
          <p:nvPr/>
        </p:nvCxnSpPr>
        <p:spPr>
          <a:xfrm>
            <a:off x="2584924" y="4017865"/>
            <a:ext cx="4524905" cy="19845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10">
            <a:extLst>
              <a:ext uri="{FF2B5EF4-FFF2-40B4-BE49-F238E27FC236}">
                <a16:creationId xmlns:a16="http://schemas.microsoft.com/office/drawing/2014/main" id="{70D86DF1-0549-47FB-AD1E-39392E52C662}"/>
              </a:ext>
            </a:extLst>
          </p:cNvPr>
          <p:cNvCxnSpPr/>
          <p:nvPr/>
        </p:nvCxnSpPr>
        <p:spPr>
          <a:xfrm>
            <a:off x="2585124" y="4752141"/>
            <a:ext cx="4524905" cy="19845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uppieren 34">
            <a:extLst>
              <a:ext uri="{FF2B5EF4-FFF2-40B4-BE49-F238E27FC236}">
                <a16:creationId xmlns:a16="http://schemas.microsoft.com/office/drawing/2014/main" id="{408D8C6F-E899-4C27-BA28-93557B5D1CC0}"/>
              </a:ext>
            </a:extLst>
          </p:cNvPr>
          <p:cNvGrpSpPr/>
          <p:nvPr/>
        </p:nvGrpSpPr>
        <p:grpSpPr>
          <a:xfrm>
            <a:off x="4521877" y="3969978"/>
            <a:ext cx="271800" cy="928669"/>
            <a:chOff x="4829175" y="3535507"/>
            <a:chExt cx="400050" cy="1290225"/>
          </a:xfrm>
        </p:grpSpPr>
        <p:sp>
          <p:nvSpPr>
            <p:cNvPr id="74" name="Ellipse 15">
              <a:extLst>
                <a:ext uri="{FF2B5EF4-FFF2-40B4-BE49-F238E27FC236}">
                  <a16:creationId xmlns:a16="http://schemas.microsoft.com/office/drawing/2014/main" id="{6218DA3F-FE45-4A75-9969-3B4669D449CB}"/>
                </a:ext>
              </a:extLst>
            </p:cNvPr>
            <p:cNvSpPr/>
            <p:nvPr/>
          </p:nvSpPr>
          <p:spPr>
            <a:xfrm>
              <a:off x="4941570" y="3535507"/>
              <a:ext cx="175260" cy="179243"/>
            </a:xfrm>
            <a:prstGeom prst="ellipse">
              <a:avLst/>
            </a:prstGeom>
            <a:solidFill>
              <a:srgbClr val="000086"/>
            </a:solidFill>
            <a:ln w="12700">
              <a:solidFill>
                <a:srgbClr val="000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Ellipse 16">
              <a:extLst>
                <a:ext uri="{FF2B5EF4-FFF2-40B4-BE49-F238E27FC236}">
                  <a16:creationId xmlns:a16="http://schemas.microsoft.com/office/drawing/2014/main" id="{A45E078D-2FEA-4DA8-93D9-D7DCA7BE6ADA}"/>
                </a:ext>
              </a:extLst>
            </p:cNvPr>
            <p:cNvSpPr/>
            <p:nvPr/>
          </p:nvSpPr>
          <p:spPr>
            <a:xfrm>
              <a:off x="4829175" y="4450636"/>
              <a:ext cx="400050" cy="375096"/>
            </a:xfrm>
            <a:prstGeom prst="ellipse">
              <a:avLst/>
            </a:prstGeom>
            <a:noFill/>
            <a:ln w="12700">
              <a:solidFill>
                <a:srgbClr val="000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6" name="Gerader Verbinder 11">
              <a:extLst>
                <a:ext uri="{FF2B5EF4-FFF2-40B4-BE49-F238E27FC236}">
                  <a16:creationId xmlns:a16="http://schemas.microsoft.com/office/drawing/2014/main" id="{50471683-C27F-4FB3-B025-06ED71293EDF}"/>
                </a:ext>
              </a:extLst>
            </p:cNvPr>
            <p:cNvCxnSpPr>
              <a:stCxn id="75" idx="4"/>
            </p:cNvCxnSpPr>
            <p:nvPr/>
          </p:nvCxnSpPr>
          <p:spPr>
            <a:xfrm flipV="1">
              <a:off x="5029200" y="3616008"/>
              <a:ext cx="0" cy="1209724"/>
            </a:xfrm>
            <a:prstGeom prst="line">
              <a:avLst/>
            </a:prstGeom>
            <a:ln w="12700">
              <a:solidFill>
                <a:srgbClr val="0000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Gerader Verbinder 18">
            <a:extLst>
              <a:ext uri="{FF2B5EF4-FFF2-40B4-BE49-F238E27FC236}">
                <a16:creationId xmlns:a16="http://schemas.microsoft.com/office/drawing/2014/main" id="{94C0CD48-C980-495A-82AC-C0F8871C9E39}"/>
              </a:ext>
            </a:extLst>
          </p:cNvPr>
          <p:cNvCxnSpPr/>
          <p:nvPr/>
        </p:nvCxnSpPr>
        <p:spPr>
          <a:xfrm flipV="1">
            <a:off x="7850744" y="4014900"/>
            <a:ext cx="971049" cy="0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20">
            <a:extLst>
              <a:ext uri="{FF2B5EF4-FFF2-40B4-BE49-F238E27FC236}">
                <a16:creationId xmlns:a16="http://schemas.microsoft.com/office/drawing/2014/main" id="{CADFEC8E-5ED6-4E84-B3E5-71327C6709F5}"/>
              </a:ext>
            </a:extLst>
          </p:cNvPr>
          <p:cNvCxnSpPr/>
          <p:nvPr/>
        </p:nvCxnSpPr>
        <p:spPr>
          <a:xfrm flipV="1">
            <a:off x="7850744" y="4073860"/>
            <a:ext cx="971049" cy="0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21">
            <a:extLst>
              <a:ext uri="{FF2B5EF4-FFF2-40B4-BE49-F238E27FC236}">
                <a16:creationId xmlns:a16="http://schemas.microsoft.com/office/drawing/2014/main" id="{E947F4B5-5296-4C3D-8A14-2A445CCCDE82}"/>
              </a:ext>
            </a:extLst>
          </p:cNvPr>
          <p:cNvCxnSpPr/>
          <p:nvPr/>
        </p:nvCxnSpPr>
        <p:spPr>
          <a:xfrm flipV="1">
            <a:off x="7850744" y="4740247"/>
            <a:ext cx="971049" cy="0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22">
            <a:extLst>
              <a:ext uri="{FF2B5EF4-FFF2-40B4-BE49-F238E27FC236}">
                <a16:creationId xmlns:a16="http://schemas.microsoft.com/office/drawing/2014/main" id="{72702C0B-8142-4A4C-AE90-BEA24995BA39}"/>
              </a:ext>
            </a:extLst>
          </p:cNvPr>
          <p:cNvCxnSpPr/>
          <p:nvPr/>
        </p:nvCxnSpPr>
        <p:spPr>
          <a:xfrm flipV="1">
            <a:off x="7850744" y="4799207"/>
            <a:ext cx="971049" cy="0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hteck 31">
            <a:extLst>
              <a:ext uri="{FF2B5EF4-FFF2-40B4-BE49-F238E27FC236}">
                <a16:creationId xmlns:a16="http://schemas.microsoft.com/office/drawing/2014/main" id="{6B9E7FDC-30F2-457B-A06F-D3B4A16F5BC6}"/>
              </a:ext>
            </a:extLst>
          </p:cNvPr>
          <p:cNvSpPr/>
          <p:nvPr/>
        </p:nvSpPr>
        <p:spPr>
          <a:xfrm>
            <a:off x="7077835" y="3663847"/>
            <a:ext cx="935337" cy="1476318"/>
          </a:xfrm>
          <a:prstGeom prst="rect">
            <a:avLst/>
          </a:prstGeom>
          <a:solidFill>
            <a:srgbClr val="9899D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9" name="Rechteck 6">
            <a:extLst>
              <a:ext uri="{FF2B5EF4-FFF2-40B4-BE49-F238E27FC236}">
                <a16:creationId xmlns:a16="http://schemas.microsoft.com/office/drawing/2014/main" id="{2F697619-3F74-4551-AA57-7E6BAE3EEFFC}"/>
              </a:ext>
            </a:extLst>
          </p:cNvPr>
          <p:cNvSpPr/>
          <p:nvPr/>
        </p:nvSpPr>
        <p:spPr>
          <a:xfrm>
            <a:off x="7254844" y="3789221"/>
            <a:ext cx="595900" cy="496978"/>
          </a:xfrm>
          <a:prstGeom prst="rect">
            <a:avLst/>
          </a:prstGeom>
          <a:noFill/>
          <a:ln w="12700">
            <a:solidFill>
              <a:srgbClr val="0000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0" name="Bogen 24">
            <a:extLst>
              <a:ext uri="{FF2B5EF4-FFF2-40B4-BE49-F238E27FC236}">
                <a16:creationId xmlns:a16="http://schemas.microsoft.com/office/drawing/2014/main" id="{8D9DB52E-6766-42A1-A4DC-811A276750EB}"/>
              </a:ext>
            </a:extLst>
          </p:cNvPr>
          <p:cNvSpPr/>
          <p:nvPr/>
        </p:nvSpPr>
        <p:spPr>
          <a:xfrm>
            <a:off x="7195571" y="4037709"/>
            <a:ext cx="715106" cy="757583"/>
          </a:xfrm>
          <a:prstGeom prst="arc">
            <a:avLst>
              <a:gd name="adj1" fmla="val 13447229"/>
              <a:gd name="adj2" fmla="val 18960017"/>
            </a:avLst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61" name="Gerader Verbinder 26">
            <a:extLst>
              <a:ext uri="{FF2B5EF4-FFF2-40B4-BE49-F238E27FC236}">
                <a16:creationId xmlns:a16="http://schemas.microsoft.com/office/drawing/2014/main" id="{CC84A3C4-6871-449F-B0DD-6ED7AB8C2A56}"/>
              </a:ext>
            </a:extLst>
          </p:cNvPr>
          <p:cNvCxnSpPr/>
          <p:nvPr/>
        </p:nvCxnSpPr>
        <p:spPr>
          <a:xfrm flipV="1">
            <a:off x="7550682" y="3865894"/>
            <a:ext cx="168257" cy="322283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ieren 3">
            <a:extLst>
              <a:ext uri="{FF2B5EF4-FFF2-40B4-BE49-F238E27FC236}">
                <a16:creationId xmlns:a16="http://schemas.microsoft.com/office/drawing/2014/main" id="{C1854F9B-43B4-4C3D-8872-86B94F27045B}"/>
              </a:ext>
            </a:extLst>
          </p:cNvPr>
          <p:cNvGrpSpPr/>
          <p:nvPr/>
        </p:nvGrpSpPr>
        <p:grpSpPr>
          <a:xfrm>
            <a:off x="2845891" y="3705137"/>
            <a:ext cx="637879" cy="772308"/>
            <a:chOff x="1870450" y="3167556"/>
            <a:chExt cx="938865" cy="1072989"/>
          </a:xfrm>
        </p:grpSpPr>
        <p:sp>
          <p:nvSpPr>
            <p:cNvPr id="72" name="Rechteck 14">
              <a:extLst>
                <a:ext uri="{FF2B5EF4-FFF2-40B4-BE49-F238E27FC236}">
                  <a16:creationId xmlns:a16="http://schemas.microsoft.com/office/drawing/2014/main" id="{05798BCC-1E18-4D5D-A015-83088A669F08}"/>
                </a:ext>
              </a:extLst>
            </p:cNvPr>
            <p:cNvSpPr/>
            <p:nvPr/>
          </p:nvSpPr>
          <p:spPr>
            <a:xfrm>
              <a:off x="2024003" y="3323682"/>
              <a:ext cx="658237" cy="61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73" name="Grafik 39">
              <a:extLst>
                <a:ext uri="{FF2B5EF4-FFF2-40B4-BE49-F238E27FC236}">
                  <a16:creationId xmlns:a16="http://schemas.microsoft.com/office/drawing/2014/main" id="{42EF6ED4-203D-4EC1-80A0-AE0D822EC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0450" y="3167556"/>
              <a:ext cx="938865" cy="1072989"/>
            </a:xfrm>
            <a:prstGeom prst="rect">
              <a:avLst/>
            </a:prstGeom>
            <a:ln w="12700">
              <a:noFill/>
            </a:ln>
          </p:spPr>
        </p:pic>
      </p:grpSp>
      <p:pic>
        <p:nvPicPr>
          <p:cNvPr id="63" name="Grafik 40">
            <a:extLst>
              <a:ext uri="{FF2B5EF4-FFF2-40B4-BE49-F238E27FC236}">
                <a16:creationId xmlns:a16="http://schemas.microsoft.com/office/drawing/2014/main" id="{AA4F435A-C6A7-40C3-ACCF-0E36290E3B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9105" y="3798978"/>
            <a:ext cx="579890" cy="1118969"/>
          </a:xfrm>
          <a:prstGeom prst="rect">
            <a:avLst/>
          </a:prstGeom>
          <a:ln w="12700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1">
                <a:extLst>
                  <a:ext uri="{FF2B5EF4-FFF2-40B4-BE49-F238E27FC236}">
                    <a16:creationId xmlns:a16="http://schemas.microsoft.com/office/drawing/2014/main" id="{A64C89C0-69E1-4262-BE75-7D684AF1B6EE}"/>
                  </a:ext>
                </a:extLst>
              </p:cNvPr>
              <p:cNvSpPr txBox="1"/>
              <p:nvPr/>
            </p:nvSpPr>
            <p:spPr>
              <a:xfrm>
                <a:off x="2409645" y="5215688"/>
                <a:ext cx="1505395" cy="36933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0.1%−0.3%</m:t>
                      </m:r>
                    </m:oMath>
                  </m:oMathPara>
                </a14:m>
                <a:endParaRPr lang="en-US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66" name="Textfeld 1">
                <a:extLst>
                  <a:ext uri="{FF2B5EF4-FFF2-40B4-BE49-F238E27FC236}">
                    <a16:creationId xmlns:a16="http://schemas.microsoft.com/office/drawing/2014/main" id="{A64C89C0-69E1-4262-BE75-7D684AF1B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645" y="5215688"/>
                <a:ext cx="150539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27">
                <a:extLst>
                  <a:ext uri="{FF2B5EF4-FFF2-40B4-BE49-F238E27FC236}">
                    <a16:creationId xmlns:a16="http://schemas.microsoft.com/office/drawing/2014/main" id="{7C3D5289-F35E-4B0A-A30A-3B5C04057BC1}"/>
                  </a:ext>
                </a:extLst>
              </p:cNvPr>
              <p:cNvSpPr txBox="1"/>
              <p:nvPr/>
            </p:nvSpPr>
            <p:spPr>
              <a:xfrm>
                <a:off x="3975831" y="5215688"/>
                <a:ext cx="1361589" cy="36939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0.3%−5%</m:t>
                      </m:r>
                    </m:oMath>
                  </m:oMathPara>
                </a14:m>
                <a:br>
                  <a:rPr lang="en-US" b="0" i="1" dirty="0">
                    <a:solidFill>
                      <a:srgbClr val="00008B"/>
                    </a:solidFill>
                    <a:latin typeface="Cambria Math" panose="02040503050406030204" pitchFamily="18" charset="0"/>
                  </a:rPr>
                </a:br>
                <a:endParaRPr lang="en-US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67" name="Textfeld 27">
                <a:extLst>
                  <a:ext uri="{FF2B5EF4-FFF2-40B4-BE49-F238E27FC236}">
                    <a16:creationId xmlns:a16="http://schemas.microsoft.com/office/drawing/2014/main" id="{7C3D5289-F35E-4B0A-A30A-3B5C04057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831" y="5215688"/>
                <a:ext cx="1361589" cy="3693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28">
                <a:extLst>
                  <a:ext uri="{FF2B5EF4-FFF2-40B4-BE49-F238E27FC236}">
                    <a16:creationId xmlns:a16="http://schemas.microsoft.com/office/drawing/2014/main" id="{944E16B8-DECB-4865-BB36-6FAC36D253A0}"/>
                  </a:ext>
                </a:extLst>
              </p:cNvPr>
              <p:cNvSpPr txBox="1"/>
              <p:nvPr/>
            </p:nvSpPr>
            <p:spPr>
              <a:xfrm>
                <a:off x="6874153" y="5216072"/>
                <a:ext cx="1361589" cy="36933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%−30%</m:t>
                      </m:r>
                    </m:oMath>
                  </m:oMathPara>
                </a14:m>
                <a:endParaRPr lang="en-US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68" name="Textfeld 28">
                <a:extLst>
                  <a:ext uri="{FF2B5EF4-FFF2-40B4-BE49-F238E27FC236}">
                    <a16:creationId xmlns:a16="http://schemas.microsoft.com/office/drawing/2014/main" id="{944E16B8-DECB-4865-BB36-6FAC36D25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153" y="5216072"/>
                <a:ext cx="136158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hteck 30">
            <a:extLst>
              <a:ext uri="{FF2B5EF4-FFF2-40B4-BE49-F238E27FC236}">
                <a16:creationId xmlns:a16="http://schemas.microsoft.com/office/drawing/2014/main" id="{2644445A-3F1A-4B7A-94E1-FF813044B8A1}"/>
              </a:ext>
            </a:extLst>
          </p:cNvPr>
          <p:cNvSpPr/>
          <p:nvPr/>
        </p:nvSpPr>
        <p:spPr>
          <a:xfrm>
            <a:off x="7254844" y="4534687"/>
            <a:ext cx="595900" cy="496978"/>
          </a:xfrm>
          <a:prstGeom prst="rect">
            <a:avLst/>
          </a:prstGeom>
          <a:noFill/>
          <a:ln w="12700">
            <a:solidFill>
              <a:srgbClr val="0000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0" name="Bogen 32">
            <a:extLst>
              <a:ext uri="{FF2B5EF4-FFF2-40B4-BE49-F238E27FC236}">
                <a16:creationId xmlns:a16="http://schemas.microsoft.com/office/drawing/2014/main" id="{8CC0AAAF-B40A-4716-912B-FBAFFD3E5306}"/>
              </a:ext>
            </a:extLst>
          </p:cNvPr>
          <p:cNvSpPr/>
          <p:nvPr/>
        </p:nvSpPr>
        <p:spPr>
          <a:xfrm>
            <a:off x="7195571" y="4783176"/>
            <a:ext cx="715106" cy="757583"/>
          </a:xfrm>
          <a:prstGeom prst="arc">
            <a:avLst>
              <a:gd name="adj1" fmla="val 13447229"/>
              <a:gd name="adj2" fmla="val 18960017"/>
            </a:avLst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1" name="Gerader Verbinder 33">
            <a:extLst>
              <a:ext uri="{FF2B5EF4-FFF2-40B4-BE49-F238E27FC236}">
                <a16:creationId xmlns:a16="http://schemas.microsoft.com/office/drawing/2014/main" id="{7A713654-012E-4C92-B450-E18D8F455449}"/>
              </a:ext>
            </a:extLst>
          </p:cNvPr>
          <p:cNvCxnSpPr/>
          <p:nvPr/>
        </p:nvCxnSpPr>
        <p:spPr>
          <a:xfrm flipV="1">
            <a:off x="7550682" y="4611361"/>
            <a:ext cx="168257" cy="322283"/>
          </a:xfrm>
          <a:prstGeom prst="line">
            <a:avLst/>
          </a:prstGeom>
          <a:ln w="12700">
            <a:solidFill>
              <a:srgbClr val="000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05C8A79-BBAB-40A8-83D6-D257E32696B8}"/>
              </a:ext>
            </a:extLst>
          </p:cNvPr>
          <p:cNvCxnSpPr>
            <a:cxnSpLocks/>
          </p:cNvCxnSpPr>
          <p:nvPr/>
        </p:nvCxnSpPr>
        <p:spPr>
          <a:xfrm flipH="1" flipV="1">
            <a:off x="4656628" y="5031665"/>
            <a:ext cx="1" cy="184022"/>
          </a:xfrm>
          <a:prstGeom prst="line">
            <a:avLst/>
          </a:prstGeom>
          <a:ln>
            <a:solidFill>
              <a:srgbClr val="0000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BDACC8-511C-4A9A-A28F-EFBD994254F6}"/>
              </a:ext>
            </a:extLst>
          </p:cNvPr>
          <p:cNvCxnSpPr>
            <a:cxnSpLocks/>
          </p:cNvCxnSpPr>
          <p:nvPr/>
        </p:nvCxnSpPr>
        <p:spPr>
          <a:xfrm flipH="1" flipV="1">
            <a:off x="3172736" y="4331595"/>
            <a:ext cx="1" cy="860281"/>
          </a:xfrm>
          <a:prstGeom prst="line">
            <a:avLst/>
          </a:prstGeom>
          <a:ln>
            <a:solidFill>
              <a:srgbClr val="00008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28">
            <a:extLst>
              <a:ext uri="{FF2B5EF4-FFF2-40B4-BE49-F238E27FC236}">
                <a16:creationId xmlns:a16="http://schemas.microsoft.com/office/drawing/2014/main" id="{DF30CCDB-D723-4745-8412-C7BE6F79BFFD}"/>
              </a:ext>
            </a:extLst>
          </p:cNvPr>
          <p:cNvSpPr txBox="1"/>
          <p:nvPr/>
        </p:nvSpPr>
        <p:spPr>
          <a:xfrm>
            <a:off x="777762" y="5215687"/>
            <a:ext cx="1361589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008B"/>
                </a:solidFill>
              </a:rPr>
              <a:t>errors: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8CC678-255B-47CC-852D-6AD260446F13}"/>
                  </a:ext>
                </a:extLst>
              </p:cNvPr>
              <p:cNvSpPr txBox="1"/>
              <p:nvPr/>
            </p:nvSpPr>
            <p:spPr>
              <a:xfrm>
                <a:off x="6461308" y="4200329"/>
                <a:ext cx="5711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CA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CA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CA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8CC678-255B-47CC-852D-6AD260446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308" y="4200329"/>
                <a:ext cx="571182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9408EA-8E4B-438D-878F-D111EB7E2DC9}"/>
                  </a:ext>
                </a:extLst>
              </p:cNvPr>
              <p:cNvSpPr txBox="1"/>
              <p:nvPr/>
            </p:nvSpPr>
            <p:spPr>
              <a:xfrm>
                <a:off x="8007057" y="4201425"/>
                <a:ext cx="571182" cy="378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̃"/>
                          <m:ctrlPr>
                            <a:rPr lang="en-CA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n-CA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CA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9408EA-8E4B-438D-878F-D111EB7E2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057" y="4201425"/>
                <a:ext cx="571182" cy="378437"/>
              </a:xfrm>
              <a:prstGeom prst="rect">
                <a:avLst/>
              </a:prstGeom>
              <a:blipFill>
                <a:blip r:embed="rId14"/>
                <a:stretch>
                  <a:fillRect t="-3226" r="-22340" b="-1612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86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6" grpId="0"/>
      <p:bldP spid="67" grpId="0"/>
      <p:bldP spid="68" grpId="0"/>
      <p:bldP spid="69" grpId="0" animBg="1"/>
      <p:bldP spid="70" grpId="0" animBg="1"/>
      <p:bldP spid="50" grpId="0"/>
      <p:bldP spid="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168F75B7-DAE1-4B0C-AED1-428F4A6E035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84977" y="3375421"/>
              <a:ext cx="10819000" cy="26576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1489">
                      <a:extLst>
                        <a:ext uri="{9D8B030D-6E8A-4147-A177-3AD203B41FA5}">
                          <a16:colId xmlns:a16="http://schemas.microsoft.com/office/drawing/2014/main" val="1547105455"/>
                        </a:ext>
                      </a:extLst>
                    </a:gridCol>
                    <a:gridCol w="2701489">
                      <a:extLst>
                        <a:ext uri="{9D8B030D-6E8A-4147-A177-3AD203B41FA5}">
                          <a16:colId xmlns:a16="http://schemas.microsoft.com/office/drawing/2014/main" val="915308902"/>
                        </a:ext>
                      </a:extLst>
                    </a:gridCol>
                    <a:gridCol w="2708011">
                      <a:extLst>
                        <a:ext uri="{9D8B030D-6E8A-4147-A177-3AD203B41FA5}">
                          <a16:colId xmlns:a16="http://schemas.microsoft.com/office/drawing/2014/main" val="1679245279"/>
                        </a:ext>
                      </a:extLst>
                    </a:gridCol>
                    <a:gridCol w="2708011">
                      <a:extLst>
                        <a:ext uri="{9D8B030D-6E8A-4147-A177-3AD203B41FA5}">
                          <a16:colId xmlns:a16="http://schemas.microsoft.com/office/drawing/2014/main" val="4749340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Readout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Bit Flips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Probability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Noisy Operator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73760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correct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CA" b="0" i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CA" i="1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)(1−</m:t>
                                </m:r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Z̃</a:t>
                          </a:r>
                          <a:r>
                            <a:rPr lang="en-CA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b="0" i="1" u="none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CA" b="1" i="1" u="none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𝒁</m:t>
                              </m:r>
                              <m:r>
                                <a:rPr lang="en-CA" b="0" i="1" u="none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CA" b="0" i="1" u="none" smtClean="0">
                                      <a:solidFill>
                                        <a:srgbClr val="00008B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CA" b="0" i="1" u="none" smtClean="0">
                                          <a:solidFill>
                                            <a:srgbClr val="00008B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CA" b="0" i="1" u="none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CA" b="0" i="1" u="none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CA" b="0" i="1" u="none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CA" b="0" i="1" u="none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CA" b="0" u="none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44853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incorrect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… for both outcomes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CA" b="0" i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CA" i="1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CA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en-CA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̃  </m:t>
                              </m:r>
                              <m:r>
                                <m:rPr>
                                  <m:nor/>
                                </m:rPr>
                                <a:rPr lang="en-CA" i="0" dirty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CA" b="0" i="1" smtClean="0">
                                  <a:solidFill>
                                    <a:srgbClr val="0E6C0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CA" i="1" dirty="0">
                              <a:solidFill>
                                <a:srgbClr val="0E6C0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Z</a:t>
                          </a:r>
                          <a:r>
                            <a:rPr lang="en-CA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CA" b="0" i="1" smtClean="0">
                                      <a:solidFill>
                                        <a:srgbClr val="00008B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CA" b="0" i="1" smtClean="0">
                                          <a:solidFill>
                                            <a:srgbClr val="00008B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116620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… for outcome </a:t>
                          </a:r>
                          <a14:m>
                            <m:oMath xmlns:m="http://schemas.openxmlformats.org/officeDocument/2006/math">
                              <m:r>
                                <a:rPr lang="en-CA" b="0" i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CA" b="0" i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i="1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CA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Z</m:t>
                                </m:r>
                                <m:r>
                                  <m:rPr>
                                    <m:nor/>
                                  </m:rPr>
                                  <a:rPr lang="en-CA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̃  </m:t>
                                </m:r>
                                <m:r>
                                  <m:rPr>
                                    <m:nor/>
                                  </m:rPr>
                                  <a:rPr lang="en-CA" i="0" dirty="0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CA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99138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… for outcome </a:t>
                          </a:r>
                          <a14:m>
                            <m:oMath xmlns:m="http://schemas.openxmlformats.org/officeDocument/2006/math"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CA" b="0" i="0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i="1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CA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CA" b="0" i="1" smtClean="0">
                                  <a:solidFill>
                                    <a:srgbClr val="00008B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sSub>
                                  <m:sSub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CA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Z</m:t>
                                </m:r>
                                <m:r>
                                  <m:rPr>
                                    <m:nor/>
                                  </m:rPr>
                                  <a:rPr lang="en-CA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̃  </m:t>
                                </m:r>
                                <m:r>
                                  <m:rPr>
                                    <m:nor/>
                                  </m:rPr>
                                  <a:rPr lang="en-CA" i="0" dirty="0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CA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CA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𝕀</m:t>
                                </m:r>
                                <m:r>
                                  <a:rPr lang="en-CA" b="0" i="1" smtClean="0">
                                    <a:solidFill>
                                      <a:srgbClr val="00008B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CA" b="0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CA" b="0" i="1" smtClean="0">
                                            <a:solidFill>
                                              <a:srgbClr val="00008B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CA" b="0" i="1" smtClean="0">
                                              <a:solidFill>
                                                <a:srgbClr val="00008B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CA" dirty="0">
                            <a:solidFill>
                              <a:srgbClr val="00008B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423666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168F75B7-DAE1-4B0C-AED1-428F4A6E03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378814"/>
                  </p:ext>
                </p:extLst>
              </p:nvPr>
            </p:nvGraphicFramePr>
            <p:xfrm>
              <a:off x="1084977" y="3375421"/>
              <a:ext cx="10819000" cy="26576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1489">
                      <a:extLst>
                        <a:ext uri="{9D8B030D-6E8A-4147-A177-3AD203B41FA5}">
                          <a16:colId xmlns:a16="http://schemas.microsoft.com/office/drawing/2014/main" val="1547105455"/>
                        </a:ext>
                      </a:extLst>
                    </a:gridCol>
                    <a:gridCol w="2701489">
                      <a:extLst>
                        <a:ext uri="{9D8B030D-6E8A-4147-A177-3AD203B41FA5}">
                          <a16:colId xmlns:a16="http://schemas.microsoft.com/office/drawing/2014/main" val="915308902"/>
                        </a:ext>
                      </a:extLst>
                    </a:gridCol>
                    <a:gridCol w="2708011">
                      <a:extLst>
                        <a:ext uri="{9D8B030D-6E8A-4147-A177-3AD203B41FA5}">
                          <a16:colId xmlns:a16="http://schemas.microsoft.com/office/drawing/2014/main" val="1679245279"/>
                        </a:ext>
                      </a:extLst>
                    </a:gridCol>
                    <a:gridCol w="2708011">
                      <a:extLst>
                        <a:ext uri="{9D8B030D-6E8A-4147-A177-3AD203B41FA5}">
                          <a16:colId xmlns:a16="http://schemas.microsoft.com/office/drawing/2014/main" val="4749340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Readout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Bit Flips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Probability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dirty="0">
                              <a:solidFill>
                                <a:srgbClr val="00008B"/>
                              </a:solidFill>
                            </a:rPr>
                            <a:t>Noisy Operator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999D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7376034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correct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72222" r="-200676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72222" r="-100676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326" t="-72222" r="-449" b="-3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448530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incorrect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8B"/>
                              </a:solidFill>
                            </a:rPr>
                            <a:t>… for both outcomes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47619" r="-200676" b="-17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7619" r="-100676" b="-17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326" t="-147619" r="-449" b="-17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1662018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6" t="-285714" r="-301354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85714" r="-200676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285714" r="-100676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326" t="-285714" r="-449" b="-1010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9913882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6" t="-390000" r="-301354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90000" r="-200676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90000" r="-100676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8B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9326" t="-390000" r="-449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236664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6">
                <a:extLst>
                  <a:ext uri="{FF2B5EF4-FFF2-40B4-BE49-F238E27FC236}">
                    <a16:creationId xmlns:a16="http://schemas.microsoft.com/office/drawing/2014/main" id="{7F86C5F2-D579-4742-A896-33D11A4FC9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9122" y="1673033"/>
                <a:ext cx="11065778" cy="144614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dirty="0"/>
                  <a:t>mitigate bit-flip errors during readout: </a:t>
                </a:r>
                <a14:m>
                  <m:oMath xmlns:m="http://schemas.openxmlformats.org/officeDocument/2006/math">
                    <m:r>
                      <a:rPr lang="en-CA">
                        <a:latin typeface="Cambria Math" panose="02040503050406030204" pitchFamily="18" charset="0"/>
                      </a:rPr>
                      <m:t>0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CA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Z̃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E6C0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solidFill>
                              <a:srgbClr val="0E6C0E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CA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𝕀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Content Placeholder 6">
                <a:extLst>
                  <a:ext uri="{FF2B5EF4-FFF2-40B4-BE49-F238E27FC236}">
                    <a16:creationId xmlns:a16="http://schemas.microsoft.com/office/drawing/2014/main" id="{7F86C5F2-D579-4742-A896-33D11A4FC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22" y="1673033"/>
                <a:ext cx="11065778" cy="1446148"/>
              </a:xfrm>
              <a:prstGeom prst="rect">
                <a:avLst/>
              </a:prstGeom>
              <a:blipFill>
                <a:blip r:embed="rId5"/>
                <a:stretch>
                  <a:fillRect l="-3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E965D79-5363-4A85-ABF7-291C49A1BC2E}"/>
                  </a:ext>
                </a:extLst>
              </p:cNvPr>
              <p:cNvSpPr txBox="1"/>
              <p:nvPr/>
            </p:nvSpPr>
            <p:spPr>
              <a:xfrm>
                <a:off x="8437835" y="2367740"/>
                <a:ext cx="3466142" cy="519309"/>
              </a:xfrm>
              <a:prstGeom prst="rect">
                <a:avLst/>
              </a:prstGeom>
              <a:noFill/>
              <a:ln w="12700">
                <a:solidFill>
                  <a:srgbClr val="00008B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mit</m:t>
                        </m:r>
                        <m:r>
                          <a:rPr lang="en-US" b="0" i="0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n-CA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CA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Z̃</a:t>
                </a:r>
                <a:r>
                  <a:rPr lang="en-CA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n-CA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E965D79-5363-4A85-ABF7-291C49A1B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7835" y="2367740"/>
                <a:ext cx="3466142" cy="5193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solidFill>
                  <a:srgbClr val="00008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TextBox 156">
            <a:extLst>
              <a:ext uri="{FF2B5EF4-FFF2-40B4-BE49-F238E27FC236}">
                <a16:creationId xmlns:a16="http://schemas.microsoft.com/office/drawing/2014/main" id="{4E42530F-DFDE-4AF7-8250-4EF15BD61816}"/>
              </a:ext>
            </a:extLst>
          </p:cNvPr>
          <p:cNvSpPr txBox="1"/>
          <p:nvPr/>
        </p:nvSpPr>
        <p:spPr>
          <a:xfrm>
            <a:off x="1219651" y="5530175"/>
            <a:ext cx="10302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09027F7-3639-4B4F-AED2-4D32F835969D}"/>
              </a:ext>
            </a:extLst>
          </p:cNvPr>
          <p:cNvSpPr txBox="1"/>
          <p:nvPr/>
        </p:nvSpPr>
        <p:spPr>
          <a:xfrm>
            <a:off x="1288895" y="4977342"/>
            <a:ext cx="10302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  <a:p>
            <a:r>
              <a:rPr lang="en-CA" sz="12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FAAE720-7639-41D4-A5B5-CFA311A5956D}"/>
              </a:ext>
            </a:extLst>
          </p:cNvPr>
          <p:cNvSpPr txBox="1"/>
          <p:nvPr/>
        </p:nvSpPr>
        <p:spPr>
          <a:xfrm>
            <a:off x="1343039" y="4331976"/>
            <a:ext cx="1030287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Ff</a:t>
            </a:r>
          </a:p>
          <a:p>
            <a:r>
              <a:rPr lang="en-CA" sz="1400" dirty="0">
                <a:solidFill>
                  <a:schemeClr val="bg1"/>
                </a:solidFill>
              </a:rPr>
              <a:t>ff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37FCCF-78FF-4AB2-AD96-7A45CAF9B51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3138488"/>
            <a:ext cx="8204200" cy="14351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error mitigation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A2AC1-9774-4E01-AD71-FFEDC0856952}"/>
              </a:ext>
            </a:extLst>
          </p:cNvPr>
          <p:cNvSpPr txBox="1"/>
          <p:nvPr/>
        </p:nvSpPr>
        <p:spPr>
          <a:xfrm rot="16200000">
            <a:off x="-71866" y="2208423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0703D8-123A-42A3-91B9-A4529841EBA1}"/>
              </a:ext>
            </a:extLst>
          </p:cNvPr>
          <p:cNvSpPr txBox="1"/>
          <p:nvPr/>
        </p:nvSpPr>
        <p:spPr>
          <a:xfrm rot="16200000">
            <a:off x="-807956" y="4386225"/>
            <a:ext cx="290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6">
                <a:extLst>
                  <a:ext uri="{FF2B5EF4-FFF2-40B4-BE49-F238E27FC236}">
                    <a16:creationId xmlns:a16="http://schemas.microsoft.com/office/drawing/2014/main" id="{A9A62DF5-709F-4105-9BC6-AD60C1322E6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693147"/>
                <a:ext cx="11065778" cy="1446148"/>
              </a:xfrm>
              <a:ln>
                <a:noFill/>
              </a:ln>
            </p:spPr>
            <p:txBody>
              <a:bodyPr/>
              <a:lstStyle/>
              <a:p>
                <a:r>
                  <a:rPr lang="en-CA" dirty="0"/>
                  <a:t>mitigate bit-flip errors during readout: </a:t>
                </a:r>
                <a14:m>
                  <m:oMath xmlns:m="http://schemas.openxmlformats.org/officeDocument/2006/math">
                    <m:r>
                      <a:rPr lang="en-CA">
                        <a:latin typeface="Cambria Math" panose="02040503050406030204" pitchFamily="18" charset="0"/>
                      </a:rPr>
                      <m:t>0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replace operators by </a:t>
                </a:r>
                <a:r>
                  <a:rPr lang="en-US" dirty="0">
                    <a:solidFill>
                      <a:srgbClr val="FB0000"/>
                    </a:solidFill>
                  </a:rPr>
                  <a:t>noisy operators </a:t>
                </a:r>
                <a:r>
                  <a:rPr lang="en-US" dirty="0"/>
                  <a:t>incorporating bit-flip noise: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</m:d>
                        <m:acc>
                          <m:accPr>
                            <m:chr m:val="̃"/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⟨"/>
                        <m:endChr m:val="⟩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CA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</m:d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Content Placeholder 6">
                <a:extLst>
                  <a:ext uri="{FF2B5EF4-FFF2-40B4-BE49-F238E27FC236}">
                    <a16:creationId xmlns:a16="http://schemas.microsoft.com/office/drawing/2014/main" id="{A9A62DF5-709F-4105-9BC6-AD60C1322E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693147"/>
                <a:ext cx="11065778" cy="1446148"/>
              </a:xfrm>
              <a:blipFill>
                <a:blip r:embed="rId7"/>
                <a:stretch>
                  <a:fillRect l="-3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8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 animBg="1"/>
      <p:bldP spid="157" grpId="0" animBg="1"/>
      <p:bldP spid="156" grpId="0" animBg="1"/>
      <p:bldP spid="155" grpId="0" animBg="1"/>
      <p:bldP spid="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37FCCF-78FF-4AB2-AD96-7A45CAF9B51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47287" y="1678736"/>
            <a:ext cx="8204200" cy="14351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error mitigation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A2AC1-9774-4E01-AD71-FFEDC0856952}"/>
              </a:ext>
            </a:extLst>
          </p:cNvPr>
          <p:cNvSpPr txBox="1"/>
          <p:nvPr/>
        </p:nvSpPr>
        <p:spPr>
          <a:xfrm rot="16200000">
            <a:off x="-71866" y="2208423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0703D8-123A-42A3-91B9-A4529841EBA1}"/>
              </a:ext>
            </a:extLst>
          </p:cNvPr>
          <p:cNvSpPr txBox="1"/>
          <p:nvPr/>
        </p:nvSpPr>
        <p:spPr>
          <a:xfrm rot="16200000">
            <a:off x="-807956" y="4386225"/>
            <a:ext cx="290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ABBA11D-7CFD-488B-BBF6-322286799FB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CA" dirty="0"/>
                  <a:t>mitigate bit-flip errors during readout: </a:t>
                </a:r>
                <a14:m>
                  <m:oMath xmlns:m="http://schemas.openxmlformats.org/officeDocument/2006/math">
                    <m:r>
                      <a:rPr lang="en-CA">
                        <a:latin typeface="Cambria Math" panose="02040503050406030204" pitchFamily="18" charset="0"/>
                      </a:rPr>
                      <m:t>0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1</m:t>
                    </m:r>
                    <m:groupChr>
                      <m:groupChrPr>
                        <m:chr m:val="→"/>
                        <m:vertJc m:val="bot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sub>
                        </m:sSub>
                      </m:e>
                    </m:groupChr>
                    <m:r>
                      <a:rPr lang="en-CA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CA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Z̃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CA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CA" b="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CA" b="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𝕀</m:t>
                        </m:r>
                      </m:e>
                    </m:d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endParaRPr lang="en-C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ABBA11D-7CFD-488B-BBF6-322286799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DEF2C222-DD55-4C08-B5AE-6BCFAEA0A6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9113" y="3031980"/>
                <a:ext cx="11074863" cy="831519"/>
              </a:xfrm>
              <a:prstGeom prst="rect">
                <a:avLst/>
              </a:prstGeom>
            </p:spPr>
            <p:txBody>
              <a:bodyPr vert="horz" lIns="91440" tIns="45720" rIns="91440" bIns="4572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008B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dirty="0"/>
                  <a:t>benchmark with </a:t>
                </a:r>
                <a:r>
                  <a:rPr lang="en-CA" dirty="0" err="1"/>
                  <a:t>Ising</a:t>
                </a:r>
                <a:r>
                  <a:rPr lang="en-CA" dirty="0"/>
                  <a:t> model: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ℋ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Content Placeholder 5">
                <a:extLst>
                  <a:ext uri="{FF2B5EF4-FFF2-40B4-BE49-F238E27FC236}">
                    <a16:creationId xmlns:a16="http://schemas.microsoft.com/office/drawing/2014/main" id="{DEF2C222-DD55-4C08-B5AE-6BCFAEA0A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113" y="3031980"/>
                <a:ext cx="11074863" cy="831519"/>
              </a:xfrm>
              <a:prstGeom prst="rect">
                <a:avLst/>
              </a:prstGeom>
              <a:blipFill>
                <a:blip r:embed="rId3"/>
                <a:stretch>
                  <a:fillRect l="-330" t="-25547" b="-54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 descr="A picture containing chart&#10;&#10;Description automatically generated">
            <a:extLst>
              <a:ext uri="{FF2B5EF4-FFF2-40B4-BE49-F238E27FC236}">
                <a16:creationId xmlns:a16="http://schemas.microsoft.com/office/drawing/2014/main" id="{4CB504CE-F7E9-4709-90EF-7BE10B4EA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400" y="3744165"/>
            <a:ext cx="2631912" cy="2273666"/>
          </a:xfrm>
          <a:prstGeom prst="rect">
            <a:avLst/>
          </a:prstGeom>
        </p:spPr>
      </p:pic>
      <p:pic>
        <p:nvPicPr>
          <p:cNvPr id="22" name="Picture 21" descr="A picture containing chart&#10;&#10;Description automatically generated">
            <a:extLst>
              <a:ext uri="{FF2B5EF4-FFF2-40B4-BE49-F238E27FC236}">
                <a16:creationId xmlns:a16="http://schemas.microsoft.com/office/drawing/2014/main" id="{52DBA877-78D9-422E-8DF1-065758AB56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367" y="3744165"/>
            <a:ext cx="2631912" cy="2284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E2151E2-D363-47A0-AAF8-3E359790F86E}"/>
                  </a:ext>
                </a:extLst>
              </p:cNvPr>
              <p:cNvSpPr txBox="1"/>
              <p:nvPr/>
            </p:nvSpPr>
            <p:spPr>
              <a:xfrm>
                <a:off x="1090401" y="3942008"/>
                <a:ext cx="1408233" cy="715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CA" dirty="0">
                    <a:solidFill>
                      <a:srgbClr val="1F77B4"/>
                    </a:solidFill>
                  </a:rPr>
                  <a:t>   </a:t>
                </a:r>
                <a:r>
                  <a:rPr lang="en-CA" sz="1400" dirty="0">
                    <a:solidFill>
                      <a:srgbClr val="1F77B4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CA" i="1" smtClean="0">
                            <a:solidFill>
                              <a:srgbClr val="1F77B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  <m:t>ℋ</m:t>
                            </m:r>
                          </m:e>
                        </m:d>
                        <m:acc>
                          <m:accPr>
                            <m:chr m:val="̃"/>
                            <m:ctrlP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</m:d>
                  </m:oMath>
                </a14:m>
                <a:r>
                  <a:rPr lang="en-CA" dirty="0">
                    <a:solidFill>
                      <a:srgbClr val="1F77B4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1F77B4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CA" i="1" smtClean="0">
                            <a:solidFill>
                              <a:srgbClr val="1F77B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1F77B4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solidFill>
                                  <a:srgbClr val="1F77B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solidFill>
                                      <a:srgbClr val="1F77B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i="1" smtClean="0">
                                    <a:solidFill>
                                      <a:srgbClr val="1F77B4"/>
                                    </a:solidFill>
                                    <a:latin typeface="Cambria Math" panose="02040503050406030204" pitchFamily="18" charset="0"/>
                                  </a:rPr>
                                  <m:t>ℋ</m:t>
                                </m:r>
                              </m:e>
                            </m:acc>
                          </m:e>
                        </m:d>
                        <m:r>
                          <a:rPr lang="en-US" i="1" smtClean="0">
                            <a:solidFill>
                              <a:srgbClr val="1F77B4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en-CA" dirty="0">
                  <a:solidFill>
                    <a:srgbClr val="1F77B4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E2151E2-D363-47A0-AAF8-3E359790F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401" y="3942008"/>
                <a:ext cx="1408233" cy="715004"/>
              </a:xfrm>
              <a:prstGeom prst="rect">
                <a:avLst/>
              </a:prstGeom>
              <a:blipFill>
                <a:blip r:embed="rId6"/>
                <a:stretch>
                  <a:fillRect l="-3896" t="-2564" r="-2165" b="-4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3758C5D6-3578-4676-829B-2B6C871B7421}"/>
                  </a:ext>
                </a:extLst>
              </p:cNvPr>
              <p:cNvSpPr txBox="1"/>
              <p:nvPr/>
            </p:nvSpPr>
            <p:spPr>
              <a:xfrm>
                <a:off x="937659" y="4972841"/>
                <a:ext cx="1789922" cy="6793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CA" i="1" smtClean="0">
                              <a:solidFill>
                                <a:srgbClr val="30A23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0A23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CA" i="1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  <m:t>ℋ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30A23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30A23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30A230"/>
                          </a:solidFill>
                          <a:latin typeface="Cambria Math" panose="02040503050406030204" pitchFamily="18" charset="0"/>
                        </a:rPr>
                        <m:t> ≈</m:t>
                      </m:r>
                      <m:d>
                        <m:dPr>
                          <m:begChr m:val="⟨"/>
                          <m:endChr m:val="⟩"/>
                          <m:ctrlPr>
                            <a:rPr lang="en-CA" i="1" smtClean="0">
                              <a:solidFill>
                                <a:srgbClr val="30A23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i="1" smtClean="0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acc>
                          <m:d>
                            <m:dPr>
                              <m:begChr m:val="|"/>
                              <m:endChr m:val="|"/>
                              <m:ctrlPr>
                                <a:rPr lang="en-CA" i="1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30A23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b="0" i="1">
                                      <a:solidFill>
                                        <a:srgbClr val="30A230"/>
                                      </a:solidFill>
                                      <a:latin typeface="Cambria Math" panose="02040503050406030204" pitchFamily="18" charset="0"/>
                                    </a:rPr>
                                    <m:t>ℋ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30A230"/>
                                      </a:solidFill>
                                      <a:latin typeface="Cambria Math" panose="02040503050406030204" pitchFamily="18" charset="0"/>
                                    </a:rPr>
                                    <m:t>mit</m:t>
                                  </m:r>
                                  <m:r>
                                    <a:rPr lang="en-US" b="0" i="1" smtClean="0">
                                      <a:solidFill>
                                        <a:srgbClr val="30A23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sub>
                              </m:sSub>
                            </m:e>
                          </m:d>
                          <m:acc>
                            <m:accPr>
                              <m:chr m:val="̃"/>
                              <m:ctrlPr>
                                <a:rPr lang="en-US" i="1" smtClean="0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rgbClr val="30A230"/>
                                  </a:solidFill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>
                  <a:solidFill>
                    <a:srgbClr val="30A23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3758C5D6-3578-4676-829B-2B6C871B7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659" y="4972841"/>
                <a:ext cx="1789922" cy="679353"/>
              </a:xfrm>
              <a:prstGeom prst="rect">
                <a:avLst/>
              </a:prstGeom>
              <a:blipFill>
                <a:blip r:embed="rId7"/>
                <a:stretch>
                  <a:fillRect r="-4096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2345D6E8-9685-4FC5-819C-21F9B3B5F70C}"/>
              </a:ext>
            </a:extLst>
          </p:cNvPr>
          <p:cNvGrpSpPr/>
          <p:nvPr/>
        </p:nvGrpSpPr>
        <p:grpSpPr>
          <a:xfrm>
            <a:off x="2953315" y="3744165"/>
            <a:ext cx="3106546" cy="2273666"/>
            <a:chOff x="1310678" y="3744165"/>
            <a:chExt cx="3106546" cy="2273666"/>
          </a:xfrm>
        </p:grpSpPr>
        <p:pic>
          <p:nvPicPr>
            <p:cNvPr id="18" name="Picture 17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33222966-7C83-47F8-BFEC-278D33237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0678" y="3744165"/>
              <a:ext cx="3106546" cy="227366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172FA652-57FE-4673-9625-1138CC55FFB0}"/>
                    </a:ext>
                  </a:extLst>
                </p:cNvPr>
                <p:cNvSpPr txBox="1"/>
                <p:nvPr/>
              </p:nvSpPr>
              <p:spPr>
                <a:xfrm>
                  <a:off x="1956379" y="3806554"/>
                  <a:ext cx="1599069" cy="46987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200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200" b="0" i="1" smtClean="0">
                              <a:solidFill>
                                <a:srgbClr val="00008B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0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CA" sz="1200" i="1" dirty="0">
                      <a:solidFill>
                        <a:srgbClr val="00008B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r>
                    <a:rPr lang="en-CA" sz="1200" dirty="0">
                      <a:solidFill>
                        <a:srgbClr val="00008B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5%</a:t>
                  </a:r>
                  <a:r>
                    <a:rPr lang="en-US" sz="1200" dirty="0">
                      <a:solidFill>
                        <a:srgbClr val="00008B"/>
                      </a:solidFill>
                    </a:rPr>
                    <a:t> </a:t>
                  </a:r>
                  <a:endParaRPr lang="en-US" sz="1200" i="1" dirty="0">
                    <a:solidFill>
                      <a:srgbClr val="00008B"/>
                    </a:solidFill>
                    <a:latin typeface="Cambria Math" panose="02040503050406030204" pitchFamily="18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200" i="1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r>
                    <a:rPr lang="en-CA" sz="1200" dirty="0">
                      <a:solidFill>
                        <a:srgbClr val="00008B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,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1200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en-CA" sz="1200" dirty="0">
                      <a:solidFill>
                        <a:srgbClr val="00008B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,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200" b="0" i="0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0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172FA652-57FE-4673-9625-1138CC55FF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379" y="3806554"/>
                  <a:ext cx="1599069" cy="469872"/>
                </a:xfrm>
                <a:prstGeom prst="rect">
                  <a:avLst/>
                </a:prstGeom>
                <a:blipFill>
                  <a:blip r:embed="rId9"/>
                  <a:stretch>
                    <a:fillRect t="-1282" b="-89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69AE9DF-2665-4EF3-8CCA-953C7AB46AF7}"/>
                  </a:ext>
                </a:extLst>
              </p:cNvPr>
              <p:cNvSpPr txBox="1"/>
              <p:nvPr/>
            </p:nvSpPr>
            <p:spPr>
              <a:xfrm>
                <a:off x="8437835" y="2367740"/>
                <a:ext cx="3466142" cy="519309"/>
              </a:xfrm>
              <a:prstGeom prst="rect">
                <a:avLst/>
              </a:prstGeom>
              <a:noFill/>
              <a:ln w="12700">
                <a:solidFill>
                  <a:srgbClr val="00008B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mit</m:t>
                        </m:r>
                        <m:r>
                          <a:rPr lang="en-US" b="0" i="0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n-CA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CA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Z̃</a:t>
                </a:r>
                <a:r>
                  <a:rPr lang="en-CA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CA" i="1">
                        <a:solidFill>
                          <a:srgbClr val="00008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n-CA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69AE9DF-2665-4EF3-8CCA-953C7AB46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7835" y="2367740"/>
                <a:ext cx="3466142" cy="5193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00008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5FFEDDA-FB7A-4F01-A9A5-F4D2460972A3}"/>
                  </a:ext>
                </a:extLst>
              </p:cNvPr>
              <p:cNvSpPr txBox="1"/>
              <p:nvPr/>
            </p:nvSpPr>
            <p:spPr>
              <a:xfrm rot="5400000">
                <a:off x="1373789" y="4597075"/>
                <a:ext cx="702527" cy="477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500" b="0" i="1" smtClean="0">
                          <a:solidFill>
                            <a:srgbClr val="00008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2500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5FFEDDA-FB7A-4F01-A9A5-F4D246097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373789" y="4597075"/>
                <a:ext cx="70252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F89721F-EBDC-4CC6-9519-6AE5B5FF03FB}"/>
                  </a:ext>
                </a:extLst>
              </p:cNvPr>
              <p:cNvSpPr txBox="1"/>
              <p:nvPr/>
            </p:nvSpPr>
            <p:spPr>
              <a:xfrm>
                <a:off x="6539204" y="3816459"/>
                <a:ext cx="1690395" cy="15778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200" b="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1200" i="1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50%</a:t>
                </a:r>
                <a:endParaRPr lang="en-US" sz="1200" dirty="0">
                  <a:solidFill>
                    <a:srgbClr val="00008B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i="1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4,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CA" sz="1200" dirty="0">
                  <a:solidFill>
                    <a:srgbClr val="00008B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sz="1200" dirty="0">
                  <a:solidFill>
                    <a:srgbClr val="00008B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US" sz="1200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F89721F-EBDC-4CC6-9519-6AE5B5FF0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204" y="3816459"/>
                <a:ext cx="1690395" cy="15778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439A7-DDE6-4DB0-84FE-157FE8794640}"/>
                  </a:ext>
                </a:extLst>
              </p:cNvPr>
              <p:cNvSpPr txBox="1"/>
              <p:nvPr/>
            </p:nvSpPr>
            <p:spPr>
              <a:xfrm>
                <a:off x="9471755" y="3827163"/>
                <a:ext cx="1735221" cy="15862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200" b="0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200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1200" i="1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95%</a:t>
                </a:r>
                <a:endParaRPr lang="en-US" sz="1200" i="1" dirty="0">
                  <a:solidFill>
                    <a:srgbClr val="00008B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i="1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4,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CA" sz="1200" dirty="0">
                    <a:solidFill>
                      <a:srgbClr val="00008B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0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CA" sz="1200" dirty="0">
                  <a:solidFill>
                    <a:srgbClr val="00008B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sz="1200" dirty="0">
                  <a:solidFill>
                    <a:srgbClr val="00008B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CA" sz="1200" dirty="0">
                  <a:solidFill>
                    <a:srgbClr val="00008B"/>
                  </a:solidFill>
                </a:endParaRPr>
              </a:p>
              <a:p>
                <a:endParaRPr lang="en-US" sz="1200" dirty="0">
                  <a:solidFill>
                    <a:srgbClr val="00008B"/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C1439A7-DDE6-4DB0-84FE-157FE8794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1755" y="3827163"/>
                <a:ext cx="1735221" cy="1586268"/>
              </a:xfrm>
              <a:prstGeom prst="rect">
                <a:avLst/>
              </a:prstGeom>
              <a:blipFill>
                <a:blip r:embed="rId13"/>
                <a:stretch>
                  <a:fillRect t="-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CD8C26A9-A3F6-4410-8B4C-27861A5EFC30}"/>
              </a:ext>
            </a:extLst>
          </p:cNvPr>
          <p:cNvSpPr txBox="1"/>
          <p:nvPr/>
        </p:nvSpPr>
        <p:spPr>
          <a:xfrm>
            <a:off x="3605247" y="4238938"/>
            <a:ext cx="1089417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CA" sz="600" dirty="0">
              <a:solidFill>
                <a:srgbClr val="30A230"/>
              </a:solidFill>
            </a:endParaRPr>
          </a:p>
          <a:p>
            <a:r>
              <a:rPr lang="en-CA" sz="1200" dirty="0">
                <a:solidFill>
                  <a:srgbClr val="30A230"/>
                </a:solidFill>
              </a:rPr>
              <a:t>true energy</a:t>
            </a:r>
          </a:p>
          <a:p>
            <a:r>
              <a:rPr lang="en-CA" sz="1200" dirty="0">
                <a:solidFill>
                  <a:srgbClr val="1F77B4"/>
                </a:solidFill>
              </a:rPr>
              <a:t>noisy data</a:t>
            </a:r>
          </a:p>
          <a:p>
            <a:r>
              <a:rPr lang="en-CA" sz="1200" dirty="0">
                <a:solidFill>
                  <a:srgbClr val="FF8A1C"/>
                </a:solidFill>
              </a:rPr>
              <a:t>best fit</a:t>
            </a:r>
          </a:p>
          <a:p>
            <a:r>
              <a:rPr lang="en-CA" sz="1200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75592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5" grpId="0"/>
      <p:bldP spid="77" grpId="0"/>
      <p:bldP spid="80" grpId="0"/>
      <p:bldP spid="81" grpId="0" animBg="1"/>
      <p:bldP spid="82" grpId="0" animBg="1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1A7E5F4-BFCE-4B10-85C6-53E1AE269AB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CA" dirty="0"/>
                  <a:t>calibrate bit-flip probabilities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CA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CA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CA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CA" dirty="0"/>
              </a:p>
              <a:p>
                <a:r>
                  <a:rPr lang="en-US" dirty="0"/>
                  <a:t>measure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CA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</m:d>
                        <m:r>
                          <a:rPr lang="en-CA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CA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CA" b="0" i="1" smtClean="0">
                        <a:solidFill>
                          <a:srgbClr val="00008B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𝕀</m:t>
                            </m:r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̃"/>
                                <m:ctrlP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CA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1A7E5F4-BFCE-4B10-85C6-53E1AE269A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5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337FCCF-78FF-4AB2-AD96-7A45CAF9B512}"/>
                  </a:ext>
                </a:extLst>
              </p:cNvPr>
              <p:cNvSpPr>
                <a:spLocks noGrp="1"/>
              </p:cNvSpPr>
              <p:nvPr>
                <p:ph sz="half" idx="10"/>
              </p:nvPr>
            </p:nvSpPr>
            <p:spPr>
              <a:xfrm>
                <a:off x="847285" y="3138915"/>
                <a:ext cx="8204435" cy="1435404"/>
              </a:xfrm>
            </p:spPr>
            <p:txBody>
              <a:bodyPr/>
              <a:lstStyle/>
              <a:p>
                <a:r>
                  <a:rPr lang="en-CA" dirty="0"/>
                  <a:t>reconstruct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b="1" i="1" smtClean="0">
                                        <a:solidFill>
                                          <a:srgbClr val="00008B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</m:d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true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CA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CA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  <m:sup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en-CA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CA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CA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CA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CA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𝑂</m:t>
                                        </m:r>
                                      </m:e>
                                    </m:acc>
                                  </m:e>
                                </m:d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noisy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generic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ℋ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Sup>
                          <m:sSubSup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sSub>
                          <m:sSubPr>
                            <m:ctrlPr>
                              <a:rPr lang="en-CA" b="1" i="1" smtClean="0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1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en-CA" b="1" i="1">
                                <a:solidFill>
                                  <a:srgbClr val="00008B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en-CA" b="1" i="1" smtClean="0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CA" b="1" i="1">
                            <a:solidFill>
                              <a:srgbClr val="00008B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𝕀</m:t>
                            </m:r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CA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CA"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CA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337FCCF-78FF-4AB2-AD96-7A45CAF9B5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0"/>
              </p:nvPr>
            </p:nvSpPr>
            <p:spPr>
              <a:xfrm>
                <a:off x="847285" y="3138915"/>
                <a:ext cx="8204435" cy="1435404"/>
              </a:xfrm>
              <a:blipFill>
                <a:blip r:embed="rId3"/>
                <a:stretch>
                  <a:fillRect l="-520" t="-10213" b="-2723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D6B46F6C-0F0B-4C51-8BEE-CDBD3E53BB9E}"/>
                  </a:ext>
                </a:extLst>
              </p:cNvPr>
              <p:cNvSpPr>
                <a:spLocks noGrp="1"/>
              </p:cNvSpPr>
              <p:nvPr>
                <p:ph sz="half" idx="11"/>
              </p:nvPr>
            </p:nvSpPr>
            <p:spPr>
              <a:xfrm>
                <a:off x="847286" y="4589982"/>
                <a:ext cx="8414160" cy="1444818"/>
              </a:xfrm>
            </p:spPr>
            <p:txBody>
              <a:bodyPr>
                <a:normAutofit/>
              </a:bodyPr>
              <a:lstStyle/>
              <a:p>
                <a:r>
                  <a:rPr lang="en-CA" dirty="0">
                    <a:latin typeface="+mn-lt"/>
                    <a:ea typeface="Cambria Math" panose="02040503050406030204" pitchFamily="18" charset="0"/>
                  </a:rPr>
                  <a:t>benchmark: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CA" dirty="0">
                    <a:latin typeface="+mn-lt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i="1" dirty="0">
                    <a:latin typeface="Cambria Math" panose="02040503050406030204" pitchFamily="18" charset="0"/>
                  </a:rPr>
                  <a:t> </a:t>
                </a:r>
                <a:r>
                  <a:rPr lang="en-CA" dirty="0">
                    <a:ea typeface="Cambria Math" panose="02040503050406030204" pitchFamily="18" charset="0"/>
                  </a:rPr>
                  <a:t>operators </a:t>
                </a:r>
                <a:r>
                  <a:rPr lang="en-US" dirty="0"/>
                  <a:t>on </a:t>
                </a:r>
                <a:r>
                  <a:rPr lang="en-CA" dirty="0">
                    <a:ea typeface="Cambria Math" panose="02040503050406030204" pitchFamily="18" charset="0"/>
                  </a:rPr>
                  <a:t>IBM-Q hardware </a:t>
                </a:r>
                <a:endParaRPr lang="en-CA" i="1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+mn-lt"/>
                  </a:rPr>
                  <a:t>result: reduced </a:t>
                </a:r>
                <a:r>
                  <a:rPr lang="en-US" dirty="0">
                    <a:solidFill>
                      <a:srgbClr val="1770AE"/>
                    </a:solidFill>
                  </a:rPr>
                  <a:t>measurement error </a:t>
                </a:r>
                <a:r>
                  <a:rPr lang="en-CA" dirty="0">
                    <a:ea typeface="Cambria Math" panose="02040503050406030204" pitchFamily="18" charset="0"/>
                  </a:rPr>
                  <a:t>by factor 10</a:t>
                </a:r>
                <a:endParaRPr lang="en-US" dirty="0">
                  <a:solidFill>
                    <a:srgbClr val="1770AE"/>
                  </a:solidFill>
                </a:endParaRP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chemeClr val="bg2">
                        <a:lumMod val="75000"/>
                      </a:schemeClr>
                    </a:solidFill>
                  </a:rPr>
                  <a:t>     </a:t>
                </a:r>
                <a:r>
                  <a:rPr lang="en-US" sz="1400" dirty="0">
                    <a:solidFill>
                      <a:schemeClr val="bg2">
                        <a:lumMod val="75000"/>
                      </a:schemeClr>
                    </a:solidFill>
                  </a:rPr>
                  <a:t>(</a:t>
                </a:r>
                <a:r>
                  <a:rPr lang="en-CA" sz="1400" dirty="0">
                    <a:solidFill>
                      <a:schemeClr val="bg2">
                        <a:lumMod val="75000"/>
                      </a:schemeClr>
                    </a:solidFill>
                  </a:rPr>
                  <a:t>LF, Hartung, Jansen, </a:t>
                </a:r>
                <a:r>
                  <a:rPr lang="en-CA" sz="1400" dirty="0" err="1">
                    <a:solidFill>
                      <a:schemeClr val="bg2">
                        <a:lumMod val="75000"/>
                      </a:schemeClr>
                    </a:solidFill>
                  </a:rPr>
                  <a:t>Kühn</a:t>
                </a:r>
                <a:r>
                  <a:rPr lang="en-CA" sz="1400" dirty="0">
                    <a:solidFill>
                      <a:schemeClr val="bg2">
                        <a:lumMod val="75000"/>
                      </a:schemeClr>
                    </a:solidFill>
                  </a:rPr>
                  <a:t>, </a:t>
                </a:r>
                <a:r>
                  <a:rPr lang="en-CA" sz="1400" dirty="0" err="1">
                    <a:solidFill>
                      <a:schemeClr val="bg2">
                        <a:lumMod val="75000"/>
                      </a:schemeClr>
                    </a:solidFill>
                  </a:rPr>
                  <a:t>Stornati</a:t>
                </a:r>
                <a:r>
                  <a:rPr lang="en-CA" sz="1400" dirty="0">
                    <a:solidFill>
                      <a:schemeClr val="bg2">
                        <a:lumMod val="75000"/>
                      </a:schemeClr>
                    </a:solidFill>
                  </a:rPr>
                  <a:t>, Wang, arXiv:2007.03663)</a:t>
                </a:r>
                <a:endParaRPr lang="en-CA" sz="1400" dirty="0"/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D6B46F6C-0F0B-4C51-8BEE-CDBD3E53BB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1"/>
              </p:nvPr>
            </p:nvSpPr>
            <p:spPr>
              <a:xfrm>
                <a:off x="847286" y="4589982"/>
                <a:ext cx="8414160" cy="1444818"/>
              </a:xfrm>
              <a:blipFill>
                <a:blip r:embed="rId4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error mitigation</a:t>
            </a:r>
            <a:endParaRPr lang="en-US" i="1" dirty="0"/>
          </a:p>
        </p:txBody>
      </p:sp>
      <p:pic>
        <p:nvPicPr>
          <p:cNvPr id="12" name="Content Placeholder 11" descr="A close up of a cage&#10;&#10;Description automatically generated">
            <a:extLst>
              <a:ext uri="{FF2B5EF4-FFF2-40B4-BE49-F238E27FC236}">
                <a16:creationId xmlns:a16="http://schemas.microsoft.com/office/drawing/2014/main" id="{9168945C-94A9-49A6-9C17-84E50763C3D4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95" y="1636613"/>
            <a:ext cx="1885950" cy="147955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3FA2AC1-9774-4E01-AD71-FFEDC0856952}"/>
              </a:ext>
            </a:extLst>
          </p:cNvPr>
          <p:cNvSpPr txBox="1"/>
          <p:nvPr/>
        </p:nvSpPr>
        <p:spPr>
          <a:xfrm rot="16200000">
            <a:off x="-71866" y="2208423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Method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0703D8-123A-42A3-91B9-A4529841EBA1}"/>
              </a:ext>
            </a:extLst>
          </p:cNvPr>
          <p:cNvSpPr txBox="1"/>
          <p:nvPr/>
        </p:nvSpPr>
        <p:spPr>
          <a:xfrm rot="16200000">
            <a:off x="-85794" y="3664064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Mitigation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E08803-0BD0-4625-B5CC-66BEE32DC3D1}"/>
              </a:ext>
            </a:extLst>
          </p:cNvPr>
          <p:cNvSpPr txBox="1"/>
          <p:nvPr/>
        </p:nvSpPr>
        <p:spPr>
          <a:xfrm rot="16200000">
            <a:off x="-97908" y="5095116"/>
            <a:ext cx="14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Experiments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CD5311-A4C5-4FC7-B9DF-D80DE2CA8E0F}"/>
              </a:ext>
            </a:extLst>
          </p:cNvPr>
          <p:cNvSpPr txBox="1"/>
          <p:nvPr/>
        </p:nvSpPr>
        <p:spPr>
          <a:xfrm>
            <a:off x="6826112" y="3152001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(Image credit: IBM)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A34F91-CC15-4698-948A-F2B48CB25A30}"/>
              </a:ext>
            </a:extLst>
          </p:cNvPr>
          <p:cNvGrpSpPr/>
          <p:nvPr/>
        </p:nvGrpSpPr>
        <p:grpSpPr>
          <a:xfrm>
            <a:off x="8931076" y="1846046"/>
            <a:ext cx="3003259" cy="4303778"/>
            <a:chOff x="8931076" y="1846046"/>
            <a:chExt cx="3003259" cy="430377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9242899-E17C-41C0-8972-D5B6DC3FCD04}"/>
                </a:ext>
              </a:extLst>
            </p:cNvPr>
            <p:cNvGrpSpPr/>
            <p:nvPr/>
          </p:nvGrpSpPr>
          <p:grpSpPr>
            <a:xfrm>
              <a:off x="8931076" y="1846046"/>
              <a:ext cx="3003259" cy="4303778"/>
              <a:chOff x="9714451" y="3153096"/>
              <a:chExt cx="2357603" cy="3289098"/>
            </a:xfrm>
          </p:grpSpPr>
          <p:pic>
            <p:nvPicPr>
              <p:cNvPr id="17" name="Picture 16" descr="Chart, scatter chart&#10;&#10;Description automatically generated">
                <a:extLst>
                  <a:ext uri="{FF2B5EF4-FFF2-40B4-BE49-F238E27FC236}">
                    <a16:creationId xmlns:a16="http://schemas.microsoft.com/office/drawing/2014/main" id="{68228504-392C-4DA3-B702-7FADBAA141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14451" y="3341662"/>
                <a:ext cx="2357603" cy="288884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C42DC6-40E4-4E5D-B01C-C412887C883B}"/>
                  </a:ext>
                </a:extLst>
              </p:cNvPr>
              <p:cNvSpPr txBox="1"/>
              <p:nvPr/>
            </p:nvSpPr>
            <p:spPr>
              <a:xfrm>
                <a:off x="11229645" y="3781019"/>
                <a:ext cx="766605" cy="211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unmitigated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926B600-5B16-44A7-94E2-FB8C0E4B61D9}"/>
                  </a:ext>
                </a:extLst>
              </p:cNvPr>
              <p:cNvSpPr txBox="1"/>
              <p:nvPr/>
            </p:nvSpPr>
            <p:spPr>
              <a:xfrm>
                <a:off x="10096070" y="3153096"/>
                <a:ext cx="1933904" cy="21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IBM-Q quantum hardware data </a:t>
                </a:r>
                <a:endParaRPr lang="en-CA" sz="1200" b="1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D84635-3FD7-4C13-9BF2-2CA06C75EC7F}"/>
                  </a:ext>
                </a:extLst>
              </p:cNvPr>
              <p:cNvSpPr txBox="1"/>
              <p:nvPr/>
            </p:nvSpPr>
            <p:spPr>
              <a:xfrm>
                <a:off x="10281559" y="5377950"/>
                <a:ext cx="1127762" cy="352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1770AE"/>
                    </a:solidFill>
                  </a:rPr>
                  <a:t>mean error</a:t>
                </a:r>
              </a:p>
              <a:p>
                <a:r>
                  <a:rPr lang="en-US" sz="1200" dirty="0">
                    <a:solidFill>
                      <a:srgbClr val="FF7F0E"/>
                    </a:solidFill>
                  </a:rPr>
                  <a:t>standard deviation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59C32C1-EEC4-4059-AB64-E66F4145CA97}"/>
                  </a:ext>
                </a:extLst>
              </p:cNvPr>
              <p:cNvSpPr txBox="1"/>
              <p:nvPr/>
            </p:nvSpPr>
            <p:spPr>
              <a:xfrm>
                <a:off x="10236516" y="6230502"/>
                <a:ext cx="1653014" cy="21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number of measurements </a:t>
                </a:r>
                <a:r>
                  <a:rPr lang="en-US" sz="1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endParaRPr lang="en-CA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998EC93-D855-414B-B213-F09B800F8175}"/>
                    </a:ext>
                  </a:extLst>
                </p:cNvPr>
                <p:cNvSpPr txBox="1"/>
                <p:nvPr/>
              </p:nvSpPr>
              <p:spPr>
                <a:xfrm>
                  <a:off x="10120185" y="3417934"/>
                  <a:ext cx="1314271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400" i="1" smtClean="0">
                            <a:solidFill>
                              <a:srgbClr val="D83839"/>
                            </a:solidFill>
                            <a:latin typeface="Cambria Math" panose="02040503050406030204" pitchFamily="18" charset="0"/>
                          </a:rPr>
                          <m:t>∝</m:t>
                        </m:r>
                        <m:sSup>
                          <m:sSupPr>
                            <m:ctrlP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CA" sz="1400" i="1">
                                <a:solidFill>
                                  <a:srgbClr val="D83839"/>
                                </a:solidFill>
                                <a:latin typeface="Cambria Math" panose="02040503050406030204" pitchFamily="18" charset="0"/>
                              </a:rPr>
                              <m:t>48</m:t>
                            </m:r>
                          </m:sup>
                        </m:sSup>
                        <m:r>
                          <a:rPr lang="en-CA" sz="1400" i="1">
                            <a:solidFill>
                              <a:srgbClr val="D8383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CA" sz="1400" i="1" dirty="0">
                    <a:solidFill>
                      <a:srgbClr val="D83839"/>
                    </a:solidFill>
                    <a:latin typeface="Cambria Math" panose="02040503050406030204" pitchFamily="18" charset="0"/>
                  </a:endParaRPr>
                </a:p>
                <a:p>
                  <a:r>
                    <a:rPr lang="en-CA" sz="1400" b="0" dirty="0">
                      <a:solidFill>
                        <a:srgbClr val="239C23"/>
                      </a:solidFill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CA" sz="1400" b="0" i="1" smtClean="0">
                          <a:solidFill>
                            <a:srgbClr val="239C23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CA" sz="1400" b="0" i="1" smtClean="0">
                              <a:solidFill>
                                <a:srgbClr val="239C23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</m:sSup>
                    </m:oMath>
                  </a14:m>
                  <a:endParaRPr lang="en-CA" sz="1400" b="0" dirty="0">
                    <a:solidFill>
                      <a:srgbClr val="239C23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1400" b="0" i="1" smtClean="0">
                            <a:solidFill>
                              <a:srgbClr val="D83839"/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</m:oMath>
                    </m:oMathPara>
                  </a14:m>
                  <a:endParaRPr lang="en-CA" sz="1400" b="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3998EC93-D855-414B-B213-F09B800F81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20185" y="3417934"/>
                  <a:ext cx="1314271" cy="738664"/>
                </a:xfrm>
                <a:prstGeom prst="rect">
                  <a:avLst/>
                </a:prstGeom>
                <a:blipFill>
                  <a:blip r:embed="rId7"/>
                  <a:stretch>
                    <a:fillRect l="-1389"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8754010-18EF-46F8-8503-3FD0652FF476}"/>
                </a:ext>
              </a:extLst>
            </p:cNvPr>
            <p:cNvSpPr txBox="1"/>
            <p:nvPr/>
          </p:nvSpPr>
          <p:spPr>
            <a:xfrm>
              <a:off x="11031140" y="4297320"/>
              <a:ext cx="8066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mitigated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8FB7EE-C354-432C-843F-791605EA6646}"/>
                </a:ext>
              </a:extLst>
            </p:cNvPr>
            <p:cNvSpPr/>
            <p:nvPr/>
          </p:nvSpPr>
          <p:spPr>
            <a:xfrm>
              <a:off x="9608677" y="4833331"/>
              <a:ext cx="104125" cy="104125"/>
            </a:xfrm>
            <a:prstGeom prst="ellipse">
              <a:avLst/>
            </a:prstGeom>
            <a:solidFill>
              <a:srgbClr val="1F77B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95988B5E-5E2E-4489-9F31-4F5C2B6B92D2}"/>
                </a:ext>
              </a:extLst>
            </p:cNvPr>
            <p:cNvSpPr/>
            <p:nvPr/>
          </p:nvSpPr>
          <p:spPr>
            <a:xfrm>
              <a:off x="9609735" y="5020824"/>
              <a:ext cx="103894" cy="104400"/>
            </a:xfrm>
            <a:prstGeom prst="triangle">
              <a:avLst/>
            </a:prstGeom>
            <a:solidFill>
              <a:srgbClr val="FF7F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8F36121-5608-4A74-B026-591697D30279}"/>
                </a:ext>
              </a:extLst>
            </p:cNvPr>
            <p:cNvSpPr/>
            <p:nvPr/>
          </p:nvSpPr>
          <p:spPr>
            <a:xfrm>
              <a:off x="9502734" y="4838427"/>
              <a:ext cx="93383" cy="89999"/>
            </a:xfrm>
            <a:prstGeom prst="ellipse">
              <a:avLst/>
            </a:prstGeom>
            <a:noFill/>
            <a:ln>
              <a:solidFill>
                <a:srgbClr val="1F77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EA5483A-F7BE-4EAD-BB9A-EBC956EB4FF3}"/>
                </a:ext>
              </a:extLst>
            </p:cNvPr>
            <p:cNvSpPr/>
            <p:nvPr/>
          </p:nvSpPr>
          <p:spPr>
            <a:xfrm>
              <a:off x="9505950" y="5026819"/>
              <a:ext cx="93383" cy="90000"/>
            </a:xfrm>
            <a:prstGeom prst="triangle">
              <a:avLst/>
            </a:prstGeom>
            <a:noFill/>
            <a:ln>
              <a:solidFill>
                <a:srgbClr val="FF7F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5213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A7E5F4-BFCE-4B10-85C6-53E1AE269A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overhead costs: polynomial for n-local Hamiltonians</a:t>
            </a:r>
          </a:p>
          <a:p>
            <a:r>
              <a:rPr lang="en-CA" dirty="0"/>
              <a:t>implementation: deterministic or probabilistic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337FCCF-78FF-4AB2-AD96-7A45CAF9B512}"/>
                  </a:ext>
                </a:extLst>
              </p:cNvPr>
              <p:cNvSpPr>
                <a:spLocks noGrp="1"/>
              </p:cNvSpPr>
              <p:nvPr>
                <p:ph sz="half" idx="10"/>
              </p:nvPr>
            </p:nvSpPr>
            <p:spPr/>
            <p:txBody>
              <a:bodyPr/>
              <a:lstStyle/>
              <a:p>
                <a:r>
                  <a:rPr lang="en-CA" dirty="0"/>
                  <a:t>multi-qubit correlations: calibration of multi-qubit bit-flips</a:t>
                </a:r>
              </a:p>
              <a:p>
                <a:r>
                  <a:rPr lang="en-CA" dirty="0"/>
                  <a:t>relaxation errors: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acc>
                      <m:accPr>
                        <m:chr m:val="̃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CA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n-CA" dirty="0"/>
                  <a:t> with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CA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337FCCF-78FF-4AB2-AD96-7A45CAF9B5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0"/>
              </p:nvPr>
            </p:nvSpPr>
            <p:spPr>
              <a:blipFill>
                <a:blip r:embed="rId2"/>
                <a:stretch>
                  <a:fillRect l="-5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6B46F6C-0F0B-4C51-8BEE-CDBD3E53BB9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47285" y="4589982"/>
            <a:ext cx="9744515" cy="1444818"/>
          </a:xfrm>
        </p:spPr>
        <p:txBody>
          <a:bodyPr>
            <a:normAutofit/>
          </a:bodyPr>
          <a:lstStyle/>
          <a:p>
            <a:r>
              <a:rPr lang="en-CA" dirty="0"/>
              <a:t>pre-processing: use bit-flip corrected operators for VQE</a:t>
            </a:r>
          </a:p>
          <a:p>
            <a:r>
              <a:rPr lang="en-CA" dirty="0"/>
              <a:t>NP-hard optimization: track reconstruction at LHC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     (</a:t>
            </a:r>
            <a:r>
              <a:rPr lang="en-CA" sz="1400" dirty="0">
                <a:solidFill>
                  <a:schemeClr val="bg2">
                    <a:lumMod val="75000"/>
                  </a:schemeClr>
                </a:solidFill>
              </a:rPr>
              <a:t>LF, et al., work in progress)</a:t>
            </a:r>
            <a:endParaRPr lang="en-CA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outlook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A2AC1-9774-4E01-AD71-FFEDC0856952}"/>
              </a:ext>
            </a:extLst>
          </p:cNvPr>
          <p:cNvSpPr txBox="1"/>
          <p:nvPr/>
        </p:nvSpPr>
        <p:spPr>
          <a:xfrm rot="16200000">
            <a:off x="-71866" y="2208423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Advantages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0703D8-123A-42A3-91B9-A4529841EBA1}"/>
              </a:ext>
            </a:extLst>
          </p:cNvPr>
          <p:cNvSpPr txBox="1"/>
          <p:nvPr/>
        </p:nvSpPr>
        <p:spPr>
          <a:xfrm rot="16200000">
            <a:off x="-85794" y="3664064"/>
            <a:ext cx="14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E08803-0BD0-4625-B5CC-66BEE32DC3D1}"/>
              </a:ext>
            </a:extLst>
          </p:cNvPr>
          <p:cNvSpPr txBox="1"/>
          <p:nvPr/>
        </p:nvSpPr>
        <p:spPr>
          <a:xfrm rot="16200000">
            <a:off x="-67534" y="5110025"/>
            <a:ext cx="145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Applications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7BF898-860E-449F-802E-78C9602CD9C7}"/>
              </a:ext>
            </a:extLst>
          </p:cNvPr>
          <p:cNvGrpSpPr/>
          <p:nvPr/>
        </p:nvGrpSpPr>
        <p:grpSpPr>
          <a:xfrm>
            <a:off x="9633301" y="1667688"/>
            <a:ext cx="2436886" cy="1806312"/>
            <a:chOff x="9867473" y="1667688"/>
            <a:chExt cx="2436886" cy="1806312"/>
          </a:xfrm>
        </p:grpSpPr>
        <p:pic>
          <p:nvPicPr>
            <p:cNvPr id="5" name="Picture 4" descr="Shape, circle&#10;&#10;Description automatically generated">
              <a:extLst>
                <a:ext uri="{FF2B5EF4-FFF2-40B4-BE49-F238E27FC236}">
                  <a16:creationId xmlns:a16="http://schemas.microsoft.com/office/drawing/2014/main" id="{60C887FF-1D5F-4EE6-B9DB-588B193382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18" t="11994" r="12638" b="13222"/>
            <a:stretch/>
          </p:blipFill>
          <p:spPr>
            <a:xfrm>
              <a:off x="10318632" y="1667688"/>
              <a:ext cx="1476289" cy="146729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F15B3A6-4BEF-4DFC-819C-71296094B30A}"/>
                </a:ext>
              </a:extLst>
            </p:cNvPr>
            <p:cNvSpPr txBox="1"/>
            <p:nvPr/>
          </p:nvSpPr>
          <p:spPr>
            <a:xfrm>
              <a:off x="9867473" y="3197001"/>
              <a:ext cx="24368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dirty="0">
                  <a:solidFill>
                    <a:schemeClr val="bg2">
                      <a:lumMod val="75000"/>
                    </a:schemeClr>
                  </a:solidFill>
                </a:rPr>
                <a:t>(Image credit: </a:t>
              </a:r>
              <a:r>
                <a:rPr lang="en-CA" sz="1200" dirty="0" err="1">
                  <a:solidFill>
                    <a:schemeClr val="bg2">
                      <a:lumMod val="75000"/>
                    </a:schemeClr>
                  </a:solidFill>
                </a:rPr>
                <a:t>Rigetti</a:t>
              </a:r>
              <a:r>
                <a:rPr lang="en-CA" sz="1200" dirty="0">
                  <a:solidFill>
                    <a:schemeClr val="bg2">
                      <a:lumMod val="75000"/>
                    </a:schemeClr>
                  </a:solidFill>
                </a:rPr>
                <a:t> Computing)</a:t>
              </a:r>
            </a:p>
          </p:txBody>
        </p:sp>
      </p:grpSp>
      <p:pic>
        <p:nvPicPr>
          <p:cNvPr id="4" name="Picture 3" descr="Shape, square&#10;&#10;Description automatically generated">
            <a:extLst>
              <a:ext uri="{FF2B5EF4-FFF2-40B4-BE49-F238E27FC236}">
                <a16:creationId xmlns:a16="http://schemas.microsoft.com/office/drawing/2014/main" id="{01276094-6A64-477B-A579-8C9B9AE559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33" y="5091066"/>
            <a:ext cx="1071138" cy="943734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B7064EA7-CC08-4CC5-8ABC-C22D1598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999" y="4300761"/>
            <a:ext cx="1071138" cy="1011630"/>
          </a:xfrm>
          <a:prstGeom prst="rect">
            <a:avLst/>
          </a:prstGeom>
        </p:spPr>
      </p:pic>
      <p:sp>
        <p:nvSpPr>
          <p:cNvPr id="25" name="Content Placeholder 9">
            <a:extLst>
              <a:ext uri="{FF2B5EF4-FFF2-40B4-BE49-F238E27FC236}">
                <a16:creationId xmlns:a16="http://schemas.microsoft.com/office/drawing/2014/main" id="{C6E354CE-0DA0-4549-8E9C-55434B6013FE}"/>
              </a:ext>
            </a:extLst>
          </p:cNvPr>
          <p:cNvSpPr txBox="1">
            <a:spLocks/>
          </p:cNvSpPr>
          <p:nvPr/>
        </p:nvSpPr>
        <p:spPr>
          <a:xfrm>
            <a:off x="8468801" y="4550085"/>
            <a:ext cx="3217076" cy="57091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i="1" dirty="0"/>
              <a:t>Thanks for listening!</a:t>
            </a:r>
          </a:p>
        </p:txBody>
      </p:sp>
      <p:sp>
        <p:nvSpPr>
          <p:cNvPr id="26" name="Content Placeholder 9">
            <a:extLst>
              <a:ext uri="{FF2B5EF4-FFF2-40B4-BE49-F238E27FC236}">
                <a16:creationId xmlns:a16="http://schemas.microsoft.com/office/drawing/2014/main" id="{3AAFB5F1-1C63-454B-B1C2-A032D7BDD828}"/>
              </a:ext>
            </a:extLst>
          </p:cNvPr>
          <p:cNvSpPr txBox="1">
            <a:spLocks/>
          </p:cNvSpPr>
          <p:nvPr/>
        </p:nvSpPr>
        <p:spPr>
          <a:xfrm>
            <a:off x="7850850" y="5721848"/>
            <a:ext cx="3217076" cy="4184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8B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i="1" dirty="0"/>
              <a:t>Do you have any questions? </a:t>
            </a:r>
            <a:endParaRPr lang="en-CA" sz="1400" i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F2135B-C022-4335-9C00-083D8A21F9B2}"/>
              </a:ext>
            </a:extLst>
          </p:cNvPr>
          <p:cNvSpPr txBox="1"/>
          <p:nvPr/>
        </p:nvSpPr>
        <p:spPr>
          <a:xfrm>
            <a:off x="10478225" y="3486222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75000"/>
                  </a:schemeClr>
                </a:solidFill>
              </a:rPr>
              <a:t>(Image credit: IKEA)</a:t>
            </a:r>
          </a:p>
        </p:txBody>
      </p:sp>
    </p:spTree>
    <p:extLst>
      <p:ext uri="{BB962C8B-B14F-4D97-AF65-F5344CB8AC3E}">
        <p14:creationId xmlns:p14="http://schemas.microsoft.com/office/powerpoint/2010/main" val="10369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14221</TotalTime>
  <Words>629</Words>
  <Application>Microsoft Office PowerPoint</Application>
  <PresentationFormat>Widescreen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Helvetica</vt:lpstr>
      <vt:lpstr>Office</vt:lpstr>
      <vt:lpstr>Custom Design</vt:lpstr>
      <vt:lpstr>Error Mitigation in Quantum Computers Through Classical Bit-Flip Correction</vt:lpstr>
      <vt:lpstr>State of the art: quantum computing</vt:lpstr>
      <vt:lpstr>Measurement error mitigation</vt:lpstr>
      <vt:lpstr>Measurement error mitigation</vt:lpstr>
      <vt:lpstr>Measurement error mitigation</vt:lpstr>
      <vt:lpstr>Measurement error mitigation</vt:lpstr>
      <vt:lpstr>Discussion and outlook</vt:lpstr>
    </vt:vector>
  </TitlesOfParts>
  <Company>German Aerospace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Stratmann</dc:creator>
  <cp:lastModifiedBy>Lena Funcke</cp:lastModifiedBy>
  <cp:revision>614</cp:revision>
  <dcterms:created xsi:type="dcterms:W3CDTF">2020-09-18T11:20:37Z</dcterms:created>
  <dcterms:modified xsi:type="dcterms:W3CDTF">2021-04-16T09:14:21Z</dcterms:modified>
</cp:coreProperties>
</file>