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13" r:id="rId2"/>
    <p:sldId id="503" r:id="rId3"/>
    <p:sldId id="650" r:id="rId4"/>
    <p:sldId id="577" r:id="rId5"/>
    <p:sldId id="658" r:id="rId6"/>
    <p:sldId id="636" r:id="rId7"/>
    <p:sldId id="612" r:id="rId8"/>
    <p:sldId id="621" r:id="rId9"/>
    <p:sldId id="600" r:id="rId10"/>
    <p:sldId id="654" r:id="rId11"/>
    <p:sldId id="628" r:id="rId12"/>
    <p:sldId id="637" r:id="rId13"/>
    <p:sldId id="626" r:id="rId14"/>
    <p:sldId id="652" r:id="rId15"/>
    <p:sldId id="630" r:id="rId16"/>
    <p:sldId id="641" r:id="rId17"/>
    <p:sldId id="632" r:id="rId18"/>
    <p:sldId id="659" r:id="rId19"/>
    <p:sldId id="634" r:id="rId20"/>
    <p:sldId id="65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FF5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96" autoAdjust="0"/>
    <p:restoredTop sz="97256" autoAdjust="0"/>
  </p:normalViewPr>
  <p:slideViewPr>
    <p:cSldViewPr snapToObjects="1">
      <p:cViewPr varScale="1">
        <p:scale>
          <a:sx n="176" d="100"/>
          <a:sy n="176" d="100"/>
        </p:scale>
        <p:origin x="6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4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5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93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80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2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4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1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0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Relationship Id="rId9" Type="http://schemas.openxmlformats.org/officeDocument/2006/relationships/image" Target="../media/image9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2667000"/>
            <a:ext cx="6781800" cy="21336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Topological origin of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Mass and Spin</a:t>
            </a: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295400" y="5545062"/>
            <a:ext cx="12954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APS  21’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2E8C8-0387-FB4D-9E20-BB7BED633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077581"/>
            <a:ext cx="927100" cy="1905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8956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Mass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4458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57600" y="533400"/>
            <a:ext cx="1891465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14DE3-FD6A-2347-A11D-57974AA0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1851637"/>
            <a:ext cx="4343400" cy="1866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B2028-9858-C948-A456-9980F3158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4114800"/>
            <a:ext cx="5003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F54AA-9C86-9143-B53A-940B08DFB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583656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15810-3C68-AD4F-9AC2-AEA93B3CA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1" y="1905000"/>
            <a:ext cx="444500" cy="21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5154B2-F488-4B43-A739-1039B15F3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481" y="2927350"/>
            <a:ext cx="3683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4ADB8-B1BE-724B-86BD-E1C63F9590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429000"/>
            <a:ext cx="1143000" cy="15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D942-3DD1-984B-ACBA-62C8031153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3900" y="4724400"/>
            <a:ext cx="4191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1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15622" y="576617"/>
            <a:ext cx="4470977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Epoxy or       in Nucleon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15D-2CC9-0449-9B65-CDC248CD9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79752"/>
            <a:ext cx="30607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FF142-81BA-664C-BEEA-50AE1BDB4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3" y="2626973"/>
            <a:ext cx="49784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E47D7-EA1C-7242-82D5-578BF0CDB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73" y="4495800"/>
            <a:ext cx="40259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53E408-F3A4-704E-9637-19A9CC5F3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08083"/>
            <a:ext cx="29464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F8CFC-9E7E-3046-B01B-B148ED48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5134317"/>
            <a:ext cx="31369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D5542-C56A-FE45-A91E-DFDFFB50E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000" y="698527"/>
            <a:ext cx="3429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985A1-0A79-2443-9DFC-02FA322BA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094" y="2343894"/>
            <a:ext cx="3525157" cy="199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BC555-9107-7842-BA63-DF777A139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531" y="3236523"/>
            <a:ext cx="197138" cy="279293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C9FDFC2-1DE7-534D-B3B2-36218B16FF55}"/>
              </a:ext>
            </a:extLst>
          </p:cNvPr>
          <p:cNvSpPr/>
          <p:nvPr/>
        </p:nvSpPr>
        <p:spPr>
          <a:xfrm>
            <a:off x="3733800" y="2966351"/>
            <a:ext cx="228600" cy="18860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F9F45-2ACD-0E42-A0E3-3E67DB8119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366" y="3296613"/>
            <a:ext cx="1917700" cy="1651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317043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76388" y="533400"/>
            <a:ext cx="342441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Mass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F345A-42B3-FC42-9139-C0226AB1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1676400"/>
            <a:ext cx="2921000" cy="198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E0899-0DAF-154A-8953-E334EDA6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99" y="4451350"/>
            <a:ext cx="1955800" cy="181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A097C-F700-BA42-9CF2-3ADC372B9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099" y="3863975"/>
            <a:ext cx="47244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467FE-E9C3-1347-8C7B-370DC6D58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704011"/>
            <a:ext cx="825500" cy="1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E94F6-F480-0945-BBD8-D1DA79422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5511366"/>
            <a:ext cx="8255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09DCE-C11D-AD47-9F1E-E6ECD5E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899" y="6395105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8956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Spin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950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61228" y="867709"/>
            <a:ext cx="1981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Ji Spin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52E84-8FB2-1348-B527-A8FA19EB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78" y="2400929"/>
            <a:ext cx="42545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33E0-7EFF-694B-85BE-7656BE49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3179257"/>
            <a:ext cx="22733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56318-65BF-1049-A955-E38CAA221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28" y="4444497"/>
            <a:ext cx="26924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67CF6-5593-DF4A-8FED-A6A1A554F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183" y="3319318"/>
            <a:ext cx="876300" cy="139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79034-3C43-E447-AD0F-68423D08F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775" y="5211550"/>
            <a:ext cx="368300" cy="19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5D386-23AF-464C-AEF3-B66D2F283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618" y="5187461"/>
            <a:ext cx="444500" cy="21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2B11B-2F9F-D34B-81E2-215516611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799" y="3805527"/>
            <a:ext cx="444500" cy="21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D0D778-D5C2-0343-B6FD-B67497EC5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156" y="4647697"/>
            <a:ext cx="419100" cy="1397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8510541-C10A-4D46-BD7C-78B91E61D4C8}"/>
              </a:ext>
            </a:extLst>
          </p:cNvPr>
          <p:cNvSpPr/>
          <p:nvPr/>
        </p:nvSpPr>
        <p:spPr>
          <a:xfrm>
            <a:off x="4736524" y="4854323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AC35AAD-FFC8-5444-B55F-3A48F1482936}"/>
              </a:ext>
            </a:extLst>
          </p:cNvPr>
          <p:cNvSpPr/>
          <p:nvPr/>
        </p:nvSpPr>
        <p:spPr>
          <a:xfrm>
            <a:off x="5441225" y="4852912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CF90D58-41E7-3340-A154-2E5697F888E6}"/>
              </a:ext>
            </a:extLst>
          </p:cNvPr>
          <p:cNvSpPr/>
          <p:nvPr/>
        </p:nvSpPr>
        <p:spPr>
          <a:xfrm>
            <a:off x="3827648" y="3508655"/>
            <a:ext cx="256803" cy="23495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80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17320" y="899783"/>
            <a:ext cx="635508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Intrinsic spin and U(1) axial anomaly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13023-FAC8-5A46-AF49-90B0DBF2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335" y="2931520"/>
            <a:ext cx="27051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FCAA8-5D6C-7C42-A620-A2599DDB3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754" y="3816341"/>
            <a:ext cx="2006600" cy="495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A962A-242D-CE4B-8D24-819CDF00B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4515115"/>
            <a:ext cx="12446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651AF-608C-0449-BCB0-83D71D4E7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048000"/>
            <a:ext cx="1828800" cy="1536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7C1FC-26A7-134F-ACA5-F93BE31E1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47" y="4630236"/>
            <a:ext cx="19939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70434-C018-3A46-A2F2-519585505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754" y="5105400"/>
            <a:ext cx="3340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0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762000"/>
            <a:ext cx="4114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 in Nucleon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079F0-B53B-9D43-89B6-FC6874D9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66" y="2156218"/>
            <a:ext cx="3632200" cy="71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833EB-F417-E847-9285-AAF98845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3255453"/>
            <a:ext cx="4584700" cy="469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2BB69-F1E0-0B4D-975A-606EB3917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66" y="4459742"/>
            <a:ext cx="33782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A91C4-C780-904D-999E-1E8934847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266" y="877560"/>
            <a:ext cx="4699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DB8AE-78E4-3241-B0DD-729F3843C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266" y="5613036"/>
            <a:ext cx="4292600" cy="1651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B4601E2-52C8-C641-B0E0-71733FCFEE71}"/>
              </a:ext>
            </a:extLst>
          </p:cNvPr>
          <p:cNvSpPr/>
          <p:nvPr/>
        </p:nvSpPr>
        <p:spPr>
          <a:xfrm>
            <a:off x="3449666" y="3662754"/>
            <a:ext cx="234950" cy="22718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6D18D-F99F-6C44-A688-821B3885C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966" y="4009742"/>
            <a:ext cx="1790700" cy="165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E5BBD-FE5E-CE41-86E3-0DA4EFA0B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316" y="3958942"/>
            <a:ext cx="774700" cy="2159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397057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55477" y="558921"/>
            <a:ext cx="50708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Nucleon intrinsic quark spin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98372-7053-F244-B67B-71E083D2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070958"/>
            <a:ext cx="18796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C5295-B972-DE41-B96E-DF33FBD3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38" y="2497038"/>
            <a:ext cx="57023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A05E9-5988-6546-96A0-1449A6BD8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544" y="1850087"/>
            <a:ext cx="52070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49FBF3-4C32-2747-8379-FB5E61C2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507" y="3178908"/>
            <a:ext cx="939800" cy="2159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794861B8-DC86-0A48-98C3-D6611248A8FC}"/>
              </a:ext>
            </a:extLst>
          </p:cNvPr>
          <p:cNvSpPr/>
          <p:nvPr/>
        </p:nvSpPr>
        <p:spPr>
          <a:xfrm>
            <a:off x="5257800" y="3207770"/>
            <a:ext cx="228600" cy="14017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399F7-289A-4845-9A7B-484DF8482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944" y="3962400"/>
            <a:ext cx="2870200" cy="495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63042-474A-CA47-92AA-2F1D86882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844" y="4572000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38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50777" y="662315"/>
            <a:ext cx="33944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Ji Spin sum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33509-025F-AA44-86A5-DC7402B9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86000"/>
            <a:ext cx="2997200" cy="1485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B421E-6F12-CE4C-9B67-65059F64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357438"/>
            <a:ext cx="16637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75A9D-AF23-3340-90EE-EAB90BA06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064" y="4953000"/>
            <a:ext cx="41656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98D53-E90E-4F4E-9BC4-5E1336655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164" y="5295900"/>
            <a:ext cx="43434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ABDB9-E6B8-2747-B362-C20E88768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435" y="2908300"/>
            <a:ext cx="825500" cy="13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A3808-A84A-224A-9C0B-EF29C0BCD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3962400"/>
            <a:ext cx="7493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286000"/>
            <a:ext cx="4495800" cy="3200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7387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6918" y="2438400"/>
            <a:ext cx="6377882" cy="2819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:  topologically active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      :  topo-compressibility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       :  topo-susceptibility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1382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8956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Vacuum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302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71600" y="224146"/>
            <a:ext cx="6324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YM vacuum topologically active: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781D4A-359C-D645-A340-9744FADA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76400"/>
            <a:ext cx="5791200" cy="4197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A0B36-EE09-E340-811B-7CC24196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235006"/>
            <a:ext cx="1066800" cy="13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6EAA9-B276-E640-BB47-F279E4C04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6210743"/>
            <a:ext cx="2362200" cy="27997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95DA2D15-9CAD-1D4B-BA13-09F3EC27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"/>
            <a:ext cx="3733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primordial glue!</a:t>
            </a:r>
          </a:p>
        </p:txBody>
      </p:sp>
    </p:spTree>
    <p:extLst>
      <p:ext uri="{BB962C8B-B14F-4D97-AF65-F5344CB8AC3E}">
        <p14:creationId xmlns:p14="http://schemas.microsoft.com/office/powerpoint/2010/main" val="314077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10332" y="676792"/>
            <a:ext cx="549287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QCD Instantons : few facts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22377-00F8-2840-8040-2896131C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849" y="2797870"/>
            <a:ext cx="3200400" cy="2540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D2672E-C6C6-5647-86D6-BAE4744E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34" y="5440898"/>
            <a:ext cx="15494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78F41-0159-AE48-B67C-5CE6D8EE5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28" y="4235394"/>
            <a:ext cx="482600" cy="16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DB4FC-54DA-E849-912F-3E1056D49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643" y="4877512"/>
            <a:ext cx="774700" cy="13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94235-1D1C-C241-BD27-ADE600A94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28" y="3423021"/>
            <a:ext cx="2006600" cy="444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A7AEE-4F3D-484F-8835-97C8ACDCD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134" y="5677854"/>
            <a:ext cx="1524000" cy="17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20842B-9785-8E45-9B8C-092EAE1CA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7836" y="2612420"/>
            <a:ext cx="1143000" cy="114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3313E7-892A-EA48-B258-D97B0246F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961" y="4419600"/>
            <a:ext cx="381000" cy="16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959684-C53D-0941-A4EB-2FFE5C98B3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7134" y="3902951"/>
            <a:ext cx="381000" cy="165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09D131-BC15-6D4F-A25B-6B15752922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5034" y="3288305"/>
            <a:ext cx="292100" cy="114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B7EA36-C769-2846-861E-97212BE46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954" y="2775692"/>
            <a:ext cx="2324100" cy="50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347D3F-D5B7-6143-A9A2-03B3F2F1B5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7749" y="2859159"/>
            <a:ext cx="1463175" cy="78611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E8FE-B78C-EE43-80CB-546710EF6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328" y="4545300"/>
            <a:ext cx="39497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157B7-75CA-8F40-90F9-CDFD7B1ECF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983" y="5017212"/>
            <a:ext cx="13208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E903D-BBC6-7B46-BC51-41FD58051D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2199" y="2286940"/>
            <a:ext cx="1917700" cy="381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6150E-7624-8941-87FF-1273BA3E34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328" y="5338233"/>
            <a:ext cx="1587500" cy="215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9655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14400" y="637476"/>
            <a:ext cx="7146348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Instanton Vacuum: epoxy and fluctuations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1C55-B541-DA42-BB3D-AB7C69C8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1516562"/>
            <a:ext cx="3148186" cy="3295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896C0-51FE-FA4B-9EF6-09CF01613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38" y="1797845"/>
            <a:ext cx="8255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7CECE-1618-1449-AC45-ADFE336D0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529822"/>
            <a:ext cx="1333500" cy="20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00894-3420-C645-A138-2CF7A4483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047" y="2623495"/>
            <a:ext cx="32893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D3629-DCB2-2F41-8829-1E463B720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599" y="2115853"/>
            <a:ext cx="3581400" cy="228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88E326-068D-5243-BB5C-5053DBA97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699" y="3164420"/>
            <a:ext cx="3505200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A44D1-CF6A-0B4A-942F-FBC262D10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3948279"/>
            <a:ext cx="20447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88A9BB-3A94-FB46-91BF-2B9ED30EC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7899" y="4552030"/>
            <a:ext cx="2336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7D9C7-4CB2-954A-A69A-66C742656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7299" y="5627257"/>
            <a:ext cx="5181600" cy="177800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B317DB4C-D61F-8245-8902-054A80B7E973}"/>
              </a:ext>
            </a:extLst>
          </p:cNvPr>
          <p:cNvSpPr/>
          <p:nvPr/>
        </p:nvSpPr>
        <p:spPr>
          <a:xfrm>
            <a:off x="2647950" y="2623495"/>
            <a:ext cx="628650" cy="653104"/>
          </a:xfrm>
          <a:prstGeom prst="donut">
            <a:avLst>
              <a:gd name="adj" fmla="val 3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0CCC3-9C6A-4A46-964A-D5DE5A6B0E1D}"/>
              </a:ext>
            </a:extLst>
          </p:cNvPr>
          <p:cNvCxnSpPr/>
          <p:nvPr/>
        </p:nvCxnSpPr>
        <p:spPr>
          <a:xfrm flipH="1" flipV="1">
            <a:off x="2743200" y="2737795"/>
            <a:ext cx="219075" cy="212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D786B78-EA4C-8B49-9AE6-1173346D15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4206" y="2623495"/>
            <a:ext cx="413887" cy="79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944F6C-43CC-474D-9702-815C2CE33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0563" y="2521895"/>
            <a:ext cx="406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684158"/>
            <a:ext cx="9116291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Topological origin of mass:  LR mixing  and zero modes</a:t>
            </a:r>
            <a:endParaRPr lang="en-US" sz="2800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1FADDF0-FB78-EE48-8492-FC06F77EC5F2}"/>
              </a:ext>
            </a:extLst>
          </p:cNvPr>
          <p:cNvSpPr/>
          <p:nvPr/>
        </p:nvSpPr>
        <p:spPr>
          <a:xfrm>
            <a:off x="2743893" y="3036621"/>
            <a:ext cx="5334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BC4AF-7644-4C43-ADE9-BFDA8F8A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083832"/>
            <a:ext cx="889000" cy="139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D1A83C2-0933-424B-AF63-2D59F5DDF5D3}"/>
              </a:ext>
            </a:extLst>
          </p:cNvPr>
          <p:cNvSpPr/>
          <p:nvPr/>
        </p:nvSpPr>
        <p:spPr>
          <a:xfrm>
            <a:off x="2743893" y="2259582"/>
            <a:ext cx="609600" cy="6096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187704-5BA9-C744-BFD8-C1350FDF45F5}"/>
              </a:ext>
            </a:extLst>
          </p:cNvPr>
          <p:cNvCxnSpPr>
            <a:endCxn id="6" idx="2"/>
          </p:cNvCxnSpPr>
          <p:nvPr/>
        </p:nvCxnSpPr>
        <p:spPr>
          <a:xfrm>
            <a:off x="21342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DB9DAB-8BB2-3249-8CDE-3E8D7047523D}"/>
              </a:ext>
            </a:extLst>
          </p:cNvPr>
          <p:cNvCxnSpPr/>
          <p:nvPr/>
        </p:nvCxnSpPr>
        <p:spPr>
          <a:xfrm>
            <a:off x="3353493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4880614-C507-EB4D-B4B0-3EFD0C1B4E3A}"/>
              </a:ext>
            </a:extLst>
          </p:cNvPr>
          <p:cNvSpPr/>
          <p:nvPr/>
        </p:nvSpPr>
        <p:spPr>
          <a:xfrm>
            <a:off x="5562600" y="2259582"/>
            <a:ext cx="609600" cy="6096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0E6BC8-7225-864E-929D-2977018DCC97}"/>
              </a:ext>
            </a:extLst>
          </p:cNvPr>
          <p:cNvCxnSpPr/>
          <p:nvPr/>
        </p:nvCxnSpPr>
        <p:spPr>
          <a:xfrm>
            <a:off x="4952999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89C229-6F1B-D84A-9B3D-77DCF56B5DA5}"/>
              </a:ext>
            </a:extLst>
          </p:cNvPr>
          <p:cNvCxnSpPr/>
          <p:nvPr/>
        </p:nvCxnSpPr>
        <p:spPr>
          <a:xfrm>
            <a:off x="6186747" y="2564382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03206D-9FDC-D644-83C9-7F71DD0C6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43" y="2500882"/>
            <a:ext cx="215900" cy="12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4585BD-0C6C-C442-87BC-8A13299A4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407" y="2508502"/>
            <a:ext cx="241300" cy="12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028659-4258-FC4D-8D4F-F3FC50E02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92" y="2500882"/>
            <a:ext cx="215900" cy="12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FC56A-4C8D-A145-A2FE-8D6E6AB8A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07" y="2500882"/>
            <a:ext cx="241300" cy="127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D1A75D-F4D1-B549-A1C8-63D67787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893" y="2508502"/>
            <a:ext cx="1143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3C50EC-9DB8-3841-89AF-B8219D8DF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562" y="2495802"/>
            <a:ext cx="114300" cy="177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9D5F6B8-52C3-014D-A2CC-0B3C756FD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193" y="3618899"/>
            <a:ext cx="1066800" cy="165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60CFE3-41DD-554C-B6AC-00334C571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571" y="3624330"/>
            <a:ext cx="1651000" cy="152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ABCE-A860-6F46-ADD2-1EB49EED1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707" y="4600334"/>
            <a:ext cx="55245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D9D0E-459B-A64C-8A8A-25222F9A8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8057" y="3899682"/>
            <a:ext cx="5537200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1EC26-1EB9-834C-9ED2-1A2014A281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967" y="5364673"/>
            <a:ext cx="2933700" cy="469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4D34E-EBFF-AA49-A971-EEB7AB07C1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5857" y="6202334"/>
            <a:ext cx="51816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30929" y="908203"/>
            <a:ext cx="6552223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Lattice evidence for  this mechanism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8A2944-1660-AE44-ABF0-30310494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52" y="3583503"/>
            <a:ext cx="1765300" cy="21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A2DF8-B10B-F441-B367-CE7F7B0D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2840750"/>
            <a:ext cx="3937000" cy="54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21B45-836F-8944-AAE4-EADBAD16C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852" y="2421453"/>
            <a:ext cx="3035300" cy="190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EFE76-256E-5D4B-A0D7-52D8A7961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2421453"/>
            <a:ext cx="377825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4A223-107F-C345-BC67-D978F16D4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128" y="4503743"/>
            <a:ext cx="11811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4E25C-230F-B748-ADB6-2F6E810D0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200" y="4843690"/>
            <a:ext cx="3657600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B2D42-7027-1E46-ABDD-4A6C21204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3656240"/>
            <a:ext cx="13589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BE602-7A2F-A746-8F4C-B119487731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5562600"/>
            <a:ext cx="1816100" cy="139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E77B7F-26FF-4940-B75D-A0C703643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600" y="4977040"/>
            <a:ext cx="1435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43066" y="787348"/>
            <a:ext cx="6096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Running mass versus lattice</a:t>
            </a:r>
            <a:endParaRPr lang="en-US" sz="28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7A3C464-6D94-3B4A-9133-D6BABD53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95090"/>
            <a:ext cx="4114800" cy="431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21A3E0-A6B1-6B49-BF29-DBF2FC332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67" y="2625806"/>
            <a:ext cx="4952999" cy="30022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B3F647-8CB5-304D-8121-D542E7D01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967217"/>
            <a:ext cx="17526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E7201-9055-084E-BF7B-AF4D24E72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93" y="5807242"/>
            <a:ext cx="1631393" cy="103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5D3CE-754E-974B-8663-71EB8D029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5807242"/>
            <a:ext cx="1510032" cy="7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396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15051</TotalTime>
  <Words>132</Words>
  <Application>Microsoft Macintosh PowerPoint</Application>
  <PresentationFormat>On-screen Show (4:3)</PresentationFormat>
  <Paragraphs>51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ＭＳ Ｐゴシック</vt:lpstr>
      <vt:lpstr>Arial</vt:lpstr>
      <vt:lpstr>Calibri</vt:lpstr>
      <vt:lpstr>Default Design</vt:lpstr>
      <vt:lpstr>Topological origin of  Mass and Spin</vt:lpstr>
      <vt:lpstr>Outline</vt:lpstr>
      <vt:lpstr>Vacuum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</vt:lpstr>
      <vt:lpstr>PowerPoint Presentation</vt:lpstr>
      <vt:lpstr>PowerPoint Presentation</vt:lpstr>
      <vt:lpstr>PowerPoint Presentation</vt:lpstr>
      <vt:lpstr>Spin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Microsoft Office User</cp:lastModifiedBy>
  <cp:revision>1010</cp:revision>
  <cp:lastPrinted>2012-07-04T16:19:09Z</cp:lastPrinted>
  <dcterms:created xsi:type="dcterms:W3CDTF">2018-07-02T21:39:02Z</dcterms:created>
  <dcterms:modified xsi:type="dcterms:W3CDTF">2021-04-16T02:19:50Z</dcterms:modified>
</cp:coreProperties>
</file>