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gi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6"/>
  </p:notesMasterIdLst>
  <p:handoutMasterIdLst>
    <p:handoutMasterId r:id="rId57"/>
  </p:handoutMasterIdLst>
  <p:sldIdLst>
    <p:sldId id="1111" r:id="rId2"/>
    <p:sldId id="1314" r:id="rId3"/>
    <p:sldId id="1317" r:id="rId4"/>
    <p:sldId id="2245" r:id="rId5"/>
    <p:sldId id="3674" r:id="rId6"/>
    <p:sldId id="2300" r:id="rId7"/>
    <p:sldId id="1367" r:id="rId8"/>
    <p:sldId id="298" r:id="rId9"/>
    <p:sldId id="1336" r:id="rId10"/>
    <p:sldId id="2270" r:id="rId11"/>
    <p:sldId id="2271" r:id="rId12"/>
    <p:sldId id="2253" r:id="rId13"/>
    <p:sldId id="2254" r:id="rId14"/>
    <p:sldId id="2276" r:id="rId15"/>
    <p:sldId id="302" r:id="rId16"/>
    <p:sldId id="2299" r:id="rId17"/>
    <p:sldId id="1534" r:id="rId18"/>
    <p:sldId id="1527" r:id="rId19"/>
    <p:sldId id="1494" r:id="rId20"/>
    <p:sldId id="1305" r:id="rId21"/>
    <p:sldId id="1524" r:id="rId22"/>
    <p:sldId id="269" r:id="rId23"/>
    <p:sldId id="3675" r:id="rId24"/>
    <p:sldId id="1538" r:id="rId25"/>
    <p:sldId id="3677" r:id="rId26"/>
    <p:sldId id="3667" r:id="rId27"/>
    <p:sldId id="1315" r:id="rId28"/>
    <p:sldId id="3666" r:id="rId29"/>
    <p:sldId id="2301" r:id="rId30"/>
    <p:sldId id="326" r:id="rId31"/>
    <p:sldId id="268" r:id="rId32"/>
    <p:sldId id="1338" r:id="rId33"/>
    <p:sldId id="1334" r:id="rId34"/>
    <p:sldId id="2255" r:id="rId35"/>
    <p:sldId id="2099" r:id="rId36"/>
    <p:sldId id="2257" r:id="rId37"/>
    <p:sldId id="283" r:id="rId38"/>
    <p:sldId id="3676" r:id="rId39"/>
    <p:sldId id="2281" r:id="rId40"/>
    <p:sldId id="1526" r:id="rId41"/>
    <p:sldId id="1498" r:id="rId42"/>
    <p:sldId id="1496" r:id="rId43"/>
    <p:sldId id="1536" r:id="rId44"/>
    <p:sldId id="1528" r:id="rId45"/>
    <p:sldId id="1502" r:id="rId46"/>
    <p:sldId id="1505" r:id="rId47"/>
    <p:sldId id="1508" r:id="rId48"/>
    <p:sldId id="1507" r:id="rId49"/>
    <p:sldId id="1509" r:id="rId50"/>
    <p:sldId id="1514" r:id="rId51"/>
    <p:sldId id="1465" r:id="rId52"/>
    <p:sldId id="1480" r:id="rId53"/>
    <p:sldId id="2278" r:id="rId54"/>
    <p:sldId id="2297"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00DB"/>
    <a:srgbClr val="FF9300"/>
    <a:srgbClr val="FF40FF"/>
    <a:srgbClr val="1200B4"/>
    <a:srgbClr val="0096FF"/>
    <a:srgbClr val="00FA00"/>
    <a:srgbClr val="FF2600"/>
    <a:srgbClr val="AAAAAA"/>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082"/>
    <p:restoredTop sz="96327"/>
  </p:normalViewPr>
  <p:slideViewPr>
    <p:cSldViewPr snapToGrid="0" snapToObjects="1">
      <p:cViewPr varScale="1">
        <p:scale>
          <a:sx n="203" d="100"/>
          <a:sy n="203" d="100"/>
        </p:scale>
        <p:origin x="1496" y="176"/>
      </p:cViewPr>
      <p:guideLst>
        <p:guide orient="horz" pos="408"/>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968C7C-DE0D-7744-9A0A-5A58AFDE7EDC}" type="datetimeFigureOut">
              <a:rPr lang="en-US" smtClean="0"/>
              <a:t>4/12/21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BE1642-F6EB-3F47-A209-1B38F78E7469}" type="slidenum">
              <a:rPr lang="en-US" smtClean="0"/>
              <a:t>‹#›</a:t>
            </a:fld>
            <a:endParaRPr lang="en-US"/>
          </a:p>
        </p:txBody>
      </p:sp>
    </p:spTree>
    <p:extLst>
      <p:ext uri="{BB962C8B-B14F-4D97-AF65-F5344CB8AC3E}">
        <p14:creationId xmlns:p14="http://schemas.microsoft.com/office/powerpoint/2010/main" val="20383488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6BA3CD-AB20-5043-9DFD-E54294A03D31}" type="datetimeFigureOut">
              <a:rPr lang="en-US" smtClean="0"/>
              <a:t>4/12/21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745EDC-326A-DC46-A236-B4FC4FF83B6F}" type="slidenum">
              <a:rPr lang="en-US" smtClean="0"/>
              <a:t>‹#›</a:t>
            </a:fld>
            <a:endParaRPr lang="en-US"/>
          </a:p>
        </p:txBody>
      </p:sp>
    </p:spTree>
    <p:extLst>
      <p:ext uri="{BB962C8B-B14F-4D97-AF65-F5344CB8AC3E}">
        <p14:creationId xmlns:p14="http://schemas.microsoft.com/office/powerpoint/2010/main" val="37860278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C95DC-3631-4199-BD92-062C4D643555}" type="slidenum">
              <a:rPr lang="en-US" smtClean="0"/>
              <a:t>5</a:t>
            </a:fld>
            <a:endParaRPr lang="en-US" dirty="0"/>
          </a:p>
        </p:txBody>
      </p:sp>
    </p:spTree>
    <p:extLst>
      <p:ext uri="{BB962C8B-B14F-4D97-AF65-F5344CB8AC3E}">
        <p14:creationId xmlns:p14="http://schemas.microsoft.com/office/powerpoint/2010/main" val="693099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4B7A38-86DD-4622-844E-2813CF5B6E06}" type="slidenum">
              <a:rPr lang="en-US" smtClean="0"/>
              <a:t>28</a:t>
            </a:fld>
            <a:endParaRPr lang="en-US" dirty="0"/>
          </a:p>
        </p:txBody>
      </p:sp>
    </p:spTree>
    <p:extLst>
      <p:ext uri="{BB962C8B-B14F-4D97-AF65-F5344CB8AC3E}">
        <p14:creationId xmlns:p14="http://schemas.microsoft.com/office/powerpoint/2010/main" val="2805960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C95DC-3631-4199-BD92-062C4D643555}" type="slidenum">
              <a:rPr lang="en-US" smtClean="0"/>
              <a:t>34</a:t>
            </a:fld>
            <a:endParaRPr lang="en-US"/>
          </a:p>
        </p:txBody>
      </p:sp>
    </p:spTree>
    <p:extLst>
      <p:ext uri="{BB962C8B-B14F-4D97-AF65-F5344CB8AC3E}">
        <p14:creationId xmlns:p14="http://schemas.microsoft.com/office/powerpoint/2010/main" val="18097081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460750" y="2235148"/>
            <a:ext cx="5657609" cy="1774948"/>
          </a:xfrm>
        </p:spPr>
        <p:txBody>
          <a:bodyPr anchor="b">
            <a:normAutofit/>
          </a:bodyPr>
          <a:lstStyle>
            <a:lvl1pPr algn="r">
              <a:defRPr sz="4400" b="0" i="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Comic Sans MS"/>
                <a:ea typeface="Arial" charset="0"/>
                <a:cs typeface="Comic Sans MS"/>
              </a:defRPr>
            </a:lvl1pPr>
          </a:lstStyle>
          <a:p>
            <a:r>
              <a:rPr lang="en-US" dirty="0"/>
              <a:t>Click to edit Master </a:t>
            </a:r>
            <a:br>
              <a:rPr lang="en-US" dirty="0"/>
            </a:br>
            <a:br>
              <a:rPr lang="en-US" dirty="0"/>
            </a:br>
            <a:r>
              <a:rPr lang="en-US" dirty="0"/>
              <a:t>title style</a:t>
            </a:r>
          </a:p>
        </p:txBody>
      </p:sp>
      <p:sp>
        <p:nvSpPr>
          <p:cNvPr id="3" name="Subtitle 2"/>
          <p:cNvSpPr>
            <a:spLocks noGrp="1"/>
          </p:cNvSpPr>
          <p:nvPr>
            <p:ph type="subTitle" idx="1"/>
          </p:nvPr>
        </p:nvSpPr>
        <p:spPr>
          <a:xfrm>
            <a:off x="3703493" y="4642339"/>
            <a:ext cx="5414866" cy="580292"/>
          </a:xfrm>
        </p:spPr>
        <p:txBody>
          <a:bodyPr/>
          <a:lstStyle>
            <a:lvl1pPr marL="0" indent="0" algn="r">
              <a:buNone/>
              <a:defRPr sz="240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Comic Sans MS"/>
                <a:ea typeface="Arial" charset="0"/>
                <a:cs typeface="Comic Sans M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87689"/>
            <a:ext cx="9144000" cy="5886054"/>
          </a:xfrm>
        </p:spPr>
        <p:txBody>
          <a:bodyPr/>
          <a:lstStyle>
            <a:lvl1pPr marL="228600" indent="-228600">
              <a:buClr>
                <a:srgbClr val="0432FF"/>
              </a:buClr>
              <a:buFont typeface="Wingdings" charset="2"/>
              <a:buChar char="q"/>
              <a:defRPr sz="1800">
                <a:latin typeface="Comic Sans MS"/>
                <a:ea typeface="Arial" charset="0"/>
                <a:cs typeface="Comic Sans MS"/>
              </a:defRPr>
            </a:lvl1pPr>
            <a:lvl2pPr marL="685800" indent="-228600">
              <a:buClr>
                <a:srgbClr val="0432FF"/>
              </a:buClr>
              <a:buFont typeface="Wingdings" charset="2"/>
              <a:buChar char="Ø"/>
              <a:defRPr sz="1600">
                <a:latin typeface="Comic Sans MS"/>
                <a:ea typeface="Arial" charset="0"/>
                <a:cs typeface="Comic Sans MS"/>
              </a:defRPr>
            </a:lvl2pPr>
            <a:lvl3pPr marL="1143000" indent="-228600">
              <a:buClr>
                <a:srgbClr val="0432FF"/>
              </a:buClr>
              <a:buFont typeface="Arial"/>
              <a:buChar char="•"/>
              <a:defRPr sz="1400">
                <a:latin typeface="Comic Sans MS"/>
                <a:ea typeface="Arial" charset="0"/>
                <a:cs typeface="Comic Sans MS"/>
              </a:defRPr>
            </a:lvl3pPr>
            <a:lvl4pPr marL="1600200" indent="-228600">
              <a:buClr>
                <a:srgbClr val="0432FF"/>
              </a:buClr>
              <a:buFont typeface="Wingdings" charset="2"/>
              <a:buChar char="ü"/>
              <a:defRPr sz="1200">
                <a:latin typeface="Comic Sans MS"/>
                <a:ea typeface="Arial" charset="0"/>
                <a:cs typeface="Comic Sans MS"/>
              </a:defRPr>
            </a:lvl4pPr>
            <a:lvl5pPr marL="2057400" indent="-228600">
              <a:buClr>
                <a:srgbClr val="0432FF"/>
              </a:buClr>
              <a:buFont typeface="Wingdings" charset="2"/>
              <a:buChar char="§"/>
              <a:defRPr sz="1000">
                <a:latin typeface="Comic Sans MS"/>
                <a:ea typeface="Arial" charset="0"/>
                <a:cs typeface="Comic Sans M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086600" y="6573623"/>
            <a:ext cx="2057400" cy="365125"/>
          </a:xfrm>
        </p:spPr>
        <p:txBody>
          <a:bodyPr/>
          <a:lstStyle>
            <a:lvl1pPr algn="r">
              <a:defRPr sz="1000">
                <a:latin typeface="Comic Sans MS"/>
                <a:cs typeface="Comic Sans MS"/>
              </a:defRPr>
            </a:lvl1pPr>
          </a:lstStyle>
          <a:p>
            <a:r>
              <a:rPr lang="en-US"/>
              <a:t>E.C. Aschenauer</a:t>
            </a:r>
            <a:endParaRPr lang="en-US" dirty="0"/>
          </a:p>
        </p:txBody>
      </p:sp>
      <p:sp>
        <p:nvSpPr>
          <p:cNvPr id="5" name="Footer Placeholder 4"/>
          <p:cNvSpPr>
            <a:spLocks noGrp="1"/>
          </p:cNvSpPr>
          <p:nvPr>
            <p:ph type="ftr" sz="quarter" idx="11"/>
          </p:nvPr>
        </p:nvSpPr>
        <p:spPr>
          <a:xfrm>
            <a:off x="3028950" y="6573623"/>
            <a:ext cx="3086100" cy="365125"/>
          </a:xfrm>
        </p:spPr>
        <p:txBody>
          <a:bodyPr/>
          <a:lstStyle>
            <a:lvl1pPr>
              <a:defRPr sz="1000">
                <a:latin typeface="Comic Sans MS"/>
                <a:cs typeface="Comic Sans MS"/>
              </a:defRPr>
            </a:lvl1pPr>
          </a:lstStyle>
          <a:p>
            <a:endParaRPr lang="en-US"/>
          </a:p>
        </p:txBody>
      </p:sp>
      <p:sp>
        <p:nvSpPr>
          <p:cNvPr id="6" name="Slide Number Placeholder 5"/>
          <p:cNvSpPr>
            <a:spLocks noGrp="1"/>
          </p:cNvSpPr>
          <p:nvPr>
            <p:ph type="sldNum" sz="quarter" idx="12"/>
          </p:nvPr>
        </p:nvSpPr>
        <p:spPr>
          <a:xfrm>
            <a:off x="0" y="6573623"/>
            <a:ext cx="2057400" cy="365125"/>
          </a:xfrm>
        </p:spPr>
        <p:txBody>
          <a:bodyPr/>
          <a:lstStyle>
            <a:lvl1pPr algn="l">
              <a:defRPr>
                <a:latin typeface="Comic Sans MS"/>
                <a:cs typeface="Comic Sans MS"/>
              </a:defRPr>
            </a:lvl1pPr>
          </a:lstStyle>
          <a:p>
            <a:fld id="{893C5830-40F3-F04E-B2E3-10E6672BA8FF}" type="slidenum">
              <a:rPr lang="en-US" smtClean="0"/>
              <a:pPr/>
              <a:t>‹#›</a:t>
            </a:fld>
            <a:endParaRPr lang="en-US"/>
          </a:p>
        </p:txBody>
      </p:sp>
      <p:sp>
        <p:nvSpPr>
          <p:cNvPr id="7"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stA="50000" endPos="50000" dist="5080" dir="5400000" sy="-100000" algn="bl" rotWithShape="0"/>
                </a:effectLst>
                <a:latin typeface="Comic Sans MS"/>
                <a:ea typeface="Arial" charset="0"/>
                <a:cs typeface="Comic Sans MS"/>
              </a:defRPr>
            </a:lvl1pPr>
          </a:lstStyle>
          <a:p>
            <a:r>
              <a:rPr lang="en-US" dirty="0"/>
              <a:t>Click to edit Master title style</a:t>
            </a:r>
          </a:p>
        </p:txBody>
      </p:sp>
    </p:spTree>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071923" y="6580223"/>
            <a:ext cx="2057400" cy="365125"/>
          </a:xfrm>
        </p:spPr>
        <p:txBody>
          <a:bodyPr/>
          <a:lstStyle>
            <a:lvl1pPr algn="r">
              <a:defRPr sz="1000">
                <a:latin typeface="Comic Sans MS"/>
                <a:cs typeface="Comic Sans MS"/>
              </a:defRPr>
            </a:lvl1pPr>
          </a:lstStyle>
          <a:p>
            <a:r>
              <a:rPr lang="en-US"/>
              <a:t>E.C. Aschenauer</a:t>
            </a:r>
            <a:endParaRPr lang="en-US" dirty="0"/>
          </a:p>
        </p:txBody>
      </p:sp>
      <p:sp>
        <p:nvSpPr>
          <p:cNvPr id="4" name="Footer Placeholder 3"/>
          <p:cNvSpPr>
            <a:spLocks noGrp="1"/>
          </p:cNvSpPr>
          <p:nvPr>
            <p:ph type="ftr" sz="quarter" idx="11"/>
          </p:nvPr>
        </p:nvSpPr>
        <p:spPr>
          <a:xfrm>
            <a:off x="3028950" y="6573623"/>
            <a:ext cx="3086100" cy="365125"/>
          </a:xfrm>
        </p:spPr>
        <p:txBody>
          <a:bodyPr/>
          <a:lstStyle>
            <a:lvl1pPr>
              <a:defRPr sz="1000">
                <a:latin typeface="Comic Sans MS"/>
                <a:cs typeface="Comic Sans MS"/>
              </a:defRPr>
            </a:lvl1pPr>
          </a:lstStyle>
          <a:p>
            <a:endParaRPr lang="en-US" dirty="0"/>
          </a:p>
        </p:txBody>
      </p:sp>
      <p:sp>
        <p:nvSpPr>
          <p:cNvPr id="5" name="Slide Number Placeholder 4"/>
          <p:cNvSpPr>
            <a:spLocks noGrp="1"/>
          </p:cNvSpPr>
          <p:nvPr>
            <p:ph type="sldNum" sz="quarter" idx="12"/>
          </p:nvPr>
        </p:nvSpPr>
        <p:spPr>
          <a:xfrm>
            <a:off x="0" y="6588683"/>
            <a:ext cx="2057400" cy="365125"/>
          </a:xfrm>
        </p:spPr>
        <p:txBody>
          <a:bodyPr/>
          <a:lstStyle>
            <a:lvl1pPr algn="l">
              <a:defRPr>
                <a:latin typeface="Comic Sans MS"/>
                <a:cs typeface="Comic Sans MS"/>
              </a:defRPr>
            </a:lvl1pPr>
          </a:lstStyle>
          <a:p>
            <a:fld id="{893C5830-40F3-F04E-B2E3-10E6672BA8FF}" type="slidenum">
              <a:rPr lang="en-US" smtClean="0"/>
              <a:pPr/>
              <a:t>‹#›</a:t>
            </a:fld>
            <a:endParaRPr lang="en-US"/>
          </a:p>
        </p:txBody>
      </p:sp>
      <p:sp>
        <p:nvSpPr>
          <p:cNvPr id="6"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stA="50000" endPos="50000" dist="5080" dir="5400000" sy="-100000" algn="bl" rotWithShape="0"/>
                </a:effectLst>
                <a:latin typeface="Comic Sans MS"/>
                <a:ea typeface="Arial" charset="0"/>
                <a:cs typeface="Comic Sans MS"/>
              </a:defRPr>
            </a:lvl1pPr>
          </a:lstStyle>
          <a:p>
            <a:r>
              <a:rPr lang="en-US" dirty="0"/>
              <a:t>Click to edit Master title style</a:t>
            </a:r>
          </a:p>
        </p:txBody>
      </p:sp>
    </p:spTree>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p:cNvSpPr>
            <a:spLocks noGrp="1"/>
          </p:cNvSpPr>
          <p:nvPr>
            <p:ph type="dt" sz="half" idx="10"/>
          </p:nvPr>
        </p:nvSpPr>
        <p:spPr>
          <a:xfrm>
            <a:off x="7086600" y="6584295"/>
            <a:ext cx="2057400" cy="365125"/>
          </a:xfrm>
        </p:spPr>
        <p:txBody>
          <a:bodyPr/>
          <a:lstStyle>
            <a:lvl1pPr algn="r">
              <a:defRPr sz="1000">
                <a:latin typeface="Comic Sans MS"/>
                <a:cs typeface="Comic Sans MS"/>
              </a:defRPr>
            </a:lvl1pPr>
          </a:lstStyle>
          <a:p>
            <a:r>
              <a:rPr lang="en-US"/>
              <a:t>E.C. Aschenauer</a:t>
            </a:r>
          </a:p>
        </p:txBody>
      </p:sp>
      <p:sp>
        <p:nvSpPr>
          <p:cNvPr id="6" name="Footer Placeholder 3"/>
          <p:cNvSpPr>
            <a:spLocks noGrp="1"/>
          </p:cNvSpPr>
          <p:nvPr>
            <p:ph type="ftr" sz="quarter" idx="11"/>
          </p:nvPr>
        </p:nvSpPr>
        <p:spPr>
          <a:xfrm>
            <a:off x="3028950" y="6573623"/>
            <a:ext cx="3086100" cy="365125"/>
          </a:xfrm>
        </p:spPr>
        <p:txBody>
          <a:bodyPr/>
          <a:lstStyle>
            <a:lvl1pPr>
              <a:defRPr sz="1000">
                <a:latin typeface="Comic Sans MS"/>
                <a:cs typeface="Comic Sans MS"/>
              </a:defRPr>
            </a:lvl1pPr>
          </a:lstStyle>
          <a:p>
            <a:endParaRPr lang="en-US"/>
          </a:p>
        </p:txBody>
      </p:sp>
      <p:sp>
        <p:nvSpPr>
          <p:cNvPr id="7" name="Slide Number Placeholder 4"/>
          <p:cNvSpPr>
            <a:spLocks noGrp="1"/>
          </p:cNvSpPr>
          <p:nvPr>
            <p:ph type="sldNum" sz="quarter" idx="12"/>
          </p:nvPr>
        </p:nvSpPr>
        <p:spPr>
          <a:xfrm>
            <a:off x="0" y="6584295"/>
            <a:ext cx="2057400" cy="365125"/>
          </a:xfrm>
        </p:spPr>
        <p:txBody>
          <a:bodyPr/>
          <a:lstStyle>
            <a:lvl1pPr algn="l">
              <a:defRPr sz="1200">
                <a:latin typeface="Comic Sans MS"/>
                <a:cs typeface="Comic Sans MS"/>
              </a:defRPr>
            </a:lvl1pPr>
          </a:lstStyle>
          <a:p>
            <a:fld id="{893C5830-40F3-F04E-B2E3-10E6672BA8FF}"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A8C400-4863-4951-87FA-2C27C406015E}"/>
              </a:ext>
            </a:extLst>
          </p:cNvPr>
          <p:cNvSpPr>
            <a:spLocks noGrp="1"/>
          </p:cNvSpPr>
          <p:nvPr>
            <p:ph type="title"/>
          </p:nvPr>
        </p:nvSpPr>
        <p:spPr/>
        <p:txBody>
          <a:bodyPr/>
          <a:lstStyle>
            <a:lvl1pPr>
              <a:defRPr>
                <a:solidFill>
                  <a:schemeClr val="tx2"/>
                </a:solidFill>
                <a:latin typeface="+mj-ea"/>
                <a:ea typeface="+mj-ea"/>
                <a:cs typeface="Arial" panose="020B0604020202020204" pitchFamily="34" charset="0"/>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6372679C-F855-4A18-9798-FE244BD54ED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9746AA3-1BF9-4D22-BAE1-218A87D51B44}"/>
              </a:ext>
            </a:extLst>
          </p:cNvPr>
          <p:cNvSpPr>
            <a:spLocks noGrp="1"/>
          </p:cNvSpPr>
          <p:nvPr>
            <p:ph type="dt" sz="half" idx="10"/>
          </p:nvPr>
        </p:nvSpPr>
        <p:spPr/>
        <p:txBody>
          <a:bodyPr/>
          <a:lstStyle/>
          <a:p>
            <a:r>
              <a:rPr lang="en-US" altLang="zh-CN"/>
              <a:t>E.C. Aschenauer</a:t>
            </a:r>
            <a:endParaRPr lang="zh-CN" altLang="en-US"/>
          </a:p>
        </p:txBody>
      </p:sp>
      <p:sp>
        <p:nvSpPr>
          <p:cNvPr id="5" name="页脚占位符 4">
            <a:extLst>
              <a:ext uri="{FF2B5EF4-FFF2-40B4-BE49-F238E27FC236}">
                <a16:creationId xmlns:a16="http://schemas.microsoft.com/office/drawing/2014/main" id="{FBAA997C-CDD6-468B-934F-86BCB68CF1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57CA28-D206-4A25-812D-CE96C2E2C2C9}"/>
              </a:ext>
            </a:extLst>
          </p:cNvPr>
          <p:cNvSpPr>
            <a:spLocks noGrp="1"/>
          </p:cNvSpPr>
          <p:nvPr>
            <p:ph type="sldNum" sz="quarter" idx="12"/>
          </p:nvPr>
        </p:nvSpPr>
        <p:spPr/>
        <p:txBody>
          <a:bodyPr/>
          <a:lstStyle/>
          <a:p>
            <a:fld id="{8B4D14E2-955F-4A8E-9895-C60E965776CA}" type="slidenum">
              <a:rPr lang="zh-CN" altLang="en-US" smtClean="0"/>
              <a:t>‹#›</a:t>
            </a:fld>
            <a:endParaRPr lang="zh-CN" altLang="en-US"/>
          </a:p>
        </p:txBody>
      </p:sp>
    </p:spTree>
    <p:extLst>
      <p:ext uri="{BB962C8B-B14F-4D97-AF65-F5344CB8AC3E}">
        <p14:creationId xmlns:p14="http://schemas.microsoft.com/office/powerpoint/2010/main" val="1410447014"/>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B12C1D-42A4-48A0-A124-1008371AED0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AA7BDE3-415C-4397-9F61-B4F5FED12A04}"/>
              </a:ext>
            </a:extLst>
          </p:cNvPr>
          <p:cNvSpPr>
            <a:spLocks noGrp="1"/>
          </p:cNvSpPr>
          <p:nvPr>
            <p:ph type="dt" sz="half" idx="10"/>
          </p:nvPr>
        </p:nvSpPr>
        <p:spPr/>
        <p:txBody>
          <a:bodyPr/>
          <a:lstStyle/>
          <a:p>
            <a:r>
              <a:rPr lang="en-US" altLang="zh-CN"/>
              <a:t>E.C. Aschenauer</a:t>
            </a:r>
            <a:endParaRPr lang="zh-CN" altLang="en-US"/>
          </a:p>
        </p:txBody>
      </p:sp>
      <p:sp>
        <p:nvSpPr>
          <p:cNvPr id="4" name="页脚占位符 3">
            <a:extLst>
              <a:ext uri="{FF2B5EF4-FFF2-40B4-BE49-F238E27FC236}">
                <a16:creationId xmlns:a16="http://schemas.microsoft.com/office/drawing/2014/main" id="{54C50E5F-89D5-46C7-8469-80E5912F45C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DF116FF-B433-40A5-8BEB-80A0087340E1}"/>
              </a:ext>
            </a:extLst>
          </p:cNvPr>
          <p:cNvSpPr>
            <a:spLocks noGrp="1"/>
          </p:cNvSpPr>
          <p:nvPr>
            <p:ph type="sldNum" sz="quarter" idx="12"/>
          </p:nvPr>
        </p:nvSpPr>
        <p:spPr/>
        <p:txBody>
          <a:bodyPr/>
          <a:lstStyle/>
          <a:p>
            <a:fld id="{8B4D14E2-955F-4A8E-9895-C60E965776CA}" type="slidenum">
              <a:rPr lang="zh-CN" altLang="en-US" smtClean="0"/>
              <a:t>‹#›</a:t>
            </a:fld>
            <a:endParaRPr lang="zh-CN" altLang="en-US"/>
          </a:p>
        </p:txBody>
      </p:sp>
    </p:spTree>
    <p:extLst>
      <p:ext uri="{BB962C8B-B14F-4D97-AF65-F5344CB8AC3E}">
        <p14:creationId xmlns:p14="http://schemas.microsoft.com/office/powerpoint/2010/main" val="2262672396"/>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a:xfrm>
            <a:off x="3543300" y="6356351"/>
            <a:ext cx="2057400" cy="365125"/>
          </a:xfrm>
          <a:prstGeom prst="rect">
            <a:avLst/>
          </a:prstGeom>
        </p:spPr>
        <p:txBody>
          <a:bodyPr/>
          <a:lstStyle>
            <a:lvl1pPr algn="ctr">
              <a:defRPr/>
            </a:lvl1pPr>
          </a:lstStyle>
          <a:p>
            <a:fld id="{E148384C-E2DD-A641-9C10-E145F638F0D1}" type="slidenum">
              <a:rPr lang="en-US" smtClean="0"/>
              <a:pPr/>
              <a:t>‹#›</a:t>
            </a:fld>
            <a:endParaRPr lang="en-US"/>
          </a:p>
        </p:txBody>
      </p:sp>
    </p:spTree>
    <p:extLst>
      <p:ext uri="{BB962C8B-B14F-4D97-AF65-F5344CB8AC3E}">
        <p14:creationId xmlns:p14="http://schemas.microsoft.com/office/powerpoint/2010/main" val="2459990551"/>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r>
              <a:rPr lang="en-US"/>
              <a:t>E.C. Aschenauer</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9" r:id="rId5"/>
    <p:sldLayoutId id="2147483670" r:id="rId6"/>
    <p:sldLayoutId id="2147483671" r:id="rId7"/>
  </p:sldLayoutIdLst>
  <mc:AlternateContent xmlns:mc="http://schemas.openxmlformats.org/markup-compatibility/2006">
    <mc:Choice xmlns:p14="http://schemas.microsoft.com/office/powerpoint/2010/main" Requires="p14">
      <p:transition>
        <p14:prism/>
      </p:transition>
    </mc:Choice>
    <mc:Fallback>
      <p:transition>
        <p:fade/>
      </p:transition>
    </mc:Fallback>
  </mc:AlternateContent>
  <p:hf hdr="0" ftr="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5" Type="http://schemas.openxmlformats.org/officeDocument/2006/relationships/image" Target="../media/image39.emf"/><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tiff"/><Relationship Id="rId7" Type="http://schemas.openxmlformats.org/officeDocument/2006/relationships/image" Target="../media/image46.png"/><Relationship Id="rId2" Type="http://schemas.openxmlformats.org/officeDocument/2006/relationships/image" Target="../media/image41.tiff"/><Relationship Id="rId1" Type="http://schemas.openxmlformats.org/officeDocument/2006/relationships/slideLayout" Target="../slideLayouts/slideLayout3.xml"/><Relationship Id="rId6" Type="http://schemas.openxmlformats.org/officeDocument/2006/relationships/image" Target="../media/image45.tiff"/><Relationship Id="rId5" Type="http://schemas.openxmlformats.org/officeDocument/2006/relationships/image" Target="../media/image44.png"/><Relationship Id="rId4" Type="http://schemas.openxmlformats.org/officeDocument/2006/relationships/image" Target="../media/image43.tiff"/></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tiff"/><Relationship Id="rId2" Type="http://schemas.openxmlformats.org/officeDocument/2006/relationships/image" Target="../media/image5.jpg"/><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9.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2.emf"/><Relationship Id="rId7" Type="http://schemas.openxmlformats.org/officeDocument/2006/relationships/image" Target="../media/image58.png"/><Relationship Id="rId2" Type="http://schemas.openxmlformats.org/officeDocument/2006/relationships/image" Target="../media/image51.tiff"/><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61.tiff"/><Relationship Id="rId4" Type="http://schemas.openxmlformats.org/officeDocument/2006/relationships/image" Target="../media/image53.pn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3.tiff"/><Relationship Id="rId7" Type="http://schemas.openxmlformats.org/officeDocument/2006/relationships/image" Target="../media/image67.tiff"/><Relationship Id="rId2" Type="http://schemas.openxmlformats.org/officeDocument/2006/relationships/image" Target="../media/image62.tiff"/><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tiff"/><Relationship Id="rId4" Type="http://schemas.openxmlformats.org/officeDocument/2006/relationships/image" Target="../media/image64.tiff"/></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4" Type="http://schemas.openxmlformats.org/officeDocument/2006/relationships/image" Target="../media/image71.jpg"/></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arxiv.org/abs/2103.05419"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hyperlink" Target="https://www.bnl.gov/eic/CFC.php" TargetMode="External"/><Relationship Id="rId4" Type="http://schemas.openxmlformats.org/officeDocument/2006/relationships/hyperlink" Target="https://www.bnl.gov/ec/files/EIC_CDR_Final.pdf"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sites.temple.edu/eicatip6/" TargetMode="External"/><Relationship Id="rId2" Type="http://schemas.openxmlformats.org/officeDocument/2006/relationships/hyperlink" Target="https://www.ecce-eic.org/" TargetMode="External"/><Relationship Id="rId1" Type="http://schemas.openxmlformats.org/officeDocument/2006/relationships/slideLayout" Target="../slideLayouts/slideLayout3.xml"/><Relationship Id="rId5" Type="http://schemas.openxmlformats.org/officeDocument/2006/relationships/hyperlink" Target="https://indico.bnl.gov/event/11053/" TargetMode="External"/><Relationship Id="rId4" Type="http://schemas.openxmlformats.org/officeDocument/2006/relationships/hyperlink" Target="https://indico.bnl.gov/event/10677/timetabl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4.jpg"/><Relationship Id="rId5" Type="http://schemas.openxmlformats.org/officeDocument/2006/relationships/image" Target="../media/image12.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4.jpg"/><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5.jp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image" Target="../media/image80.tmp"/><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3.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92.pn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image" Target="../media/image94.png"/><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tiff"/></Relationships>
</file>

<file path=ppt/slides/_rels/slide4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99.png"/><Relationship Id="rId1" Type="http://schemas.openxmlformats.org/officeDocument/2006/relationships/slideLayout" Target="../slideLayouts/slideLayout3.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image" Target="../media/image106.tiff"/><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emf"/></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3.xml"/><Relationship Id="rId6" Type="http://schemas.openxmlformats.org/officeDocument/2006/relationships/image" Target="../media/image115.png"/><Relationship Id="rId5" Type="http://schemas.openxmlformats.org/officeDocument/2006/relationships/image" Target="../media/image114.tiff"/><Relationship Id="rId4" Type="http://schemas.openxmlformats.org/officeDocument/2006/relationships/image" Target="../media/image113.emf"/></Relationships>
</file>

<file path=ppt/slides/_rels/slide4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61.tiff"/><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530.png"/><Relationship Id="rId4" Type="http://schemas.openxmlformats.org/officeDocument/2006/relationships/image" Target="../media/image117.png"/></Relationships>
</file>

<file path=ppt/slides/_rels/slide48.xml.rels><?xml version="1.0" encoding="UTF-8" standalone="yes"?>
<Relationships xmlns="http://schemas.openxmlformats.org/package/2006/relationships"><Relationship Id="rId3" Type="http://schemas.openxmlformats.org/officeDocument/2006/relationships/image" Target="../media/image119.tiff"/><Relationship Id="rId2" Type="http://schemas.openxmlformats.org/officeDocument/2006/relationships/image" Target="../media/image51.tiff"/><Relationship Id="rId1" Type="http://schemas.openxmlformats.org/officeDocument/2006/relationships/slideLayout" Target="../slideLayouts/slideLayout3.xml"/><Relationship Id="rId5" Type="http://schemas.openxmlformats.org/officeDocument/2006/relationships/image" Target="../media/image121.png"/><Relationship Id="rId4" Type="http://schemas.openxmlformats.org/officeDocument/2006/relationships/image" Target="../media/image120.png"/></Relationships>
</file>

<file path=ppt/slides/_rels/slide49.xml.rels><?xml version="1.0" encoding="UTF-8" standalone="yes"?>
<Relationships xmlns="http://schemas.openxmlformats.org/package/2006/relationships"><Relationship Id="rId3" Type="http://schemas.openxmlformats.org/officeDocument/2006/relationships/image" Target="../media/image123.tiff"/><Relationship Id="rId2" Type="http://schemas.openxmlformats.org/officeDocument/2006/relationships/image" Target="../media/image122.png"/><Relationship Id="rId1" Type="http://schemas.openxmlformats.org/officeDocument/2006/relationships/slideLayout" Target="../slideLayouts/slideLayout3.xml"/><Relationship Id="rId4" Type="http://schemas.openxmlformats.org/officeDocument/2006/relationships/image" Target="../media/image12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26.emf"/><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3.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png"/></Relationships>
</file>

<file path=ppt/slides/_rels/slide51.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image" Target="../media/image131.png"/><Relationship Id="rId1" Type="http://schemas.openxmlformats.org/officeDocument/2006/relationships/slideLayout" Target="../slideLayouts/slideLayout3.xml"/><Relationship Id="rId5" Type="http://schemas.openxmlformats.org/officeDocument/2006/relationships/image" Target="../media/image770.png"/><Relationship Id="rId4" Type="http://schemas.openxmlformats.org/officeDocument/2006/relationships/image" Target="../media/image132.png"/></Relationships>
</file>

<file path=ppt/slides/_rels/slide5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3.xml"/><Relationship Id="rId5" Type="http://schemas.openxmlformats.org/officeDocument/2006/relationships/image" Target="../media/image810.png"/><Relationship Id="rId4" Type="http://schemas.openxmlformats.org/officeDocument/2006/relationships/image" Target="../media/image80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3ABDE55-EEAC-324A-93F3-7DB08F00F217}"/>
              </a:ext>
            </a:extLst>
          </p:cNvPr>
          <p:cNvSpPr>
            <a:spLocks noGrp="1"/>
          </p:cNvSpPr>
          <p:nvPr>
            <p:ph type="ctrTitle"/>
          </p:nvPr>
        </p:nvSpPr>
        <p:spPr>
          <a:xfrm>
            <a:off x="12820" y="1500438"/>
            <a:ext cx="9118359" cy="2041443"/>
          </a:xfrm>
        </p:spPr>
        <p:txBody>
          <a:bodyPr>
            <a:normAutofit/>
          </a:bodyPr>
          <a:lstStyle/>
          <a:p>
            <a:r>
              <a:rPr lang="en-US" b="1" dirty="0">
                <a:effectLst/>
              </a:rPr>
              <a:t>The EIC Project </a:t>
            </a:r>
            <a:br>
              <a:rPr lang="en-US" b="1" dirty="0">
                <a:effectLst/>
              </a:rPr>
            </a:br>
            <a:r>
              <a:rPr lang="en-US" b="1" dirty="0">
                <a:effectLst/>
              </a:rPr>
              <a:t>and its </a:t>
            </a:r>
            <a:br>
              <a:rPr lang="en-US" b="1" dirty="0">
                <a:effectLst/>
              </a:rPr>
            </a:br>
            <a:r>
              <a:rPr lang="en-US" b="1" dirty="0">
                <a:effectLst/>
              </a:rPr>
              <a:t>Experimental Equipment</a:t>
            </a:r>
            <a:endParaRPr lang="en-US" sz="4000" dirty="0"/>
          </a:p>
        </p:txBody>
      </p:sp>
      <p:sp>
        <p:nvSpPr>
          <p:cNvPr id="8" name="Subtitle 7">
            <a:extLst>
              <a:ext uri="{FF2B5EF4-FFF2-40B4-BE49-F238E27FC236}">
                <a16:creationId xmlns:a16="http://schemas.microsoft.com/office/drawing/2014/main" id="{80524F23-F0C2-EB46-A2B7-B22FC11200A7}"/>
              </a:ext>
            </a:extLst>
          </p:cNvPr>
          <p:cNvSpPr>
            <a:spLocks noGrp="1"/>
          </p:cNvSpPr>
          <p:nvPr>
            <p:ph type="subTitle" idx="1"/>
          </p:nvPr>
        </p:nvSpPr>
        <p:spPr>
          <a:xfrm>
            <a:off x="3729134" y="4076996"/>
            <a:ext cx="5414866" cy="463690"/>
          </a:xfrm>
        </p:spPr>
        <p:txBody>
          <a:bodyPr>
            <a:noAutofit/>
          </a:bodyPr>
          <a:lstStyle/>
          <a:p>
            <a:r>
              <a:rPr lang="en-US" dirty="0"/>
              <a:t>Elke-Caroline </a:t>
            </a:r>
            <a:r>
              <a:rPr lang="en-US" dirty="0" err="1"/>
              <a:t>Aschenauer</a:t>
            </a:r>
            <a:r>
              <a:rPr lang="en-US" dirty="0"/>
              <a:t> (BNL)</a:t>
            </a:r>
          </a:p>
        </p:txBody>
      </p:sp>
      <p:pic>
        <p:nvPicPr>
          <p:cNvPr id="6" name="Picture 5">
            <a:extLst>
              <a:ext uri="{FF2B5EF4-FFF2-40B4-BE49-F238E27FC236}">
                <a16:creationId xmlns:a16="http://schemas.microsoft.com/office/drawing/2014/main" id="{329CF095-FBCC-454C-B2D8-B8BEE2C24A56}"/>
              </a:ext>
            </a:extLst>
          </p:cNvPr>
          <p:cNvPicPr>
            <a:picLocks noChangeAspect="1"/>
          </p:cNvPicPr>
          <p:nvPr/>
        </p:nvPicPr>
        <p:blipFill rotWithShape="1">
          <a:blip r:embed="rId2"/>
          <a:srcRect l="41384"/>
          <a:stretch/>
        </p:blipFill>
        <p:spPr>
          <a:xfrm>
            <a:off x="5524299" y="6010384"/>
            <a:ext cx="3556482" cy="381000"/>
          </a:xfrm>
          <a:prstGeom prst="rect">
            <a:avLst/>
          </a:prstGeom>
        </p:spPr>
      </p:pic>
    </p:spTree>
    <p:extLst>
      <p:ext uri="{BB962C8B-B14F-4D97-AF65-F5344CB8AC3E}">
        <p14:creationId xmlns:p14="http://schemas.microsoft.com/office/powerpoint/2010/main" val="391387522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893C5830-40F3-F04E-B2E3-10E6672BA8FF}" type="slidenum">
              <a:rPr lang="en-US" smtClean="0"/>
              <a:t>10</a:t>
            </a:fld>
            <a:endParaRPr lang="en-US" dirty="0"/>
          </a:p>
        </p:txBody>
      </p:sp>
      <p:sp>
        <p:nvSpPr>
          <p:cNvPr id="2" name="Title 1"/>
          <p:cNvSpPr>
            <a:spLocks noGrp="1"/>
          </p:cNvSpPr>
          <p:nvPr>
            <p:ph type="title"/>
          </p:nvPr>
        </p:nvSpPr>
        <p:spPr/>
        <p:txBody>
          <a:bodyPr>
            <a:normAutofit/>
          </a:bodyPr>
          <a:lstStyle/>
          <a:p>
            <a:r>
              <a:rPr lang="en-US" sz="3200" dirty="0"/>
              <a:t>EICUG: Yellow Report (YR) Initiative </a:t>
            </a:r>
          </a:p>
        </p:txBody>
      </p:sp>
      <p:sp>
        <p:nvSpPr>
          <p:cNvPr id="4" name="TextBox 3"/>
          <p:cNvSpPr txBox="1"/>
          <p:nvPr/>
        </p:nvSpPr>
        <p:spPr>
          <a:xfrm>
            <a:off x="36757" y="1350675"/>
            <a:ext cx="7306468" cy="646331"/>
          </a:xfrm>
          <a:prstGeom prst="rect">
            <a:avLst/>
          </a:prstGeom>
          <a:noFill/>
        </p:spPr>
        <p:txBody>
          <a:bodyPr wrap="square" rtlCol="0">
            <a:spAutoFit/>
          </a:bodyPr>
          <a:lstStyle/>
          <a:p>
            <a:r>
              <a:rPr lang="en-US" dirty="0">
                <a:latin typeface="+mj-lt"/>
              </a:rPr>
              <a:t>Detector requirements and design driven by EIC Physics program and defined by EIC Community</a:t>
            </a:r>
          </a:p>
        </p:txBody>
      </p:sp>
      <p:sp>
        <p:nvSpPr>
          <p:cNvPr id="6" name="TextBox 5"/>
          <p:cNvSpPr txBox="1"/>
          <p:nvPr/>
        </p:nvSpPr>
        <p:spPr>
          <a:xfrm>
            <a:off x="1303407" y="2210976"/>
            <a:ext cx="6048451" cy="369332"/>
          </a:xfrm>
          <a:prstGeom prst="rect">
            <a:avLst/>
          </a:prstGeom>
          <a:solidFill>
            <a:schemeClr val="accent4">
              <a:lumMod val="20000"/>
              <a:lumOff val="80000"/>
            </a:schemeClr>
          </a:solidFill>
        </p:spPr>
        <p:txBody>
          <a:bodyPr wrap="none" rtlCol="0">
            <a:spAutoFit/>
          </a:bodyPr>
          <a:lstStyle/>
          <a:p>
            <a:r>
              <a:rPr lang="en-US" dirty="0">
                <a:latin typeface="+mj-lt"/>
              </a:rPr>
              <a:t>Physics Topics ➝ Processes ➝ Detector Requirements</a:t>
            </a:r>
          </a:p>
        </p:txBody>
      </p:sp>
      <p:sp>
        <p:nvSpPr>
          <p:cNvPr id="9" name="TextBox 8"/>
          <p:cNvSpPr txBox="1"/>
          <p:nvPr/>
        </p:nvSpPr>
        <p:spPr>
          <a:xfrm>
            <a:off x="638238" y="2910184"/>
            <a:ext cx="3487108" cy="1677382"/>
          </a:xfrm>
          <a:prstGeom prst="rect">
            <a:avLst/>
          </a:prstGeom>
          <a:noFill/>
        </p:spPr>
        <p:txBody>
          <a:bodyPr wrap="none" rtlCol="0">
            <a:spAutoFit/>
          </a:bodyPr>
          <a:lstStyle/>
          <a:p>
            <a:pPr>
              <a:spcAft>
                <a:spcPts val="600"/>
              </a:spcAft>
            </a:pPr>
            <a:r>
              <a:rPr lang="en-US" b="1" dirty="0">
                <a:solidFill>
                  <a:srgbClr val="0432FF"/>
                </a:solidFill>
                <a:latin typeface="+mj-lt"/>
              </a:rPr>
              <a:t>Physics Working Group: </a:t>
            </a:r>
          </a:p>
          <a:p>
            <a:pPr lvl="1"/>
            <a:r>
              <a:rPr lang="en-US" sz="1600" dirty="0">
                <a:latin typeface="+mj-lt"/>
              </a:rPr>
              <a:t>Inclusive Reactions</a:t>
            </a:r>
          </a:p>
          <a:p>
            <a:pPr lvl="1"/>
            <a:r>
              <a:rPr lang="en-US" sz="1600" dirty="0">
                <a:latin typeface="+mj-lt"/>
              </a:rPr>
              <a:t>Semi-Inclusive Reactions</a:t>
            </a:r>
          </a:p>
          <a:p>
            <a:pPr lvl="1"/>
            <a:r>
              <a:rPr lang="en-US" sz="1600" dirty="0">
                <a:latin typeface="+mj-lt"/>
              </a:rPr>
              <a:t>Jets, Heavy Quarks</a:t>
            </a:r>
          </a:p>
          <a:p>
            <a:pPr lvl="1"/>
            <a:r>
              <a:rPr lang="en-US" sz="1600" dirty="0">
                <a:latin typeface="+mj-lt"/>
              </a:rPr>
              <a:t>Exclusive Reactions</a:t>
            </a:r>
          </a:p>
          <a:p>
            <a:pPr lvl="1"/>
            <a:r>
              <a:rPr lang="en-US" sz="1600" dirty="0">
                <a:latin typeface="+mj-lt"/>
              </a:rPr>
              <a:t>Diffractive Reactions &amp; Tagging</a:t>
            </a:r>
          </a:p>
        </p:txBody>
      </p:sp>
      <p:sp>
        <p:nvSpPr>
          <p:cNvPr id="10" name="TextBox 9"/>
          <p:cNvSpPr txBox="1"/>
          <p:nvPr/>
        </p:nvSpPr>
        <p:spPr>
          <a:xfrm>
            <a:off x="4768803" y="2910184"/>
            <a:ext cx="3709670" cy="1954381"/>
          </a:xfrm>
          <a:prstGeom prst="rect">
            <a:avLst/>
          </a:prstGeom>
          <a:noFill/>
        </p:spPr>
        <p:txBody>
          <a:bodyPr wrap="none" rtlCol="0">
            <a:spAutoFit/>
          </a:bodyPr>
          <a:lstStyle/>
          <a:p>
            <a:pPr>
              <a:spcAft>
                <a:spcPts val="600"/>
              </a:spcAft>
            </a:pPr>
            <a:r>
              <a:rPr lang="en-US" b="1" dirty="0">
                <a:solidFill>
                  <a:srgbClr val="0432FF"/>
                </a:solidFill>
                <a:latin typeface="+mj-lt"/>
              </a:rPr>
              <a:t>Detector Working Group:</a:t>
            </a:r>
          </a:p>
          <a:p>
            <a:pPr lvl="1"/>
            <a:r>
              <a:rPr lang="en-US" sz="1400" dirty="0">
                <a:latin typeface="+mj-lt"/>
              </a:rPr>
              <a:t>Tracking + Vertexing</a:t>
            </a:r>
          </a:p>
          <a:p>
            <a:pPr lvl="1"/>
            <a:r>
              <a:rPr lang="en-US" sz="1400" dirty="0">
                <a:latin typeface="+mj-lt"/>
              </a:rPr>
              <a:t>Particle ID</a:t>
            </a:r>
          </a:p>
          <a:p>
            <a:pPr lvl="1"/>
            <a:r>
              <a:rPr lang="en-US" sz="1400" dirty="0">
                <a:latin typeface="+mj-lt"/>
              </a:rPr>
              <a:t>Calorimetry</a:t>
            </a:r>
          </a:p>
          <a:p>
            <a:pPr lvl="1"/>
            <a:r>
              <a:rPr lang="en-US" sz="1400" dirty="0">
                <a:latin typeface="+mj-lt"/>
              </a:rPr>
              <a:t>DAQ/Electronics</a:t>
            </a:r>
          </a:p>
          <a:p>
            <a:pPr lvl="1"/>
            <a:r>
              <a:rPr lang="en-US" sz="1400" dirty="0">
                <a:latin typeface="+mj-lt"/>
              </a:rPr>
              <a:t>Polarimetry/Ancillary Detectors</a:t>
            </a:r>
          </a:p>
          <a:p>
            <a:pPr lvl="1"/>
            <a:r>
              <a:rPr lang="en-US" sz="1400" dirty="0">
                <a:latin typeface="+mj-lt"/>
              </a:rPr>
              <a:t>Central Detector: Integration &amp; Magnet</a:t>
            </a:r>
          </a:p>
          <a:p>
            <a:pPr lvl="1"/>
            <a:r>
              <a:rPr lang="en-US" sz="1400" dirty="0">
                <a:latin typeface="+mj-lt"/>
              </a:rPr>
              <a:t>Far- Forward Detector &amp; IR Integration</a:t>
            </a:r>
          </a:p>
        </p:txBody>
      </p:sp>
      <p:sp>
        <p:nvSpPr>
          <p:cNvPr id="3" name="Left-Right Arrow 2"/>
          <p:cNvSpPr/>
          <p:nvPr/>
        </p:nvSpPr>
        <p:spPr>
          <a:xfrm>
            <a:off x="4100097" y="3525549"/>
            <a:ext cx="957232" cy="484632"/>
          </a:xfrm>
          <a:prstGeom prst="leftRightArrow">
            <a:avLst/>
          </a:prstGeom>
          <a:solidFill>
            <a:srgbClr val="043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78896" y="5267580"/>
            <a:ext cx="8399634" cy="1200329"/>
          </a:xfrm>
          <a:prstGeom prst="rect">
            <a:avLst/>
          </a:prstGeom>
          <a:noFill/>
        </p:spPr>
        <p:txBody>
          <a:bodyPr wrap="square" rtlCol="0">
            <a:spAutoFit/>
          </a:bodyPr>
          <a:lstStyle/>
          <a:p>
            <a:pPr marL="0" lvl="1"/>
            <a:r>
              <a:rPr lang="en-US" dirty="0">
                <a:latin typeface="+mj-lt"/>
              </a:rPr>
              <a:t>Provides </a:t>
            </a:r>
            <a:r>
              <a:rPr lang="en-US" b="1" dirty="0">
                <a:solidFill>
                  <a:srgbClr val="0432FF"/>
                </a:solidFill>
                <a:latin typeface="+mj-lt"/>
              </a:rPr>
              <a:t>critical input for detector proposals </a:t>
            </a:r>
            <a:r>
              <a:rPr lang="en-US" dirty="0">
                <a:latin typeface="+mj-lt"/>
              </a:rPr>
              <a:t>– handoff between Physics &amp; Detector Working Groups in “</a:t>
            </a:r>
            <a:r>
              <a:rPr lang="en-US" b="1" dirty="0">
                <a:latin typeface="+mj-lt"/>
              </a:rPr>
              <a:t>interactive detector matrix</a:t>
            </a:r>
            <a:r>
              <a:rPr lang="en-US" dirty="0">
                <a:latin typeface="+mj-lt"/>
              </a:rPr>
              <a:t>”: </a:t>
            </a:r>
            <a:r>
              <a:rPr lang="en-US" dirty="0">
                <a:latin typeface="+mj-lt"/>
                <a:cs typeface="Arial" panose="020B0604020202020204" pitchFamily="34" charset="0"/>
              </a:rPr>
              <a:t>Collects physics requirements “real time”, lists all technologies for a given region, and links to studies that established the numbers</a:t>
            </a:r>
            <a:endParaRPr lang="en-US" dirty="0">
              <a:latin typeface="+mj-lt"/>
            </a:endParaRPr>
          </a:p>
        </p:txBody>
      </p:sp>
      <p:sp>
        <p:nvSpPr>
          <p:cNvPr id="8" name="TextBox 7"/>
          <p:cNvSpPr txBox="1"/>
          <p:nvPr/>
        </p:nvSpPr>
        <p:spPr>
          <a:xfrm>
            <a:off x="0" y="730057"/>
            <a:ext cx="3889976" cy="584775"/>
          </a:xfrm>
          <a:prstGeom prst="rect">
            <a:avLst/>
          </a:prstGeom>
          <a:noFill/>
        </p:spPr>
        <p:txBody>
          <a:bodyPr wrap="none" rtlCol="0">
            <a:spAutoFit/>
          </a:bodyPr>
          <a:lstStyle/>
          <a:p>
            <a:pPr lvl="0" defTabSz="457200">
              <a:spcBef>
                <a:spcPct val="0"/>
              </a:spcBef>
              <a:defRPr/>
            </a:pPr>
            <a:r>
              <a:rPr lang="en-US" altLang="en-US" sz="1600" b="1" dirty="0">
                <a:solidFill>
                  <a:srgbClr val="0432FF"/>
                </a:solidFill>
                <a:latin typeface="+mj-lt"/>
                <a:cs typeface="Arial" panose="020B0604020202020204" pitchFamily="34" charset="0"/>
              </a:rPr>
              <a:t>The EIC Users Group: </a:t>
            </a:r>
            <a:r>
              <a:rPr lang="en-US" altLang="en-US" sz="1600" dirty="0">
                <a:latin typeface="+mj-lt"/>
                <a:cs typeface="Arial" panose="020B0604020202020204" pitchFamily="34" charset="0"/>
              </a:rPr>
              <a:t>EICUG.ORG</a:t>
            </a:r>
          </a:p>
          <a:p>
            <a:r>
              <a:rPr lang="en-US" sz="1600" b="1" dirty="0">
                <a:solidFill>
                  <a:srgbClr val="0432FF"/>
                </a:solidFill>
                <a:latin typeface="+mj-lt"/>
              </a:rPr>
              <a:t>Report:</a:t>
            </a:r>
            <a:r>
              <a:rPr lang="en-US" sz="1600" dirty="0">
                <a:solidFill>
                  <a:srgbClr val="0432FF"/>
                </a:solidFill>
                <a:latin typeface="+mj-lt"/>
              </a:rPr>
              <a:t> </a:t>
            </a:r>
            <a:r>
              <a:rPr lang="en-US" sz="1600" dirty="0">
                <a:latin typeface="+mj-lt"/>
              </a:rPr>
              <a:t>https://</a:t>
            </a:r>
            <a:r>
              <a:rPr lang="en-US" sz="1600" dirty="0" err="1">
                <a:latin typeface="+mj-lt"/>
              </a:rPr>
              <a:t>arxiv.org</a:t>
            </a:r>
            <a:r>
              <a:rPr lang="en-US" sz="1600" dirty="0">
                <a:latin typeface="+mj-lt"/>
              </a:rPr>
              <a:t>/abs/2103.05419</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7544" y="530606"/>
            <a:ext cx="1776456" cy="2298943"/>
          </a:xfrm>
          <a:prstGeom prst="rect">
            <a:avLst/>
          </a:prstGeom>
        </p:spPr>
      </p:pic>
      <p:sp>
        <p:nvSpPr>
          <p:cNvPr id="11" name="Date Placeholder 10">
            <a:extLst>
              <a:ext uri="{FF2B5EF4-FFF2-40B4-BE49-F238E27FC236}">
                <a16:creationId xmlns:a16="http://schemas.microsoft.com/office/drawing/2014/main" id="{41761AF1-986E-E94E-9224-DF687995FB5C}"/>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65901935"/>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93C5830-40F3-F04E-B2E3-10E6672BA8FF}" type="slidenum">
              <a:rPr lang="en-US" smtClean="0"/>
              <a:t>11</a:t>
            </a:fld>
            <a:endParaRPr lang="en-US" dirty="0"/>
          </a:p>
        </p:txBody>
      </p:sp>
      <p:sp>
        <p:nvSpPr>
          <p:cNvPr id="2" name="Title 1"/>
          <p:cNvSpPr>
            <a:spLocks noGrp="1"/>
          </p:cNvSpPr>
          <p:nvPr>
            <p:ph type="title"/>
          </p:nvPr>
        </p:nvSpPr>
        <p:spPr/>
        <p:txBody>
          <a:bodyPr/>
          <a:lstStyle/>
          <a:p>
            <a:r>
              <a:rPr lang="en-US" dirty="0"/>
              <a:t>YR: Detector Requirements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1112"/>
            <a:ext cx="9144000" cy="5420335"/>
          </a:xfrm>
          <a:prstGeom prst="rect">
            <a:avLst/>
          </a:prstGeom>
        </p:spPr>
      </p:pic>
      <p:sp>
        <p:nvSpPr>
          <p:cNvPr id="4" name="Date Placeholder 3">
            <a:extLst>
              <a:ext uri="{FF2B5EF4-FFF2-40B4-BE49-F238E27FC236}">
                <a16:creationId xmlns:a16="http://schemas.microsoft.com/office/drawing/2014/main" id="{C5E99870-68CC-F944-8020-F2CC17BFAD28}"/>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822289170"/>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74C63-43AA-A04B-A2B5-EE89916D45C8}"/>
              </a:ext>
            </a:extLst>
          </p:cNvPr>
          <p:cNvSpPr>
            <a:spLocks noGrp="1"/>
          </p:cNvSpPr>
          <p:nvPr>
            <p:ph type="title"/>
          </p:nvPr>
        </p:nvSpPr>
        <p:spPr/>
        <p:txBody>
          <a:bodyPr/>
          <a:lstStyle/>
          <a:p>
            <a:r>
              <a:rPr lang="en-US" dirty="0"/>
              <a:t>EIC General Purpose Detector: Concept</a:t>
            </a:r>
          </a:p>
        </p:txBody>
      </p:sp>
      <p:sp>
        <p:nvSpPr>
          <p:cNvPr id="3" name="Date Placeholder 2">
            <a:extLst>
              <a:ext uri="{FF2B5EF4-FFF2-40B4-BE49-F238E27FC236}">
                <a16:creationId xmlns:a16="http://schemas.microsoft.com/office/drawing/2014/main" id="{5AA08B8E-42DD-C64E-A9ED-706CBC869BE9}"/>
              </a:ext>
            </a:extLst>
          </p:cNvPr>
          <p:cNvSpPr>
            <a:spLocks noGrp="1"/>
          </p:cNvSpPr>
          <p:nvPr>
            <p:ph type="dt" sz="half" idx="10"/>
          </p:nvPr>
        </p:nvSpPr>
        <p:spPr/>
        <p:txBody>
          <a:bodyPr/>
          <a:lstStyle/>
          <a:p>
            <a:r>
              <a:rPr lang="en-US"/>
              <a:t>E.C. Aschenauer</a:t>
            </a:r>
            <a:endParaRPr lang="en-US" dirty="0"/>
          </a:p>
        </p:txBody>
      </p:sp>
      <p:sp>
        <p:nvSpPr>
          <p:cNvPr id="5" name="Slide Number Placeholder 4">
            <a:extLst>
              <a:ext uri="{FF2B5EF4-FFF2-40B4-BE49-F238E27FC236}">
                <a16:creationId xmlns:a16="http://schemas.microsoft.com/office/drawing/2014/main" id="{09FA4E84-7BF5-8A47-9FF8-F238D4841A44}"/>
              </a:ext>
            </a:extLst>
          </p:cNvPr>
          <p:cNvSpPr>
            <a:spLocks noGrp="1"/>
          </p:cNvSpPr>
          <p:nvPr>
            <p:ph type="sldNum" sz="quarter" idx="12"/>
          </p:nvPr>
        </p:nvSpPr>
        <p:spPr/>
        <p:txBody>
          <a:bodyPr/>
          <a:lstStyle/>
          <a:p>
            <a:fld id="{893C5830-40F3-F04E-B2E3-10E6672BA8FF}" type="slidenum">
              <a:rPr lang="en-US" smtClean="0"/>
              <a:pPr/>
              <a:t>12</a:t>
            </a:fld>
            <a:endParaRPr lang="en-US"/>
          </a:p>
        </p:txBody>
      </p:sp>
      <p:sp>
        <p:nvSpPr>
          <p:cNvPr id="20" name="TextBox 19">
            <a:extLst>
              <a:ext uri="{FF2B5EF4-FFF2-40B4-BE49-F238E27FC236}">
                <a16:creationId xmlns:a16="http://schemas.microsoft.com/office/drawing/2014/main" id="{5D4C3391-09F1-B044-A41D-C0E88A03E9B1}"/>
              </a:ext>
            </a:extLst>
          </p:cNvPr>
          <p:cNvSpPr txBox="1"/>
          <p:nvPr/>
        </p:nvSpPr>
        <p:spPr>
          <a:xfrm>
            <a:off x="5434402" y="891166"/>
            <a:ext cx="1128835" cy="338554"/>
          </a:xfrm>
          <a:prstGeom prst="rect">
            <a:avLst/>
          </a:prstGeom>
          <a:noFill/>
        </p:spPr>
        <p:txBody>
          <a:bodyPr wrap="none" rtlCol="0">
            <a:spAutoFit/>
          </a:bodyPr>
          <a:lstStyle/>
          <a:p>
            <a:pPr algn="l"/>
            <a:r>
              <a:rPr lang="en-US" sz="1600" dirty="0">
                <a:latin typeface="+mj-lt"/>
              </a:rPr>
              <a:t>Forward-</a:t>
            </a:r>
            <a:r>
              <a:rPr lang="en-US" sz="1600" dirty="0">
                <a:latin typeface="Symbol" pitchFamily="2" charset="2"/>
              </a:rPr>
              <a:t>h</a:t>
            </a:r>
          </a:p>
        </p:txBody>
      </p:sp>
      <p:sp>
        <p:nvSpPr>
          <p:cNvPr id="21" name="TextBox 20">
            <a:extLst>
              <a:ext uri="{FF2B5EF4-FFF2-40B4-BE49-F238E27FC236}">
                <a16:creationId xmlns:a16="http://schemas.microsoft.com/office/drawing/2014/main" id="{960FC9DB-FA17-AA49-B3AA-E189CD89E2B3}"/>
              </a:ext>
            </a:extLst>
          </p:cNvPr>
          <p:cNvSpPr txBox="1"/>
          <p:nvPr/>
        </p:nvSpPr>
        <p:spPr>
          <a:xfrm>
            <a:off x="2664426" y="911796"/>
            <a:ext cx="1276311" cy="338554"/>
          </a:xfrm>
          <a:prstGeom prst="rect">
            <a:avLst/>
          </a:prstGeom>
          <a:noFill/>
        </p:spPr>
        <p:txBody>
          <a:bodyPr wrap="none" rtlCol="0">
            <a:spAutoFit/>
          </a:bodyPr>
          <a:lstStyle/>
          <a:p>
            <a:pPr algn="l"/>
            <a:r>
              <a:rPr lang="en-US" sz="1600" dirty="0">
                <a:latin typeface="+mj-lt"/>
              </a:rPr>
              <a:t>Backward-</a:t>
            </a:r>
            <a:r>
              <a:rPr lang="en-US" sz="1600" dirty="0">
                <a:latin typeface="Symbol" pitchFamily="2" charset="2"/>
              </a:rPr>
              <a:t>h</a:t>
            </a:r>
          </a:p>
        </p:txBody>
      </p:sp>
      <p:sp>
        <p:nvSpPr>
          <p:cNvPr id="48" name="TextBox 47">
            <a:extLst>
              <a:ext uri="{FF2B5EF4-FFF2-40B4-BE49-F238E27FC236}">
                <a16:creationId xmlns:a16="http://schemas.microsoft.com/office/drawing/2014/main" id="{2E400B77-0EAD-B24B-A617-D15253F861A5}"/>
              </a:ext>
            </a:extLst>
          </p:cNvPr>
          <p:cNvSpPr txBox="1"/>
          <p:nvPr/>
        </p:nvSpPr>
        <p:spPr>
          <a:xfrm>
            <a:off x="-83446" y="4425627"/>
            <a:ext cx="1587294" cy="892552"/>
          </a:xfrm>
          <a:prstGeom prst="rect">
            <a:avLst/>
          </a:prstGeom>
          <a:noFill/>
        </p:spPr>
        <p:txBody>
          <a:bodyPr wrap="none" rtlCol="0">
            <a:spAutoFit/>
          </a:bodyPr>
          <a:lstStyle/>
          <a:p>
            <a:pPr algn="ctr"/>
            <a:r>
              <a:rPr lang="en-US" sz="1100" dirty="0">
                <a:latin typeface="+mj-lt"/>
              </a:rPr>
              <a:t>very low Q</a:t>
            </a:r>
            <a:r>
              <a:rPr lang="en-US" sz="1100" baseline="30000" dirty="0">
                <a:latin typeface="+mj-lt"/>
              </a:rPr>
              <a:t>2</a:t>
            </a:r>
            <a:r>
              <a:rPr lang="en-US" sz="1100" dirty="0">
                <a:latin typeface="+mj-lt"/>
              </a:rPr>
              <a:t> </a:t>
            </a:r>
          </a:p>
          <a:p>
            <a:pPr algn="ctr"/>
            <a:r>
              <a:rPr lang="en-US" sz="1100" dirty="0">
                <a:latin typeface="+mj-lt"/>
              </a:rPr>
              <a:t>scattered lepton</a:t>
            </a:r>
          </a:p>
          <a:p>
            <a:pPr algn="ctr"/>
            <a:endParaRPr lang="en-US" sz="800" dirty="0">
              <a:latin typeface="+mj-lt"/>
            </a:endParaRPr>
          </a:p>
          <a:p>
            <a:pPr algn="ctr"/>
            <a:r>
              <a:rPr lang="en-US" sz="1100" dirty="0">
                <a:latin typeface="+mj-lt"/>
              </a:rPr>
              <a:t>Bethe-</a:t>
            </a:r>
            <a:r>
              <a:rPr lang="en-US" sz="1100" dirty="0" err="1">
                <a:latin typeface="+mj-lt"/>
              </a:rPr>
              <a:t>Heitler</a:t>
            </a:r>
            <a:r>
              <a:rPr lang="en-US" sz="1100" dirty="0">
                <a:latin typeface="+mj-lt"/>
              </a:rPr>
              <a:t> photons </a:t>
            </a:r>
          </a:p>
          <a:p>
            <a:pPr algn="ctr"/>
            <a:r>
              <a:rPr lang="en-US" sz="1100" dirty="0">
                <a:latin typeface="+mj-lt"/>
              </a:rPr>
              <a:t>for luminosity</a:t>
            </a:r>
          </a:p>
        </p:txBody>
      </p:sp>
      <p:sp>
        <p:nvSpPr>
          <p:cNvPr id="52" name="TextBox 51">
            <a:extLst>
              <a:ext uri="{FF2B5EF4-FFF2-40B4-BE49-F238E27FC236}">
                <a16:creationId xmlns:a16="http://schemas.microsoft.com/office/drawing/2014/main" id="{1DD01692-7F8C-CC4C-BD45-49EDA9C21F40}"/>
              </a:ext>
            </a:extLst>
          </p:cNvPr>
          <p:cNvSpPr txBox="1"/>
          <p:nvPr/>
        </p:nvSpPr>
        <p:spPr>
          <a:xfrm>
            <a:off x="7514350" y="4608245"/>
            <a:ext cx="1717137" cy="600164"/>
          </a:xfrm>
          <a:prstGeom prst="rect">
            <a:avLst/>
          </a:prstGeom>
          <a:noFill/>
        </p:spPr>
        <p:txBody>
          <a:bodyPr wrap="none" rtlCol="0">
            <a:spAutoFit/>
          </a:bodyPr>
          <a:lstStyle/>
          <a:p>
            <a:pPr algn="ctr"/>
            <a:r>
              <a:rPr lang="en-US" sz="1100" dirty="0">
                <a:latin typeface="+mj-lt"/>
              </a:rPr>
              <a:t>particles from nuclear</a:t>
            </a:r>
          </a:p>
          <a:p>
            <a:pPr algn="ctr"/>
            <a:r>
              <a:rPr lang="en-US" sz="1100" dirty="0">
                <a:latin typeface="+mj-lt"/>
              </a:rPr>
              <a:t>breakup and</a:t>
            </a:r>
          </a:p>
          <a:p>
            <a:pPr algn="ctr"/>
            <a:r>
              <a:rPr lang="en-US" sz="1100" dirty="0">
                <a:latin typeface="+mj-lt"/>
              </a:rPr>
              <a:t>from diffractive reactions</a:t>
            </a:r>
          </a:p>
        </p:txBody>
      </p:sp>
      <p:cxnSp>
        <p:nvCxnSpPr>
          <p:cNvPr id="74" name="Straight Arrow Connector 73">
            <a:extLst>
              <a:ext uri="{FF2B5EF4-FFF2-40B4-BE49-F238E27FC236}">
                <a16:creationId xmlns:a16="http://schemas.microsoft.com/office/drawing/2014/main" id="{8BBFC9FE-4B11-1149-B93A-54EEFB349975}"/>
              </a:ext>
            </a:extLst>
          </p:cNvPr>
          <p:cNvCxnSpPr>
            <a:cxnSpLocks/>
          </p:cNvCxnSpPr>
          <p:nvPr/>
        </p:nvCxnSpPr>
        <p:spPr>
          <a:xfrm flipV="1">
            <a:off x="2573646" y="880645"/>
            <a:ext cx="1661036" cy="29294"/>
          </a:xfrm>
          <a:prstGeom prst="straightConnector1">
            <a:avLst/>
          </a:prstGeom>
          <a:ln w="31750">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67E2AD79-2859-9446-82AE-A812C90F51EC}"/>
              </a:ext>
            </a:extLst>
          </p:cNvPr>
          <p:cNvCxnSpPr>
            <a:cxnSpLocks/>
          </p:cNvCxnSpPr>
          <p:nvPr/>
        </p:nvCxnSpPr>
        <p:spPr>
          <a:xfrm flipH="1">
            <a:off x="4916532" y="864627"/>
            <a:ext cx="1864961" cy="8053"/>
          </a:xfrm>
          <a:prstGeom prst="straightConnector1">
            <a:avLst/>
          </a:prstGeom>
          <a:ln w="317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E2583C50-F27E-784B-AF43-CF5E1C891E7C}"/>
              </a:ext>
            </a:extLst>
          </p:cNvPr>
          <p:cNvSpPr txBox="1"/>
          <p:nvPr/>
        </p:nvSpPr>
        <p:spPr>
          <a:xfrm>
            <a:off x="5063710" y="556637"/>
            <a:ext cx="1646605" cy="369332"/>
          </a:xfrm>
          <a:prstGeom prst="rect">
            <a:avLst/>
          </a:prstGeom>
          <a:noFill/>
        </p:spPr>
        <p:txBody>
          <a:bodyPr wrap="none" rtlCol="0">
            <a:spAutoFit/>
          </a:bodyPr>
          <a:lstStyle/>
          <a:p>
            <a:pPr algn="l"/>
            <a:r>
              <a:rPr lang="en-US" dirty="0">
                <a:latin typeface="+mj-lt"/>
              </a:rPr>
              <a:t>electron beam</a:t>
            </a:r>
          </a:p>
        </p:txBody>
      </p:sp>
      <p:sp>
        <p:nvSpPr>
          <p:cNvPr id="82" name="TextBox 81">
            <a:extLst>
              <a:ext uri="{FF2B5EF4-FFF2-40B4-BE49-F238E27FC236}">
                <a16:creationId xmlns:a16="http://schemas.microsoft.com/office/drawing/2014/main" id="{5D425BCF-9EC7-D941-B595-7C7FB2D61B38}"/>
              </a:ext>
            </a:extLst>
          </p:cNvPr>
          <p:cNvSpPr txBox="1"/>
          <p:nvPr/>
        </p:nvSpPr>
        <p:spPr>
          <a:xfrm>
            <a:off x="2651767" y="581048"/>
            <a:ext cx="1231234" cy="369332"/>
          </a:xfrm>
          <a:prstGeom prst="rect">
            <a:avLst/>
          </a:prstGeom>
          <a:noFill/>
        </p:spPr>
        <p:txBody>
          <a:bodyPr wrap="square" rtlCol="0">
            <a:spAutoFit/>
          </a:bodyPr>
          <a:lstStyle/>
          <a:p>
            <a:pPr algn="l"/>
            <a:r>
              <a:rPr lang="en-US" dirty="0">
                <a:latin typeface="+mj-lt"/>
              </a:rPr>
              <a:t>p/A beam</a:t>
            </a:r>
          </a:p>
        </p:txBody>
      </p:sp>
      <p:pic>
        <p:nvPicPr>
          <p:cNvPr id="83" name="Picture 82">
            <a:extLst>
              <a:ext uri="{FF2B5EF4-FFF2-40B4-BE49-F238E27FC236}">
                <a16:creationId xmlns:a16="http://schemas.microsoft.com/office/drawing/2014/main" id="{96014F0D-659E-2645-BDC9-20B63D4015E1}"/>
              </a:ext>
            </a:extLst>
          </p:cNvPr>
          <p:cNvPicPr>
            <a:picLocks noChangeAspect="1"/>
          </p:cNvPicPr>
          <p:nvPr/>
        </p:nvPicPr>
        <p:blipFill rotWithShape="1">
          <a:blip r:embed="rId2"/>
          <a:srcRect l="16212" r="18018" b="10531"/>
          <a:stretch/>
        </p:blipFill>
        <p:spPr>
          <a:xfrm flipH="1">
            <a:off x="4224583" y="602834"/>
            <a:ext cx="703100" cy="538845"/>
          </a:xfrm>
          <a:prstGeom prst="rect">
            <a:avLst/>
          </a:prstGeom>
        </p:spPr>
      </p:pic>
      <p:pic>
        <p:nvPicPr>
          <p:cNvPr id="8" name="Picture 7">
            <a:extLst>
              <a:ext uri="{FF2B5EF4-FFF2-40B4-BE49-F238E27FC236}">
                <a16:creationId xmlns:a16="http://schemas.microsoft.com/office/drawing/2014/main" id="{200D4939-81BA-A342-B1D8-9AB0553743F2}"/>
              </a:ext>
            </a:extLst>
          </p:cNvPr>
          <p:cNvPicPr>
            <a:picLocks noChangeAspect="1"/>
          </p:cNvPicPr>
          <p:nvPr/>
        </p:nvPicPr>
        <p:blipFill>
          <a:blip r:embed="rId3"/>
          <a:srcRect/>
          <a:stretch/>
        </p:blipFill>
        <p:spPr>
          <a:xfrm>
            <a:off x="1010349" y="1201124"/>
            <a:ext cx="7112327" cy="3999453"/>
          </a:xfrm>
          <a:prstGeom prst="rect">
            <a:avLst/>
          </a:prstGeom>
        </p:spPr>
      </p:pic>
      <p:pic>
        <p:nvPicPr>
          <p:cNvPr id="85" name="Picture 3">
            <a:extLst>
              <a:ext uri="{FF2B5EF4-FFF2-40B4-BE49-F238E27FC236}">
                <a16:creationId xmlns:a16="http://schemas.microsoft.com/office/drawing/2014/main" id="{21ADCCE9-5CE3-A04F-902D-0A200D869264}"/>
              </a:ext>
            </a:extLst>
          </p:cNvPr>
          <p:cNvPicPr>
            <a:picLocks noChangeAspect="1" noChangeArrowheads="1"/>
          </p:cNvPicPr>
          <p:nvPr/>
        </p:nvPicPr>
        <p:blipFill>
          <a:blip r:embed="rId4"/>
          <a:srcRect l="3337" t="5580" r="1112" b="697"/>
          <a:stretch>
            <a:fillRect/>
          </a:stretch>
        </p:blipFill>
        <p:spPr bwMode="auto">
          <a:xfrm>
            <a:off x="94996" y="1104164"/>
            <a:ext cx="1830110" cy="1431568"/>
          </a:xfrm>
          <a:prstGeom prst="rect">
            <a:avLst/>
          </a:prstGeom>
          <a:noFill/>
          <a:ln w="9525">
            <a:noFill/>
            <a:miter lim="800000"/>
            <a:headEnd/>
            <a:tailEnd/>
          </a:ln>
        </p:spPr>
      </p:pic>
      <p:sp>
        <p:nvSpPr>
          <p:cNvPr id="86" name="TextBox 85">
            <a:extLst>
              <a:ext uri="{FF2B5EF4-FFF2-40B4-BE49-F238E27FC236}">
                <a16:creationId xmlns:a16="http://schemas.microsoft.com/office/drawing/2014/main" id="{91B3ABDC-C7FE-074F-A537-24E56EC646C3}"/>
              </a:ext>
            </a:extLst>
          </p:cNvPr>
          <p:cNvSpPr txBox="1"/>
          <p:nvPr/>
        </p:nvSpPr>
        <p:spPr>
          <a:xfrm>
            <a:off x="30917" y="758099"/>
            <a:ext cx="1572866" cy="338554"/>
          </a:xfrm>
          <a:prstGeom prst="rect">
            <a:avLst/>
          </a:prstGeom>
          <a:noFill/>
        </p:spPr>
        <p:txBody>
          <a:bodyPr wrap="none" rtlCol="0">
            <a:spAutoFit/>
          </a:bodyPr>
          <a:lstStyle/>
          <a:p>
            <a:pPr algn="l"/>
            <a:r>
              <a:rPr lang="en-US" sz="1600" b="1" u="sng" dirty="0">
                <a:solidFill>
                  <a:srgbClr val="0432FF"/>
                </a:solidFill>
                <a:latin typeface="+mj-lt"/>
              </a:rPr>
              <a:t>inclusive DIS:</a:t>
            </a:r>
          </a:p>
        </p:txBody>
      </p:sp>
      <p:sp>
        <p:nvSpPr>
          <p:cNvPr id="87" name="TextBox 86">
            <a:extLst>
              <a:ext uri="{FF2B5EF4-FFF2-40B4-BE49-F238E27FC236}">
                <a16:creationId xmlns:a16="http://schemas.microsoft.com/office/drawing/2014/main" id="{65EC051D-3B2D-C847-8A91-164F1EA8189D}"/>
              </a:ext>
            </a:extLst>
          </p:cNvPr>
          <p:cNvSpPr txBox="1"/>
          <p:nvPr/>
        </p:nvSpPr>
        <p:spPr>
          <a:xfrm>
            <a:off x="0" y="5856889"/>
            <a:ext cx="1586973" cy="338554"/>
          </a:xfrm>
          <a:prstGeom prst="rect">
            <a:avLst/>
          </a:prstGeom>
          <a:noFill/>
          <a:ln>
            <a:solidFill>
              <a:schemeClr val="tx1"/>
            </a:solidFill>
          </a:ln>
        </p:spPr>
        <p:txBody>
          <a:bodyPr wrap="none" rtlCol="0">
            <a:spAutoFit/>
          </a:bodyPr>
          <a:lstStyle/>
          <a:p>
            <a:pPr algn="l"/>
            <a:r>
              <a:rPr lang="en-US" sz="1600" dirty="0">
                <a:solidFill>
                  <a:srgbClr val="FF40FF"/>
                </a:solidFill>
                <a:latin typeface="+mj-lt"/>
              </a:rPr>
              <a:t>Low Q</a:t>
            </a:r>
            <a:r>
              <a:rPr lang="en-US" sz="1600" baseline="30000" dirty="0">
                <a:solidFill>
                  <a:srgbClr val="FF40FF"/>
                </a:solidFill>
                <a:latin typeface="+mj-lt"/>
              </a:rPr>
              <a:t>2</a:t>
            </a:r>
            <a:r>
              <a:rPr lang="en-US" sz="1600" dirty="0">
                <a:solidFill>
                  <a:srgbClr val="FF40FF"/>
                </a:solidFill>
                <a:latin typeface="+mj-lt"/>
              </a:rPr>
              <a:t>-Tagger</a:t>
            </a:r>
          </a:p>
        </p:txBody>
      </p:sp>
      <p:sp>
        <p:nvSpPr>
          <p:cNvPr id="88" name="TextBox 87">
            <a:extLst>
              <a:ext uri="{FF2B5EF4-FFF2-40B4-BE49-F238E27FC236}">
                <a16:creationId xmlns:a16="http://schemas.microsoft.com/office/drawing/2014/main" id="{00DB3884-5A1D-074C-920A-6FBC78EF0DBB}"/>
              </a:ext>
            </a:extLst>
          </p:cNvPr>
          <p:cNvSpPr txBox="1"/>
          <p:nvPr/>
        </p:nvSpPr>
        <p:spPr>
          <a:xfrm>
            <a:off x="0" y="5477661"/>
            <a:ext cx="1997663" cy="338554"/>
          </a:xfrm>
          <a:prstGeom prst="rect">
            <a:avLst/>
          </a:prstGeom>
          <a:noFill/>
          <a:ln>
            <a:solidFill>
              <a:schemeClr val="tx1"/>
            </a:solidFill>
          </a:ln>
        </p:spPr>
        <p:txBody>
          <a:bodyPr wrap="none" rtlCol="0">
            <a:spAutoFit/>
          </a:bodyPr>
          <a:lstStyle/>
          <a:p>
            <a:pPr algn="l"/>
            <a:r>
              <a:rPr lang="en-US" sz="1600" dirty="0">
                <a:solidFill>
                  <a:srgbClr val="FF0000"/>
                </a:solidFill>
                <a:latin typeface="+mj-lt"/>
              </a:rPr>
              <a:t>Luminosity Detector</a:t>
            </a:r>
          </a:p>
        </p:txBody>
      </p:sp>
      <p:sp>
        <p:nvSpPr>
          <p:cNvPr id="89" name="Rectangle 88">
            <a:extLst>
              <a:ext uri="{FF2B5EF4-FFF2-40B4-BE49-F238E27FC236}">
                <a16:creationId xmlns:a16="http://schemas.microsoft.com/office/drawing/2014/main" id="{E5ACEC41-D2DC-2941-A94E-84E50DE75DB7}"/>
              </a:ext>
            </a:extLst>
          </p:cNvPr>
          <p:cNvSpPr/>
          <p:nvPr/>
        </p:nvSpPr>
        <p:spPr>
          <a:xfrm>
            <a:off x="3456633" y="3763947"/>
            <a:ext cx="2240782" cy="1085976"/>
          </a:xfrm>
          <a:prstGeom prst="rect">
            <a:avLst/>
          </a:prstGeom>
          <a:gradFill>
            <a:gsLst>
              <a:gs pos="0">
                <a:srgbClr val="0432FF">
                  <a:alpha val="50000"/>
                </a:srgbClr>
              </a:gs>
              <a:gs pos="70000">
                <a:srgbClr val="0096FF"/>
              </a:gs>
              <a:gs pos="30000">
                <a:srgbClr val="0096FF"/>
              </a:gs>
              <a:gs pos="100000">
                <a:srgbClr val="0432FF">
                  <a:alpha val="80000"/>
                </a:srgbClr>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F4242786-17E7-DB4F-A1BC-53EAE6D0A05E}"/>
              </a:ext>
            </a:extLst>
          </p:cNvPr>
          <p:cNvSpPr/>
          <p:nvPr/>
        </p:nvSpPr>
        <p:spPr>
          <a:xfrm>
            <a:off x="3925712" y="4412371"/>
            <a:ext cx="1292576" cy="430301"/>
          </a:xfrm>
          <a:prstGeom prst="rect">
            <a:avLst/>
          </a:prstGeom>
          <a:gradFill>
            <a:gsLst>
              <a:gs pos="0">
                <a:srgbClr val="011893"/>
              </a:gs>
              <a:gs pos="70000">
                <a:srgbClr val="0096FF"/>
              </a:gs>
              <a:gs pos="30000">
                <a:srgbClr val="0096FF"/>
              </a:gs>
              <a:gs pos="100000">
                <a:srgbClr val="011893"/>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0136016E-E296-0946-82CE-388B209E33CC}"/>
              </a:ext>
            </a:extLst>
          </p:cNvPr>
          <p:cNvSpPr txBox="1"/>
          <p:nvPr/>
        </p:nvSpPr>
        <p:spPr>
          <a:xfrm>
            <a:off x="4063687" y="3001824"/>
            <a:ext cx="1016624" cy="584775"/>
          </a:xfrm>
          <a:prstGeom prst="rect">
            <a:avLst/>
          </a:prstGeom>
          <a:noFill/>
        </p:spPr>
        <p:txBody>
          <a:bodyPr wrap="none" rtlCol="0">
            <a:spAutoFit/>
          </a:bodyPr>
          <a:lstStyle/>
          <a:p>
            <a:pPr algn="ctr"/>
            <a:r>
              <a:rPr lang="en-US" sz="1600" b="1" dirty="0">
                <a:latin typeface="+mj-lt"/>
              </a:rPr>
              <a:t>Central</a:t>
            </a:r>
          </a:p>
          <a:p>
            <a:pPr algn="ctr"/>
            <a:r>
              <a:rPr lang="en-US" sz="1600" b="1" dirty="0">
                <a:latin typeface="+mj-lt"/>
              </a:rPr>
              <a:t>Detector</a:t>
            </a:r>
          </a:p>
        </p:txBody>
      </p:sp>
      <p:sp>
        <p:nvSpPr>
          <p:cNvPr id="96" name="TextBox 95">
            <a:extLst>
              <a:ext uri="{FF2B5EF4-FFF2-40B4-BE49-F238E27FC236}">
                <a16:creationId xmlns:a16="http://schemas.microsoft.com/office/drawing/2014/main" id="{8CE19368-5A79-2A4E-B368-4D78C1D2F970}"/>
              </a:ext>
            </a:extLst>
          </p:cNvPr>
          <p:cNvSpPr txBox="1"/>
          <p:nvPr/>
        </p:nvSpPr>
        <p:spPr>
          <a:xfrm>
            <a:off x="1989529" y="3879864"/>
            <a:ext cx="830677" cy="523220"/>
          </a:xfrm>
          <a:prstGeom prst="rect">
            <a:avLst/>
          </a:prstGeom>
          <a:noFill/>
        </p:spPr>
        <p:txBody>
          <a:bodyPr wrap="none" rtlCol="0">
            <a:spAutoFit/>
          </a:bodyPr>
          <a:lstStyle/>
          <a:p>
            <a:pPr algn="ctr"/>
            <a:r>
              <a:rPr lang="en-US" sz="1400" b="1" dirty="0">
                <a:latin typeface="+mj-lt"/>
              </a:rPr>
              <a:t>Lepton</a:t>
            </a:r>
          </a:p>
          <a:p>
            <a:pPr algn="ctr"/>
            <a:r>
              <a:rPr lang="en-US" sz="1400" b="1" dirty="0">
                <a:latin typeface="+mj-lt"/>
              </a:rPr>
              <a:t>Endcap</a:t>
            </a:r>
          </a:p>
        </p:txBody>
      </p:sp>
      <p:grpSp>
        <p:nvGrpSpPr>
          <p:cNvPr id="97" name="Group 96">
            <a:extLst>
              <a:ext uri="{FF2B5EF4-FFF2-40B4-BE49-F238E27FC236}">
                <a16:creationId xmlns:a16="http://schemas.microsoft.com/office/drawing/2014/main" id="{3A316918-95CD-F246-8577-A8B898B2A149}"/>
              </a:ext>
            </a:extLst>
          </p:cNvPr>
          <p:cNvGrpSpPr/>
          <p:nvPr/>
        </p:nvGrpSpPr>
        <p:grpSpPr>
          <a:xfrm>
            <a:off x="2938404" y="3583093"/>
            <a:ext cx="338554" cy="1226638"/>
            <a:chOff x="2938404" y="3412965"/>
            <a:chExt cx="338554" cy="1226638"/>
          </a:xfrm>
        </p:grpSpPr>
        <p:sp>
          <p:nvSpPr>
            <p:cNvPr id="98" name="Rectangle 97">
              <a:extLst>
                <a:ext uri="{FF2B5EF4-FFF2-40B4-BE49-F238E27FC236}">
                  <a16:creationId xmlns:a16="http://schemas.microsoft.com/office/drawing/2014/main" id="{C8F08572-A47B-9543-8BA1-4B3D061F615D}"/>
                </a:ext>
              </a:extLst>
            </p:cNvPr>
            <p:cNvSpPr/>
            <p:nvPr/>
          </p:nvSpPr>
          <p:spPr>
            <a:xfrm>
              <a:off x="2991940" y="3412965"/>
              <a:ext cx="236406" cy="1226638"/>
            </a:xfrm>
            <a:prstGeom prst="rect">
              <a:avLst/>
            </a:prstGeom>
            <a:gradFill>
              <a:gsLst>
                <a:gs pos="0">
                  <a:srgbClr val="FF40FF"/>
                </a:gs>
                <a:gs pos="70000">
                  <a:srgbClr val="D883FF"/>
                </a:gs>
                <a:gs pos="30000">
                  <a:srgbClr val="D883FF"/>
                </a:gs>
                <a:gs pos="100000">
                  <a:srgbClr val="FF40FF"/>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D514C6A9-21D2-CE4A-BEE5-8647A4AEF1FA}"/>
                </a:ext>
              </a:extLst>
            </p:cNvPr>
            <p:cNvSpPr txBox="1"/>
            <p:nvPr/>
          </p:nvSpPr>
          <p:spPr>
            <a:xfrm rot="16200000">
              <a:off x="2748448" y="3948235"/>
              <a:ext cx="718466" cy="338554"/>
            </a:xfrm>
            <a:prstGeom prst="rect">
              <a:avLst/>
            </a:prstGeom>
            <a:noFill/>
          </p:spPr>
          <p:txBody>
            <a:bodyPr wrap="none" rtlCol="0">
              <a:spAutoFit/>
            </a:bodyPr>
            <a:lstStyle/>
            <a:p>
              <a:pPr algn="l"/>
              <a:r>
                <a:rPr lang="en-US" sz="1600" dirty="0">
                  <a:latin typeface="+mj-lt"/>
                </a:rPr>
                <a:t>ECAL</a:t>
              </a:r>
            </a:p>
          </p:txBody>
        </p:sp>
      </p:grpSp>
      <p:grpSp>
        <p:nvGrpSpPr>
          <p:cNvPr id="100" name="Group 99">
            <a:extLst>
              <a:ext uri="{FF2B5EF4-FFF2-40B4-BE49-F238E27FC236}">
                <a16:creationId xmlns:a16="http://schemas.microsoft.com/office/drawing/2014/main" id="{3414B932-D925-A346-AA95-01422EFF1499}"/>
              </a:ext>
            </a:extLst>
          </p:cNvPr>
          <p:cNvGrpSpPr/>
          <p:nvPr/>
        </p:nvGrpSpPr>
        <p:grpSpPr>
          <a:xfrm>
            <a:off x="2739930" y="3343973"/>
            <a:ext cx="338554" cy="1459839"/>
            <a:chOff x="2739930" y="3173845"/>
            <a:chExt cx="338554" cy="1459839"/>
          </a:xfrm>
        </p:grpSpPr>
        <p:sp>
          <p:nvSpPr>
            <p:cNvPr id="101" name="Rectangle 100">
              <a:extLst>
                <a:ext uri="{FF2B5EF4-FFF2-40B4-BE49-F238E27FC236}">
                  <a16:creationId xmlns:a16="http://schemas.microsoft.com/office/drawing/2014/main" id="{186FB4EA-ADB8-AC4B-8A76-5D6B6F18D44C}"/>
                </a:ext>
              </a:extLst>
            </p:cNvPr>
            <p:cNvSpPr/>
            <p:nvPr/>
          </p:nvSpPr>
          <p:spPr>
            <a:xfrm>
              <a:off x="2755680" y="3173845"/>
              <a:ext cx="236406" cy="1459839"/>
            </a:xfrm>
            <a:prstGeom prst="rect">
              <a:avLst/>
            </a:prstGeom>
            <a:gradFill>
              <a:gsLst>
                <a:gs pos="0">
                  <a:srgbClr val="FF40FF"/>
                </a:gs>
                <a:gs pos="70000">
                  <a:srgbClr val="D883FF"/>
                </a:gs>
                <a:gs pos="30000">
                  <a:srgbClr val="D883FF"/>
                </a:gs>
                <a:gs pos="100000">
                  <a:srgbClr val="FF40FF"/>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DD27318C-2E9F-2641-A7EE-8E7EEBE824F9}"/>
                </a:ext>
              </a:extLst>
            </p:cNvPr>
            <p:cNvSpPr txBox="1"/>
            <p:nvPr/>
          </p:nvSpPr>
          <p:spPr>
            <a:xfrm rot="16200000">
              <a:off x="2544363" y="3941147"/>
              <a:ext cx="729687" cy="338554"/>
            </a:xfrm>
            <a:prstGeom prst="rect">
              <a:avLst/>
            </a:prstGeom>
            <a:noFill/>
          </p:spPr>
          <p:txBody>
            <a:bodyPr wrap="none" rtlCol="0">
              <a:spAutoFit/>
            </a:bodyPr>
            <a:lstStyle/>
            <a:p>
              <a:pPr algn="l"/>
              <a:r>
                <a:rPr lang="en-US" sz="1600" dirty="0">
                  <a:latin typeface="+mj-lt"/>
                </a:rPr>
                <a:t>HCAL</a:t>
              </a:r>
            </a:p>
          </p:txBody>
        </p:sp>
      </p:grpSp>
      <p:sp>
        <p:nvSpPr>
          <p:cNvPr id="106" name="Rectangle 105">
            <a:extLst>
              <a:ext uri="{FF2B5EF4-FFF2-40B4-BE49-F238E27FC236}">
                <a16:creationId xmlns:a16="http://schemas.microsoft.com/office/drawing/2014/main" id="{F300EF15-6FC8-A24A-A94C-409CEACF50FE}"/>
              </a:ext>
            </a:extLst>
          </p:cNvPr>
          <p:cNvSpPr/>
          <p:nvPr/>
        </p:nvSpPr>
        <p:spPr>
          <a:xfrm>
            <a:off x="4582274" y="3767116"/>
            <a:ext cx="1120391" cy="1085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a:extLst>
              <a:ext uri="{FF2B5EF4-FFF2-40B4-BE49-F238E27FC236}">
                <a16:creationId xmlns:a16="http://schemas.microsoft.com/office/drawing/2014/main" id="{D4DCC81D-9522-8C46-98A2-D77C4B12A780}"/>
              </a:ext>
            </a:extLst>
          </p:cNvPr>
          <p:cNvGrpSpPr/>
          <p:nvPr/>
        </p:nvGrpSpPr>
        <p:grpSpPr>
          <a:xfrm rot="16200000">
            <a:off x="3093794" y="4147643"/>
            <a:ext cx="976872" cy="370427"/>
            <a:chOff x="5895033" y="6114223"/>
            <a:chExt cx="1292576" cy="482961"/>
          </a:xfrm>
        </p:grpSpPr>
        <p:sp>
          <p:nvSpPr>
            <p:cNvPr id="104" name="Rectangle 103">
              <a:extLst>
                <a:ext uri="{FF2B5EF4-FFF2-40B4-BE49-F238E27FC236}">
                  <a16:creationId xmlns:a16="http://schemas.microsoft.com/office/drawing/2014/main" id="{760FFD7A-815E-3343-8E66-F6F682204952}"/>
                </a:ext>
              </a:extLst>
            </p:cNvPr>
            <p:cNvSpPr/>
            <p:nvPr/>
          </p:nvSpPr>
          <p:spPr>
            <a:xfrm>
              <a:off x="5895033" y="6166883"/>
              <a:ext cx="1292576" cy="430301"/>
            </a:xfrm>
            <a:prstGeom prst="rect">
              <a:avLst/>
            </a:prstGeom>
            <a:gradFill>
              <a:gsLst>
                <a:gs pos="0">
                  <a:srgbClr val="FF40FF"/>
                </a:gs>
                <a:gs pos="70000">
                  <a:srgbClr val="D883FF"/>
                </a:gs>
                <a:gs pos="30000">
                  <a:srgbClr val="D883FF"/>
                </a:gs>
                <a:gs pos="100000">
                  <a:srgbClr val="FF40FF"/>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1851FEB1-01E7-194E-B13C-005970E8BD36}"/>
                </a:ext>
              </a:extLst>
            </p:cNvPr>
            <p:cNvSpPr txBox="1"/>
            <p:nvPr/>
          </p:nvSpPr>
          <p:spPr>
            <a:xfrm>
              <a:off x="5899436" y="6114223"/>
              <a:ext cx="1273574" cy="441400"/>
            </a:xfrm>
            <a:prstGeom prst="rect">
              <a:avLst/>
            </a:prstGeom>
            <a:noFill/>
          </p:spPr>
          <p:txBody>
            <a:bodyPr wrap="none" rtlCol="0">
              <a:spAutoFit/>
            </a:bodyPr>
            <a:lstStyle/>
            <a:p>
              <a:pPr algn="l"/>
              <a:r>
                <a:rPr lang="en-US" sz="1600" dirty="0">
                  <a:latin typeface="+mj-lt"/>
                </a:rPr>
                <a:t>Tracking</a:t>
              </a:r>
            </a:p>
          </p:txBody>
        </p:sp>
      </p:grpSp>
      <p:sp>
        <p:nvSpPr>
          <p:cNvPr id="91" name="TextBox 90">
            <a:extLst>
              <a:ext uri="{FF2B5EF4-FFF2-40B4-BE49-F238E27FC236}">
                <a16:creationId xmlns:a16="http://schemas.microsoft.com/office/drawing/2014/main" id="{793886EF-4991-AA4C-9E6B-AD603CFFBAC2}"/>
              </a:ext>
            </a:extLst>
          </p:cNvPr>
          <p:cNvSpPr txBox="1"/>
          <p:nvPr/>
        </p:nvSpPr>
        <p:spPr>
          <a:xfrm>
            <a:off x="4207156" y="3663835"/>
            <a:ext cx="729687" cy="338554"/>
          </a:xfrm>
          <a:prstGeom prst="rect">
            <a:avLst/>
          </a:prstGeom>
          <a:noFill/>
        </p:spPr>
        <p:txBody>
          <a:bodyPr wrap="none" rtlCol="0">
            <a:spAutoFit/>
          </a:bodyPr>
          <a:lstStyle/>
          <a:p>
            <a:pPr algn="l"/>
            <a:r>
              <a:rPr lang="en-US" sz="1600" dirty="0">
                <a:latin typeface="+mj-lt"/>
              </a:rPr>
              <a:t>HCAL</a:t>
            </a:r>
          </a:p>
        </p:txBody>
      </p:sp>
      <p:sp>
        <p:nvSpPr>
          <p:cNvPr id="92" name="TextBox 91">
            <a:extLst>
              <a:ext uri="{FF2B5EF4-FFF2-40B4-BE49-F238E27FC236}">
                <a16:creationId xmlns:a16="http://schemas.microsoft.com/office/drawing/2014/main" id="{25BFABFC-45E2-544D-914B-727DA4CDC903}"/>
              </a:ext>
            </a:extLst>
          </p:cNvPr>
          <p:cNvSpPr txBox="1"/>
          <p:nvPr/>
        </p:nvSpPr>
        <p:spPr>
          <a:xfrm>
            <a:off x="4221583" y="4002331"/>
            <a:ext cx="718466" cy="338554"/>
          </a:xfrm>
          <a:prstGeom prst="rect">
            <a:avLst/>
          </a:prstGeom>
          <a:noFill/>
        </p:spPr>
        <p:txBody>
          <a:bodyPr wrap="none" rtlCol="0">
            <a:spAutoFit/>
          </a:bodyPr>
          <a:lstStyle/>
          <a:p>
            <a:pPr algn="l"/>
            <a:r>
              <a:rPr lang="en-US" sz="1600" dirty="0">
                <a:latin typeface="+mj-lt"/>
              </a:rPr>
              <a:t>ECAL</a:t>
            </a:r>
          </a:p>
        </p:txBody>
      </p:sp>
      <p:sp>
        <p:nvSpPr>
          <p:cNvPr id="93" name="TextBox 92">
            <a:extLst>
              <a:ext uri="{FF2B5EF4-FFF2-40B4-BE49-F238E27FC236}">
                <a16:creationId xmlns:a16="http://schemas.microsoft.com/office/drawing/2014/main" id="{F5470DBA-C74E-EC41-BC6F-EAC4A607B3E9}"/>
              </a:ext>
            </a:extLst>
          </p:cNvPr>
          <p:cNvSpPr txBox="1"/>
          <p:nvPr/>
        </p:nvSpPr>
        <p:spPr>
          <a:xfrm>
            <a:off x="4073405" y="4426547"/>
            <a:ext cx="962508" cy="338554"/>
          </a:xfrm>
          <a:prstGeom prst="rect">
            <a:avLst/>
          </a:prstGeom>
          <a:noFill/>
        </p:spPr>
        <p:txBody>
          <a:bodyPr wrap="none" rtlCol="0">
            <a:spAutoFit/>
          </a:bodyPr>
          <a:lstStyle/>
          <a:p>
            <a:pPr algn="l"/>
            <a:r>
              <a:rPr lang="en-US" sz="1600" dirty="0">
                <a:latin typeface="+mj-lt"/>
              </a:rPr>
              <a:t>Tracking</a:t>
            </a:r>
          </a:p>
        </p:txBody>
      </p:sp>
      <p:sp>
        <p:nvSpPr>
          <p:cNvPr id="94" name="TextBox 93">
            <a:extLst>
              <a:ext uri="{FF2B5EF4-FFF2-40B4-BE49-F238E27FC236}">
                <a16:creationId xmlns:a16="http://schemas.microsoft.com/office/drawing/2014/main" id="{1DC8795A-0C47-EA48-B9C4-1C69AF085845}"/>
              </a:ext>
            </a:extLst>
          </p:cNvPr>
          <p:cNvSpPr txBox="1"/>
          <p:nvPr/>
        </p:nvSpPr>
        <p:spPr>
          <a:xfrm>
            <a:off x="4123800" y="3814657"/>
            <a:ext cx="896399" cy="338554"/>
          </a:xfrm>
          <a:prstGeom prst="rect">
            <a:avLst/>
          </a:prstGeom>
          <a:noFill/>
        </p:spPr>
        <p:txBody>
          <a:bodyPr wrap="none" rtlCol="0">
            <a:spAutoFit/>
          </a:bodyPr>
          <a:lstStyle/>
          <a:p>
            <a:pPr algn="l"/>
            <a:r>
              <a:rPr lang="en-US" sz="1600" dirty="0">
                <a:latin typeface="+mj-lt"/>
              </a:rPr>
              <a:t>Magnet</a:t>
            </a:r>
          </a:p>
        </p:txBody>
      </p:sp>
      <p:sp>
        <p:nvSpPr>
          <p:cNvPr id="107" name="TextBox 106">
            <a:extLst>
              <a:ext uri="{FF2B5EF4-FFF2-40B4-BE49-F238E27FC236}">
                <a16:creationId xmlns:a16="http://schemas.microsoft.com/office/drawing/2014/main" id="{C9A9F919-94FE-E04F-8C3D-C8FC61A24F8F}"/>
              </a:ext>
            </a:extLst>
          </p:cNvPr>
          <p:cNvSpPr txBox="1"/>
          <p:nvPr/>
        </p:nvSpPr>
        <p:spPr>
          <a:xfrm>
            <a:off x="6389895" y="3869769"/>
            <a:ext cx="830677" cy="523220"/>
          </a:xfrm>
          <a:prstGeom prst="rect">
            <a:avLst/>
          </a:prstGeom>
          <a:noFill/>
        </p:spPr>
        <p:txBody>
          <a:bodyPr wrap="none" rtlCol="0">
            <a:spAutoFit/>
          </a:bodyPr>
          <a:lstStyle/>
          <a:p>
            <a:pPr algn="ctr"/>
            <a:r>
              <a:rPr lang="en-US" sz="1400" b="1" dirty="0">
                <a:latin typeface="+mj-lt"/>
              </a:rPr>
              <a:t>Hadron</a:t>
            </a:r>
          </a:p>
          <a:p>
            <a:pPr algn="ctr"/>
            <a:r>
              <a:rPr lang="en-US" sz="1400" b="1" dirty="0">
                <a:latin typeface="+mj-lt"/>
              </a:rPr>
              <a:t>Endcap</a:t>
            </a:r>
          </a:p>
        </p:txBody>
      </p:sp>
      <p:grpSp>
        <p:nvGrpSpPr>
          <p:cNvPr id="108" name="Group 107">
            <a:extLst>
              <a:ext uri="{FF2B5EF4-FFF2-40B4-BE49-F238E27FC236}">
                <a16:creationId xmlns:a16="http://schemas.microsoft.com/office/drawing/2014/main" id="{FF9788EA-C2CA-8044-B813-28C50818A3D5}"/>
              </a:ext>
            </a:extLst>
          </p:cNvPr>
          <p:cNvGrpSpPr/>
          <p:nvPr/>
        </p:nvGrpSpPr>
        <p:grpSpPr>
          <a:xfrm>
            <a:off x="5678060" y="3768503"/>
            <a:ext cx="338554" cy="1055405"/>
            <a:chOff x="5678060" y="3258119"/>
            <a:chExt cx="338554" cy="1055405"/>
          </a:xfrm>
        </p:grpSpPr>
        <p:sp>
          <p:nvSpPr>
            <p:cNvPr id="109" name="Rectangle 108">
              <a:extLst>
                <a:ext uri="{FF2B5EF4-FFF2-40B4-BE49-F238E27FC236}">
                  <a16:creationId xmlns:a16="http://schemas.microsoft.com/office/drawing/2014/main" id="{D3CF6F99-1BB5-C14B-9EB9-3C98689696F4}"/>
                </a:ext>
              </a:extLst>
            </p:cNvPr>
            <p:cNvSpPr/>
            <p:nvPr/>
          </p:nvSpPr>
          <p:spPr>
            <a:xfrm>
              <a:off x="5707317" y="3258119"/>
              <a:ext cx="211013" cy="1055405"/>
            </a:xfrm>
            <a:prstGeom prst="rect">
              <a:avLst/>
            </a:prstGeom>
            <a:gradFill>
              <a:gsLst>
                <a:gs pos="0">
                  <a:srgbClr val="008F00"/>
                </a:gs>
                <a:gs pos="70000">
                  <a:srgbClr val="00FA00"/>
                </a:gs>
                <a:gs pos="30000">
                  <a:srgbClr val="00FA00"/>
                </a:gs>
                <a:gs pos="100000">
                  <a:srgbClr val="009051"/>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288B4BB6-8617-384E-B256-5ADD19146120}"/>
                </a:ext>
              </a:extLst>
            </p:cNvPr>
            <p:cNvSpPr txBox="1"/>
            <p:nvPr/>
          </p:nvSpPr>
          <p:spPr>
            <a:xfrm rot="16200000">
              <a:off x="5584284" y="3636334"/>
              <a:ext cx="526106" cy="338554"/>
            </a:xfrm>
            <a:prstGeom prst="rect">
              <a:avLst/>
            </a:prstGeom>
            <a:noFill/>
          </p:spPr>
          <p:txBody>
            <a:bodyPr wrap="none" rtlCol="0">
              <a:spAutoFit/>
            </a:bodyPr>
            <a:lstStyle/>
            <a:p>
              <a:pPr algn="l"/>
              <a:r>
                <a:rPr lang="en-US" sz="1600" dirty="0">
                  <a:latin typeface="+mj-lt"/>
                </a:rPr>
                <a:t>PID</a:t>
              </a:r>
            </a:p>
          </p:txBody>
        </p:sp>
      </p:grpSp>
      <p:grpSp>
        <p:nvGrpSpPr>
          <p:cNvPr id="111" name="Group 110">
            <a:extLst>
              <a:ext uri="{FF2B5EF4-FFF2-40B4-BE49-F238E27FC236}">
                <a16:creationId xmlns:a16="http://schemas.microsoft.com/office/drawing/2014/main" id="{6E1B61BA-08BD-464D-ADFE-6603186E8F77}"/>
              </a:ext>
            </a:extLst>
          </p:cNvPr>
          <p:cNvGrpSpPr/>
          <p:nvPr/>
        </p:nvGrpSpPr>
        <p:grpSpPr>
          <a:xfrm>
            <a:off x="3182951" y="3758044"/>
            <a:ext cx="338554" cy="1055405"/>
            <a:chOff x="3182951" y="3247660"/>
            <a:chExt cx="338554" cy="1055405"/>
          </a:xfrm>
        </p:grpSpPr>
        <p:sp>
          <p:nvSpPr>
            <p:cNvPr id="112" name="Rectangle 111">
              <a:extLst>
                <a:ext uri="{FF2B5EF4-FFF2-40B4-BE49-F238E27FC236}">
                  <a16:creationId xmlns:a16="http://schemas.microsoft.com/office/drawing/2014/main" id="{20968C89-8352-F142-8154-B7E8E73651D3}"/>
                </a:ext>
              </a:extLst>
            </p:cNvPr>
            <p:cNvSpPr/>
            <p:nvPr/>
          </p:nvSpPr>
          <p:spPr>
            <a:xfrm>
              <a:off x="3235569" y="3247660"/>
              <a:ext cx="211013" cy="1055405"/>
            </a:xfrm>
            <a:prstGeom prst="rect">
              <a:avLst/>
            </a:prstGeom>
            <a:gradFill>
              <a:gsLst>
                <a:gs pos="0">
                  <a:srgbClr val="FF40FF"/>
                </a:gs>
                <a:gs pos="70000">
                  <a:srgbClr val="D883FF"/>
                </a:gs>
                <a:gs pos="30000">
                  <a:srgbClr val="D883FF"/>
                </a:gs>
                <a:gs pos="100000">
                  <a:srgbClr val="FF40FF"/>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8BA732F1-2CB4-0143-9C1A-70D7ED9D9780}"/>
                </a:ext>
              </a:extLst>
            </p:cNvPr>
            <p:cNvSpPr txBox="1"/>
            <p:nvPr/>
          </p:nvSpPr>
          <p:spPr>
            <a:xfrm rot="16200000">
              <a:off x="3089175" y="3661143"/>
              <a:ext cx="526106" cy="338554"/>
            </a:xfrm>
            <a:prstGeom prst="rect">
              <a:avLst/>
            </a:prstGeom>
            <a:noFill/>
          </p:spPr>
          <p:txBody>
            <a:bodyPr wrap="none" rtlCol="0">
              <a:spAutoFit/>
            </a:bodyPr>
            <a:lstStyle/>
            <a:p>
              <a:pPr algn="l"/>
              <a:r>
                <a:rPr lang="en-US" sz="1600" dirty="0">
                  <a:latin typeface="+mj-lt"/>
                </a:rPr>
                <a:t>PID</a:t>
              </a:r>
            </a:p>
          </p:txBody>
        </p:sp>
      </p:grpSp>
      <p:grpSp>
        <p:nvGrpSpPr>
          <p:cNvPr id="114" name="Group 113">
            <a:extLst>
              <a:ext uri="{FF2B5EF4-FFF2-40B4-BE49-F238E27FC236}">
                <a16:creationId xmlns:a16="http://schemas.microsoft.com/office/drawing/2014/main" id="{2212C21E-92F1-2A46-8387-DD264BD4679B}"/>
              </a:ext>
            </a:extLst>
          </p:cNvPr>
          <p:cNvGrpSpPr/>
          <p:nvPr/>
        </p:nvGrpSpPr>
        <p:grpSpPr>
          <a:xfrm>
            <a:off x="5908435" y="3583093"/>
            <a:ext cx="338554" cy="1226638"/>
            <a:chOff x="5908435" y="3072709"/>
            <a:chExt cx="338554" cy="1226638"/>
          </a:xfrm>
        </p:grpSpPr>
        <p:sp>
          <p:nvSpPr>
            <p:cNvPr id="115" name="Rectangle 114">
              <a:extLst>
                <a:ext uri="{FF2B5EF4-FFF2-40B4-BE49-F238E27FC236}">
                  <a16:creationId xmlns:a16="http://schemas.microsoft.com/office/drawing/2014/main" id="{0C37997B-BFA4-5D4B-812E-1466904234C8}"/>
                </a:ext>
              </a:extLst>
            </p:cNvPr>
            <p:cNvSpPr/>
            <p:nvPr/>
          </p:nvSpPr>
          <p:spPr>
            <a:xfrm>
              <a:off x="5941673" y="3072709"/>
              <a:ext cx="236406" cy="1226638"/>
            </a:xfrm>
            <a:prstGeom prst="rect">
              <a:avLst/>
            </a:prstGeom>
            <a:gradFill>
              <a:gsLst>
                <a:gs pos="0">
                  <a:srgbClr val="009051"/>
                </a:gs>
                <a:gs pos="70000">
                  <a:srgbClr val="00FA00"/>
                </a:gs>
                <a:gs pos="30000">
                  <a:srgbClr val="00FA00"/>
                </a:gs>
                <a:gs pos="100000">
                  <a:srgbClr val="009051"/>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8E7A7783-E08B-8D4F-AE67-944C40FD18CF}"/>
                </a:ext>
              </a:extLst>
            </p:cNvPr>
            <p:cNvSpPr txBox="1"/>
            <p:nvPr/>
          </p:nvSpPr>
          <p:spPr>
            <a:xfrm rot="16200000">
              <a:off x="5718479" y="3611522"/>
              <a:ext cx="718466" cy="338554"/>
            </a:xfrm>
            <a:prstGeom prst="rect">
              <a:avLst/>
            </a:prstGeom>
            <a:noFill/>
          </p:spPr>
          <p:txBody>
            <a:bodyPr wrap="none" rtlCol="0">
              <a:spAutoFit/>
            </a:bodyPr>
            <a:lstStyle/>
            <a:p>
              <a:pPr algn="l"/>
              <a:r>
                <a:rPr lang="en-US" sz="1600" dirty="0">
                  <a:latin typeface="+mj-lt"/>
                </a:rPr>
                <a:t>ECAL</a:t>
              </a:r>
            </a:p>
          </p:txBody>
        </p:sp>
      </p:grpSp>
      <p:grpSp>
        <p:nvGrpSpPr>
          <p:cNvPr id="117" name="Group 116">
            <a:extLst>
              <a:ext uri="{FF2B5EF4-FFF2-40B4-BE49-F238E27FC236}">
                <a16:creationId xmlns:a16="http://schemas.microsoft.com/office/drawing/2014/main" id="{3F432BD0-B567-C14D-A237-FD02553C5405}"/>
              </a:ext>
            </a:extLst>
          </p:cNvPr>
          <p:cNvGrpSpPr/>
          <p:nvPr/>
        </p:nvGrpSpPr>
        <p:grpSpPr>
          <a:xfrm>
            <a:off x="6156527" y="3339844"/>
            <a:ext cx="338554" cy="1459839"/>
            <a:chOff x="6156527" y="2829460"/>
            <a:chExt cx="338554" cy="1459839"/>
          </a:xfrm>
        </p:grpSpPr>
        <p:sp>
          <p:nvSpPr>
            <p:cNvPr id="118" name="Rectangle 117">
              <a:extLst>
                <a:ext uri="{FF2B5EF4-FFF2-40B4-BE49-F238E27FC236}">
                  <a16:creationId xmlns:a16="http://schemas.microsoft.com/office/drawing/2014/main" id="{F0D6ADA5-63A8-5B42-B322-2B8A30312A75}"/>
                </a:ext>
              </a:extLst>
            </p:cNvPr>
            <p:cNvSpPr/>
            <p:nvPr/>
          </p:nvSpPr>
          <p:spPr>
            <a:xfrm>
              <a:off x="6196205" y="2829460"/>
              <a:ext cx="236406" cy="1459839"/>
            </a:xfrm>
            <a:prstGeom prst="rect">
              <a:avLst/>
            </a:prstGeom>
            <a:gradFill>
              <a:gsLst>
                <a:gs pos="0">
                  <a:srgbClr val="009051"/>
                </a:gs>
                <a:gs pos="70000">
                  <a:srgbClr val="00FA00"/>
                </a:gs>
                <a:gs pos="30000">
                  <a:srgbClr val="00FA00"/>
                </a:gs>
                <a:gs pos="100000">
                  <a:srgbClr val="009051"/>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FE4C2553-6E5D-DF43-8392-3835A18F9EE7}"/>
                </a:ext>
              </a:extLst>
            </p:cNvPr>
            <p:cNvSpPr txBox="1"/>
            <p:nvPr/>
          </p:nvSpPr>
          <p:spPr>
            <a:xfrm rot="16200000">
              <a:off x="5960960" y="3551272"/>
              <a:ext cx="729687" cy="338554"/>
            </a:xfrm>
            <a:prstGeom prst="rect">
              <a:avLst/>
            </a:prstGeom>
            <a:noFill/>
          </p:spPr>
          <p:txBody>
            <a:bodyPr wrap="none" rtlCol="0">
              <a:spAutoFit/>
            </a:bodyPr>
            <a:lstStyle/>
            <a:p>
              <a:pPr algn="l"/>
              <a:r>
                <a:rPr lang="en-US" sz="1600" dirty="0">
                  <a:latin typeface="+mj-lt"/>
                </a:rPr>
                <a:t>HCAL</a:t>
              </a:r>
            </a:p>
          </p:txBody>
        </p:sp>
      </p:grpSp>
      <p:sp>
        <p:nvSpPr>
          <p:cNvPr id="120" name="TextBox 119">
            <a:extLst>
              <a:ext uri="{FF2B5EF4-FFF2-40B4-BE49-F238E27FC236}">
                <a16:creationId xmlns:a16="http://schemas.microsoft.com/office/drawing/2014/main" id="{6F507DF3-1439-2942-A8F2-3F9AFBA36CD9}"/>
              </a:ext>
            </a:extLst>
          </p:cNvPr>
          <p:cNvSpPr txBox="1"/>
          <p:nvPr/>
        </p:nvSpPr>
        <p:spPr>
          <a:xfrm>
            <a:off x="4296123" y="4173705"/>
            <a:ext cx="526106" cy="338554"/>
          </a:xfrm>
          <a:prstGeom prst="rect">
            <a:avLst/>
          </a:prstGeom>
          <a:noFill/>
        </p:spPr>
        <p:txBody>
          <a:bodyPr wrap="none" rtlCol="0">
            <a:spAutoFit/>
          </a:bodyPr>
          <a:lstStyle/>
          <a:p>
            <a:pPr algn="l"/>
            <a:r>
              <a:rPr lang="en-US" sz="1600" dirty="0">
                <a:latin typeface="+mj-lt"/>
              </a:rPr>
              <a:t>PID</a:t>
            </a:r>
          </a:p>
        </p:txBody>
      </p:sp>
      <p:pic>
        <p:nvPicPr>
          <p:cNvPr id="121" name="Picture 30" descr="sidis-diagram.eps">
            <a:extLst>
              <a:ext uri="{FF2B5EF4-FFF2-40B4-BE49-F238E27FC236}">
                <a16:creationId xmlns:a16="http://schemas.microsoft.com/office/drawing/2014/main" id="{F1494F66-DF69-4243-B116-27B49A6B786E}"/>
              </a:ext>
            </a:extLst>
          </p:cNvPr>
          <p:cNvPicPr>
            <a:picLocks noChangeAspect="1"/>
          </p:cNvPicPr>
          <p:nvPr/>
        </p:nvPicPr>
        <p:blipFill>
          <a:blip r:embed="rId5"/>
          <a:srcRect/>
          <a:stretch>
            <a:fillRect/>
          </a:stretch>
        </p:blipFill>
        <p:spPr bwMode="auto">
          <a:xfrm>
            <a:off x="7046880" y="1128466"/>
            <a:ext cx="2085030" cy="1489307"/>
          </a:xfrm>
          <a:prstGeom prst="rect">
            <a:avLst/>
          </a:prstGeom>
          <a:noFill/>
          <a:ln w="9525">
            <a:noFill/>
            <a:miter lim="800000"/>
            <a:headEnd/>
            <a:tailEnd/>
          </a:ln>
        </p:spPr>
      </p:pic>
      <p:sp>
        <p:nvSpPr>
          <p:cNvPr id="122" name="TextBox 121">
            <a:extLst>
              <a:ext uri="{FF2B5EF4-FFF2-40B4-BE49-F238E27FC236}">
                <a16:creationId xmlns:a16="http://schemas.microsoft.com/office/drawing/2014/main" id="{71E43B83-63A9-D345-B7D2-B02A0BD3A49C}"/>
              </a:ext>
            </a:extLst>
          </p:cNvPr>
          <p:cNvSpPr txBox="1"/>
          <p:nvPr/>
        </p:nvSpPr>
        <p:spPr>
          <a:xfrm>
            <a:off x="7025372" y="753328"/>
            <a:ext cx="2039341" cy="338554"/>
          </a:xfrm>
          <a:prstGeom prst="rect">
            <a:avLst/>
          </a:prstGeom>
          <a:noFill/>
        </p:spPr>
        <p:txBody>
          <a:bodyPr wrap="none" rtlCol="0">
            <a:spAutoFit/>
          </a:bodyPr>
          <a:lstStyle/>
          <a:p>
            <a:pPr algn="l"/>
            <a:r>
              <a:rPr lang="en-US" sz="1600" b="1" u="sng" dirty="0">
                <a:solidFill>
                  <a:srgbClr val="0432FF"/>
                </a:solidFill>
                <a:latin typeface="+mj-lt"/>
              </a:rPr>
              <a:t>semi-inclusive DIS</a:t>
            </a:r>
          </a:p>
        </p:txBody>
      </p:sp>
      <p:grpSp>
        <p:nvGrpSpPr>
          <p:cNvPr id="123" name="Group 122">
            <a:extLst>
              <a:ext uri="{FF2B5EF4-FFF2-40B4-BE49-F238E27FC236}">
                <a16:creationId xmlns:a16="http://schemas.microsoft.com/office/drawing/2014/main" id="{FC65CB56-583A-A949-9EFA-480CE3D4CDB6}"/>
              </a:ext>
            </a:extLst>
          </p:cNvPr>
          <p:cNvGrpSpPr/>
          <p:nvPr/>
        </p:nvGrpSpPr>
        <p:grpSpPr>
          <a:xfrm rot="16200000">
            <a:off x="5013905" y="4177147"/>
            <a:ext cx="984302" cy="370428"/>
            <a:chOff x="5885202" y="6114222"/>
            <a:chExt cx="1302407" cy="482962"/>
          </a:xfrm>
        </p:grpSpPr>
        <p:sp>
          <p:nvSpPr>
            <p:cNvPr id="124" name="Rectangle 123">
              <a:extLst>
                <a:ext uri="{FF2B5EF4-FFF2-40B4-BE49-F238E27FC236}">
                  <a16:creationId xmlns:a16="http://schemas.microsoft.com/office/drawing/2014/main" id="{FDF4BB2D-6016-5C49-9955-EAFDB2B6119B}"/>
                </a:ext>
              </a:extLst>
            </p:cNvPr>
            <p:cNvSpPr/>
            <p:nvPr/>
          </p:nvSpPr>
          <p:spPr>
            <a:xfrm>
              <a:off x="5895033" y="6166883"/>
              <a:ext cx="1292576" cy="430301"/>
            </a:xfrm>
            <a:prstGeom prst="rect">
              <a:avLst/>
            </a:prstGeom>
            <a:gradFill>
              <a:gsLst>
                <a:gs pos="0">
                  <a:srgbClr val="00B050"/>
                </a:gs>
                <a:gs pos="70000">
                  <a:srgbClr val="00FA00"/>
                </a:gs>
                <a:gs pos="30000">
                  <a:srgbClr val="00FA00"/>
                </a:gs>
                <a:gs pos="100000">
                  <a:srgbClr val="00B050"/>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FDBFE0AB-D39C-1244-986A-CBF0723A7AB2}"/>
                </a:ext>
              </a:extLst>
            </p:cNvPr>
            <p:cNvSpPr txBox="1"/>
            <p:nvPr/>
          </p:nvSpPr>
          <p:spPr>
            <a:xfrm>
              <a:off x="5885202" y="6114222"/>
              <a:ext cx="1273573" cy="441400"/>
            </a:xfrm>
            <a:prstGeom prst="rect">
              <a:avLst/>
            </a:prstGeom>
            <a:noFill/>
          </p:spPr>
          <p:txBody>
            <a:bodyPr wrap="none" rtlCol="0">
              <a:spAutoFit/>
            </a:bodyPr>
            <a:lstStyle/>
            <a:p>
              <a:pPr algn="l"/>
              <a:r>
                <a:rPr lang="en-US" sz="1600" dirty="0">
                  <a:latin typeface="+mj-lt"/>
                </a:rPr>
                <a:t>Tracking</a:t>
              </a:r>
            </a:p>
          </p:txBody>
        </p:sp>
      </p:grpSp>
      <p:sp>
        <p:nvSpPr>
          <p:cNvPr id="126" name="TextBox 125">
            <a:extLst>
              <a:ext uri="{FF2B5EF4-FFF2-40B4-BE49-F238E27FC236}">
                <a16:creationId xmlns:a16="http://schemas.microsoft.com/office/drawing/2014/main" id="{E8805FFD-2304-1849-92D1-E26487E1FF3A}"/>
              </a:ext>
            </a:extLst>
          </p:cNvPr>
          <p:cNvSpPr txBox="1"/>
          <p:nvPr/>
        </p:nvSpPr>
        <p:spPr>
          <a:xfrm>
            <a:off x="8330842" y="5260849"/>
            <a:ext cx="604653" cy="338554"/>
          </a:xfrm>
          <a:prstGeom prst="rect">
            <a:avLst/>
          </a:prstGeom>
          <a:noFill/>
          <a:ln>
            <a:solidFill>
              <a:schemeClr val="tx1"/>
            </a:solidFill>
          </a:ln>
        </p:spPr>
        <p:txBody>
          <a:bodyPr wrap="none" rtlCol="0">
            <a:spAutoFit/>
          </a:bodyPr>
          <a:lstStyle/>
          <a:p>
            <a:r>
              <a:rPr lang="en-US" sz="1600" dirty="0">
                <a:solidFill>
                  <a:srgbClr val="FF7E79"/>
                </a:solidFill>
                <a:latin typeface="+mj-lt"/>
              </a:rPr>
              <a:t>ZDC</a:t>
            </a:r>
          </a:p>
        </p:txBody>
      </p:sp>
      <p:sp>
        <p:nvSpPr>
          <p:cNvPr id="127" name="TextBox 126">
            <a:extLst>
              <a:ext uri="{FF2B5EF4-FFF2-40B4-BE49-F238E27FC236}">
                <a16:creationId xmlns:a16="http://schemas.microsoft.com/office/drawing/2014/main" id="{C0418D26-106D-DA45-9225-9DD4B130F88F}"/>
              </a:ext>
            </a:extLst>
          </p:cNvPr>
          <p:cNvSpPr txBox="1"/>
          <p:nvPr/>
        </p:nvSpPr>
        <p:spPr>
          <a:xfrm>
            <a:off x="7166667" y="5626246"/>
            <a:ext cx="1768305" cy="338554"/>
          </a:xfrm>
          <a:prstGeom prst="rect">
            <a:avLst/>
          </a:prstGeom>
          <a:noFill/>
          <a:ln>
            <a:solidFill>
              <a:schemeClr val="tx1"/>
            </a:solidFill>
          </a:ln>
        </p:spPr>
        <p:txBody>
          <a:bodyPr wrap="none" rtlCol="0">
            <a:spAutoFit/>
          </a:bodyPr>
          <a:lstStyle/>
          <a:p>
            <a:pPr algn="l"/>
            <a:r>
              <a:rPr lang="en-US" sz="1600" dirty="0">
                <a:solidFill>
                  <a:srgbClr val="0432FF"/>
                </a:solidFill>
                <a:latin typeface="+mj-lt"/>
              </a:rPr>
              <a:t>Forward Tracking</a:t>
            </a:r>
          </a:p>
        </p:txBody>
      </p:sp>
      <p:pic>
        <p:nvPicPr>
          <p:cNvPr id="128" name="Picture 127" descr="GPD.png">
            <a:extLst>
              <a:ext uri="{FF2B5EF4-FFF2-40B4-BE49-F238E27FC236}">
                <a16:creationId xmlns:a16="http://schemas.microsoft.com/office/drawing/2014/main" id="{C2C88161-3DCE-0B47-97C1-1A36B89E4B2B}"/>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5035829" y="5393543"/>
            <a:ext cx="2110740" cy="1257300"/>
          </a:xfrm>
          <a:prstGeom prst="rect">
            <a:avLst/>
          </a:prstGeom>
        </p:spPr>
      </p:pic>
      <p:sp>
        <p:nvSpPr>
          <p:cNvPr id="129" name="TextBox 128">
            <a:extLst>
              <a:ext uri="{FF2B5EF4-FFF2-40B4-BE49-F238E27FC236}">
                <a16:creationId xmlns:a16="http://schemas.microsoft.com/office/drawing/2014/main" id="{D6DD4211-CE19-1D49-A209-3E49392F2CF2}"/>
              </a:ext>
            </a:extLst>
          </p:cNvPr>
          <p:cNvSpPr txBox="1"/>
          <p:nvPr/>
        </p:nvSpPr>
        <p:spPr>
          <a:xfrm>
            <a:off x="5327882" y="5062480"/>
            <a:ext cx="1555234" cy="338554"/>
          </a:xfrm>
          <a:prstGeom prst="rect">
            <a:avLst/>
          </a:prstGeom>
          <a:noFill/>
        </p:spPr>
        <p:txBody>
          <a:bodyPr wrap="none" rtlCol="0">
            <a:spAutoFit/>
          </a:bodyPr>
          <a:lstStyle/>
          <a:p>
            <a:pPr algn="l"/>
            <a:r>
              <a:rPr lang="en-US" sz="1600" b="1" u="sng" dirty="0">
                <a:solidFill>
                  <a:srgbClr val="0432FF"/>
                </a:solidFill>
                <a:latin typeface="+mj-lt"/>
              </a:rPr>
              <a:t>exclusive DIS</a:t>
            </a:r>
          </a:p>
        </p:txBody>
      </p:sp>
    </p:spTree>
    <p:extLst>
      <p:ext uri="{BB962C8B-B14F-4D97-AF65-F5344CB8AC3E}">
        <p14:creationId xmlns:p14="http://schemas.microsoft.com/office/powerpoint/2010/main" val="2694502479"/>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6"/>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0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
                                        </p:tgtEl>
                                        <p:attrNameLst>
                                          <p:attrName>style.visibility</p:attrName>
                                        </p:attrNameLst>
                                      </p:cBhvr>
                                      <p:to>
                                        <p:strVal val="visible"/>
                                      </p:to>
                                    </p:set>
                                  </p:childTnLst>
                                </p:cTn>
                              </p:par>
                              <p:par>
                                <p:cTn id="39" presetID="1" presetClass="entr" presetSubtype="0" fill="hold" grpId="2" nodeType="withEffect">
                                  <p:stCondLst>
                                    <p:cond delay="0"/>
                                  </p:stCondLst>
                                  <p:childTnLst>
                                    <p:set>
                                      <p:cBhvr>
                                        <p:cTn id="40" dur="1" fill="hold">
                                          <p:stCondLst>
                                            <p:cond delay="0"/>
                                          </p:stCondLst>
                                        </p:cTn>
                                        <p:tgtEl>
                                          <p:spTgt spid="10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1"/>
                                        </p:tgtEl>
                                        <p:attrNameLst>
                                          <p:attrName>style.visibility</p:attrName>
                                        </p:attrNameLst>
                                      </p:cBhvr>
                                      <p:to>
                                        <p:strVal val="visible"/>
                                      </p:to>
                                    </p:set>
                                  </p:childTnLst>
                                </p:cTn>
                              </p:par>
                              <p:par>
                                <p:cTn id="47" presetID="1" presetClass="exit" presetSubtype="0" fill="hold" grpId="3" nodeType="withEffect">
                                  <p:stCondLst>
                                    <p:cond delay="0"/>
                                  </p:stCondLst>
                                  <p:childTnLst>
                                    <p:set>
                                      <p:cBhvr>
                                        <p:cTn id="48" dur="1" fill="hold">
                                          <p:stCondLst>
                                            <p:cond delay="0"/>
                                          </p:stCondLst>
                                        </p:cTn>
                                        <p:tgtEl>
                                          <p:spTgt spid="106"/>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0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2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animBg="1"/>
      <p:bldP spid="88" grpId="0" animBg="1"/>
      <p:bldP spid="89" grpId="0" animBg="1"/>
      <p:bldP spid="90" grpId="0" animBg="1"/>
      <p:bldP spid="95" grpId="0"/>
      <p:bldP spid="96" grpId="0"/>
      <p:bldP spid="106" grpId="0" animBg="1"/>
      <p:bldP spid="106" grpId="1" animBg="1"/>
      <p:bldP spid="106" grpId="2" animBg="1"/>
      <p:bldP spid="106" grpId="3" animBg="1"/>
      <p:bldP spid="91" grpId="0"/>
      <p:bldP spid="92" grpId="0"/>
      <p:bldP spid="93" grpId="0"/>
      <p:bldP spid="94" grpId="0"/>
      <p:bldP spid="107" grpId="0"/>
      <p:bldP spid="120" grpId="0"/>
      <p:bldP spid="122" grpId="0"/>
      <p:bldP spid="126" grpId="0" animBg="1"/>
      <p:bldP spid="127" grpId="0" animBg="1"/>
      <p:bldP spid="1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device&#10;&#10;Description automatically generated">
            <a:extLst>
              <a:ext uri="{FF2B5EF4-FFF2-40B4-BE49-F238E27FC236}">
                <a16:creationId xmlns:a16="http://schemas.microsoft.com/office/drawing/2014/main" id="{935B09DB-6188-AC4D-8BD1-54FAE0D422D5}"/>
              </a:ext>
            </a:extLst>
          </p:cNvPr>
          <p:cNvPicPr>
            <a:picLocks noChangeAspect="1"/>
          </p:cNvPicPr>
          <p:nvPr/>
        </p:nvPicPr>
        <p:blipFill rotWithShape="1">
          <a:blip r:embed="rId2"/>
          <a:srcRect l="21685" t="2984" r="34606" b="20968"/>
          <a:stretch/>
        </p:blipFill>
        <p:spPr>
          <a:xfrm>
            <a:off x="5147352" y="1682868"/>
            <a:ext cx="3996648" cy="3801439"/>
          </a:xfrm>
          <a:prstGeom prst="rect">
            <a:avLst/>
          </a:prstGeom>
        </p:spPr>
      </p:pic>
      <p:sp>
        <p:nvSpPr>
          <p:cNvPr id="2" name="Title 1">
            <a:extLst>
              <a:ext uri="{FF2B5EF4-FFF2-40B4-BE49-F238E27FC236}">
                <a16:creationId xmlns:a16="http://schemas.microsoft.com/office/drawing/2014/main" id="{44066A49-2FEB-A749-A466-BC42AE018372}"/>
              </a:ext>
            </a:extLst>
          </p:cNvPr>
          <p:cNvSpPr>
            <a:spLocks noGrp="1"/>
          </p:cNvSpPr>
          <p:nvPr>
            <p:ph type="title"/>
          </p:nvPr>
        </p:nvSpPr>
        <p:spPr/>
        <p:txBody>
          <a:bodyPr/>
          <a:lstStyle/>
          <a:p>
            <a:r>
              <a:rPr lang="en-US" dirty="0">
                <a:latin typeface="+mj-lt"/>
              </a:rPr>
              <a:t>EIC Experimental Equipment</a:t>
            </a:r>
          </a:p>
        </p:txBody>
      </p:sp>
      <p:sp>
        <p:nvSpPr>
          <p:cNvPr id="3" name="Slide Number Placeholder 2">
            <a:extLst>
              <a:ext uri="{FF2B5EF4-FFF2-40B4-BE49-F238E27FC236}">
                <a16:creationId xmlns:a16="http://schemas.microsoft.com/office/drawing/2014/main" id="{CCF509B7-C493-6745-BD83-4801E75489BE}"/>
              </a:ext>
            </a:extLst>
          </p:cNvPr>
          <p:cNvSpPr>
            <a:spLocks noGrp="1"/>
          </p:cNvSpPr>
          <p:nvPr>
            <p:ph type="sldNum" sz="quarter" idx="12"/>
          </p:nvPr>
        </p:nvSpPr>
        <p:spPr/>
        <p:txBody>
          <a:bodyPr/>
          <a:lstStyle/>
          <a:p>
            <a:fld id="{893C5830-40F3-F04E-B2E3-10E6672BA8FF}" type="slidenum">
              <a:rPr lang="en-US" smtClean="0"/>
              <a:pPr/>
              <a:t>13</a:t>
            </a:fld>
            <a:endParaRPr lang="en-US"/>
          </a:p>
        </p:txBody>
      </p:sp>
      <p:sp>
        <p:nvSpPr>
          <p:cNvPr id="12" name="TextBox 11">
            <a:extLst>
              <a:ext uri="{FF2B5EF4-FFF2-40B4-BE49-F238E27FC236}">
                <a16:creationId xmlns:a16="http://schemas.microsoft.com/office/drawing/2014/main" id="{E16FAF7F-3418-4845-BCE4-D3180F9A642E}"/>
              </a:ext>
            </a:extLst>
          </p:cNvPr>
          <p:cNvSpPr txBox="1"/>
          <p:nvPr/>
        </p:nvSpPr>
        <p:spPr>
          <a:xfrm>
            <a:off x="13563" y="457591"/>
            <a:ext cx="6390167" cy="400110"/>
          </a:xfrm>
          <a:prstGeom prst="rect">
            <a:avLst/>
          </a:prstGeom>
          <a:noFill/>
        </p:spPr>
        <p:txBody>
          <a:bodyPr wrap="square" rtlCol="0">
            <a:spAutoFit/>
          </a:bodyPr>
          <a:lstStyle/>
          <a:p>
            <a:r>
              <a:rPr lang="en-US" sz="2000" b="1" dirty="0">
                <a:solidFill>
                  <a:srgbClr val="0432FF"/>
                </a:solidFill>
                <a:latin typeface="+mj-lt"/>
              </a:rPr>
              <a:t>Any general purpose EIC Detector is complex</a:t>
            </a:r>
          </a:p>
        </p:txBody>
      </p:sp>
      <p:sp>
        <p:nvSpPr>
          <p:cNvPr id="13" name="TextBox 12">
            <a:extLst>
              <a:ext uri="{FF2B5EF4-FFF2-40B4-BE49-F238E27FC236}">
                <a16:creationId xmlns:a16="http://schemas.microsoft.com/office/drawing/2014/main" id="{949B58A5-A19A-CF44-B9D0-B534B09D6DE9}"/>
              </a:ext>
            </a:extLst>
          </p:cNvPr>
          <p:cNvSpPr txBox="1"/>
          <p:nvPr/>
        </p:nvSpPr>
        <p:spPr>
          <a:xfrm>
            <a:off x="0" y="824315"/>
            <a:ext cx="5898911" cy="5416868"/>
          </a:xfrm>
          <a:prstGeom prst="rect">
            <a:avLst/>
          </a:prstGeom>
          <a:noFill/>
        </p:spPr>
        <p:txBody>
          <a:bodyPr wrap="square" rtlCol="0">
            <a:spAutoFit/>
          </a:bodyPr>
          <a:lstStyle/>
          <a:p>
            <a:r>
              <a:rPr lang="en-US" sz="2000" dirty="0">
                <a:solidFill>
                  <a:srgbClr val="0000FF"/>
                </a:solidFill>
                <a:latin typeface="Comic Sans MS" panose="030F0902030302020204" pitchFamily="66" charset="0"/>
                <a:ea typeface="Comic Sans MS" charset="0"/>
                <a:cs typeface="Comic Sans MS" charset="0"/>
              </a:rPr>
              <a:t>Overall detector requirements:</a:t>
            </a:r>
            <a:endParaRPr lang="en-US" sz="2000" dirty="0">
              <a:solidFill>
                <a:srgbClr val="322F31"/>
              </a:solidFill>
              <a:latin typeface="Comic Sans MS" panose="030F0902030302020204" pitchFamily="66" charset="0"/>
              <a:ea typeface="Comic Sans MS" charset="0"/>
              <a:cs typeface="Comic Sans MS" charset="0"/>
            </a:endParaRPr>
          </a:p>
          <a:p>
            <a:pPr marL="342900" indent="-342900">
              <a:buClr>
                <a:srgbClr val="0000FF"/>
              </a:buClr>
              <a:buFont typeface="Wingdings" charset="2"/>
              <a:buChar char="q"/>
            </a:pPr>
            <a:r>
              <a:rPr lang="en-US" dirty="0">
                <a:solidFill>
                  <a:srgbClr val="322F31"/>
                </a:solidFill>
                <a:latin typeface="Comic Sans MS" panose="030F0902030302020204" pitchFamily="66" charset="0"/>
                <a:ea typeface="Comic Sans MS" charset="0"/>
                <a:cs typeface="Comic Sans MS" charset="0"/>
              </a:rPr>
              <a:t>Large rapidity (-4 &lt; </a:t>
            </a:r>
            <a:r>
              <a:rPr lang="en-US" dirty="0">
                <a:solidFill>
                  <a:srgbClr val="322F31"/>
                </a:solidFill>
                <a:latin typeface="Symbol" pitchFamily="2" charset="2"/>
                <a:ea typeface="Comic Sans MS" charset="0"/>
                <a:cs typeface="Comic Sans MS" charset="0"/>
              </a:rPr>
              <a:t>h </a:t>
            </a:r>
            <a:r>
              <a:rPr lang="en-US" dirty="0">
                <a:solidFill>
                  <a:srgbClr val="322F31"/>
                </a:solidFill>
                <a:latin typeface="Comic Sans MS" panose="030F0902030302020204" pitchFamily="66" charset="0"/>
                <a:ea typeface="Comic Sans MS" charset="0"/>
                <a:cs typeface="Comic Sans MS" charset="0"/>
              </a:rPr>
              <a:t>&lt; 4) coverage; and far beyond in especially far-forward detector regions</a:t>
            </a:r>
          </a:p>
          <a:p>
            <a:pPr marL="342900" indent="-342900">
              <a:buClr>
                <a:srgbClr val="0000FF"/>
              </a:buClr>
              <a:buFont typeface="Wingdings" charset="2"/>
              <a:buChar char="q"/>
            </a:pPr>
            <a:r>
              <a:rPr lang="en-US" dirty="0">
                <a:solidFill>
                  <a:srgbClr val="322F31"/>
                </a:solidFill>
                <a:latin typeface="Comic Sans MS" panose="030F0902030302020204" pitchFamily="66" charset="0"/>
                <a:ea typeface="Comic Sans MS" charset="0"/>
                <a:cs typeface="Comic Sans MS" charset="0"/>
              </a:rPr>
              <a:t>High precision low mass tracking</a:t>
            </a:r>
          </a:p>
          <a:p>
            <a:pPr marL="800100" lvl="1" indent="-342900">
              <a:buClr>
                <a:srgbClr val="0000FF"/>
              </a:buClr>
              <a:buFont typeface="Courier New" panose="02070309020205020404" pitchFamily="49" charset="0"/>
              <a:buChar char="o"/>
            </a:pPr>
            <a:r>
              <a:rPr lang="en-US" sz="1600" dirty="0">
                <a:solidFill>
                  <a:srgbClr val="322F31"/>
                </a:solidFill>
                <a:latin typeface="Comic Sans MS" panose="030F0902030302020204" pitchFamily="66" charset="0"/>
                <a:ea typeface="Comic Sans MS" charset="0"/>
                <a:cs typeface="Comic Sans MS" charset="0"/>
              </a:rPr>
              <a:t>small (m-vertex) and large radius (gaseous-based) tracking </a:t>
            </a:r>
          </a:p>
          <a:p>
            <a:pPr marL="342900" indent="-342900">
              <a:buClr>
                <a:srgbClr val="0000FF"/>
              </a:buClr>
              <a:buFont typeface="Wingdings" charset="2"/>
              <a:buChar char="q"/>
            </a:pPr>
            <a:r>
              <a:rPr lang="en-US" dirty="0">
                <a:solidFill>
                  <a:srgbClr val="322F31"/>
                </a:solidFill>
                <a:latin typeface="Comic Sans MS" panose="030F0902030302020204" pitchFamily="66" charset="0"/>
                <a:ea typeface="Comic Sans MS" charset="0"/>
                <a:cs typeface="Comic Sans MS" charset="0"/>
              </a:rPr>
              <a:t>Electromagnetic and Hadronic Calorimetry</a:t>
            </a:r>
          </a:p>
          <a:p>
            <a:pPr marL="800100" lvl="1" indent="-342900">
              <a:buClr>
                <a:srgbClr val="0000FF"/>
              </a:buClr>
              <a:buFont typeface="Courier New" panose="02070309020205020404" pitchFamily="49" charset="0"/>
              <a:buChar char="o"/>
            </a:pPr>
            <a:r>
              <a:rPr lang="en-US" sz="1600" dirty="0">
                <a:solidFill>
                  <a:srgbClr val="322F31"/>
                </a:solidFill>
                <a:latin typeface="Comic Sans MS" panose="030F0902030302020204" pitchFamily="66" charset="0"/>
                <a:ea typeface="Comic Sans MS" charset="0"/>
                <a:cs typeface="Comic Sans MS" charset="0"/>
              </a:rPr>
              <a:t>equal coverage of tracking and EM-calorimetry</a:t>
            </a:r>
            <a:r>
              <a:rPr lang="en-US" dirty="0">
                <a:solidFill>
                  <a:srgbClr val="322F31"/>
                </a:solidFill>
                <a:latin typeface="Comic Sans MS" panose="030F0902030302020204" pitchFamily="66" charset="0"/>
                <a:ea typeface="Comic Sans MS" charset="0"/>
                <a:cs typeface="Comic Sans MS" charset="0"/>
              </a:rPr>
              <a:t> </a:t>
            </a:r>
          </a:p>
          <a:p>
            <a:pPr marL="342900" indent="-342900">
              <a:buClr>
                <a:srgbClr val="0000FF"/>
              </a:buClr>
              <a:buFont typeface="Wingdings" charset="2"/>
              <a:buChar char="q"/>
            </a:pPr>
            <a:r>
              <a:rPr lang="en-US" dirty="0">
                <a:solidFill>
                  <a:srgbClr val="322F31"/>
                </a:solidFill>
                <a:latin typeface="Comic Sans MS" panose="030F0902030302020204" pitchFamily="66" charset="0"/>
                <a:ea typeface="Comic Sans MS" charset="0"/>
                <a:cs typeface="Comic Sans MS" charset="0"/>
              </a:rPr>
              <a:t>High performance PID to separate </a:t>
            </a:r>
            <a:r>
              <a:rPr lang="en-US" dirty="0">
                <a:solidFill>
                  <a:srgbClr val="322F31"/>
                </a:solidFill>
                <a:latin typeface="Symbol" pitchFamily="2" charset="2"/>
                <a:ea typeface="Symbol" charset="2"/>
                <a:cs typeface="Symbol" charset="2"/>
              </a:rPr>
              <a:t>p</a:t>
            </a:r>
            <a:r>
              <a:rPr lang="en-US" dirty="0">
                <a:solidFill>
                  <a:srgbClr val="322F31"/>
                </a:solidFill>
                <a:latin typeface="Comic Sans MS" panose="030F0902030302020204" pitchFamily="66" charset="0"/>
                <a:ea typeface="Comic Sans MS" charset="0"/>
                <a:cs typeface="Comic Sans MS" charset="0"/>
              </a:rPr>
              <a:t>, K, p on </a:t>
            </a:r>
          </a:p>
          <a:p>
            <a:pPr>
              <a:buClr>
                <a:srgbClr val="0000FF"/>
              </a:buClr>
            </a:pPr>
            <a:r>
              <a:rPr lang="en-US" dirty="0">
                <a:solidFill>
                  <a:srgbClr val="322F31"/>
                </a:solidFill>
                <a:latin typeface="Comic Sans MS" panose="030F0902030302020204" pitchFamily="66" charset="0"/>
                <a:ea typeface="Comic Sans MS" charset="0"/>
                <a:cs typeface="Comic Sans MS" charset="0"/>
              </a:rPr>
              <a:t>      track level</a:t>
            </a:r>
          </a:p>
          <a:p>
            <a:pPr marL="800100" lvl="1" indent="-342900">
              <a:buClr>
                <a:srgbClr val="0000FF"/>
              </a:buClr>
              <a:buFont typeface="Courier New" panose="02070309020205020404" pitchFamily="49" charset="0"/>
              <a:buChar char="o"/>
            </a:pPr>
            <a:r>
              <a:rPr lang="en-US" sz="1600" dirty="0">
                <a:solidFill>
                  <a:srgbClr val="322F31"/>
                </a:solidFill>
                <a:latin typeface="Comic Sans MS" panose="030F0902030302020204" pitchFamily="66" charset="0"/>
                <a:ea typeface="Comic Sans MS" charset="0"/>
                <a:cs typeface="Comic Sans MS" charset="0"/>
              </a:rPr>
              <a:t>also need good e/h separation for scattered electron</a:t>
            </a:r>
          </a:p>
          <a:p>
            <a:pPr marL="342900" indent="-342900">
              <a:buClr>
                <a:srgbClr val="0000FF"/>
              </a:buClr>
              <a:buFont typeface="Wingdings" charset="2"/>
              <a:buChar char="q"/>
            </a:pPr>
            <a:r>
              <a:rPr lang="en-US" dirty="0">
                <a:solidFill>
                  <a:srgbClr val="322F31"/>
                </a:solidFill>
                <a:latin typeface="Comic Sans MS" panose="030F0902030302020204" pitchFamily="66" charset="0"/>
                <a:ea typeface="Comic Sans MS" charset="0"/>
                <a:cs typeface="Comic Sans MS" charset="0"/>
              </a:rPr>
              <a:t>Large acceptance for diffraction, tagging, neutrons from nuclear breakup: critical for physics program</a:t>
            </a:r>
          </a:p>
          <a:p>
            <a:pPr marL="800100" lvl="1" indent="-342900">
              <a:buClr>
                <a:srgbClr val="0000FF"/>
              </a:buClr>
              <a:buFont typeface="Courier New" panose="02070309020205020404" pitchFamily="49" charset="0"/>
              <a:buChar char="o"/>
            </a:pPr>
            <a:r>
              <a:rPr lang="en-US" sz="1600" dirty="0">
                <a:solidFill>
                  <a:srgbClr val="322F31"/>
                </a:solidFill>
                <a:latin typeface="Comic Sans MS" panose="030F0902030302020204" pitchFamily="66" charset="0"/>
                <a:ea typeface="Comic Sans MS" charset="0"/>
                <a:cs typeface="Comic Sans MS" charset="0"/>
              </a:rPr>
              <a:t>Many ancillary detector integrated in the beam line: low-Q</a:t>
            </a:r>
            <a:r>
              <a:rPr lang="en-US" sz="1600" baseline="30000" dirty="0">
                <a:solidFill>
                  <a:srgbClr val="322F31"/>
                </a:solidFill>
                <a:latin typeface="Comic Sans MS" panose="030F0902030302020204" pitchFamily="66" charset="0"/>
                <a:ea typeface="Comic Sans MS" charset="0"/>
                <a:cs typeface="Comic Sans MS" charset="0"/>
              </a:rPr>
              <a:t>2</a:t>
            </a:r>
            <a:r>
              <a:rPr lang="en-US" sz="1600" dirty="0">
                <a:solidFill>
                  <a:srgbClr val="322F31"/>
                </a:solidFill>
                <a:latin typeface="Comic Sans MS" panose="030F0902030302020204" pitchFamily="66" charset="0"/>
                <a:ea typeface="Comic Sans MS" charset="0"/>
                <a:cs typeface="Comic Sans MS" charset="0"/>
              </a:rPr>
              <a:t> tagger, Roman Pots, Zero-Degree Calorimeter, ….</a:t>
            </a:r>
          </a:p>
          <a:p>
            <a:pPr marL="342900" indent="-342900">
              <a:buClr>
                <a:srgbClr val="0000FF"/>
              </a:buClr>
              <a:buFont typeface="Wingdings" charset="2"/>
              <a:buChar char="q"/>
            </a:pPr>
            <a:r>
              <a:rPr lang="en-US" dirty="0">
                <a:solidFill>
                  <a:srgbClr val="322F31"/>
                </a:solidFill>
                <a:latin typeface="Comic Sans MS" panose="030F0902030302020204" pitchFamily="66" charset="0"/>
                <a:ea typeface="Comic Sans MS" charset="0"/>
                <a:cs typeface="Comic Sans MS" charset="0"/>
              </a:rPr>
              <a:t>High control of systematics</a:t>
            </a:r>
          </a:p>
          <a:p>
            <a:pPr marL="800100" lvl="1" indent="-342900">
              <a:buClr>
                <a:srgbClr val="0000FF"/>
              </a:buClr>
              <a:buFont typeface="Courier New" panose="02070309020205020404" pitchFamily="49" charset="0"/>
              <a:buChar char="o"/>
            </a:pPr>
            <a:r>
              <a:rPr lang="en-US" sz="1600" dirty="0">
                <a:solidFill>
                  <a:srgbClr val="322F31"/>
                </a:solidFill>
                <a:latin typeface="Comic Sans MS" panose="030F0902030302020204" pitchFamily="66" charset="0"/>
                <a:ea typeface="Comic Sans MS" charset="0"/>
                <a:cs typeface="Comic Sans MS" charset="0"/>
              </a:rPr>
              <a:t>luminosity monitor, electron &amp; hadron Polarimetry</a:t>
            </a:r>
            <a:endParaRPr lang="en-US" sz="1600" dirty="0">
              <a:latin typeface="Comic Sans MS" panose="030F0902030302020204" pitchFamily="66" charset="0"/>
              <a:ea typeface="Comic Sans MS" charset="0"/>
              <a:cs typeface="Comic Sans MS" charset="0"/>
            </a:endParaRPr>
          </a:p>
        </p:txBody>
      </p:sp>
      <p:sp>
        <p:nvSpPr>
          <p:cNvPr id="17" name="Date Placeholder 16">
            <a:extLst>
              <a:ext uri="{FF2B5EF4-FFF2-40B4-BE49-F238E27FC236}">
                <a16:creationId xmlns:a16="http://schemas.microsoft.com/office/drawing/2014/main" id="{860B1578-7A14-E44C-904C-16D7434FDCC4}"/>
              </a:ext>
            </a:extLst>
          </p:cNvPr>
          <p:cNvSpPr>
            <a:spLocks noGrp="1"/>
          </p:cNvSpPr>
          <p:nvPr>
            <p:ph type="dt" sz="half" idx="10"/>
          </p:nvPr>
        </p:nvSpPr>
        <p:spPr/>
        <p:txBody>
          <a:bodyPr/>
          <a:lstStyle/>
          <a:p>
            <a:r>
              <a:rPr lang="en-US"/>
              <a:t>E.C. Aschenauer</a:t>
            </a:r>
            <a:endParaRPr lang="en-US" dirty="0"/>
          </a:p>
        </p:txBody>
      </p:sp>
      <p:sp>
        <p:nvSpPr>
          <p:cNvPr id="8" name="Curved Right Arrow 7">
            <a:extLst>
              <a:ext uri="{FF2B5EF4-FFF2-40B4-BE49-F238E27FC236}">
                <a16:creationId xmlns:a16="http://schemas.microsoft.com/office/drawing/2014/main" id="{2351FB13-7306-7842-8396-344B859C19D0}"/>
              </a:ext>
            </a:extLst>
          </p:cNvPr>
          <p:cNvSpPr/>
          <p:nvPr/>
        </p:nvSpPr>
        <p:spPr bwMode="auto">
          <a:xfrm>
            <a:off x="2185008" y="6163593"/>
            <a:ext cx="402045" cy="392218"/>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TextBox 8">
            <a:extLst>
              <a:ext uri="{FF2B5EF4-FFF2-40B4-BE49-F238E27FC236}">
                <a16:creationId xmlns:a16="http://schemas.microsoft.com/office/drawing/2014/main" id="{085660E5-0285-A248-8664-BD44A8059E81}"/>
              </a:ext>
            </a:extLst>
          </p:cNvPr>
          <p:cNvSpPr txBox="1"/>
          <p:nvPr/>
        </p:nvSpPr>
        <p:spPr>
          <a:xfrm>
            <a:off x="2615568" y="6241183"/>
            <a:ext cx="6431661" cy="400110"/>
          </a:xfrm>
          <a:prstGeom prst="rect">
            <a:avLst/>
          </a:prstGeom>
          <a:noFill/>
        </p:spPr>
        <p:txBody>
          <a:bodyPr wrap="square" rtlCol="0">
            <a:spAutoFit/>
          </a:bodyPr>
          <a:lstStyle/>
          <a:p>
            <a:r>
              <a:rPr lang="en-US" sz="2000" b="1" dirty="0">
                <a:solidFill>
                  <a:srgbClr val="0432FF"/>
                </a:solidFill>
                <a:latin typeface="+mj-lt"/>
                <a:cs typeface="Arial" panose="020B0604020202020204" pitchFamily="34" charset="0"/>
              </a:rPr>
              <a:t>Integration into the Interaction Region is critical</a:t>
            </a:r>
          </a:p>
        </p:txBody>
      </p:sp>
    </p:spTree>
    <p:extLst>
      <p:ext uri="{BB962C8B-B14F-4D97-AF65-F5344CB8AC3E}">
        <p14:creationId xmlns:p14="http://schemas.microsoft.com/office/powerpoint/2010/main" val="783838"/>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CD849A-DCFF-4A42-87B5-7B5D552A9051}"/>
              </a:ext>
            </a:extLst>
          </p:cNvPr>
          <p:cNvSpPr>
            <a:spLocks noGrp="1"/>
          </p:cNvSpPr>
          <p:nvPr>
            <p:ph type="sldNum" sz="quarter" idx="12"/>
          </p:nvPr>
        </p:nvSpPr>
        <p:spPr/>
        <p:txBody>
          <a:bodyPr/>
          <a:lstStyle/>
          <a:p>
            <a:fld id="{893C5830-40F3-F04E-B2E3-10E6672BA8FF}" type="slidenum">
              <a:rPr lang="en-US" smtClean="0"/>
              <a:t>14</a:t>
            </a:fld>
            <a:endParaRPr lang="en-US" dirty="0"/>
          </a:p>
        </p:txBody>
      </p:sp>
      <p:sp>
        <p:nvSpPr>
          <p:cNvPr id="2" name="Title 1">
            <a:extLst>
              <a:ext uri="{FF2B5EF4-FFF2-40B4-BE49-F238E27FC236}">
                <a16:creationId xmlns:a16="http://schemas.microsoft.com/office/drawing/2014/main" id="{F2515684-6BB4-8C4B-8E93-63A9BBC561E5}"/>
              </a:ext>
            </a:extLst>
          </p:cNvPr>
          <p:cNvSpPr>
            <a:spLocks noGrp="1"/>
          </p:cNvSpPr>
          <p:nvPr>
            <p:ph type="title"/>
          </p:nvPr>
        </p:nvSpPr>
        <p:spPr/>
        <p:txBody>
          <a:bodyPr>
            <a:normAutofit/>
          </a:bodyPr>
          <a:lstStyle/>
          <a:p>
            <a:r>
              <a:rPr lang="en-US" dirty="0"/>
              <a:t>Requirements</a:t>
            </a:r>
          </a:p>
        </p:txBody>
      </p:sp>
      <p:sp>
        <p:nvSpPr>
          <p:cNvPr id="4" name="TextBox 3">
            <a:extLst>
              <a:ext uri="{FF2B5EF4-FFF2-40B4-BE49-F238E27FC236}">
                <a16:creationId xmlns:a16="http://schemas.microsoft.com/office/drawing/2014/main" id="{068D8D81-826D-3141-9592-40717EF7C178}"/>
              </a:ext>
            </a:extLst>
          </p:cNvPr>
          <p:cNvSpPr txBox="1"/>
          <p:nvPr/>
        </p:nvSpPr>
        <p:spPr>
          <a:xfrm>
            <a:off x="-20549" y="484945"/>
            <a:ext cx="9164549" cy="1077218"/>
          </a:xfrm>
          <a:prstGeom prst="rect">
            <a:avLst/>
          </a:prstGeom>
          <a:noFill/>
        </p:spPr>
        <p:txBody>
          <a:bodyPr wrap="square" rtlCol="0">
            <a:spAutoFit/>
          </a:bodyPr>
          <a:lstStyle/>
          <a:p>
            <a:pPr>
              <a:buClr>
                <a:srgbClr val="0000DB"/>
              </a:buClr>
            </a:pPr>
            <a:r>
              <a:rPr lang="en-US" sz="1600" b="1" dirty="0">
                <a:solidFill>
                  <a:srgbClr val="0000DB"/>
                </a:solidFill>
                <a:latin typeface="Comic Sans MS" panose="030F0902030302020204" pitchFamily="66" charset="0"/>
                <a:cs typeface="Arial" panose="020B0604020202020204" pitchFamily="34" charset="0"/>
              </a:rPr>
              <a:t>EIC-UG Yellow Report results:</a:t>
            </a:r>
          </a:p>
          <a:p>
            <a:pPr marL="285750" indent="-285750">
              <a:buClr>
                <a:srgbClr val="0000DB"/>
              </a:buClr>
              <a:buFont typeface="Wingdings" pitchFamily="2" charset="2"/>
              <a:buChar char="q"/>
            </a:pPr>
            <a:r>
              <a:rPr lang="en-US" sz="1600" dirty="0">
                <a:latin typeface="Comic Sans MS" panose="030F0902030302020204" pitchFamily="66" charset="0"/>
                <a:cs typeface="Arial" panose="020B0604020202020204" pitchFamily="34" charset="0"/>
              </a:rPr>
              <a:t>Detailed subdetector simulations and technology performance evaluations tabulated</a:t>
            </a:r>
          </a:p>
          <a:p>
            <a:pPr marL="742950" lvl="1" indent="-285750">
              <a:buClr>
                <a:srgbClr val="0000DB"/>
              </a:buClr>
              <a:buFont typeface="Wingdings" pitchFamily="2" charset="2"/>
              <a:buChar char="Ø"/>
            </a:pPr>
            <a:r>
              <a:rPr lang="en-US" sz="1600" dirty="0">
                <a:latin typeface="Comic Sans MS" panose="030F0902030302020204" pitchFamily="66" charset="0"/>
                <a:cs typeface="Arial" panose="020B0604020202020204" pitchFamily="34" charset="0"/>
              </a:rPr>
              <a:t>Interactive version: </a:t>
            </a:r>
            <a:r>
              <a:rPr lang="en-US" sz="1600" dirty="0">
                <a:latin typeface="Comic Sans MS" panose="030F0902030302020204" pitchFamily="66" charset="0"/>
              </a:rPr>
              <a:t>https://</a:t>
            </a:r>
            <a:r>
              <a:rPr lang="en-US" sz="1600" dirty="0" err="1">
                <a:latin typeface="Comic Sans MS" panose="030F0902030302020204" pitchFamily="66" charset="0"/>
              </a:rPr>
              <a:t>physdiv.jlab.org</a:t>
            </a:r>
            <a:r>
              <a:rPr lang="en-US" sz="1600" dirty="0">
                <a:latin typeface="Comic Sans MS" panose="030F0902030302020204" pitchFamily="66" charset="0"/>
              </a:rPr>
              <a:t>/</a:t>
            </a:r>
            <a:r>
              <a:rPr lang="en-US" sz="1600" dirty="0" err="1">
                <a:latin typeface="Comic Sans MS" panose="030F0902030302020204" pitchFamily="66" charset="0"/>
              </a:rPr>
              <a:t>DetectorMatrix</a:t>
            </a:r>
            <a:endParaRPr lang="en-US" sz="1600" dirty="0">
              <a:latin typeface="Comic Sans MS" panose="030F0902030302020204" pitchFamily="66" charset="0"/>
              <a:cs typeface="Arial" panose="020B0604020202020204" pitchFamily="34" charset="0"/>
            </a:endParaRPr>
          </a:p>
          <a:p>
            <a:pPr marL="285750" indent="-285750">
              <a:buClr>
                <a:srgbClr val="0000DB"/>
              </a:buClr>
              <a:buFont typeface="Wingdings" pitchFamily="2" charset="2"/>
              <a:buChar char="q"/>
            </a:pPr>
            <a:r>
              <a:rPr lang="en-US" sz="1600" dirty="0">
                <a:latin typeface="Comic Sans MS" panose="030F0902030302020204" pitchFamily="66" charset="0"/>
                <a:cs typeface="Arial" panose="020B0604020202020204" pitchFamily="34" charset="0"/>
              </a:rPr>
              <a:t>performance difference for different magnetic fields (1.4 T vs. 3 T) were evaluated   </a:t>
            </a:r>
          </a:p>
        </p:txBody>
      </p:sp>
      <p:pic>
        <p:nvPicPr>
          <p:cNvPr id="5" name="Picture 4">
            <a:extLst>
              <a:ext uri="{FF2B5EF4-FFF2-40B4-BE49-F238E27FC236}">
                <a16:creationId xmlns:a16="http://schemas.microsoft.com/office/drawing/2014/main" id="{71280C85-9A30-DD41-84F1-4E2041A57EF5}"/>
              </a:ext>
            </a:extLst>
          </p:cNvPr>
          <p:cNvPicPr>
            <a:picLocks noChangeAspect="1"/>
          </p:cNvPicPr>
          <p:nvPr/>
        </p:nvPicPr>
        <p:blipFill>
          <a:blip r:embed="rId2"/>
          <a:srcRect/>
          <a:stretch/>
        </p:blipFill>
        <p:spPr>
          <a:xfrm>
            <a:off x="86251" y="1778829"/>
            <a:ext cx="8971498" cy="4974295"/>
          </a:xfrm>
          <a:prstGeom prst="rect">
            <a:avLst/>
          </a:prstGeom>
        </p:spPr>
      </p:pic>
      <p:sp>
        <p:nvSpPr>
          <p:cNvPr id="6" name="TextBox 5">
            <a:extLst>
              <a:ext uri="{FF2B5EF4-FFF2-40B4-BE49-F238E27FC236}">
                <a16:creationId xmlns:a16="http://schemas.microsoft.com/office/drawing/2014/main" id="{8F719FCC-8C4C-644F-AE09-04363FB036F1}"/>
              </a:ext>
            </a:extLst>
          </p:cNvPr>
          <p:cNvSpPr txBox="1"/>
          <p:nvPr/>
        </p:nvSpPr>
        <p:spPr>
          <a:xfrm>
            <a:off x="2416166" y="6140014"/>
            <a:ext cx="6453113" cy="307777"/>
          </a:xfrm>
          <a:prstGeom prst="rect">
            <a:avLst/>
          </a:prstGeom>
          <a:noFill/>
        </p:spPr>
        <p:txBody>
          <a:bodyPr wrap="none" rtlCol="0">
            <a:spAutoFit/>
          </a:bodyPr>
          <a:lstStyle/>
          <a:p>
            <a:r>
              <a:rPr lang="en-US" sz="1400" dirty="0"/>
              <a:t>Example of physics and detector technology requirement for IR/Roman Pots in backup</a:t>
            </a:r>
          </a:p>
        </p:txBody>
      </p:sp>
      <p:sp>
        <p:nvSpPr>
          <p:cNvPr id="7" name="TextBox 6">
            <a:extLst>
              <a:ext uri="{FF2B5EF4-FFF2-40B4-BE49-F238E27FC236}">
                <a16:creationId xmlns:a16="http://schemas.microsoft.com/office/drawing/2014/main" id="{71D22CD2-877E-E642-BC4E-F8FEBD100546}"/>
              </a:ext>
            </a:extLst>
          </p:cNvPr>
          <p:cNvSpPr txBox="1"/>
          <p:nvPr/>
        </p:nvSpPr>
        <p:spPr>
          <a:xfrm>
            <a:off x="28428" y="1778829"/>
            <a:ext cx="832279" cy="353943"/>
          </a:xfrm>
          <a:prstGeom prst="rect">
            <a:avLst/>
          </a:prstGeom>
          <a:noFill/>
        </p:spPr>
        <p:txBody>
          <a:bodyPr wrap="none" rtlCol="0">
            <a:spAutoFit/>
          </a:bodyPr>
          <a:lstStyle/>
          <a:p>
            <a:r>
              <a:rPr lang="en-US" sz="1700" b="1" dirty="0">
                <a:solidFill>
                  <a:srgbClr val="FF0000"/>
                </a:solidFill>
              </a:rPr>
              <a:t> B = 3 T</a:t>
            </a:r>
          </a:p>
        </p:txBody>
      </p:sp>
      <p:sp>
        <p:nvSpPr>
          <p:cNvPr id="8" name="Date Placeholder 7">
            <a:extLst>
              <a:ext uri="{FF2B5EF4-FFF2-40B4-BE49-F238E27FC236}">
                <a16:creationId xmlns:a16="http://schemas.microsoft.com/office/drawing/2014/main" id="{31E3896C-2A14-5C40-93B5-0DEA0E410D39}"/>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4160658910"/>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8586"/>
          </a:xfrm>
        </p:spPr>
        <p:txBody>
          <a:bodyPr>
            <a:normAutofit/>
          </a:bodyPr>
          <a:lstStyle/>
          <a:p>
            <a:r>
              <a:rPr lang="en-US" dirty="0"/>
              <a:t>EIC General Purpose Detector</a:t>
            </a:r>
          </a:p>
        </p:txBody>
      </p:sp>
      <p:sp>
        <p:nvSpPr>
          <p:cNvPr id="4" name="Slide Number Placeholder 3"/>
          <p:cNvSpPr>
            <a:spLocks noGrp="1"/>
          </p:cNvSpPr>
          <p:nvPr>
            <p:ph type="sldNum" sz="quarter" idx="12"/>
          </p:nvPr>
        </p:nvSpPr>
        <p:spPr/>
        <p:txBody>
          <a:bodyPr/>
          <a:lstStyle/>
          <a:p>
            <a:fld id="{893C5830-40F3-F04E-B2E3-10E6672BA8FF}" type="slidenum">
              <a:rPr lang="en-US" smtClean="0"/>
              <a:pPr/>
              <a:t>15</a:t>
            </a:fld>
            <a:endParaRPr lang="en-US"/>
          </a:p>
        </p:txBody>
      </p:sp>
      <p:sp>
        <p:nvSpPr>
          <p:cNvPr id="6" name="Date Placeholder 5">
            <a:extLst>
              <a:ext uri="{FF2B5EF4-FFF2-40B4-BE49-F238E27FC236}">
                <a16:creationId xmlns:a16="http://schemas.microsoft.com/office/drawing/2014/main" id="{C4635F73-D207-A945-9DB4-E87AF777646A}"/>
              </a:ext>
            </a:extLst>
          </p:cNvPr>
          <p:cNvSpPr>
            <a:spLocks noGrp="1"/>
          </p:cNvSpPr>
          <p:nvPr>
            <p:ph type="dt" sz="half" idx="10"/>
          </p:nvPr>
        </p:nvSpPr>
        <p:spPr/>
        <p:txBody>
          <a:bodyPr/>
          <a:lstStyle/>
          <a:p>
            <a:r>
              <a:rPr lang="en-US"/>
              <a:t>E.C. Aschenauer</a:t>
            </a:r>
            <a:endParaRPr lang="en-US" dirty="0"/>
          </a:p>
        </p:txBody>
      </p:sp>
      <p:sp>
        <p:nvSpPr>
          <p:cNvPr id="29" name="TextBox 28">
            <a:extLst>
              <a:ext uri="{FF2B5EF4-FFF2-40B4-BE49-F238E27FC236}">
                <a16:creationId xmlns:a16="http://schemas.microsoft.com/office/drawing/2014/main" id="{F719281F-BF02-D94A-9ADB-3B3FE6822608}"/>
              </a:ext>
            </a:extLst>
          </p:cNvPr>
          <p:cNvSpPr txBox="1"/>
          <p:nvPr/>
        </p:nvSpPr>
        <p:spPr>
          <a:xfrm>
            <a:off x="0" y="567060"/>
            <a:ext cx="9144000" cy="369332"/>
          </a:xfrm>
          <a:prstGeom prst="rect">
            <a:avLst/>
          </a:prstGeom>
          <a:noFill/>
        </p:spPr>
        <p:txBody>
          <a:bodyPr wrap="square" rtlCol="0">
            <a:spAutoFit/>
          </a:bodyPr>
          <a:lstStyle/>
          <a:p>
            <a:r>
              <a:rPr lang="en-US" dirty="0">
                <a:solidFill>
                  <a:srgbClr val="0432FF"/>
                </a:solidFill>
                <a:latin typeface="Comic Sans MS" panose="030F0902030302020204" pitchFamily="66" charset="0"/>
                <a:cs typeface="Arial" panose="020B0604020202020204" pitchFamily="34" charset="0"/>
              </a:rPr>
              <a:t>EIC general purpose Detector around a new 3T Solenoid with hermetic coverage</a:t>
            </a:r>
          </a:p>
        </p:txBody>
      </p:sp>
      <p:pic>
        <p:nvPicPr>
          <p:cNvPr id="8" name="Picture 7">
            <a:extLst>
              <a:ext uri="{FF2B5EF4-FFF2-40B4-BE49-F238E27FC236}">
                <a16:creationId xmlns:a16="http://schemas.microsoft.com/office/drawing/2014/main" id="{8A43C00A-430C-BD45-87EA-638D33D94139}"/>
              </a:ext>
            </a:extLst>
          </p:cNvPr>
          <p:cNvPicPr>
            <a:picLocks noChangeAspect="1"/>
          </p:cNvPicPr>
          <p:nvPr/>
        </p:nvPicPr>
        <p:blipFill>
          <a:blip r:embed="rId2"/>
          <a:stretch>
            <a:fillRect/>
          </a:stretch>
        </p:blipFill>
        <p:spPr>
          <a:xfrm>
            <a:off x="76323" y="926118"/>
            <a:ext cx="9129324" cy="3912567"/>
          </a:xfrm>
          <a:prstGeom prst="rect">
            <a:avLst/>
          </a:prstGeom>
        </p:spPr>
      </p:pic>
      <p:sp>
        <p:nvSpPr>
          <p:cNvPr id="5" name="TextBox 4">
            <a:extLst>
              <a:ext uri="{FF2B5EF4-FFF2-40B4-BE49-F238E27FC236}">
                <a16:creationId xmlns:a16="http://schemas.microsoft.com/office/drawing/2014/main" id="{50314810-00F7-BB4B-82DC-02061CBD786F}"/>
              </a:ext>
            </a:extLst>
          </p:cNvPr>
          <p:cNvSpPr txBox="1"/>
          <p:nvPr/>
        </p:nvSpPr>
        <p:spPr>
          <a:xfrm>
            <a:off x="123291" y="4952144"/>
            <a:ext cx="8903292" cy="1754326"/>
          </a:xfrm>
          <a:prstGeom prst="rect">
            <a:avLst/>
          </a:prstGeom>
          <a:noFill/>
        </p:spPr>
        <p:txBody>
          <a:bodyPr wrap="square" rtlCol="0">
            <a:spAutoFit/>
          </a:bodyPr>
          <a:lstStyle/>
          <a:p>
            <a:pPr algn="l"/>
            <a:r>
              <a:rPr lang="en-US" b="1" dirty="0">
                <a:solidFill>
                  <a:srgbClr val="0432FF"/>
                </a:solidFill>
                <a:latin typeface="+mj-lt"/>
              </a:rPr>
              <a:t>Important to note:</a:t>
            </a:r>
          </a:p>
          <a:p>
            <a:pPr marL="285750" indent="-285750" algn="l">
              <a:buClr>
                <a:srgbClr val="0432FF"/>
              </a:buClr>
              <a:buFont typeface="Wingdings" pitchFamily="2" charset="2"/>
              <a:buChar char="Ø"/>
            </a:pPr>
            <a:r>
              <a:rPr lang="en-US" dirty="0">
                <a:latin typeface="+mj-lt"/>
              </a:rPr>
              <a:t>low multiplicity per event: &lt; 10 tracks</a:t>
            </a:r>
          </a:p>
          <a:p>
            <a:pPr marL="285750" indent="-285750" algn="l">
              <a:buClr>
                <a:srgbClr val="0432FF"/>
              </a:buClr>
              <a:buFont typeface="Wingdings" pitchFamily="2" charset="2"/>
              <a:buChar char="Ø"/>
            </a:pPr>
            <a:r>
              <a:rPr lang="en-US" dirty="0">
                <a:solidFill>
                  <a:srgbClr val="0432FF"/>
                </a:solidFill>
                <a:latin typeface="Symbol" pitchFamily="2" charset="2"/>
              </a:rPr>
              <a:t>h </a:t>
            </a:r>
            <a:r>
              <a:rPr lang="en-US" dirty="0">
                <a:solidFill>
                  <a:srgbClr val="0432FF"/>
                </a:solidFill>
                <a:latin typeface="+mj-lt"/>
              </a:rPr>
              <a:t>&gt; 2: </a:t>
            </a:r>
            <a:r>
              <a:rPr lang="en-US" dirty="0">
                <a:latin typeface="+mj-lt"/>
              </a:rPr>
              <a:t>avg. hadron track momenta @ 141 GeV: ~20 GeV</a:t>
            </a:r>
          </a:p>
          <a:p>
            <a:pPr marL="285750" indent="-285750">
              <a:buClr>
                <a:srgbClr val="0000FF"/>
              </a:buClr>
              <a:buFont typeface="Wingdings" pitchFamily="2" charset="2"/>
              <a:buChar char="Ø"/>
            </a:pPr>
            <a:r>
              <a:rPr lang="en-US" dirty="0">
                <a:latin typeface="+mj-lt"/>
                <a:cs typeface="Arial" panose="020B0604020202020204" pitchFamily="34" charset="0"/>
              </a:rPr>
              <a:t>No pileup from collisions 500 kHz @10</a:t>
            </a:r>
            <a:r>
              <a:rPr lang="en-US" baseline="30000" dirty="0">
                <a:latin typeface="+mj-lt"/>
                <a:cs typeface="Arial" panose="020B0604020202020204" pitchFamily="34" charset="0"/>
              </a:rPr>
              <a:t>34</a:t>
            </a:r>
            <a:r>
              <a:rPr lang="en-US" dirty="0">
                <a:latin typeface="+mj-lt"/>
                <a:cs typeface="Arial" panose="020B0604020202020204" pitchFamily="34" charset="0"/>
              </a:rPr>
              <a:t> cm</a:t>
            </a:r>
            <a:r>
              <a:rPr lang="en-US" baseline="30000" dirty="0">
                <a:latin typeface="+mj-lt"/>
                <a:cs typeface="Arial" panose="020B0604020202020204" pitchFamily="34" charset="0"/>
              </a:rPr>
              <a:t>-2</a:t>
            </a:r>
            <a:r>
              <a:rPr lang="en-US" dirty="0">
                <a:latin typeface="+mj-lt"/>
                <a:cs typeface="Arial" panose="020B0604020202020204" pitchFamily="34" charset="0"/>
              </a:rPr>
              <a:t>s</a:t>
            </a:r>
            <a:r>
              <a:rPr lang="en-US" baseline="30000" dirty="0">
                <a:latin typeface="+mj-lt"/>
                <a:cs typeface="Arial" panose="020B0604020202020204" pitchFamily="34" charset="0"/>
              </a:rPr>
              <a:t>-1 </a:t>
            </a:r>
            <a:r>
              <a:rPr lang="en-US" dirty="0">
                <a:solidFill>
                  <a:srgbClr val="0432FF"/>
                </a:solidFill>
                <a:latin typeface="+mj-lt"/>
                <a:cs typeface="Arial" panose="020B0604020202020204" pitchFamily="34" charset="0"/>
                <a:sym typeface="Wingdings" pitchFamily="2" charset="2"/>
              </a:rPr>
              <a:t></a:t>
            </a:r>
            <a:r>
              <a:rPr lang="en-US" dirty="0">
                <a:latin typeface="+mj-lt"/>
                <a:cs typeface="Arial" panose="020B0604020202020204" pitchFamily="34" charset="0"/>
                <a:sym typeface="Wingdings" pitchFamily="2" charset="2"/>
              </a:rPr>
              <a:t> coll. every 200 bunches</a:t>
            </a:r>
          </a:p>
          <a:p>
            <a:pPr marL="285750" indent="-285750">
              <a:buClr>
                <a:srgbClr val="0000FF"/>
              </a:buClr>
              <a:buFont typeface="Wingdings" pitchFamily="2" charset="2"/>
              <a:buChar char="Ø"/>
            </a:pPr>
            <a:r>
              <a:rPr lang="en-US" dirty="0">
                <a:latin typeface="+mj-lt"/>
                <a:cs typeface="Arial" panose="020B0604020202020204" pitchFamily="34" charset="0"/>
                <a:sym typeface="Wingdings" pitchFamily="2" charset="2"/>
              </a:rPr>
              <a:t>radiation environment much less harsh than LHC</a:t>
            </a:r>
            <a:endParaRPr lang="en-US" dirty="0">
              <a:latin typeface="+mj-lt"/>
              <a:cs typeface="Arial" panose="020B0604020202020204" pitchFamily="34" charset="0"/>
            </a:endParaRPr>
          </a:p>
          <a:p>
            <a:pPr algn="l"/>
            <a:endParaRPr lang="en-US" dirty="0">
              <a:latin typeface="+mj-lt"/>
            </a:endParaRPr>
          </a:p>
        </p:txBody>
      </p:sp>
      <p:cxnSp>
        <p:nvCxnSpPr>
          <p:cNvPr id="26" name="Straight Arrow Connector 25">
            <a:extLst>
              <a:ext uri="{FF2B5EF4-FFF2-40B4-BE49-F238E27FC236}">
                <a16:creationId xmlns:a16="http://schemas.microsoft.com/office/drawing/2014/main" id="{3F45D176-8529-4540-858D-5575289442A7}"/>
              </a:ext>
            </a:extLst>
          </p:cNvPr>
          <p:cNvCxnSpPr>
            <a:cxnSpLocks/>
          </p:cNvCxnSpPr>
          <p:nvPr/>
        </p:nvCxnSpPr>
        <p:spPr>
          <a:xfrm flipV="1">
            <a:off x="2789402" y="1926004"/>
            <a:ext cx="1661036" cy="29294"/>
          </a:xfrm>
          <a:prstGeom prst="straightConnector1">
            <a:avLst/>
          </a:prstGeom>
          <a:ln w="31750">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25B10F1-1F03-264D-8CB9-5E10EFAA81B9}"/>
              </a:ext>
            </a:extLst>
          </p:cNvPr>
          <p:cNvCxnSpPr>
            <a:cxnSpLocks/>
          </p:cNvCxnSpPr>
          <p:nvPr/>
        </p:nvCxnSpPr>
        <p:spPr>
          <a:xfrm flipH="1">
            <a:off x="4649407" y="1909986"/>
            <a:ext cx="1864961" cy="8053"/>
          </a:xfrm>
          <a:prstGeom prst="straightConnector1">
            <a:avLst/>
          </a:prstGeom>
          <a:ln w="317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E8D9AE3-4558-EE4A-AE00-A89E97B232A8}"/>
              </a:ext>
            </a:extLst>
          </p:cNvPr>
          <p:cNvSpPr txBox="1"/>
          <p:nvPr/>
        </p:nvSpPr>
        <p:spPr>
          <a:xfrm>
            <a:off x="6514368" y="1725320"/>
            <a:ext cx="1005403" cy="369332"/>
          </a:xfrm>
          <a:prstGeom prst="rect">
            <a:avLst/>
          </a:prstGeom>
          <a:noFill/>
        </p:spPr>
        <p:txBody>
          <a:bodyPr wrap="none" rtlCol="0">
            <a:spAutoFit/>
          </a:bodyPr>
          <a:lstStyle/>
          <a:p>
            <a:pPr algn="l"/>
            <a:r>
              <a:rPr lang="en-US" dirty="0">
                <a:latin typeface="+mj-lt"/>
              </a:rPr>
              <a:t>electron</a:t>
            </a:r>
          </a:p>
        </p:txBody>
      </p:sp>
      <p:sp>
        <p:nvSpPr>
          <p:cNvPr id="37" name="TextBox 36">
            <a:extLst>
              <a:ext uri="{FF2B5EF4-FFF2-40B4-BE49-F238E27FC236}">
                <a16:creationId xmlns:a16="http://schemas.microsoft.com/office/drawing/2014/main" id="{4BB790BD-6F8C-2A40-8CE1-0866B2943423}"/>
              </a:ext>
            </a:extLst>
          </p:cNvPr>
          <p:cNvSpPr txBox="1"/>
          <p:nvPr/>
        </p:nvSpPr>
        <p:spPr>
          <a:xfrm>
            <a:off x="2245703" y="1755320"/>
            <a:ext cx="1231234" cy="369332"/>
          </a:xfrm>
          <a:prstGeom prst="rect">
            <a:avLst/>
          </a:prstGeom>
          <a:noFill/>
        </p:spPr>
        <p:txBody>
          <a:bodyPr wrap="square" rtlCol="0">
            <a:spAutoFit/>
          </a:bodyPr>
          <a:lstStyle/>
          <a:p>
            <a:pPr algn="l"/>
            <a:r>
              <a:rPr lang="en-US" dirty="0">
                <a:latin typeface="+mj-lt"/>
              </a:rPr>
              <a:t>p/A</a:t>
            </a:r>
          </a:p>
        </p:txBody>
      </p:sp>
    </p:spTree>
    <p:extLst>
      <p:ext uri="{BB962C8B-B14F-4D97-AF65-F5344CB8AC3E}">
        <p14:creationId xmlns:p14="http://schemas.microsoft.com/office/powerpoint/2010/main" val="1213806051"/>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3BCC47-A7D0-BA46-9D68-7F76D280D57C}"/>
              </a:ext>
            </a:extLst>
          </p:cNvPr>
          <p:cNvSpPr>
            <a:spLocks noGrp="1"/>
          </p:cNvSpPr>
          <p:nvPr>
            <p:ph type="dt" sz="half" idx="10"/>
          </p:nvPr>
        </p:nvSpPr>
        <p:spPr/>
        <p:txBody>
          <a:bodyPr/>
          <a:lstStyle/>
          <a:p>
            <a:r>
              <a:rPr lang="en-US"/>
              <a:t>E.C. Aschenauer</a:t>
            </a:r>
            <a:endParaRPr lang="en-US" dirty="0"/>
          </a:p>
        </p:txBody>
      </p:sp>
      <p:sp>
        <p:nvSpPr>
          <p:cNvPr id="4" name="Slide Number Placeholder 3">
            <a:extLst>
              <a:ext uri="{FF2B5EF4-FFF2-40B4-BE49-F238E27FC236}">
                <a16:creationId xmlns:a16="http://schemas.microsoft.com/office/drawing/2014/main" id="{EDCB63A2-B480-BF49-B7D9-4C3ADB01EC14}"/>
              </a:ext>
            </a:extLst>
          </p:cNvPr>
          <p:cNvSpPr>
            <a:spLocks noGrp="1"/>
          </p:cNvSpPr>
          <p:nvPr>
            <p:ph type="sldNum" sz="quarter" idx="12"/>
          </p:nvPr>
        </p:nvSpPr>
        <p:spPr/>
        <p:txBody>
          <a:bodyPr/>
          <a:lstStyle/>
          <a:p>
            <a:fld id="{893C5830-40F3-F04E-B2E3-10E6672BA8FF}" type="slidenum">
              <a:rPr lang="en-US" smtClean="0"/>
              <a:pPr/>
              <a:t>16</a:t>
            </a:fld>
            <a:endParaRPr lang="en-US"/>
          </a:p>
        </p:txBody>
      </p:sp>
      <p:sp>
        <p:nvSpPr>
          <p:cNvPr id="5" name="Title 4">
            <a:extLst>
              <a:ext uri="{FF2B5EF4-FFF2-40B4-BE49-F238E27FC236}">
                <a16:creationId xmlns:a16="http://schemas.microsoft.com/office/drawing/2014/main" id="{2459BD2D-A4AC-594E-9073-B012A231AF46}"/>
              </a:ext>
            </a:extLst>
          </p:cNvPr>
          <p:cNvSpPr>
            <a:spLocks noGrp="1"/>
          </p:cNvSpPr>
          <p:nvPr>
            <p:ph type="title"/>
          </p:nvPr>
        </p:nvSpPr>
        <p:spPr/>
        <p:txBody>
          <a:bodyPr/>
          <a:lstStyle/>
          <a:p>
            <a:r>
              <a:rPr lang="en-US" dirty="0"/>
              <a:t>Subdetector Technology Choices</a:t>
            </a:r>
          </a:p>
        </p:txBody>
      </p:sp>
      <p:sp>
        <p:nvSpPr>
          <p:cNvPr id="8" name="Curved Right Arrow 7">
            <a:extLst>
              <a:ext uri="{FF2B5EF4-FFF2-40B4-BE49-F238E27FC236}">
                <a16:creationId xmlns:a16="http://schemas.microsoft.com/office/drawing/2014/main" id="{DB53DA9C-8777-7E4F-A082-150273B0C59C}"/>
              </a:ext>
            </a:extLst>
          </p:cNvPr>
          <p:cNvSpPr/>
          <p:nvPr/>
        </p:nvSpPr>
        <p:spPr bwMode="auto">
          <a:xfrm>
            <a:off x="408166" y="5685939"/>
            <a:ext cx="558800"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TextBox 8">
            <a:extLst>
              <a:ext uri="{FF2B5EF4-FFF2-40B4-BE49-F238E27FC236}">
                <a16:creationId xmlns:a16="http://schemas.microsoft.com/office/drawing/2014/main" id="{0D0236D2-FD68-A249-9E26-157C141B15F1}"/>
              </a:ext>
            </a:extLst>
          </p:cNvPr>
          <p:cNvSpPr txBox="1"/>
          <p:nvPr/>
        </p:nvSpPr>
        <p:spPr>
          <a:xfrm>
            <a:off x="864178" y="5564560"/>
            <a:ext cx="7858241" cy="1015663"/>
          </a:xfrm>
          <a:prstGeom prst="rect">
            <a:avLst/>
          </a:prstGeom>
          <a:noFill/>
        </p:spPr>
        <p:txBody>
          <a:bodyPr wrap="none" rtlCol="0">
            <a:spAutoFit/>
          </a:bodyPr>
          <a:lstStyle/>
          <a:p>
            <a:pPr algn="ctr"/>
            <a:r>
              <a:rPr lang="en-US" b="1" dirty="0">
                <a:solidFill>
                  <a:srgbClr val="0432FF"/>
                </a:solidFill>
                <a:latin typeface="Comic Sans MS" panose="030F0902030302020204" pitchFamily="66" charset="0"/>
                <a:cs typeface="Arial" panose="020B0604020202020204" pitchFamily="34" charset="0"/>
              </a:rPr>
              <a:t>Alternatives to primary technologies for the different subdetectors</a:t>
            </a:r>
          </a:p>
          <a:p>
            <a:pPr algn="ctr"/>
            <a:r>
              <a:rPr lang="en-US" b="1" dirty="0">
                <a:solidFill>
                  <a:srgbClr val="0432FF"/>
                </a:solidFill>
                <a:latin typeface="Comic Sans MS" panose="030F0902030302020204" pitchFamily="66" charset="0"/>
                <a:cs typeface="Arial" panose="020B0604020202020204" pitchFamily="34" charset="0"/>
              </a:rPr>
              <a:t>fulfilling the requirements </a:t>
            </a:r>
          </a:p>
          <a:p>
            <a:pPr algn="ctr"/>
            <a:r>
              <a:rPr lang="en-US" sz="2400" b="1" dirty="0">
                <a:solidFill>
                  <a:srgbClr val="0432FF"/>
                </a:solidFill>
                <a:latin typeface="Comic Sans MS" panose="030F0902030302020204" pitchFamily="66" charset="0"/>
                <a:cs typeface="Arial" panose="020B0604020202020204" pitchFamily="34" charset="0"/>
                <a:sym typeface="Wingdings" pitchFamily="2" charset="2"/>
              </a:rPr>
              <a:t> risk reduction and critical for complementarity</a:t>
            </a:r>
            <a:endParaRPr lang="en-US" sz="2400" b="1" dirty="0">
              <a:solidFill>
                <a:srgbClr val="0432FF"/>
              </a:solidFill>
              <a:latin typeface="Comic Sans MS" panose="030F0902030302020204" pitchFamily="66" charset="0"/>
              <a:cs typeface="Arial" panose="020B0604020202020204" pitchFamily="34" charset="0"/>
            </a:endParaRPr>
          </a:p>
        </p:txBody>
      </p:sp>
      <p:pic>
        <p:nvPicPr>
          <p:cNvPr id="10" name="Picture 9">
            <a:extLst>
              <a:ext uri="{FF2B5EF4-FFF2-40B4-BE49-F238E27FC236}">
                <a16:creationId xmlns:a16="http://schemas.microsoft.com/office/drawing/2014/main" id="{460DB9AC-29FD-CC47-888B-F6E3D9898CB2}"/>
              </a:ext>
            </a:extLst>
          </p:cNvPr>
          <p:cNvPicPr>
            <a:picLocks noChangeAspect="1"/>
          </p:cNvPicPr>
          <p:nvPr/>
        </p:nvPicPr>
        <p:blipFill>
          <a:blip r:embed="rId2"/>
          <a:srcRect/>
          <a:stretch/>
        </p:blipFill>
        <p:spPr>
          <a:xfrm>
            <a:off x="9136" y="661932"/>
            <a:ext cx="9134864" cy="4950177"/>
          </a:xfrm>
          <a:prstGeom prst="rect">
            <a:avLst/>
          </a:prstGeom>
        </p:spPr>
      </p:pic>
      <p:sp>
        <p:nvSpPr>
          <p:cNvPr id="11" name="Rectangle 10">
            <a:extLst>
              <a:ext uri="{FF2B5EF4-FFF2-40B4-BE49-F238E27FC236}">
                <a16:creationId xmlns:a16="http://schemas.microsoft.com/office/drawing/2014/main" id="{A9D6D72D-96D9-2D41-B608-21BB57EA745B}"/>
              </a:ext>
            </a:extLst>
          </p:cNvPr>
          <p:cNvSpPr/>
          <p:nvPr/>
        </p:nvSpPr>
        <p:spPr>
          <a:xfrm>
            <a:off x="2016191" y="769236"/>
            <a:ext cx="2404380" cy="3672114"/>
          </a:xfrm>
          <a:prstGeom prst="rect">
            <a:avLst/>
          </a:prstGeom>
          <a:solidFill>
            <a:srgbClr val="FFC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2750401"/>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17</a:t>
            </a:fld>
            <a:endParaRPr lang="en-US"/>
          </a:p>
        </p:txBody>
      </p:sp>
      <p:sp>
        <p:nvSpPr>
          <p:cNvPr id="2" name="Title 1"/>
          <p:cNvSpPr>
            <a:spLocks noGrp="1"/>
          </p:cNvSpPr>
          <p:nvPr>
            <p:ph type="title"/>
          </p:nvPr>
        </p:nvSpPr>
        <p:spPr>
          <a:xfrm>
            <a:off x="1767070" y="14446"/>
            <a:ext cx="5571160" cy="584669"/>
          </a:xfrm>
        </p:spPr>
        <p:txBody>
          <a:bodyPr>
            <a:noAutofit/>
          </a:bodyPr>
          <a:lstStyle/>
          <a:p>
            <a:pPr algn="ctr"/>
            <a:r>
              <a:rPr lang="en-US" dirty="0"/>
              <a:t>Barrel and </a:t>
            </a:r>
            <a:r>
              <a:rPr lang="en-US" dirty="0" err="1"/>
              <a:t>EndcapTracking</a:t>
            </a:r>
            <a:endParaRPr lang="en-US" dirty="0"/>
          </a:p>
        </p:txBody>
      </p:sp>
      <p:sp>
        <p:nvSpPr>
          <p:cNvPr id="9" name="Concept Detectors…">
            <a:extLst>
              <a:ext uri="{FF2B5EF4-FFF2-40B4-BE49-F238E27FC236}">
                <a16:creationId xmlns:a16="http://schemas.microsoft.com/office/drawing/2014/main" id="{CE5A0A25-49FC-F245-86EC-03E5A12C7725}"/>
              </a:ext>
            </a:extLst>
          </p:cNvPr>
          <p:cNvSpPr txBox="1">
            <a:spLocks/>
          </p:cNvSpPr>
          <p:nvPr/>
        </p:nvSpPr>
        <p:spPr>
          <a:xfrm>
            <a:off x="0" y="428353"/>
            <a:ext cx="4818580" cy="2589167"/>
          </a:xfrm>
          <a:prstGeom prst="rect">
            <a:avLst/>
          </a:prstGeom>
        </p:spPr>
        <p:txBody>
          <a:bodyPr vert="horz" lIns="50800" tIns="50800" rIns="50800" bIns="50800" rtlCol="0" anchor="t">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41275" lvl="0" indent="0" algn="l" defTabSz="912853" rtl="0" eaLnBrk="1" fontAlgn="auto" latinLnBrk="0" hangingPunct="1">
              <a:lnSpc>
                <a:spcPct val="100000"/>
              </a:lnSpc>
              <a:spcBef>
                <a:spcPct val="20000"/>
              </a:spcBef>
              <a:spcAft>
                <a:spcPts val="0"/>
              </a:spcAft>
              <a:buClr>
                <a:srgbClr val="0432FF"/>
              </a:buClr>
              <a:buSzPct val="100000"/>
              <a:buNone/>
              <a:tabLst/>
              <a:defRPr sz="2200">
                <a:solidFill>
                  <a:srgbClr val="000000"/>
                </a:solidFill>
                <a:uFill>
                  <a:solidFill>
                    <a:srgbClr val="000000"/>
                  </a:solidFill>
                </a:uFill>
                <a:latin typeface="+mn-lt"/>
                <a:ea typeface="+mn-ea"/>
                <a:cs typeface="+mn-cs"/>
                <a:sym typeface="Arial"/>
              </a:defRPr>
            </a:pPr>
            <a:r>
              <a:rPr lang="en-US" sz="1800" b="1" dirty="0">
                <a:solidFill>
                  <a:srgbClr val="0432FF"/>
                </a:solidFill>
                <a:uFill>
                  <a:solidFill>
                    <a:srgbClr val="000000"/>
                  </a:solidFill>
                </a:uFill>
                <a:latin typeface="Symbol" pitchFamily="2" charset="2"/>
                <a:sym typeface="Arial"/>
              </a:rPr>
              <a:t>m</a:t>
            </a:r>
            <a:r>
              <a:rPr lang="en-US" sz="1800" b="1" dirty="0">
                <a:solidFill>
                  <a:srgbClr val="0432FF"/>
                </a:solidFill>
                <a:uFill>
                  <a:solidFill>
                    <a:srgbClr val="000000"/>
                  </a:solidFill>
                </a:uFill>
                <a:latin typeface="Comic Sans MS" panose="030F0902030302020204" pitchFamily="66" charset="0"/>
                <a:sym typeface="Arial"/>
              </a:rPr>
              <a:t>-Vertex:</a:t>
            </a:r>
          </a:p>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sym typeface="Arial"/>
              </a:rPr>
              <a:t>For primary and secondary vertex reconstruction </a:t>
            </a:r>
          </a:p>
          <a:p>
            <a:pPr marR="41275" lvl="0">
              <a:buClr>
                <a:srgbClr val="0432FF"/>
              </a:buClr>
              <a:buSzPct val="100000"/>
              <a:buFont typeface="Wingdings" pitchFamily="2" charset="2"/>
              <a:buChar char="q"/>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sym typeface="Arial"/>
              </a:rPr>
              <a:t>Low material budget: 0.05% X/X</a:t>
            </a:r>
            <a:r>
              <a:rPr lang="en-US" sz="1600" baseline="-25000" dirty="0">
                <a:solidFill>
                  <a:srgbClr val="000000"/>
                </a:solidFill>
                <a:uFill>
                  <a:solidFill>
                    <a:srgbClr val="000000"/>
                  </a:solidFill>
                </a:uFill>
                <a:latin typeface="Comic Sans MS" panose="030F0902030302020204" pitchFamily="66" charset="0"/>
                <a:sym typeface="Arial"/>
              </a:rPr>
              <a:t>0</a:t>
            </a:r>
            <a:r>
              <a:rPr lang="en-US" sz="1600" dirty="0">
                <a:solidFill>
                  <a:srgbClr val="000000"/>
                </a:solidFill>
                <a:uFill>
                  <a:solidFill>
                    <a:srgbClr val="000000"/>
                  </a:solidFill>
                </a:uFill>
                <a:latin typeface="Comic Sans MS" panose="030F0902030302020204" pitchFamily="66" charset="0"/>
                <a:sym typeface="Arial"/>
              </a:rPr>
              <a:t> per layer </a:t>
            </a:r>
            <a:endPar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endParaRPr>
          </a:p>
          <a:p>
            <a:pPr marL="0" marR="41275" indent="0">
              <a:buClr>
                <a:srgbClr val="FF2600"/>
              </a:buClr>
              <a:buSzPct val="175000"/>
              <a:buNone/>
              <a:defRPr sz="2200">
                <a:solidFill>
                  <a:srgbClr val="000000"/>
                </a:solidFill>
                <a:uFill>
                  <a:solidFill>
                    <a:srgbClr val="000000"/>
                  </a:solidFill>
                </a:uFill>
                <a:latin typeface="+mn-lt"/>
                <a:ea typeface="+mn-ea"/>
                <a:cs typeface="+mn-cs"/>
                <a:sym typeface="Arial"/>
              </a:defRPr>
            </a:pPr>
            <a:r>
              <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rPr>
              <a:t>     High spatial resolution: 1</a:t>
            </a:r>
            <a:r>
              <a:rPr lang="en-US" sz="1600" dirty="0">
                <a:solidFill>
                  <a:srgbClr val="000000"/>
                </a:solidFill>
                <a:uFill>
                  <a:solidFill>
                    <a:srgbClr val="000000"/>
                  </a:solidFill>
                </a:uFill>
                <a:latin typeface="Comic Sans MS" panose="030F0902030302020204" pitchFamily="66" charset="0"/>
                <a:cs typeface="Symbol" charset="2"/>
                <a:sym typeface="Arial"/>
              </a:rPr>
              <a:t>0 </a:t>
            </a:r>
            <a:r>
              <a:rPr lang="en-US" sz="1600" dirty="0">
                <a:solidFill>
                  <a:srgbClr val="000000"/>
                </a:solidFill>
                <a:uFill>
                  <a:solidFill>
                    <a:srgbClr val="000000"/>
                  </a:solidFill>
                </a:uFill>
                <a:latin typeface="Symbol" pitchFamily="2" charset="2"/>
                <a:cs typeface="Symbol" charset="2"/>
                <a:sym typeface="Arial"/>
              </a:rPr>
              <a:t>m</a:t>
            </a:r>
            <a:r>
              <a:rPr lang="en-US" sz="1600" dirty="0">
                <a:solidFill>
                  <a:srgbClr val="000000"/>
                </a:solidFill>
                <a:uFill>
                  <a:solidFill>
                    <a:srgbClr val="000000"/>
                  </a:solidFill>
                </a:uFill>
                <a:latin typeface="Comic Sans MS" panose="030F0902030302020204" pitchFamily="66" charset="0"/>
                <a:cs typeface="Symbol" charset="2"/>
                <a:sym typeface="Arial"/>
              </a:rPr>
              <a:t>m pitch MAPS</a:t>
            </a:r>
          </a:p>
          <a:p>
            <a:pPr marL="0" marR="41275" lvl="0" indent="0" algn="l" defTabSz="912853" rtl="0" eaLnBrk="1" fontAlgn="auto" latinLnBrk="0" hangingPunct="1">
              <a:lnSpc>
                <a:spcPct val="100000"/>
              </a:lnSpc>
              <a:spcBef>
                <a:spcPct val="20000"/>
              </a:spcBef>
              <a:spcAft>
                <a:spcPts val="0"/>
              </a:spcAft>
              <a:buClr>
                <a:srgbClr val="FF2600"/>
              </a:buClr>
              <a:buSzPct val="175000"/>
              <a:buNone/>
              <a:tabLst/>
              <a:defRPr sz="2200">
                <a:solidFill>
                  <a:srgbClr val="000000"/>
                </a:solidFill>
                <a:uFill>
                  <a:solidFill>
                    <a:srgbClr val="000000"/>
                  </a:solidFill>
                </a:uFill>
                <a:latin typeface="+mn-lt"/>
                <a:ea typeface="+mn-ea"/>
                <a:cs typeface="+mn-cs"/>
                <a:sym typeface="Arial"/>
              </a:defRPr>
            </a:pPr>
            <a:r>
              <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rPr>
              <a:t>     </a:t>
            </a:r>
            <a:r>
              <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Wingdings" pitchFamily="2" charset="2"/>
              </a:rPr>
              <a:t> ref. Alice ITS3</a:t>
            </a:r>
          </a:p>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sym typeface="Wingdings" pitchFamily="2" charset="2"/>
              </a:rPr>
              <a:t>Compromise:</a:t>
            </a:r>
            <a:endPar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endParaRPr>
          </a:p>
          <a:p>
            <a:pPr marL="603250" marR="41275" lvl="1" indent="-28575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cs typeface="Symbol" charset="2"/>
                <a:sym typeface="Arial"/>
              </a:rPr>
              <a:t>20 mm pixels and </a:t>
            </a:r>
            <a:r>
              <a:rPr lang="en-US" sz="1600" dirty="0">
                <a:solidFill>
                  <a:srgbClr val="000000"/>
                </a:solidFill>
                <a:uFill>
                  <a:solidFill>
                    <a:srgbClr val="000000"/>
                  </a:solidFill>
                </a:uFill>
                <a:latin typeface="Comic Sans MS" panose="030F0902030302020204" pitchFamily="66" charset="0"/>
                <a:sym typeface="Arial"/>
              </a:rPr>
              <a:t>~0.3% X/X</a:t>
            </a:r>
            <a:r>
              <a:rPr lang="en-US" sz="1600" baseline="-25000" dirty="0">
                <a:solidFill>
                  <a:srgbClr val="000000"/>
                </a:solidFill>
                <a:uFill>
                  <a:solidFill>
                    <a:srgbClr val="000000"/>
                  </a:solidFill>
                </a:uFill>
                <a:latin typeface="Comic Sans MS" panose="030F0902030302020204" pitchFamily="66" charset="0"/>
                <a:sym typeface="Arial"/>
              </a:rPr>
              <a:t>0</a:t>
            </a:r>
            <a:r>
              <a:rPr lang="en-US" sz="1600" dirty="0">
                <a:solidFill>
                  <a:srgbClr val="000000"/>
                </a:solidFill>
                <a:uFill>
                  <a:solidFill>
                    <a:srgbClr val="000000"/>
                  </a:solidFill>
                </a:uFill>
                <a:latin typeface="Comic Sans MS" panose="030F0902030302020204" pitchFamily="66" charset="0"/>
                <a:sym typeface="Arial"/>
              </a:rPr>
              <a:t> per layer </a:t>
            </a:r>
            <a:endParaRPr lang="en-US" sz="1600" dirty="0">
              <a:solidFill>
                <a:srgbClr val="000000"/>
              </a:solidFill>
              <a:uFill>
                <a:solidFill>
                  <a:srgbClr val="000000"/>
                </a:solidFill>
              </a:uFill>
              <a:latin typeface="Comic Sans MS" panose="030F0902030302020204" pitchFamily="66" charset="0"/>
              <a:cs typeface="Symbol" charset="2"/>
              <a:sym typeface="Arial"/>
            </a:endParaRPr>
          </a:p>
          <a:p>
            <a:pPr marL="260985" marR="41275" indent="-342900">
              <a:buClr>
                <a:srgbClr val="0432FF"/>
              </a:buClr>
              <a:buSzPct val="100000"/>
              <a:buFont typeface="Wingdings" pitchFamily="2" charset="2"/>
              <a:buChar char="q"/>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cs typeface="Symbol" charset="2"/>
                <a:sym typeface="Arial"/>
              </a:rPr>
              <a:t>Barrel+ Disks for endcaps </a:t>
            </a:r>
            <a:endParaRPr lang="en-US" sz="1600" b="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cs typeface="Symbol" charset="2"/>
            </a:endParaRPr>
          </a:p>
        </p:txBody>
      </p:sp>
      <p:pic>
        <p:nvPicPr>
          <p:cNvPr id="5" name="Picture 4" descr="Chart&#10;&#10;Description automatically generated with medium confidence">
            <a:extLst>
              <a:ext uri="{FF2B5EF4-FFF2-40B4-BE49-F238E27FC236}">
                <a16:creationId xmlns:a16="http://schemas.microsoft.com/office/drawing/2014/main" id="{BD46374E-4EE1-9D40-A858-4F75337DBE7F}"/>
              </a:ext>
            </a:extLst>
          </p:cNvPr>
          <p:cNvPicPr>
            <a:picLocks noChangeAspect="1"/>
          </p:cNvPicPr>
          <p:nvPr/>
        </p:nvPicPr>
        <p:blipFill>
          <a:blip r:embed="rId2"/>
          <a:stretch>
            <a:fillRect/>
          </a:stretch>
        </p:blipFill>
        <p:spPr>
          <a:xfrm>
            <a:off x="1103911" y="4614167"/>
            <a:ext cx="3460750" cy="2241550"/>
          </a:xfrm>
          <a:prstGeom prst="rect">
            <a:avLst/>
          </a:prstGeom>
        </p:spPr>
      </p:pic>
      <p:sp>
        <p:nvSpPr>
          <p:cNvPr id="8" name="Date Placeholder 7">
            <a:extLst>
              <a:ext uri="{FF2B5EF4-FFF2-40B4-BE49-F238E27FC236}">
                <a16:creationId xmlns:a16="http://schemas.microsoft.com/office/drawing/2014/main" id="{D24BBB18-AB72-7E4D-B0AC-CC1F896D4B84}"/>
              </a:ext>
            </a:extLst>
          </p:cNvPr>
          <p:cNvSpPr>
            <a:spLocks noGrp="1"/>
          </p:cNvSpPr>
          <p:nvPr>
            <p:ph type="dt" sz="half" idx="10"/>
          </p:nvPr>
        </p:nvSpPr>
        <p:spPr/>
        <p:txBody>
          <a:bodyPr/>
          <a:lstStyle/>
          <a:p>
            <a:r>
              <a:rPr lang="en-US"/>
              <a:t>E.C. Aschenauer</a:t>
            </a:r>
            <a:endParaRPr lang="en-US" dirty="0"/>
          </a:p>
        </p:txBody>
      </p:sp>
      <p:sp>
        <p:nvSpPr>
          <p:cNvPr id="10" name="Concept Detectors…">
            <a:extLst>
              <a:ext uri="{FF2B5EF4-FFF2-40B4-BE49-F238E27FC236}">
                <a16:creationId xmlns:a16="http://schemas.microsoft.com/office/drawing/2014/main" id="{3B3BA674-1970-4A45-98BA-19F060488EA2}"/>
              </a:ext>
            </a:extLst>
          </p:cNvPr>
          <p:cNvSpPr txBox="1">
            <a:spLocks/>
          </p:cNvSpPr>
          <p:nvPr/>
        </p:nvSpPr>
        <p:spPr>
          <a:xfrm>
            <a:off x="4608340" y="450249"/>
            <a:ext cx="4579339" cy="1809322"/>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41275" lvl="0" indent="0" algn="l" defTabSz="912853" rtl="0" eaLnBrk="1" fontAlgn="auto" latinLnBrk="0" hangingPunct="1">
              <a:lnSpc>
                <a:spcPct val="100000"/>
              </a:lnSpc>
              <a:spcBef>
                <a:spcPct val="20000"/>
              </a:spcBef>
              <a:spcAft>
                <a:spcPts val="0"/>
              </a:spcAft>
              <a:buClr>
                <a:srgbClr val="0432FF"/>
              </a:buClr>
              <a:buSzPct val="100000"/>
              <a:buNone/>
              <a:tabLst/>
              <a:defRPr sz="2200">
                <a:solidFill>
                  <a:srgbClr val="000000"/>
                </a:solidFill>
                <a:uFill>
                  <a:solidFill>
                    <a:srgbClr val="000000"/>
                  </a:solidFill>
                </a:uFill>
                <a:latin typeface="+mn-lt"/>
                <a:ea typeface="+mn-ea"/>
                <a:cs typeface="+mn-cs"/>
                <a:sym typeface="Arial"/>
              </a:defRPr>
            </a:pPr>
            <a:r>
              <a:rPr kumimoji="0" lang="en-US" sz="1800" b="1" i="0" u="none" strike="noStrike" kern="1200" cap="none" spc="0" normalizeH="0" baseline="0" noProof="0" dirty="0">
                <a:ln>
                  <a:noFill/>
                </a:ln>
                <a:solidFill>
                  <a:srgbClr val="0432FF"/>
                </a:solidFill>
                <a:effectLst/>
                <a:uLnTx/>
                <a:uFill>
                  <a:solidFill>
                    <a:srgbClr val="000000"/>
                  </a:solidFill>
                </a:uFill>
                <a:latin typeface="Comic Sans MS" panose="030F0902030302020204" pitchFamily="66" charset="0"/>
                <a:sym typeface="Arial"/>
              </a:rPr>
              <a:t>Micro-Pattern Gas Detectors</a:t>
            </a:r>
          </a:p>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rPr>
              <a:t>To improve momentum resolution at large </a:t>
            </a:r>
            <a:r>
              <a:rPr kumimoji="0" lang="en-US" sz="1600" i="0" u="none" strike="noStrike" kern="1200" cap="none" spc="0" normalizeH="0" baseline="0" noProof="0" dirty="0" err="1">
                <a:ln>
                  <a:noFill/>
                </a:ln>
                <a:solidFill>
                  <a:srgbClr val="000000"/>
                </a:solidFill>
                <a:effectLst/>
                <a:uLnTx/>
                <a:uFill>
                  <a:solidFill>
                    <a:srgbClr val="000000"/>
                  </a:solidFill>
                </a:uFill>
                <a:latin typeface="Comic Sans MS" panose="030F0902030302020204" pitchFamily="66" charset="0"/>
                <a:sym typeface="Arial"/>
              </a:rPr>
              <a:t>rapidities</a:t>
            </a:r>
            <a:r>
              <a:rPr lang="en-US" sz="1600" dirty="0">
                <a:solidFill>
                  <a:srgbClr val="000000"/>
                </a:solidFill>
                <a:uFill>
                  <a:solidFill>
                    <a:srgbClr val="000000"/>
                  </a:solidFill>
                </a:uFill>
                <a:latin typeface="Comic Sans MS" panose="030F0902030302020204" pitchFamily="66" charset="0"/>
                <a:sym typeface="Arial"/>
              </a:rPr>
              <a:t>. </a:t>
            </a:r>
            <a:endPar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endParaRPr>
          </a:p>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rPr>
              <a:t>Spatial resolution</a:t>
            </a:r>
            <a:r>
              <a:rPr lang="en-US" sz="1600" dirty="0">
                <a:solidFill>
                  <a:srgbClr val="000000"/>
                </a:solidFill>
                <a:uFill>
                  <a:solidFill>
                    <a:srgbClr val="000000"/>
                  </a:solidFill>
                </a:uFill>
                <a:latin typeface="Comic Sans MS" panose="030F0902030302020204" pitchFamily="66" charset="0"/>
                <a:sym typeface="Arial"/>
              </a:rPr>
              <a:t> well below 100 </a:t>
            </a:r>
            <a:r>
              <a:rPr lang="en-US" sz="1600" dirty="0">
                <a:solidFill>
                  <a:srgbClr val="000000"/>
                </a:solidFill>
                <a:uFill>
                  <a:solidFill>
                    <a:srgbClr val="000000"/>
                  </a:solidFill>
                </a:uFill>
                <a:latin typeface="Symbol" pitchFamily="2" charset="2"/>
                <a:sym typeface="Arial"/>
              </a:rPr>
              <a:t>m</a:t>
            </a:r>
            <a:r>
              <a:rPr lang="en-US" sz="1600" dirty="0">
                <a:solidFill>
                  <a:srgbClr val="000000"/>
                </a:solidFill>
                <a:uFill>
                  <a:solidFill>
                    <a:srgbClr val="000000"/>
                  </a:solidFill>
                </a:uFill>
                <a:latin typeface="Comic Sans MS" panose="030F0902030302020204" pitchFamily="66" charset="0"/>
                <a:sym typeface="Arial"/>
              </a:rPr>
              <a:t>m</a:t>
            </a:r>
          </a:p>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rPr>
              <a:t>Large</a:t>
            </a:r>
            <a:r>
              <a:rPr lang="en-US" sz="1600" dirty="0">
                <a:solidFill>
                  <a:srgbClr val="000000"/>
                </a:solidFill>
                <a:uFill>
                  <a:solidFill>
                    <a:srgbClr val="000000"/>
                  </a:solidFill>
                </a:uFill>
                <a:latin typeface="Comic Sans MS" panose="030F0902030302020204" pitchFamily="66" charset="0"/>
                <a:sym typeface="Arial"/>
              </a:rPr>
              <a:t>-</a:t>
            </a:r>
            <a:r>
              <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rPr>
              <a:t>area detector</a:t>
            </a:r>
            <a:r>
              <a:rPr lang="en-US" sz="1600" dirty="0">
                <a:solidFill>
                  <a:srgbClr val="000000"/>
                </a:solidFill>
                <a:uFill>
                  <a:solidFill>
                    <a:srgbClr val="000000"/>
                  </a:solidFill>
                </a:uFill>
                <a:latin typeface="Comic Sans MS" panose="030F0902030302020204" pitchFamily="66" charset="0"/>
                <a:sym typeface="Arial"/>
              </a:rPr>
              <a:t>s possible</a:t>
            </a:r>
          </a:p>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rPr>
              <a:t>Cost efficient compared to silicon</a:t>
            </a:r>
          </a:p>
        </p:txBody>
      </p:sp>
      <p:pic>
        <p:nvPicPr>
          <p:cNvPr id="11" name="Picture 10">
            <a:extLst>
              <a:ext uri="{FF2B5EF4-FFF2-40B4-BE49-F238E27FC236}">
                <a16:creationId xmlns:a16="http://schemas.microsoft.com/office/drawing/2014/main" id="{CD47D6E5-FB59-E243-B056-560F78617D20}"/>
              </a:ext>
            </a:extLst>
          </p:cNvPr>
          <p:cNvPicPr>
            <a:picLocks noChangeAspect="1"/>
          </p:cNvPicPr>
          <p:nvPr/>
        </p:nvPicPr>
        <p:blipFill>
          <a:blip r:embed="rId3"/>
          <a:stretch>
            <a:fillRect/>
          </a:stretch>
        </p:blipFill>
        <p:spPr>
          <a:xfrm>
            <a:off x="6323808" y="2384697"/>
            <a:ext cx="2765836" cy="1809322"/>
          </a:xfrm>
          <a:prstGeom prst="rect">
            <a:avLst/>
          </a:prstGeom>
          <a:solidFill>
            <a:schemeClr val="bg1"/>
          </a:solidFill>
          <a:ln>
            <a:solidFill>
              <a:schemeClr val="accent1">
                <a:shade val="50000"/>
              </a:schemeClr>
            </a:solidFill>
          </a:ln>
        </p:spPr>
      </p:pic>
      <p:pic>
        <p:nvPicPr>
          <p:cNvPr id="12" name="Picture 11" descr="Chart, scatter chart&#10;&#10;Description automatically generated">
            <a:extLst>
              <a:ext uri="{FF2B5EF4-FFF2-40B4-BE49-F238E27FC236}">
                <a16:creationId xmlns:a16="http://schemas.microsoft.com/office/drawing/2014/main" id="{A8DEF036-34CE-CF45-AA3D-FE0F9494CB27}"/>
              </a:ext>
            </a:extLst>
          </p:cNvPr>
          <p:cNvPicPr>
            <a:picLocks noChangeAspect="1"/>
          </p:cNvPicPr>
          <p:nvPr/>
        </p:nvPicPr>
        <p:blipFill>
          <a:blip r:embed="rId4"/>
          <a:stretch>
            <a:fillRect/>
          </a:stretch>
        </p:blipFill>
        <p:spPr>
          <a:xfrm>
            <a:off x="4955804" y="4685510"/>
            <a:ext cx="3884412" cy="2172490"/>
          </a:xfrm>
          <a:prstGeom prst="rect">
            <a:avLst/>
          </a:prstGeom>
          <a:ln>
            <a:solidFill>
              <a:schemeClr val="tx1"/>
            </a:solidFill>
          </a:ln>
        </p:spPr>
      </p:pic>
      <p:pic>
        <p:nvPicPr>
          <p:cNvPr id="13" name="Picture 12">
            <a:extLst>
              <a:ext uri="{FF2B5EF4-FFF2-40B4-BE49-F238E27FC236}">
                <a16:creationId xmlns:a16="http://schemas.microsoft.com/office/drawing/2014/main" id="{D63E0A23-1B32-6A43-9ED7-10D2F55BD642}"/>
              </a:ext>
            </a:extLst>
          </p:cNvPr>
          <p:cNvPicPr>
            <a:picLocks noChangeAspect="1"/>
          </p:cNvPicPr>
          <p:nvPr/>
        </p:nvPicPr>
        <p:blipFill>
          <a:blip r:embed="rId5"/>
          <a:stretch>
            <a:fillRect/>
          </a:stretch>
        </p:blipFill>
        <p:spPr>
          <a:xfrm>
            <a:off x="2792494" y="2864273"/>
            <a:ext cx="3273736" cy="1793735"/>
          </a:xfrm>
          <a:prstGeom prst="rect">
            <a:avLst/>
          </a:prstGeom>
          <a:ln>
            <a:solidFill>
              <a:srgbClr val="0000CC"/>
            </a:solidFill>
          </a:ln>
        </p:spPr>
      </p:pic>
    </p:spTree>
    <p:extLst>
      <p:ext uri="{BB962C8B-B14F-4D97-AF65-F5344CB8AC3E}">
        <p14:creationId xmlns:p14="http://schemas.microsoft.com/office/powerpoint/2010/main" val="1726091663"/>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18</a:t>
            </a:fld>
            <a:endParaRPr lang="en-US"/>
          </a:p>
        </p:txBody>
      </p:sp>
      <p:sp>
        <p:nvSpPr>
          <p:cNvPr id="2" name="Title 1"/>
          <p:cNvSpPr>
            <a:spLocks noGrp="1"/>
          </p:cNvSpPr>
          <p:nvPr>
            <p:ph type="title"/>
          </p:nvPr>
        </p:nvSpPr>
        <p:spPr/>
        <p:txBody>
          <a:bodyPr>
            <a:noAutofit/>
          </a:bodyPr>
          <a:lstStyle/>
          <a:p>
            <a:r>
              <a:rPr lang="en-US"/>
              <a:t>Electro-Magnetic Calorimeter </a:t>
            </a:r>
          </a:p>
        </p:txBody>
      </p:sp>
      <p:sp>
        <p:nvSpPr>
          <p:cNvPr id="5" name="Concept Detectors…">
            <a:extLst>
              <a:ext uri="{FF2B5EF4-FFF2-40B4-BE49-F238E27FC236}">
                <a16:creationId xmlns:a16="http://schemas.microsoft.com/office/drawing/2014/main" id="{BB635F70-7BF4-1444-91AB-B78114F706D4}"/>
              </a:ext>
            </a:extLst>
          </p:cNvPr>
          <p:cNvSpPr txBox="1">
            <a:spLocks/>
          </p:cNvSpPr>
          <p:nvPr/>
        </p:nvSpPr>
        <p:spPr>
          <a:xfrm>
            <a:off x="0" y="499875"/>
            <a:ext cx="8198778" cy="5547600"/>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lang="en-US" sz="2000" dirty="0">
                <a:solidFill>
                  <a:srgbClr val="000000"/>
                </a:solidFill>
                <a:uFill>
                  <a:solidFill>
                    <a:srgbClr val="000000"/>
                  </a:solidFill>
                </a:uFill>
                <a:latin typeface="Comic Sans MS" panose="030F0902030302020204" pitchFamily="66" charset="0"/>
                <a:sym typeface="Arial"/>
              </a:rPr>
              <a:t>Applications</a:t>
            </a:r>
            <a:endParaRPr kumimoji="0" lang="en-US" sz="20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endParaRPr>
          </a:p>
          <a:p>
            <a:pPr marL="635000" marR="41275" lvl="1" indent="-317500">
              <a:buClr>
                <a:srgbClr val="021EAA"/>
              </a:buClr>
              <a:buSzPct val="100000"/>
              <a:buFont typeface="Wingdings" pitchFamily="2" charset="2"/>
              <a:buChar char="Ø"/>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sym typeface="Arial"/>
              </a:rPr>
              <a:t>Scattered electron kinematics measurement at large |h| in the e-endcap</a:t>
            </a:r>
          </a:p>
          <a:p>
            <a:pPr marL="635000" marR="41275" lvl="1" indent="-317500">
              <a:buClr>
                <a:srgbClr val="021EAA"/>
              </a:buClr>
              <a:buSzPct val="100000"/>
              <a:buFont typeface="Wingdings" pitchFamily="2" charset="2"/>
              <a:buChar char="Ø"/>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sym typeface="Arial"/>
              </a:rPr>
              <a:t>Photon detection and energy measurement</a:t>
            </a:r>
          </a:p>
          <a:p>
            <a:pPr marL="635000" marR="41275" lvl="1" indent="-317500">
              <a:buClr>
                <a:srgbClr val="021EAA"/>
              </a:buClr>
              <a:buSzPct val="100000"/>
              <a:buFont typeface="Wingdings" pitchFamily="2" charset="2"/>
              <a:buChar char="Ø"/>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sym typeface="Arial"/>
              </a:rPr>
              <a:t>e/h separation (via E/p &amp; cluster topology)</a:t>
            </a:r>
          </a:p>
          <a:p>
            <a:pPr marL="635000" marR="41275" lvl="1" indent="-317500">
              <a:buClr>
                <a:srgbClr val="021EAA"/>
              </a:buClr>
              <a:buSzPct val="100000"/>
              <a:buFont typeface="Wingdings" pitchFamily="2" charset="2"/>
              <a:buChar char="Ø"/>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Symbol" pitchFamily="2" charset="2"/>
                <a:sym typeface="Arial"/>
              </a:rPr>
              <a:t>p</a:t>
            </a:r>
            <a:r>
              <a:rPr lang="en-US" sz="1600" baseline="30000" dirty="0">
                <a:solidFill>
                  <a:srgbClr val="000000"/>
                </a:solidFill>
                <a:uFill>
                  <a:solidFill>
                    <a:srgbClr val="000000"/>
                  </a:solidFill>
                </a:uFill>
                <a:latin typeface="Comic Sans MS" panose="030F0902030302020204" pitchFamily="66" charset="0"/>
                <a:sym typeface="Arial"/>
              </a:rPr>
              <a:t>0</a:t>
            </a:r>
            <a:r>
              <a:rPr lang="en-US" sz="1600" dirty="0">
                <a:solidFill>
                  <a:srgbClr val="000000"/>
                </a:solidFill>
                <a:uFill>
                  <a:solidFill>
                    <a:srgbClr val="000000"/>
                  </a:solidFill>
                </a:uFill>
                <a:latin typeface="Comic Sans MS" panose="030F0902030302020204" pitchFamily="66" charset="0"/>
                <a:sym typeface="Arial"/>
              </a:rPr>
              <a:t>/</a:t>
            </a:r>
            <a:r>
              <a:rPr lang="en-US" sz="1600" dirty="0">
                <a:solidFill>
                  <a:srgbClr val="000000"/>
                </a:solidFill>
                <a:uFill>
                  <a:solidFill>
                    <a:srgbClr val="000000"/>
                  </a:solidFill>
                </a:uFill>
                <a:latin typeface="Symbol" pitchFamily="2" charset="2"/>
                <a:sym typeface="Arial"/>
              </a:rPr>
              <a:t>g</a:t>
            </a:r>
            <a:r>
              <a:rPr lang="en-US" sz="1600" dirty="0">
                <a:solidFill>
                  <a:srgbClr val="000000"/>
                </a:solidFill>
                <a:uFill>
                  <a:solidFill>
                    <a:srgbClr val="000000"/>
                  </a:solidFill>
                </a:uFill>
                <a:latin typeface="Comic Sans MS" panose="030F0902030302020204" pitchFamily="66" charset="0"/>
                <a:sym typeface="Arial"/>
              </a:rPr>
              <a:t> </a:t>
            </a:r>
            <a:r>
              <a:rPr lang="en-US" sz="1600" dirty="0">
                <a:solidFill>
                  <a:srgbClr val="000000"/>
                </a:solidFill>
                <a:uFill>
                  <a:solidFill>
                    <a:srgbClr val="000000"/>
                  </a:solidFill>
                </a:uFill>
                <a:latin typeface="Comic Sans MS" panose="030F0902030302020204" pitchFamily="66" charset="0"/>
                <a:cs typeface="Arial" panose="020B0604020202020204" pitchFamily="34" charset="0"/>
                <a:sym typeface="Arial"/>
              </a:rPr>
              <a:t>separation </a:t>
            </a:r>
            <a:r>
              <a:rPr lang="en-US" sz="1600" dirty="0">
                <a:solidFill>
                  <a:srgbClr val="000000"/>
                </a:solidFill>
                <a:uFill>
                  <a:solidFill>
                    <a:srgbClr val="000000"/>
                  </a:solidFill>
                </a:uFill>
                <a:latin typeface="Comic Sans MS" panose="030F0902030302020204" pitchFamily="66" charset="0"/>
                <a:cs typeface="Arial" panose="020B0604020202020204" pitchFamily="34" charset="0"/>
                <a:sym typeface="Wingdings" pitchFamily="2" charset="2"/>
              </a:rPr>
              <a:t> </a:t>
            </a:r>
            <a:r>
              <a:rPr lang="en-US" sz="1600" dirty="0">
                <a:solidFill>
                  <a:srgbClr val="00B050"/>
                </a:solidFill>
                <a:uFill>
                  <a:solidFill>
                    <a:srgbClr val="000000"/>
                  </a:solidFill>
                </a:uFill>
                <a:latin typeface="Comic Sans MS" panose="030F0902030302020204" pitchFamily="66" charset="0"/>
                <a:sym typeface="Arial"/>
              </a:rPr>
              <a:t>may also consider a highly segmented </a:t>
            </a:r>
            <a:r>
              <a:rPr lang="en-US" sz="1600" dirty="0" err="1">
                <a:solidFill>
                  <a:srgbClr val="00B050"/>
                </a:solidFill>
                <a:uFill>
                  <a:solidFill>
                    <a:srgbClr val="000000"/>
                  </a:solidFill>
                </a:uFill>
                <a:latin typeface="Comic Sans MS" panose="030F0902030302020204" pitchFamily="66" charset="0"/>
                <a:sym typeface="Arial"/>
              </a:rPr>
              <a:t>preshower</a:t>
            </a:r>
            <a:r>
              <a:rPr lang="en-US" sz="1600" dirty="0">
                <a:solidFill>
                  <a:srgbClr val="00B050"/>
                </a:solidFill>
                <a:uFill>
                  <a:solidFill>
                    <a:srgbClr val="000000"/>
                  </a:solidFill>
                </a:uFill>
                <a:latin typeface="Comic Sans MS" panose="030F0902030302020204" pitchFamily="66" charset="0"/>
                <a:sym typeface="Arial"/>
              </a:rPr>
              <a:t> combined with </a:t>
            </a:r>
            <a:r>
              <a:rPr lang="en-US" sz="1600" dirty="0" err="1">
                <a:solidFill>
                  <a:srgbClr val="00B050"/>
                </a:solidFill>
                <a:uFill>
                  <a:solidFill>
                    <a:srgbClr val="000000"/>
                  </a:solidFill>
                </a:uFill>
                <a:latin typeface="Comic Sans MS" panose="030F0902030302020204" pitchFamily="66" charset="0"/>
                <a:sym typeface="Arial"/>
              </a:rPr>
              <a:t>ToF</a:t>
            </a:r>
            <a:r>
              <a:rPr lang="en-US" sz="1600" dirty="0">
                <a:solidFill>
                  <a:srgbClr val="00B050"/>
                </a:solidFill>
                <a:uFill>
                  <a:solidFill>
                    <a:srgbClr val="000000"/>
                  </a:solidFill>
                </a:uFill>
                <a:latin typeface="Comic Sans MS" panose="030F0902030302020204" pitchFamily="66" charset="0"/>
                <a:sym typeface="Arial"/>
              </a:rPr>
              <a:t> and tracking </a:t>
            </a:r>
            <a:r>
              <a:rPr lang="en-US" sz="1600" dirty="0">
                <a:solidFill>
                  <a:srgbClr val="00B050"/>
                </a:solidFill>
                <a:uFill>
                  <a:solidFill>
                    <a:srgbClr val="000000"/>
                  </a:solidFill>
                </a:uFill>
                <a:latin typeface="Comic Sans MS" panose="030F0902030302020204" pitchFamily="66" charset="0"/>
                <a:sym typeface="Wingdings" pitchFamily="2" charset="2"/>
              </a:rPr>
              <a:t> three in one</a:t>
            </a:r>
            <a:endParaRPr kumimoji="0" lang="en-US" sz="2000" b="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cs typeface="Symbol" charset="2"/>
              <a:sym typeface="Arial"/>
            </a:endParaRPr>
          </a:p>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kumimoji="0" lang="en-US" sz="20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rPr>
              <a:t>Anticipated stochastic term in energy resolution &amp; available space</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kumimoji="0" lang="en-US" sz="20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lang="en-US" sz="2000" dirty="0">
              <a:solidFill>
                <a:srgbClr val="000000"/>
              </a:solidFill>
              <a:uFill>
                <a:solidFill>
                  <a:srgbClr val="000000"/>
                </a:solidFill>
              </a:uFill>
              <a:latin typeface="Comic Sans MS" panose="030F0902030302020204" pitchFamily="66" charset="0"/>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kumimoji="0" lang="en-US" sz="20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lang="en-US" sz="2000" dirty="0">
              <a:solidFill>
                <a:srgbClr val="000000"/>
              </a:solidFill>
              <a:uFill>
                <a:solidFill>
                  <a:srgbClr val="000000"/>
                </a:solidFill>
              </a:uFill>
              <a:latin typeface="Comic Sans MS" panose="030F0902030302020204" pitchFamily="66" charset="0"/>
              <a:sym typeface="Arial"/>
            </a:endParaRPr>
          </a:p>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kumimoji="0" lang="en-US" sz="20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rPr>
              <a:t>Other considerations</a:t>
            </a:r>
          </a:p>
          <a:p>
            <a:pPr marL="635000" marR="41275" lvl="1" indent="-317500">
              <a:buClr>
                <a:srgbClr val="021EAA"/>
              </a:buClr>
              <a:buSzPct val="100000"/>
              <a:buFont typeface="Wingdings" pitchFamily="2" charset="2"/>
              <a:buChar char="Ø"/>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cs typeface="Arial" panose="020B0604020202020204" pitchFamily="34" charset="0"/>
                <a:sym typeface="Arial"/>
              </a:rPr>
              <a:t>Fast timing</a:t>
            </a:r>
          </a:p>
          <a:p>
            <a:pPr marL="635000" marR="41275" lvl="1" indent="-317500">
              <a:buClr>
                <a:srgbClr val="021EAA"/>
              </a:buClr>
              <a:buSzPct val="100000"/>
              <a:buFont typeface="Wingdings" pitchFamily="2" charset="2"/>
              <a:buChar char="Ø"/>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cs typeface="Arial" panose="020B0604020202020204" pitchFamily="34" charset="0"/>
                <a:sym typeface="Arial"/>
              </a:rPr>
              <a:t>Compactness (small X</a:t>
            </a:r>
            <a:r>
              <a:rPr lang="en-US" sz="1600" baseline="-25000" dirty="0">
                <a:solidFill>
                  <a:srgbClr val="000000"/>
                </a:solidFill>
                <a:uFill>
                  <a:solidFill>
                    <a:srgbClr val="000000"/>
                  </a:solidFill>
                </a:uFill>
                <a:latin typeface="Comic Sans MS" panose="030F0902030302020204" pitchFamily="66" charset="0"/>
                <a:cs typeface="Arial" panose="020B0604020202020204" pitchFamily="34" charset="0"/>
                <a:sym typeface="Arial"/>
              </a:rPr>
              <a:t>0 </a:t>
            </a:r>
            <a:r>
              <a:rPr lang="en-US" sz="1600" dirty="0">
                <a:solidFill>
                  <a:srgbClr val="000000"/>
                </a:solidFill>
                <a:uFill>
                  <a:solidFill>
                    <a:srgbClr val="000000"/>
                  </a:solidFill>
                </a:uFill>
                <a:latin typeface="Comic Sans MS" panose="030F0902030302020204" pitchFamily="66" charset="0"/>
                <a:cs typeface="Arial" panose="020B0604020202020204" pitchFamily="34" charset="0"/>
                <a:sym typeface="Arial"/>
              </a:rPr>
              <a:t>and R</a:t>
            </a:r>
            <a:r>
              <a:rPr lang="en-US" sz="1600" baseline="-25000" dirty="0">
                <a:solidFill>
                  <a:srgbClr val="000000"/>
                </a:solidFill>
                <a:uFill>
                  <a:solidFill>
                    <a:srgbClr val="000000"/>
                  </a:solidFill>
                </a:uFill>
                <a:latin typeface="Comic Sans MS" panose="030F0902030302020204" pitchFamily="66" charset="0"/>
                <a:cs typeface="Arial" panose="020B0604020202020204" pitchFamily="34" charset="0"/>
                <a:sym typeface="Arial"/>
              </a:rPr>
              <a:t>M</a:t>
            </a:r>
            <a:r>
              <a:rPr lang="en-US" sz="1600" dirty="0">
                <a:solidFill>
                  <a:srgbClr val="000000"/>
                </a:solidFill>
                <a:uFill>
                  <a:solidFill>
                    <a:srgbClr val="000000"/>
                  </a:solidFill>
                </a:uFill>
                <a:latin typeface="Comic Sans MS" panose="030F0902030302020204" pitchFamily="66" charset="0"/>
                <a:cs typeface="Arial" panose="020B0604020202020204" pitchFamily="34" charset="0"/>
                <a:sym typeface="Arial"/>
              </a:rPr>
              <a:t>)</a:t>
            </a:r>
          </a:p>
          <a:p>
            <a:pPr marL="635000" marR="41275" lvl="1" indent="-317500">
              <a:buClr>
                <a:srgbClr val="021EAA"/>
              </a:buClr>
              <a:buSzPct val="100000"/>
              <a:buFont typeface="Wingdings" pitchFamily="2" charset="2"/>
              <a:buChar char="Ø"/>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cs typeface="Arial" panose="020B0604020202020204" pitchFamily="34" charset="0"/>
                <a:sym typeface="Arial"/>
              </a:rPr>
              <a:t>Tower granularity</a:t>
            </a:r>
          </a:p>
          <a:p>
            <a:pPr marL="635000" marR="41275" lvl="1" indent="-317500">
              <a:buClr>
                <a:srgbClr val="021EAA"/>
              </a:buClr>
              <a:buSzPct val="100000"/>
              <a:buFont typeface="Wingdings" pitchFamily="2" charset="2"/>
              <a:buChar char="Ø"/>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cs typeface="Arial" panose="020B0604020202020204" pitchFamily="34" charset="0"/>
                <a:sym typeface="Arial"/>
              </a:rPr>
              <a:t>Readout immune to the magnetic field</a:t>
            </a:r>
            <a:endParaRPr lang="en-US" sz="1600" dirty="0">
              <a:solidFill>
                <a:srgbClr val="000000"/>
              </a:solidFill>
              <a:uFill>
                <a:solidFill>
                  <a:srgbClr val="000000"/>
                </a:solidFill>
              </a:uFill>
              <a:latin typeface="Comic Sans MS" panose="030F0902030302020204" pitchFamily="66" charset="0"/>
              <a:sym typeface="Arial"/>
            </a:endParaRPr>
          </a:p>
        </p:txBody>
      </p:sp>
      <p:graphicFrame>
        <p:nvGraphicFramePr>
          <p:cNvPr id="3" name="Table 5">
            <a:extLst>
              <a:ext uri="{FF2B5EF4-FFF2-40B4-BE49-F238E27FC236}">
                <a16:creationId xmlns:a16="http://schemas.microsoft.com/office/drawing/2014/main" id="{D8ACF588-F3D2-0E43-B0F3-0BED7ACB8D9A}"/>
              </a:ext>
            </a:extLst>
          </p:cNvPr>
          <p:cNvGraphicFramePr>
            <a:graphicFrameLocks noGrp="1"/>
          </p:cNvGraphicFramePr>
          <p:nvPr>
            <p:extLst>
              <p:ext uri="{D42A27DB-BD31-4B8C-83A1-F6EECF244321}">
                <p14:modId xmlns:p14="http://schemas.microsoft.com/office/powerpoint/2010/main" val="1617019107"/>
              </p:ext>
            </p:extLst>
          </p:nvPr>
        </p:nvGraphicFramePr>
        <p:xfrm>
          <a:off x="361741" y="2892089"/>
          <a:ext cx="6880260" cy="1112520"/>
        </p:xfrm>
        <a:graphic>
          <a:graphicData uri="http://schemas.openxmlformats.org/drawingml/2006/table">
            <a:tbl>
              <a:tblPr firstRow="1" bandRow="1">
                <a:tableStyleId>{5C22544A-7EE6-4342-B048-85BDC9FD1C3A}</a:tableStyleId>
              </a:tblPr>
              <a:tblGrid>
                <a:gridCol w="1376052">
                  <a:extLst>
                    <a:ext uri="{9D8B030D-6E8A-4147-A177-3AD203B41FA5}">
                      <a16:colId xmlns:a16="http://schemas.microsoft.com/office/drawing/2014/main" val="2278308600"/>
                    </a:ext>
                  </a:extLst>
                </a:gridCol>
                <a:gridCol w="1376052">
                  <a:extLst>
                    <a:ext uri="{9D8B030D-6E8A-4147-A177-3AD203B41FA5}">
                      <a16:colId xmlns:a16="http://schemas.microsoft.com/office/drawing/2014/main" val="3198842678"/>
                    </a:ext>
                  </a:extLst>
                </a:gridCol>
                <a:gridCol w="1376052">
                  <a:extLst>
                    <a:ext uri="{9D8B030D-6E8A-4147-A177-3AD203B41FA5}">
                      <a16:colId xmlns:a16="http://schemas.microsoft.com/office/drawing/2014/main" val="334453480"/>
                    </a:ext>
                  </a:extLst>
                </a:gridCol>
                <a:gridCol w="1376052">
                  <a:extLst>
                    <a:ext uri="{9D8B030D-6E8A-4147-A177-3AD203B41FA5}">
                      <a16:colId xmlns:a16="http://schemas.microsoft.com/office/drawing/2014/main" val="743097998"/>
                    </a:ext>
                  </a:extLst>
                </a:gridCol>
                <a:gridCol w="1376052">
                  <a:extLst>
                    <a:ext uri="{9D8B030D-6E8A-4147-A177-3AD203B41FA5}">
                      <a16:colId xmlns:a16="http://schemas.microsoft.com/office/drawing/2014/main" val="303003259"/>
                    </a:ext>
                  </a:extLst>
                </a:gridCol>
              </a:tblGrid>
              <a:tr h="370840">
                <a:tc>
                  <a:txBody>
                    <a:bodyPr/>
                    <a:lstStyle/>
                    <a:p>
                      <a:pPr algn="ctr"/>
                      <a:r>
                        <a:rPr lang="en-US" dirty="0">
                          <a:latin typeface="Symbol" pitchFamily="2" charset="2"/>
                        </a:rPr>
                        <a:t>h</a:t>
                      </a:r>
                      <a:endParaRPr lang="en-US" dirty="0"/>
                    </a:p>
                  </a:txBody>
                  <a:tcPr/>
                </a:tc>
                <a:tc>
                  <a:txBody>
                    <a:bodyPr/>
                    <a:lstStyle/>
                    <a:p>
                      <a:pPr algn="ctr"/>
                      <a:r>
                        <a:rPr lang="en-US"/>
                        <a:t>[-4 .. -2]</a:t>
                      </a:r>
                    </a:p>
                  </a:txBody>
                  <a:tcPr/>
                </a:tc>
                <a:tc>
                  <a:txBody>
                    <a:bodyPr/>
                    <a:lstStyle/>
                    <a:p>
                      <a:pPr algn="ctr"/>
                      <a:r>
                        <a:rPr lang="en-US"/>
                        <a:t>[-2 .. -1]</a:t>
                      </a:r>
                    </a:p>
                  </a:txBody>
                  <a:tcPr/>
                </a:tc>
                <a:tc>
                  <a:txBody>
                    <a:bodyPr/>
                    <a:lstStyle/>
                    <a:p>
                      <a:pPr algn="ctr"/>
                      <a:r>
                        <a:rPr lang="en-US"/>
                        <a:t>[-1 .. 1]</a:t>
                      </a:r>
                    </a:p>
                  </a:txBody>
                  <a:tcPr/>
                </a:tc>
                <a:tc>
                  <a:txBody>
                    <a:bodyPr/>
                    <a:lstStyle/>
                    <a:p>
                      <a:pPr algn="ctr"/>
                      <a:r>
                        <a:rPr lang="en-US"/>
                        <a:t>[1 .. 4]</a:t>
                      </a:r>
                    </a:p>
                  </a:txBody>
                  <a:tcPr/>
                </a:tc>
                <a:extLst>
                  <a:ext uri="{0D108BD9-81ED-4DB2-BD59-A6C34878D82A}">
                    <a16:rowId xmlns:a16="http://schemas.microsoft.com/office/drawing/2014/main" val="3183027899"/>
                  </a:ext>
                </a:extLst>
              </a:tr>
              <a:tr h="370840">
                <a:tc>
                  <a:txBody>
                    <a:bodyPr/>
                    <a:lstStyle/>
                    <a:p>
                      <a:pPr algn="ctr"/>
                      <a:r>
                        <a:rPr lang="en-US">
                          <a:latin typeface="Symbol" pitchFamily="2" charset="2"/>
                        </a:rPr>
                        <a:t>s</a:t>
                      </a:r>
                      <a:r>
                        <a:rPr lang="en-US" baseline="-25000"/>
                        <a:t>E</a:t>
                      </a:r>
                      <a:r>
                        <a:rPr lang="en-US" baseline="0"/>
                        <a:t>/E</a:t>
                      </a:r>
                      <a:endParaRPr lang="en-US"/>
                    </a:p>
                  </a:txBody>
                  <a:tcPr/>
                </a:tc>
                <a:tc>
                  <a:txBody>
                    <a:bodyPr/>
                    <a:lstStyle/>
                    <a:p>
                      <a:pPr algn="ctr"/>
                      <a:r>
                        <a:rPr lang="en-US"/>
                        <a:t>~2%/√E</a:t>
                      </a:r>
                    </a:p>
                  </a:txBody>
                  <a:tcPr/>
                </a:tc>
                <a:tc>
                  <a:txBody>
                    <a:bodyPr/>
                    <a:lstStyle/>
                    <a:p>
                      <a:pPr algn="ctr"/>
                      <a:r>
                        <a:rPr lang="en-US"/>
                        <a:t>~7%/√E</a:t>
                      </a:r>
                    </a:p>
                  </a:txBody>
                  <a:tcPr/>
                </a:tc>
                <a:tc>
                  <a:txBody>
                    <a:bodyPr/>
                    <a:lstStyle/>
                    <a:p>
                      <a:pPr algn="ctr"/>
                      <a:r>
                        <a:rPr lang="en-US"/>
                        <a:t>~10-12%/√E</a:t>
                      </a:r>
                    </a:p>
                  </a:txBody>
                  <a:tcPr/>
                </a:tc>
                <a:tc>
                  <a:txBody>
                    <a:bodyPr/>
                    <a:lstStyle/>
                    <a:p>
                      <a:pPr algn="ctr"/>
                      <a:r>
                        <a:rPr lang="en-US"/>
                        <a:t>~10-12%/√E</a:t>
                      </a:r>
                    </a:p>
                  </a:txBody>
                  <a:tcPr/>
                </a:tc>
                <a:extLst>
                  <a:ext uri="{0D108BD9-81ED-4DB2-BD59-A6C34878D82A}">
                    <a16:rowId xmlns:a16="http://schemas.microsoft.com/office/drawing/2014/main" val="2091495755"/>
                  </a:ext>
                </a:extLst>
              </a:tr>
              <a:tr h="370840">
                <a:tc>
                  <a:txBody>
                    <a:bodyPr/>
                    <a:lstStyle/>
                    <a:p>
                      <a:pPr algn="ctr"/>
                      <a:r>
                        <a:rPr lang="en-US"/>
                        <a:t>space</a:t>
                      </a:r>
                    </a:p>
                  </a:txBody>
                  <a:tcPr/>
                </a:tc>
                <a:tc>
                  <a:txBody>
                    <a:bodyPr/>
                    <a:lstStyle/>
                    <a:p>
                      <a:pPr algn="ctr"/>
                      <a:r>
                        <a:rPr lang="en-US"/>
                        <a:t>~50 cm</a:t>
                      </a:r>
                    </a:p>
                  </a:txBody>
                  <a:tcPr/>
                </a:tc>
                <a:tc>
                  <a:txBody>
                    <a:bodyPr/>
                    <a:lstStyle/>
                    <a:p>
                      <a:pPr algn="ctr"/>
                      <a:r>
                        <a:rPr lang="en-US"/>
                        <a:t>~50 cm</a:t>
                      </a:r>
                    </a:p>
                  </a:txBody>
                  <a:tcPr/>
                </a:tc>
                <a:tc>
                  <a:txBody>
                    <a:bodyPr/>
                    <a:lstStyle/>
                    <a:p>
                      <a:pPr algn="ctr"/>
                      <a:r>
                        <a:rPr lang="en-US"/>
                        <a:t>~30 cm</a:t>
                      </a:r>
                    </a:p>
                  </a:txBody>
                  <a:tcPr/>
                </a:tc>
                <a:tc>
                  <a:txBody>
                    <a:bodyPr/>
                    <a:lstStyle/>
                    <a:p>
                      <a:pPr algn="ctr"/>
                      <a:r>
                        <a:rPr lang="en-US" dirty="0"/>
                        <a:t>~40 cm</a:t>
                      </a:r>
                    </a:p>
                  </a:txBody>
                  <a:tcPr/>
                </a:tc>
                <a:extLst>
                  <a:ext uri="{0D108BD9-81ED-4DB2-BD59-A6C34878D82A}">
                    <a16:rowId xmlns:a16="http://schemas.microsoft.com/office/drawing/2014/main" val="2922044801"/>
                  </a:ext>
                </a:extLst>
              </a:tr>
            </a:tbl>
          </a:graphicData>
        </a:graphic>
      </p:graphicFrame>
      <p:pic>
        <p:nvPicPr>
          <p:cNvPr id="7" name="Picture 6" descr="Table&#10;&#10;Description automatically generated">
            <a:extLst>
              <a:ext uri="{FF2B5EF4-FFF2-40B4-BE49-F238E27FC236}">
                <a16:creationId xmlns:a16="http://schemas.microsoft.com/office/drawing/2014/main" id="{18A4CA1F-9858-6B49-9C3A-31361BBD0940}"/>
              </a:ext>
            </a:extLst>
          </p:cNvPr>
          <p:cNvPicPr>
            <a:picLocks noChangeAspect="1"/>
          </p:cNvPicPr>
          <p:nvPr/>
        </p:nvPicPr>
        <p:blipFill>
          <a:blip r:embed="rId2"/>
          <a:stretch>
            <a:fillRect/>
          </a:stretch>
        </p:blipFill>
        <p:spPr>
          <a:xfrm>
            <a:off x="4171740" y="4540182"/>
            <a:ext cx="4894787" cy="2264864"/>
          </a:xfrm>
          <a:prstGeom prst="rect">
            <a:avLst/>
          </a:prstGeom>
          <a:ln w="50800">
            <a:solidFill>
              <a:srgbClr val="FFC000"/>
            </a:solidFill>
          </a:ln>
        </p:spPr>
      </p:pic>
      <p:sp>
        <p:nvSpPr>
          <p:cNvPr id="8" name="TextBox 7">
            <a:extLst>
              <a:ext uri="{FF2B5EF4-FFF2-40B4-BE49-F238E27FC236}">
                <a16:creationId xmlns:a16="http://schemas.microsoft.com/office/drawing/2014/main" id="{F4E3CB73-66B1-EC4C-B348-427C92FBEC44}"/>
              </a:ext>
            </a:extLst>
          </p:cNvPr>
          <p:cNvSpPr txBox="1"/>
          <p:nvPr/>
        </p:nvSpPr>
        <p:spPr>
          <a:xfrm>
            <a:off x="7286829" y="4170850"/>
            <a:ext cx="1823897" cy="369332"/>
          </a:xfrm>
          <a:prstGeom prst="rect">
            <a:avLst/>
          </a:prstGeom>
          <a:noFill/>
        </p:spPr>
        <p:txBody>
          <a:bodyPr wrap="none" rtlCol="0">
            <a:spAutoFit/>
          </a:bodyPr>
          <a:lstStyle/>
          <a:p>
            <a:r>
              <a:rPr lang="en-US" dirty="0">
                <a:solidFill>
                  <a:srgbClr val="FFC000"/>
                </a:solidFill>
              </a:rPr>
              <a:t>EIC Yellow Report</a:t>
            </a:r>
          </a:p>
        </p:txBody>
      </p:sp>
      <p:sp>
        <p:nvSpPr>
          <p:cNvPr id="9" name="TextBox 8">
            <a:extLst>
              <a:ext uri="{FF2B5EF4-FFF2-40B4-BE49-F238E27FC236}">
                <a16:creationId xmlns:a16="http://schemas.microsoft.com/office/drawing/2014/main" id="{3D3AB502-2A38-CA4E-A84C-BE51AFCB3DE4}"/>
              </a:ext>
            </a:extLst>
          </p:cNvPr>
          <p:cNvSpPr txBox="1"/>
          <p:nvPr/>
        </p:nvSpPr>
        <p:spPr>
          <a:xfrm>
            <a:off x="1985010" y="1981549"/>
            <a:ext cx="184731" cy="369332"/>
          </a:xfrm>
          <a:prstGeom prst="rect">
            <a:avLst/>
          </a:prstGeom>
          <a:noFill/>
        </p:spPr>
        <p:txBody>
          <a:bodyPr wrap="none" rtlCol="0">
            <a:spAutoFit/>
          </a:bodyPr>
          <a:lstStyle/>
          <a:p>
            <a:endParaRPr lang="en-US" dirty="0">
              <a:solidFill>
                <a:srgbClr val="00B050"/>
              </a:solidFill>
            </a:endParaRPr>
          </a:p>
        </p:txBody>
      </p:sp>
      <p:sp>
        <p:nvSpPr>
          <p:cNvPr id="6" name="Date Placeholder 5">
            <a:extLst>
              <a:ext uri="{FF2B5EF4-FFF2-40B4-BE49-F238E27FC236}">
                <a16:creationId xmlns:a16="http://schemas.microsoft.com/office/drawing/2014/main" id="{878404D8-4228-F845-814F-2482E20E73A4}"/>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034161858"/>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19</a:t>
            </a:fld>
            <a:endParaRPr lang="en-US"/>
          </a:p>
        </p:txBody>
      </p:sp>
      <p:sp>
        <p:nvSpPr>
          <p:cNvPr id="2" name="Title 1"/>
          <p:cNvSpPr>
            <a:spLocks noGrp="1"/>
          </p:cNvSpPr>
          <p:nvPr>
            <p:ph type="title"/>
          </p:nvPr>
        </p:nvSpPr>
        <p:spPr/>
        <p:txBody>
          <a:bodyPr>
            <a:noAutofit/>
          </a:bodyPr>
          <a:lstStyle/>
          <a:p>
            <a:pPr algn="l"/>
            <a:r>
              <a:rPr lang="en-US"/>
              <a:t>Crystals</a:t>
            </a:r>
          </a:p>
        </p:txBody>
      </p:sp>
      <p:pic>
        <p:nvPicPr>
          <p:cNvPr id="3" name="Picture 2">
            <a:extLst>
              <a:ext uri="{FF2B5EF4-FFF2-40B4-BE49-F238E27FC236}">
                <a16:creationId xmlns:a16="http://schemas.microsoft.com/office/drawing/2014/main" id="{4E28C59A-2EF1-1F40-A6B4-285CCDEEC2A4}"/>
              </a:ext>
            </a:extLst>
          </p:cNvPr>
          <p:cNvPicPr>
            <a:picLocks noChangeAspect="1"/>
          </p:cNvPicPr>
          <p:nvPr/>
        </p:nvPicPr>
        <p:blipFill>
          <a:blip r:embed="rId2"/>
          <a:stretch>
            <a:fillRect/>
          </a:stretch>
        </p:blipFill>
        <p:spPr>
          <a:xfrm>
            <a:off x="278268" y="3155557"/>
            <a:ext cx="581876" cy="459870"/>
          </a:xfrm>
          <a:prstGeom prst="rect">
            <a:avLst/>
          </a:prstGeom>
        </p:spPr>
      </p:pic>
      <p:pic>
        <p:nvPicPr>
          <p:cNvPr id="8" name="Picture 7">
            <a:extLst>
              <a:ext uri="{FF2B5EF4-FFF2-40B4-BE49-F238E27FC236}">
                <a16:creationId xmlns:a16="http://schemas.microsoft.com/office/drawing/2014/main" id="{BABBF75A-21D5-D14A-8951-E3FD7123C0A7}"/>
              </a:ext>
            </a:extLst>
          </p:cNvPr>
          <p:cNvPicPr>
            <a:picLocks noChangeAspect="1"/>
          </p:cNvPicPr>
          <p:nvPr/>
        </p:nvPicPr>
        <p:blipFill rotWithShape="1">
          <a:blip r:embed="rId3"/>
          <a:srcRect t="42378"/>
          <a:stretch/>
        </p:blipFill>
        <p:spPr>
          <a:xfrm>
            <a:off x="72278" y="4142929"/>
            <a:ext cx="3090535" cy="1064312"/>
          </a:xfrm>
          <a:prstGeom prst="rect">
            <a:avLst/>
          </a:prstGeom>
        </p:spPr>
      </p:pic>
      <p:pic>
        <p:nvPicPr>
          <p:cNvPr id="12" name="Picture 11">
            <a:extLst>
              <a:ext uri="{FF2B5EF4-FFF2-40B4-BE49-F238E27FC236}">
                <a16:creationId xmlns:a16="http://schemas.microsoft.com/office/drawing/2014/main" id="{03FF502A-0E5E-9643-BE21-915463D50741}"/>
              </a:ext>
            </a:extLst>
          </p:cNvPr>
          <p:cNvPicPr>
            <a:picLocks noChangeAspect="1"/>
          </p:cNvPicPr>
          <p:nvPr/>
        </p:nvPicPr>
        <p:blipFill rotWithShape="1">
          <a:blip r:embed="rId4"/>
          <a:srcRect t="3742"/>
          <a:stretch/>
        </p:blipFill>
        <p:spPr>
          <a:xfrm>
            <a:off x="2010081" y="3034799"/>
            <a:ext cx="1406607" cy="801140"/>
          </a:xfrm>
          <a:prstGeom prst="rect">
            <a:avLst/>
          </a:prstGeom>
        </p:spPr>
      </p:pic>
      <p:sp>
        <p:nvSpPr>
          <p:cNvPr id="13" name="TextBox 12">
            <a:extLst>
              <a:ext uri="{FF2B5EF4-FFF2-40B4-BE49-F238E27FC236}">
                <a16:creationId xmlns:a16="http://schemas.microsoft.com/office/drawing/2014/main" id="{C2FB7E4A-88E7-0243-AEBB-AFAA519A9435}"/>
              </a:ext>
            </a:extLst>
          </p:cNvPr>
          <p:cNvSpPr txBox="1"/>
          <p:nvPr/>
        </p:nvSpPr>
        <p:spPr>
          <a:xfrm>
            <a:off x="2690545" y="4675085"/>
            <a:ext cx="2662908" cy="276999"/>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a:rPr>
              <a:t>Feb 2020: 2cm x 2cm x 20cm (7 X0)</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4" name="TextBox 13">
            <a:extLst>
              <a:ext uri="{FF2B5EF4-FFF2-40B4-BE49-F238E27FC236}">
                <a16:creationId xmlns:a16="http://schemas.microsoft.com/office/drawing/2014/main" id="{0D51C63B-D1CC-9C4D-80CA-2BEC66497C75}"/>
              </a:ext>
            </a:extLst>
          </p:cNvPr>
          <p:cNvSpPr txBox="1"/>
          <p:nvPr/>
        </p:nvSpPr>
        <p:spPr>
          <a:xfrm>
            <a:off x="2230773" y="3854225"/>
            <a:ext cx="1851789" cy="276999"/>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a:rPr>
              <a:t>2019: 2cm x 2cm x  4cm</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5" name="TextBox 14">
            <a:extLst>
              <a:ext uri="{FF2B5EF4-FFF2-40B4-BE49-F238E27FC236}">
                <a16:creationId xmlns:a16="http://schemas.microsoft.com/office/drawing/2014/main" id="{1F62A790-C6C7-C74B-B453-7BA0268CDF2A}"/>
              </a:ext>
            </a:extLst>
          </p:cNvPr>
          <p:cNvSpPr txBox="1"/>
          <p:nvPr/>
        </p:nvSpPr>
        <p:spPr>
          <a:xfrm>
            <a:off x="104566" y="3585591"/>
            <a:ext cx="1851789" cy="276999"/>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a:rPr>
              <a:t>2018: 1cm x 1cm x  1cm</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6" name="TextBox 15">
            <a:extLst>
              <a:ext uri="{FF2B5EF4-FFF2-40B4-BE49-F238E27FC236}">
                <a16:creationId xmlns:a16="http://schemas.microsoft.com/office/drawing/2014/main" id="{B6E381E5-7072-6941-AC47-4E83D6501073}"/>
              </a:ext>
            </a:extLst>
          </p:cNvPr>
          <p:cNvSpPr txBox="1"/>
          <p:nvPr/>
        </p:nvSpPr>
        <p:spPr>
          <a:xfrm>
            <a:off x="278268" y="2757779"/>
            <a:ext cx="1974836" cy="369332"/>
          </a:xfrm>
          <a:prstGeom prst="rect">
            <a:avLst/>
          </a:prstGeom>
          <a:noFill/>
        </p:spPr>
        <p:txBody>
          <a:bodyPr wrap="none" rtlCol="0">
            <a:spAutoFit/>
          </a:bodyPr>
          <a:lstStyle/>
          <a:p>
            <a:r>
              <a:rPr lang="en-US" b="1"/>
              <a:t>Example: SC1 glass</a:t>
            </a:r>
          </a:p>
        </p:txBody>
      </p:sp>
      <p:grpSp>
        <p:nvGrpSpPr>
          <p:cNvPr id="39" name="Group 38">
            <a:extLst>
              <a:ext uri="{FF2B5EF4-FFF2-40B4-BE49-F238E27FC236}">
                <a16:creationId xmlns:a16="http://schemas.microsoft.com/office/drawing/2014/main" id="{814AFC4D-8FF9-6242-8E2F-CE2C4DC5BF99}"/>
              </a:ext>
            </a:extLst>
          </p:cNvPr>
          <p:cNvGrpSpPr/>
          <p:nvPr/>
        </p:nvGrpSpPr>
        <p:grpSpPr>
          <a:xfrm>
            <a:off x="5609297" y="3586642"/>
            <a:ext cx="3048976" cy="2862818"/>
            <a:chOff x="3317875" y="3517900"/>
            <a:chExt cx="3028950" cy="2914650"/>
          </a:xfrm>
        </p:grpSpPr>
        <p:pic>
          <p:nvPicPr>
            <p:cNvPr id="40" name="Picture 20">
              <a:extLst>
                <a:ext uri="{FF2B5EF4-FFF2-40B4-BE49-F238E27FC236}">
                  <a16:creationId xmlns:a16="http://schemas.microsoft.com/office/drawing/2014/main" id="{AC5105F2-4A49-4542-8272-8D031502AF5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17875" y="3517900"/>
              <a:ext cx="3028950" cy="291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 name="Rectangle 15">
              <a:extLst>
                <a:ext uri="{FF2B5EF4-FFF2-40B4-BE49-F238E27FC236}">
                  <a16:creationId xmlns:a16="http://schemas.microsoft.com/office/drawing/2014/main" id="{2408BE59-3B1C-1542-BAD6-E289479E9D49}"/>
                </a:ext>
              </a:extLst>
            </p:cNvPr>
            <p:cNvSpPr>
              <a:spLocks noChangeArrowheads="1"/>
            </p:cNvSpPr>
            <p:nvPr/>
          </p:nvSpPr>
          <p:spPr bwMode="auto">
            <a:xfrm>
              <a:off x="3749688" y="4419600"/>
              <a:ext cx="1203325" cy="23495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2853" rtl="0" eaLnBrk="1" fontAlgn="auto" latinLnBrk="0" hangingPunct="1">
                <a:lnSpc>
                  <a:spcPct val="100000"/>
                </a:lnSpc>
                <a:spcBef>
                  <a:spcPts val="750"/>
                </a:spcBef>
                <a:spcAft>
                  <a:spcPts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0000CC"/>
                </a:solidFill>
                <a:effectLst/>
                <a:uLnTx/>
                <a:uFillTx/>
                <a:latin typeface="Arial"/>
                <a:ea typeface="+mn-ea"/>
                <a:cs typeface="+mn-cs"/>
              </a:endParaRPr>
            </a:p>
          </p:txBody>
        </p:sp>
        <p:sp>
          <p:nvSpPr>
            <p:cNvPr id="43" name="Rectangle 16">
              <a:extLst>
                <a:ext uri="{FF2B5EF4-FFF2-40B4-BE49-F238E27FC236}">
                  <a16:creationId xmlns:a16="http://schemas.microsoft.com/office/drawing/2014/main" id="{26AB89A8-AF9F-C043-A5BD-CBB44F866FB2}"/>
                </a:ext>
              </a:extLst>
            </p:cNvPr>
            <p:cNvSpPr>
              <a:spLocks noChangeArrowheads="1"/>
            </p:cNvSpPr>
            <p:nvPr/>
          </p:nvSpPr>
          <p:spPr bwMode="auto">
            <a:xfrm>
              <a:off x="3881451" y="5853113"/>
              <a:ext cx="1203325" cy="23495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2853" rtl="0" eaLnBrk="1" fontAlgn="auto" latinLnBrk="0" hangingPunct="1">
                <a:lnSpc>
                  <a:spcPct val="100000"/>
                </a:lnSpc>
                <a:spcBef>
                  <a:spcPts val="750"/>
                </a:spcBef>
                <a:spcAft>
                  <a:spcPts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0000CC"/>
                </a:solidFill>
                <a:effectLst/>
                <a:uLnTx/>
                <a:uFillTx/>
                <a:latin typeface="Arial"/>
                <a:ea typeface="+mn-ea"/>
                <a:cs typeface="+mn-cs"/>
              </a:endParaRPr>
            </a:p>
          </p:txBody>
        </p:sp>
        <p:sp>
          <p:nvSpPr>
            <p:cNvPr id="44" name="TextBox 21">
              <a:extLst>
                <a:ext uri="{FF2B5EF4-FFF2-40B4-BE49-F238E27FC236}">
                  <a16:creationId xmlns:a16="http://schemas.microsoft.com/office/drawing/2014/main" id="{1C7138C2-D2DA-3F41-AC59-2F11E5C68459}"/>
                </a:ext>
              </a:extLst>
            </p:cNvPr>
            <p:cNvSpPr txBox="1">
              <a:spLocks noChangeArrowheads="1"/>
            </p:cNvSpPr>
            <p:nvPr/>
          </p:nvSpPr>
          <p:spPr bwMode="auto">
            <a:xfrm>
              <a:off x="3660775" y="3717928"/>
              <a:ext cx="92868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FF"/>
                  </a:solidFill>
                  <a:effectLst/>
                  <a:uLnTx/>
                  <a:uFillTx/>
                  <a:latin typeface="Arial"/>
                  <a:ea typeface="+mn-ea"/>
                  <a:cs typeface="+mn-cs"/>
                </a:rPr>
                <a:t>CRYTUR</a:t>
              </a:r>
            </a:p>
          </p:txBody>
        </p:sp>
        <p:sp>
          <p:nvSpPr>
            <p:cNvPr id="45" name="TextBox 22">
              <a:extLst>
                <a:ext uri="{FF2B5EF4-FFF2-40B4-BE49-F238E27FC236}">
                  <a16:creationId xmlns:a16="http://schemas.microsoft.com/office/drawing/2014/main" id="{A3D3E83E-10DD-5C4C-A00B-C1D2D02E58BC}"/>
                </a:ext>
              </a:extLst>
            </p:cNvPr>
            <p:cNvSpPr txBox="1">
              <a:spLocks noChangeArrowheads="1"/>
            </p:cNvSpPr>
            <p:nvPr/>
          </p:nvSpPr>
          <p:spPr bwMode="auto">
            <a:xfrm>
              <a:off x="3660775" y="5143513"/>
              <a:ext cx="92868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Arial"/>
                  <a:ea typeface="+mn-ea"/>
                  <a:cs typeface="+mn-cs"/>
                </a:rPr>
                <a:t>SICCAS</a:t>
              </a:r>
            </a:p>
          </p:txBody>
        </p:sp>
      </p:grpSp>
      <p:sp>
        <p:nvSpPr>
          <p:cNvPr id="46" name="TextBox 45">
            <a:extLst>
              <a:ext uri="{FF2B5EF4-FFF2-40B4-BE49-F238E27FC236}">
                <a16:creationId xmlns:a16="http://schemas.microsoft.com/office/drawing/2014/main" id="{703A8E53-0EC4-6A40-A40B-2800D55C7DAC}"/>
              </a:ext>
            </a:extLst>
          </p:cNvPr>
          <p:cNvSpPr txBox="1"/>
          <p:nvPr/>
        </p:nvSpPr>
        <p:spPr>
          <a:xfrm>
            <a:off x="5578475" y="3291155"/>
            <a:ext cx="3048976" cy="369332"/>
          </a:xfrm>
          <a:prstGeom prst="rect">
            <a:avLst/>
          </a:prstGeom>
          <a:noFill/>
        </p:spPr>
        <p:txBody>
          <a:bodyPr wrap="none" rtlCol="0">
            <a:spAutoFit/>
          </a:bodyPr>
          <a:lstStyle/>
          <a:p>
            <a:r>
              <a:rPr lang="en-US" b="1"/>
              <a:t>PWO: vendor characterization</a:t>
            </a:r>
          </a:p>
        </p:txBody>
      </p:sp>
      <p:pic>
        <p:nvPicPr>
          <p:cNvPr id="48" name="Picture 47">
            <a:extLst>
              <a:ext uri="{FF2B5EF4-FFF2-40B4-BE49-F238E27FC236}">
                <a16:creationId xmlns:a16="http://schemas.microsoft.com/office/drawing/2014/main" id="{2B3CEEF2-E00B-D440-9626-54E3E1B143AD}"/>
              </a:ext>
            </a:extLst>
          </p:cNvPr>
          <p:cNvPicPr>
            <a:picLocks noChangeAspect="1"/>
          </p:cNvPicPr>
          <p:nvPr/>
        </p:nvPicPr>
        <p:blipFill>
          <a:blip r:embed="rId6"/>
          <a:stretch>
            <a:fillRect/>
          </a:stretch>
        </p:blipFill>
        <p:spPr>
          <a:xfrm>
            <a:off x="6431089" y="1944834"/>
            <a:ext cx="2196242" cy="1379690"/>
          </a:xfrm>
          <a:prstGeom prst="rect">
            <a:avLst/>
          </a:prstGeom>
        </p:spPr>
      </p:pic>
      <p:pic>
        <p:nvPicPr>
          <p:cNvPr id="6" name="Picture 5">
            <a:extLst>
              <a:ext uri="{FF2B5EF4-FFF2-40B4-BE49-F238E27FC236}">
                <a16:creationId xmlns:a16="http://schemas.microsoft.com/office/drawing/2014/main" id="{39B57843-4460-2C49-8EEF-D1D99F2318A0}"/>
              </a:ext>
            </a:extLst>
          </p:cNvPr>
          <p:cNvPicPr>
            <a:picLocks noChangeAspect="1"/>
          </p:cNvPicPr>
          <p:nvPr/>
        </p:nvPicPr>
        <p:blipFill>
          <a:blip r:embed="rId7"/>
          <a:stretch>
            <a:fillRect/>
          </a:stretch>
        </p:blipFill>
        <p:spPr>
          <a:xfrm>
            <a:off x="5053475" y="93991"/>
            <a:ext cx="4062889" cy="1722828"/>
          </a:xfrm>
          <a:prstGeom prst="rect">
            <a:avLst/>
          </a:prstGeom>
        </p:spPr>
      </p:pic>
      <p:pic>
        <p:nvPicPr>
          <p:cNvPr id="10" name="Picture 9">
            <a:extLst>
              <a:ext uri="{FF2B5EF4-FFF2-40B4-BE49-F238E27FC236}">
                <a16:creationId xmlns:a16="http://schemas.microsoft.com/office/drawing/2014/main" id="{3E6D72B4-44EA-A647-BB12-A0E757AEC736}"/>
              </a:ext>
            </a:extLst>
          </p:cNvPr>
          <p:cNvPicPr>
            <a:picLocks noChangeAspect="1"/>
          </p:cNvPicPr>
          <p:nvPr/>
        </p:nvPicPr>
        <p:blipFill>
          <a:blip r:embed="rId8"/>
          <a:stretch>
            <a:fillRect/>
          </a:stretch>
        </p:blipFill>
        <p:spPr>
          <a:xfrm>
            <a:off x="46107" y="5316745"/>
            <a:ext cx="5513471" cy="1317558"/>
          </a:xfrm>
          <a:prstGeom prst="rect">
            <a:avLst/>
          </a:prstGeom>
        </p:spPr>
      </p:pic>
      <p:sp>
        <p:nvSpPr>
          <p:cNvPr id="25" name="TextBox 24">
            <a:extLst>
              <a:ext uri="{FF2B5EF4-FFF2-40B4-BE49-F238E27FC236}">
                <a16:creationId xmlns:a16="http://schemas.microsoft.com/office/drawing/2014/main" id="{37003253-501F-F84D-86F5-D3D5FCB2EB42}"/>
              </a:ext>
            </a:extLst>
          </p:cNvPr>
          <p:cNvSpPr txBox="1"/>
          <p:nvPr/>
        </p:nvSpPr>
        <p:spPr>
          <a:xfrm>
            <a:off x="1835884" y="5264125"/>
            <a:ext cx="3584574" cy="307777"/>
          </a:xfrm>
          <a:prstGeom prst="rect">
            <a:avLst/>
          </a:prstGeom>
          <a:solidFill>
            <a:schemeClr val="bg1"/>
          </a:solidFill>
          <a:ln>
            <a:solidFill>
              <a:srgbClr val="000000"/>
            </a:solidFill>
          </a:ln>
        </p:spPr>
        <p:txBody>
          <a:bodyPr wrap="squar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Arial"/>
              </a:rPr>
              <a:t>Dec 2020: 2cm x 2cm x 40cm ( 10-20 X0)</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a:extLst>
              <a:ext uri="{FF2B5EF4-FFF2-40B4-BE49-F238E27FC236}">
                <a16:creationId xmlns:a16="http://schemas.microsoft.com/office/drawing/2014/main" id="{66E7AF83-3B86-D843-989D-4A6C535F3AEB}"/>
              </a:ext>
            </a:extLst>
          </p:cNvPr>
          <p:cNvSpPr>
            <a:spLocks noGrp="1"/>
          </p:cNvSpPr>
          <p:nvPr>
            <p:ph type="dt" sz="half" idx="10"/>
          </p:nvPr>
        </p:nvSpPr>
        <p:spPr/>
        <p:txBody>
          <a:bodyPr/>
          <a:lstStyle/>
          <a:p>
            <a:r>
              <a:rPr lang="en-US"/>
              <a:t>E.C. Aschenauer</a:t>
            </a:r>
            <a:endParaRPr lang="en-US" dirty="0"/>
          </a:p>
        </p:txBody>
      </p:sp>
      <p:sp>
        <p:nvSpPr>
          <p:cNvPr id="11" name="Concept Detectors…">
            <a:extLst>
              <a:ext uri="{FF2B5EF4-FFF2-40B4-BE49-F238E27FC236}">
                <a16:creationId xmlns:a16="http://schemas.microsoft.com/office/drawing/2014/main" id="{DA1284B4-1EC5-A24F-A3CE-CCB2FF514D15}"/>
              </a:ext>
            </a:extLst>
          </p:cNvPr>
          <p:cNvSpPr txBox="1">
            <a:spLocks/>
          </p:cNvSpPr>
          <p:nvPr/>
        </p:nvSpPr>
        <p:spPr>
          <a:xfrm>
            <a:off x="0" y="717494"/>
            <a:ext cx="5381090" cy="2054132"/>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sym typeface="Arial"/>
              </a:rPr>
              <a:t>High resolution </a:t>
            </a:r>
            <a:r>
              <a:rPr lang="en-US" sz="1600" dirty="0" err="1">
                <a:solidFill>
                  <a:srgbClr val="000000"/>
                </a:solidFill>
                <a:uFill>
                  <a:solidFill>
                    <a:srgbClr val="000000"/>
                  </a:solidFill>
                </a:uFill>
                <a:latin typeface="Comic Sans MS" panose="030F0902030302020204" pitchFamily="66" charset="0"/>
                <a:sym typeface="Arial"/>
              </a:rPr>
              <a:t>EmCal</a:t>
            </a:r>
            <a:r>
              <a:rPr lang="en-US" sz="1600" dirty="0">
                <a:solidFill>
                  <a:srgbClr val="000000"/>
                </a:solidFill>
                <a:uFill>
                  <a:solidFill>
                    <a:srgbClr val="000000"/>
                  </a:solidFill>
                </a:uFill>
                <a:latin typeface="Comic Sans MS" panose="030F0902030302020204" pitchFamily="66" charset="0"/>
                <a:sym typeface="Arial"/>
              </a:rPr>
              <a:t>  in the electron-endcap for the scattering electron measurements </a:t>
            </a:r>
          </a:p>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sym typeface="Arial"/>
              </a:rPr>
              <a:t>PWO where space is tight, and the highest possible energy resolution is required </a:t>
            </a:r>
            <a:endPar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endParaRPr>
          </a:p>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rPr>
              <a:t>Scintillating glass (</a:t>
            </a:r>
            <a:r>
              <a:rPr kumimoji="0" lang="en-US" sz="1600" i="1"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rPr>
              <a:t>EIC R&amp;D</a:t>
            </a:r>
            <a:r>
              <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rPr>
              <a:t>) otherwise</a:t>
            </a:r>
          </a:p>
          <a:p>
            <a:pPr marL="635000" marR="41275" lvl="1" indent="-317500">
              <a:buClr>
                <a:srgbClr val="0432FF"/>
              </a:buClr>
              <a:buSzPct val="100000"/>
              <a:buFont typeface="Wingdings" pitchFamily="2" charset="2"/>
              <a:buChar char="q"/>
              <a:defRPr sz="2200">
                <a:solidFill>
                  <a:srgbClr val="000000"/>
                </a:solidFill>
                <a:uFill>
                  <a:solidFill>
                    <a:srgbClr val="000000"/>
                  </a:solidFill>
                </a:uFill>
                <a:latin typeface="+mn-lt"/>
                <a:ea typeface="+mn-ea"/>
                <a:cs typeface="+mn-cs"/>
                <a:sym typeface="Arial"/>
              </a:defRPr>
            </a:pPr>
            <a:r>
              <a:rPr lang="en-US" sz="1400" dirty="0">
                <a:solidFill>
                  <a:srgbClr val="000000"/>
                </a:solidFill>
                <a:uFill>
                  <a:solidFill>
                    <a:srgbClr val="000000"/>
                  </a:solidFill>
                </a:uFill>
                <a:latin typeface="Comic Sans MS" panose="030F0902030302020204" pitchFamily="66" charset="0"/>
                <a:sym typeface="Arial"/>
              </a:rPr>
              <a:t>More cost efficient, easier manufacturing</a:t>
            </a:r>
          </a:p>
          <a:p>
            <a:pPr marL="635000" marR="41275" lvl="1" indent="-317500">
              <a:buClr>
                <a:srgbClr val="0432FF"/>
              </a:buClr>
              <a:buSzPct val="100000"/>
              <a:buFont typeface="Wingdings" pitchFamily="2" charset="2"/>
              <a:buChar char="q"/>
              <a:defRPr sz="2200">
                <a:solidFill>
                  <a:srgbClr val="000000"/>
                </a:solidFill>
                <a:uFill>
                  <a:solidFill>
                    <a:srgbClr val="000000"/>
                  </a:solidFill>
                </a:uFill>
                <a:latin typeface="+mn-lt"/>
                <a:ea typeface="+mn-ea"/>
                <a:cs typeface="+mn-cs"/>
                <a:sym typeface="Arial"/>
              </a:defRPr>
            </a:pPr>
            <a:r>
              <a:rPr lang="en-US" sz="1400" dirty="0">
                <a:solidFill>
                  <a:srgbClr val="000000"/>
                </a:solidFill>
                <a:uFill>
                  <a:solidFill>
                    <a:srgbClr val="000000"/>
                  </a:solidFill>
                </a:uFill>
                <a:latin typeface="Comic Sans MS" panose="030F0902030302020204" pitchFamily="66" charset="0"/>
                <a:sym typeface="Arial"/>
              </a:rPr>
              <a:t>Potentially better optical properties</a:t>
            </a:r>
            <a:endParaRPr kumimoji="0" lang="en-US" sz="1800" b="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cs typeface="Symbol" charset="2"/>
              <a:sym typeface="Arial"/>
            </a:endParaRPr>
          </a:p>
        </p:txBody>
      </p:sp>
    </p:spTree>
    <p:extLst>
      <p:ext uri="{BB962C8B-B14F-4D97-AF65-F5344CB8AC3E}">
        <p14:creationId xmlns:p14="http://schemas.microsoft.com/office/powerpoint/2010/main" val="3229342180"/>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F0DEAD-2F6B-5E4D-8BAA-1805CFC119DA}"/>
              </a:ext>
            </a:extLst>
          </p:cNvPr>
          <p:cNvSpPr>
            <a:spLocks noGrp="1"/>
          </p:cNvSpPr>
          <p:nvPr>
            <p:ph type="title"/>
          </p:nvPr>
        </p:nvSpPr>
        <p:spPr>
          <a:xfrm>
            <a:off x="0" y="15550"/>
            <a:ext cx="9144000" cy="584669"/>
          </a:xfrm>
        </p:spPr>
        <p:txBody>
          <a:bodyPr/>
          <a:lstStyle/>
          <a:p>
            <a:r>
              <a:rPr lang="en-US" i="0" dirty="0"/>
              <a:t>The EIC Physics</a:t>
            </a:r>
          </a:p>
        </p:txBody>
      </p:sp>
      <p:sp>
        <p:nvSpPr>
          <p:cNvPr id="3" name="Date Placeholder 2">
            <a:extLst>
              <a:ext uri="{FF2B5EF4-FFF2-40B4-BE49-F238E27FC236}">
                <a16:creationId xmlns:a16="http://schemas.microsoft.com/office/drawing/2014/main" id="{FFE1F02E-CF12-CA4A-841B-25D906AC9817}"/>
              </a:ext>
            </a:extLst>
          </p:cNvPr>
          <p:cNvSpPr>
            <a:spLocks noGrp="1"/>
          </p:cNvSpPr>
          <p:nvPr>
            <p:ph type="dt" sz="half" idx="10"/>
          </p:nvPr>
        </p:nvSpPr>
        <p:spPr/>
        <p:txBody>
          <a:bodyPr/>
          <a:lstStyle/>
          <a:p>
            <a:r>
              <a:rPr lang="en-US"/>
              <a:t>E.C. Aschenauer</a:t>
            </a:r>
            <a:endParaRPr lang="en-US" dirty="0"/>
          </a:p>
        </p:txBody>
      </p:sp>
      <p:sp>
        <p:nvSpPr>
          <p:cNvPr id="5" name="Slide Number Placeholder 4">
            <a:extLst>
              <a:ext uri="{FF2B5EF4-FFF2-40B4-BE49-F238E27FC236}">
                <a16:creationId xmlns:a16="http://schemas.microsoft.com/office/drawing/2014/main" id="{BA4FAF3C-AAE5-6545-BA1F-D680183DB717}"/>
              </a:ext>
            </a:extLst>
          </p:cNvPr>
          <p:cNvSpPr>
            <a:spLocks noGrp="1"/>
          </p:cNvSpPr>
          <p:nvPr>
            <p:ph type="sldNum" sz="quarter" idx="12"/>
          </p:nvPr>
        </p:nvSpPr>
        <p:spPr/>
        <p:txBody>
          <a:bodyPr/>
          <a:lstStyle/>
          <a:p>
            <a:fld id="{893C5830-40F3-F04E-B2E3-10E6672BA8FF}" type="slidenum">
              <a:rPr lang="en-US" smtClean="0"/>
              <a:pPr/>
              <a:t>2</a:t>
            </a:fld>
            <a:endParaRPr lang="en-US"/>
          </a:p>
        </p:txBody>
      </p:sp>
      <p:grpSp>
        <p:nvGrpSpPr>
          <p:cNvPr id="10" name="Group 9">
            <a:extLst>
              <a:ext uri="{FF2B5EF4-FFF2-40B4-BE49-F238E27FC236}">
                <a16:creationId xmlns:a16="http://schemas.microsoft.com/office/drawing/2014/main" id="{9230F286-ACC4-EE40-BFAD-A265F93E3DE1}"/>
              </a:ext>
            </a:extLst>
          </p:cNvPr>
          <p:cNvGrpSpPr/>
          <p:nvPr/>
        </p:nvGrpSpPr>
        <p:grpSpPr>
          <a:xfrm>
            <a:off x="1762738" y="2728917"/>
            <a:ext cx="7202178" cy="1883124"/>
            <a:chOff x="1613165" y="4992849"/>
            <a:chExt cx="7202178" cy="1995702"/>
          </a:xfrm>
        </p:grpSpPr>
        <p:sp>
          <p:nvSpPr>
            <p:cNvPr id="11" name="TextBox 10">
              <a:extLst>
                <a:ext uri="{FF2B5EF4-FFF2-40B4-BE49-F238E27FC236}">
                  <a16:creationId xmlns:a16="http://schemas.microsoft.com/office/drawing/2014/main" id="{8622109C-83C5-4149-BD84-EE1AC6593539}"/>
                </a:ext>
              </a:extLst>
            </p:cNvPr>
            <p:cNvSpPr txBox="1"/>
            <p:nvPr/>
          </p:nvSpPr>
          <p:spPr>
            <a:xfrm>
              <a:off x="3669830" y="4992849"/>
              <a:ext cx="5145513" cy="1772225"/>
            </a:xfrm>
            <a:prstGeom prst="rect">
              <a:avLst/>
            </a:prstGeom>
            <a:noFill/>
          </p:spPr>
          <p:txBody>
            <a:bodyPr wrap="square" rtlCol="0">
              <a:spAutoFit/>
            </a:bodyPr>
            <a:lstStyle/>
            <a:p>
              <a:pPr>
                <a:spcBef>
                  <a:spcPts val="400"/>
                </a:spcBef>
              </a:pPr>
              <a:r>
                <a:rPr lang="en-US" sz="1600" b="0" dirty="0">
                  <a:solidFill>
                    <a:srgbClr val="292934"/>
                  </a:solidFill>
                  <a:latin typeface="Comic Sans MS" panose="030F0702030302020204" pitchFamily="66" charset="0"/>
                  <a:cs typeface="Comic Sans MS"/>
                </a:rPr>
                <a:t>How do color-charged quarks and gluons, and colorless jets, </a:t>
              </a:r>
              <a:r>
                <a:rPr lang="en-US" sz="1600" b="0" dirty="0">
                  <a:solidFill>
                    <a:srgbClr val="0000FF"/>
                  </a:solidFill>
                  <a:latin typeface="Comic Sans MS" panose="030F0702030302020204" pitchFamily="66" charset="0"/>
                  <a:cs typeface="Comic Sans MS"/>
                </a:rPr>
                <a:t>interact with a nuclear medium</a:t>
              </a:r>
              <a:r>
                <a:rPr lang="en-US" sz="1600" b="0" dirty="0">
                  <a:solidFill>
                    <a:srgbClr val="292934"/>
                  </a:solidFill>
                  <a:latin typeface="Comic Sans MS" panose="030F0702030302020204" pitchFamily="66" charset="0"/>
                  <a:cs typeface="Comic Sans MS"/>
                </a:rPr>
                <a:t>?</a:t>
              </a:r>
            </a:p>
            <a:p>
              <a:pPr>
                <a:spcBef>
                  <a:spcPts val="400"/>
                </a:spcBef>
              </a:pPr>
              <a:r>
                <a:rPr lang="en-US" sz="1600" b="0" dirty="0">
                  <a:solidFill>
                    <a:srgbClr val="292934"/>
                  </a:solidFill>
                  <a:latin typeface="Comic Sans MS" panose="030F0702030302020204" pitchFamily="66" charset="0"/>
                  <a:cs typeface="Comic Sans MS"/>
                </a:rPr>
                <a:t>How do the </a:t>
              </a:r>
              <a:r>
                <a:rPr lang="en-US" sz="1600" b="0" dirty="0">
                  <a:solidFill>
                    <a:srgbClr val="0000FF"/>
                  </a:solidFill>
                  <a:latin typeface="Comic Sans MS" panose="030F0702030302020204" pitchFamily="66" charset="0"/>
                  <a:cs typeface="Comic Sans MS"/>
                </a:rPr>
                <a:t>confined hadronic states emerge </a:t>
              </a:r>
              <a:r>
                <a:rPr lang="en-US" sz="1600" b="0" dirty="0">
                  <a:solidFill>
                    <a:srgbClr val="292934"/>
                  </a:solidFill>
                  <a:latin typeface="Comic Sans MS" panose="030F0702030302020204" pitchFamily="66" charset="0"/>
                  <a:cs typeface="Comic Sans MS"/>
                </a:rPr>
                <a:t>from these quarks and gluons? </a:t>
              </a:r>
            </a:p>
            <a:p>
              <a:pPr>
                <a:spcBef>
                  <a:spcPts val="400"/>
                </a:spcBef>
              </a:pPr>
              <a:r>
                <a:rPr lang="en-US" sz="1600" b="0" dirty="0">
                  <a:solidFill>
                    <a:srgbClr val="292934"/>
                  </a:solidFill>
                  <a:latin typeface="Comic Sans MS" panose="030F0702030302020204" pitchFamily="66" charset="0"/>
                  <a:cs typeface="Comic Sans MS"/>
                </a:rPr>
                <a:t>How do the quark-gluon </a:t>
              </a:r>
              <a:r>
                <a:rPr lang="en-US" sz="1600" b="0" dirty="0">
                  <a:solidFill>
                    <a:srgbClr val="0000FF"/>
                  </a:solidFill>
                  <a:latin typeface="Comic Sans MS" panose="030F0702030302020204" pitchFamily="66" charset="0"/>
                  <a:cs typeface="Comic Sans MS"/>
                </a:rPr>
                <a:t>interactions create nuclear binding?</a:t>
              </a:r>
            </a:p>
          </p:txBody>
        </p:sp>
        <p:pic>
          <p:nvPicPr>
            <p:cNvPr id="12" name="Picture 2">
              <a:extLst>
                <a:ext uri="{FF2B5EF4-FFF2-40B4-BE49-F238E27FC236}">
                  <a16:creationId xmlns:a16="http://schemas.microsoft.com/office/drawing/2014/main" id="{4E2A1E4F-650A-5F43-A752-D163DDC653CC}"/>
                </a:ext>
              </a:extLst>
            </p:cNvPr>
            <p:cNvPicPr>
              <a:picLocks noChangeAspect="1"/>
            </p:cNvPicPr>
            <p:nvPr/>
          </p:nvPicPr>
          <p:blipFill rotWithShape="1">
            <a:blip r:embed="rId2"/>
            <a:srcRect l="28823" t="22493" b="29532"/>
            <a:stretch/>
          </p:blipFill>
          <p:spPr bwMode="auto">
            <a:xfrm>
              <a:off x="1613165" y="5009749"/>
              <a:ext cx="1899598" cy="1978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3" name="Group 12">
            <a:extLst>
              <a:ext uri="{FF2B5EF4-FFF2-40B4-BE49-F238E27FC236}">
                <a16:creationId xmlns:a16="http://schemas.microsoft.com/office/drawing/2014/main" id="{EC81CC61-F2C4-E143-B2A3-6130BB9E7B58}"/>
              </a:ext>
            </a:extLst>
          </p:cNvPr>
          <p:cNvGrpSpPr/>
          <p:nvPr/>
        </p:nvGrpSpPr>
        <p:grpSpPr>
          <a:xfrm>
            <a:off x="32558" y="4612041"/>
            <a:ext cx="8576364" cy="2176996"/>
            <a:chOff x="21801" y="4100490"/>
            <a:chExt cx="8576364" cy="2176996"/>
          </a:xfrm>
        </p:grpSpPr>
        <p:pic>
          <p:nvPicPr>
            <p:cNvPr id="14" name="Picture 13">
              <a:extLst>
                <a:ext uri="{FF2B5EF4-FFF2-40B4-BE49-F238E27FC236}">
                  <a16:creationId xmlns:a16="http://schemas.microsoft.com/office/drawing/2014/main" id="{0C712257-156B-5F4C-ADB3-F0C810F52FF8}"/>
                </a:ext>
              </a:extLst>
            </p:cNvPr>
            <p:cNvPicPr>
              <a:picLocks noChangeAspect="1"/>
            </p:cNvPicPr>
            <p:nvPr/>
          </p:nvPicPr>
          <p:blipFill>
            <a:blip r:embed="rId3"/>
            <a:stretch>
              <a:fillRect/>
            </a:stretch>
          </p:blipFill>
          <p:spPr>
            <a:xfrm>
              <a:off x="4975141" y="5471041"/>
              <a:ext cx="1325228" cy="800100"/>
            </a:xfrm>
            <a:prstGeom prst="rect">
              <a:avLst/>
            </a:prstGeom>
          </p:spPr>
        </p:pic>
        <p:pic>
          <p:nvPicPr>
            <p:cNvPr id="15" name="Picture 14">
              <a:extLst>
                <a:ext uri="{FF2B5EF4-FFF2-40B4-BE49-F238E27FC236}">
                  <a16:creationId xmlns:a16="http://schemas.microsoft.com/office/drawing/2014/main" id="{21CA57F3-AE21-364A-94C6-015EC5CE38CB}"/>
                </a:ext>
              </a:extLst>
            </p:cNvPr>
            <p:cNvPicPr>
              <a:picLocks noChangeAspect="1"/>
            </p:cNvPicPr>
            <p:nvPr/>
          </p:nvPicPr>
          <p:blipFill>
            <a:blip r:embed="rId4"/>
            <a:stretch>
              <a:fillRect/>
            </a:stretch>
          </p:blipFill>
          <p:spPr>
            <a:xfrm>
              <a:off x="6917749" y="5471041"/>
              <a:ext cx="1372981" cy="806445"/>
            </a:xfrm>
            <a:prstGeom prst="rect">
              <a:avLst/>
            </a:prstGeom>
          </p:spPr>
        </p:pic>
        <p:sp>
          <p:nvSpPr>
            <p:cNvPr id="16" name="TextBox 15">
              <a:extLst>
                <a:ext uri="{FF2B5EF4-FFF2-40B4-BE49-F238E27FC236}">
                  <a16:creationId xmlns:a16="http://schemas.microsoft.com/office/drawing/2014/main" id="{EF406B57-415C-E94E-B9E5-90801C2A2994}"/>
                </a:ext>
              </a:extLst>
            </p:cNvPr>
            <p:cNvSpPr txBox="1"/>
            <p:nvPr/>
          </p:nvSpPr>
          <p:spPr>
            <a:xfrm>
              <a:off x="4926396" y="5146666"/>
              <a:ext cx="984565" cy="584775"/>
            </a:xfrm>
            <a:prstGeom prst="rect">
              <a:avLst/>
            </a:prstGeom>
            <a:noFill/>
          </p:spPr>
          <p:txBody>
            <a:bodyPr wrap="none" rtlCol="0">
              <a:spAutoFit/>
            </a:bodyPr>
            <a:lstStyle/>
            <a:p>
              <a:r>
                <a:rPr lang="en-US" sz="1600" dirty="0">
                  <a:latin typeface="Comic Sans MS" panose="030F0702030302020204" pitchFamily="66" charset="0"/>
                  <a:cs typeface="Comic Sans MS"/>
                </a:rPr>
                <a:t>gluon </a:t>
              </a:r>
            </a:p>
            <a:p>
              <a:r>
                <a:rPr lang="en-US" sz="1600" dirty="0">
                  <a:latin typeface="Comic Sans MS" panose="030F0702030302020204" pitchFamily="66" charset="0"/>
                  <a:cs typeface="Comic Sans MS"/>
                </a:rPr>
                <a:t>emission</a:t>
              </a:r>
            </a:p>
          </p:txBody>
        </p:sp>
        <p:sp>
          <p:nvSpPr>
            <p:cNvPr id="17" name="TextBox 16">
              <a:extLst>
                <a:ext uri="{FF2B5EF4-FFF2-40B4-BE49-F238E27FC236}">
                  <a16:creationId xmlns:a16="http://schemas.microsoft.com/office/drawing/2014/main" id="{87FD2204-C91C-9D4B-BF54-B5B41E5A402C}"/>
                </a:ext>
              </a:extLst>
            </p:cNvPr>
            <p:cNvSpPr txBox="1"/>
            <p:nvPr/>
          </p:nvSpPr>
          <p:spPr>
            <a:xfrm>
              <a:off x="6595009" y="5113529"/>
              <a:ext cx="2003156" cy="584775"/>
            </a:xfrm>
            <a:prstGeom prst="rect">
              <a:avLst/>
            </a:prstGeom>
            <a:noFill/>
          </p:spPr>
          <p:txBody>
            <a:bodyPr wrap="square" rtlCol="0">
              <a:spAutoFit/>
            </a:bodyPr>
            <a:lstStyle/>
            <a:p>
              <a:pPr algn="ctr"/>
              <a:r>
                <a:rPr lang="en-US" sz="1600" dirty="0">
                  <a:latin typeface="Comic Sans MS" panose="030F0702030302020204" pitchFamily="66" charset="0"/>
                  <a:cs typeface="Comic Sans MS"/>
                </a:rPr>
                <a:t>gluon recombination</a:t>
              </a:r>
            </a:p>
          </p:txBody>
        </p:sp>
        <p:sp>
          <p:nvSpPr>
            <p:cNvPr id="18" name="TextBox 17">
              <a:extLst>
                <a:ext uri="{FF2B5EF4-FFF2-40B4-BE49-F238E27FC236}">
                  <a16:creationId xmlns:a16="http://schemas.microsoft.com/office/drawing/2014/main" id="{34097ABC-6729-6C40-9E43-B7BE257D49AC}"/>
                </a:ext>
              </a:extLst>
            </p:cNvPr>
            <p:cNvSpPr txBox="1"/>
            <p:nvPr/>
          </p:nvSpPr>
          <p:spPr>
            <a:xfrm>
              <a:off x="6410257" y="5509141"/>
              <a:ext cx="359394" cy="461665"/>
            </a:xfrm>
            <a:prstGeom prst="rect">
              <a:avLst/>
            </a:prstGeom>
            <a:noFill/>
          </p:spPr>
          <p:txBody>
            <a:bodyPr wrap="none" rtlCol="0">
              <a:spAutoFit/>
            </a:bodyPr>
            <a:lstStyle/>
            <a:p>
              <a:r>
                <a:rPr lang="en-US" sz="2400" dirty="0">
                  <a:solidFill>
                    <a:srgbClr val="FF0080"/>
                  </a:solidFill>
                  <a:latin typeface="Comic Sans MS" panose="030F0702030302020204" pitchFamily="66" charset="0"/>
                  <a:cs typeface="Comic Sans MS"/>
                </a:rPr>
                <a:t>?</a:t>
              </a:r>
            </a:p>
          </p:txBody>
        </p:sp>
        <p:sp>
          <p:nvSpPr>
            <p:cNvPr id="19" name="TextBox 18">
              <a:extLst>
                <a:ext uri="{FF2B5EF4-FFF2-40B4-BE49-F238E27FC236}">
                  <a16:creationId xmlns:a16="http://schemas.microsoft.com/office/drawing/2014/main" id="{549FD4DE-A78C-AD43-8941-07289B54427B}"/>
                </a:ext>
              </a:extLst>
            </p:cNvPr>
            <p:cNvSpPr txBox="1"/>
            <p:nvPr/>
          </p:nvSpPr>
          <p:spPr>
            <a:xfrm>
              <a:off x="21801" y="4181574"/>
              <a:ext cx="4914385" cy="1867178"/>
            </a:xfrm>
            <a:prstGeom prst="rect">
              <a:avLst/>
            </a:prstGeom>
            <a:noFill/>
          </p:spPr>
          <p:txBody>
            <a:bodyPr wrap="square" rtlCol="0">
              <a:spAutoFit/>
            </a:bodyPr>
            <a:lstStyle/>
            <a:p>
              <a:pPr>
                <a:spcBef>
                  <a:spcPts val="400"/>
                </a:spcBef>
              </a:pPr>
              <a:r>
                <a:rPr lang="en-US" sz="1600" b="0" dirty="0">
                  <a:solidFill>
                    <a:srgbClr val="292934"/>
                  </a:solidFill>
                  <a:latin typeface="Comic Sans MS" panose="030F0702030302020204" pitchFamily="66" charset="0"/>
                  <a:cs typeface="Comic Sans MS"/>
                </a:rPr>
                <a:t>How does a </a:t>
              </a:r>
              <a:r>
                <a:rPr lang="en-US" sz="1600" b="0" dirty="0">
                  <a:solidFill>
                    <a:srgbClr val="0000FF"/>
                  </a:solidFill>
                  <a:latin typeface="Comic Sans MS" panose="030F0702030302020204" pitchFamily="66" charset="0"/>
                  <a:cs typeface="Comic Sans MS"/>
                </a:rPr>
                <a:t>dense nuclear environment affect </a:t>
              </a:r>
              <a:r>
                <a:rPr lang="en-US" sz="1600" b="0" dirty="0">
                  <a:solidFill>
                    <a:srgbClr val="292934"/>
                  </a:solidFill>
                  <a:latin typeface="Comic Sans MS" panose="030F0702030302020204" pitchFamily="66" charset="0"/>
                  <a:cs typeface="Comic Sans MS"/>
                </a:rPr>
                <a:t>the quarks and gluons, their correlations, and their interactions?</a:t>
              </a:r>
            </a:p>
            <a:p>
              <a:pPr>
                <a:spcBef>
                  <a:spcPts val="400"/>
                </a:spcBef>
              </a:pPr>
              <a:r>
                <a:rPr lang="en-US" sz="1600" b="0" dirty="0">
                  <a:solidFill>
                    <a:srgbClr val="292934"/>
                  </a:solidFill>
                  <a:latin typeface="Comic Sans MS" panose="030F0702030302020204" pitchFamily="66" charset="0"/>
                  <a:cs typeface="Comic Sans MS"/>
                </a:rPr>
                <a:t>What happens to the </a:t>
              </a:r>
              <a:r>
                <a:rPr lang="en-US" sz="1600" b="0" dirty="0">
                  <a:solidFill>
                    <a:srgbClr val="0000FF"/>
                  </a:solidFill>
                  <a:latin typeface="Comic Sans MS" panose="030F0702030302020204" pitchFamily="66" charset="0"/>
                  <a:cs typeface="Comic Sans MS"/>
                </a:rPr>
                <a:t>gluon density in nuclei</a:t>
              </a:r>
              <a:r>
                <a:rPr lang="en-US" sz="1600" b="0" dirty="0">
                  <a:solidFill>
                    <a:srgbClr val="292934"/>
                  </a:solidFill>
                  <a:latin typeface="Comic Sans MS" panose="030F0702030302020204" pitchFamily="66" charset="0"/>
                  <a:cs typeface="Comic Sans MS"/>
                </a:rPr>
                <a:t>? Does it </a:t>
              </a:r>
              <a:r>
                <a:rPr lang="en-US" sz="1600" b="0" dirty="0">
                  <a:solidFill>
                    <a:srgbClr val="0000FF"/>
                  </a:solidFill>
                  <a:latin typeface="Comic Sans MS" panose="030F0702030302020204" pitchFamily="66" charset="0"/>
                  <a:cs typeface="Comic Sans MS"/>
                </a:rPr>
                <a:t>saturate at high energy</a:t>
              </a:r>
              <a:r>
                <a:rPr lang="en-US" sz="1600" b="0" dirty="0">
                  <a:solidFill>
                    <a:srgbClr val="292934"/>
                  </a:solidFill>
                  <a:latin typeface="Comic Sans MS" panose="030F0702030302020204" pitchFamily="66" charset="0"/>
                  <a:cs typeface="Comic Sans MS"/>
                </a:rPr>
                <a:t>, giving rise to a </a:t>
              </a:r>
              <a:r>
                <a:rPr lang="en-US" sz="1600" b="0" dirty="0">
                  <a:solidFill>
                    <a:srgbClr val="0000FF"/>
                  </a:solidFill>
                  <a:latin typeface="Comic Sans MS" panose="030F0702030302020204" pitchFamily="66" charset="0"/>
                  <a:cs typeface="Comic Sans MS"/>
                </a:rPr>
                <a:t>gluonic matter with universal properties </a:t>
              </a:r>
              <a:r>
                <a:rPr lang="en-US" sz="1600" b="0" dirty="0">
                  <a:solidFill>
                    <a:srgbClr val="292934"/>
                  </a:solidFill>
                  <a:latin typeface="Comic Sans MS" panose="030F0702030302020204" pitchFamily="66" charset="0"/>
                  <a:cs typeface="Comic Sans MS"/>
                </a:rPr>
                <a:t>in all nuclei, even the proton?</a:t>
              </a:r>
            </a:p>
          </p:txBody>
        </p:sp>
        <p:pic>
          <p:nvPicPr>
            <p:cNvPr id="20" name="Picture 19">
              <a:extLst>
                <a:ext uri="{FF2B5EF4-FFF2-40B4-BE49-F238E27FC236}">
                  <a16:creationId xmlns:a16="http://schemas.microsoft.com/office/drawing/2014/main" id="{93F5B957-3A35-3E4B-B631-DCD804CB2C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38612" y="4100490"/>
              <a:ext cx="1325228" cy="1345097"/>
            </a:xfrm>
            <a:prstGeom prst="rect">
              <a:avLst/>
            </a:prstGeom>
          </p:spPr>
        </p:pic>
        <p:sp>
          <p:nvSpPr>
            <p:cNvPr id="21" name="TextBox 20">
              <a:extLst>
                <a:ext uri="{FF2B5EF4-FFF2-40B4-BE49-F238E27FC236}">
                  <a16:creationId xmlns:a16="http://schemas.microsoft.com/office/drawing/2014/main" id="{70642292-A04D-114D-9605-6C98C7FFA067}"/>
                </a:ext>
              </a:extLst>
            </p:cNvPr>
            <p:cNvSpPr txBox="1"/>
            <p:nvPr/>
          </p:nvSpPr>
          <p:spPr>
            <a:xfrm>
              <a:off x="6423939" y="5752266"/>
              <a:ext cx="341760" cy="461665"/>
            </a:xfrm>
            <a:prstGeom prst="rect">
              <a:avLst/>
            </a:prstGeom>
            <a:noFill/>
          </p:spPr>
          <p:txBody>
            <a:bodyPr wrap="none" rtlCol="0">
              <a:spAutoFit/>
            </a:bodyPr>
            <a:lstStyle/>
            <a:p>
              <a:r>
                <a:rPr lang="en-US" sz="2400" dirty="0">
                  <a:solidFill>
                    <a:srgbClr val="FF0080"/>
                  </a:solidFill>
                  <a:latin typeface="Comic Sans MS" panose="030F0702030302020204" pitchFamily="66" charset="0"/>
                  <a:cs typeface="Comic Sans MS"/>
                </a:rPr>
                <a:t>=</a:t>
              </a:r>
            </a:p>
          </p:txBody>
        </p:sp>
      </p:grpSp>
      <p:grpSp>
        <p:nvGrpSpPr>
          <p:cNvPr id="2" name="Group 1">
            <a:extLst>
              <a:ext uri="{FF2B5EF4-FFF2-40B4-BE49-F238E27FC236}">
                <a16:creationId xmlns:a16="http://schemas.microsoft.com/office/drawing/2014/main" id="{C680B74A-3943-3E41-8EAE-EEEB4A551F3B}"/>
              </a:ext>
            </a:extLst>
          </p:cNvPr>
          <p:cNvGrpSpPr/>
          <p:nvPr/>
        </p:nvGrpSpPr>
        <p:grpSpPr>
          <a:xfrm>
            <a:off x="61183" y="497290"/>
            <a:ext cx="9021634" cy="2195910"/>
            <a:chOff x="61183" y="559282"/>
            <a:chExt cx="9021634" cy="2195910"/>
          </a:xfrm>
        </p:grpSpPr>
        <p:pic>
          <p:nvPicPr>
            <p:cNvPr id="9" name="Picture 2">
              <a:extLst>
                <a:ext uri="{FF2B5EF4-FFF2-40B4-BE49-F238E27FC236}">
                  <a16:creationId xmlns:a16="http://schemas.microsoft.com/office/drawing/2014/main" id="{46280FC2-AD2F-B345-9895-7605C131E8C3}"/>
                </a:ext>
              </a:extLst>
            </p:cNvPr>
            <p:cNvPicPr>
              <a:picLocks noChangeAspect="1" noChangeArrowheads="1"/>
            </p:cNvPicPr>
            <p:nvPr/>
          </p:nvPicPr>
          <p:blipFill rotWithShape="1">
            <a:blip r:embed="rId6"/>
            <a:srcRect l="8203" t="-295" r="9445"/>
            <a:stretch/>
          </p:blipFill>
          <p:spPr bwMode="auto">
            <a:xfrm>
              <a:off x="7818363" y="1215245"/>
              <a:ext cx="1264454" cy="1539947"/>
            </a:xfrm>
            <a:prstGeom prst="rect">
              <a:avLst/>
            </a:prstGeom>
            <a:noFill/>
            <a:ln w="9525">
              <a:noFill/>
              <a:miter lim="800000"/>
              <a:headEnd/>
              <a:tailEnd/>
            </a:ln>
          </p:spPr>
        </p:pic>
        <p:pic>
          <p:nvPicPr>
            <p:cNvPr id="22" name="Picture 21">
              <a:extLst>
                <a:ext uri="{FF2B5EF4-FFF2-40B4-BE49-F238E27FC236}">
                  <a16:creationId xmlns:a16="http://schemas.microsoft.com/office/drawing/2014/main" id="{20C9D027-D784-0A4C-BFAA-406B8B3F1456}"/>
                </a:ext>
              </a:extLst>
            </p:cNvPr>
            <p:cNvPicPr>
              <a:picLocks noChangeAspect="1"/>
            </p:cNvPicPr>
            <p:nvPr/>
          </p:nvPicPr>
          <p:blipFill>
            <a:blip r:embed="rId7"/>
            <a:stretch>
              <a:fillRect/>
            </a:stretch>
          </p:blipFill>
          <p:spPr>
            <a:xfrm>
              <a:off x="5265800" y="559282"/>
              <a:ext cx="2772071" cy="1086387"/>
            </a:xfrm>
            <a:prstGeom prst="rect">
              <a:avLst/>
            </a:prstGeom>
          </p:spPr>
        </p:pic>
        <p:sp>
          <p:nvSpPr>
            <p:cNvPr id="8" name="Content Placeholder 6">
              <a:extLst>
                <a:ext uri="{FF2B5EF4-FFF2-40B4-BE49-F238E27FC236}">
                  <a16:creationId xmlns:a16="http://schemas.microsoft.com/office/drawing/2014/main" id="{9A8CC49B-BCBF-9444-8EF5-72810F524BC2}"/>
                </a:ext>
              </a:extLst>
            </p:cNvPr>
            <p:cNvSpPr txBox="1">
              <a:spLocks/>
            </p:cNvSpPr>
            <p:nvPr/>
          </p:nvSpPr>
          <p:spPr>
            <a:xfrm>
              <a:off x="61183" y="711705"/>
              <a:ext cx="5608098" cy="119840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Font typeface="Arial" panose="020B0604020202020204" pitchFamily="34" charset="0"/>
                <a:buNone/>
              </a:pPr>
              <a:r>
                <a:rPr lang="en-US" sz="1600" b="0" dirty="0">
                  <a:latin typeface="Comic Sans MS" panose="030F0702030302020204" pitchFamily="66" charset="0"/>
                  <a:cs typeface="Comic Sans MS"/>
                </a:rPr>
                <a:t>How are the sea quarks and gluons, and their spins, </a:t>
              </a:r>
              <a:r>
                <a:rPr lang="en-US" sz="1600" b="0" dirty="0">
                  <a:solidFill>
                    <a:srgbClr val="0000FF"/>
                  </a:solidFill>
                  <a:latin typeface="Comic Sans MS" panose="030F0702030302020204" pitchFamily="66" charset="0"/>
                  <a:cs typeface="Comic Sans MS"/>
                </a:rPr>
                <a:t>distributed in space and momentum </a:t>
              </a:r>
              <a:r>
                <a:rPr lang="en-US" sz="1600" b="0" dirty="0">
                  <a:latin typeface="Comic Sans MS" panose="030F0702030302020204" pitchFamily="66" charset="0"/>
                  <a:cs typeface="Comic Sans MS"/>
                </a:rPr>
                <a:t>inside the nucleon? </a:t>
              </a:r>
            </a:p>
            <a:p>
              <a:pPr marL="0" indent="0">
                <a:spcBef>
                  <a:spcPts val="400"/>
                </a:spcBef>
                <a:buFont typeface="Arial" panose="020B0604020202020204" pitchFamily="34" charset="0"/>
                <a:buNone/>
              </a:pPr>
              <a:r>
                <a:rPr lang="en-US" sz="1600" b="0" dirty="0">
                  <a:latin typeface="Comic Sans MS" panose="030F0702030302020204" pitchFamily="66" charset="0"/>
                  <a:cs typeface="Comic Sans MS"/>
                </a:rPr>
                <a:t>How do the </a:t>
              </a:r>
              <a:r>
                <a:rPr lang="en-US" sz="1600" b="0" dirty="0">
                  <a:solidFill>
                    <a:srgbClr val="0000FF"/>
                  </a:solidFill>
                  <a:latin typeface="Comic Sans MS" panose="030F0702030302020204" pitchFamily="66" charset="0"/>
                  <a:cs typeface="Comic Sans MS"/>
                </a:rPr>
                <a:t>nucleon properties emerge </a:t>
              </a:r>
              <a:r>
                <a:rPr lang="en-US" sz="1600" b="0" dirty="0">
                  <a:latin typeface="Comic Sans MS" panose="030F0702030302020204" pitchFamily="66" charset="0"/>
                  <a:cs typeface="Comic Sans MS"/>
                </a:rPr>
                <a:t>from them and </a:t>
              </a:r>
            </a:p>
            <a:p>
              <a:pPr marL="0" indent="0">
                <a:spcBef>
                  <a:spcPts val="400"/>
                </a:spcBef>
                <a:buFont typeface="Arial" panose="020B0604020202020204" pitchFamily="34" charset="0"/>
                <a:buNone/>
              </a:pPr>
              <a:r>
                <a:rPr lang="en-US" sz="1600" b="0" dirty="0">
                  <a:latin typeface="Comic Sans MS" panose="030F0702030302020204" pitchFamily="66" charset="0"/>
                  <a:cs typeface="Comic Sans MS"/>
                </a:rPr>
                <a:t>their interactions?</a:t>
              </a:r>
            </a:p>
          </p:txBody>
        </p:sp>
        <p:pic>
          <p:nvPicPr>
            <p:cNvPr id="24" name="Picture 23">
              <a:extLst>
                <a:ext uri="{FF2B5EF4-FFF2-40B4-BE49-F238E27FC236}">
                  <a16:creationId xmlns:a16="http://schemas.microsoft.com/office/drawing/2014/main" id="{403EAE87-068E-3942-97C4-A132DF2739A5}"/>
                </a:ext>
              </a:extLst>
            </p:cNvPr>
            <p:cNvPicPr>
              <a:picLocks noChangeAspect="1"/>
            </p:cNvPicPr>
            <p:nvPr/>
          </p:nvPicPr>
          <p:blipFill rotWithShape="1">
            <a:blip r:embed="rId8"/>
            <a:srcRect r="32619"/>
            <a:stretch/>
          </p:blipFill>
          <p:spPr>
            <a:xfrm>
              <a:off x="4743721" y="1555065"/>
              <a:ext cx="1386279" cy="1130975"/>
            </a:xfrm>
            <a:prstGeom prst="rect">
              <a:avLst/>
            </a:prstGeom>
          </p:spPr>
        </p:pic>
      </p:grpSp>
    </p:spTree>
    <p:extLst>
      <p:ext uri="{BB962C8B-B14F-4D97-AF65-F5344CB8AC3E}">
        <p14:creationId xmlns:p14="http://schemas.microsoft.com/office/powerpoint/2010/main" val="378085587"/>
      </p:ext>
    </p:extLst>
  </p:cSld>
  <p:clrMapOvr>
    <a:masterClrMapping/>
  </p:clrMapOvr>
  <mc:AlternateContent xmlns:mc="http://schemas.openxmlformats.org/markup-compatibility/2006">
    <mc:Choice xmlns:p14="http://schemas.microsoft.com/office/powerpoint/2010/main" Requires="p14">
      <p:transition spd="slow">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8BA82B8-0DA3-A249-9AD1-65CD621F07B7}"/>
              </a:ext>
            </a:extLst>
          </p:cNvPr>
          <p:cNvSpPr>
            <a:spLocks noGrp="1"/>
          </p:cNvSpPr>
          <p:nvPr>
            <p:ph type="dt" sz="half" idx="10"/>
          </p:nvPr>
        </p:nvSpPr>
        <p:spPr/>
        <p:txBody>
          <a:bodyPr/>
          <a:lstStyle/>
          <a:p>
            <a:r>
              <a:rPr lang="en-US"/>
              <a:t>E.C. Aschenauer</a:t>
            </a:r>
            <a:endParaRPr lang="en-US" dirty="0"/>
          </a:p>
        </p:txBody>
      </p:sp>
      <p:sp>
        <p:nvSpPr>
          <p:cNvPr id="5" name="Slide Number Placeholder 4">
            <a:extLst>
              <a:ext uri="{FF2B5EF4-FFF2-40B4-BE49-F238E27FC236}">
                <a16:creationId xmlns:a16="http://schemas.microsoft.com/office/drawing/2014/main" id="{D786F98D-3E9E-DF41-BBA6-B9FBC533D987}"/>
              </a:ext>
            </a:extLst>
          </p:cNvPr>
          <p:cNvSpPr>
            <a:spLocks noGrp="1"/>
          </p:cNvSpPr>
          <p:nvPr>
            <p:ph type="sldNum" sz="quarter" idx="12"/>
          </p:nvPr>
        </p:nvSpPr>
        <p:spPr/>
        <p:txBody>
          <a:bodyPr/>
          <a:lstStyle/>
          <a:p>
            <a:fld id="{893C5830-40F3-F04E-B2E3-10E6672BA8FF}" type="slidenum">
              <a:rPr lang="en-US" smtClean="0"/>
              <a:pPr/>
              <a:t>20</a:t>
            </a:fld>
            <a:endParaRPr lang="en-US"/>
          </a:p>
        </p:txBody>
      </p:sp>
      <p:pic>
        <p:nvPicPr>
          <p:cNvPr id="8" name="Picture 7">
            <a:extLst>
              <a:ext uri="{FF2B5EF4-FFF2-40B4-BE49-F238E27FC236}">
                <a16:creationId xmlns:a16="http://schemas.microsoft.com/office/drawing/2014/main" id="{6A5ADA26-AE96-954A-AE55-98CE1B630EFD}"/>
              </a:ext>
            </a:extLst>
          </p:cNvPr>
          <p:cNvPicPr>
            <a:picLocks noChangeAspect="1"/>
          </p:cNvPicPr>
          <p:nvPr/>
        </p:nvPicPr>
        <p:blipFill>
          <a:blip r:embed="rId2"/>
          <a:stretch>
            <a:fillRect/>
          </a:stretch>
        </p:blipFill>
        <p:spPr>
          <a:xfrm>
            <a:off x="742039" y="254000"/>
            <a:ext cx="3874576" cy="6350000"/>
          </a:xfrm>
          <a:prstGeom prst="rect">
            <a:avLst/>
          </a:prstGeom>
        </p:spPr>
      </p:pic>
      <p:sp>
        <p:nvSpPr>
          <p:cNvPr id="10" name="TextBox 9">
            <a:extLst>
              <a:ext uri="{FF2B5EF4-FFF2-40B4-BE49-F238E27FC236}">
                <a16:creationId xmlns:a16="http://schemas.microsoft.com/office/drawing/2014/main" id="{21269994-7CB5-7849-9422-6A4FD8F162C1}"/>
              </a:ext>
            </a:extLst>
          </p:cNvPr>
          <p:cNvSpPr txBox="1"/>
          <p:nvPr/>
        </p:nvSpPr>
        <p:spPr>
          <a:xfrm>
            <a:off x="5054220" y="499726"/>
            <a:ext cx="3542958" cy="5632311"/>
          </a:xfrm>
          <a:prstGeom prst="rect">
            <a:avLst/>
          </a:prstGeom>
          <a:noFill/>
        </p:spPr>
        <p:txBody>
          <a:bodyPr wrap="none" rtlCol="0">
            <a:spAutoFit/>
          </a:bodyPr>
          <a:lstStyle/>
          <a:p>
            <a:pPr algn="ctr"/>
            <a:endParaRPr lang="en-US" sz="1200" dirty="0">
              <a:latin typeface="Comic Sans MS" panose="030F0902030302020204" pitchFamily="66" charset="0"/>
            </a:endParaRPr>
          </a:p>
          <a:p>
            <a:pPr algn="ctr"/>
            <a:r>
              <a:rPr lang="en-US" sz="3200" b="1" dirty="0">
                <a:solidFill>
                  <a:srgbClr val="FF0000"/>
                </a:solidFill>
                <a:latin typeface="Comic Sans MS" panose="030F0902030302020204" pitchFamily="66" charset="0"/>
              </a:rPr>
              <a:t>EIC PID </a:t>
            </a:r>
          </a:p>
          <a:p>
            <a:pPr algn="ctr"/>
            <a:r>
              <a:rPr lang="en-US" sz="2800" dirty="0">
                <a:latin typeface="Comic Sans MS" panose="030F0902030302020204" pitchFamily="66" charset="0"/>
              </a:rPr>
              <a:t>needs</a:t>
            </a:r>
          </a:p>
          <a:p>
            <a:pPr algn="ctr"/>
            <a:r>
              <a:rPr lang="en-US" sz="2800" dirty="0">
                <a:latin typeface="Comic Sans MS" panose="030F0902030302020204" pitchFamily="66" charset="0"/>
              </a:rPr>
              <a:t>are more demanding</a:t>
            </a:r>
          </a:p>
          <a:p>
            <a:pPr algn="ctr"/>
            <a:r>
              <a:rPr lang="en-US" sz="2800" dirty="0">
                <a:latin typeface="Comic Sans MS" panose="030F0902030302020204" pitchFamily="66" charset="0"/>
              </a:rPr>
              <a:t>then your</a:t>
            </a:r>
          </a:p>
          <a:p>
            <a:pPr algn="ctr"/>
            <a:r>
              <a:rPr lang="en-US" sz="2800" dirty="0">
                <a:latin typeface="Comic Sans MS" panose="030F0902030302020204" pitchFamily="66" charset="0"/>
              </a:rPr>
              <a:t>normal</a:t>
            </a:r>
          </a:p>
          <a:p>
            <a:pPr algn="ctr"/>
            <a:r>
              <a:rPr lang="en-US" sz="2800" dirty="0">
                <a:latin typeface="Comic Sans MS" panose="030F0902030302020204" pitchFamily="66" charset="0"/>
              </a:rPr>
              <a:t>collider detector</a:t>
            </a:r>
          </a:p>
          <a:p>
            <a:pPr algn="ctr"/>
            <a:endParaRPr lang="en-US" sz="1400" dirty="0">
              <a:latin typeface="Comic Sans MS" panose="030F0902030302020204" pitchFamily="66" charset="0"/>
            </a:endParaRPr>
          </a:p>
          <a:p>
            <a:pPr algn="ctr"/>
            <a:r>
              <a:rPr lang="en-US" sz="3600" b="1" dirty="0">
                <a:solidFill>
                  <a:srgbClr val="FF0000"/>
                </a:solidFill>
                <a:latin typeface="Comic Sans MS" panose="030F0902030302020204" pitchFamily="66" charset="0"/>
              </a:rPr>
              <a:t>EIC</a:t>
            </a:r>
          </a:p>
          <a:p>
            <a:pPr algn="ctr"/>
            <a:r>
              <a:rPr lang="en-US" sz="2800" dirty="0">
                <a:solidFill>
                  <a:srgbClr val="0432FF"/>
                </a:solidFill>
                <a:latin typeface="Comic Sans MS" panose="030F0902030302020204" pitchFamily="66" charset="0"/>
              </a:rPr>
              <a:t>needs absolute</a:t>
            </a:r>
          </a:p>
          <a:p>
            <a:pPr algn="ctr"/>
            <a:r>
              <a:rPr lang="en-US" sz="2800" dirty="0">
                <a:solidFill>
                  <a:srgbClr val="0432FF"/>
                </a:solidFill>
                <a:latin typeface="Comic Sans MS" panose="030F0902030302020204" pitchFamily="66" charset="0"/>
              </a:rPr>
              <a:t>particle numbers at</a:t>
            </a:r>
          </a:p>
          <a:p>
            <a:pPr algn="ctr"/>
            <a:r>
              <a:rPr lang="en-US" sz="2800" dirty="0">
                <a:solidFill>
                  <a:srgbClr val="0432FF"/>
                </a:solidFill>
                <a:latin typeface="Comic Sans MS" panose="030F0902030302020204" pitchFamily="66" charset="0"/>
              </a:rPr>
              <a:t>high purity and low</a:t>
            </a:r>
          </a:p>
          <a:p>
            <a:pPr algn="ctr"/>
            <a:r>
              <a:rPr lang="en-US" sz="2800" dirty="0">
                <a:solidFill>
                  <a:srgbClr val="0432FF"/>
                </a:solidFill>
                <a:latin typeface="Comic Sans MS" panose="030F0902030302020204" pitchFamily="66" charset="0"/>
              </a:rPr>
              <a:t>contamination</a:t>
            </a:r>
          </a:p>
        </p:txBody>
      </p:sp>
      <p:sp>
        <p:nvSpPr>
          <p:cNvPr id="6" name="Rectangle 5">
            <a:extLst>
              <a:ext uri="{FF2B5EF4-FFF2-40B4-BE49-F238E27FC236}">
                <a16:creationId xmlns:a16="http://schemas.microsoft.com/office/drawing/2014/main" id="{657C1758-98DF-E448-9EA6-4E571C7EB74F}"/>
              </a:ext>
            </a:extLst>
          </p:cNvPr>
          <p:cNvSpPr/>
          <p:nvPr/>
        </p:nvSpPr>
        <p:spPr>
          <a:xfrm>
            <a:off x="600892" y="3187337"/>
            <a:ext cx="1227709" cy="1569660"/>
          </a:xfrm>
          <a:prstGeom prst="rect">
            <a:avLst/>
          </a:prstGeom>
          <a:noFill/>
        </p:spPr>
        <p:txBody>
          <a:bodyPr wrap="square" lIns="91440" tIns="45720" rIns="91440" bIns="45720">
            <a:spAutoFit/>
          </a:bodyPr>
          <a:lstStyle/>
          <a:p>
            <a:pPr algn="ctr"/>
            <a:r>
              <a:rPr lang="en-US" sz="9600" b="1" cap="none" spc="50" dirty="0">
                <a:ln w="0"/>
                <a:solidFill>
                  <a:schemeClr val="bg2"/>
                </a:solidFill>
                <a:effectLst>
                  <a:innerShdw blurRad="63500" dist="50800" dir="13500000">
                    <a:srgbClr val="000000">
                      <a:alpha val="50000"/>
                    </a:srgbClr>
                  </a:innerShdw>
                </a:effectLst>
                <a:latin typeface="+mj-lt"/>
              </a:rPr>
              <a:t>E</a:t>
            </a:r>
          </a:p>
        </p:txBody>
      </p:sp>
    </p:spTree>
    <p:extLst>
      <p:ext uri="{BB962C8B-B14F-4D97-AF65-F5344CB8AC3E}">
        <p14:creationId xmlns:p14="http://schemas.microsoft.com/office/powerpoint/2010/main" val="2219784338"/>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21</a:t>
            </a:fld>
            <a:endParaRPr lang="en-US"/>
          </a:p>
        </p:txBody>
      </p:sp>
      <p:sp>
        <p:nvSpPr>
          <p:cNvPr id="2" name="Title 1"/>
          <p:cNvSpPr>
            <a:spLocks noGrp="1"/>
          </p:cNvSpPr>
          <p:nvPr>
            <p:ph type="title"/>
          </p:nvPr>
        </p:nvSpPr>
        <p:spPr/>
        <p:txBody>
          <a:bodyPr>
            <a:noAutofit/>
          </a:bodyPr>
          <a:lstStyle/>
          <a:p>
            <a:r>
              <a:rPr lang="en-US" dirty="0"/>
              <a:t>Particle ID </a:t>
            </a:r>
          </a:p>
        </p:txBody>
      </p:sp>
      <p:sp>
        <p:nvSpPr>
          <p:cNvPr id="8" name="Rectangle 3">
            <a:extLst>
              <a:ext uri="{FF2B5EF4-FFF2-40B4-BE49-F238E27FC236}">
                <a16:creationId xmlns:a16="http://schemas.microsoft.com/office/drawing/2014/main" id="{EA87A235-E666-1F40-A7BB-9DEE14752D2A}"/>
              </a:ext>
            </a:extLst>
          </p:cNvPr>
          <p:cNvSpPr txBox="1">
            <a:spLocks noChangeArrowheads="1"/>
          </p:cNvSpPr>
          <p:nvPr/>
        </p:nvSpPr>
        <p:spPr>
          <a:xfrm>
            <a:off x="-78437" y="488554"/>
            <a:ext cx="9222437" cy="1682045"/>
          </a:xfrm>
          <a:prstGeom prst="rect">
            <a:avLst/>
          </a:prstGeom>
        </p:spPr>
        <p:txBody>
          <a:bodyPr vert="horz" lIns="91283" tIns="45642" rIns="91283" bIns="45642" rtlCol="0">
            <a:normAutofit fontScale="92500" lnSpcReduction="10000"/>
          </a:bodyPr>
          <a:lstStyle/>
          <a:p>
            <a:pPr marL="342900" marR="0" lvl="0" indent="-34290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a:pPr>
            <a:r>
              <a:rPr kumimoji="0" lang="en-US" sz="240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pitchFamily="-84" charset="-128"/>
                <a:cs typeface="ＭＳ Ｐゴシック" pitchFamily="-84" charset="-128"/>
              </a:rPr>
              <a:t>In general, need to separate:</a:t>
            </a:r>
          </a:p>
          <a:p>
            <a:pPr marL="613220" marR="0" lvl="0" indent="-34290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Ø"/>
              <a:tabLst/>
              <a:defRPr/>
            </a:pPr>
            <a:r>
              <a:rPr kumimoji="0" lang="en-US" sz="20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pitchFamily="-84" charset="-128"/>
                <a:cs typeface="ＭＳ Ｐゴシック" pitchFamily="-84" charset="-128"/>
              </a:rPr>
              <a:t>Electrons from photons </a:t>
            </a:r>
            <a:r>
              <a:rPr kumimoji="0" lang="en-US" b="0" i="0" u="none" strike="noStrike" kern="1200" cap="none" spc="0" normalizeH="0" baseline="0" noProof="0" dirty="0">
                <a:ln>
                  <a:noFill/>
                </a:ln>
                <a:solidFill>
                  <a:srgbClr val="00B050"/>
                </a:solidFill>
                <a:effectLst/>
                <a:uLnTx/>
                <a:uFillTx/>
                <a:latin typeface="Comic Sans MS" panose="030F0902030302020204" pitchFamily="66" charset="0"/>
                <a:ea typeface="ＭＳ Ｐゴシック" pitchFamily="-84" charset="-128"/>
                <a:cs typeface="ＭＳ Ｐゴシック" pitchFamily="-84" charset="-128"/>
                <a:sym typeface="Wingdings" pitchFamily="2" charset="2"/>
              </a:rPr>
              <a:t> 4p coverage in tracking</a:t>
            </a:r>
            <a:endParaRPr kumimoji="0" lang="en-US" b="0" i="0" u="none" strike="noStrike" kern="1200" cap="none" spc="0" normalizeH="0" baseline="0" noProof="0" dirty="0">
              <a:ln>
                <a:noFill/>
              </a:ln>
              <a:solidFill>
                <a:srgbClr val="00B050"/>
              </a:solidFill>
              <a:effectLst/>
              <a:uLnTx/>
              <a:uFillTx/>
              <a:latin typeface="Comic Sans MS" panose="030F0902030302020204" pitchFamily="66" charset="0"/>
              <a:ea typeface="ＭＳ Ｐゴシック" pitchFamily="-84" charset="-128"/>
              <a:cs typeface="ＭＳ Ｐゴシック" pitchFamily="-84" charset="-128"/>
            </a:endParaRPr>
          </a:p>
          <a:p>
            <a:pPr marL="613220" indent="-342900" defTabSz="912853">
              <a:spcBef>
                <a:spcPct val="20000"/>
              </a:spcBef>
              <a:buClr>
                <a:srgbClr val="0432FF"/>
              </a:buClr>
              <a:buSzPct val="100000"/>
              <a:buFont typeface="Wingdings" pitchFamily="2" charset="2"/>
              <a:buChar char="Ø"/>
              <a:defRPr/>
            </a:pPr>
            <a:r>
              <a:rPr kumimoji="0" lang="en-US" sz="20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pitchFamily="-84" charset="-128"/>
                <a:cs typeface="ＭＳ Ｐゴシック" pitchFamily="-84" charset="-128"/>
              </a:rPr>
              <a:t>Electrons from charged hadrons </a:t>
            </a:r>
            <a:r>
              <a:rPr kumimoji="0" lang="en-US" sz="2000" b="0" i="0" u="none" strike="noStrike" kern="1200" cap="none" spc="0" normalizeH="0" baseline="0" noProof="0" dirty="0">
                <a:ln>
                  <a:noFill/>
                </a:ln>
                <a:solidFill>
                  <a:srgbClr val="00B050"/>
                </a:solidFill>
                <a:effectLst/>
                <a:uLnTx/>
                <a:uFillTx/>
                <a:latin typeface="Comic Sans MS" panose="030F0902030302020204" pitchFamily="66" charset="0"/>
                <a:ea typeface="ＭＳ Ｐゴシック" pitchFamily="-84" charset="-128"/>
                <a:cs typeface="ＭＳ Ｐゴシック" pitchFamily="-84" charset="-128"/>
                <a:sym typeface="Wingdings" pitchFamily="2" charset="2"/>
              </a:rPr>
              <a:t> </a:t>
            </a:r>
            <a:r>
              <a:rPr lang="en-US" dirty="0">
                <a:solidFill>
                  <a:srgbClr val="00B050"/>
                </a:solidFill>
                <a:latin typeface="Comic Sans MS" panose="030F0902030302020204" pitchFamily="66" charset="0"/>
              </a:rPr>
              <a:t>mostly provided by calorimetry</a:t>
            </a:r>
            <a:endParaRPr kumimoji="0" lang="en-US"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pitchFamily="-84" charset="-128"/>
              <a:cs typeface="ＭＳ Ｐゴシック" pitchFamily="-84" charset="-128"/>
            </a:endParaRPr>
          </a:p>
          <a:p>
            <a:pPr marL="613220" marR="0" lvl="0" indent="-34290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Ø"/>
              <a:tabLst/>
              <a:defRPr/>
            </a:pPr>
            <a:r>
              <a:rPr kumimoji="0" lang="en-US" sz="20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pitchFamily="-84" charset="-128"/>
                <a:cs typeface="ＭＳ Ｐゴシック" pitchFamily="-84" charset="-128"/>
              </a:rPr>
              <a:t>Charged </a:t>
            </a:r>
            <a:r>
              <a:rPr kumimoji="0" lang="en-US" sz="2000" b="0" i="0" u="none" strike="noStrike" kern="1200" cap="none" spc="0" normalizeH="0" baseline="0" noProof="0" dirty="0" err="1">
                <a:ln>
                  <a:noFill/>
                </a:ln>
                <a:solidFill>
                  <a:srgbClr val="000000"/>
                </a:solidFill>
                <a:effectLst/>
                <a:uLnTx/>
                <a:uFillTx/>
                <a:latin typeface="Comic Sans MS" panose="030F0902030302020204" pitchFamily="66" charset="0"/>
                <a:ea typeface="ＭＳ Ｐゴシック" pitchFamily="-84" charset="-128"/>
                <a:cs typeface="ＭＳ Ｐゴシック" pitchFamily="-84" charset="-128"/>
              </a:rPr>
              <a:t>pions</a:t>
            </a:r>
            <a:r>
              <a:rPr kumimoji="0" lang="en-US" sz="20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pitchFamily="-84" charset="-128"/>
                <a:cs typeface="ＭＳ Ｐゴシック" pitchFamily="-84" charset="-128"/>
              </a:rPr>
              <a:t>, kaons and protons from each other </a:t>
            </a:r>
            <a:r>
              <a:rPr kumimoji="0" lang="en-US" sz="20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pitchFamily="-84" charset="-128"/>
                <a:cs typeface="ＭＳ Ｐゴシック" pitchFamily="-84" charset="-128"/>
                <a:sym typeface="Wingdings" pitchFamily="2" charset="2"/>
              </a:rPr>
              <a:t></a:t>
            </a:r>
            <a:r>
              <a:rPr kumimoji="0" lang="en-US" sz="20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pitchFamily="-84" charset="-128"/>
                <a:cs typeface="ＭＳ Ｐゴシック" pitchFamily="-84" charset="-128"/>
              </a:rPr>
              <a:t> </a:t>
            </a:r>
            <a:r>
              <a:rPr kumimoji="0" lang="en-US" b="0" i="0" u="none" strike="noStrike" kern="1200" cap="none" spc="0" normalizeH="0" baseline="0" noProof="0" dirty="0">
                <a:ln>
                  <a:noFill/>
                </a:ln>
                <a:solidFill>
                  <a:srgbClr val="00B050"/>
                </a:solidFill>
                <a:effectLst/>
                <a:uLnTx/>
                <a:uFillTx/>
                <a:latin typeface="Comic Sans MS" panose="030F0902030302020204" pitchFamily="66" charset="0"/>
                <a:ea typeface="ＭＳ Ｐゴシック" pitchFamily="-84" charset="-128"/>
                <a:cs typeface="ＭＳ Ｐゴシック" pitchFamily="-84" charset="-128"/>
              </a:rPr>
              <a:t>Cherenkov detectors</a:t>
            </a:r>
          </a:p>
          <a:p>
            <a:pPr marL="1070420" lvl="1" indent="-342900" defTabSz="912853">
              <a:spcBef>
                <a:spcPct val="20000"/>
              </a:spcBef>
              <a:buClr>
                <a:srgbClr val="0432FF"/>
              </a:buClr>
              <a:buSzPct val="100000"/>
              <a:buFont typeface="Wingdings" pitchFamily="2" charset="2"/>
              <a:buChar char="Ø"/>
              <a:defRPr/>
            </a:pPr>
            <a:r>
              <a:rPr lang="en-US" sz="1700" kern="0" dirty="0">
                <a:solidFill>
                  <a:srgbClr val="0432FF"/>
                </a:solidFill>
                <a:latin typeface="Comic Sans MS" panose="030F0902030302020204" pitchFamily="66" charset="0"/>
              </a:rPr>
              <a:t>Cherenkov detectors, complemented by other technologies at lower momenta</a:t>
            </a:r>
            <a:endParaRPr kumimoji="0" lang="en-US" sz="1700" b="0" i="0" u="none" strike="noStrike" kern="1200" cap="none" spc="0" normalizeH="0" baseline="0" noProof="0" dirty="0">
              <a:ln>
                <a:noFill/>
              </a:ln>
              <a:solidFill>
                <a:srgbClr val="0432FF"/>
              </a:solidFill>
              <a:effectLst/>
              <a:uLnTx/>
              <a:uFillTx/>
              <a:latin typeface="Comic Sans MS" panose="030F0902030302020204" pitchFamily="66" charset="0"/>
              <a:ea typeface="ＭＳ Ｐゴシック" pitchFamily="-84" charset="-128"/>
              <a:cs typeface="ＭＳ Ｐゴシック" pitchFamily="-84" charset="-128"/>
            </a:endParaRPr>
          </a:p>
          <a:p>
            <a:pPr marL="0" marR="0" lvl="0" indent="0" algn="l" defTabSz="912853" rtl="0" eaLnBrk="1" fontAlgn="auto" latinLnBrk="0" hangingPunct="1">
              <a:lnSpc>
                <a:spcPct val="100000"/>
              </a:lnSpc>
              <a:spcBef>
                <a:spcPct val="20000"/>
              </a:spcBef>
              <a:spcAft>
                <a:spcPts val="0"/>
              </a:spcAft>
              <a:buClr>
                <a:srgbClr val="80057A"/>
              </a:buClr>
              <a:buSzPct val="100000"/>
              <a:buFontTx/>
              <a:buNone/>
              <a:tabLst/>
              <a:defRPr/>
            </a:pPr>
            <a:endParaRPr kumimoji="0" lang="en-US" sz="2200" b="0" i="0" u="none" strike="noStrike" kern="1200" cap="none" spc="0" normalizeH="0" baseline="0" noProof="0" dirty="0">
              <a:ln>
                <a:noFill/>
              </a:ln>
              <a:solidFill>
                <a:srgbClr val="1F497D"/>
              </a:solidFill>
              <a:effectLst/>
              <a:uLnTx/>
              <a:uFillTx/>
              <a:latin typeface="Comic Sans MS" panose="030F0902030302020204" pitchFamily="66" charset="0"/>
              <a:ea typeface="ＭＳ Ｐゴシック" pitchFamily="-84" charset="-128"/>
              <a:cs typeface="ＭＳ Ｐゴシック" pitchFamily="-84" charset="-128"/>
            </a:endParaRPr>
          </a:p>
        </p:txBody>
      </p:sp>
      <p:cxnSp>
        <p:nvCxnSpPr>
          <p:cNvPr id="13" name="Straight Arrow Connector 12">
            <a:extLst>
              <a:ext uri="{FF2B5EF4-FFF2-40B4-BE49-F238E27FC236}">
                <a16:creationId xmlns:a16="http://schemas.microsoft.com/office/drawing/2014/main" id="{D7C23A8E-885C-094A-8CF2-2B8930E1CAEF}"/>
              </a:ext>
            </a:extLst>
          </p:cNvPr>
          <p:cNvCxnSpPr/>
          <p:nvPr/>
        </p:nvCxnSpPr>
        <p:spPr bwMode="auto">
          <a:xfrm>
            <a:off x="3482220" y="3912961"/>
            <a:ext cx="8030" cy="963860"/>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D7EA32AD-A445-E34E-97D5-1A10FB026C88}"/>
              </a:ext>
            </a:extLst>
          </p:cNvPr>
          <p:cNvCxnSpPr>
            <a:cxnSpLocks/>
          </p:cNvCxnSpPr>
          <p:nvPr/>
        </p:nvCxnSpPr>
        <p:spPr bwMode="auto">
          <a:xfrm>
            <a:off x="4497254" y="3529820"/>
            <a:ext cx="280318" cy="325255"/>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4" name="Picture 13" descr="Screen Shot 2016-07-03 at 6.17.25 PM.png">
            <a:extLst>
              <a:ext uri="{FF2B5EF4-FFF2-40B4-BE49-F238E27FC236}">
                <a16:creationId xmlns:a16="http://schemas.microsoft.com/office/drawing/2014/main" id="{22510B74-5A50-3844-B23C-57B24723F1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699" y="2468309"/>
            <a:ext cx="4576301" cy="2638304"/>
          </a:xfrm>
          <a:prstGeom prst="rect">
            <a:avLst/>
          </a:prstGeom>
        </p:spPr>
      </p:pic>
      <p:sp>
        <p:nvSpPr>
          <p:cNvPr id="16" name="TextBox 15">
            <a:extLst>
              <a:ext uri="{FF2B5EF4-FFF2-40B4-BE49-F238E27FC236}">
                <a16:creationId xmlns:a16="http://schemas.microsoft.com/office/drawing/2014/main" id="{C8894502-08E9-FE4A-8E2E-20545BFBA1B5}"/>
              </a:ext>
            </a:extLst>
          </p:cNvPr>
          <p:cNvSpPr txBox="1"/>
          <p:nvPr/>
        </p:nvSpPr>
        <p:spPr>
          <a:xfrm rot="16200000">
            <a:off x="4037914" y="2942356"/>
            <a:ext cx="988660" cy="369332"/>
          </a:xfrm>
          <a:prstGeom prst="rect">
            <a:avLst/>
          </a:prstGeom>
          <a:noFill/>
        </p:spPr>
        <p:txBody>
          <a:bodyPr wrap="square" rtlCol="0">
            <a:spAutoFit/>
          </a:bodyPr>
          <a:lstStyle/>
          <a:p>
            <a:r>
              <a:rPr lang="en-US" dirty="0">
                <a:latin typeface="Comic Sans MS" charset="0"/>
                <a:ea typeface="Comic Sans MS" charset="0"/>
                <a:cs typeface="Comic Sans MS" charset="0"/>
              </a:rPr>
              <a:t>P [GeV]</a:t>
            </a:r>
            <a:endParaRPr lang="en-US" dirty="0">
              <a:solidFill>
                <a:schemeClr val="tx1"/>
              </a:solidFill>
              <a:latin typeface="Comic Sans MS" charset="0"/>
              <a:ea typeface="Comic Sans MS" charset="0"/>
              <a:cs typeface="Comic Sans MS"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73028A0-6EEB-4049-89A1-8E606D3CF0F5}"/>
                  </a:ext>
                </a:extLst>
              </p:cNvPr>
              <p:cNvSpPr txBox="1"/>
              <p:nvPr/>
            </p:nvSpPr>
            <p:spPr>
              <a:xfrm>
                <a:off x="7906358" y="4778685"/>
                <a:ext cx="1083131" cy="43413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charset="0"/>
                          <a:ea typeface="Cambria Math" charset="0"/>
                          <a:cs typeface="Cambria Math" charset="0"/>
                        </a:rPr>
                        <m:t>𝜂</m:t>
                      </m:r>
                    </m:oMath>
                  </m:oMathPara>
                </a14:m>
                <a:endParaRPr lang="en-US" dirty="0">
                  <a:solidFill>
                    <a:schemeClr val="tx1"/>
                  </a:solidFill>
                </a:endParaRPr>
              </a:p>
            </p:txBody>
          </p:sp>
        </mc:Choice>
        <mc:Fallback xmlns="">
          <p:sp>
            <p:nvSpPr>
              <p:cNvPr id="17" name="TextBox 16">
                <a:extLst>
                  <a:ext uri="{FF2B5EF4-FFF2-40B4-BE49-F238E27FC236}">
                    <a16:creationId xmlns:a16="http://schemas.microsoft.com/office/drawing/2014/main" id="{F73028A0-6EEB-4049-89A1-8E606D3CF0F5}"/>
                  </a:ext>
                </a:extLst>
              </p:cNvPr>
              <p:cNvSpPr txBox="1">
                <a:spLocks noRot="1" noChangeAspect="1" noMove="1" noResize="1" noEditPoints="1" noAdjustHandles="1" noChangeArrowheads="1" noChangeShapeType="1" noTextEdit="1"/>
              </p:cNvSpPr>
              <p:nvPr/>
            </p:nvSpPr>
            <p:spPr>
              <a:xfrm>
                <a:off x="7906358" y="4778685"/>
                <a:ext cx="1083131" cy="434130"/>
              </a:xfrm>
              <a:prstGeom prst="rect">
                <a:avLst/>
              </a:prstGeom>
              <a:blipFill>
                <a:blip r:embed="rId3"/>
                <a:stretch>
                  <a:fillRect/>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F23E2FD4-E4F5-4C4E-A435-F3E8E706EDF0}"/>
              </a:ext>
            </a:extLst>
          </p:cNvPr>
          <p:cNvCxnSpPr>
            <a:cxnSpLocks/>
          </p:cNvCxnSpPr>
          <p:nvPr/>
        </p:nvCxnSpPr>
        <p:spPr bwMode="auto">
          <a:xfrm>
            <a:off x="5668735" y="3767319"/>
            <a:ext cx="739407" cy="0"/>
          </a:xfrm>
          <a:prstGeom prst="line">
            <a:avLst/>
          </a:prstGeom>
          <a:solidFill>
            <a:srgbClr val="00B8FF"/>
          </a:solid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 name="Straight Connector 19">
            <a:extLst>
              <a:ext uri="{FF2B5EF4-FFF2-40B4-BE49-F238E27FC236}">
                <a16:creationId xmlns:a16="http://schemas.microsoft.com/office/drawing/2014/main" id="{58D8342B-4A68-BD49-BFB6-B6066D9008CF}"/>
              </a:ext>
            </a:extLst>
          </p:cNvPr>
          <p:cNvCxnSpPr>
            <a:cxnSpLocks/>
          </p:cNvCxnSpPr>
          <p:nvPr/>
        </p:nvCxnSpPr>
        <p:spPr bwMode="auto">
          <a:xfrm>
            <a:off x="6408142" y="3921775"/>
            <a:ext cx="585892" cy="0"/>
          </a:xfrm>
          <a:prstGeom prst="line">
            <a:avLst/>
          </a:prstGeom>
          <a:solidFill>
            <a:srgbClr val="00B8FF"/>
          </a:solid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a:extLst>
              <a:ext uri="{FF2B5EF4-FFF2-40B4-BE49-F238E27FC236}">
                <a16:creationId xmlns:a16="http://schemas.microsoft.com/office/drawing/2014/main" id="{A7AE73A6-67A1-774F-A058-009BB82C2ABE}"/>
              </a:ext>
            </a:extLst>
          </p:cNvPr>
          <p:cNvCxnSpPr>
            <a:cxnSpLocks/>
          </p:cNvCxnSpPr>
          <p:nvPr/>
        </p:nvCxnSpPr>
        <p:spPr bwMode="auto">
          <a:xfrm>
            <a:off x="7004952" y="2842935"/>
            <a:ext cx="797401" cy="0"/>
          </a:xfrm>
          <a:prstGeom prst="line">
            <a:avLst/>
          </a:prstGeom>
          <a:solidFill>
            <a:srgbClr val="00B8FF"/>
          </a:solid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Connector 21">
            <a:extLst>
              <a:ext uri="{FF2B5EF4-FFF2-40B4-BE49-F238E27FC236}">
                <a16:creationId xmlns:a16="http://schemas.microsoft.com/office/drawing/2014/main" id="{5275C1BB-D9D3-1D47-B62B-C4880391A9FD}"/>
              </a:ext>
            </a:extLst>
          </p:cNvPr>
          <p:cNvCxnSpPr>
            <a:cxnSpLocks/>
          </p:cNvCxnSpPr>
          <p:nvPr/>
        </p:nvCxnSpPr>
        <p:spPr bwMode="auto">
          <a:xfrm flipH="1" flipV="1">
            <a:off x="6432034" y="3767319"/>
            <a:ext cx="25454" cy="1047058"/>
          </a:xfrm>
          <a:prstGeom prst="line">
            <a:avLst/>
          </a:prstGeom>
          <a:solidFill>
            <a:srgbClr val="00B8FF"/>
          </a:solidFill>
          <a:ln w="190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Connector 22">
            <a:extLst>
              <a:ext uri="{FF2B5EF4-FFF2-40B4-BE49-F238E27FC236}">
                <a16:creationId xmlns:a16="http://schemas.microsoft.com/office/drawing/2014/main" id="{B130F9CE-D7CA-D342-BEA1-AC8ADCAFCB7E}"/>
              </a:ext>
            </a:extLst>
          </p:cNvPr>
          <p:cNvCxnSpPr>
            <a:cxnSpLocks/>
          </p:cNvCxnSpPr>
          <p:nvPr/>
        </p:nvCxnSpPr>
        <p:spPr bwMode="auto">
          <a:xfrm flipH="1" flipV="1">
            <a:off x="7029456" y="2842935"/>
            <a:ext cx="1" cy="1998721"/>
          </a:xfrm>
          <a:prstGeom prst="line">
            <a:avLst/>
          </a:prstGeom>
          <a:solidFill>
            <a:srgbClr val="00B8FF"/>
          </a:solidFill>
          <a:ln w="190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 name="Rectangle 4">
            <a:extLst>
              <a:ext uri="{FF2B5EF4-FFF2-40B4-BE49-F238E27FC236}">
                <a16:creationId xmlns:a16="http://schemas.microsoft.com/office/drawing/2014/main" id="{AF39AA1F-C087-E74A-8405-CB26026B0FA8}"/>
              </a:ext>
            </a:extLst>
          </p:cNvPr>
          <p:cNvSpPr/>
          <p:nvPr/>
        </p:nvSpPr>
        <p:spPr>
          <a:xfrm>
            <a:off x="7737285" y="2555014"/>
            <a:ext cx="898290" cy="2279085"/>
          </a:xfrm>
          <a:prstGeom prst="rect">
            <a:avLst/>
          </a:prstGeom>
          <a:pattFill prst="wdUpDiag">
            <a:fgClr>
              <a:schemeClr val="accent1"/>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134C6CC-7BEB-634A-B907-7AEB5F3B7FB3}"/>
              </a:ext>
            </a:extLst>
          </p:cNvPr>
          <p:cNvSpPr txBox="1"/>
          <p:nvPr/>
        </p:nvSpPr>
        <p:spPr>
          <a:xfrm>
            <a:off x="5733421" y="2543527"/>
            <a:ext cx="2902154" cy="398575"/>
          </a:xfrm>
          <a:prstGeom prst="rect">
            <a:avLst/>
          </a:prstGeom>
          <a:noFill/>
        </p:spPr>
        <p:txBody>
          <a:bodyPr wrap="square" rtlCol="0">
            <a:spAutoFit/>
          </a:bodyPr>
          <a:lstStyle/>
          <a:p>
            <a:r>
              <a:rPr lang="en-US" sz="1600">
                <a:solidFill>
                  <a:schemeClr val="tx1"/>
                </a:solidFill>
                <a:latin typeface="Comic Sans MS" charset="0"/>
                <a:ea typeface="Comic Sans MS" charset="0"/>
                <a:cs typeface="Comic Sans MS" charset="0"/>
              </a:rPr>
              <a:t>Pythia MC</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AFE8826-B11F-6247-805D-D44FB46BE9AD}"/>
                  </a:ext>
                </a:extLst>
              </p:cNvPr>
              <p:cNvSpPr txBox="1"/>
              <p:nvPr/>
            </p:nvSpPr>
            <p:spPr>
              <a:xfrm>
                <a:off x="5305225" y="2842935"/>
                <a:ext cx="1699727" cy="45815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charset="0"/>
                          <a:ea typeface="Cambria Math" charset="0"/>
                          <a:cs typeface="Cambria Math" charset="0"/>
                        </a:rPr>
                        <m:t>𝜋</m:t>
                      </m:r>
                      <m:r>
                        <a:rPr lang="en-US" b="0" i="1" dirty="0" smtClean="0">
                          <a:solidFill>
                            <a:schemeClr val="tx1"/>
                          </a:solidFill>
                          <a:latin typeface="Cambria Math" panose="02040503050406030204" pitchFamily="18" charset="0"/>
                          <a:ea typeface="Cambria Math" charset="0"/>
                          <a:cs typeface="Cambria Math" charset="0"/>
                        </a:rPr>
                        <m:t>/</m:t>
                      </m:r>
                      <m:r>
                        <a:rPr lang="en-US" b="0" i="1" dirty="0" smtClean="0">
                          <a:solidFill>
                            <a:schemeClr val="tx1"/>
                          </a:solidFill>
                          <a:latin typeface="Cambria Math" panose="02040503050406030204" pitchFamily="18" charset="0"/>
                          <a:ea typeface="Cambria Math" charset="0"/>
                          <a:cs typeface="Cambria Math" charset="0"/>
                        </a:rPr>
                        <m:t>𝐾</m:t>
                      </m:r>
                      <m:r>
                        <a:rPr lang="en-US" i="1" dirty="0" smtClean="0">
                          <a:solidFill>
                            <a:schemeClr val="tx1"/>
                          </a:solidFill>
                          <a:latin typeface="Cambria Math" charset="0"/>
                          <a:ea typeface="Cambria Math" charset="0"/>
                          <a:cs typeface="Cambria Math" charset="0"/>
                        </a:rPr>
                        <m:t>±</m:t>
                      </m:r>
                    </m:oMath>
                  </m:oMathPara>
                </a14:m>
                <a:endParaRPr lang="en-US" sz="1200">
                  <a:solidFill>
                    <a:schemeClr val="tx1"/>
                  </a:solidFill>
                </a:endParaRPr>
              </a:p>
            </p:txBody>
          </p:sp>
        </mc:Choice>
        <mc:Fallback xmlns="">
          <p:sp>
            <p:nvSpPr>
              <p:cNvPr id="15" name="TextBox 14">
                <a:extLst>
                  <a:ext uri="{FF2B5EF4-FFF2-40B4-BE49-F238E27FC236}">
                    <a16:creationId xmlns:a16="http://schemas.microsoft.com/office/drawing/2014/main" id="{3AFE8826-B11F-6247-805D-D44FB46BE9AD}"/>
                  </a:ext>
                </a:extLst>
              </p:cNvPr>
              <p:cNvSpPr txBox="1">
                <a:spLocks noRot="1" noChangeAspect="1" noMove="1" noResize="1" noEditPoints="1" noAdjustHandles="1" noChangeArrowheads="1" noChangeShapeType="1" noTextEdit="1"/>
              </p:cNvSpPr>
              <p:nvPr/>
            </p:nvSpPr>
            <p:spPr>
              <a:xfrm>
                <a:off x="5305225" y="2842935"/>
                <a:ext cx="1699727" cy="458151"/>
              </a:xfrm>
              <a:prstGeom prst="rect">
                <a:avLst/>
              </a:prstGeom>
              <a:blipFill>
                <a:blip r:embed="rId4"/>
                <a:stretch>
                  <a:fillRect/>
                </a:stretch>
              </a:blipFill>
            </p:spPr>
            <p:txBody>
              <a:bodyPr/>
              <a:lstStyle/>
              <a:p>
                <a:r>
                  <a:rPr lang="en-US">
                    <a:noFill/>
                  </a:rPr>
                  <a:t> </a:t>
                </a:r>
              </a:p>
            </p:txBody>
          </p:sp>
        </mc:Fallback>
      </mc:AlternateContent>
      <p:sp>
        <p:nvSpPr>
          <p:cNvPr id="25" name="Rectangle 24">
            <a:extLst>
              <a:ext uri="{FF2B5EF4-FFF2-40B4-BE49-F238E27FC236}">
                <a16:creationId xmlns:a16="http://schemas.microsoft.com/office/drawing/2014/main" id="{109A6651-4D85-F248-932B-F3F5A7A09717}"/>
              </a:ext>
            </a:extLst>
          </p:cNvPr>
          <p:cNvSpPr/>
          <p:nvPr/>
        </p:nvSpPr>
        <p:spPr>
          <a:xfrm>
            <a:off x="4776599" y="4237847"/>
            <a:ext cx="200834" cy="598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867C4B69-9A19-644F-BDEF-441C9B3DF163}"/>
              </a:ext>
            </a:extLst>
          </p:cNvPr>
          <p:cNvCxnSpPr>
            <a:cxnSpLocks/>
          </p:cNvCxnSpPr>
          <p:nvPr/>
        </p:nvCxnSpPr>
        <p:spPr>
          <a:xfrm>
            <a:off x="4777572" y="4834099"/>
            <a:ext cx="38580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61AA8C0-4081-914F-A07B-E55E4E78190B}"/>
              </a:ext>
            </a:extLst>
          </p:cNvPr>
          <p:cNvSpPr/>
          <p:nvPr/>
        </p:nvSpPr>
        <p:spPr>
          <a:xfrm>
            <a:off x="4870778" y="2569112"/>
            <a:ext cx="829536" cy="2245266"/>
          </a:xfrm>
          <a:prstGeom prst="rect">
            <a:avLst/>
          </a:prstGeom>
          <a:pattFill prst="wdUpDiag">
            <a:fgClr>
              <a:schemeClr val="accent1"/>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8C4C5BF8-C757-4B40-B066-0556BF23DEDB}"/>
              </a:ext>
            </a:extLst>
          </p:cNvPr>
          <p:cNvCxnSpPr>
            <a:cxnSpLocks/>
            <a:stCxn id="25" idx="1"/>
          </p:cNvCxnSpPr>
          <p:nvPr/>
        </p:nvCxnSpPr>
        <p:spPr>
          <a:xfrm>
            <a:off x="4776599" y="4537028"/>
            <a:ext cx="824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295F16E-9FFB-8C41-8755-731A3D2232C2}"/>
              </a:ext>
            </a:extLst>
          </p:cNvPr>
          <p:cNvCxnSpPr>
            <a:cxnSpLocks/>
          </p:cNvCxnSpPr>
          <p:nvPr/>
        </p:nvCxnSpPr>
        <p:spPr>
          <a:xfrm flipV="1">
            <a:off x="4777572" y="4308546"/>
            <a:ext cx="60229" cy="62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6" name="Table 25">
            <a:extLst>
              <a:ext uri="{FF2B5EF4-FFF2-40B4-BE49-F238E27FC236}">
                <a16:creationId xmlns:a16="http://schemas.microsoft.com/office/drawing/2014/main" id="{5F625748-51EF-2E45-B1D4-06721CFD781B}"/>
              </a:ext>
            </a:extLst>
          </p:cNvPr>
          <p:cNvGraphicFramePr>
            <a:graphicFrameLocks noGrp="1"/>
          </p:cNvGraphicFramePr>
          <p:nvPr>
            <p:extLst>
              <p:ext uri="{D42A27DB-BD31-4B8C-83A1-F6EECF244321}">
                <p14:modId xmlns:p14="http://schemas.microsoft.com/office/powerpoint/2010/main" val="325182350"/>
              </p:ext>
            </p:extLst>
          </p:nvPr>
        </p:nvGraphicFramePr>
        <p:xfrm>
          <a:off x="4815999" y="5442144"/>
          <a:ext cx="3796837" cy="1291508"/>
        </p:xfrm>
        <a:graphic>
          <a:graphicData uri="http://schemas.openxmlformats.org/drawingml/2006/table">
            <a:tbl>
              <a:tblPr firstRow="1" bandRow="1">
                <a:tableStyleId>{5C22544A-7EE6-4342-B048-85BDC9FD1C3A}</a:tableStyleId>
              </a:tblPr>
              <a:tblGrid>
                <a:gridCol w="852464">
                  <a:extLst>
                    <a:ext uri="{9D8B030D-6E8A-4147-A177-3AD203B41FA5}">
                      <a16:colId xmlns:a16="http://schemas.microsoft.com/office/drawing/2014/main" val="20000"/>
                    </a:ext>
                  </a:extLst>
                </a:gridCol>
                <a:gridCol w="1215080">
                  <a:extLst>
                    <a:ext uri="{9D8B030D-6E8A-4147-A177-3AD203B41FA5}">
                      <a16:colId xmlns:a16="http://schemas.microsoft.com/office/drawing/2014/main" val="20001"/>
                    </a:ext>
                  </a:extLst>
                </a:gridCol>
                <a:gridCol w="780084">
                  <a:extLst>
                    <a:ext uri="{9D8B030D-6E8A-4147-A177-3AD203B41FA5}">
                      <a16:colId xmlns:a16="http://schemas.microsoft.com/office/drawing/2014/main" val="20002"/>
                    </a:ext>
                  </a:extLst>
                </a:gridCol>
                <a:gridCol w="949209">
                  <a:extLst>
                    <a:ext uri="{9D8B030D-6E8A-4147-A177-3AD203B41FA5}">
                      <a16:colId xmlns:a16="http://schemas.microsoft.com/office/drawing/2014/main" val="20003"/>
                    </a:ext>
                  </a:extLst>
                </a:gridCol>
              </a:tblGrid>
              <a:tr h="322877">
                <a:tc>
                  <a:txBody>
                    <a:bodyPr/>
                    <a:lstStyle/>
                    <a:p>
                      <a:r>
                        <a:rPr lang="en-US" sz="1200"/>
                        <a:t>Rapidity</a:t>
                      </a:r>
                    </a:p>
                  </a:txBody>
                  <a:tcPr/>
                </a:tc>
                <a:tc>
                  <a:txBody>
                    <a:bodyPr/>
                    <a:lstStyle/>
                    <a:p>
                      <a:r>
                        <a:rPr lang="en-US" sz="1200"/>
                        <a:t>π/K/p and π0/</a:t>
                      </a:r>
                      <a:r>
                        <a:rPr lang="en-US" sz="1200" err="1"/>
                        <a:t>γ</a:t>
                      </a:r>
                      <a:endParaRPr lang="en-US" sz="12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e/h</a:t>
                      </a:r>
                    </a:p>
                  </a:txBody>
                  <a:tcPr/>
                </a:tc>
                <a:tc>
                  <a:txBody>
                    <a:bodyPr/>
                    <a:lstStyle/>
                    <a:p>
                      <a:r>
                        <a:rPr lang="en-US" sz="1200"/>
                        <a:t>Min </a:t>
                      </a:r>
                      <a:r>
                        <a:rPr lang="en-US" sz="1200" err="1"/>
                        <a:t>pT</a:t>
                      </a:r>
                      <a:r>
                        <a:rPr lang="en-US" sz="1200" baseline="0"/>
                        <a:t> (</a:t>
                      </a:r>
                      <a:r>
                        <a:rPr lang="en-US" sz="1200"/>
                        <a:t>E)</a:t>
                      </a:r>
                    </a:p>
                  </a:txBody>
                  <a:tcPr/>
                </a:tc>
                <a:extLst>
                  <a:ext uri="{0D108BD9-81ED-4DB2-BD59-A6C34878D82A}">
                    <a16:rowId xmlns:a16="http://schemas.microsoft.com/office/drawing/2014/main" val="10000"/>
                  </a:ext>
                </a:extLst>
              </a:tr>
              <a:tr h="322877">
                <a:tc>
                  <a:txBody>
                    <a:bodyPr/>
                    <a:lstStyle/>
                    <a:p>
                      <a:r>
                        <a:rPr lang="en-US" sz="1200"/>
                        <a:t>-3.5 − -1.0 </a:t>
                      </a:r>
                    </a:p>
                  </a:txBody>
                  <a:tcPr/>
                </a:tc>
                <a:tc>
                  <a:txBody>
                    <a:bodyPr/>
                    <a:lstStyle/>
                    <a:p>
                      <a:r>
                        <a:rPr lang="en-US" sz="1200" dirty="0"/>
                        <a:t>7 GeV/c</a:t>
                      </a:r>
                    </a:p>
                  </a:txBody>
                  <a:tcPr/>
                </a:tc>
                <a:tc>
                  <a:txBody>
                    <a:bodyPr/>
                    <a:lstStyle/>
                    <a:p>
                      <a:r>
                        <a:rPr lang="en-US" sz="1200"/>
                        <a:t>18 GeV/c</a:t>
                      </a:r>
                    </a:p>
                  </a:txBody>
                  <a:tcPr/>
                </a:tc>
                <a:tc>
                  <a:txBody>
                    <a:bodyPr/>
                    <a:lstStyle/>
                    <a:p>
                      <a:r>
                        <a:rPr lang="en-US" sz="1200"/>
                        <a:t>100 MeV/c</a:t>
                      </a:r>
                    </a:p>
                  </a:txBody>
                  <a:tcPr/>
                </a:tc>
                <a:extLst>
                  <a:ext uri="{0D108BD9-81ED-4DB2-BD59-A6C34878D82A}">
                    <a16:rowId xmlns:a16="http://schemas.microsoft.com/office/drawing/2014/main" val="10001"/>
                  </a:ext>
                </a:extLst>
              </a:tr>
              <a:tr h="3228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-1.0 − 1.0 </a:t>
                      </a:r>
                    </a:p>
                  </a:txBody>
                  <a:tcPr/>
                </a:tc>
                <a:tc>
                  <a:txBody>
                    <a:bodyPr/>
                    <a:lstStyle/>
                    <a:p>
                      <a:r>
                        <a:rPr lang="en-US" sz="1200"/>
                        <a:t>8-10 GeV/c</a:t>
                      </a:r>
                    </a:p>
                  </a:txBody>
                  <a:tcPr/>
                </a:tc>
                <a:tc>
                  <a:txBody>
                    <a:bodyPr/>
                    <a:lstStyle/>
                    <a:p>
                      <a:r>
                        <a:rPr lang="en-US" sz="1200"/>
                        <a:t>8 GeV/c</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100 MeV/c</a:t>
                      </a:r>
                    </a:p>
                  </a:txBody>
                  <a:tcPr/>
                </a:tc>
                <a:extLst>
                  <a:ext uri="{0D108BD9-81ED-4DB2-BD59-A6C34878D82A}">
                    <a16:rowId xmlns:a16="http://schemas.microsoft.com/office/drawing/2014/main" val="10002"/>
                  </a:ext>
                </a:extLst>
              </a:tr>
              <a:tr h="3228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 1.0 − 3.5 </a:t>
                      </a:r>
                    </a:p>
                  </a:txBody>
                  <a:tcPr/>
                </a:tc>
                <a:tc>
                  <a:txBody>
                    <a:bodyPr/>
                    <a:lstStyle/>
                    <a:p>
                      <a:r>
                        <a:rPr lang="en-US" sz="1200"/>
                        <a:t>50 GeV/c</a:t>
                      </a:r>
                    </a:p>
                  </a:txBody>
                  <a:tcPr/>
                </a:tc>
                <a:tc>
                  <a:txBody>
                    <a:bodyPr/>
                    <a:lstStyle/>
                    <a:p>
                      <a:r>
                        <a:rPr lang="en-US" sz="1200"/>
                        <a:t>20 GeV/c</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100 MeV/c</a:t>
                      </a:r>
                    </a:p>
                  </a:txBody>
                  <a:tcPr/>
                </a:tc>
                <a:extLst>
                  <a:ext uri="{0D108BD9-81ED-4DB2-BD59-A6C34878D82A}">
                    <a16:rowId xmlns:a16="http://schemas.microsoft.com/office/drawing/2014/main" val="10003"/>
                  </a:ext>
                </a:extLst>
              </a:tr>
            </a:tbl>
          </a:graphicData>
        </a:graphic>
      </p:graphicFrame>
      <p:sp>
        <p:nvSpPr>
          <p:cNvPr id="38" name="TextBox 37">
            <a:extLst>
              <a:ext uri="{FF2B5EF4-FFF2-40B4-BE49-F238E27FC236}">
                <a16:creationId xmlns:a16="http://schemas.microsoft.com/office/drawing/2014/main" id="{A64DA8D4-E4CD-C344-A550-3E73DFCCB826}"/>
              </a:ext>
            </a:extLst>
          </p:cNvPr>
          <p:cNvSpPr txBox="1"/>
          <p:nvPr/>
        </p:nvSpPr>
        <p:spPr>
          <a:xfrm>
            <a:off x="4768123" y="5104518"/>
            <a:ext cx="3147684" cy="369332"/>
          </a:xfrm>
          <a:prstGeom prst="rect">
            <a:avLst/>
          </a:prstGeom>
          <a:noFill/>
        </p:spPr>
        <p:txBody>
          <a:bodyPr wrap="square" rtlCol="0">
            <a:spAutoFit/>
          </a:bodyPr>
          <a:lstStyle/>
          <a:p>
            <a:r>
              <a:rPr lang="en-US" dirty="0">
                <a:solidFill>
                  <a:srgbClr val="0432FF"/>
                </a:solidFill>
                <a:latin typeface="Comic Sans MS" panose="030F0902030302020204" pitchFamily="66" charset="0"/>
              </a:rPr>
              <a:t>Physics requirements:  </a:t>
            </a:r>
          </a:p>
        </p:txBody>
      </p:sp>
      <p:sp>
        <p:nvSpPr>
          <p:cNvPr id="39" name="TextBox 38">
            <a:extLst>
              <a:ext uri="{FF2B5EF4-FFF2-40B4-BE49-F238E27FC236}">
                <a16:creationId xmlns:a16="http://schemas.microsoft.com/office/drawing/2014/main" id="{3B54C3A4-2963-C846-9E8A-DFED9C6B5416}"/>
              </a:ext>
            </a:extLst>
          </p:cNvPr>
          <p:cNvSpPr txBox="1"/>
          <p:nvPr/>
        </p:nvSpPr>
        <p:spPr>
          <a:xfrm>
            <a:off x="4578580" y="2170599"/>
            <a:ext cx="4566019" cy="338554"/>
          </a:xfrm>
          <a:prstGeom prst="rect">
            <a:avLst/>
          </a:prstGeom>
          <a:noFill/>
        </p:spPr>
        <p:txBody>
          <a:bodyPr wrap="square" rtlCol="0">
            <a:spAutoFit/>
          </a:bodyPr>
          <a:lstStyle/>
          <a:p>
            <a:r>
              <a:rPr lang="en-US" sz="1600" dirty="0">
                <a:latin typeface="Comic Sans MS" panose="030F0902030302020204" pitchFamily="66" charset="0"/>
              </a:rPr>
              <a:t>Illustration of  PID detectors achievements: </a:t>
            </a:r>
          </a:p>
        </p:txBody>
      </p:sp>
      <p:pic>
        <p:nvPicPr>
          <p:cNvPr id="36" name="Picture 35">
            <a:extLst>
              <a:ext uri="{FF2B5EF4-FFF2-40B4-BE49-F238E27FC236}">
                <a16:creationId xmlns:a16="http://schemas.microsoft.com/office/drawing/2014/main" id="{A4951627-846C-5549-AC0D-BCEDBB0BFE55}"/>
              </a:ext>
            </a:extLst>
          </p:cNvPr>
          <p:cNvPicPr>
            <a:picLocks noChangeAspect="1"/>
          </p:cNvPicPr>
          <p:nvPr/>
        </p:nvPicPr>
        <p:blipFill>
          <a:blip r:embed="rId5"/>
          <a:stretch>
            <a:fillRect/>
          </a:stretch>
        </p:blipFill>
        <p:spPr>
          <a:xfrm>
            <a:off x="101652" y="2520363"/>
            <a:ext cx="4155986" cy="2814636"/>
          </a:xfrm>
          <a:prstGeom prst="rect">
            <a:avLst/>
          </a:prstGeom>
        </p:spPr>
      </p:pic>
      <p:sp>
        <p:nvSpPr>
          <p:cNvPr id="37" name="Curved Right Arrow 36">
            <a:extLst>
              <a:ext uri="{FF2B5EF4-FFF2-40B4-BE49-F238E27FC236}">
                <a16:creationId xmlns:a16="http://schemas.microsoft.com/office/drawing/2014/main" id="{2868348F-633D-1A47-8925-AECB4B9D11B3}"/>
              </a:ext>
            </a:extLst>
          </p:cNvPr>
          <p:cNvSpPr/>
          <p:nvPr/>
        </p:nvSpPr>
        <p:spPr bwMode="auto">
          <a:xfrm>
            <a:off x="287907" y="5565949"/>
            <a:ext cx="374941"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 name="TextBox 39">
            <a:extLst>
              <a:ext uri="{FF2B5EF4-FFF2-40B4-BE49-F238E27FC236}">
                <a16:creationId xmlns:a16="http://schemas.microsoft.com/office/drawing/2014/main" id="{ECB9D188-24FB-E045-B757-9EC6DD08389F}"/>
              </a:ext>
            </a:extLst>
          </p:cNvPr>
          <p:cNvSpPr txBox="1"/>
          <p:nvPr/>
        </p:nvSpPr>
        <p:spPr>
          <a:xfrm>
            <a:off x="525335" y="5473512"/>
            <a:ext cx="3609897" cy="830997"/>
          </a:xfrm>
          <a:prstGeom prst="rect">
            <a:avLst/>
          </a:prstGeom>
          <a:noFill/>
        </p:spPr>
        <p:txBody>
          <a:bodyPr wrap="square" rtlCol="0">
            <a:spAutoFit/>
          </a:bodyPr>
          <a:lstStyle/>
          <a:p>
            <a:pPr algn="ctr"/>
            <a:r>
              <a:rPr lang="en-US" sz="1600" dirty="0">
                <a:solidFill>
                  <a:srgbClr val="0432FF"/>
                </a:solidFill>
                <a:latin typeface="Comic Sans MS" panose="030F0902030302020204" pitchFamily="66" charset="0"/>
              </a:rPr>
              <a:t>Need more than one technology to cover the entire momentum ranges at different </a:t>
            </a:r>
            <a:r>
              <a:rPr lang="en-US" sz="1600" dirty="0" err="1">
                <a:solidFill>
                  <a:srgbClr val="0432FF"/>
                </a:solidFill>
                <a:latin typeface="Comic Sans MS" panose="030F0902030302020204" pitchFamily="66" charset="0"/>
              </a:rPr>
              <a:t>rapidities</a:t>
            </a:r>
            <a:r>
              <a:rPr lang="en-US" sz="1600" dirty="0">
                <a:solidFill>
                  <a:srgbClr val="0432FF"/>
                </a:solidFill>
                <a:latin typeface="Comic Sans MS" panose="030F0902030302020204" pitchFamily="66" charset="0"/>
              </a:rPr>
              <a:t> </a:t>
            </a:r>
          </a:p>
        </p:txBody>
      </p:sp>
      <p:sp>
        <p:nvSpPr>
          <p:cNvPr id="3" name="Date Placeholder 2">
            <a:extLst>
              <a:ext uri="{FF2B5EF4-FFF2-40B4-BE49-F238E27FC236}">
                <a16:creationId xmlns:a16="http://schemas.microsoft.com/office/drawing/2014/main" id="{D732B822-5ECB-8A48-9770-5AFF88DFFE75}"/>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133378036"/>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0B9CF98F-FE5D-7545-93DA-88F2801428AB}"/>
              </a:ext>
            </a:extLst>
          </p:cNvPr>
          <p:cNvPicPr>
            <a:picLocks noChangeAspect="1"/>
          </p:cNvPicPr>
          <p:nvPr/>
        </p:nvPicPr>
        <p:blipFill>
          <a:blip r:embed="rId2"/>
          <a:stretch>
            <a:fillRect/>
          </a:stretch>
        </p:blipFill>
        <p:spPr>
          <a:xfrm>
            <a:off x="5682926" y="2083619"/>
            <a:ext cx="3308931" cy="1038182"/>
          </a:xfrm>
          <a:prstGeom prst="rect">
            <a:avLst/>
          </a:prstGeom>
        </p:spPr>
      </p:pic>
      <p:pic>
        <p:nvPicPr>
          <p:cNvPr id="14" name="Picture 13">
            <a:extLst>
              <a:ext uri="{FF2B5EF4-FFF2-40B4-BE49-F238E27FC236}">
                <a16:creationId xmlns:a16="http://schemas.microsoft.com/office/drawing/2014/main" id="{638DEC6F-977A-4C60-9C8F-401D16892AA2}"/>
              </a:ext>
            </a:extLst>
          </p:cNvPr>
          <p:cNvPicPr>
            <a:picLocks noChangeAspect="1"/>
          </p:cNvPicPr>
          <p:nvPr/>
        </p:nvPicPr>
        <p:blipFill rotWithShape="1">
          <a:blip r:embed="rId3"/>
          <a:srcRect r="52149"/>
          <a:stretch/>
        </p:blipFill>
        <p:spPr>
          <a:xfrm>
            <a:off x="7248702" y="3093835"/>
            <a:ext cx="1862752" cy="837645"/>
          </a:xfrm>
          <a:prstGeom prst="rect">
            <a:avLst/>
          </a:prstGeom>
          <a:ln>
            <a:solidFill>
              <a:srgbClr val="0000CC"/>
            </a:solidFill>
          </a:ln>
        </p:spPr>
      </p:pic>
      <p:sp>
        <p:nvSpPr>
          <p:cNvPr id="11" name="TextBox 10">
            <a:extLst>
              <a:ext uri="{FF2B5EF4-FFF2-40B4-BE49-F238E27FC236}">
                <a16:creationId xmlns:a16="http://schemas.microsoft.com/office/drawing/2014/main" id="{553FB1B3-F9EF-4D22-9AF0-C0D3B38AB671}"/>
              </a:ext>
            </a:extLst>
          </p:cNvPr>
          <p:cNvSpPr txBox="1"/>
          <p:nvPr/>
        </p:nvSpPr>
        <p:spPr>
          <a:xfrm>
            <a:off x="6851137" y="982778"/>
            <a:ext cx="2280482" cy="1107996"/>
          </a:xfrm>
          <a:prstGeom prst="rect">
            <a:avLst/>
          </a:prstGeom>
          <a:noFill/>
        </p:spPr>
        <p:txBody>
          <a:bodyPr wrap="square" rtlCol="0">
            <a:spAutoFit/>
          </a:bodyPr>
          <a:lstStyle/>
          <a:p>
            <a:pPr defTabSz="685800">
              <a:buClr>
                <a:srgbClr val="0432FF"/>
              </a:buClr>
              <a:defRPr/>
            </a:pPr>
            <a:r>
              <a:rPr lang="en-US" sz="1200" b="1" dirty="0">
                <a:solidFill>
                  <a:srgbClr val="0000CC"/>
                </a:solidFill>
                <a:latin typeface="Arial" panose="020B0604020202020204" pitchFamily="34" charset="0"/>
                <a:cs typeface="Arial" panose="020B0604020202020204" pitchFamily="34" charset="0"/>
              </a:rPr>
              <a:t>REFERENCE</a:t>
            </a:r>
          </a:p>
          <a:p>
            <a:pPr defTabSz="685800">
              <a:buClr>
                <a:srgbClr val="0432FF"/>
              </a:buClr>
              <a:defRPr/>
            </a:pPr>
            <a:r>
              <a:rPr lang="en-US" sz="1200" dirty="0">
                <a:solidFill>
                  <a:srgbClr val="0432FF"/>
                </a:solidFill>
                <a:latin typeface="Arial" panose="020B0604020202020204" pitchFamily="34" charset="0"/>
                <a:cs typeface="Arial" panose="020B0604020202020204" pitchFamily="34" charset="0"/>
              </a:rPr>
              <a:t>dRICH</a:t>
            </a:r>
            <a:r>
              <a:rPr lang="en-US" sz="1200" dirty="0">
                <a:solidFill>
                  <a:srgbClr val="000000"/>
                </a:solidFill>
                <a:latin typeface="Arial" panose="020B0604020202020204" pitchFamily="34" charset="0"/>
                <a:cs typeface="Arial" panose="020B0604020202020204" pitchFamily="34" charset="0"/>
              </a:rPr>
              <a:t> (dual RICH)</a:t>
            </a:r>
          </a:p>
          <a:p>
            <a:pPr marL="100013" indent="-214313" defTabSz="685800">
              <a:buClr>
                <a:srgbClr val="0432FF"/>
              </a:buClr>
              <a:buFont typeface="Wingdings" pitchFamily="2" charset="2"/>
              <a:buChar char="§"/>
              <a:defRPr/>
            </a:pPr>
            <a:r>
              <a:rPr lang="en-US" sz="1050" dirty="0">
                <a:solidFill>
                  <a:srgbClr val="000000"/>
                </a:solidFill>
                <a:latin typeface="Arial" panose="020B0604020202020204" pitchFamily="34" charset="0"/>
                <a:cs typeface="Arial" panose="020B0604020202020204" pitchFamily="34" charset="0"/>
              </a:rPr>
              <a:t>Aerogel and C-F gas radiators</a:t>
            </a:r>
          </a:p>
          <a:p>
            <a:pPr marL="100013" indent="-214313" defTabSz="685800">
              <a:buClr>
                <a:srgbClr val="0432FF"/>
              </a:buClr>
              <a:buFont typeface="Wingdings" pitchFamily="2" charset="2"/>
              <a:buChar char="§"/>
              <a:defRPr/>
            </a:pPr>
            <a:r>
              <a:rPr lang="en-US" sz="1050" dirty="0">
                <a:solidFill>
                  <a:srgbClr val="000000"/>
                </a:solidFill>
                <a:latin typeface="Arial" panose="020B0604020202020204" pitchFamily="34" charset="0"/>
                <a:cs typeface="Arial" panose="020B0604020202020204" pitchFamily="34" charset="0"/>
              </a:rPr>
              <a:t>Full momentum range</a:t>
            </a:r>
          </a:p>
          <a:p>
            <a:pPr marL="100013" indent="-214313" defTabSz="685800">
              <a:buClr>
                <a:srgbClr val="0432FF"/>
              </a:buClr>
              <a:buFont typeface="Wingdings" pitchFamily="2" charset="2"/>
              <a:buChar char="§"/>
              <a:defRPr/>
            </a:pPr>
            <a:r>
              <a:rPr lang="en-US" sz="1050" dirty="0">
                <a:solidFill>
                  <a:srgbClr val="000000"/>
                </a:solidFill>
                <a:latin typeface="Arial" panose="020B0604020202020204" pitchFamily="34" charset="0"/>
                <a:cs typeface="Arial" panose="020B0604020202020204" pitchFamily="34" charset="0"/>
              </a:rPr>
              <a:t>Sensor: Si PMs(TBC)</a:t>
            </a:r>
          </a:p>
          <a:p>
            <a:pPr marL="100013" indent="-214313">
              <a:buClr>
                <a:srgbClr val="0432FF"/>
              </a:buClr>
              <a:buFont typeface="Wingdings" pitchFamily="2" charset="2"/>
              <a:buChar char="§"/>
              <a:defRPr/>
            </a:pPr>
            <a:r>
              <a:rPr lang="en-US" sz="1050" dirty="0">
                <a:solidFill>
                  <a:srgbClr val="0000CC"/>
                </a:solidFill>
                <a:latin typeface="Arial" panose="020B0604020202020204" pitchFamily="34" charset="0"/>
                <a:cs typeface="Arial" panose="020B0604020202020204" pitchFamily="34" charset="0"/>
              </a:rPr>
              <a:t>p/K 3</a:t>
            </a:r>
            <a:r>
              <a:rPr lang="en-US" sz="1050" dirty="0">
                <a:solidFill>
                  <a:srgbClr val="0000CC"/>
                </a:solidFill>
                <a:latin typeface="Symbol" pitchFamily="2" charset="2"/>
                <a:cs typeface="Arial" panose="020B0604020202020204" pitchFamily="34" charset="0"/>
              </a:rPr>
              <a:t>s</a:t>
            </a:r>
            <a:r>
              <a:rPr lang="en-US" sz="1050" dirty="0">
                <a:solidFill>
                  <a:srgbClr val="0000CC"/>
                </a:solidFill>
                <a:latin typeface="Arial" panose="020B0604020202020204" pitchFamily="34" charset="0"/>
                <a:cs typeface="Arial" panose="020B0604020202020204" pitchFamily="34" charset="0"/>
              </a:rPr>
              <a:t> </a:t>
            </a:r>
            <a:r>
              <a:rPr lang="en-US" sz="1050" dirty="0" err="1">
                <a:solidFill>
                  <a:srgbClr val="0000CC"/>
                </a:solidFill>
                <a:latin typeface="Arial" panose="020B0604020202020204" pitchFamily="34" charset="0"/>
                <a:cs typeface="Arial" panose="020B0604020202020204" pitchFamily="34" charset="0"/>
              </a:rPr>
              <a:t>sep.</a:t>
            </a:r>
            <a:r>
              <a:rPr lang="en-US" sz="1050" dirty="0">
                <a:solidFill>
                  <a:srgbClr val="0000CC"/>
                </a:solidFill>
                <a:latin typeface="Arial" panose="020B0604020202020204" pitchFamily="34" charset="0"/>
                <a:cs typeface="Arial" panose="020B0604020202020204" pitchFamily="34" charset="0"/>
              </a:rPr>
              <a:t> at 50 GeV/c</a:t>
            </a:r>
          </a:p>
        </p:txBody>
      </p:sp>
      <p:sp>
        <p:nvSpPr>
          <p:cNvPr id="5" name="Slide Number Placeholder 7">
            <a:extLst>
              <a:ext uri="{FF2B5EF4-FFF2-40B4-BE49-F238E27FC236}">
                <a16:creationId xmlns:a16="http://schemas.microsoft.com/office/drawing/2014/main" id="{B5B54E23-16EB-40C1-B6C5-D165E3253AE1}"/>
              </a:ext>
            </a:extLst>
          </p:cNvPr>
          <p:cNvSpPr>
            <a:spLocks noGrp="1"/>
          </p:cNvSpPr>
          <p:nvPr>
            <p:ph type="sldNum" sz="quarter" idx="12"/>
          </p:nvPr>
        </p:nvSpPr>
        <p:spPr/>
        <p:txBody>
          <a:bodyPr/>
          <a:lstStyle/>
          <a:p>
            <a:fld id="{D2BD4517-AF49-43FD-AE06-87D6A0986C1A}" type="slidenum">
              <a:rPr lang="en-US" smtClean="0"/>
              <a:t>22</a:t>
            </a:fld>
            <a:endParaRPr lang="en-US" dirty="0"/>
          </a:p>
        </p:txBody>
      </p:sp>
      <p:sp>
        <p:nvSpPr>
          <p:cNvPr id="27" name="Title 26">
            <a:extLst>
              <a:ext uri="{FF2B5EF4-FFF2-40B4-BE49-F238E27FC236}">
                <a16:creationId xmlns:a16="http://schemas.microsoft.com/office/drawing/2014/main" id="{C4DC0877-2CAB-C84A-BBAC-0A2BE477DCC6}"/>
              </a:ext>
            </a:extLst>
          </p:cNvPr>
          <p:cNvSpPr>
            <a:spLocks noGrp="1"/>
          </p:cNvSpPr>
          <p:nvPr>
            <p:ph type="title"/>
          </p:nvPr>
        </p:nvSpPr>
        <p:spPr/>
        <p:txBody>
          <a:bodyPr>
            <a:normAutofit/>
          </a:bodyPr>
          <a:lstStyle/>
          <a:p>
            <a:r>
              <a:rPr lang="en-US" dirty="0"/>
              <a:t>Hadron PID</a:t>
            </a:r>
          </a:p>
        </p:txBody>
      </p:sp>
      <p:sp>
        <p:nvSpPr>
          <p:cNvPr id="16" name="TextBox 15">
            <a:extLst>
              <a:ext uri="{FF2B5EF4-FFF2-40B4-BE49-F238E27FC236}">
                <a16:creationId xmlns:a16="http://schemas.microsoft.com/office/drawing/2014/main" id="{875FF9BE-8EE6-4161-87FD-59C26C30BA79}"/>
              </a:ext>
            </a:extLst>
          </p:cNvPr>
          <p:cNvSpPr txBox="1"/>
          <p:nvPr/>
        </p:nvSpPr>
        <p:spPr>
          <a:xfrm>
            <a:off x="1224870" y="4185724"/>
            <a:ext cx="2288152" cy="1569660"/>
          </a:xfrm>
          <a:prstGeom prst="rect">
            <a:avLst/>
          </a:prstGeom>
          <a:noFill/>
        </p:spPr>
        <p:txBody>
          <a:bodyPr wrap="square" rtlCol="0">
            <a:spAutoFit/>
          </a:bodyPr>
          <a:lstStyle/>
          <a:p>
            <a:r>
              <a:rPr lang="en-US" sz="1200" b="1" dirty="0">
                <a:solidFill>
                  <a:srgbClr val="0000CC"/>
                </a:solidFill>
              </a:rPr>
              <a:t>REFERENCE</a:t>
            </a:r>
          </a:p>
          <a:p>
            <a:r>
              <a:rPr lang="en-US" sz="1200" dirty="0" err="1">
                <a:solidFill>
                  <a:srgbClr val="0432FF"/>
                </a:solidFill>
              </a:rPr>
              <a:t>mRICH</a:t>
            </a:r>
            <a:r>
              <a:rPr lang="en-US" sz="1200" dirty="0"/>
              <a:t> (Modular RICH)</a:t>
            </a:r>
          </a:p>
          <a:p>
            <a:pPr marL="214313" indent="-214313">
              <a:buClr>
                <a:srgbClr val="0432FF"/>
              </a:buClr>
              <a:buFont typeface="Wingdings" pitchFamily="2" charset="2"/>
              <a:buChar char="§"/>
            </a:pPr>
            <a:r>
              <a:rPr lang="en-US" sz="1200" u="sng" dirty="0"/>
              <a:t>Aerogel</a:t>
            </a:r>
            <a:r>
              <a:rPr lang="en-US" sz="1200" dirty="0"/>
              <a:t> Cherenkov Det.</a:t>
            </a:r>
          </a:p>
          <a:p>
            <a:pPr marL="214313" indent="-214313">
              <a:buClr>
                <a:srgbClr val="0432FF"/>
              </a:buClr>
              <a:buFont typeface="Wingdings" pitchFamily="2" charset="2"/>
              <a:buChar char="§"/>
            </a:pPr>
            <a:r>
              <a:rPr lang="en-US" sz="1200" dirty="0"/>
              <a:t>Focused by Fresnel lens</a:t>
            </a:r>
          </a:p>
          <a:p>
            <a:pPr marL="214313" indent="-214313">
              <a:buClr>
                <a:srgbClr val="0432FF"/>
              </a:buClr>
              <a:buFont typeface="Wingdings" pitchFamily="2" charset="2"/>
              <a:buChar char="§"/>
            </a:pPr>
            <a:r>
              <a:rPr lang="en-US" sz="1200" dirty="0"/>
              <a:t>e, pi, K, p</a:t>
            </a:r>
          </a:p>
          <a:p>
            <a:pPr marL="214313" indent="-214313">
              <a:buClr>
                <a:srgbClr val="0432FF"/>
              </a:buClr>
              <a:buFont typeface="Wingdings" pitchFamily="2" charset="2"/>
              <a:buChar char="§"/>
            </a:pPr>
            <a:r>
              <a:rPr lang="en-US" sz="1200" dirty="0"/>
              <a:t>Sensor: </a:t>
            </a:r>
            <a:r>
              <a:rPr lang="en-US" sz="1200" u="sng" dirty="0" err="1"/>
              <a:t>SiPMs</a:t>
            </a:r>
            <a:r>
              <a:rPr lang="en-US" sz="1200" u="sng" dirty="0"/>
              <a:t>/ LAPPDs</a:t>
            </a:r>
          </a:p>
          <a:p>
            <a:pPr marL="214313" indent="-214313">
              <a:buClr>
                <a:srgbClr val="0432FF"/>
              </a:buClr>
              <a:buFont typeface="Wingdings" pitchFamily="2" charset="2"/>
              <a:buChar char="§"/>
            </a:pPr>
            <a:r>
              <a:rPr lang="en-US" sz="1200" dirty="0"/>
              <a:t>Adaptable to </a:t>
            </a:r>
            <a:r>
              <a:rPr lang="en-US" sz="1200" dirty="0" err="1"/>
              <a:t>includeTOF</a:t>
            </a:r>
            <a:endParaRPr lang="en-US" sz="1200" dirty="0"/>
          </a:p>
          <a:p>
            <a:pPr marL="214313" indent="-214313">
              <a:buClr>
                <a:srgbClr val="0432FF"/>
              </a:buClr>
              <a:buFont typeface="Wingdings" pitchFamily="2" charset="2"/>
              <a:buChar char="§"/>
            </a:pPr>
            <a:r>
              <a:rPr lang="en-US" sz="1200" dirty="0">
                <a:solidFill>
                  <a:srgbClr val="0000CC"/>
                </a:solidFill>
                <a:latin typeface="Symbol" panose="05050102010706020507" pitchFamily="18" charset="2"/>
              </a:rPr>
              <a:t>p</a:t>
            </a:r>
            <a:r>
              <a:rPr lang="en-US" sz="1200" dirty="0">
                <a:solidFill>
                  <a:srgbClr val="0000CC"/>
                </a:solidFill>
              </a:rPr>
              <a:t>/K 3</a:t>
            </a:r>
            <a:r>
              <a:rPr lang="en-US" sz="1200" dirty="0">
                <a:solidFill>
                  <a:srgbClr val="0000CC"/>
                </a:solidFill>
                <a:latin typeface="Symbol" panose="05050102010706020507" pitchFamily="18" charset="2"/>
              </a:rPr>
              <a:t>s</a:t>
            </a:r>
            <a:r>
              <a:rPr lang="en-US" sz="1200" dirty="0">
                <a:solidFill>
                  <a:srgbClr val="0000CC"/>
                </a:solidFill>
              </a:rPr>
              <a:t> </a:t>
            </a:r>
            <a:r>
              <a:rPr lang="en-US" sz="1200" dirty="0" err="1">
                <a:solidFill>
                  <a:srgbClr val="0000CC"/>
                </a:solidFill>
              </a:rPr>
              <a:t>sep.</a:t>
            </a:r>
            <a:r>
              <a:rPr lang="en-US" sz="1200" dirty="0">
                <a:solidFill>
                  <a:srgbClr val="0000CC"/>
                </a:solidFill>
              </a:rPr>
              <a:t> at 10 GeV/c</a:t>
            </a:r>
          </a:p>
        </p:txBody>
      </p:sp>
      <p:pic>
        <p:nvPicPr>
          <p:cNvPr id="23" name="Picture 22">
            <a:extLst>
              <a:ext uri="{FF2B5EF4-FFF2-40B4-BE49-F238E27FC236}">
                <a16:creationId xmlns:a16="http://schemas.microsoft.com/office/drawing/2014/main" id="{AEB4D235-5A89-45EA-BD27-8D2CBA2B44E2}"/>
              </a:ext>
            </a:extLst>
          </p:cNvPr>
          <p:cNvPicPr>
            <a:picLocks noChangeAspect="1"/>
          </p:cNvPicPr>
          <p:nvPr/>
        </p:nvPicPr>
        <p:blipFill rotWithShape="1">
          <a:blip r:embed="rId4"/>
          <a:srcRect l="54647"/>
          <a:stretch/>
        </p:blipFill>
        <p:spPr>
          <a:xfrm>
            <a:off x="21354" y="4241419"/>
            <a:ext cx="1186031" cy="1313680"/>
          </a:xfrm>
          <a:prstGeom prst="rect">
            <a:avLst/>
          </a:prstGeom>
        </p:spPr>
      </p:pic>
      <p:sp>
        <p:nvSpPr>
          <p:cNvPr id="24" name="Title 1">
            <a:extLst>
              <a:ext uri="{FF2B5EF4-FFF2-40B4-BE49-F238E27FC236}">
                <a16:creationId xmlns:a16="http://schemas.microsoft.com/office/drawing/2014/main" id="{900CD816-39AB-43A4-A2AE-1DAB8C0A9A3D}"/>
              </a:ext>
            </a:extLst>
          </p:cNvPr>
          <p:cNvSpPr txBox="1">
            <a:spLocks/>
          </p:cNvSpPr>
          <p:nvPr/>
        </p:nvSpPr>
        <p:spPr>
          <a:xfrm>
            <a:off x="5396" y="3922932"/>
            <a:ext cx="1380476" cy="281664"/>
          </a:xfrm>
          <a:prstGeom prst="rect">
            <a:avLst/>
          </a:prstGeom>
          <a:solidFill>
            <a:schemeClr val="accent1">
              <a:lumMod val="20000"/>
              <a:lumOff val="80000"/>
            </a:schemeClr>
          </a:solidFill>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0432FF"/>
                </a:solidFill>
              </a:rPr>
              <a:t>Backward arm</a:t>
            </a:r>
          </a:p>
        </p:txBody>
      </p:sp>
      <p:sp>
        <p:nvSpPr>
          <p:cNvPr id="34" name="TextBox 33">
            <a:extLst>
              <a:ext uri="{FF2B5EF4-FFF2-40B4-BE49-F238E27FC236}">
                <a16:creationId xmlns:a16="http://schemas.microsoft.com/office/drawing/2014/main" id="{6E8F7B04-8980-4C36-920D-222C24706BD4}"/>
              </a:ext>
            </a:extLst>
          </p:cNvPr>
          <p:cNvSpPr txBox="1"/>
          <p:nvPr/>
        </p:nvSpPr>
        <p:spPr>
          <a:xfrm>
            <a:off x="3248004" y="4878051"/>
            <a:ext cx="2750762" cy="1269578"/>
          </a:xfrm>
          <a:prstGeom prst="rect">
            <a:avLst/>
          </a:prstGeom>
          <a:noFill/>
        </p:spPr>
        <p:txBody>
          <a:bodyPr wrap="square" rtlCol="0">
            <a:spAutoFit/>
          </a:bodyPr>
          <a:lstStyle/>
          <a:p>
            <a:r>
              <a:rPr lang="en-US" sz="1200" dirty="0">
                <a:solidFill>
                  <a:srgbClr val="0432FF"/>
                </a:solidFill>
              </a:rPr>
              <a:t>TOF on ~ 2m lever arm, </a:t>
            </a:r>
            <a:r>
              <a:rPr lang="en-US" sz="1200" dirty="0"/>
              <a:t>2 options </a:t>
            </a:r>
          </a:p>
          <a:p>
            <a:pPr defTabSz="685800">
              <a:defRPr/>
            </a:pPr>
            <a:r>
              <a:rPr lang="en-US" sz="1200" dirty="0">
                <a:solidFill>
                  <a:srgbClr val="0432FF"/>
                </a:solidFill>
                <a:latin typeface="Calibri"/>
              </a:rPr>
              <a:t>LAPPD</a:t>
            </a:r>
            <a:r>
              <a:rPr lang="en-US" sz="1200" dirty="0">
                <a:solidFill>
                  <a:srgbClr val="000000"/>
                </a:solidFill>
                <a:latin typeface="Calibri"/>
              </a:rPr>
              <a:t> (Large Area </a:t>
            </a:r>
            <a:r>
              <a:rPr lang="en-US" sz="1200" dirty="0" err="1">
                <a:solidFill>
                  <a:srgbClr val="000000"/>
                </a:solidFill>
                <a:latin typeface="Calibri"/>
              </a:rPr>
              <a:t>psec</a:t>
            </a:r>
            <a:r>
              <a:rPr lang="en-US" sz="1200" dirty="0">
                <a:solidFill>
                  <a:srgbClr val="000000"/>
                </a:solidFill>
                <a:latin typeface="Calibri"/>
              </a:rPr>
              <a:t> Photon Detector)</a:t>
            </a:r>
          </a:p>
          <a:p>
            <a:pPr marL="100013" indent="-214313" defTabSz="685800">
              <a:buClr>
                <a:srgbClr val="0432FF"/>
              </a:buClr>
              <a:buFont typeface="Wingdings" pitchFamily="2" charset="2"/>
              <a:buChar char="§"/>
              <a:defRPr/>
            </a:pPr>
            <a:r>
              <a:rPr lang="en-US" sz="1050" dirty="0">
                <a:solidFill>
                  <a:srgbClr val="000000"/>
                </a:solidFill>
                <a:latin typeface="Calibri"/>
              </a:rPr>
              <a:t>MCP, Cherenkov in window</a:t>
            </a:r>
          </a:p>
          <a:p>
            <a:pPr marL="100013" indent="-214313" defTabSz="685800">
              <a:buClr>
                <a:srgbClr val="0432FF"/>
              </a:buClr>
              <a:buFont typeface="Wingdings" pitchFamily="2" charset="2"/>
              <a:buChar char="§"/>
              <a:defRPr/>
            </a:pPr>
            <a:r>
              <a:rPr lang="en-US" sz="1050" dirty="0">
                <a:solidFill>
                  <a:srgbClr val="000000"/>
                </a:solidFill>
                <a:latin typeface="Calibri"/>
              </a:rPr>
              <a:t>5-10 </a:t>
            </a:r>
            <a:r>
              <a:rPr lang="en-US" sz="1050" dirty="0" err="1">
                <a:solidFill>
                  <a:srgbClr val="000000"/>
                </a:solidFill>
                <a:latin typeface="Calibri"/>
              </a:rPr>
              <a:t>psec</a:t>
            </a:r>
            <a:endParaRPr lang="en-US" sz="1050" dirty="0">
              <a:solidFill>
                <a:srgbClr val="000000"/>
              </a:solidFill>
              <a:latin typeface="Calibri"/>
            </a:endParaRPr>
          </a:p>
          <a:p>
            <a:pPr marL="557213" lvl="1" indent="-214313" defTabSz="685800">
              <a:buFont typeface="Arial" panose="020B0604020202020204" pitchFamily="34" charset="0"/>
              <a:buChar char="•"/>
              <a:defRPr/>
            </a:pPr>
            <a:endParaRPr lang="en-US" sz="1050" dirty="0">
              <a:solidFill>
                <a:srgbClr val="000000"/>
              </a:solidFill>
              <a:latin typeface="Calibri"/>
            </a:endParaRPr>
          </a:p>
          <a:p>
            <a:pPr marL="557213" lvl="1" indent="-214313" defTabSz="685800">
              <a:buFont typeface="Arial" panose="020B0604020202020204" pitchFamily="34" charset="0"/>
              <a:buChar char="•"/>
              <a:defRPr/>
            </a:pPr>
            <a:endParaRPr lang="en-US" sz="1050" dirty="0">
              <a:solidFill>
                <a:srgbClr val="000000"/>
              </a:solidFill>
              <a:latin typeface="Calibri"/>
            </a:endParaRPr>
          </a:p>
          <a:p>
            <a:pPr marL="342900" lvl="1" defTabSz="685800">
              <a:defRPr/>
            </a:pPr>
            <a:endParaRPr lang="en-US" sz="1050" dirty="0">
              <a:solidFill>
                <a:srgbClr val="0000CC"/>
              </a:solidFill>
              <a:latin typeface="Calibri"/>
            </a:endParaRPr>
          </a:p>
        </p:txBody>
      </p:sp>
      <p:pic>
        <p:nvPicPr>
          <p:cNvPr id="36" name="Picture 35">
            <a:extLst>
              <a:ext uri="{FF2B5EF4-FFF2-40B4-BE49-F238E27FC236}">
                <a16:creationId xmlns:a16="http://schemas.microsoft.com/office/drawing/2014/main" id="{F1EAE9A6-D056-4F3E-9CBE-FDE2D861028B}"/>
              </a:ext>
            </a:extLst>
          </p:cNvPr>
          <p:cNvPicPr>
            <a:picLocks noChangeAspect="1"/>
          </p:cNvPicPr>
          <p:nvPr/>
        </p:nvPicPr>
        <p:blipFill>
          <a:blip r:embed="rId5"/>
          <a:stretch>
            <a:fillRect/>
          </a:stretch>
        </p:blipFill>
        <p:spPr>
          <a:xfrm>
            <a:off x="4201185" y="5596116"/>
            <a:ext cx="1765290" cy="746435"/>
          </a:xfrm>
          <a:prstGeom prst="rect">
            <a:avLst/>
          </a:prstGeom>
        </p:spPr>
      </p:pic>
      <p:pic>
        <p:nvPicPr>
          <p:cNvPr id="38" name="Picture 37">
            <a:extLst>
              <a:ext uri="{FF2B5EF4-FFF2-40B4-BE49-F238E27FC236}">
                <a16:creationId xmlns:a16="http://schemas.microsoft.com/office/drawing/2014/main" id="{E2AD556B-BCDE-4572-954A-97183B3774C8}"/>
              </a:ext>
            </a:extLst>
          </p:cNvPr>
          <p:cNvPicPr>
            <a:picLocks noChangeAspect="1"/>
          </p:cNvPicPr>
          <p:nvPr/>
        </p:nvPicPr>
        <p:blipFill>
          <a:blip r:embed="rId6"/>
          <a:stretch>
            <a:fillRect/>
          </a:stretch>
        </p:blipFill>
        <p:spPr>
          <a:xfrm>
            <a:off x="6893693" y="6170745"/>
            <a:ext cx="2250679" cy="653075"/>
          </a:xfrm>
          <a:prstGeom prst="rect">
            <a:avLst/>
          </a:prstGeom>
        </p:spPr>
      </p:pic>
      <p:sp>
        <p:nvSpPr>
          <p:cNvPr id="40" name="Title 1">
            <a:extLst>
              <a:ext uri="{FF2B5EF4-FFF2-40B4-BE49-F238E27FC236}">
                <a16:creationId xmlns:a16="http://schemas.microsoft.com/office/drawing/2014/main" id="{4BB35ABB-9BEC-4F68-8C6C-CDED0BC1D234}"/>
              </a:ext>
            </a:extLst>
          </p:cNvPr>
          <p:cNvSpPr txBox="1">
            <a:spLocks/>
          </p:cNvSpPr>
          <p:nvPr/>
        </p:nvSpPr>
        <p:spPr>
          <a:xfrm>
            <a:off x="0" y="366036"/>
            <a:ext cx="863648" cy="281664"/>
          </a:xfrm>
          <a:prstGeom prst="rect">
            <a:avLst/>
          </a:prstGeom>
          <a:solidFill>
            <a:schemeClr val="accent1">
              <a:lumMod val="20000"/>
              <a:lumOff val="80000"/>
            </a:schemeClr>
          </a:solidFill>
        </p:spPr>
        <p:txBody>
          <a:bodyPr vert="horz" lIns="68580" tIns="34290" rIns="68580" bIns="3429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0432FF"/>
                </a:solidFill>
              </a:rPr>
              <a:t>Barrel</a:t>
            </a:r>
          </a:p>
        </p:txBody>
      </p:sp>
      <p:sp>
        <p:nvSpPr>
          <p:cNvPr id="42" name="Title 1">
            <a:extLst>
              <a:ext uri="{FF2B5EF4-FFF2-40B4-BE49-F238E27FC236}">
                <a16:creationId xmlns:a16="http://schemas.microsoft.com/office/drawing/2014/main" id="{CDA91E09-82D3-442D-A7A4-91BB23F8C7DD}"/>
              </a:ext>
            </a:extLst>
          </p:cNvPr>
          <p:cNvSpPr txBox="1">
            <a:spLocks/>
          </p:cNvSpPr>
          <p:nvPr/>
        </p:nvSpPr>
        <p:spPr>
          <a:xfrm>
            <a:off x="4643690" y="691634"/>
            <a:ext cx="1380476" cy="281664"/>
          </a:xfrm>
          <a:prstGeom prst="rect">
            <a:avLst/>
          </a:prstGeom>
          <a:solidFill>
            <a:schemeClr val="accent1">
              <a:lumMod val="20000"/>
              <a:lumOff val="80000"/>
            </a:schemeClr>
          </a:solidFill>
        </p:spPr>
        <p:txBody>
          <a:bodyPr vert="horz" lIns="68580" tIns="34290" rIns="68580" bIns="3429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0432FF"/>
                </a:solidFill>
              </a:rPr>
              <a:t>Forward arm</a:t>
            </a:r>
          </a:p>
        </p:txBody>
      </p:sp>
      <mc:AlternateContent xmlns:mc="http://schemas.openxmlformats.org/markup-compatibility/2006">
        <mc:Choice xmlns:a14="http://schemas.microsoft.com/office/drawing/2010/main" Requires="a14">
          <p:sp>
            <p:nvSpPr>
              <p:cNvPr id="46" name="TextBox 45">
                <a:extLst>
                  <a:ext uri="{FF2B5EF4-FFF2-40B4-BE49-F238E27FC236}">
                    <a16:creationId xmlns:a16="http://schemas.microsoft.com/office/drawing/2014/main" id="{B35692CE-29F3-4710-AFC1-5E1C3892748C}"/>
                  </a:ext>
                </a:extLst>
              </p:cNvPr>
              <p:cNvSpPr txBox="1"/>
              <p:nvPr/>
            </p:nvSpPr>
            <p:spPr>
              <a:xfrm>
                <a:off x="1136373" y="659498"/>
                <a:ext cx="3435627" cy="1431161"/>
              </a:xfrm>
              <a:prstGeom prst="rect">
                <a:avLst/>
              </a:prstGeom>
              <a:noFill/>
              <a:ln>
                <a:noFill/>
              </a:ln>
            </p:spPr>
            <p:txBody>
              <a:bodyPr wrap="square" rtlCol="0">
                <a:spAutoFit/>
              </a:bodyPr>
              <a:lstStyle/>
              <a:p>
                <a:pPr defTabSz="685800">
                  <a:defRPr/>
                </a:pPr>
                <a:r>
                  <a:rPr lang="en-US" sz="1200" b="1" dirty="0">
                    <a:solidFill>
                      <a:srgbClr val="0000CC"/>
                    </a:solidFill>
                    <a:latin typeface="+mj-lt"/>
                  </a:rPr>
                  <a:t>REFERENCE</a:t>
                </a:r>
              </a:p>
              <a:p>
                <a:pPr defTabSz="685800">
                  <a:defRPr/>
                </a:pPr>
                <a:r>
                  <a:rPr lang="en-US" sz="1200" dirty="0" err="1">
                    <a:solidFill>
                      <a:srgbClr val="0432FF"/>
                    </a:solidFill>
                    <a:latin typeface="+mj-lt"/>
                  </a:rPr>
                  <a:t>hpDIRC</a:t>
                </a:r>
                <a:r>
                  <a:rPr lang="en-US" sz="1200" dirty="0">
                    <a:solidFill>
                      <a:srgbClr val="C00000"/>
                    </a:solidFill>
                    <a:latin typeface="+mj-lt"/>
                  </a:rPr>
                  <a:t> </a:t>
                </a:r>
                <a:r>
                  <a:rPr lang="en-US" sz="1200" dirty="0">
                    <a:latin typeface="+mj-lt"/>
                  </a:rPr>
                  <a:t>(</a:t>
                </a:r>
                <a:r>
                  <a:rPr lang="en-US" sz="1200" dirty="0">
                    <a:solidFill>
                      <a:srgbClr val="000000"/>
                    </a:solidFill>
                    <a:latin typeface="+mj-lt"/>
                  </a:rPr>
                  <a:t>High Performance DIRC)</a:t>
                </a:r>
                <a:endParaRPr lang="en-US" sz="1200" dirty="0">
                  <a:solidFill>
                    <a:srgbClr val="C00000"/>
                  </a:solidFill>
                  <a:latin typeface="+mj-lt"/>
                </a:endParaRPr>
              </a:p>
              <a:p>
                <a:pPr marL="100013" indent="-214313">
                  <a:buClr>
                    <a:srgbClr val="0432FF"/>
                  </a:buClr>
                  <a:buFont typeface="Wingdings" pitchFamily="2" charset="2"/>
                  <a:buChar char="§"/>
                  <a:defRPr/>
                </a:pPr>
                <a:r>
                  <a:rPr lang="en-US" sz="1050" dirty="0">
                    <a:solidFill>
                      <a:srgbClr val="000000"/>
                    </a:solidFill>
                    <a:latin typeface="+mj-lt"/>
                  </a:rPr>
                  <a:t>Quartz bar radiator, light detection with MCP-PMTs</a:t>
                </a:r>
              </a:p>
              <a:p>
                <a:pPr marL="100013" indent="-214313" defTabSz="685800">
                  <a:buClr>
                    <a:srgbClr val="0432FF"/>
                  </a:buClr>
                  <a:buFont typeface="Wingdings" pitchFamily="2" charset="2"/>
                  <a:buChar char="§"/>
                  <a:defRPr/>
                </a:pPr>
                <a:r>
                  <a:rPr lang="en-US" sz="1050" dirty="0">
                    <a:solidFill>
                      <a:srgbClr val="000000"/>
                    </a:solidFill>
                    <a:latin typeface="+mj-lt"/>
                  </a:rPr>
                  <a:t>Fully focused</a:t>
                </a:r>
              </a:p>
              <a:p>
                <a:pPr marL="100013" indent="-214313">
                  <a:buClr>
                    <a:srgbClr val="0432FF"/>
                  </a:buClr>
                  <a:buFont typeface="Wingdings" pitchFamily="2" charset="2"/>
                  <a:buChar char="§"/>
                  <a:defRPr/>
                </a:pPr>
                <a:r>
                  <a:rPr lang="en-US" sz="1050" dirty="0">
                    <a:solidFill>
                      <a:srgbClr val="0000CC"/>
                    </a:solidFill>
                    <a:latin typeface="+mj-lt"/>
                  </a:rPr>
                  <a:t>p/K 3s </a:t>
                </a:r>
                <a:r>
                  <a:rPr lang="en-US" sz="1050" dirty="0" err="1">
                    <a:solidFill>
                      <a:srgbClr val="0000CC"/>
                    </a:solidFill>
                    <a:latin typeface="+mj-lt"/>
                  </a:rPr>
                  <a:t>sep.</a:t>
                </a:r>
                <a:r>
                  <a:rPr lang="en-US" sz="1050" dirty="0">
                    <a:solidFill>
                      <a:srgbClr val="0000CC"/>
                    </a:solidFill>
                    <a:latin typeface="+mj-lt"/>
                  </a:rPr>
                  <a:t> at 6 GeV/c</a:t>
                </a:r>
              </a:p>
              <a:p>
                <a:pPr marL="100013" indent="-214313">
                  <a:buClr>
                    <a:srgbClr val="0432FF"/>
                  </a:buClr>
                  <a:buFont typeface="Wingdings" pitchFamily="2" charset="2"/>
                  <a:buChar char="§"/>
                  <a:defRPr/>
                </a:pPr>
                <a:r>
                  <a:rPr lang="en-US" sz="1050" dirty="0">
                    <a:solidFill>
                      <a:srgbClr val="000000"/>
                    </a:solidFill>
                    <a:latin typeface="+mj-lt"/>
                  </a:rPr>
                  <a:t>Reuse of BABAR DIRC as </a:t>
                </a:r>
                <a:r>
                  <a:rPr lang="en-US" sz="1050" dirty="0">
                    <a:solidFill>
                      <a:srgbClr val="0000CC"/>
                    </a:solidFill>
                    <a:latin typeface="+mj-lt"/>
                  </a:rPr>
                  <a:t>alternative</a:t>
                </a:r>
              </a:p>
              <a:p>
                <a:pPr marL="100013" indent="-214313">
                  <a:buClr>
                    <a:srgbClr val="0432FF"/>
                  </a:buClr>
                  <a:buFont typeface="Wingdings" pitchFamily="2" charset="2"/>
                  <a:buChar char="§"/>
                  <a:defRPr/>
                </a:pPr>
                <a:r>
                  <a:rPr lang="en-US" sz="1050" kern="0" dirty="0">
                    <a:latin typeface="Arial" panose="020B0604020202020204" pitchFamily="34" charset="0"/>
                    <a:cs typeface="Arial" panose="020B0604020202020204" pitchFamily="34" charset="0"/>
                  </a:rPr>
                  <a:t>Integration into a 4</a:t>
                </a:r>
                <a14:m>
                  <m:oMath xmlns:m="http://schemas.openxmlformats.org/officeDocument/2006/math">
                    <m:r>
                      <a:rPr lang="en-US" sz="1050" i="1" kern="0">
                        <a:latin typeface="Cambria Math" panose="02040503050406030204" pitchFamily="18" charset="0"/>
                        <a:ea typeface="Cambria Math" panose="02040503050406030204" pitchFamily="18" charset="0"/>
                        <a:cs typeface="Arial" panose="020B0604020202020204" pitchFamily="34" charset="0"/>
                      </a:rPr>
                      <m:t>𝜋</m:t>
                    </m:r>
                  </m:oMath>
                </a14:m>
                <a:r>
                  <a:rPr lang="en-US" sz="1050" kern="0" dirty="0">
                    <a:latin typeface="Arial" panose="020B0604020202020204" pitchFamily="34" charset="0"/>
                    <a:cs typeface="Arial" panose="020B0604020202020204" pitchFamily="34" charset="0"/>
                  </a:rPr>
                  <a:t> detector can be challenging</a:t>
                </a:r>
              </a:p>
              <a:p>
                <a:pPr marL="100013" indent="-214313">
                  <a:buFont typeface="Arial" panose="020B0604020202020204" pitchFamily="34" charset="0"/>
                  <a:buChar char="•"/>
                  <a:defRPr/>
                </a:pPr>
                <a:endParaRPr lang="en-US" sz="1050" dirty="0">
                  <a:solidFill>
                    <a:srgbClr val="0000CC"/>
                  </a:solidFill>
                  <a:latin typeface="+mj-lt"/>
                </a:endParaRPr>
              </a:p>
            </p:txBody>
          </p:sp>
        </mc:Choice>
        <mc:Fallback>
          <p:sp>
            <p:nvSpPr>
              <p:cNvPr id="46" name="TextBox 45">
                <a:extLst>
                  <a:ext uri="{FF2B5EF4-FFF2-40B4-BE49-F238E27FC236}">
                    <a16:creationId xmlns:a16="http://schemas.microsoft.com/office/drawing/2014/main" id="{B35692CE-29F3-4710-AFC1-5E1C3892748C}"/>
                  </a:ext>
                </a:extLst>
              </p:cNvPr>
              <p:cNvSpPr txBox="1">
                <a:spLocks noRot="1" noChangeAspect="1" noMove="1" noResize="1" noEditPoints="1" noAdjustHandles="1" noChangeArrowheads="1" noChangeShapeType="1" noTextEdit="1"/>
              </p:cNvSpPr>
              <p:nvPr/>
            </p:nvSpPr>
            <p:spPr>
              <a:xfrm>
                <a:off x="1136373" y="659498"/>
                <a:ext cx="3435627" cy="1431161"/>
              </a:xfrm>
              <a:prstGeom prst="rect">
                <a:avLst/>
              </a:prstGeom>
              <a:blipFill>
                <a:blip r:embed="rId7"/>
                <a:stretch>
                  <a:fillRect/>
                </a:stretch>
              </a:blipFill>
              <a:ln>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9F554FCF-DC40-40B0-B6DE-C5AA34C875F5}"/>
              </a:ext>
            </a:extLst>
          </p:cNvPr>
          <p:cNvSpPr txBox="1"/>
          <p:nvPr/>
        </p:nvSpPr>
        <p:spPr>
          <a:xfrm>
            <a:off x="2793408" y="2067497"/>
            <a:ext cx="1709699" cy="600164"/>
          </a:xfrm>
          <a:prstGeom prst="rect">
            <a:avLst/>
          </a:prstGeom>
          <a:noFill/>
        </p:spPr>
        <p:txBody>
          <a:bodyPr wrap="square" rtlCol="0">
            <a:spAutoFit/>
          </a:bodyPr>
          <a:lstStyle/>
          <a:p>
            <a:r>
              <a:rPr lang="en-US" sz="1200" dirty="0">
                <a:solidFill>
                  <a:srgbClr val="0432FF"/>
                </a:solidFill>
              </a:rPr>
              <a:t>TOF on ~ 1m lever arm </a:t>
            </a:r>
            <a:endParaRPr lang="en-US" sz="1050" dirty="0">
              <a:solidFill>
                <a:srgbClr val="0432FF"/>
              </a:solidFill>
              <a:latin typeface="Calibri"/>
            </a:endParaRPr>
          </a:p>
          <a:p>
            <a:pPr marL="214313" indent="-214313" defTabSz="685800">
              <a:buFont typeface="Arial" panose="020B0604020202020204" pitchFamily="34" charset="0"/>
              <a:buChar char="•"/>
              <a:defRPr/>
            </a:pPr>
            <a:r>
              <a:rPr lang="en-US" sz="1050" dirty="0">
                <a:solidFill>
                  <a:srgbClr val="0432FF"/>
                </a:solidFill>
                <a:latin typeface="Calibri"/>
              </a:rPr>
              <a:t>LGAD</a:t>
            </a:r>
            <a:r>
              <a:rPr lang="en-US" sz="1050" dirty="0">
                <a:solidFill>
                  <a:srgbClr val="C00000"/>
                </a:solidFill>
                <a:latin typeface="Calibri"/>
              </a:rPr>
              <a:t> </a:t>
            </a:r>
            <a:r>
              <a:rPr lang="en-US" sz="1050" dirty="0">
                <a:solidFill>
                  <a:srgbClr val="000000"/>
                </a:solidFill>
                <a:latin typeface="Calibri"/>
              </a:rPr>
              <a:t>(Low Gain Avalanche Detector)</a:t>
            </a:r>
          </a:p>
        </p:txBody>
      </p:sp>
      <p:pic>
        <p:nvPicPr>
          <p:cNvPr id="9" name="Picture 8">
            <a:extLst>
              <a:ext uri="{FF2B5EF4-FFF2-40B4-BE49-F238E27FC236}">
                <a16:creationId xmlns:a16="http://schemas.microsoft.com/office/drawing/2014/main" id="{402DF9F8-16E8-4A4E-8275-1D3FC27A38EF}"/>
              </a:ext>
            </a:extLst>
          </p:cNvPr>
          <p:cNvPicPr>
            <a:picLocks noChangeAspect="1"/>
          </p:cNvPicPr>
          <p:nvPr/>
        </p:nvPicPr>
        <p:blipFill>
          <a:blip r:embed="rId8"/>
          <a:stretch>
            <a:fillRect/>
          </a:stretch>
        </p:blipFill>
        <p:spPr>
          <a:xfrm>
            <a:off x="4642328" y="995162"/>
            <a:ext cx="1864943" cy="1122960"/>
          </a:xfrm>
          <a:prstGeom prst="rect">
            <a:avLst/>
          </a:prstGeom>
          <a:ln>
            <a:solidFill>
              <a:schemeClr val="accent1"/>
            </a:solidFill>
          </a:ln>
        </p:spPr>
      </p:pic>
      <p:sp>
        <p:nvSpPr>
          <p:cNvPr id="13" name="TextBox 12">
            <a:extLst>
              <a:ext uri="{FF2B5EF4-FFF2-40B4-BE49-F238E27FC236}">
                <a16:creationId xmlns:a16="http://schemas.microsoft.com/office/drawing/2014/main" id="{0D91A37C-A0D1-4FB4-B68A-009DF3F60EB3}"/>
              </a:ext>
            </a:extLst>
          </p:cNvPr>
          <p:cNvSpPr txBox="1"/>
          <p:nvPr/>
        </p:nvSpPr>
        <p:spPr>
          <a:xfrm>
            <a:off x="4573611" y="3095832"/>
            <a:ext cx="3493902" cy="923330"/>
          </a:xfrm>
          <a:prstGeom prst="rect">
            <a:avLst/>
          </a:prstGeom>
          <a:noFill/>
        </p:spPr>
        <p:txBody>
          <a:bodyPr wrap="square" rtlCol="0">
            <a:spAutoFit/>
          </a:bodyPr>
          <a:lstStyle/>
          <a:p>
            <a:pPr defTabSz="685800">
              <a:defRPr/>
            </a:pPr>
            <a:r>
              <a:rPr lang="en-US" sz="1200" dirty="0">
                <a:solidFill>
                  <a:srgbClr val="0432FF"/>
                </a:solidFill>
                <a:latin typeface="Arial" panose="020B0604020202020204" pitchFamily="34" charset="0"/>
                <a:cs typeface="Arial" panose="020B0604020202020204" pitchFamily="34" charset="0"/>
              </a:rPr>
              <a:t>windowless RICH</a:t>
            </a:r>
          </a:p>
          <a:p>
            <a:pPr marL="100013" indent="-214313">
              <a:buClr>
                <a:srgbClr val="0432FF"/>
              </a:buClr>
              <a:buFont typeface="Wingdings" pitchFamily="2" charset="2"/>
              <a:buChar char="§"/>
              <a:defRPr/>
            </a:pPr>
            <a:r>
              <a:rPr lang="en-US" sz="1050" dirty="0">
                <a:latin typeface="Arial" panose="020B0604020202020204" pitchFamily="34" charset="0"/>
                <a:cs typeface="Arial" panose="020B0604020202020204" pitchFamily="34" charset="0"/>
              </a:rPr>
              <a:t>Gaseous sensors (MPGDs)</a:t>
            </a:r>
          </a:p>
          <a:p>
            <a:pPr marL="100013" indent="-214313" defTabSz="685800">
              <a:buClr>
                <a:srgbClr val="0432FF"/>
              </a:buClr>
              <a:buFont typeface="Wingdings" pitchFamily="2" charset="2"/>
              <a:buChar char="§"/>
              <a:defRPr/>
            </a:pPr>
            <a:r>
              <a:rPr lang="en-US" sz="1050" dirty="0">
                <a:latin typeface="Arial" panose="020B0604020202020204" pitchFamily="34" charset="0"/>
                <a:cs typeface="Arial" panose="020B0604020202020204" pitchFamily="34" charset="0"/>
              </a:rPr>
              <a:t>CF</a:t>
            </a:r>
            <a:r>
              <a:rPr lang="en-US" sz="1050" baseline="-25000" dirty="0">
                <a:latin typeface="Arial" panose="020B0604020202020204" pitchFamily="34" charset="0"/>
                <a:cs typeface="Arial" panose="020B0604020202020204" pitchFamily="34" charset="0"/>
              </a:rPr>
              <a:t>4</a:t>
            </a:r>
            <a:r>
              <a:rPr lang="en-US" sz="1050" dirty="0">
                <a:solidFill>
                  <a:srgbClr val="000000"/>
                </a:solidFill>
                <a:latin typeface="Arial" panose="020B0604020202020204" pitchFamily="34" charset="0"/>
                <a:cs typeface="Arial" panose="020B0604020202020204" pitchFamily="34" charset="0"/>
              </a:rPr>
              <a:t> as radiator and sensor gas</a:t>
            </a:r>
          </a:p>
          <a:p>
            <a:pPr defTabSz="685800">
              <a:buClr>
                <a:srgbClr val="0432FF"/>
              </a:buClr>
              <a:defRPr/>
            </a:pPr>
            <a:r>
              <a:rPr lang="en-US" sz="1050" u="sng" dirty="0">
                <a:solidFill>
                  <a:srgbClr val="000000"/>
                </a:solidFill>
                <a:latin typeface="Arial" panose="020B0604020202020204" pitchFamily="34" charset="0"/>
                <a:cs typeface="Arial" panose="020B0604020202020204" pitchFamily="34" charset="0"/>
              </a:rPr>
              <a:t>Low p complements required</a:t>
            </a:r>
            <a:r>
              <a:rPr lang="en-US" sz="1050" dirty="0">
                <a:solidFill>
                  <a:srgbClr val="000000"/>
                </a:solidFill>
                <a:latin typeface="Arial" panose="020B0604020202020204" pitchFamily="34" charset="0"/>
                <a:cs typeface="Arial" panose="020B0604020202020204" pitchFamily="34" charset="0"/>
              </a:rPr>
              <a:t>:</a:t>
            </a:r>
          </a:p>
          <a:p>
            <a:pPr indent="-228600">
              <a:buClr>
                <a:srgbClr val="0432FF"/>
              </a:buClr>
              <a:buFont typeface="Wingdings" pitchFamily="2" charset="2"/>
              <a:buChar char="§"/>
              <a:defRPr/>
            </a:pPr>
            <a:r>
              <a:rPr lang="en-US" sz="1050" dirty="0">
                <a:solidFill>
                  <a:srgbClr val="0000CC"/>
                </a:solidFill>
                <a:latin typeface="Arial" panose="020B0604020202020204" pitchFamily="34" charset="0"/>
                <a:cs typeface="Arial" panose="020B0604020202020204" pitchFamily="34" charset="0"/>
              </a:rPr>
              <a:t>TOF ~ 2.5m lever arm /  Aerogel (</a:t>
            </a:r>
            <a:r>
              <a:rPr lang="en-US" sz="1050" dirty="0" err="1">
                <a:solidFill>
                  <a:srgbClr val="0000CC"/>
                </a:solidFill>
                <a:latin typeface="Arial" panose="020B0604020202020204" pitchFamily="34" charset="0"/>
                <a:cs typeface="Arial" panose="020B0604020202020204" pitchFamily="34" charset="0"/>
              </a:rPr>
              <a:t>mRICH</a:t>
            </a:r>
            <a:r>
              <a:rPr lang="en-US" sz="1050" dirty="0">
                <a:solidFill>
                  <a:srgbClr val="0000CC"/>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03C2595D-0DEC-4E16-ACE3-B814012C2E3C}"/>
              </a:ext>
            </a:extLst>
          </p:cNvPr>
          <p:cNvSpPr txBox="1"/>
          <p:nvPr/>
        </p:nvSpPr>
        <p:spPr>
          <a:xfrm>
            <a:off x="4586306" y="4021864"/>
            <a:ext cx="3667261" cy="761747"/>
          </a:xfrm>
          <a:prstGeom prst="rect">
            <a:avLst/>
          </a:prstGeom>
          <a:noFill/>
        </p:spPr>
        <p:txBody>
          <a:bodyPr wrap="square" rtlCol="0">
            <a:spAutoFit/>
          </a:bodyPr>
          <a:lstStyle/>
          <a:p>
            <a:r>
              <a:rPr lang="en-US" sz="1200" dirty="0">
                <a:solidFill>
                  <a:srgbClr val="0432FF"/>
                </a:solidFill>
                <a:latin typeface="Arial" panose="020B0604020202020204" pitchFamily="34" charset="0"/>
                <a:cs typeface="Arial" panose="020B0604020202020204" pitchFamily="34" charset="0"/>
              </a:rPr>
              <a:t>HP-RICH</a:t>
            </a:r>
            <a:r>
              <a:rPr lang="en-US" sz="1200" dirty="0">
                <a:solidFill>
                  <a:srgbClr val="C00000"/>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(high pressure RICH)</a:t>
            </a:r>
          </a:p>
          <a:p>
            <a:pPr marL="100013" indent="-214313">
              <a:buClr>
                <a:srgbClr val="0432FF"/>
              </a:buClr>
              <a:buFont typeface="Wingdings" pitchFamily="2" charset="2"/>
              <a:buChar char="§"/>
            </a:pPr>
            <a:r>
              <a:rPr lang="en-US" sz="1050" u="sng" dirty="0">
                <a:latin typeface="Arial" panose="020B0604020202020204" pitchFamily="34" charset="0"/>
                <a:cs typeface="Arial" panose="020B0604020202020204" pitchFamily="34" charset="0"/>
              </a:rPr>
              <a:t>Eco-friendly</a:t>
            </a:r>
            <a:r>
              <a:rPr lang="en-US" sz="1050" dirty="0">
                <a:latin typeface="Arial" panose="020B0604020202020204" pitchFamily="34" charset="0"/>
                <a:cs typeface="Arial" panose="020B0604020202020204" pitchFamily="34" charset="0"/>
              </a:rPr>
              <a:t> </a:t>
            </a:r>
            <a:r>
              <a:rPr lang="en-US" sz="1050" dirty="0">
                <a:solidFill>
                  <a:srgbClr val="0000CC"/>
                </a:solidFill>
                <a:latin typeface="Arial" panose="020B0604020202020204" pitchFamily="34" charset="0"/>
                <a:cs typeface="Arial" panose="020B0604020202020204" pitchFamily="34" charset="0"/>
              </a:rPr>
              <a:t>alternative</a:t>
            </a:r>
            <a:r>
              <a:rPr lang="en-US" sz="1050" dirty="0">
                <a:latin typeface="Arial" panose="020B0604020202020204" pitchFamily="34" charset="0"/>
                <a:cs typeface="Arial" panose="020B0604020202020204" pitchFamily="34" charset="0"/>
              </a:rPr>
              <a:t> for </a:t>
            </a:r>
            <a:r>
              <a:rPr lang="en-US" sz="1050" dirty="0" err="1">
                <a:latin typeface="Arial" panose="020B0604020202020204" pitchFamily="34" charset="0"/>
                <a:cs typeface="Arial" panose="020B0604020202020204" pitchFamily="34" charset="0"/>
              </a:rPr>
              <a:t>dRICH</a:t>
            </a:r>
            <a:r>
              <a:rPr lang="en-US" sz="1050" dirty="0">
                <a:latin typeface="Arial" panose="020B0604020202020204" pitchFamily="34" charset="0"/>
                <a:cs typeface="Arial" panose="020B0604020202020204" pitchFamily="34" charset="0"/>
              </a:rPr>
              <a:t>/windowless RICH</a:t>
            </a:r>
          </a:p>
          <a:p>
            <a:pPr marL="100013" indent="-214313">
              <a:buClr>
                <a:srgbClr val="0432FF"/>
              </a:buClr>
              <a:buFont typeface="Wingdings" pitchFamily="2" charset="2"/>
              <a:buChar char="§"/>
            </a:pPr>
            <a:r>
              <a:rPr lang="en-US" sz="1050" dirty="0">
                <a:latin typeface="Arial" panose="020B0604020202020204" pitchFamily="34" charset="0"/>
                <a:cs typeface="Arial" panose="020B0604020202020204" pitchFamily="34" charset="0"/>
              </a:rPr>
              <a:t>Ar @ 3. 5 bar ↔ C</a:t>
            </a:r>
            <a:r>
              <a:rPr lang="en-US" sz="1050" baseline="-25000" dirty="0">
                <a:latin typeface="Arial" panose="020B0604020202020204" pitchFamily="34" charset="0"/>
                <a:cs typeface="Arial" panose="020B0604020202020204" pitchFamily="34" charset="0"/>
              </a:rPr>
              <a:t>4 </a:t>
            </a:r>
            <a:r>
              <a:rPr lang="en-US" sz="1050" dirty="0">
                <a:latin typeface="Arial" panose="020B0604020202020204" pitchFamily="34" charset="0"/>
                <a:cs typeface="Arial" panose="020B0604020202020204" pitchFamily="34" charset="0"/>
              </a:rPr>
              <a:t>F</a:t>
            </a:r>
            <a:r>
              <a:rPr lang="en-US" sz="1050" baseline="-25000" dirty="0">
                <a:latin typeface="Arial" panose="020B0604020202020204" pitchFamily="34" charset="0"/>
                <a:cs typeface="Arial" panose="020B0604020202020204" pitchFamily="34" charset="0"/>
              </a:rPr>
              <a:t>10 </a:t>
            </a:r>
            <a:r>
              <a:rPr lang="en-US" sz="1050" dirty="0">
                <a:latin typeface="Arial" panose="020B0604020202020204" pitchFamily="34" charset="0"/>
                <a:cs typeface="Arial" panose="020B0604020202020204" pitchFamily="34" charset="0"/>
              </a:rPr>
              <a:t>@ 1 bar</a:t>
            </a:r>
          </a:p>
          <a:p>
            <a:pPr marL="100013" indent="-214313">
              <a:buClr>
                <a:srgbClr val="0432FF"/>
              </a:buClr>
              <a:buFont typeface="Wingdings" pitchFamily="2" charset="2"/>
              <a:buChar char="§"/>
            </a:pPr>
            <a:r>
              <a:rPr lang="en-US" sz="1050" dirty="0">
                <a:latin typeface="Arial" panose="020B0604020202020204" pitchFamily="34" charset="0"/>
                <a:cs typeface="Arial" panose="020B0604020202020204" pitchFamily="34" charset="0"/>
              </a:rPr>
              <a:t>Ar @  2     bar ↔ C</a:t>
            </a:r>
            <a:r>
              <a:rPr lang="en-US" sz="1050" baseline="-25000" dirty="0">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rPr>
              <a:t>F</a:t>
            </a:r>
            <a:r>
              <a:rPr lang="en-US" sz="1050" baseline="-25000" dirty="0">
                <a:latin typeface="Arial" panose="020B0604020202020204" pitchFamily="34" charset="0"/>
                <a:cs typeface="Arial" panose="020B0604020202020204" pitchFamily="34" charset="0"/>
              </a:rPr>
              <a:t>4      </a:t>
            </a:r>
            <a:r>
              <a:rPr lang="en-US" sz="1050" dirty="0">
                <a:latin typeface="Arial" panose="020B0604020202020204" pitchFamily="34" charset="0"/>
                <a:cs typeface="Arial" panose="020B0604020202020204" pitchFamily="34" charset="0"/>
              </a:rPr>
              <a:t>@ 1 bar</a:t>
            </a:r>
          </a:p>
        </p:txBody>
      </p:sp>
      <p:pic>
        <p:nvPicPr>
          <p:cNvPr id="15" name="Picture 14">
            <a:extLst>
              <a:ext uri="{FF2B5EF4-FFF2-40B4-BE49-F238E27FC236}">
                <a16:creationId xmlns:a16="http://schemas.microsoft.com/office/drawing/2014/main" id="{41ED1857-7A27-4E1E-88A6-46976CFC4B76}"/>
              </a:ext>
            </a:extLst>
          </p:cNvPr>
          <p:cNvPicPr>
            <a:picLocks noChangeAspect="1"/>
          </p:cNvPicPr>
          <p:nvPr/>
        </p:nvPicPr>
        <p:blipFill rotWithShape="1">
          <a:blip r:embed="rId9"/>
          <a:srcRect r="50000" b="21811"/>
          <a:stretch/>
        </p:blipFill>
        <p:spPr>
          <a:xfrm>
            <a:off x="1312894" y="2030684"/>
            <a:ext cx="1480514" cy="998024"/>
          </a:xfrm>
          <a:prstGeom prst="rect">
            <a:avLst/>
          </a:prstGeom>
          <a:solidFill>
            <a:srgbClr val="0000CC"/>
          </a:solidFill>
          <a:ln>
            <a:noFill/>
          </a:ln>
        </p:spPr>
      </p:pic>
      <p:sp>
        <p:nvSpPr>
          <p:cNvPr id="22" name="TextBox 21">
            <a:extLst>
              <a:ext uri="{FF2B5EF4-FFF2-40B4-BE49-F238E27FC236}">
                <a16:creationId xmlns:a16="http://schemas.microsoft.com/office/drawing/2014/main" id="{34C453AE-7F7B-4C03-8B02-9C2638EB6918}"/>
              </a:ext>
            </a:extLst>
          </p:cNvPr>
          <p:cNvSpPr txBox="1"/>
          <p:nvPr/>
        </p:nvSpPr>
        <p:spPr>
          <a:xfrm>
            <a:off x="-6146" y="2488452"/>
            <a:ext cx="1231427" cy="415498"/>
          </a:xfrm>
          <a:prstGeom prst="rect">
            <a:avLst/>
          </a:prstGeom>
          <a:noFill/>
        </p:spPr>
        <p:txBody>
          <a:bodyPr wrap="none" rtlCol="0">
            <a:spAutoFit/>
          </a:bodyPr>
          <a:lstStyle/>
          <a:p>
            <a:r>
              <a:rPr lang="en-US" sz="1050" dirty="0"/>
              <a:t>STAR: ~ similar </a:t>
            </a:r>
          </a:p>
          <a:p>
            <a:r>
              <a:rPr lang="en-US" sz="1050" dirty="0"/>
              <a:t>resolution expected</a:t>
            </a:r>
          </a:p>
        </p:txBody>
      </p:sp>
      <p:sp>
        <p:nvSpPr>
          <p:cNvPr id="6" name="TextBox 5">
            <a:extLst>
              <a:ext uri="{FF2B5EF4-FFF2-40B4-BE49-F238E27FC236}">
                <a16:creationId xmlns:a16="http://schemas.microsoft.com/office/drawing/2014/main" id="{E9E70C25-6B1B-4518-8FF1-8A8D80E01925}"/>
              </a:ext>
            </a:extLst>
          </p:cNvPr>
          <p:cNvSpPr txBox="1"/>
          <p:nvPr/>
        </p:nvSpPr>
        <p:spPr>
          <a:xfrm>
            <a:off x="0" y="1967400"/>
            <a:ext cx="1546964" cy="623248"/>
          </a:xfrm>
          <a:prstGeom prst="rect">
            <a:avLst/>
          </a:prstGeom>
          <a:noFill/>
        </p:spPr>
        <p:txBody>
          <a:bodyPr wrap="square" rtlCol="0">
            <a:spAutoFit/>
          </a:bodyPr>
          <a:lstStyle/>
          <a:p>
            <a:r>
              <a:rPr lang="en-US" sz="1200" dirty="0" err="1">
                <a:solidFill>
                  <a:srgbClr val="0432FF"/>
                </a:solidFill>
              </a:rPr>
              <a:t>dE</a:t>
            </a:r>
            <a:r>
              <a:rPr lang="en-US" sz="1200" dirty="0">
                <a:solidFill>
                  <a:srgbClr val="0432FF"/>
                </a:solidFill>
              </a:rPr>
              <a:t>/dx from gaseous tracker, i.e. TPC </a:t>
            </a:r>
          </a:p>
          <a:p>
            <a:r>
              <a:rPr lang="en-US" sz="1050" dirty="0">
                <a:solidFill>
                  <a:srgbClr val="0000CC"/>
                </a:solidFill>
              </a:rPr>
              <a:t>complementary</a:t>
            </a:r>
            <a:endParaRPr lang="en-US" sz="1050" dirty="0">
              <a:solidFill>
                <a:srgbClr val="0000CC"/>
              </a:solidFill>
              <a:latin typeface="Calibri"/>
            </a:endParaRPr>
          </a:p>
        </p:txBody>
      </p:sp>
      <p:sp>
        <p:nvSpPr>
          <p:cNvPr id="35" name="Title 3">
            <a:extLst>
              <a:ext uri="{FF2B5EF4-FFF2-40B4-BE49-F238E27FC236}">
                <a16:creationId xmlns:a16="http://schemas.microsoft.com/office/drawing/2014/main" id="{E8A6CF4C-32C9-1345-A65E-55C60E9FD040}"/>
              </a:ext>
            </a:extLst>
          </p:cNvPr>
          <p:cNvSpPr txBox="1">
            <a:spLocks/>
          </p:cNvSpPr>
          <p:nvPr/>
        </p:nvSpPr>
        <p:spPr>
          <a:xfrm>
            <a:off x="400832" y="959391"/>
            <a:ext cx="9144000" cy="58466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Comic Sans MS"/>
                <a:ea typeface="Arial" charset="0"/>
                <a:cs typeface="Comic Sans MS"/>
              </a:defRPr>
            </a:lvl1pPr>
          </a:lstStyle>
          <a:p>
            <a:endParaRPr lang="en-US" dirty="0"/>
          </a:p>
        </p:txBody>
      </p:sp>
      <p:pic>
        <p:nvPicPr>
          <p:cNvPr id="37" name="Picture 36">
            <a:extLst>
              <a:ext uri="{FF2B5EF4-FFF2-40B4-BE49-F238E27FC236}">
                <a16:creationId xmlns:a16="http://schemas.microsoft.com/office/drawing/2014/main" id="{D474E497-D476-394B-BECD-9FCC98AB97EB}"/>
              </a:ext>
            </a:extLst>
          </p:cNvPr>
          <p:cNvPicPr>
            <a:picLocks noChangeAspect="1"/>
          </p:cNvPicPr>
          <p:nvPr/>
        </p:nvPicPr>
        <p:blipFill>
          <a:blip r:embed="rId10"/>
          <a:stretch>
            <a:fillRect/>
          </a:stretch>
        </p:blipFill>
        <p:spPr>
          <a:xfrm>
            <a:off x="15700" y="748103"/>
            <a:ext cx="1172896" cy="924450"/>
          </a:xfrm>
          <a:prstGeom prst="rect">
            <a:avLst/>
          </a:prstGeom>
          <a:ln w="12700">
            <a:solidFill>
              <a:schemeClr val="tx1"/>
            </a:solidFill>
          </a:ln>
        </p:spPr>
      </p:pic>
      <p:sp>
        <p:nvSpPr>
          <p:cNvPr id="41" name="TextBox 40">
            <a:extLst>
              <a:ext uri="{FF2B5EF4-FFF2-40B4-BE49-F238E27FC236}">
                <a16:creationId xmlns:a16="http://schemas.microsoft.com/office/drawing/2014/main" id="{7D05B50D-833C-FC41-89E0-899C4742EB7C}"/>
              </a:ext>
            </a:extLst>
          </p:cNvPr>
          <p:cNvSpPr txBox="1"/>
          <p:nvPr/>
        </p:nvSpPr>
        <p:spPr>
          <a:xfrm>
            <a:off x="6112127" y="5243248"/>
            <a:ext cx="2886593" cy="1408078"/>
          </a:xfrm>
          <a:prstGeom prst="rect">
            <a:avLst/>
          </a:prstGeom>
          <a:noFill/>
        </p:spPr>
        <p:txBody>
          <a:bodyPr wrap="square" rtlCol="0">
            <a:spAutoFit/>
          </a:bodyPr>
          <a:lstStyle/>
          <a:p>
            <a:pPr defTabSz="685800">
              <a:defRPr/>
            </a:pPr>
            <a:r>
              <a:rPr lang="en-US" sz="1200" dirty="0">
                <a:solidFill>
                  <a:srgbClr val="0432FF"/>
                </a:solidFill>
                <a:latin typeface="Calibri"/>
              </a:rPr>
              <a:t>LGAD</a:t>
            </a:r>
            <a:r>
              <a:rPr lang="en-US" sz="1200" dirty="0">
                <a:solidFill>
                  <a:srgbClr val="C00000"/>
                </a:solidFill>
                <a:latin typeface="Calibri"/>
              </a:rPr>
              <a:t> </a:t>
            </a:r>
            <a:r>
              <a:rPr lang="en-US" sz="1200" dirty="0">
                <a:solidFill>
                  <a:srgbClr val="000000"/>
                </a:solidFill>
                <a:latin typeface="Calibri"/>
              </a:rPr>
              <a:t>(Low Gain Avalanche Detector)</a:t>
            </a:r>
          </a:p>
          <a:p>
            <a:pPr marL="100013" indent="-214313" defTabSz="685800">
              <a:buClr>
                <a:srgbClr val="0432FF"/>
              </a:buClr>
              <a:buFont typeface="Wingdings" pitchFamily="2" charset="2"/>
              <a:buChar char="§"/>
              <a:defRPr/>
            </a:pPr>
            <a:r>
              <a:rPr lang="en-US" sz="1050" dirty="0">
                <a:solidFill>
                  <a:srgbClr val="000000"/>
                </a:solidFill>
                <a:latin typeface="Calibri"/>
              </a:rPr>
              <a:t>Silicon Avalanche</a:t>
            </a:r>
          </a:p>
          <a:p>
            <a:pPr marL="100013" indent="-214313" defTabSz="685800">
              <a:buClr>
                <a:srgbClr val="0432FF"/>
              </a:buClr>
              <a:buFont typeface="Wingdings" pitchFamily="2" charset="2"/>
              <a:buChar char="§"/>
              <a:defRPr/>
            </a:pPr>
            <a:r>
              <a:rPr lang="en-US" sz="1050" dirty="0">
                <a:solidFill>
                  <a:srgbClr val="000000"/>
                </a:solidFill>
                <a:latin typeface="Calibri"/>
              </a:rPr>
              <a:t>20-35 </a:t>
            </a:r>
            <a:r>
              <a:rPr lang="en-US" sz="1050" dirty="0" err="1">
                <a:solidFill>
                  <a:srgbClr val="000000"/>
                </a:solidFill>
                <a:latin typeface="Calibri"/>
              </a:rPr>
              <a:t>psec</a:t>
            </a:r>
            <a:endParaRPr lang="en-US" sz="1050" dirty="0">
              <a:solidFill>
                <a:srgbClr val="000000"/>
              </a:solidFill>
              <a:latin typeface="Calibri"/>
            </a:endParaRPr>
          </a:p>
          <a:p>
            <a:pPr marL="100013" indent="-214313" defTabSz="685800">
              <a:buClr>
                <a:srgbClr val="0432FF"/>
              </a:buClr>
              <a:buFont typeface="Wingdings" pitchFamily="2" charset="2"/>
              <a:buChar char="§"/>
              <a:defRPr/>
            </a:pPr>
            <a:r>
              <a:rPr lang="en-US" sz="1050" dirty="0">
                <a:solidFill>
                  <a:srgbClr val="0000CC"/>
                </a:solidFill>
                <a:latin typeface="Calibri"/>
              </a:rPr>
              <a:t>Accurate space point for tracking</a:t>
            </a:r>
          </a:p>
          <a:p>
            <a:pPr marL="100013" indent="-214313" defTabSz="685800">
              <a:buClr>
                <a:srgbClr val="0432FF"/>
              </a:buClr>
              <a:buFont typeface="Wingdings" pitchFamily="2" charset="2"/>
              <a:buChar char="§"/>
              <a:defRPr/>
            </a:pPr>
            <a:r>
              <a:rPr lang="en-US" sz="1050" dirty="0">
                <a:solidFill>
                  <a:srgbClr val="0000CC"/>
                </a:solidFill>
                <a:latin typeface="Calibri"/>
              </a:rPr>
              <a:t>Relevant also to central barrel</a:t>
            </a:r>
          </a:p>
          <a:p>
            <a:pPr marL="557213" lvl="1" indent="-214313" defTabSz="685800">
              <a:buFont typeface="Arial" panose="020B0604020202020204" pitchFamily="34" charset="0"/>
              <a:buChar char="•"/>
              <a:defRPr/>
            </a:pPr>
            <a:endParaRPr lang="en-US" sz="1050" dirty="0">
              <a:solidFill>
                <a:srgbClr val="0000CC"/>
              </a:solidFill>
              <a:latin typeface="Calibri"/>
            </a:endParaRPr>
          </a:p>
          <a:p>
            <a:pPr marL="557213" lvl="1" indent="-214313" defTabSz="685800">
              <a:buFont typeface="Arial" panose="020B0604020202020204" pitchFamily="34" charset="0"/>
              <a:buChar char="•"/>
              <a:defRPr/>
            </a:pPr>
            <a:endParaRPr lang="en-US" sz="1050" dirty="0">
              <a:solidFill>
                <a:srgbClr val="0000CC"/>
              </a:solidFill>
              <a:latin typeface="Calibri"/>
            </a:endParaRPr>
          </a:p>
          <a:p>
            <a:pPr marL="557213" lvl="1" indent="-214313" defTabSz="685800">
              <a:buFont typeface="Arial" panose="020B0604020202020204" pitchFamily="34" charset="0"/>
              <a:buChar char="•"/>
              <a:defRPr/>
            </a:pPr>
            <a:endParaRPr lang="en-US" sz="1050" dirty="0">
              <a:solidFill>
                <a:srgbClr val="0000CC"/>
              </a:solidFill>
              <a:latin typeface="Calibri"/>
            </a:endParaRPr>
          </a:p>
        </p:txBody>
      </p:sp>
      <p:sp>
        <p:nvSpPr>
          <p:cNvPr id="29" name="Date Placeholder 28">
            <a:extLst>
              <a:ext uri="{FF2B5EF4-FFF2-40B4-BE49-F238E27FC236}">
                <a16:creationId xmlns:a16="http://schemas.microsoft.com/office/drawing/2014/main" id="{083CC415-E048-A748-B753-B9912FAA91CD}"/>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4068381622"/>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23</a:t>
            </a:fld>
            <a:endParaRPr lang="en-US"/>
          </a:p>
        </p:txBody>
      </p:sp>
      <p:sp>
        <p:nvSpPr>
          <p:cNvPr id="2" name="Title 1"/>
          <p:cNvSpPr>
            <a:spLocks noGrp="1"/>
          </p:cNvSpPr>
          <p:nvPr>
            <p:ph type="title"/>
          </p:nvPr>
        </p:nvSpPr>
        <p:spPr/>
        <p:txBody>
          <a:bodyPr>
            <a:noAutofit/>
          </a:bodyPr>
          <a:lstStyle/>
          <a:p>
            <a:r>
              <a:rPr lang="en-US"/>
              <a:t>High resolution timing technologies </a:t>
            </a:r>
          </a:p>
        </p:txBody>
      </p:sp>
      <p:sp>
        <p:nvSpPr>
          <p:cNvPr id="9" name="Rounded Rectangle 8">
            <a:extLst>
              <a:ext uri="{FF2B5EF4-FFF2-40B4-BE49-F238E27FC236}">
                <a16:creationId xmlns:a16="http://schemas.microsoft.com/office/drawing/2014/main" id="{A3560F74-186C-654A-AECA-F6A8A6D7F095}"/>
              </a:ext>
            </a:extLst>
          </p:cNvPr>
          <p:cNvSpPr/>
          <p:nvPr/>
        </p:nvSpPr>
        <p:spPr>
          <a:xfrm>
            <a:off x="69606" y="935934"/>
            <a:ext cx="4432789" cy="5778502"/>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UV-enhanced version</a:t>
            </a:r>
          </a:p>
        </p:txBody>
      </p:sp>
      <p:sp>
        <p:nvSpPr>
          <p:cNvPr id="10" name="Concept Detectors…">
            <a:extLst>
              <a:ext uri="{FF2B5EF4-FFF2-40B4-BE49-F238E27FC236}">
                <a16:creationId xmlns:a16="http://schemas.microsoft.com/office/drawing/2014/main" id="{A20CE864-16C6-E24E-97A7-F93D8E45D093}"/>
              </a:ext>
            </a:extLst>
          </p:cNvPr>
          <p:cNvSpPr txBox="1">
            <a:spLocks/>
          </p:cNvSpPr>
          <p:nvPr/>
        </p:nvSpPr>
        <p:spPr>
          <a:xfrm>
            <a:off x="432145" y="1066586"/>
            <a:ext cx="3742884" cy="392344"/>
          </a:xfrm>
          <a:prstGeom prst="rect">
            <a:avLst/>
          </a:prstGeom>
        </p:spPr>
        <p:txBody>
          <a:bodyPr vert="horz" lIns="50800" tIns="50800" rIns="50800" bIns="50800" rtlCol="0" anchor="t">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kumimoji="0" lang="en-US" sz="1800" i="1"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rPr>
              <a:t>MCP-PMT / LAPPD </a:t>
            </a:r>
            <a:endParaRPr lang="en-US" sz="1800" i="1" strike="noStrike" kern="1200" cap="none" spc="0" normalizeH="0" baseline="0" noProof="0" dirty="0">
              <a:ln>
                <a:noFill/>
              </a:ln>
              <a:solidFill>
                <a:srgbClr val="000000"/>
              </a:solidFill>
              <a:effectLst/>
              <a:uLnTx/>
              <a:uFill>
                <a:solidFill>
                  <a:srgbClr val="000000"/>
                </a:solidFill>
              </a:uFill>
              <a:latin typeface="Arial"/>
              <a:cs typeface="Symbol" charset="2"/>
            </a:endParaRPr>
          </a:p>
        </p:txBody>
      </p:sp>
      <p:sp>
        <p:nvSpPr>
          <p:cNvPr id="11" name="Concept Detectors…">
            <a:extLst>
              <a:ext uri="{FF2B5EF4-FFF2-40B4-BE49-F238E27FC236}">
                <a16:creationId xmlns:a16="http://schemas.microsoft.com/office/drawing/2014/main" id="{0EF2DD86-F5AA-5B43-91B8-0799454967D1}"/>
              </a:ext>
            </a:extLst>
          </p:cNvPr>
          <p:cNvSpPr txBox="1">
            <a:spLocks/>
          </p:cNvSpPr>
          <p:nvPr/>
        </p:nvSpPr>
        <p:spPr>
          <a:xfrm>
            <a:off x="191999" y="3102032"/>
            <a:ext cx="2833037" cy="1505599"/>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41275" lvl="1" indent="0" defTabSz="912853" rtl="0" eaLnBrk="1" fontAlgn="auto" latinLnBrk="0" hangingPunct="1">
              <a:lnSpc>
                <a:spcPct val="100000"/>
              </a:lnSpc>
              <a:spcBef>
                <a:spcPts val="0"/>
              </a:spcBef>
              <a:spcAft>
                <a:spcPts val="0"/>
              </a:spcAft>
              <a:buClr>
                <a:srgbClr val="0432FF"/>
              </a:buClr>
              <a:buSzPct val="100000"/>
              <a:buFont typeface="Wingdings" pitchFamily="2" charset="2"/>
              <a:buChar char="Ø"/>
              <a:tabLst/>
              <a:defRPr sz="2200">
                <a:solidFill>
                  <a:srgbClr val="000000"/>
                </a:solidFill>
                <a:uFill>
                  <a:solidFill>
                    <a:srgbClr val="000000"/>
                  </a:solidFill>
                </a:uFill>
                <a:latin typeface="+mn-lt"/>
                <a:ea typeface="+mn-ea"/>
                <a:cs typeface="+mn-cs"/>
                <a:sym typeface="Arial"/>
              </a:defRPr>
            </a:pPr>
            <a:r>
              <a:rPr lang="en-US" sz="1500" dirty="0">
                <a:solidFill>
                  <a:srgbClr val="000000"/>
                </a:solidFill>
                <a:uFill>
                  <a:solidFill>
                    <a:srgbClr val="000000"/>
                  </a:solidFill>
                </a:uFill>
                <a:latin typeface="Comic Sans MS" panose="030F0902030302020204" pitchFamily="66" charset="0"/>
                <a:cs typeface="Symbol" charset="2"/>
                <a:sym typeface="Arial"/>
              </a:rPr>
              <a:t> </a:t>
            </a:r>
            <a:r>
              <a:rPr lang="en-US" sz="1400" dirty="0">
                <a:solidFill>
                  <a:srgbClr val="000000"/>
                </a:solidFill>
                <a:uFill>
                  <a:solidFill>
                    <a:srgbClr val="000000"/>
                  </a:solidFill>
                </a:uFill>
                <a:latin typeface="Comic Sans MS" panose="030F0902030302020204" pitchFamily="66" charset="0"/>
                <a:cs typeface="Symbol" charset="2"/>
                <a:sym typeface="Arial"/>
              </a:rPr>
              <a:t>QE routinely &gt;20%</a:t>
            </a:r>
          </a:p>
          <a:p>
            <a:pPr marL="0" marR="41275" lvl="1" indent="0" defTabSz="912853" rtl="0" eaLnBrk="1" fontAlgn="auto" latinLnBrk="0" hangingPunct="1">
              <a:lnSpc>
                <a:spcPct val="100000"/>
              </a:lnSpc>
              <a:spcBef>
                <a:spcPts val="0"/>
              </a:spcBef>
              <a:spcAft>
                <a:spcPts val="0"/>
              </a:spcAft>
              <a:buClr>
                <a:srgbClr val="0432FF"/>
              </a:buClr>
              <a:buSzPct val="100000"/>
              <a:buFont typeface="Wingdings" pitchFamily="2" charset="2"/>
              <a:buChar char="Ø"/>
              <a:tabLst/>
              <a:defRPr sz="2200">
                <a:solidFill>
                  <a:srgbClr val="000000"/>
                </a:solidFill>
                <a:uFill>
                  <a:solidFill>
                    <a:srgbClr val="000000"/>
                  </a:solidFill>
                </a:uFill>
                <a:latin typeface="+mn-lt"/>
                <a:ea typeface="+mn-ea"/>
                <a:cs typeface="+mn-cs"/>
                <a:sym typeface="Arial"/>
              </a:defRPr>
            </a:pPr>
            <a:r>
              <a:rPr lang="en-US" sz="1400" dirty="0">
                <a:solidFill>
                  <a:srgbClr val="000000"/>
                </a:solidFill>
                <a:uFill>
                  <a:solidFill>
                    <a:srgbClr val="000000"/>
                  </a:solidFill>
                </a:uFill>
                <a:latin typeface="Comic Sans MS" panose="030F0902030302020204" pitchFamily="66" charset="0"/>
                <a:cs typeface="Symbol" charset="2"/>
                <a:sym typeface="Arial"/>
              </a:rPr>
              <a:t> &gt;90% gain uniformity</a:t>
            </a:r>
          </a:p>
          <a:p>
            <a:pPr marL="0" marR="41275" lvl="1" indent="0" defTabSz="912853" rtl="0" eaLnBrk="1" fontAlgn="auto" latinLnBrk="0" hangingPunct="1">
              <a:lnSpc>
                <a:spcPct val="100000"/>
              </a:lnSpc>
              <a:spcBef>
                <a:spcPts val="0"/>
              </a:spcBef>
              <a:spcAft>
                <a:spcPts val="0"/>
              </a:spcAft>
              <a:buClr>
                <a:srgbClr val="0432FF"/>
              </a:buClr>
              <a:buSzPct val="100000"/>
              <a:buFont typeface="Wingdings" pitchFamily="2" charset="2"/>
              <a:buChar char="Ø"/>
              <a:tabLst/>
              <a:defRPr sz="2200">
                <a:solidFill>
                  <a:srgbClr val="000000"/>
                </a:solidFill>
                <a:uFill>
                  <a:solidFill>
                    <a:srgbClr val="000000"/>
                  </a:solidFill>
                </a:uFill>
                <a:latin typeface="+mn-lt"/>
                <a:ea typeface="+mn-ea"/>
                <a:cs typeface="+mn-cs"/>
                <a:sym typeface="Arial"/>
              </a:defRPr>
            </a:pPr>
            <a:r>
              <a:rPr lang="en-US" sz="1400" dirty="0">
                <a:solidFill>
                  <a:srgbClr val="000000"/>
                </a:solidFill>
                <a:uFill>
                  <a:solidFill>
                    <a:srgbClr val="000000"/>
                  </a:solidFill>
                </a:uFill>
                <a:latin typeface="Comic Sans MS" panose="030F0902030302020204" pitchFamily="66" charset="0"/>
                <a:cs typeface="Symbol" charset="2"/>
                <a:sym typeface="Arial"/>
              </a:rPr>
              <a:t> Single photon TTS &lt;50 </a:t>
            </a:r>
            <a:r>
              <a:rPr lang="en-US" sz="1400" dirty="0" err="1">
                <a:solidFill>
                  <a:srgbClr val="000000"/>
                </a:solidFill>
                <a:uFill>
                  <a:solidFill>
                    <a:srgbClr val="000000"/>
                  </a:solidFill>
                </a:uFill>
                <a:latin typeface="Comic Sans MS" panose="030F0902030302020204" pitchFamily="66" charset="0"/>
                <a:cs typeface="Symbol" charset="2"/>
                <a:sym typeface="Arial"/>
              </a:rPr>
              <a:t>ps</a:t>
            </a:r>
            <a:r>
              <a:rPr lang="en-US" sz="1400" dirty="0">
                <a:solidFill>
                  <a:srgbClr val="000000"/>
                </a:solidFill>
                <a:uFill>
                  <a:solidFill>
                    <a:srgbClr val="000000"/>
                  </a:solidFill>
                </a:uFill>
                <a:latin typeface="Comic Sans MS" panose="030F0902030302020204" pitchFamily="66" charset="0"/>
                <a:cs typeface="Symbol" charset="2"/>
                <a:sym typeface="Arial"/>
              </a:rPr>
              <a:t> </a:t>
            </a:r>
          </a:p>
          <a:p>
            <a:pPr marL="0" marR="41275" lvl="1" indent="0" defTabSz="912853" rtl="0" eaLnBrk="1" fontAlgn="auto" latinLnBrk="0" hangingPunct="1">
              <a:lnSpc>
                <a:spcPct val="100000"/>
              </a:lnSpc>
              <a:spcBef>
                <a:spcPts val="0"/>
              </a:spcBef>
              <a:spcAft>
                <a:spcPts val="0"/>
              </a:spcAft>
              <a:buClr>
                <a:srgbClr val="0432FF"/>
              </a:buClr>
              <a:buSzPct val="100000"/>
              <a:buFont typeface="Wingdings" pitchFamily="2" charset="2"/>
              <a:buChar char="Ø"/>
              <a:tabLst/>
              <a:defRPr sz="2200">
                <a:solidFill>
                  <a:srgbClr val="000000"/>
                </a:solidFill>
                <a:uFill>
                  <a:solidFill>
                    <a:srgbClr val="000000"/>
                  </a:solidFill>
                </a:uFill>
                <a:latin typeface="+mn-lt"/>
                <a:ea typeface="+mn-ea"/>
                <a:cs typeface="+mn-cs"/>
                <a:sym typeface="Arial"/>
              </a:defRPr>
            </a:pPr>
            <a:r>
              <a:rPr lang="en-US" sz="1400" dirty="0">
                <a:solidFill>
                  <a:srgbClr val="FF0000"/>
                </a:solidFill>
                <a:uFill>
                  <a:solidFill>
                    <a:srgbClr val="000000"/>
                  </a:solidFill>
                </a:uFill>
                <a:latin typeface="Comic Sans MS" panose="030F0902030302020204" pitchFamily="66" charset="0"/>
                <a:cs typeface="Symbol" charset="2"/>
                <a:sym typeface="Arial"/>
              </a:rPr>
              <a:t> </a:t>
            </a:r>
            <a:r>
              <a:rPr lang="en-US" sz="1400" dirty="0">
                <a:solidFill>
                  <a:srgbClr val="0432FF"/>
                </a:solidFill>
                <a:uFill>
                  <a:solidFill>
                    <a:srgbClr val="000000"/>
                  </a:solidFill>
                </a:uFill>
                <a:latin typeface="Comic Sans MS" panose="030F0902030302020204" pitchFamily="66" charset="0"/>
                <a:cs typeface="Symbol" charset="2"/>
                <a:sym typeface="Arial"/>
              </a:rPr>
              <a:t>Performance in high B field </a:t>
            </a:r>
          </a:p>
          <a:p>
            <a:pPr marL="0" marR="41275" lvl="1" indent="0" defTabSz="912853" rtl="0" eaLnBrk="1" fontAlgn="auto" latinLnBrk="0" hangingPunct="1">
              <a:lnSpc>
                <a:spcPct val="100000"/>
              </a:lnSpc>
              <a:spcBef>
                <a:spcPts val="0"/>
              </a:spcBef>
              <a:spcAft>
                <a:spcPts val="0"/>
              </a:spcAft>
              <a:buClr>
                <a:srgbClr val="0432FF"/>
              </a:buClr>
              <a:buSzPct val="100000"/>
              <a:buNone/>
              <a:tabLst/>
              <a:defRPr sz="2200">
                <a:solidFill>
                  <a:srgbClr val="000000"/>
                </a:solidFill>
                <a:uFill>
                  <a:solidFill>
                    <a:srgbClr val="000000"/>
                  </a:solidFill>
                </a:uFill>
                <a:latin typeface="+mn-lt"/>
                <a:ea typeface="+mn-ea"/>
                <a:cs typeface="+mn-cs"/>
                <a:sym typeface="Arial"/>
              </a:defRPr>
            </a:pPr>
            <a:r>
              <a:rPr lang="en-US" sz="1400" dirty="0">
                <a:solidFill>
                  <a:srgbClr val="0432FF"/>
                </a:solidFill>
                <a:uFill>
                  <a:solidFill>
                    <a:srgbClr val="000000"/>
                  </a:solidFill>
                </a:uFill>
                <a:latin typeface="Comic Sans MS" panose="030F0902030302020204" pitchFamily="66" charset="0"/>
                <a:cs typeface="Symbol" charset="2"/>
                <a:sym typeface="Arial"/>
              </a:rPr>
              <a:t>    </a:t>
            </a:r>
            <a:r>
              <a:rPr lang="en-US" sz="1500" dirty="0">
                <a:solidFill>
                  <a:srgbClr val="0432FF"/>
                </a:solidFill>
                <a:uFill>
                  <a:solidFill>
                    <a:srgbClr val="000000"/>
                  </a:solidFill>
                </a:uFill>
                <a:latin typeface="Comic Sans MS" panose="030F0902030302020204" pitchFamily="66" charset="0"/>
                <a:cs typeface="Symbol" charset="2"/>
                <a:sym typeface="Arial"/>
              </a:rPr>
              <a:t>is still of a concern </a:t>
            </a:r>
          </a:p>
        </p:txBody>
      </p:sp>
      <p:sp>
        <p:nvSpPr>
          <p:cNvPr id="14" name="Rounded Rectangle 13">
            <a:extLst>
              <a:ext uri="{FF2B5EF4-FFF2-40B4-BE49-F238E27FC236}">
                <a16:creationId xmlns:a16="http://schemas.microsoft.com/office/drawing/2014/main" id="{4C727928-697E-9540-9C6A-0FA86BADF4A5}"/>
              </a:ext>
            </a:extLst>
          </p:cNvPr>
          <p:cNvSpPr/>
          <p:nvPr/>
        </p:nvSpPr>
        <p:spPr>
          <a:xfrm>
            <a:off x="4641606" y="935934"/>
            <a:ext cx="4432789" cy="5557333"/>
          </a:xfrm>
          <a:prstGeom prst="roundRect">
            <a:avLst/>
          </a:prstGeom>
          <a:solidFill>
            <a:schemeClr val="bg1"/>
          </a:solidFill>
          <a:ln w="381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UV</a:t>
            </a:r>
          </a:p>
        </p:txBody>
      </p:sp>
      <p:sp>
        <p:nvSpPr>
          <p:cNvPr id="15" name="Concept Detectors…">
            <a:extLst>
              <a:ext uri="{FF2B5EF4-FFF2-40B4-BE49-F238E27FC236}">
                <a16:creationId xmlns:a16="http://schemas.microsoft.com/office/drawing/2014/main" id="{1BEFF942-E995-7747-9B7A-417E8EA93814}"/>
              </a:ext>
            </a:extLst>
          </p:cNvPr>
          <p:cNvSpPr txBox="1">
            <a:spLocks/>
          </p:cNvSpPr>
          <p:nvPr/>
        </p:nvSpPr>
        <p:spPr>
          <a:xfrm>
            <a:off x="4986558" y="1066586"/>
            <a:ext cx="3742884" cy="392344"/>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lang="en-US" sz="1800" i="1" dirty="0">
                <a:solidFill>
                  <a:srgbClr val="000000"/>
                </a:solidFill>
                <a:uFill>
                  <a:solidFill>
                    <a:srgbClr val="000000"/>
                  </a:solidFill>
                </a:uFill>
                <a:latin typeface="Arial"/>
                <a:sym typeface="Arial"/>
              </a:rPr>
              <a:t>(AC)-LGAD</a:t>
            </a:r>
            <a:r>
              <a:rPr kumimoji="0" lang="en-US" sz="1800" i="1"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rPr>
              <a:t> </a:t>
            </a:r>
            <a:endParaRPr kumimoji="0" lang="en-US" sz="1800" i="1" strike="noStrike" kern="1200" cap="none" spc="0" normalizeH="0" baseline="0" noProof="0" dirty="0">
              <a:ln>
                <a:noFill/>
              </a:ln>
              <a:solidFill>
                <a:srgbClr val="000000"/>
              </a:solidFill>
              <a:effectLst/>
              <a:uLnTx/>
              <a:uFill>
                <a:solidFill>
                  <a:srgbClr val="000000"/>
                </a:solidFill>
              </a:uFill>
              <a:latin typeface="Arial"/>
              <a:ea typeface="+mn-ea"/>
              <a:cs typeface="Symbol" charset="2"/>
              <a:sym typeface="Arial"/>
            </a:endParaRPr>
          </a:p>
        </p:txBody>
      </p:sp>
      <p:pic>
        <p:nvPicPr>
          <p:cNvPr id="16" name="Picture 15">
            <a:extLst>
              <a:ext uri="{FF2B5EF4-FFF2-40B4-BE49-F238E27FC236}">
                <a16:creationId xmlns:a16="http://schemas.microsoft.com/office/drawing/2014/main" id="{1952ED3B-31F6-1B4A-8073-F9747606CB53}"/>
              </a:ext>
            </a:extLst>
          </p:cNvPr>
          <p:cNvPicPr>
            <a:picLocks noChangeAspect="1"/>
          </p:cNvPicPr>
          <p:nvPr/>
        </p:nvPicPr>
        <p:blipFill rotWithShape="1">
          <a:blip r:embed="rId2"/>
          <a:srcRect r="7386"/>
          <a:stretch/>
        </p:blipFill>
        <p:spPr>
          <a:xfrm>
            <a:off x="2158549" y="1399123"/>
            <a:ext cx="2231577" cy="1807152"/>
          </a:xfrm>
          <a:prstGeom prst="rect">
            <a:avLst/>
          </a:prstGeom>
        </p:spPr>
      </p:pic>
      <p:pic>
        <p:nvPicPr>
          <p:cNvPr id="17" name="Picture 16">
            <a:extLst>
              <a:ext uri="{FF2B5EF4-FFF2-40B4-BE49-F238E27FC236}">
                <a16:creationId xmlns:a16="http://schemas.microsoft.com/office/drawing/2014/main" id="{035C5E8C-75ED-9848-BDEF-BC13C94548D0}"/>
              </a:ext>
            </a:extLst>
          </p:cNvPr>
          <p:cNvPicPr>
            <a:picLocks noChangeAspect="1"/>
          </p:cNvPicPr>
          <p:nvPr/>
        </p:nvPicPr>
        <p:blipFill>
          <a:blip r:embed="rId3"/>
          <a:stretch>
            <a:fillRect/>
          </a:stretch>
        </p:blipFill>
        <p:spPr>
          <a:xfrm>
            <a:off x="241026" y="1458930"/>
            <a:ext cx="1837117" cy="1523137"/>
          </a:xfrm>
          <a:prstGeom prst="rect">
            <a:avLst/>
          </a:prstGeom>
        </p:spPr>
      </p:pic>
      <p:pic>
        <p:nvPicPr>
          <p:cNvPr id="18" name="Picture 17">
            <a:extLst>
              <a:ext uri="{FF2B5EF4-FFF2-40B4-BE49-F238E27FC236}">
                <a16:creationId xmlns:a16="http://schemas.microsoft.com/office/drawing/2014/main" id="{52B70456-951B-2D4E-BB38-EF0914B3059E}"/>
              </a:ext>
            </a:extLst>
          </p:cNvPr>
          <p:cNvPicPr>
            <a:picLocks noChangeAspect="1"/>
          </p:cNvPicPr>
          <p:nvPr/>
        </p:nvPicPr>
        <p:blipFill rotWithShape="1">
          <a:blip r:embed="rId4"/>
          <a:srcRect l="3752" t="976" r="3210" b="4134"/>
          <a:stretch/>
        </p:blipFill>
        <p:spPr>
          <a:xfrm>
            <a:off x="175374" y="4464702"/>
            <a:ext cx="2576680" cy="1567688"/>
          </a:xfrm>
          <a:prstGeom prst="rect">
            <a:avLst/>
          </a:prstGeom>
        </p:spPr>
      </p:pic>
      <p:sp>
        <p:nvSpPr>
          <p:cNvPr id="20" name="TextBox 19">
            <a:extLst>
              <a:ext uri="{FF2B5EF4-FFF2-40B4-BE49-F238E27FC236}">
                <a16:creationId xmlns:a16="http://schemas.microsoft.com/office/drawing/2014/main" id="{6E626637-467E-2B4D-B75C-FA97EFA2972B}"/>
              </a:ext>
            </a:extLst>
          </p:cNvPr>
          <p:cNvSpPr txBox="1"/>
          <p:nvPr/>
        </p:nvSpPr>
        <p:spPr>
          <a:xfrm>
            <a:off x="647045" y="5458877"/>
            <a:ext cx="1999265" cy="276999"/>
          </a:xfrm>
          <a:prstGeom prst="rect">
            <a:avLst/>
          </a:prstGeom>
          <a:noFill/>
        </p:spPr>
        <p:txBody>
          <a:bodyPr wrap="none" rtlCol="0">
            <a:spAutoFit/>
          </a:bodyPr>
          <a:lstStyle/>
          <a:p>
            <a:r>
              <a:rPr lang="en-US" sz="1200"/>
              <a:t>UV-enhanced version -&gt; TOF!</a:t>
            </a:r>
          </a:p>
        </p:txBody>
      </p:sp>
      <p:grpSp>
        <p:nvGrpSpPr>
          <p:cNvPr id="24" name="Group 23">
            <a:extLst>
              <a:ext uri="{FF2B5EF4-FFF2-40B4-BE49-F238E27FC236}">
                <a16:creationId xmlns:a16="http://schemas.microsoft.com/office/drawing/2014/main" id="{E4257D11-78C6-E045-8948-54A877957BED}"/>
              </a:ext>
            </a:extLst>
          </p:cNvPr>
          <p:cNvGrpSpPr/>
          <p:nvPr/>
        </p:nvGrpSpPr>
        <p:grpSpPr>
          <a:xfrm>
            <a:off x="2797709" y="3291072"/>
            <a:ext cx="1659031" cy="2155996"/>
            <a:chOff x="2908065" y="3348496"/>
            <a:chExt cx="1567721" cy="1933271"/>
          </a:xfrm>
        </p:grpSpPr>
        <p:pic>
          <p:nvPicPr>
            <p:cNvPr id="21" name="Picture 20">
              <a:extLst>
                <a:ext uri="{FF2B5EF4-FFF2-40B4-BE49-F238E27FC236}">
                  <a16:creationId xmlns:a16="http://schemas.microsoft.com/office/drawing/2014/main" id="{EBD7607D-68F8-DB41-9F64-2A5C4AB91996}"/>
                </a:ext>
              </a:extLst>
            </p:cNvPr>
            <p:cNvPicPr>
              <a:picLocks noChangeAspect="1"/>
            </p:cNvPicPr>
            <p:nvPr/>
          </p:nvPicPr>
          <p:blipFill rotWithShape="1">
            <a:blip r:embed="rId5"/>
            <a:srcRect l="4283" r="5086"/>
            <a:stretch/>
          </p:blipFill>
          <p:spPr>
            <a:xfrm>
              <a:off x="2908065" y="3348496"/>
              <a:ext cx="1567721" cy="1933271"/>
            </a:xfrm>
            <a:prstGeom prst="rect">
              <a:avLst/>
            </a:prstGeom>
          </p:spPr>
        </p:pic>
        <p:sp>
          <p:nvSpPr>
            <p:cNvPr id="22" name="TextBox 21">
              <a:extLst>
                <a:ext uri="{FF2B5EF4-FFF2-40B4-BE49-F238E27FC236}">
                  <a16:creationId xmlns:a16="http://schemas.microsoft.com/office/drawing/2014/main" id="{8A9EE892-E201-2142-BFF3-6C40BBF2B1CA}"/>
                </a:ext>
              </a:extLst>
            </p:cNvPr>
            <p:cNvSpPr txBox="1"/>
            <p:nvPr/>
          </p:nvSpPr>
          <p:spPr>
            <a:xfrm>
              <a:off x="3366215" y="4605085"/>
              <a:ext cx="1024639" cy="400110"/>
            </a:xfrm>
            <a:prstGeom prst="rect">
              <a:avLst/>
            </a:prstGeom>
            <a:noFill/>
          </p:spPr>
          <p:txBody>
            <a:bodyPr wrap="none" rtlCol="0">
              <a:spAutoFit/>
            </a:bodyPr>
            <a:lstStyle/>
            <a:p>
              <a:r>
                <a:rPr lang="en-US" sz="1000"/>
                <a:t>Argonne 10 </a:t>
              </a:r>
              <a:r>
                <a:rPr lang="en-US" sz="1000">
                  <a:latin typeface="Symbol" pitchFamily="2" charset="2"/>
                </a:rPr>
                <a:t>m</a:t>
              </a:r>
              <a:r>
                <a:rPr lang="en-US" sz="1000"/>
                <a:t>m </a:t>
              </a:r>
            </a:p>
            <a:p>
              <a:r>
                <a:rPr lang="en-US" sz="1000"/>
                <a:t>pore prototype</a:t>
              </a:r>
            </a:p>
          </p:txBody>
        </p:sp>
      </p:grpSp>
      <p:pic>
        <p:nvPicPr>
          <p:cNvPr id="39" name="Picture 38" descr="Chart, line chart&#10;&#10;Description automatically generated">
            <a:extLst>
              <a:ext uri="{FF2B5EF4-FFF2-40B4-BE49-F238E27FC236}">
                <a16:creationId xmlns:a16="http://schemas.microsoft.com/office/drawing/2014/main" id="{2A76DB0A-3281-0A46-9094-461DF3C8ED84}"/>
              </a:ext>
            </a:extLst>
          </p:cNvPr>
          <p:cNvPicPr>
            <a:picLocks noChangeAspect="1"/>
          </p:cNvPicPr>
          <p:nvPr/>
        </p:nvPicPr>
        <p:blipFill>
          <a:blip r:embed="rId6"/>
          <a:stretch>
            <a:fillRect/>
          </a:stretch>
        </p:blipFill>
        <p:spPr>
          <a:xfrm>
            <a:off x="4788523" y="3156155"/>
            <a:ext cx="4204497" cy="2033508"/>
          </a:xfrm>
          <a:prstGeom prst="rect">
            <a:avLst/>
          </a:prstGeom>
        </p:spPr>
      </p:pic>
      <p:sp>
        <p:nvSpPr>
          <p:cNvPr id="23" name="TextBox 22">
            <a:extLst>
              <a:ext uri="{FF2B5EF4-FFF2-40B4-BE49-F238E27FC236}">
                <a16:creationId xmlns:a16="http://schemas.microsoft.com/office/drawing/2014/main" id="{075CCE10-4AE2-6D40-B549-8B2F1C8A4158}"/>
              </a:ext>
            </a:extLst>
          </p:cNvPr>
          <p:cNvSpPr txBox="1"/>
          <p:nvPr/>
        </p:nvSpPr>
        <p:spPr>
          <a:xfrm>
            <a:off x="375060" y="6023630"/>
            <a:ext cx="3821880" cy="523220"/>
          </a:xfrm>
          <a:prstGeom prst="rect">
            <a:avLst/>
          </a:prstGeom>
          <a:solidFill>
            <a:srgbClr val="FFC000"/>
          </a:solidFill>
          <a:ln>
            <a:solidFill>
              <a:srgbClr val="4F81BD">
                <a:shade val="50000"/>
              </a:srgbClr>
            </a:solidFill>
          </a:ln>
        </p:spPr>
        <p:txBody>
          <a:bodyPr wrap="none" rtlCol="0">
            <a:spAutoFit/>
          </a:bodyPr>
          <a:lstStyle/>
          <a:p>
            <a:pPr marL="0" marR="0" lvl="0" indent="0" algn="ctr" defTabSz="912853"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CC"/>
                </a:solidFill>
                <a:effectLst/>
                <a:uLnTx/>
                <a:uFillTx/>
                <a:latin typeface="Comic Sans MS" panose="030F0902030302020204" pitchFamily="66" charset="0"/>
              </a:rPr>
              <a:t>Expecting affordable detectors with &lt;10ps </a:t>
            </a:r>
          </a:p>
          <a:p>
            <a:pPr marL="0" marR="0" lvl="0" indent="0" algn="ctr" defTabSz="912853"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CC"/>
                </a:solidFill>
                <a:effectLst/>
                <a:uLnTx/>
                <a:uFillTx/>
                <a:latin typeface="Comic Sans MS" panose="030F0902030302020204" pitchFamily="66" charset="0"/>
              </a:rPr>
              <a:t>timing </a:t>
            </a:r>
            <a:r>
              <a:rPr lang="en-US" sz="1400" kern="0">
                <a:solidFill>
                  <a:srgbClr val="0000CC"/>
                </a:solidFill>
                <a:latin typeface="Comic Sans MS" panose="030F0902030302020204" pitchFamily="66" charset="0"/>
              </a:rPr>
              <a:t>on the EIC CD-2 time scale</a:t>
            </a:r>
            <a:r>
              <a:rPr kumimoji="0" lang="en-US" sz="1400" b="0" i="0" u="none" strike="noStrike" kern="0" cap="none" spc="0" normalizeH="0" baseline="0" noProof="0">
                <a:ln>
                  <a:noFill/>
                </a:ln>
                <a:solidFill>
                  <a:srgbClr val="0000CC"/>
                </a:solidFill>
                <a:effectLst/>
                <a:uLnTx/>
                <a:uFillTx/>
                <a:latin typeface="Comic Sans MS" panose="030F0902030302020204" pitchFamily="66" charset="0"/>
              </a:rPr>
              <a:t> </a:t>
            </a:r>
          </a:p>
        </p:txBody>
      </p:sp>
      <p:sp>
        <p:nvSpPr>
          <p:cNvPr id="29" name="Concept Detectors…">
            <a:extLst>
              <a:ext uri="{FF2B5EF4-FFF2-40B4-BE49-F238E27FC236}">
                <a16:creationId xmlns:a16="http://schemas.microsoft.com/office/drawing/2014/main" id="{5F54E124-532F-B143-9A41-56B04BA58B57}"/>
              </a:ext>
            </a:extLst>
          </p:cNvPr>
          <p:cNvSpPr txBox="1">
            <a:spLocks/>
          </p:cNvSpPr>
          <p:nvPr/>
        </p:nvSpPr>
        <p:spPr>
          <a:xfrm>
            <a:off x="4067309" y="5126623"/>
            <a:ext cx="4901317" cy="1093575"/>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20750" marR="41275" lvl="1" indent="-285750" algn="l" defTabSz="912853" rtl="0" eaLnBrk="1" fontAlgn="auto" latinLnBrk="0" hangingPunct="1">
              <a:lnSpc>
                <a:spcPct val="100000"/>
              </a:lnSpc>
              <a:spcBef>
                <a:spcPct val="20000"/>
              </a:spcBef>
              <a:spcAft>
                <a:spcPts val="0"/>
              </a:spcAft>
              <a:buClr>
                <a:srgbClr val="0432FF"/>
              </a:buClr>
              <a:buSzPct val="110000"/>
              <a:buFont typeface="Wingdings" pitchFamily="2" charset="2"/>
              <a:buChar char="Ø"/>
              <a:tabLst/>
              <a:defRPr sz="2200">
                <a:solidFill>
                  <a:srgbClr val="000000"/>
                </a:solidFill>
                <a:uFill>
                  <a:solidFill>
                    <a:srgbClr val="000000"/>
                  </a:solidFill>
                </a:uFill>
                <a:latin typeface="+mn-lt"/>
                <a:ea typeface="+mn-ea"/>
                <a:cs typeface="+mn-cs"/>
                <a:sym typeface="Arial"/>
              </a:defRPr>
            </a:pPr>
            <a:r>
              <a:rPr lang="en-US" sz="1500" dirty="0">
                <a:solidFill>
                  <a:srgbClr val="00B050"/>
                </a:solidFill>
                <a:uFill>
                  <a:solidFill>
                    <a:srgbClr val="000000"/>
                  </a:solidFill>
                </a:uFill>
                <a:latin typeface="Comic Sans MS" panose="030F0902030302020204" pitchFamily="66" charset="0"/>
                <a:cs typeface="Symbol" charset="2"/>
                <a:sym typeface="Arial"/>
              </a:rPr>
              <a:t>Detectors can provide &lt;20ps / layer</a:t>
            </a:r>
          </a:p>
          <a:p>
            <a:pPr marL="920750" marR="41275" lvl="1" indent="-285750" algn="l" defTabSz="912853" rtl="0" eaLnBrk="1" fontAlgn="auto" latinLnBrk="0" hangingPunct="1">
              <a:lnSpc>
                <a:spcPct val="100000"/>
              </a:lnSpc>
              <a:spcBef>
                <a:spcPct val="20000"/>
              </a:spcBef>
              <a:spcAft>
                <a:spcPts val="0"/>
              </a:spcAft>
              <a:buClr>
                <a:srgbClr val="0432FF"/>
              </a:buClr>
              <a:buSzPct val="110000"/>
              <a:buFont typeface="Wingdings" pitchFamily="2" charset="2"/>
              <a:buChar char="Ø"/>
              <a:tabLst/>
              <a:defRPr sz="2200">
                <a:solidFill>
                  <a:srgbClr val="000000"/>
                </a:solidFill>
                <a:uFill>
                  <a:solidFill>
                    <a:srgbClr val="000000"/>
                  </a:solidFill>
                </a:uFill>
                <a:latin typeface="+mn-lt"/>
                <a:ea typeface="+mn-ea"/>
                <a:cs typeface="+mn-cs"/>
                <a:sym typeface="Arial"/>
              </a:defRPr>
            </a:pPr>
            <a:r>
              <a:rPr lang="en-US" sz="1500" dirty="0">
                <a:solidFill>
                  <a:srgbClr val="000000"/>
                </a:solidFill>
                <a:uFill>
                  <a:solidFill>
                    <a:srgbClr val="000000"/>
                  </a:solidFill>
                </a:uFill>
                <a:latin typeface="Comic Sans MS" panose="030F0902030302020204" pitchFamily="66" charset="0"/>
                <a:cs typeface="Symbol" charset="2"/>
                <a:sym typeface="Arial"/>
              </a:rPr>
              <a:t>AC-coupled variety gives 100% fill factor and potentially a high spatial resolution (dozens of microns) with &gt;1mm large pixels</a:t>
            </a:r>
          </a:p>
        </p:txBody>
      </p:sp>
      <p:sp>
        <p:nvSpPr>
          <p:cNvPr id="36" name="Rectangle 35">
            <a:extLst>
              <a:ext uri="{FF2B5EF4-FFF2-40B4-BE49-F238E27FC236}">
                <a16:creationId xmlns:a16="http://schemas.microsoft.com/office/drawing/2014/main" id="{0604F0BE-A680-5241-A6C1-51CA7824FB1B}"/>
              </a:ext>
            </a:extLst>
          </p:cNvPr>
          <p:cNvSpPr/>
          <p:nvPr/>
        </p:nvSpPr>
        <p:spPr>
          <a:xfrm>
            <a:off x="6125704" y="3541814"/>
            <a:ext cx="575736" cy="193756"/>
          </a:xfrm>
          <a:prstGeom prst="rect">
            <a:avLst/>
          </a:prstGeom>
          <a:solidFill>
            <a:srgbClr val="00E100">
              <a:alpha val="10000"/>
            </a:srgbClr>
          </a:solid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3835866A-1624-474D-9A6D-4E421DD5BEB4}"/>
              </a:ext>
            </a:extLst>
          </p:cNvPr>
          <p:cNvPicPr>
            <a:picLocks noChangeAspect="1"/>
          </p:cNvPicPr>
          <p:nvPr/>
        </p:nvPicPr>
        <p:blipFill>
          <a:blip r:embed="rId7"/>
          <a:stretch>
            <a:fillRect/>
          </a:stretch>
        </p:blipFill>
        <p:spPr>
          <a:xfrm>
            <a:off x="5057849" y="1656592"/>
            <a:ext cx="3845125" cy="1292214"/>
          </a:xfrm>
          <a:prstGeom prst="rect">
            <a:avLst/>
          </a:prstGeom>
        </p:spPr>
      </p:pic>
      <p:sp>
        <p:nvSpPr>
          <p:cNvPr id="40" name="Rectangle 39">
            <a:extLst>
              <a:ext uri="{FF2B5EF4-FFF2-40B4-BE49-F238E27FC236}">
                <a16:creationId xmlns:a16="http://schemas.microsoft.com/office/drawing/2014/main" id="{60DEB222-4BEF-8047-8633-BA6BA6331D09}"/>
              </a:ext>
            </a:extLst>
          </p:cNvPr>
          <p:cNvSpPr/>
          <p:nvPr/>
        </p:nvSpPr>
        <p:spPr>
          <a:xfrm>
            <a:off x="8226307" y="3540905"/>
            <a:ext cx="575736" cy="193756"/>
          </a:xfrm>
          <a:prstGeom prst="rect">
            <a:avLst/>
          </a:prstGeom>
          <a:solidFill>
            <a:srgbClr val="00E100">
              <a:alpha val="10000"/>
            </a:srgbClr>
          </a:solid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60B712F4-988B-194C-AFC2-BABB26A17BCD}"/>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883645739"/>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E76327-BA49-F443-A337-5C98FDC9AA22}"/>
              </a:ext>
            </a:extLst>
          </p:cNvPr>
          <p:cNvSpPr>
            <a:spLocks noGrp="1"/>
          </p:cNvSpPr>
          <p:nvPr>
            <p:ph type="sldNum" sz="quarter" idx="12"/>
          </p:nvPr>
        </p:nvSpPr>
        <p:spPr/>
        <p:txBody>
          <a:bodyPr/>
          <a:lstStyle/>
          <a:p>
            <a:fld id="{893C5830-40F3-F04E-B2E3-10E6672BA8FF}" type="slidenum">
              <a:rPr lang="en-US" smtClean="0"/>
              <a:t>24</a:t>
            </a:fld>
            <a:endParaRPr lang="en-US"/>
          </a:p>
        </p:txBody>
      </p:sp>
      <p:sp>
        <p:nvSpPr>
          <p:cNvPr id="3" name="Title 2">
            <a:extLst>
              <a:ext uri="{FF2B5EF4-FFF2-40B4-BE49-F238E27FC236}">
                <a16:creationId xmlns:a16="http://schemas.microsoft.com/office/drawing/2014/main" id="{33491879-0672-4A43-9F61-4A35926B7F6C}"/>
              </a:ext>
            </a:extLst>
          </p:cNvPr>
          <p:cNvSpPr>
            <a:spLocks noGrp="1"/>
          </p:cNvSpPr>
          <p:nvPr>
            <p:ph type="title"/>
          </p:nvPr>
        </p:nvSpPr>
        <p:spPr>
          <a:xfrm>
            <a:off x="-38100" y="2283"/>
            <a:ext cx="9182100" cy="584669"/>
          </a:xfrm>
        </p:spPr>
        <p:txBody>
          <a:bodyPr/>
          <a:lstStyle/>
          <a:p>
            <a:r>
              <a:rPr lang="en-US" dirty="0">
                <a:latin typeface="Comic Sans MS" panose="030F0902030302020204" pitchFamily="66" charset="0"/>
                <a:cs typeface="Arial" panose="020B0604020202020204" pitchFamily="34" charset="0"/>
              </a:rPr>
              <a:t>Streaming Readout Architecture</a:t>
            </a:r>
            <a:endParaRPr lang="en-US" dirty="0">
              <a:latin typeface="Comic Sans MS" panose="030F0902030302020204" pitchFamily="66" charset="0"/>
            </a:endParaRPr>
          </a:p>
        </p:txBody>
      </p:sp>
      <p:sp>
        <p:nvSpPr>
          <p:cNvPr id="7" name="Text Box 4">
            <a:extLst>
              <a:ext uri="{FF2B5EF4-FFF2-40B4-BE49-F238E27FC236}">
                <a16:creationId xmlns:a16="http://schemas.microsoft.com/office/drawing/2014/main" id="{FD88084B-01C6-4240-97A0-ED0DF9FF8934}"/>
              </a:ext>
            </a:extLst>
          </p:cNvPr>
          <p:cNvSpPr txBox="1">
            <a:spLocks noChangeArrowheads="1"/>
          </p:cNvSpPr>
          <p:nvPr/>
        </p:nvSpPr>
        <p:spPr bwMode="auto">
          <a:xfrm>
            <a:off x="2160330" y="5994624"/>
            <a:ext cx="6885218" cy="276999"/>
          </a:xfrm>
          <a:prstGeom prst="rect">
            <a:avLst/>
          </a:prstGeom>
          <a:noFill/>
          <a:ln w="9525">
            <a:noFill/>
            <a:miter lim="800000"/>
            <a:headEnd/>
            <a:tailEnd/>
          </a:ln>
        </p:spPr>
        <p:txBody>
          <a:bodyPr wrap="none">
            <a:spAutoFit/>
          </a:bodyPr>
          <a:lstStyle/>
          <a:p>
            <a:pPr algn="l"/>
            <a:r>
              <a:rPr lang="en-US" sz="1200" i="1">
                <a:highlight>
                  <a:srgbClr val="FFFF00"/>
                </a:highlight>
              </a:rPr>
              <a:t>EIC Yellow Report – Readout and DAQ			FJ Barbosa, K Chen, J Huang </a:t>
            </a:r>
          </a:p>
        </p:txBody>
      </p:sp>
      <p:sp>
        <p:nvSpPr>
          <p:cNvPr id="8" name="Text Box 5">
            <a:extLst>
              <a:ext uri="{FF2B5EF4-FFF2-40B4-BE49-F238E27FC236}">
                <a16:creationId xmlns:a16="http://schemas.microsoft.com/office/drawing/2014/main" id="{A6C8AA0C-8437-CE40-8400-5A7F73FA148B}"/>
              </a:ext>
            </a:extLst>
          </p:cNvPr>
          <p:cNvSpPr txBox="1">
            <a:spLocks noChangeArrowheads="1"/>
          </p:cNvSpPr>
          <p:nvPr/>
        </p:nvSpPr>
        <p:spPr bwMode="auto">
          <a:xfrm>
            <a:off x="3428126" y="5780963"/>
            <a:ext cx="1053494" cy="276999"/>
          </a:xfrm>
          <a:prstGeom prst="rect">
            <a:avLst/>
          </a:prstGeom>
          <a:noFill/>
          <a:ln w="9525">
            <a:noFill/>
            <a:miter lim="800000"/>
            <a:headEnd/>
            <a:tailEnd/>
          </a:ln>
        </p:spPr>
        <p:txBody>
          <a:bodyPr wrap="none">
            <a:spAutoFit/>
          </a:bodyPr>
          <a:lstStyle/>
          <a:p>
            <a:r>
              <a:rPr lang="en-US" sz="1200" i="1"/>
              <a:t>30 July 2020</a:t>
            </a:r>
          </a:p>
        </p:txBody>
      </p:sp>
      <p:sp>
        <p:nvSpPr>
          <p:cNvPr id="9" name="TextBox 8">
            <a:extLst>
              <a:ext uri="{FF2B5EF4-FFF2-40B4-BE49-F238E27FC236}">
                <a16:creationId xmlns:a16="http://schemas.microsoft.com/office/drawing/2014/main" id="{46D10856-38C3-4D43-9447-0BAF6D4B863D}"/>
              </a:ext>
            </a:extLst>
          </p:cNvPr>
          <p:cNvSpPr txBox="1"/>
          <p:nvPr/>
        </p:nvSpPr>
        <p:spPr>
          <a:xfrm>
            <a:off x="6988266" y="1452248"/>
            <a:ext cx="2143546" cy="738664"/>
          </a:xfrm>
          <a:prstGeom prst="rect">
            <a:avLst/>
          </a:prstGeom>
          <a:noFill/>
          <a:ln>
            <a:solidFill>
              <a:schemeClr val="tx1"/>
            </a:solidFill>
          </a:ln>
        </p:spPr>
        <p:txBody>
          <a:bodyPr wrap="square" rtlCol="0">
            <a:spAutoFit/>
          </a:bodyPr>
          <a:lstStyle/>
          <a:p>
            <a:r>
              <a:rPr lang="en-US" sz="1400"/>
              <a:t>Possible at EIC as data rates manageable    </a:t>
            </a:r>
          </a:p>
          <a:p>
            <a:r>
              <a:rPr lang="en-US" sz="1400"/>
              <a:t>(500 kHz, O(100) Gbps)</a:t>
            </a:r>
          </a:p>
        </p:txBody>
      </p:sp>
      <p:sp>
        <p:nvSpPr>
          <p:cNvPr id="10" name="Title 1">
            <a:extLst>
              <a:ext uri="{FF2B5EF4-FFF2-40B4-BE49-F238E27FC236}">
                <a16:creationId xmlns:a16="http://schemas.microsoft.com/office/drawing/2014/main" id="{C1971032-6ED5-0A45-AA23-C1553D657F35}"/>
              </a:ext>
            </a:extLst>
          </p:cNvPr>
          <p:cNvSpPr txBox="1">
            <a:spLocks/>
          </p:cNvSpPr>
          <p:nvPr/>
        </p:nvSpPr>
        <p:spPr>
          <a:xfrm>
            <a:off x="0" y="121016"/>
            <a:ext cx="9144000" cy="593109"/>
          </a:xfrm>
          <a:prstGeom prst="rect">
            <a:avLst/>
          </a:prstGeom>
        </p:spPr>
        <p:txBody>
          <a:bodyPr>
            <a:no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endParaRPr lang="en-US" sz="2800" dirty="0">
              <a:latin typeface="Arial" panose="020B0604020202020204" pitchFamily="34" charset="0"/>
              <a:cs typeface="Arial" panose="020B0604020202020204" pitchFamily="34" charset="0"/>
            </a:endParaRPr>
          </a:p>
        </p:txBody>
      </p:sp>
      <p:pic>
        <p:nvPicPr>
          <p:cNvPr id="2" name="Picture 2" descr="Picture1.png">
            <a:extLst>
              <a:ext uri="{FF2B5EF4-FFF2-40B4-BE49-F238E27FC236}">
                <a16:creationId xmlns:a16="http://schemas.microsoft.com/office/drawing/2014/main" id="{6735B0AA-A243-4945-B414-947F63AF38FB}"/>
              </a:ext>
            </a:extLst>
          </p:cNvPr>
          <p:cNvPicPr>
            <a:picLocks noChangeAspect="1"/>
          </p:cNvPicPr>
          <p:nvPr/>
        </p:nvPicPr>
        <p:blipFill>
          <a:blip r:embed="rId2"/>
          <a:stretch>
            <a:fillRect/>
          </a:stretch>
        </p:blipFill>
        <p:spPr>
          <a:xfrm>
            <a:off x="-38100" y="725519"/>
            <a:ext cx="9004540" cy="5331148"/>
          </a:xfrm>
          <a:prstGeom prst="rect">
            <a:avLst/>
          </a:prstGeom>
        </p:spPr>
      </p:pic>
      <p:sp>
        <p:nvSpPr>
          <p:cNvPr id="5" name="Date Placeholder 4">
            <a:extLst>
              <a:ext uri="{FF2B5EF4-FFF2-40B4-BE49-F238E27FC236}">
                <a16:creationId xmlns:a16="http://schemas.microsoft.com/office/drawing/2014/main" id="{860DAA60-FB36-9C46-895B-49A7815C8955}"/>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164370991"/>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D6B0E3-C2FA-DF47-9396-31DFBF46191B}"/>
              </a:ext>
            </a:extLst>
          </p:cNvPr>
          <p:cNvSpPr>
            <a:spLocks noGrp="1"/>
          </p:cNvSpPr>
          <p:nvPr>
            <p:ph type="dt" sz="half" idx="10"/>
          </p:nvPr>
        </p:nvSpPr>
        <p:spPr/>
        <p:txBody>
          <a:bodyPr/>
          <a:lstStyle/>
          <a:p>
            <a:r>
              <a:rPr lang="en-US"/>
              <a:t>E.C. Aschenauer</a:t>
            </a:r>
            <a:endParaRPr lang="en-US" dirty="0"/>
          </a:p>
        </p:txBody>
      </p:sp>
      <p:sp>
        <p:nvSpPr>
          <p:cNvPr id="3" name="Slide Number Placeholder 2">
            <a:extLst>
              <a:ext uri="{FF2B5EF4-FFF2-40B4-BE49-F238E27FC236}">
                <a16:creationId xmlns:a16="http://schemas.microsoft.com/office/drawing/2014/main" id="{8501CBF2-E5B8-9A40-B936-3BA614E7DAB8}"/>
              </a:ext>
            </a:extLst>
          </p:cNvPr>
          <p:cNvSpPr>
            <a:spLocks noGrp="1"/>
          </p:cNvSpPr>
          <p:nvPr>
            <p:ph type="sldNum" sz="quarter" idx="12"/>
          </p:nvPr>
        </p:nvSpPr>
        <p:spPr/>
        <p:txBody>
          <a:bodyPr/>
          <a:lstStyle/>
          <a:p>
            <a:fld id="{893C5830-40F3-F04E-B2E3-10E6672BA8FF}" type="slidenum">
              <a:rPr lang="en-US" smtClean="0"/>
              <a:pPr/>
              <a:t>25</a:t>
            </a:fld>
            <a:endParaRPr lang="en-US"/>
          </a:p>
        </p:txBody>
      </p:sp>
      <p:sp>
        <p:nvSpPr>
          <p:cNvPr id="4" name="Title 3">
            <a:extLst>
              <a:ext uri="{FF2B5EF4-FFF2-40B4-BE49-F238E27FC236}">
                <a16:creationId xmlns:a16="http://schemas.microsoft.com/office/drawing/2014/main" id="{9B32D3E5-CD14-C448-BA33-2B19A99A9C58}"/>
              </a:ext>
            </a:extLst>
          </p:cNvPr>
          <p:cNvSpPr>
            <a:spLocks noGrp="1"/>
          </p:cNvSpPr>
          <p:nvPr>
            <p:ph type="title"/>
          </p:nvPr>
        </p:nvSpPr>
        <p:spPr/>
        <p:txBody>
          <a:bodyPr/>
          <a:lstStyle/>
          <a:p>
            <a:r>
              <a:rPr lang="en-US" dirty="0"/>
              <a:t>2</a:t>
            </a:r>
            <a:r>
              <a:rPr lang="en-US" baseline="30000" dirty="0"/>
              <a:t>nd</a:t>
            </a:r>
            <a:r>
              <a:rPr lang="en-US" dirty="0"/>
              <a:t> Complementary Detector</a:t>
            </a:r>
          </a:p>
        </p:txBody>
      </p:sp>
      <p:sp>
        <p:nvSpPr>
          <p:cNvPr id="5" name="TextBox 4">
            <a:extLst>
              <a:ext uri="{FF2B5EF4-FFF2-40B4-BE49-F238E27FC236}">
                <a16:creationId xmlns:a16="http://schemas.microsoft.com/office/drawing/2014/main" id="{F535D5A1-38FD-CA4D-8F3C-515BE46E8BF1}"/>
              </a:ext>
            </a:extLst>
          </p:cNvPr>
          <p:cNvSpPr txBox="1"/>
          <p:nvPr/>
        </p:nvSpPr>
        <p:spPr>
          <a:xfrm>
            <a:off x="-1" y="670142"/>
            <a:ext cx="9129323" cy="5786199"/>
          </a:xfrm>
          <a:prstGeom prst="rect">
            <a:avLst/>
          </a:prstGeom>
          <a:noFill/>
        </p:spPr>
        <p:txBody>
          <a:bodyPr wrap="square" rtlCol="0">
            <a:spAutoFit/>
          </a:bodyPr>
          <a:lstStyle/>
          <a:p>
            <a:pPr algn="l"/>
            <a:r>
              <a:rPr lang="en-US" dirty="0">
                <a:solidFill>
                  <a:srgbClr val="0432FF"/>
                </a:solidFill>
                <a:latin typeface="Comic Sans MS" panose="030F0902030302020204" pitchFamily="66" charset="0"/>
              </a:rPr>
              <a:t>What do we want from “Complementary”</a:t>
            </a:r>
          </a:p>
          <a:p>
            <a:pPr algn="l"/>
            <a:endParaRPr lang="en-US" sz="1000" dirty="0">
              <a:solidFill>
                <a:srgbClr val="0432FF"/>
              </a:solidFill>
              <a:latin typeface="Comic Sans MS" panose="030F0902030302020204" pitchFamily="66" charset="0"/>
            </a:endParaRPr>
          </a:p>
          <a:p>
            <a:pPr marL="285750" indent="-285750">
              <a:buClr>
                <a:srgbClr val="0432FF"/>
              </a:buClr>
              <a:buFont typeface="Wingdings" pitchFamily="2" charset="2"/>
              <a:buChar char="q"/>
            </a:pPr>
            <a:r>
              <a:rPr lang="en-US" sz="1600" b="1" dirty="0">
                <a:latin typeface="Comic Sans MS" panose="030F0902030302020204" pitchFamily="66" charset="0"/>
              </a:rPr>
              <a:t>Cross-checking important results (obvious!) </a:t>
            </a:r>
            <a:endParaRPr lang="en-US" sz="1600" dirty="0">
              <a:latin typeface="Comic Sans MS" panose="030F0902030302020204" pitchFamily="66" charset="0"/>
            </a:endParaRPr>
          </a:p>
          <a:p>
            <a:pPr marL="742950" lvl="1" indent="-285750">
              <a:buClr>
                <a:srgbClr val="0432FF"/>
              </a:buClr>
              <a:buFont typeface="Wingdings" pitchFamily="2" charset="2"/>
              <a:buChar char="Ø"/>
            </a:pPr>
            <a:r>
              <a:rPr lang="en-US" sz="1400" dirty="0">
                <a:latin typeface="Comic Sans MS" panose="030F0902030302020204" pitchFamily="66" charset="0"/>
              </a:rPr>
              <a:t>Many examples of wrong turns in history of nuclear and particle physics. </a:t>
            </a:r>
          </a:p>
          <a:p>
            <a:pPr marL="742950" lvl="1" indent="-285750">
              <a:buClr>
                <a:srgbClr val="0432FF"/>
              </a:buClr>
              <a:buFont typeface="Wingdings" pitchFamily="2" charset="2"/>
              <a:buChar char="Ø"/>
            </a:pPr>
            <a:r>
              <a:rPr lang="en-US" sz="1400" dirty="0">
                <a:latin typeface="Comic Sans MS" panose="030F0902030302020204" pitchFamily="66" charset="0"/>
              </a:rPr>
              <a:t>Independent cross checks (detector, community, analysis tools) are essential for timely verifications and corrections </a:t>
            </a:r>
          </a:p>
          <a:p>
            <a:pPr lvl="1">
              <a:buClr>
                <a:srgbClr val="0432FF"/>
              </a:buClr>
            </a:pPr>
            <a:endParaRPr lang="en-US" sz="1400" dirty="0">
              <a:latin typeface="Comic Sans MS" panose="030F0902030302020204" pitchFamily="66" charset="0"/>
            </a:endParaRPr>
          </a:p>
          <a:p>
            <a:pPr marL="285750" indent="-285750">
              <a:buClr>
                <a:srgbClr val="0432FF"/>
              </a:buClr>
              <a:buFont typeface="Wingdings" pitchFamily="2" charset="2"/>
              <a:buChar char="q"/>
            </a:pPr>
            <a:r>
              <a:rPr lang="en-US" sz="1600" b="1" dirty="0">
                <a:latin typeface="Comic Sans MS" panose="030F0902030302020204" pitchFamily="66" charset="0"/>
              </a:rPr>
              <a:t>Cross Calibration</a:t>
            </a:r>
          </a:p>
          <a:p>
            <a:pPr marL="800100" lvl="1" indent="-342900">
              <a:buClr>
                <a:srgbClr val="0432FF"/>
              </a:buClr>
              <a:buFont typeface="Wingdings" pitchFamily="2" charset="2"/>
              <a:buChar char="Ø"/>
            </a:pPr>
            <a:r>
              <a:rPr lang="en-US" sz="1400" dirty="0">
                <a:solidFill>
                  <a:schemeClr val="tx2"/>
                </a:solidFill>
                <a:latin typeface="Comic Sans MS" panose="030F0902030302020204" pitchFamily="66" charset="0"/>
              </a:rPr>
              <a:t>Combining data gave well beyond the √2 </a:t>
            </a:r>
            <a:r>
              <a:rPr lang="en-US" sz="1400" dirty="0">
                <a:solidFill>
                  <a:schemeClr val="tx2"/>
                </a:solidFill>
                <a:latin typeface="Comic Sans MS" panose="030F0902030302020204" pitchFamily="66" charset="0"/>
                <a:sym typeface="Symbol" pitchFamily="-102" charset="2"/>
              </a:rPr>
              <a:t>statistical </a:t>
            </a:r>
          </a:p>
          <a:p>
            <a:pPr lvl="1">
              <a:buClr>
                <a:srgbClr val="0432FF"/>
              </a:buClr>
            </a:pPr>
            <a:r>
              <a:rPr lang="en-US" sz="1400" dirty="0">
                <a:solidFill>
                  <a:schemeClr val="tx2"/>
                </a:solidFill>
                <a:latin typeface="Comic Sans MS" panose="030F0902030302020204" pitchFamily="66" charset="0"/>
                <a:sym typeface="Symbol" pitchFamily="-102" charset="2"/>
              </a:rPr>
              <a:t>       improvement … </a:t>
            </a:r>
          </a:p>
          <a:p>
            <a:pPr marL="800100" lvl="1" indent="-342900">
              <a:buClr>
                <a:srgbClr val="0432FF"/>
              </a:buClr>
              <a:buFont typeface="Wingdings" pitchFamily="2" charset="2"/>
              <a:buChar char="Ø"/>
            </a:pPr>
            <a:r>
              <a:rPr lang="en-US" sz="1400" dirty="0">
                <a:solidFill>
                  <a:schemeClr val="tx2"/>
                </a:solidFill>
                <a:latin typeface="Comic Sans MS" panose="030F0902030302020204" pitchFamily="66" charset="0"/>
                <a:sym typeface="Symbol" pitchFamily="-102" charset="2"/>
              </a:rPr>
              <a:t>Different dominating H1, ZEUS systematics…</a:t>
            </a:r>
            <a:r>
              <a:rPr lang="en-US" sz="1400" dirty="0">
                <a:solidFill>
                  <a:schemeClr val="accent2"/>
                </a:solidFill>
                <a:latin typeface="Comic Sans MS" panose="030F0902030302020204" pitchFamily="66" charset="0"/>
                <a:sym typeface="Symbol" pitchFamily="-102" charset="2"/>
              </a:rPr>
              <a:t> </a:t>
            </a:r>
          </a:p>
          <a:p>
            <a:pPr marL="800100" lvl="1" indent="-342900">
              <a:buClr>
                <a:srgbClr val="0432FF"/>
              </a:buClr>
              <a:buFont typeface="Wingdings" pitchFamily="2" charset="2"/>
              <a:buChar char="Ø"/>
            </a:pPr>
            <a:r>
              <a:rPr lang="en-US" sz="1400" dirty="0">
                <a:latin typeface="Comic Sans MS" panose="030F0902030302020204" pitchFamily="66" charset="0"/>
                <a:sym typeface="Symbol" pitchFamily="-102" charset="2"/>
              </a:rPr>
              <a:t>Effectively use H1 electrons with ZEUS hadrons</a:t>
            </a:r>
          </a:p>
          <a:p>
            <a:pPr lvl="1"/>
            <a:r>
              <a:rPr lang="en-US" sz="1400" dirty="0">
                <a:solidFill>
                  <a:srgbClr val="0432FF"/>
                </a:solidFill>
                <a:latin typeface="Comic Sans MS" panose="030F0902030302020204" pitchFamily="66" charset="0"/>
                <a:sym typeface="Symbol" pitchFamily="-102" charset="2"/>
              </a:rPr>
              <a:t>       … not all optimal solutions have to be in one detector… </a:t>
            </a:r>
          </a:p>
          <a:p>
            <a:pPr lvl="1"/>
            <a:endParaRPr lang="en-US" sz="1400" b="1" dirty="0">
              <a:latin typeface="Comic Sans MS" panose="030F0902030302020204" pitchFamily="66" charset="0"/>
            </a:endParaRPr>
          </a:p>
          <a:p>
            <a:pPr marL="285750" indent="-285750">
              <a:buClr>
                <a:srgbClr val="0432FF"/>
              </a:buClr>
              <a:buFont typeface="Wingdings" pitchFamily="2" charset="2"/>
              <a:buChar char="q"/>
            </a:pPr>
            <a:r>
              <a:rPr lang="en-US" sz="1600" b="1" dirty="0">
                <a:latin typeface="Comic Sans MS" panose="030F0902030302020204" pitchFamily="66" charset="0"/>
              </a:rPr>
              <a:t>Technology Redundancy</a:t>
            </a:r>
          </a:p>
          <a:p>
            <a:pPr>
              <a:buClr>
                <a:srgbClr val="0432FF"/>
              </a:buClr>
            </a:pPr>
            <a:r>
              <a:rPr lang="en-US" sz="1400" b="1" dirty="0">
                <a:solidFill>
                  <a:srgbClr val="0432FF"/>
                </a:solidFill>
                <a:latin typeface="Comic Sans MS" panose="030F0902030302020204" pitchFamily="66" charset="0"/>
              </a:rPr>
              <a:t>     </a:t>
            </a:r>
            <a:r>
              <a:rPr lang="en-US" sz="1400" dirty="0">
                <a:latin typeface="Comic Sans MS" panose="030F0902030302020204" pitchFamily="66" charset="0"/>
              </a:rPr>
              <a:t>... by applying different detector technologies and philosophies </a:t>
            </a:r>
          </a:p>
          <a:p>
            <a:pPr>
              <a:buClr>
                <a:srgbClr val="0432FF"/>
              </a:buClr>
            </a:pPr>
            <a:r>
              <a:rPr lang="en-US" sz="1400" dirty="0">
                <a:latin typeface="Comic Sans MS" panose="030F0902030302020204" pitchFamily="66" charset="0"/>
              </a:rPr>
              <a:t>        to similar physics aims</a:t>
            </a:r>
          </a:p>
          <a:p>
            <a:pPr marL="742950" lvl="1" indent="-285750">
              <a:buClr>
                <a:srgbClr val="0432FF"/>
              </a:buClr>
              <a:buFont typeface="Wingdings" pitchFamily="2" charset="2"/>
              <a:buChar char="Ø"/>
            </a:pPr>
            <a:r>
              <a:rPr lang="en-US" sz="1400" dirty="0">
                <a:latin typeface="Comic Sans MS" panose="030F0902030302020204" pitchFamily="66" charset="0"/>
              </a:rPr>
              <a:t>mitigates technology risk vs. unforeseen backgrounds</a:t>
            </a:r>
          </a:p>
          <a:p>
            <a:pPr marL="742950" lvl="1" indent="-285750">
              <a:buClr>
                <a:srgbClr val="0432FF"/>
              </a:buClr>
              <a:buFont typeface="Wingdings" pitchFamily="2" charset="2"/>
              <a:buChar char="Ø"/>
            </a:pPr>
            <a:r>
              <a:rPr lang="en-US" sz="1400" dirty="0">
                <a:latin typeface="Comic Sans MS" panose="030F0902030302020204" pitchFamily="66" charset="0"/>
              </a:rPr>
              <a:t>differently </a:t>
            </a:r>
            <a:r>
              <a:rPr lang="en-US" sz="1400" dirty="0" err="1">
                <a:latin typeface="Comic Sans MS" panose="030F0902030302020204" pitchFamily="66" charset="0"/>
              </a:rPr>
              <a:t>optimises</a:t>
            </a:r>
            <a:r>
              <a:rPr lang="en-US" sz="1400" dirty="0">
                <a:latin typeface="Comic Sans MS" panose="030F0902030302020204" pitchFamily="66" charset="0"/>
              </a:rPr>
              <a:t> precision and systematics</a:t>
            </a:r>
          </a:p>
          <a:p>
            <a:pPr marL="742950" lvl="1" indent="-285750">
              <a:buClr>
                <a:srgbClr val="0432FF"/>
              </a:buClr>
              <a:buFont typeface="Wingdings" pitchFamily="2" charset="2"/>
              <a:buChar char="Ø"/>
            </a:pPr>
            <a:endParaRPr lang="en-US" sz="1400" dirty="0">
              <a:latin typeface="Comic Sans MS" panose="030F0902030302020204" pitchFamily="66" charset="0"/>
            </a:endParaRPr>
          </a:p>
          <a:p>
            <a:pPr marL="285750" indent="-285750">
              <a:buClr>
                <a:srgbClr val="0432FF"/>
              </a:buClr>
              <a:buFont typeface="Wingdings" pitchFamily="2" charset="2"/>
              <a:buChar char="q"/>
            </a:pPr>
            <a:r>
              <a:rPr lang="en-US" sz="1600" b="1" dirty="0">
                <a:latin typeface="Comic Sans MS" panose="030F0902030302020204" pitchFamily="66" charset="0"/>
              </a:rPr>
              <a:t>Different primary physics focuses</a:t>
            </a:r>
          </a:p>
          <a:p>
            <a:pPr>
              <a:buClr>
                <a:srgbClr val="0432FF"/>
              </a:buClr>
            </a:pPr>
            <a:r>
              <a:rPr lang="en-US" dirty="0">
                <a:latin typeface="Comic Sans MS" panose="030F0902030302020204" pitchFamily="66" charset="0"/>
              </a:rPr>
              <a:t>     </a:t>
            </a:r>
            <a:r>
              <a:rPr lang="en-US" sz="1400" dirty="0">
                <a:latin typeface="Comic Sans MS" panose="030F0902030302020204" pitchFamily="66" charset="0"/>
              </a:rPr>
              <a:t>... EIC has unusually broad physics program</a:t>
            </a:r>
            <a:br>
              <a:rPr lang="en-US" sz="1400" dirty="0">
                <a:latin typeface="Comic Sans MS" panose="030F0902030302020204" pitchFamily="66" charset="0"/>
              </a:rPr>
            </a:br>
            <a:r>
              <a:rPr lang="en-US" sz="1400" dirty="0">
                <a:latin typeface="Comic Sans MS" panose="030F0902030302020204" pitchFamily="66" charset="0"/>
              </a:rPr>
              <a:t>     (from exclusive single particle production to high multiplicity </a:t>
            </a:r>
          </a:p>
          <a:p>
            <a:pPr>
              <a:buClr>
                <a:srgbClr val="0432FF"/>
              </a:buClr>
            </a:pPr>
            <a:r>
              <a:rPr lang="en-US" sz="1400" dirty="0">
                <a:latin typeface="Comic Sans MS" panose="030F0902030302020204" pitchFamily="66" charset="0"/>
              </a:rPr>
              <a:t>      </a:t>
            </a:r>
            <a:r>
              <a:rPr lang="en-US" sz="1400" dirty="0" err="1">
                <a:latin typeface="Comic Sans MS" panose="030F0902030302020204" pitchFamily="66" charset="0"/>
              </a:rPr>
              <a:t>eA</a:t>
            </a:r>
            <a:r>
              <a:rPr lang="en-US" sz="1400" dirty="0">
                <a:latin typeface="Comic Sans MS" panose="030F0902030302020204" pitchFamily="66" charset="0"/>
              </a:rPr>
              <a:t> or </a:t>
            </a:r>
            <a:r>
              <a:rPr lang="en-US" sz="1400" dirty="0" err="1">
                <a:latin typeface="Comic Sans MS" panose="030F0902030302020204" pitchFamily="66" charset="0"/>
              </a:rPr>
              <a:t>gA</a:t>
            </a:r>
            <a:r>
              <a:rPr lang="en-US" sz="1400" dirty="0">
                <a:latin typeface="Comic Sans MS" panose="030F0902030302020204" pitchFamily="66" charset="0"/>
              </a:rPr>
              <a:t> with complex nuclear fragmentation)</a:t>
            </a:r>
            <a:br>
              <a:rPr lang="en-US" sz="1400" dirty="0">
                <a:latin typeface="Comic Sans MS" panose="030F0902030302020204" pitchFamily="66" charset="0"/>
              </a:rPr>
            </a:br>
            <a:r>
              <a:rPr lang="en-US" sz="1400" dirty="0">
                <a:latin typeface="Comic Sans MS" panose="030F0902030302020204" pitchFamily="66" charset="0"/>
              </a:rPr>
              <a:t>      </a:t>
            </a:r>
            <a:r>
              <a:rPr lang="en-US" sz="1400" dirty="0">
                <a:solidFill>
                  <a:srgbClr val="0432FF"/>
                </a:solidFill>
                <a:latin typeface="Comic Sans MS" panose="030F0902030302020204" pitchFamily="66" charset="0"/>
                <a:sym typeface="Wingdings" pitchFamily="2" charset="2"/>
              </a:rPr>
              <a:t></a:t>
            </a:r>
            <a:r>
              <a:rPr lang="en-US" sz="1400" dirty="0">
                <a:latin typeface="Comic Sans MS" panose="030F0902030302020204" pitchFamily="66" charset="0"/>
                <a:sym typeface="Wingdings" pitchFamily="2" charset="2"/>
              </a:rPr>
              <a:t> </a:t>
            </a:r>
            <a:r>
              <a:rPr lang="en-US" sz="1400" dirty="0">
                <a:latin typeface="Comic Sans MS" panose="030F0902030302020204" pitchFamily="66" charset="0"/>
              </a:rPr>
              <a:t>Impossible to optimize for the full program in a single detector. </a:t>
            </a:r>
          </a:p>
        </p:txBody>
      </p:sp>
      <p:pic>
        <p:nvPicPr>
          <p:cNvPr id="6" name="Picture 5">
            <a:extLst>
              <a:ext uri="{FF2B5EF4-FFF2-40B4-BE49-F238E27FC236}">
                <a16:creationId xmlns:a16="http://schemas.microsoft.com/office/drawing/2014/main" id="{2AFE55D0-C115-DF42-814C-7728A4EE6B8F}"/>
              </a:ext>
            </a:extLst>
          </p:cNvPr>
          <p:cNvPicPr>
            <a:picLocks noChangeAspect="1"/>
          </p:cNvPicPr>
          <p:nvPr/>
        </p:nvPicPr>
        <p:blipFill>
          <a:blip r:embed="rId2"/>
          <a:stretch>
            <a:fillRect/>
          </a:stretch>
        </p:blipFill>
        <p:spPr>
          <a:xfrm>
            <a:off x="5600441" y="1913272"/>
            <a:ext cx="2004627" cy="1906134"/>
          </a:xfrm>
          <a:prstGeom prst="rect">
            <a:avLst/>
          </a:prstGeom>
        </p:spPr>
      </p:pic>
      <p:grpSp>
        <p:nvGrpSpPr>
          <p:cNvPr id="7" name="Group 6">
            <a:extLst>
              <a:ext uri="{FF2B5EF4-FFF2-40B4-BE49-F238E27FC236}">
                <a16:creationId xmlns:a16="http://schemas.microsoft.com/office/drawing/2014/main" id="{39B98BD4-CEA1-3340-888B-1FBE3252418F}"/>
              </a:ext>
            </a:extLst>
          </p:cNvPr>
          <p:cNvGrpSpPr/>
          <p:nvPr/>
        </p:nvGrpSpPr>
        <p:grpSpPr>
          <a:xfrm>
            <a:off x="7716238" y="1925981"/>
            <a:ext cx="1375300" cy="717009"/>
            <a:chOff x="5257800" y="1752600"/>
            <a:chExt cx="3733800" cy="2133600"/>
          </a:xfrm>
        </p:grpSpPr>
        <p:pic>
          <p:nvPicPr>
            <p:cNvPr id="8" name="Picture 7">
              <a:extLst>
                <a:ext uri="{FF2B5EF4-FFF2-40B4-BE49-F238E27FC236}">
                  <a16:creationId xmlns:a16="http://schemas.microsoft.com/office/drawing/2014/main" id="{9C43BEC0-59C4-C84D-9717-7BF0A75AD606}"/>
                </a:ext>
              </a:extLst>
            </p:cNvPr>
            <p:cNvPicPr>
              <a:picLocks noChangeAspect="1"/>
            </p:cNvPicPr>
            <p:nvPr/>
          </p:nvPicPr>
          <p:blipFill>
            <a:blip r:embed="rId3"/>
            <a:stretch>
              <a:fillRect/>
            </a:stretch>
          </p:blipFill>
          <p:spPr>
            <a:xfrm>
              <a:off x="5410200" y="1752600"/>
              <a:ext cx="3312010" cy="1769311"/>
            </a:xfrm>
            <a:prstGeom prst="rect">
              <a:avLst/>
            </a:prstGeom>
          </p:spPr>
        </p:pic>
        <p:sp>
          <p:nvSpPr>
            <p:cNvPr id="9" name="Oval 19">
              <a:extLst>
                <a:ext uri="{FF2B5EF4-FFF2-40B4-BE49-F238E27FC236}">
                  <a16:creationId xmlns:a16="http://schemas.microsoft.com/office/drawing/2014/main" id="{C5745422-3FB2-0648-A0B5-6540EAED6AC4}"/>
                </a:ext>
              </a:extLst>
            </p:cNvPr>
            <p:cNvSpPr>
              <a:spLocks noChangeArrowheads="1"/>
            </p:cNvSpPr>
            <p:nvPr/>
          </p:nvSpPr>
          <p:spPr bwMode="auto">
            <a:xfrm>
              <a:off x="5257800" y="1752600"/>
              <a:ext cx="3733800" cy="2133600"/>
            </a:xfrm>
            <a:prstGeom prst="ellipse">
              <a:avLst/>
            </a:prstGeom>
            <a:noFill/>
            <a:ln w="31750">
              <a:solidFill>
                <a:srgbClr val="FF0000"/>
              </a:solidFill>
              <a:round/>
              <a:headEnd/>
              <a:tailEnd/>
            </a:ln>
          </p:spPr>
          <p:txBody>
            <a:bodyPr wrap="none" anchor="ctr">
              <a:prstTxWarp prst="textNoShape">
                <a:avLst/>
              </a:prstTxWarp>
            </a:bodyPr>
            <a:lstStyle/>
            <a:p>
              <a:endParaRPr lang="en-US" dirty="0">
                <a:latin typeface="Trebuchet MS"/>
              </a:endParaRPr>
            </a:p>
          </p:txBody>
        </p:sp>
      </p:grpSp>
      <p:sp>
        <p:nvSpPr>
          <p:cNvPr id="10" name="Line 22">
            <a:extLst>
              <a:ext uri="{FF2B5EF4-FFF2-40B4-BE49-F238E27FC236}">
                <a16:creationId xmlns:a16="http://schemas.microsoft.com/office/drawing/2014/main" id="{B4AB3AFC-FC6D-D94A-AE6F-4750D06AE69B}"/>
              </a:ext>
            </a:extLst>
          </p:cNvPr>
          <p:cNvSpPr>
            <a:spLocks noChangeShapeType="1"/>
          </p:cNvSpPr>
          <p:nvPr/>
        </p:nvSpPr>
        <p:spPr bwMode="auto">
          <a:xfrm flipV="1">
            <a:off x="6894178" y="2476279"/>
            <a:ext cx="934235" cy="508359"/>
          </a:xfrm>
          <a:prstGeom prst="line">
            <a:avLst/>
          </a:prstGeom>
          <a:noFill/>
          <a:ln w="31750">
            <a:solidFill>
              <a:srgbClr val="FF0000"/>
            </a:solidFill>
            <a:round/>
            <a:headEnd/>
            <a:tailEnd type="triangle" w="med" len="med"/>
          </a:ln>
        </p:spPr>
        <p:txBody>
          <a:bodyPr>
            <a:prstTxWarp prst="textNoShape">
              <a:avLst/>
            </a:prstTxWarp>
          </a:bodyPr>
          <a:lstStyle/>
          <a:p>
            <a:endParaRPr lang="en-US" dirty="0">
              <a:latin typeface="Trebuchet MS"/>
            </a:endParaRPr>
          </a:p>
        </p:txBody>
      </p:sp>
      <p:pic>
        <p:nvPicPr>
          <p:cNvPr id="11" name="Picture 10" descr="A close up of a sign&#10;&#10;Description automatically generated">
            <a:extLst>
              <a:ext uri="{FF2B5EF4-FFF2-40B4-BE49-F238E27FC236}">
                <a16:creationId xmlns:a16="http://schemas.microsoft.com/office/drawing/2014/main" id="{303E95C3-354C-3543-B7F1-5B3D6072C74B}"/>
              </a:ext>
            </a:extLst>
          </p:cNvPr>
          <p:cNvPicPr>
            <a:picLocks noChangeAspect="1"/>
          </p:cNvPicPr>
          <p:nvPr/>
        </p:nvPicPr>
        <p:blipFill rotWithShape="1">
          <a:blip r:embed="rId4"/>
          <a:srcRect l="6777"/>
          <a:stretch/>
        </p:blipFill>
        <p:spPr>
          <a:xfrm>
            <a:off x="5413575" y="3831932"/>
            <a:ext cx="3578737" cy="2214749"/>
          </a:xfrm>
          <a:prstGeom prst="rect">
            <a:avLst/>
          </a:prstGeom>
        </p:spPr>
      </p:pic>
      <p:sp>
        <p:nvSpPr>
          <p:cNvPr id="12" name="TextBox 11">
            <a:extLst>
              <a:ext uri="{FF2B5EF4-FFF2-40B4-BE49-F238E27FC236}">
                <a16:creationId xmlns:a16="http://schemas.microsoft.com/office/drawing/2014/main" id="{EDC03D2C-6CCC-3945-B30F-D4D746FDC982}"/>
              </a:ext>
            </a:extLst>
          </p:cNvPr>
          <p:cNvSpPr txBox="1"/>
          <p:nvPr/>
        </p:nvSpPr>
        <p:spPr>
          <a:xfrm>
            <a:off x="6567910" y="4718632"/>
            <a:ext cx="1008026" cy="369332"/>
          </a:xfrm>
          <a:prstGeom prst="rect">
            <a:avLst/>
          </a:prstGeom>
          <a:noFill/>
        </p:spPr>
        <p:txBody>
          <a:bodyPr wrap="square" rtlCol="0">
            <a:spAutoFit/>
          </a:bodyPr>
          <a:lstStyle/>
          <a:p>
            <a:r>
              <a:rPr lang="en-US" dirty="0">
                <a:latin typeface="Trebuchet MS" panose="020B0703020202090204" pitchFamily="34" charset="0"/>
              </a:rPr>
              <a:t>ATLAS</a:t>
            </a:r>
          </a:p>
        </p:txBody>
      </p:sp>
      <p:sp>
        <p:nvSpPr>
          <p:cNvPr id="14" name="TextBox 13">
            <a:extLst>
              <a:ext uri="{FF2B5EF4-FFF2-40B4-BE49-F238E27FC236}">
                <a16:creationId xmlns:a16="http://schemas.microsoft.com/office/drawing/2014/main" id="{113C67CC-BD5A-7747-A31C-129CCBCA110F}"/>
              </a:ext>
            </a:extLst>
          </p:cNvPr>
          <p:cNvSpPr txBox="1"/>
          <p:nvPr/>
        </p:nvSpPr>
        <p:spPr>
          <a:xfrm>
            <a:off x="8088644" y="4953771"/>
            <a:ext cx="734496" cy="461665"/>
          </a:xfrm>
          <a:prstGeom prst="rect">
            <a:avLst/>
          </a:prstGeom>
          <a:noFill/>
        </p:spPr>
        <p:txBody>
          <a:bodyPr wrap="none" rtlCol="0">
            <a:spAutoFit/>
          </a:bodyPr>
          <a:lstStyle/>
          <a:p>
            <a:r>
              <a:rPr lang="en-US" dirty="0">
                <a:latin typeface="Trebuchet MS" panose="020B0703020202090204" pitchFamily="34" charset="0"/>
              </a:rPr>
              <a:t>CMS</a:t>
            </a:r>
          </a:p>
        </p:txBody>
      </p:sp>
    </p:spTree>
    <p:extLst>
      <p:ext uri="{BB962C8B-B14F-4D97-AF65-F5344CB8AC3E}">
        <p14:creationId xmlns:p14="http://schemas.microsoft.com/office/powerpoint/2010/main" val="887928065"/>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5DB7F-095D-CF4C-9442-C706DCEBE5AB}"/>
              </a:ext>
            </a:extLst>
          </p:cNvPr>
          <p:cNvSpPr>
            <a:spLocks noGrp="1"/>
          </p:cNvSpPr>
          <p:nvPr>
            <p:ph type="title"/>
          </p:nvPr>
        </p:nvSpPr>
        <p:spPr>
          <a:xfrm>
            <a:off x="0" y="1"/>
            <a:ext cx="9115572" cy="570605"/>
          </a:xfrm>
        </p:spPr>
        <p:txBody>
          <a:bodyPr/>
          <a:lstStyle/>
          <a:p>
            <a:r>
              <a:rPr lang="en-US" dirty="0"/>
              <a:t>Complementarity for 1</a:t>
            </a:r>
            <a:r>
              <a:rPr lang="en-US" baseline="30000" dirty="0"/>
              <a:t>st</a:t>
            </a:r>
            <a:r>
              <a:rPr lang="en-US" dirty="0"/>
              <a:t>-IR &amp; 2</a:t>
            </a:r>
            <a:r>
              <a:rPr lang="en-US" baseline="30000" dirty="0"/>
              <a:t>nd</a:t>
            </a:r>
            <a:r>
              <a:rPr lang="en-US" dirty="0"/>
              <a:t>-IR</a:t>
            </a:r>
          </a:p>
        </p:txBody>
      </p:sp>
      <p:sp>
        <p:nvSpPr>
          <p:cNvPr id="3" name="Slide Number Placeholder 2">
            <a:extLst>
              <a:ext uri="{FF2B5EF4-FFF2-40B4-BE49-F238E27FC236}">
                <a16:creationId xmlns:a16="http://schemas.microsoft.com/office/drawing/2014/main" id="{A3DAC166-6516-2245-9A8C-48FA8AFE1E6F}"/>
              </a:ext>
            </a:extLst>
          </p:cNvPr>
          <p:cNvSpPr>
            <a:spLocks noGrp="1"/>
          </p:cNvSpPr>
          <p:nvPr>
            <p:ph type="sldNum" sz="quarter" idx="12"/>
          </p:nvPr>
        </p:nvSpPr>
        <p:spPr/>
        <p:txBody>
          <a:bodyPr/>
          <a:lstStyle/>
          <a:p>
            <a:fld id="{893C5830-40F3-F04E-B2E3-10E6672BA8FF}" type="slidenum">
              <a:rPr lang="en-US" smtClean="0"/>
              <a:t>26</a:t>
            </a:fld>
            <a:endParaRPr lang="en-US" dirty="0"/>
          </a:p>
        </p:txBody>
      </p:sp>
      <p:sp>
        <p:nvSpPr>
          <p:cNvPr id="4" name="TextBox 3">
            <a:extLst>
              <a:ext uri="{FF2B5EF4-FFF2-40B4-BE49-F238E27FC236}">
                <a16:creationId xmlns:a16="http://schemas.microsoft.com/office/drawing/2014/main" id="{602FD899-F261-9547-BB85-0D6E64F2B6AB}"/>
              </a:ext>
            </a:extLst>
          </p:cNvPr>
          <p:cNvSpPr txBox="1"/>
          <p:nvPr/>
        </p:nvSpPr>
        <p:spPr>
          <a:xfrm>
            <a:off x="10274" y="707633"/>
            <a:ext cx="9115572" cy="707886"/>
          </a:xfrm>
          <a:prstGeom prst="rect">
            <a:avLst/>
          </a:prstGeom>
          <a:noFill/>
        </p:spPr>
        <p:txBody>
          <a:bodyPr wrap="square" rtlCol="0">
            <a:spAutoFit/>
          </a:bodyPr>
          <a:lstStyle/>
          <a:p>
            <a:r>
              <a:rPr lang="en-US" sz="2000" dirty="0">
                <a:latin typeface="Comic Sans MS" panose="030F0902030302020204" pitchFamily="66" charset="0"/>
                <a:cs typeface="Arial" panose="020B0604020202020204" pitchFamily="34" charset="0"/>
              </a:rPr>
              <a:t>Since CD-1 we made significant progress in the preliminary design for the 2</a:t>
            </a:r>
            <a:r>
              <a:rPr lang="en-US" sz="2000" baseline="30000" dirty="0">
                <a:latin typeface="Comic Sans MS" panose="030F0902030302020204" pitchFamily="66" charset="0"/>
                <a:cs typeface="Arial" panose="020B0604020202020204" pitchFamily="34" charset="0"/>
              </a:rPr>
              <a:t>nd</a:t>
            </a:r>
            <a:r>
              <a:rPr lang="en-US" sz="2000" dirty="0">
                <a:latin typeface="Comic Sans MS" panose="030F0902030302020204" pitchFamily="66" charset="0"/>
                <a:cs typeface="Arial" panose="020B0604020202020204" pitchFamily="34" charset="0"/>
              </a:rPr>
              <a:t> IR with a focus on complementarity</a:t>
            </a:r>
          </a:p>
        </p:txBody>
      </p:sp>
      <p:cxnSp>
        <p:nvCxnSpPr>
          <p:cNvPr id="6" name="Straight Connector 5">
            <a:extLst>
              <a:ext uri="{FF2B5EF4-FFF2-40B4-BE49-F238E27FC236}">
                <a16:creationId xmlns:a16="http://schemas.microsoft.com/office/drawing/2014/main" id="{68BE3EA3-F832-6447-8211-61FC887F85C5}"/>
              </a:ext>
            </a:extLst>
          </p:cNvPr>
          <p:cNvCxnSpPr/>
          <p:nvPr/>
        </p:nvCxnSpPr>
        <p:spPr>
          <a:xfrm>
            <a:off x="10274" y="1818526"/>
            <a:ext cx="9115572" cy="0"/>
          </a:xfrm>
          <a:prstGeom prst="line">
            <a:avLst/>
          </a:prstGeom>
          <a:ln w="1905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41126EA-5205-2247-96DC-63BFB2840E0F}"/>
              </a:ext>
            </a:extLst>
          </p:cNvPr>
          <p:cNvCxnSpPr/>
          <p:nvPr/>
        </p:nvCxnSpPr>
        <p:spPr>
          <a:xfrm>
            <a:off x="5763796" y="1388628"/>
            <a:ext cx="0" cy="5356357"/>
          </a:xfrm>
          <a:prstGeom prst="line">
            <a:avLst/>
          </a:prstGeom>
          <a:ln w="19050">
            <a:solidFill>
              <a:srgbClr val="0432FF"/>
            </a:solidFill>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773D047-5999-104D-BB33-0C589E1237B1}"/>
              </a:ext>
            </a:extLst>
          </p:cNvPr>
          <p:cNvCxnSpPr/>
          <p:nvPr/>
        </p:nvCxnSpPr>
        <p:spPr>
          <a:xfrm>
            <a:off x="2289422" y="1388628"/>
            <a:ext cx="0" cy="5356357"/>
          </a:xfrm>
          <a:prstGeom prst="line">
            <a:avLst/>
          </a:prstGeom>
          <a:ln w="19050">
            <a:solidFill>
              <a:srgbClr val="0432F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F169E77-B75D-0A47-8E0E-106B1EE8F7EF}"/>
              </a:ext>
            </a:extLst>
          </p:cNvPr>
          <p:cNvSpPr txBox="1"/>
          <p:nvPr/>
        </p:nvSpPr>
        <p:spPr>
          <a:xfrm>
            <a:off x="6811596" y="1343601"/>
            <a:ext cx="2162772" cy="461665"/>
          </a:xfrm>
          <a:prstGeom prst="rect">
            <a:avLst/>
          </a:prstGeom>
          <a:noFill/>
        </p:spPr>
        <p:txBody>
          <a:bodyPr wrap="none" rtlCol="0">
            <a:spAutoFit/>
          </a:bodyPr>
          <a:lstStyle/>
          <a:p>
            <a:r>
              <a:rPr lang="en-US" sz="2400" b="1" dirty="0">
                <a:solidFill>
                  <a:srgbClr val="0432FF"/>
                </a:solidFill>
                <a:latin typeface="Comic Sans MS" panose="030F0902030302020204" pitchFamily="66" charset="0"/>
              </a:rPr>
              <a:t>2</a:t>
            </a:r>
            <a:r>
              <a:rPr lang="en-US" sz="2400" b="1" baseline="30000" dirty="0">
                <a:solidFill>
                  <a:srgbClr val="0432FF"/>
                </a:solidFill>
                <a:latin typeface="Comic Sans MS" panose="030F0902030302020204" pitchFamily="66" charset="0"/>
              </a:rPr>
              <a:t>nd</a:t>
            </a:r>
            <a:r>
              <a:rPr lang="en-US" sz="2400" b="1" dirty="0">
                <a:solidFill>
                  <a:srgbClr val="0432FF"/>
                </a:solidFill>
                <a:latin typeface="Comic Sans MS" panose="030F0902030302020204" pitchFamily="66" charset="0"/>
              </a:rPr>
              <a:t> IR (IP-8)</a:t>
            </a:r>
          </a:p>
        </p:txBody>
      </p:sp>
      <p:sp>
        <p:nvSpPr>
          <p:cNvPr id="12" name="TextBox 11">
            <a:extLst>
              <a:ext uri="{FF2B5EF4-FFF2-40B4-BE49-F238E27FC236}">
                <a16:creationId xmlns:a16="http://schemas.microsoft.com/office/drawing/2014/main" id="{0616C1A5-90BC-F241-99E2-9E31CAA02815}"/>
              </a:ext>
            </a:extLst>
          </p:cNvPr>
          <p:cNvSpPr txBox="1"/>
          <p:nvPr/>
        </p:nvSpPr>
        <p:spPr>
          <a:xfrm>
            <a:off x="3414158" y="1343601"/>
            <a:ext cx="2130711" cy="461665"/>
          </a:xfrm>
          <a:prstGeom prst="rect">
            <a:avLst/>
          </a:prstGeom>
          <a:noFill/>
        </p:spPr>
        <p:txBody>
          <a:bodyPr wrap="none" rtlCol="0">
            <a:spAutoFit/>
          </a:bodyPr>
          <a:lstStyle/>
          <a:p>
            <a:r>
              <a:rPr lang="en-US" sz="2400" b="1" dirty="0">
                <a:solidFill>
                  <a:srgbClr val="0432FF"/>
                </a:solidFill>
                <a:latin typeface="Comic Sans MS" panose="030F0902030302020204" pitchFamily="66" charset="0"/>
              </a:rPr>
              <a:t>1</a:t>
            </a:r>
            <a:r>
              <a:rPr lang="en-US" sz="2400" b="1" baseline="30000" dirty="0">
                <a:solidFill>
                  <a:srgbClr val="0432FF"/>
                </a:solidFill>
                <a:latin typeface="Comic Sans MS" panose="030F0902030302020204" pitchFamily="66" charset="0"/>
              </a:rPr>
              <a:t>st</a:t>
            </a:r>
            <a:r>
              <a:rPr lang="en-US" sz="2400" b="1" dirty="0">
                <a:solidFill>
                  <a:srgbClr val="0432FF"/>
                </a:solidFill>
                <a:latin typeface="Comic Sans MS" panose="030F0902030302020204" pitchFamily="66" charset="0"/>
              </a:rPr>
              <a:t> IR (IP-6)</a:t>
            </a:r>
          </a:p>
        </p:txBody>
      </p:sp>
      <p:sp>
        <p:nvSpPr>
          <p:cNvPr id="13" name="TextBox 12">
            <a:extLst>
              <a:ext uri="{FF2B5EF4-FFF2-40B4-BE49-F238E27FC236}">
                <a16:creationId xmlns:a16="http://schemas.microsoft.com/office/drawing/2014/main" id="{8A5F6677-BF51-A941-AD21-E1040E1AAE2D}"/>
              </a:ext>
            </a:extLst>
          </p:cNvPr>
          <p:cNvSpPr txBox="1"/>
          <p:nvPr/>
        </p:nvSpPr>
        <p:spPr>
          <a:xfrm>
            <a:off x="92466" y="1831654"/>
            <a:ext cx="1305165" cy="369332"/>
          </a:xfrm>
          <a:prstGeom prst="rect">
            <a:avLst/>
          </a:prstGeom>
          <a:noFill/>
        </p:spPr>
        <p:txBody>
          <a:bodyPr wrap="none" rtlCol="0">
            <a:spAutoFit/>
          </a:bodyPr>
          <a:lstStyle/>
          <a:p>
            <a:r>
              <a:rPr lang="en-US" dirty="0">
                <a:solidFill>
                  <a:srgbClr val="0432FF"/>
                </a:solidFill>
                <a:latin typeface="Comic Sans MS" panose="030F0902030302020204" pitchFamily="66" charset="0"/>
                <a:cs typeface="Arial" panose="020B0604020202020204" pitchFamily="34" charset="0"/>
              </a:rPr>
              <a:t>Geometry:</a:t>
            </a:r>
          </a:p>
        </p:txBody>
      </p:sp>
      <p:sp>
        <p:nvSpPr>
          <p:cNvPr id="14" name="TextBox 13">
            <a:extLst>
              <a:ext uri="{FF2B5EF4-FFF2-40B4-BE49-F238E27FC236}">
                <a16:creationId xmlns:a16="http://schemas.microsoft.com/office/drawing/2014/main" id="{99D8F1A3-D1F7-B44A-8929-02E50788B60C}"/>
              </a:ext>
            </a:extLst>
          </p:cNvPr>
          <p:cNvSpPr txBox="1"/>
          <p:nvPr/>
        </p:nvSpPr>
        <p:spPr>
          <a:xfrm>
            <a:off x="2289422" y="1831654"/>
            <a:ext cx="2452916" cy="369332"/>
          </a:xfrm>
          <a:prstGeom prst="rect">
            <a:avLst/>
          </a:prstGeom>
          <a:noFill/>
        </p:spPr>
        <p:txBody>
          <a:bodyPr wrap="none" rtlCol="0">
            <a:spAutoFit/>
          </a:bodyPr>
          <a:lstStyle/>
          <a:p>
            <a:r>
              <a:rPr lang="en-US" dirty="0">
                <a:latin typeface="Comic Sans MS" panose="030F0902030302020204" pitchFamily="66" charset="0"/>
                <a:cs typeface="Arial" panose="020B0604020202020204" pitchFamily="34" charset="0"/>
              </a:rPr>
              <a:t>ring inside to outside</a:t>
            </a:r>
          </a:p>
        </p:txBody>
      </p:sp>
      <p:sp>
        <p:nvSpPr>
          <p:cNvPr id="15" name="TextBox 14">
            <a:extLst>
              <a:ext uri="{FF2B5EF4-FFF2-40B4-BE49-F238E27FC236}">
                <a16:creationId xmlns:a16="http://schemas.microsoft.com/office/drawing/2014/main" id="{9B33A09B-7257-5C43-A2C5-DD5CF49F7550}"/>
              </a:ext>
            </a:extLst>
          </p:cNvPr>
          <p:cNvSpPr txBox="1"/>
          <p:nvPr/>
        </p:nvSpPr>
        <p:spPr>
          <a:xfrm>
            <a:off x="6767235" y="1828667"/>
            <a:ext cx="2452916" cy="369332"/>
          </a:xfrm>
          <a:prstGeom prst="rect">
            <a:avLst/>
          </a:prstGeom>
          <a:noFill/>
        </p:spPr>
        <p:txBody>
          <a:bodyPr wrap="none" rtlCol="0">
            <a:spAutoFit/>
          </a:bodyPr>
          <a:lstStyle/>
          <a:p>
            <a:r>
              <a:rPr lang="en-US" dirty="0">
                <a:latin typeface="Comic Sans MS" panose="030F0902030302020204" pitchFamily="66" charset="0"/>
                <a:cs typeface="Arial" panose="020B0604020202020204" pitchFamily="34" charset="0"/>
              </a:rPr>
              <a:t>ring outside to inside</a:t>
            </a:r>
          </a:p>
        </p:txBody>
      </p:sp>
      <p:pic>
        <p:nvPicPr>
          <p:cNvPr id="16" name="Picture 15">
            <a:extLst>
              <a:ext uri="{FF2B5EF4-FFF2-40B4-BE49-F238E27FC236}">
                <a16:creationId xmlns:a16="http://schemas.microsoft.com/office/drawing/2014/main" id="{CE2212C3-C07E-9744-9A94-FA8F565332F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34057"/>
          <a:stretch/>
        </p:blipFill>
        <p:spPr>
          <a:xfrm>
            <a:off x="5003438" y="1858952"/>
            <a:ext cx="1499323" cy="1061059"/>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77E05E9B-6809-2A45-8D0F-56DB98555C91}"/>
              </a:ext>
            </a:extLst>
          </p:cNvPr>
          <p:cNvSpPr txBox="1"/>
          <p:nvPr/>
        </p:nvSpPr>
        <p:spPr>
          <a:xfrm>
            <a:off x="2322629" y="2343988"/>
            <a:ext cx="2770310" cy="923330"/>
          </a:xfrm>
          <a:prstGeom prst="rect">
            <a:avLst/>
          </a:prstGeom>
          <a:noFill/>
        </p:spPr>
        <p:txBody>
          <a:bodyPr wrap="none" rtlCol="0">
            <a:spAutoFit/>
          </a:bodyPr>
          <a:lstStyle/>
          <a:p>
            <a:r>
              <a:rPr lang="en-US" dirty="0">
                <a:latin typeface="Comic Sans MS" panose="030F0902030302020204" pitchFamily="66" charset="0"/>
                <a:cs typeface="Arial" panose="020B0604020202020204" pitchFamily="34" charset="0"/>
              </a:rPr>
              <a:t>tunnel and assembly hall</a:t>
            </a:r>
          </a:p>
          <a:p>
            <a:r>
              <a:rPr lang="en-US" dirty="0">
                <a:latin typeface="Comic Sans MS" panose="030F0902030302020204" pitchFamily="66" charset="0"/>
                <a:cs typeface="Arial" panose="020B0604020202020204" pitchFamily="34" charset="0"/>
              </a:rPr>
              <a:t>are larger</a:t>
            </a:r>
          </a:p>
          <a:p>
            <a:r>
              <a:rPr lang="en-US" dirty="0">
                <a:latin typeface="Comic Sans MS" panose="030F0902030302020204" pitchFamily="66" charset="0"/>
                <a:cs typeface="Arial" panose="020B0604020202020204" pitchFamily="34" charset="0"/>
              </a:rPr>
              <a:t>Tunnel: ⦰ </a:t>
            </a:r>
            <a:r>
              <a:rPr lang="en-US" dirty="0">
                <a:latin typeface="Comic Sans MS" panose="030F0902030302020204" pitchFamily="66" charset="0"/>
              </a:rPr>
              <a:t>7m +/- 140m</a:t>
            </a:r>
            <a:endParaRPr lang="en-US" dirty="0">
              <a:latin typeface="Comic Sans MS" panose="030F0902030302020204" pitchFamily="66" charset="0"/>
              <a:cs typeface="Arial" panose="020B0604020202020204" pitchFamily="34" charset="0"/>
            </a:endParaRPr>
          </a:p>
        </p:txBody>
      </p:sp>
      <p:sp>
        <p:nvSpPr>
          <p:cNvPr id="18" name="TextBox 17">
            <a:extLst>
              <a:ext uri="{FF2B5EF4-FFF2-40B4-BE49-F238E27FC236}">
                <a16:creationId xmlns:a16="http://schemas.microsoft.com/office/drawing/2014/main" id="{6E0739D7-6422-9E40-B3DF-2B88D3B191B3}"/>
              </a:ext>
            </a:extLst>
          </p:cNvPr>
          <p:cNvSpPr txBox="1"/>
          <p:nvPr/>
        </p:nvSpPr>
        <p:spPr>
          <a:xfrm>
            <a:off x="6493995" y="2335025"/>
            <a:ext cx="2631852" cy="1200329"/>
          </a:xfrm>
          <a:prstGeom prst="rect">
            <a:avLst/>
          </a:prstGeom>
          <a:noFill/>
        </p:spPr>
        <p:txBody>
          <a:bodyPr wrap="square" rtlCol="0">
            <a:spAutoFit/>
          </a:bodyPr>
          <a:lstStyle/>
          <a:p>
            <a:r>
              <a:rPr lang="en-US" dirty="0">
                <a:latin typeface="Comic Sans MS" panose="030F0902030302020204" pitchFamily="66" charset="0"/>
                <a:cs typeface="Arial" panose="020B0604020202020204" pitchFamily="34" charset="0"/>
              </a:rPr>
              <a:t>tunnel and assembly hall are smaller</a:t>
            </a:r>
          </a:p>
          <a:p>
            <a:r>
              <a:rPr lang="en-US" dirty="0">
                <a:latin typeface="Comic Sans MS" panose="030F0902030302020204" pitchFamily="66" charset="0"/>
                <a:cs typeface="Arial" panose="020B0604020202020204" pitchFamily="34" charset="0"/>
              </a:rPr>
              <a:t>Tunnel: ⦰ 6.3m to 60m then 5.3m</a:t>
            </a:r>
          </a:p>
        </p:txBody>
      </p:sp>
      <p:sp>
        <p:nvSpPr>
          <p:cNvPr id="19" name="TextBox 18">
            <a:extLst>
              <a:ext uri="{FF2B5EF4-FFF2-40B4-BE49-F238E27FC236}">
                <a16:creationId xmlns:a16="http://schemas.microsoft.com/office/drawing/2014/main" id="{24B343EF-6E4C-7942-9360-421095C31C1D}"/>
              </a:ext>
            </a:extLst>
          </p:cNvPr>
          <p:cNvSpPr txBox="1"/>
          <p:nvPr/>
        </p:nvSpPr>
        <p:spPr>
          <a:xfrm>
            <a:off x="101953" y="3509682"/>
            <a:ext cx="1824538" cy="369332"/>
          </a:xfrm>
          <a:prstGeom prst="rect">
            <a:avLst/>
          </a:prstGeom>
          <a:noFill/>
        </p:spPr>
        <p:txBody>
          <a:bodyPr wrap="none" rtlCol="0">
            <a:spAutoFit/>
          </a:bodyPr>
          <a:lstStyle/>
          <a:p>
            <a:r>
              <a:rPr lang="en-US" dirty="0">
                <a:solidFill>
                  <a:srgbClr val="0432FF"/>
                </a:solidFill>
                <a:latin typeface="Comic Sans MS" panose="030F0902030302020204" pitchFamily="66" charset="0"/>
                <a:cs typeface="Arial" panose="020B0604020202020204" pitchFamily="34" charset="0"/>
              </a:rPr>
              <a:t>Crossing Angle:</a:t>
            </a:r>
          </a:p>
        </p:txBody>
      </p:sp>
      <p:sp>
        <p:nvSpPr>
          <p:cNvPr id="20" name="TextBox 19">
            <a:extLst>
              <a:ext uri="{FF2B5EF4-FFF2-40B4-BE49-F238E27FC236}">
                <a16:creationId xmlns:a16="http://schemas.microsoft.com/office/drawing/2014/main" id="{0E8F7F6F-50F9-214E-BE09-EE513521A57E}"/>
              </a:ext>
            </a:extLst>
          </p:cNvPr>
          <p:cNvSpPr txBox="1"/>
          <p:nvPr/>
        </p:nvSpPr>
        <p:spPr>
          <a:xfrm>
            <a:off x="3534975" y="3511833"/>
            <a:ext cx="1080745" cy="369332"/>
          </a:xfrm>
          <a:prstGeom prst="rect">
            <a:avLst/>
          </a:prstGeom>
          <a:noFill/>
        </p:spPr>
        <p:txBody>
          <a:bodyPr wrap="none" rtlCol="0">
            <a:spAutoFit/>
          </a:bodyPr>
          <a:lstStyle/>
          <a:p>
            <a:r>
              <a:rPr lang="en-US" dirty="0">
                <a:latin typeface="Comic Sans MS" panose="030F0902030302020204" pitchFamily="66" charset="0"/>
                <a:cs typeface="Arial" panose="020B0604020202020204" pitchFamily="34" charset="0"/>
              </a:rPr>
              <a:t>25 </a:t>
            </a:r>
            <a:r>
              <a:rPr lang="en-US" dirty="0" err="1">
                <a:latin typeface="Comic Sans MS" panose="030F0902030302020204" pitchFamily="66" charset="0"/>
                <a:cs typeface="Arial" panose="020B0604020202020204" pitchFamily="34" charset="0"/>
              </a:rPr>
              <a:t>mrad</a:t>
            </a:r>
            <a:endParaRPr lang="en-US" dirty="0">
              <a:latin typeface="Comic Sans MS" panose="030F0902030302020204" pitchFamily="66" charset="0"/>
              <a:cs typeface="Arial" panose="020B0604020202020204" pitchFamily="34" charset="0"/>
            </a:endParaRPr>
          </a:p>
        </p:txBody>
      </p:sp>
      <p:sp>
        <p:nvSpPr>
          <p:cNvPr id="21" name="TextBox 20">
            <a:extLst>
              <a:ext uri="{FF2B5EF4-FFF2-40B4-BE49-F238E27FC236}">
                <a16:creationId xmlns:a16="http://schemas.microsoft.com/office/drawing/2014/main" id="{9AD8569E-CCC6-BE44-B402-F2A77327FF01}"/>
              </a:ext>
            </a:extLst>
          </p:cNvPr>
          <p:cNvSpPr txBox="1"/>
          <p:nvPr/>
        </p:nvSpPr>
        <p:spPr>
          <a:xfrm>
            <a:off x="6727100" y="3517119"/>
            <a:ext cx="1928733" cy="646331"/>
          </a:xfrm>
          <a:prstGeom prst="rect">
            <a:avLst/>
          </a:prstGeom>
          <a:noFill/>
        </p:spPr>
        <p:txBody>
          <a:bodyPr wrap="none" rtlCol="0">
            <a:spAutoFit/>
          </a:bodyPr>
          <a:lstStyle/>
          <a:p>
            <a:pPr algn="ctr"/>
            <a:r>
              <a:rPr lang="en-US" dirty="0">
                <a:latin typeface="Comic Sans MS" panose="030F0902030302020204" pitchFamily="66" charset="0"/>
                <a:cs typeface="Arial" panose="020B0604020202020204" pitchFamily="34" charset="0"/>
              </a:rPr>
              <a:t>35 </a:t>
            </a:r>
            <a:r>
              <a:rPr lang="en-US" dirty="0" err="1">
                <a:latin typeface="Comic Sans MS" panose="030F0902030302020204" pitchFamily="66" charset="0"/>
                <a:cs typeface="Arial" panose="020B0604020202020204" pitchFamily="34" charset="0"/>
              </a:rPr>
              <a:t>mrad</a:t>
            </a:r>
            <a:endParaRPr lang="en-US" dirty="0">
              <a:latin typeface="Comic Sans MS" panose="030F0902030302020204" pitchFamily="66" charset="0"/>
              <a:cs typeface="Arial" panose="020B0604020202020204" pitchFamily="34" charset="0"/>
            </a:endParaRPr>
          </a:p>
          <a:p>
            <a:pPr algn="ctr"/>
            <a:r>
              <a:rPr lang="en-US" dirty="0">
                <a:latin typeface="Comic Sans MS" panose="030F0902030302020204" pitchFamily="66" charset="0"/>
                <a:cs typeface="Arial" panose="020B0604020202020204" pitchFamily="34" charset="0"/>
              </a:rPr>
              <a:t>secondary focus</a:t>
            </a:r>
          </a:p>
        </p:txBody>
      </p:sp>
      <p:sp>
        <p:nvSpPr>
          <p:cNvPr id="22" name="TextBox 21">
            <a:extLst>
              <a:ext uri="{FF2B5EF4-FFF2-40B4-BE49-F238E27FC236}">
                <a16:creationId xmlns:a16="http://schemas.microsoft.com/office/drawing/2014/main" id="{A8F8DCF9-B46A-114D-BC47-766866F33BE9}"/>
              </a:ext>
            </a:extLst>
          </p:cNvPr>
          <p:cNvSpPr txBox="1"/>
          <p:nvPr/>
        </p:nvSpPr>
        <p:spPr>
          <a:xfrm>
            <a:off x="3195866" y="4002451"/>
            <a:ext cx="5118709" cy="923330"/>
          </a:xfrm>
          <a:prstGeom prst="rect">
            <a:avLst/>
          </a:prstGeom>
          <a:noFill/>
        </p:spPr>
        <p:txBody>
          <a:bodyPr wrap="none" rtlCol="0">
            <a:spAutoFit/>
          </a:bodyPr>
          <a:lstStyle/>
          <a:p>
            <a:pPr algn="ctr"/>
            <a:r>
              <a:rPr lang="en-US" dirty="0">
                <a:latin typeface="Comic Sans MS" panose="030F0902030302020204" pitchFamily="66" charset="0"/>
                <a:cs typeface="Arial" panose="020B0604020202020204" pitchFamily="34" charset="0"/>
              </a:rPr>
              <a:t>different blind spots</a:t>
            </a:r>
          </a:p>
          <a:p>
            <a:pPr algn="ctr"/>
            <a:r>
              <a:rPr lang="en-US" dirty="0">
                <a:latin typeface="Comic Sans MS" panose="030F0902030302020204" pitchFamily="66" charset="0"/>
                <a:cs typeface="Arial" panose="020B0604020202020204" pitchFamily="34" charset="0"/>
              </a:rPr>
              <a:t>different forward detectors and acceptances</a:t>
            </a:r>
          </a:p>
          <a:p>
            <a:pPr algn="ctr"/>
            <a:r>
              <a:rPr lang="en-US" dirty="0">
                <a:latin typeface="Comic Sans MS" panose="030F0902030302020204" pitchFamily="66" charset="0"/>
                <a:cs typeface="Arial" panose="020B0604020202020204" pitchFamily="34" charset="0"/>
              </a:rPr>
              <a:t>different acceptance of central detector</a:t>
            </a:r>
          </a:p>
        </p:txBody>
      </p:sp>
      <p:sp>
        <p:nvSpPr>
          <p:cNvPr id="23" name="TextBox 22">
            <a:extLst>
              <a:ext uri="{FF2B5EF4-FFF2-40B4-BE49-F238E27FC236}">
                <a16:creationId xmlns:a16="http://schemas.microsoft.com/office/drawing/2014/main" id="{7A990448-A164-284E-BF80-75BE77863C67}"/>
              </a:ext>
            </a:extLst>
          </p:cNvPr>
          <p:cNvSpPr txBox="1"/>
          <p:nvPr/>
        </p:nvSpPr>
        <p:spPr>
          <a:xfrm>
            <a:off x="3523729" y="4950554"/>
            <a:ext cx="4491935" cy="923330"/>
          </a:xfrm>
          <a:prstGeom prst="rect">
            <a:avLst/>
          </a:prstGeom>
          <a:noFill/>
        </p:spPr>
        <p:txBody>
          <a:bodyPr wrap="none" rtlCol="0">
            <a:spAutoFit/>
          </a:bodyPr>
          <a:lstStyle/>
          <a:p>
            <a:pPr algn="ctr"/>
            <a:r>
              <a:rPr lang="en-US" dirty="0">
                <a:latin typeface="Comic Sans MS" panose="030F0902030302020204" pitchFamily="66" charset="0"/>
                <a:cs typeface="Arial" panose="020B0604020202020204" pitchFamily="34" charset="0"/>
              </a:rPr>
              <a:t>more luminosity at lower E</a:t>
            </a:r>
            <a:r>
              <a:rPr lang="en-US" baseline="-25000" dirty="0">
                <a:latin typeface="Comic Sans MS" panose="030F0902030302020204" pitchFamily="66" charset="0"/>
                <a:cs typeface="Arial" panose="020B0604020202020204" pitchFamily="34" charset="0"/>
              </a:rPr>
              <a:t>CM</a:t>
            </a:r>
            <a:endParaRPr lang="en-US" dirty="0">
              <a:latin typeface="Comic Sans MS" panose="030F0902030302020204" pitchFamily="66" charset="0"/>
              <a:cs typeface="Arial" panose="020B0604020202020204" pitchFamily="34" charset="0"/>
            </a:endParaRPr>
          </a:p>
          <a:p>
            <a:pPr algn="ctr"/>
            <a:r>
              <a:rPr lang="en-US" dirty="0">
                <a:latin typeface="Comic Sans MS" panose="030F0902030302020204" pitchFamily="66" charset="0"/>
                <a:cs typeface="Arial" panose="020B0604020202020204" pitchFamily="34" charset="0"/>
              </a:rPr>
              <a:t>optimize Doublet focusing FDD vs. FDF</a:t>
            </a:r>
          </a:p>
          <a:p>
            <a:pPr algn="ctr"/>
            <a:r>
              <a:rPr lang="en-US" dirty="0">
                <a:solidFill>
                  <a:srgbClr val="0432FF"/>
                </a:solidFill>
                <a:latin typeface="Comic Sans MS" panose="030F0902030302020204" pitchFamily="66" charset="0"/>
                <a:sym typeface="Wingdings" pitchFamily="2" charset="2"/>
              </a:rPr>
              <a:t></a:t>
            </a:r>
            <a:r>
              <a:rPr lang="en-US" dirty="0">
                <a:latin typeface="Comic Sans MS" panose="030F0902030302020204" pitchFamily="66" charset="0"/>
                <a:sym typeface="Wingdings" pitchFamily="2" charset="2"/>
              </a:rPr>
              <a:t> </a:t>
            </a:r>
            <a:r>
              <a:rPr lang="en-US" dirty="0">
                <a:latin typeface="Comic Sans MS" panose="030F0902030302020204" pitchFamily="66" charset="0"/>
                <a:cs typeface="Arial" panose="020B0604020202020204" pitchFamily="34" charset="0"/>
                <a:sym typeface="Wingdings" pitchFamily="2" charset="2"/>
              </a:rPr>
              <a:t>impact of far forward </a:t>
            </a:r>
            <a:r>
              <a:rPr lang="en-US" dirty="0" err="1">
                <a:latin typeface="Comic Sans MS" panose="030F0902030302020204" pitchFamily="66" charset="0"/>
                <a:cs typeface="Arial" panose="020B0604020202020204" pitchFamily="34" charset="0"/>
                <a:sym typeface="Wingdings" pitchFamily="2" charset="2"/>
              </a:rPr>
              <a:t>p</a:t>
            </a:r>
            <a:r>
              <a:rPr lang="en-US" baseline="-25000" dirty="0" err="1">
                <a:latin typeface="Comic Sans MS" panose="030F0902030302020204" pitchFamily="66" charset="0"/>
                <a:cs typeface="Arial" panose="020B0604020202020204" pitchFamily="34" charset="0"/>
                <a:sym typeface="Wingdings" pitchFamily="2" charset="2"/>
              </a:rPr>
              <a:t>T</a:t>
            </a:r>
            <a:r>
              <a:rPr lang="en-US" dirty="0">
                <a:latin typeface="Comic Sans MS" panose="030F0902030302020204" pitchFamily="66" charset="0"/>
                <a:cs typeface="Arial" panose="020B0604020202020204" pitchFamily="34" charset="0"/>
                <a:sym typeface="Wingdings" pitchFamily="2" charset="2"/>
              </a:rPr>
              <a:t> acceptance</a:t>
            </a:r>
            <a:r>
              <a:rPr lang="en-US" dirty="0">
                <a:latin typeface="Comic Sans MS" panose="030F0902030302020204" pitchFamily="66" charset="0"/>
                <a:cs typeface="Arial" panose="020B0604020202020204" pitchFamily="34" charset="0"/>
              </a:rPr>
              <a:t> </a:t>
            </a:r>
          </a:p>
        </p:txBody>
      </p:sp>
      <p:sp>
        <p:nvSpPr>
          <p:cNvPr id="24" name="TextBox 23">
            <a:extLst>
              <a:ext uri="{FF2B5EF4-FFF2-40B4-BE49-F238E27FC236}">
                <a16:creationId xmlns:a16="http://schemas.microsoft.com/office/drawing/2014/main" id="{7BAFA659-1565-184B-9012-9727C76D2D44}"/>
              </a:ext>
            </a:extLst>
          </p:cNvPr>
          <p:cNvSpPr txBox="1"/>
          <p:nvPr/>
        </p:nvSpPr>
        <p:spPr>
          <a:xfrm>
            <a:off x="113680" y="5014707"/>
            <a:ext cx="1391728" cy="369332"/>
          </a:xfrm>
          <a:prstGeom prst="rect">
            <a:avLst/>
          </a:prstGeom>
          <a:noFill/>
        </p:spPr>
        <p:txBody>
          <a:bodyPr wrap="none" rtlCol="0">
            <a:spAutoFit/>
          </a:bodyPr>
          <a:lstStyle/>
          <a:p>
            <a:r>
              <a:rPr lang="en-US" dirty="0">
                <a:solidFill>
                  <a:srgbClr val="0432FF"/>
                </a:solidFill>
                <a:latin typeface="Comic Sans MS" panose="030F0902030302020204" pitchFamily="66" charset="0"/>
                <a:cs typeface="Arial" panose="020B0604020202020204" pitchFamily="34" charset="0"/>
              </a:rPr>
              <a:t>Luminosity:</a:t>
            </a:r>
          </a:p>
        </p:txBody>
      </p:sp>
      <p:sp>
        <p:nvSpPr>
          <p:cNvPr id="25" name="TextBox 24">
            <a:extLst>
              <a:ext uri="{FF2B5EF4-FFF2-40B4-BE49-F238E27FC236}">
                <a16:creationId xmlns:a16="http://schemas.microsoft.com/office/drawing/2014/main" id="{B51D4FE0-1C69-F94E-A601-EC4ECF18F142}"/>
              </a:ext>
            </a:extLst>
          </p:cNvPr>
          <p:cNvSpPr txBox="1"/>
          <p:nvPr/>
        </p:nvSpPr>
        <p:spPr>
          <a:xfrm>
            <a:off x="92466" y="5924366"/>
            <a:ext cx="1494320" cy="369332"/>
          </a:xfrm>
          <a:prstGeom prst="rect">
            <a:avLst/>
          </a:prstGeom>
          <a:noFill/>
        </p:spPr>
        <p:txBody>
          <a:bodyPr wrap="none" rtlCol="0">
            <a:spAutoFit/>
          </a:bodyPr>
          <a:lstStyle/>
          <a:p>
            <a:r>
              <a:rPr lang="en-US" dirty="0">
                <a:solidFill>
                  <a:srgbClr val="0432FF"/>
                </a:solidFill>
                <a:latin typeface="Comic Sans MS" panose="030F0902030302020204" pitchFamily="66" charset="0"/>
                <a:cs typeface="Arial" panose="020B0604020202020204" pitchFamily="34" charset="0"/>
              </a:rPr>
              <a:t>Experiment:</a:t>
            </a:r>
          </a:p>
        </p:txBody>
      </p:sp>
      <p:sp>
        <p:nvSpPr>
          <p:cNvPr id="26" name="TextBox 25">
            <a:extLst>
              <a:ext uri="{FF2B5EF4-FFF2-40B4-BE49-F238E27FC236}">
                <a16:creationId xmlns:a16="http://schemas.microsoft.com/office/drawing/2014/main" id="{EF193F74-334B-F843-AB48-F2965AEAF2EF}"/>
              </a:ext>
            </a:extLst>
          </p:cNvPr>
          <p:cNvSpPr txBox="1"/>
          <p:nvPr/>
        </p:nvSpPr>
        <p:spPr>
          <a:xfrm>
            <a:off x="4681074" y="5862722"/>
            <a:ext cx="2291012" cy="369332"/>
          </a:xfrm>
          <a:prstGeom prst="rect">
            <a:avLst/>
          </a:prstGeom>
          <a:noFill/>
        </p:spPr>
        <p:txBody>
          <a:bodyPr wrap="none" rtlCol="0">
            <a:spAutoFit/>
          </a:bodyPr>
          <a:lstStyle/>
          <a:p>
            <a:r>
              <a:rPr lang="en-US" dirty="0">
                <a:latin typeface="Comic Sans MS" panose="030F0902030302020204" pitchFamily="66" charset="0"/>
                <a:cs typeface="Arial" panose="020B0604020202020204" pitchFamily="34" charset="0"/>
              </a:rPr>
              <a:t>1.5 Tesla or 3 Tesla</a:t>
            </a:r>
          </a:p>
        </p:txBody>
      </p:sp>
      <p:sp>
        <p:nvSpPr>
          <p:cNvPr id="28" name="TextBox 27">
            <a:extLst>
              <a:ext uri="{FF2B5EF4-FFF2-40B4-BE49-F238E27FC236}">
                <a16:creationId xmlns:a16="http://schemas.microsoft.com/office/drawing/2014/main" id="{27F93FA5-56E7-0D47-9F32-A3DE25ED34BB}"/>
              </a:ext>
            </a:extLst>
          </p:cNvPr>
          <p:cNvSpPr txBox="1"/>
          <p:nvPr/>
        </p:nvSpPr>
        <p:spPr>
          <a:xfrm>
            <a:off x="3746622" y="6165785"/>
            <a:ext cx="4015844" cy="369332"/>
          </a:xfrm>
          <a:prstGeom prst="rect">
            <a:avLst/>
          </a:prstGeom>
          <a:noFill/>
        </p:spPr>
        <p:txBody>
          <a:bodyPr wrap="none" rtlCol="0">
            <a:spAutoFit/>
          </a:bodyPr>
          <a:lstStyle/>
          <a:p>
            <a:pPr algn="ctr"/>
            <a:r>
              <a:rPr lang="en-US" dirty="0">
                <a:latin typeface="Comic Sans MS" panose="030F0902030302020204" pitchFamily="66" charset="0"/>
                <a:cs typeface="Arial" panose="020B0604020202020204" pitchFamily="34" charset="0"/>
              </a:rPr>
              <a:t>different subdetector technologies</a:t>
            </a:r>
          </a:p>
        </p:txBody>
      </p:sp>
      <p:sp>
        <p:nvSpPr>
          <p:cNvPr id="5" name="Date Placeholder 4">
            <a:extLst>
              <a:ext uri="{FF2B5EF4-FFF2-40B4-BE49-F238E27FC236}">
                <a16:creationId xmlns:a16="http://schemas.microsoft.com/office/drawing/2014/main" id="{6C8589CC-AFEA-CB45-894D-B4C3F833EB62}"/>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2493396119"/>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EIC Project Status </a:t>
            </a:r>
          </a:p>
        </p:txBody>
      </p:sp>
      <p:sp>
        <p:nvSpPr>
          <p:cNvPr id="3" name="Date Placeholder 2">
            <a:extLst>
              <a:ext uri="{FF2B5EF4-FFF2-40B4-BE49-F238E27FC236}">
                <a16:creationId xmlns:a16="http://schemas.microsoft.com/office/drawing/2014/main" id="{6FABFFDC-17FE-4E48-8728-A02218EBDBAB}"/>
              </a:ext>
            </a:extLst>
          </p:cNvPr>
          <p:cNvSpPr>
            <a:spLocks noGrp="1"/>
          </p:cNvSpPr>
          <p:nvPr>
            <p:ph type="dt" sz="half" idx="10"/>
          </p:nvPr>
        </p:nvSpPr>
        <p:spPr/>
        <p:txBody>
          <a:bodyPr/>
          <a:lstStyle/>
          <a:p>
            <a:r>
              <a:rPr lang="en-US"/>
              <a:t>E.C. Aschenauer</a:t>
            </a:r>
            <a:endParaRPr lang="en-US" dirty="0"/>
          </a:p>
        </p:txBody>
      </p:sp>
      <p:sp>
        <p:nvSpPr>
          <p:cNvPr id="4" name="Slide Number Placeholder 3"/>
          <p:cNvSpPr>
            <a:spLocks noGrp="1"/>
          </p:cNvSpPr>
          <p:nvPr>
            <p:ph type="sldNum" sz="quarter" idx="12"/>
          </p:nvPr>
        </p:nvSpPr>
        <p:spPr/>
        <p:txBody>
          <a:bodyPr/>
          <a:lstStyle/>
          <a:p>
            <a:fld id="{E7C2DFF1-6A7E-5841-980E-96BA788216E4}" type="slidenum">
              <a:rPr lang="en-US" smtClean="0"/>
              <a:pPr/>
              <a:t>27</a:t>
            </a:fld>
            <a:endParaRPr lang="en-US"/>
          </a:p>
        </p:txBody>
      </p:sp>
      <p:pic>
        <p:nvPicPr>
          <p:cNvPr id="5" name="Picture 4"/>
          <p:cNvPicPr>
            <a:picLocks noChangeAspect="1"/>
          </p:cNvPicPr>
          <p:nvPr/>
        </p:nvPicPr>
        <p:blipFill>
          <a:blip r:embed="rId2"/>
          <a:stretch>
            <a:fillRect/>
          </a:stretch>
        </p:blipFill>
        <p:spPr>
          <a:xfrm>
            <a:off x="102894" y="563028"/>
            <a:ext cx="1629608" cy="2099109"/>
          </a:xfrm>
          <a:prstGeom prst="rect">
            <a:avLst/>
          </a:prstGeom>
        </p:spPr>
      </p:pic>
      <p:sp>
        <p:nvSpPr>
          <p:cNvPr id="6" name="TextBox 5"/>
          <p:cNvSpPr txBox="1"/>
          <p:nvPr/>
        </p:nvSpPr>
        <p:spPr>
          <a:xfrm>
            <a:off x="1732502" y="662849"/>
            <a:ext cx="2839498" cy="1754326"/>
          </a:xfrm>
          <a:prstGeom prst="rect">
            <a:avLst/>
          </a:prstGeom>
          <a:noFill/>
        </p:spPr>
        <p:txBody>
          <a:bodyPr wrap="square" rtlCol="0">
            <a:spAutoFit/>
          </a:bodyPr>
          <a:lstStyle/>
          <a:p>
            <a:r>
              <a:rPr lang="en-US" sz="1200" b="0" dirty="0">
                <a:effectLst/>
                <a:latin typeface="Comic Sans MS" panose="030F0902030302020204" pitchFamily="66" charset="0"/>
                <a:ea typeface="Comic Sans MS" charset="0"/>
                <a:cs typeface="Times New Roman" panose="02020603050405020304" pitchFamily="18" charset="0"/>
              </a:rPr>
              <a:t>The EIC received in the 2015 Long Range Planning of the NSAC the following recommendation</a:t>
            </a:r>
          </a:p>
          <a:p>
            <a:endParaRPr lang="en-US" sz="1200" b="0" dirty="0">
              <a:effectLst/>
              <a:latin typeface="Comic Sans MS" panose="030F0902030302020204" pitchFamily="66" charset="0"/>
              <a:ea typeface="Comic Sans MS" charset="0"/>
              <a:cs typeface="Times New Roman" panose="02020603050405020304" pitchFamily="18" charset="0"/>
            </a:endParaRPr>
          </a:p>
          <a:p>
            <a:r>
              <a:rPr lang="en-US" sz="1200" b="0" dirty="0">
                <a:solidFill>
                  <a:srgbClr val="0000FF"/>
                </a:solidFill>
                <a:effectLst/>
                <a:latin typeface="Comic Sans MS" panose="030F0902030302020204" pitchFamily="66" charset="0"/>
                <a:ea typeface="Comic Sans MS" charset="0"/>
                <a:cs typeface="Times New Roman" panose="02020603050405020304" pitchFamily="18" charset="0"/>
              </a:rPr>
              <a:t>“We recommend a high-energy high-luminosity polarized EIC as the highest priority for new facility construction following the completion of FRIB”</a:t>
            </a:r>
          </a:p>
        </p:txBody>
      </p:sp>
      <p:pic>
        <p:nvPicPr>
          <p:cNvPr id="10" name="Picture 9">
            <a:extLst>
              <a:ext uri="{FF2B5EF4-FFF2-40B4-BE49-F238E27FC236}">
                <a16:creationId xmlns:a16="http://schemas.microsoft.com/office/drawing/2014/main" id="{A16EFE7C-BCE2-BB42-A80D-EB417B7DCA65}"/>
              </a:ext>
            </a:extLst>
          </p:cNvPr>
          <p:cNvPicPr>
            <a:picLocks noChangeAspect="1"/>
          </p:cNvPicPr>
          <p:nvPr/>
        </p:nvPicPr>
        <p:blipFill>
          <a:blip r:embed="rId3"/>
          <a:stretch>
            <a:fillRect/>
          </a:stretch>
        </p:blipFill>
        <p:spPr>
          <a:xfrm>
            <a:off x="4470568" y="589538"/>
            <a:ext cx="1629607" cy="2293249"/>
          </a:xfrm>
          <a:prstGeom prst="rect">
            <a:avLst/>
          </a:prstGeom>
        </p:spPr>
      </p:pic>
      <p:sp>
        <p:nvSpPr>
          <p:cNvPr id="9" name="TextBox 8">
            <a:extLst>
              <a:ext uri="{FF2B5EF4-FFF2-40B4-BE49-F238E27FC236}">
                <a16:creationId xmlns:a16="http://schemas.microsoft.com/office/drawing/2014/main" id="{C6C2F6E3-0630-A346-BF9B-302C3C2FA155}"/>
              </a:ext>
            </a:extLst>
          </p:cNvPr>
          <p:cNvSpPr txBox="1"/>
          <p:nvPr/>
        </p:nvSpPr>
        <p:spPr>
          <a:xfrm>
            <a:off x="6100175" y="571500"/>
            <a:ext cx="2926285" cy="2631490"/>
          </a:xfrm>
          <a:prstGeom prst="rect">
            <a:avLst/>
          </a:prstGeom>
          <a:noFill/>
        </p:spPr>
        <p:txBody>
          <a:bodyPr wrap="square" rtlCol="0">
            <a:spAutoFit/>
          </a:bodyPr>
          <a:lstStyle/>
          <a:p>
            <a:r>
              <a:rPr lang="en-US" sz="1100" b="0" dirty="0">
                <a:effectLst/>
                <a:latin typeface="Comic Sans MS" panose="030F0902030302020204" pitchFamily="66" charset="0"/>
                <a:cs typeface="Times New Roman" panose="02020603050405020304" pitchFamily="18" charset="0"/>
              </a:rPr>
              <a:t>“… In summary, the committee finds a compelling scientific case for such a facility (</a:t>
            </a:r>
            <a:r>
              <a:rPr lang="en-US" sz="1100" b="0" dirty="0">
                <a:solidFill>
                  <a:srgbClr val="FF0000"/>
                </a:solidFill>
                <a:effectLst/>
                <a:latin typeface="Comic Sans MS" panose="030F0902030302020204" pitchFamily="66" charset="0"/>
                <a:cs typeface="Times New Roman" panose="02020603050405020304" pitchFamily="18" charset="0"/>
              </a:rPr>
              <a:t>the EIC</a:t>
            </a:r>
            <a:r>
              <a:rPr lang="en-US" sz="1100" b="0" dirty="0">
                <a:effectLst/>
                <a:latin typeface="Comic Sans MS" panose="030F0902030302020204" pitchFamily="66" charset="0"/>
                <a:cs typeface="Times New Roman" panose="02020603050405020304" pitchFamily="18" charset="0"/>
              </a:rPr>
              <a:t>). The science questions that an EIC will answer are central to completing an understanding of atoms as well as being integral to the agenda of nuclear physics today. In addition, the development of an EIC would advance accelerator science and technology in nuclear science; it would as well benefit other fields of accelerator-based science and society, from medicine through materials science to elementary particle physics.”</a:t>
            </a:r>
          </a:p>
          <a:p>
            <a:pPr algn="r"/>
            <a:r>
              <a:rPr lang="en-US" sz="1100" b="0" i="1" dirty="0">
                <a:effectLst/>
                <a:latin typeface="Comic Sans MS" panose="030F0902030302020204" pitchFamily="66" charset="0"/>
                <a:cs typeface="Times New Roman" panose="02020603050405020304" pitchFamily="18" charset="0"/>
              </a:rPr>
              <a:t>Released July 24, 2018</a:t>
            </a:r>
          </a:p>
        </p:txBody>
      </p:sp>
      <p:sp>
        <p:nvSpPr>
          <p:cNvPr id="11" name="Curved Right Arrow 10">
            <a:extLst>
              <a:ext uri="{FF2B5EF4-FFF2-40B4-BE49-F238E27FC236}">
                <a16:creationId xmlns:a16="http://schemas.microsoft.com/office/drawing/2014/main" id="{C47E4C04-4A49-F046-AACF-74FADBC55DBA}"/>
              </a:ext>
            </a:extLst>
          </p:cNvPr>
          <p:cNvSpPr/>
          <p:nvPr/>
        </p:nvSpPr>
        <p:spPr bwMode="auto">
          <a:xfrm>
            <a:off x="751149" y="3009393"/>
            <a:ext cx="558800"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TextBox 11">
            <a:extLst>
              <a:ext uri="{FF2B5EF4-FFF2-40B4-BE49-F238E27FC236}">
                <a16:creationId xmlns:a16="http://schemas.microsoft.com/office/drawing/2014/main" id="{47A32846-71E1-004C-80D3-48C855A851F4}"/>
              </a:ext>
            </a:extLst>
          </p:cNvPr>
          <p:cNvSpPr txBox="1"/>
          <p:nvPr/>
        </p:nvSpPr>
        <p:spPr>
          <a:xfrm>
            <a:off x="1333102" y="2969958"/>
            <a:ext cx="7241085" cy="707886"/>
          </a:xfrm>
          <a:prstGeom prst="rect">
            <a:avLst/>
          </a:prstGeom>
          <a:noFill/>
        </p:spPr>
        <p:txBody>
          <a:bodyPr wrap="none" rtlCol="0">
            <a:spAutoFit/>
          </a:bodyPr>
          <a:lstStyle/>
          <a:p>
            <a:pPr algn="l"/>
            <a:r>
              <a:rPr lang="en-US" sz="2000" dirty="0">
                <a:latin typeface="Comic Sans MS" panose="030F0902030302020204" pitchFamily="66" charset="0"/>
              </a:rPr>
              <a:t>January 2020: CD-0 &amp; site selection </a:t>
            </a:r>
            <a:r>
              <a:rPr lang="en-US" sz="2000" dirty="0">
                <a:latin typeface="Comic Sans MS" panose="030F0902030302020204" pitchFamily="66" charset="0"/>
                <a:sym typeface="Wingdings" pitchFamily="2" charset="2"/>
              </a:rPr>
              <a:t> BNL</a:t>
            </a:r>
          </a:p>
          <a:p>
            <a:r>
              <a:rPr lang="en-US" sz="2000" dirty="0">
                <a:solidFill>
                  <a:srgbClr val="0432FF"/>
                </a:solidFill>
                <a:latin typeface="Comic Sans MS" panose="030F0902030302020204" pitchFamily="66" charset="0"/>
                <a:sym typeface="Wingdings" pitchFamily="2" charset="2"/>
              </a:rPr>
              <a:t>January 2021: </a:t>
            </a:r>
            <a:r>
              <a:rPr lang="en-US" sz="2000" dirty="0">
                <a:solidFill>
                  <a:srgbClr val="0432FF"/>
                </a:solidFill>
                <a:latin typeface="Comic Sans MS" panose="030F0902030302020204" pitchFamily="66" charset="0"/>
              </a:rPr>
              <a:t>DOE CD-1 Review </a:t>
            </a:r>
            <a:r>
              <a:rPr lang="en-US" sz="2000" dirty="0">
                <a:solidFill>
                  <a:srgbClr val="0432FF"/>
                </a:solidFill>
                <a:latin typeface="Comic Sans MS" panose="030F0902030302020204" pitchFamily="66" charset="0"/>
                <a:sym typeface="Wingdings" pitchFamily="2" charset="2"/>
              </a:rPr>
              <a:t> Move forward to CD-1  </a:t>
            </a:r>
          </a:p>
        </p:txBody>
      </p:sp>
      <p:graphicFrame>
        <p:nvGraphicFramePr>
          <p:cNvPr id="15" name="Table 6">
            <a:extLst>
              <a:ext uri="{FF2B5EF4-FFF2-40B4-BE49-F238E27FC236}">
                <a16:creationId xmlns:a16="http://schemas.microsoft.com/office/drawing/2014/main" id="{0008CD33-E9B2-4A4F-98E3-A35424806BF9}"/>
              </a:ext>
            </a:extLst>
          </p:cNvPr>
          <p:cNvGraphicFramePr>
            <a:graphicFrameLocks noGrp="1"/>
          </p:cNvGraphicFramePr>
          <p:nvPr>
            <p:extLst>
              <p:ext uri="{D42A27DB-BD31-4B8C-83A1-F6EECF244321}">
                <p14:modId xmlns:p14="http://schemas.microsoft.com/office/powerpoint/2010/main" val="2260967731"/>
              </p:ext>
            </p:extLst>
          </p:nvPr>
        </p:nvGraphicFramePr>
        <p:xfrm>
          <a:off x="1619402" y="3746604"/>
          <a:ext cx="5551959" cy="2743200"/>
        </p:xfrm>
        <a:graphic>
          <a:graphicData uri="http://schemas.openxmlformats.org/drawingml/2006/table">
            <a:tbl>
              <a:tblPr firstRow="1" bandRow="1">
                <a:tableStyleId>{5C22544A-7EE6-4342-B048-85BDC9FD1C3A}</a:tableStyleId>
              </a:tblPr>
              <a:tblGrid>
                <a:gridCol w="3435483">
                  <a:extLst>
                    <a:ext uri="{9D8B030D-6E8A-4147-A177-3AD203B41FA5}">
                      <a16:colId xmlns:a16="http://schemas.microsoft.com/office/drawing/2014/main" val="4088100529"/>
                    </a:ext>
                  </a:extLst>
                </a:gridCol>
                <a:gridCol w="2116476">
                  <a:extLst>
                    <a:ext uri="{9D8B030D-6E8A-4147-A177-3AD203B41FA5}">
                      <a16:colId xmlns:a16="http://schemas.microsoft.com/office/drawing/2014/main" val="4000952207"/>
                    </a:ext>
                  </a:extLst>
                </a:gridCol>
              </a:tblGrid>
              <a:tr h="267858">
                <a:tc>
                  <a:txBody>
                    <a:bodyPr/>
                    <a:lstStyle/>
                    <a:p>
                      <a:r>
                        <a:rPr lang="en-US" sz="1400" b="0" dirty="0">
                          <a:solidFill>
                            <a:schemeClr val="tx1"/>
                          </a:solidFill>
                          <a:latin typeface="Arial" panose="020B0604020202020204" pitchFamily="34" charset="0"/>
                          <a:cs typeface="Arial" panose="020B0604020202020204" pitchFamily="34" charset="0"/>
                        </a:rPr>
                        <a:t>Accelerator Technical Reviews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dirty="0">
                          <a:solidFill>
                            <a:schemeClr val="tx1"/>
                          </a:solidFill>
                          <a:latin typeface="Arial" panose="020B0604020202020204" pitchFamily="34" charset="0"/>
                          <a:cs typeface="Arial" panose="020B0604020202020204" pitchFamily="34" charset="0"/>
                        </a:rPr>
                        <a:t>Spring -- Autumn 2021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4755421"/>
                  </a:ext>
                </a:extLst>
              </a:tr>
              <a:tr h="2678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Start Preliminary Design</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April 2021</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854427"/>
                  </a:ext>
                </a:extLst>
              </a:tr>
              <a:tr h="267858">
                <a:tc>
                  <a:txBody>
                    <a:bodyPr/>
                    <a:lstStyle/>
                    <a:p>
                      <a:r>
                        <a:rPr lang="en-US" sz="1400" b="0" dirty="0">
                          <a:solidFill>
                            <a:schemeClr val="tx1"/>
                          </a:solidFill>
                          <a:latin typeface="Arial" panose="020B0604020202020204" pitchFamily="34" charset="0"/>
                          <a:cs typeface="Arial" panose="020B0604020202020204" pitchFamily="34" charset="0"/>
                        </a:rPr>
                        <a:t>Detector Proposals Submitted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dirty="0">
                          <a:solidFill>
                            <a:schemeClr val="tx1"/>
                          </a:solidFill>
                          <a:latin typeface="Arial" panose="020B0604020202020204" pitchFamily="34" charset="0"/>
                          <a:cs typeface="Arial" panose="020B0604020202020204" pitchFamily="34" charset="0"/>
                        </a:rPr>
                        <a:t>December 2021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1768719"/>
                  </a:ext>
                </a:extLst>
              </a:tr>
              <a:tr h="2678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Selection of Project Detector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March 2022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838946"/>
                  </a:ext>
                </a:extLst>
              </a:tr>
              <a:tr h="267858">
                <a:tc>
                  <a:txBody>
                    <a:bodyPr/>
                    <a:lstStyle/>
                    <a:p>
                      <a:r>
                        <a:rPr lang="en-US" sz="1400" dirty="0">
                          <a:latin typeface="Arial" panose="020B0604020202020204" pitchFamily="34" charset="0"/>
                          <a:cs typeface="Arial" panose="020B0604020202020204" pitchFamily="34" charset="0"/>
                        </a:rPr>
                        <a:t>Start Earned Value Tracking</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dirty="0">
                          <a:latin typeface="Arial" panose="020B0604020202020204" pitchFamily="34" charset="0"/>
                          <a:cs typeface="Arial" panose="020B0604020202020204" pitchFamily="34" charset="0"/>
                        </a:rPr>
                        <a:t>Summer 2022</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677082"/>
                  </a:ext>
                </a:extLst>
              </a:tr>
              <a:tr h="267858">
                <a:tc>
                  <a:txBody>
                    <a:bodyPr/>
                    <a:lstStyle/>
                    <a:p>
                      <a:r>
                        <a:rPr lang="en-US" sz="1400" b="0" dirty="0">
                          <a:solidFill>
                            <a:schemeClr val="tx1"/>
                          </a:solidFill>
                          <a:latin typeface="Arial" panose="020B0604020202020204" pitchFamily="34" charset="0"/>
                          <a:cs typeface="Arial" panose="020B0604020202020204" pitchFamily="34" charset="0"/>
                        </a:rPr>
                        <a:t>Clarify In-kind Deliverables - Agreements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dirty="0">
                          <a:solidFill>
                            <a:schemeClr val="tx1"/>
                          </a:solidFill>
                          <a:latin typeface="Arial" panose="020B0604020202020204" pitchFamily="34" charset="0"/>
                          <a:cs typeface="Arial" panose="020B0604020202020204" pitchFamily="34" charset="0"/>
                        </a:rPr>
                        <a:t>Summer/Fall 2022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1752137"/>
                  </a:ext>
                </a:extLst>
              </a:tr>
              <a:tr h="2678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FF"/>
                          </a:solidFill>
                          <a:latin typeface="Arial" panose="020B0604020202020204" pitchFamily="34" charset="0"/>
                          <a:cs typeface="Arial" panose="020B0604020202020204" pitchFamily="34" charset="0"/>
                        </a:rPr>
                        <a:t>Goal for CD-2 Approval</a:t>
                      </a:r>
                      <a:endParaRPr lang="en-US" sz="1400" b="0" dirty="0">
                        <a:solidFill>
                          <a:srgbClr val="0000FF"/>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solidFill>
                            <a:srgbClr val="0000FF"/>
                          </a:solidFill>
                          <a:latin typeface="Arial" panose="020B0604020202020204" pitchFamily="34" charset="0"/>
                          <a:cs typeface="Arial" panose="020B0604020202020204" pitchFamily="34" charset="0"/>
                        </a:rPr>
                        <a:t>January 2023</a:t>
                      </a:r>
                      <a:endParaRPr lang="en-US" sz="1400" b="0" dirty="0">
                        <a:solidFill>
                          <a:srgbClr val="0000FF"/>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6265322"/>
                  </a:ext>
                </a:extLst>
              </a:tr>
              <a:tr h="5157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Goal for CD-3 Approval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b="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Goal for </a:t>
                      </a:r>
                      <a:r>
                        <a:rPr lang="en-US" sz="1400" b="0" dirty="0">
                          <a:latin typeface="Arial" panose="020B0604020202020204" pitchFamily="34" charset="0"/>
                          <a:cs typeface="Arial" panose="020B0604020202020204" pitchFamily="34" charset="0"/>
                        </a:rPr>
                        <a:t>CD-4  Early Project Completion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dirty="0">
                          <a:latin typeface="Arial" panose="020B0604020202020204" pitchFamily="34" charset="0"/>
                          <a:cs typeface="Arial" panose="020B0604020202020204" pitchFamily="34" charset="0"/>
                        </a:rPr>
                        <a:t>March 2024</a:t>
                      </a:r>
                    </a:p>
                    <a:p>
                      <a:pPr algn="r"/>
                      <a:endParaRPr lang="en-US" sz="600" b="1" dirty="0">
                        <a:solidFill>
                          <a:schemeClr val="tx1"/>
                        </a:solidFill>
                        <a:latin typeface="Arial" panose="020B0604020202020204" pitchFamily="34" charset="0"/>
                        <a:cs typeface="Arial" panose="020B0604020202020204" pitchFamily="34" charset="0"/>
                      </a:endParaRPr>
                    </a:p>
                    <a:p>
                      <a:pPr algn="r"/>
                      <a:r>
                        <a:rPr lang="en-US" sz="1400" b="1" dirty="0">
                          <a:solidFill>
                            <a:srgbClr val="0432FF"/>
                          </a:solidFill>
                          <a:latin typeface="Arial" panose="020B0604020202020204" pitchFamily="34" charset="0"/>
                          <a:cs typeface="Arial" panose="020B0604020202020204" pitchFamily="34" charset="0"/>
                        </a:rPr>
                        <a:t>July 2031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9058071"/>
                  </a:ext>
                </a:extLst>
              </a:tr>
            </a:tbl>
          </a:graphicData>
        </a:graphic>
      </p:graphicFrame>
    </p:spTree>
    <p:extLst>
      <p:ext uri="{BB962C8B-B14F-4D97-AF65-F5344CB8AC3E}">
        <p14:creationId xmlns:p14="http://schemas.microsoft.com/office/powerpoint/2010/main" val="779420289"/>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D9E5C89-ED40-C741-891F-A9B6659D9B51}"/>
              </a:ext>
            </a:extLst>
          </p:cNvPr>
          <p:cNvSpPr>
            <a:spLocks noGrp="1"/>
          </p:cNvSpPr>
          <p:nvPr>
            <p:ph type="dt" sz="half" idx="10"/>
          </p:nvPr>
        </p:nvSpPr>
        <p:spPr/>
        <p:txBody>
          <a:bodyPr/>
          <a:lstStyle/>
          <a:p>
            <a:r>
              <a:rPr lang="en-US"/>
              <a:t>E.C. Aschenauer</a:t>
            </a:r>
            <a:endParaRPr lang="en-US" dirty="0"/>
          </a:p>
        </p:txBody>
      </p:sp>
      <p:sp>
        <p:nvSpPr>
          <p:cNvPr id="4" name="Slide Number Placeholder 3">
            <a:extLst>
              <a:ext uri="{FF2B5EF4-FFF2-40B4-BE49-F238E27FC236}">
                <a16:creationId xmlns:a16="http://schemas.microsoft.com/office/drawing/2014/main" id="{AC49AAE8-44EA-4BFE-B5E7-9F6CB08E334F}"/>
              </a:ext>
            </a:extLst>
          </p:cNvPr>
          <p:cNvSpPr>
            <a:spLocks noGrp="1"/>
          </p:cNvSpPr>
          <p:nvPr>
            <p:ph type="sldNum" sz="quarter" idx="12"/>
          </p:nvPr>
        </p:nvSpPr>
        <p:spPr/>
        <p:txBody>
          <a:bodyPr/>
          <a:lstStyle/>
          <a:p>
            <a:fld id="{893C5830-40F3-F04E-B2E3-10E6672BA8FF}" type="slidenum">
              <a:rPr lang="en-US" smtClean="0"/>
              <a:pPr/>
              <a:t>28</a:t>
            </a:fld>
            <a:endParaRPr lang="en-US" dirty="0"/>
          </a:p>
        </p:txBody>
      </p:sp>
      <p:sp>
        <p:nvSpPr>
          <p:cNvPr id="2" name="Title 1">
            <a:extLst>
              <a:ext uri="{FF2B5EF4-FFF2-40B4-BE49-F238E27FC236}">
                <a16:creationId xmlns:a16="http://schemas.microsoft.com/office/drawing/2014/main" id="{6636AA7B-FF41-4E70-837B-2F78A5E616CC}"/>
              </a:ext>
            </a:extLst>
          </p:cNvPr>
          <p:cNvSpPr>
            <a:spLocks noGrp="1"/>
          </p:cNvSpPr>
          <p:nvPr>
            <p:ph type="title"/>
          </p:nvPr>
        </p:nvSpPr>
        <p:spPr/>
        <p:txBody>
          <a:bodyPr>
            <a:normAutofit/>
          </a:bodyPr>
          <a:lstStyle/>
          <a:p>
            <a:r>
              <a:rPr lang="en-US" dirty="0"/>
              <a:t>Experimental Program Preparation</a:t>
            </a:r>
          </a:p>
        </p:txBody>
      </p:sp>
      <p:sp>
        <p:nvSpPr>
          <p:cNvPr id="7" name="Content Placeholder 2">
            <a:extLst>
              <a:ext uri="{FF2B5EF4-FFF2-40B4-BE49-F238E27FC236}">
                <a16:creationId xmlns:a16="http://schemas.microsoft.com/office/drawing/2014/main" id="{29933DFE-D59E-5542-9DBE-F37179A81808}"/>
              </a:ext>
            </a:extLst>
          </p:cNvPr>
          <p:cNvSpPr>
            <a:spLocks noGrp="1"/>
          </p:cNvSpPr>
          <p:nvPr>
            <p:ph idx="4294967295"/>
          </p:nvPr>
        </p:nvSpPr>
        <p:spPr>
          <a:xfrm>
            <a:off x="523761" y="832829"/>
            <a:ext cx="8086725" cy="884238"/>
          </a:xfrm>
        </p:spPr>
        <p:txBody>
          <a:bodyPr>
            <a:normAutofit/>
          </a:bodyPr>
          <a:lstStyle/>
          <a:p>
            <a:pPr marL="0" indent="0">
              <a:buNone/>
            </a:pPr>
            <a:r>
              <a:rPr lang="en-US" sz="2000" dirty="0">
                <a:latin typeface="Comic Sans MS" panose="030F0902030302020204" pitchFamily="66" charset="0"/>
                <a:cs typeface="Arial" panose="020B0604020202020204" pitchFamily="34" charset="0"/>
                <a:hlinkClick r:id="rId3"/>
              </a:rPr>
              <a:t>Yellow Report</a:t>
            </a:r>
            <a:r>
              <a:rPr lang="en-US" sz="2000" dirty="0">
                <a:latin typeface="Comic Sans MS" panose="030F0902030302020204" pitchFamily="66" charset="0"/>
                <a:cs typeface="Arial" panose="020B0604020202020204" pitchFamily="34" charset="0"/>
              </a:rPr>
              <a:t> and </a:t>
            </a:r>
            <a:r>
              <a:rPr lang="en-US" sz="2000" dirty="0">
                <a:latin typeface="Comic Sans MS" panose="030F0902030302020204" pitchFamily="66" charset="0"/>
                <a:cs typeface="Arial" panose="020B0604020202020204" pitchFamily="34" charset="0"/>
                <a:hlinkClick r:id="rId4"/>
              </a:rPr>
              <a:t>EIC Conceptual Design Report</a:t>
            </a:r>
            <a:r>
              <a:rPr lang="en-US" sz="2000" dirty="0">
                <a:latin typeface="Comic Sans MS" panose="030F0902030302020204" pitchFamily="66" charset="0"/>
                <a:cs typeface="Arial" panose="020B0604020202020204" pitchFamily="34" charset="0"/>
              </a:rPr>
              <a:t> are both available and include the reference detector concept.</a:t>
            </a:r>
          </a:p>
        </p:txBody>
      </p:sp>
      <p:graphicFrame>
        <p:nvGraphicFramePr>
          <p:cNvPr id="6" name="Table 5">
            <a:extLst>
              <a:ext uri="{FF2B5EF4-FFF2-40B4-BE49-F238E27FC236}">
                <a16:creationId xmlns:a16="http://schemas.microsoft.com/office/drawing/2014/main" id="{4A244B18-5252-4E41-A1FC-7715999AE7C3}"/>
              </a:ext>
            </a:extLst>
          </p:cNvPr>
          <p:cNvGraphicFramePr>
            <a:graphicFrameLocks noGrp="1"/>
          </p:cNvGraphicFramePr>
          <p:nvPr>
            <p:extLst>
              <p:ext uri="{D42A27DB-BD31-4B8C-83A1-F6EECF244321}">
                <p14:modId xmlns:p14="http://schemas.microsoft.com/office/powerpoint/2010/main" val="1581700670"/>
              </p:ext>
            </p:extLst>
          </p:nvPr>
        </p:nvGraphicFramePr>
        <p:xfrm>
          <a:off x="793674" y="1601527"/>
          <a:ext cx="7572499" cy="3456555"/>
        </p:xfrm>
        <a:graphic>
          <a:graphicData uri="http://schemas.openxmlformats.org/drawingml/2006/table">
            <a:tbl>
              <a:tblPr firstRow="1" bandRow="1">
                <a:tableStyleId>{5C22544A-7EE6-4342-B048-85BDC9FD1C3A}</a:tableStyleId>
              </a:tblPr>
              <a:tblGrid>
                <a:gridCol w="598022">
                  <a:extLst>
                    <a:ext uri="{9D8B030D-6E8A-4147-A177-3AD203B41FA5}">
                      <a16:colId xmlns:a16="http://schemas.microsoft.com/office/drawing/2014/main" val="3045809689"/>
                    </a:ext>
                  </a:extLst>
                </a:gridCol>
                <a:gridCol w="5102365">
                  <a:extLst>
                    <a:ext uri="{9D8B030D-6E8A-4147-A177-3AD203B41FA5}">
                      <a16:colId xmlns:a16="http://schemas.microsoft.com/office/drawing/2014/main" val="1957203897"/>
                    </a:ext>
                  </a:extLst>
                </a:gridCol>
                <a:gridCol w="1872112">
                  <a:extLst>
                    <a:ext uri="{9D8B030D-6E8A-4147-A177-3AD203B41FA5}">
                      <a16:colId xmlns:a16="http://schemas.microsoft.com/office/drawing/2014/main" val="862339206"/>
                    </a:ext>
                  </a:extLst>
                </a:gridCol>
              </a:tblGrid>
              <a:tr h="358556">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BNL and TJNAF Jointly Leading Process to Select Project Detector</a:t>
                      </a: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BNL and TJNAF Jointly Leading Process to Select Project Detector</a:t>
                      </a:r>
                    </a:p>
                  </a:txBody>
                  <a:tcPr/>
                </a:tc>
                <a:tc hMerge="1">
                  <a:txBody>
                    <a:bodyPr/>
                    <a:lstStyle/>
                    <a:p>
                      <a:endParaRPr lang="en-US" dirty="0"/>
                    </a:p>
                  </a:txBody>
                  <a:tcPr/>
                </a:tc>
                <a:extLst>
                  <a:ext uri="{0D108BD9-81ED-4DB2-BD59-A6C34878D82A}">
                    <a16:rowId xmlns:a16="http://schemas.microsoft.com/office/drawing/2014/main" val="3118463211"/>
                  </a:ext>
                </a:extLst>
              </a:tr>
              <a:tr h="423949">
                <a:tc rowSpan="3">
                  <a:txBody>
                    <a:bodyPr/>
                    <a:lstStyle/>
                    <a:p>
                      <a:pPr algn="ctr"/>
                      <a:r>
                        <a:rPr lang="en-US" sz="2000" dirty="0">
                          <a:latin typeface="Arial" panose="020B0604020202020204" pitchFamily="34" charset="0"/>
                          <a:cs typeface="Arial" panose="020B0604020202020204" pitchFamily="34" charset="0"/>
                        </a:rPr>
                        <a:t>2020</a:t>
                      </a:r>
                    </a:p>
                  </a:txBody>
                  <a:tcPr vert="vert270"/>
                </a:tc>
                <a:tc>
                  <a:txBody>
                    <a:bodyPr/>
                    <a:lstStyle/>
                    <a:p>
                      <a:r>
                        <a:rPr lang="en-US" sz="1800" dirty="0">
                          <a:latin typeface="Arial" panose="020B0604020202020204" pitchFamily="34" charset="0"/>
                          <a:cs typeface="Arial" panose="020B0604020202020204" pitchFamily="34" charset="0"/>
                        </a:rPr>
                        <a:t>Call for Expressions of Interest (EOI)</a:t>
                      </a:r>
                    </a:p>
                    <a:p>
                      <a:r>
                        <a:rPr lang="en-US" sz="1600" dirty="0">
                          <a:latin typeface="Arial" panose="020B0604020202020204" pitchFamily="34" charset="0"/>
                          <a:cs typeface="Arial" panose="020B0604020202020204" pitchFamily="34" charset="0"/>
                        </a:rPr>
                        <a:t>https://</a:t>
                      </a:r>
                      <a:r>
                        <a:rPr lang="en-US" sz="1600" dirty="0" err="1">
                          <a:latin typeface="Arial" panose="020B0604020202020204" pitchFamily="34" charset="0"/>
                          <a:cs typeface="Arial" panose="020B0604020202020204" pitchFamily="34" charset="0"/>
                        </a:rPr>
                        <a:t>www.bnl.gov</a:t>
                      </a: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eic</a:t>
                      </a: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EOI.php</a:t>
                      </a:r>
                      <a:endParaRPr lang="en-US" sz="1600" dirty="0">
                        <a:latin typeface="Arial" panose="020B0604020202020204" pitchFamily="34" charset="0"/>
                        <a:cs typeface="Arial" panose="020B0604020202020204" pitchFamily="34" charset="0"/>
                      </a:endParaRPr>
                    </a:p>
                  </a:txBody>
                  <a:tcPr/>
                </a:tc>
                <a:tc>
                  <a:txBody>
                    <a:bodyPr/>
                    <a:lstStyle/>
                    <a:p>
                      <a:pPr algn="r"/>
                      <a:r>
                        <a:rPr lang="en-US" sz="1800" dirty="0">
                          <a:latin typeface="Arial" panose="020B0604020202020204" pitchFamily="34" charset="0"/>
                          <a:cs typeface="Arial" panose="020B0604020202020204" pitchFamily="34" charset="0"/>
                        </a:rPr>
                        <a:t>May 2020</a:t>
                      </a:r>
                    </a:p>
                  </a:txBody>
                  <a:tcPr/>
                </a:tc>
                <a:extLst>
                  <a:ext uri="{0D108BD9-81ED-4DB2-BD59-A6C34878D82A}">
                    <a16:rowId xmlns:a16="http://schemas.microsoft.com/office/drawing/2014/main" val="1364008569"/>
                  </a:ext>
                </a:extLst>
              </a:tr>
              <a:tr h="358556">
                <a:tc vMerge="1">
                  <a:txBody>
                    <a:bodyPr/>
                    <a:lstStyle/>
                    <a:p>
                      <a:endParaRPr lang="en-US" sz="1800" dirty="0">
                        <a:latin typeface="Arial" panose="020B0604020202020204" pitchFamily="34" charset="0"/>
                        <a:cs typeface="Arial" panose="020B0604020202020204" pitchFamily="34" charset="0"/>
                      </a:endParaRPr>
                    </a:p>
                  </a:txBody>
                  <a:tcPr/>
                </a:tc>
                <a:tc>
                  <a:txBody>
                    <a:bodyPr/>
                    <a:lstStyle/>
                    <a:p>
                      <a:r>
                        <a:rPr lang="en-US" sz="1800" dirty="0">
                          <a:latin typeface="Arial" panose="020B0604020202020204" pitchFamily="34" charset="0"/>
                          <a:cs typeface="Arial" panose="020B0604020202020204" pitchFamily="34" charset="0"/>
                        </a:rPr>
                        <a:t>EOI Responses Submitted</a:t>
                      </a:r>
                    </a:p>
                  </a:txBody>
                  <a:tcPr/>
                </a:tc>
                <a:tc>
                  <a:txBody>
                    <a:bodyPr/>
                    <a:lstStyle/>
                    <a:p>
                      <a:pPr algn="r"/>
                      <a:r>
                        <a:rPr lang="en-US" sz="1800" dirty="0">
                          <a:latin typeface="Arial" panose="020B0604020202020204" pitchFamily="34" charset="0"/>
                          <a:cs typeface="Arial" panose="020B0604020202020204" pitchFamily="34" charset="0"/>
                        </a:rPr>
                        <a:t>November 2020</a:t>
                      </a:r>
                    </a:p>
                  </a:txBody>
                  <a:tcPr/>
                </a:tc>
                <a:extLst>
                  <a:ext uri="{0D108BD9-81ED-4DB2-BD59-A6C34878D82A}">
                    <a16:rowId xmlns:a16="http://schemas.microsoft.com/office/drawing/2014/main" val="872414576"/>
                  </a:ext>
                </a:extLst>
              </a:tr>
              <a:tr h="408555">
                <a:tc vMerge="1">
                  <a:txBody>
                    <a:bodyPr/>
                    <a:lstStyle/>
                    <a:p>
                      <a:endParaRPr lang="en-US" sz="1800" dirty="0">
                        <a:latin typeface="Arial" panose="020B0604020202020204" pitchFamily="34" charset="0"/>
                        <a:cs typeface="Arial" panose="020B0604020202020204" pitchFamily="34" charset="0"/>
                      </a:endParaRPr>
                    </a:p>
                  </a:txBody>
                  <a:tcPr/>
                </a:tc>
                <a:tc>
                  <a:txBody>
                    <a:bodyPr/>
                    <a:lstStyle/>
                    <a:p>
                      <a:r>
                        <a:rPr lang="en-US" sz="1800" dirty="0">
                          <a:latin typeface="Arial" panose="020B0604020202020204" pitchFamily="34" charset="0"/>
                          <a:cs typeface="Arial" panose="020B0604020202020204" pitchFamily="34" charset="0"/>
                        </a:rPr>
                        <a:t>Assessment of EOI Responses</a:t>
                      </a:r>
                    </a:p>
                  </a:txBody>
                  <a:tcPr/>
                </a:tc>
                <a:tc>
                  <a:txBody>
                    <a:bodyPr/>
                    <a:lstStyle/>
                    <a:p>
                      <a:pPr algn="r"/>
                      <a:r>
                        <a:rPr lang="en-US" sz="1800" dirty="0">
                          <a:latin typeface="Arial" panose="020B0604020202020204" pitchFamily="34" charset="0"/>
                          <a:cs typeface="Arial" panose="020B0604020202020204" pitchFamily="34" charset="0"/>
                        </a:rPr>
                        <a:t>On-going</a:t>
                      </a:r>
                    </a:p>
                  </a:txBody>
                  <a:tcPr/>
                </a:tc>
                <a:extLst>
                  <a:ext uri="{0D108BD9-81ED-4DB2-BD59-A6C34878D82A}">
                    <a16:rowId xmlns:a16="http://schemas.microsoft.com/office/drawing/2014/main" val="87296475"/>
                  </a:ext>
                </a:extLst>
              </a:tr>
              <a:tr h="358556">
                <a:tc rowSpan="3">
                  <a:txBody>
                    <a:bodyPr/>
                    <a:lstStyle/>
                    <a:p>
                      <a:pPr algn="ctr"/>
                      <a:r>
                        <a:rPr lang="en-US" sz="2000" dirty="0">
                          <a:latin typeface="Arial" panose="020B0604020202020204" pitchFamily="34" charset="0"/>
                          <a:cs typeface="Arial" panose="020B0604020202020204" pitchFamily="34" charset="0"/>
                        </a:rPr>
                        <a:t>2021</a:t>
                      </a:r>
                    </a:p>
                  </a:txBody>
                  <a:tcPr vert="vert270"/>
                </a:tc>
                <a:tc>
                  <a:txBody>
                    <a:bodyPr/>
                    <a:lstStyle/>
                    <a:p>
                      <a:r>
                        <a:rPr lang="en-US" sz="1800" u="none"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Call for Collaboration Proposals for Detectors</a:t>
                      </a:r>
                      <a:r>
                        <a:rPr lang="en-US" sz="1800" u="none" dirty="0">
                          <a:solidFill>
                            <a:schemeClr val="tx1"/>
                          </a:solidFill>
                          <a:latin typeface="Arial" panose="020B0604020202020204" pitchFamily="34" charset="0"/>
                          <a:cs typeface="Arial" panose="020B0604020202020204" pitchFamily="34" charset="0"/>
                        </a:rPr>
                        <a:t>  </a:t>
                      </a:r>
                    </a:p>
                    <a:p>
                      <a:r>
                        <a:rPr lang="en-US" sz="1600" dirty="0">
                          <a:solidFill>
                            <a:schemeClr val="tx1"/>
                          </a:solidFill>
                          <a:latin typeface="Arial" panose="020B0604020202020204" pitchFamily="34" charset="0"/>
                          <a:cs typeface="Arial" panose="020B0604020202020204" pitchFamily="34" charset="0"/>
                        </a:rPr>
                        <a:t>https://</a:t>
                      </a:r>
                      <a:r>
                        <a:rPr lang="en-US" sz="1600" dirty="0" err="1">
                          <a:solidFill>
                            <a:schemeClr val="tx1"/>
                          </a:solidFill>
                          <a:latin typeface="Arial" panose="020B0604020202020204" pitchFamily="34" charset="0"/>
                          <a:cs typeface="Arial" panose="020B0604020202020204" pitchFamily="34" charset="0"/>
                        </a:rPr>
                        <a:t>www.bnl.gov</a:t>
                      </a:r>
                      <a:r>
                        <a:rPr lang="en-US" sz="1600" dirty="0">
                          <a:solidFill>
                            <a:schemeClr val="tx1"/>
                          </a:solidFill>
                          <a:latin typeface="Arial" panose="020B0604020202020204" pitchFamily="34" charset="0"/>
                          <a:cs typeface="Arial" panose="020B0604020202020204" pitchFamily="34" charset="0"/>
                        </a:rPr>
                        <a:t>/</a:t>
                      </a:r>
                      <a:r>
                        <a:rPr lang="en-US" sz="1600" dirty="0" err="1">
                          <a:solidFill>
                            <a:schemeClr val="tx1"/>
                          </a:solidFill>
                          <a:latin typeface="Arial" panose="020B0604020202020204" pitchFamily="34" charset="0"/>
                          <a:cs typeface="Arial" panose="020B0604020202020204" pitchFamily="34" charset="0"/>
                        </a:rPr>
                        <a:t>eic</a:t>
                      </a:r>
                      <a:r>
                        <a:rPr lang="en-US" sz="1600" dirty="0">
                          <a:solidFill>
                            <a:schemeClr val="tx1"/>
                          </a:solidFill>
                          <a:latin typeface="Arial" panose="020B0604020202020204" pitchFamily="34" charset="0"/>
                          <a:cs typeface="Arial" panose="020B0604020202020204" pitchFamily="34" charset="0"/>
                        </a:rPr>
                        <a:t>/</a:t>
                      </a:r>
                      <a:r>
                        <a:rPr lang="en-US" sz="1600" dirty="0" err="1">
                          <a:solidFill>
                            <a:schemeClr val="tx1"/>
                          </a:solidFill>
                          <a:latin typeface="Arial" panose="020B0604020202020204" pitchFamily="34" charset="0"/>
                          <a:cs typeface="Arial" panose="020B0604020202020204" pitchFamily="34" charset="0"/>
                        </a:rPr>
                        <a:t>CFC.php</a:t>
                      </a:r>
                      <a:endParaRPr lang="en-US" sz="16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March 2021</a:t>
                      </a:r>
                    </a:p>
                  </a:txBody>
                  <a:tcPr/>
                </a:tc>
                <a:extLst>
                  <a:ext uri="{0D108BD9-81ED-4DB2-BD59-A6C34878D82A}">
                    <a16:rowId xmlns:a16="http://schemas.microsoft.com/office/drawing/2014/main" val="4224877198"/>
                  </a:ext>
                </a:extLst>
              </a:tr>
              <a:tr h="358556">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r>
                        <a:rPr lang="en-US" sz="1800" dirty="0">
                          <a:latin typeface="Arial" panose="020B0604020202020204" pitchFamily="34" charset="0"/>
                          <a:cs typeface="Arial" panose="020B0604020202020204" pitchFamily="34" charset="0"/>
                        </a:rPr>
                        <a:t>BNL/TJNAF Proposal Evaluation Committee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Spring 2021</a:t>
                      </a:r>
                    </a:p>
                  </a:txBody>
                  <a:tcPr/>
                </a:tc>
                <a:extLst>
                  <a:ext uri="{0D108BD9-81ED-4DB2-BD59-A6C34878D82A}">
                    <a16:rowId xmlns:a16="http://schemas.microsoft.com/office/drawing/2014/main" val="2874466170"/>
                  </a:ext>
                </a:extLst>
              </a:tr>
              <a:tr h="358556">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r>
                        <a:rPr lang="en-US" sz="1800" dirty="0">
                          <a:latin typeface="Arial" panose="020B0604020202020204" pitchFamily="34" charset="0"/>
                          <a:cs typeface="Arial" panose="020B0604020202020204" pitchFamily="34" charset="0"/>
                        </a:rPr>
                        <a:t>Collaboration Proposals for Detectors Submitted</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December 2021</a:t>
                      </a:r>
                    </a:p>
                  </a:txBody>
                  <a:tcPr/>
                </a:tc>
                <a:extLst>
                  <a:ext uri="{0D108BD9-81ED-4DB2-BD59-A6C34878D82A}">
                    <a16:rowId xmlns:a16="http://schemas.microsoft.com/office/drawing/2014/main" val="3347331757"/>
                  </a:ext>
                </a:extLst>
              </a:tr>
              <a:tr h="358556">
                <a:tc>
                  <a:txBody>
                    <a:bodyPr/>
                    <a:lstStyle/>
                    <a:p>
                      <a:pPr algn="ctr"/>
                      <a:r>
                        <a:rPr lang="en-US" sz="1800" dirty="0">
                          <a:latin typeface="Arial" panose="020B0604020202020204" pitchFamily="34" charset="0"/>
                          <a:cs typeface="Arial" panose="020B0604020202020204" pitchFamily="34" charset="0"/>
                        </a:rPr>
                        <a:t>✔️</a:t>
                      </a:r>
                    </a:p>
                  </a:txBody>
                  <a:tcPr/>
                </a:tc>
                <a:tc>
                  <a:txBody>
                    <a:bodyPr/>
                    <a:lstStyle/>
                    <a:p>
                      <a:r>
                        <a:rPr lang="en-US" sz="1800" dirty="0">
                          <a:latin typeface="Arial" panose="020B0604020202020204" pitchFamily="34" charset="0"/>
                          <a:cs typeface="Arial" panose="020B0604020202020204" pitchFamily="34" charset="0"/>
                        </a:rPr>
                        <a:t>Decision on Project Detector</a:t>
                      </a:r>
                    </a:p>
                  </a:txBody>
                  <a:tcPr/>
                </a:tc>
                <a:tc>
                  <a:txBody>
                    <a:bodyPr/>
                    <a:lstStyle/>
                    <a:p>
                      <a:pPr algn="r"/>
                      <a:r>
                        <a:rPr lang="en-US" sz="1800" dirty="0">
                          <a:latin typeface="Arial" panose="020B0604020202020204" pitchFamily="34" charset="0"/>
                          <a:cs typeface="Arial" panose="020B0604020202020204" pitchFamily="34" charset="0"/>
                        </a:rPr>
                        <a:t>March 2022</a:t>
                      </a:r>
                    </a:p>
                  </a:txBody>
                  <a:tcPr/>
                </a:tc>
                <a:extLst>
                  <a:ext uri="{0D108BD9-81ED-4DB2-BD59-A6C34878D82A}">
                    <a16:rowId xmlns:a16="http://schemas.microsoft.com/office/drawing/2014/main" val="1544943433"/>
                  </a:ext>
                </a:extLst>
              </a:tr>
            </a:tbl>
          </a:graphicData>
        </a:graphic>
      </p:graphicFrame>
      <p:sp>
        <p:nvSpPr>
          <p:cNvPr id="9" name="TextBox 8">
            <a:extLst>
              <a:ext uri="{FF2B5EF4-FFF2-40B4-BE49-F238E27FC236}">
                <a16:creationId xmlns:a16="http://schemas.microsoft.com/office/drawing/2014/main" id="{61FE5258-B71D-0241-BDF5-CB3B9ED49008}"/>
              </a:ext>
            </a:extLst>
          </p:cNvPr>
          <p:cNvSpPr txBox="1"/>
          <p:nvPr/>
        </p:nvSpPr>
        <p:spPr>
          <a:xfrm>
            <a:off x="23025" y="5329001"/>
            <a:ext cx="9097950" cy="707886"/>
          </a:xfrm>
          <a:prstGeom prst="rect">
            <a:avLst/>
          </a:prstGeom>
          <a:noFill/>
        </p:spPr>
        <p:txBody>
          <a:bodyPr wrap="square" rtlCol="0">
            <a:spAutoFit/>
          </a:bodyPr>
          <a:lstStyle/>
          <a:p>
            <a:pPr marR="41275" lvl="1" algn="ctr">
              <a:buClr>
                <a:srgbClr val="0000FF"/>
              </a:buClr>
              <a:buSzPct val="80000"/>
              <a:defRPr sz="2200">
                <a:solidFill>
                  <a:srgbClr val="000000"/>
                </a:solidFill>
                <a:uFill>
                  <a:solidFill>
                    <a:srgbClr val="000000"/>
                  </a:solidFill>
                </a:uFill>
                <a:latin typeface="+mn-lt"/>
                <a:ea typeface="+mn-ea"/>
                <a:cs typeface="+mn-cs"/>
                <a:sym typeface="Arial"/>
              </a:defRPr>
            </a:pPr>
            <a:r>
              <a:rPr lang="en-US" sz="2000" b="1" dirty="0">
                <a:solidFill>
                  <a:srgbClr val="0432FF"/>
                </a:solidFill>
                <a:uFill>
                  <a:solidFill>
                    <a:srgbClr val="000000"/>
                  </a:solidFill>
                </a:uFill>
                <a:latin typeface="Comic Sans MS" panose="030F0902030302020204" pitchFamily="66" charset="0"/>
                <a:sym typeface="Arial"/>
              </a:rPr>
              <a:t>Critical to have excellent detector proposals with science and </a:t>
            </a:r>
          </a:p>
          <a:p>
            <a:pPr marR="41275" lvl="1" algn="ctr">
              <a:buClr>
                <a:srgbClr val="0000FF"/>
              </a:buClr>
              <a:buSzPct val="80000"/>
              <a:defRPr sz="2200">
                <a:solidFill>
                  <a:srgbClr val="000000"/>
                </a:solidFill>
                <a:uFill>
                  <a:solidFill>
                    <a:srgbClr val="000000"/>
                  </a:solidFill>
                </a:uFill>
                <a:latin typeface="+mn-lt"/>
                <a:ea typeface="+mn-ea"/>
                <a:cs typeface="+mn-cs"/>
                <a:sym typeface="Arial"/>
              </a:defRPr>
            </a:pPr>
            <a:r>
              <a:rPr lang="en-US" sz="2000" b="1" dirty="0">
                <a:solidFill>
                  <a:srgbClr val="0432FF"/>
                </a:solidFill>
                <a:uFill>
                  <a:solidFill>
                    <a:srgbClr val="000000"/>
                  </a:solidFill>
                </a:uFill>
                <a:latin typeface="Comic Sans MS" panose="030F0902030302020204" pitchFamily="66" charset="0"/>
                <a:sym typeface="Arial"/>
              </a:rPr>
              <a:t>technology complementarity integrated </a:t>
            </a:r>
          </a:p>
        </p:txBody>
      </p:sp>
    </p:spTree>
    <p:extLst>
      <p:ext uri="{BB962C8B-B14F-4D97-AF65-F5344CB8AC3E}">
        <p14:creationId xmlns:p14="http://schemas.microsoft.com/office/powerpoint/2010/main" val="7202014"/>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67459-4220-7544-B05A-4DF6C807D7C3}"/>
              </a:ext>
            </a:extLst>
          </p:cNvPr>
          <p:cNvSpPr>
            <a:spLocks noGrp="1"/>
          </p:cNvSpPr>
          <p:nvPr>
            <p:ph type="title"/>
          </p:nvPr>
        </p:nvSpPr>
        <p:spPr>
          <a:xfrm>
            <a:off x="-7880" y="1682"/>
            <a:ext cx="9144000" cy="698642"/>
          </a:xfrm>
        </p:spPr>
        <p:txBody>
          <a:bodyPr>
            <a:noAutofit/>
          </a:bodyPr>
          <a:lstStyle/>
          <a:p>
            <a:r>
              <a:rPr lang="en-US" dirty="0"/>
              <a:t>EICUG Activities towards Collaboration Formation </a:t>
            </a:r>
          </a:p>
        </p:txBody>
      </p:sp>
      <p:sp>
        <p:nvSpPr>
          <p:cNvPr id="4" name="Slide Number Placeholder 3">
            <a:extLst>
              <a:ext uri="{FF2B5EF4-FFF2-40B4-BE49-F238E27FC236}">
                <a16:creationId xmlns:a16="http://schemas.microsoft.com/office/drawing/2014/main" id="{711D8177-F2ED-1546-8D7F-59BCADD27F40}"/>
              </a:ext>
            </a:extLst>
          </p:cNvPr>
          <p:cNvSpPr>
            <a:spLocks noGrp="1"/>
          </p:cNvSpPr>
          <p:nvPr>
            <p:ph type="sldNum" sz="quarter" idx="12"/>
          </p:nvPr>
        </p:nvSpPr>
        <p:spPr/>
        <p:txBody>
          <a:bodyPr/>
          <a:lstStyle/>
          <a:p>
            <a:fld id="{893C5830-40F3-F04E-B2E3-10E6672BA8FF}" type="slidenum">
              <a:rPr lang="en-US" smtClean="0"/>
              <a:t>29</a:t>
            </a:fld>
            <a:endParaRPr lang="en-US"/>
          </a:p>
        </p:txBody>
      </p:sp>
      <p:sp>
        <p:nvSpPr>
          <p:cNvPr id="6" name="Title 1">
            <a:extLst>
              <a:ext uri="{FF2B5EF4-FFF2-40B4-BE49-F238E27FC236}">
                <a16:creationId xmlns:a16="http://schemas.microsoft.com/office/drawing/2014/main" id="{561897D2-43C1-4945-919A-1A8F6FCC8426}"/>
              </a:ext>
            </a:extLst>
          </p:cNvPr>
          <p:cNvSpPr txBox="1">
            <a:spLocks/>
          </p:cNvSpPr>
          <p:nvPr/>
        </p:nvSpPr>
        <p:spPr>
          <a:xfrm>
            <a:off x="96605" y="1078786"/>
            <a:ext cx="9047395" cy="47004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30519D"/>
                </a:solidFill>
                <a:latin typeface="Arial" charset="0"/>
                <a:ea typeface="Arial" charset="0"/>
                <a:cs typeface="Arial" charset="0"/>
              </a:defRPr>
            </a:lvl1pPr>
          </a:lstStyle>
          <a:p>
            <a:pPr>
              <a:buClr>
                <a:srgbClr val="0432FF"/>
              </a:buClr>
            </a:pPr>
            <a:r>
              <a:rPr lang="en-US" sz="2000" dirty="0">
                <a:solidFill>
                  <a:schemeClr val="tx1"/>
                </a:solidFill>
                <a:latin typeface="Comic Sans MS" panose="030F0902030302020204" pitchFamily="66" charset="0"/>
              </a:rPr>
              <a:t>The EIC user community efforts on detector collaboration formation have started.</a:t>
            </a:r>
          </a:p>
          <a:p>
            <a:pPr>
              <a:buClr>
                <a:srgbClr val="0432FF"/>
              </a:buClr>
            </a:pPr>
            <a:endParaRPr lang="en-US" sz="2000" dirty="0">
              <a:solidFill>
                <a:schemeClr val="tx1"/>
              </a:solidFill>
              <a:latin typeface="Comic Sans MS" panose="030F0902030302020204" pitchFamily="66" charset="0"/>
            </a:endParaRPr>
          </a:p>
          <a:p>
            <a:pPr marL="342900" indent="-342900">
              <a:buClr>
                <a:srgbClr val="0432FF"/>
              </a:buClr>
              <a:buFont typeface="Wingdings" panose="05000000000000000000" pitchFamily="2" charset="2"/>
              <a:buChar char="q"/>
            </a:pPr>
            <a:r>
              <a:rPr lang="en-US" sz="2000" dirty="0">
                <a:solidFill>
                  <a:schemeClr val="tx1"/>
                </a:solidFill>
                <a:latin typeface="Comic Sans MS" panose="030F0902030302020204" pitchFamily="66" charset="0"/>
              </a:rPr>
              <a:t>The ECCE consortium is looking at a detector proposal based on an existing 1.5 T magnet (and most likely IP8): </a:t>
            </a:r>
            <a:r>
              <a:rPr lang="en-US" sz="2000" dirty="0">
                <a:solidFill>
                  <a:srgbClr val="000000"/>
                </a:solidFill>
                <a:uFill>
                  <a:solidFill>
                    <a:srgbClr val="000000"/>
                  </a:solidFill>
                </a:uFill>
                <a:latin typeface="Comic Sans MS" panose="030F0902030302020204" pitchFamily="66" charset="0"/>
                <a:sym typeface="Arial"/>
                <a:hlinkClick r:id="rId2"/>
              </a:rPr>
              <a:t>https://www.ecce-eic.org</a:t>
            </a:r>
            <a:endParaRPr lang="en-US" sz="2000" dirty="0">
              <a:solidFill>
                <a:schemeClr val="tx1"/>
              </a:solidFill>
              <a:latin typeface="Comic Sans MS" panose="030F0902030302020204" pitchFamily="66" charset="0"/>
            </a:endParaRPr>
          </a:p>
          <a:p>
            <a:pPr marL="342900" indent="-342900">
              <a:buClr>
                <a:srgbClr val="0432FF"/>
              </a:buClr>
              <a:buFont typeface="Wingdings" panose="05000000000000000000" pitchFamily="2" charset="2"/>
              <a:buChar char="q"/>
            </a:pPr>
            <a:endParaRPr lang="en-US" sz="2000" dirty="0">
              <a:solidFill>
                <a:schemeClr val="tx1"/>
              </a:solidFill>
              <a:latin typeface="Comic Sans MS" panose="030F0902030302020204" pitchFamily="66" charset="0"/>
            </a:endParaRPr>
          </a:p>
          <a:p>
            <a:pPr marL="342900" indent="-342900">
              <a:buClr>
                <a:srgbClr val="0432FF"/>
              </a:buClr>
              <a:buFont typeface="Wingdings" panose="05000000000000000000" pitchFamily="2" charset="2"/>
              <a:buChar char="q"/>
            </a:pPr>
            <a:r>
              <a:rPr lang="en-US" sz="2000" dirty="0">
                <a:solidFill>
                  <a:schemeClr val="tx1"/>
                </a:solidFill>
                <a:latin typeface="Comic Sans MS" panose="030F0902030302020204" pitchFamily="66" charset="0"/>
              </a:rPr>
              <a:t>An inaugural organizational meeting March 12</a:t>
            </a:r>
            <a:r>
              <a:rPr lang="en-US" sz="2000" baseline="30000" dirty="0">
                <a:solidFill>
                  <a:schemeClr val="tx1"/>
                </a:solidFill>
                <a:latin typeface="Comic Sans MS" panose="030F0902030302020204" pitchFamily="66" charset="0"/>
              </a:rPr>
              <a:t>th</a:t>
            </a:r>
            <a:r>
              <a:rPr lang="en-US" sz="2000" dirty="0">
                <a:solidFill>
                  <a:schemeClr val="tx1"/>
                </a:solidFill>
                <a:latin typeface="Comic Sans MS" panose="030F0902030302020204" pitchFamily="66" charset="0"/>
              </a:rPr>
              <a:t>-13</a:t>
            </a:r>
            <a:r>
              <a:rPr lang="en-US" sz="2000" baseline="30000" dirty="0">
                <a:solidFill>
                  <a:schemeClr val="tx1"/>
                </a:solidFill>
                <a:latin typeface="Comic Sans MS" panose="030F0902030302020204" pitchFamily="66" charset="0"/>
              </a:rPr>
              <a:t>th</a:t>
            </a:r>
            <a:r>
              <a:rPr lang="en-US" sz="2000" dirty="0">
                <a:solidFill>
                  <a:schemeClr val="tx1"/>
                </a:solidFill>
                <a:latin typeface="Comic Sans MS" panose="030F0902030302020204" pitchFamily="66" charset="0"/>
              </a:rPr>
              <a:t> for a detector collaboration based on a 3 T magnet and IP6 (the Yellow Report/Project Reference Detector)</a:t>
            </a:r>
          </a:p>
          <a:p>
            <a:pPr>
              <a:buClr>
                <a:srgbClr val="0432FF"/>
              </a:buClr>
            </a:pPr>
            <a:r>
              <a:rPr lang="en-US" sz="2000" dirty="0">
                <a:solidFill>
                  <a:schemeClr val="tx1"/>
                </a:solidFill>
                <a:latin typeface="Comic Sans MS" panose="030F0902030302020204" pitchFamily="66" charset="0"/>
              </a:rPr>
              <a:t>     </a:t>
            </a:r>
            <a:r>
              <a:rPr lang="en-US" sz="2000" dirty="0">
                <a:solidFill>
                  <a:srgbClr val="000000"/>
                </a:solidFill>
                <a:uFill>
                  <a:solidFill>
                    <a:srgbClr val="000000"/>
                  </a:solidFill>
                </a:uFill>
                <a:latin typeface="Comic Sans MS" panose="030F0902030302020204" pitchFamily="66" charset="0"/>
                <a:sym typeface="Arial"/>
              </a:rPr>
              <a:t>EIC@IP6: </a:t>
            </a:r>
            <a:r>
              <a:rPr lang="en-US" sz="2000" dirty="0">
                <a:solidFill>
                  <a:srgbClr val="000000"/>
                </a:solidFill>
                <a:uFill>
                  <a:solidFill>
                    <a:srgbClr val="000000"/>
                  </a:solidFill>
                </a:uFill>
                <a:latin typeface="Comic Sans MS" panose="030F0902030302020204" pitchFamily="66" charset="0"/>
                <a:sym typeface="Arial"/>
                <a:hlinkClick r:id="rId3"/>
              </a:rPr>
              <a:t>https://sites.temple.edu/eicatip6/</a:t>
            </a:r>
            <a:endParaRPr lang="en-US" sz="2000" dirty="0">
              <a:solidFill>
                <a:schemeClr val="tx1"/>
              </a:solidFill>
              <a:latin typeface="Comic Sans MS" panose="030F0902030302020204" pitchFamily="66" charset="0"/>
            </a:endParaRPr>
          </a:p>
          <a:p>
            <a:pPr marL="342900" indent="-342900">
              <a:buClr>
                <a:srgbClr val="0432FF"/>
              </a:buClr>
              <a:buFont typeface="Wingdings" panose="05000000000000000000" pitchFamily="2" charset="2"/>
              <a:buChar char="q"/>
            </a:pPr>
            <a:endParaRPr lang="en-US" sz="2000" dirty="0">
              <a:solidFill>
                <a:schemeClr val="tx1"/>
              </a:solidFill>
              <a:latin typeface="Comic Sans MS" panose="030F0902030302020204" pitchFamily="66" charset="0"/>
            </a:endParaRPr>
          </a:p>
          <a:p>
            <a:pPr marL="342900" indent="-342900">
              <a:buClr>
                <a:srgbClr val="0432FF"/>
              </a:buClr>
              <a:buFont typeface="Wingdings" panose="05000000000000000000" pitchFamily="2" charset="2"/>
              <a:buChar char="q"/>
            </a:pPr>
            <a:r>
              <a:rPr lang="en-US" sz="2000" dirty="0">
                <a:solidFill>
                  <a:schemeClr val="tx1"/>
                </a:solidFill>
                <a:latin typeface="Comic Sans MS" panose="030F0902030302020204" pitchFamily="66" charset="0"/>
              </a:rPr>
              <a:t>2</a:t>
            </a:r>
            <a:r>
              <a:rPr lang="en-US" sz="2000" baseline="30000" dirty="0">
                <a:solidFill>
                  <a:schemeClr val="tx1"/>
                </a:solidFill>
                <a:latin typeface="Comic Sans MS" panose="030F0902030302020204" pitchFamily="66" charset="0"/>
              </a:rPr>
              <a:t>nd</a:t>
            </a:r>
            <a:r>
              <a:rPr lang="en-US" sz="2000" dirty="0">
                <a:solidFill>
                  <a:schemeClr val="tx1"/>
                </a:solidFill>
                <a:latin typeface="Comic Sans MS" panose="030F0902030302020204" pitchFamily="66" charset="0"/>
              </a:rPr>
              <a:t> IR for the EIC Workshop March 17</a:t>
            </a:r>
            <a:r>
              <a:rPr lang="en-US" sz="2000" baseline="30000" dirty="0">
                <a:solidFill>
                  <a:schemeClr val="tx1"/>
                </a:solidFill>
                <a:latin typeface="Comic Sans MS" panose="030F0902030302020204" pitchFamily="66" charset="0"/>
              </a:rPr>
              <a:t>th</a:t>
            </a:r>
            <a:r>
              <a:rPr lang="en-US" sz="2000" dirty="0">
                <a:solidFill>
                  <a:schemeClr val="tx1"/>
                </a:solidFill>
                <a:latin typeface="Comic Sans MS" panose="030F0902030302020204" pitchFamily="66" charset="0"/>
              </a:rPr>
              <a:t>-19</a:t>
            </a:r>
            <a:r>
              <a:rPr lang="en-US" sz="2000" baseline="30000" dirty="0">
                <a:solidFill>
                  <a:schemeClr val="tx1"/>
                </a:solidFill>
                <a:latin typeface="Comic Sans MS" panose="030F0902030302020204" pitchFamily="66" charset="0"/>
              </a:rPr>
              <a:t>th</a:t>
            </a:r>
            <a:r>
              <a:rPr lang="en-US" sz="2000" dirty="0">
                <a:solidFill>
                  <a:schemeClr val="tx1"/>
                </a:solidFill>
                <a:latin typeface="Comic Sans MS" panose="030F0902030302020204" pitchFamily="66" charset="0"/>
              </a:rPr>
              <a:t> had a session on detector proposals (</a:t>
            </a:r>
            <a:r>
              <a:rPr lang="en-US" sz="2000" dirty="0">
                <a:solidFill>
                  <a:schemeClr val="tx1"/>
                </a:solidFill>
                <a:latin typeface="Comic Sans MS" panose="030F0902030302020204" pitchFamily="66" charset="0"/>
                <a:hlinkClick r:id="rId4"/>
              </a:rPr>
              <a:t>https://indico.bnl.gov/event/10677/timetable/</a:t>
            </a:r>
            <a:r>
              <a:rPr lang="en-US" sz="2000" dirty="0">
                <a:solidFill>
                  <a:schemeClr val="tx1"/>
                </a:solidFill>
                <a:latin typeface="Comic Sans MS" panose="030F0902030302020204" pitchFamily="66" charset="0"/>
              </a:rPr>
              <a:t>) focus on complementarity</a:t>
            </a:r>
          </a:p>
          <a:p>
            <a:pPr marL="342900" indent="-342900">
              <a:buClr>
                <a:srgbClr val="0432FF"/>
              </a:buClr>
              <a:buFont typeface="Wingdings" panose="05000000000000000000" pitchFamily="2" charset="2"/>
              <a:buChar char="q"/>
            </a:pPr>
            <a:endParaRPr lang="en-US" sz="2000" dirty="0">
              <a:solidFill>
                <a:schemeClr val="tx1"/>
              </a:solidFill>
              <a:latin typeface="Comic Sans MS" panose="030F0902030302020204" pitchFamily="66" charset="0"/>
            </a:endParaRPr>
          </a:p>
          <a:p>
            <a:pPr marL="342900" indent="-342900">
              <a:buClr>
                <a:srgbClr val="0432FF"/>
              </a:buClr>
              <a:buFont typeface="Wingdings" panose="05000000000000000000" pitchFamily="2" charset="2"/>
              <a:buChar char="q"/>
            </a:pPr>
            <a:r>
              <a:rPr lang="en-US" sz="2000" dirty="0">
                <a:solidFill>
                  <a:schemeClr val="tx1"/>
                </a:solidFill>
                <a:latin typeface="Comic Sans MS" panose="030F0902030302020204" pitchFamily="66" charset="0"/>
              </a:rPr>
              <a:t>CORE  "Kick-Off" Workshop  for an open collaboration for a EIC Detector proposal, 29-30 March 2021 </a:t>
            </a:r>
            <a:r>
              <a:rPr lang="en-US" sz="2000" dirty="0">
                <a:latin typeface="Comic Sans MS" panose="030F0902030302020204" pitchFamily="66" charset="0"/>
                <a:hlinkClick r:id="rId5"/>
              </a:rPr>
              <a:t>https://indico.bnl.gov/event/11053/</a:t>
            </a:r>
            <a:endParaRPr lang="en-US" sz="2000" dirty="0">
              <a:solidFill>
                <a:schemeClr val="tx1"/>
              </a:solidFill>
              <a:latin typeface="Comic Sans MS" panose="030F0902030302020204" pitchFamily="66" charset="0"/>
            </a:endParaRPr>
          </a:p>
        </p:txBody>
      </p:sp>
      <p:sp>
        <p:nvSpPr>
          <p:cNvPr id="3" name="Date Placeholder 2">
            <a:extLst>
              <a:ext uri="{FF2B5EF4-FFF2-40B4-BE49-F238E27FC236}">
                <a16:creationId xmlns:a16="http://schemas.microsoft.com/office/drawing/2014/main" id="{6119E325-6DFD-8149-958C-CDE4BE4E76B2}"/>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504089612"/>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2CF89-AEA7-8145-9166-2221403FF55F}"/>
              </a:ext>
            </a:extLst>
          </p:cNvPr>
          <p:cNvSpPr>
            <a:spLocks noGrp="1"/>
          </p:cNvSpPr>
          <p:nvPr>
            <p:ph type="title"/>
          </p:nvPr>
        </p:nvSpPr>
        <p:spPr/>
        <p:txBody>
          <a:bodyPr/>
          <a:lstStyle/>
          <a:p>
            <a:r>
              <a:rPr lang="en-US" dirty="0"/>
              <a:t>Deep Inelastic Scattering</a:t>
            </a:r>
            <a:endParaRPr lang="en-US" i="0" dirty="0"/>
          </a:p>
        </p:txBody>
      </p:sp>
      <p:sp>
        <p:nvSpPr>
          <p:cNvPr id="3" name="Date Placeholder 2">
            <a:extLst>
              <a:ext uri="{FF2B5EF4-FFF2-40B4-BE49-F238E27FC236}">
                <a16:creationId xmlns:a16="http://schemas.microsoft.com/office/drawing/2014/main" id="{513FF701-CE03-CD45-A867-515D9C39D83E}"/>
              </a:ext>
            </a:extLst>
          </p:cNvPr>
          <p:cNvSpPr>
            <a:spLocks noGrp="1"/>
          </p:cNvSpPr>
          <p:nvPr>
            <p:ph type="dt" sz="half" idx="10"/>
          </p:nvPr>
        </p:nvSpPr>
        <p:spPr/>
        <p:txBody>
          <a:bodyPr/>
          <a:lstStyle/>
          <a:p>
            <a:r>
              <a:rPr lang="en-US"/>
              <a:t>E.C. Aschenauer</a:t>
            </a:r>
            <a:endParaRPr lang="en-US" dirty="0"/>
          </a:p>
        </p:txBody>
      </p:sp>
      <p:sp>
        <p:nvSpPr>
          <p:cNvPr id="5" name="Slide Number Placeholder 4">
            <a:extLst>
              <a:ext uri="{FF2B5EF4-FFF2-40B4-BE49-F238E27FC236}">
                <a16:creationId xmlns:a16="http://schemas.microsoft.com/office/drawing/2014/main" id="{92E2D290-83C6-D545-8294-12E5EA741743}"/>
              </a:ext>
            </a:extLst>
          </p:cNvPr>
          <p:cNvSpPr>
            <a:spLocks noGrp="1"/>
          </p:cNvSpPr>
          <p:nvPr>
            <p:ph type="sldNum" sz="quarter" idx="12"/>
          </p:nvPr>
        </p:nvSpPr>
        <p:spPr/>
        <p:txBody>
          <a:bodyPr/>
          <a:lstStyle/>
          <a:p>
            <a:fld id="{893C5830-40F3-F04E-B2E3-10E6672BA8FF}" type="slidenum">
              <a:rPr lang="en-US" smtClean="0"/>
              <a:pPr/>
              <a:t>3</a:t>
            </a:fld>
            <a:endParaRPr lang="en-US"/>
          </a:p>
        </p:txBody>
      </p:sp>
      <p:sp>
        <p:nvSpPr>
          <p:cNvPr id="24" name="TextBox 23">
            <a:extLst>
              <a:ext uri="{FF2B5EF4-FFF2-40B4-BE49-F238E27FC236}">
                <a16:creationId xmlns:a16="http://schemas.microsoft.com/office/drawing/2014/main" id="{ADF96CCE-72AB-4A46-926F-18BA2F2581BE}"/>
              </a:ext>
            </a:extLst>
          </p:cNvPr>
          <p:cNvSpPr txBox="1"/>
          <p:nvPr/>
        </p:nvSpPr>
        <p:spPr>
          <a:xfrm>
            <a:off x="2183601" y="2916000"/>
            <a:ext cx="4804520" cy="923330"/>
          </a:xfrm>
          <a:prstGeom prst="rect">
            <a:avLst/>
          </a:prstGeom>
          <a:noFill/>
        </p:spPr>
        <p:txBody>
          <a:bodyPr wrap="none" rtlCol="0">
            <a:spAutoFit/>
          </a:bodyPr>
          <a:lstStyle/>
          <a:p>
            <a:pPr algn="ctr"/>
            <a:r>
              <a:rPr lang="en-US" dirty="0">
                <a:solidFill>
                  <a:srgbClr val="0000FF"/>
                </a:solidFill>
                <a:latin typeface="Comic Sans MS" panose="030F0902030302020204" pitchFamily="66" charset="0"/>
                <a:cs typeface="Comic Sans MS"/>
              </a:rPr>
              <a:t>large kinematic coverage:</a:t>
            </a:r>
          </a:p>
          <a:p>
            <a:pPr marL="285750" indent="-285750">
              <a:buClr>
                <a:srgbClr val="0000FF"/>
              </a:buClr>
              <a:buFont typeface="Wingdings" pitchFamily="2" charset="2"/>
              <a:buChar char="à"/>
            </a:pPr>
            <a:r>
              <a:rPr lang="en-US" dirty="0">
                <a:solidFill>
                  <a:srgbClr val="0432FF"/>
                </a:solidFill>
                <a:latin typeface="Comic Sans MS" panose="030F0902030302020204" pitchFamily="66" charset="0"/>
                <a:cs typeface="Comic Sans MS"/>
                <a:sym typeface="Wingdings"/>
              </a:rPr>
              <a:t>center-of-mass energy </a:t>
            </a:r>
            <a:r>
              <a:rPr lang="en-US" dirty="0">
                <a:solidFill>
                  <a:srgbClr val="0000FF"/>
                </a:solidFill>
                <a:latin typeface="Comic Sans MS" panose="030F0902030302020204" pitchFamily="66" charset="0"/>
                <a:cs typeface="Comic Sans MS"/>
              </a:rPr>
              <a:t>√s: 28 – 140 GeV</a:t>
            </a:r>
          </a:p>
          <a:p>
            <a:pPr marL="285750" indent="-285750">
              <a:buClr>
                <a:srgbClr val="0000FF"/>
              </a:buClr>
              <a:buFont typeface="Wingdings" pitchFamily="2" charset="2"/>
              <a:buChar char="à"/>
            </a:pPr>
            <a:r>
              <a:rPr lang="en-US" dirty="0">
                <a:latin typeface="Comic Sans MS" panose="030F0902030302020204" pitchFamily="66" charset="0"/>
                <a:cs typeface="Comic Sans MS"/>
              </a:rPr>
              <a:t>access to </a:t>
            </a:r>
            <a:r>
              <a:rPr lang="en-US" i="1" dirty="0">
                <a:latin typeface="Comic Sans MS" panose="030F0902030302020204" pitchFamily="66" charset="0"/>
                <a:cs typeface="Comic Sans MS"/>
              </a:rPr>
              <a:t>x</a:t>
            </a:r>
            <a:r>
              <a:rPr lang="en-US" dirty="0">
                <a:latin typeface="Comic Sans MS" panose="030F0902030302020204" pitchFamily="66" charset="0"/>
                <a:cs typeface="Comic Sans MS"/>
              </a:rPr>
              <a:t> and </a:t>
            </a:r>
            <a:r>
              <a:rPr lang="en-US" i="1" dirty="0">
                <a:latin typeface="Comic Sans MS" panose="030F0902030302020204" pitchFamily="66" charset="0"/>
                <a:cs typeface="Comic Sans MS"/>
              </a:rPr>
              <a:t>Q</a:t>
            </a:r>
            <a:r>
              <a:rPr lang="en-US" i="1" baseline="30000" dirty="0">
                <a:latin typeface="Comic Sans MS" panose="030F0902030302020204" pitchFamily="66" charset="0"/>
                <a:cs typeface="Comic Sans MS"/>
              </a:rPr>
              <a:t>2</a:t>
            </a:r>
            <a:r>
              <a:rPr lang="en-US" dirty="0">
                <a:latin typeface="Comic Sans MS" panose="030F0902030302020204" pitchFamily="66" charset="0"/>
                <a:cs typeface="Comic Sans MS"/>
              </a:rPr>
              <a:t> over a wide range </a:t>
            </a:r>
          </a:p>
        </p:txBody>
      </p:sp>
      <p:pic>
        <p:nvPicPr>
          <p:cNvPr id="10" name="DIS-Kinematics_revised copy.pdf">
            <a:extLst>
              <a:ext uri="{FF2B5EF4-FFF2-40B4-BE49-F238E27FC236}">
                <a16:creationId xmlns:a16="http://schemas.microsoft.com/office/drawing/2014/main" id="{77D6E3B9-0E20-864D-B41C-F1A61A63F5E0}"/>
              </a:ext>
            </a:extLst>
          </p:cNvPr>
          <p:cNvPicPr>
            <a:picLocks noChangeAspect="1"/>
          </p:cNvPicPr>
          <p:nvPr/>
        </p:nvPicPr>
        <p:blipFill>
          <a:blip r:embed="rId3"/>
          <a:stretch>
            <a:fillRect/>
          </a:stretch>
        </p:blipFill>
        <p:spPr>
          <a:xfrm>
            <a:off x="3246121" y="537010"/>
            <a:ext cx="2717800" cy="2291080"/>
          </a:xfrm>
          <a:prstGeom prst="rect">
            <a:avLst/>
          </a:prstGeom>
          <a:ln w="12700">
            <a:round/>
          </a:ln>
        </p:spPr>
      </p:pic>
      <p:graphicFrame>
        <p:nvGraphicFramePr>
          <p:cNvPr id="18" name="Object 17">
            <a:extLst>
              <a:ext uri="{FF2B5EF4-FFF2-40B4-BE49-F238E27FC236}">
                <a16:creationId xmlns:a16="http://schemas.microsoft.com/office/drawing/2014/main" id="{0D4F942E-81B4-5847-927A-B24B2D9EEF63}"/>
              </a:ext>
            </a:extLst>
          </p:cNvPr>
          <p:cNvGraphicFramePr>
            <a:graphicFrameLocks noChangeAspect="1"/>
          </p:cNvGraphicFramePr>
          <p:nvPr>
            <p:extLst>
              <p:ext uri="{D42A27DB-BD31-4B8C-83A1-F6EECF244321}">
                <p14:modId xmlns:p14="http://schemas.microsoft.com/office/powerpoint/2010/main" val="2556651542"/>
              </p:ext>
            </p:extLst>
          </p:nvPr>
        </p:nvGraphicFramePr>
        <p:xfrm>
          <a:off x="6606997" y="814478"/>
          <a:ext cx="1927861" cy="535517"/>
        </p:xfrm>
        <a:graphic>
          <a:graphicData uri="http://schemas.openxmlformats.org/presentationml/2006/ole">
            <mc:AlternateContent xmlns:mc="http://schemas.openxmlformats.org/markup-compatibility/2006">
              <mc:Choice xmlns:v="urn:schemas-microsoft-com:vml" Requires="v">
                <p:oleObj spid="_x0000_s113762" name="Equation" r:id="rId4" imgW="1143000" imgH="317500" progId="Equation.DSMT4">
                  <p:embed/>
                </p:oleObj>
              </mc:Choice>
              <mc:Fallback>
                <p:oleObj name="Equation" r:id="rId4" imgW="1143000" imgH="317500" progId="Equation.DSMT4">
                  <p:embed/>
                  <p:pic>
                    <p:nvPicPr>
                      <p:cNvPr id="18" name="Object 17">
                        <a:extLst>
                          <a:ext uri="{FF2B5EF4-FFF2-40B4-BE49-F238E27FC236}">
                            <a16:creationId xmlns:a16="http://schemas.microsoft.com/office/drawing/2014/main" id="{0D4F942E-81B4-5847-927A-B24B2D9EEF63}"/>
                          </a:ext>
                        </a:extLst>
                      </p:cNvPr>
                      <p:cNvPicPr/>
                      <p:nvPr/>
                    </p:nvPicPr>
                    <p:blipFill>
                      <a:blip r:embed="rId5"/>
                      <a:stretch>
                        <a:fillRect/>
                      </a:stretch>
                    </p:blipFill>
                    <p:spPr>
                      <a:xfrm>
                        <a:off x="6606997" y="814478"/>
                        <a:ext cx="1927861" cy="535517"/>
                      </a:xfrm>
                      <a:prstGeom prst="rect">
                        <a:avLst/>
                      </a:prstGeom>
                    </p:spPr>
                  </p:pic>
                </p:oleObj>
              </mc:Fallback>
            </mc:AlternateContent>
          </a:graphicData>
        </a:graphic>
      </p:graphicFrame>
      <p:pic>
        <p:nvPicPr>
          <p:cNvPr id="20" name="Picture 19">
            <a:extLst>
              <a:ext uri="{FF2B5EF4-FFF2-40B4-BE49-F238E27FC236}">
                <a16:creationId xmlns:a16="http://schemas.microsoft.com/office/drawing/2014/main" id="{4B49305D-1E2D-1640-B0F2-FE9FF390CFD0}"/>
              </a:ext>
            </a:extLst>
          </p:cNvPr>
          <p:cNvPicPr>
            <a:picLocks noChangeAspect="1"/>
          </p:cNvPicPr>
          <p:nvPr/>
        </p:nvPicPr>
        <p:blipFill rotWithShape="1">
          <a:blip r:embed="rId6"/>
          <a:srcRect l="3202" t="3222" r="2157" b="1000"/>
          <a:stretch/>
        </p:blipFill>
        <p:spPr>
          <a:xfrm>
            <a:off x="5099502" y="3912640"/>
            <a:ext cx="3769360" cy="2243915"/>
          </a:xfrm>
          <a:prstGeom prst="rect">
            <a:avLst/>
          </a:prstGeom>
        </p:spPr>
      </p:pic>
      <p:pic>
        <p:nvPicPr>
          <p:cNvPr id="21" name="Picture 20" descr="A screenshot of a cell phone&#13;&#10;&#13;&#10;Description automatically generated">
            <a:extLst>
              <a:ext uri="{FF2B5EF4-FFF2-40B4-BE49-F238E27FC236}">
                <a16:creationId xmlns:a16="http://schemas.microsoft.com/office/drawing/2014/main" id="{1A32F5A8-F2C6-1945-9497-5ADCC4F00FCC}"/>
              </a:ext>
            </a:extLst>
          </p:cNvPr>
          <p:cNvPicPr>
            <a:picLocks noChangeAspect="1"/>
          </p:cNvPicPr>
          <p:nvPr/>
        </p:nvPicPr>
        <p:blipFill>
          <a:blip r:embed="rId7"/>
          <a:stretch>
            <a:fillRect/>
          </a:stretch>
        </p:blipFill>
        <p:spPr>
          <a:xfrm>
            <a:off x="-5800" y="3913323"/>
            <a:ext cx="4990457" cy="2742381"/>
          </a:xfrm>
          <a:prstGeom prst="rect">
            <a:avLst/>
          </a:prstGeom>
        </p:spPr>
      </p:pic>
      <p:sp>
        <p:nvSpPr>
          <p:cNvPr id="22" name="TextBox 21">
            <a:extLst>
              <a:ext uri="{FF2B5EF4-FFF2-40B4-BE49-F238E27FC236}">
                <a16:creationId xmlns:a16="http://schemas.microsoft.com/office/drawing/2014/main" id="{C9ED3B28-FE4C-EB49-8B85-38AC1FA3B542}"/>
              </a:ext>
            </a:extLst>
          </p:cNvPr>
          <p:cNvSpPr txBox="1"/>
          <p:nvPr/>
        </p:nvSpPr>
        <p:spPr>
          <a:xfrm>
            <a:off x="-3348" y="672070"/>
            <a:ext cx="3744936" cy="2185214"/>
          </a:xfrm>
          <a:prstGeom prst="rect">
            <a:avLst/>
          </a:prstGeom>
          <a:noFill/>
        </p:spPr>
        <p:txBody>
          <a:bodyPr wrap="none" rtlCol="0">
            <a:spAutoFit/>
          </a:bodyPr>
          <a:lstStyle/>
          <a:p>
            <a:r>
              <a:rPr lang="en-US" dirty="0">
                <a:solidFill>
                  <a:srgbClr val="0000FF"/>
                </a:solidFill>
                <a:latin typeface="Comic Sans MS" panose="030F0902030302020204" pitchFamily="66" charset="0"/>
                <a:cs typeface="Comic Sans MS"/>
              </a:rPr>
              <a:t>Deep Inelastic Scattering (DIS):</a:t>
            </a:r>
          </a:p>
          <a:p>
            <a:pPr marL="285750" indent="-285750">
              <a:buClr>
                <a:srgbClr val="3366FF"/>
              </a:buClr>
              <a:buFont typeface="Wingdings" pitchFamily="2" charset="2"/>
              <a:buChar char="Ø"/>
            </a:pPr>
            <a:r>
              <a:rPr lang="en-US" sz="1600" dirty="0">
                <a:latin typeface="Comic Sans MS" panose="030F0902030302020204" pitchFamily="66" charset="0"/>
                <a:cs typeface="Comic Sans MS"/>
              </a:rPr>
              <a:t>As a probe, electron beams </a:t>
            </a:r>
          </a:p>
          <a:p>
            <a:pPr>
              <a:buClr>
                <a:srgbClr val="3366FF"/>
              </a:buClr>
            </a:pPr>
            <a:r>
              <a:rPr lang="en-US" sz="1600" dirty="0">
                <a:latin typeface="Comic Sans MS" panose="030F0902030302020204" pitchFamily="66" charset="0"/>
                <a:cs typeface="Comic Sans MS"/>
              </a:rPr>
              <a:t>  provide unmatched precision of</a:t>
            </a:r>
          </a:p>
          <a:p>
            <a:pPr>
              <a:buClr>
                <a:srgbClr val="3366FF"/>
              </a:buClr>
            </a:pPr>
            <a:r>
              <a:rPr lang="en-US" sz="1600" dirty="0">
                <a:latin typeface="Comic Sans MS" panose="030F0902030302020204" pitchFamily="66" charset="0"/>
                <a:cs typeface="Comic Sans MS"/>
              </a:rPr>
              <a:t>  the electromagnetic interaction</a:t>
            </a:r>
          </a:p>
          <a:p>
            <a:pPr>
              <a:buClr>
                <a:srgbClr val="3366FF"/>
              </a:buClr>
            </a:pPr>
            <a:endParaRPr lang="en-US" sz="600" dirty="0">
              <a:latin typeface="Comic Sans MS" panose="030F0902030302020204" pitchFamily="66" charset="0"/>
              <a:cs typeface="Comic Sans MS"/>
            </a:endParaRPr>
          </a:p>
          <a:p>
            <a:pPr marL="285750" indent="-285750">
              <a:buClr>
                <a:srgbClr val="3366FF"/>
              </a:buClr>
              <a:buFont typeface="Wingdings" pitchFamily="2" charset="2"/>
              <a:buChar char="Ø"/>
            </a:pPr>
            <a:r>
              <a:rPr lang="en-US" sz="1600" dirty="0">
                <a:latin typeface="Comic Sans MS" panose="030F0902030302020204" pitchFamily="66" charset="0"/>
                <a:cs typeface="Comic Sans MS"/>
              </a:rPr>
              <a:t>Direct, model independent</a:t>
            </a:r>
          </a:p>
          <a:p>
            <a:pPr>
              <a:buClr>
                <a:srgbClr val="3366FF"/>
              </a:buClr>
            </a:pPr>
            <a:r>
              <a:rPr lang="en-US" sz="1600" dirty="0">
                <a:latin typeface="Comic Sans MS" panose="030F0902030302020204" pitchFamily="66" charset="0"/>
                <a:cs typeface="Comic Sans MS"/>
              </a:rPr>
              <a:t>   determination of </a:t>
            </a:r>
            <a:r>
              <a:rPr lang="en-US" sz="1600" dirty="0" err="1">
                <a:latin typeface="Comic Sans MS" panose="030F0902030302020204" pitchFamily="66" charset="0"/>
                <a:cs typeface="Comic Sans MS"/>
              </a:rPr>
              <a:t>parton</a:t>
            </a:r>
            <a:endParaRPr lang="en-US" sz="1600" dirty="0">
              <a:latin typeface="Comic Sans MS" panose="030F0902030302020204" pitchFamily="66" charset="0"/>
              <a:cs typeface="Comic Sans MS"/>
            </a:endParaRPr>
          </a:p>
          <a:p>
            <a:pPr>
              <a:buClr>
                <a:srgbClr val="3366FF"/>
              </a:buClr>
            </a:pPr>
            <a:r>
              <a:rPr lang="en-US" sz="1600" dirty="0">
                <a:latin typeface="Comic Sans MS" panose="030F0902030302020204" pitchFamily="66" charset="0"/>
                <a:cs typeface="Comic Sans MS"/>
              </a:rPr>
              <a:t>   kinematics of physics</a:t>
            </a:r>
          </a:p>
          <a:p>
            <a:pPr>
              <a:buClr>
                <a:srgbClr val="3366FF"/>
              </a:buClr>
            </a:pPr>
            <a:r>
              <a:rPr lang="en-US" sz="1600" dirty="0">
                <a:latin typeface="Comic Sans MS" panose="030F0902030302020204" pitchFamily="66" charset="0"/>
                <a:cs typeface="Comic Sans MS"/>
              </a:rPr>
              <a:t>   processes  </a:t>
            </a:r>
          </a:p>
        </p:txBody>
      </p:sp>
      <p:sp>
        <p:nvSpPr>
          <p:cNvPr id="25" name="Shape 84">
            <a:extLst>
              <a:ext uri="{FF2B5EF4-FFF2-40B4-BE49-F238E27FC236}">
                <a16:creationId xmlns:a16="http://schemas.microsoft.com/office/drawing/2014/main" id="{D97511FF-30B9-7147-A351-B1010BA57E7F}"/>
              </a:ext>
            </a:extLst>
          </p:cNvPr>
          <p:cNvSpPr/>
          <p:nvPr/>
        </p:nvSpPr>
        <p:spPr>
          <a:xfrm>
            <a:off x="6025105" y="1302366"/>
            <a:ext cx="3146054"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R="40639" defTabSz="914400">
              <a:defRPr sz="2400">
                <a:uFill>
                  <a:solidFill>
                    <a:srgbClr val="008800"/>
                  </a:solidFill>
                </a:uFill>
                <a:latin typeface="+mn-lt"/>
                <a:ea typeface="+mn-ea"/>
                <a:cs typeface="+mn-cs"/>
                <a:sym typeface="Arial"/>
              </a:defRPr>
            </a:pPr>
            <a:r>
              <a:rPr sz="1400" b="1" i="1" dirty="0">
                <a:solidFill>
                  <a:srgbClr val="0000FF"/>
                </a:solidFill>
                <a:latin typeface="Comic Sans MS" panose="030F0902030302020204" pitchFamily="66" charset="0"/>
                <a:cs typeface="Comic Sans MS"/>
              </a:rPr>
              <a:t>s</a:t>
            </a:r>
            <a:r>
              <a:rPr lang="en-US" sz="1400" b="1" i="1" dirty="0">
                <a:solidFill>
                  <a:srgbClr val="0000FF"/>
                </a:solidFill>
                <a:latin typeface="Comic Sans MS" panose="030F0902030302020204" pitchFamily="66" charset="0"/>
                <a:cs typeface="Comic Sans MS"/>
              </a:rPr>
              <a:t>:</a:t>
            </a:r>
            <a:r>
              <a:rPr sz="1400" dirty="0">
                <a:latin typeface="Comic Sans MS" panose="030F0902030302020204" pitchFamily="66" charset="0"/>
                <a:cs typeface="Comic Sans MS"/>
              </a:rPr>
              <a:t>   </a:t>
            </a:r>
            <a:r>
              <a:rPr lang="en-US" sz="1400" dirty="0">
                <a:latin typeface="Comic Sans MS" panose="030F0902030302020204" pitchFamily="66" charset="0"/>
                <a:cs typeface="Comic Sans MS"/>
              </a:rPr>
              <a:t> </a:t>
            </a:r>
            <a:r>
              <a:rPr sz="1400" dirty="0">
                <a:latin typeface="Comic Sans MS" panose="030F0902030302020204" pitchFamily="66" charset="0"/>
                <a:cs typeface="Comic Sans MS"/>
              </a:rPr>
              <a:t>center-of-mass energy squared</a:t>
            </a:r>
          </a:p>
        </p:txBody>
      </p:sp>
      <p:sp>
        <p:nvSpPr>
          <p:cNvPr id="26" name="Shape 85">
            <a:extLst>
              <a:ext uri="{FF2B5EF4-FFF2-40B4-BE49-F238E27FC236}">
                <a16:creationId xmlns:a16="http://schemas.microsoft.com/office/drawing/2014/main" id="{472963E8-44D9-CB4F-9C83-4E39684BA34E}"/>
              </a:ext>
            </a:extLst>
          </p:cNvPr>
          <p:cNvSpPr/>
          <p:nvPr/>
        </p:nvSpPr>
        <p:spPr>
          <a:xfrm>
            <a:off x="6025105" y="1559441"/>
            <a:ext cx="1918154"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R="40639" defTabSz="914400">
              <a:defRPr sz="2400">
                <a:uFill>
                  <a:solidFill>
                    <a:srgbClr val="FF2600"/>
                  </a:solidFill>
                </a:uFill>
                <a:latin typeface="+mn-lt"/>
                <a:ea typeface="+mn-ea"/>
                <a:cs typeface="+mn-cs"/>
                <a:sym typeface="Arial"/>
              </a:defRPr>
            </a:pPr>
            <a:r>
              <a:rPr sz="1400" b="1" i="1" dirty="0">
                <a:solidFill>
                  <a:srgbClr val="0000FF"/>
                </a:solidFill>
                <a:latin typeface="Comic Sans MS" panose="030F0902030302020204" pitchFamily="66" charset="0"/>
                <a:cs typeface="Comic Sans MS"/>
              </a:rPr>
              <a:t>Q</a:t>
            </a:r>
            <a:r>
              <a:rPr sz="1400" b="1" i="1" baseline="31999" dirty="0">
                <a:solidFill>
                  <a:srgbClr val="0000FF"/>
                </a:solidFill>
                <a:latin typeface="Comic Sans MS" panose="030F0902030302020204" pitchFamily="66" charset="0"/>
                <a:cs typeface="Comic Sans MS"/>
              </a:rPr>
              <a:t>2</a:t>
            </a:r>
            <a:r>
              <a:rPr sz="1400" dirty="0">
                <a:solidFill>
                  <a:srgbClr val="0000FF"/>
                </a:solidFill>
                <a:latin typeface="Comic Sans MS" panose="030F0902030302020204" pitchFamily="66" charset="0"/>
                <a:cs typeface="Comic Sans MS"/>
              </a:rPr>
              <a:t>:</a:t>
            </a:r>
            <a:r>
              <a:rPr sz="1400" dirty="0">
                <a:latin typeface="Comic Sans MS" panose="030F0902030302020204" pitchFamily="66" charset="0"/>
                <a:cs typeface="Comic Sans MS"/>
              </a:rPr>
              <a:t> </a:t>
            </a:r>
            <a:r>
              <a:rPr lang="en-US" sz="1400" dirty="0">
                <a:latin typeface="Comic Sans MS" panose="030F0902030302020204" pitchFamily="66" charset="0"/>
                <a:cs typeface="Comic Sans MS"/>
              </a:rPr>
              <a:t> </a:t>
            </a:r>
            <a:r>
              <a:rPr sz="1400" dirty="0">
                <a:latin typeface="Comic Sans MS" panose="030F0902030302020204" pitchFamily="66" charset="0"/>
                <a:cs typeface="Comic Sans MS"/>
              </a:rPr>
              <a:t>resolution power</a:t>
            </a:r>
          </a:p>
        </p:txBody>
      </p:sp>
      <p:sp>
        <p:nvSpPr>
          <p:cNvPr id="27" name="Shape 86">
            <a:extLst>
              <a:ext uri="{FF2B5EF4-FFF2-40B4-BE49-F238E27FC236}">
                <a16:creationId xmlns:a16="http://schemas.microsoft.com/office/drawing/2014/main" id="{86282C81-484E-3243-8809-30754044F63E}"/>
              </a:ext>
            </a:extLst>
          </p:cNvPr>
          <p:cNvSpPr/>
          <p:nvPr/>
        </p:nvSpPr>
        <p:spPr>
          <a:xfrm>
            <a:off x="6029049" y="1817482"/>
            <a:ext cx="3063562" cy="748923"/>
          </a:xfrm>
          <a:prstGeom prst="rect">
            <a:avLst/>
          </a:prstGeom>
          <a:ln w="12700">
            <a:miter lim="400000"/>
          </a:ln>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p>
            <a:r>
              <a:rPr sz="1400" b="1" i="1" dirty="0">
                <a:solidFill>
                  <a:srgbClr val="0000DB"/>
                </a:solidFill>
                <a:latin typeface="Comic Sans MS" panose="030F0902030302020204" pitchFamily="66" charset="0"/>
                <a:cs typeface="Comic Sans MS"/>
              </a:rPr>
              <a:t>x</a:t>
            </a:r>
            <a:r>
              <a:rPr sz="1400" dirty="0">
                <a:solidFill>
                  <a:srgbClr val="0000DB"/>
                </a:solidFill>
                <a:latin typeface="Comic Sans MS" panose="030F0902030302020204" pitchFamily="66" charset="0"/>
                <a:cs typeface="Comic Sans MS"/>
              </a:rPr>
              <a:t>:</a:t>
            </a:r>
            <a:r>
              <a:rPr sz="1400" dirty="0">
                <a:latin typeface="Comic Sans MS" panose="030F0902030302020204" pitchFamily="66" charset="0"/>
                <a:cs typeface="Comic Sans MS"/>
              </a:rPr>
              <a:t> </a:t>
            </a:r>
            <a:r>
              <a:rPr lang="en-US" sz="1400" dirty="0">
                <a:latin typeface="Comic Sans MS" panose="030F0902030302020204" pitchFamily="66" charset="0"/>
                <a:cs typeface="Comic Sans MS"/>
              </a:rPr>
              <a:t>   the fraction of the nucleon’s </a:t>
            </a:r>
          </a:p>
          <a:p>
            <a:r>
              <a:rPr lang="en-US" sz="1400" dirty="0">
                <a:latin typeface="Comic Sans MS" panose="030F0902030302020204" pitchFamily="66" charset="0"/>
                <a:cs typeface="Comic Sans MS"/>
              </a:rPr>
              <a:t>       momentum carried by the    </a:t>
            </a:r>
          </a:p>
          <a:p>
            <a:r>
              <a:rPr lang="en-US" sz="1400" dirty="0">
                <a:latin typeface="Comic Sans MS" panose="030F0902030302020204" pitchFamily="66" charset="0"/>
                <a:cs typeface="Comic Sans MS"/>
              </a:rPr>
              <a:t>       struck quark (0&lt;x&lt;1)</a:t>
            </a:r>
          </a:p>
        </p:txBody>
      </p:sp>
      <p:sp>
        <p:nvSpPr>
          <p:cNvPr id="28" name="Shape 87">
            <a:extLst>
              <a:ext uri="{FF2B5EF4-FFF2-40B4-BE49-F238E27FC236}">
                <a16:creationId xmlns:a16="http://schemas.microsoft.com/office/drawing/2014/main" id="{13D9AEEC-63FC-1E4D-8C6F-F77625A039B0}"/>
              </a:ext>
            </a:extLst>
          </p:cNvPr>
          <p:cNvSpPr/>
          <p:nvPr/>
        </p:nvSpPr>
        <p:spPr>
          <a:xfrm>
            <a:off x="6025105" y="2468498"/>
            <a:ext cx="1459695"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R="40639" defTabSz="914400">
              <a:defRPr sz="2400">
                <a:uFill>
                  <a:solidFill>
                    <a:srgbClr val="021EAA"/>
                  </a:solidFill>
                </a:uFill>
                <a:latin typeface="+mn-lt"/>
                <a:ea typeface="+mn-ea"/>
                <a:cs typeface="+mn-cs"/>
                <a:sym typeface="Arial"/>
              </a:defRPr>
            </a:pPr>
            <a:r>
              <a:rPr sz="1400" b="1" i="1" dirty="0">
                <a:solidFill>
                  <a:srgbClr val="0000FF"/>
                </a:solidFill>
                <a:latin typeface="Comic Sans MS" panose="030F0902030302020204" pitchFamily="66" charset="0"/>
                <a:cs typeface="Comic Sans MS"/>
              </a:rPr>
              <a:t>y</a:t>
            </a:r>
            <a:r>
              <a:rPr lang="en-US" sz="1400" b="1" i="1" dirty="0">
                <a:solidFill>
                  <a:srgbClr val="0000FF"/>
                </a:solidFill>
                <a:latin typeface="Comic Sans MS" panose="030F0902030302020204" pitchFamily="66" charset="0"/>
                <a:cs typeface="Comic Sans MS"/>
              </a:rPr>
              <a:t>:</a:t>
            </a:r>
            <a:r>
              <a:rPr sz="1400" dirty="0">
                <a:latin typeface="Comic Sans MS" panose="030F0902030302020204" pitchFamily="66" charset="0"/>
                <a:cs typeface="Comic Sans MS"/>
              </a:rPr>
              <a:t>  </a:t>
            </a:r>
            <a:r>
              <a:rPr lang="en-US" sz="1400" dirty="0">
                <a:latin typeface="Comic Sans MS" panose="030F0902030302020204" pitchFamily="66" charset="0"/>
                <a:cs typeface="Comic Sans MS"/>
              </a:rPr>
              <a:t>  </a:t>
            </a:r>
            <a:r>
              <a:rPr sz="1400" dirty="0">
                <a:latin typeface="Comic Sans MS" panose="030F0902030302020204" pitchFamily="66" charset="0"/>
                <a:cs typeface="Comic Sans MS"/>
              </a:rPr>
              <a:t>inelasticity</a:t>
            </a:r>
          </a:p>
        </p:txBody>
      </p:sp>
    </p:spTree>
    <p:extLst>
      <p:ext uri="{BB962C8B-B14F-4D97-AF65-F5344CB8AC3E}">
        <p14:creationId xmlns:p14="http://schemas.microsoft.com/office/powerpoint/2010/main" val="507284130"/>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i="0" dirty="0"/>
              <a:t>Take Away Message</a:t>
            </a:r>
          </a:p>
        </p:txBody>
      </p:sp>
      <p:sp>
        <p:nvSpPr>
          <p:cNvPr id="6" name="Slide Number Placeholder 5"/>
          <p:cNvSpPr>
            <a:spLocks noGrp="1"/>
          </p:cNvSpPr>
          <p:nvPr>
            <p:ph type="sldNum" sz="quarter" idx="12"/>
          </p:nvPr>
        </p:nvSpPr>
        <p:spPr/>
        <p:txBody>
          <a:bodyPr/>
          <a:lstStyle/>
          <a:p>
            <a:fld id="{5C1AF64A-CB62-3D4B-9CBC-C26B9FF18E2B}" type="slidenum">
              <a:rPr lang="en-US" altLang="ja-JP" smtClean="0"/>
              <a:pPr/>
              <a:t>30</a:t>
            </a:fld>
            <a:endParaRPr lang="en-US" altLang="ja-JP" dirty="0"/>
          </a:p>
        </p:txBody>
      </p:sp>
      <p:pic>
        <p:nvPicPr>
          <p:cNvPr id="8" name="Picture 2" descr="iceberg2"/>
          <p:cNvPicPr>
            <a:picLocks noChangeAspect="1" noChangeArrowheads="1"/>
          </p:cNvPicPr>
          <p:nvPr/>
        </p:nvPicPr>
        <p:blipFill>
          <a:blip r:embed="rId2"/>
          <a:srcRect/>
          <a:stretch>
            <a:fillRect/>
          </a:stretch>
        </p:blipFill>
        <p:spPr bwMode="auto">
          <a:xfrm>
            <a:off x="4792662" y="659468"/>
            <a:ext cx="4351338" cy="5943600"/>
          </a:xfrm>
          <a:prstGeom prst="rect">
            <a:avLst/>
          </a:prstGeom>
          <a:noFill/>
          <a:ln w="9525">
            <a:noFill/>
            <a:miter lim="800000"/>
            <a:headEnd/>
            <a:tailEnd/>
          </a:ln>
        </p:spPr>
      </p:pic>
      <p:sp>
        <p:nvSpPr>
          <p:cNvPr id="26" name="Text Box 18"/>
          <p:cNvSpPr txBox="1">
            <a:spLocks noChangeArrowheads="1"/>
          </p:cNvSpPr>
          <p:nvPr/>
        </p:nvSpPr>
        <p:spPr bwMode="auto">
          <a:xfrm rot="2100000">
            <a:off x="6342380" y="890079"/>
            <a:ext cx="2217274" cy="1200329"/>
          </a:xfrm>
          <a:prstGeom prst="rect">
            <a:avLst/>
          </a:prstGeom>
          <a:noFill/>
          <a:ln w="28575">
            <a:noFill/>
            <a:miter lim="800000"/>
            <a:headEnd/>
            <a:tailEnd/>
          </a:ln>
          <a:effectLst/>
        </p:spPr>
        <p:txBody>
          <a:bodyPr wrap="none">
            <a:prstTxWarp prst="textNoShape">
              <a:avLst/>
            </a:prstTxWarp>
            <a:spAutoFit/>
          </a:bodyPr>
          <a:lstStyle/>
          <a:p>
            <a:pPr algn="ctr"/>
            <a:r>
              <a:rPr lang="en-US" b="1" dirty="0">
                <a:solidFill>
                  <a:srgbClr val="FF9300"/>
                </a:solidFill>
                <a:latin typeface="Comic Sans MS" panose="030F0902030302020204" pitchFamily="66" charset="0"/>
                <a:ea typeface="Comic Sans MS" charset="0"/>
                <a:cs typeface="Comic Sans MS" charset="0"/>
              </a:rPr>
              <a:t>Current</a:t>
            </a:r>
          </a:p>
          <a:p>
            <a:pPr algn="ctr"/>
            <a:r>
              <a:rPr lang="en-US" b="1" dirty="0">
                <a:solidFill>
                  <a:srgbClr val="FF9300"/>
                </a:solidFill>
                <a:latin typeface="Comic Sans MS" panose="030F0902030302020204" pitchFamily="66" charset="0"/>
                <a:ea typeface="Comic Sans MS" charset="0"/>
                <a:cs typeface="Comic Sans MS" charset="0"/>
              </a:rPr>
              <a:t>knowledge about</a:t>
            </a:r>
          </a:p>
          <a:p>
            <a:pPr algn="ctr"/>
            <a:r>
              <a:rPr lang="en-US" b="1" dirty="0">
                <a:solidFill>
                  <a:srgbClr val="FF9300"/>
                </a:solidFill>
                <a:latin typeface="Comic Sans MS" panose="030F0902030302020204" pitchFamily="66" charset="0"/>
                <a:ea typeface="Comic Sans MS" charset="0"/>
                <a:cs typeface="Comic Sans MS" charset="0"/>
              </a:rPr>
              <a:t>nucleon structure </a:t>
            </a:r>
          </a:p>
          <a:p>
            <a:pPr algn="ctr"/>
            <a:r>
              <a:rPr lang="en-US" b="1" dirty="0">
                <a:solidFill>
                  <a:srgbClr val="FF9300"/>
                </a:solidFill>
                <a:latin typeface="Comic Sans MS" panose="030F0902030302020204" pitchFamily="66" charset="0"/>
                <a:ea typeface="Comic Sans MS" charset="0"/>
                <a:cs typeface="Comic Sans MS" charset="0"/>
              </a:rPr>
              <a:t>and the glue</a:t>
            </a:r>
            <a:endParaRPr lang="de-DE" b="1" dirty="0">
              <a:solidFill>
                <a:srgbClr val="FF9300"/>
              </a:solidFill>
              <a:latin typeface="Comic Sans MS" panose="030F0902030302020204" pitchFamily="66" charset="0"/>
              <a:ea typeface="Comic Sans MS" charset="0"/>
              <a:cs typeface="Comic Sans MS" charset="0"/>
            </a:endParaRPr>
          </a:p>
        </p:txBody>
      </p:sp>
      <p:cxnSp>
        <p:nvCxnSpPr>
          <p:cNvPr id="3" name="Straight Arrow Connector 2"/>
          <p:cNvCxnSpPr/>
          <p:nvPr/>
        </p:nvCxnSpPr>
        <p:spPr bwMode="auto">
          <a:xfrm flipH="1">
            <a:off x="6924254" y="1822174"/>
            <a:ext cx="55224" cy="4516783"/>
          </a:xfrm>
          <a:prstGeom prst="straightConnector1">
            <a:avLst/>
          </a:prstGeom>
          <a:solidFill>
            <a:schemeClr val="accent1"/>
          </a:solidFill>
          <a:ln w="57150" cap="flat" cmpd="sng" algn="ctr">
            <a:solidFill>
              <a:srgbClr val="FF9300"/>
            </a:solidFill>
            <a:prstDash val="solid"/>
            <a:round/>
            <a:headEnd type="arrow" w="med" len="med"/>
            <a:tailEnd type="arrow"/>
          </a:ln>
          <a:effectLst/>
        </p:spPr>
      </p:cxnSp>
      <p:sp>
        <p:nvSpPr>
          <p:cNvPr id="19" name="TextBox 18"/>
          <p:cNvSpPr txBox="1"/>
          <p:nvPr/>
        </p:nvSpPr>
        <p:spPr>
          <a:xfrm rot="16200000">
            <a:off x="6573418" y="3635528"/>
            <a:ext cx="1162498" cy="369332"/>
          </a:xfrm>
          <a:prstGeom prst="rect">
            <a:avLst/>
          </a:prstGeom>
          <a:noFill/>
        </p:spPr>
        <p:txBody>
          <a:bodyPr wrap="none" rtlCol="0">
            <a:spAutoFit/>
          </a:bodyPr>
          <a:lstStyle/>
          <a:p>
            <a:r>
              <a:rPr lang="en-US" b="1" dirty="0">
                <a:solidFill>
                  <a:srgbClr val="FF9300"/>
                </a:solidFill>
                <a:latin typeface="Comic Sans MS" panose="030F0902030302020204" pitchFamily="66" charset="0"/>
                <a:ea typeface="Comic Sans MS" charset="0"/>
                <a:cs typeface="Comic Sans MS" charset="0"/>
              </a:rPr>
              <a:t>with EIC</a:t>
            </a:r>
          </a:p>
        </p:txBody>
      </p:sp>
      <p:sp>
        <p:nvSpPr>
          <p:cNvPr id="31" name="Date Placeholder 30"/>
          <p:cNvSpPr>
            <a:spLocks noGrp="1"/>
          </p:cNvSpPr>
          <p:nvPr>
            <p:ph type="dt" sz="half" idx="10"/>
          </p:nvPr>
        </p:nvSpPr>
        <p:spPr/>
        <p:txBody>
          <a:bodyPr/>
          <a:lstStyle/>
          <a:p>
            <a:r>
              <a:rPr lang="en-US"/>
              <a:t>E.C. Aschenauer</a:t>
            </a:r>
          </a:p>
        </p:txBody>
      </p:sp>
      <p:sp>
        <p:nvSpPr>
          <p:cNvPr id="12" name="TextBox 11">
            <a:extLst>
              <a:ext uri="{FF2B5EF4-FFF2-40B4-BE49-F238E27FC236}">
                <a16:creationId xmlns:a16="http://schemas.microsoft.com/office/drawing/2014/main" id="{45C32A5B-9695-9547-9B88-FC9B97C01C59}"/>
              </a:ext>
            </a:extLst>
          </p:cNvPr>
          <p:cNvSpPr txBox="1"/>
          <p:nvPr/>
        </p:nvSpPr>
        <p:spPr>
          <a:xfrm>
            <a:off x="45419" y="659468"/>
            <a:ext cx="4633261" cy="5570756"/>
          </a:xfrm>
          <a:prstGeom prst="rect">
            <a:avLst/>
          </a:prstGeom>
          <a:noFill/>
        </p:spPr>
        <p:txBody>
          <a:bodyPr wrap="square" rtlCol="0">
            <a:spAutoFit/>
          </a:bodyPr>
          <a:lstStyle/>
          <a:p>
            <a:r>
              <a:rPr lang="en-US" sz="2000" dirty="0">
                <a:solidFill>
                  <a:srgbClr val="0000FF"/>
                </a:solidFill>
                <a:latin typeface="Comic Sans MS" panose="030F0902030302020204" pitchFamily="66" charset="0"/>
              </a:rPr>
              <a:t>Why EIC now?</a:t>
            </a:r>
          </a:p>
          <a:p>
            <a:endParaRPr lang="en-US" sz="1200" dirty="0">
              <a:solidFill>
                <a:srgbClr val="0000FF"/>
              </a:solidFill>
              <a:latin typeface="Comic Sans MS" panose="030F0902030302020204" pitchFamily="66" charset="0"/>
            </a:endParaRPr>
          </a:p>
          <a:p>
            <a:r>
              <a:rPr lang="en-US" sz="2000" dirty="0">
                <a:latin typeface="Comic Sans MS" panose="030F0902030302020204" pitchFamily="66" charset="0"/>
              </a:rPr>
              <a:t>“all stars align”:</a:t>
            </a:r>
          </a:p>
          <a:p>
            <a:endParaRPr lang="en-US" sz="1200" dirty="0">
              <a:latin typeface="Comic Sans MS" panose="030F0902030302020204" pitchFamily="66" charset="0"/>
            </a:endParaRPr>
          </a:p>
          <a:p>
            <a:pPr marL="285750" indent="-285750">
              <a:buClr>
                <a:srgbClr val="0000FF"/>
              </a:buClr>
              <a:buFont typeface="Wingdings" charset="2"/>
              <a:buChar char="q"/>
            </a:pPr>
            <a:r>
              <a:rPr lang="en-US" sz="1600" dirty="0">
                <a:latin typeface="Comic Sans MS" panose="030F0902030302020204" pitchFamily="66" charset="0"/>
              </a:rPr>
              <a:t>theory developments will allow to obtain the answers to the big questions discussed</a:t>
            </a:r>
          </a:p>
          <a:p>
            <a:pPr marL="285750" indent="-285750">
              <a:buClr>
                <a:srgbClr val="0000FF"/>
              </a:buClr>
              <a:buFont typeface="Wingdings" charset="2"/>
              <a:buChar char="q"/>
            </a:pPr>
            <a:endParaRPr lang="en-US" sz="1200" dirty="0">
              <a:latin typeface="Comic Sans MS" panose="030F0902030302020204" pitchFamily="66" charset="0"/>
            </a:endParaRPr>
          </a:p>
          <a:p>
            <a:pPr marL="285750" indent="-285750">
              <a:buClr>
                <a:srgbClr val="0000FF"/>
              </a:buClr>
              <a:buFont typeface="Wingdings" charset="2"/>
              <a:buChar char="q"/>
            </a:pPr>
            <a:r>
              <a:rPr lang="en-US" sz="1600" dirty="0">
                <a:latin typeface="Comic Sans MS" panose="030F0902030302020204" pitchFamily="66" charset="0"/>
              </a:rPr>
              <a:t>detector technologies allow for a collider detector with high resolution, wide acceptance and particle identification</a:t>
            </a:r>
          </a:p>
          <a:p>
            <a:pPr marL="285750" indent="-285750">
              <a:buClr>
                <a:srgbClr val="0000FF"/>
              </a:buClr>
              <a:buFont typeface="Wingdings" charset="2"/>
              <a:buChar char="q"/>
            </a:pPr>
            <a:endParaRPr lang="en-US" sz="1200" dirty="0">
              <a:latin typeface="Comic Sans MS" panose="030F0902030302020204" pitchFamily="66" charset="0"/>
            </a:endParaRPr>
          </a:p>
          <a:p>
            <a:pPr algn="ctr">
              <a:buClr>
                <a:srgbClr val="0000FF"/>
              </a:buClr>
            </a:pPr>
            <a:r>
              <a:rPr lang="en-US" sz="1600" b="1" dirty="0">
                <a:solidFill>
                  <a:srgbClr val="0432FF"/>
                </a:solidFill>
                <a:latin typeface="Comic Sans MS" panose="030F0902030302020204" pitchFamily="66" charset="0"/>
              </a:rPr>
              <a:t>BUT MOST IMPORTANTLY</a:t>
            </a:r>
          </a:p>
          <a:p>
            <a:pPr lvl="1">
              <a:buClr>
                <a:srgbClr val="0000FF"/>
              </a:buClr>
            </a:pPr>
            <a:endParaRPr lang="en-US" sz="1200" dirty="0">
              <a:latin typeface="Comic Sans MS" panose="030F0902030302020204" pitchFamily="66" charset="0"/>
            </a:endParaRPr>
          </a:p>
          <a:p>
            <a:pPr marL="342900" indent="-342900">
              <a:buClr>
                <a:srgbClr val="0000FF"/>
              </a:buClr>
              <a:buFont typeface="Wingdings" charset="2"/>
              <a:buChar char="q"/>
            </a:pPr>
            <a:r>
              <a:rPr lang="en-US" sz="1600" dirty="0">
                <a:latin typeface="Comic Sans MS" panose="030F0902030302020204" pitchFamily="66" charset="0"/>
              </a:rPr>
              <a:t>accelerator technologies allow to built a collider with </a:t>
            </a:r>
          </a:p>
          <a:p>
            <a:pPr marL="742950" lvl="1" indent="-285750">
              <a:buClr>
                <a:srgbClr val="0000FF"/>
              </a:buClr>
              <a:buFont typeface="Wingdings" pitchFamily="2" charset="2"/>
              <a:buChar char="Ø"/>
            </a:pPr>
            <a:r>
              <a:rPr lang="en-US" sz="1600" dirty="0">
                <a:latin typeface="Comic Sans MS" panose="030F0902030302020204" pitchFamily="66" charset="0"/>
              </a:rPr>
              <a:t>high luminosity</a:t>
            </a:r>
          </a:p>
          <a:p>
            <a:pPr marL="742950" lvl="1" indent="-285750">
              <a:buClr>
                <a:srgbClr val="0000FF"/>
              </a:buClr>
              <a:buFont typeface="Wingdings" pitchFamily="2" charset="2"/>
              <a:buChar char="Ø"/>
            </a:pPr>
            <a:r>
              <a:rPr lang="en-US" sz="1600" dirty="0">
                <a:latin typeface="Comic Sans MS" panose="030F0902030302020204" pitchFamily="66" charset="0"/>
              </a:rPr>
              <a:t>highly polarized electron and light hadron beams</a:t>
            </a:r>
          </a:p>
          <a:p>
            <a:pPr marL="742950" lvl="1" indent="-285750">
              <a:buClr>
                <a:srgbClr val="0000FF"/>
              </a:buClr>
              <a:buFont typeface="Wingdings" pitchFamily="2" charset="2"/>
              <a:buChar char="Ø"/>
            </a:pPr>
            <a:r>
              <a:rPr lang="en-US" sz="1600" dirty="0">
                <a:latin typeface="Comic Sans MS" panose="030F0902030302020204" pitchFamily="66" charset="0"/>
              </a:rPr>
              <a:t>a wide range in center of mass energies</a:t>
            </a:r>
          </a:p>
          <a:p>
            <a:pPr marL="742950" lvl="1" indent="-285750">
              <a:buClr>
                <a:srgbClr val="0000FF"/>
              </a:buClr>
              <a:buFont typeface="Wingdings" pitchFamily="2" charset="2"/>
              <a:buChar char="Ø"/>
            </a:pPr>
            <a:r>
              <a:rPr lang="en-US" sz="1600" dirty="0">
                <a:latin typeface="Comic Sans MS" panose="030F0902030302020204" pitchFamily="66" charset="0"/>
              </a:rPr>
              <a:t>hadron beams with highest A</a:t>
            </a:r>
          </a:p>
          <a:p>
            <a:pPr marL="742950" lvl="1" indent="-285750">
              <a:buClr>
                <a:srgbClr val="0000FF"/>
              </a:buClr>
              <a:buFont typeface="Wingdings" pitchFamily="2" charset="2"/>
              <a:buChar char="Ø"/>
            </a:pPr>
            <a:r>
              <a:rPr lang="en-US" sz="1600" dirty="0">
                <a:latin typeface="Comic Sans MS" panose="030F0902030302020204" pitchFamily="66" charset="0"/>
              </a:rPr>
              <a:t>demanding acceptance requirements can be realized in IR design</a:t>
            </a:r>
          </a:p>
        </p:txBody>
      </p:sp>
      <p:sp>
        <p:nvSpPr>
          <p:cNvPr id="13" name="TextBox 12">
            <a:extLst>
              <a:ext uri="{FF2B5EF4-FFF2-40B4-BE49-F238E27FC236}">
                <a16:creationId xmlns:a16="http://schemas.microsoft.com/office/drawing/2014/main" id="{1B24F02A-6A3A-DC4A-B513-C6B6530A330B}"/>
              </a:ext>
            </a:extLst>
          </p:cNvPr>
          <p:cNvSpPr txBox="1"/>
          <p:nvPr/>
        </p:nvSpPr>
        <p:spPr>
          <a:xfrm rot="20700000">
            <a:off x="636290" y="2167574"/>
            <a:ext cx="7917552" cy="2554545"/>
          </a:xfrm>
          <a:prstGeom prst="rect">
            <a:avLst/>
          </a:prstGeom>
          <a:gradFill flip="none" rotWithShape="1">
            <a:gsLst>
              <a:gs pos="0">
                <a:schemeClr val="bg1"/>
              </a:gs>
              <a:gs pos="100000">
                <a:srgbClr val="FFFFFF"/>
              </a:gs>
              <a:gs pos="50000">
                <a:schemeClr val="bg1">
                  <a:lumMod val="75000"/>
                </a:schemeClr>
              </a:gs>
            </a:gsLst>
            <a:lin ang="0" scaled="1"/>
            <a:tileRect/>
          </a:gradFill>
          <a:ln>
            <a:solidFill>
              <a:srgbClr val="0000FF"/>
            </a:solidFill>
          </a:ln>
          <a:effectLst>
            <a:glow rad="101600">
              <a:srgbClr val="0000FF">
                <a:alpha val="75000"/>
              </a:srgbClr>
            </a:glow>
          </a:effectLst>
          <a:scene3d>
            <a:camera prst="orthographicFront"/>
            <a:lightRig rig="threePt" dir="t"/>
          </a:scene3d>
          <a:sp3d>
            <a:bevelT w="114300" prst="artDeco"/>
          </a:sp3d>
        </p:spPr>
        <p:txBody>
          <a:bodyPr wrap="none" rtlCol="0">
            <a:spAutoFit/>
          </a:bodyPr>
          <a:lstStyle/>
          <a:p>
            <a:pPr algn="ctr"/>
            <a:r>
              <a:rPr lang="en-US" sz="2400" dirty="0">
                <a:solidFill>
                  <a:srgbClr val="0000FF"/>
                </a:solidFill>
                <a:latin typeface="Comic Sans MS" panose="030F0902030302020204" pitchFamily="66" charset="0"/>
              </a:rPr>
              <a:t>EIC science program will profoundly impact </a:t>
            </a:r>
          </a:p>
          <a:p>
            <a:pPr algn="ctr"/>
            <a:r>
              <a:rPr lang="en-US" sz="2400" dirty="0">
                <a:solidFill>
                  <a:srgbClr val="0000FF"/>
                </a:solidFill>
                <a:latin typeface="Comic Sans MS" panose="030F0902030302020204" pitchFamily="66" charset="0"/>
              </a:rPr>
              <a:t>our understanding of the inner structure </a:t>
            </a:r>
          </a:p>
          <a:p>
            <a:pPr algn="ctr"/>
            <a:r>
              <a:rPr lang="en-US" sz="2400" dirty="0">
                <a:solidFill>
                  <a:srgbClr val="0000FF"/>
                </a:solidFill>
                <a:latin typeface="Comic Sans MS" panose="030F0902030302020204" pitchFamily="66" charset="0"/>
              </a:rPr>
              <a:t>of the world around us</a:t>
            </a:r>
          </a:p>
          <a:p>
            <a:pPr algn="ctr"/>
            <a:endParaRPr lang="en-US" sz="800" dirty="0">
              <a:solidFill>
                <a:srgbClr val="0000FF"/>
              </a:solidFill>
              <a:latin typeface="Comic Sans MS" panose="030F0902030302020204" pitchFamily="66" charset="0"/>
            </a:endParaRPr>
          </a:p>
          <a:p>
            <a:pPr algn="ctr"/>
            <a:r>
              <a:rPr lang="en-US" sz="2400" dirty="0">
                <a:solidFill>
                  <a:srgbClr val="0000FF"/>
                </a:solidFill>
                <a:latin typeface="Comic Sans MS" panose="030F0902030302020204" pitchFamily="66" charset="0"/>
              </a:rPr>
              <a:t>uniquely tied to a future high energy, high luminosity, </a:t>
            </a:r>
          </a:p>
          <a:p>
            <a:pPr algn="ctr"/>
            <a:r>
              <a:rPr lang="en-US" sz="2400" dirty="0">
                <a:solidFill>
                  <a:srgbClr val="0000FF"/>
                </a:solidFill>
                <a:latin typeface="Comic Sans MS" panose="030F0902030302020204" pitchFamily="66" charset="0"/>
              </a:rPr>
              <a:t>polarized </a:t>
            </a:r>
            <a:r>
              <a:rPr lang="en-US" sz="2400" dirty="0" err="1">
                <a:solidFill>
                  <a:srgbClr val="0000FF"/>
                </a:solidFill>
                <a:latin typeface="Comic Sans MS" panose="030F0902030302020204" pitchFamily="66" charset="0"/>
              </a:rPr>
              <a:t>ep</a:t>
            </a:r>
            <a:r>
              <a:rPr lang="en-US" sz="2400" dirty="0">
                <a:solidFill>
                  <a:srgbClr val="0000FF"/>
                </a:solidFill>
                <a:latin typeface="Comic Sans MS" panose="030F0902030302020204" pitchFamily="66" charset="0"/>
              </a:rPr>
              <a:t> / </a:t>
            </a:r>
            <a:r>
              <a:rPr lang="en-US" sz="2400" dirty="0" err="1">
                <a:solidFill>
                  <a:srgbClr val="0000FF"/>
                </a:solidFill>
                <a:latin typeface="Comic Sans MS" panose="030F0902030302020204" pitchFamily="66" charset="0"/>
              </a:rPr>
              <a:t>eA</a:t>
            </a:r>
            <a:r>
              <a:rPr lang="en-US" sz="2400" dirty="0">
                <a:solidFill>
                  <a:srgbClr val="0000FF"/>
                </a:solidFill>
                <a:latin typeface="Comic Sans MS" panose="030F0902030302020204" pitchFamily="66" charset="0"/>
              </a:rPr>
              <a:t> collider</a:t>
            </a:r>
          </a:p>
          <a:p>
            <a:pPr algn="ctr"/>
            <a:endParaRPr lang="en-US" sz="800" dirty="0">
              <a:solidFill>
                <a:srgbClr val="0000FF"/>
              </a:solidFill>
              <a:latin typeface="Comic Sans MS" panose="030F0902030302020204" pitchFamily="66" charset="0"/>
            </a:endParaRPr>
          </a:p>
          <a:p>
            <a:pPr algn="ctr"/>
            <a:r>
              <a:rPr lang="en-US" sz="2400" dirty="0">
                <a:solidFill>
                  <a:srgbClr val="FF00FF"/>
                </a:solidFill>
                <a:latin typeface="Comic Sans MS" panose="030F0902030302020204" pitchFamily="66" charset="0"/>
              </a:rPr>
              <a:t>never been measured before &amp; will never without</a:t>
            </a:r>
            <a:r>
              <a:rPr lang="en-US" sz="2400" dirty="0">
                <a:solidFill>
                  <a:srgbClr val="FF00FF"/>
                </a:solidFill>
                <a:latin typeface="Comic Sans MS" panose="030F0902030302020204" pitchFamily="66" charset="0"/>
                <a:cs typeface="Comic Sans MS"/>
              </a:rPr>
              <a:t> </a:t>
            </a:r>
          </a:p>
        </p:txBody>
      </p:sp>
    </p:spTree>
    <p:extLst>
      <p:ext uri="{BB962C8B-B14F-4D97-AF65-F5344CB8AC3E}">
        <p14:creationId xmlns:p14="http://schemas.microsoft.com/office/powerpoint/2010/main" val="3368671736"/>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9" grpId="0"/>
      <p:bldP spid="12" grpId="0"/>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E.C. Aschenauer</a:t>
            </a:r>
            <a:endParaRPr lang="en-US"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31</a:t>
            </a:fld>
            <a:endParaRPr lang="en-US"/>
          </a:p>
        </p:txBody>
      </p:sp>
      <p:pic>
        <p:nvPicPr>
          <p:cNvPr id="6"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08" y="2791630"/>
            <a:ext cx="9052560" cy="2637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500567"/>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2CF89-AEA7-8145-9166-2221403FF55F}"/>
              </a:ext>
            </a:extLst>
          </p:cNvPr>
          <p:cNvSpPr>
            <a:spLocks noGrp="1"/>
          </p:cNvSpPr>
          <p:nvPr>
            <p:ph type="title"/>
          </p:nvPr>
        </p:nvSpPr>
        <p:spPr/>
        <p:txBody>
          <a:bodyPr/>
          <a:lstStyle/>
          <a:p>
            <a:r>
              <a:rPr lang="en-US" i="0" dirty="0"/>
              <a:t>What is needed to address the EIC Physics</a:t>
            </a:r>
          </a:p>
        </p:txBody>
      </p:sp>
      <p:sp>
        <p:nvSpPr>
          <p:cNvPr id="3" name="Date Placeholder 2">
            <a:extLst>
              <a:ext uri="{FF2B5EF4-FFF2-40B4-BE49-F238E27FC236}">
                <a16:creationId xmlns:a16="http://schemas.microsoft.com/office/drawing/2014/main" id="{513FF701-CE03-CD45-A867-515D9C39D83E}"/>
              </a:ext>
            </a:extLst>
          </p:cNvPr>
          <p:cNvSpPr>
            <a:spLocks noGrp="1"/>
          </p:cNvSpPr>
          <p:nvPr>
            <p:ph type="dt" sz="half" idx="10"/>
          </p:nvPr>
        </p:nvSpPr>
        <p:spPr/>
        <p:txBody>
          <a:bodyPr/>
          <a:lstStyle/>
          <a:p>
            <a:r>
              <a:rPr lang="en-US"/>
              <a:t>E.C. Aschenauer</a:t>
            </a:r>
            <a:endParaRPr lang="en-US" dirty="0"/>
          </a:p>
        </p:txBody>
      </p:sp>
      <p:sp>
        <p:nvSpPr>
          <p:cNvPr id="5" name="Slide Number Placeholder 4">
            <a:extLst>
              <a:ext uri="{FF2B5EF4-FFF2-40B4-BE49-F238E27FC236}">
                <a16:creationId xmlns:a16="http://schemas.microsoft.com/office/drawing/2014/main" id="{92E2D290-83C6-D545-8294-12E5EA741743}"/>
              </a:ext>
            </a:extLst>
          </p:cNvPr>
          <p:cNvSpPr>
            <a:spLocks noGrp="1"/>
          </p:cNvSpPr>
          <p:nvPr>
            <p:ph type="sldNum" sz="quarter" idx="12"/>
          </p:nvPr>
        </p:nvSpPr>
        <p:spPr/>
        <p:txBody>
          <a:bodyPr/>
          <a:lstStyle/>
          <a:p>
            <a:fld id="{893C5830-40F3-F04E-B2E3-10E6672BA8FF}" type="slidenum">
              <a:rPr lang="en-US" smtClean="0"/>
              <a:pPr/>
              <a:t>32</a:t>
            </a:fld>
            <a:endParaRPr lang="en-US"/>
          </a:p>
        </p:txBody>
      </p:sp>
      <p:pic>
        <p:nvPicPr>
          <p:cNvPr id="7" name="Picture 6">
            <a:extLst>
              <a:ext uri="{FF2B5EF4-FFF2-40B4-BE49-F238E27FC236}">
                <a16:creationId xmlns:a16="http://schemas.microsoft.com/office/drawing/2014/main" id="{CEB5D28D-CC57-A345-BCB9-2862A30B05A7}"/>
              </a:ext>
            </a:extLst>
          </p:cNvPr>
          <p:cNvPicPr>
            <a:picLocks noChangeAspect="1"/>
          </p:cNvPicPr>
          <p:nvPr/>
        </p:nvPicPr>
        <p:blipFill rotWithShape="1">
          <a:blip r:embed="rId2"/>
          <a:srcRect l="3202" t="3222" r="2157" b="1000"/>
          <a:stretch/>
        </p:blipFill>
        <p:spPr>
          <a:xfrm>
            <a:off x="5201920" y="538186"/>
            <a:ext cx="3769360" cy="2243915"/>
          </a:xfrm>
          <a:prstGeom prst="rect">
            <a:avLst/>
          </a:prstGeom>
        </p:spPr>
      </p:pic>
      <p:sp>
        <p:nvSpPr>
          <p:cNvPr id="23" name="TextBox 22">
            <a:extLst>
              <a:ext uri="{FF2B5EF4-FFF2-40B4-BE49-F238E27FC236}">
                <a16:creationId xmlns:a16="http://schemas.microsoft.com/office/drawing/2014/main" id="{550D22AC-05CC-0F45-82AD-FE75455FECEE}"/>
              </a:ext>
            </a:extLst>
          </p:cNvPr>
          <p:cNvSpPr txBox="1"/>
          <p:nvPr/>
        </p:nvSpPr>
        <p:spPr>
          <a:xfrm>
            <a:off x="0" y="2493960"/>
            <a:ext cx="7205103" cy="3785652"/>
          </a:xfrm>
          <a:prstGeom prst="rect">
            <a:avLst/>
          </a:prstGeom>
          <a:noFill/>
        </p:spPr>
        <p:txBody>
          <a:bodyPr wrap="square" rtlCol="0">
            <a:spAutoFit/>
          </a:bodyPr>
          <a:lstStyle/>
          <a:p>
            <a:r>
              <a:rPr lang="en-US" sz="1600" dirty="0">
                <a:solidFill>
                  <a:srgbClr val="0000FF"/>
                </a:solidFill>
                <a:latin typeface="+mj-lt"/>
                <a:cs typeface="Comic Sans MS"/>
              </a:rPr>
              <a:t>polarized electron and hadron (p, He-3) beams:</a:t>
            </a:r>
          </a:p>
          <a:p>
            <a:pPr marL="285750" indent="-285750">
              <a:buClr>
                <a:srgbClr val="0000FF"/>
              </a:buClr>
              <a:buFont typeface="Wingdings" charset="2"/>
              <a:buChar char="Ø"/>
            </a:pPr>
            <a:r>
              <a:rPr lang="en-US" sz="1600" dirty="0">
                <a:latin typeface="+mj-lt"/>
                <a:cs typeface="Comic Sans MS"/>
              </a:rPr>
              <a:t>access to spin structure of nucleons and nuclei</a:t>
            </a:r>
          </a:p>
          <a:p>
            <a:pPr marL="285750" indent="-285750">
              <a:buClr>
                <a:srgbClr val="0000FF"/>
              </a:buClr>
              <a:buFont typeface="Wingdings" charset="2"/>
              <a:buChar char="Ø"/>
            </a:pPr>
            <a:r>
              <a:rPr lang="en-US" sz="1600" dirty="0">
                <a:solidFill>
                  <a:srgbClr val="322F31"/>
                </a:solidFill>
                <a:latin typeface="+mj-lt"/>
                <a:cs typeface="Comic Sans MS"/>
              </a:rPr>
              <a:t>Spin vehicle to access the spatial and momentum structure of the nucleon in 3d</a:t>
            </a:r>
          </a:p>
          <a:p>
            <a:pPr marL="285750" indent="-285750">
              <a:buClr>
                <a:srgbClr val="0000FF"/>
              </a:buClr>
              <a:buFont typeface="Wingdings" charset="2"/>
              <a:buChar char="Ø"/>
            </a:pPr>
            <a:r>
              <a:rPr lang="en-US" sz="1600" dirty="0">
                <a:latin typeface="+mj-lt"/>
                <a:cs typeface="Comic Sans MS"/>
              </a:rPr>
              <a:t>Full specification of initial and final states to probe q-g structure of NN and NNN interaction in light nuclei</a:t>
            </a:r>
          </a:p>
          <a:p>
            <a:pPr marL="285750" indent="-285750">
              <a:buClr>
                <a:srgbClr val="0000FF"/>
              </a:buClr>
              <a:buFont typeface="Wingdings" charset="2"/>
              <a:buChar char="Ø"/>
            </a:pPr>
            <a:endParaRPr lang="en-US" sz="1600" dirty="0">
              <a:solidFill>
                <a:srgbClr val="322F31"/>
              </a:solidFill>
              <a:latin typeface="+mj-lt"/>
              <a:cs typeface="Comic Sans MS"/>
            </a:endParaRPr>
          </a:p>
          <a:p>
            <a:r>
              <a:rPr lang="en-US" sz="1600" dirty="0">
                <a:solidFill>
                  <a:srgbClr val="0000FF"/>
                </a:solidFill>
                <a:latin typeface="+mj-lt"/>
                <a:cs typeface="Comic Sans MS"/>
              </a:rPr>
              <a:t>unpolarized nuclear beams: d to Pb</a:t>
            </a:r>
          </a:p>
          <a:p>
            <a:pPr marL="285750" indent="-285750">
              <a:buClr>
                <a:srgbClr val="0000FF"/>
              </a:buClr>
              <a:buFont typeface="Wingdings" charset="2"/>
              <a:buChar char="Ø"/>
            </a:pPr>
            <a:r>
              <a:rPr lang="en-US" sz="1600" dirty="0">
                <a:solidFill>
                  <a:srgbClr val="322F31"/>
                </a:solidFill>
                <a:latin typeface="+mj-lt"/>
                <a:cs typeface="Comic Sans MS"/>
              </a:rPr>
              <a:t>accessing the highest gluon densities </a:t>
            </a:r>
            <a:r>
              <a:rPr lang="en-US" sz="1600" dirty="0">
                <a:solidFill>
                  <a:srgbClr val="0432FF"/>
                </a:solidFill>
                <a:latin typeface="+mj-lt"/>
                <a:cs typeface="Comic Sans MS"/>
                <a:sym typeface="Wingdings" pitchFamily="2" charset="2"/>
              </a:rPr>
              <a:t> saturation</a:t>
            </a:r>
          </a:p>
          <a:p>
            <a:pPr marL="285750" indent="-285750">
              <a:buClr>
                <a:srgbClr val="0000FF"/>
              </a:buClr>
              <a:buFont typeface="Wingdings" charset="2"/>
              <a:buChar char="Ø"/>
            </a:pPr>
            <a:r>
              <a:rPr lang="en-US" sz="1600" dirty="0">
                <a:latin typeface="+mj-lt"/>
                <a:cs typeface="Comic Sans MS"/>
                <a:sym typeface="Wingdings" pitchFamily="2" charset="2"/>
              </a:rPr>
              <a:t>quark and gluon </a:t>
            </a:r>
            <a:r>
              <a:rPr lang="en-US" sz="1600" dirty="0">
                <a:latin typeface="+mj-lt"/>
                <a:cs typeface="Comic Sans MS"/>
              </a:rPr>
              <a:t>interact with a nuclear medium</a:t>
            </a:r>
          </a:p>
          <a:p>
            <a:pPr marL="285750" indent="-285750">
              <a:buClr>
                <a:srgbClr val="0000FF"/>
              </a:buClr>
              <a:buFont typeface="Wingdings" charset="2"/>
              <a:buChar char="Ø"/>
            </a:pPr>
            <a:endParaRPr lang="en-US" sz="1600" dirty="0">
              <a:solidFill>
                <a:srgbClr val="0432FF"/>
              </a:solidFill>
              <a:latin typeface="+mj-lt"/>
              <a:cs typeface="Comic Sans MS"/>
            </a:endParaRPr>
          </a:p>
          <a:p>
            <a:pPr>
              <a:buClr>
                <a:srgbClr val="0000FF"/>
              </a:buClr>
            </a:pPr>
            <a:r>
              <a:rPr lang="en-US" sz="1600" dirty="0">
                <a:solidFill>
                  <a:srgbClr val="0000FF"/>
                </a:solidFill>
                <a:latin typeface="+mj-lt"/>
                <a:cs typeface="Comic Sans MS"/>
              </a:rPr>
              <a:t>high luminosity </a:t>
            </a:r>
            <a:r>
              <a:rPr lang="en-US" sz="1600" dirty="0">
                <a:solidFill>
                  <a:srgbClr val="0432FF"/>
                </a:solidFill>
                <a:latin typeface="+mj-lt"/>
                <a:cs typeface="Arial" panose="020B0604020202020204" pitchFamily="34" charset="0"/>
              </a:rPr>
              <a:t>10</a:t>
            </a:r>
            <a:r>
              <a:rPr lang="en-US" sz="1600" baseline="30000" dirty="0">
                <a:solidFill>
                  <a:srgbClr val="0432FF"/>
                </a:solidFill>
                <a:latin typeface="+mj-lt"/>
                <a:cs typeface="Arial" panose="020B0604020202020204" pitchFamily="34" charset="0"/>
              </a:rPr>
              <a:t>33</a:t>
            </a:r>
            <a:r>
              <a:rPr lang="en-US" sz="1600" dirty="0">
                <a:solidFill>
                  <a:srgbClr val="0432FF"/>
                </a:solidFill>
                <a:latin typeface="+mj-lt"/>
                <a:cs typeface="Arial" panose="020B0604020202020204" pitchFamily="34" charset="0"/>
              </a:rPr>
              <a:t>-10</a:t>
            </a:r>
            <a:r>
              <a:rPr lang="en-US" sz="1600" baseline="30000" dirty="0">
                <a:solidFill>
                  <a:srgbClr val="0432FF"/>
                </a:solidFill>
                <a:latin typeface="+mj-lt"/>
                <a:cs typeface="Arial" panose="020B0604020202020204" pitchFamily="34" charset="0"/>
              </a:rPr>
              <a:t>34 </a:t>
            </a:r>
            <a:r>
              <a:rPr lang="en-US" sz="1600" dirty="0">
                <a:solidFill>
                  <a:srgbClr val="0432FF"/>
                </a:solidFill>
                <a:latin typeface="+mj-lt"/>
                <a:cs typeface="Arial" panose="020B0604020202020204" pitchFamily="34" charset="0"/>
              </a:rPr>
              <a:t>cm</a:t>
            </a:r>
            <a:r>
              <a:rPr lang="en-US" sz="1600" baseline="30000" dirty="0">
                <a:solidFill>
                  <a:srgbClr val="0432FF"/>
                </a:solidFill>
                <a:latin typeface="+mj-lt"/>
                <a:cs typeface="Arial" panose="020B0604020202020204" pitchFamily="34" charset="0"/>
              </a:rPr>
              <a:t>-2</a:t>
            </a:r>
            <a:r>
              <a:rPr lang="en-US" sz="1600" dirty="0">
                <a:solidFill>
                  <a:srgbClr val="0432FF"/>
                </a:solidFill>
                <a:latin typeface="+mj-lt"/>
                <a:cs typeface="Arial" panose="020B0604020202020204" pitchFamily="34" charset="0"/>
              </a:rPr>
              <a:t>s</a:t>
            </a:r>
            <a:r>
              <a:rPr lang="en-US" sz="1600" baseline="30000" dirty="0">
                <a:solidFill>
                  <a:srgbClr val="0432FF"/>
                </a:solidFill>
                <a:latin typeface="+mj-lt"/>
                <a:cs typeface="Arial" panose="020B0604020202020204" pitchFamily="34" charset="0"/>
              </a:rPr>
              <a:t>-1 </a:t>
            </a:r>
            <a:r>
              <a:rPr lang="en-US" sz="1600" dirty="0">
                <a:solidFill>
                  <a:srgbClr val="0432FF"/>
                </a:solidFill>
                <a:latin typeface="+mj-lt"/>
                <a:cs typeface="Comic Sans MS"/>
              </a:rPr>
              <a:t>:</a:t>
            </a:r>
          </a:p>
          <a:p>
            <a:pPr marL="285750" indent="-285750">
              <a:buClr>
                <a:srgbClr val="0000FF"/>
              </a:buClr>
              <a:buFont typeface="Wingdings" charset="2"/>
              <a:buChar char="Ø"/>
            </a:pPr>
            <a:r>
              <a:rPr lang="en-US" sz="1600" dirty="0">
                <a:latin typeface="+mj-lt"/>
                <a:cs typeface="Comic Sans MS"/>
              </a:rPr>
              <a:t>mapping the spatial and momentum structure of nucleons and nuclei in 3d</a:t>
            </a:r>
          </a:p>
          <a:p>
            <a:pPr marL="285750" indent="-285750">
              <a:buClr>
                <a:srgbClr val="0000FF"/>
              </a:buClr>
              <a:buFont typeface="Wingdings" charset="2"/>
              <a:buChar char="Ø"/>
            </a:pPr>
            <a:r>
              <a:rPr lang="en-US" sz="1600" dirty="0">
                <a:latin typeface="+mj-lt"/>
                <a:cs typeface="Comic Sans MS"/>
              </a:rPr>
              <a:t>access to rare probes, i.e. </a:t>
            </a:r>
            <a:r>
              <a:rPr lang="en-US" sz="1600" dirty="0" err="1">
                <a:latin typeface="+mj-lt"/>
                <a:cs typeface="Comic Sans MS"/>
              </a:rPr>
              <a:t>Ws</a:t>
            </a:r>
            <a:endParaRPr lang="en-US" sz="1600" dirty="0">
              <a:latin typeface="+mj-lt"/>
              <a:cs typeface="Comic Sans MS"/>
            </a:endParaRPr>
          </a:p>
          <a:p>
            <a:pPr>
              <a:buClr>
                <a:srgbClr val="0000FF"/>
              </a:buClr>
            </a:pPr>
            <a:endParaRPr lang="en-US" sz="1600" dirty="0">
              <a:solidFill>
                <a:srgbClr val="0432FF"/>
              </a:solidFill>
              <a:latin typeface="+mj-lt"/>
              <a:cs typeface="Comic Sans MS"/>
            </a:endParaRPr>
          </a:p>
        </p:txBody>
      </p:sp>
      <p:sp>
        <p:nvSpPr>
          <p:cNvPr id="24" name="TextBox 23">
            <a:extLst>
              <a:ext uri="{FF2B5EF4-FFF2-40B4-BE49-F238E27FC236}">
                <a16:creationId xmlns:a16="http://schemas.microsoft.com/office/drawing/2014/main" id="{ADF96CCE-72AB-4A46-926F-18BA2F2581BE}"/>
              </a:ext>
            </a:extLst>
          </p:cNvPr>
          <p:cNvSpPr txBox="1"/>
          <p:nvPr/>
        </p:nvSpPr>
        <p:spPr>
          <a:xfrm>
            <a:off x="9736" y="732094"/>
            <a:ext cx="6696705" cy="1200329"/>
          </a:xfrm>
          <a:prstGeom prst="rect">
            <a:avLst/>
          </a:prstGeom>
          <a:noFill/>
        </p:spPr>
        <p:txBody>
          <a:bodyPr wrap="none" rtlCol="0">
            <a:spAutoFit/>
          </a:bodyPr>
          <a:lstStyle/>
          <a:p>
            <a:r>
              <a:rPr lang="en-US" dirty="0">
                <a:solidFill>
                  <a:srgbClr val="0000FF"/>
                </a:solidFill>
                <a:latin typeface="+mj-lt"/>
                <a:cs typeface="Comic Sans MS"/>
              </a:rPr>
              <a:t>large kinematic coverage:</a:t>
            </a:r>
          </a:p>
          <a:p>
            <a:pPr marL="285750" indent="-285750">
              <a:buClr>
                <a:srgbClr val="0000FF"/>
              </a:buClr>
              <a:buFont typeface="Wingdings" charset="2"/>
              <a:buChar char="Ø"/>
            </a:pPr>
            <a:r>
              <a:rPr lang="en-US" dirty="0">
                <a:latin typeface="+mj-lt"/>
                <a:cs typeface="Comic Sans MS"/>
              </a:rPr>
              <a:t>bridge between measurements in different regimes (s, x, Q</a:t>
            </a:r>
            <a:r>
              <a:rPr lang="en-US" baseline="30000" dirty="0">
                <a:latin typeface="+mj-lt"/>
                <a:cs typeface="Comic Sans MS"/>
              </a:rPr>
              <a:t>2</a:t>
            </a:r>
            <a:r>
              <a:rPr lang="en-US" dirty="0">
                <a:latin typeface="+mj-lt"/>
                <a:cs typeface="Comic Sans MS"/>
              </a:rPr>
              <a:t>) </a:t>
            </a:r>
          </a:p>
          <a:p>
            <a:pPr marL="285750" indent="-285750">
              <a:buClr>
                <a:srgbClr val="0000FF"/>
              </a:buClr>
              <a:buFont typeface="Wingdings" charset="2"/>
              <a:buChar char="Ø"/>
            </a:pPr>
            <a:r>
              <a:rPr lang="en-US" dirty="0">
                <a:latin typeface="+mj-lt"/>
                <a:cs typeface="Comic Sans MS"/>
              </a:rPr>
              <a:t>access to </a:t>
            </a:r>
            <a:r>
              <a:rPr lang="en-US" i="1" dirty="0">
                <a:latin typeface="+mj-lt"/>
                <a:cs typeface="Comic Sans MS"/>
              </a:rPr>
              <a:t>x</a:t>
            </a:r>
            <a:r>
              <a:rPr lang="en-US" dirty="0">
                <a:latin typeface="+mj-lt"/>
                <a:cs typeface="Comic Sans MS"/>
              </a:rPr>
              <a:t> and </a:t>
            </a:r>
            <a:r>
              <a:rPr lang="en-US" i="1" dirty="0">
                <a:latin typeface="+mj-lt"/>
                <a:cs typeface="Comic Sans MS"/>
              </a:rPr>
              <a:t>Q</a:t>
            </a:r>
            <a:r>
              <a:rPr lang="en-US" i="1" baseline="30000" dirty="0">
                <a:latin typeface="+mj-lt"/>
                <a:cs typeface="Comic Sans MS"/>
              </a:rPr>
              <a:t>2</a:t>
            </a:r>
            <a:r>
              <a:rPr lang="en-US" dirty="0">
                <a:latin typeface="+mj-lt"/>
                <a:cs typeface="Comic Sans MS"/>
              </a:rPr>
              <a:t> over a wide range</a:t>
            </a:r>
          </a:p>
          <a:p>
            <a:pPr>
              <a:buClr>
                <a:srgbClr val="0000FF"/>
              </a:buClr>
            </a:pPr>
            <a:r>
              <a:rPr lang="en-US" dirty="0">
                <a:solidFill>
                  <a:srgbClr val="0000FF"/>
                </a:solidFill>
                <a:latin typeface="+mj-lt"/>
                <a:cs typeface="Comic Sans MS"/>
                <a:sym typeface="Wingdings"/>
              </a:rPr>
              <a:t></a:t>
            </a:r>
            <a:r>
              <a:rPr lang="en-US" dirty="0">
                <a:latin typeface="+mj-lt"/>
                <a:cs typeface="Comic Sans MS"/>
                <a:sym typeface="Wingdings"/>
              </a:rPr>
              <a:t> </a:t>
            </a:r>
            <a:r>
              <a:rPr lang="en-US" dirty="0">
                <a:solidFill>
                  <a:srgbClr val="0432FF"/>
                </a:solidFill>
                <a:latin typeface="+mj-lt"/>
                <a:cs typeface="Comic Sans MS"/>
                <a:sym typeface="Wingdings"/>
              </a:rPr>
              <a:t>center-of-mass energy </a:t>
            </a:r>
            <a:r>
              <a:rPr lang="en-US" dirty="0">
                <a:solidFill>
                  <a:srgbClr val="0000FF"/>
                </a:solidFill>
                <a:latin typeface="+mj-lt"/>
                <a:cs typeface="Comic Sans MS"/>
              </a:rPr>
              <a:t>√s: 20 – 140 GeV</a:t>
            </a:r>
          </a:p>
        </p:txBody>
      </p:sp>
      <p:pic>
        <p:nvPicPr>
          <p:cNvPr id="9" name="droppedImage.png">
            <a:extLst>
              <a:ext uri="{FF2B5EF4-FFF2-40B4-BE49-F238E27FC236}">
                <a16:creationId xmlns:a16="http://schemas.microsoft.com/office/drawing/2014/main" id="{9790B3E6-C0F9-E140-AAC1-45D43E496656}"/>
              </a:ext>
            </a:extLst>
          </p:cNvPr>
          <p:cNvPicPr>
            <a:picLocks noChangeAspect="1"/>
          </p:cNvPicPr>
          <p:nvPr/>
        </p:nvPicPr>
        <p:blipFill>
          <a:blip r:embed="rId3"/>
          <a:stretch>
            <a:fillRect/>
          </a:stretch>
        </p:blipFill>
        <p:spPr>
          <a:xfrm>
            <a:off x="7214839" y="2613840"/>
            <a:ext cx="1604513" cy="1408328"/>
          </a:xfrm>
          <a:prstGeom prst="rect">
            <a:avLst/>
          </a:prstGeom>
          <a:ln w="12700">
            <a:round/>
          </a:ln>
        </p:spPr>
      </p:pic>
      <p:pic>
        <p:nvPicPr>
          <p:cNvPr id="10" name="Picture 2">
            <a:extLst>
              <a:ext uri="{FF2B5EF4-FFF2-40B4-BE49-F238E27FC236}">
                <a16:creationId xmlns:a16="http://schemas.microsoft.com/office/drawing/2014/main" id="{711AE371-9B7B-704C-9A0F-4EA035A9600C}"/>
              </a:ext>
            </a:extLst>
          </p:cNvPr>
          <p:cNvPicPr>
            <a:picLocks noChangeAspect="1"/>
          </p:cNvPicPr>
          <p:nvPr/>
        </p:nvPicPr>
        <p:blipFill rotWithShape="1">
          <a:blip r:embed="rId4"/>
          <a:srcRect l="28823" t="22493" b="29532"/>
          <a:stretch/>
        </p:blipFill>
        <p:spPr bwMode="auto">
          <a:xfrm>
            <a:off x="5734827" y="3866505"/>
            <a:ext cx="1351773" cy="13287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 picture containing clock&#10;&#10;Description automatically generated">
            <a:extLst>
              <a:ext uri="{FF2B5EF4-FFF2-40B4-BE49-F238E27FC236}">
                <a16:creationId xmlns:a16="http://schemas.microsoft.com/office/drawing/2014/main" id="{755C0CC0-6258-0445-BEE2-B3E26600CED4}"/>
              </a:ext>
            </a:extLst>
          </p:cNvPr>
          <p:cNvPicPr>
            <a:picLocks noChangeAspect="1"/>
          </p:cNvPicPr>
          <p:nvPr/>
        </p:nvPicPr>
        <p:blipFill rotWithShape="1">
          <a:blip r:embed="rId5"/>
          <a:srcRect l="11605" t="4065" r="11607" b="2602"/>
          <a:stretch/>
        </p:blipFill>
        <p:spPr>
          <a:xfrm rot="20216378">
            <a:off x="7538536" y="5141766"/>
            <a:ext cx="1230565" cy="1495688"/>
          </a:xfrm>
          <a:prstGeom prst="rect">
            <a:avLst/>
          </a:prstGeom>
        </p:spPr>
      </p:pic>
    </p:spTree>
    <p:extLst>
      <p:ext uri="{BB962C8B-B14F-4D97-AF65-F5344CB8AC3E}">
        <p14:creationId xmlns:p14="http://schemas.microsoft.com/office/powerpoint/2010/main" val="1005312544"/>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needed experimentally?</a:t>
            </a:r>
          </a:p>
        </p:txBody>
      </p:sp>
      <p:sp>
        <p:nvSpPr>
          <p:cNvPr id="3" name="Date Placeholder 2"/>
          <p:cNvSpPr>
            <a:spLocks noGrp="1"/>
          </p:cNvSpPr>
          <p:nvPr>
            <p:ph type="dt" sz="half" idx="10"/>
          </p:nvPr>
        </p:nvSpPr>
        <p:spPr/>
        <p:txBody>
          <a:bodyPr/>
          <a:lstStyle/>
          <a:p>
            <a:r>
              <a:rPr lang="en-US"/>
              <a:t>E.C. Aschenauer</a:t>
            </a:r>
          </a:p>
        </p:txBody>
      </p:sp>
      <p:sp>
        <p:nvSpPr>
          <p:cNvPr id="5" name="Slide Number Placeholder 4"/>
          <p:cNvSpPr>
            <a:spLocks noGrp="1"/>
          </p:cNvSpPr>
          <p:nvPr>
            <p:ph type="sldNum" sz="quarter" idx="12"/>
          </p:nvPr>
        </p:nvSpPr>
        <p:spPr/>
        <p:txBody>
          <a:bodyPr/>
          <a:lstStyle/>
          <a:p>
            <a:fld id="{E7C2DFF1-6A7E-5841-980E-96BA788216E4}" type="slidenum">
              <a:rPr lang="en-US" smtClean="0"/>
              <a:pPr/>
              <a:t>33</a:t>
            </a:fld>
            <a:endParaRPr lang="en-US"/>
          </a:p>
        </p:txBody>
      </p:sp>
      <p:pic>
        <p:nvPicPr>
          <p:cNvPr id="6" name="Picture 5" descr="lum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5" y="1478256"/>
            <a:ext cx="4582217" cy="3134250"/>
          </a:xfrm>
          <a:prstGeom prst="rect">
            <a:avLst/>
          </a:prstGeom>
        </p:spPr>
      </p:pic>
      <p:sp>
        <p:nvSpPr>
          <p:cNvPr id="95" name="TextBox 94">
            <a:extLst>
              <a:ext uri="{FF2B5EF4-FFF2-40B4-BE49-F238E27FC236}">
                <a16:creationId xmlns:a16="http://schemas.microsoft.com/office/drawing/2014/main" id="{1C318201-944D-B349-AE0A-FAD65513B931}"/>
              </a:ext>
            </a:extLst>
          </p:cNvPr>
          <p:cNvSpPr txBox="1"/>
          <p:nvPr/>
        </p:nvSpPr>
        <p:spPr>
          <a:xfrm>
            <a:off x="5044076" y="5000656"/>
            <a:ext cx="3435858" cy="1169551"/>
          </a:xfrm>
          <a:prstGeom prst="rect">
            <a:avLst/>
          </a:prstGeom>
          <a:noFill/>
          <a:ln>
            <a:solidFill>
              <a:srgbClr val="FF9300"/>
            </a:solidFill>
          </a:ln>
        </p:spPr>
        <p:txBody>
          <a:bodyPr wrap="square" rtlCol="0">
            <a:spAutoFit/>
          </a:bodyPr>
          <a:lstStyle/>
          <a:p>
            <a:pPr algn="ctr"/>
            <a:r>
              <a:rPr lang="en-US" sz="1400" b="1" dirty="0">
                <a:solidFill>
                  <a:srgbClr val="FF8000"/>
                </a:solidFill>
                <a:latin typeface="Comic Sans MS" panose="030F0902030302020204" pitchFamily="66" charset="0"/>
              </a:rPr>
              <a:t>US-EIC:</a:t>
            </a:r>
          </a:p>
          <a:p>
            <a:r>
              <a:rPr lang="en-US" sz="1400" dirty="0">
                <a:latin typeface="Comic Sans MS" panose="030F0902030302020204" pitchFamily="66" charset="0"/>
              </a:rPr>
              <a:t>polarization, ion species together with</a:t>
            </a:r>
          </a:p>
          <a:p>
            <a:r>
              <a:rPr lang="en-US" sz="1400" dirty="0">
                <a:latin typeface="Comic Sans MS" panose="030F0902030302020204" pitchFamily="66" charset="0"/>
              </a:rPr>
              <a:t>its luminosity and √s coverage makes </a:t>
            </a:r>
          </a:p>
          <a:p>
            <a:r>
              <a:rPr lang="en-US" sz="1400" dirty="0">
                <a:latin typeface="Comic Sans MS" panose="030F0902030302020204" pitchFamily="66" charset="0"/>
              </a:rPr>
              <a:t>it a completely unique machine world-wide.</a:t>
            </a:r>
          </a:p>
        </p:txBody>
      </p:sp>
      <p:sp>
        <p:nvSpPr>
          <p:cNvPr id="96" name="TextBox 95">
            <a:extLst>
              <a:ext uri="{FF2B5EF4-FFF2-40B4-BE49-F238E27FC236}">
                <a16:creationId xmlns:a16="http://schemas.microsoft.com/office/drawing/2014/main" id="{8EBA0F39-8CD1-4740-AE33-BECA7EC804D4}"/>
              </a:ext>
            </a:extLst>
          </p:cNvPr>
          <p:cNvSpPr txBox="1"/>
          <p:nvPr/>
        </p:nvSpPr>
        <p:spPr>
          <a:xfrm>
            <a:off x="220202" y="1113375"/>
            <a:ext cx="3939072" cy="307777"/>
          </a:xfrm>
          <a:prstGeom prst="rect">
            <a:avLst/>
          </a:prstGeom>
          <a:noFill/>
          <a:ln>
            <a:solidFill>
              <a:srgbClr val="0432FF"/>
            </a:solidFill>
          </a:ln>
        </p:spPr>
        <p:txBody>
          <a:bodyPr wrap="square" rtlCol="0">
            <a:spAutoFit/>
          </a:bodyPr>
          <a:lstStyle/>
          <a:p>
            <a:pPr algn="ctr"/>
            <a:r>
              <a:rPr lang="en-US" sz="1400" b="1" dirty="0">
                <a:solidFill>
                  <a:srgbClr val="0432FF"/>
                </a:solidFill>
                <a:latin typeface="Comic Sans MS" panose="030F0902030302020204" pitchFamily="66" charset="0"/>
              </a:rPr>
              <a:t>Luminosity - √s Energy and EIC Physics:</a:t>
            </a:r>
          </a:p>
        </p:txBody>
      </p:sp>
      <p:pic>
        <p:nvPicPr>
          <p:cNvPr id="10" name="Picture 9">
            <a:extLst>
              <a:ext uri="{FF2B5EF4-FFF2-40B4-BE49-F238E27FC236}">
                <a16:creationId xmlns:a16="http://schemas.microsoft.com/office/drawing/2014/main" id="{3C8EBA48-5E46-3B44-92AF-C5C3AEE780A6}"/>
              </a:ext>
            </a:extLst>
          </p:cNvPr>
          <p:cNvPicPr>
            <a:picLocks noChangeAspect="1"/>
          </p:cNvPicPr>
          <p:nvPr/>
        </p:nvPicPr>
        <p:blipFill>
          <a:blip r:embed="rId3"/>
          <a:stretch>
            <a:fillRect/>
          </a:stretch>
        </p:blipFill>
        <p:spPr>
          <a:xfrm>
            <a:off x="4576788" y="1192156"/>
            <a:ext cx="3939072" cy="3706449"/>
          </a:xfrm>
          <a:prstGeom prst="rect">
            <a:avLst/>
          </a:prstGeom>
        </p:spPr>
      </p:pic>
      <p:sp>
        <p:nvSpPr>
          <p:cNvPr id="4" name="Rectangle 3">
            <a:extLst>
              <a:ext uri="{FF2B5EF4-FFF2-40B4-BE49-F238E27FC236}">
                <a16:creationId xmlns:a16="http://schemas.microsoft.com/office/drawing/2014/main" id="{347E2301-AA30-DF48-B6BE-37F0927E9BA1}"/>
              </a:ext>
            </a:extLst>
          </p:cNvPr>
          <p:cNvSpPr/>
          <p:nvPr/>
        </p:nvSpPr>
        <p:spPr>
          <a:xfrm>
            <a:off x="5168430" y="1305301"/>
            <a:ext cx="1469437" cy="952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085AE3-58FB-2D4D-946B-FBB2C986D7BC}"/>
              </a:ext>
            </a:extLst>
          </p:cNvPr>
          <p:cNvSpPr/>
          <p:nvPr/>
        </p:nvSpPr>
        <p:spPr>
          <a:xfrm>
            <a:off x="5477434" y="3914775"/>
            <a:ext cx="2337829" cy="514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DA70AE-0416-CB4B-A94A-0C4DF3C66547}"/>
              </a:ext>
            </a:extLst>
          </p:cNvPr>
          <p:cNvSpPr/>
          <p:nvPr/>
        </p:nvSpPr>
        <p:spPr>
          <a:xfrm>
            <a:off x="5821775" y="3400424"/>
            <a:ext cx="880004" cy="514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BA1E6D-3643-0A43-9942-F1CACD59EEAA}"/>
              </a:ext>
            </a:extLst>
          </p:cNvPr>
          <p:cNvSpPr/>
          <p:nvPr/>
        </p:nvSpPr>
        <p:spPr>
          <a:xfrm>
            <a:off x="7470364" y="2871785"/>
            <a:ext cx="880004" cy="632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05560C-DD0E-6145-B948-640BD2548EF1}"/>
              </a:ext>
            </a:extLst>
          </p:cNvPr>
          <p:cNvSpPr/>
          <p:nvPr/>
        </p:nvSpPr>
        <p:spPr>
          <a:xfrm>
            <a:off x="6622877" y="3132944"/>
            <a:ext cx="594887" cy="386250"/>
          </a:xfrm>
          <a:prstGeom prst="rect">
            <a:avLst/>
          </a:prstGeom>
          <a:solidFill>
            <a:srgbClr val="FF9300"/>
          </a:solidFill>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3854413"/>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4" grpId="0" animBg="1"/>
      <p:bldP spid="12" grpId="0" animBg="1"/>
      <p:bldP spid="13" grpId="0" animBg="1"/>
      <p:bldP spid="14"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15C960-2099-4EE9-95C6-8AD89BB7F694}"/>
              </a:ext>
            </a:extLst>
          </p:cNvPr>
          <p:cNvPicPr>
            <a:picLocks noChangeAspect="1"/>
          </p:cNvPicPr>
          <p:nvPr/>
        </p:nvPicPr>
        <p:blipFill rotWithShape="1">
          <a:blip r:embed="rId3"/>
          <a:srcRect l="7772" r="4563"/>
          <a:stretch/>
        </p:blipFill>
        <p:spPr>
          <a:xfrm>
            <a:off x="4991385" y="3423361"/>
            <a:ext cx="4126683" cy="3121817"/>
          </a:xfrm>
          <a:prstGeom prst="rect">
            <a:avLst/>
          </a:prstGeom>
          <a:effectLst>
            <a:outerShdw blurRad="50800" dist="38100" dir="2700000" algn="tl" rotWithShape="0">
              <a:prstClr val="black">
                <a:alpha val="40000"/>
              </a:prstClr>
            </a:outerShdw>
          </a:effectLst>
        </p:spPr>
      </p:pic>
      <p:sp>
        <p:nvSpPr>
          <p:cNvPr id="3" name="Content Placeholder 2">
            <a:extLst>
              <a:ext uri="{FF2B5EF4-FFF2-40B4-BE49-F238E27FC236}">
                <a16:creationId xmlns:a16="http://schemas.microsoft.com/office/drawing/2014/main" id="{AAD80EC5-67EB-4E01-B5A8-1DE1C09D7F55}"/>
              </a:ext>
            </a:extLst>
          </p:cNvPr>
          <p:cNvSpPr>
            <a:spLocks noGrp="1"/>
          </p:cNvSpPr>
          <p:nvPr>
            <p:ph idx="1"/>
          </p:nvPr>
        </p:nvSpPr>
        <p:spPr>
          <a:xfrm>
            <a:off x="0" y="559869"/>
            <a:ext cx="9056450" cy="6037841"/>
          </a:xfrm>
          <a:noFill/>
        </p:spPr>
        <p:txBody>
          <a:bodyPr>
            <a:normAutofit fontScale="85000" lnSpcReduction="20000"/>
          </a:bodyPr>
          <a:lstStyle/>
          <a:p>
            <a:pPr marL="0" indent="0">
              <a:lnSpc>
                <a:spcPct val="100000"/>
              </a:lnSpc>
              <a:spcBef>
                <a:spcPts val="0"/>
              </a:spcBef>
              <a:buNone/>
            </a:pPr>
            <a:r>
              <a:rPr lang="en-US" sz="2400" dirty="0"/>
              <a:t>Design based on </a:t>
            </a:r>
            <a:r>
              <a:rPr lang="en-US" sz="2400" b="1" dirty="0"/>
              <a:t>existing</a:t>
            </a:r>
            <a:r>
              <a:rPr lang="en-US" sz="2400" dirty="0"/>
              <a:t> RHIC, </a:t>
            </a:r>
          </a:p>
          <a:p>
            <a:pPr marL="0" indent="0">
              <a:lnSpc>
                <a:spcPct val="100000"/>
              </a:lnSpc>
              <a:spcBef>
                <a:spcPts val="0"/>
              </a:spcBef>
              <a:buNone/>
            </a:pPr>
            <a:r>
              <a:rPr lang="en-US" sz="2400" dirty="0"/>
              <a:t>RHIC is well maintained, operating at its peak</a:t>
            </a:r>
          </a:p>
          <a:p>
            <a:pPr marL="0" indent="0">
              <a:buNone/>
            </a:pPr>
            <a:endParaRPr lang="en-US" sz="400" dirty="0"/>
          </a:p>
          <a:p>
            <a:r>
              <a:rPr lang="en-US" sz="2000" b="1" dirty="0"/>
              <a:t>Hadron storage ring</a:t>
            </a:r>
            <a:r>
              <a:rPr lang="en-US" sz="2000" dirty="0"/>
              <a:t> </a:t>
            </a:r>
            <a:r>
              <a:rPr lang="en-US" sz="2000" b="1" dirty="0"/>
              <a:t>40-275 GeV </a:t>
            </a:r>
            <a:r>
              <a:rPr lang="en-US" sz="2000" dirty="0">
                <a:solidFill>
                  <a:schemeClr val="accent6"/>
                </a:solidFill>
              </a:rPr>
              <a:t> (</a:t>
            </a:r>
            <a:r>
              <a:rPr lang="en-US" sz="2000" b="1" dirty="0">
                <a:solidFill>
                  <a:schemeClr val="accent6"/>
                </a:solidFill>
              </a:rPr>
              <a:t>existing</a:t>
            </a:r>
            <a:r>
              <a:rPr lang="en-US" sz="2000" dirty="0">
                <a:solidFill>
                  <a:schemeClr val="accent6"/>
                </a:solidFill>
              </a:rPr>
              <a:t>)</a:t>
            </a:r>
            <a:r>
              <a:rPr lang="en-US" sz="2000" dirty="0"/>
              <a:t> </a:t>
            </a:r>
          </a:p>
          <a:p>
            <a:pPr lvl="1">
              <a:buFont typeface="Courier New" panose="02070309020205020404" pitchFamily="49" charset="0"/>
              <a:buChar char="o"/>
            </a:pPr>
            <a:r>
              <a:rPr lang="en-US" sz="2000" dirty="0"/>
              <a:t>RHIC Yellow Ring</a:t>
            </a:r>
          </a:p>
          <a:p>
            <a:pPr lvl="1">
              <a:buFont typeface="Courier New" panose="02070309020205020404" pitchFamily="49" charset="0"/>
              <a:buChar char="o"/>
            </a:pPr>
            <a:r>
              <a:rPr lang="en-US" sz="2000" dirty="0"/>
              <a:t>many bunches, 1160 @ 1A beam current </a:t>
            </a:r>
          </a:p>
          <a:p>
            <a:pPr lvl="1">
              <a:buFont typeface="Courier New" panose="02070309020205020404" pitchFamily="49" charset="0"/>
              <a:buChar char="o"/>
            </a:pPr>
            <a:r>
              <a:rPr lang="en-US" sz="2000" dirty="0"/>
              <a:t>bright beam emittance  </a:t>
            </a:r>
            <a:r>
              <a:rPr lang="en-US" sz="2000" dirty="0">
                <a:latin typeface="Symbol" panose="05050102010706020507" pitchFamily="18" charset="2"/>
              </a:rPr>
              <a:t>e</a:t>
            </a:r>
            <a:r>
              <a:rPr lang="en-US" sz="2000" baseline="-25000" dirty="0"/>
              <a:t>xp</a:t>
            </a:r>
            <a:r>
              <a:rPr lang="en-US" sz="2000" dirty="0"/>
              <a:t>= 9 nm, flat beam</a:t>
            </a:r>
          </a:p>
          <a:p>
            <a:pPr lvl="1">
              <a:buFont typeface="Courier New" panose="02070309020205020404" pitchFamily="49" charset="0"/>
              <a:buChar char="o"/>
            </a:pPr>
            <a:r>
              <a:rPr lang="en-US" sz="2000" dirty="0"/>
              <a:t>need strong cooling</a:t>
            </a:r>
            <a:endParaRPr lang="en-US" sz="300" dirty="0"/>
          </a:p>
          <a:p>
            <a:r>
              <a:rPr lang="en-US" sz="2000" b="1" dirty="0"/>
              <a:t>Electron storage ring (2.5–18 GeV,</a:t>
            </a:r>
            <a:r>
              <a:rPr lang="en-US" sz="2000" dirty="0"/>
              <a:t> </a:t>
            </a:r>
            <a:r>
              <a:rPr lang="en-US" sz="2000" b="1" dirty="0">
                <a:solidFill>
                  <a:srgbClr val="FF0000"/>
                </a:solidFill>
              </a:rPr>
              <a:t>new</a:t>
            </a:r>
            <a:r>
              <a:rPr lang="en-US" sz="2400" dirty="0"/>
              <a:t>)</a:t>
            </a:r>
          </a:p>
          <a:p>
            <a:pPr lvl="1">
              <a:buFont typeface="Courier New" panose="02070309020205020404" pitchFamily="49" charset="0"/>
              <a:buChar char="o"/>
            </a:pPr>
            <a:r>
              <a:rPr lang="en-US" sz="2000" dirty="0"/>
              <a:t>many bunches, </a:t>
            </a:r>
          </a:p>
          <a:p>
            <a:pPr lvl="1">
              <a:buFont typeface="Courier New" panose="02070309020205020404" pitchFamily="49" charset="0"/>
              <a:buChar char="o"/>
            </a:pPr>
            <a:r>
              <a:rPr lang="en-US" sz="2000" dirty="0"/>
              <a:t>large beam current (2.5 A) </a:t>
            </a:r>
            <a:r>
              <a:rPr lang="en-US" sz="2000" dirty="0">
                <a:sym typeface="Wingdings" panose="05000000000000000000" pitchFamily="2" charset="2"/>
              </a:rPr>
              <a:t>10 MW S.R. power</a:t>
            </a:r>
          </a:p>
          <a:p>
            <a:pPr lvl="1">
              <a:buFont typeface="Courier New" panose="02070309020205020404" pitchFamily="49" charset="0"/>
              <a:buChar char="o"/>
            </a:pPr>
            <a:r>
              <a:rPr lang="en-US" sz="2000" dirty="0" err="1">
                <a:sym typeface="Wingdings" panose="05000000000000000000" pitchFamily="2" charset="2"/>
              </a:rPr>
              <a:t>s.c.</a:t>
            </a:r>
            <a:r>
              <a:rPr lang="en-US" sz="2000" dirty="0">
                <a:sym typeface="Wingdings" panose="05000000000000000000" pitchFamily="2" charset="2"/>
              </a:rPr>
              <a:t> RF cavities</a:t>
            </a:r>
          </a:p>
          <a:p>
            <a:pPr lvl="1">
              <a:buFont typeface="Courier New" panose="02070309020205020404" pitchFamily="49" charset="0"/>
              <a:buChar char="o"/>
            </a:pPr>
            <a:r>
              <a:rPr lang="en-US" sz="2000" dirty="0">
                <a:sym typeface="Wingdings" panose="05000000000000000000" pitchFamily="2" charset="2"/>
              </a:rPr>
              <a:t>Energy independent radiation damping</a:t>
            </a:r>
          </a:p>
          <a:p>
            <a:r>
              <a:rPr lang="en-US" sz="2000" b="1" dirty="0"/>
              <a:t>Electron rapid cycling synchrotron </a:t>
            </a:r>
            <a:r>
              <a:rPr lang="en-US" sz="2000" dirty="0"/>
              <a:t>(</a:t>
            </a:r>
            <a:r>
              <a:rPr lang="en-US" sz="2000" b="1" dirty="0">
                <a:solidFill>
                  <a:srgbClr val="FF0000"/>
                </a:solidFill>
              </a:rPr>
              <a:t>new</a:t>
            </a:r>
            <a:r>
              <a:rPr lang="en-US" sz="2000" dirty="0"/>
              <a:t>)</a:t>
            </a:r>
          </a:p>
          <a:p>
            <a:pPr lvl="1">
              <a:buFont typeface="Courier New" panose="02070309020205020404" pitchFamily="49" charset="0"/>
              <a:buChar char="o"/>
            </a:pPr>
            <a:r>
              <a:rPr lang="en-US" sz="2000" b="1" dirty="0"/>
              <a:t> </a:t>
            </a:r>
            <a:r>
              <a:rPr lang="en-US" sz="2000" dirty="0"/>
              <a:t>1-2 Hz </a:t>
            </a:r>
          </a:p>
          <a:p>
            <a:pPr lvl="1">
              <a:buFont typeface="Courier New" panose="02070309020205020404" pitchFamily="49" charset="0"/>
              <a:buChar char="o"/>
            </a:pPr>
            <a:r>
              <a:rPr lang="en-US" sz="2000" dirty="0"/>
              <a:t>Spin transparent due to high periodicity</a:t>
            </a:r>
          </a:p>
          <a:p>
            <a:r>
              <a:rPr lang="en-US" sz="2000" b="1" dirty="0"/>
              <a:t>High luminosity interaction region(s) </a:t>
            </a:r>
            <a:r>
              <a:rPr lang="en-US" sz="2400" dirty="0"/>
              <a:t>(</a:t>
            </a:r>
            <a:r>
              <a:rPr lang="en-US" sz="2000" b="1" dirty="0">
                <a:solidFill>
                  <a:srgbClr val="FF0000"/>
                </a:solidFill>
              </a:rPr>
              <a:t>new</a:t>
            </a:r>
            <a:r>
              <a:rPr lang="en-US" sz="2400" dirty="0"/>
              <a:t>)</a:t>
            </a:r>
          </a:p>
          <a:p>
            <a:pPr lvl="1">
              <a:buFont typeface="Courier New" panose="02070309020205020404" pitchFamily="49" charset="0"/>
              <a:buChar char="o"/>
            </a:pPr>
            <a:r>
              <a:rPr lang="en-US" sz="2000" dirty="0"/>
              <a:t>L = 10</a:t>
            </a:r>
            <a:r>
              <a:rPr lang="en-US" sz="2000" baseline="30000" dirty="0"/>
              <a:t>34</a:t>
            </a:r>
            <a:r>
              <a:rPr lang="en-US" sz="2000" dirty="0"/>
              <a:t>cm</a:t>
            </a:r>
            <a:r>
              <a:rPr lang="en-US" sz="2000" baseline="30000" dirty="0"/>
              <a:t>-2</a:t>
            </a:r>
            <a:r>
              <a:rPr lang="en-US" sz="2000" dirty="0"/>
              <a:t>s</a:t>
            </a:r>
            <a:r>
              <a:rPr lang="en-US" sz="2000" baseline="30000" dirty="0"/>
              <a:t>-1</a:t>
            </a:r>
          </a:p>
          <a:p>
            <a:pPr lvl="1">
              <a:buFont typeface="Courier New" panose="02070309020205020404" pitchFamily="49" charset="0"/>
              <a:buChar char="o"/>
            </a:pPr>
            <a:r>
              <a:rPr lang="en-US" sz="2000" dirty="0"/>
              <a:t>Superconducting magnets</a:t>
            </a:r>
          </a:p>
          <a:p>
            <a:pPr lvl="1">
              <a:buFont typeface="Courier New" panose="02070309020205020404" pitchFamily="49" charset="0"/>
              <a:buChar char="o"/>
            </a:pPr>
            <a:r>
              <a:rPr lang="en-US" sz="2000" dirty="0"/>
              <a:t>25 mrad Crossing angle with crab cavities</a:t>
            </a:r>
          </a:p>
          <a:p>
            <a:pPr lvl="1">
              <a:buFont typeface="Courier New" panose="02070309020205020404" pitchFamily="49" charset="0"/>
              <a:buChar char="o"/>
            </a:pPr>
            <a:r>
              <a:rPr lang="en-US" sz="2000" dirty="0"/>
              <a:t>Spin Rotators (longitudinal spin)</a:t>
            </a:r>
          </a:p>
          <a:p>
            <a:pPr lvl="1">
              <a:buFont typeface="Courier New" panose="02070309020205020404" pitchFamily="49" charset="0"/>
              <a:buChar char="o"/>
            </a:pPr>
            <a:r>
              <a:rPr lang="en-US" sz="2000" dirty="0"/>
              <a:t>Forward hadron instrumentation</a:t>
            </a:r>
          </a:p>
          <a:p>
            <a:pPr lvl="1">
              <a:buFont typeface="Courier New" panose="02070309020205020404" pitchFamily="49" charset="0"/>
              <a:buChar char="o"/>
            </a:pPr>
            <a:endParaRPr lang="en-US" sz="2000" dirty="0"/>
          </a:p>
        </p:txBody>
      </p:sp>
      <p:sp>
        <p:nvSpPr>
          <p:cNvPr id="4" name="Title 3">
            <a:extLst>
              <a:ext uri="{FF2B5EF4-FFF2-40B4-BE49-F238E27FC236}">
                <a16:creationId xmlns:a16="http://schemas.microsoft.com/office/drawing/2014/main" id="{C01ED010-D392-194E-BD30-086D3A9E3CA2}"/>
              </a:ext>
            </a:extLst>
          </p:cNvPr>
          <p:cNvSpPr>
            <a:spLocks noGrp="1"/>
          </p:cNvSpPr>
          <p:nvPr>
            <p:ph type="title"/>
          </p:nvPr>
        </p:nvSpPr>
        <p:spPr>
          <a:xfrm>
            <a:off x="366163" y="0"/>
            <a:ext cx="8777837" cy="531147"/>
          </a:xfrm>
        </p:spPr>
        <p:txBody>
          <a:bodyPr>
            <a:normAutofit/>
          </a:bodyPr>
          <a:lstStyle/>
          <a:p>
            <a:r>
              <a:rPr lang="en-US" dirty="0">
                <a:solidFill>
                  <a:srgbClr val="0432FF"/>
                </a:solidFill>
              </a:rPr>
              <a:t>EIC Collider Concept </a:t>
            </a:r>
          </a:p>
        </p:txBody>
      </p:sp>
      <p:sp>
        <p:nvSpPr>
          <p:cNvPr id="5" name="Slide Number Placeholder 4">
            <a:extLst>
              <a:ext uri="{FF2B5EF4-FFF2-40B4-BE49-F238E27FC236}">
                <a16:creationId xmlns:a16="http://schemas.microsoft.com/office/drawing/2014/main" id="{D52E43C5-8DC9-4B15-A758-1B539F713192}"/>
              </a:ext>
            </a:extLst>
          </p:cNvPr>
          <p:cNvSpPr>
            <a:spLocks noGrp="1"/>
          </p:cNvSpPr>
          <p:nvPr>
            <p:ph type="sldNum" sz="quarter" idx="12"/>
          </p:nvPr>
        </p:nvSpPr>
        <p:spPr>
          <a:xfrm>
            <a:off x="6903518" y="6460656"/>
            <a:ext cx="2057400" cy="365125"/>
          </a:xfrm>
        </p:spPr>
        <p:txBody>
          <a:bodyPr/>
          <a:lstStyle/>
          <a:p>
            <a:fld id="{893C5830-40F3-F04E-B2E3-10E6672BA8FF}" type="slidenum">
              <a:rPr lang="en-US" smtClean="0"/>
              <a:pPr/>
              <a:t>34</a:t>
            </a:fld>
            <a:endParaRPr lang="en-US"/>
          </a:p>
        </p:txBody>
      </p:sp>
      <p:pic>
        <p:nvPicPr>
          <p:cNvPr id="8" name="Picture 7">
            <a:extLst>
              <a:ext uri="{FF2B5EF4-FFF2-40B4-BE49-F238E27FC236}">
                <a16:creationId xmlns:a16="http://schemas.microsoft.com/office/drawing/2014/main" id="{AA31FC24-658D-484E-9B3F-5AB82C1CD6BA}"/>
              </a:ext>
            </a:extLst>
          </p:cNvPr>
          <p:cNvPicPr>
            <a:picLocks noChangeAspect="1"/>
          </p:cNvPicPr>
          <p:nvPr/>
        </p:nvPicPr>
        <p:blipFill>
          <a:blip r:embed="rId4"/>
          <a:stretch>
            <a:fillRect/>
          </a:stretch>
        </p:blipFill>
        <p:spPr>
          <a:xfrm>
            <a:off x="5592979" y="609235"/>
            <a:ext cx="3367939" cy="2372732"/>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6C169733-634F-453A-A92A-595881FB1383}"/>
              </a:ext>
            </a:extLst>
          </p:cNvPr>
          <p:cNvSpPr txBox="1"/>
          <p:nvPr/>
        </p:nvSpPr>
        <p:spPr>
          <a:xfrm>
            <a:off x="6339934" y="4170014"/>
            <a:ext cx="1313902" cy="369332"/>
          </a:xfrm>
          <a:prstGeom prst="rect">
            <a:avLst/>
          </a:prstGeom>
          <a:noFill/>
        </p:spPr>
        <p:txBody>
          <a:bodyPr wrap="square" rtlCol="0">
            <a:spAutoFit/>
          </a:bodyPr>
          <a:lstStyle/>
          <a:p>
            <a:r>
              <a:rPr lang="en-US" b="1" dirty="0"/>
              <a:t>EIC@BNL</a:t>
            </a:r>
          </a:p>
        </p:txBody>
      </p:sp>
      <p:sp>
        <p:nvSpPr>
          <p:cNvPr id="2" name="Arrow: Down 1">
            <a:extLst>
              <a:ext uri="{FF2B5EF4-FFF2-40B4-BE49-F238E27FC236}">
                <a16:creationId xmlns:a16="http://schemas.microsoft.com/office/drawing/2014/main" id="{04419A2A-591D-4136-9983-42A98F67FF2C}"/>
              </a:ext>
            </a:extLst>
          </p:cNvPr>
          <p:cNvSpPr/>
          <p:nvPr/>
        </p:nvSpPr>
        <p:spPr>
          <a:xfrm>
            <a:off x="7092079" y="2719765"/>
            <a:ext cx="520504" cy="735610"/>
          </a:xfrm>
          <a:prstGeom prst="downArrow">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D1864C74-F20F-0B4B-A0BE-8E180DAA6403}"/>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2667239868"/>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80001B-0CFD-4C8F-9572-D95E2281245D}"/>
              </a:ext>
            </a:extLst>
          </p:cNvPr>
          <p:cNvSpPr>
            <a:spLocks noGrp="1"/>
          </p:cNvSpPr>
          <p:nvPr>
            <p:ph type="sldNum" sz="quarter" idx="12"/>
          </p:nvPr>
        </p:nvSpPr>
        <p:spPr/>
        <p:txBody>
          <a:bodyPr/>
          <a:lstStyle/>
          <a:p>
            <a:fld id="{893C5830-40F3-F04E-B2E3-10E6672BA8FF}" type="slidenum">
              <a:rPr lang="en-US" smtClean="0"/>
              <a:t>35</a:t>
            </a:fld>
            <a:endParaRPr lang="en-US" dirty="0"/>
          </a:p>
        </p:txBody>
      </p:sp>
      <p:sp>
        <p:nvSpPr>
          <p:cNvPr id="2" name="Title 1">
            <a:extLst>
              <a:ext uri="{FF2B5EF4-FFF2-40B4-BE49-F238E27FC236}">
                <a16:creationId xmlns:a16="http://schemas.microsoft.com/office/drawing/2014/main" id="{2202CA4A-E82E-4E11-B269-D9FF81129CFF}"/>
              </a:ext>
            </a:extLst>
          </p:cNvPr>
          <p:cNvSpPr>
            <a:spLocks noGrp="1"/>
          </p:cNvSpPr>
          <p:nvPr>
            <p:ph type="title"/>
          </p:nvPr>
        </p:nvSpPr>
        <p:spPr/>
        <p:txBody>
          <a:bodyPr/>
          <a:lstStyle/>
          <a:p>
            <a:r>
              <a:rPr lang="en-US" dirty="0"/>
              <a:t>Why a Crossing Angle</a:t>
            </a:r>
          </a:p>
        </p:txBody>
      </p:sp>
      <p:sp>
        <p:nvSpPr>
          <p:cNvPr id="3" name="Content Placeholder 2">
            <a:extLst>
              <a:ext uri="{FF2B5EF4-FFF2-40B4-BE49-F238E27FC236}">
                <a16:creationId xmlns:a16="http://schemas.microsoft.com/office/drawing/2014/main" id="{63233FA0-935C-4186-A244-7F7CFBE07CF4}"/>
              </a:ext>
            </a:extLst>
          </p:cNvPr>
          <p:cNvSpPr>
            <a:spLocks noGrp="1"/>
          </p:cNvSpPr>
          <p:nvPr>
            <p:ph idx="4294967295"/>
          </p:nvPr>
        </p:nvSpPr>
        <p:spPr>
          <a:xfrm>
            <a:off x="0" y="582485"/>
            <a:ext cx="4902010" cy="5611905"/>
          </a:xfrm>
        </p:spPr>
        <p:txBody>
          <a:bodyPr>
            <a:normAutofit/>
          </a:bodyPr>
          <a:lstStyle/>
          <a:p>
            <a:pPr>
              <a:lnSpc>
                <a:spcPct val="100000"/>
              </a:lnSpc>
              <a:spcBef>
                <a:spcPts val="0"/>
              </a:spcBef>
              <a:buClr>
                <a:srgbClr val="0432FF"/>
              </a:buClr>
              <a:buFont typeface="Wingdings" pitchFamily="2" charset="2"/>
              <a:buChar char="q"/>
            </a:pPr>
            <a:r>
              <a:rPr lang="en-US" sz="1800" dirty="0">
                <a:latin typeface="Comic Sans MS" panose="030F0902030302020204" pitchFamily="66" charset="0"/>
              </a:rPr>
              <a:t> Brings focusing magnets close to IP</a:t>
            </a:r>
          </a:p>
          <a:p>
            <a:pPr marL="0" indent="0">
              <a:lnSpc>
                <a:spcPct val="100000"/>
              </a:lnSpc>
              <a:spcBef>
                <a:spcPts val="0"/>
              </a:spcBef>
              <a:buClr>
                <a:srgbClr val="0432FF"/>
              </a:buClr>
              <a:buNone/>
            </a:pPr>
            <a:r>
              <a:rPr lang="en-US" sz="1800" dirty="0">
                <a:latin typeface="Comic Sans MS" panose="030F0902030302020204" pitchFamily="66" charset="0"/>
                <a:sym typeface="Wingdings" pitchFamily="2" charset="2"/>
              </a:rPr>
              <a:t>    </a:t>
            </a:r>
            <a:r>
              <a:rPr lang="en-US" sz="1800" dirty="0">
                <a:solidFill>
                  <a:srgbClr val="0432FF"/>
                </a:solidFill>
                <a:latin typeface="Comic Sans MS" panose="030F0902030302020204" pitchFamily="66" charset="0"/>
                <a:sym typeface="Wingdings" pitchFamily="2" charset="2"/>
              </a:rPr>
              <a:t></a:t>
            </a:r>
            <a:r>
              <a:rPr lang="en-US" sz="1800" dirty="0">
                <a:latin typeface="Comic Sans MS" panose="030F0902030302020204" pitchFamily="66" charset="0"/>
                <a:sym typeface="Wingdings" pitchFamily="2" charset="2"/>
              </a:rPr>
              <a:t> high luminosity</a:t>
            </a:r>
          </a:p>
          <a:p>
            <a:pPr>
              <a:lnSpc>
                <a:spcPct val="100000"/>
              </a:lnSpc>
              <a:spcBef>
                <a:spcPts val="0"/>
              </a:spcBef>
              <a:buClr>
                <a:srgbClr val="0432FF"/>
              </a:buClr>
              <a:buFont typeface="Wingdings" pitchFamily="2" charset="2"/>
              <a:buChar char="q"/>
            </a:pPr>
            <a:r>
              <a:rPr lang="en-US" sz="1800" dirty="0">
                <a:latin typeface="Comic Sans MS" panose="030F0902030302020204" pitchFamily="66" charset="0"/>
              </a:rPr>
              <a:t>Beam separation without separation dipoles</a:t>
            </a:r>
          </a:p>
          <a:p>
            <a:pPr marL="0" indent="0">
              <a:lnSpc>
                <a:spcPct val="100000"/>
              </a:lnSpc>
              <a:spcBef>
                <a:spcPts val="0"/>
              </a:spcBef>
              <a:buClr>
                <a:srgbClr val="0432FF"/>
              </a:buClr>
              <a:buNone/>
            </a:pPr>
            <a:r>
              <a:rPr lang="en-US" sz="1800" dirty="0">
                <a:latin typeface="Comic Sans MS" panose="030F0902030302020204" pitchFamily="66" charset="0"/>
                <a:sym typeface="Wingdings" pitchFamily="2" charset="2"/>
              </a:rPr>
              <a:t>   </a:t>
            </a:r>
            <a:r>
              <a:rPr lang="en-US" sz="1800" dirty="0">
                <a:solidFill>
                  <a:srgbClr val="0432FF"/>
                </a:solidFill>
                <a:latin typeface="Comic Sans MS" panose="030F0902030302020204" pitchFamily="66" charset="0"/>
                <a:sym typeface="Wingdings" pitchFamily="2" charset="2"/>
              </a:rPr>
              <a:t></a:t>
            </a:r>
            <a:r>
              <a:rPr lang="en-US" sz="1800" dirty="0">
                <a:latin typeface="Comic Sans MS" panose="030F0902030302020204" pitchFamily="66" charset="0"/>
              </a:rPr>
              <a:t> reduced synchrotron radiation</a:t>
            </a:r>
          </a:p>
          <a:p>
            <a:pPr marL="0" indent="0">
              <a:lnSpc>
                <a:spcPct val="100000"/>
              </a:lnSpc>
              <a:spcBef>
                <a:spcPts val="0"/>
              </a:spcBef>
              <a:buClr>
                <a:srgbClr val="0432FF"/>
              </a:buClr>
              <a:buNone/>
            </a:pPr>
            <a:r>
              <a:rPr lang="en-US" sz="1800" dirty="0">
                <a:solidFill>
                  <a:srgbClr val="0432FF"/>
                </a:solidFill>
                <a:latin typeface="Comic Sans MS" panose="030F0902030302020204" pitchFamily="66" charset="0"/>
              </a:rPr>
              <a:t>But significant loss of luminosity</a:t>
            </a:r>
          </a:p>
          <a:p>
            <a:pPr marL="0" indent="0">
              <a:lnSpc>
                <a:spcPct val="100000"/>
              </a:lnSpc>
              <a:spcBef>
                <a:spcPts val="0"/>
              </a:spcBef>
              <a:buClr>
                <a:srgbClr val="0432FF"/>
              </a:buClr>
              <a:buNone/>
            </a:pPr>
            <a:r>
              <a:rPr lang="en-US" sz="1800" dirty="0">
                <a:latin typeface="Comic Sans MS" panose="030F0902030302020204" pitchFamily="66" charset="0"/>
              </a:rPr>
              <a:t> </a:t>
            </a:r>
          </a:p>
          <a:p>
            <a:pPr marL="0" indent="0">
              <a:lnSpc>
                <a:spcPct val="100000"/>
              </a:lnSpc>
              <a:spcBef>
                <a:spcPts val="0"/>
              </a:spcBef>
              <a:buClr>
                <a:srgbClr val="0432FF"/>
              </a:buClr>
              <a:buNone/>
            </a:pPr>
            <a:r>
              <a:rPr lang="en-US" sz="1800" dirty="0">
                <a:solidFill>
                  <a:srgbClr val="0432FF"/>
                </a:solidFill>
                <a:latin typeface="Comic Sans MS" panose="030F0902030302020204" pitchFamily="66" charset="0"/>
              </a:rPr>
              <a:t>Solution: Crab crossing </a:t>
            </a:r>
          </a:p>
          <a:p>
            <a:pPr>
              <a:lnSpc>
                <a:spcPct val="100000"/>
              </a:lnSpc>
              <a:spcBef>
                <a:spcPts val="0"/>
              </a:spcBef>
              <a:buClr>
                <a:srgbClr val="0432FF"/>
              </a:buClr>
              <a:buFont typeface="Wingdings" pitchFamily="2" charset="2"/>
              <a:buChar char="q"/>
            </a:pPr>
            <a:r>
              <a:rPr lang="en-US" sz="1800" dirty="0">
                <a:latin typeface="Comic Sans MS" panose="030F0902030302020204" pitchFamily="66" charset="0"/>
              </a:rPr>
              <a:t>Head-on collision geometry is restored by rotating the bunches before colliding (“crab crossing”)</a:t>
            </a:r>
          </a:p>
          <a:p>
            <a:pPr>
              <a:lnSpc>
                <a:spcPct val="100000"/>
              </a:lnSpc>
              <a:spcBef>
                <a:spcPts val="0"/>
              </a:spcBef>
              <a:buClr>
                <a:srgbClr val="0432FF"/>
              </a:buClr>
              <a:buFont typeface="Wingdings" pitchFamily="2" charset="2"/>
              <a:buChar char="q"/>
            </a:pPr>
            <a:r>
              <a:rPr lang="en-US" sz="1800" dirty="0">
                <a:latin typeface="Comic Sans MS" panose="030F0902030302020204" pitchFamily="66" charset="0"/>
              </a:rPr>
              <a:t>Bunch rotation (“crabbing”) is accomplished by transversely deflecting RF resonators (“crab cavities”)</a:t>
            </a:r>
          </a:p>
          <a:p>
            <a:pPr>
              <a:lnSpc>
                <a:spcPct val="100000"/>
              </a:lnSpc>
              <a:spcBef>
                <a:spcPts val="0"/>
              </a:spcBef>
              <a:buClr>
                <a:srgbClr val="0432FF"/>
              </a:buClr>
              <a:buFont typeface="Wingdings" pitchFamily="2" charset="2"/>
              <a:buChar char="q"/>
            </a:pPr>
            <a:r>
              <a:rPr lang="en-US" sz="1800" dirty="0">
                <a:latin typeface="Comic Sans MS" panose="030F0902030302020204" pitchFamily="66" charset="0"/>
              </a:rPr>
              <a:t>Actual collision point moves laterally during bunch interaction</a:t>
            </a:r>
          </a:p>
          <a:p>
            <a:pPr>
              <a:lnSpc>
                <a:spcPct val="100000"/>
              </a:lnSpc>
              <a:spcBef>
                <a:spcPts val="0"/>
              </a:spcBef>
              <a:buClr>
                <a:srgbClr val="0432FF"/>
              </a:buClr>
              <a:buFont typeface="Wingdings" pitchFamily="2" charset="2"/>
              <a:buChar char="q"/>
            </a:pPr>
            <a:r>
              <a:rPr lang="en-US" sz="1800" dirty="0">
                <a:latin typeface="Comic Sans MS" panose="030F0902030302020204" pitchFamily="66" charset="0"/>
              </a:rPr>
              <a:t>Challenges</a:t>
            </a:r>
          </a:p>
          <a:p>
            <a:pPr marL="102870" lvl="2" indent="0">
              <a:lnSpc>
                <a:spcPct val="100000"/>
              </a:lnSpc>
              <a:spcBef>
                <a:spcPts val="0"/>
              </a:spcBef>
              <a:buClr>
                <a:srgbClr val="0432FF"/>
              </a:buClr>
              <a:buFont typeface="Wingdings" pitchFamily="2" charset="2"/>
              <a:buChar char="Ø"/>
            </a:pPr>
            <a:r>
              <a:rPr lang="en-US" sz="1400" dirty="0">
                <a:latin typeface="Comic Sans MS" panose="030F0902030302020204" pitchFamily="66" charset="0"/>
              </a:rPr>
              <a:t> Bunch rotation (crabbing) is not linear due to finite </a:t>
            </a:r>
          </a:p>
          <a:p>
            <a:pPr marL="102870" lvl="2" indent="0">
              <a:lnSpc>
                <a:spcPct val="100000"/>
              </a:lnSpc>
              <a:spcBef>
                <a:spcPts val="0"/>
              </a:spcBef>
              <a:buClr>
                <a:srgbClr val="0432FF"/>
              </a:buClr>
              <a:buNone/>
            </a:pPr>
            <a:r>
              <a:rPr lang="en-US" sz="1400" dirty="0">
                <a:latin typeface="Comic Sans MS" panose="030F0902030302020204" pitchFamily="66" charset="0"/>
              </a:rPr>
              <a:t>    wavelength of RF resonators (crab cavities)</a:t>
            </a:r>
          </a:p>
          <a:p>
            <a:pPr marL="102870" lvl="2" indent="0">
              <a:lnSpc>
                <a:spcPct val="100000"/>
              </a:lnSpc>
              <a:spcBef>
                <a:spcPts val="0"/>
              </a:spcBef>
              <a:buClr>
                <a:srgbClr val="0432FF"/>
              </a:buClr>
              <a:buFont typeface="Wingdings" pitchFamily="2" charset="2"/>
              <a:buChar char="Ø"/>
            </a:pPr>
            <a:r>
              <a:rPr lang="en-US" sz="1400" dirty="0">
                <a:latin typeface="Comic Sans MS" panose="030F0902030302020204" pitchFamily="66" charset="0"/>
              </a:rPr>
              <a:t> Severe beam dynamics effects</a:t>
            </a:r>
          </a:p>
          <a:p>
            <a:pPr marL="102870" lvl="2" indent="0">
              <a:lnSpc>
                <a:spcPct val="100000"/>
              </a:lnSpc>
              <a:spcBef>
                <a:spcPts val="0"/>
              </a:spcBef>
              <a:buClr>
                <a:srgbClr val="0432FF"/>
              </a:buClr>
              <a:buFont typeface="Wingdings" pitchFamily="2" charset="2"/>
              <a:buChar char="Ø"/>
            </a:pPr>
            <a:r>
              <a:rPr lang="en-US" sz="1400" dirty="0">
                <a:latin typeface="Comic Sans MS" panose="030F0902030302020204" pitchFamily="66" charset="0"/>
              </a:rPr>
              <a:t> Physical size of crab cavities</a:t>
            </a:r>
          </a:p>
        </p:txBody>
      </p:sp>
      <p:pic>
        <p:nvPicPr>
          <p:cNvPr id="7" name="304F1C63-7B50-4584-B5A2-403EFD9B7CC3">
            <a:extLst>
              <a:ext uri="{FF2B5EF4-FFF2-40B4-BE49-F238E27FC236}">
                <a16:creationId xmlns:a16="http://schemas.microsoft.com/office/drawing/2014/main" id="{8F82F127-722A-4832-BECF-6519EA97C62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799092" y="2359762"/>
            <a:ext cx="4344908" cy="2456109"/>
          </a:xfrm>
          <a:prstGeom prst="rect">
            <a:avLst/>
          </a:prstGeom>
          <a:noFill/>
          <a:ln>
            <a:noFill/>
          </a:ln>
        </p:spPr>
      </p:pic>
      <p:pic>
        <p:nvPicPr>
          <p:cNvPr id="6" name="DCAF5BFF-1B62-4D6A-A20F-FD22EFE40FF4">
            <a:extLst>
              <a:ext uri="{FF2B5EF4-FFF2-40B4-BE49-F238E27FC236}">
                <a16:creationId xmlns:a16="http://schemas.microsoft.com/office/drawing/2014/main" id="{BCE0E935-91AE-42C4-9891-AB6CC567513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99092" y="2359762"/>
            <a:ext cx="4246560" cy="2456109"/>
          </a:xfrm>
          <a:prstGeom prst="rect">
            <a:avLst/>
          </a:prstGeom>
          <a:noFill/>
          <a:ln>
            <a:noFill/>
          </a:ln>
        </p:spPr>
      </p:pic>
      <p:sp>
        <p:nvSpPr>
          <p:cNvPr id="5" name="Date Placeholder 4">
            <a:extLst>
              <a:ext uri="{FF2B5EF4-FFF2-40B4-BE49-F238E27FC236}">
                <a16:creationId xmlns:a16="http://schemas.microsoft.com/office/drawing/2014/main" id="{AB22CD9A-8A80-BE45-8A03-FB000981F0CC}"/>
              </a:ext>
            </a:extLst>
          </p:cNvPr>
          <p:cNvSpPr>
            <a:spLocks noGrp="1"/>
          </p:cNvSpPr>
          <p:nvPr>
            <p:ph type="dt" sz="half" idx="10"/>
          </p:nvPr>
        </p:nvSpPr>
        <p:spPr/>
        <p:txBody>
          <a:bodyPr/>
          <a:lstStyle/>
          <a:p>
            <a:r>
              <a:rPr lang="en-US"/>
              <a:t>E.C. Aschenauer</a:t>
            </a:r>
            <a:endParaRPr lang="en-US" dirty="0"/>
          </a:p>
        </p:txBody>
      </p:sp>
      <p:sp>
        <p:nvSpPr>
          <p:cNvPr id="9" name="Curved Right Arrow 8">
            <a:extLst>
              <a:ext uri="{FF2B5EF4-FFF2-40B4-BE49-F238E27FC236}">
                <a16:creationId xmlns:a16="http://schemas.microsoft.com/office/drawing/2014/main" id="{A51059B3-DF88-2949-BE80-CA9638C131F7}"/>
              </a:ext>
            </a:extLst>
          </p:cNvPr>
          <p:cNvSpPr/>
          <p:nvPr/>
        </p:nvSpPr>
        <p:spPr bwMode="auto">
          <a:xfrm>
            <a:off x="4598069" y="5673979"/>
            <a:ext cx="402045" cy="392218"/>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TextBox 9">
            <a:extLst>
              <a:ext uri="{FF2B5EF4-FFF2-40B4-BE49-F238E27FC236}">
                <a16:creationId xmlns:a16="http://schemas.microsoft.com/office/drawing/2014/main" id="{345CEC35-025D-1849-89C5-8CE918258ACB}"/>
              </a:ext>
            </a:extLst>
          </p:cNvPr>
          <p:cNvSpPr txBox="1"/>
          <p:nvPr/>
        </p:nvSpPr>
        <p:spPr>
          <a:xfrm>
            <a:off x="5028526" y="5548059"/>
            <a:ext cx="3520516" cy="646331"/>
          </a:xfrm>
          <a:prstGeom prst="rect">
            <a:avLst/>
          </a:prstGeom>
          <a:noFill/>
        </p:spPr>
        <p:txBody>
          <a:bodyPr wrap="none" rtlCol="0">
            <a:spAutoFit/>
          </a:bodyPr>
          <a:lstStyle/>
          <a:p>
            <a:pPr algn="l"/>
            <a:r>
              <a:rPr lang="en-US" dirty="0">
                <a:latin typeface="Comic Sans MS" panose="030F0902030302020204" pitchFamily="66" charset="0"/>
              </a:rPr>
              <a:t>Significant impact on main and </a:t>
            </a:r>
          </a:p>
          <a:p>
            <a:pPr algn="l"/>
            <a:r>
              <a:rPr lang="en-US" dirty="0">
                <a:latin typeface="Comic Sans MS" panose="030F0902030302020204" pitchFamily="66" charset="0"/>
              </a:rPr>
              <a:t>forward detector acceptance </a:t>
            </a:r>
          </a:p>
        </p:txBody>
      </p:sp>
    </p:spTree>
    <p:extLst>
      <p:ext uri="{BB962C8B-B14F-4D97-AF65-F5344CB8AC3E}">
        <p14:creationId xmlns:p14="http://schemas.microsoft.com/office/powerpoint/2010/main" val="2536795493"/>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6" presetClass="entr" presetSubtype="21"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animEffect transition="in" filter="barn(inVertical)">
                                      <p:cBhvr>
                                        <p:cTn id="9" dur="500"/>
                                        <p:tgtEl>
                                          <p:spTgt spid="3">
                                            <p:txEl>
                                              <p:pRg st="6" end="6"/>
                                            </p:txEl>
                                          </p:spTgt>
                                        </p:tgtEl>
                                      </p:cBhvr>
                                    </p:animEffect>
                                  </p:childTnLst>
                                </p:cTn>
                              </p:par>
                              <p:par>
                                <p:cTn id="10" presetID="16" presetClass="entr" presetSubtype="21" fill="hold" nodeType="with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barn(inVertical)">
                                      <p:cBhvr>
                                        <p:cTn id="12" dur="500"/>
                                        <p:tgtEl>
                                          <p:spTgt spid="3">
                                            <p:txEl>
                                              <p:pRg st="7" end="7"/>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barn(inVertical)">
                                      <p:cBhvr>
                                        <p:cTn id="15" dur="500"/>
                                        <p:tgtEl>
                                          <p:spTgt spid="3">
                                            <p:txEl>
                                              <p:pRg st="8" end="8"/>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barn(inVertical)">
                                      <p:cBhvr>
                                        <p:cTn id="18" dur="500"/>
                                        <p:tgtEl>
                                          <p:spTgt spid="3">
                                            <p:txEl>
                                              <p:pRg st="9" end="9"/>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barn(inVertical)">
                                      <p:cBhvr>
                                        <p:cTn id="21" dur="500"/>
                                        <p:tgtEl>
                                          <p:spTgt spid="3">
                                            <p:txEl>
                                              <p:pRg st="10" end="10"/>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11" end="11"/>
                                            </p:txEl>
                                          </p:spTgt>
                                        </p:tgtEl>
                                        <p:attrNameLst>
                                          <p:attrName>style.visibility</p:attrName>
                                        </p:attrNameLst>
                                      </p:cBhvr>
                                      <p:to>
                                        <p:strVal val="visible"/>
                                      </p:to>
                                    </p:set>
                                    <p:animEffect transition="in" filter="barn(inVertical)">
                                      <p:cBhvr>
                                        <p:cTn id="24" dur="500"/>
                                        <p:tgtEl>
                                          <p:spTgt spid="3">
                                            <p:txEl>
                                              <p:pRg st="11" end="1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Effect transition="in" filter="barn(inVertical)">
                                      <p:cBhvr>
                                        <p:cTn id="27" dur="500"/>
                                        <p:tgtEl>
                                          <p:spTgt spid="3">
                                            <p:txEl>
                                              <p:pRg st="12" end="1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13" end="13"/>
                                            </p:txEl>
                                          </p:spTgt>
                                        </p:tgtEl>
                                        <p:attrNameLst>
                                          <p:attrName>style.visibility</p:attrName>
                                        </p:attrNameLst>
                                      </p:cBhvr>
                                      <p:to>
                                        <p:strVal val="visible"/>
                                      </p:to>
                                    </p:set>
                                    <p:animEffect transition="in" filter="barn(inVertical)">
                                      <p:cBhvr>
                                        <p:cTn id="30" dur="500"/>
                                        <p:tgtEl>
                                          <p:spTgt spid="3">
                                            <p:txEl>
                                              <p:pRg st="13" end="13"/>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animEffect transition="in" filter="barn(inVertical)">
                                      <p:cBhvr>
                                        <p:cTn id="33" dur="500"/>
                                        <p:tgtEl>
                                          <p:spTgt spid="3">
                                            <p:txEl>
                                              <p:pRg st="14" end="14"/>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6A5280-78DE-412B-8B52-2E04914C7C78}"/>
              </a:ext>
            </a:extLst>
          </p:cNvPr>
          <p:cNvPicPr>
            <a:picLocks noChangeAspect="1"/>
          </p:cNvPicPr>
          <p:nvPr/>
        </p:nvPicPr>
        <p:blipFill>
          <a:blip r:embed="rId2"/>
          <a:srcRect/>
          <a:stretch/>
        </p:blipFill>
        <p:spPr>
          <a:xfrm>
            <a:off x="-35519" y="2703118"/>
            <a:ext cx="5888714" cy="3830861"/>
          </a:xfrm>
          <a:prstGeom prst="rect">
            <a:avLst/>
          </a:prstGeom>
        </p:spPr>
      </p:pic>
      <p:sp>
        <p:nvSpPr>
          <p:cNvPr id="2" name="Slide Number Placeholder 1"/>
          <p:cNvSpPr>
            <a:spLocks noGrp="1"/>
          </p:cNvSpPr>
          <p:nvPr>
            <p:ph type="sldNum" sz="quarter" idx="12"/>
          </p:nvPr>
        </p:nvSpPr>
        <p:spPr/>
        <p:txBody>
          <a:bodyPr/>
          <a:lstStyle/>
          <a:p>
            <a:fld id="{87034D8C-3CB4-402A-BC46-2AB14C0FE90A}" type="slidenum">
              <a:rPr lang="en-US" smtClean="0"/>
              <a:pPr/>
              <a:t>36</a:t>
            </a:fld>
            <a:endParaRPr lang="en-US"/>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a:bodyPr>
          <a:lstStyle/>
          <a:p>
            <a:r>
              <a:rPr lang="en-US" dirty="0">
                <a:latin typeface="Comic Sans MS" panose="030F0902030302020204" pitchFamily="66" charset="0"/>
                <a:cs typeface="Arial" panose="020B0604020202020204" pitchFamily="34" charset="0"/>
              </a:rPr>
              <a:t>Worldwide Interest in EIC Physics</a:t>
            </a:r>
            <a:endParaRPr lang="en-US" dirty="0">
              <a:latin typeface="Comic Sans MS" panose="030F0902030302020204" pitchFamily="66" charset="0"/>
            </a:endParaRPr>
          </a:p>
        </p:txBody>
      </p:sp>
      <p:sp>
        <p:nvSpPr>
          <p:cNvPr id="8" name="Title 1">
            <a:extLst>
              <a:ext uri="{FF2B5EF4-FFF2-40B4-BE49-F238E27FC236}">
                <a16:creationId xmlns:a16="http://schemas.microsoft.com/office/drawing/2014/main" id="{FC3EA49C-B1C3-49A5-99F4-11A56DD05104}"/>
              </a:ext>
            </a:extLst>
          </p:cNvPr>
          <p:cNvSpPr txBox="1">
            <a:spLocks/>
          </p:cNvSpPr>
          <p:nvPr/>
        </p:nvSpPr>
        <p:spPr>
          <a:xfrm>
            <a:off x="93701" y="1139066"/>
            <a:ext cx="4478299" cy="900072"/>
          </a:xfrm>
          <a:prstGeom prst="rect">
            <a:avLst/>
          </a:prstGeom>
        </p:spPr>
        <p:txBody>
          <a:bodyP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l"/>
            <a:r>
              <a:rPr lang="is-IS" sz="1800" dirty="0">
                <a:solidFill>
                  <a:srgbClr val="0432FF"/>
                </a:solidFill>
                <a:latin typeface="Comic Sans MS" panose="030F0902030302020204" pitchFamily="66" charset="0"/>
              </a:rPr>
              <a:t>Formed 2016</a:t>
            </a:r>
            <a:r>
              <a:rPr lang="is-IS" sz="1800" dirty="0">
                <a:latin typeface="Comic Sans MS" panose="030F0902030302020204" pitchFamily="66" charset="0"/>
              </a:rPr>
              <a:t> </a:t>
            </a:r>
          </a:p>
          <a:p>
            <a:pPr algn="l"/>
            <a:r>
              <a:rPr lang="is-IS" sz="1800" dirty="0">
                <a:latin typeface="Comic Sans MS" panose="030F0902030302020204" pitchFamily="66" charset="0"/>
              </a:rPr>
              <a:t>February 2021: 1253 collaborators, 33 countries, 251 institutions</a:t>
            </a:r>
            <a:endParaRPr lang="en-US" sz="1800" dirty="0">
              <a:latin typeface="Comic Sans MS" panose="030F0902030302020204" pitchFamily="66" charset="0"/>
            </a:endParaRPr>
          </a:p>
        </p:txBody>
      </p:sp>
      <p:sp>
        <p:nvSpPr>
          <p:cNvPr id="11" name="TextBox 10">
            <a:extLst>
              <a:ext uri="{FF2B5EF4-FFF2-40B4-BE49-F238E27FC236}">
                <a16:creationId xmlns:a16="http://schemas.microsoft.com/office/drawing/2014/main" id="{703E5F45-2668-4EB5-8C06-61F4F7DA12C8}"/>
              </a:ext>
            </a:extLst>
          </p:cNvPr>
          <p:cNvSpPr txBox="1"/>
          <p:nvPr/>
        </p:nvSpPr>
        <p:spPr>
          <a:xfrm>
            <a:off x="97509" y="2333787"/>
            <a:ext cx="3292889" cy="369332"/>
          </a:xfrm>
          <a:prstGeom prst="rect">
            <a:avLst/>
          </a:prstGeom>
          <a:noFill/>
        </p:spPr>
        <p:txBody>
          <a:bodyPr wrap="none" rtlCol="0">
            <a:spAutoFit/>
          </a:bodyPr>
          <a:lstStyle/>
          <a:p>
            <a:r>
              <a:rPr lang="en-US" dirty="0">
                <a:latin typeface="Comic Sans MS" panose="030F0902030302020204" pitchFamily="66" charset="0"/>
                <a:cs typeface="Arial" panose="020B0604020202020204" pitchFamily="34" charset="0"/>
              </a:rPr>
              <a:t>Map of institution’s locations</a:t>
            </a:r>
          </a:p>
        </p:txBody>
      </p:sp>
      <p:sp>
        <p:nvSpPr>
          <p:cNvPr id="13" name="Rectangle 12">
            <a:extLst>
              <a:ext uri="{FF2B5EF4-FFF2-40B4-BE49-F238E27FC236}">
                <a16:creationId xmlns:a16="http://schemas.microsoft.com/office/drawing/2014/main" id="{C4E5F962-331A-4E64-996A-A555F0853C93}"/>
              </a:ext>
            </a:extLst>
          </p:cNvPr>
          <p:cNvSpPr/>
          <p:nvPr/>
        </p:nvSpPr>
        <p:spPr>
          <a:xfrm>
            <a:off x="20220" y="664071"/>
            <a:ext cx="4115229" cy="369332"/>
          </a:xfrm>
          <a:prstGeom prst="rect">
            <a:avLst/>
          </a:prstGeom>
          <a:ln w="25400">
            <a:solidFill>
              <a:srgbClr val="0000FF"/>
            </a:solidFill>
          </a:ln>
        </p:spPr>
        <p:txBody>
          <a:bodyPr wrap="none">
            <a:spAutoFit/>
          </a:bodyPr>
          <a:lstStyle/>
          <a:p>
            <a:pPr lvl="0" algn="ctr" defTabSz="457200">
              <a:spcBef>
                <a:spcPct val="0"/>
              </a:spcBef>
              <a:defRPr/>
            </a:pPr>
            <a:r>
              <a:rPr lang="en-US" altLang="en-US" b="1" dirty="0">
                <a:latin typeface="Comic Sans MS" panose="030F0902030302020204" pitchFamily="66" charset="0"/>
                <a:cs typeface="Arial" panose="020B0604020202020204" pitchFamily="34" charset="0"/>
              </a:rPr>
              <a:t>The EIC Users Group: </a:t>
            </a:r>
            <a:r>
              <a:rPr lang="en-US" altLang="en-US" b="1" dirty="0">
                <a:solidFill>
                  <a:srgbClr val="0000FF"/>
                </a:solidFill>
                <a:latin typeface="Comic Sans MS" panose="030F0902030302020204" pitchFamily="66" charset="0"/>
                <a:cs typeface="Arial" panose="020B0604020202020204" pitchFamily="34" charset="0"/>
              </a:rPr>
              <a:t>EICUG.ORG</a:t>
            </a:r>
          </a:p>
        </p:txBody>
      </p:sp>
      <p:sp>
        <p:nvSpPr>
          <p:cNvPr id="12" name="TextBox 11">
            <a:extLst>
              <a:ext uri="{FF2B5EF4-FFF2-40B4-BE49-F238E27FC236}">
                <a16:creationId xmlns:a16="http://schemas.microsoft.com/office/drawing/2014/main" id="{EF1C9E57-FD60-1144-BDBA-EC2094F2FF4E}"/>
              </a:ext>
            </a:extLst>
          </p:cNvPr>
          <p:cNvSpPr txBox="1"/>
          <p:nvPr/>
        </p:nvSpPr>
        <p:spPr>
          <a:xfrm>
            <a:off x="5753604" y="3155178"/>
            <a:ext cx="3390396" cy="3016210"/>
          </a:xfrm>
          <a:prstGeom prst="rect">
            <a:avLst/>
          </a:prstGeom>
          <a:noFill/>
        </p:spPr>
        <p:txBody>
          <a:bodyPr wrap="square" rtlCol="0">
            <a:spAutoFit/>
          </a:bodyPr>
          <a:lstStyle/>
          <a:p>
            <a:pPr marL="285750" indent="-285750" algn="l">
              <a:spcAft>
                <a:spcPts val="600"/>
              </a:spcAft>
              <a:buClr>
                <a:srgbClr val="0432FF"/>
              </a:buClr>
              <a:buFont typeface="Wingdings" pitchFamily="2" charset="2"/>
              <a:buChar char="Ø"/>
            </a:pPr>
            <a:r>
              <a:rPr lang="en-US" sz="1800" b="0" i="0" u="none" strike="noStrike" baseline="0" dirty="0">
                <a:solidFill>
                  <a:srgbClr val="000000"/>
                </a:solidFill>
                <a:latin typeface="Comic Sans MS" panose="030F0902030302020204" pitchFamily="66" charset="0"/>
                <a:cs typeface="Arial" panose="020B0604020202020204" pitchFamily="34" charset="0"/>
              </a:rPr>
              <a:t>Size of EICUG has continuously grown since its formation, in particular after the award of CD0 / site-selection.</a:t>
            </a:r>
          </a:p>
          <a:p>
            <a:pPr marL="285750" indent="-285750" algn="l">
              <a:spcAft>
                <a:spcPts val="600"/>
              </a:spcAft>
              <a:buClr>
                <a:srgbClr val="0432FF"/>
              </a:buClr>
              <a:buFont typeface="Wingdings" pitchFamily="2" charset="2"/>
              <a:buChar char="Ø"/>
            </a:pPr>
            <a:r>
              <a:rPr lang="en-US" dirty="0">
                <a:solidFill>
                  <a:srgbClr val="000000"/>
                </a:solidFill>
                <a:latin typeface="Comic Sans MS" panose="030F0902030302020204" pitchFamily="66" charset="0"/>
                <a:cs typeface="Arial" panose="020B0604020202020204" pitchFamily="34" charset="0"/>
              </a:rPr>
              <a:t>Expect growth to continue through the phases of EIC project.</a:t>
            </a:r>
            <a:endParaRPr lang="en-US" sz="1800" b="0" i="0" u="none" strike="noStrike" baseline="0" dirty="0">
              <a:solidFill>
                <a:srgbClr val="000000"/>
              </a:solidFill>
              <a:latin typeface="Comic Sans MS" panose="030F0902030302020204" pitchFamily="66" charset="0"/>
              <a:cs typeface="Arial" panose="020B0604020202020204" pitchFamily="34" charset="0"/>
            </a:endParaRPr>
          </a:p>
          <a:p>
            <a:pPr marL="285750" indent="-285750" algn="l">
              <a:spcAft>
                <a:spcPts val="600"/>
              </a:spcAft>
              <a:buClr>
                <a:srgbClr val="0432FF"/>
              </a:buClr>
              <a:buFont typeface="Wingdings" pitchFamily="2" charset="2"/>
              <a:buChar char="Ø"/>
            </a:pPr>
            <a:r>
              <a:rPr lang="en-US" sz="1800" b="0" i="0" u="none" strike="noStrike" baseline="0" dirty="0">
                <a:solidFill>
                  <a:srgbClr val="000000"/>
                </a:solidFill>
                <a:latin typeface="Comic Sans MS" panose="030F0902030302020204" pitchFamily="66" charset="0"/>
                <a:cs typeface="Arial" panose="020B0604020202020204" pitchFamily="34" charset="0"/>
              </a:rPr>
              <a:t>Strong international representation</a:t>
            </a:r>
          </a:p>
        </p:txBody>
      </p:sp>
      <p:pic>
        <p:nvPicPr>
          <p:cNvPr id="5" name="Picture 4" descr="Chart, pie chart&#10;&#10;Description automatically generated">
            <a:extLst>
              <a:ext uri="{FF2B5EF4-FFF2-40B4-BE49-F238E27FC236}">
                <a16:creationId xmlns:a16="http://schemas.microsoft.com/office/drawing/2014/main" id="{4534C2AC-A554-964F-9F4D-B54ACE4F67DF}"/>
              </a:ext>
            </a:extLst>
          </p:cNvPr>
          <p:cNvPicPr>
            <a:picLocks noChangeAspect="1"/>
          </p:cNvPicPr>
          <p:nvPr/>
        </p:nvPicPr>
        <p:blipFill rotWithShape="1">
          <a:blip r:embed="rId3"/>
          <a:srcRect l="1456" t="3088"/>
          <a:stretch/>
        </p:blipFill>
        <p:spPr>
          <a:xfrm>
            <a:off x="5166025" y="664071"/>
            <a:ext cx="3651865" cy="1999405"/>
          </a:xfrm>
          <a:prstGeom prst="rect">
            <a:avLst/>
          </a:prstGeom>
        </p:spPr>
      </p:pic>
      <p:sp>
        <p:nvSpPr>
          <p:cNvPr id="3" name="Date Placeholder 2">
            <a:extLst>
              <a:ext uri="{FF2B5EF4-FFF2-40B4-BE49-F238E27FC236}">
                <a16:creationId xmlns:a16="http://schemas.microsoft.com/office/drawing/2014/main" id="{8E9E2C6B-049F-8243-817C-EC1FACD91D84}"/>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1230506922"/>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8C3E3C13-C332-3E4D-9B45-B6CEC1763E6E}"/>
                  </a:ext>
                </a:extLst>
              </p:cNvPr>
              <p:cNvGraphicFramePr>
                <a:graphicFrameLocks noGrp="1"/>
              </p:cNvGraphicFramePr>
              <p:nvPr/>
            </p:nvGraphicFramePr>
            <p:xfrm>
              <a:off x="239172" y="744075"/>
              <a:ext cx="8665656" cy="5212108"/>
            </p:xfrm>
            <a:graphic>
              <a:graphicData uri="http://schemas.openxmlformats.org/drawingml/2006/table">
                <a:tbl>
                  <a:tblPr firstRow="1" firstCol="1" bandRow="1">
                    <a:tableStyleId>{5940675A-B579-460E-94D1-54222C63F5DA}</a:tableStyleId>
                  </a:tblPr>
                  <a:tblGrid>
                    <a:gridCol w="2888552">
                      <a:extLst>
                        <a:ext uri="{9D8B030D-6E8A-4147-A177-3AD203B41FA5}">
                          <a16:colId xmlns:a16="http://schemas.microsoft.com/office/drawing/2014/main" val="2636019879"/>
                        </a:ext>
                      </a:extLst>
                    </a:gridCol>
                    <a:gridCol w="2888552">
                      <a:extLst>
                        <a:ext uri="{9D8B030D-6E8A-4147-A177-3AD203B41FA5}">
                          <a16:colId xmlns:a16="http://schemas.microsoft.com/office/drawing/2014/main" val="3677928028"/>
                        </a:ext>
                      </a:extLst>
                    </a:gridCol>
                    <a:gridCol w="2888552">
                      <a:extLst>
                        <a:ext uri="{9D8B030D-6E8A-4147-A177-3AD203B41FA5}">
                          <a16:colId xmlns:a16="http://schemas.microsoft.com/office/drawing/2014/main" val="3622685537"/>
                        </a:ext>
                      </a:extLst>
                    </a:gridCol>
                  </a:tblGrid>
                  <a:tr h="359200">
                    <a:tc>
                      <a:txBody>
                        <a:bodyPr/>
                        <a:lstStyle/>
                        <a:p>
                          <a:pPr marL="0" marR="0" indent="0" algn="l">
                            <a:spcBef>
                              <a:spcPts val="0"/>
                            </a:spcBef>
                            <a:spcAft>
                              <a:spcPts val="0"/>
                            </a:spcAft>
                          </a:pPr>
                          <a:r>
                            <a:rPr lang="en-US" sz="1100" b="0" dirty="0">
                              <a:effectLst/>
                              <a:latin typeface="Arial" panose="020B0604020202020204" pitchFamily="34" charset="0"/>
                              <a:cs typeface="Arial" panose="020B0604020202020204" pitchFamily="34" charset="0"/>
                            </a:rPr>
                            <a:t> </a:t>
                          </a:r>
                          <a:endParaRPr lang="en-US" sz="11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ctr">
                            <a:spcBef>
                              <a:spcPts val="0"/>
                            </a:spcBef>
                            <a:spcAft>
                              <a:spcPts val="0"/>
                            </a:spcAft>
                          </a:pPr>
                          <a:r>
                            <a:rPr lang="en-US" sz="1600" b="0" dirty="0">
                              <a:solidFill>
                                <a:srgbClr val="0432FF"/>
                              </a:solidFill>
                              <a:effectLst/>
                              <a:latin typeface="Arial" panose="020B0604020202020204" pitchFamily="34" charset="0"/>
                              <a:cs typeface="Arial" panose="020B0604020202020204" pitchFamily="34" charset="0"/>
                            </a:rPr>
                            <a:t>Hadron</a:t>
                          </a:r>
                          <a:endParaRPr lang="en-US" sz="16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ctr">
                            <a:spcBef>
                              <a:spcPts val="0"/>
                            </a:spcBef>
                            <a:spcAft>
                              <a:spcPts val="0"/>
                            </a:spcAft>
                          </a:pPr>
                          <a:r>
                            <a:rPr lang="en-US" sz="1600" b="0" dirty="0">
                              <a:solidFill>
                                <a:srgbClr val="0432FF"/>
                              </a:solidFill>
                              <a:effectLst/>
                              <a:latin typeface="Arial" panose="020B0604020202020204" pitchFamily="34" charset="0"/>
                              <a:cs typeface="Arial" panose="020B0604020202020204" pitchFamily="34" charset="0"/>
                            </a:rPr>
                            <a:t>Lepton</a:t>
                          </a:r>
                          <a:endParaRPr lang="en-US" sz="16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820844206"/>
                      </a:ext>
                    </a:extLst>
                  </a:tr>
                  <a:tr h="750107">
                    <a:tc>
                      <a:txBody>
                        <a:bodyPr/>
                        <a:lstStyle/>
                        <a:p>
                          <a:pPr marL="0" marR="0" indent="0" algn="l">
                            <a:spcBef>
                              <a:spcPts val="0"/>
                            </a:spcBef>
                            <a:spcAft>
                              <a:spcPts val="0"/>
                            </a:spcAft>
                          </a:pPr>
                          <a:r>
                            <a:rPr lang="en-US" sz="1400" b="0" dirty="0">
                              <a:solidFill>
                                <a:srgbClr val="00B050"/>
                              </a:solidFill>
                              <a:effectLst/>
                              <a:latin typeface="Arial" panose="020B0604020202020204" pitchFamily="34" charset="0"/>
                              <a:cs typeface="Arial" panose="020B0604020202020204" pitchFamily="34" charset="0"/>
                            </a:rPr>
                            <a:t>Machine</a:t>
                          </a:r>
                          <a:r>
                            <a:rPr lang="en-US" sz="1400" b="0" dirty="0">
                              <a:effectLst/>
                              <a:latin typeface="Arial" panose="020B0604020202020204" pitchFamily="34" charset="0"/>
                              <a:cs typeface="Arial" panose="020B0604020202020204" pitchFamily="34" charset="0"/>
                            </a:rPr>
                            <a:t> </a:t>
                          </a:r>
                          <a:r>
                            <a:rPr lang="en-US" sz="1400" b="0" dirty="0">
                              <a:solidFill>
                                <a:srgbClr val="FF40FF"/>
                              </a:solidFill>
                              <a:effectLst/>
                              <a:latin typeface="Arial" panose="020B0604020202020204" pitchFamily="34" charset="0"/>
                              <a:cs typeface="Arial" panose="020B0604020202020204" pitchFamily="34" charset="0"/>
                            </a:rPr>
                            <a:t>element</a:t>
                          </a:r>
                          <a:r>
                            <a:rPr lang="en-US" sz="1400" b="0" dirty="0">
                              <a:effectLst/>
                              <a:latin typeface="Arial" panose="020B0604020202020204" pitchFamily="34" charset="0"/>
                              <a:cs typeface="Arial" panose="020B0604020202020204" pitchFamily="34" charset="0"/>
                            </a:rPr>
                            <a:t> </a:t>
                          </a:r>
                          <a:r>
                            <a:rPr lang="en-US" sz="1400" b="0" dirty="0">
                              <a:solidFill>
                                <a:srgbClr val="0432FF"/>
                              </a:solidFill>
                              <a:effectLst/>
                              <a:latin typeface="Arial" panose="020B0604020202020204" pitchFamily="34" charset="0"/>
                              <a:cs typeface="Arial" panose="020B0604020202020204" pitchFamily="34" charset="0"/>
                            </a:rPr>
                            <a:t>free region</a:t>
                          </a:r>
                          <a:endParaRPr lang="en-US" sz="14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gridSpan="2">
                      <a:txBody>
                        <a:bodyPr/>
                        <a:lstStyle/>
                        <a:p>
                          <a:pPr marL="0" marR="0" indent="0" algn="ctr">
                            <a:spcBef>
                              <a:spcPts val="0"/>
                            </a:spcBef>
                            <a:spcAft>
                              <a:spcPts val="0"/>
                            </a:spcAft>
                          </a:pPr>
                          <a:r>
                            <a:rPr lang="en-US" sz="1400" b="0" dirty="0">
                              <a:effectLst/>
                              <a:latin typeface="Arial" panose="020B0604020202020204" pitchFamily="34" charset="0"/>
                              <a:cs typeface="Arial" panose="020B0604020202020204" pitchFamily="34" charset="0"/>
                            </a:rPr>
                            <a:t>High Luminosity </a:t>
                          </a:r>
                          <a:r>
                            <a:rPr lang="en-US" sz="1400" b="0" dirty="0">
                              <a:effectLst/>
                              <a:latin typeface="Arial" panose="020B0604020202020204" pitchFamily="34" charset="0"/>
                              <a:cs typeface="Arial" panose="020B0604020202020204" pitchFamily="34" charset="0"/>
                              <a:sym typeface="Wingdings" pitchFamily="2" charset="2"/>
                            </a:rPr>
                            <a:t> beam elements need to be close to IP</a:t>
                          </a:r>
                          <a:endParaRPr lang="en-US" sz="1400" b="0" dirty="0">
                            <a:effectLst/>
                            <a:latin typeface="Arial" panose="020B0604020202020204" pitchFamily="34" charset="0"/>
                            <a:cs typeface="Arial" panose="020B0604020202020204" pitchFamily="34" charset="0"/>
                          </a:endParaRPr>
                        </a:p>
                        <a:p>
                          <a:pPr marL="0" marR="0" indent="0" algn="ctr">
                            <a:spcBef>
                              <a:spcPts val="0"/>
                            </a:spcBef>
                            <a:spcAft>
                              <a:spcPts val="0"/>
                            </a:spcAft>
                          </a:pPr>
                          <a:r>
                            <a:rPr lang="en-US" sz="1400" b="0" dirty="0">
                              <a:effectLst/>
                              <a:latin typeface="Arial" panose="020B0604020202020204" pitchFamily="34" charset="0"/>
                              <a:cs typeface="Arial" panose="020B0604020202020204" pitchFamily="34" charset="0"/>
                            </a:rPr>
                            <a:t>EIC: +/- 4.5 m for main detector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beam elements &lt; 1.5</a:t>
                          </a:r>
                          <a:r>
                            <a:rPr lang="en-US" sz="1400" kern="1200" baseline="30000" dirty="0">
                              <a:solidFill>
                                <a:schemeClr val="tx1"/>
                              </a:solidFill>
                              <a:effectLst/>
                              <a:latin typeface="Arial" panose="020B0604020202020204" pitchFamily="34" charset="0"/>
                              <a:ea typeface="+mn-ea"/>
                              <a:cs typeface="Arial" panose="020B0604020202020204" pitchFamily="34" charset="0"/>
                            </a:rPr>
                            <a:t>o</a:t>
                          </a:r>
                          <a:r>
                            <a:rPr lang="en-US" sz="1400" kern="1200" baseline="0" dirty="0">
                              <a:solidFill>
                                <a:schemeClr val="tx1"/>
                              </a:solidFill>
                              <a:effectLst/>
                              <a:latin typeface="Arial" panose="020B0604020202020204" pitchFamily="34" charset="0"/>
                              <a:ea typeface="+mn-ea"/>
                              <a:cs typeface="Arial" panose="020B0604020202020204" pitchFamily="34" charset="0"/>
                            </a:rPr>
                            <a:t> </a:t>
                          </a:r>
                          <a:r>
                            <a:rPr lang="en-US" sz="1400" kern="1200" dirty="0">
                              <a:solidFill>
                                <a:schemeClr val="tx1"/>
                              </a:solidFill>
                              <a:effectLst/>
                              <a:latin typeface="Arial" panose="020B0604020202020204" pitchFamily="34" charset="0"/>
                              <a:ea typeface="+mn-ea"/>
                              <a:cs typeface="Arial" panose="020B0604020202020204" pitchFamily="34" charset="0"/>
                            </a:rPr>
                            <a:t>in main detector volume</a:t>
                          </a:r>
                          <a:endParaRPr lang="en-US" sz="1400" kern="12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781952216"/>
                      </a:ext>
                    </a:extLst>
                  </a:tr>
                  <a:tr h="307886">
                    <a:tc>
                      <a:txBody>
                        <a:bodyPr/>
                        <a:lstStyle/>
                        <a:p>
                          <a:pPr marL="0" marR="0" indent="0" algn="l">
                            <a:spcBef>
                              <a:spcPts val="0"/>
                            </a:spcBef>
                            <a:spcAft>
                              <a:spcPts val="0"/>
                            </a:spcAft>
                          </a:pPr>
                          <a:r>
                            <a:rPr lang="en-US" sz="1400" b="0" dirty="0">
                              <a:solidFill>
                                <a:srgbClr val="00B050"/>
                              </a:solidFill>
                              <a:effectLst/>
                              <a:latin typeface="Arial" panose="020B0604020202020204" pitchFamily="34" charset="0"/>
                              <a:cs typeface="Arial" panose="020B0604020202020204" pitchFamily="34" charset="0"/>
                            </a:rPr>
                            <a:t>Beam pipe</a:t>
                          </a:r>
                          <a:endParaRPr lang="en-US" sz="1400" b="0" dirty="0">
                            <a:solidFill>
                              <a:srgbClr val="00B05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gridSpan="2">
                      <a:txBody>
                        <a:bodyPr/>
                        <a:lstStyle/>
                        <a:p>
                          <a:pPr marL="0" marR="0" indent="0" algn="ctr">
                            <a:spcBef>
                              <a:spcPts val="0"/>
                            </a:spcBef>
                            <a:spcAft>
                              <a:spcPts val="0"/>
                            </a:spcAft>
                          </a:pPr>
                          <a:r>
                            <a:rPr lang="en-US" sz="1400" b="0" dirty="0">
                              <a:effectLst/>
                              <a:latin typeface="Arial" panose="020B0604020202020204" pitchFamily="34" charset="0"/>
                              <a:cs typeface="Arial" panose="020B0604020202020204" pitchFamily="34" charset="0"/>
                            </a:rPr>
                            <a:t>Low mass material i.e. Beryllium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85071617"/>
                      </a:ext>
                    </a:extLst>
                  </a:tr>
                  <a:tr h="500071">
                    <a:tc>
                      <a:txBody>
                        <a:bodyPr/>
                        <a:lstStyle/>
                        <a:p>
                          <a:pPr marL="0" marR="0" indent="0" algn="l">
                            <a:spcBef>
                              <a:spcPts val="0"/>
                            </a:spcBef>
                            <a:spcAft>
                              <a:spcPts val="0"/>
                            </a:spcAft>
                          </a:pPr>
                          <a:r>
                            <a:rPr lang="en-US" sz="1400" b="0" dirty="0">
                              <a:solidFill>
                                <a:srgbClr val="00B050"/>
                              </a:solidFill>
                              <a:effectLst/>
                              <a:latin typeface="Arial" panose="020B0604020202020204" pitchFamily="34" charset="0"/>
                              <a:cs typeface="Arial" panose="020B0604020202020204" pitchFamily="34" charset="0"/>
                            </a:rPr>
                            <a:t>Integration of Detectors</a:t>
                          </a:r>
                          <a:endParaRPr lang="en-US" sz="1400" b="0" dirty="0">
                            <a:solidFill>
                              <a:srgbClr val="00B05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Local Polarimeter</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Low Q</a:t>
                          </a:r>
                          <a:r>
                            <a:rPr lang="en-US" sz="1400" b="0" baseline="30000" dirty="0">
                              <a:effectLst/>
                              <a:latin typeface="Arial" panose="020B0604020202020204" pitchFamily="34" charset="0"/>
                              <a:cs typeface="Arial" panose="020B0604020202020204" pitchFamily="34" charset="0"/>
                            </a:rPr>
                            <a:t>2</a:t>
                          </a:r>
                          <a:r>
                            <a:rPr lang="en-US" sz="1400" b="0" dirty="0">
                              <a:effectLst/>
                              <a:latin typeface="Arial" panose="020B0604020202020204" pitchFamily="34" charset="0"/>
                              <a:cs typeface="Arial" panose="020B0604020202020204" pitchFamily="34" charset="0"/>
                            </a:rPr>
                            <a:t>-tagger</a:t>
                          </a:r>
                        </a:p>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Acceptance: Q</a:t>
                          </a:r>
                          <a:r>
                            <a:rPr lang="en-US" sz="1400" b="0" baseline="30000" dirty="0">
                              <a:effectLst/>
                              <a:latin typeface="Arial" panose="020B0604020202020204" pitchFamily="34" charset="0"/>
                              <a:cs typeface="Arial" panose="020B0604020202020204" pitchFamily="34" charset="0"/>
                            </a:rPr>
                            <a:t>2</a:t>
                          </a:r>
                          <a:r>
                            <a:rPr lang="en-US" sz="1400" b="0" dirty="0">
                              <a:effectLst/>
                              <a:latin typeface="Arial" panose="020B0604020202020204" pitchFamily="34" charset="0"/>
                              <a:cs typeface="Arial" panose="020B0604020202020204" pitchFamily="34" charset="0"/>
                            </a:rPr>
                            <a:t> &lt; ~0.1 GeV</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559420973"/>
                      </a:ext>
                    </a:extLst>
                  </a:tr>
                  <a:tr h="307886">
                    <a:tc>
                      <a:txBody>
                        <a:bodyPr/>
                        <a:lstStyle/>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Zero Degree Calorimeter</a:t>
                          </a:r>
                          <a:endParaRPr lang="en-US" sz="14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60cm x 60cm x 2m @ ~30 m</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993020095"/>
                      </a:ext>
                    </a:extLst>
                  </a:tr>
                  <a:tr h="1022393">
                    <a:tc>
                      <a:txBody>
                        <a:bodyPr/>
                        <a:lstStyle/>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scattered proton/neutron acc.</a:t>
                          </a:r>
                        </a:p>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all energies for ep</a:t>
                          </a:r>
                          <a:endParaRPr lang="en-US" sz="14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Proton: </a:t>
                          </a:r>
                        </a:p>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0.18 GeV &lt; </a:t>
                          </a:r>
                          <a:r>
                            <a:rPr lang="en-US" sz="1400" b="0" dirty="0" err="1">
                              <a:effectLst/>
                              <a:latin typeface="Arial" panose="020B0604020202020204" pitchFamily="34" charset="0"/>
                              <a:cs typeface="Arial" panose="020B0604020202020204" pitchFamily="34" charset="0"/>
                            </a:rPr>
                            <a:t>p</a:t>
                          </a:r>
                          <a:r>
                            <a:rPr lang="en-US" sz="1400" b="0" baseline="-25000" dirty="0" err="1">
                              <a:effectLst/>
                              <a:latin typeface="Arial" panose="020B0604020202020204" pitchFamily="34" charset="0"/>
                              <a:cs typeface="Arial" panose="020B0604020202020204" pitchFamily="34" charset="0"/>
                            </a:rPr>
                            <a:t>t</a:t>
                          </a:r>
                          <a:r>
                            <a:rPr lang="en-US" sz="1400" b="0" dirty="0">
                              <a:effectLst/>
                              <a:latin typeface="Arial" panose="020B0604020202020204" pitchFamily="34" charset="0"/>
                              <a:cs typeface="Arial" panose="020B0604020202020204" pitchFamily="34" charset="0"/>
                            </a:rPr>
                            <a:t> &lt; 1.3 GeV</a:t>
                          </a:r>
                        </a:p>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0.5 &lt; </a:t>
                          </a:r>
                          <a:r>
                            <a:rPr lang="en-US" sz="1400" b="0" dirty="0" err="1">
                              <a:effectLst/>
                              <a:latin typeface="Arial" panose="020B0604020202020204" pitchFamily="34" charset="0"/>
                              <a:cs typeface="Arial" panose="020B0604020202020204" pitchFamily="34" charset="0"/>
                            </a:rPr>
                            <a:t>x</a:t>
                          </a:r>
                          <a:r>
                            <a:rPr lang="en-US" sz="1400" b="0" baseline="-25000" dirty="0" err="1">
                              <a:effectLst/>
                              <a:latin typeface="Arial" panose="020B0604020202020204" pitchFamily="34" charset="0"/>
                              <a:cs typeface="Arial" panose="020B0604020202020204" pitchFamily="34" charset="0"/>
                            </a:rPr>
                            <a:t>L</a:t>
                          </a:r>
                          <a:r>
                            <a:rPr lang="en-US" sz="1400" b="0" dirty="0">
                              <a:effectLst/>
                              <a:latin typeface="Arial" panose="020B0604020202020204" pitchFamily="34" charset="0"/>
                              <a:cs typeface="Arial" panose="020B0604020202020204" pitchFamily="34" charset="0"/>
                            </a:rPr>
                            <a:t>&lt; 1 (</a:t>
                          </a:r>
                          <a:r>
                            <a:rPr lang="en-US" sz="1400" b="0" dirty="0" err="1">
                              <a:effectLst/>
                              <a:latin typeface="Arial" panose="020B0604020202020204" pitchFamily="34" charset="0"/>
                              <a:cs typeface="Arial" panose="020B0604020202020204" pitchFamily="34" charset="0"/>
                            </a:rPr>
                            <a:t>x</a:t>
                          </a:r>
                          <a:r>
                            <a:rPr lang="en-US" sz="1400" b="0" baseline="-25000" dirty="0" err="1">
                              <a:effectLst/>
                              <a:latin typeface="Arial" panose="020B0604020202020204" pitchFamily="34" charset="0"/>
                              <a:cs typeface="Arial" panose="020B0604020202020204" pitchFamily="34" charset="0"/>
                            </a:rPr>
                            <a:t>L</a:t>
                          </a:r>
                          <a:r>
                            <a:rPr lang="en-US" sz="1400" b="0" dirty="0">
                              <a:effectLst/>
                              <a:latin typeface="Arial" panose="020B0604020202020204" pitchFamily="34" charset="0"/>
                              <a:cs typeface="Arial" panose="020B0604020202020204" pitchFamily="34" charset="0"/>
                            </a:rPr>
                            <a:t> = </a:t>
                          </a:r>
                          <a14:m>
                            <m:oMath xmlns:m="http://schemas.openxmlformats.org/officeDocument/2006/math">
                              <m:sSubSup>
                                <m:sSubSupPr>
                                  <m:ctrlPr>
                                    <a:rPr lang="en-US" sz="1400" b="0" i="1" smtClean="0">
                                      <a:effectLst/>
                                      <a:latin typeface="Cambria Math" panose="02040503050406030204" pitchFamily="18" charset="0"/>
                                    </a:rPr>
                                  </m:ctrlPr>
                                </m:sSubSupPr>
                                <m:e>
                                  <m:r>
                                    <m:rPr>
                                      <m:sty m:val="p"/>
                                    </m:rPr>
                                    <a:rPr lang="en-US" sz="1400" b="0" i="0" smtClean="0">
                                      <a:effectLst/>
                                      <a:latin typeface="Cambria Math" panose="02040503050406030204" pitchFamily="18" charset="0"/>
                                    </a:rPr>
                                    <m:t>E</m:t>
                                  </m:r>
                                </m:e>
                                <m:sub>
                                  <m:r>
                                    <m:rPr>
                                      <m:sty m:val="p"/>
                                    </m:rPr>
                                    <a:rPr lang="en-US" sz="1400" b="0" i="0" smtClean="0">
                                      <a:effectLst/>
                                      <a:latin typeface="Cambria Math" panose="02040503050406030204" pitchFamily="18" charset="0"/>
                                    </a:rPr>
                                    <m:t>p</m:t>
                                  </m:r>
                                </m:sub>
                                <m:sup>
                                  <m:r>
                                    <a:rPr lang="en-US" sz="1400" b="0" i="0" smtClean="0">
                                      <a:effectLst/>
                                      <a:latin typeface="Cambria Math" panose="02040503050406030204" pitchFamily="18" charset="0"/>
                                    </a:rPr>
                                    <m:t>′</m:t>
                                  </m:r>
                                </m:sup>
                              </m:sSubSup>
                            </m:oMath>
                          </a14:m>
                          <a:r>
                            <a:rPr lang="en-US" sz="1400" b="0" dirty="0">
                              <a:effectLst/>
                              <a:latin typeface="Arial" panose="020B0604020202020204" pitchFamily="34" charset="0"/>
                              <a:cs typeface="Arial" panose="020B0604020202020204" pitchFamily="34" charset="0"/>
                            </a:rPr>
                            <a:t>/</a:t>
                          </a:r>
                          <a:r>
                            <a:rPr lang="en-US" sz="1400" b="0" dirty="0" err="1">
                              <a:effectLst/>
                              <a:latin typeface="Arial" panose="020B0604020202020204" pitchFamily="34" charset="0"/>
                              <a:cs typeface="Arial" panose="020B0604020202020204" pitchFamily="34" charset="0"/>
                            </a:rPr>
                            <a:t>E</a:t>
                          </a:r>
                          <a:r>
                            <a:rPr lang="en-US" sz="1400" b="0" baseline="-25000" dirty="0" err="1">
                              <a:effectLst/>
                              <a:latin typeface="Arial" panose="020B0604020202020204" pitchFamily="34" charset="0"/>
                              <a:cs typeface="Arial" panose="020B0604020202020204" pitchFamily="34" charset="0"/>
                            </a:rPr>
                            <a:t>Beam</a:t>
                          </a:r>
                          <a:r>
                            <a:rPr lang="en-US" sz="1400" b="0" baseline="0" dirty="0">
                              <a:effectLst/>
                              <a:latin typeface="Arial" panose="020B0604020202020204" pitchFamily="34" charset="0"/>
                              <a:cs typeface="Arial" panose="020B0604020202020204" pitchFamily="34" charset="0"/>
                            </a:rPr>
                            <a:t>)</a:t>
                          </a:r>
                        </a:p>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Neutron: </a:t>
                          </a:r>
                          <a:r>
                            <a:rPr lang="en-US" sz="1400" b="0" dirty="0" err="1">
                              <a:effectLst/>
                              <a:latin typeface="Arial" panose="020B0604020202020204" pitchFamily="34" charset="0"/>
                              <a:cs typeface="Arial" panose="020B0604020202020204" pitchFamily="34" charset="0"/>
                            </a:rPr>
                            <a:t>p</a:t>
                          </a:r>
                          <a:r>
                            <a:rPr lang="en-US" sz="1400" b="0" baseline="-25000" dirty="0" err="1">
                              <a:effectLst/>
                              <a:latin typeface="Arial" panose="020B0604020202020204" pitchFamily="34" charset="0"/>
                              <a:cs typeface="Arial" panose="020B0604020202020204" pitchFamily="34" charset="0"/>
                            </a:rPr>
                            <a:t>t</a:t>
                          </a:r>
                          <a:r>
                            <a:rPr lang="en-US" sz="1400" b="0" dirty="0">
                              <a:effectLst/>
                              <a:latin typeface="Arial" panose="020B0604020202020204" pitchFamily="34" charset="0"/>
                              <a:cs typeface="Arial" panose="020B0604020202020204" pitchFamily="34" charset="0"/>
                            </a:rPr>
                            <a:t> &lt; 1.3 GeV</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443177836"/>
                      </a:ext>
                    </a:extLst>
                  </a:tr>
                  <a:tr h="750107">
                    <a:tc>
                      <a:txBody>
                        <a:bodyPr/>
                        <a:lstStyle/>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scattered proton/neutron acc.</a:t>
                          </a:r>
                        </a:p>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all energies for </a:t>
                          </a:r>
                          <a:r>
                            <a:rPr lang="en-US" sz="1400" b="0" dirty="0" err="1">
                              <a:solidFill>
                                <a:srgbClr val="0432FF"/>
                              </a:solidFill>
                              <a:effectLst/>
                              <a:latin typeface="Arial" panose="020B0604020202020204" pitchFamily="34" charset="0"/>
                              <a:cs typeface="Arial" panose="020B0604020202020204" pitchFamily="34" charset="0"/>
                            </a:rPr>
                            <a:t>eA</a:t>
                          </a:r>
                          <a:endParaRPr lang="en-US" sz="14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Proton and Neutron: </a:t>
                          </a:r>
                        </a:p>
                        <a:p>
                          <a:pPr marL="0" marR="0" indent="0" algn="just">
                            <a:spcBef>
                              <a:spcPts val="0"/>
                            </a:spcBef>
                            <a:spcAft>
                              <a:spcPts val="0"/>
                            </a:spcAft>
                          </a:pPr>
                          <a:r>
                            <a:rPr lang="en-US" sz="1400" b="0" dirty="0">
                              <a:effectLst/>
                              <a:latin typeface="Symbol" pitchFamily="2" charset="2"/>
                              <a:cs typeface="Arial" panose="020B0604020202020204" pitchFamily="34" charset="0"/>
                            </a:rPr>
                            <a:t>Q</a:t>
                          </a:r>
                          <a:r>
                            <a:rPr lang="en-US" sz="1400" b="0" dirty="0">
                              <a:effectLst/>
                              <a:latin typeface="Arial" panose="020B0604020202020204" pitchFamily="34" charset="0"/>
                              <a:cs typeface="Arial" panose="020B0604020202020204" pitchFamily="34" charset="0"/>
                            </a:rPr>
                            <a:t> &lt; 6 </a:t>
                          </a:r>
                          <a:r>
                            <a:rPr lang="en-US" sz="1400" b="0" dirty="0" err="1">
                              <a:effectLst/>
                              <a:latin typeface="Arial" panose="020B0604020202020204" pitchFamily="34" charset="0"/>
                              <a:cs typeface="Arial" panose="020B0604020202020204" pitchFamily="34" charset="0"/>
                            </a:rPr>
                            <a:t>mrad</a:t>
                          </a:r>
                          <a:r>
                            <a:rPr lang="en-US" sz="1400" b="0" dirty="0">
                              <a:effectLst/>
                              <a:latin typeface="Arial" panose="020B0604020202020204" pitchFamily="34" charset="0"/>
                              <a:cs typeface="Arial" panose="020B0604020202020204" pitchFamily="34" charset="0"/>
                            </a:rPr>
                            <a:t> (√s=50 GeV)</a:t>
                          </a:r>
                        </a:p>
                        <a:p>
                          <a:pPr marL="0" marR="0" indent="0" algn="just">
                            <a:spcBef>
                              <a:spcPts val="0"/>
                            </a:spcBef>
                            <a:spcAft>
                              <a:spcPts val="0"/>
                            </a:spcAft>
                          </a:pPr>
                          <a:r>
                            <a:rPr lang="en-US" sz="1400" b="0" dirty="0">
                              <a:effectLst/>
                              <a:latin typeface="Symbol" pitchFamily="2" charset="2"/>
                              <a:cs typeface="Arial" panose="020B0604020202020204" pitchFamily="34" charset="0"/>
                            </a:rPr>
                            <a:t>Q</a:t>
                          </a:r>
                          <a:r>
                            <a:rPr lang="en-US" sz="1400" b="0" dirty="0">
                              <a:effectLst/>
                              <a:latin typeface="Arial" panose="020B0604020202020204" pitchFamily="34" charset="0"/>
                              <a:cs typeface="Arial" panose="020B0604020202020204" pitchFamily="34" charset="0"/>
                            </a:rPr>
                            <a:t> &lt; 4 </a:t>
                          </a:r>
                          <a:r>
                            <a:rPr lang="en-US" sz="1400" b="0" dirty="0" err="1">
                              <a:effectLst/>
                              <a:latin typeface="Arial" panose="020B0604020202020204" pitchFamily="34" charset="0"/>
                              <a:cs typeface="Arial" panose="020B0604020202020204" pitchFamily="34" charset="0"/>
                            </a:rPr>
                            <a:t>mrad</a:t>
                          </a:r>
                          <a:r>
                            <a:rPr lang="en-US" sz="1400" b="0" dirty="0">
                              <a:effectLst/>
                              <a:latin typeface="Arial" panose="020B0604020202020204" pitchFamily="34" charset="0"/>
                              <a:cs typeface="Arial" panose="020B0604020202020204" pitchFamily="34" charset="0"/>
                            </a:rPr>
                            <a:t> (√s=100 GeV)</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954391512"/>
                      </a:ext>
                    </a:extLst>
                  </a:tr>
                  <a:tr h="714387">
                    <a:tc rowSpan="2">
                      <a:txBody>
                        <a:bodyPr/>
                        <a:lstStyle/>
                        <a:p>
                          <a:pPr marL="0" marR="0" indent="457200" algn="l">
                            <a:spcBef>
                              <a:spcPts val="0"/>
                            </a:spcBef>
                            <a:spcAft>
                              <a:spcPts val="0"/>
                            </a:spcAft>
                          </a:pPr>
                          <a:endParaRPr lang="en-US" sz="1400" b="0" dirty="0">
                            <a:effectLst/>
                            <a:latin typeface="Arial" panose="020B0604020202020204" pitchFamily="34" charset="0"/>
                            <a:cs typeface="Arial" panose="020B0604020202020204" pitchFamily="34" charset="0"/>
                          </a:endParaRPr>
                        </a:p>
                        <a:p>
                          <a:pPr marL="0" marR="0" indent="457200" algn="l">
                            <a:spcBef>
                              <a:spcPts val="0"/>
                            </a:spcBef>
                            <a:spcAft>
                              <a:spcPts val="0"/>
                            </a:spcAft>
                          </a:pPr>
                          <a:r>
                            <a:rPr lang="en-US" sz="1400" b="0" dirty="0">
                              <a:effectLst/>
                              <a:latin typeface="Arial" panose="020B0604020202020204" pitchFamily="34" charset="0"/>
                              <a:cs typeface="Arial" panose="020B0604020202020204" pitchFamily="34" charset="0"/>
                            </a:rPr>
                            <a:t>Luminosity</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gridSpan="2">
                      <a:txBody>
                        <a:bodyPr/>
                        <a:lstStyle/>
                        <a:p>
                          <a:pPr marL="0" marR="0" indent="0" algn="ctr">
                            <a:spcBef>
                              <a:spcPts val="0"/>
                            </a:spcBef>
                            <a:spcAft>
                              <a:spcPts val="0"/>
                            </a:spcAft>
                          </a:pPr>
                          <a:r>
                            <a:rPr lang="en-US" sz="1400" b="0" dirty="0">
                              <a:effectLst/>
                              <a:latin typeface="Arial" panose="020B0604020202020204" pitchFamily="34" charset="0"/>
                              <a:cs typeface="Arial" panose="020B0604020202020204" pitchFamily="34" charset="0"/>
                            </a:rPr>
                            <a:t>Relative Luminosity: R = L</a:t>
                          </a:r>
                          <a:r>
                            <a:rPr lang="en-US" sz="1400" b="0" baseline="30000" dirty="0">
                              <a:effectLst/>
                              <a:latin typeface="Arial" panose="020B0604020202020204" pitchFamily="34" charset="0"/>
                              <a:cs typeface="Arial" panose="020B0604020202020204" pitchFamily="34" charset="0"/>
                            </a:rPr>
                            <a:t>++/--</a:t>
                          </a:r>
                          <a:r>
                            <a:rPr lang="en-US" sz="1400" b="0" dirty="0">
                              <a:effectLst/>
                              <a:latin typeface="Arial" panose="020B0604020202020204" pitchFamily="34" charset="0"/>
                              <a:cs typeface="Arial" panose="020B0604020202020204" pitchFamily="34" charset="0"/>
                            </a:rPr>
                            <a:t>/L</a:t>
                          </a:r>
                          <a:r>
                            <a:rPr lang="en-US" sz="1400" b="0" baseline="30000" dirty="0">
                              <a:effectLst/>
                              <a:latin typeface="Arial" panose="020B0604020202020204" pitchFamily="34" charset="0"/>
                              <a:cs typeface="Arial" panose="020B0604020202020204" pitchFamily="34" charset="0"/>
                            </a:rPr>
                            <a:t>+-/-+</a:t>
                          </a:r>
                          <a:r>
                            <a:rPr lang="en-US" sz="1400" b="0" dirty="0">
                              <a:effectLst/>
                              <a:latin typeface="Arial" panose="020B0604020202020204" pitchFamily="34" charset="0"/>
                              <a:cs typeface="Arial" panose="020B0604020202020204" pitchFamily="34" charset="0"/>
                            </a:rPr>
                            <a:t> &lt; 10</a:t>
                          </a:r>
                          <a:r>
                            <a:rPr lang="en-US" sz="1400" b="0" baseline="30000" dirty="0">
                              <a:effectLst/>
                              <a:latin typeface="Arial" panose="020B0604020202020204" pitchFamily="34" charset="0"/>
                              <a:cs typeface="Arial" panose="020B0604020202020204" pitchFamily="34" charset="0"/>
                            </a:rPr>
                            <a:t>-4</a:t>
                          </a:r>
                        </a:p>
                        <a:p>
                          <a:pPr marL="285750" marR="0" indent="-285750" algn="ctr">
                            <a:spcBef>
                              <a:spcPts val="0"/>
                            </a:spcBef>
                            <a:spcAft>
                              <a:spcPts val="0"/>
                            </a:spcAft>
                            <a:buClr>
                              <a:srgbClr val="0432FF"/>
                            </a:buClr>
                            <a:buFont typeface="Wingdings" pitchFamily="2" charset="2"/>
                            <a:buChar char="à"/>
                          </a:pPr>
                          <a:r>
                            <a:rPr lang="en-US" sz="1400" b="0" baseline="0" dirty="0">
                              <a:effectLst/>
                              <a:latin typeface="Arial" panose="020B0604020202020204" pitchFamily="34" charset="0"/>
                              <a:ea typeface="MS Mincho" panose="02020609040205080304" pitchFamily="49" charset="-128"/>
                              <a:cs typeface="Arial" panose="020B0604020202020204" pitchFamily="34" charset="0"/>
                              <a:sym typeface="Wingdings" pitchFamily="2" charset="2"/>
                            </a:rPr>
                            <a:t>Flexible spin patters for both beams</a:t>
                          </a:r>
                        </a:p>
                        <a:p>
                          <a:pPr marL="0" marR="0" indent="0" algn="ctr">
                            <a:spcBef>
                              <a:spcPts val="0"/>
                            </a:spcBef>
                            <a:spcAft>
                              <a:spcPts val="0"/>
                            </a:spcAft>
                            <a:buFont typeface="Wingdings" pitchFamily="2" charset="2"/>
                            <a:buNone/>
                          </a:pPr>
                          <a:r>
                            <a:rPr lang="en-US" sz="1200" dirty="0">
                              <a:solidFill>
                                <a:srgbClr val="0000FF"/>
                              </a:solidFill>
                              <a:latin typeface="Arial" panose="020B0604020202020204" pitchFamily="34" charset="0"/>
                              <a:cs typeface="Arial" panose="020B0604020202020204" pitchFamily="34" charset="0"/>
                            </a:rPr>
                            <a:t>1:</a:t>
                          </a:r>
                          <a:r>
                            <a:rPr lang="en-US" sz="1200" dirty="0">
                              <a:latin typeface="Arial" panose="020B0604020202020204" pitchFamily="34" charset="0"/>
                              <a:cs typeface="Arial" panose="020B0604020202020204" pitchFamily="34" charset="0"/>
                            </a:rPr>
                            <a:t> +-+--+-++-+-   </a:t>
                          </a:r>
                          <a:r>
                            <a:rPr lang="en-US" sz="1200" dirty="0">
                              <a:solidFill>
                                <a:srgbClr val="0000FF"/>
                              </a:solidFill>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   </a:t>
                          </a:r>
                          <a:r>
                            <a:rPr lang="en-US" sz="1200" dirty="0">
                              <a:solidFill>
                                <a:srgbClr val="0000FF"/>
                              </a:solidFill>
                              <a:latin typeface="Arial" panose="020B0604020202020204" pitchFamily="34" charset="0"/>
                              <a:cs typeface="Arial" panose="020B0604020202020204" pitchFamily="34" charset="0"/>
                            </a:rPr>
                            <a:t>3:</a:t>
                          </a:r>
                          <a:r>
                            <a:rPr lang="en-US" sz="1200" dirty="0">
                              <a:latin typeface="Arial" panose="020B0604020202020204" pitchFamily="34" charset="0"/>
                              <a:cs typeface="Arial" panose="020B0604020202020204" pitchFamily="34" charset="0"/>
                            </a:rPr>
                            <a:t> ++--++--++--   </a:t>
                          </a:r>
                          <a:r>
                            <a:rPr lang="en-US" sz="1200" dirty="0">
                              <a:solidFill>
                                <a:srgbClr val="0000FF"/>
                              </a:solidFill>
                              <a:latin typeface="Arial" panose="020B0604020202020204" pitchFamily="34" charset="0"/>
                              <a:cs typeface="Arial" panose="020B0604020202020204" pitchFamily="34" charset="0"/>
                            </a:rPr>
                            <a:t>4:</a:t>
                          </a:r>
                          <a:r>
                            <a:rPr lang="en-US" sz="1200" dirty="0">
                              <a:latin typeface="Arial" panose="020B0604020202020204" pitchFamily="34" charset="0"/>
                              <a:cs typeface="Arial" panose="020B0604020202020204" pitchFamily="34" charset="0"/>
                            </a:rPr>
                            <a:t> --++--++--++</a:t>
                          </a:r>
                        </a:p>
                      </a:txBody>
                      <a:tcPr marL="68580" marR="68580" marT="0" marB="0"/>
                    </a:tc>
                    <a:tc hMerge="1">
                      <a:txBody>
                        <a:bodyPr/>
                        <a:lstStyle/>
                        <a:p>
                          <a:endParaRPr lang="en-US"/>
                        </a:p>
                      </a:txBody>
                      <a:tcPr/>
                    </a:tc>
                    <a:extLst>
                      <a:ext uri="{0D108BD9-81ED-4DB2-BD59-A6C34878D82A}">
                        <a16:rowId xmlns:a16="http://schemas.microsoft.com/office/drawing/2014/main" val="2567770490"/>
                      </a:ext>
                    </a:extLst>
                  </a:tr>
                  <a:tr h="500071">
                    <a:tc vMerge="1">
                      <a:txBody>
                        <a:bodyPr/>
                        <a:lstStyle/>
                        <a:p>
                          <a:endParaRPr lang="en-US"/>
                        </a:p>
                      </a:txBody>
                      <a:tcPr/>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Symbol" pitchFamily="2" charset="2"/>
                              <a:cs typeface="Arial" panose="020B0604020202020204" pitchFamily="34" charset="0"/>
                            </a:rPr>
                            <a:t>g</a:t>
                          </a:r>
                          <a:r>
                            <a:rPr lang="en-US" sz="1400" b="0" dirty="0">
                              <a:effectLst/>
                              <a:latin typeface="Arial" panose="020B0604020202020204" pitchFamily="34" charset="0"/>
                              <a:cs typeface="Arial" panose="020B0604020202020204" pitchFamily="34" charset="0"/>
                            </a:rPr>
                            <a:t> acceptance: +/- 1 </a:t>
                          </a:r>
                          <a:r>
                            <a:rPr lang="en-US" sz="1400" b="0" dirty="0" err="1">
                              <a:effectLst/>
                              <a:latin typeface="Arial" panose="020B0604020202020204" pitchFamily="34" charset="0"/>
                              <a:cs typeface="Arial" panose="020B0604020202020204" pitchFamily="34" charset="0"/>
                            </a:rPr>
                            <a:t>mrad</a:t>
                          </a:r>
                          <a:r>
                            <a:rPr lang="en-US" sz="1400" b="0" dirty="0">
                              <a:effectLst/>
                              <a:latin typeface="Arial" panose="020B0604020202020204" pitchFamily="34" charset="0"/>
                              <a:cs typeface="Arial" panose="020B0604020202020204" pitchFamily="34" charset="0"/>
                            </a:rPr>
                            <a:t> </a:t>
                          </a:r>
                        </a:p>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sym typeface="Wingdings" pitchFamily="2" charset="2"/>
                            </a:rPr>
                            <a:t></a:t>
                          </a:r>
                          <a:r>
                            <a:rPr lang="en-US" sz="1400" b="0" dirty="0">
                              <a:effectLst/>
                              <a:latin typeface="Arial" panose="020B0604020202020204" pitchFamily="34" charset="0"/>
                              <a:cs typeface="Arial" panose="020B0604020202020204" pitchFamily="34" charset="0"/>
                            </a:rPr>
                            <a:t> </a:t>
                          </a:r>
                          <a:r>
                            <a:rPr lang="en-US" sz="1400" b="0" dirty="0" err="1">
                              <a:effectLst/>
                              <a:latin typeface="Symbol" pitchFamily="2" charset="2"/>
                              <a:cs typeface="Arial" panose="020B0604020202020204" pitchFamily="34" charset="0"/>
                            </a:rPr>
                            <a:t>d</a:t>
                          </a:r>
                          <a:r>
                            <a:rPr lang="en-US" sz="1400" b="0" dirty="0" err="1">
                              <a:effectLst/>
                              <a:latin typeface="Arial" panose="020B0604020202020204" pitchFamily="34" charset="0"/>
                              <a:cs typeface="Arial" panose="020B0604020202020204" pitchFamily="34" charset="0"/>
                            </a:rPr>
                            <a:t>L</a:t>
                          </a:r>
                          <a:r>
                            <a:rPr lang="en-US" sz="1400" b="0" dirty="0">
                              <a:effectLst/>
                              <a:latin typeface="Arial" panose="020B0604020202020204" pitchFamily="34" charset="0"/>
                              <a:cs typeface="Arial" panose="020B0604020202020204" pitchFamily="34" charset="0"/>
                            </a:rPr>
                            <a:t>/L &lt; 1%</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3309902970"/>
                      </a:ext>
                    </a:extLst>
                  </a:tr>
                </a:tbl>
              </a:graphicData>
            </a:graphic>
          </p:graphicFrame>
        </mc:Choice>
        <mc:Fallback xmlns="">
          <p:graphicFrame>
            <p:nvGraphicFramePr>
              <p:cNvPr id="6" name="Table 5">
                <a:extLst>
                  <a:ext uri="{FF2B5EF4-FFF2-40B4-BE49-F238E27FC236}">
                    <a16:creationId xmlns:a16="http://schemas.microsoft.com/office/drawing/2014/main" id="{8C3E3C13-C332-3E4D-9B45-B6CEC1763E6E}"/>
                  </a:ext>
                </a:extLst>
              </p:cNvPr>
              <p:cNvGraphicFramePr>
                <a:graphicFrameLocks noGrp="1"/>
              </p:cNvGraphicFramePr>
              <p:nvPr>
                <p:extLst>
                  <p:ext uri="{D42A27DB-BD31-4B8C-83A1-F6EECF244321}">
                    <p14:modId xmlns:p14="http://schemas.microsoft.com/office/powerpoint/2010/main" val="3128052836"/>
                  </p:ext>
                </p:extLst>
              </p:nvPr>
            </p:nvGraphicFramePr>
            <p:xfrm>
              <a:off x="239172" y="744075"/>
              <a:ext cx="8665656" cy="5212108"/>
            </p:xfrm>
            <a:graphic>
              <a:graphicData uri="http://schemas.openxmlformats.org/drawingml/2006/table">
                <a:tbl>
                  <a:tblPr firstRow="1" firstCol="1" bandRow="1">
                    <a:tableStyleId>{5940675A-B579-460E-94D1-54222C63F5DA}</a:tableStyleId>
                  </a:tblPr>
                  <a:tblGrid>
                    <a:gridCol w="2888552">
                      <a:extLst>
                        <a:ext uri="{9D8B030D-6E8A-4147-A177-3AD203B41FA5}">
                          <a16:colId xmlns:a16="http://schemas.microsoft.com/office/drawing/2014/main" val="2636019879"/>
                        </a:ext>
                      </a:extLst>
                    </a:gridCol>
                    <a:gridCol w="2888552">
                      <a:extLst>
                        <a:ext uri="{9D8B030D-6E8A-4147-A177-3AD203B41FA5}">
                          <a16:colId xmlns:a16="http://schemas.microsoft.com/office/drawing/2014/main" val="3677928028"/>
                        </a:ext>
                      </a:extLst>
                    </a:gridCol>
                    <a:gridCol w="2888552">
                      <a:extLst>
                        <a:ext uri="{9D8B030D-6E8A-4147-A177-3AD203B41FA5}">
                          <a16:colId xmlns:a16="http://schemas.microsoft.com/office/drawing/2014/main" val="3622685537"/>
                        </a:ext>
                      </a:extLst>
                    </a:gridCol>
                  </a:tblGrid>
                  <a:tr h="359200">
                    <a:tc>
                      <a:txBody>
                        <a:bodyPr/>
                        <a:lstStyle/>
                        <a:p>
                          <a:pPr marL="0" marR="0" indent="0" algn="l">
                            <a:spcBef>
                              <a:spcPts val="0"/>
                            </a:spcBef>
                            <a:spcAft>
                              <a:spcPts val="0"/>
                            </a:spcAft>
                          </a:pPr>
                          <a:r>
                            <a:rPr lang="en-US" sz="1100" b="0" dirty="0">
                              <a:effectLst/>
                              <a:latin typeface="Arial" panose="020B0604020202020204" pitchFamily="34" charset="0"/>
                              <a:cs typeface="Arial" panose="020B0604020202020204" pitchFamily="34" charset="0"/>
                            </a:rPr>
                            <a:t> </a:t>
                          </a:r>
                          <a:endParaRPr lang="en-US" sz="11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ctr">
                            <a:spcBef>
                              <a:spcPts val="0"/>
                            </a:spcBef>
                            <a:spcAft>
                              <a:spcPts val="0"/>
                            </a:spcAft>
                          </a:pPr>
                          <a:r>
                            <a:rPr lang="en-US" sz="1600" b="0" dirty="0">
                              <a:solidFill>
                                <a:srgbClr val="0432FF"/>
                              </a:solidFill>
                              <a:effectLst/>
                              <a:latin typeface="Arial" panose="020B0604020202020204" pitchFamily="34" charset="0"/>
                              <a:cs typeface="Arial" panose="020B0604020202020204" pitchFamily="34" charset="0"/>
                            </a:rPr>
                            <a:t>Hadron</a:t>
                          </a:r>
                          <a:endParaRPr lang="en-US" sz="16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ctr">
                            <a:spcBef>
                              <a:spcPts val="0"/>
                            </a:spcBef>
                            <a:spcAft>
                              <a:spcPts val="0"/>
                            </a:spcAft>
                          </a:pPr>
                          <a:r>
                            <a:rPr lang="en-US" sz="1600" b="0" dirty="0">
                              <a:solidFill>
                                <a:srgbClr val="0432FF"/>
                              </a:solidFill>
                              <a:effectLst/>
                              <a:latin typeface="Arial" panose="020B0604020202020204" pitchFamily="34" charset="0"/>
                              <a:cs typeface="Arial" panose="020B0604020202020204" pitchFamily="34" charset="0"/>
                            </a:rPr>
                            <a:t>Lepton</a:t>
                          </a:r>
                          <a:endParaRPr lang="en-US" sz="16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820844206"/>
                      </a:ext>
                    </a:extLst>
                  </a:tr>
                  <a:tr h="750107">
                    <a:tc>
                      <a:txBody>
                        <a:bodyPr/>
                        <a:lstStyle/>
                        <a:p>
                          <a:pPr marL="0" marR="0" indent="0" algn="l">
                            <a:spcBef>
                              <a:spcPts val="0"/>
                            </a:spcBef>
                            <a:spcAft>
                              <a:spcPts val="0"/>
                            </a:spcAft>
                          </a:pPr>
                          <a:r>
                            <a:rPr lang="en-US" sz="1400" b="0" dirty="0">
                              <a:solidFill>
                                <a:srgbClr val="00B050"/>
                              </a:solidFill>
                              <a:effectLst/>
                              <a:latin typeface="Arial" panose="020B0604020202020204" pitchFamily="34" charset="0"/>
                              <a:cs typeface="Arial" panose="020B0604020202020204" pitchFamily="34" charset="0"/>
                            </a:rPr>
                            <a:t>Machine</a:t>
                          </a:r>
                          <a:r>
                            <a:rPr lang="en-US" sz="1400" b="0" dirty="0">
                              <a:effectLst/>
                              <a:latin typeface="Arial" panose="020B0604020202020204" pitchFamily="34" charset="0"/>
                              <a:cs typeface="Arial" panose="020B0604020202020204" pitchFamily="34" charset="0"/>
                            </a:rPr>
                            <a:t> </a:t>
                          </a:r>
                          <a:r>
                            <a:rPr lang="en-US" sz="1400" b="0" dirty="0">
                              <a:solidFill>
                                <a:srgbClr val="FF40FF"/>
                              </a:solidFill>
                              <a:effectLst/>
                              <a:latin typeface="Arial" panose="020B0604020202020204" pitchFamily="34" charset="0"/>
                              <a:cs typeface="Arial" panose="020B0604020202020204" pitchFamily="34" charset="0"/>
                            </a:rPr>
                            <a:t>element</a:t>
                          </a:r>
                          <a:r>
                            <a:rPr lang="en-US" sz="1400" b="0" dirty="0">
                              <a:effectLst/>
                              <a:latin typeface="Arial" panose="020B0604020202020204" pitchFamily="34" charset="0"/>
                              <a:cs typeface="Arial" panose="020B0604020202020204" pitchFamily="34" charset="0"/>
                            </a:rPr>
                            <a:t> </a:t>
                          </a:r>
                          <a:r>
                            <a:rPr lang="en-US" sz="1400" b="0" dirty="0">
                              <a:solidFill>
                                <a:srgbClr val="0432FF"/>
                              </a:solidFill>
                              <a:effectLst/>
                              <a:latin typeface="Arial" panose="020B0604020202020204" pitchFamily="34" charset="0"/>
                              <a:cs typeface="Arial" panose="020B0604020202020204" pitchFamily="34" charset="0"/>
                            </a:rPr>
                            <a:t>free region</a:t>
                          </a:r>
                          <a:endParaRPr lang="en-US" sz="14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gridSpan="2">
                      <a:txBody>
                        <a:bodyPr/>
                        <a:lstStyle/>
                        <a:p>
                          <a:pPr marL="0" marR="0" indent="0" algn="ctr">
                            <a:spcBef>
                              <a:spcPts val="0"/>
                            </a:spcBef>
                            <a:spcAft>
                              <a:spcPts val="0"/>
                            </a:spcAft>
                          </a:pPr>
                          <a:r>
                            <a:rPr lang="en-US" sz="1400" b="0" dirty="0">
                              <a:effectLst/>
                              <a:latin typeface="Arial" panose="020B0604020202020204" pitchFamily="34" charset="0"/>
                              <a:cs typeface="Arial" panose="020B0604020202020204" pitchFamily="34" charset="0"/>
                            </a:rPr>
                            <a:t>High Luminosity </a:t>
                          </a:r>
                          <a:r>
                            <a:rPr lang="en-US" sz="1400" b="0" dirty="0">
                              <a:effectLst/>
                              <a:latin typeface="Arial" panose="020B0604020202020204" pitchFamily="34" charset="0"/>
                              <a:cs typeface="Arial" panose="020B0604020202020204" pitchFamily="34" charset="0"/>
                              <a:sym typeface="Wingdings" pitchFamily="2" charset="2"/>
                            </a:rPr>
                            <a:t> beam elements need to be close to IP</a:t>
                          </a:r>
                          <a:endParaRPr lang="en-US" sz="1400" b="0" dirty="0">
                            <a:effectLst/>
                            <a:latin typeface="Arial" panose="020B0604020202020204" pitchFamily="34" charset="0"/>
                            <a:cs typeface="Arial" panose="020B0604020202020204" pitchFamily="34" charset="0"/>
                          </a:endParaRPr>
                        </a:p>
                        <a:p>
                          <a:pPr marL="0" marR="0" indent="0" algn="ctr">
                            <a:spcBef>
                              <a:spcPts val="0"/>
                            </a:spcBef>
                            <a:spcAft>
                              <a:spcPts val="0"/>
                            </a:spcAft>
                          </a:pPr>
                          <a:r>
                            <a:rPr lang="en-US" sz="1400" b="0" dirty="0">
                              <a:effectLst/>
                              <a:latin typeface="Arial" panose="020B0604020202020204" pitchFamily="34" charset="0"/>
                              <a:cs typeface="Arial" panose="020B0604020202020204" pitchFamily="34" charset="0"/>
                            </a:rPr>
                            <a:t>EIC: +/- 4.5 m for main detector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beam elements &lt; 1.5</a:t>
                          </a:r>
                          <a:r>
                            <a:rPr lang="en-US" sz="1400" kern="1200" baseline="30000" dirty="0">
                              <a:solidFill>
                                <a:schemeClr val="tx1"/>
                              </a:solidFill>
                              <a:effectLst/>
                              <a:latin typeface="Arial" panose="020B0604020202020204" pitchFamily="34" charset="0"/>
                              <a:ea typeface="+mn-ea"/>
                              <a:cs typeface="Arial" panose="020B0604020202020204" pitchFamily="34" charset="0"/>
                            </a:rPr>
                            <a:t>o</a:t>
                          </a:r>
                          <a:r>
                            <a:rPr lang="en-US" sz="1400" kern="1200" baseline="0" dirty="0">
                              <a:solidFill>
                                <a:schemeClr val="tx1"/>
                              </a:solidFill>
                              <a:effectLst/>
                              <a:latin typeface="Arial" panose="020B0604020202020204" pitchFamily="34" charset="0"/>
                              <a:ea typeface="+mn-ea"/>
                              <a:cs typeface="Arial" panose="020B0604020202020204" pitchFamily="34" charset="0"/>
                            </a:rPr>
                            <a:t> </a:t>
                          </a:r>
                          <a:r>
                            <a:rPr lang="en-US" sz="1400" kern="1200" dirty="0">
                              <a:solidFill>
                                <a:schemeClr val="tx1"/>
                              </a:solidFill>
                              <a:effectLst/>
                              <a:latin typeface="Arial" panose="020B0604020202020204" pitchFamily="34" charset="0"/>
                              <a:ea typeface="+mn-ea"/>
                              <a:cs typeface="Arial" panose="020B0604020202020204" pitchFamily="34" charset="0"/>
                            </a:rPr>
                            <a:t>in main detector volume</a:t>
                          </a:r>
                          <a:endParaRPr lang="en-US" sz="1400" kern="12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781952216"/>
                      </a:ext>
                    </a:extLst>
                  </a:tr>
                  <a:tr h="307886">
                    <a:tc>
                      <a:txBody>
                        <a:bodyPr/>
                        <a:lstStyle/>
                        <a:p>
                          <a:pPr marL="0" marR="0" indent="0" algn="l">
                            <a:spcBef>
                              <a:spcPts val="0"/>
                            </a:spcBef>
                            <a:spcAft>
                              <a:spcPts val="0"/>
                            </a:spcAft>
                          </a:pPr>
                          <a:r>
                            <a:rPr lang="en-US" sz="1400" b="0" dirty="0">
                              <a:solidFill>
                                <a:srgbClr val="00B050"/>
                              </a:solidFill>
                              <a:effectLst/>
                              <a:latin typeface="Arial" panose="020B0604020202020204" pitchFamily="34" charset="0"/>
                              <a:cs typeface="Arial" panose="020B0604020202020204" pitchFamily="34" charset="0"/>
                            </a:rPr>
                            <a:t>Beam pipe</a:t>
                          </a:r>
                          <a:endParaRPr lang="en-US" sz="1400" b="0" dirty="0">
                            <a:solidFill>
                              <a:srgbClr val="00B05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gridSpan="2">
                      <a:txBody>
                        <a:bodyPr/>
                        <a:lstStyle/>
                        <a:p>
                          <a:pPr marL="0" marR="0" indent="0" algn="ctr">
                            <a:spcBef>
                              <a:spcPts val="0"/>
                            </a:spcBef>
                            <a:spcAft>
                              <a:spcPts val="0"/>
                            </a:spcAft>
                          </a:pPr>
                          <a:r>
                            <a:rPr lang="en-US" sz="1400" b="0" dirty="0">
                              <a:effectLst/>
                              <a:latin typeface="Arial" panose="020B0604020202020204" pitchFamily="34" charset="0"/>
                              <a:cs typeface="Arial" panose="020B0604020202020204" pitchFamily="34" charset="0"/>
                            </a:rPr>
                            <a:t>Low mass material i.e. Beryllium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85071617"/>
                      </a:ext>
                    </a:extLst>
                  </a:tr>
                  <a:tr h="500071">
                    <a:tc>
                      <a:txBody>
                        <a:bodyPr/>
                        <a:lstStyle/>
                        <a:p>
                          <a:pPr marL="0" marR="0" indent="0" algn="l">
                            <a:spcBef>
                              <a:spcPts val="0"/>
                            </a:spcBef>
                            <a:spcAft>
                              <a:spcPts val="0"/>
                            </a:spcAft>
                          </a:pPr>
                          <a:r>
                            <a:rPr lang="en-US" sz="1400" b="0" dirty="0">
                              <a:solidFill>
                                <a:srgbClr val="00B050"/>
                              </a:solidFill>
                              <a:effectLst/>
                              <a:latin typeface="Arial" panose="020B0604020202020204" pitchFamily="34" charset="0"/>
                              <a:cs typeface="Arial" panose="020B0604020202020204" pitchFamily="34" charset="0"/>
                            </a:rPr>
                            <a:t>Integration of Detectors</a:t>
                          </a:r>
                          <a:endParaRPr lang="en-US" sz="1400" b="0" dirty="0">
                            <a:solidFill>
                              <a:srgbClr val="00B05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Local Polarimeter</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Low Q</a:t>
                          </a:r>
                          <a:r>
                            <a:rPr lang="en-US" sz="1400" b="0" baseline="30000" dirty="0">
                              <a:effectLst/>
                              <a:latin typeface="Arial" panose="020B0604020202020204" pitchFamily="34" charset="0"/>
                              <a:cs typeface="Arial" panose="020B0604020202020204" pitchFamily="34" charset="0"/>
                            </a:rPr>
                            <a:t>2</a:t>
                          </a:r>
                          <a:r>
                            <a:rPr lang="en-US" sz="1400" b="0" dirty="0">
                              <a:effectLst/>
                              <a:latin typeface="Arial" panose="020B0604020202020204" pitchFamily="34" charset="0"/>
                              <a:cs typeface="Arial" panose="020B0604020202020204" pitchFamily="34" charset="0"/>
                            </a:rPr>
                            <a:t>-tagger</a:t>
                          </a:r>
                        </a:p>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Acceptance: Q</a:t>
                          </a:r>
                          <a:r>
                            <a:rPr lang="en-US" sz="1400" b="0" baseline="30000" dirty="0">
                              <a:effectLst/>
                              <a:latin typeface="Arial" panose="020B0604020202020204" pitchFamily="34" charset="0"/>
                              <a:cs typeface="Arial" panose="020B0604020202020204" pitchFamily="34" charset="0"/>
                            </a:rPr>
                            <a:t>2</a:t>
                          </a:r>
                          <a:r>
                            <a:rPr lang="en-US" sz="1400" b="0" dirty="0">
                              <a:effectLst/>
                              <a:latin typeface="Arial" panose="020B0604020202020204" pitchFamily="34" charset="0"/>
                              <a:cs typeface="Arial" panose="020B0604020202020204" pitchFamily="34" charset="0"/>
                            </a:rPr>
                            <a:t> &lt; ~0.1 GeV</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559420973"/>
                      </a:ext>
                    </a:extLst>
                  </a:tr>
                  <a:tr h="307886">
                    <a:tc>
                      <a:txBody>
                        <a:bodyPr/>
                        <a:lstStyle/>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Zero Degree Calorimeter</a:t>
                          </a:r>
                          <a:endParaRPr lang="en-US" sz="14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60cm x 60cm x 2m @ ~30 m</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993020095"/>
                      </a:ext>
                    </a:extLst>
                  </a:tr>
                  <a:tr h="1022393">
                    <a:tc>
                      <a:txBody>
                        <a:bodyPr/>
                        <a:lstStyle/>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scattered proton/neutron acc.</a:t>
                          </a:r>
                        </a:p>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all energies for ep</a:t>
                          </a:r>
                          <a:endParaRPr lang="en-US" sz="14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endParaRPr lang="en-US"/>
                        </a:p>
                      </a:txBody>
                      <a:tcPr marL="68580" marR="68580" marT="0" marB="0">
                        <a:blipFill>
                          <a:blip r:embed="rId2"/>
                          <a:stretch>
                            <a:fillRect l="-100000" t="-222222" r="-100000" b="-193827"/>
                          </a:stretch>
                        </a:blipFill>
                      </a:tcPr>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443177836"/>
                      </a:ext>
                    </a:extLst>
                  </a:tr>
                  <a:tr h="750107">
                    <a:tc>
                      <a:txBody>
                        <a:bodyPr/>
                        <a:lstStyle/>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scattered proton/neutron acc.</a:t>
                          </a:r>
                        </a:p>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all energies for </a:t>
                          </a:r>
                          <a:r>
                            <a:rPr lang="en-US" sz="1400" b="0" dirty="0" err="1">
                              <a:solidFill>
                                <a:srgbClr val="0432FF"/>
                              </a:solidFill>
                              <a:effectLst/>
                              <a:latin typeface="Arial" panose="020B0604020202020204" pitchFamily="34" charset="0"/>
                              <a:cs typeface="Arial" panose="020B0604020202020204" pitchFamily="34" charset="0"/>
                            </a:rPr>
                            <a:t>eA</a:t>
                          </a:r>
                          <a:endParaRPr lang="en-US" sz="14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Proton and Neutron: </a:t>
                          </a:r>
                        </a:p>
                        <a:p>
                          <a:pPr marL="0" marR="0" indent="0" algn="just">
                            <a:spcBef>
                              <a:spcPts val="0"/>
                            </a:spcBef>
                            <a:spcAft>
                              <a:spcPts val="0"/>
                            </a:spcAft>
                          </a:pPr>
                          <a:r>
                            <a:rPr lang="en-US" sz="1400" b="0" dirty="0">
                              <a:effectLst/>
                              <a:latin typeface="Symbol" pitchFamily="2" charset="2"/>
                              <a:cs typeface="Arial" panose="020B0604020202020204" pitchFamily="34" charset="0"/>
                            </a:rPr>
                            <a:t>Q</a:t>
                          </a:r>
                          <a:r>
                            <a:rPr lang="en-US" sz="1400" b="0" dirty="0">
                              <a:effectLst/>
                              <a:latin typeface="Arial" panose="020B0604020202020204" pitchFamily="34" charset="0"/>
                              <a:cs typeface="Arial" panose="020B0604020202020204" pitchFamily="34" charset="0"/>
                            </a:rPr>
                            <a:t> &lt; 6 </a:t>
                          </a:r>
                          <a:r>
                            <a:rPr lang="en-US" sz="1400" b="0" dirty="0" err="1">
                              <a:effectLst/>
                              <a:latin typeface="Arial" panose="020B0604020202020204" pitchFamily="34" charset="0"/>
                              <a:cs typeface="Arial" panose="020B0604020202020204" pitchFamily="34" charset="0"/>
                            </a:rPr>
                            <a:t>mrad</a:t>
                          </a:r>
                          <a:r>
                            <a:rPr lang="en-US" sz="1400" b="0" dirty="0">
                              <a:effectLst/>
                              <a:latin typeface="Arial" panose="020B0604020202020204" pitchFamily="34" charset="0"/>
                              <a:cs typeface="Arial" panose="020B0604020202020204" pitchFamily="34" charset="0"/>
                            </a:rPr>
                            <a:t> (√s=50 GeV)</a:t>
                          </a:r>
                        </a:p>
                        <a:p>
                          <a:pPr marL="0" marR="0" indent="0" algn="just">
                            <a:spcBef>
                              <a:spcPts val="0"/>
                            </a:spcBef>
                            <a:spcAft>
                              <a:spcPts val="0"/>
                            </a:spcAft>
                          </a:pPr>
                          <a:r>
                            <a:rPr lang="en-US" sz="1400" b="0" dirty="0">
                              <a:effectLst/>
                              <a:latin typeface="Symbol" pitchFamily="2" charset="2"/>
                              <a:cs typeface="Arial" panose="020B0604020202020204" pitchFamily="34" charset="0"/>
                            </a:rPr>
                            <a:t>Q</a:t>
                          </a:r>
                          <a:r>
                            <a:rPr lang="en-US" sz="1400" b="0" dirty="0">
                              <a:effectLst/>
                              <a:latin typeface="Arial" panose="020B0604020202020204" pitchFamily="34" charset="0"/>
                              <a:cs typeface="Arial" panose="020B0604020202020204" pitchFamily="34" charset="0"/>
                            </a:rPr>
                            <a:t> &lt; 4 </a:t>
                          </a:r>
                          <a:r>
                            <a:rPr lang="en-US" sz="1400" b="0" dirty="0" err="1">
                              <a:effectLst/>
                              <a:latin typeface="Arial" panose="020B0604020202020204" pitchFamily="34" charset="0"/>
                              <a:cs typeface="Arial" panose="020B0604020202020204" pitchFamily="34" charset="0"/>
                            </a:rPr>
                            <a:t>mrad</a:t>
                          </a:r>
                          <a:r>
                            <a:rPr lang="en-US" sz="1400" b="0" dirty="0">
                              <a:effectLst/>
                              <a:latin typeface="Arial" panose="020B0604020202020204" pitchFamily="34" charset="0"/>
                              <a:cs typeface="Arial" panose="020B0604020202020204" pitchFamily="34" charset="0"/>
                            </a:rPr>
                            <a:t> (√s=100 GeV)</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954391512"/>
                      </a:ext>
                    </a:extLst>
                  </a:tr>
                  <a:tr h="714387">
                    <a:tc rowSpan="2">
                      <a:txBody>
                        <a:bodyPr/>
                        <a:lstStyle/>
                        <a:p>
                          <a:pPr marL="0" marR="0" indent="457200" algn="l">
                            <a:spcBef>
                              <a:spcPts val="0"/>
                            </a:spcBef>
                            <a:spcAft>
                              <a:spcPts val="0"/>
                            </a:spcAft>
                          </a:pPr>
                          <a:endParaRPr lang="en-US" sz="1400" b="0" dirty="0">
                            <a:effectLst/>
                            <a:latin typeface="Arial" panose="020B0604020202020204" pitchFamily="34" charset="0"/>
                            <a:cs typeface="Arial" panose="020B0604020202020204" pitchFamily="34" charset="0"/>
                          </a:endParaRPr>
                        </a:p>
                        <a:p>
                          <a:pPr marL="0" marR="0" indent="457200" algn="l">
                            <a:spcBef>
                              <a:spcPts val="0"/>
                            </a:spcBef>
                            <a:spcAft>
                              <a:spcPts val="0"/>
                            </a:spcAft>
                          </a:pPr>
                          <a:r>
                            <a:rPr lang="en-US" sz="1400" b="0" dirty="0">
                              <a:effectLst/>
                              <a:latin typeface="Arial" panose="020B0604020202020204" pitchFamily="34" charset="0"/>
                              <a:cs typeface="Arial" panose="020B0604020202020204" pitchFamily="34" charset="0"/>
                            </a:rPr>
                            <a:t>Luminosity</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gridSpan="2">
                      <a:txBody>
                        <a:bodyPr/>
                        <a:lstStyle/>
                        <a:p>
                          <a:pPr marL="0" marR="0" indent="0" algn="ctr">
                            <a:spcBef>
                              <a:spcPts val="0"/>
                            </a:spcBef>
                            <a:spcAft>
                              <a:spcPts val="0"/>
                            </a:spcAft>
                          </a:pPr>
                          <a:r>
                            <a:rPr lang="en-US" sz="1400" b="0" dirty="0">
                              <a:effectLst/>
                              <a:latin typeface="Arial" panose="020B0604020202020204" pitchFamily="34" charset="0"/>
                              <a:cs typeface="Arial" panose="020B0604020202020204" pitchFamily="34" charset="0"/>
                            </a:rPr>
                            <a:t>Relative Luminosity: R = L</a:t>
                          </a:r>
                          <a:r>
                            <a:rPr lang="en-US" sz="1400" b="0" baseline="30000" dirty="0">
                              <a:effectLst/>
                              <a:latin typeface="Arial" panose="020B0604020202020204" pitchFamily="34" charset="0"/>
                              <a:cs typeface="Arial" panose="020B0604020202020204" pitchFamily="34" charset="0"/>
                            </a:rPr>
                            <a:t>++/--</a:t>
                          </a:r>
                          <a:r>
                            <a:rPr lang="en-US" sz="1400" b="0" dirty="0">
                              <a:effectLst/>
                              <a:latin typeface="Arial" panose="020B0604020202020204" pitchFamily="34" charset="0"/>
                              <a:cs typeface="Arial" panose="020B0604020202020204" pitchFamily="34" charset="0"/>
                            </a:rPr>
                            <a:t>/L</a:t>
                          </a:r>
                          <a:r>
                            <a:rPr lang="en-US" sz="1400" b="0" baseline="30000" dirty="0">
                              <a:effectLst/>
                              <a:latin typeface="Arial" panose="020B0604020202020204" pitchFamily="34" charset="0"/>
                              <a:cs typeface="Arial" panose="020B0604020202020204" pitchFamily="34" charset="0"/>
                            </a:rPr>
                            <a:t>+-/-+</a:t>
                          </a:r>
                          <a:r>
                            <a:rPr lang="en-US" sz="1400" b="0" dirty="0">
                              <a:effectLst/>
                              <a:latin typeface="Arial" panose="020B0604020202020204" pitchFamily="34" charset="0"/>
                              <a:cs typeface="Arial" panose="020B0604020202020204" pitchFamily="34" charset="0"/>
                            </a:rPr>
                            <a:t> &lt; 10</a:t>
                          </a:r>
                          <a:r>
                            <a:rPr lang="en-US" sz="1400" b="0" baseline="30000" dirty="0">
                              <a:effectLst/>
                              <a:latin typeface="Arial" panose="020B0604020202020204" pitchFamily="34" charset="0"/>
                              <a:cs typeface="Arial" panose="020B0604020202020204" pitchFamily="34" charset="0"/>
                            </a:rPr>
                            <a:t>-4</a:t>
                          </a:r>
                        </a:p>
                        <a:p>
                          <a:pPr marL="285750" marR="0" indent="-285750" algn="ctr">
                            <a:spcBef>
                              <a:spcPts val="0"/>
                            </a:spcBef>
                            <a:spcAft>
                              <a:spcPts val="0"/>
                            </a:spcAft>
                            <a:buClr>
                              <a:srgbClr val="0432FF"/>
                            </a:buClr>
                            <a:buFont typeface="Wingdings" pitchFamily="2" charset="2"/>
                            <a:buChar char="à"/>
                          </a:pPr>
                          <a:r>
                            <a:rPr lang="en-US" sz="1400" b="0" baseline="0" dirty="0">
                              <a:effectLst/>
                              <a:latin typeface="Arial" panose="020B0604020202020204" pitchFamily="34" charset="0"/>
                              <a:ea typeface="MS Mincho" panose="02020609040205080304" pitchFamily="49" charset="-128"/>
                              <a:cs typeface="Arial" panose="020B0604020202020204" pitchFamily="34" charset="0"/>
                              <a:sym typeface="Wingdings" pitchFamily="2" charset="2"/>
                            </a:rPr>
                            <a:t>Flexible spin patters for both beams</a:t>
                          </a:r>
                        </a:p>
                        <a:p>
                          <a:pPr marL="0" marR="0" indent="0" algn="ctr">
                            <a:spcBef>
                              <a:spcPts val="0"/>
                            </a:spcBef>
                            <a:spcAft>
                              <a:spcPts val="0"/>
                            </a:spcAft>
                            <a:buFont typeface="Wingdings" pitchFamily="2" charset="2"/>
                            <a:buNone/>
                          </a:pPr>
                          <a:r>
                            <a:rPr lang="en-US" sz="1200" dirty="0">
                              <a:solidFill>
                                <a:srgbClr val="0000FF"/>
                              </a:solidFill>
                              <a:latin typeface="Arial" panose="020B0604020202020204" pitchFamily="34" charset="0"/>
                              <a:cs typeface="Arial" panose="020B0604020202020204" pitchFamily="34" charset="0"/>
                            </a:rPr>
                            <a:t>1:</a:t>
                          </a:r>
                          <a:r>
                            <a:rPr lang="en-US" sz="1200" dirty="0">
                              <a:latin typeface="Arial" panose="020B0604020202020204" pitchFamily="34" charset="0"/>
                              <a:cs typeface="Arial" panose="020B0604020202020204" pitchFamily="34" charset="0"/>
                            </a:rPr>
                            <a:t> +-+--+-++-+-   </a:t>
                          </a:r>
                          <a:r>
                            <a:rPr lang="en-US" sz="1200" dirty="0">
                              <a:solidFill>
                                <a:srgbClr val="0000FF"/>
                              </a:solidFill>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   </a:t>
                          </a:r>
                          <a:r>
                            <a:rPr lang="en-US" sz="1200" dirty="0">
                              <a:solidFill>
                                <a:srgbClr val="0000FF"/>
                              </a:solidFill>
                              <a:latin typeface="Arial" panose="020B0604020202020204" pitchFamily="34" charset="0"/>
                              <a:cs typeface="Arial" panose="020B0604020202020204" pitchFamily="34" charset="0"/>
                            </a:rPr>
                            <a:t>3:</a:t>
                          </a:r>
                          <a:r>
                            <a:rPr lang="en-US" sz="1200" dirty="0">
                              <a:latin typeface="Arial" panose="020B0604020202020204" pitchFamily="34" charset="0"/>
                              <a:cs typeface="Arial" panose="020B0604020202020204" pitchFamily="34" charset="0"/>
                            </a:rPr>
                            <a:t> ++--++--++--   </a:t>
                          </a:r>
                          <a:r>
                            <a:rPr lang="en-US" sz="1200" dirty="0">
                              <a:solidFill>
                                <a:srgbClr val="0000FF"/>
                              </a:solidFill>
                              <a:latin typeface="Arial" panose="020B0604020202020204" pitchFamily="34" charset="0"/>
                              <a:cs typeface="Arial" panose="020B0604020202020204" pitchFamily="34" charset="0"/>
                            </a:rPr>
                            <a:t>4:</a:t>
                          </a:r>
                          <a:r>
                            <a:rPr lang="en-US" sz="1200" dirty="0">
                              <a:latin typeface="Arial" panose="020B0604020202020204" pitchFamily="34" charset="0"/>
                              <a:cs typeface="Arial" panose="020B0604020202020204" pitchFamily="34" charset="0"/>
                            </a:rPr>
                            <a:t> --++--++--++</a:t>
                          </a:r>
                        </a:p>
                      </a:txBody>
                      <a:tcPr marL="68580" marR="68580" marT="0" marB="0"/>
                    </a:tc>
                    <a:tc hMerge="1">
                      <a:txBody>
                        <a:bodyPr/>
                        <a:lstStyle/>
                        <a:p>
                          <a:endParaRPr lang="en-US"/>
                        </a:p>
                      </a:txBody>
                      <a:tcPr/>
                    </a:tc>
                    <a:extLst>
                      <a:ext uri="{0D108BD9-81ED-4DB2-BD59-A6C34878D82A}">
                        <a16:rowId xmlns:a16="http://schemas.microsoft.com/office/drawing/2014/main" val="2567770490"/>
                      </a:ext>
                    </a:extLst>
                  </a:tr>
                  <a:tr h="500071">
                    <a:tc vMerge="1">
                      <a:txBody>
                        <a:bodyPr/>
                        <a:lstStyle/>
                        <a:p>
                          <a:endParaRPr lang="en-US"/>
                        </a:p>
                      </a:txBody>
                      <a:tcPr/>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Symbol" pitchFamily="2" charset="2"/>
                              <a:cs typeface="Arial" panose="020B0604020202020204" pitchFamily="34" charset="0"/>
                            </a:rPr>
                            <a:t>g</a:t>
                          </a:r>
                          <a:r>
                            <a:rPr lang="en-US" sz="1400" b="0" dirty="0">
                              <a:effectLst/>
                              <a:latin typeface="Arial" panose="020B0604020202020204" pitchFamily="34" charset="0"/>
                              <a:cs typeface="Arial" panose="020B0604020202020204" pitchFamily="34" charset="0"/>
                            </a:rPr>
                            <a:t> acceptance: +/- 1 </a:t>
                          </a:r>
                          <a:r>
                            <a:rPr lang="en-US" sz="1400" b="0" dirty="0" err="1">
                              <a:effectLst/>
                              <a:latin typeface="Arial" panose="020B0604020202020204" pitchFamily="34" charset="0"/>
                              <a:cs typeface="Arial" panose="020B0604020202020204" pitchFamily="34" charset="0"/>
                            </a:rPr>
                            <a:t>mrad</a:t>
                          </a:r>
                          <a:r>
                            <a:rPr lang="en-US" sz="1400" b="0" dirty="0">
                              <a:effectLst/>
                              <a:latin typeface="Arial" panose="020B0604020202020204" pitchFamily="34" charset="0"/>
                              <a:cs typeface="Arial" panose="020B0604020202020204" pitchFamily="34" charset="0"/>
                            </a:rPr>
                            <a:t> </a:t>
                          </a:r>
                        </a:p>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sym typeface="Wingdings" pitchFamily="2" charset="2"/>
                            </a:rPr>
                            <a:t></a:t>
                          </a:r>
                          <a:r>
                            <a:rPr lang="en-US" sz="1400" b="0" dirty="0">
                              <a:effectLst/>
                              <a:latin typeface="Arial" panose="020B0604020202020204" pitchFamily="34" charset="0"/>
                              <a:cs typeface="Arial" panose="020B0604020202020204" pitchFamily="34" charset="0"/>
                            </a:rPr>
                            <a:t> </a:t>
                          </a:r>
                          <a:r>
                            <a:rPr lang="en-US" sz="1400" b="0" dirty="0" err="1">
                              <a:effectLst/>
                              <a:latin typeface="Symbol" pitchFamily="2" charset="2"/>
                              <a:cs typeface="Arial" panose="020B0604020202020204" pitchFamily="34" charset="0"/>
                            </a:rPr>
                            <a:t>d</a:t>
                          </a:r>
                          <a:r>
                            <a:rPr lang="en-US" sz="1400" b="0" dirty="0" err="1">
                              <a:effectLst/>
                              <a:latin typeface="Arial" panose="020B0604020202020204" pitchFamily="34" charset="0"/>
                              <a:cs typeface="Arial" panose="020B0604020202020204" pitchFamily="34" charset="0"/>
                            </a:rPr>
                            <a:t>L</a:t>
                          </a:r>
                          <a:r>
                            <a:rPr lang="en-US" sz="1400" b="0" dirty="0">
                              <a:effectLst/>
                              <a:latin typeface="Arial" panose="020B0604020202020204" pitchFamily="34" charset="0"/>
                              <a:cs typeface="Arial" panose="020B0604020202020204" pitchFamily="34" charset="0"/>
                            </a:rPr>
                            <a:t>/L &lt; 1%</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3309902970"/>
                      </a:ext>
                    </a:extLst>
                  </a:tr>
                </a:tbl>
              </a:graphicData>
            </a:graphic>
          </p:graphicFrame>
        </mc:Fallback>
      </mc:AlternateContent>
      <p:sp>
        <p:nvSpPr>
          <p:cNvPr id="4" name="Slide Number Placeholder 3">
            <a:extLst>
              <a:ext uri="{FF2B5EF4-FFF2-40B4-BE49-F238E27FC236}">
                <a16:creationId xmlns:a16="http://schemas.microsoft.com/office/drawing/2014/main" id="{70746DDD-3ED7-0748-842B-BCCF67C159EB}"/>
              </a:ext>
            </a:extLst>
          </p:cNvPr>
          <p:cNvSpPr>
            <a:spLocks noGrp="1"/>
          </p:cNvSpPr>
          <p:nvPr>
            <p:ph type="sldNum" sz="quarter" idx="12"/>
          </p:nvPr>
        </p:nvSpPr>
        <p:spPr/>
        <p:txBody>
          <a:bodyPr/>
          <a:lstStyle/>
          <a:p>
            <a:fld id="{893C5830-40F3-F04E-B2E3-10E6672BA8FF}" type="slidenum">
              <a:rPr lang="en-US" smtClean="0"/>
              <a:pPr/>
              <a:t>37</a:t>
            </a:fld>
            <a:endParaRPr lang="en-US"/>
          </a:p>
        </p:txBody>
      </p:sp>
      <p:sp>
        <p:nvSpPr>
          <p:cNvPr id="5" name="Title 4">
            <a:extLst>
              <a:ext uri="{FF2B5EF4-FFF2-40B4-BE49-F238E27FC236}">
                <a16:creationId xmlns:a16="http://schemas.microsoft.com/office/drawing/2014/main" id="{52B70781-9DC1-4D4D-B0D5-2791A6A04087}"/>
              </a:ext>
            </a:extLst>
          </p:cNvPr>
          <p:cNvSpPr>
            <a:spLocks noGrp="1"/>
          </p:cNvSpPr>
          <p:nvPr>
            <p:ph type="title"/>
          </p:nvPr>
        </p:nvSpPr>
        <p:spPr/>
        <p:txBody>
          <a:bodyPr/>
          <a:lstStyle/>
          <a:p>
            <a:r>
              <a:rPr lang="en-US" i="0" dirty="0"/>
              <a:t>IR Requirements from Physics</a:t>
            </a:r>
          </a:p>
        </p:txBody>
      </p:sp>
      <p:sp>
        <p:nvSpPr>
          <p:cNvPr id="7" name="Rectangle 6">
            <a:extLst>
              <a:ext uri="{FF2B5EF4-FFF2-40B4-BE49-F238E27FC236}">
                <a16:creationId xmlns:a16="http://schemas.microsoft.com/office/drawing/2014/main" id="{08545261-3B16-FC4D-A47C-03B0E0A8E23A}"/>
              </a:ext>
            </a:extLst>
          </p:cNvPr>
          <p:cNvSpPr/>
          <p:nvPr/>
        </p:nvSpPr>
        <p:spPr>
          <a:xfrm>
            <a:off x="3136984" y="1113995"/>
            <a:ext cx="5767844" cy="748671"/>
          </a:xfrm>
          <a:prstGeom prst="rect">
            <a:avLst/>
          </a:prstGeom>
          <a:gradFill flip="none" rotWithShape="1">
            <a:gsLst>
              <a:gs pos="0">
                <a:srgbClr val="0432FF">
                  <a:alpha val="25000"/>
                </a:srgbClr>
              </a:gs>
              <a:gs pos="99000">
                <a:srgbClr val="0432FF">
                  <a:alpha val="2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4144113-85ED-064C-8549-59015434A4C7}"/>
              </a:ext>
            </a:extLst>
          </p:cNvPr>
          <p:cNvSpPr/>
          <p:nvPr/>
        </p:nvSpPr>
        <p:spPr>
          <a:xfrm>
            <a:off x="3136984" y="2967755"/>
            <a:ext cx="2879994" cy="1017223"/>
          </a:xfrm>
          <a:prstGeom prst="rect">
            <a:avLst/>
          </a:prstGeom>
          <a:gradFill flip="none" rotWithShape="1">
            <a:gsLst>
              <a:gs pos="0">
                <a:srgbClr val="0432FF">
                  <a:alpha val="25000"/>
                </a:srgbClr>
              </a:gs>
              <a:gs pos="99000">
                <a:srgbClr val="0432FF">
                  <a:alpha val="2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9764B87-8979-AD4A-89BF-6703ED8237EB}"/>
              </a:ext>
            </a:extLst>
          </p:cNvPr>
          <p:cNvSpPr/>
          <p:nvPr/>
        </p:nvSpPr>
        <p:spPr>
          <a:xfrm>
            <a:off x="365453" y="6024302"/>
            <a:ext cx="427431" cy="260515"/>
          </a:xfrm>
          <a:prstGeom prst="rect">
            <a:avLst/>
          </a:prstGeom>
          <a:gradFill flip="none" rotWithShape="1">
            <a:gsLst>
              <a:gs pos="0">
                <a:srgbClr val="0432FF">
                  <a:alpha val="25000"/>
                </a:srgbClr>
              </a:gs>
              <a:gs pos="99000">
                <a:srgbClr val="0432FF">
                  <a:alpha val="2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D6F29D7-3D36-1044-ACB2-EA69D18B3BEB}"/>
              </a:ext>
            </a:extLst>
          </p:cNvPr>
          <p:cNvSpPr txBox="1"/>
          <p:nvPr/>
        </p:nvSpPr>
        <p:spPr>
          <a:xfrm>
            <a:off x="792884" y="6024302"/>
            <a:ext cx="1705916" cy="338554"/>
          </a:xfrm>
          <a:prstGeom prst="rect">
            <a:avLst/>
          </a:prstGeom>
          <a:noFill/>
        </p:spPr>
        <p:txBody>
          <a:bodyPr wrap="none" rtlCol="0">
            <a:spAutoFit/>
          </a:bodyPr>
          <a:lstStyle/>
          <a:p>
            <a:pPr algn="l"/>
            <a:r>
              <a:rPr lang="en-US" sz="1600" dirty="0">
                <a:latin typeface="+mj-lt"/>
              </a:rPr>
              <a:t>most demanding</a:t>
            </a:r>
          </a:p>
        </p:txBody>
      </p:sp>
      <p:sp>
        <p:nvSpPr>
          <p:cNvPr id="2" name="Date Placeholder 1">
            <a:extLst>
              <a:ext uri="{FF2B5EF4-FFF2-40B4-BE49-F238E27FC236}">
                <a16:creationId xmlns:a16="http://schemas.microsoft.com/office/drawing/2014/main" id="{D4D5BC46-4DFA-2E41-9D18-D93BEEE5B3D6}"/>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61570867"/>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8586"/>
          </a:xfrm>
        </p:spPr>
        <p:txBody>
          <a:bodyPr>
            <a:normAutofit/>
          </a:bodyPr>
          <a:lstStyle/>
          <a:p>
            <a:r>
              <a:rPr lang="en-US" dirty="0"/>
              <a:t>EIC General Purpose Detector</a:t>
            </a:r>
          </a:p>
        </p:txBody>
      </p:sp>
      <p:sp>
        <p:nvSpPr>
          <p:cNvPr id="4" name="Slide Number Placeholder 3"/>
          <p:cNvSpPr>
            <a:spLocks noGrp="1"/>
          </p:cNvSpPr>
          <p:nvPr>
            <p:ph type="sldNum" sz="quarter" idx="12"/>
          </p:nvPr>
        </p:nvSpPr>
        <p:spPr/>
        <p:txBody>
          <a:bodyPr/>
          <a:lstStyle/>
          <a:p>
            <a:fld id="{893C5830-40F3-F04E-B2E3-10E6672BA8FF}" type="slidenum">
              <a:rPr lang="en-US" smtClean="0"/>
              <a:pPr/>
              <a:t>38</a:t>
            </a:fld>
            <a:endParaRPr lang="en-US"/>
          </a:p>
        </p:txBody>
      </p:sp>
      <p:sp>
        <p:nvSpPr>
          <p:cNvPr id="6" name="Date Placeholder 5">
            <a:extLst>
              <a:ext uri="{FF2B5EF4-FFF2-40B4-BE49-F238E27FC236}">
                <a16:creationId xmlns:a16="http://schemas.microsoft.com/office/drawing/2014/main" id="{C4635F73-D207-A945-9DB4-E87AF777646A}"/>
              </a:ext>
            </a:extLst>
          </p:cNvPr>
          <p:cNvSpPr>
            <a:spLocks noGrp="1"/>
          </p:cNvSpPr>
          <p:nvPr>
            <p:ph type="dt" sz="half" idx="10"/>
          </p:nvPr>
        </p:nvSpPr>
        <p:spPr/>
        <p:txBody>
          <a:bodyPr/>
          <a:lstStyle/>
          <a:p>
            <a:r>
              <a:rPr lang="en-US"/>
              <a:t>E.C. Aschenauer</a:t>
            </a:r>
            <a:endParaRPr lang="en-US" dirty="0"/>
          </a:p>
        </p:txBody>
      </p:sp>
      <p:pic>
        <p:nvPicPr>
          <p:cNvPr id="27" name="Picture 26" descr="beast-2018-06-28-full.png">
            <a:extLst>
              <a:ext uri="{FF2B5EF4-FFF2-40B4-BE49-F238E27FC236}">
                <a16:creationId xmlns:a16="http://schemas.microsoft.com/office/drawing/2014/main" id="{131B4C8D-2711-4A46-AAFB-405510C4A24A}"/>
              </a:ext>
            </a:extLst>
          </p:cNvPr>
          <p:cNvPicPr>
            <a:picLocks noChangeAspect="1"/>
          </p:cNvPicPr>
          <p:nvPr/>
        </p:nvPicPr>
        <p:blipFill rotWithShape="1">
          <a:blip r:embed="rId2">
            <a:extLst>
              <a:ext uri="{28A0092B-C50C-407E-A947-70E740481C1C}">
                <a14:useLocalDpi xmlns:a14="http://schemas.microsoft.com/office/drawing/2010/main" val="0"/>
              </a:ext>
            </a:extLst>
          </a:blip>
          <a:srcRect l="18305" t="11681" r="14995" b="3394"/>
          <a:stretch/>
        </p:blipFill>
        <p:spPr>
          <a:xfrm>
            <a:off x="32601" y="1322021"/>
            <a:ext cx="5365862" cy="3501757"/>
          </a:xfrm>
          <a:prstGeom prst="rect">
            <a:avLst/>
          </a:prstGeom>
        </p:spPr>
      </p:pic>
      <p:sp>
        <p:nvSpPr>
          <p:cNvPr id="29" name="TextBox 28">
            <a:extLst>
              <a:ext uri="{FF2B5EF4-FFF2-40B4-BE49-F238E27FC236}">
                <a16:creationId xmlns:a16="http://schemas.microsoft.com/office/drawing/2014/main" id="{F719281F-BF02-D94A-9ADB-3B3FE6822608}"/>
              </a:ext>
            </a:extLst>
          </p:cNvPr>
          <p:cNvSpPr txBox="1"/>
          <p:nvPr/>
        </p:nvSpPr>
        <p:spPr>
          <a:xfrm>
            <a:off x="4542932" y="1019123"/>
            <a:ext cx="4568467" cy="1384995"/>
          </a:xfrm>
          <a:prstGeom prst="rect">
            <a:avLst/>
          </a:prstGeom>
          <a:noFill/>
        </p:spPr>
        <p:txBody>
          <a:bodyPr wrap="square" rtlCol="0">
            <a:spAutoFit/>
          </a:bodyPr>
          <a:lstStyle/>
          <a:p>
            <a:r>
              <a:rPr lang="en-US" dirty="0">
                <a:solidFill>
                  <a:srgbClr val="0432FF"/>
                </a:solidFill>
                <a:latin typeface="Comic Sans MS" panose="030F0902030302020204" pitchFamily="66" charset="0"/>
                <a:cs typeface="Arial" panose="020B0604020202020204" pitchFamily="34" charset="0"/>
              </a:rPr>
              <a:t>EIC general purpose Detector around </a:t>
            </a:r>
          </a:p>
          <a:p>
            <a:r>
              <a:rPr lang="en-US" dirty="0">
                <a:solidFill>
                  <a:srgbClr val="0432FF"/>
                </a:solidFill>
                <a:latin typeface="Comic Sans MS" panose="030F0902030302020204" pitchFamily="66" charset="0"/>
                <a:cs typeface="Arial" panose="020B0604020202020204" pitchFamily="34" charset="0"/>
              </a:rPr>
              <a:t>a new 3T Solenoid</a:t>
            </a:r>
          </a:p>
          <a:p>
            <a:r>
              <a:rPr lang="en-US" sz="1600" dirty="0">
                <a:latin typeface="Comic Sans MS" panose="030F0902030302020204" pitchFamily="66" charset="0"/>
                <a:cs typeface="Arial" panose="020B0604020202020204" pitchFamily="34" charset="0"/>
              </a:rPr>
              <a:t>Hermetic coverage </a:t>
            </a:r>
          </a:p>
          <a:p>
            <a:r>
              <a:rPr lang="en-US" sz="1600" dirty="0">
                <a:solidFill>
                  <a:srgbClr val="0432FF"/>
                </a:solidFill>
                <a:latin typeface="Comic Sans MS" panose="030F0902030302020204" pitchFamily="66" charset="0"/>
                <a:cs typeface="Arial" panose="020B0604020202020204" pitchFamily="34" charset="0"/>
                <a:sym typeface="Wingdings" pitchFamily="2" charset="2"/>
              </a:rPr>
              <a:t></a:t>
            </a:r>
            <a:r>
              <a:rPr lang="en-US" sz="1600" dirty="0">
                <a:latin typeface="Comic Sans MS" panose="030F0902030302020204" pitchFamily="66" charset="0"/>
                <a:cs typeface="Arial" panose="020B0604020202020204" pitchFamily="34" charset="0"/>
                <a:sym typeface="Wingdings" pitchFamily="2" charset="2"/>
              </a:rPr>
              <a:t> as close as possible to 4</a:t>
            </a:r>
            <a:r>
              <a:rPr lang="en-US" sz="1600" dirty="0">
                <a:latin typeface="Symbol" pitchFamily="2" charset="2"/>
                <a:cs typeface="Arial" panose="020B0604020202020204" pitchFamily="34" charset="0"/>
                <a:sym typeface="Wingdings" pitchFamily="2" charset="2"/>
              </a:rPr>
              <a:t>p</a:t>
            </a:r>
            <a:r>
              <a:rPr lang="en-US" sz="1600" dirty="0">
                <a:latin typeface="Comic Sans MS" panose="030F0902030302020204" pitchFamily="66" charset="0"/>
                <a:cs typeface="Arial" panose="020B0604020202020204" pitchFamily="34" charset="0"/>
                <a:sym typeface="Wingdings" pitchFamily="2" charset="2"/>
              </a:rPr>
              <a:t> </a:t>
            </a:r>
            <a:endParaRPr lang="en-US" sz="1600" dirty="0">
              <a:latin typeface="Comic Sans MS" panose="030F0902030302020204" pitchFamily="66" charset="0"/>
              <a:cs typeface="Arial" panose="020B0604020202020204" pitchFamily="34" charset="0"/>
            </a:endParaRPr>
          </a:p>
          <a:p>
            <a:r>
              <a:rPr lang="en-US" sz="1600" dirty="0">
                <a:latin typeface="Comic Sans MS" panose="030F0902030302020204" pitchFamily="66" charset="0"/>
                <a:cs typeface="Arial" panose="020B0604020202020204" pitchFamily="34" charset="0"/>
              </a:rPr>
              <a:t>Coverage:  2</a:t>
            </a:r>
            <a:r>
              <a:rPr lang="en-US" sz="1600" baseline="30000" dirty="0">
                <a:latin typeface="Comic Sans MS" panose="030F0902030302020204" pitchFamily="66" charset="0"/>
                <a:cs typeface="Arial" panose="020B0604020202020204" pitchFamily="34" charset="0"/>
              </a:rPr>
              <a:t>o</a:t>
            </a:r>
            <a:r>
              <a:rPr lang="en-US" sz="1600" dirty="0">
                <a:latin typeface="Comic Sans MS" panose="030F0902030302020204" pitchFamily="66" charset="0"/>
                <a:cs typeface="Arial" panose="020B0604020202020204" pitchFamily="34" charset="0"/>
              </a:rPr>
              <a:t> &lt; </a:t>
            </a:r>
            <a:r>
              <a:rPr lang="en-US" sz="1600" dirty="0">
                <a:latin typeface="Symbol" pitchFamily="2" charset="2"/>
                <a:cs typeface="Arial" panose="020B0604020202020204" pitchFamily="34" charset="0"/>
              </a:rPr>
              <a:t>Q</a:t>
            </a:r>
            <a:r>
              <a:rPr lang="en-US" sz="1600" dirty="0">
                <a:latin typeface="Comic Sans MS" panose="030F0902030302020204" pitchFamily="66" charset="0"/>
                <a:cs typeface="Arial" panose="020B0604020202020204" pitchFamily="34" charset="0"/>
              </a:rPr>
              <a:t> &lt; 178</a:t>
            </a:r>
            <a:r>
              <a:rPr lang="en-US" sz="1600" baseline="30000" dirty="0">
                <a:latin typeface="Comic Sans MS" panose="030F0902030302020204" pitchFamily="66" charset="0"/>
                <a:cs typeface="Arial" panose="020B0604020202020204" pitchFamily="34" charset="0"/>
              </a:rPr>
              <a:t>o </a:t>
            </a:r>
            <a:r>
              <a:rPr lang="en-US" sz="1600" dirty="0">
                <a:latin typeface="Comic Sans MS" panose="030F0902030302020204" pitchFamily="66" charset="0"/>
                <a:cs typeface="Arial" panose="020B0604020202020204" pitchFamily="34" charset="0"/>
              </a:rPr>
              <a:t> (-4&lt;</a:t>
            </a:r>
            <a:r>
              <a:rPr lang="en-US" sz="1600" dirty="0">
                <a:latin typeface="Symbol" pitchFamily="2" charset="2"/>
                <a:cs typeface="Arial" panose="020B0604020202020204" pitchFamily="34" charset="0"/>
              </a:rPr>
              <a:t>h</a:t>
            </a:r>
            <a:r>
              <a:rPr lang="en-US" sz="1600" dirty="0">
                <a:latin typeface="Comic Sans MS" panose="030F0902030302020204" pitchFamily="66" charset="0"/>
                <a:cs typeface="Arial" panose="020B0604020202020204" pitchFamily="34" charset="0"/>
              </a:rPr>
              <a:t>&lt;4 ) with 2</a:t>
            </a:r>
            <a:r>
              <a:rPr lang="en-US" sz="1600" dirty="0">
                <a:latin typeface="Symbol" pitchFamily="2" charset="2"/>
                <a:cs typeface="Arial" panose="020B0604020202020204" pitchFamily="34" charset="0"/>
              </a:rPr>
              <a:t>p</a:t>
            </a:r>
            <a:r>
              <a:rPr lang="en-US" sz="1600" dirty="0">
                <a:latin typeface="Comic Sans MS" panose="030F0902030302020204" pitchFamily="66" charset="0"/>
                <a:cs typeface="Arial" panose="020B0604020202020204" pitchFamily="34" charset="0"/>
              </a:rPr>
              <a:t> in </a:t>
            </a:r>
            <a:r>
              <a:rPr lang="en-US" sz="1600" dirty="0">
                <a:latin typeface="Symbol" pitchFamily="2" charset="2"/>
                <a:cs typeface="Arial" panose="020B0604020202020204" pitchFamily="34" charset="0"/>
              </a:rPr>
              <a:t>F</a:t>
            </a:r>
            <a:endParaRPr lang="en-US" sz="1600" baseline="30000" dirty="0">
              <a:latin typeface="Symbol" pitchFamily="2" charset="2"/>
              <a:cs typeface="Arial" panose="020B0604020202020204" pitchFamily="34" charset="0"/>
            </a:endParaRPr>
          </a:p>
        </p:txBody>
      </p:sp>
      <p:sp>
        <p:nvSpPr>
          <p:cNvPr id="30" name="TextBox 29">
            <a:extLst>
              <a:ext uri="{FF2B5EF4-FFF2-40B4-BE49-F238E27FC236}">
                <a16:creationId xmlns:a16="http://schemas.microsoft.com/office/drawing/2014/main" id="{2AC0A011-54C3-5242-9709-2C862E0438E8}"/>
              </a:ext>
            </a:extLst>
          </p:cNvPr>
          <p:cNvSpPr txBox="1"/>
          <p:nvPr/>
        </p:nvSpPr>
        <p:spPr>
          <a:xfrm>
            <a:off x="0" y="5147060"/>
            <a:ext cx="3272589" cy="1138773"/>
          </a:xfrm>
          <a:prstGeom prst="rect">
            <a:avLst/>
          </a:prstGeom>
          <a:noFill/>
          <a:ln>
            <a:noFill/>
          </a:ln>
        </p:spPr>
        <p:txBody>
          <a:bodyPr wrap="square" rtlCol="0">
            <a:spAutoFit/>
          </a:bodyPr>
          <a:lstStyle/>
          <a:p>
            <a:pPr algn="ctr"/>
            <a:r>
              <a:rPr lang="en-US" sz="1600" b="1" dirty="0">
                <a:solidFill>
                  <a:srgbClr val="FF9300"/>
                </a:solidFill>
                <a:latin typeface="Comic Sans MS" panose="030F0902030302020204" pitchFamily="66" charset="0"/>
                <a:cs typeface="Arial" panose="020B0604020202020204" pitchFamily="34" charset="0"/>
              </a:rPr>
              <a:t>Technologies based on Generic EIC Detector R&amp;D developed by EIC-UG members </a:t>
            </a:r>
          </a:p>
          <a:p>
            <a:pPr algn="ctr"/>
            <a:r>
              <a:rPr lang="en-US" sz="1000" b="1" dirty="0">
                <a:solidFill>
                  <a:srgbClr val="FF9300"/>
                </a:solidFill>
                <a:latin typeface="Comic Sans MS" panose="030F0902030302020204" pitchFamily="66" charset="0"/>
                <a:cs typeface="Arial" panose="020B0604020202020204" pitchFamily="34" charset="0"/>
              </a:rPr>
              <a:t>https://</a:t>
            </a:r>
            <a:r>
              <a:rPr lang="en-US" sz="1000" b="1" dirty="0" err="1">
                <a:solidFill>
                  <a:srgbClr val="FF9300"/>
                </a:solidFill>
                <a:latin typeface="Comic Sans MS" panose="030F0902030302020204" pitchFamily="66" charset="0"/>
                <a:cs typeface="Arial" panose="020B0604020202020204" pitchFamily="34" charset="0"/>
              </a:rPr>
              <a:t>wiki.bnl.gov</a:t>
            </a:r>
            <a:r>
              <a:rPr lang="en-US" sz="1000" b="1" dirty="0">
                <a:solidFill>
                  <a:srgbClr val="FF9300"/>
                </a:solidFill>
                <a:latin typeface="Comic Sans MS" panose="030F0902030302020204" pitchFamily="66" charset="0"/>
                <a:cs typeface="Arial" panose="020B0604020202020204" pitchFamily="34" charset="0"/>
              </a:rPr>
              <a:t>/conferences/</a:t>
            </a:r>
            <a:r>
              <a:rPr lang="en-US" sz="1000" b="1" dirty="0" err="1">
                <a:solidFill>
                  <a:srgbClr val="FF9300"/>
                </a:solidFill>
                <a:latin typeface="Comic Sans MS" panose="030F0902030302020204" pitchFamily="66" charset="0"/>
                <a:cs typeface="Arial" panose="020B0604020202020204" pitchFamily="34" charset="0"/>
              </a:rPr>
              <a:t>index.php</a:t>
            </a:r>
            <a:r>
              <a:rPr lang="en-US" sz="1000" b="1" dirty="0">
                <a:solidFill>
                  <a:srgbClr val="FF9300"/>
                </a:solidFill>
                <a:latin typeface="Comic Sans MS" panose="030F0902030302020204" pitchFamily="66" charset="0"/>
                <a:cs typeface="Arial" panose="020B0604020202020204" pitchFamily="34" charset="0"/>
              </a:rPr>
              <a:t>/EIC_R%25D</a:t>
            </a:r>
          </a:p>
        </p:txBody>
      </p:sp>
      <p:cxnSp>
        <p:nvCxnSpPr>
          <p:cNvPr id="31" name="Straight Arrow Connector 30">
            <a:extLst>
              <a:ext uri="{FF2B5EF4-FFF2-40B4-BE49-F238E27FC236}">
                <a16:creationId xmlns:a16="http://schemas.microsoft.com/office/drawing/2014/main" id="{944A5F23-D03D-894E-B60B-4A4CED2641C7}"/>
              </a:ext>
            </a:extLst>
          </p:cNvPr>
          <p:cNvCxnSpPr>
            <a:cxnSpLocks/>
          </p:cNvCxnSpPr>
          <p:nvPr/>
        </p:nvCxnSpPr>
        <p:spPr>
          <a:xfrm flipV="1">
            <a:off x="411828" y="1222838"/>
            <a:ext cx="3794833" cy="633414"/>
          </a:xfrm>
          <a:prstGeom prst="straightConnector1">
            <a:avLst/>
          </a:prstGeom>
          <a:ln w="19050">
            <a:solidFill>
              <a:srgbClr val="0432FF"/>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2E7A59EA-323F-644D-9C7F-C9BEB75AA7D0}"/>
              </a:ext>
            </a:extLst>
          </p:cNvPr>
          <p:cNvSpPr txBox="1"/>
          <p:nvPr/>
        </p:nvSpPr>
        <p:spPr>
          <a:xfrm rot="21003917">
            <a:off x="1991943" y="1227157"/>
            <a:ext cx="652743" cy="338554"/>
          </a:xfrm>
          <a:prstGeom prst="rect">
            <a:avLst/>
          </a:prstGeom>
          <a:noFill/>
        </p:spPr>
        <p:txBody>
          <a:bodyPr wrap="none" rtlCol="0">
            <a:spAutoFit/>
          </a:bodyPr>
          <a:lstStyle/>
          <a:p>
            <a:r>
              <a:rPr lang="en-US" sz="1600" b="1" dirty="0">
                <a:solidFill>
                  <a:srgbClr val="0432FF"/>
                </a:solidFill>
                <a:latin typeface="Arial" panose="020B0604020202020204" pitchFamily="34" charset="0"/>
                <a:cs typeface="Arial" panose="020B0604020202020204" pitchFamily="34" charset="0"/>
              </a:rPr>
              <a:t>9.0m</a:t>
            </a:r>
          </a:p>
        </p:txBody>
      </p:sp>
      <p:sp>
        <p:nvSpPr>
          <p:cNvPr id="52" name="TextBox 51">
            <a:extLst>
              <a:ext uri="{FF2B5EF4-FFF2-40B4-BE49-F238E27FC236}">
                <a16:creationId xmlns:a16="http://schemas.microsoft.com/office/drawing/2014/main" id="{CC3375B6-45F6-2549-83DD-EBFB59422CA1}"/>
              </a:ext>
            </a:extLst>
          </p:cNvPr>
          <p:cNvSpPr txBox="1"/>
          <p:nvPr/>
        </p:nvSpPr>
        <p:spPr>
          <a:xfrm rot="20375602">
            <a:off x="4055236" y="3961829"/>
            <a:ext cx="1095172" cy="338554"/>
          </a:xfrm>
          <a:prstGeom prst="rect">
            <a:avLst/>
          </a:prstGeom>
          <a:noFill/>
        </p:spPr>
        <p:txBody>
          <a:bodyPr wrap="none" rtlCol="0">
            <a:spAutoFit/>
          </a:bodyPr>
          <a:lstStyle/>
          <a:p>
            <a:r>
              <a:rPr lang="en-US" sz="1600" b="1" dirty="0">
                <a:solidFill>
                  <a:srgbClr val="0432FF"/>
                </a:solidFill>
                <a:latin typeface="Arial" panose="020B0604020202020204" pitchFamily="34" charset="0"/>
                <a:cs typeface="Arial" panose="020B0604020202020204" pitchFamily="34" charset="0"/>
              </a:rPr>
              <a:t>electrons</a:t>
            </a:r>
          </a:p>
        </p:txBody>
      </p:sp>
      <p:sp>
        <p:nvSpPr>
          <p:cNvPr id="53" name="TextBox 52">
            <a:extLst>
              <a:ext uri="{FF2B5EF4-FFF2-40B4-BE49-F238E27FC236}">
                <a16:creationId xmlns:a16="http://schemas.microsoft.com/office/drawing/2014/main" id="{BA7715F4-C858-8940-AF06-15128A3B6A2F}"/>
              </a:ext>
            </a:extLst>
          </p:cNvPr>
          <p:cNvSpPr txBox="1"/>
          <p:nvPr/>
        </p:nvSpPr>
        <p:spPr>
          <a:xfrm>
            <a:off x="51860" y="585501"/>
            <a:ext cx="1803400" cy="276999"/>
          </a:xfrm>
          <a:prstGeom prst="rect">
            <a:avLst/>
          </a:prstGeom>
          <a:solidFill>
            <a:srgbClr val="00E100"/>
          </a:solidFill>
          <a:ln w="9525">
            <a:solidFill>
              <a:schemeClr val="bg2">
                <a:lumMod val="10000"/>
                <a:alpha val="63000"/>
              </a:schemeClr>
            </a:solidFill>
          </a:ln>
        </p:spPr>
        <p:txBody>
          <a:bodyPr wrap="square" rtlCol="0">
            <a:spAutoFit/>
          </a:bodyPr>
          <a:lstStyle/>
          <a:p>
            <a:r>
              <a:rPr lang="en-US" sz="1200" dirty="0" err="1">
                <a:solidFill>
                  <a:srgbClr val="FFFFFF"/>
                </a:solidFill>
              </a:rPr>
              <a:t>hadronic</a:t>
            </a:r>
            <a:r>
              <a:rPr lang="en-US" sz="1200" dirty="0">
                <a:solidFill>
                  <a:srgbClr val="FFFFFF"/>
                </a:solidFill>
              </a:rPr>
              <a:t> calorimeters</a:t>
            </a:r>
          </a:p>
        </p:txBody>
      </p:sp>
      <p:sp>
        <p:nvSpPr>
          <p:cNvPr id="54" name="TextBox 53">
            <a:extLst>
              <a:ext uri="{FF2B5EF4-FFF2-40B4-BE49-F238E27FC236}">
                <a16:creationId xmlns:a16="http://schemas.microsoft.com/office/drawing/2014/main" id="{6E284D7A-60E3-E94B-9F97-D29CA48A657A}"/>
              </a:ext>
            </a:extLst>
          </p:cNvPr>
          <p:cNvSpPr txBox="1"/>
          <p:nvPr/>
        </p:nvSpPr>
        <p:spPr>
          <a:xfrm>
            <a:off x="1394538" y="937417"/>
            <a:ext cx="492443" cy="276999"/>
          </a:xfrm>
          <a:prstGeom prst="rect">
            <a:avLst/>
          </a:prstGeom>
          <a:solidFill>
            <a:srgbClr val="4BD7E1"/>
          </a:solidFill>
          <a:ln w="9525">
            <a:solidFill>
              <a:schemeClr val="bg2">
                <a:lumMod val="10000"/>
                <a:alpha val="63000"/>
              </a:schemeClr>
            </a:solidFill>
          </a:ln>
        </p:spPr>
        <p:txBody>
          <a:bodyPr wrap="none" rtlCol="0">
            <a:spAutoFit/>
          </a:bodyPr>
          <a:lstStyle/>
          <a:p>
            <a:r>
              <a:rPr lang="en-US" sz="1200" dirty="0">
                <a:solidFill>
                  <a:schemeClr val="bg2">
                    <a:lumMod val="10000"/>
                  </a:schemeClr>
                </a:solidFill>
              </a:rPr>
              <a:t>TPC</a:t>
            </a:r>
          </a:p>
        </p:txBody>
      </p:sp>
      <p:sp>
        <p:nvSpPr>
          <p:cNvPr id="55" name="TextBox 54">
            <a:extLst>
              <a:ext uri="{FF2B5EF4-FFF2-40B4-BE49-F238E27FC236}">
                <a16:creationId xmlns:a16="http://schemas.microsoft.com/office/drawing/2014/main" id="{50FFC8D5-54D9-AA43-AF16-BDA07E8F1C23}"/>
              </a:ext>
            </a:extLst>
          </p:cNvPr>
          <p:cNvSpPr txBox="1"/>
          <p:nvPr/>
        </p:nvSpPr>
        <p:spPr>
          <a:xfrm>
            <a:off x="1906064" y="585501"/>
            <a:ext cx="1447800" cy="276999"/>
          </a:xfrm>
          <a:prstGeom prst="rect">
            <a:avLst/>
          </a:prstGeom>
          <a:solidFill>
            <a:srgbClr val="0432FF"/>
          </a:solidFill>
          <a:ln w="9525">
            <a:solidFill>
              <a:srgbClr val="0432FF">
                <a:alpha val="63000"/>
              </a:srgbClr>
            </a:solidFill>
          </a:ln>
        </p:spPr>
        <p:txBody>
          <a:bodyPr wrap="square" rtlCol="0">
            <a:spAutoFit/>
          </a:bodyPr>
          <a:lstStyle/>
          <a:p>
            <a:pPr algn="ctr"/>
            <a:r>
              <a:rPr lang="en-US" sz="1200" dirty="0">
                <a:solidFill>
                  <a:srgbClr val="FFFFFF"/>
                </a:solidFill>
              </a:rPr>
              <a:t>e/m calorimeters          </a:t>
            </a:r>
          </a:p>
        </p:txBody>
      </p:sp>
      <p:sp>
        <p:nvSpPr>
          <p:cNvPr id="56" name="TextBox 55">
            <a:extLst>
              <a:ext uri="{FF2B5EF4-FFF2-40B4-BE49-F238E27FC236}">
                <a16:creationId xmlns:a16="http://schemas.microsoft.com/office/drawing/2014/main" id="{32E3950D-075A-F04D-AAE5-2DD94A56BD6E}"/>
              </a:ext>
            </a:extLst>
          </p:cNvPr>
          <p:cNvSpPr txBox="1"/>
          <p:nvPr/>
        </p:nvSpPr>
        <p:spPr>
          <a:xfrm>
            <a:off x="3430064" y="595775"/>
            <a:ext cx="1393326" cy="261610"/>
          </a:xfrm>
          <a:prstGeom prst="rect">
            <a:avLst/>
          </a:prstGeom>
          <a:solidFill>
            <a:srgbClr val="FF00FF">
              <a:alpha val="64000"/>
            </a:srgbClr>
          </a:solidFill>
          <a:ln w="9525">
            <a:solidFill>
              <a:schemeClr val="bg2">
                <a:lumMod val="10000"/>
                <a:alpha val="63000"/>
              </a:schemeClr>
            </a:solidFill>
          </a:ln>
        </p:spPr>
        <p:txBody>
          <a:bodyPr wrap="square" rtlCol="0">
            <a:spAutoFit/>
          </a:bodyPr>
          <a:lstStyle/>
          <a:p>
            <a:r>
              <a:rPr lang="en-US" sz="1100" dirty="0">
                <a:solidFill>
                  <a:srgbClr val="FFFFFF"/>
                </a:solidFill>
              </a:rPr>
              <a:t>PID/ RICH detectors</a:t>
            </a:r>
          </a:p>
        </p:txBody>
      </p:sp>
      <p:sp>
        <p:nvSpPr>
          <p:cNvPr id="57" name="TextBox 56">
            <a:extLst>
              <a:ext uri="{FF2B5EF4-FFF2-40B4-BE49-F238E27FC236}">
                <a16:creationId xmlns:a16="http://schemas.microsoft.com/office/drawing/2014/main" id="{B6C82990-1BB0-BA4A-8891-5FAB6B032AC7}"/>
              </a:ext>
            </a:extLst>
          </p:cNvPr>
          <p:cNvSpPr txBox="1"/>
          <p:nvPr/>
        </p:nvSpPr>
        <p:spPr>
          <a:xfrm>
            <a:off x="99138" y="937417"/>
            <a:ext cx="1202297" cy="276999"/>
          </a:xfrm>
          <a:prstGeom prst="rect">
            <a:avLst/>
          </a:prstGeom>
          <a:solidFill>
            <a:srgbClr val="F2FF5F"/>
          </a:solidFill>
          <a:ln w="9525">
            <a:solidFill>
              <a:schemeClr val="bg2">
                <a:lumMod val="10000"/>
                <a:alpha val="63000"/>
              </a:schemeClr>
            </a:solidFill>
          </a:ln>
        </p:spPr>
        <p:txBody>
          <a:bodyPr wrap="none" rtlCol="0">
            <a:spAutoFit/>
          </a:bodyPr>
          <a:lstStyle/>
          <a:p>
            <a:r>
              <a:rPr lang="en-US" sz="1200" dirty="0">
                <a:solidFill>
                  <a:srgbClr val="1E1C11"/>
                </a:solidFill>
              </a:rPr>
              <a:t>silicon trackers</a:t>
            </a:r>
          </a:p>
        </p:txBody>
      </p:sp>
      <p:sp>
        <p:nvSpPr>
          <p:cNvPr id="58" name="TextBox 57">
            <a:extLst>
              <a:ext uri="{FF2B5EF4-FFF2-40B4-BE49-F238E27FC236}">
                <a16:creationId xmlns:a16="http://schemas.microsoft.com/office/drawing/2014/main" id="{56DA2F67-1C4E-1F47-8FE0-37AF9E983C4D}"/>
              </a:ext>
            </a:extLst>
          </p:cNvPr>
          <p:cNvSpPr txBox="1"/>
          <p:nvPr/>
        </p:nvSpPr>
        <p:spPr>
          <a:xfrm>
            <a:off x="2004138" y="937417"/>
            <a:ext cx="1125203" cy="276999"/>
          </a:xfrm>
          <a:prstGeom prst="rect">
            <a:avLst/>
          </a:prstGeom>
          <a:solidFill>
            <a:srgbClr val="FFD63F"/>
          </a:solidFill>
          <a:ln w="9525">
            <a:solidFill>
              <a:schemeClr val="bg2">
                <a:lumMod val="10000"/>
                <a:alpha val="63000"/>
              </a:schemeClr>
            </a:solidFill>
          </a:ln>
        </p:spPr>
        <p:txBody>
          <a:bodyPr wrap="none" rtlCol="0">
            <a:spAutoFit/>
          </a:bodyPr>
          <a:lstStyle/>
          <a:p>
            <a:r>
              <a:rPr lang="en-US" sz="1200" dirty="0">
                <a:solidFill>
                  <a:srgbClr val="1E1C11"/>
                </a:solidFill>
              </a:rPr>
              <a:t>GEM trackers</a:t>
            </a:r>
          </a:p>
        </p:txBody>
      </p:sp>
      <p:sp>
        <p:nvSpPr>
          <p:cNvPr id="59" name="TextBox 58">
            <a:extLst>
              <a:ext uri="{FF2B5EF4-FFF2-40B4-BE49-F238E27FC236}">
                <a16:creationId xmlns:a16="http://schemas.microsoft.com/office/drawing/2014/main" id="{9A72A252-6619-0541-A378-808F68D285CC}"/>
              </a:ext>
            </a:extLst>
          </p:cNvPr>
          <p:cNvSpPr txBox="1"/>
          <p:nvPr/>
        </p:nvSpPr>
        <p:spPr>
          <a:xfrm>
            <a:off x="3223338" y="937417"/>
            <a:ext cx="1029769" cy="276999"/>
          </a:xfrm>
          <a:prstGeom prst="rect">
            <a:avLst/>
          </a:prstGeom>
          <a:solidFill>
            <a:srgbClr val="FF0000"/>
          </a:solidFill>
          <a:ln w="9525">
            <a:solidFill>
              <a:schemeClr val="bg2">
                <a:lumMod val="10000"/>
                <a:alpha val="63000"/>
              </a:schemeClr>
            </a:solidFill>
          </a:ln>
        </p:spPr>
        <p:txBody>
          <a:bodyPr wrap="none" rtlCol="0">
            <a:spAutoFit/>
          </a:bodyPr>
          <a:lstStyle/>
          <a:p>
            <a:r>
              <a:rPr lang="en-US" sz="1200" dirty="0">
                <a:solidFill>
                  <a:schemeClr val="bg1"/>
                </a:solidFill>
              </a:rPr>
              <a:t>solenoid coils</a:t>
            </a:r>
          </a:p>
        </p:txBody>
      </p:sp>
      <p:sp>
        <p:nvSpPr>
          <p:cNvPr id="67" name="TextBox 66">
            <a:extLst>
              <a:ext uri="{FF2B5EF4-FFF2-40B4-BE49-F238E27FC236}">
                <a16:creationId xmlns:a16="http://schemas.microsoft.com/office/drawing/2014/main" id="{92D38C79-873D-674F-BC73-AC794EF447C1}"/>
              </a:ext>
            </a:extLst>
          </p:cNvPr>
          <p:cNvSpPr txBox="1"/>
          <p:nvPr/>
        </p:nvSpPr>
        <p:spPr>
          <a:xfrm rot="20988436">
            <a:off x="1276858" y="1587706"/>
            <a:ext cx="2610715" cy="276999"/>
          </a:xfrm>
          <a:prstGeom prst="rect">
            <a:avLst/>
          </a:prstGeom>
          <a:noFill/>
        </p:spPr>
        <p:txBody>
          <a:bodyPr wrap="none" rtlCol="0">
            <a:spAutoFit/>
          </a:bodyPr>
          <a:lstStyle/>
          <a:p>
            <a:r>
              <a:rPr lang="en-US" sz="1200" dirty="0">
                <a:solidFill>
                  <a:srgbClr val="00B050"/>
                </a:solidFill>
              </a:rPr>
              <a:t>Barrel Hadronic calorimeter not shown</a:t>
            </a:r>
          </a:p>
        </p:txBody>
      </p:sp>
      <p:sp>
        <p:nvSpPr>
          <p:cNvPr id="35" name="TextBox 34">
            <a:extLst>
              <a:ext uri="{FF2B5EF4-FFF2-40B4-BE49-F238E27FC236}">
                <a16:creationId xmlns:a16="http://schemas.microsoft.com/office/drawing/2014/main" id="{65384301-A15A-3E43-B991-EF019DAFFC66}"/>
              </a:ext>
            </a:extLst>
          </p:cNvPr>
          <p:cNvSpPr txBox="1"/>
          <p:nvPr/>
        </p:nvSpPr>
        <p:spPr>
          <a:xfrm rot="20475791">
            <a:off x="2069865" y="4667399"/>
            <a:ext cx="992579" cy="338554"/>
          </a:xfrm>
          <a:prstGeom prst="rect">
            <a:avLst/>
          </a:prstGeom>
          <a:noFill/>
        </p:spPr>
        <p:txBody>
          <a:bodyPr wrap="none" rtlCol="0">
            <a:spAutoFit/>
          </a:bodyPr>
          <a:lstStyle/>
          <a:p>
            <a:r>
              <a:rPr lang="en-US" sz="1600" b="1" dirty="0">
                <a:solidFill>
                  <a:srgbClr val="0432FF"/>
                </a:solidFill>
                <a:latin typeface="Arial" panose="020B0604020202020204" pitchFamily="34" charset="0"/>
                <a:cs typeface="Arial" panose="020B0604020202020204" pitchFamily="34" charset="0"/>
              </a:rPr>
              <a:t>hadrons</a:t>
            </a:r>
          </a:p>
        </p:txBody>
      </p:sp>
      <p:cxnSp>
        <p:nvCxnSpPr>
          <p:cNvPr id="34" name="Straight Arrow Connector 33">
            <a:extLst>
              <a:ext uri="{FF2B5EF4-FFF2-40B4-BE49-F238E27FC236}">
                <a16:creationId xmlns:a16="http://schemas.microsoft.com/office/drawing/2014/main" id="{6E609F85-927B-4C47-B078-15A9A628E7AB}"/>
              </a:ext>
            </a:extLst>
          </p:cNvPr>
          <p:cNvCxnSpPr>
            <a:cxnSpLocks/>
          </p:cNvCxnSpPr>
          <p:nvPr/>
        </p:nvCxnSpPr>
        <p:spPr>
          <a:xfrm flipH="1">
            <a:off x="3561280" y="3787345"/>
            <a:ext cx="1622415" cy="586481"/>
          </a:xfrm>
          <a:prstGeom prst="straightConnector1">
            <a:avLst/>
          </a:prstGeom>
          <a:ln w="19050">
            <a:solidFill>
              <a:srgbClr val="0432FF"/>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5AD65E3A-B13C-214F-8D70-0D0E14A11A9B}"/>
              </a:ext>
            </a:extLst>
          </p:cNvPr>
          <p:cNvCxnSpPr>
            <a:cxnSpLocks/>
          </p:cNvCxnSpPr>
          <p:nvPr/>
        </p:nvCxnSpPr>
        <p:spPr>
          <a:xfrm flipV="1">
            <a:off x="1926789" y="4402076"/>
            <a:ext cx="1550358" cy="535973"/>
          </a:xfrm>
          <a:prstGeom prst="straightConnector1">
            <a:avLst/>
          </a:prstGeom>
          <a:ln w="19050">
            <a:solidFill>
              <a:srgbClr val="0432FF"/>
            </a:solidFill>
            <a:tailEnd type="arrow"/>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3B183948-7006-5547-B81A-6C815923DFBA}"/>
              </a:ext>
            </a:extLst>
          </p:cNvPr>
          <p:cNvSpPr txBox="1"/>
          <p:nvPr/>
        </p:nvSpPr>
        <p:spPr>
          <a:xfrm>
            <a:off x="5175066" y="2701901"/>
            <a:ext cx="3960305" cy="1354217"/>
          </a:xfrm>
          <a:prstGeom prst="rect">
            <a:avLst/>
          </a:prstGeom>
          <a:noFill/>
        </p:spPr>
        <p:txBody>
          <a:bodyPr wrap="square" rtlCol="0">
            <a:spAutoFit/>
          </a:bodyPr>
          <a:lstStyle/>
          <a:p>
            <a:pPr algn="ctr"/>
            <a:r>
              <a:rPr lang="en-US" dirty="0">
                <a:latin typeface="Comic Sans MS" panose="030F0902030302020204" pitchFamily="66" charset="0"/>
              </a:rPr>
              <a:t>Flow down of Physics Requirements</a:t>
            </a:r>
          </a:p>
          <a:p>
            <a:pPr algn="ctr"/>
            <a:r>
              <a:rPr lang="en-US" dirty="0">
                <a:latin typeface="Comic Sans MS" panose="030F0902030302020204" pitchFamily="66" charset="0"/>
              </a:rPr>
              <a:t>to detector design has been determined in 2020 EIC-UG </a:t>
            </a:r>
          </a:p>
          <a:p>
            <a:pPr algn="ctr"/>
            <a:r>
              <a:rPr lang="en-US" dirty="0">
                <a:latin typeface="Comic Sans MS" panose="030F0902030302020204" pitchFamily="66" charset="0"/>
              </a:rPr>
              <a:t>Yellow Report Initiative</a:t>
            </a:r>
          </a:p>
          <a:p>
            <a:pPr algn="ctr"/>
            <a:r>
              <a:rPr lang="en-US" sz="1000" dirty="0">
                <a:latin typeface="Comic Sans MS" panose="030F0902030302020204" pitchFamily="66" charset="0"/>
              </a:rPr>
              <a:t>http://</a:t>
            </a:r>
            <a:r>
              <a:rPr lang="en-US" sz="1000" dirty="0" err="1">
                <a:latin typeface="Comic Sans MS" panose="030F0902030302020204" pitchFamily="66" charset="0"/>
              </a:rPr>
              <a:t>www.eicug.org</a:t>
            </a:r>
            <a:r>
              <a:rPr lang="en-US" sz="1000" dirty="0">
                <a:latin typeface="Comic Sans MS" panose="030F0902030302020204" pitchFamily="66" charset="0"/>
              </a:rPr>
              <a:t>/web/content/yellow-report-initiative</a:t>
            </a:r>
          </a:p>
        </p:txBody>
      </p:sp>
      <p:pic>
        <p:nvPicPr>
          <p:cNvPr id="8" name="Picture 7">
            <a:extLst>
              <a:ext uri="{FF2B5EF4-FFF2-40B4-BE49-F238E27FC236}">
                <a16:creationId xmlns:a16="http://schemas.microsoft.com/office/drawing/2014/main" id="{8A43C00A-430C-BD45-87EA-638D33D94139}"/>
              </a:ext>
            </a:extLst>
          </p:cNvPr>
          <p:cNvPicPr>
            <a:picLocks noChangeAspect="1"/>
          </p:cNvPicPr>
          <p:nvPr/>
        </p:nvPicPr>
        <p:blipFill>
          <a:blip r:embed="rId3"/>
          <a:stretch>
            <a:fillRect/>
          </a:stretch>
        </p:blipFill>
        <p:spPr>
          <a:xfrm>
            <a:off x="3561281" y="4432412"/>
            <a:ext cx="5582720" cy="2392594"/>
          </a:xfrm>
          <a:prstGeom prst="rect">
            <a:avLst/>
          </a:prstGeom>
        </p:spPr>
      </p:pic>
    </p:spTree>
    <p:extLst>
      <p:ext uri="{BB962C8B-B14F-4D97-AF65-F5344CB8AC3E}">
        <p14:creationId xmlns:p14="http://schemas.microsoft.com/office/powerpoint/2010/main" val="1083807054"/>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C94AC6F-5AD3-3B40-9550-D785552EC2D2}"/>
              </a:ext>
            </a:extLst>
          </p:cNvPr>
          <p:cNvSpPr>
            <a:spLocks noGrp="1"/>
          </p:cNvSpPr>
          <p:nvPr>
            <p:ph type="dt" sz="half" idx="10"/>
          </p:nvPr>
        </p:nvSpPr>
        <p:spPr/>
        <p:txBody>
          <a:bodyPr/>
          <a:lstStyle/>
          <a:p>
            <a:r>
              <a:rPr lang="en-US"/>
              <a:t>E.C. Aschenauer</a:t>
            </a:r>
            <a:endParaRPr lang="en-US" dirty="0"/>
          </a:p>
        </p:txBody>
      </p:sp>
      <p:sp>
        <p:nvSpPr>
          <p:cNvPr id="5" name="Slide Number Placeholder 4">
            <a:extLst>
              <a:ext uri="{FF2B5EF4-FFF2-40B4-BE49-F238E27FC236}">
                <a16:creationId xmlns:a16="http://schemas.microsoft.com/office/drawing/2014/main" id="{E31BCB78-C92A-9944-B0DA-D5AF185A9960}"/>
              </a:ext>
            </a:extLst>
          </p:cNvPr>
          <p:cNvSpPr>
            <a:spLocks noGrp="1"/>
          </p:cNvSpPr>
          <p:nvPr>
            <p:ph type="sldNum" sz="quarter" idx="12"/>
          </p:nvPr>
        </p:nvSpPr>
        <p:spPr/>
        <p:txBody>
          <a:bodyPr/>
          <a:lstStyle/>
          <a:p>
            <a:fld id="{893C5830-40F3-F04E-B2E3-10E6672BA8FF}" type="slidenum">
              <a:rPr lang="en-US" smtClean="0"/>
              <a:pPr/>
              <a:t>39</a:t>
            </a:fld>
            <a:endParaRPr lang="en-US"/>
          </a:p>
        </p:txBody>
      </p:sp>
      <p:sp>
        <p:nvSpPr>
          <p:cNvPr id="2" name="Title 1">
            <a:extLst>
              <a:ext uri="{FF2B5EF4-FFF2-40B4-BE49-F238E27FC236}">
                <a16:creationId xmlns:a16="http://schemas.microsoft.com/office/drawing/2014/main" id="{C529030D-E2E7-9E45-818C-0C5175EEB5DE}"/>
              </a:ext>
            </a:extLst>
          </p:cNvPr>
          <p:cNvSpPr>
            <a:spLocks noGrp="1"/>
          </p:cNvSpPr>
          <p:nvPr>
            <p:ph type="title"/>
          </p:nvPr>
        </p:nvSpPr>
        <p:spPr/>
        <p:txBody>
          <a:bodyPr/>
          <a:lstStyle/>
          <a:p>
            <a:r>
              <a:rPr lang="en-US" dirty="0"/>
              <a:t>Detector integrated in EIC Project</a:t>
            </a:r>
          </a:p>
        </p:txBody>
      </p:sp>
      <p:sp>
        <p:nvSpPr>
          <p:cNvPr id="6" name="TextBox 5">
            <a:extLst>
              <a:ext uri="{FF2B5EF4-FFF2-40B4-BE49-F238E27FC236}">
                <a16:creationId xmlns:a16="http://schemas.microsoft.com/office/drawing/2014/main" id="{9767A362-BC80-834C-A3CC-4DD1DE2A1809}"/>
              </a:ext>
            </a:extLst>
          </p:cNvPr>
          <p:cNvSpPr txBox="1"/>
          <p:nvPr/>
        </p:nvSpPr>
        <p:spPr>
          <a:xfrm>
            <a:off x="75304" y="570155"/>
            <a:ext cx="4445448" cy="338554"/>
          </a:xfrm>
          <a:prstGeom prst="rect">
            <a:avLst/>
          </a:prstGeom>
          <a:noFill/>
        </p:spPr>
        <p:txBody>
          <a:bodyPr wrap="none" rtlCol="0">
            <a:spAutoFit/>
          </a:bodyPr>
          <a:lstStyle/>
          <a:p>
            <a:pPr marL="285750" indent="-285750" algn="l">
              <a:buClr>
                <a:srgbClr val="0432FF"/>
              </a:buClr>
              <a:buFont typeface="Wingdings" pitchFamily="2" charset="2"/>
              <a:buChar char="q"/>
            </a:pPr>
            <a:r>
              <a:rPr lang="en-US" sz="1600" dirty="0">
                <a:latin typeface="Comic Sans MS" panose="030F0902030302020204" pitchFamily="66" charset="0"/>
              </a:rPr>
              <a:t>Space considerations versus </a:t>
            </a:r>
            <a:r>
              <a:rPr lang="en-US" sz="1600" dirty="0">
                <a:latin typeface="Comic Sans MS" panose="030F0902030302020204" pitchFamily="66" charset="0"/>
                <a:sym typeface="Wingdings" pitchFamily="2" charset="2"/>
              </a:rPr>
              <a:t>Magnet size:</a:t>
            </a:r>
            <a:endParaRPr lang="en-US" sz="1600" dirty="0">
              <a:latin typeface="Comic Sans MS" panose="030F0902030302020204" pitchFamily="66" charset="0"/>
            </a:endParaRPr>
          </a:p>
        </p:txBody>
      </p:sp>
      <p:pic>
        <p:nvPicPr>
          <p:cNvPr id="8" name="Picture 7" descr="Table&#10;&#10;Description automatically generated">
            <a:extLst>
              <a:ext uri="{FF2B5EF4-FFF2-40B4-BE49-F238E27FC236}">
                <a16:creationId xmlns:a16="http://schemas.microsoft.com/office/drawing/2014/main" id="{4D98745E-7C6B-9F41-A46C-A4F80413B85C}"/>
              </a:ext>
            </a:extLst>
          </p:cNvPr>
          <p:cNvPicPr>
            <a:picLocks noChangeAspect="1"/>
          </p:cNvPicPr>
          <p:nvPr/>
        </p:nvPicPr>
        <p:blipFill>
          <a:blip r:embed="rId2"/>
          <a:stretch>
            <a:fillRect/>
          </a:stretch>
        </p:blipFill>
        <p:spPr>
          <a:xfrm>
            <a:off x="0" y="914398"/>
            <a:ext cx="6085731" cy="3342491"/>
          </a:xfrm>
          <a:prstGeom prst="rect">
            <a:avLst/>
          </a:prstGeom>
        </p:spPr>
      </p:pic>
      <p:pic>
        <p:nvPicPr>
          <p:cNvPr id="12" name="Picture 11" descr="Table&#10;&#10;Description automatically generated">
            <a:extLst>
              <a:ext uri="{FF2B5EF4-FFF2-40B4-BE49-F238E27FC236}">
                <a16:creationId xmlns:a16="http://schemas.microsoft.com/office/drawing/2014/main" id="{42C23DD4-3F86-4B4B-B305-1235015A83B2}"/>
              </a:ext>
            </a:extLst>
          </p:cNvPr>
          <p:cNvPicPr>
            <a:picLocks noChangeAspect="1"/>
          </p:cNvPicPr>
          <p:nvPr/>
        </p:nvPicPr>
        <p:blipFill>
          <a:blip r:embed="rId3"/>
          <a:stretch>
            <a:fillRect/>
          </a:stretch>
        </p:blipFill>
        <p:spPr>
          <a:xfrm>
            <a:off x="1582603" y="4194246"/>
            <a:ext cx="7561397" cy="2663754"/>
          </a:xfrm>
          <a:prstGeom prst="rect">
            <a:avLst/>
          </a:prstGeom>
        </p:spPr>
      </p:pic>
      <p:sp>
        <p:nvSpPr>
          <p:cNvPr id="13" name="Rectangle 12">
            <a:extLst>
              <a:ext uri="{FF2B5EF4-FFF2-40B4-BE49-F238E27FC236}">
                <a16:creationId xmlns:a16="http://schemas.microsoft.com/office/drawing/2014/main" id="{A2FA23F5-F9A2-3640-AF75-22AEB37030B2}"/>
              </a:ext>
            </a:extLst>
          </p:cNvPr>
          <p:cNvSpPr/>
          <p:nvPr/>
        </p:nvSpPr>
        <p:spPr>
          <a:xfrm>
            <a:off x="4550484" y="4324574"/>
            <a:ext cx="1850315" cy="2420471"/>
          </a:xfrm>
          <a:prstGeom prst="rect">
            <a:avLst/>
          </a:prstGeom>
          <a:solidFill>
            <a:srgbClr val="0432FF">
              <a:alpha val="29000"/>
            </a:srgbClr>
          </a:solidFill>
          <a:ln w="254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DB9FBA1-2FEA-1449-8CAA-E832A6ADA35A}"/>
              </a:ext>
            </a:extLst>
          </p:cNvPr>
          <p:cNvSpPr txBox="1"/>
          <p:nvPr/>
        </p:nvSpPr>
        <p:spPr>
          <a:xfrm>
            <a:off x="6130721" y="1113326"/>
            <a:ext cx="2968288" cy="2554545"/>
          </a:xfrm>
          <a:prstGeom prst="rect">
            <a:avLst/>
          </a:prstGeom>
          <a:noFill/>
        </p:spPr>
        <p:txBody>
          <a:bodyPr wrap="square" rtlCol="0">
            <a:spAutoFit/>
          </a:bodyPr>
          <a:lstStyle/>
          <a:p>
            <a:r>
              <a:rPr lang="en-US" sz="1600" b="1" dirty="0">
                <a:solidFill>
                  <a:srgbClr val="0432FF"/>
                </a:solidFill>
                <a:effectLst/>
                <a:latin typeface="Comic Sans MS" panose="030F0902030302020204" pitchFamily="66" charset="0"/>
                <a:ea typeface="Calibri" panose="020F0502020204030204" pitchFamily="34" charset="0"/>
                <a:cs typeface="Times New Roman" panose="02020603050405020304" pitchFamily="18" charset="0"/>
              </a:rPr>
              <a:t>Conclusion: </a:t>
            </a:r>
          </a:p>
          <a:p>
            <a:r>
              <a:rPr lang="en-US" sz="1600" dirty="0">
                <a:effectLst/>
                <a:latin typeface="Comic Sans MS" panose="030F0902030302020204" pitchFamily="66" charset="0"/>
                <a:ea typeface="Calibri" panose="020F0502020204030204" pitchFamily="34" charset="0"/>
                <a:cs typeface="Times New Roman" panose="02020603050405020304" pitchFamily="18" charset="0"/>
              </a:rPr>
              <a:t>to fit all detectors in the existing magnet with bore 2.8 meter will be challenging and it is possible some functionality has to give. For a new magnet, a bore of 3.2 meter is a safer option. Only in one of these four cases, we needed 5 cm more. </a:t>
            </a:r>
          </a:p>
        </p:txBody>
      </p:sp>
    </p:spTree>
    <p:extLst>
      <p:ext uri="{BB962C8B-B14F-4D97-AF65-F5344CB8AC3E}">
        <p14:creationId xmlns:p14="http://schemas.microsoft.com/office/powerpoint/2010/main" val="3271937016"/>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AAB324-A266-0A4B-B198-9A5677D1C176}"/>
              </a:ext>
            </a:extLst>
          </p:cNvPr>
          <p:cNvSpPr>
            <a:spLocks noGrp="1"/>
          </p:cNvSpPr>
          <p:nvPr>
            <p:ph type="dt" sz="half" idx="10"/>
          </p:nvPr>
        </p:nvSpPr>
        <p:spPr/>
        <p:txBody>
          <a:bodyPr/>
          <a:lstStyle/>
          <a:p>
            <a:r>
              <a:rPr lang="en-US"/>
              <a:t>E.C. Aschenauer</a:t>
            </a:r>
            <a:endParaRPr lang="en-US" dirty="0"/>
          </a:p>
        </p:txBody>
      </p:sp>
      <p:sp>
        <p:nvSpPr>
          <p:cNvPr id="4" name="Slide Number Placeholder 3">
            <a:extLst>
              <a:ext uri="{FF2B5EF4-FFF2-40B4-BE49-F238E27FC236}">
                <a16:creationId xmlns:a16="http://schemas.microsoft.com/office/drawing/2014/main" id="{2170C165-725D-0E48-BB49-21B5895EB1AC}"/>
              </a:ext>
            </a:extLst>
          </p:cNvPr>
          <p:cNvSpPr>
            <a:spLocks noGrp="1"/>
          </p:cNvSpPr>
          <p:nvPr>
            <p:ph type="sldNum" sz="quarter" idx="12"/>
          </p:nvPr>
        </p:nvSpPr>
        <p:spPr/>
        <p:txBody>
          <a:bodyPr/>
          <a:lstStyle/>
          <a:p>
            <a:fld id="{893C5830-40F3-F04E-B2E3-10E6672BA8FF}" type="slidenum">
              <a:rPr lang="en-US" smtClean="0"/>
              <a:pPr/>
              <a:t>4</a:t>
            </a:fld>
            <a:endParaRPr lang="en-US"/>
          </a:p>
        </p:txBody>
      </p:sp>
      <p:sp>
        <p:nvSpPr>
          <p:cNvPr id="5" name="Title 4">
            <a:extLst>
              <a:ext uri="{FF2B5EF4-FFF2-40B4-BE49-F238E27FC236}">
                <a16:creationId xmlns:a16="http://schemas.microsoft.com/office/drawing/2014/main" id="{1B53CF18-604C-8444-BB13-F9A7F02EC632}"/>
              </a:ext>
            </a:extLst>
          </p:cNvPr>
          <p:cNvSpPr>
            <a:spLocks noGrp="1"/>
          </p:cNvSpPr>
          <p:nvPr>
            <p:ph type="title"/>
          </p:nvPr>
        </p:nvSpPr>
        <p:spPr/>
        <p:txBody>
          <a:bodyPr/>
          <a:lstStyle/>
          <a:p>
            <a:r>
              <a:rPr lang="en-US" dirty="0"/>
              <a:t>What is needed to make this happen</a:t>
            </a:r>
          </a:p>
        </p:txBody>
      </p:sp>
      <p:pic>
        <p:nvPicPr>
          <p:cNvPr id="6" name="Picture 5" descr="8282691184_467cbd8eec_o.jpg">
            <a:extLst>
              <a:ext uri="{FF2B5EF4-FFF2-40B4-BE49-F238E27FC236}">
                <a16:creationId xmlns:a16="http://schemas.microsoft.com/office/drawing/2014/main" id="{DEDDA84A-61A4-0246-879D-6BFE04C4E7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80000">
            <a:off x="2744595" y="2108189"/>
            <a:ext cx="6242866" cy="2950795"/>
          </a:xfrm>
          <a:prstGeom prst="rect">
            <a:avLst/>
          </a:prstGeom>
        </p:spPr>
      </p:pic>
      <p:pic>
        <p:nvPicPr>
          <p:cNvPr id="8" name="Picture 7" descr="Icon&#10;&#10;Description automatically generated">
            <a:extLst>
              <a:ext uri="{FF2B5EF4-FFF2-40B4-BE49-F238E27FC236}">
                <a16:creationId xmlns:a16="http://schemas.microsoft.com/office/drawing/2014/main" id="{E77A1674-5975-8C4C-92FF-8D056FB7EFD0}"/>
              </a:ext>
            </a:extLst>
          </p:cNvPr>
          <p:cNvPicPr>
            <a:picLocks noChangeAspect="1"/>
          </p:cNvPicPr>
          <p:nvPr/>
        </p:nvPicPr>
        <p:blipFill rotWithShape="1">
          <a:blip r:embed="rId3"/>
          <a:srcRect l="14537" r="18836" b="6209"/>
          <a:stretch/>
        </p:blipFill>
        <p:spPr>
          <a:xfrm>
            <a:off x="0" y="1141140"/>
            <a:ext cx="2495369" cy="3512746"/>
          </a:xfrm>
          <a:prstGeom prst="rect">
            <a:avLst/>
          </a:prstGeom>
        </p:spPr>
      </p:pic>
    </p:spTree>
    <p:extLst>
      <p:ext uri="{BB962C8B-B14F-4D97-AF65-F5344CB8AC3E}">
        <p14:creationId xmlns:p14="http://schemas.microsoft.com/office/powerpoint/2010/main" val="3168001345"/>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B2C2825B-25EC-4E49-8513-FD34B90F991E}"/>
              </a:ext>
            </a:extLst>
          </p:cNvPr>
          <p:cNvSpPr/>
          <p:nvPr/>
        </p:nvSpPr>
        <p:spPr>
          <a:xfrm>
            <a:off x="5331823" y="818207"/>
            <a:ext cx="3769497" cy="5641819"/>
          </a:xfrm>
          <a:prstGeom prst="roundRect">
            <a:avLst>
              <a:gd name="adj" fmla="val 2604"/>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938DDA77-A0BB-D541-B7C9-29B9F51A4DAD}"/>
              </a:ext>
            </a:extLst>
          </p:cNvPr>
          <p:cNvSpPr/>
          <p:nvPr/>
        </p:nvSpPr>
        <p:spPr>
          <a:xfrm>
            <a:off x="0" y="829636"/>
            <a:ext cx="5234174" cy="5630390"/>
          </a:xfrm>
          <a:prstGeom prst="roundRect">
            <a:avLst>
              <a:gd name="adj" fmla="val 2604"/>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40</a:t>
            </a:fld>
            <a:endParaRPr lang="en-US"/>
          </a:p>
        </p:txBody>
      </p:sp>
      <p:sp>
        <p:nvSpPr>
          <p:cNvPr id="2" name="Title 1"/>
          <p:cNvSpPr>
            <a:spLocks noGrp="1"/>
          </p:cNvSpPr>
          <p:nvPr>
            <p:ph type="title"/>
          </p:nvPr>
        </p:nvSpPr>
        <p:spPr/>
        <p:txBody>
          <a:bodyPr>
            <a:noAutofit/>
          </a:bodyPr>
          <a:lstStyle/>
          <a:p>
            <a:r>
              <a:rPr lang="en-US"/>
              <a:t>Tracking/Material Budget</a:t>
            </a:r>
          </a:p>
        </p:txBody>
      </p:sp>
      <p:pic>
        <p:nvPicPr>
          <p:cNvPr id="8" name="Content Placeholder 7">
            <a:extLst>
              <a:ext uri="{FF2B5EF4-FFF2-40B4-BE49-F238E27FC236}">
                <a16:creationId xmlns:a16="http://schemas.microsoft.com/office/drawing/2014/main" id="{F3AA7E63-6F62-D049-BDC6-66DAC2B00809}"/>
              </a:ext>
            </a:extLst>
          </p:cNvPr>
          <p:cNvPicPr>
            <a:picLocks noGrp="1" noChangeAspect="1"/>
          </p:cNvPicPr>
          <p:nvPr>
            <p:ph idx="4294967295"/>
          </p:nvPr>
        </p:nvPicPr>
        <p:blipFill rotWithShape="1">
          <a:blip r:embed="rId2"/>
          <a:srcRect b="50097"/>
          <a:stretch/>
        </p:blipFill>
        <p:spPr>
          <a:xfrm>
            <a:off x="0" y="4183063"/>
            <a:ext cx="6808788" cy="2513012"/>
          </a:xfrm>
        </p:spPr>
      </p:pic>
      <p:sp>
        <p:nvSpPr>
          <p:cNvPr id="7" name="Concept Detectors…">
            <a:extLst>
              <a:ext uri="{FF2B5EF4-FFF2-40B4-BE49-F238E27FC236}">
                <a16:creationId xmlns:a16="http://schemas.microsoft.com/office/drawing/2014/main" id="{282A414A-4EDD-694E-BA04-A752E05C5E1C}"/>
              </a:ext>
            </a:extLst>
          </p:cNvPr>
          <p:cNvSpPr txBox="1">
            <a:spLocks/>
          </p:cNvSpPr>
          <p:nvPr/>
        </p:nvSpPr>
        <p:spPr>
          <a:xfrm>
            <a:off x="139212" y="829636"/>
            <a:ext cx="5094962" cy="5661632"/>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buClr>
                <a:srgbClr val="FF2600"/>
              </a:buClr>
              <a:buSzPct val="175000"/>
              <a:defRPr sz="2200">
                <a:solidFill>
                  <a:srgbClr val="000000"/>
                </a:solidFill>
                <a:uFill>
                  <a:solidFill>
                    <a:srgbClr val="000000"/>
                  </a:solidFill>
                </a:uFill>
                <a:latin typeface="+mn-lt"/>
                <a:ea typeface="+mn-ea"/>
                <a:cs typeface="+mn-cs"/>
                <a:sym typeface="Arial"/>
              </a:defRPr>
            </a:pPr>
            <a:r>
              <a:rPr kumimoji="0" lang="en-US" sz="160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rPr>
              <a:t>Vertex + central + forward / backward tracker layout ( moderate momentum resolution, vertex resolution  ~20</a:t>
            </a:r>
            <a:r>
              <a:rPr lang="en-US" sz="1600">
                <a:solidFill>
                  <a:srgbClr val="000000"/>
                </a:solidFill>
                <a:uFill>
                  <a:solidFill>
                    <a:srgbClr val="000000"/>
                  </a:solidFill>
                </a:uFill>
                <a:latin typeface="Symbol" pitchFamily="2" charset="2"/>
                <a:cs typeface="Symbol" charset="2"/>
                <a:sym typeface="Arial"/>
              </a:rPr>
              <a:t> m</a:t>
            </a:r>
            <a:r>
              <a:rPr lang="en-US" sz="1600">
                <a:solidFill>
                  <a:srgbClr val="000000"/>
                </a:solidFill>
                <a:uFill>
                  <a:solidFill>
                    <a:srgbClr val="000000"/>
                  </a:solidFill>
                </a:uFill>
                <a:latin typeface="Arial"/>
                <a:cs typeface="Symbol" charset="2"/>
                <a:sym typeface="Arial"/>
              </a:rPr>
              <a:t>m)</a:t>
            </a:r>
            <a:endParaRPr kumimoji="0" lang="en-US" sz="160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cs typeface="Symbol" charset="2"/>
                <a:sym typeface="Arial"/>
              </a:rPr>
              <a:t>At most 3T central solenoid field (maximize B*dl integral at high |</a:t>
            </a:r>
            <a:r>
              <a:rPr lang="en-US" sz="1600">
                <a:solidFill>
                  <a:srgbClr val="000000"/>
                </a:solidFill>
                <a:uFill>
                  <a:solidFill>
                    <a:srgbClr val="000000"/>
                  </a:solidFill>
                </a:uFill>
                <a:latin typeface="Symbol" pitchFamily="2" charset="2"/>
                <a:cs typeface="Symbol" charset="2"/>
                <a:sym typeface="Arial"/>
              </a:rPr>
              <a:t>h</a:t>
            </a:r>
            <a:r>
              <a:rPr lang="en-US" sz="1600">
                <a:solidFill>
                  <a:srgbClr val="000000"/>
                </a:solidFill>
                <a:uFill>
                  <a:solidFill>
                    <a:srgbClr val="000000"/>
                  </a:solidFill>
                </a:uFill>
                <a:latin typeface="Arial"/>
                <a:cs typeface="Symbol" charset="2"/>
                <a:sym typeface="Arial"/>
              </a:rPr>
              <a:t>|)</a:t>
            </a:r>
            <a:endParaRPr kumimoji="0" lang="en-US" sz="160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cs typeface="Symbol" charset="2"/>
                <a:sym typeface="Arial"/>
              </a:rPr>
              <a:t>Low material budget</a:t>
            </a:r>
          </a:p>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16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rPr>
              <a:t>Minimize bremsstrahlung and conversions for primary particles</a:t>
            </a:r>
          </a:p>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16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rPr>
              <a:t>Improve tracking performance at large |</a:t>
            </a:r>
            <a:r>
              <a:rPr kumimoji="0" lang="en-US" sz="1600" b="0" i="0" u="none" strike="noStrike" kern="1200" cap="none" spc="0" normalizeH="0" baseline="0" noProof="0">
                <a:ln>
                  <a:noFill/>
                </a:ln>
                <a:solidFill>
                  <a:srgbClr val="000000"/>
                </a:solidFill>
                <a:effectLst/>
                <a:uLnTx/>
                <a:uFill>
                  <a:solidFill>
                    <a:srgbClr val="000000"/>
                  </a:solidFill>
                </a:uFill>
                <a:latin typeface="Symbol" pitchFamily="2" charset="2"/>
                <a:cs typeface="Symbol" charset="2"/>
                <a:sym typeface="Arial"/>
              </a:rPr>
              <a:t>h</a:t>
            </a:r>
            <a:r>
              <a:rPr kumimoji="0" lang="en-US" sz="16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rPr>
              <a:t>| by minimizing multiple Coulomb scattering</a:t>
            </a:r>
          </a:p>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cs typeface="Symbol" charset="2"/>
                <a:sym typeface="Arial"/>
              </a:rPr>
              <a:t>Minimize the dead material in front of the high resolution e/m calorimeters</a:t>
            </a:r>
          </a:p>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endParaRPr kumimoji="0" lang="en-US" sz="18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endParaRPr lang="en-US" sz="1800">
              <a:solidFill>
                <a:srgbClr val="000000"/>
              </a:solidFill>
              <a:uFill>
                <a:solidFill>
                  <a:srgbClr val="000000"/>
                </a:solidFill>
              </a:uFill>
              <a:latin typeface="Arial"/>
              <a:cs typeface="Symbol" charset="2"/>
              <a:sym typeface="Arial"/>
            </a:endParaRPr>
          </a:p>
          <a:p>
            <a:pPr marL="317500" marR="41275" lvl="1" indent="0" algn="l" defTabSz="912853" rtl="0" eaLnBrk="1" fontAlgn="auto" latinLnBrk="0" hangingPunct="1">
              <a:lnSpc>
                <a:spcPct val="100000"/>
              </a:lnSpc>
              <a:spcBef>
                <a:spcPct val="20000"/>
              </a:spcBef>
              <a:spcAft>
                <a:spcPts val="0"/>
              </a:spcAft>
              <a:buClr>
                <a:srgbClr val="021EAA"/>
              </a:buClr>
              <a:buSzPct val="110000"/>
              <a:buNone/>
              <a:tabLst/>
              <a:defRPr sz="2200">
                <a:solidFill>
                  <a:srgbClr val="000000"/>
                </a:solidFill>
                <a:uFill>
                  <a:solidFill>
                    <a:srgbClr val="000000"/>
                  </a:solidFill>
                </a:uFill>
                <a:latin typeface="+mn-lt"/>
                <a:ea typeface="+mn-ea"/>
                <a:cs typeface="+mn-cs"/>
                <a:sym typeface="Arial"/>
              </a:defRPr>
            </a:pPr>
            <a:endParaRPr kumimoji="0" lang="en-US" sz="18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a:p>
            <a:pPr marL="317500" marR="41275" lvl="1" indent="0" algn="l" defTabSz="912853" rtl="0" eaLnBrk="1" fontAlgn="auto" latinLnBrk="0" hangingPunct="1">
              <a:lnSpc>
                <a:spcPct val="100000"/>
              </a:lnSpc>
              <a:spcBef>
                <a:spcPct val="20000"/>
              </a:spcBef>
              <a:spcAft>
                <a:spcPts val="0"/>
              </a:spcAft>
              <a:buClr>
                <a:srgbClr val="021EAA"/>
              </a:buClr>
              <a:buSzPct val="110000"/>
              <a:buNone/>
              <a:tabLst/>
              <a:defRPr sz="2200">
                <a:solidFill>
                  <a:srgbClr val="000000"/>
                </a:solidFill>
                <a:uFill>
                  <a:solidFill>
                    <a:srgbClr val="000000"/>
                  </a:solidFill>
                </a:uFill>
                <a:latin typeface="+mn-lt"/>
                <a:ea typeface="+mn-ea"/>
                <a:cs typeface="+mn-cs"/>
                <a:sym typeface="Arial"/>
              </a:defRPr>
            </a:pPr>
            <a:endParaRPr kumimoji="0" lang="en-US" sz="18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a:p>
            <a:pPr marL="317500" marR="41275" lvl="1" indent="0" algn="l" defTabSz="912853" rtl="0" eaLnBrk="1" fontAlgn="auto" latinLnBrk="0" hangingPunct="1">
              <a:lnSpc>
                <a:spcPct val="100000"/>
              </a:lnSpc>
              <a:spcBef>
                <a:spcPct val="20000"/>
              </a:spcBef>
              <a:spcAft>
                <a:spcPts val="0"/>
              </a:spcAft>
              <a:buClr>
                <a:srgbClr val="021EAA"/>
              </a:buClr>
              <a:buSzPct val="110000"/>
              <a:buNone/>
              <a:tabLst/>
              <a:defRPr sz="2200">
                <a:solidFill>
                  <a:srgbClr val="000000"/>
                </a:solidFill>
                <a:uFill>
                  <a:solidFill>
                    <a:srgbClr val="000000"/>
                  </a:solidFill>
                </a:uFill>
                <a:latin typeface="+mn-lt"/>
                <a:ea typeface="+mn-ea"/>
                <a:cs typeface="+mn-cs"/>
                <a:sym typeface="Arial"/>
              </a:defRPr>
            </a:pPr>
            <a:endParaRPr kumimoji="0" lang="en-US" sz="18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p:txBody>
      </p:sp>
      <p:sp>
        <p:nvSpPr>
          <p:cNvPr id="6" name="Rectangle 5">
            <a:extLst>
              <a:ext uri="{FF2B5EF4-FFF2-40B4-BE49-F238E27FC236}">
                <a16:creationId xmlns:a16="http://schemas.microsoft.com/office/drawing/2014/main" id="{3BE4C717-FC49-1D4B-8A53-B4090C0CF941}"/>
              </a:ext>
            </a:extLst>
          </p:cNvPr>
          <p:cNvSpPr/>
          <p:nvPr/>
        </p:nvSpPr>
        <p:spPr>
          <a:xfrm>
            <a:off x="5301518" y="1738723"/>
            <a:ext cx="3975433" cy="1569660"/>
          </a:xfrm>
          <a:prstGeom prst="rect">
            <a:avLst/>
          </a:prstGeom>
        </p:spPr>
        <p:txBody>
          <a:bodyPr wrap="square">
            <a:spAutoFit/>
          </a:bodyPr>
          <a:lstStyle/>
          <a:p>
            <a:pPr marL="285750" indent="-285750">
              <a:buFont typeface="Wingdings" pitchFamily="2" charset="2"/>
              <a:buChar char="q"/>
            </a:pPr>
            <a:r>
              <a:rPr lang="en-US" sz="1600">
                <a:latin typeface="Arial" panose="020B0604020202020204" pitchFamily="34" charset="0"/>
                <a:cs typeface="Arial" panose="020B0604020202020204" pitchFamily="34" charset="0"/>
              </a:rPr>
              <a:t>Central area of beampipe (around IP): </a:t>
            </a:r>
            <a:endParaRPr lang="en-US" sz="1600">
              <a:solidFill>
                <a:srgbClr val="00B050"/>
              </a:solidFill>
              <a:latin typeface="Arial" panose="020B0604020202020204" pitchFamily="34" charset="0"/>
              <a:cs typeface="Arial" panose="020B0604020202020204" pitchFamily="34" charset="0"/>
            </a:endParaRPr>
          </a:p>
          <a:p>
            <a:pPr lvl="1"/>
            <a:r>
              <a:rPr lang="en-US" sz="1600">
                <a:latin typeface="Arial" panose="020B0604020202020204" pitchFamily="34" charset="0"/>
                <a:cs typeface="Arial" panose="020B0604020202020204" pitchFamily="34" charset="0"/>
              </a:rPr>
              <a:t>~1.5m of beryllium to minimize multiple scattering for low Pt particles  </a:t>
            </a:r>
          </a:p>
          <a:p>
            <a:pPr marL="285750" indent="-285750">
              <a:buFont typeface="Wingdings" pitchFamily="2" charset="2"/>
              <a:buChar char="q"/>
            </a:pPr>
            <a:r>
              <a:rPr lang="en-US" sz="1600">
                <a:latin typeface="Arial" panose="020B0604020202020204" pitchFamily="34" charset="0"/>
                <a:cs typeface="Arial" panose="020B0604020202020204" pitchFamily="34" charset="0"/>
              </a:rPr>
              <a:t>Low-mass exit window for far-forward particles </a:t>
            </a:r>
          </a:p>
        </p:txBody>
      </p:sp>
      <p:pic>
        <p:nvPicPr>
          <p:cNvPr id="13" name="Picture 12">
            <a:extLst>
              <a:ext uri="{FF2B5EF4-FFF2-40B4-BE49-F238E27FC236}">
                <a16:creationId xmlns:a16="http://schemas.microsoft.com/office/drawing/2014/main" id="{4FD97CF9-10F7-3240-A724-8591F7C8E204}"/>
              </a:ext>
            </a:extLst>
          </p:cNvPr>
          <p:cNvPicPr>
            <a:picLocks noChangeAspect="1"/>
          </p:cNvPicPr>
          <p:nvPr/>
        </p:nvPicPr>
        <p:blipFill>
          <a:blip r:embed="rId3"/>
          <a:stretch>
            <a:fillRect/>
          </a:stretch>
        </p:blipFill>
        <p:spPr>
          <a:xfrm>
            <a:off x="5385528" y="882047"/>
            <a:ext cx="3712261" cy="856676"/>
          </a:xfrm>
          <a:prstGeom prst="rect">
            <a:avLst/>
          </a:prstGeom>
        </p:spPr>
      </p:pic>
      <p:pic>
        <p:nvPicPr>
          <p:cNvPr id="15" name="Picture 14">
            <a:extLst>
              <a:ext uri="{FF2B5EF4-FFF2-40B4-BE49-F238E27FC236}">
                <a16:creationId xmlns:a16="http://schemas.microsoft.com/office/drawing/2014/main" id="{8EAA3263-31CB-064B-B578-BB438AD47497}"/>
              </a:ext>
            </a:extLst>
          </p:cNvPr>
          <p:cNvPicPr>
            <a:picLocks noChangeAspect="1"/>
          </p:cNvPicPr>
          <p:nvPr/>
        </p:nvPicPr>
        <p:blipFill>
          <a:blip r:embed="rId4"/>
          <a:stretch>
            <a:fillRect/>
          </a:stretch>
        </p:blipFill>
        <p:spPr>
          <a:xfrm>
            <a:off x="7145449" y="4265312"/>
            <a:ext cx="1910063" cy="2202324"/>
          </a:xfrm>
          <a:prstGeom prst="rect">
            <a:avLst/>
          </a:prstGeom>
        </p:spPr>
      </p:pic>
      <p:sp>
        <p:nvSpPr>
          <p:cNvPr id="16" name="Rectangle 15">
            <a:extLst>
              <a:ext uri="{FF2B5EF4-FFF2-40B4-BE49-F238E27FC236}">
                <a16:creationId xmlns:a16="http://schemas.microsoft.com/office/drawing/2014/main" id="{0A246067-D09C-7347-A3C5-007D45752630}"/>
              </a:ext>
            </a:extLst>
          </p:cNvPr>
          <p:cNvSpPr/>
          <p:nvPr/>
        </p:nvSpPr>
        <p:spPr>
          <a:xfrm>
            <a:off x="5285115" y="3268377"/>
            <a:ext cx="3769497" cy="830997"/>
          </a:xfrm>
          <a:prstGeom prst="rect">
            <a:avLst/>
          </a:prstGeom>
        </p:spPr>
        <p:txBody>
          <a:bodyPr wrap="square">
            <a:spAutoFit/>
          </a:bodyPr>
          <a:lstStyle/>
          <a:p>
            <a:pPr marL="285750" indent="-285750">
              <a:buFont typeface="Wingdings" pitchFamily="2" charset="2"/>
              <a:buChar char="q"/>
            </a:pPr>
            <a:r>
              <a:rPr lang="en-US" sz="1600">
                <a:latin typeface="Arial" panose="020B0604020202020204" pitchFamily="34" charset="0"/>
                <a:cs typeface="Arial" panose="020B0604020202020204" pitchFamily="34" charset="0"/>
              </a:rPr>
              <a:t>Few % radiation length material thickness  for the required angular range (low angle)</a:t>
            </a:r>
          </a:p>
        </p:txBody>
      </p:sp>
      <p:sp>
        <p:nvSpPr>
          <p:cNvPr id="3" name="Date Placeholder 2">
            <a:extLst>
              <a:ext uri="{FF2B5EF4-FFF2-40B4-BE49-F238E27FC236}">
                <a16:creationId xmlns:a16="http://schemas.microsoft.com/office/drawing/2014/main" id="{C90FEAA5-02F3-EF46-B253-BD940D52BFD3}"/>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594284603"/>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41</a:t>
            </a:fld>
            <a:endParaRPr lang="en-US"/>
          </a:p>
        </p:txBody>
      </p:sp>
      <p:sp>
        <p:nvSpPr>
          <p:cNvPr id="2" name="Title 1"/>
          <p:cNvSpPr>
            <a:spLocks noGrp="1"/>
          </p:cNvSpPr>
          <p:nvPr>
            <p:ph type="title"/>
          </p:nvPr>
        </p:nvSpPr>
        <p:spPr/>
        <p:txBody>
          <a:bodyPr>
            <a:noAutofit/>
          </a:bodyPr>
          <a:lstStyle/>
          <a:p>
            <a:pPr algn="l"/>
            <a:r>
              <a:rPr lang="en-US"/>
              <a:t> Endcaps: MPGDs</a:t>
            </a:r>
          </a:p>
        </p:txBody>
      </p:sp>
      <p:sp>
        <p:nvSpPr>
          <p:cNvPr id="7" name="Concept Detectors…">
            <a:extLst>
              <a:ext uri="{FF2B5EF4-FFF2-40B4-BE49-F238E27FC236}">
                <a16:creationId xmlns:a16="http://schemas.microsoft.com/office/drawing/2014/main" id="{5F6DF9E0-EB66-BD4B-84EE-BF347B6AFE5D}"/>
              </a:ext>
            </a:extLst>
          </p:cNvPr>
          <p:cNvSpPr txBox="1">
            <a:spLocks/>
          </p:cNvSpPr>
          <p:nvPr/>
        </p:nvSpPr>
        <p:spPr>
          <a:xfrm>
            <a:off x="-1" y="768082"/>
            <a:ext cx="5325289" cy="1196176"/>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18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rPr>
              <a:t>To improve momentum resolution at large </a:t>
            </a:r>
            <a:r>
              <a:rPr kumimoji="0" lang="en-US" sz="1800" i="0" u="none" strike="noStrike" kern="1200" cap="none" spc="0" normalizeH="0" baseline="0" noProof="0" dirty="0" err="1">
                <a:ln>
                  <a:noFill/>
                </a:ln>
                <a:solidFill>
                  <a:srgbClr val="000000"/>
                </a:solidFill>
                <a:effectLst/>
                <a:uLnTx/>
                <a:uFill>
                  <a:solidFill>
                    <a:srgbClr val="000000"/>
                  </a:solidFill>
                </a:uFill>
                <a:latin typeface="Arial"/>
                <a:ea typeface="+mn-ea"/>
                <a:cs typeface="+mn-cs"/>
                <a:sym typeface="Arial"/>
              </a:rPr>
              <a:t>rapidities</a:t>
            </a:r>
            <a:r>
              <a:rPr lang="en-US" sz="1800" dirty="0">
                <a:solidFill>
                  <a:srgbClr val="000000"/>
                </a:solidFill>
                <a:uFill>
                  <a:solidFill>
                    <a:srgbClr val="000000"/>
                  </a:solidFill>
                </a:uFill>
                <a:latin typeface="Arial"/>
                <a:sym typeface="Arial"/>
              </a:rPr>
              <a:t>. </a:t>
            </a:r>
            <a:endParaRPr kumimoji="0" lang="en-US" sz="18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18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rPr>
              <a:t>Spatial resolution</a:t>
            </a:r>
            <a:r>
              <a:rPr lang="en-US" sz="1800" dirty="0">
                <a:solidFill>
                  <a:srgbClr val="000000"/>
                </a:solidFill>
                <a:uFill>
                  <a:solidFill>
                    <a:srgbClr val="000000"/>
                  </a:solidFill>
                </a:uFill>
                <a:latin typeface="Arial"/>
                <a:sym typeface="Arial"/>
              </a:rPr>
              <a:t> well below 100 </a:t>
            </a:r>
            <a:r>
              <a:rPr lang="en-US" sz="1800" dirty="0">
                <a:solidFill>
                  <a:srgbClr val="000000"/>
                </a:solidFill>
                <a:uFill>
                  <a:solidFill>
                    <a:srgbClr val="000000"/>
                  </a:solidFill>
                </a:uFill>
                <a:latin typeface="Symbol" pitchFamily="2" charset="2"/>
                <a:sym typeface="Arial"/>
              </a:rPr>
              <a:t>m</a:t>
            </a:r>
            <a:r>
              <a:rPr lang="en-US" sz="1800" dirty="0">
                <a:solidFill>
                  <a:srgbClr val="000000"/>
                </a:solidFill>
                <a:uFill>
                  <a:solidFill>
                    <a:srgbClr val="000000"/>
                  </a:solidFill>
                </a:uFill>
                <a:latin typeface="Arial"/>
                <a:sym typeface="Arial"/>
              </a:rPr>
              <a:t>m</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18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rPr>
              <a:t>Large</a:t>
            </a:r>
            <a:r>
              <a:rPr lang="en-US" sz="1800" dirty="0">
                <a:solidFill>
                  <a:srgbClr val="000000"/>
                </a:solidFill>
                <a:uFill>
                  <a:solidFill>
                    <a:srgbClr val="000000"/>
                  </a:solidFill>
                </a:uFill>
                <a:latin typeface="Arial"/>
                <a:sym typeface="Arial"/>
              </a:rPr>
              <a:t>-</a:t>
            </a:r>
            <a:r>
              <a:rPr kumimoji="0" lang="en-US" sz="18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rPr>
              <a:t>area detector</a:t>
            </a:r>
            <a:r>
              <a:rPr lang="en-US" sz="1800" dirty="0">
                <a:solidFill>
                  <a:srgbClr val="000000"/>
                </a:solidFill>
                <a:uFill>
                  <a:solidFill>
                    <a:srgbClr val="000000"/>
                  </a:solidFill>
                </a:uFill>
                <a:latin typeface="Arial"/>
                <a:sym typeface="Arial"/>
              </a:rPr>
              <a:t>s possible</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18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rPr>
              <a:t>Cost efficient compared to </a:t>
            </a:r>
            <a:r>
              <a:rPr kumimoji="0" lang="en-US" sz="20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rPr>
              <a:t>silicon</a:t>
            </a:r>
          </a:p>
        </p:txBody>
      </p:sp>
      <p:pic>
        <p:nvPicPr>
          <p:cNvPr id="10" name="Picture 9">
            <a:extLst>
              <a:ext uri="{FF2B5EF4-FFF2-40B4-BE49-F238E27FC236}">
                <a16:creationId xmlns:a16="http://schemas.microsoft.com/office/drawing/2014/main" id="{6885962D-410C-A74D-B5ED-6F27E9165829}"/>
              </a:ext>
            </a:extLst>
          </p:cNvPr>
          <p:cNvPicPr>
            <a:picLocks noChangeAspect="1"/>
          </p:cNvPicPr>
          <p:nvPr/>
        </p:nvPicPr>
        <p:blipFill>
          <a:blip r:embed="rId2"/>
          <a:stretch>
            <a:fillRect/>
          </a:stretch>
        </p:blipFill>
        <p:spPr>
          <a:xfrm>
            <a:off x="5242534" y="2119917"/>
            <a:ext cx="3509354" cy="2295708"/>
          </a:xfrm>
          <a:prstGeom prst="rect">
            <a:avLst/>
          </a:prstGeom>
          <a:solidFill>
            <a:schemeClr val="bg1"/>
          </a:solidFill>
          <a:ln>
            <a:solidFill>
              <a:schemeClr val="accent1">
                <a:shade val="50000"/>
              </a:schemeClr>
            </a:solidFill>
          </a:ln>
        </p:spPr>
      </p:pic>
      <p:sp>
        <p:nvSpPr>
          <p:cNvPr id="3" name="Rectangle 2">
            <a:extLst>
              <a:ext uri="{FF2B5EF4-FFF2-40B4-BE49-F238E27FC236}">
                <a16:creationId xmlns:a16="http://schemas.microsoft.com/office/drawing/2014/main" id="{C31B2D57-7AB0-4442-9E07-4EF544FCBD6A}"/>
              </a:ext>
            </a:extLst>
          </p:cNvPr>
          <p:cNvSpPr/>
          <p:nvPr/>
        </p:nvSpPr>
        <p:spPr>
          <a:xfrm>
            <a:off x="5433156" y="3521414"/>
            <a:ext cx="550728" cy="366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D74E76-EB6F-0D4C-9EE9-4EBBCFE01E0F}"/>
              </a:ext>
            </a:extLst>
          </p:cNvPr>
          <p:cNvSpPr/>
          <p:nvPr/>
        </p:nvSpPr>
        <p:spPr>
          <a:xfrm>
            <a:off x="5659790" y="4044169"/>
            <a:ext cx="324094" cy="224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8652AF1-9C89-F14A-A6C8-F3DB4270E4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47" t="17013" r="3284" b="13609"/>
          <a:stretch/>
        </p:blipFill>
        <p:spPr>
          <a:xfrm flipH="1">
            <a:off x="5325289" y="4591226"/>
            <a:ext cx="3343845" cy="1944723"/>
          </a:xfrm>
          <a:prstGeom prst="rect">
            <a:avLst/>
          </a:prstGeom>
        </p:spPr>
      </p:pic>
      <p:sp>
        <p:nvSpPr>
          <p:cNvPr id="13" name="TextBox 12">
            <a:extLst>
              <a:ext uri="{FF2B5EF4-FFF2-40B4-BE49-F238E27FC236}">
                <a16:creationId xmlns:a16="http://schemas.microsoft.com/office/drawing/2014/main" id="{5340250B-2A07-CE40-BF54-8F82AB381271}"/>
              </a:ext>
            </a:extLst>
          </p:cNvPr>
          <p:cNvSpPr txBox="1"/>
          <p:nvPr/>
        </p:nvSpPr>
        <p:spPr>
          <a:xfrm>
            <a:off x="5422670" y="6213214"/>
            <a:ext cx="2412840" cy="276999"/>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EIC R&amp;D: large 2D GEM module</a:t>
            </a:r>
          </a:p>
        </p:txBody>
      </p:sp>
      <p:pic>
        <p:nvPicPr>
          <p:cNvPr id="15" name="Picture 14" descr="A close up of a sign&#10;&#10;Description automatically generated">
            <a:extLst>
              <a:ext uri="{FF2B5EF4-FFF2-40B4-BE49-F238E27FC236}">
                <a16:creationId xmlns:a16="http://schemas.microsoft.com/office/drawing/2014/main" id="{56C3F1AD-06CE-4241-BC52-36333A338E9B}"/>
              </a:ext>
            </a:extLst>
          </p:cNvPr>
          <p:cNvPicPr>
            <a:picLocks noChangeAspect="1"/>
          </p:cNvPicPr>
          <p:nvPr/>
        </p:nvPicPr>
        <p:blipFill>
          <a:blip r:embed="rId4"/>
          <a:stretch>
            <a:fillRect/>
          </a:stretch>
        </p:blipFill>
        <p:spPr>
          <a:xfrm>
            <a:off x="5422669" y="4698643"/>
            <a:ext cx="808236" cy="655569"/>
          </a:xfrm>
          <a:prstGeom prst="rect">
            <a:avLst/>
          </a:prstGeom>
        </p:spPr>
      </p:pic>
      <p:sp>
        <p:nvSpPr>
          <p:cNvPr id="16" name="TextBox 15">
            <a:extLst>
              <a:ext uri="{FF2B5EF4-FFF2-40B4-BE49-F238E27FC236}">
                <a16:creationId xmlns:a16="http://schemas.microsoft.com/office/drawing/2014/main" id="{9164A7AE-7F2C-CE41-9BE3-7571119BF49F}"/>
              </a:ext>
            </a:extLst>
          </p:cNvPr>
          <p:cNvSpPr txBox="1"/>
          <p:nvPr/>
        </p:nvSpPr>
        <p:spPr>
          <a:xfrm>
            <a:off x="6358849" y="5467907"/>
            <a:ext cx="744114" cy="276999"/>
          </a:xfrm>
          <a:prstGeom prst="rect">
            <a:avLst/>
          </a:prstGeom>
          <a:noFill/>
        </p:spPr>
        <p:txBody>
          <a:bodyPr wrap="none" rtlCol="0">
            <a:spAutoFit/>
          </a:bodyPr>
          <a:lstStyle/>
          <a:p>
            <a:r>
              <a:rPr lang="en-US" sz="1200">
                <a:solidFill>
                  <a:schemeClr val="bg1"/>
                </a:solidFill>
              </a:rPr>
              <a:t>~900mm</a:t>
            </a:r>
          </a:p>
        </p:txBody>
      </p:sp>
      <p:cxnSp>
        <p:nvCxnSpPr>
          <p:cNvPr id="17" name="Straight Arrow Connector 16">
            <a:extLst>
              <a:ext uri="{FF2B5EF4-FFF2-40B4-BE49-F238E27FC236}">
                <a16:creationId xmlns:a16="http://schemas.microsoft.com/office/drawing/2014/main" id="{CA4944E7-69B3-FF4B-B828-D202F01E8BBC}"/>
              </a:ext>
            </a:extLst>
          </p:cNvPr>
          <p:cNvCxnSpPr>
            <a:cxnSpLocks/>
          </p:cNvCxnSpPr>
          <p:nvPr/>
        </p:nvCxnSpPr>
        <p:spPr>
          <a:xfrm>
            <a:off x="5433156" y="5480309"/>
            <a:ext cx="2186844" cy="0"/>
          </a:xfrm>
          <a:prstGeom prst="straightConnector1">
            <a:avLst/>
          </a:prstGeom>
          <a:ln>
            <a:solidFill>
              <a:schemeClr val="bg1"/>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Chart, pie chart&#10;&#10;Description automatically generated">
            <a:extLst>
              <a:ext uri="{FF2B5EF4-FFF2-40B4-BE49-F238E27FC236}">
                <a16:creationId xmlns:a16="http://schemas.microsoft.com/office/drawing/2014/main" id="{C92D993A-CE9C-C942-9B71-327B53564768}"/>
              </a:ext>
            </a:extLst>
          </p:cNvPr>
          <p:cNvPicPr>
            <a:picLocks noChangeAspect="1"/>
          </p:cNvPicPr>
          <p:nvPr/>
        </p:nvPicPr>
        <p:blipFill rotWithShape="1">
          <a:blip r:embed="rId5"/>
          <a:srcRect b="8756"/>
          <a:stretch/>
        </p:blipFill>
        <p:spPr>
          <a:xfrm>
            <a:off x="182671" y="2599342"/>
            <a:ext cx="3562754" cy="2179038"/>
          </a:xfrm>
          <a:prstGeom prst="rect">
            <a:avLst/>
          </a:prstGeom>
        </p:spPr>
      </p:pic>
      <p:pic>
        <p:nvPicPr>
          <p:cNvPr id="22" name="Picture 21" descr="Chart, scatter chart&#10;&#10;Description automatically generated">
            <a:extLst>
              <a:ext uri="{FF2B5EF4-FFF2-40B4-BE49-F238E27FC236}">
                <a16:creationId xmlns:a16="http://schemas.microsoft.com/office/drawing/2014/main" id="{F81622F0-126D-5F42-823B-C53191AB5C8D}"/>
              </a:ext>
            </a:extLst>
          </p:cNvPr>
          <p:cNvPicPr>
            <a:picLocks noChangeAspect="1"/>
          </p:cNvPicPr>
          <p:nvPr/>
        </p:nvPicPr>
        <p:blipFill>
          <a:blip r:embed="rId6"/>
          <a:stretch>
            <a:fillRect/>
          </a:stretch>
        </p:blipFill>
        <p:spPr>
          <a:xfrm>
            <a:off x="1277655" y="4860842"/>
            <a:ext cx="3319540" cy="1856566"/>
          </a:xfrm>
          <a:prstGeom prst="rect">
            <a:avLst/>
          </a:prstGeom>
          <a:ln>
            <a:solidFill>
              <a:schemeClr val="tx1"/>
            </a:solidFill>
          </a:ln>
        </p:spPr>
      </p:pic>
      <p:pic>
        <p:nvPicPr>
          <p:cNvPr id="8" name="Picture 7">
            <a:extLst>
              <a:ext uri="{FF2B5EF4-FFF2-40B4-BE49-F238E27FC236}">
                <a16:creationId xmlns:a16="http://schemas.microsoft.com/office/drawing/2014/main" id="{0CA67EEC-3A01-C741-92FB-119D3C6AF819}"/>
              </a:ext>
            </a:extLst>
          </p:cNvPr>
          <p:cNvPicPr>
            <a:picLocks noChangeAspect="1"/>
          </p:cNvPicPr>
          <p:nvPr/>
        </p:nvPicPr>
        <p:blipFill>
          <a:blip r:embed="rId7"/>
          <a:stretch>
            <a:fillRect/>
          </a:stretch>
        </p:blipFill>
        <p:spPr>
          <a:xfrm>
            <a:off x="5433156" y="171778"/>
            <a:ext cx="3639786" cy="1543415"/>
          </a:xfrm>
          <a:prstGeom prst="rect">
            <a:avLst/>
          </a:prstGeom>
        </p:spPr>
      </p:pic>
      <p:sp>
        <p:nvSpPr>
          <p:cNvPr id="5" name="Date Placeholder 4">
            <a:extLst>
              <a:ext uri="{FF2B5EF4-FFF2-40B4-BE49-F238E27FC236}">
                <a16:creationId xmlns:a16="http://schemas.microsoft.com/office/drawing/2014/main" id="{AA0B48C9-8ADC-A349-AE42-D1385AAEAAEF}"/>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25858652"/>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42</a:t>
            </a:fld>
            <a:endParaRPr lang="en-US"/>
          </a:p>
        </p:txBody>
      </p:sp>
      <p:sp>
        <p:nvSpPr>
          <p:cNvPr id="2" name="Title 1"/>
          <p:cNvSpPr>
            <a:spLocks noGrp="1"/>
          </p:cNvSpPr>
          <p:nvPr>
            <p:ph type="title"/>
          </p:nvPr>
        </p:nvSpPr>
        <p:spPr/>
        <p:txBody>
          <a:bodyPr>
            <a:noAutofit/>
          </a:bodyPr>
          <a:lstStyle/>
          <a:p>
            <a:pPr algn="l"/>
            <a:r>
              <a:rPr lang="en-US" dirty="0"/>
              <a:t>Central tracker </a:t>
            </a:r>
          </a:p>
        </p:txBody>
      </p:sp>
      <p:pic>
        <p:nvPicPr>
          <p:cNvPr id="7" name="Picture 6" descr="A picture containing wheel&#10;&#10;Description automatically generated">
            <a:extLst>
              <a:ext uri="{FF2B5EF4-FFF2-40B4-BE49-F238E27FC236}">
                <a16:creationId xmlns:a16="http://schemas.microsoft.com/office/drawing/2014/main" id="{8DC2820D-5418-E949-ADC8-C96EA91C2B7B}"/>
              </a:ext>
            </a:extLst>
          </p:cNvPr>
          <p:cNvPicPr>
            <a:picLocks noChangeAspect="1"/>
          </p:cNvPicPr>
          <p:nvPr/>
        </p:nvPicPr>
        <p:blipFill>
          <a:blip r:embed="rId2"/>
          <a:stretch>
            <a:fillRect/>
          </a:stretch>
        </p:blipFill>
        <p:spPr>
          <a:xfrm>
            <a:off x="1672704" y="4920520"/>
            <a:ext cx="3631680" cy="1720005"/>
          </a:xfrm>
          <a:prstGeom prst="rect">
            <a:avLst/>
          </a:prstGeom>
          <a:ln>
            <a:solidFill>
              <a:srgbClr val="000000"/>
            </a:solidFill>
          </a:ln>
        </p:spPr>
      </p:pic>
      <p:pic>
        <p:nvPicPr>
          <p:cNvPr id="3" name="Picture 2">
            <a:extLst>
              <a:ext uri="{FF2B5EF4-FFF2-40B4-BE49-F238E27FC236}">
                <a16:creationId xmlns:a16="http://schemas.microsoft.com/office/drawing/2014/main" id="{6FB3CDEE-607D-4745-BA96-FAB412AC3022}"/>
              </a:ext>
            </a:extLst>
          </p:cNvPr>
          <p:cNvPicPr>
            <a:picLocks noChangeAspect="1"/>
          </p:cNvPicPr>
          <p:nvPr/>
        </p:nvPicPr>
        <p:blipFill rotWithShape="1">
          <a:blip r:embed="rId3"/>
          <a:srcRect l="7598" t="16063"/>
          <a:stretch/>
        </p:blipFill>
        <p:spPr>
          <a:xfrm>
            <a:off x="14930" y="2204454"/>
            <a:ext cx="4134408" cy="2716066"/>
          </a:xfrm>
          <a:prstGeom prst="rect">
            <a:avLst/>
          </a:prstGeom>
          <a:ln>
            <a:noFill/>
          </a:ln>
        </p:spPr>
      </p:pic>
      <p:sp>
        <p:nvSpPr>
          <p:cNvPr id="6" name="TextBox 5">
            <a:extLst>
              <a:ext uri="{FF2B5EF4-FFF2-40B4-BE49-F238E27FC236}">
                <a16:creationId xmlns:a16="http://schemas.microsoft.com/office/drawing/2014/main" id="{21DC7A4B-6968-0F4B-918B-2B2772B735AA}"/>
              </a:ext>
            </a:extLst>
          </p:cNvPr>
          <p:cNvSpPr txBox="1"/>
          <p:nvPr/>
        </p:nvSpPr>
        <p:spPr>
          <a:xfrm>
            <a:off x="2899796" y="4656496"/>
            <a:ext cx="2512547" cy="307777"/>
          </a:xfrm>
          <a:prstGeom prst="rect">
            <a:avLst/>
          </a:prstGeom>
          <a:noFill/>
        </p:spPr>
        <p:txBody>
          <a:bodyPr wrap="none" rtlCol="0">
            <a:spAutoFit/>
          </a:bodyPr>
          <a:lstStyle/>
          <a:p>
            <a:r>
              <a:rPr lang="en-US" sz="1400"/>
              <a:t>Possible endcap upgrade for EIC</a:t>
            </a:r>
          </a:p>
        </p:txBody>
      </p:sp>
      <p:sp>
        <p:nvSpPr>
          <p:cNvPr id="18" name="Concept Detectors…">
            <a:extLst>
              <a:ext uri="{FF2B5EF4-FFF2-40B4-BE49-F238E27FC236}">
                <a16:creationId xmlns:a16="http://schemas.microsoft.com/office/drawing/2014/main" id="{6C6E4782-7A5A-9847-BDD3-999AAF652A65}"/>
              </a:ext>
            </a:extLst>
          </p:cNvPr>
          <p:cNvSpPr txBox="1">
            <a:spLocks/>
          </p:cNvSpPr>
          <p:nvPr/>
        </p:nvSpPr>
        <p:spPr>
          <a:xfrm>
            <a:off x="139212" y="767218"/>
            <a:ext cx="5381090" cy="1352479"/>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a:solidFill>
                  <a:srgbClr val="000000"/>
                </a:solidFill>
                <a:uFill>
                  <a:solidFill>
                    <a:srgbClr val="000000"/>
                  </a:solidFill>
                </a:uFill>
                <a:latin typeface="Arial"/>
                <a:sym typeface="Arial"/>
              </a:rPr>
              <a:t>For momentum reconstruction </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a:solidFill>
                  <a:srgbClr val="000000"/>
                </a:solidFill>
                <a:uFill>
                  <a:solidFill>
                    <a:srgbClr val="000000"/>
                  </a:solidFill>
                </a:uFill>
                <a:latin typeface="Arial"/>
                <a:sym typeface="Arial"/>
              </a:rPr>
              <a:t>TPC: low material budget tracker </a:t>
            </a:r>
          </a:p>
          <a:p>
            <a:pPr marL="0" marR="41275" lvl="0" indent="0" algn="l" defTabSz="912853" rtl="0" eaLnBrk="1" fontAlgn="auto" latinLnBrk="0" hangingPunct="1">
              <a:lnSpc>
                <a:spcPct val="100000"/>
              </a:lnSpc>
              <a:spcBef>
                <a:spcPct val="20000"/>
              </a:spcBef>
              <a:spcAft>
                <a:spcPts val="0"/>
              </a:spcAft>
              <a:buClr>
                <a:srgbClr val="FF2600"/>
              </a:buClr>
              <a:buSzPct val="175000"/>
              <a:buNone/>
              <a:tabLst/>
              <a:defRPr sz="2200">
                <a:solidFill>
                  <a:srgbClr val="000000"/>
                </a:solidFill>
                <a:uFill>
                  <a:solidFill>
                    <a:srgbClr val="000000"/>
                  </a:solidFill>
                </a:uFill>
                <a:latin typeface="+mn-lt"/>
                <a:ea typeface="+mn-ea"/>
                <a:cs typeface="+mn-cs"/>
                <a:sym typeface="Arial"/>
              </a:defRPr>
            </a:pPr>
            <a:r>
              <a:rPr lang="en-US" sz="1800">
                <a:solidFill>
                  <a:srgbClr val="000000"/>
                </a:solidFill>
                <a:uFill>
                  <a:solidFill>
                    <a:srgbClr val="000000"/>
                  </a:solidFill>
                </a:uFill>
                <a:latin typeface="Arial"/>
                <a:sym typeface="Arial"/>
              </a:rPr>
              <a:t>     (similar to STAR, </a:t>
            </a:r>
            <a:r>
              <a:rPr lang="en-US" sz="1800" err="1">
                <a:solidFill>
                  <a:srgbClr val="000000"/>
                </a:solidFill>
                <a:uFill>
                  <a:solidFill>
                    <a:srgbClr val="000000"/>
                  </a:solidFill>
                </a:uFill>
                <a:latin typeface="Arial"/>
                <a:sym typeface="Arial"/>
              </a:rPr>
              <a:t>sPHENIX</a:t>
            </a:r>
            <a:r>
              <a:rPr lang="en-US" sz="1800">
                <a:solidFill>
                  <a:srgbClr val="000000"/>
                </a:solidFill>
                <a:uFill>
                  <a:solidFill>
                    <a:srgbClr val="000000"/>
                  </a:solidFill>
                </a:uFill>
                <a:latin typeface="Arial"/>
                <a:sym typeface="Arial"/>
              </a:rPr>
              <a:t>,  ALICE... )</a:t>
            </a:r>
            <a:endParaRPr kumimoji="0" lang="en-US" sz="18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a:solidFill>
                  <a:srgbClr val="000000"/>
                </a:solidFill>
                <a:uFill>
                  <a:solidFill>
                    <a:srgbClr val="000000"/>
                  </a:solidFill>
                </a:uFill>
                <a:latin typeface="Arial"/>
                <a:sym typeface="Arial"/>
              </a:rPr>
              <a:t>Sufficient </a:t>
            </a:r>
            <a:r>
              <a:rPr kumimoji="0" lang="en-US" sz="18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rPr>
              <a:t>spatial resolution</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a:solidFill>
                  <a:srgbClr val="000000"/>
                </a:solidFill>
                <a:uFill>
                  <a:solidFill>
                    <a:srgbClr val="000000"/>
                  </a:solidFill>
                </a:uFill>
                <a:latin typeface="Arial"/>
                <a:sym typeface="Arial"/>
              </a:rPr>
              <a:t>dE/dx for low-momentum PID</a:t>
            </a:r>
            <a:endParaRPr kumimoji="0" lang="en-US" sz="18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p:txBody>
      </p:sp>
      <p:pic>
        <p:nvPicPr>
          <p:cNvPr id="29" name="Picture 28">
            <a:extLst>
              <a:ext uri="{FF2B5EF4-FFF2-40B4-BE49-F238E27FC236}">
                <a16:creationId xmlns:a16="http://schemas.microsoft.com/office/drawing/2014/main" id="{AABA7B19-8FC7-074A-AA0A-1F45C6871302}"/>
              </a:ext>
            </a:extLst>
          </p:cNvPr>
          <p:cNvPicPr>
            <a:picLocks noChangeAspect="1"/>
          </p:cNvPicPr>
          <p:nvPr/>
        </p:nvPicPr>
        <p:blipFill rotWithShape="1">
          <a:blip r:embed="rId4"/>
          <a:srcRect t="4303" r="8397"/>
          <a:stretch/>
        </p:blipFill>
        <p:spPr>
          <a:xfrm>
            <a:off x="5387996" y="1403791"/>
            <a:ext cx="3340539" cy="2510242"/>
          </a:xfrm>
          <a:prstGeom prst="rect">
            <a:avLst/>
          </a:prstGeom>
        </p:spPr>
      </p:pic>
      <p:sp>
        <p:nvSpPr>
          <p:cNvPr id="21" name="TextBox 20">
            <a:extLst>
              <a:ext uri="{FF2B5EF4-FFF2-40B4-BE49-F238E27FC236}">
                <a16:creationId xmlns:a16="http://schemas.microsoft.com/office/drawing/2014/main" id="{9A7F7197-7911-AF4C-8615-684C04E51B85}"/>
              </a:ext>
            </a:extLst>
          </p:cNvPr>
          <p:cNvSpPr txBox="1"/>
          <p:nvPr/>
        </p:nvSpPr>
        <p:spPr>
          <a:xfrm>
            <a:off x="7786138" y="1722583"/>
            <a:ext cx="870751" cy="307777"/>
          </a:xfrm>
          <a:prstGeom prst="rect">
            <a:avLst/>
          </a:prstGeom>
          <a:noFill/>
        </p:spPr>
        <p:txBody>
          <a:bodyPr wrap="none" rtlCol="0">
            <a:spAutoFit/>
          </a:bodyPr>
          <a:lstStyle/>
          <a:p>
            <a:r>
              <a:rPr lang="en-US" sz="1400"/>
              <a:t>-1 &lt; </a:t>
            </a:r>
            <a:r>
              <a:rPr lang="en-US" sz="1400">
                <a:latin typeface="Symbol" pitchFamily="2" charset="2"/>
              </a:rPr>
              <a:t>h</a:t>
            </a:r>
            <a:r>
              <a:rPr lang="en-US" sz="1400"/>
              <a:t> &lt; 1</a:t>
            </a:r>
          </a:p>
        </p:txBody>
      </p:sp>
      <p:pic>
        <p:nvPicPr>
          <p:cNvPr id="8" name="Picture 7">
            <a:extLst>
              <a:ext uri="{FF2B5EF4-FFF2-40B4-BE49-F238E27FC236}">
                <a16:creationId xmlns:a16="http://schemas.microsoft.com/office/drawing/2014/main" id="{0518FAFB-1B86-AF48-8A36-855D82E1B7FD}"/>
              </a:ext>
            </a:extLst>
          </p:cNvPr>
          <p:cNvPicPr>
            <a:picLocks noChangeAspect="1"/>
          </p:cNvPicPr>
          <p:nvPr/>
        </p:nvPicPr>
        <p:blipFill>
          <a:blip r:embed="rId5"/>
          <a:stretch>
            <a:fillRect/>
          </a:stretch>
        </p:blipFill>
        <p:spPr>
          <a:xfrm>
            <a:off x="5788239" y="30107"/>
            <a:ext cx="3039637" cy="1288928"/>
          </a:xfrm>
          <a:prstGeom prst="rect">
            <a:avLst/>
          </a:prstGeom>
        </p:spPr>
      </p:pic>
      <p:pic>
        <p:nvPicPr>
          <p:cNvPr id="13" name="Picture 12" descr="Diagram&#10;&#10;Description automatically generated">
            <a:extLst>
              <a:ext uri="{FF2B5EF4-FFF2-40B4-BE49-F238E27FC236}">
                <a16:creationId xmlns:a16="http://schemas.microsoft.com/office/drawing/2014/main" id="{45E00999-4F0D-1045-A35C-60DEBB0458BC}"/>
              </a:ext>
            </a:extLst>
          </p:cNvPr>
          <p:cNvPicPr>
            <a:picLocks noChangeAspect="1"/>
          </p:cNvPicPr>
          <p:nvPr/>
        </p:nvPicPr>
        <p:blipFill rotWithShape="1">
          <a:blip r:embed="rId6"/>
          <a:srcRect t="4627"/>
          <a:stretch/>
        </p:blipFill>
        <p:spPr>
          <a:xfrm>
            <a:off x="5520302" y="4136840"/>
            <a:ext cx="3383314" cy="2219511"/>
          </a:xfrm>
          <a:prstGeom prst="rect">
            <a:avLst/>
          </a:prstGeom>
        </p:spPr>
      </p:pic>
      <p:sp>
        <p:nvSpPr>
          <p:cNvPr id="14" name="Oval 13">
            <a:extLst>
              <a:ext uri="{FF2B5EF4-FFF2-40B4-BE49-F238E27FC236}">
                <a16:creationId xmlns:a16="http://schemas.microsoft.com/office/drawing/2014/main" id="{FB876E40-1A0A-9348-B873-31A3046D0003}"/>
              </a:ext>
            </a:extLst>
          </p:cNvPr>
          <p:cNvSpPr/>
          <p:nvPr/>
        </p:nvSpPr>
        <p:spPr>
          <a:xfrm>
            <a:off x="6086133" y="4694110"/>
            <a:ext cx="1832930" cy="5403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12891457-A56C-5849-B4F2-8BC25F5C2596}"/>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4115734595"/>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a:extLst>
              <a:ext uri="{FF2B5EF4-FFF2-40B4-BE49-F238E27FC236}">
                <a16:creationId xmlns:a16="http://schemas.microsoft.com/office/drawing/2014/main" id="{3C600326-03F4-3A42-874E-146C6186E837}"/>
              </a:ext>
            </a:extLst>
          </p:cNvPr>
          <p:cNvSpPr/>
          <p:nvPr/>
        </p:nvSpPr>
        <p:spPr>
          <a:xfrm>
            <a:off x="0" y="1986198"/>
            <a:ext cx="4500595" cy="4817589"/>
          </a:xfrm>
          <a:prstGeom prst="roundRect">
            <a:avLst>
              <a:gd name="adj" fmla="val 6568"/>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83ACE9C4-D8FD-2740-895C-356D032FEFCE}"/>
              </a:ext>
            </a:extLst>
          </p:cNvPr>
          <p:cNvSpPr/>
          <p:nvPr/>
        </p:nvSpPr>
        <p:spPr>
          <a:xfrm>
            <a:off x="4580063" y="1960741"/>
            <a:ext cx="4500595" cy="4762198"/>
          </a:xfrm>
          <a:prstGeom prst="roundRect">
            <a:avLst>
              <a:gd name="adj" fmla="val 6568"/>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43</a:t>
            </a:fld>
            <a:endParaRPr lang="en-US"/>
          </a:p>
        </p:txBody>
      </p:sp>
      <p:sp>
        <p:nvSpPr>
          <p:cNvPr id="2" name="Title 1"/>
          <p:cNvSpPr>
            <a:spLocks noGrp="1"/>
          </p:cNvSpPr>
          <p:nvPr>
            <p:ph type="title"/>
          </p:nvPr>
        </p:nvSpPr>
        <p:spPr/>
        <p:txBody>
          <a:bodyPr>
            <a:noAutofit/>
          </a:bodyPr>
          <a:lstStyle/>
          <a:p>
            <a:pPr algn="l"/>
            <a:r>
              <a:rPr lang="en-US"/>
              <a:t>Sampling </a:t>
            </a:r>
            <a:r>
              <a:rPr lang="en-US" err="1"/>
              <a:t>EmCal</a:t>
            </a:r>
            <a:endParaRPr lang="en-US"/>
          </a:p>
        </p:txBody>
      </p:sp>
      <p:pic>
        <p:nvPicPr>
          <p:cNvPr id="17" name="Picture 16" descr="A picture containing graphical user interface, diagram&#10;&#10;Description automatically generated">
            <a:extLst>
              <a:ext uri="{FF2B5EF4-FFF2-40B4-BE49-F238E27FC236}">
                <a16:creationId xmlns:a16="http://schemas.microsoft.com/office/drawing/2014/main" id="{2588736B-BE3F-444E-A476-531DEB0D8CE8}"/>
              </a:ext>
            </a:extLst>
          </p:cNvPr>
          <p:cNvPicPr>
            <a:picLocks noChangeAspect="1"/>
          </p:cNvPicPr>
          <p:nvPr/>
        </p:nvPicPr>
        <p:blipFill>
          <a:blip r:embed="rId2"/>
          <a:stretch>
            <a:fillRect/>
          </a:stretch>
        </p:blipFill>
        <p:spPr>
          <a:xfrm>
            <a:off x="4965602" y="4296608"/>
            <a:ext cx="3803650" cy="2373103"/>
          </a:xfrm>
          <a:prstGeom prst="rect">
            <a:avLst/>
          </a:prstGeom>
        </p:spPr>
      </p:pic>
      <p:sp>
        <p:nvSpPr>
          <p:cNvPr id="18" name="TextBox 17">
            <a:extLst>
              <a:ext uri="{FF2B5EF4-FFF2-40B4-BE49-F238E27FC236}">
                <a16:creationId xmlns:a16="http://schemas.microsoft.com/office/drawing/2014/main" id="{7E2A4214-5D91-FA41-B3A7-25C50070A40B}"/>
              </a:ext>
            </a:extLst>
          </p:cNvPr>
          <p:cNvSpPr txBox="1"/>
          <p:nvPr/>
        </p:nvSpPr>
        <p:spPr>
          <a:xfrm>
            <a:off x="6867427" y="5822111"/>
            <a:ext cx="1508746" cy="276999"/>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a:rPr>
              <a:t>~13.3%/√E + 3.5% </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6" name="Picture 25">
            <a:extLst>
              <a:ext uri="{FF2B5EF4-FFF2-40B4-BE49-F238E27FC236}">
                <a16:creationId xmlns:a16="http://schemas.microsoft.com/office/drawing/2014/main" id="{42ED31FD-84CC-1349-A03B-820C0350E7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19" t="7895" r="6093" b="4678"/>
          <a:stretch/>
        </p:blipFill>
        <p:spPr>
          <a:xfrm>
            <a:off x="5246174" y="2446429"/>
            <a:ext cx="1700490" cy="1310429"/>
          </a:xfrm>
          <a:prstGeom prst="rect">
            <a:avLst/>
          </a:prstGeom>
        </p:spPr>
      </p:pic>
      <p:sp>
        <p:nvSpPr>
          <p:cNvPr id="28" name="TextBox 27">
            <a:extLst>
              <a:ext uri="{FF2B5EF4-FFF2-40B4-BE49-F238E27FC236}">
                <a16:creationId xmlns:a16="http://schemas.microsoft.com/office/drawing/2014/main" id="{73479E00-EE05-534A-B989-C9A0E4A948FC}"/>
              </a:ext>
            </a:extLst>
          </p:cNvPr>
          <p:cNvSpPr txBox="1"/>
          <p:nvPr/>
        </p:nvSpPr>
        <p:spPr>
          <a:xfrm>
            <a:off x="4282437" y="3977330"/>
            <a:ext cx="5169979" cy="369332"/>
          </a:xfrm>
          <a:prstGeom prst="rect">
            <a:avLst/>
          </a:prstGeom>
          <a:noFill/>
        </p:spPr>
        <p:txBody>
          <a:bodyPr wrap="square" rtlCol="0">
            <a:spAutoFit/>
          </a:bodyPr>
          <a:lstStyle/>
          <a:p>
            <a:pPr algn="ctr"/>
            <a:r>
              <a:rPr lang="en-US"/>
              <a:t>Light collection uniformity can yet be improved</a:t>
            </a:r>
          </a:p>
        </p:txBody>
      </p:sp>
      <p:pic>
        <p:nvPicPr>
          <p:cNvPr id="29" name="Picture 28">
            <a:extLst>
              <a:ext uri="{FF2B5EF4-FFF2-40B4-BE49-F238E27FC236}">
                <a16:creationId xmlns:a16="http://schemas.microsoft.com/office/drawing/2014/main" id="{80684F85-B9E2-3E42-A4AC-8989A910505D}"/>
              </a:ext>
            </a:extLst>
          </p:cNvPr>
          <p:cNvPicPr>
            <a:picLocks noChangeAspect="1"/>
          </p:cNvPicPr>
          <p:nvPr/>
        </p:nvPicPr>
        <p:blipFill>
          <a:blip r:embed="rId4"/>
          <a:stretch>
            <a:fillRect/>
          </a:stretch>
        </p:blipFill>
        <p:spPr>
          <a:xfrm>
            <a:off x="7187227" y="2062538"/>
            <a:ext cx="1752218" cy="1752218"/>
          </a:xfrm>
          <a:prstGeom prst="rect">
            <a:avLst/>
          </a:prstGeom>
        </p:spPr>
      </p:pic>
      <p:sp>
        <p:nvSpPr>
          <p:cNvPr id="30" name="TextBox 29">
            <a:extLst>
              <a:ext uri="{FF2B5EF4-FFF2-40B4-BE49-F238E27FC236}">
                <a16:creationId xmlns:a16="http://schemas.microsoft.com/office/drawing/2014/main" id="{2416461B-22C2-4643-90F5-08E28209DFA6}"/>
              </a:ext>
            </a:extLst>
          </p:cNvPr>
          <p:cNvSpPr txBox="1"/>
          <p:nvPr/>
        </p:nvSpPr>
        <p:spPr>
          <a:xfrm>
            <a:off x="4476163" y="3750999"/>
            <a:ext cx="4633769" cy="369332"/>
          </a:xfrm>
          <a:prstGeom prst="rect">
            <a:avLst/>
          </a:prstGeom>
          <a:noFill/>
        </p:spPr>
        <p:txBody>
          <a:bodyPr wrap="none" rtlCol="0">
            <a:spAutoFit/>
          </a:bodyPr>
          <a:lstStyle/>
          <a:p>
            <a:pPr algn="ctr"/>
            <a:r>
              <a:rPr lang="en-US">
                <a:solidFill>
                  <a:srgbClr val="00B0F0"/>
                </a:solidFill>
              </a:rPr>
              <a:t>Scintillating Fibers embedded in a W/epoxy mix</a:t>
            </a:r>
          </a:p>
        </p:txBody>
      </p:sp>
      <p:pic>
        <p:nvPicPr>
          <p:cNvPr id="31" name="图片 12" descr="20RadLength.png">
            <a:extLst>
              <a:ext uri="{FF2B5EF4-FFF2-40B4-BE49-F238E27FC236}">
                <a16:creationId xmlns:a16="http://schemas.microsoft.com/office/drawing/2014/main" id="{BBA7D198-99EE-9641-8D07-7C1D1F7B920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07861" y="4238107"/>
            <a:ext cx="3706358" cy="2483369"/>
          </a:xfrm>
          <a:prstGeom prst="rect">
            <a:avLst/>
          </a:prstGeom>
        </p:spPr>
      </p:pic>
      <p:pic>
        <p:nvPicPr>
          <p:cNvPr id="32" name="Picture 31">
            <a:extLst>
              <a:ext uri="{FF2B5EF4-FFF2-40B4-BE49-F238E27FC236}">
                <a16:creationId xmlns:a16="http://schemas.microsoft.com/office/drawing/2014/main" id="{B9D5CBD0-1013-5544-BAF1-0360397752DA}"/>
              </a:ext>
            </a:extLst>
          </p:cNvPr>
          <p:cNvPicPr/>
          <p:nvPr/>
        </p:nvPicPr>
        <p:blipFill rotWithShape="1">
          <a:blip r:embed="rId6" cstate="print">
            <a:extLst>
              <a:ext uri="{28A0092B-C50C-407E-A947-70E740481C1C}">
                <a14:useLocalDpi xmlns:a14="http://schemas.microsoft.com/office/drawing/2010/main" val="0"/>
              </a:ext>
            </a:extLst>
          </a:blip>
          <a:srcRect l="3612" t="15971" r="8493" b="1275"/>
          <a:stretch/>
        </p:blipFill>
        <p:spPr bwMode="auto">
          <a:xfrm>
            <a:off x="53832" y="2434143"/>
            <a:ext cx="2535096" cy="1671400"/>
          </a:xfrm>
          <a:prstGeom prst="rect">
            <a:avLst/>
          </a:prstGeom>
          <a:noFill/>
          <a:ln>
            <a:noFill/>
          </a:ln>
          <a:extLst>
            <a:ext uri="{53640926-AAD7-44d8-BBD7-CCE9431645EC}">
              <a14:shadowObscured xmlns:a14="http://schemas.microsoft.com/office/drawing/2010/main" xmlns=""/>
            </a:ext>
          </a:extLst>
        </p:spPr>
      </p:pic>
      <p:pic>
        <p:nvPicPr>
          <p:cNvPr id="33" name="Picture 32">
            <a:extLst>
              <a:ext uri="{FF2B5EF4-FFF2-40B4-BE49-F238E27FC236}">
                <a16:creationId xmlns:a16="http://schemas.microsoft.com/office/drawing/2014/main" id="{C3AF45EB-A4C7-784B-AB7B-17D6599919C7}"/>
              </a:ext>
            </a:extLst>
          </p:cNvPr>
          <p:cNvPicPr/>
          <p:nvPr/>
        </p:nvPicPr>
        <p:blipFill rotWithShape="1">
          <a:blip r:embed="rId7" cstate="print">
            <a:extLst>
              <a:ext uri="{28A0092B-C50C-407E-A947-70E740481C1C}">
                <a14:useLocalDpi xmlns:a14="http://schemas.microsoft.com/office/drawing/2010/main" val="0"/>
              </a:ext>
            </a:extLst>
          </a:blip>
          <a:srcRect b="16212"/>
          <a:stretch/>
        </p:blipFill>
        <p:spPr bwMode="auto">
          <a:xfrm>
            <a:off x="2110416" y="2416080"/>
            <a:ext cx="2069211" cy="1642634"/>
          </a:xfrm>
          <a:prstGeom prst="rect">
            <a:avLst/>
          </a:prstGeom>
          <a:noFill/>
          <a:ln>
            <a:noFill/>
          </a:ln>
        </p:spPr>
      </p:pic>
      <p:sp>
        <p:nvSpPr>
          <p:cNvPr id="3" name="Rectangle 2">
            <a:extLst>
              <a:ext uri="{FF2B5EF4-FFF2-40B4-BE49-F238E27FC236}">
                <a16:creationId xmlns:a16="http://schemas.microsoft.com/office/drawing/2014/main" id="{E2E7765A-631D-CB4A-84A3-119AD77EFE03}"/>
              </a:ext>
            </a:extLst>
          </p:cNvPr>
          <p:cNvSpPr/>
          <p:nvPr/>
        </p:nvSpPr>
        <p:spPr>
          <a:xfrm>
            <a:off x="4796806" y="1877411"/>
            <a:ext cx="2026324" cy="461665"/>
          </a:xfrm>
          <a:prstGeom prst="rect">
            <a:avLst/>
          </a:prstGeom>
        </p:spPr>
        <p:txBody>
          <a:bodyPr wrap="none">
            <a:spAutoFit/>
          </a:bodyPr>
          <a:lstStyle/>
          <a:p>
            <a:r>
              <a:rPr lang="en-US" sz="2400" b="1">
                <a:solidFill>
                  <a:srgbClr val="0070C0"/>
                </a:solidFill>
              </a:rPr>
              <a:t>W/</a:t>
            </a:r>
            <a:r>
              <a:rPr lang="en-US" sz="2400" b="1" err="1">
                <a:solidFill>
                  <a:srgbClr val="0070C0"/>
                </a:solidFill>
              </a:rPr>
              <a:t>SciFi</a:t>
            </a:r>
            <a:r>
              <a:rPr lang="en-US" sz="2400" b="1">
                <a:solidFill>
                  <a:srgbClr val="0070C0"/>
                </a:solidFill>
              </a:rPr>
              <a:t> </a:t>
            </a:r>
            <a:r>
              <a:rPr lang="en-US" sz="2400" b="1" err="1">
                <a:solidFill>
                  <a:srgbClr val="0070C0"/>
                </a:solidFill>
              </a:rPr>
              <a:t>spacal</a:t>
            </a:r>
            <a:endParaRPr lang="en-US" sz="2400" b="1">
              <a:solidFill>
                <a:srgbClr val="0070C0"/>
              </a:solidFill>
            </a:endParaRPr>
          </a:p>
        </p:txBody>
      </p:sp>
      <p:sp>
        <p:nvSpPr>
          <p:cNvPr id="5" name="Rectangle 4">
            <a:extLst>
              <a:ext uri="{FF2B5EF4-FFF2-40B4-BE49-F238E27FC236}">
                <a16:creationId xmlns:a16="http://schemas.microsoft.com/office/drawing/2014/main" id="{2EC5C8EA-2B8C-434B-9188-1E27E31C05DC}"/>
              </a:ext>
            </a:extLst>
          </p:cNvPr>
          <p:cNvSpPr/>
          <p:nvPr/>
        </p:nvSpPr>
        <p:spPr>
          <a:xfrm>
            <a:off x="263596" y="1986198"/>
            <a:ext cx="1771639" cy="400110"/>
          </a:xfrm>
          <a:prstGeom prst="rect">
            <a:avLst/>
          </a:prstGeom>
        </p:spPr>
        <p:txBody>
          <a:bodyPr wrap="none">
            <a:spAutoFit/>
          </a:bodyPr>
          <a:lstStyle/>
          <a:p>
            <a:r>
              <a:rPr lang="en-US" sz="2000" b="1" err="1">
                <a:solidFill>
                  <a:srgbClr val="0070C0"/>
                </a:solidFill>
              </a:rPr>
              <a:t>Pb</a:t>
            </a:r>
            <a:r>
              <a:rPr lang="en-US" sz="2000" b="1">
                <a:solidFill>
                  <a:srgbClr val="0070C0"/>
                </a:solidFill>
              </a:rPr>
              <a:t>/Sc </a:t>
            </a:r>
            <a:r>
              <a:rPr lang="en-US" sz="2000" b="1" err="1">
                <a:solidFill>
                  <a:srgbClr val="0070C0"/>
                </a:solidFill>
              </a:rPr>
              <a:t>shashlyk</a:t>
            </a:r>
            <a:endParaRPr lang="en-US" sz="2000" b="1">
              <a:solidFill>
                <a:srgbClr val="0070C0"/>
              </a:solidFill>
            </a:endParaRPr>
          </a:p>
        </p:txBody>
      </p:sp>
      <p:sp>
        <p:nvSpPr>
          <p:cNvPr id="6" name="Rectangle 5">
            <a:extLst>
              <a:ext uri="{FF2B5EF4-FFF2-40B4-BE49-F238E27FC236}">
                <a16:creationId xmlns:a16="http://schemas.microsoft.com/office/drawing/2014/main" id="{492913EC-F858-A545-A79D-D75D33096050}"/>
              </a:ext>
            </a:extLst>
          </p:cNvPr>
          <p:cNvSpPr/>
          <p:nvPr/>
        </p:nvSpPr>
        <p:spPr>
          <a:xfrm>
            <a:off x="0" y="370383"/>
            <a:ext cx="5379226" cy="1692771"/>
          </a:xfrm>
          <a:prstGeom prst="rect">
            <a:avLst/>
          </a:prstGeom>
        </p:spPr>
        <p:txBody>
          <a:bodyPr wrap="square">
            <a:spAutoFit/>
          </a:bodyPr>
          <a:lstStyle/>
          <a:p>
            <a:pPr marL="342900" marR="41275" lvl="0" indent="-342900">
              <a:buClr>
                <a:srgbClr val="FF2600"/>
              </a:buClr>
              <a:buSzPct val="175000"/>
              <a:buFont typeface="Arial" panose="020B0604020202020204" pitchFamily="34" charset="0"/>
              <a:buChar char="•"/>
              <a:defRPr sz="2200">
                <a:solidFill>
                  <a:srgbClr val="000000"/>
                </a:solidFill>
                <a:uFill>
                  <a:solidFill>
                    <a:srgbClr val="000000"/>
                  </a:solidFill>
                </a:uFill>
                <a:latin typeface="+mn-lt"/>
                <a:ea typeface="+mn-ea"/>
                <a:cs typeface="+mn-cs"/>
                <a:sym typeface="Arial"/>
              </a:defRPr>
            </a:pPr>
            <a:endParaRPr lang="en-US" sz="1600" dirty="0">
              <a:solidFill>
                <a:srgbClr val="000000"/>
              </a:solidFill>
              <a:uFill>
                <a:solidFill>
                  <a:srgbClr val="000000"/>
                </a:solidFill>
              </a:uFill>
              <a:latin typeface="Arial"/>
              <a:sym typeface="Arial"/>
            </a:endParaRPr>
          </a:p>
          <a:p>
            <a:pPr marL="342900" marR="41275" lvl="0" indent="-342900">
              <a:buClr>
                <a:srgbClr val="FF2600"/>
              </a:buClr>
              <a:buSzPct val="175000"/>
              <a:buFont typeface="Arial" panose="020B0604020202020204" pitchFamily="34" charset="0"/>
              <a:buChar char="•"/>
              <a:defRPr sz="2200">
                <a:solidFill>
                  <a:srgbClr val="000000"/>
                </a:solidFill>
                <a:uFill>
                  <a:solidFill>
                    <a:srgbClr val="000000"/>
                  </a:solidFill>
                </a:uFill>
                <a:latin typeface="+mn-lt"/>
                <a:ea typeface="+mn-ea"/>
                <a:cs typeface="+mn-cs"/>
                <a:sym typeface="Arial"/>
              </a:defRPr>
            </a:pPr>
            <a:r>
              <a:rPr lang="en-US" sz="2000" dirty="0">
                <a:solidFill>
                  <a:srgbClr val="000000"/>
                </a:solidFill>
                <a:uFill>
                  <a:solidFill>
                    <a:srgbClr val="000000"/>
                  </a:solidFill>
                </a:uFill>
                <a:latin typeface="Arial"/>
                <a:sym typeface="Arial"/>
              </a:rPr>
              <a:t>Well established technology</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Arial"/>
                <a:sym typeface="Arial"/>
              </a:rPr>
              <a:t>HERA-B, ALICE, PHENIX, PANDA, …</a:t>
            </a:r>
          </a:p>
          <a:p>
            <a:pPr marL="317500" marR="41275" lvl="0" indent="-317500" defTabSz="912853">
              <a:spcBef>
                <a:spcPct val="20000"/>
              </a:spcBef>
              <a:buClr>
                <a:srgbClr val="FF2600"/>
              </a:buClr>
              <a:buSzPct val="175000"/>
              <a:buFont typeface="Arial" pitchFamily="34" charset="0"/>
              <a:buChar char="•"/>
              <a:defRPr sz="2200">
                <a:solidFill>
                  <a:srgbClr val="000000"/>
                </a:solidFill>
                <a:uFill>
                  <a:solidFill>
                    <a:srgbClr val="000000"/>
                  </a:solidFill>
                </a:uFill>
                <a:latin typeface="+mn-lt"/>
                <a:ea typeface="+mn-ea"/>
                <a:cs typeface="+mn-cs"/>
                <a:sym typeface="Arial"/>
              </a:defRPr>
            </a:pPr>
            <a:r>
              <a:rPr lang="en-US" sz="2000" dirty="0">
                <a:solidFill>
                  <a:srgbClr val="000000"/>
                </a:solidFill>
                <a:uFill>
                  <a:solidFill>
                    <a:srgbClr val="000000"/>
                  </a:solidFill>
                </a:uFill>
                <a:latin typeface="Arial"/>
                <a:sym typeface="Arial"/>
              </a:rPr>
              <a:t>Medium energy resolution ~7..13%/√E</a:t>
            </a:r>
          </a:p>
          <a:p>
            <a:pPr marL="317500" marR="41275" lvl="0" indent="-317500" defTabSz="912853">
              <a:spcBef>
                <a:spcPct val="20000"/>
              </a:spcBef>
              <a:buClr>
                <a:srgbClr val="FF2600"/>
              </a:buClr>
              <a:buSzPct val="175000"/>
              <a:buFont typeface="Arial" pitchFamily="34" charset="0"/>
              <a:buChar char="•"/>
              <a:defRPr sz="2200">
                <a:solidFill>
                  <a:srgbClr val="000000"/>
                </a:solidFill>
                <a:uFill>
                  <a:solidFill>
                    <a:srgbClr val="000000"/>
                  </a:solidFill>
                </a:uFill>
                <a:latin typeface="+mn-lt"/>
                <a:ea typeface="+mn-ea"/>
                <a:cs typeface="+mn-cs"/>
                <a:sym typeface="Arial"/>
              </a:defRPr>
            </a:pPr>
            <a:r>
              <a:rPr lang="en-US" sz="2000" dirty="0">
                <a:solidFill>
                  <a:srgbClr val="000000"/>
                </a:solidFill>
                <a:uFill>
                  <a:solidFill>
                    <a:srgbClr val="000000"/>
                  </a:solidFill>
                </a:uFill>
                <a:latin typeface="Arial"/>
                <a:sym typeface="Arial"/>
              </a:rPr>
              <a:t>Compact (X</a:t>
            </a:r>
            <a:r>
              <a:rPr lang="en-US" sz="2000" baseline="-25000" dirty="0">
                <a:solidFill>
                  <a:srgbClr val="000000"/>
                </a:solidFill>
                <a:uFill>
                  <a:solidFill>
                    <a:srgbClr val="000000"/>
                  </a:solidFill>
                </a:uFill>
                <a:latin typeface="Arial"/>
                <a:sym typeface="Arial"/>
              </a:rPr>
              <a:t>0 </a:t>
            </a:r>
            <a:r>
              <a:rPr lang="en-US" sz="2000" dirty="0">
                <a:solidFill>
                  <a:srgbClr val="000000"/>
                </a:solidFill>
                <a:uFill>
                  <a:solidFill>
                    <a:srgbClr val="000000"/>
                  </a:solidFill>
                </a:uFill>
                <a:latin typeface="Arial"/>
                <a:sym typeface="Arial"/>
              </a:rPr>
              <a:t>~7mm or less), cost efficient</a:t>
            </a:r>
          </a:p>
        </p:txBody>
      </p:sp>
      <p:sp>
        <p:nvSpPr>
          <p:cNvPr id="7" name="Rectangle 6">
            <a:extLst>
              <a:ext uri="{FF2B5EF4-FFF2-40B4-BE49-F238E27FC236}">
                <a16:creationId xmlns:a16="http://schemas.microsoft.com/office/drawing/2014/main" id="{C8C2337D-ED01-D743-A867-F79DD2B4C2BD}"/>
              </a:ext>
            </a:extLst>
          </p:cNvPr>
          <p:cNvSpPr/>
          <p:nvPr/>
        </p:nvSpPr>
        <p:spPr>
          <a:xfrm>
            <a:off x="7045423" y="6111463"/>
            <a:ext cx="745766" cy="176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4C31630-E3FC-934B-8292-5F7C7EC915CF}"/>
              </a:ext>
            </a:extLst>
          </p:cNvPr>
          <p:cNvPicPr>
            <a:picLocks noChangeAspect="1"/>
          </p:cNvPicPr>
          <p:nvPr/>
        </p:nvPicPr>
        <p:blipFill>
          <a:blip r:embed="rId8"/>
          <a:stretch>
            <a:fillRect/>
          </a:stretch>
        </p:blipFill>
        <p:spPr>
          <a:xfrm>
            <a:off x="5220128" y="122815"/>
            <a:ext cx="3834484" cy="1625975"/>
          </a:xfrm>
          <a:prstGeom prst="rect">
            <a:avLst/>
          </a:prstGeom>
        </p:spPr>
      </p:pic>
      <p:sp>
        <p:nvSpPr>
          <p:cNvPr id="8" name="Date Placeholder 7">
            <a:extLst>
              <a:ext uri="{FF2B5EF4-FFF2-40B4-BE49-F238E27FC236}">
                <a16:creationId xmlns:a16="http://schemas.microsoft.com/office/drawing/2014/main" id="{9ED65456-CB0F-FD43-B2E1-0A5F6B33EDCB}"/>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589124567"/>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44</a:t>
            </a:fld>
            <a:endParaRPr lang="en-US"/>
          </a:p>
        </p:txBody>
      </p:sp>
      <p:sp>
        <p:nvSpPr>
          <p:cNvPr id="2" name="Title 1"/>
          <p:cNvSpPr>
            <a:spLocks noGrp="1"/>
          </p:cNvSpPr>
          <p:nvPr>
            <p:ph type="title"/>
          </p:nvPr>
        </p:nvSpPr>
        <p:spPr/>
        <p:txBody>
          <a:bodyPr>
            <a:noAutofit/>
          </a:bodyPr>
          <a:lstStyle/>
          <a:p>
            <a:r>
              <a:rPr lang="en-US" dirty="0"/>
              <a:t>Hadronic Calorimeter  </a:t>
            </a:r>
          </a:p>
        </p:txBody>
      </p:sp>
      <p:sp>
        <p:nvSpPr>
          <p:cNvPr id="5" name="Concept Detectors…">
            <a:extLst>
              <a:ext uri="{FF2B5EF4-FFF2-40B4-BE49-F238E27FC236}">
                <a16:creationId xmlns:a16="http://schemas.microsoft.com/office/drawing/2014/main" id="{69661376-7004-E04F-A048-88CF3B5DEFA1}"/>
              </a:ext>
            </a:extLst>
          </p:cNvPr>
          <p:cNvSpPr txBox="1">
            <a:spLocks/>
          </p:cNvSpPr>
          <p:nvPr/>
        </p:nvSpPr>
        <p:spPr>
          <a:xfrm>
            <a:off x="0" y="787449"/>
            <a:ext cx="9054612" cy="5547600"/>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2000">
                <a:solidFill>
                  <a:srgbClr val="000000"/>
                </a:solidFill>
                <a:uFill>
                  <a:solidFill>
                    <a:srgbClr val="000000"/>
                  </a:solidFill>
                </a:uFill>
                <a:latin typeface="Arial"/>
                <a:sym typeface="Arial"/>
              </a:rPr>
              <a:t>Main purpose: jet energy measurement</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sym typeface="Arial"/>
              </a:rPr>
              <a:t>Particle Flow Algorithm usage anticipated (where HCal role is identification and energy measurements of the neutral hadrons, namely neutrons and K</a:t>
            </a:r>
            <a:r>
              <a:rPr lang="en-US" sz="1600" baseline="-25000">
                <a:solidFill>
                  <a:srgbClr val="000000"/>
                </a:solidFill>
                <a:uFill>
                  <a:solidFill>
                    <a:srgbClr val="000000"/>
                  </a:solidFill>
                </a:uFill>
                <a:latin typeface="Arial"/>
                <a:sym typeface="Arial"/>
              </a:rPr>
              <a:t>L</a:t>
            </a:r>
            <a:r>
              <a:rPr lang="en-US" sz="1600">
                <a:solidFill>
                  <a:srgbClr val="000000"/>
                </a:solidFill>
                <a:uFill>
                  <a:solidFill>
                    <a:srgbClr val="000000"/>
                  </a:solidFill>
                </a:uFill>
                <a:latin typeface="Arial"/>
                <a:sym typeface="Arial"/>
              </a:rPr>
              <a:t>)</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endParaRPr lang="en-US" sz="1600">
              <a:solidFill>
                <a:srgbClr val="000000"/>
              </a:solidFill>
              <a:uFill>
                <a:solidFill>
                  <a:srgbClr val="000000"/>
                </a:solidFill>
              </a:uFill>
              <a:latin typeface="Arial"/>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rPr>
              <a:t>In general the “conventional” hadronic calorimetry is </a:t>
            </a:r>
            <a:r>
              <a:rPr lang="en-US" sz="2000">
                <a:solidFill>
                  <a:srgbClr val="000000"/>
                </a:solidFill>
                <a:uFill>
                  <a:solidFill>
                    <a:srgbClr val="000000"/>
                  </a:solidFill>
                </a:uFill>
                <a:latin typeface="Arial"/>
                <a:sym typeface="Arial"/>
              </a:rPr>
              <a:t>considered per default</a:t>
            </a:r>
            <a:endPar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a:p>
            <a:pPr marL="317500" marR="41275" lvl="1" indent="0">
              <a:buClr>
                <a:srgbClr val="021EAA"/>
              </a:buClr>
              <a:buSzPct val="110000"/>
              <a:buNone/>
              <a:defRPr sz="2200">
                <a:solidFill>
                  <a:srgbClr val="000000"/>
                </a:solidFill>
                <a:uFill>
                  <a:solidFill>
                    <a:srgbClr val="000000"/>
                  </a:solidFill>
                </a:uFill>
                <a:latin typeface="+mn-lt"/>
                <a:ea typeface="+mn-ea"/>
                <a:cs typeface="+mn-cs"/>
                <a:sym typeface="Arial"/>
              </a:defRPr>
            </a:pPr>
            <a:endParaRPr kumimoji="0" lang="en-US" sz="20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rPr>
              <a:t>Anticipated stochastic term in energy resolution &amp; depth</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lang="en-US" sz="2000">
              <a:solidFill>
                <a:srgbClr val="000000"/>
              </a:solidFill>
              <a:uFill>
                <a:solidFill>
                  <a:srgbClr val="000000"/>
                </a:solidFill>
              </a:uFill>
              <a:latin typeface="Arial"/>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lang="en-US" sz="2000">
              <a:solidFill>
                <a:srgbClr val="000000"/>
              </a:solidFill>
              <a:uFill>
                <a:solidFill>
                  <a:srgbClr val="000000"/>
                </a:solidFill>
              </a:uFill>
              <a:latin typeface="Arial"/>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rPr>
              <a:t>Other considerations</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Space!</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Interplay with EmCal in a “binary” EmCal+HCal configuration</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Tower granularity (~10 x 10 cm</a:t>
            </a:r>
            <a:r>
              <a:rPr lang="en-US" sz="1600" baseline="30000">
                <a:solidFill>
                  <a:srgbClr val="000000"/>
                </a:solidFill>
                <a:uFill>
                  <a:solidFill>
                    <a:srgbClr val="000000"/>
                  </a:solidFill>
                </a:uFill>
                <a:latin typeface="Arial" panose="020B0604020202020204" pitchFamily="34" charset="0"/>
                <a:cs typeface="Arial" panose="020B0604020202020204" pitchFamily="34" charset="0"/>
                <a:sym typeface="Arial"/>
              </a:rPr>
              <a:t>2</a:t>
            </a: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 suffices)</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Readout immune to the magnetic field</a:t>
            </a:r>
            <a:endParaRPr lang="en-US" sz="1600">
              <a:solidFill>
                <a:srgbClr val="000000"/>
              </a:solidFill>
              <a:uFill>
                <a:solidFill>
                  <a:srgbClr val="000000"/>
                </a:solidFill>
              </a:uFill>
              <a:latin typeface="Symbol" pitchFamily="2" charset="2"/>
              <a:sym typeface="Arial"/>
            </a:endParaRPr>
          </a:p>
        </p:txBody>
      </p:sp>
      <p:graphicFrame>
        <p:nvGraphicFramePr>
          <p:cNvPr id="6" name="Table 5">
            <a:extLst>
              <a:ext uri="{FF2B5EF4-FFF2-40B4-BE49-F238E27FC236}">
                <a16:creationId xmlns:a16="http://schemas.microsoft.com/office/drawing/2014/main" id="{14D640A0-3546-C04A-AAAE-46C06E92E6AF}"/>
              </a:ext>
            </a:extLst>
          </p:cNvPr>
          <p:cNvGraphicFramePr>
            <a:graphicFrameLocks noGrp="1"/>
          </p:cNvGraphicFramePr>
          <p:nvPr/>
        </p:nvGraphicFramePr>
        <p:xfrm>
          <a:off x="519289" y="3155738"/>
          <a:ext cx="7710312" cy="1112520"/>
        </p:xfrm>
        <a:graphic>
          <a:graphicData uri="http://schemas.openxmlformats.org/drawingml/2006/table">
            <a:tbl>
              <a:tblPr firstRow="1" bandRow="1">
                <a:tableStyleId>{5C22544A-7EE6-4342-B048-85BDC9FD1C3A}</a:tableStyleId>
              </a:tblPr>
              <a:tblGrid>
                <a:gridCol w="1927578">
                  <a:extLst>
                    <a:ext uri="{9D8B030D-6E8A-4147-A177-3AD203B41FA5}">
                      <a16:colId xmlns:a16="http://schemas.microsoft.com/office/drawing/2014/main" val="2278308600"/>
                    </a:ext>
                  </a:extLst>
                </a:gridCol>
                <a:gridCol w="1927578">
                  <a:extLst>
                    <a:ext uri="{9D8B030D-6E8A-4147-A177-3AD203B41FA5}">
                      <a16:colId xmlns:a16="http://schemas.microsoft.com/office/drawing/2014/main" val="3198842678"/>
                    </a:ext>
                  </a:extLst>
                </a:gridCol>
                <a:gridCol w="1927578">
                  <a:extLst>
                    <a:ext uri="{9D8B030D-6E8A-4147-A177-3AD203B41FA5}">
                      <a16:colId xmlns:a16="http://schemas.microsoft.com/office/drawing/2014/main" val="743097998"/>
                    </a:ext>
                  </a:extLst>
                </a:gridCol>
                <a:gridCol w="1927578">
                  <a:extLst>
                    <a:ext uri="{9D8B030D-6E8A-4147-A177-3AD203B41FA5}">
                      <a16:colId xmlns:a16="http://schemas.microsoft.com/office/drawing/2014/main" val="303003259"/>
                    </a:ext>
                  </a:extLst>
                </a:gridCol>
              </a:tblGrid>
              <a:tr h="370840">
                <a:tc>
                  <a:txBody>
                    <a:bodyPr/>
                    <a:lstStyle/>
                    <a:p>
                      <a:pPr algn="ctr"/>
                      <a:r>
                        <a:rPr lang="en-US">
                          <a:latin typeface="Symbol" pitchFamily="2" charset="2"/>
                        </a:rPr>
                        <a:t>h</a:t>
                      </a:r>
                      <a:endParaRPr lang="en-US"/>
                    </a:p>
                  </a:txBody>
                  <a:tcPr/>
                </a:tc>
                <a:tc>
                  <a:txBody>
                    <a:bodyPr/>
                    <a:lstStyle/>
                    <a:p>
                      <a:pPr algn="ctr"/>
                      <a:r>
                        <a:rPr lang="en-US"/>
                        <a:t>[-4 .. -1]</a:t>
                      </a:r>
                    </a:p>
                  </a:txBody>
                  <a:tcPr/>
                </a:tc>
                <a:tc>
                  <a:txBody>
                    <a:bodyPr/>
                    <a:lstStyle/>
                    <a:p>
                      <a:pPr algn="ctr"/>
                      <a:r>
                        <a:rPr lang="en-US"/>
                        <a:t>[-1 .. 1]</a:t>
                      </a:r>
                    </a:p>
                  </a:txBody>
                  <a:tcPr/>
                </a:tc>
                <a:tc>
                  <a:txBody>
                    <a:bodyPr/>
                    <a:lstStyle/>
                    <a:p>
                      <a:pPr algn="ctr"/>
                      <a:r>
                        <a:rPr lang="en-US"/>
                        <a:t>[1 .. 4]</a:t>
                      </a:r>
                    </a:p>
                  </a:txBody>
                  <a:tcPr/>
                </a:tc>
                <a:extLst>
                  <a:ext uri="{0D108BD9-81ED-4DB2-BD59-A6C34878D82A}">
                    <a16:rowId xmlns:a16="http://schemas.microsoft.com/office/drawing/2014/main" val="3183027899"/>
                  </a:ext>
                </a:extLst>
              </a:tr>
              <a:tr h="370840">
                <a:tc>
                  <a:txBody>
                    <a:bodyPr/>
                    <a:lstStyle/>
                    <a:p>
                      <a:pPr algn="ctr"/>
                      <a:r>
                        <a:rPr lang="en-US">
                          <a:latin typeface="Symbol" pitchFamily="2" charset="2"/>
                        </a:rPr>
                        <a:t>s</a:t>
                      </a:r>
                      <a:r>
                        <a:rPr lang="en-US" baseline="-25000"/>
                        <a:t>E</a:t>
                      </a:r>
                      <a:r>
                        <a:rPr lang="en-US" baseline="0"/>
                        <a:t>/E</a:t>
                      </a:r>
                      <a:endParaRPr lang="en-US"/>
                    </a:p>
                  </a:txBody>
                  <a:tcPr/>
                </a:tc>
                <a:tc>
                  <a:txBody>
                    <a:bodyPr/>
                    <a:lstStyle/>
                    <a:p>
                      <a:pPr algn="ctr"/>
                      <a:r>
                        <a:rPr lang="en-US"/>
                        <a:t>~50%/√E + 10%</a:t>
                      </a:r>
                    </a:p>
                  </a:txBody>
                  <a:tcPr/>
                </a:tc>
                <a:tc>
                  <a:txBody>
                    <a:bodyPr/>
                    <a:lstStyle/>
                    <a:p>
                      <a:pPr algn="ctr"/>
                      <a:r>
                        <a:rPr lang="en-US"/>
                        <a:t>~100%/√E + 10%</a:t>
                      </a:r>
                    </a:p>
                  </a:txBody>
                  <a:tcPr/>
                </a:tc>
                <a:tc>
                  <a:txBody>
                    <a:bodyPr/>
                    <a:lstStyle/>
                    <a:p>
                      <a:pPr algn="ctr"/>
                      <a:r>
                        <a:rPr lang="en-US"/>
                        <a:t>~50%/√E + 10%</a:t>
                      </a:r>
                    </a:p>
                  </a:txBody>
                  <a:tcPr/>
                </a:tc>
                <a:extLst>
                  <a:ext uri="{0D108BD9-81ED-4DB2-BD59-A6C34878D82A}">
                    <a16:rowId xmlns:a16="http://schemas.microsoft.com/office/drawing/2014/main" val="2091495755"/>
                  </a:ext>
                </a:extLst>
              </a:tr>
              <a:tr h="370840">
                <a:tc>
                  <a:txBody>
                    <a:bodyPr/>
                    <a:lstStyle/>
                    <a:p>
                      <a:pPr algn="ctr"/>
                      <a:r>
                        <a:rPr lang="en-US"/>
                        <a:t>depth</a:t>
                      </a:r>
                    </a:p>
                  </a:txBody>
                  <a:tcPr/>
                </a:tc>
                <a:tc>
                  <a:txBody>
                    <a:bodyPr/>
                    <a:lstStyle/>
                    <a:p>
                      <a:pPr algn="ctr"/>
                      <a:r>
                        <a:rPr lang="en-US"/>
                        <a:t>~5 </a:t>
                      </a:r>
                      <a:r>
                        <a:rPr lang="en-US">
                          <a:latin typeface="Symbol" pitchFamily="2" charset="2"/>
                        </a:rPr>
                        <a:t>l</a:t>
                      </a:r>
                      <a:r>
                        <a:rPr lang="en-US" baseline="-25000"/>
                        <a:t>I</a:t>
                      </a: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~5 </a:t>
                      </a:r>
                      <a:r>
                        <a:rPr lang="en-US">
                          <a:latin typeface="Symbol" pitchFamily="2" charset="2"/>
                        </a:rPr>
                        <a:t>l</a:t>
                      </a:r>
                      <a:r>
                        <a:rPr lang="en-US" baseline="-25000"/>
                        <a:t>I</a:t>
                      </a: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~6-7 </a:t>
                      </a:r>
                      <a:r>
                        <a:rPr lang="en-US">
                          <a:latin typeface="Symbol" pitchFamily="2" charset="2"/>
                        </a:rPr>
                        <a:t>l</a:t>
                      </a:r>
                      <a:r>
                        <a:rPr lang="en-US" baseline="-25000"/>
                        <a:t>I</a:t>
                      </a:r>
                      <a:endParaRPr lang="en-US"/>
                    </a:p>
                  </a:txBody>
                  <a:tcPr/>
                </a:tc>
                <a:extLst>
                  <a:ext uri="{0D108BD9-81ED-4DB2-BD59-A6C34878D82A}">
                    <a16:rowId xmlns:a16="http://schemas.microsoft.com/office/drawing/2014/main" val="2922044801"/>
                  </a:ext>
                </a:extLst>
              </a:tr>
            </a:tbl>
          </a:graphicData>
        </a:graphic>
      </p:graphicFrame>
      <p:sp>
        <p:nvSpPr>
          <p:cNvPr id="3" name="Date Placeholder 2">
            <a:extLst>
              <a:ext uri="{FF2B5EF4-FFF2-40B4-BE49-F238E27FC236}">
                <a16:creationId xmlns:a16="http://schemas.microsoft.com/office/drawing/2014/main" id="{4531DE9B-067E-E94B-A5C4-9D23BAEC9566}"/>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823943002"/>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45</a:t>
            </a:fld>
            <a:endParaRPr lang="en-US"/>
          </a:p>
        </p:txBody>
      </p:sp>
      <p:sp>
        <p:nvSpPr>
          <p:cNvPr id="2" name="Title 1"/>
          <p:cNvSpPr>
            <a:spLocks noGrp="1"/>
          </p:cNvSpPr>
          <p:nvPr>
            <p:ph type="title"/>
          </p:nvPr>
        </p:nvSpPr>
        <p:spPr/>
        <p:txBody>
          <a:bodyPr>
            <a:noAutofit/>
          </a:bodyPr>
          <a:lstStyle/>
          <a:p>
            <a:pPr algn="l"/>
            <a:r>
              <a:rPr lang="en-US"/>
              <a:t>Fe/Sc sandwich</a:t>
            </a:r>
          </a:p>
        </p:txBody>
      </p:sp>
      <p:pic>
        <p:nvPicPr>
          <p:cNvPr id="3" name="Picture 2">
            <a:extLst>
              <a:ext uri="{FF2B5EF4-FFF2-40B4-BE49-F238E27FC236}">
                <a16:creationId xmlns:a16="http://schemas.microsoft.com/office/drawing/2014/main" id="{C7D116D9-DCA8-C84B-99B9-2931DC25ED51}"/>
              </a:ext>
            </a:extLst>
          </p:cNvPr>
          <p:cNvPicPr>
            <a:picLocks noChangeAspect="1"/>
          </p:cNvPicPr>
          <p:nvPr/>
        </p:nvPicPr>
        <p:blipFill>
          <a:blip r:embed="rId2"/>
          <a:stretch>
            <a:fillRect/>
          </a:stretch>
        </p:blipFill>
        <p:spPr>
          <a:xfrm>
            <a:off x="139212" y="4343023"/>
            <a:ext cx="4491034" cy="2378452"/>
          </a:xfrm>
          <a:prstGeom prst="rect">
            <a:avLst/>
          </a:prstGeom>
        </p:spPr>
      </p:pic>
      <p:pic>
        <p:nvPicPr>
          <p:cNvPr id="7" name="Picture 6">
            <a:extLst>
              <a:ext uri="{FF2B5EF4-FFF2-40B4-BE49-F238E27FC236}">
                <a16:creationId xmlns:a16="http://schemas.microsoft.com/office/drawing/2014/main" id="{E00C499A-20AB-FF4F-BDF0-8A1C2C0C2C67}"/>
              </a:ext>
            </a:extLst>
          </p:cNvPr>
          <p:cNvPicPr>
            <a:picLocks noChangeAspect="1"/>
          </p:cNvPicPr>
          <p:nvPr/>
        </p:nvPicPr>
        <p:blipFill>
          <a:blip r:embed="rId3"/>
          <a:stretch>
            <a:fillRect/>
          </a:stretch>
        </p:blipFill>
        <p:spPr>
          <a:xfrm>
            <a:off x="134558" y="1686137"/>
            <a:ext cx="3948004" cy="2563227"/>
          </a:xfrm>
          <a:prstGeom prst="rect">
            <a:avLst/>
          </a:prstGeom>
        </p:spPr>
      </p:pic>
      <p:sp>
        <p:nvSpPr>
          <p:cNvPr id="8" name="Concept Detectors…">
            <a:extLst>
              <a:ext uri="{FF2B5EF4-FFF2-40B4-BE49-F238E27FC236}">
                <a16:creationId xmlns:a16="http://schemas.microsoft.com/office/drawing/2014/main" id="{F44BEAD5-3BF2-C241-8418-33F88607FA60}"/>
              </a:ext>
            </a:extLst>
          </p:cNvPr>
          <p:cNvSpPr txBox="1">
            <a:spLocks/>
          </p:cNvSpPr>
          <p:nvPr/>
        </p:nvSpPr>
        <p:spPr>
          <a:xfrm>
            <a:off x="4628" y="664555"/>
            <a:ext cx="4865511" cy="742642"/>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2000">
                <a:solidFill>
                  <a:srgbClr val="000000"/>
                </a:solidFill>
                <a:uFill>
                  <a:solidFill>
                    <a:srgbClr val="000000"/>
                  </a:solidFill>
                </a:uFill>
                <a:latin typeface="Arial"/>
                <a:sym typeface="Arial"/>
              </a:rPr>
              <a:t>HCAL in endcap </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2000">
                <a:solidFill>
                  <a:srgbClr val="000000"/>
                </a:solidFill>
                <a:uFill>
                  <a:solidFill>
                    <a:srgbClr val="000000"/>
                  </a:solidFill>
                </a:uFill>
                <a:latin typeface="Arial"/>
                <a:sym typeface="Arial"/>
              </a:rPr>
              <a:t>Compact LEGO-style design</a:t>
            </a:r>
            <a:endPar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16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rPr>
              <a:t>Can be used with a mixed Fe/Pb absorber</a:t>
            </a:r>
          </a:p>
        </p:txBody>
      </p:sp>
      <p:sp>
        <p:nvSpPr>
          <p:cNvPr id="9" name="TextBox 8">
            <a:extLst>
              <a:ext uri="{FF2B5EF4-FFF2-40B4-BE49-F238E27FC236}">
                <a16:creationId xmlns:a16="http://schemas.microsoft.com/office/drawing/2014/main" id="{E8CDCCD5-E7AB-3D4B-A0E9-1BCC72381212}"/>
              </a:ext>
            </a:extLst>
          </p:cNvPr>
          <p:cNvSpPr txBox="1"/>
          <p:nvPr/>
        </p:nvSpPr>
        <p:spPr>
          <a:xfrm>
            <a:off x="244668" y="6356351"/>
            <a:ext cx="2192716" cy="307777"/>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Arial"/>
              </a:rPr>
              <a:t>STAR 2019 Fe/Sc design</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8F62B0D2-6F68-4C4A-B1C2-85DBE6B2A616}"/>
              </a:ext>
            </a:extLst>
          </p:cNvPr>
          <p:cNvSpPr txBox="1"/>
          <p:nvPr/>
        </p:nvSpPr>
        <p:spPr>
          <a:xfrm>
            <a:off x="575733" y="1842769"/>
            <a:ext cx="2033377" cy="369332"/>
          </a:xfrm>
          <a:prstGeom prst="rect">
            <a:avLst/>
          </a:prstGeom>
          <a:noFill/>
        </p:spPr>
        <p:txBody>
          <a:bodyPr wrap="none" rtlCol="0">
            <a:spAutoFit/>
          </a:bodyPr>
          <a:lstStyle/>
          <a:p>
            <a:r>
              <a:rPr lang="en-US">
                <a:solidFill>
                  <a:srgbClr val="00B050"/>
                </a:solidFill>
              </a:rPr>
              <a:t>~60%/√E expected  </a:t>
            </a:r>
          </a:p>
        </p:txBody>
      </p:sp>
      <p:sp>
        <p:nvSpPr>
          <p:cNvPr id="11" name="Rectangle 10">
            <a:extLst>
              <a:ext uri="{FF2B5EF4-FFF2-40B4-BE49-F238E27FC236}">
                <a16:creationId xmlns:a16="http://schemas.microsoft.com/office/drawing/2014/main" id="{CE238E68-1A58-D54D-9A47-DAD8B0D628E2}"/>
              </a:ext>
            </a:extLst>
          </p:cNvPr>
          <p:cNvSpPr/>
          <p:nvPr/>
        </p:nvSpPr>
        <p:spPr>
          <a:xfrm>
            <a:off x="3098238" y="3790497"/>
            <a:ext cx="600501" cy="239636"/>
          </a:xfrm>
          <a:prstGeom prst="rect">
            <a:avLst/>
          </a:prstGeom>
          <a:solidFill>
            <a:srgbClr val="00E100">
              <a:alpha val="10000"/>
            </a:srgbClr>
          </a:solid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59AFEA1-8D12-954C-8734-C9599A84B0BE}"/>
              </a:ext>
            </a:extLst>
          </p:cNvPr>
          <p:cNvGrpSpPr/>
          <p:nvPr/>
        </p:nvGrpSpPr>
        <p:grpSpPr>
          <a:xfrm>
            <a:off x="5331125" y="4445814"/>
            <a:ext cx="3710299" cy="1981497"/>
            <a:chOff x="4364731" y="916028"/>
            <a:chExt cx="4483430" cy="2656848"/>
          </a:xfrm>
        </p:grpSpPr>
        <p:pic>
          <p:nvPicPr>
            <p:cNvPr id="13" name="Picture 12" descr="q.eps">
              <a:extLst>
                <a:ext uri="{FF2B5EF4-FFF2-40B4-BE49-F238E27FC236}">
                  <a16:creationId xmlns:a16="http://schemas.microsoft.com/office/drawing/2014/main" id="{6D317225-CC79-4D4B-A438-F99174AC1A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4731" y="916028"/>
              <a:ext cx="4483430" cy="2656848"/>
            </a:xfrm>
            <a:prstGeom prst="rect">
              <a:avLst/>
            </a:prstGeom>
          </p:spPr>
        </p:pic>
        <p:sp>
          <p:nvSpPr>
            <p:cNvPr id="14" name="Rounded Rectangle 13">
              <a:extLst>
                <a:ext uri="{FF2B5EF4-FFF2-40B4-BE49-F238E27FC236}">
                  <a16:creationId xmlns:a16="http://schemas.microsoft.com/office/drawing/2014/main" id="{34704E57-CBD1-8E41-B7B0-56DA6F24206E}"/>
                </a:ext>
              </a:extLst>
            </p:cNvPr>
            <p:cNvSpPr/>
            <p:nvPr/>
          </p:nvSpPr>
          <p:spPr>
            <a:xfrm>
              <a:off x="6503807" y="1975104"/>
              <a:ext cx="2151529" cy="490024"/>
            </a:xfrm>
            <a:prstGeom prst="roundRect">
              <a:avLst/>
            </a:prstGeom>
            <a:solidFill>
              <a:srgbClr val="CCFFCC">
                <a:alpha val="11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28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pic>
        <p:nvPicPr>
          <p:cNvPr id="15" name="Picture 5" descr="HAD_EM_SiPM_crop.JPG">
            <a:extLst>
              <a:ext uri="{FF2B5EF4-FFF2-40B4-BE49-F238E27FC236}">
                <a16:creationId xmlns:a16="http://schemas.microsoft.com/office/drawing/2014/main" id="{27BD5476-679B-7642-90EC-7203FF16DA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67070" y="2068763"/>
            <a:ext cx="3801197" cy="2154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Box 15">
            <a:extLst>
              <a:ext uri="{FF2B5EF4-FFF2-40B4-BE49-F238E27FC236}">
                <a16:creationId xmlns:a16="http://schemas.microsoft.com/office/drawing/2014/main" id="{278758E2-6E08-EE4E-A0C5-055984A08F76}"/>
              </a:ext>
            </a:extLst>
          </p:cNvPr>
          <p:cNvSpPr txBox="1"/>
          <p:nvPr/>
        </p:nvSpPr>
        <p:spPr>
          <a:xfrm>
            <a:off x="6233498" y="3843872"/>
            <a:ext cx="2255746" cy="307777"/>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Arial"/>
              </a:rPr>
              <a:t>EIC 2014 Pb/Sc prototype</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cxnSp>
        <p:nvCxnSpPr>
          <p:cNvPr id="19" name="Straight Arrow Connector 18">
            <a:extLst>
              <a:ext uri="{FF2B5EF4-FFF2-40B4-BE49-F238E27FC236}">
                <a16:creationId xmlns:a16="http://schemas.microsoft.com/office/drawing/2014/main" id="{197F9DFA-5D12-0C42-AFE8-1A6724800332}"/>
              </a:ext>
            </a:extLst>
          </p:cNvPr>
          <p:cNvCxnSpPr>
            <a:cxnSpLocks/>
          </p:cNvCxnSpPr>
          <p:nvPr/>
        </p:nvCxnSpPr>
        <p:spPr>
          <a:xfrm>
            <a:off x="244668" y="5943154"/>
            <a:ext cx="4180576" cy="0"/>
          </a:xfrm>
          <a:prstGeom prst="straightConnector1">
            <a:avLst/>
          </a:prstGeom>
          <a:ln>
            <a:solidFill>
              <a:schemeClr val="bg1"/>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2380F10-372A-EF4C-8DD5-77934D7B7273}"/>
              </a:ext>
            </a:extLst>
          </p:cNvPr>
          <p:cNvSpPr txBox="1"/>
          <p:nvPr/>
        </p:nvSpPr>
        <p:spPr>
          <a:xfrm>
            <a:off x="1962899" y="5666155"/>
            <a:ext cx="744114" cy="276999"/>
          </a:xfrm>
          <a:prstGeom prst="rect">
            <a:avLst/>
          </a:prstGeom>
          <a:noFill/>
        </p:spPr>
        <p:txBody>
          <a:bodyPr wrap="none" rtlCol="0">
            <a:spAutoFit/>
          </a:bodyPr>
          <a:lstStyle/>
          <a:p>
            <a:r>
              <a:rPr lang="en-US" sz="1200">
                <a:solidFill>
                  <a:schemeClr val="bg1"/>
                </a:solidFill>
              </a:rPr>
              <a:t>~890mm</a:t>
            </a:r>
          </a:p>
        </p:txBody>
      </p:sp>
      <p:pic>
        <p:nvPicPr>
          <p:cNvPr id="6" name="Picture 5">
            <a:extLst>
              <a:ext uri="{FF2B5EF4-FFF2-40B4-BE49-F238E27FC236}">
                <a16:creationId xmlns:a16="http://schemas.microsoft.com/office/drawing/2014/main" id="{2ACD2D54-8FF4-844B-81DC-0C6CA6F8B8A6}"/>
              </a:ext>
            </a:extLst>
          </p:cNvPr>
          <p:cNvPicPr>
            <a:picLocks noChangeAspect="1"/>
          </p:cNvPicPr>
          <p:nvPr/>
        </p:nvPicPr>
        <p:blipFill>
          <a:blip r:embed="rId6"/>
          <a:stretch>
            <a:fillRect/>
          </a:stretch>
        </p:blipFill>
        <p:spPr>
          <a:xfrm>
            <a:off x="5262808" y="78260"/>
            <a:ext cx="3791804" cy="1607877"/>
          </a:xfrm>
          <a:prstGeom prst="rect">
            <a:avLst/>
          </a:prstGeom>
        </p:spPr>
      </p:pic>
      <p:sp>
        <p:nvSpPr>
          <p:cNvPr id="5" name="Date Placeholder 4">
            <a:extLst>
              <a:ext uri="{FF2B5EF4-FFF2-40B4-BE49-F238E27FC236}">
                <a16:creationId xmlns:a16="http://schemas.microsoft.com/office/drawing/2014/main" id="{178D47BF-8C22-1E43-A5AA-D52A154B8FB6}"/>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782830258"/>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46</a:t>
            </a:fld>
            <a:endParaRPr lang="en-US"/>
          </a:p>
        </p:txBody>
      </p:sp>
      <p:sp>
        <p:nvSpPr>
          <p:cNvPr id="2" name="Title 1"/>
          <p:cNvSpPr>
            <a:spLocks noGrp="1"/>
          </p:cNvSpPr>
          <p:nvPr>
            <p:ph type="title"/>
          </p:nvPr>
        </p:nvSpPr>
        <p:spPr/>
        <p:txBody>
          <a:bodyPr>
            <a:noAutofit/>
          </a:bodyPr>
          <a:lstStyle/>
          <a:p>
            <a:pPr algn="l"/>
            <a:r>
              <a:rPr lang="en-US"/>
              <a:t>Fe/Sc ( barrel) </a:t>
            </a:r>
          </a:p>
        </p:txBody>
      </p:sp>
      <p:pic>
        <p:nvPicPr>
          <p:cNvPr id="15" name="Picture 14" descr="calorimeter_schematic.pdf">
            <a:extLst>
              <a:ext uri="{FF2B5EF4-FFF2-40B4-BE49-F238E27FC236}">
                <a16:creationId xmlns:a16="http://schemas.microsoft.com/office/drawing/2014/main" id="{62C18A60-3440-4041-B67E-4CA17F8EE9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3162" y="3788347"/>
            <a:ext cx="2057400" cy="2662517"/>
          </a:xfrm>
          <a:prstGeom prst="rect">
            <a:avLst/>
          </a:prstGeom>
        </p:spPr>
      </p:pic>
      <p:sp>
        <p:nvSpPr>
          <p:cNvPr id="17" name="Concept Detectors…">
            <a:extLst>
              <a:ext uri="{FF2B5EF4-FFF2-40B4-BE49-F238E27FC236}">
                <a16:creationId xmlns:a16="http://schemas.microsoft.com/office/drawing/2014/main" id="{08DF6F69-2321-944A-B7BC-0B924638A90A}"/>
              </a:ext>
            </a:extLst>
          </p:cNvPr>
          <p:cNvSpPr txBox="1">
            <a:spLocks/>
          </p:cNvSpPr>
          <p:nvPr/>
        </p:nvSpPr>
        <p:spPr>
          <a:xfrm>
            <a:off x="0" y="857918"/>
            <a:ext cx="5381090" cy="985608"/>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2000">
                <a:solidFill>
                  <a:srgbClr val="000000"/>
                </a:solidFill>
                <a:uFill>
                  <a:solidFill>
                    <a:srgbClr val="000000"/>
                  </a:solidFill>
                </a:uFill>
                <a:latin typeface="Arial"/>
                <a:sym typeface="Arial"/>
              </a:rPr>
              <a:t>Similar as used in </a:t>
            </a:r>
            <a:r>
              <a:rPr lang="en-US" sz="2000" err="1">
                <a:solidFill>
                  <a:srgbClr val="000000"/>
                </a:solidFill>
                <a:uFill>
                  <a:solidFill>
                    <a:srgbClr val="000000"/>
                  </a:solidFill>
                </a:uFill>
                <a:latin typeface="Arial"/>
                <a:sym typeface="Arial"/>
              </a:rPr>
              <a:t>sPHENIX</a:t>
            </a:r>
            <a:endPar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sym typeface="Arial"/>
              </a:rPr>
              <a:t>Solid 32-sector steel frame, but only ~3.5 </a:t>
            </a:r>
            <a:r>
              <a:rPr lang="en-US" sz="1600">
                <a:solidFill>
                  <a:srgbClr val="000000"/>
                </a:solidFill>
                <a:uFill>
                  <a:solidFill>
                    <a:srgbClr val="000000"/>
                  </a:solidFill>
                </a:uFill>
                <a:latin typeface="Symbol" pitchFamily="2" charset="2"/>
                <a:sym typeface="Arial"/>
              </a:rPr>
              <a:t>l</a:t>
            </a:r>
            <a:r>
              <a:rPr lang="en-US" sz="1600" baseline="-25000">
                <a:solidFill>
                  <a:srgbClr val="000000"/>
                </a:solidFill>
                <a:uFill>
                  <a:solidFill>
                    <a:srgbClr val="000000"/>
                  </a:solidFill>
                </a:uFill>
                <a:latin typeface="Symbol" pitchFamily="2" charset="2"/>
                <a:sym typeface="Arial"/>
              </a:rPr>
              <a:t>I </a:t>
            </a:r>
            <a:endParaRPr lang="en-US" sz="1600">
              <a:solidFill>
                <a:srgbClr val="000000"/>
              </a:solidFill>
              <a:uFill>
                <a:solidFill>
                  <a:srgbClr val="000000"/>
                </a:solidFill>
              </a:uFill>
              <a:latin typeface="Arial"/>
              <a:sym typeface="Arial"/>
            </a:endParaRP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sym typeface="Arial"/>
              </a:rPr>
              <a:t>Moderate energy resolution </a:t>
            </a:r>
            <a:endParaRPr kumimoji="0" lang="en-US" sz="20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p:txBody>
      </p:sp>
      <p:pic>
        <p:nvPicPr>
          <p:cNvPr id="19" name="Picture 18">
            <a:extLst>
              <a:ext uri="{FF2B5EF4-FFF2-40B4-BE49-F238E27FC236}">
                <a16:creationId xmlns:a16="http://schemas.microsoft.com/office/drawing/2014/main" id="{ED42E7F0-F96A-E84B-BB89-D8459160DAD4}"/>
              </a:ext>
            </a:extLst>
          </p:cNvPr>
          <p:cNvPicPr>
            <a:picLocks noChangeAspect="1"/>
          </p:cNvPicPr>
          <p:nvPr/>
        </p:nvPicPr>
        <p:blipFill rotWithShape="1">
          <a:blip r:embed="rId3"/>
          <a:srcRect l="2189" t="3740" r="3442" b="9233"/>
          <a:stretch/>
        </p:blipFill>
        <p:spPr>
          <a:xfrm rot="10800000" flipH="1" flipV="1">
            <a:off x="4756903" y="2454717"/>
            <a:ext cx="4203523" cy="1276747"/>
          </a:xfrm>
          <a:prstGeom prst="rect">
            <a:avLst/>
          </a:prstGeom>
        </p:spPr>
      </p:pic>
      <p:pic>
        <p:nvPicPr>
          <p:cNvPr id="21" name="Picture 20">
            <a:extLst>
              <a:ext uri="{FF2B5EF4-FFF2-40B4-BE49-F238E27FC236}">
                <a16:creationId xmlns:a16="http://schemas.microsoft.com/office/drawing/2014/main" id="{B05B85F5-D3B8-B447-9542-7E89A97C3E0D}"/>
              </a:ext>
            </a:extLst>
          </p:cNvPr>
          <p:cNvPicPr>
            <a:picLocks noChangeAspect="1"/>
          </p:cNvPicPr>
          <p:nvPr/>
        </p:nvPicPr>
        <p:blipFill>
          <a:blip r:embed="rId4"/>
          <a:stretch>
            <a:fillRect/>
          </a:stretch>
        </p:blipFill>
        <p:spPr>
          <a:xfrm>
            <a:off x="681784" y="4137750"/>
            <a:ext cx="3435503" cy="2583726"/>
          </a:xfrm>
          <a:prstGeom prst="rect">
            <a:avLst/>
          </a:prstGeom>
        </p:spPr>
      </p:pic>
      <p:sp>
        <p:nvSpPr>
          <p:cNvPr id="23" name="TextBox 22">
            <a:extLst>
              <a:ext uri="{FF2B5EF4-FFF2-40B4-BE49-F238E27FC236}">
                <a16:creationId xmlns:a16="http://schemas.microsoft.com/office/drawing/2014/main" id="{473A12ED-D88D-184A-A096-383956B1D0D9}"/>
              </a:ext>
            </a:extLst>
          </p:cNvPr>
          <p:cNvSpPr txBox="1"/>
          <p:nvPr/>
        </p:nvSpPr>
        <p:spPr>
          <a:xfrm>
            <a:off x="4801265" y="2045513"/>
            <a:ext cx="4203523" cy="369332"/>
          </a:xfrm>
          <a:prstGeom prst="rect">
            <a:avLst/>
          </a:prstGeom>
          <a:noFill/>
        </p:spPr>
        <p:txBody>
          <a:bodyPr wrap="none" rtlCol="0">
            <a:spAutoFit/>
          </a:bodyPr>
          <a:lstStyle/>
          <a:p>
            <a:r>
              <a:rPr lang="en-US" u="sng"/>
              <a:t>Scintillator plate with embedded WLS fiber</a:t>
            </a:r>
          </a:p>
        </p:txBody>
      </p:sp>
      <p:pic>
        <p:nvPicPr>
          <p:cNvPr id="3" name="Picture 2">
            <a:extLst>
              <a:ext uri="{FF2B5EF4-FFF2-40B4-BE49-F238E27FC236}">
                <a16:creationId xmlns:a16="http://schemas.microsoft.com/office/drawing/2014/main" id="{AFC6EC8F-11DF-AC49-97C2-9E72BD0B1702}"/>
              </a:ext>
            </a:extLst>
          </p:cNvPr>
          <p:cNvPicPr>
            <a:picLocks noChangeAspect="1"/>
          </p:cNvPicPr>
          <p:nvPr/>
        </p:nvPicPr>
        <p:blipFill rotWithShape="1">
          <a:blip r:embed="rId5"/>
          <a:srcRect t="7112" b="10351"/>
          <a:stretch/>
        </p:blipFill>
        <p:spPr>
          <a:xfrm>
            <a:off x="135075" y="1920816"/>
            <a:ext cx="4594258" cy="2130912"/>
          </a:xfrm>
          <a:prstGeom prst="rect">
            <a:avLst/>
          </a:prstGeom>
        </p:spPr>
      </p:pic>
      <p:sp>
        <p:nvSpPr>
          <p:cNvPr id="24" name="Rectangle 23">
            <a:extLst>
              <a:ext uri="{FF2B5EF4-FFF2-40B4-BE49-F238E27FC236}">
                <a16:creationId xmlns:a16="http://schemas.microsoft.com/office/drawing/2014/main" id="{78B709CE-94A4-1043-B1D4-45090FEB1F04}"/>
              </a:ext>
            </a:extLst>
          </p:cNvPr>
          <p:cNvSpPr/>
          <p:nvPr/>
        </p:nvSpPr>
        <p:spPr>
          <a:xfrm>
            <a:off x="2713883" y="4659420"/>
            <a:ext cx="1258967" cy="519137"/>
          </a:xfrm>
          <a:prstGeom prst="rect">
            <a:avLst/>
          </a:prstGeom>
          <a:solidFill>
            <a:srgbClr val="00E100">
              <a:alpha val="10000"/>
            </a:srgbClr>
          </a:solid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19830442-3E78-C34F-9A88-B64B08BBF0A9}"/>
              </a:ext>
            </a:extLst>
          </p:cNvPr>
          <p:cNvCxnSpPr>
            <a:cxnSpLocks/>
          </p:cNvCxnSpPr>
          <p:nvPr/>
        </p:nvCxnSpPr>
        <p:spPr>
          <a:xfrm flipV="1">
            <a:off x="583918" y="2379341"/>
            <a:ext cx="3533369" cy="30813"/>
          </a:xfrm>
          <a:prstGeom prst="straightConnector1">
            <a:avLst/>
          </a:prstGeom>
          <a:ln w="12700">
            <a:solidFill>
              <a:schemeClr val="bg1"/>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ABDECBC-D8AD-3543-A362-B0CAAF3D8037}"/>
              </a:ext>
            </a:extLst>
          </p:cNvPr>
          <p:cNvSpPr txBox="1"/>
          <p:nvPr/>
        </p:nvSpPr>
        <p:spPr>
          <a:xfrm rot="21600000">
            <a:off x="2185217" y="2140262"/>
            <a:ext cx="498855" cy="276999"/>
          </a:xfrm>
          <a:prstGeom prst="rect">
            <a:avLst/>
          </a:prstGeom>
          <a:noFill/>
        </p:spPr>
        <p:txBody>
          <a:bodyPr wrap="none" rtlCol="0">
            <a:spAutoFit/>
          </a:bodyPr>
          <a:lstStyle/>
          <a:p>
            <a:r>
              <a:rPr lang="en-US" sz="1200">
                <a:solidFill>
                  <a:schemeClr val="bg1"/>
                </a:solidFill>
              </a:rPr>
              <a:t>~6 m</a:t>
            </a:r>
          </a:p>
        </p:txBody>
      </p:sp>
      <p:sp>
        <p:nvSpPr>
          <p:cNvPr id="29" name="Oval 28">
            <a:extLst>
              <a:ext uri="{FF2B5EF4-FFF2-40B4-BE49-F238E27FC236}">
                <a16:creationId xmlns:a16="http://schemas.microsoft.com/office/drawing/2014/main" id="{8306673F-3A41-4D4F-A621-B41AD3EC6866}"/>
              </a:ext>
            </a:extLst>
          </p:cNvPr>
          <p:cNvSpPr/>
          <p:nvPr/>
        </p:nvSpPr>
        <p:spPr>
          <a:xfrm>
            <a:off x="6514656" y="3887139"/>
            <a:ext cx="2077562" cy="1276747"/>
          </a:xfrm>
          <a:prstGeom prst="ellipse">
            <a:avLst/>
          </a:prstGeom>
          <a:no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6D7D125-A0E2-CB41-87E2-A3AA4A529EB7}"/>
              </a:ext>
            </a:extLst>
          </p:cNvPr>
          <p:cNvSpPr txBox="1"/>
          <p:nvPr/>
        </p:nvSpPr>
        <p:spPr>
          <a:xfrm>
            <a:off x="1927290" y="5437452"/>
            <a:ext cx="1814920" cy="307777"/>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Arial"/>
              </a:rPr>
              <a:t>2017 test beam data</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63A11C5E-CDC7-914A-8CB4-11385B0D0EF7}"/>
              </a:ext>
            </a:extLst>
          </p:cNvPr>
          <p:cNvPicPr>
            <a:picLocks noChangeAspect="1"/>
          </p:cNvPicPr>
          <p:nvPr/>
        </p:nvPicPr>
        <p:blipFill>
          <a:blip r:embed="rId6"/>
          <a:stretch>
            <a:fillRect/>
          </a:stretch>
        </p:blipFill>
        <p:spPr>
          <a:xfrm>
            <a:off x="5098092" y="121177"/>
            <a:ext cx="3956519" cy="1677723"/>
          </a:xfrm>
          <a:prstGeom prst="rect">
            <a:avLst/>
          </a:prstGeom>
        </p:spPr>
      </p:pic>
      <p:sp>
        <p:nvSpPr>
          <p:cNvPr id="5" name="Date Placeholder 4">
            <a:extLst>
              <a:ext uri="{FF2B5EF4-FFF2-40B4-BE49-F238E27FC236}">
                <a16:creationId xmlns:a16="http://schemas.microsoft.com/office/drawing/2014/main" id="{D4F3BB93-9F19-4949-8897-9BE7684B8EF2}"/>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1190072044"/>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47</a:t>
            </a:fld>
            <a:endParaRPr lang="en-US"/>
          </a:p>
        </p:txBody>
      </p:sp>
      <p:sp>
        <p:nvSpPr>
          <p:cNvPr id="2" name="Title 1"/>
          <p:cNvSpPr>
            <a:spLocks noGrp="1"/>
          </p:cNvSpPr>
          <p:nvPr>
            <p:ph type="title"/>
          </p:nvPr>
        </p:nvSpPr>
        <p:spPr/>
        <p:txBody>
          <a:bodyPr>
            <a:noAutofit/>
          </a:bodyPr>
          <a:lstStyle/>
          <a:p>
            <a:pPr algn="l"/>
            <a:r>
              <a:rPr lang="en-US"/>
              <a:t>DIRC </a:t>
            </a:r>
          </a:p>
        </p:txBody>
      </p:sp>
      <p:pic>
        <p:nvPicPr>
          <p:cNvPr id="3" name="Picture 2">
            <a:extLst>
              <a:ext uri="{FF2B5EF4-FFF2-40B4-BE49-F238E27FC236}">
                <a16:creationId xmlns:a16="http://schemas.microsoft.com/office/drawing/2014/main" id="{DDA0ECD5-969A-EF48-8B72-AC582572BA42}"/>
              </a:ext>
            </a:extLst>
          </p:cNvPr>
          <p:cNvPicPr>
            <a:picLocks noChangeAspect="1"/>
          </p:cNvPicPr>
          <p:nvPr/>
        </p:nvPicPr>
        <p:blipFill>
          <a:blip r:embed="rId2"/>
          <a:stretch>
            <a:fillRect/>
          </a:stretch>
        </p:blipFill>
        <p:spPr>
          <a:xfrm>
            <a:off x="66212" y="3705419"/>
            <a:ext cx="3449810" cy="2719062"/>
          </a:xfrm>
          <a:prstGeom prst="rect">
            <a:avLst/>
          </a:prstGeom>
          <a:ln w="12700">
            <a:solidFill>
              <a:schemeClr val="tx1"/>
            </a:solidFill>
          </a:ln>
        </p:spPr>
      </p:pic>
      <p:pic>
        <p:nvPicPr>
          <p:cNvPr id="20" name="Picture 19" descr="Chart, line chart&#10;&#10;Description automatically generated">
            <a:extLst>
              <a:ext uri="{FF2B5EF4-FFF2-40B4-BE49-F238E27FC236}">
                <a16:creationId xmlns:a16="http://schemas.microsoft.com/office/drawing/2014/main" id="{636D83A7-519B-A64E-AE75-BBF25E6FC63C}"/>
              </a:ext>
            </a:extLst>
          </p:cNvPr>
          <p:cNvPicPr>
            <a:picLocks noChangeAspect="1"/>
          </p:cNvPicPr>
          <p:nvPr/>
        </p:nvPicPr>
        <p:blipFill>
          <a:blip r:embed="rId3"/>
          <a:stretch>
            <a:fillRect/>
          </a:stretch>
        </p:blipFill>
        <p:spPr>
          <a:xfrm>
            <a:off x="5259226" y="1760635"/>
            <a:ext cx="3795386" cy="2582107"/>
          </a:xfrm>
          <a:prstGeom prst="rect">
            <a:avLst/>
          </a:prstGeom>
        </p:spPr>
      </p:pic>
      <p:pic>
        <p:nvPicPr>
          <p:cNvPr id="22" name="Picture 21" descr="Chart&#10;&#10;Description automatically generated">
            <a:extLst>
              <a:ext uri="{FF2B5EF4-FFF2-40B4-BE49-F238E27FC236}">
                <a16:creationId xmlns:a16="http://schemas.microsoft.com/office/drawing/2014/main" id="{B233AFCD-F88B-084F-8621-9957E799D3E3}"/>
              </a:ext>
            </a:extLst>
          </p:cNvPr>
          <p:cNvPicPr>
            <a:picLocks noChangeAspect="1"/>
          </p:cNvPicPr>
          <p:nvPr/>
        </p:nvPicPr>
        <p:blipFill>
          <a:blip r:embed="rId4"/>
          <a:stretch>
            <a:fillRect/>
          </a:stretch>
        </p:blipFill>
        <p:spPr>
          <a:xfrm>
            <a:off x="3821116" y="4148054"/>
            <a:ext cx="3462593" cy="2437355"/>
          </a:xfrm>
          <a:prstGeom prst="rect">
            <a:avLst/>
          </a:prstGeom>
        </p:spPr>
      </p:pic>
      <mc:AlternateContent xmlns:mc="http://schemas.openxmlformats.org/markup-compatibility/2006" xmlns:a14="http://schemas.microsoft.com/office/drawing/2010/main">
        <mc:Choice Requires="a14">
          <p:sp>
            <p:nvSpPr>
              <p:cNvPr id="23" name="Concept Detectors…">
                <a:extLst>
                  <a:ext uri="{FF2B5EF4-FFF2-40B4-BE49-F238E27FC236}">
                    <a16:creationId xmlns:a16="http://schemas.microsoft.com/office/drawing/2014/main" id="{23FD7872-6071-A946-8578-C95D09543CE8}"/>
                  </a:ext>
                </a:extLst>
              </p:cNvPr>
              <p:cNvSpPr txBox="1">
                <a:spLocks/>
              </p:cNvSpPr>
              <p:nvPr/>
            </p:nvSpPr>
            <p:spPr>
              <a:xfrm>
                <a:off x="66212" y="1321919"/>
                <a:ext cx="4966903" cy="2383500"/>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2000" dirty="0">
                    <a:uFill>
                      <a:solidFill>
                        <a:srgbClr val="000000"/>
                      </a:solidFill>
                    </a:uFill>
                    <a:latin typeface="Arial" panose="020B0604020202020204" pitchFamily="34" charset="0"/>
                    <a:cs typeface="Arial" panose="020B0604020202020204" pitchFamily="34" charset="0"/>
                    <a:sym typeface="Arial"/>
                  </a:rPr>
                  <a:t>Radially compact ( ~ 5cm)</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2000" dirty="0">
                    <a:uFill>
                      <a:solidFill>
                        <a:srgbClr val="000000"/>
                      </a:solidFill>
                    </a:uFill>
                    <a:latin typeface="Arial" panose="020B0604020202020204" pitchFamily="34" charset="0"/>
                    <a:cs typeface="Arial" panose="020B0604020202020204" pitchFamily="34" charset="0"/>
                    <a:sym typeface="Arial"/>
                  </a:rPr>
                  <a:t>high</a:t>
                </a:r>
                <a:r>
                  <a:rPr kumimoji="0" lang="en-US" sz="2000" b="0" i="0" u="none" strike="noStrike" kern="1200" cap="none" spc="0" normalizeH="0" baseline="0" noProof="0" dirty="0">
                    <a:ln>
                      <a:noFill/>
                    </a:ln>
                    <a:effectLst/>
                    <a:uLnTx/>
                    <a:uFill>
                      <a:solidFill>
                        <a:srgbClr val="000000"/>
                      </a:solidFill>
                    </a:uFill>
                    <a:latin typeface="Arial" panose="020B0604020202020204" pitchFamily="34" charset="0"/>
                    <a:cs typeface="Arial" panose="020B0604020202020204" pitchFamily="34" charset="0"/>
                    <a:sym typeface="Arial"/>
                  </a:rPr>
                  <a:t>-performance DIRC with better optics and &lt;100 </a:t>
                </a:r>
                <a:r>
                  <a:rPr kumimoji="0" lang="en-US" sz="2000" b="0" i="0" u="none" strike="noStrike" kern="1200" cap="none" spc="0" normalizeH="0" baseline="0" noProof="0" dirty="0" err="1">
                    <a:ln>
                      <a:noFill/>
                    </a:ln>
                    <a:effectLst/>
                    <a:uLnTx/>
                    <a:uFill>
                      <a:solidFill>
                        <a:srgbClr val="000000"/>
                      </a:solidFill>
                    </a:uFill>
                    <a:latin typeface="Arial" panose="020B0604020202020204" pitchFamily="34" charset="0"/>
                    <a:cs typeface="Arial" panose="020B0604020202020204" pitchFamily="34" charset="0"/>
                    <a:sym typeface="Arial"/>
                  </a:rPr>
                  <a:t>ps</a:t>
                </a:r>
                <a:r>
                  <a:rPr kumimoji="0" lang="en-US" sz="2000" b="0" i="0" u="none" strike="noStrike" kern="1200" cap="none" spc="0" normalizeH="0" baseline="0" noProof="0" dirty="0">
                    <a:ln>
                      <a:noFill/>
                    </a:ln>
                    <a:effectLst/>
                    <a:uLnTx/>
                    <a:uFill>
                      <a:solidFill>
                        <a:srgbClr val="000000"/>
                      </a:solidFill>
                    </a:uFill>
                    <a:latin typeface="Arial" panose="020B0604020202020204" pitchFamily="34" charset="0"/>
                    <a:cs typeface="Arial" panose="020B0604020202020204" pitchFamily="34" charset="0"/>
                    <a:sym typeface="Arial"/>
                  </a:rPr>
                  <a:t> timing (</a:t>
                </a:r>
                <a14:m>
                  <m:oMath xmlns:m="http://schemas.openxmlformats.org/officeDocument/2006/math">
                    <m:r>
                      <a:rPr kumimoji="0" lang="en-US" sz="2000" b="0" i="1" u="none" strike="noStrike" kern="1200" cap="none" spc="0" normalizeH="0" baseline="0" noProof="0" smtClean="0">
                        <a:ln>
                          <a:noFill/>
                        </a:ln>
                        <a:solidFill>
                          <a:srgbClr val="0070C0"/>
                        </a:solidFill>
                        <a:effectLst/>
                        <a:uLnTx/>
                        <a:uFill>
                          <a:solidFill>
                            <a:srgbClr val="000000"/>
                          </a:solidFill>
                        </a:uFill>
                        <a:latin typeface="Cambria Math" panose="02040503050406030204" pitchFamily="18" charset="0"/>
                        <a:ea typeface="Cambria Math" panose="02040503050406030204" pitchFamily="18" charset="0"/>
                        <a:cs typeface="Arial" panose="020B0604020202020204" pitchFamily="34" charset="0"/>
                        <a:sym typeface="Arial"/>
                      </a:rPr>
                      <m:t>𝜋</m:t>
                    </m:r>
                  </m:oMath>
                </a14:m>
                <a:r>
                  <a:rPr kumimoji="0" lang="en-US" sz="2000" b="0" i="0" u="none" strike="noStrike" kern="1200" cap="none" spc="0" normalizeH="0" baseline="0" noProof="0" dirty="0">
                    <a:ln>
                      <a:noFill/>
                    </a:ln>
                    <a:solidFill>
                      <a:srgbClr val="0070C0"/>
                    </a:solidFill>
                    <a:effectLst/>
                    <a:uLnTx/>
                    <a:uFill>
                      <a:solidFill>
                        <a:srgbClr val="000000"/>
                      </a:solidFill>
                    </a:uFill>
                    <a:latin typeface="Arial" panose="020B0604020202020204" pitchFamily="34" charset="0"/>
                    <a:cs typeface="Arial" panose="020B0604020202020204" pitchFamily="34" charset="0"/>
                    <a:sym typeface="Arial"/>
                  </a:rPr>
                  <a:t>/K up to ~6 GeV/c)</a:t>
                </a:r>
              </a:p>
              <a:p>
                <a:pPr marL="317500" marR="41275" lvl="0" indent="-317500">
                  <a:buClr>
                    <a:srgbClr val="FF2600"/>
                  </a:buClr>
                  <a:buSzPct val="175000"/>
                  <a:defRPr sz="2200">
                    <a:solidFill>
                      <a:srgbClr val="000000"/>
                    </a:solidFill>
                    <a:uFill>
                      <a:solidFill>
                        <a:srgbClr val="000000"/>
                      </a:solidFill>
                    </a:uFill>
                    <a:latin typeface="+mn-lt"/>
                    <a:ea typeface="+mn-ea"/>
                    <a:cs typeface="+mn-cs"/>
                    <a:sym typeface="Arial"/>
                  </a:defRPr>
                </a:pPr>
                <a:r>
                  <a:rPr lang="en-US" sz="2000" dirty="0">
                    <a:uFill>
                      <a:solidFill>
                        <a:srgbClr val="000000"/>
                      </a:solidFill>
                    </a:uFill>
                    <a:latin typeface="Arial" panose="020B0604020202020204" pitchFamily="34" charset="0"/>
                    <a:cs typeface="Arial" panose="020B0604020202020204" pitchFamily="34" charset="0"/>
                    <a:sym typeface="Arial"/>
                  </a:rPr>
                  <a:t>Re-use </a:t>
                </a:r>
                <a:r>
                  <a:rPr lang="en-US" sz="2000" dirty="0" err="1">
                    <a:uFill>
                      <a:solidFill>
                        <a:srgbClr val="000000"/>
                      </a:solidFill>
                    </a:uFill>
                    <a:latin typeface="Arial" panose="020B0604020202020204" pitchFamily="34" charset="0"/>
                    <a:cs typeface="Arial" panose="020B0604020202020204" pitchFamily="34" charset="0"/>
                    <a:sym typeface="Arial"/>
                  </a:rPr>
                  <a:t>BaBar</a:t>
                </a:r>
                <a:r>
                  <a:rPr lang="en-US" sz="2000" dirty="0">
                    <a:uFill>
                      <a:solidFill>
                        <a:srgbClr val="000000"/>
                      </a:solidFill>
                    </a:uFill>
                    <a:latin typeface="Arial" panose="020B0604020202020204" pitchFamily="34" charset="0"/>
                    <a:cs typeface="Arial" panose="020B0604020202020204" pitchFamily="34" charset="0"/>
                    <a:sym typeface="Arial"/>
                  </a:rPr>
                  <a:t> quartz bars ? </a:t>
                </a:r>
                <a:endParaRPr kumimoji="0" lang="en-US" sz="2000" b="1" i="0" u="none" strike="noStrike" kern="1200" cap="none" spc="0" normalizeH="0" baseline="0" noProof="0" dirty="0">
                  <a:ln>
                    <a:noFill/>
                  </a:ln>
                  <a:effectLst/>
                  <a:uLnTx/>
                  <a:uFill>
                    <a:solidFill>
                      <a:srgbClr val="000000"/>
                    </a:solidFill>
                  </a:uFill>
                  <a:latin typeface="Arial" panose="020B0604020202020204" pitchFamily="34" charset="0"/>
                  <a:cs typeface="Arial" panose="020B0604020202020204" pitchFamily="34" charset="0"/>
                  <a:sym typeface="Arial"/>
                </a:endParaRPr>
              </a:p>
              <a:p>
                <a:pPr marL="261032" marR="41275" indent="-342900">
                  <a:buClr>
                    <a:srgbClr val="FF0000"/>
                  </a:buClr>
                  <a:buSzPct val="170000"/>
                  <a:defRPr sz="2200">
                    <a:solidFill>
                      <a:srgbClr val="000000"/>
                    </a:solidFill>
                    <a:uFill>
                      <a:solidFill>
                        <a:srgbClr val="000000"/>
                      </a:solidFill>
                    </a:uFill>
                    <a:latin typeface="+mn-lt"/>
                    <a:ea typeface="+mn-ea"/>
                    <a:cs typeface="+mn-cs"/>
                    <a:sym typeface="Arial"/>
                  </a:defRPr>
                </a:pPr>
                <a:r>
                  <a:rPr lang="en-US" sz="2000" kern="0" dirty="0">
                    <a:latin typeface="Arial" panose="020B0604020202020204" pitchFamily="34" charset="0"/>
                    <a:cs typeface="Arial" panose="020B0604020202020204" pitchFamily="34" charset="0"/>
                  </a:rPr>
                  <a:t>Integration into a 4</a:t>
                </a:r>
                <a14:m>
                  <m:oMath xmlns:m="http://schemas.openxmlformats.org/officeDocument/2006/math">
                    <m:r>
                      <a:rPr lang="en-US" sz="2000" i="1" kern="0" smtClean="0">
                        <a:latin typeface="Cambria Math" panose="02040503050406030204" pitchFamily="18" charset="0"/>
                        <a:ea typeface="Cambria Math" panose="02040503050406030204" pitchFamily="18" charset="0"/>
                        <a:cs typeface="Arial" panose="020B0604020202020204" pitchFamily="34" charset="0"/>
                      </a:rPr>
                      <m:t>𝜋</m:t>
                    </m:r>
                  </m:oMath>
                </a14:m>
                <a:r>
                  <a:rPr lang="en-US" sz="2000" kern="0" dirty="0">
                    <a:latin typeface="Arial" panose="020B0604020202020204" pitchFamily="34" charset="0"/>
                    <a:cs typeface="Arial" panose="020B0604020202020204" pitchFamily="34" charset="0"/>
                  </a:rPr>
                  <a:t> detector can be challenging</a:t>
                </a:r>
              </a:p>
              <a:p>
                <a:pPr marL="261032" marR="41275" indent="-342900">
                  <a:buClr>
                    <a:srgbClr val="FF0000"/>
                  </a:buClr>
                  <a:buSzPct val="110000"/>
                  <a:defRPr sz="2200">
                    <a:solidFill>
                      <a:srgbClr val="000000"/>
                    </a:solidFill>
                    <a:uFill>
                      <a:solidFill>
                        <a:srgbClr val="000000"/>
                      </a:solidFill>
                    </a:uFill>
                    <a:latin typeface="+mn-lt"/>
                    <a:ea typeface="+mn-ea"/>
                    <a:cs typeface="+mn-cs"/>
                    <a:sym typeface="Arial"/>
                  </a:defRPr>
                </a:pPr>
                <a:endParaRPr kumimoji="0" lang="en-US" sz="2400" b="0" i="0" u="none" strike="noStrike" kern="1200" cap="none" spc="0" normalizeH="0" baseline="0" noProof="0" dirty="0">
                  <a:ln>
                    <a:noFill/>
                  </a:ln>
                  <a:solidFill>
                    <a:srgbClr val="000000"/>
                  </a:solidFill>
                  <a:effectLst/>
                  <a:uLnTx/>
                  <a:uFill>
                    <a:solidFill>
                      <a:srgbClr val="000000"/>
                    </a:solidFill>
                  </a:uFill>
                  <a:latin typeface="Arial"/>
                  <a:ea typeface="+mn-ea"/>
                  <a:cs typeface="Symbol" charset="2"/>
                  <a:sym typeface="Arial"/>
                </a:endParaRPr>
              </a:p>
            </p:txBody>
          </p:sp>
        </mc:Choice>
        <mc:Fallback xmlns="">
          <p:sp>
            <p:nvSpPr>
              <p:cNvPr id="23" name="Concept Detectors…">
                <a:extLst>
                  <a:ext uri="{FF2B5EF4-FFF2-40B4-BE49-F238E27FC236}">
                    <a16:creationId xmlns:a16="http://schemas.microsoft.com/office/drawing/2014/main" id="{23FD7872-6071-A946-8578-C95D09543CE8}"/>
                  </a:ext>
                </a:extLst>
              </p:cNvPr>
              <p:cNvSpPr txBox="1">
                <a:spLocks noRot="1" noChangeAspect="1" noMove="1" noResize="1" noEditPoints="1" noAdjustHandles="1" noChangeArrowheads="1" noChangeShapeType="1" noTextEdit="1"/>
              </p:cNvSpPr>
              <p:nvPr/>
            </p:nvSpPr>
            <p:spPr>
              <a:xfrm>
                <a:off x="66212" y="1321919"/>
                <a:ext cx="4966903" cy="2383500"/>
              </a:xfrm>
              <a:prstGeom prst="rect">
                <a:avLst/>
              </a:prstGeom>
              <a:blipFill>
                <a:blip r:embed="rId5"/>
                <a:stretch>
                  <a:fillRect l="-4049" t="-9719" r="-1104" b="-6138"/>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69FE9B08-834D-4543-ADCE-83FFCD0020C5}"/>
              </a:ext>
            </a:extLst>
          </p:cNvPr>
          <p:cNvSpPr txBox="1"/>
          <p:nvPr/>
        </p:nvSpPr>
        <p:spPr>
          <a:xfrm>
            <a:off x="2421158" y="6079352"/>
            <a:ext cx="729687" cy="276999"/>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hpDIRC</a:t>
            </a:r>
          </a:p>
        </p:txBody>
      </p:sp>
      <p:grpSp>
        <p:nvGrpSpPr>
          <p:cNvPr id="56" name="Group 55">
            <a:extLst>
              <a:ext uri="{FF2B5EF4-FFF2-40B4-BE49-F238E27FC236}">
                <a16:creationId xmlns:a16="http://schemas.microsoft.com/office/drawing/2014/main" id="{618EDA61-690B-B44D-8B00-84D268F50799}"/>
              </a:ext>
            </a:extLst>
          </p:cNvPr>
          <p:cNvGrpSpPr/>
          <p:nvPr/>
        </p:nvGrpSpPr>
        <p:grpSpPr>
          <a:xfrm>
            <a:off x="2078213" y="34886"/>
            <a:ext cx="2903007" cy="1287033"/>
            <a:chOff x="5077190" y="1178871"/>
            <a:chExt cx="3950518" cy="2060680"/>
          </a:xfrm>
        </p:grpSpPr>
        <p:sp>
          <p:nvSpPr>
            <p:cNvPr id="57" name="Rectangle 56">
              <a:extLst>
                <a:ext uri="{FF2B5EF4-FFF2-40B4-BE49-F238E27FC236}">
                  <a16:creationId xmlns:a16="http://schemas.microsoft.com/office/drawing/2014/main" id="{C86592DD-3FBB-EE46-81D3-06B65CED4E8A}"/>
                </a:ext>
              </a:extLst>
            </p:cNvPr>
            <p:cNvSpPr/>
            <p:nvPr/>
          </p:nvSpPr>
          <p:spPr bwMode="auto">
            <a:xfrm>
              <a:off x="7715250" y="1982564"/>
              <a:ext cx="142875" cy="571500"/>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Line 72">
              <a:extLst>
                <a:ext uri="{FF2B5EF4-FFF2-40B4-BE49-F238E27FC236}">
                  <a16:creationId xmlns:a16="http://schemas.microsoft.com/office/drawing/2014/main" id="{6A15C26A-5CD5-7A47-8FE4-9F58B9CBDF5F}"/>
                </a:ext>
              </a:extLst>
            </p:cNvPr>
            <p:cNvSpPr>
              <a:spLocks noChangeAspect="1" noChangeShapeType="1"/>
            </p:cNvSpPr>
            <p:nvPr/>
          </p:nvSpPr>
          <p:spPr bwMode="auto">
            <a:xfrm>
              <a:off x="7613181" y="2166862"/>
              <a:ext cx="58376" cy="36476"/>
            </a:xfrm>
            <a:prstGeom prst="line">
              <a:avLst/>
            </a:prstGeom>
            <a:noFill/>
            <a:ln w="9525">
              <a:solidFill>
                <a:srgbClr val="0000FF"/>
              </a:solidFill>
              <a:round/>
              <a:headEnd/>
              <a:tailEnd/>
            </a:ln>
          </p:spPr>
          <p:txBody>
            <a:bodyPr/>
            <a:lstStyle/>
            <a:p>
              <a:endParaRPr lang="en-US"/>
            </a:p>
          </p:txBody>
        </p:sp>
        <p:sp>
          <p:nvSpPr>
            <p:cNvPr id="59" name="Line 73">
              <a:extLst>
                <a:ext uri="{FF2B5EF4-FFF2-40B4-BE49-F238E27FC236}">
                  <a16:creationId xmlns:a16="http://schemas.microsoft.com/office/drawing/2014/main" id="{2FCCA6D5-0EC4-B64F-8A91-8BB5BD762451}"/>
                </a:ext>
              </a:extLst>
            </p:cNvPr>
            <p:cNvSpPr>
              <a:spLocks noChangeAspect="1" noChangeShapeType="1"/>
            </p:cNvSpPr>
            <p:nvPr/>
          </p:nvSpPr>
          <p:spPr bwMode="auto">
            <a:xfrm flipV="1">
              <a:off x="6137353" y="1758330"/>
              <a:ext cx="899361" cy="1165410"/>
            </a:xfrm>
            <a:prstGeom prst="line">
              <a:avLst/>
            </a:prstGeom>
            <a:noFill/>
            <a:ln w="28575">
              <a:solidFill>
                <a:srgbClr val="FF0000"/>
              </a:solidFill>
              <a:round/>
              <a:headEnd/>
              <a:tailEnd type="triangle" w="med" len="med"/>
            </a:ln>
          </p:spPr>
          <p:txBody>
            <a:bodyPr/>
            <a:lstStyle/>
            <a:p>
              <a:endParaRPr lang="en-US"/>
            </a:p>
          </p:txBody>
        </p:sp>
        <p:sp>
          <p:nvSpPr>
            <p:cNvPr id="60" name="Line 74">
              <a:extLst>
                <a:ext uri="{FF2B5EF4-FFF2-40B4-BE49-F238E27FC236}">
                  <a16:creationId xmlns:a16="http://schemas.microsoft.com/office/drawing/2014/main" id="{DBA6D33C-06DD-854F-9898-5B3711B64E9B}"/>
                </a:ext>
              </a:extLst>
            </p:cNvPr>
            <p:cNvSpPr>
              <a:spLocks noChangeAspect="1" noChangeShapeType="1"/>
            </p:cNvSpPr>
            <p:nvPr/>
          </p:nvSpPr>
          <p:spPr bwMode="auto">
            <a:xfrm flipV="1">
              <a:off x="6540515" y="2161391"/>
              <a:ext cx="492551" cy="240742"/>
            </a:xfrm>
            <a:prstGeom prst="line">
              <a:avLst/>
            </a:prstGeom>
            <a:noFill/>
            <a:ln w="9525">
              <a:solidFill>
                <a:srgbClr val="0000FF"/>
              </a:solidFill>
              <a:round/>
              <a:headEnd/>
              <a:tailEnd/>
            </a:ln>
          </p:spPr>
          <p:txBody>
            <a:bodyPr/>
            <a:lstStyle/>
            <a:p>
              <a:endParaRPr lang="en-US"/>
            </a:p>
          </p:txBody>
        </p:sp>
        <p:sp>
          <p:nvSpPr>
            <p:cNvPr id="61" name="Line 75">
              <a:extLst>
                <a:ext uri="{FF2B5EF4-FFF2-40B4-BE49-F238E27FC236}">
                  <a16:creationId xmlns:a16="http://schemas.microsoft.com/office/drawing/2014/main" id="{93EF79DF-7840-BB4A-B766-CE8EEA4C0B28}"/>
                </a:ext>
              </a:extLst>
            </p:cNvPr>
            <p:cNvSpPr>
              <a:spLocks noChangeAspect="1" noChangeShapeType="1"/>
            </p:cNvSpPr>
            <p:nvPr/>
          </p:nvSpPr>
          <p:spPr bwMode="auto">
            <a:xfrm>
              <a:off x="7040363" y="2157743"/>
              <a:ext cx="408635" cy="258980"/>
            </a:xfrm>
            <a:prstGeom prst="line">
              <a:avLst/>
            </a:prstGeom>
            <a:noFill/>
            <a:ln w="9525">
              <a:solidFill>
                <a:srgbClr val="0000FF"/>
              </a:solidFill>
              <a:round/>
              <a:headEnd/>
              <a:tailEnd/>
            </a:ln>
          </p:spPr>
          <p:txBody>
            <a:bodyPr/>
            <a:lstStyle/>
            <a:p>
              <a:endParaRPr lang="en-US"/>
            </a:p>
          </p:txBody>
        </p:sp>
        <p:sp>
          <p:nvSpPr>
            <p:cNvPr id="62" name="Line 77">
              <a:extLst>
                <a:ext uri="{FF2B5EF4-FFF2-40B4-BE49-F238E27FC236}">
                  <a16:creationId xmlns:a16="http://schemas.microsoft.com/office/drawing/2014/main" id="{6B0F05B8-97FB-6549-B14A-A00265BF3BB8}"/>
                </a:ext>
              </a:extLst>
            </p:cNvPr>
            <p:cNvSpPr>
              <a:spLocks noChangeAspect="1" noChangeShapeType="1"/>
            </p:cNvSpPr>
            <p:nvPr/>
          </p:nvSpPr>
          <p:spPr bwMode="auto">
            <a:xfrm flipV="1">
              <a:off x="7692869" y="1656061"/>
              <a:ext cx="605655" cy="590912"/>
            </a:xfrm>
            <a:prstGeom prst="line">
              <a:avLst/>
            </a:prstGeom>
            <a:noFill/>
            <a:ln w="9525">
              <a:solidFill>
                <a:srgbClr val="0000FF"/>
              </a:solidFill>
              <a:round/>
              <a:headEnd/>
              <a:tailEnd type="triangle" w="med" len="med"/>
            </a:ln>
          </p:spPr>
          <p:txBody>
            <a:bodyPr/>
            <a:lstStyle/>
            <a:p>
              <a:endParaRPr lang="en-US"/>
            </a:p>
          </p:txBody>
        </p:sp>
        <p:sp>
          <p:nvSpPr>
            <p:cNvPr id="63" name="Line 78">
              <a:extLst>
                <a:ext uri="{FF2B5EF4-FFF2-40B4-BE49-F238E27FC236}">
                  <a16:creationId xmlns:a16="http://schemas.microsoft.com/office/drawing/2014/main" id="{9CA6F974-8DE6-174A-8ACA-8A268FA91AE2}"/>
                </a:ext>
              </a:extLst>
            </p:cNvPr>
            <p:cNvSpPr>
              <a:spLocks noChangeAspect="1" noChangeShapeType="1"/>
            </p:cNvSpPr>
            <p:nvPr/>
          </p:nvSpPr>
          <p:spPr bwMode="auto">
            <a:xfrm flipV="1">
              <a:off x="6682807" y="2161391"/>
              <a:ext cx="138644" cy="62009"/>
            </a:xfrm>
            <a:prstGeom prst="line">
              <a:avLst/>
            </a:prstGeom>
            <a:noFill/>
            <a:ln w="9525">
              <a:solidFill>
                <a:srgbClr val="0000FF"/>
              </a:solidFill>
              <a:round/>
              <a:headEnd/>
              <a:tailEnd/>
            </a:ln>
          </p:spPr>
          <p:txBody>
            <a:bodyPr/>
            <a:lstStyle/>
            <a:p>
              <a:endParaRPr lang="en-US"/>
            </a:p>
          </p:txBody>
        </p:sp>
        <p:sp>
          <p:nvSpPr>
            <p:cNvPr id="64" name="Line 79">
              <a:extLst>
                <a:ext uri="{FF2B5EF4-FFF2-40B4-BE49-F238E27FC236}">
                  <a16:creationId xmlns:a16="http://schemas.microsoft.com/office/drawing/2014/main" id="{401C4E16-F468-5B47-AF90-00A214F32640}"/>
                </a:ext>
              </a:extLst>
            </p:cNvPr>
            <p:cNvSpPr>
              <a:spLocks noChangeAspect="1" noChangeShapeType="1"/>
            </p:cNvSpPr>
            <p:nvPr/>
          </p:nvSpPr>
          <p:spPr bwMode="auto">
            <a:xfrm>
              <a:off x="6821451" y="2165038"/>
              <a:ext cx="404986" cy="255333"/>
            </a:xfrm>
            <a:prstGeom prst="line">
              <a:avLst/>
            </a:prstGeom>
            <a:noFill/>
            <a:ln w="9525">
              <a:solidFill>
                <a:srgbClr val="0000FF"/>
              </a:solidFill>
              <a:round/>
              <a:headEnd/>
              <a:tailEnd/>
            </a:ln>
          </p:spPr>
          <p:txBody>
            <a:bodyPr/>
            <a:lstStyle/>
            <a:p>
              <a:endParaRPr lang="en-US"/>
            </a:p>
          </p:txBody>
        </p:sp>
        <p:sp>
          <p:nvSpPr>
            <p:cNvPr id="65" name="Line 80">
              <a:extLst>
                <a:ext uri="{FF2B5EF4-FFF2-40B4-BE49-F238E27FC236}">
                  <a16:creationId xmlns:a16="http://schemas.microsoft.com/office/drawing/2014/main" id="{2EF2405E-21D7-1D42-93F5-D8C28CAB9DAC}"/>
                </a:ext>
              </a:extLst>
            </p:cNvPr>
            <p:cNvSpPr>
              <a:spLocks noChangeAspect="1" noChangeShapeType="1"/>
            </p:cNvSpPr>
            <p:nvPr/>
          </p:nvSpPr>
          <p:spPr bwMode="auto">
            <a:xfrm flipV="1">
              <a:off x="7222789" y="2161391"/>
              <a:ext cx="397689" cy="255333"/>
            </a:xfrm>
            <a:prstGeom prst="line">
              <a:avLst/>
            </a:prstGeom>
            <a:noFill/>
            <a:ln w="9525">
              <a:solidFill>
                <a:srgbClr val="0000FF"/>
              </a:solidFill>
              <a:round/>
              <a:headEnd/>
              <a:tailEnd/>
            </a:ln>
          </p:spPr>
          <p:txBody>
            <a:bodyPr/>
            <a:lstStyle/>
            <a:p>
              <a:endParaRPr lang="en-US"/>
            </a:p>
          </p:txBody>
        </p:sp>
        <p:sp>
          <p:nvSpPr>
            <p:cNvPr id="66" name="Line 81">
              <a:extLst>
                <a:ext uri="{FF2B5EF4-FFF2-40B4-BE49-F238E27FC236}">
                  <a16:creationId xmlns:a16="http://schemas.microsoft.com/office/drawing/2014/main" id="{ABE07C3F-28C9-5E49-B781-78E19BC989BA}"/>
                </a:ext>
              </a:extLst>
            </p:cNvPr>
            <p:cNvSpPr>
              <a:spLocks noChangeAspect="1" noChangeShapeType="1"/>
            </p:cNvSpPr>
            <p:nvPr/>
          </p:nvSpPr>
          <p:spPr bwMode="auto">
            <a:xfrm>
              <a:off x="7682503" y="2216105"/>
              <a:ext cx="612952" cy="765998"/>
            </a:xfrm>
            <a:prstGeom prst="line">
              <a:avLst/>
            </a:prstGeom>
            <a:noFill/>
            <a:ln w="9525">
              <a:solidFill>
                <a:srgbClr val="0000FF"/>
              </a:solidFill>
              <a:round/>
              <a:headEnd/>
              <a:tailEnd type="triangle" w="med" len="med"/>
            </a:ln>
          </p:spPr>
          <p:txBody>
            <a:bodyPr/>
            <a:lstStyle/>
            <a:p>
              <a:endParaRPr lang="en-US"/>
            </a:p>
          </p:txBody>
        </p:sp>
        <p:sp>
          <p:nvSpPr>
            <p:cNvPr id="67" name="Line 82">
              <a:extLst>
                <a:ext uri="{FF2B5EF4-FFF2-40B4-BE49-F238E27FC236}">
                  <a16:creationId xmlns:a16="http://schemas.microsoft.com/office/drawing/2014/main" id="{DA8994CB-D66B-7E47-89C3-3BACEB2E18A8}"/>
                </a:ext>
              </a:extLst>
            </p:cNvPr>
            <p:cNvSpPr>
              <a:spLocks noChangeAspect="1" noChangeShapeType="1"/>
            </p:cNvSpPr>
            <p:nvPr/>
          </p:nvSpPr>
          <p:spPr bwMode="auto">
            <a:xfrm flipH="1" flipV="1">
              <a:off x="6434708" y="2161391"/>
              <a:ext cx="102159" cy="229799"/>
            </a:xfrm>
            <a:prstGeom prst="line">
              <a:avLst/>
            </a:prstGeom>
            <a:noFill/>
            <a:ln w="9525">
              <a:solidFill>
                <a:srgbClr val="0000FF"/>
              </a:solidFill>
              <a:round/>
              <a:headEnd/>
              <a:tailEnd/>
            </a:ln>
          </p:spPr>
          <p:txBody>
            <a:bodyPr/>
            <a:lstStyle/>
            <a:p>
              <a:endParaRPr lang="en-US"/>
            </a:p>
          </p:txBody>
        </p:sp>
        <p:sp>
          <p:nvSpPr>
            <p:cNvPr id="68" name="Line 83">
              <a:extLst>
                <a:ext uri="{FF2B5EF4-FFF2-40B4-BE49-F238E27FC236}">
                  <a16:creationId xmlns:a16="http://schemas.microsoft.com/office/drawing/2014/main" id="{240FB6AD-5BE8-3447-9D71-2152FBAEADC0}"/>
                </a:ext>
              </a:extLst>
            </p:cNvPr>
            <p:cNvSpPr>
              <a:spLocks noChangeAspect="1" noChangeShapeType="1"/>
            </p:cNvSpPr>
            <p:nvPr/>
          </p:nvSpPr>
          <p:spPr bwMode="auto">
            <a:xfrm flipH="1" flipV="1">
              <a:off x="6157420" y="1844049"/>
              <a:ext cx="280936" cy="324637"/>
            </a:xfrm>
            <a:prstGeom prst="line">
              <a:avLst/>
            </a:prstGeom>
            <a:noFill/>
            <a:ln w="9525">
              <a:solidFill>
                <a:srgbClr val="0000FF"/>
              </a:solidFill>
              <a:round/>
              <a:headEnd/>
              <a:tailEnd type="triangle" w="med" len="med"/>
            </a:ln>
          </p:spPr>
          <p:txBody>
            <a:bodyPr/>
            <a:lstStyle/>
            <a:p>
              <a:endParaRPr lang="en-US"/>
            </a:p>
          </p:txBody>
        </p:sp>
        <p:sp>
          <p:nvSpPr>
            <p:cNvPr id="69" name="Line 84">
              <a:extLst>
                <a:ext uri="{FF2B5EF4-FFF2-40B4-BE49-F238E27FC236}">
                  <a16:creationId xmlns:a16="http://schemas.microsoft.com/office/drawing/2014/main" id="{E84CDC0E-0C16-EC42-9914-7E88FD702B7A}"/>
                </a:ext>
              </a:extLst>
            </p:cNvPr>
            <p:cNvSpPr>
              <a:spLocks noChangeAspect="1" noChangeShapeType="1"/>
            </p:cNvSpPr>
            <p:nvPr/>
          </p:nvSpPr>
          <p:spPr bwMode="auto">
            <a:xfrm flipH="1" flipV="1">
              <a:off x="6646322" y="2165038"/>
              <a:ext cx="29188" cy="62009"/>
            </a:xfrm>
            <a:prstGeom prst="line">
              <a:avLst/>
            </a:prstGeom>
            <a:noFill/>
            <a:ln w="9525">
              <a:solidFill>
                <a:srgbClr val="0000FF"/>
              </a:solidFill>
              <a:round/>
              <a:headEnd/>
              <a:tailEnd/>
            </a:ln>
          </p:spPr>
          <p:txBody>
            <a:bodyPr/>
            <a:lstStyle/>
            <a:p>
              <a:endParaRPr lang="en-US"/>
            </a:p>
          </p:txBody>
        </p:sp>
        <p:sp>
          <p:nvSpPr>
            <p:cNvPr id="70" name="Line 85">
              <a:extLst>
                <a:ext uri="{FF2B5EF4-FFF2-40B4-BE49-F238E27FC236}">
                  <a16:creationId xmlns:a16="http://schemas.microsoft.com/office/drawing/2014/main" id="{91CE1B2C-FB70-1B43-BC7D-365FA239502F}"/>
                </a:ext>
              </a:extLst>
            </p:cNvPr>
            <p:cNvSpPr>
              <a:spLocks noChangeAspect="1" noChangeShapeType="1"/>
            </p:cNvSpPr>
            <p:nvPr/>
          </p:nvSpPr>
          <p:spPr bwMode="auto">
            <a:xfrm flipH="1" flipV="1">
              <a:off x="6332549" y="1807573"/>
              <a:ext cx="306476" cy="350170"/>
            </a:xfrm>
            <a:prstGeom prst="line">
              <a:avLst/>
            </a:prstGeom>
            <a:noFill/>
            <a:ln w="9525">
              <a:solidFill>
                <a:srgbClr val="0000FF"/>
              </a:solidFill>
              <a:round/>
              <a:headEnd/>
              <a:tailEnd type="triangle" w="med" len="med"/>
            </a:ln>
          </p:spPr>
          <p:txBody>
            <a:bodyPr/>
            <a:lstStyle/>
            <a:p>
              <a:endParaRPr lang="en-US"/>
            </a:p>
          </p:txBody>
        </p:sp>
        <p:sp>
          <p:nvSpPr>
            <p:cNvPr id="71" name="Line 86">
              <a:extLst>
                <a:ext uri="{FF2B5EF4-FFF2-40B4-BE49-F238E27FC236}">
                  <a16:creationId xmlns:a16="http://schemas.microsoft.com/office/drawing/2014/main" id="{7F412C43-DE18-024F-8F80-0BD0B9B04D64}"/>
                </a:ext>
              </a:extLst>
            </p:cNvPr>
            <p:cNvSpPr>
              <a:spLocks noChangeAspect="1" noChangeShapeType="1"/>
            </p:cNvSpPr>
            <p:nvPr/>
          </p:nvSpPr>
          <p:spPr bwMode="auto">
            <a:xfrm>
              <a:off x="5515280" y="2163214"/>
              <a:ext cx="2167223" cy="0"/>
            </a:xfrm>
            <a:prstGeom prst="line">
              <a:avLst/>
            </a:prstGeom>
            <a:noFill/>
            <a:ln w="19050">
              <a:solidFill>
                <a:srgbClr val="4B7B2B"/>
              </a:solidFill>
              <a:round/>
              <a:headEnd/>
              <a:tailEnd/>
            </a:ln>
          </p:spPr>
          <p:txBody>
            <a:bodyPr/>
            <a:lstStyle/>
            <a:p>
              <a:endParaRPr lang="en-US"/>
            </a:p>
          </p:txBody>
        </p:sp>
        <p:sp>
          <p:nvSpPr>
            <p:cNvPr id="72" name="Line 87">
              <a:extLst>
                <a:ext uri="{FF2B5EF4-FFF2-40B4-BE49-F238E27FC236}">
                  <a16:creationId xmlns:a16="http://schemas.microsoft.com/office/drawing/2014/main" id="{A5B2125E-C40A-6346-8147-2EB4FFC2F8F2}"/>
                </a:ext>
              </a:extLst>
            </p:cNvPr>
            <p:cNvSpPr>
              <a:spLocks noChangeAspect="1" noChangeShapeType="1"/>
            </p:cNvSpPr>
            <p:nvPr/>
          </p:nvSpPr>
          <p:spPr bwMode="auto">
            <a:xfrm>
              <a:off x="5522577" y="2411252"/>
              <a:ext cx="2167223" cy="0"/>
            </a:xfrm>
            <a:prstGeom prst="line">
              <a:avLst/>
            </a:prstGeom>
            <a:noFill/>
            <a:ln w="19050">
              <a:solidFill>
                <a:srgbClr val="4B7B2B"/>
              </a:solidFill>
              <a:round/>
              <a:headEnd/>
              <a:tailEnd/>
            </a:ln>
          </p:spPr>
          <p:txBody>
            <a:bodyPr/>
            <a:lstStyle/>
            <a:p>
              <a:endParaRPr lang="en-US"/>
            </a:p>
          </p:txBody>
        </p:sp>
        <p:sp>
          <p:nvSpPr>
            <p:cNvPr id="73" name="Line 88">
              <a:extLst>
                <a:ext uri="{FF2B5EF4-FFF2-40B4-BE49-F238E27FC236}">
                  <a16:creationId xmlns:a16="http://schemas.microsoft.com/office/drawing/2014/main" id="{5192547F-8E6B-C040-BEC7-779C1F093D4B}"/>
                </a:ext>
              </a:extLst>
            </p:cNvPr>
            <p:cNvSpPr>
              <a:spLocks noChangeAspect="1" noChangeShapeType="1"/>
            </p:cNvSpPr>
            <p:nvPr/>
          </p:nvSpPr>
          <p:spPr bwMode="auto">
            <a:xfrm>
              <a:off x="5522577" y="2163214"/>
              <a:ext cx="0" cy="248037"/>
            </a:xfrm>
            <a:prstGeom prst="line">
              <a:avLst/>
            </a:prstGeom>
            <a:noFill/>
            <a:ln w="19050">
              <a:solidFill>
                <a:srgbClr val="4B7B2B"/>
              </a:solidFill>
              <a:round/>
              <a:headEnd/>
              <a:tailEnd/>
            </a:ln>
          </p:spPr>
          <p:txBody>
            <a:bodyPr/>
            <a:lstStyle/>
            <a:p>
              <a:endParaRPr lang="en-US"/>
            </a:p>
          </p:txBody>
        </p:sp>
        <p:sp>
          <p:nvSpPr>
            <p:cNvPr id="74" name="Line 89">
              <a:extLst>
                <a:ext uri="{FF2B5EF4-FFF2-40B4-BE49-F238E27FC236}">
                  <a16:creationId xmlns:a16="http://schemas.microsoft.com/office/drawing/2014/main" id="{6648BB0D-A5DA-834E-9BBD-8FD3BF8D7A06}"/>
                </a:ext>
              </a:extLst>
            </p:cNvPr>
            <p:cNvSpPr>
              <a:spLocks noChangeAspect="1" noChangeShapeType="1"/>
            </p:cNvSpPr>
            <p:nvPr/>
          </p:nvSpPr>
          <p:spPr bwMode="auto">
            <a:xfrm>
              <a:off x="8295454" y="1468346"/>
              <a:ext cx="0" cy="1654189"/>
            </a:xfrm>
            <a:prstGeom prst="line">
              <a:avLst/>
            </a:prstGeom>
            <a:noFill/>
            <a:ln w="19050">
              <a:solidFill>
                <a:schemeClr val="accent1"/>
              </a:solidFill>
              <a:round/>
              <a:headEnd/>
              <a:tailEnd/>
            </a:ln>
          </p:spPr>
          <p:txBody>
            <a:bodyPr/>
            <a:lstStyle/>
            <a:p>
              <a:endParaRPr lang="en-US"/>
            </a:p>
          </p:txBody>
        </p:sp>
        <p:sp>
          <p:nvSpPr>
            <p:cNvPr id="75" name="Line 90">
              <a:extLst>
                <a:ext uri="{FF2B5EF4-FFF2-40B4-BE49-F238E27FC236}">
                  <a16:creationId xmlns:a16="http://schemas.microsoft.com/office/drawing/2014/main" id="{380C4C98-77D4-204E-98C2-66871B34F954}"/>
                </a:ext>
              </a:extLst>
            </p:cNvPr>
            <p:cNvSpPr>
              <a:spLocks noChangeAspect="1" noChangeShapeType="1"/>
            </p:cNvSpPr>
            <p:nvPr/>
          </p:nvSpPr>
          <p:spPr bwMode="auto">
            <a:xfrm>
              <a:off x="7686151" y="2152271"/>
              <a:ext cx="0" cy="260804"/>
            </a:xfrm>
            <a:prstGeom prst="line">
              <a:avLst/>
            </a:prstGeom>
            <a:noFill/>
            <a:ln w="19050">
              <a:solidFill>
                <a:srgbClr val="4B7B2B"/>
              </a:solidFill>
              <a:round/>
              <a:headEnd/>
              <a:tailEnd/>
            </a:ln>
          </p:spPr>
          <p:txBody>
            <a:bodyPr/>
            <a:lstStyle/>
            <a:p>
              <a:endParaRPr lang="en-US"/>
            </a:p>
          </p:txBody>
        </p:sp>
        <p:sp>
          <p:nvSpPr>
            <p:cNvPr id="76" name="Text Box 91">
              <a:extLst>
                <a:ext uri="{FF2B5EF4-FFF2-40B4-BE49-F238E27FC236}">
                  <a16:creationId xmlns:a16="http://schemas.microsoft.com/office/drawing/2014/main" id="{9308F9FD-8176-254F-9A55-C26E32D7CD60}"/>
                </a:ext>
              </a:extLst>
            </p:cNvPr>
            <p:cNvSpPr txBox="1">
              <a:spLocks noChangeAspect="1" noChangeArrowheads="1"/>
            </p:cNvSpPr>
            <p:nvPr/>
          </p:nvSpPr>
          <p:spPr bwMode="auto">
            <a:xfrm>
              <a:off x="8230506" y="2027458"/>
              <a:ext cx="797202" cy="517960"/>
            </a:xfrm>
            <a:prstGeom prst="rect">
              <a:avLst/>
            </a:prstGeom>
            <a:noFill/>
            <a:ln w="9525">
              <a:noFill/>
              <a:miter lim="800000"/>
              <a:headEnd/>
              <a:tailEnd/>
            </a:ln>
          </p:spPr>
          <p:txBody>
            <a:bodyPr wrap="none">
              <a:spAutoFit/>
            </a:bodyPr>
            <a:lstStyle/>
            <a:p>
              <a:r>
                <a:rPr lang="en-US" sz="1400">
                  <a:solidFill>
                    <a:schemeClr val="accent1"/>
                  </a:solidFill>
                </a:rPr>
                <a:t>Detector</a:t>
              </a:r>
              <a:br>
                <a:rPr lang="en-US" sz="1400">
                  <a:solidFill>
                    <a:schemeClr val="accent1"/>
                  </a:solidFill>
                </a:rPr>
              </a:br>
              <a:r>
                <a:rPr lang="en-US" sz="1400">
                  <a:solidFill>
                    <a:schemeClr val="accent1"/>
                  </a:solidFill>
                </a:rPr>
                <a:t>Surface</a:t>
              </a:r>
              <a:endParaRPr lang="de-DE" sz="1400">
                <a:solidFill>
                  <a:schemeClr val="accent1"/>
                </a:solidFill>
              </a:endParaRPr>
            </a:p>
          </p:txBody>
        </p:sp>
        <p:sp>
          <p:nvSpPr>
            <p:cNvPr id="77" name="Text Box 92">
              <a:extLst>
                <a:ext uri="{FF2B5EF4-FFF2-40B4-BE49-F238E27FC236}">
                  <a16:creationId xmlns:a16="http://schemas.microsoft.com/office/drawing/2014/main" id="{53FBAC4A-5C16-9543-B5DD-484D65FFC462}"/>
                </a:ext>
              </a:extLst>
            </p:cNvPr>
            <p:cNvSpPr txBox="1">
              <a:spLocks noChangeAspect="1" noChangeArrowheads="1"/>
            </p:cNvSpPr>
            <p:nvPr/>
          </p:nvSpPr>
          <p:spPr bwMode="auto">
            <a:xfrm>
              <a:off x="5077190" y="1431841"/>
              <a:ext cx="864339" cy="523220"/>
            </a:xfrm>
            <a:prstGeom prst="rect">
              <a:avLst/>
            </a:prstGeom>
            <a:noFill/>
            <a:ln w="9525">
              <a:noFill/>
              <a:miter lim="800000"/>
              <a:headEnd/>
              <a:tailEnd/>
            </a:ln>
          </p:spPr>
          <p:txBody>
            <a:bodyPr wrap="none">
              <a:spAutoFit/>
            </a:bodyPr>
            <a:lstStyle/>
            <a:p>
              <a:r>
                <a:rPr lang="en-US" sz="1400" dirty="0">
                  <a:solidFill>
                    <a:srgbClr val="008000"/>
                  </a:solidFill>
                </a:rPr>
                <a:t>Solid</a:t>
              </a:r>
              <a:br>
                <a:rPr lang="en-US" sz="1400" dirty="0">
                  <a:solidFill>
                    <a:srgbClr val="008000"/>
                  </a:solidFill>
                </a:rPr>
              </a:br>
              <a:r>
                <a:rPr lang="en-US" sz="1400" dirty="0">
                  <a:solidFill>
                    <a:srgbClr val="008000"/>
                  </a:solidFill>
                </a:rPr>
                <a:t>Radiator</a:t>
              </a:r>
              <a:endParaRPr lang="de-DE" sz="1400" dirty="0">
                <a:solidFill>
                  <a:srgbClr val="008000"/>
                </a:solidFill>
              </a:endParaRPr>
            </a:p>
          </p:txBody>
        </p:sp>
        <p:sp>
          <p:nvSpPr>
            <p:cNvPr id="78" name="Text Box 93">
              <a:extLst>
                <a:ext uri="{FF2B5EF4-FFF2-40B4-BE49-F238E27FC236}">
                  <a16:creationId xmlns:a16="http://schemas.microsoft.com/office/drawing/2014/main" id="{6C23ACDB-D6F3-A940-8915-3658F733FCC6}"/>
                </a:ext>
              </a:extLst>
            </p:cNvPr>
            <p:cNvSpPr txBox="1">
              <a:spLocks noChangeAspect="1" noChangeArrowheads="1"/>
            </p:cNvSpPr>
            <p:nvPr/>
          </p:nvSpPr>
          <p:spPr bwMode="auto">
            <a:xfrm>
              <a:off x="6201165" y="1178871"/>
              <a:ext cx="783325" cy="523218"/>
            </a:xfrm>
            <a:prstGeom prst="rect">
              <a:avLst/>
            </a:prstGeom>
            <a:noFill/>
            <a:ln w="9525">
              <a:noFill/>
              <a:miter lim="800000"/>
              <a:headEnd/>
              <a:tailEnd/>
            </a:ln>
          </p:spPr>
          <p:txBody>
            <a:bodyPr wrap="none">
              <a:spAutoFit/>
            </a:bodyPr>
            <a:lstStyle/>
            <a:p>
              <a:pPr algn="ctr"/>
              <a:r>
                <a:rPr lang="en-US" sz="1400">
                  <a:solidFill>
                    <a:srgbClr val="FF0000"/>
                  </a:solidFill>
                </a:rPr>
                <a:t>Particle</a:t>
              </a:r>
            </a:p>
            <a:p>
              <a:pPr algn="ctr"/>
              <a:r>
                <a:rPr lang="en-US" sz="1400">
                  <a:solidFill>
                    <a:srgbClr val="FF0000"/>
                  </a:solidFill>
                </a:rPr>
                <a:t>Track</a:t>
              </a:r>
              <a:endParaRPr lang="de-DE" sz="1400">
                <a:solidFill>
                  <a:srgbClr val="FF0000"/>
                </a:solidFill>
              </a:endParaRPr>
            </a:p>
          </p:txBody>
        </p:sp>
        <p:sp>
          <p:nvSpPr>
            <p:cNvPr id="79" name="Text Box 94">
              <a:extLst>
                <a:ext uri="{FF2B5EF4-FFF2-40B4-BE49-F238E27FC236}">
                  <a16:creationId xmlns:a16="http://schemas.microsoft.com/office/drawing/2014/main" id="{0036CE6A-ADF6-674A-AD32-A243A5E7EAE4}"/>
                </a:ext>
              </a:extLst>
            </p:cNvPr>
            <p:cNvSpPr txBox="1">
              <a:spLocks noChangeAspect="1" noChangeArrowheads="1"/>
            </p:cNvSpPr>
            <p:nvPr/>
          </p:nvSpPr>
          <p:spPr bwMode="auto">
            <a:xfrm>
              <a:off x="5731284" y="2520602"/>
              <a:ext cx="2599956" cy="718949"/>
            </a:xfrm>
            <a:prstGeom prst="rect">
              <a:avLst/>
            </a:prstGeom>
            <a:noFill/>
            <a:ln w="9525">
              <a:noFill/>
              <a:miter lim="800000"/>
              <a:headEnd/>
              <a:tailEnd/>
            </a:ln>
          </p:spPr>
          <p:txBody>
            <a:bodyPr wrap="none">
              <a:spAutoFit/>
            </a:bodyPr>
            <a:lstStyle/>
            <a:p>
              <a:pPr algn="ctr"/>
              <a:r>
                <a:rPr lang="en-US" sz="1400">
                  <a:solidFill>
                    <a:srgbClr val="0000FF"/>
                  </a:solidFill>
                </a:rPr>
                <a:t>Cherenkov </a:t>
              </a:r>
              <a:br>
                <a:rPr lang="en-US" sz="1400">
                  <a:solidFill>
                    <a:srgbClr val="0000FF"/>
                  </a:solidFill>
                </a:rPr>
              </a:br>
              <a:r>
                <a:rPr lang="en-US" sz="1400">
                  <a:solidFill>
                    <a:srgbClr val="0000FF"/>
                  </a:solidFill>
                </a:rPr>
                <a:t>Photon Trajectories</a:t>
              </a:r>
              <a:endParaRPr lang="de-DE" sz="1400">
                <a:solidFill>
                  <a:srgbClr val="0000FF"/>
                </a:solidFill>
              </a:endParaRPr>
            </a:p>
          </p:txBody>
        </p:sp>
        <p:sp>
          <p:nvSpPr>
            <p:cNvPr id="80" name="Rectangle 95">
              <a:extLst>
                <a:ext uri="{FF2B5EF4-FFF2-40B4-BE49-F238E27FC236}">
                  <a16:creationId xmlns:a16="http://schemas.microsoft.com/office/drawing/2014/main" id="{D4950A72-5E85-DF4E-B96E-867C688A0E08}"/>
                </a:ext>
              </a:extLst>
            </p:cNvPr>
            <p:cNvSpPr>
              <a:spLocks noChangeAspect="1" noChangeArrowheads="1"/>
            </p:cNvSpPr>
            <p:nvPr/>
          </p:nvSpPr>
          <p:spPr bwMode="auto">
            <a:xfrm>
              <a:off x="5644803" y="2128562"/>
              <a:ext cx="82092" cy="82071"/>
            </a:xfrm>
            <a:prstGeom prst="rect">
              <a:avLst/>
            </a:prstGeom>
            <a:solidFill>
              <a:schemeClr val="bg1"/>
            </a:solidFill>
            <a:ln w="9525">
              <a:noFill/>
              <a:miter lim="800000"/>
              <a:headEnd/>
              <a:tailEnd/>
            </a:ln>
          </p:spPr>
          <p:txBody>
            <a:bodyPr wrap="none" anchor="ctr"/>
            <a:lstStyle/>
            <a:p>
              <a:endParaRPr lang="en-US" sz="1200">
                <a:solidFill>
                  <a:srgbClr val="008000"/>
                </a:solidFill>
              </a:endParaRPr>
            </a:p>
          </p:txBody>
        </p:sp>
        <p:sp>
          <p:nvSpPr>
            <p:cNvPr id="81" name="Rectangle 96">
              <a:extLst>
                <a:ext uri="{FF2B5EF4-FFF2-40B4-BE49-F238E27FC236}">
                  <a16:creationId xmlns:a16="http://schemas.microsoft.com/office/drawing/2014/main" id="{24A5C8C7-68B5-4147-A6A3-78BB0537F222}"/>
                </a:ext>
              </a:extLst>
            </p:cNvPr>
            <p:cNvSpPr>
              <a:spLocks noChangeAspect="1" noChangeArrowheads="1"/>
            </p:cNvSpPr>
            <p:nvPr/>
          </p:nvSpPr>
          <p:spPr bwMode="auto">
            <a:xfrm>
              <a:off x="5644803" y="2376599"/>
              <a:ext cx="82092" cy="82071"/>
            </a:xfrm>
            <a:prstGeom prst="rect">
              <a:avLst/>
            </a:prstGeom>
            <a:solidFill>
              <a:schemeClr val="bg1"/>
            </a:solidFill>
            <a:ln w="9525">
              <a:noFill/>
              <a:miter lim="800000"/>
              <a:headEnd/>
              <a:tailEnd/>
            </a:ln>
          </p:spPr>
          <p:txBody>
            <a:bodyPr wrap="none" anchor="ctr"/>
            <a:lstStyle/>
            <a:p>
              <a:endParaRPr lang="en-US" sz="1200"/>
            </a:p>
          </p:txBody>
        </p:sp>
        <p:sp>
          <p:nvSpPr>
            <p:cNvPr id="82" name="Freeform 97">
              <a:extLst>
                <a:ext uri="{FF2B5EF4-FFF2-40B4-BE49-F238E27FC236}">
                  <a16:creationId xmlns:a16="http://schemas.microsoft.com/office/drawing/2014/main" id="{6CEB02D1-D4BC-7140-877A-78B8B3295BE1}"/>
                </a:ext>
              </a:extLst>
            </p:cNvPr>
            <p:cNvSpPr>
              <a:spLocks noChangeAspect="1"/>
            </p:cNvSpPr>
            <p:nvPr/>
          </p:nvSpPr>
          <p:spPr bwMode="auto">
            <a:xfrm>
              <a:off x="5624736" y="2110325"/>
              <a:ext cx="51079" cy="98485"/>
            </a:xfrm>
            <a:custGeom>
              <a:avLst/>
              <a:gdLst>
                <a:gd name="T0" fmla="*/ 1161 w 44"/>
                <a:gd name="T1" fmla="*/ 0 h 60"/>
                <a:gd name="T2" fmla="*/ 1161 w 44"/>
                <a:gd name="T3" fmla="*/ 8207 h 60"/>
                <a:gd name="T4" fmla="*/ 0 w 44"/>
                <a:gd name="T5" fmla="*/ 8207 h 60"/>
                <a:gd name="T6" fmla="*/ 0 60000 65536"/>
                <a:gd name="T7" fmla="*/ 0 60000 65536"/>
                <a:gd name="T8" fmla="*/ 0 60000 65536"/>
                <a:gd name="T9" fmla="*/ 0 w 44"/>
                <a:gd name="T10" fmla="*/ 0 h 60"/>
                <a:gd name="T11" fmla="*/ 44 w 44"/>
                <a:gd name="T12" fmla="*/ 60 h 60"/>
              </a:gdLst>
              <a:ahLst/>
              <a:cxnLst>
                <a:cxn ang="T6">
                  <a:pos x="T0" y="T1"/>
                </a:cxn>
                <a:cxn ang="T7">
                  <a:pos x="T2" y="T3"/>
                </a:cxn>
                <a:cxn ang="T8">
                  <a:pos x="T4" y="T5"/>
                </a:cxn>
              </a:cxnLst>
              <a:rect l="T9" t="T10" r="T11" b="T12"/>
              <a:pathLst>
                <a:path w="44" h="60">
                  <a:moveTo>
                    <a:pt x="44" y="0"/>
                  </a:moveTo>
                  <a:cubicBezTo>
                    <a:pt x="12" y="4"/>
                    <a:pt x="29" y="10"/>
                    <a:pt x="22" y="46"/>
                  </a:cubicBezTo>
                  <a:cubicBezTo>
                    <a:pt x="20" y="54"/>
                    <a:pt x="6" y="54"/>
                    <a:pt x="0" y="60"/>
                  </a:cubicBezTo>
                </a:path>
              </a:pathLst>
            </a:custGeom>
            <a:noFill/>
            <a:ln w="9525">
              <a:solidFill>
                <a:schemeClr val="hlink"/>
              </a:solidFill>
              <a:round/>
              <a:headEnd/>
              <a:tailEnd/>
            </a:ln>
          </p:spPr>
          <p:txBody>
            <a:bodyPr/>
            <a:lstStyle/>
            <a:p>
              <a:endParaRPr lang="en-US"/>
            </a:p>
          </p:txBody>
        </p:sp>
        <p:sp>
          <p:nvSpPr>
            <p:cNvPr id="83" name="Freeform 98">
              <a:extLst>
                <a:ext uri="{FF2B5EF4-FFF2-40B4-BE49-F238E27FC236}">
                  <a16:creationId xmlns:a16="http://schemas.microsoft.com/office/drawing/2014/main" id="{8DCD8F3A-6953-B241-B380-3F7F376DBB47}"/>
                </a:ext>
              </a:extLst>
            </p:cNvPr>
            <p:cNvSpPr>
              <a:spLocks noChangeAspect="1"/>
            </p:cNvSpPr>
            <p:nvPr/>
          </p:nvSpPr>
          <p:spPr bwMode="auto">
            <a:xfrm>
              <a:off x="5683112" y="2110325"/>
              <a:ext cx="51079" cy="98485"/>
            </a:xfrm>
            <a:custGeom>
              <a:avLst/>
              <a:gdLst>
                <a:gd name="T0" fmla="*/ 1161 w 44"/>
                <a:gd name="T1" fmla="*/ 0 h 60"/>
                <a:gd name="T2" fmla="*/ 1161 w 44"/>
                <a:gd name="T3" fmla="*/ 8207 h 60"/>
                <a:gd name="T4" fmla="*/ 0 w 44"/>
                <a:gd name="T5" fmla="*/ 8207 h 60"/>
                <a:gd name="T6" fmla="*/ 0 60000 65536"/>
                <a:gd name="T7" fmla="*/ 0 60000 65536"/>
                <a:gd name="T8" fmla="*/ 0 60000 65536"/>
                <a:gd name="T9" fmla="*/ 0 w 44"/>
                <a:gd name="T10" fmla="*/ 0 h 60"/>
                <a:gd name="T11" fmla="*/ 44 w 44"/>
                <a:gd name="T12" fmla="*/ 60 h 60"/>
              </a:gdLst>
              <a:ahLst/>
              <a:cxnLst>
                <a:cxn ang="T6">
                  <a:pos x="T0" y="T1"/>
                </a:cxn>
                <a:cxn ang="T7">
                  <a:pos x="T2" y="T3"/>
                </a:cxn>
                <a:cxn ang="T8">
                  <a:pos x="T4" y="T5"/>
                </a:cxn>
              </a:cxnLst>
              <a:rect l="T9" t="T10" r="T11" b="T12"/>
              <a:pathLst>
                <a:path w="44" h="60">
                  <a:moveTo>
                    <a:pt x="44" y="0"/>
                  </a:moveTo>
                  <a:cubicBezTo>
                    <a:pt x="12" y="4"/>
                    <a:pt x="29" y="10"/>
                    <a:pt x="22" y="46"/>
                  </a:cubicBezTo>
                  <a:cubicBezTo>
                    <a:pt x="20" y="54"/>
                    <a:pt x="6" y="54"/>
                    <a:pt x="0" y="60"/>
                  </a:cubicBezTo>
                </a:path>
              </a:pathLst>
            </a:custGeom>
            <a:noFill/>
            <a:ln w="9525">
              <a:solidFill>
                <a:schemeClr val="hlink"/>
              </a:solidFill>
              <a:round/>
              <a:headEnd/>
              <a:tailEnd/>
            </a:ln>
          </p:spPr>
          <p:txBody>
            <a:bodyPr/>
            <a:lstStyle/>
            <a:p>
              <a:endParaRPr lang="en-US"/>
            </a:p>
          </p:txBody>
        </p:sp>
        <p:sp>
          <p:nvSpPr>
            <p:cNvPr id="84" name="Freeform 99">
              <a:extLst>
                <a:ext uri="{FF2B5EF4-FFF2-40B4-BE49-F238E27FC236}">
                  <a16:creationId xmlns:a16="http://schemas.microsoft.com/office/drawing/2014/main" id="{E864CDE5-7E13-324F-B224-032E57719F30}"/>
                </a:ext>
              </a:extLst>
            </p:cNvPr>
            <p:cNvSpPr>
              <a:spLocks noChangeAspect="1"/>
            </p:cNvSpPr>
            <p:nvPr/>
          </p:nvSpPr>
          <p:spPr bwMode="auto">
            <a:xfrm>
              <a:off x="5628384" y="2358361"/>
              <a:ext cx="51079" cy="98485"/>
            </a:xfrm>
            <a:custGeom>
              <a:avLst/>
              <a:gdLst>
                <a:gd name="T0" fmla="*/ 1161 w 44"/>
                <a:gd name="T1" fmla="*/ 0 h 60"/>
                <a:gd name="T2" fmla="*/ 1161 w 44"/>
                <a:gd name="T3" fmla="*/ 8207 h 60"/>
                <a:gd name="T4" fmla="*/ 0 w 44"/>
                <a:gd name="T5" fmla="*/ 8207 h 60"/>
                <a:gd name="T6" fmla="*/ 0 60000 65536"/>
                <a:gd name="T7" fmla="*/ 0 60000 65536"/>
                <a:gd name="T8" fmla="*/ 0 60000 65536"/>
                <a:gd name="T9" fmla="*/ 0 w 44"/>
                <a:gd name="T10" fmla="*/ 0 h 60"/>
                <a:gd name="T11" fmla="*/ 44 w 44"/>
                <a:gd name="T12" fmla="*/ 60 h 60"/>
              </a:gdLst>
              <a:ahLst/>
              <a:cxnLst>
                <a:cxn ang="T6">
                  <a:pos x="T0" y="T1"/>
                </a:cxn>
                <a:cxn ang="T7">
                  <a:pos x="T2" y="T3"/>
                </a:cxn>
                <a:cxn ang="T8">
                  <a:pos x="T4" y="T5"/>
                </a:cxn>
              </a:cxnLst>
              <a:rect l="T9" t="T10" r="T11" b="T12"/>
              <a:pathLst>
                <a:path w="44" h="60">
                  <a:moveTo>
                    <a:pt x="44" y="0"/>
                  </a:moveTo>
                  <a:cubicBezTo>
                    <a:pt x="12" y="4"/>
                    <a:pt x="29" y="10"/>
                    <a:pt x="22" y="46"/>
                  </a:cubicBezTo>
                  <a:cubicBezTo>
                    <a:pt x="20" y="54"/>
                    <a:pt x="6" y="54"/>
                    <a:pt x="0" y="60"/>
                  </a:cubicBezTo>
                </a:path>
              </a:pathLst>
            </a:custGeom>
            <a:noFill/>
            <a:ln w="9525">
              <a:solidFill>
                <a:schemeClr val="hlink"/>
              </a:solidFill>
              <a:round/>
              <a:headEnd/>
              <a:tailEnd/>
            </a:ln>
          </p:spPr>
          <p:txBody>
            <a:bodyPr/>
            <a:lstStyle/>
            <a:p>
              <a:endParaRPr lang="en-US"/>
            </a:p>
          </p:txBody>
        </p:sp>
        <p:sp>
          <p:nvSpPr>
            <p:cNvPr id="85" name="Freeform 100">
              <a:extLst>
                <a:ext uri="{FF2B5EF4-FFF2-40B4-BE49-F238E27FC236}">
                  <a16:creationId xmlns:a16="http://schemas.microsoft.com/office/drawing/2014/main" id="{5991E422-F0F8-7D43-8E11-E29CDE8C0A8D}"/>
                </a:ext>
              </a:extLst>
            </p:cNvPr>
            <p:cNvSpPr>
              <a:spLocks noChangeAspect="1"/>
            </p:cNvSpPr>
            <p:nvPr/>
          </p:nvSpPr>
          <p:spPr bwMode="auto">
            <a:xfrm>
              <a:off x="5686761" y="2358361"/>
              <a:ext cx="51079" cy="98485"/>
            </a:xfrm>
            <a:custGeom>
              <a:avLst/>
              <a:gdLst>
                <a:gd name="T0" fmla="*/ 1161 w 44"/>
                <a:gd name="T1" fmla="*/ 0 h 60"/>
                <a:gd name="T2" fmla="*/ 1161 w 44"/>
                <a:gd name="T3" fmla="*/ 8207 h 60"/>
                <a:gd name="T4" fmla="*/ 0 w 44"/>
                <a:gd name="T5" fmla="*/ 8207 h 60"/>
                <a:gd name="T6" fmla="*/ 0 60000 65536"/>
                <a:gd name="T7" fmla="*/ 0 60000 65536"/>
                <a:gd name="T8" fmla="*/ 0 60000 65536"/>
                <a:gd name="T9" fmla="*/ 0 w 44"/>
                <a:gd name="T10" fmla="*/ 0 h 60"/>
                <a:gd name="T11" fmla="*/ 44 w 44"/>
                <a:gd name="T12" fmla="*/ 60 h 60"/>
              </a:gdLst>
              <a:ahLst/>
              <a:cxnLst>
                <a:cxn ang="T6">
                  <a:pos x="T0" y="T1"/>
                </a:cxn>
                <a:cxn ang="T7">
                  <a:pos x="T2" y="T3"/>
                </a:cxn>
                <a:cxn ang="T8">
                  <a:pos x="T4" y="T5"/>
                </a:cxn>
              </a:cxnLst>
              <a:rect l="T9" t="T10" r="T11" b="T12"/>
              <a:pathLst>
                <a:path w="44" h="60">
                  <a:moveTo>
                    <a:pt x="44" y="0"/>
                  </a:moveTo>
                  <a:cubicBezTo>
                    <a:pt x="12" y="4"/>
                    <a:pt x="29" y="10"/>
                    <a:pt x="22" y="46"/>
                  </a:cubicBezTo>
                  <a:cubicBezTo>
                    <a:pt x="20" y="54"/>
                    <a:pt x="6" y="54"/>
                    <a:pt x="0" y="60"/>
                  </a:cubicBezTo>
                </a:path>
              </a:pathLst>
            </a:custGeom>
            <a:noFill/>
            <a:ln w="9525">
              <a:solidFill>
                <a:schemeClr val="hlink"/>
              </a:solidFill>
              <a:round/>
              <a:headEnd/>
              <a:tailEnd/>
            </a:ln>
          </p:spPr>
          <p:txBody>
            <a:bodyPr/>
            <a:lstStyle/>
            <a:p>
              <a:endParaRPr lang="en-US"/>
            </a:p>
          </p:txBody>
        </p:sp>
        <p:sp>
          <p:nvSpPr>
            <p:cNvPr id="86" name="Line 80">
              <a:extLst>
                <a:ext uri="{FF2B5EF4-FFF2-40B4-BE49-F238E27FC236}">
                  <a16:creationId xmlns:a16="http://schemas.microsoft.com/office/drawing/2014/main" id="{E717D712-FCCB-4941-9C41-29E4A308334B}"/>
                </a:ext>
              </a:extLst>
            </p:cNvPr>
            <p:cNvSpPr>
              <a:spLocks noChangeAspect="1" noChangeShapeType="1"/>
            </p:cNvSpPr>
            <p:nvPr/>
          </p:nvSpPr>
          <p:spPr bwMode="auto">
            <a:xfrm flipV="1">
              <a:off x="7427908" y="2251636"/>
              <a:ext cx="244644" cy="157072"/>
            </a:xfrm>
            <a:prstGeom prst="line">
              <a:avLst/>
            </a:prstGeom>
            <a:noFill/>
            <a:ln w="9525">
              <a:solidFill>
                <a:srgbClr val="0000FF"/>
              </a:solidFill>
              <a:round/>
              <a:headEnd/>
              <a:tailEnd/>
            </a:ln>
          </p:spPr>
          <p:txBody>
            <a:bodyPr/>
            <a:lstStyle/>
            <a:p>
              <a:endParaRPr lang="en-US"/>
            </a:p>
          </p:txBody>
        </p:sp>
        <p:sp>
          <p:nvSpPr>
            <p:cNvPr id="87" name="Text Box 92">
              <a:extLst>
                <a:ext uri="{FF2B5EF4-FFF2-40B4-BE49-F238E27FC236}">
                  <a16:creationId xmlns:a16="http://schemas.microsoft.com/office/drawing/2014/main" id="{2F76DF3F-2B23-2C4C-A20F-E1014B90809F}"/>
                </a:ext>
              </a:extLst>
            </p:cNvPr>
            <p:cNvSpPr txBox="1">
              <a:spLocks noChangeAspect="1" noChangeArrowheads="1"/>
            </p:cNvSpPr>
            <p:nvPr/>
          </p:nvSpPr>
          <p:spPr bwMode="auto">
            <a:xfrm>
              <a:off x="7185947" y="1269382"/>
              <a:ext cx="843501" cy="523216"/>
            </a:xfrm>
            <a:prstGeom prst="rect">
              <a:avLst/>
            </a:prstGeom>
            <a:noFill/>
            <a:ln w="9525">
              <a:noFill/>
              <a:miter lim="800000"/>
              <a:headEnd/>
              <a:tailEnd/>
            </a:ln>
          </p:spPr>
          <p:txBody>
            <a:bodyPr wrap="none">
              <a:spAutoFit/>
            </a:bodyPr>
            <a:lstStyle/>
            <a:p>
              <a:r>
                <a:rPr lang="en-US" sz="1400">
                  <a:solidFill>
                    <a:srgbClr val="7030A0"/>
                  </a:solidFill>
                </a:rPr>
                <a:t>Focusing</a:t>
              </a:r>
              <a:br>
                <a:rPr lang="en-US" sz="1400">
                  <a:solidFill>
                    <a:srgbClr val="7030A0"/>
                  </a:solidFill>
                </a:rPr>
              </a:br>
              <a:r>
                <a:rPr lang="en-US" sz="1400">
                  <a:solidFill>
                    <a:srgbClr val="7030A0"/>
                  </a:solidFill>
                </a:rPr>
                <a:t>Optics</a:t>
              </a:r>
              <a:endParaRPr lang="de-DE" sz="1400">
                <a:solidFill>
                  <a:srgbClr val="7030A0"/>
                </a:solidFill>
              </a:endParaRPr>
            </a:p>
          </p:txBody>
        </p:sp>
        <p:sp>
          <p:nvSpPr>
            <p:cNvPr id="88" name="Rectangle 87">
              <a:extLst>
                <a:ext uri="{FF2B5EF4-FFF2-40B4-BE49-F238E27FC236}">
                  <a16:creationId xmlns:a16="http://schemas.microsoft.com/office/drawing/2014/main" id="{BE718981-4A0E-9A44-8A10-E4F199B71193}"/>
                </a:ext>
              </a:extLst>
            </p:cNvPr>
            <p:cNvSpPr/>
            <p:nvPr/>
          </p:nvSpPr>
          <p:spPr>
            <a:xfrm>
              <a:off x="5414954" y="2138142"/>
              <a:ext cx="72008" cy="288032"/>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 Box 93">
              <a:extLst>
                <a:ext uri="{FF2B5EF4-FFF2-40B4-BE49-F238E27FC236}">
                  <a16:creationId xmlns:a16="http://schemas.microsoft.com/office/drawing/2014/main" id="{4CF86989-C5FE-6246-9A23-70FD7B5A4D58}"/>
                </a:ext>
              </a:extLst>
            </p:cNvPr>
            <p:cNvSpPr txBox="1">
              <a:spLocks noChangeAspect="1" noChangeArrowheads="1"/>
            </p:cNvSpPr>
            <p:nvPr/>
          </p:nvSpPr>
          <p:spPr bwMode="auto">
            <a:xfrm>
              <a:off x="5133774" y="2401143"/>
              <a:ext cx="662362" cy="307777"/>
            </a:xfrm>
            <a:prstGeom prst="rect">
              <a:avLst/>
            </a:prstGeom>
            <a:noFill/>
            <a:ln w="9525">
              <a:noFill/>
              <a:miter lim="800000"/>
              <a:headEnd/>
              <a:tailEnd/>
            </a:ln>
          </p:spPr>
          <p:txBody>
            <a:bodyPr wrap="none">
              <a:spAutoFit/>
            </a:bodyPr>
            <a:lstStyle/>
            <a:p>
              <a:pPr algn="ctr"/>
              <a:r>
                <a:rPr lang="en-US" sz="1400">
                  <a:solidFill>
                    <a:srgbClr val="7030A0"/>
                  </a:solidFill>
                </a:rPr>
                <a:t>Mirror</a:t>
              </a:r>
              <a:endParaRPr lang="de-DE" sz="1400">
                <a:solidFill>
                  <a:srgbClr val="7030A0"/>
                </a:solidFill>
              </a:endParaRPr>
            </a:p>
          </p:txBody>
        </p:sp>
      </p:grpSp>
      <p:grpSp>
        <p:nvGrpSpPr>
          <p:cNvPr id="9" name="Group 8">
            <a:extLst>
              <a:ext uri="{FF2B5EF4-FFF2-40B4-BE49-F238E27FC236}">
                <a16:creationId xmlns:a16="http://schemas.microsoft.com/office/drawing/2014/main" id="{CCDD5466-097C-F049-A96B-6C276E3D3DE8}"/>
              </a:ext>
            </a:extLst>
          </p:cNvPr>
          <p:cNvGrpSpPr/>
          <p:nvPr/>
        </p:nvGrpSpPr>
        <p:grpSpPr>
          <a:xfrm>
            <a:off x="5273696" y="78910"/>
            <a:ext cx="3780915" cy="1603259"/>
            <a:chOff x="5273696" y="78910"/>
            <a:chExt cx="3780915" cy="1603259"/>
          </a:xfrm>
        </p:grpSpPr>
        <p:pic>
          <p:nvPicPr>
            <p:cNvPr id="6" name="Picture 5">
              <a:extLst>
                <a:ext uri="{FF2B5EF4-FFF2-40B4-BE49-F238E27FC236}">
                  <a16:creationId xmlns:a16="http://schemas.microsoft.com/office/drawing/2014/main" id="{F590097F-B8A5-1641-80F3-10E990133BBC}"/>
                </a:ext>
              </a:extLst>
            </p:cNvPr>
            <p:cNvPicPr>
              <a:picLocks noChangeAspect="1"/>
            </p:cNvPicPr>
            <p:nvPr/>
          </p:nvPicPr>
          <p:blipFill>
            <a:blip r:embed="rId6"/>
            <a:stretch>
              <a:fillRect/>
            </a:stretch>
          </p:blipFill>
          <p:spPr>
            <a:xfrm>
              <a:off x="5273696" y="78910"/>
              <a:ext cx="3780915" cy="1603259"/>
            </a:xfrm>
            <a:prstGeom prst="rect">
              <a:avLst/>
            </a:prstGeom>
          </p:spPr>
        </p:pic>
        <p:sp>
          <p:nvSpPr>
            <p:cNvPr id="7" name="Right Triangle 6">
              <a:extLst>
                <a:ext uri="{FF2B5EF4-FFF2-40B4-BE49-F238E27FC236}">
                  <a16:creationId xmlns:a16="http://schemas.microsoft.com/office/drawing/2014/main" id="{39025A4E-98FF-FE42-8BEC-32A9D19401D6}"/>
                </a:ext>
              </a:extLst>
            </p:cNvPr>
            <p:cNvSpPr/>
            <p:nvPr/>
          </p:nvSpPr>
          <p:spPr>
            <a:xfrm>
              <a:off x="6313118" y="1124674"/>
              <a:ext cx="187890" cy="124161"/>
            </a:xfrm>
            <a:prstGeom prst="rtTriangle">
              <a:avLst/>
            </a:prstGeom>
            <a:solidFill>
              <a:srgbClr val="9531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ate Placeholder 4">
            <a:extLst>
              <a:ext uri="{FF2B5EF4-FFF2-40B4-BE49-F238E27FC236}">
                <a16:creationId xmlns:a16="http://schemas.microsoft.com/office/drawing/2014/main" id="{DE0FBB52-C311-B343-84F3-224C86709A57}"/>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655710181"/>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48</a:t>
            </a:fld>
            <a:endParaRPr lang="en-US"/>
          </a:p>
        </p:txBody>
      </p:sp>
      <p:sp>
        <p:nvSpPr>
          <p:cNvPr id="2" name="Title 1"/>
          <p:cNvSpPr>
            <a:spLocks noGrp="1"/>
          </p:cNvSpPr>
          <p:nvPr>
            <p:ph type="title"/>
          </p:nvPr>
        </p:nvSpPr>
        <p:spPr/>
        <p:txBody>
          <a:bodyPr>
            <a:noAutofit/>
          </a:bodyPr>
          <a:lstStyle/>
          <a:p>
            <a:pPr algn="l"/>
            <a:r>
              <a:rPr lang="en-US"/>
              <a:t>Dual radiator RICH </a:t>
            </a:r>
          </a:p>
        </p:txBody>
      </p:sp>
      <p:pic>
        <p:nvPicPr>
          <p:cNvPr id="8" name="Picture 7">
            <a:extLst>
              <a:ext uri="{FF2B5EF4-FFF2-40B4-BE49-F238E27FC236}">
                <a16:creationId xmlns:a16="http://schemas.microsoft.com/office/drawing/2014/main" id="{97D1E21F-2608-4E4B-B9CD-B3A3A4A646A1}"/>
              </a:ext>
            </a:extLst>
          </p:cNvPr>
          <p:cNvPicPr>
            <a:picLocks noChangeAspect="1"/>
          </p:cNvPicPr>
          <p:nvPr/>
        </p:nvPicPr>
        <p:blipFill>
          <a:blip r:embed="rId2"/>
          <a:stretch>
            <a:fillRect/>
          </a:stretch>
        </p:blipFill>
        <p:spPr>
          <a:xfrm>
            <a:off x="1732795" y="4401518"/>
            <a:ext cx="6946021" cy="2179325"/>
          </a:xfrm>
          <a:prstGeom prst="rect">
            <a:avLst/>
          </a:prstGeom>
        </p:spPr>
      </p:pic>
      <p:pic>
        <p:nvPicPr>
          <p:cNvPr id="3" name="Picture 2">
            <a:extLst>
              <a:ext uri="{FF2B5EF4-FFF2-40B4-BE49-F238E27FC236}">
                <a16:creationId xmlns:a16="http://schemas.microsoft.com/office/drawing/2014/main" id="{F5FA3361-534D-FD48-96D2-165943F27576}"/>
              </a:ext>
            </a:extLst>
          </p:cNvPr>
          <p:cNvPicPr>
            <a:picLocks noChangeAspect="1"/>
          </p:cNvPicPr>
          <p:nvPr/>
        </p:nvPicPr>
        <p:blipFill>
          <a:blip r:embed="rId3"/>
          <a:stretch>
            <a:fillRect/>
          </a:stretch>
        </p:blipFill>
        <p:spPr>
          <a:xfrm>
            <a:off x="33517" y="2233735"/>
            <a:ext cx="5188572" cy="2565005"/>
          </a:xfrm>
          <a:prstGeom prst="rect">
            <a:avLst/>
          </a:prstGeom>
        </p:spPr>
      </p:pic>
      <p:sp>
        <p:nvSpPr>
          <p:cNvPr id="11" name="Concept Detectors…">
            <a:extLst>
              <a:ext uri="{FF2B5EF4-FFF2-40B4-BE49-F238E27FC236}">
                <a16:creationId xmlns:a16="http://schemas.microsoft.com/office/drawing/2014/main" id="{61C60003-E528-0940-AEC3-5FA50870A91E}"/>
              </a:ext>
            </a:extLst>
          </p:cNvPr>
          <p:cNvSpPr txBox="1">
            <a:spLocks/>
          </p:cNvSpPr>
          <p:nvPr/>
        </p:nvSpPr>
        <p:spPr>
          <a:xfrm>
            <a:off x="49824" y="735047"/>
            <a:ext cx="5188572" cy="1084921"/>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dirty="0">
                <a:solidFill>
                  <a:srgbClr val="000000"/>
                </a:solidFill>
                <a:uFill>
                  <a:solidFill>
                    <a:srgbClr val="000000"/>
                  </a:solidFill>
                </a:uFill>
                <a:latin typeface="Arial"/>
                <a:sym typeface="Arial"/>
              </a:rPr>
              <a:t>Hadron PID in the forward/hadron end-cap</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dirty="0">
                <a:solidFill>
                  <a:srgbClr val="000000"/>
                </a:solidFill>
                <a:uFill>
                  <a:solidFill>
                    <a:srgbClr val="000000"/>
                  </a:solidFill>
                </a:uFill>
                <a:latin typeface="Arial"/>
                <a:sym typeface="Arial"/>
              </a:rPr>
              <a:t>Use a combination of aerogel and </a:t>
            </a:r>
            <a:r>
              <a:rPr lang="en-US" sz="1800" dirty="0" err="1">
                <a:solidFill>
                  <a:srgbClr val="000000"/>
                </a:solidFill>
                <a:uFill>
                  <a:solidFill>
                    <a:srgbClr val="000000"/>
                  </a:solidFill>
                </a:uFill>
                <a:latin typeface="Arial"/>
                <a:sym typeface="Arial"/>
              </a:rPr>
              <a:t>C</a:t>
            </a:r>
            <a:r>
              <a:rPr lang="en-US" sz="1800" baseline="-25000" dirty="0" err="1">
                <a:solidFill>
                  <a:srgbClr val="000000"/>
                </a:solidFill>
                <a:uFill>
                  <a:solidFill>
                    <a:srgbClr val="000000"/>
                  </a:solidFill>
                </a:uFill>
                <a:latin typeface="Arial"/>
                <a:sym typeface="Arial"/>
              </a:rPr>
              <a:t>m</a:t>
            </a:r>
            <a:r>
              <a:rPr lang="en-US" sz="1800" dirty="0" err="1">
                <a:solidFill>
                  <a:srgbClr val="000000"/>
                </a:solidFill>
                <a:uFill>
                  <a:solidFill>
                    <a:srgbClr val="000000"/>
                  </a:solidFill>
                </a:uFill>
                <a:latin typeface="Arial"/>
                <a:sym typeface="Arial"/>
              </a:rPr>
              <a:t>F</a:t>
            </a:r>
            <a:r>
              <a:rPr lang="en-US" sz="1800" baseline="-25000" dirty="0" err="1">
                <a:solidFill>
                  <a:srgbClr val="000000"/>
                </a:solidFill>
                <a:uFill>
                  <a:solidFill>
                    <a:srgbClr val="000000"/>
                  </a:solidFill>
                </a:uFill>
                <a:latin typeface="Arial"/>
                <a:sym typeface="Arial"/>
              </a:rPr>
              <a:t>n</a:t>
            </a:r>
            <a:r>
              <a:rPr lang="en-US" sz="1800" baseline="-25000" dirty="0">
                <a:solidFill>
                  <a:srgbClr val="000000"/>
                </a:solidFill>
                <a:uFill>
                  <a:solidFill>
                    <a:srgbClr val="000000"/>
                  </a:solidFill>
                </a:uFill>
                <a:latin typeface="Arial"/>
                <a:sym typeface="Arial"/>
              </a:rPr>
              <a:t> </a:t>
            </a:r>
            <a:r>
              <a:rPr lang="en-US" sz="1800" dirty="0">
                <a:solidFill>
                  <a:srgbClr val="000000"/>
                </a:solidFill>
                <a:uFill>
                  <a:solidFill>
                    <a:srgbClr val="000000"/>
                  </a:solidFill>
                </a:uFill>
                <a:latin typeface="Arial"/>
                <a:sym typeface="Arial"/>
              </a:rPr>
              <a:t>with indices of refraction matching EIC momentum range in the forward endcap</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dirty="0">
                <a:solidFill>
                  <a:srgbClr val="000000"/>
                </a:solidFill>
                <a:uFill>
                  <a:solidFill>
                    <a:srgbClr val="000000"/>
                  </a:solidFill>
                </a:uFill>
                <a:latin typeface="Arial"/>
                <a:sym typeface="Arial"/>
              </a:rPr>
              <a:t>Similar to LHC-b, HERMES, JLAB/Hall-B, … </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kumimoji="0" lang="en-US" sz="18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endParaRPr>
          </a:p>
        </p:txBody>
      </p:sp>
      <p:pic>
        <p:nvPicPr>
          <p:cNvPr id="10" name="Picture 9" descr="Text&#10;&#10;Description automatically generated">
            <a:extLst>
              <a:ext uri="{FF2B5EF4-FFF2-40B4-BE49-F238E27FC236}">
                <a16:creationId xmlns:a16="http://schemas.microsoft.com/office/drawing/2014/main" id="{ED3D51BC-1396-984F-A5BC-BE1DD6660BD2}"/>
              </a:ext>
            </a:extLst>
          </p:cNvPr>
          <p:cNvPicPr>
            <a:picLocks noChangeAspect="1"/>
          </p:cNvPicPr>
          <p:nvPr/>
        </p:nvPicPr>
        <p:blipFill rotWithShape="1">
          <a:blip r:embed="rId4"/>
          <a:srcRect t="24850" r="8469" b="18912"/>
          <a:stretch/>
        </p:blipFill>
        <p:spPr>
          <a:xfrm>
            <a:off x="4531749" y="2328136"/>
            <a:ext cx="4578734" cy="1085709"/>
          </a:xfrm>
          <a:prstGeom prst="rect">
            <a:avLst/>
          </a:prstGeom>
        </p:spPr>
      </p:pic>
      <p:sp>
        <p:nvSpPr>
          <p:cNvPr id="13" name="Concept Detectors…">
            <a:extLst>
              <a:ext uri="{FF2B5EF4-FFF2-40B4-BE49-F238E27FC236}">
                <a16:creationId xmlns:a16="http://schemas.microsoft.com/office/drawing/2014/main" id="{D82AF1E5-0345-054F-93B5-BA99AF25F39C}"/>
              </a:ext>
            </a:extLst>
          </p:cNvPr>
          <p:cNvSpPr txBox="1">
            <a:spLocks/>
          </p:cNvSpPr>
          <p:nvPr/>
        </p:nvSpPr>
        <p:spPr>
          <a:xfrm>
            <a:off x="4086578" y="3511880"/>
            <a:ext cx="5057422" cy="915663"/>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kumimoji="0" lang="en-US" sz="16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rPr>
              <a:t>Continuous </a:t>
            </a:r>
            <a:r>
              <a:rPr kumimoji="0" lang="en-US" sz="1600" b="1" i="0" u="none" strike="noStrike" kern="1200" cap="none" spc="0" normalizeH="0" baseline="0" noProof="0">
                <a:ln>
                  <a:noFill/>
                </a:ln>
                <a:solidFill>
                  <a:srgbClr val="0070C0"/>
                </a:solidFill>
                <a:effectLst/>
                <a:uLnTx/>
                <a:uFill>
                  <a:solidFill>
                    <a:srgbClr val="000000"/>
                  </a:solidFill>
                </a:uFill>
                <a:latin typeface="Arial"/>
                <a:ea typeface="+mn-ea"/>
                <a:cs typeface="Symbol" charset="2"/>
                <a:sym typeface="Arial"/>
              </a:rPr>
              <a:t>&gt;3</a:t>
            </a:r>
            <a:r>
              <a:rPr kumimoji="0" lang="en-US" sz="1600" b="1" i="0" u="none" strike="noStrike" kern="1200" cap="none" spc="0" normalizeH="0" baseline="0" noProof="0">
                <a:ln>
                  <a:noFill/>
                </a:ln>
                <a:solidFill>
                  <a:srgbClr val="0070C0"/>
                </a:solidFill>
                <a:effectLst/>
                <a:uLnTx/>
                <a:uFill>
                  <a:solidFill>
                    <a:srgbClr val="000000"/>
                  </a:solidFill>
                </a:uFill>
                <a:latin typeface="Symbol" pitchFamily="2" charset="2"/>
                <a:cs typeface="Symbol" charset="2"/>
                <a:sym typeface="Arial"/>
              </a:rPr>
              <a:t>s</a:t>
            </a:r>
            <a:r>
              <a:rPr kumimoji="0" lang="en-US" sz="1600" b="1" i="0" u="none" strike="noStrike" kern="1200" cap="none" spc="0" normalizeH="0" baseline="0" noProof="0">
                <a:ln>
                  <a:noFill/>
                </a:ln>
                <a:solidFill>
                  <a:srgbClr val="0070C0"/>
                </a:solidFill>
                <a:effectLst/>
                <a:uLnTx/>
                <a:uFill>
                  <a:solidFill>
                    <a:srgbClr val="000000"/>
                  </a:solidFill>
                </a:uFill>
                <a:latin typeface="Arial"/>
                <a:ea typeface="+mn-ea"/>
                <a:cs typeface="Symbol" charset="2"/>
                <a:sym typeface="Arial"/>
              </a:rPr>
              <a:t> </a:t>
            </a:r>
            <a:r>
              <a:rPr kumimoji="0" lang="en-US" sz="1600" b="1" i="0" u="none" strike="noStrike" kern="1200" cap="none" spc="0" normalizeH="0" baseline="0" noProof="0">
                <a:ln>
                  <a:noFill/>
                </a:ln>
                <a:solidFill>
                  <a:srgbClr val="0070C0"/>
                </a:solidFill>
                <a:effectLst/>
                <a:uLnTx/>
                <a:uFill>
                  <a:solidFill>
                    <a:srgbClr val="000000"/>
                  </a:solidFill>
                </a:uFill>
                <a:latin typeface="Symbol" pitchFamily="2" charset="2"/>
                <a:cs typeface="Symbol" charset="2"/>
                <a:sym typeface="Arial"/>
              </a:rPr>
              <a:t>p</a:t>
            </a:r>
            <a:r>
              <a:rPr kumimoji="0" lang="en-US" sz="1600" b="1" i="0" u="none" strike="noStrike" kern="1200" cap="none" spc="0" normalizeH="0" baseline="0" noProof="0">
                <a:ln>
                  <a:noFill/>
                </a:ln>
                <a:solidFill>
                  <a:srgbClr val="0070C0"/>
                </a:solidFill>
                <a:effectLst/>
                <a:uLnTx/>
                <a:uFill>
                  <a:solidFill>
                    <a:srgbClr val="000000"/>
                  </a:solidFill>
                </a:uFill>
                <a:latin typeface="Arial"/>
                <a:ea typeface="+mn-ea"/>
                <a:cs typeface="Symbol" charset="2"/>
                <a:sym typeface="Arial"/>
              </a:rPr>
              <a:t>/K separation </a:t>
            </a:r>
            <a:r>
              <a:rPr lang="en-US" sz="1600" b="1">
                <a:solidFill>
                  <a:srgbClr val="0070C0"/>
                </a:solidFill>
                <a:uFill>
                  <a:solidFill>
                    <a:srgbClr val="000000"/>
                  </a:solidFill>
                </a:uFill>
                <a:latin typeface="Arial"/>
                <a:cs typeface="Symbol" charset="2"/>
                <a:sym typeface="Arial"/>
              </a:rPr>
              <a:t>up to </a:t>
            </a:r>
            <a:r>
              <a:rPr kumimoji="0" lang="en-US" sz="1600" b="1" i="0" u="none" strike="noStrike" kern="1200" cap="none" spc="0" normalizeH="0" baseline="0" noProof="0">
                <a:ln>
                  <a:noFill/>
                </a:ln>
                <a:solidFill>
                  <a:srgbClr val="0070C0"/>
                </a:solidFill>
                <a:effectLst/>
                <a:uLnTx/>
                <a:uFill>
                  <a:solidFill>
                    <a:srgbClr val="000000"/>
                  </a:solidFill>
                </a:uFill>
                <a:latin typeface="Arial"/>
                <a:ea typeface="+mn-ea"/>
                <a:cs typeface="Symbol" charset="2"/>
                <a:sym typeface="Arial"/>
              </a:rPr>
              <a:t>60 GeV/c </a:t>
            </a:r>
            <a:r>
              <a:rPr kumimoji="0" lang="en-US" sz="16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rPr>
              <a:t>and K/p separation to higher momenta</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uFill>
                  <a:solidFill>
                    <a:srgbClr val="000000"/>
                  </a:solidFill>
                </a:uFill>
                <a:latin typeface="Arial"/>
                <a:cs typeface="Symbol" charset="2"/>
                <a:sym typeface="Arial"/>
              </a:rPr>
              <a:t>&gt;3</a:t>
            </a:r>
            <a:r>
              <a:rPr lang="en-US" sz="1600">
                <a:uFill>
                  <a:solidFill>
                    <a:srgbClr val="000000"/>
                  </a:solidFill>
                </a:uFill>
                <a:latin typeface="Symbol" pitchFamily="2" charset="2"/>
                <a:cs typeface="Symbol" charset="2"/>
                <a:sym typeface="Arial"/>
              </a:rPr>
              <a:t>s</a:t>
            </a:r>
            <a:r>
              <a:rPr lang="en-US" sz="1600">
                <a:uFill>
                  <a:solidFill>
                    <a:srgbClr val="000000"/>
                  </a:solidFill>
                </a:uFill>
                <a:latin typeface="Arial"/>
                <a:cs typeface="Symbol" charset="2"/>
                <a:sym typeface="Arial"/>
              </a:rPr>
              <a:t> e/</a:t>
            </a:r>
            <a:r>
              <a:rPr lang="en-US" sz="1600">
                <a:uFill>
                  <a:solidFill>
                    <a:srgbClr val="000000"/>
                  </a:solidFill>
                </a:uFill>
                <a:latin typeface="Symbol" pitchFamily="2" charset="2"/>
                <a:cs typeface="Symbol" charset="2"/>
                <a:sym typeface="Arial"/>
              </a:rPr>
              <a:t>p</a:t>
            </a:r>
            <a:r>
              <a:rPr kumimoji="0" lang="en-US" sz="1600" b="0" i="0" u="none" strike="noStrike" kern="1200" cap="none" spc="0" normalizeH="0" baseline="0" noProof="0">
                <a:ln>
                  <a:noFill/>
                </a:ln>
                <a:effectLst/>
                <a:uLnTx/>
                <a:uFill>
                  <a:solidFill>
                    <a:srgbClr val="000000"/>
                  </a:solidFill>
                </a:uFill>
                <a:latin typeface="Arial"/>
                <a:ea typeface="+mn-ea"/>
                <a:cs typeface="Symbol" charset="2"/>
                <a:sym typeface="Arial"/>
              </a:rPr>
              <a:t> separation up to ~15 GeV/c</a:t>
            </a:r>
            <a:endParaRPr kumimoji="0" lang="en-US" sz="2000" b="0" i="0" u="none" strike="noStrike" kern="1200" cap="none" spc="0" normalizeH="0" baseline="0" noProof="0">
              <a:ln>
                <a:noFill/>
              </a:ln>
              <a:effectLst/>
              <a:uLnTx/>
              <a:uFill>
                <a:solidFill>
                  <a:srgbClr val="000000"/>
                </a:solidFill>
              </a:uFill>
              <a:latin typeface="Arial"/>
              <a:ea typeface="+mn-ea"/>
              <a:cs typeface="Symbol" charset="2"/>
              <a:sym typeface="Arial"/>
            </a:endParaRPr>
          </a:p>
        </p:txBody>
      </p:sp>
      <p:sp>
        <p:nvSpPr>
          <p:cNvPr id="5" name="TextBox 4">
            <a:extLst>
              <a:ext uri="{FF2B5EF4-FFF2-40B4-BE49-F238E27FC236}">
                <a16:creationId xmlns:a16="http://schemas.microsoft.com/office/drawing/2014/main" id="{1A26A4C7-AB92-E042-8641-9C486B6DA42B}"/>
              </a:ext>
            </a:extLst>
          </p:cNvPr>
          <p:cNvSpPr txBox="1"/>
          <p:nvPr/>
        </p:nvSpPr>
        <p:spPr>
          <a:xfrm>
            <a:off x="3082247" y="4805289"/>
            <a:ext cx="511679" cy="369332"/>
          </a:xfrm>
          <a:prstGeom prst="rect">
            <a:avLst/>
          </a:prstGeom>
          <a:noFill/>
        </p:spPr>
        <p:txBody>
          <a:bodyPr wrap="none" rtlCol="0">
            <a:spAutoFit/>
          </a:bodyPr>
          <a:lstStyle/>
          <a:p>
            <a:r>
              <a:rPr lang="en-US">
                <a:solidFill>
                  <a:srgbClr val="00B050"/>
                </a:solidFill>
              </a:rPr>
              <a:t>e/</a:t>
            </a:r>
            <a:r>
              <a:rPr lang="en-US">
                <a:solidFill>
                  <a:srgbClr val="00B050"/>
                </a:solidFill>
                <a:latin typeface="Symbol" pitchFamily="2" charset="2"/>
              </a:rPr>
              <a:t>p</a:t>
            </a:r>
          </a:p>
        </p:txBody>
      </p:sp>
      <p:sp>
        <p:nvSpPr>
          <p:cNvPr id="12" name="TextBox 11">
            <a:extLst>
              <a:ext uri="{FF2B5EF4-FFF2-40B4-BE49-F238E27FC236}">
                <a16:creationId xmlns:a16="http://schemas.microsoft.com/office/drawing/2014/main" id="{14DDCDA8-A048-3B49-9EB3-2944DA0697B3}"/>
              </a:ext>
            </a:extLst>
          </p:cNvPr>
          <p:cNvSpPr txBox="1"/>
          <p:nvPr/>
        </p:nvSpPr>
        <p:spPr>
          <a:xfrm>
            <a:off x="5366518" y="4805289"/>
            <a:ext cx="516488" cy="369332"/>
          </a:xfrm>
          <a:prstGeom prst="rect">
            <a:avLst/>
          </a:prstGeom>
          <a:noFill/>
        </p:spPr>
        <p:txBody>
          <a:bodyPr wrap="none" rtlCol="0">
            <a:spAutoFit/>
          </a:bodyPr>
          <a:lstStyle/>
          <a:p>
            <a:r>
              <a:rPr lang="en-US">
                <a:solidFill>
                  <a:srgbClr val="0070C0"/>
                </a:solidFill>
                <a:latin typeface="Symbol" pitchFamily="2" charset="2"/>
              </a:rPr>
              <a:t>p</a:t>
            </a:r>
            <a:r>
              <a:rPr lang="en-US">
                <a:solidFill>
                  <a:srgbClr val="0070C0"/>
                </a:solidFill>
              </a:rPr>
              <a:t>/K</a:t>
            </a:r>
            <a:endParaRPr lang="en-US">
              <a:solidFill>
                <a:srgbClr val="0070C0"/>
              </a:solidFill>
              <a:latin typeface="Symbol" pitchFamily="2" charset="2"/>
            </a:endParaRPr>
          </a:p>
        </p:txBody>
      </p:sp>
      <p:sp>
        <p:nvSpPr>
          <p:cNvPr id="14" name="TextBox 13">
            <a:extLst>
              <a:ext uri="{FF2B5EF4-FFF2-40B4-BE49-F238E27FC236}">
                <a16:creationId xmlns:a16="http://schemas.microsoft.com/office/drawing/2014/main" id="{959390D6-7917-7C41-B313-95778AB6EF5F}"/>
              </a:ext>
            </a:extLst>
          </p:cNvPr>
          <p:cNvSpPr txBox="1"/>
          <p:nvPr/>
        </p:nvSpPr>
        <p:spPr>
          <a:xfrm>
            <a:off x="7892249" y="4805289"/>
            <a:ext cx="516488" cy="369332"/>
          </a:xfrm>
          <a:prstGeom prst="rect">
            <a:avLst/>
          </a:prstGeom>
          <a:noFill/>
        </p:spPr>
        <p:txBody>
          <a:bodyPr wrap="none" rtlCol="0">
            <a:spAutoFit/>
          </a:bodyPr>
          <a:lstStyle/>
          <a:p>
            <a:r>
              <a:rPr lang="en-US">
                <a:solidFill>
                  <a:srgbClr val="C00000"/>
                </a:solidFill>
              </a:rPr>
              <a:t>K/p</a:t>
            </a:r>
            <a:endParaRPr lang="en-US">
              <a:solidFill>
                <a:srgbClr val="C00000"/>
              </a:solidFill>
              <a:latin typeface="Symbol" pitchFamily="2" charset="2"/>
            </a:endParaRPr>
          </a:p>
        </p:txBody>
      </p:sp>
      <p:pic>
        <p:nvPicPr>
          <p:cNvPr id="7" name="Picture 6">
            <a:extLst>
              <a:ext uri="{FF2B5EF4-FFF2-40B4-BE49-F238E27FC236}">
                <a16:creationId xmlns:a16="http://schemas.microsoft.com/office/drawing/2014/main" id="{B253901F-71AF-3C42-8FBF-BD30DD74032B}"/>
              </a:ext>
            </a:extLst>
          </p:cNvPr>
          <p:cNvPicPr>
            <a:picLocks noChangeAspect="1"/>
          </p:cNvPicPr>
          <p:nvPr/>
        </p:nvPicPr>
        <p:blipFill>
          <a:blip r:embed="rId5"/>
          <a:stretch>
            <a:fillRect/>
          </a:stretch>
        </p:blipFill>
        <p:spPr>
          <a:xfrm>
            <a:off x="5117611" y="193092"/>
            <a:ext cx="3937001" cy="1669446"/>
          </a:xfrm>
          <a:prstGeom prst="rect">
            <a:avLst/>
          </a:prstGeom>
        </p:spPr>
      </p:pic>
      <p:sp>
        <p:nvSpPr>
          <p:cNvPr id="6" name="Date Placeholder 5">
            <a:extLst>
              <a:ext uri="{FF2B5EF4-FFF2-40B4-BE49-F238E27FC236}">
                <a16:creationId xmlns:a16="http://schemas.microsoft.com/office/drawing/2014/main" id="{58F67C87-36E5-FA4E-BB05-E4D5CC4AADCA}"/>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1627534753"/>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49</a:t>
            </a:fld>
            <a:endParaRPr lang="en-US"/>
          </a:p>
        </p:txBody>
      </p:sp>
      <p:sp>
        <p:nvSpPr>
          <p:cNvPr id="2" name="Title 1"/>
          <p:cNvSpPr>
            <a:spLocks noGrp="1"/>
          </p:cNvSpPr>
          <p:nvPr>
            <p:ph type="title"/>
          </p:nvPr>
        </p:nvSpPr>
        <p:spPr/>
        <p:txBody>
          <a:bodyPr>
            <a:noAutofit/>
          </a:bodyPr>
          <a:lstStyle/>
          <a:p>
            <a:r>
              <a:rPr lang="en-US" dirty="0"/>
              <a:t>Modular-RICH (</a:t>
            </a:r>
            <a:r>
              <a:rPr lang="en-US" dirty="0" err="1"/>
              <a:t>mRICH</a:t>
            </a:r>
            <a:r>
              <a:rPr lang="en-US" dirty="0"/>
              <a:t>) </a:t>
            </a:r>
          </a:p>
        </p:txBody>
      </p:sp>
      <p:pic>
        <p:nvPicPr>
          <p:cNvPr id="14" name="Picture 13" descr="Diagram&#10;&#10;Description automatically generated">
            <a:extLst>
              <a:ext uri="{FF2B5EF4-FFF2-40B4-BE49-F238E27FC236}">
                <a16:creationId xmlns:a16="http://schemas.microsoft.com/office/drawing/2014/main" id="{8811A0A0-C3FA-F14B-8B7B-B81831AEE79A}"/>
              </a:ext>
            </a:extLst>
          </p:cNvPr>
          <p:cNvPicPr>
            <a:picLocks noChangeAspect="1"/>
          </p:cNvPicPr>
          <p:nvPr/>
        </p:nvPicPr>
        <p:blipFill>
          <a:blip r:embed="rId2"/>
          <a:stretch>
            <a:fillRect/>
          </a:stretch>
        </p:blipFill>
        <p:spPr>
          <a:xfrm>
            <a:off x="38069" y="1644078"/>
            <a:ext cx="4978682" cy="5118707"/>
          </a:xfrm>
          <a:prstGeom prst="rect">
            <a:avLst/>
          </a:prstGeom>
        </p:spPr>
      </p:pic>
      <p:sp>
        <p:nvSpPr>
          <p:cNvPr id="15" name="Concept Detectors…">
            <a:extLst>
              <a:ext uri="{FF2B5EF4-FFF2-40B4-BE49-F238E27FC236}">
                <a16:creationId xmlns:a16="http://schemas.microsoft.com/office/drawing/2014/main" id="{34ED3C7B-BFEB-8546-9C62-7BD9D70653E6}"/>
              </a:ext>
            </a:extLst>
          </p:cNvPr>
          <p:cNvSpPr txBox="1">
            <a:spLocks/>
          </p:cNvSpPr>
          <p:nvPr/>
        </p:nvSpPr>
        <p:spPr>
          <a:xfrm>
            <a:off x="89389" y="648622"/>
            <a:ext cx="4777605" cy="693113"/>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i="1" dirty="0">
                <a:solidFill>
                  <a:srgbClr val="000000"/>
                </a:solidFill>
                <a:uFill>
                  <a:solidFill>
                    <a:srgbClr val="000000"/>
                  </a:solidFill>
                </a:uFill>
                <a:latin typeface="Arial"/>
                <a:sym typeface="Arial"/>
              </a:rPr>
              <a:t>For hadron PID in the electron end-cap</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i="1" dirty="0">
                <a:solidFill>
                  <a:srgbClr val="000000"/>
                </a:solidFill>
                <a:uFill>
                  <a:solidFill>
                    <a:srgbClr val="000000"/>
                  </a:solidFill>
                </a:uFill>
                <a:latin typeface="Arial"/>
                <a:sym typeface="Arial"/>
              </a:rPr>
              <a:t>Compact </a:t>
            </a:r>
            <a:r>
              <a:rPr lang="en-US" sz="1800" dirty="0">
                <a:solidFill>
                  <a:srgbClr val="000000"/>
                </a:solidFill>
                <a:uFill>
                  <a:solidFill>
                    <a:srgbClr val="000000"/>
                  </a:solidFill>
                </a:uFill>
                <a:latin typeface="Arial"/>
                <a:sym typeface="Arial"/>
              </a:rPr>
              <a:t>version</a:t>
            </a:r>
            <a:r>
              <a:rPr lang="en-US" sz="1800" i="1" dirty="0">
                <a:solidFill>
                  <a:srgbClr val="000000"/>
                </a:solidFill>
                <a:uFill>
                  <a:solidFill>
                    <a:srgbClr val="000000"/>
                  </a:solidFill>
                </a:uFill>
                <a:latin typeface="Arial"/>
                <a:sym typeface="Arial"/>
              </a:rPr>
              <a:t> </a:t>
            </a:r>
            <a:r>
              <a:rPr lang="en-US" sz="1800" dirty="0">
                <a:solidFill>
                  <a:srgbClr val="000000"/>
                </a:solidFill>
                <a:uFill>
                  <a:solidFill>
                    <a:srgbClr val="000000"/>
                  </a:solidFill>
                </a:uFill>
                <a:latin typeface="Arial"/>
                <a:sym typeface="Arial"/>
              </a:rPr>
              <a:t>of a conventional aerogel-based proximity focusing RICH </a:t>
            </a:r>
            <a:endParaRPr kumimoji="0" lang="en-US" sz="18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endParaRPr>
          </a:p>
        </p:txBody>
      </p:sp>
      <p:pic>
        <p:nvPicPr>
          <p:cNvPr id="17" name="Picture 16">
            <a:extLst>
              <a:ext uri="{FF2B5EF4-FFF2-40B4-BE49-F238E27FC236}">
                <a16:creationId xmlns:a16="http://schemas.microsoft.com/office/drawing/2014/main" id="{E53A6435-20CB-7D48-B2F9-3CE8B8EEAE79}"/>
              </a:ext>
            </a:extLst>
          </p:cNvPr>
          <p:cNvPicPr>
            <a:picLocks noChangeAspect="1"/>
          </p:cNvPicPr>
          <p:nvPr/>
        </p:nvPicPr>
        <p:blipFill rotWithShape="1">
          <a:blip r:embed="rId3"/>
          <a:srcRect l="2818" r="7937"/>
          <a:stretch/>
        </p:blipFill>
        <p:spPr>
          <a:xfrm>
            <a:off x="5495023" y="2539381"/>
            <a:ext cx="3488587" cy="2945792"/>
          </a:xfrm>
          <a:prstGeom prst="rect">
            <a:avLst/>
          </a:prstGeom>
        </p:spPr>
      </p:pic>
      <p:sp>
        <p:nvSpPr>
          <p:cNvPr id="18" name="Rectangle 17">
            <a:extLst>
              <a:ext uri="{FF2B5EF4-FFF2-40B4-BE49-F238E27FC236}">
                <a16:creationId xmlns:a16="http://schemas.microsoft.com/office/drawing/2014/main" id="{B105DD2E-9AC4-884F-B74F-27AD095D0D2A}"/>
              </a:ext>
            </a:extLst>
          </p:cNvPr>
          <p:cNvSpPr/>
          <p:nvPr/>
        </p:nvSpPr>
        <p:spPr>
          <a:xfrm>
            <a:off x="7101446" y="3256942"/>
            <a:ext cx="1882164" cy="255034"/>
          </a:xfrm>
          <a:prstGeom prst="rect">
            <a:avLst/>
          </a:prstGeom>
          <a:solidFill>
            <a:srgbClr val="00E100">
              <a:alpha val="10000"/>
            </a:srgbClr>
          </a:solid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9695676-3E14-3847-9E21-281BD7F63E9B}"/>
              </a:ext>
            </a:extLst>
          </p:cNvPr>
          <p:cNvSpPr txBox="1"/>
          <p:nvPr/>
        </p:nvSpPr>
        <p:spPr>
          <a:xfrm>
            <a:off x="4974675" y="5461918"/>
            <a:ext cx="4298421" cy="369332"/>
          </a:xfrm>
          <a:prstGeom prst="rect">
            <a:avLst/>
          </a:prstGeom>
          <a:noFill/>
        </p:spPr>
        <p:txBody>
          <a:bodyPr wrap="none" rtlCol="0">
            <a:spAutoFit/>
          </a:bodyPr>
          <a:lstStyle/>
          <a:p>
            <a:r>
              <a:rPr lang="en-US"/>
              <a:t>Expect </a:t>
            </a:r>
            <a:r>
              <a:rPr lang="en-US">
                <a:solidFill>
                  <a:srgbClr val="0070C0"/>
                </a:solidFill>
                <a:latin typeface="Symbol" pitchFamily="2" charset="2"/>
              </a:rPr>
              <a:t>p</a:t>
            </a:r>
            <a:r>
              <a:rPr lang="en-US">
                <a:solidFill>
                  <a:srgbClr val="0070C0"/>
                </a:solidFill>
              </a:rPr>
              <a:t>/K 3</a:t>
            </a:r>
            <a:r>
              <a:rPr lang="en-US">
                <a:solidFill>
                  <a:srgbClr val="0070C0"/>
                </a:solidFill>
                <a:latin typeface="Symbol" pitchFamily="2" charset="2"/>
              </a:rPr>
              <a:t>s</a:t>
            </a:r>
            <a:r>
              <a:rPr lang="en-US">
                <a:solidFill>
                  <a:srgbClr val="0070C0"/>
                </a:solidFill>
              </a:rPr>
              <a:t> separation up to 8-10 GeV/c  </a:t>
            </a:r>
          </a:p>
        </p:txBody>
      </p:sp>
      <p:sp>
        <p:nvSpPr>
          <p:cNvPr id="20" name="Concept Detectors…">
            <a:extLst>
              <a:ext uri="{FF2B5EF4-FFF2-40B4-BE49-F238E27FC236}">
                <a16:creationId xmlns:a16="http://schemas.microsoft.com/office/drawing/2014/main" id="{BD3920EF-ABD5-AD41-AF39-CBB5F4826749}"/>
              </a:ext>
            </a:extLst>
          </p:cNvPr>
          <p:cNvSpPr txBox="1">
            <a:spLocks/>
          </p:cNvSpPr>
          <p:nvPr/>
        </p:nvSpPr>
        <p:spPr>
          <a:xfrm>
            <a:off x="5086565" y="5791540"/>
            <a:ext cx="4057435" cy="789810"/>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cs typeface="Symbol" charset="2"/>
                <a:sym typeface="Arial"/>
              </a:rPr>
              <a:t>Was also tested with SiPM readout</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kumimoji="0" lang="en-US" sz="16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rPr>
              <a:t>LAPPD readout – spring 2021</a:t>
            </a:r>
            <a:endParaRPr kumimoji="0" lang="en-US" sz="20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p:txBody>
      </p:sp>
      <p:cxnSp>
        <p:nvCxnSpPr>
          <p:cNvPr id="5" name="Straight Arrow Connector 4">
            <a:extLst>
              <a:ext uri="{FF2B5EF4-FFF2-40B4-BE49-F238E27FC236}">
                <a16:creationId xmlns:a16="http://schemas.microsoft.com/office/drawing/2014/main" id="{6D30AE06-A781-2743-B6D3-44BD0D832507}"/>
              </a:ext>
            </a:extLst>
          </p:cNvPr>
          <p:cNvCxnSpPr>
            <a:cxnSpLocks/>
          </p:cNvCxnSpPr>
          <p:nvPr/>
        </p:nvCxnSpPr>
        <p:spPr>
          <a:xfrm flipV="1">
            <a:off x="3564806" y="3415992"/>
            <a:ext cx="1387010" cy="444606"/>
          </a:xfrm>
          <a:prstGeom prst="straightConnector1">
            <a:avLst/>
          </a:prstGeom>
          <a:ln>
            <a:prstDash val="lg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ABBED5E-B2E8-E14A-BFA7-95D1B89C191E}"/>
              </a:ext>
            </a:extLst>
          </p:cNvPr>
          <p:cNvSpPr txBox="1"/>
          <p:nvPr/>
        </p:nvSpPr>
        <p:spPr>
          <a:xfrm rot="20595019">
            <a:off x="3503155" y="3522527"/>
            <a:ext cx="643125" cy="276999"/>
          </a:xfrm>
          <a:prstGeom prst="rect">
            <a:avLst/>
          </a:prstGeom>
          <a:noFill/>
        </p:spPr>
        <p:txBody>
          <a:bodyPr wrap="none" rtlCol="0">
            <a:spAutoFit/>
          </a:bodyPr>
          <a:lstStyle/>
          <a:p>
            <a:r>
              <a:rPr lang="en-US" sz="1200">
                <a:solidFill>
                  <a:srgbClr val="0070C0"/>
                </a:solidFill>
              </a:rPr>
              <a:t>~20 cm</a:t>
            </a:r>
          </a:p>
        </p:txBody>
      </p:sp>
      <p:grpSp>
        <p:nvGrpSpPr>
          <p:cNvPr id="13" name="Group 12">
            <a:extLst>
              <a:ext uri="{FF2B5EF4-FFF2-40B4-BE49-F238E27FC236}">
                <a16:creationId xmlns:a16="http://schemas.microsoft.com/office/drawing/2014/main" id="{D3B9F3B8-25A5-A340-BE73-E45544830D98}"/>
              </a:ext>
            </a:extLst>
          </p:cNvPr>
          <p:cNvGrpSpPr/>
          <p:nvPr/>
        </p:nvGrpSpPr>
        <p:grpSpPr>
          <a:xfrm>
            <a:off x="5107041" y="4822098"/>
            <a:ext cx="619965" cy="369332"/>
            <a:chOff x="5068071" y="4248569"/>
            <a:chExt cx="619965" cy="369332"/>
          </a:xfrm>
        </p:grpSpPr>
        <p:sp>
          <p:nvSpPr>
            <p:cNvPr id="16" name="TextBox 15">
              <a:extLst>
                <a:ext uri="{FF2B5EF4-FFF2-40B4-BE49-F238E27FC236}">
                  <a16:creationId xmlns:a16="http://schemas.microsoft.com/office/drawing/2014/main" id="{6F9BAEF8-B803-E145-B2FA-C8D3C86502EB}"/>
                </a:ext>
              </a:extLst>
            </p:cNvPr>
            <p:cNvSpPr txBox="1"/>
            <p:nvPr/>
          </p:nvSpPr>
          <p:spPr>
            <a:xfrm>
              <a:off x="5068071" y="4248569"/>
              <a:ext cx="441146" cy="369332"/>
            </a:xfrm>
            <a:prstGeom prst="rect">
              <a:avLst/>
            </a:prstGeom>
            <a:noFill/>
          </p:spPr>
          <p:txBody>
            <a:bodyPr wrap="none" rtlCol="0">
              <a:spAutoFit/>
            </a:bodyPr>
            <a:lstStyle/>
            <a:p>
              <a:r>
                <a:rPr lang="en-US">
                  <a:solidFill>
                    <a:srgbClr val="00B050"/>
                  </a:solidFill>
                </a:rPr>
                <a:t>3</a:t>
              </a:r>
              <a:r>
                <a:rPr lang="en-US">
                  <a:solidFill>
                    <a:srgbClr val="00B050"/>
                  </a:solidFill>
                  <a:latin typeface="Symbol" pitchFamily="2" charset="2"/>
                </a:rPr>
                <a:t>s</a:t>
              </a:r>
            </a:p>
          </p:txBody>
        </p:sp>
        <p:cxnSp>
          <p:nvCxnSpPr>
            <p:cNvPr id="11" name="Straight Arrow Connector 10">
              <a:extLst>
                <a:ext uri="{FF2B5EF4-FFF2-40B4-BE49-F238E27FC236}">
                  <a16:creationId xmlns:a16="http://schemas.microsoft.com/office/drawing/2014/main" id="{A7720E2B-033D-9F45-8495-8FCC8F9343AF}"/>
                </a:ext>
              </a:extLst>
            </p:cNvPr>
            <p:cNvCxnSpPr>
              <a:cxnSpLocks/>
            </p:cNvCxnSpPr>
            <p:nvPr/>
          </p:nvCxnSpPr>
          <p:spPr>
            <a:xfrm>
              <a:off x="5472605" y="4453978"/>
              <a:ext cx="215431" cy="0"/>
            </a:xfrm>
            <a:prstGeom prst="straightConnector1">
              <a:avLst/>
            </a:prstGeom>
            <a:ln w="158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A90EE511-DCA1-FF45-B4AA-5ECE4F40E479}"/>
              </a:ext>
            </a:extLst>
          </p:cNvPr>
          <p:cNvPicPr>
            <a:picLocks noChangeAspect="1"/>
          </p:cNvPicPr>
          <p:nvPr/>
        </p:nvPicPr>
        <p:blipFill>
          <a:blip r:embed="rId4"/>
          <a:stretch>
            <a:fillRect/>
          </a:stretch>
        </p:blipFill>
        <p:spPr>
          <a:xfrm>
            <a:off x="5166507" y="738052"/>
            <a:ext cx="3897549" cy="1652717"/>
          </a:xfrm>
          <a:prstGeom prst="rect">
            <a:avLst/>
          </a:prstGeom>
        </p:spPr>
      </p:pic>
      <p:sp>
        <p:nvSpPr>
          <p:cNvPr id="3" name="Date Placeholder 2">
            <a:extLst>
              <a:ext uri="{FF2B5EF4-FFF2-40B4-BE49-F238E27FC236}">
                <a16:creationId xmlns:a16="http://schemas.microsoft.com/office/drawing/2014/main" id="{215F6185-7DFA-BE41-ABB6-56FDF7A4213C}"/>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793449492"/>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15C960-2099-4EE9-95C6-8AD89BB7F694}"/>
              </a:ext>
            </a:extLst>
          </p:cNvPr>
          <p:cNvPicPr>
            <a:picLocks noChangeAspect="1"/>
          </p:cNvPicPr>
          <p:nvPr/>
        </p:nvPicPr>
        <p:blipFill>
          <a:blip r:embed="rId3"/>
          <a:stretch>
            <a:fillRect/>
          </a:stretch>
        </p:blipFill>
        <p:spPr>
          <a:xfrm>
            <a:off x="4498551" y="691629"/>
            <a:ext cx="4338704" cy="2390210"/>
          </a:xfrm>
          <a:prstGeom prst="rect">
            <a:avLst/>
          </a:prstGeom>
          <a:ln>
            <a:noFill/>
          </a:ln>
          <a:effectLst/>
        </p:spPr>
      </p:pic>
      <p:sp>
        <p:nvSpPr>
          <p:cNvPr id="5" name="Slide Number Placeholder 4">
            <a:extLst>
              <a:ext uri="{FF2B5EF4-FFF2-40B4-BE49-F238E27FC236}">
                <a16:creationId xmlns:a16="http://schemas.microsoft.com/office/drawing/2014/main" id="{D52E43C5-8DC9-4B15-A758-1B539F713192}"/>
              </a:ext>
            </a:extLst>
          </p:cNvPr>
          <p:cNvSpPr>
            <a:spLocks noGrp="1"/>
          </p:cNvSpPr>
          <p:nvPr>
            <p:ph type="sldNum" sz="quarter" idx="12"/>
          </p:nvPr>
        </p:nvSpPr>
        <p:spPr/>
        <p:txBody>
          <a:bodyPr/>
          <a:lstStyle/>
          <a:p>
            <a:fld id="{893C5830-40F3-F04E-B2E3-10E6672BA8FF}" type="slidenum">
              <a:rPr lang="en-US" smtClean="0"/>
              <a:pPr/>
              <a:t>5</a:t>
            </a:fld>
            <a:endParaRPr lang="en-US" dirty="0"/>
          </a:p>
        </p:txBody>
      </p:sp>
      <p:sp>
        <p:nvSpPr>
          <p:cNvPr id="10" name="Title 9">
            <a:extLst>
              <a:ext uri="{FF2B5EF4-FFF2-40B4-BE49-F238E27FC236}">
                <a16:creationId xmlns:a16="http://schemas.microsoft.com/office/drawing/2014/main" id="{6CF57A63-8535-8649-8E43-5057092D41E6}"/>
              </a:ext>
            </a:extLst>
          </p:cNvPr>
          <p:cNvSpPr>
            <a:spLocks noGrp="1"/>
          </p:cNvSpPr>
          <p:nvPr>
            <p:ph type="title"/>
          </p:nvPr>
        </p:nvSpPr>
        <p:spPr/>
        <p:txBody>
          <a:bodyPr>
            <a:normAutofit/>
          </a:bodyPr>
          <a:lstStyle/>
          <a:p>
            <a:r>
              <a:rPr lang="en-US" dirty="0"/>
              <a:t>EIC Machine Parameters</a:t>
            </a:r>
          </a:p>
        </p:txBody>
      </p:sp>
      <p:graphicFrame>
        <p:nvGraphicFramePr>
          <p:cNvPr id="9" name="Table 12">
            <a:extLst>
              <a:ext uri="{FF2B5EF4-FFF2-40B4-BE49-F238E27FC236}">
                <a16:creationId xmlns:a16="http://schemas.microsoft.com/office/drawing/2014/main" id="{7AD050B1-EFFD-DF41-B8FF-81B5E1B19C58}"/>
              </a:ext>
            </a:extLst>
          </p:cNvPr>
          <p:cNvGraphicFramePr>
            <a:graphicFrameLocks noGrp="1"/>
          </p:cNvGraphicFramePr>
          <p:nvPr>
            <p:extLst>
              <p:ext uri="{D42A27DB-BD31-4B8C-83A1-F6EECF244321}">
                <p14:modId xmlns:p14="http://schemas.microsoft.com/office/powerpoint/2010/main" val="2881969578"/>
              </p:ext>
            </p:extLst>
          </p:nvPr>
        </p:nvGraphicFramePr>
        <p:xfrm>
          <a:off x="364784" y="3608789"/>
          <a:ext cx="8414432" cy="3261360"/>
        </p:xfrm>
        <a:graphic>
          <a:graphicData uri="http://schemas.openxmlformats.org/drawingml/2006/table">
            <a:tbl>
              <a:tblPr firstRow="1" bandRow="1">
                <a:tableStyleId>{5C22544A-7EE6-4342-B048-85BDC9FD1C3A}</a:tableStyleId>
              </a:tblPr>
              <a:tblGrid>
                <a:gridCol w="3900453">
                  <a:extLst>
                    <a:ext uri="{9D8B030D-6E8A-4147-A177-3AD203B41FA5}">
                      <a16:colId xmlns:a16="http://schemas.microsoft.com/office/drawing/2014/main" val="593480347"/>
                    </a:ext>
                  </a:extLst>
                </a:gridCol>
                <a:gridCol w="214135">
                  <a:extLst>
                    <a:ext uri="{9D8B030D-6E8A-4147-A177-3AD203B41FA5}">
                      <a16:colId xmlns:a16="http://schemas.microsoft.com/office/drawing/2014/main" val="1211888543"/>
                    </a:ext>
                  </a:extLst>
                </a:gridCol>
                <a:gridCol w="4299844">
                  <a:extLst>
                    <a:ext uri="{9D8B030D-6E8A-4147-A177-3AD203B41FA5}">
                      <a16:colId xmlns:a16="http://schemas.microsoft.com/office/drawing/2014/main" val="3380033988"/>
                    </a:ext>
                  </a:extLst>
                </a:gridCol>
              </a:tblGrid>
              <a:tr h="3708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Comic Sans MS" panose="030F0902030302020204" pitchFamily="66" charset="0"/>
                          <a:cs typeface="Arial" panose="020B0604020202020204" pitchFamily="34" charset="0"/>
                        </a:rPr>
                        <a:t>Double Ring Design Based on Existing RHIC Facilities</a:t>
                      </a:r>
                    </a:p>
                  </a:txBody>
                  <a:tcPr>
                    <a:solidFill>
                      <a:schemeClr val="accent1">
                        <a:lumMod val="20000"/>
                        <a:lumOff val="80000"/>
                      </a:schemeClr>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486125154"/>
                  </a:ext>
                </a:extLst>
              </a:tr>
              <a:tr h="370840">
                <a:tc>
                  <a:txBody>
                    <a:bodyPr/>
                    <a:lstStyle/>
                    <a:p>
                      <a:r>
                        <a:rPr lang="en-US" sz="1500" b="1" dirty="0">
                          <a:latin typeface="Comic Sans MS" panose="030F0902030302020204" pitchFamily="66" charset="0"/>
                          <a:cs typeface="Arial" panose="020B0604020202020204" pitchFamily="34" charset="0"/>
                        </a:rPr>
                        <a:t>Hadron Storage Ring: </a:t>
                      </a:r>
                      <a:r>
                        <a:rPr lang="en-US" sz="1500" dirty="0">
                          <a:latin typeface="Comic Sans MS" panose="030F0902030302020204" pitchFamily="66" charset="0"/>
                          <a:cs typeface="Arial" panose="020B0604020202020204" pitchFamily="34" charset="0"/>
                        </a:rPr>
                        <a:t> </a:t>
                      </a:r>
                      <a:r>
                        <a:rPr lang="en-US" sz="1500" b="1" dirty="0">
                          <a:latin typeface="Comic Sans MS" panose="030F0902030302020204" pitchFamily="66" charset="0"/>
                          <a:cs typeface="Arial" panose="020B0604020202020204" pitchFamily="34" charset="0"/>
                        </a:rPr>
                        <a:t>40 - 275 GeV </a:t>
                      </a:r>
                      <a:endParaRPr lang="en-US" sz="1500" dirty="0">
                        <a:solidFill>
                          <a:schemeClr val="tx1"/>
                        </a:solidFill>
                        <a:latin typeface="Comic Sans MS" panose="030F0902030302020204" pitchFamily="66" charset="0"/>
                      </a:endParaRPr>
                    </a:p>
                  </a:txBody>
                  <a:tcPr>
                    <a:solidFill>
                      <a:schemeClr val="accent1">
                        <a:lumMod val="20000"/>
                        <a:lumOff val="80000"/>
                      </a:schemeClr>
                    </a:solidFill>
                  </a:tcPr>
                </a:tc>
                <a:tc>
                  <a:txBody>
                    <a:bodyPr/>
                    <a:lstStyle/>
                    <a:p>
                      <a:endParaRPr lang="en-US" sz="1500" dirty="0">
                        <a:solidFill>
                          <a:schemeClr val="tx1"/>
                        </a:solidFill>
                        <a:latin typeface="Comic Sans MS" panose="030F0902030302020204" pitchFamily="66" charset="0"/>
                      </a:endParaRPr>
                    </a:p>
                  </a:txBody>
                  <a:tcPr>
                    <a:solidFill>
                      <a:schemeClr val="accent1">
                        <a:lumMod val="20000"/>
                        <a:lumOff val="80000"/>
                      </a:schemeClr>
                    </a:solidFill>
                  </a:tcPr>
                </a:tc>
                <a:tc>
                  <a:txBody>
                    <a:bodyPr/>
                    <a:lstStyle/>
                    <a:p>
                      <a:r>
                        <a:rPr lang="en-US" sz="1500" b="1" dirty="0">
                          <a:latin typeface="Comic Sans MS" panose="030F0902030302020204" pitchFamily="66" charset="0"/>
                          <a:cs typeface="Arial" panose="020B0604020202020204" pitchFamily="34" charset="0"/>
                        </a:rPr>
                        <a:t>Electron Storage Ring:  2.5 - 18 GeV </a:t>
                      </a:r>
                      <a:endParaRPr lang="en-US" sz="1500" dirty="0">
                        <a:solidFill>
                          <a:schemeClr val="tx1"/>
                        </a:solidFill>
                        <a:latin typeface="Comic Sans MS" panose="030F0902030302020204" pitchFamily="66" charset="0"/>
                      </a:endParaRPr>
                    </a:p>
                  </a:txBody>
                  <a:tcPr>
                    <a:solidFill>
                      <a:schemeClr val="accent1">
                        <a:lumMod val="20000"/>
                        <a:lumOff val="80000"/>
                      </a:schemeClr>
                    </a:solidFill>
                  </a:tcPr>
                </a:tc>
                <a:extLst>
                  <a:ext uri="{0D108BD9-81ED-4DB2-BD59-A6C34878D82A}">
                    <a16:rowId xmlns:a16="http://schemas.microsoft.com/office/drawing/2014/main" val="4019755544"/>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Comic Sans MS" panose="030F0902030302020204" pitchFamily="66" charset="0"/>
                          <a:cs typeface="Arial" panose="020B0604020202020204" pitchFamily="34" charset="0"/>
                        </a:rPr>
                        <a:t>RHIC Yellow Ring and Injector Complex</a:t>
                      </a: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Comic Sans MS" panose="030F0902030302020204" pitchFamily="66" charset="0"/>
                        <a:cs typeface="Arial" panose="020B0604020202020204" pitchFamily="34" charset="0"/>
                      </a:endParaRPr>
                    </a:p>
                  </a:txBody>
                  <a:tcPr>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Comic Sans MS" panose="030F0902030302020204" pitchFamily="66" charset="0"/>
                          <a:cs typeface="Arial" panose="020B0604020202020204" pitchFamily="34" charset="0"/>
                        </a:rPr>
                        <a:t>Many Bunches, Large Beam Current - 2.5 A</a:t>
                      </a:r>
                    </a:p>
                  </a:txBody>
                  <a:tcPr>
                    <a:solidFill>
                      <a:schemeClr val="accent1">
                        <a:lumMod val="20000"/>
                        <a:lumOff val="80000"/>
                      </a:schemeClr>
                    </a:solidFill>
                  </a:tcPr>
                </a:tc>
                <a:extLst>
                  <a:ext uri="{0D108BD9-81ED-4DB2-BD59-A6C34878D82A}">
                    <a16:rowId xmlns:a16="http://schemas.microsoft.com/office/drawing/2014/main" val="1938194686"/>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Comic Sans MS" panose="030F0902030302020204" pitchFamily="66" charset="0"/>
                          <a:cs typeface="Arial" panose="020B0604020202020204" pitchFamily="34" charset="0"/>
                        </a:rPr>
                        <a:t>Many Bunches, 1160 @ 1A Beam Current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Comic Sans MS" panose="030F0902030302020204" pitchFamily="66" charset="0"/>
                          <a:cs typeface="Arial" panose="020B0604020202020204" pitchFamily="34" charset="0"/>
                        </a:rPr>
                        <a:t>9 ns bunch spacing </a:t>
                      </a: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Comic Sans MS" panose="030F0902030302020204" pitchFamily="66" charset="0"/>
                        <a:cs typeface="Arial" panose="020B0604020202020204" pitchFamily="34" charset="0"/>
                      </a:endParaRPr>
                    </a:p>
                  </a:txBody>
                  <a:tcPr>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Comic Sans MS" panose="030F0902030302020204" pitchFamily="66" charset="0"/>
                          <a:cs typeface="Arial" panose="020B0604020202020204" pitchFamily="34" charset="0"/>
                        </a:rPr>
                        <a:t>9 MW Synchrotron Radiation</a:t>
                      </a:r>
                    </a:p>
                  </a:txBody>
                  <a:tcPr>
                    <a:solidFill>
                      <a:schemeClr val="accent1">
                        <a:lumMod val="20000"/>
                        <a:lumOff val="80000"/>
                      </a:schemeClr>
                    </a:solidFill>
                  </a:tcPr>
                </a:tc>
                <a:extLst>
                  <a:ext uri="{0D108BD9-81ED-4DB2-BD59-A6C34878D82A}">
                    <a16:rowId xmlns:a16="http://schemas.microsoft.com/office/drawing/2014/main" val="3021364962"/>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Comic Sans MS" panose="030F0902030302020204" pitchFamily="66" charset="0"/>
                          <a:cs typeface="Arial" panose="020B0604020202020204" pitchFamily="34" charset="0"/>
                        </a:rPr>
                        <a:t>Bright Beam Emittance  e</a:t>
                      </a:r>
                      <a:r>
                        <a:rPr lang="en-US" sz="1400" baseline="-25000" dirty="0">
                          <a:latin typeface="Comic Sans MS" panose="030F0902030302020204" pitchFamily="66" charset="0"/>
                          <a:cs typeface="Arial" panose="020B0604020202020204" pitchFamily="34" charset="0"/>
                        </a:rPr>
                        <a:t>xp</a:t>
                      </a:r>
                      <a:r>
                        <a:rPr lang="en-US" sz="1400" dirty="0">
                          <a:latin typeface="Comic Sans MS" panose="030F0902030302020204" pitchFamily="66" charset="0"/>
                          <a:cs typeface="Arial" panose="020B0604020202020204" pitchFamily="34" charset="0"/>
                        </a:rPr>
                        <a:t>= 9 nm</a:t>
                      </a: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Comic Sans MS" panose="030F0902030302020204" pitchFamily="66" charset="0"/>
                        <a:cs typeface="Arial" panose="020B0604020202020204" pitchFamily="34" charset="0"/>
                        <a:sym typeface="Wingdings" panose="05000000000000000000" pitchFamily="2" charset="2"/>
                      </a:endParaRPr>
                    </a:p>
                  </a:txBody>
                  <a:tcPr>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Comic Sans MS" panose="030F0902030302020204" pitchFamily="66" charset="0"/>
                          <a:cs typeface="Arial" panose="020B0604020202020204" pitchFamily="34" charset="0"/>
                          <a:sym typeface="Wingdings" panose="05000000000000000000" pitchFamily="2" charset="2"/>
                        </a:rPr>
                        <a:t>Superconducting RF Cavities , 10MW Power</a:t>
                      </a:r>
                    </a:p>
                  </a:txBody>
                  <a:tcPr>
                    <a:solidFill>
                      <a:schemeClr val="accent1">
                        <a:lumMod val="20000"/>
                        <a:lumOff val="80000"/>
                      </a:schemeClr>
                    </a:solidFill>
                  </a:tcPr>
                </a:tc>
                <a:extLst>
                  <a:ext uri="{0D108BD9-81ED-4DB2-BD59-A6C34878D82A}">
                    <a16:rowId xmlns:a16="http://schemas.microsoft.com/office/drawing/2014/main" val="1785583192"/>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Comic Sans MS" panose="030F0902030302020204" pitchFamily="66" charset="0"/>
                          <a:cs typeface="Arial" panose="020B0604020202020204" pitchFamily="34" charset="0"/>
                        </a:rPr>
                        <a:t>Flat Beam, Requires Strong Cooling</a:t>
                      </a:r>
                    </a:p>
                  </a:txBody>
                  <a:tcPr>
                    <a:solidFill>
                      <a:schemeClr val="accent1">
                        <a:lumMod val="20000"/>
                        <a:lumOff val="80000"/>
                      </a:schemeClr>
                    </a:solidFill>
                  </a:tcPr>
                </a:tc>
                <a:tc>
                  <a:txBody>
                    <a:bodyPr/>
                    <a:lstStyle/>
                    <a:p>
                      <a:endParaRPr lang="en-US" sz="1600" dirty="0">
                        <a:solidFill>
                          <a:schemeClr val="tx1"/>
                        </a:solidFill>
                        <a:latin typeface="Comic Sans MS" panose="030F0902030302020204" pitchFamily="66" charset="0"/>
                      </a:endParaRPr>
                    </a:p>
                  </a:txBody>
                  <a:tcPr>
                    <a:solidFill>
                      <a:schemeClr val="accent1">
                        <a:lumMod val="20000"/>
                        <a:lumOff val="80000"/>
                      </a:schemeClr>
                    </a:solidFill>
                  </a:tcPr>
                </a:tc>
                <a:tc>
                  <a:txBody>
                    <a:bodyPr/>
                    <a:lstStyle/>
                    <a:p>
                      <a:endParaRPr lang="en-US" sz="1600" dirty="0">
                        <a:solidFill>
                          <a:schemeClr val="tx1"/>
                        </a:solidFill>
                        <a:latin typeface="Comic Sans MS" panose="030F0902030302020204" pitchFamily="66" charset="0"/>
                      </a:endParaRPr>
                    </a:p>
                  </a:txBody>
                  <a:tcPr>
                    <a:solidFill>
                      <a:schemeClr val="accent1">
                        <a:lumMod val="20000"/>
                        <a:lumOff val="80000"/>
                      </a:schemeClr>
                    </a:solidFill>
                  </a:tcPr>
                </a:tc>
                <a:extLst>
                  <a:ext uri="{0D108BD9-81ED-4DB2-BD59-A6C34878D82A}">
                    <a16:rowId xmlns:a16="http://schemas.microsoft.com/office/drawing/2014/main" val="4140410792"/>
                  </a:ext>
                </a:extLst>
              </a:tr>
              <a:tr h="370840">
                <a:tc>
                  <a:txBody>
                    <a:bodyPr/>
                    <a:lstStyle/>
                    <a:p>
                      <a:r>
                        <a:rPr lang="en-US" sz="1500" b="1" dirty="0">
                          <a:latin typeface="Comic Sans MS" panose="030F0902030302020204" pitchFamily="66" charset="0"/>
                          <a:cs typeface="Arial" panose="020B0604020202020204" pitchFamily="34" charset="0"/>
                        </a:rPr>
                        <a:t>High Luminosity Interaction Region(s)</a:t>
                      </a:r>
                      <a:endParaRPr lang="en-US" sz="1500" dirty="0">
                        <a:solidFill>
                          <a:schemeClr val="tx1"/>
                        </a:solidFill>
                        <a:latin typeface="Comic Sans MS" panose="030F0902030302020204" pitchFamily="66" charset="0"/>
                      </a:endParaRPr>
                    </a:p>
                  </a:txBody>
                  <a:tcPr>
                    <a:solidFill>
                      <a:schemeClr val="accent1">
                        <a:lumMod val="20000"/>
                        <a:lumOff val="80000"/>
                      </a:schemeClr>
                    </a:solidFill>
                  </a:tcPr>
                </a:tc>
                <a:tc>
                  <a:txBody>
                    <a:bodyPr/>
                    <a:lstStyle/>
                    <a:p>
                      <a:endParaRPr lang="en-US" sz="1500" dirty="0">
                        <a:solidFill>
                          <a:schemeClr val="tx1"/>
                        </a:solidFill>
                        <a:latin typeface="Comic Sans MS" panose="030F0902030302020204" pitchFamily="66" charset="0"/>
                      </a:endParaRPr>
                    </a:p>
                  </a:txBody>
                  <a:tcPr>
                    <a:solidFill>
                      <a:schemeClr val="accent1">
                        <a:lumMod val="20000"/>
                        <a:lumOff val="80000"/>
                      </a:schemeClr>
                    </a:solidFill>
                  </a:tcPr>
                </a:tc>
                <a:tc>
                  <a:txBody>
                    <a:bodyPr/>
                    <a:lstStyle/>
                    <a:p>
                      <a:r>
                        <a:rPr lang="en-US" sz="1500" b="1" dirty="0">
                          <a:latin typeface="Comic Sans MS" panose="030F0902030302020204" pitchFamily="66" charset="0"/>
                          <a:cs typeface="Arial" panose="020B0604020202020204" pitchFamily="34" charset="0"/>
                        </a:rPr>
                        <a:t>Electron Rapid Cycling Synchrotron</a:t>
                      </a:r>
                      <a:endParaRPr lang="en-US" sz="1500" dirty="0">
                        <a:solidFill>
                          <a:schemeClr val="tx1"/>
                        </a:solidFill>
                        <a:latin typeface="Comic Sans MS" panose="030F0902030302020204" pitchFamily="66" charset="0"/>
                      </a:endParaRPr>
                    </a:p>
                  </a:txBody>
                  <a:tcPr>
                    <a:solidFill>
                      <a:schemeClr val="accent1">
                        <a:lumMod val="20000"/>
                        <a:lumOff val="80000"/>
                      </a:schemeClr>
                    </a:solidFill>
                  </a:tcPr>
                </a:tc>
                <a:extLst>
                  <a:ext uri="{0D108BD9-81ED-4DB2-BD59-A6C34878D82A}">
                    <a16:rowId xmlns:a16="http://schemas.microsoft.com/office/drawing/2014/main" val="1891984141"/>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Comic Sans MS" panose="030F0902030302020204" pitchFamily="66" charset="0"/>
                          <a:cs typeface="Arial" panose="020B0604020202020204" pitchFamily="34" charset="0"/>
                        </a:rPr>
                        <a:t>25 mrad Crossing Angle with Crab Cavities</a:t>
                      </a:r>
                    </a:p>
                  </a:txBody>
                  <a:tcPr>
                    <a:solidFill>
                      <a:schemeClr val="accent1">
                        <a:lumMod val="20000"/>
                        <a:lumOff val="80000"/>
                      </a:schemeClr>
                    </a:solidFill>
                  </a:tcPr>
                </a:tc>
                <a:tc>
                  <a:txBody>
                    <a:bodyPr/>
                    <a:lstStyle/>
                    <a:p>
                      <a:endParaRPr lang="en-US" sz="1600" dirty="0">
                        <a:solidFill>
                          <a:schemeClr val="tx1"/>
                        </a:solidFill>
                        <a:latin typeface="Comic Sans MS" panose="030F0902030302020204" pitchFamily="66" charset="0"/>
                      </a:endParaRPr>
                    </a:p>
                  </a:txBody>
                  <a:tcPr>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Comic Sans MS" panose="030F0902030302020204" pitchFamily="66" charset="0"/>
                          <a:cs typeface="Arial" panose="020B0604020202020204" pitchFamily="34" charset="0"/>
                        </a:rPr>
                        <a:t>Spin Transparent Due to High Periodicity</a:t>
                      </a:r>
                    </a:p>
                  </a:txBody>
                  <a:tcPr>
                    <a:solidFill>
                      <a:schemeClr val="accent1">
                        <a:lumMod val="20000"/>
                        <a:lumOff val="80000"/>
                      </a:schemeClr>
                    </a:solidFill>
                  </a:tcPr>
                </a:tc>
                <a:extLst>
                  <a:ext uri="{0D108BD9-81ED-4DB2-BD59-A6C34878D82A}">
                    <a16:rowId xmlns:a16="http://schemas.microsoft.com/office/drawing/2014/main" val="2150533807"/>
                  </a:ext>
                </a:extLst>
              </a:tr>
            </a:tbl>
          </a:graphicData>
        </a:graphic>
      </p:graphicFrame>
      <p:pic>
        <p:nvPicPr>
          <p:cNvPr id="3" name="Picture 2" descr="Graphical user interface&#10;&#10;Description automatically generated">
            <a:extLst>
              <a:ext uri="{FF2B5EF4-FFF2-40B4-BE49-F238E27FC236}">
                <a16:creationId xmlns:a16="http://schemas.microsoft.com/office/drawing/2014/main" id="{F8424E2E-0752-EC43-BC78-B38CD11484D9}"/>
              </a:ext>
            </a:extLst>
          </p:cNvPr>
          <p:cNvPicPr>
            <a:picLocks noChangeAspect="1"/>
          </p:cNvPicPr>
          <p:nvPr/>
        </p:nvPicPr>
        <p:blipFill>
          <a:blip r:embed="rId4"/>
          <a:stretch>
            <a:fillRect/>
          </a:stretch>
        </p:blipFill>
        <p:spPr>
          <a:xfrm rot="1426100">
            <a:off x="7855836" y="1984076"/>
            <a:ext cx="1113502" cy="1440435"/>
          </a:xfrm>
          <a:prstGeom prst="rect">
            <a:avLst/>
          </a:prstGeom>
        </p:spPr>
      </p:pic>
      <p:sp>
        <p:nvSpPr>
          <p:cNvPr id="7" name="TextBox 6">
            <a:extLst>
              <a:ext uri="{FF2B5EF4-FFF2-40B4-BE49-F238E27FC236}">
                <a16:creationId xmlns:a16="http://schemas.microsoft.com/office/drawing/2014/main" id="{14CDFB9B-5E74-5B4B-A887-0835C991762A}"/>
              </a:ext>
            </a:extLst>
          </p:cNvPr>
          <p:cNvSpPr txBox="1"/>
          <p:nvPr/>
        </p:nvSpPr>
        <p:spPr>
          <a:xfrm>
            <a:off x="4626244" y="3240350"/>
            <a:ext cx="3379451" cy="307777"/>
          </a:xfrm>
          <a:prstGeom prst="rect">
            <a:avLst/>
          </a:prstGeom>
          <a:noFill/>
        </p:spPr>
        <p:txBody>
          <a:bodyPr wrap="none" rtlCol="0">
            <a:spAutoFit/>
          </a:bodyPr>
          <a:lstStyle/>
          <a:p>
            <a:r>
              <a:rPr lang="en-US" sz="1400" b="1" dirty="0">
                <a:solidFill>
                  <a:srgbClr val="0000FF"/>
                </a:solidFill>
                <a:latin typeface="Comic Sans MS" panose="030F0902030302020204" pitchFamily="66" charset="0"/>
                <a:cs typeface="Arial" panose="020B0604020202020204" pitchFamily="34" charset="0"/>
              </a:rPr>
              <a:t>CDR:</a:t>
            </a:r>
            <a:r>
              <a:rPr lang="en-US" sz="1400" b="1" dirty="0">
                <a:solidFill>
                  <a:srgbClr val="0000FF"/>
                </a:solidFill>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www.bnl.gov</a:t>
            </a:r>
            <a:r>
              <a:rPr lang="en-US" sz="1000" dirty="0">
                <a:latin typeface="Arial" panose="020B0604020202020204" pitchFamily="34" charset="0"/>
                <a:cs typeface="Arial" panose="020B0604020202020204" pitchFamily="34" charset="0"/>
              </a:rPr>
              <a:t>/</a:t>
            </a:r>
            <a:r>
              <a:rPr lang="en-US" sz="1000" dirty="0" err="1">
                <a:latin typeface="Arial" panose="020B0604020202020204" pitchFamily="34" charset="0"/>
                <a:cs typeface="Arial" panose="020B0604020202020204" pitchFamily="34" charset="0"/>
              </a:rPr>
              <a:t>ec</a:t>
            </a:r>
            <a:r>
              <a:rPr lang="en-US" sz="1000" dirty="0">
                <a:latin typeface="Arial" panose="020B0604020202020204" pitchFamily="34" charset="0"/>
                <a:cs typeface="Arial" panose="020B0604020202020204" pitchFamily="34" charset="0"/>
              </a:rPr>
              <a:t>/files/</a:t>
            </a:r>
            <a:r>
              <a:rPr lang="en-US" sz="1000" dirty="0" err="1">
                <a:latin typeface="Arial" panose="020B0604020202020204" pitchFamily="34" charset="0"/>
                <a:cs typeface="Arial" panose="020B0604020202020204" pitchFamily="34" charset="0"/>
              </a:rPr>
              <a:t>EIC_CDR_Final.pdf</a:t>
            </a:r>
            <a:endParaRPr lang="en-US" sz="1000" dirty="0">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D01AC414-2CD1-7B46-B896-9CF6AEF394F5}"/>
              </a:ext>
            </a:extLst>
          </p:cNvPr>
          <p:cNvSpPr>
            <a:spLocks noGrp="1"/>
          </p:cNvSpPr>
          <p:nvPr>
            <p:ph type="dt" sz="half" idx="10"/>
          </p:nvPr>
        </p:nvSpPr>
        <p:spPr/>
        <p:txBody>
          <a:bodyPr/>
          <a:lstStyle/>
          <a:p>
            <a:r>
              <a:rPr lang="en-US"/>
              <a:t>E.C. Aschenauer</a:t>
            </a:r>
            <a:endParaRPr lang="en-US" dirty="0"/>
          </a:p>
        </p:txBody>
      </p:sp>
      <p:pic>
        <p:nvPicPr>
          <p:cNvPr id="11" name="Picture 10" descr="Diagram&#10;&#10;Description automatically generated">
            <a:extLst>
              <a:ext uri="{FF2B5EF4-FFF2-40B4-BE49-F238E27FC236}">
                <a16:creationId xmlns:a16="http://schemas.microsoft.com/office/drawing/2014/main" id="{89ECD987-98EC-A14F-BCF5-7095C4261C02}"/>
              </a:ext>
            </a:extLst>
          </p:cNvPr>
          <p:cNvPicPr>
            <a:picLocks noChangeAspect="1"/>
          </p:cNvPicPr>
          <p:nvPr/>
        </p:nvPicPr>
        <p:blipFill rotWithShape="1">
          <a:blip r:embed="rId5"/>
          <a:srcRect l="1535" t="3665"/>
          <a:stretch/>
        </p:blipFill>
        <p:spPr>
          <a:xfrm>
            <a:off x="51603" y="708158"/>
            <a:ext cx="4446948" cy="2497648"/>
          </a:xfrm>
          <a:prstGeom prst="rect">
            <a:avLst/>
          </a:prstGeom>
        </p:spPr>
      </p:pic>
    </p:spTree>
    <p:extLst>
      <p:ext uri="{BB962C8B-B14F-4D97-AF65-F5344CB8AC3E}">
        <p14:creationId xmlns:p14="http://schemas.microsoft.com/office/powerpoint/2010/main" val="1859528987"/>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C214972-E0E1-F046-B28A-D5D0799C24F6}"/>
              </a:ext>
            </a:extLst>
          </p:cNvPr>
          <p:cNvSpPr/>
          <p:nvPr/>
        </p:nvSpPr>
        <p:spPr>
          <a:xfrm>
            <a:off x="226975" y="5777227"/>
            <a:ext cx="4472990" cy="6191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50</a:t>
            </a:fld>
            <a:endParaRPr lang="en-US"/>
          </a:p>
        </p:txBody>
      </p:sp>
      <p:sp>
        <p:nvSpPr>
          <p:cNvPr id="2" name="Title 1"/>
          <p:cNvSpPr>
            <a:spLocks noGrp="1"/>
          </p:cNvSpPr>
          <p:nvPr>
            <p:ph type="title"/>
          </p:nvPr>
        </p:nvSpPr>
        <p:spPr/>
        <p:txBody>
          <a:bodyPr>
            <a:noAutofit/>
          </a:bodyPr>
          <a:lstStyle/>
          <a:p>
            <a:pPr algn="l"/>
            <a:r>
              <a:rPr lang="en-US" sz="4000" dirty="0"/>
              <a:t>Additional e</a:t>
            </a:r>
            <a:r>
              <a:rPr lang="en-US" sz="4000" baseline="30000" dirty="0"/>
              <a:t>- </a:t>
            </a:r>
            <a:r>
              <a:rPr lang="en-US" sz="4000" dirty="0"/>
              <a:t>ID </a:t>
            </a:r>
          </a:p>
        </p:txBody>
      </p:sp>
      <p:sp>
        <p:nvSpPr>
          <p:cNvPr id="10" name="Concept Detectors…">
            <a:extLst>
              <a:ext uri="{FF2B5EF4-FFF2-40B4-BE49-F238E27FC236}">
                <a16:creationId xmlns:a16="http://schemas.microsoft.com/office/drawing/2014/main" id="{F16210FB-5F55-9942-B7F0-9E3CFEE9C2FA}"/>
              </a:ext>
            </a:extLst>
          </p:cNvPr>
          <p:cNvSpPr txBox="1">
            <a:spLocks/>
          </p:cNvSpPr>
          <p:nvPr/>
        </p:nvSpPr>
        <p:spPr>
          <a:xfrm>
            <a:off x="-93483" y="5819210"/>
            <a:ext cx="4785409" cy="943435"/>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endParaRPr lang="en-US" sz="1600">
              <a:solidFill>
                <a:srgbClr val="000000"/>
              </a:solidFill>
              <a:uFill>
                <a:solidFill>
                  <a:srgbClr val="000000"/>
                </a:solidFill>
              </a:uFill>
              <a:latin typeface="Symbol" pitchFamily="2" charset="2"/>
              <a:cs typeface="Symbol" charset="2"/>
              <a:sym typeface="Arial"/>
            </a:endParaRPr>
          </a:p>
        </p:txBody>
      </p:sp>
      <p:sp>
        <p:nvSpPr>
          <p:cNvPr id="19" name="Concept Detectors…">
            <a:extLst>
              <a:ext uri="{FF2B5EF4-FFF2-40B4-BE49-F238E27FC236}">
                <a16:creationId xmlns:a16="http://schemas.microsoft.com/office/drawing/2014/main" id="{4543ADB1-2630-5545-A3E2-5C6995158052}"/>
              </a:ext>
            </a:extLst>
          </p:cNvPr>
          <p:cNvSpPr txBox="1">
            <a:spLocks/>
          </p:cNvSpPr>
          <p:nvPr/>
        </p:nvSpPr>
        <p:spPr>
          <a:xfrm>
            <a:off x="58336" y="698773"/>
            <a:ext cx="4342562" cy="1873361"/>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41275">
              <a:buClr>
                <a:srgbClr val="FF2600"/>
              </a:buClr>
              <a:buSzPct val="175000"/>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cs typeface="Symbol" charset="2"/>
                <a:sym typeface="Arial"/>
              </a:rPr>
              <a:t>To improve e-identification for leptonic/semi-leptonic  decays.</a:t>
            </a:r>
          </a:p>
          <a:p>
            <a:pPr marR="41275">
              <a:buClr>
                <a:srgbClr val="FF2600"/>
              </a:buClr>
              <a:buSzPct val="175000"/>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cs typeface="Symbol" charset="2"/>
                <a:sym typeface="Arial"/>
              </a:rPr>
              <a:t>In addition to Calorimeters and Cherenkov detectors in the hadron-endcap considering TRD. </a:t>
            </a:r>
          </a:p>
          <a:p>
            <a:pPr marR="41275">
              <a:buClr>
                <a:srgbClr val="FF2600"/>
              </a:buClr>
              <a:buSzPct val="175000"/>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cs typeface="Symbol" charset="2"/>
                <a:sym typeface="Arial"/>
              </a:rPr>
              <a:t>GEM -TRD/Tracker :</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e/</a:t>
            </a:r>
            <a:r>
              <a:rPr lang="en-US" sz="1600">
                <a:solidFill>
                  <a:srgbClr val="000000"/>
                </a:solidFill>
                <a:uFill>
                  <a:solidFill>
                    <a:srgbClr val="000000"/>
                  </a:solidFill>
                </a:uFill>
                <a:latin typeface="Symbol" pitchFamily="2" charset="2"/>
                <a:cs typeface="Symbol" charset="2"/>
                <a:sym typeface="Arial"/>
              </a:rPr>
              <a:t>p</a:t>
            </a: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 rejection factor ~10 for momenta between 2-100 GeV/c from a single ~15cm thick module.</a:t>
            </a:r>
            <a:endParaRPr kumimoji="0" lang="en-US" sz="16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p:txBody>
      </p:sp>
      <p:pic>
        <p:nvPicPr>
          <p:cNvPr id="13" name="Picture 12">
            <a:extLst>
              <a:ext uri="{FF2B5EF4-FFF2-40B4-BE49-F238E27FC236}">
                <a16:creationId xmlns:a16="http://schemas.microsoft.com/office/drawing/2014/main" id="{C5F56A4E-6AE9-C045-A734-E738C8610851}"/>
              </a:ext>
            </a:extLst>
          </p:cNvPr>
          <p:cNvPicPr>
            <a:picLocks noChangeAspect="1"/>
          </p:cNvPicPr>
          <p:nvPr/>
        </p:nvPicPr>
        <p:blipFill>
          <a:blip r:embed="rId2"/>
          <a:stretch>
            <a:fillRect/>
          </a:stretch>
        </p:blipFill>
        <p:spPr>
          <a:xfrm>
            <a:off x="5799551" y="1867320"/>
            <a:ext cx="2973362" cy="2256746"/>
          </a:xfrm>
          <a:prstGeom prst="rect">
            <a:avLst/>
          </a:prstGeom>
        </p:spPr>
      </p:pic>
      <p:pic>
        <p:nvPicPr>
          <p:cNvPr id="26" name="Picture 25">
            <a:extLst>
              <a:ext uri="{FF2B5EF4-FFF2-40B4-BE49-F238E27FC236}">
                <a16:creationId xmlns:a16="http://schemas.microsoft.com/office/drawing/2014/main" id="{6BAA605A-8950-B247-AE40-BCA7FD789B32}"/>
              </a:ext>
            </a:extLst>
          </p:cNvPr>
          <p:cNvPicPr>
            <a:picLocks noChangeAspect="1"/>
          </p:cNvPicPr>
          <p:nvPr/>
        </p:nvPicPr>
        <p:blipFill>
          <a:blip r:embed="rId3"/>
          <a:stretch>
            <a:fillRect/>
          </a:stretch>
        </p:blipFill>
        <p:spPr>
          <a:xfrm rot="5400000">
            <a:off x="5724433" y="3080554"/>
            <a:ext cx="2305711" cy="4354646"/>
          </a:xfrm>
          <a:prstGeom prst="rect">
            <a:avLst/>
          </a:prstGeom>
        </p:spPr>
      </p:pic>
      <p:sp>
        <p:nvSpPr>
          <p:cNvPr id="27" name="Oval 26">
            <a:extLst>
              <a:ext uri="{FF2B5EF4-FFF2-40B4-BE49-F238E27FC236}">
                <a16:creationId xmlns:a16="http://schemas.microsoft.com/office/drawing/2014/main" id="{9E23A301-5367-BD40-A202-BE9DABCF1EDD}"/>
              </a:ext>
            </a:extLst>
          </p:cNvPr>
          <p:cNvSpPr/>
          <p:nvPr/>
        </p:nvSpPr>
        <p:spPr>
          <a:xfrm>
            <a:off x="7259766" y="2963662"/>
            <a:ext cx="288099" cy="237994"/>
          </a:xfrm>
          <a:prstGeom prst="ellipse">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E1EA9A89-E5EC-0145-B313-367C1B1C2434}"/>
              </a:ext>
            </a:extLst>
          </p:cNvPr>
          <p:cNvPicPr/>
          <p:nvPr/>
        </p:nvPicPr>
        <p:blipFill>
          <a:blip r:embed="rId4">
            <a:extLst>
              <a:ext uri="{28A0092B-C50C-407E-A947-70E740481C1C}">
                <a14:useLocalDpi xmlns:a14="http://schemas.microsoft.com/office/drawing/2010/main" val="0"/>
              </a:ext>
            </a:extLst>
          </a:blip>
          <a:stretch>
            <a:fillRect/>
          </a:stretch>
        </p:blipFill>
        <p:spPr>
          <a:xfrm>
            <a:off x="2768302" y="3469686"/>
            <a:ext cx="1507019" cy="1748543"/>
          </a:xfrm>
          <a:prstGeom prst="rect">
            <a:avLst/>
          </a:prstGeom>
        </p:spPr>
      </p:pic>
      <p:pic>
        <p:nvPicPr>
          <p:cNvPr id="30" name="Picture 29">
            <a:extLst>
              <a:ext uri="{FF2B5EF4-FFF2-40B4-BE49-F238E27FC236}">
                <a16:creationId xmlns:a16="http://schemas.microsoft.com/office/drawing/2014/main" id="{1CD9E7FD-5955-4845-BA2F-F11F6AE76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156" y="1629934"/>
            <a:ext cx="1555636" cy="2568625"/>
          </a:xfrm>
          <a:prstGeom prst="rect">
            <a:avLst/>
          </a:prstGeom>
        </p:spPr>
      </p:pic>
      <p:sp>
        <p:nvSpPr>
          <p:cNvPr id="3" name="Rectangle 2">
            <a:extLst>
              <a:ext uri="{FF2B5EF4-FFF2-40B4-BE49-F238E27FC236}">
                <a16:creationId xmlns:a16="http://schemas.microsoft.com/office/drawing/2014/main" id="{1AEF50E4-EDCC-7147-83B8-2B7C16588406}"/>
              </a:ext>
            </a:extLst>
          </p:cNvPr>
          <p:cNvSpPr/>
          <p:nvPr/>
        </p:nvSpPr>
        <p:spPr>
          <a:xfrm>
            <a:off x="-362560" y="5777227"/>
            <a:ext cx="5323562" cy="338554"/>
          </a:xfrm>
          <a:prstGeom prst="rect">
            <a:avLst/>
          </a:prstGeom>
        </p:spPr>
        <p:txBody>
          <a:bodyPr wrap="square">
            <a:spAutoFit/>
          </a:bodyPr>
          <a:lstStyle/>
          <a:p>
            <a:pPr marL="603250" marR="41275" lvl="1" indent="-285750">
              <a:buClr>
                <a:srgbClr val="FF0000"/>
              </a:buClr>
              <a:buSzPct val="170000"/>
              <a:buFont typeface="Arial" panose="020B0604020202020204"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Very precise Tracking segment  behind  </a:t>
            </a:r>
            <a:r>
              <a:rPr lang="en-US" sz="1600" err="1">
                <a:solidFill>
                  <a:srgbClr val="000000"/>
                </a:solidFill>
                <a:uFill>
                  <a:solidFill>
                    <a:srgbClr val="000000"/>
                  </a:solidFill>
                </a:uFill>
                <a:latin typeface="Arial" panose="020B0604020202020204" pitchFamily="34" charset="0"/>
                <a:cs typeface="Arial" panose="020B0604020202020204" pitchFamily="34" charset="0"/>
                <a:sym typeface="Arial"/>
              </a:rPr>
              <a:t>dRICH</a:t>
            </a: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   </a:t>
            </a:r>
            <a:endParaRPr lang="en-US" sz="1600">
              <a:solidFill>
                <a:srgbClr val="000000"/>
              </a:solidFill>
              <a:uFill>
                <a:solidFill>
                  <a:srgbClr val="000000"/>
                </a:solidFill>
              </a:uFill>
              <a:latin typeface="Symbol" pitchFamily="2" charset="2"/>
              <a:cs typeface="Symbol" charset="2"/>
              <a:sym typeface="Arial"/>
            </a:endParaRPr>
          </a:p>
        </p:txBody>
      </p:sp>
      <p:sp>
        <p:nvSpPr>
          <p:cNvPr id="6" name="Rectangle 5">
            <a:extLst>
              <a:ext uri="{FF2B5EF4-FFF2-40B4-BE49-F238E27FC236}">
                <a16:creationId xmlns:a16="http://schemas.microsoft.com/office/drawing/2014/main" id="{5A7FDE7B-2551-1649-9686-4C60C1F1F258}"/>
              </a:ext>
            </a:extLst>
          </p:cNvPr>
          <p:cNvSpPr/>
          <p:nvPr/>
        </p:nvSpPr>
        <p:spPr>
          <a:xfrm>
            <a:off x="7864323" y="3977733"/>
            <a:ext cx="776614" cy="146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48C8FA9-6C4A-234F-8B8F-0EABBA29E2F6}"/>
              </a:ext>
            </a:extLst>
          </p:cNvPr>
          <p:cNvSpPr txBox="1"/>
          <p:nvPr/>
        </p:nvSpPr>
        <p:spPr>
          <a:xfrm>
            <a:off x="7756898" y="3939400"/>
            <a:ext cx="1297714" cy="276999"/>
          </a:xfrm>
          <a:prstGeom prst="rect">
            <a:avLst/>
          </a:prstGeom>
          <a:noFill/>
        </p:spPr>
        <p:txBody>
          <a:bodyPr wrap="square" rtlCol="0">
            <a:spAutoFit/>
          </a:bodyPr>
          <a:lstStyle/>
          <a:p>
            <a:r>
              <a:rPr lang="en-US" sz="1200"/>
              <a:t>Thickness [cm] </a:t>
            </a:r>
          </a:p>
        </p:txBody>
      </p:sp>
      <p:pic>
        <p:nvPicPr>
          <p:cNvPr id="31" name="Picture 30">
            <a:extLst>
              <a:ext uri="{FF2B5EF4-FFF2-40B4-BE49-F238E27FC236}">
                <a16:creationId xmlns:a16="http://schemas.microsoft.com/office/drawing/2014/main" id="{0DE9A5AC-C380-8D41-8FC9-A457F556508A}"/>
              </a:ext>
            </a:extLst>
          </p:cNvPr>
          <p:cNvPicPr>
            <a:picLocks noChangeAspect="1"/>
          </p:cNvPicPr>
          <p:nvPr/>
        </p:nvPicPr>
        <p:blipFill>
          <a:blip r:embed="rId6"/>
          <a:stretch>
            <a:fillRect/>
          </a:stretch>
        </p:blipFill>
        <p:spPr>
          <a:xfrm>
            <a:off x="226975" y="3191258"/>
            <a:ext cx="2346259" cy="2585969"/>
          </a:xfrm>
          <a:prstGeom prst="rect">
            <a:avLst/>
          </a:prstGeom>
        </p:spPr>
      </p:pic>
      <p:pic>
        <p:nvPicPr>
          <p:cNvPr id="8" name="Picture 7">
            <a:extLst>
              <a:ext uri="{FF2B5EF4-FFF2-40B4-BE49-F238E27FC236}">
                <a16:creationId xmlns:a16="http://schemas.microsoft.com/office/drawing/2014/main" id="{6720FDD9-787C-0D48-91B8-55D036F631E0}"/>
              </a:ext>
            </a:extLst>
          </p:cNvPr>
          <p:cNvPicPr>
            <a:picLocks noChangeAspect="1"/>
          </p:cNvPicPr>
          <p:nvPr/>
        </p:nvPicPr>
        <p:blipFill>
          <a:blip r:embed="rId7"/>
          <a:stretch>
            <a:fillRect/>
          </a:stretch>
        </p:blipFill>
        <p:spPr>
          <a:xfrm>
            <a:off x="5462237" y="130525"/>
            <a:ext cx="3592375" cy="1523311"/>
          </a:xfrm>
          <a:prstGeom prst="rect">
            <a:avLst/>
          </a:prstGeom>
        </p:spPr>
      </p:pic>
      <p:sp>
        <p:nvSpPr>
          <p:cNvPr id="5" name="Date Placeholder 4">
            <a:extLst>
              <a:ext uri="{FF2B5EF4-FFF2-40B4-BE49-F238E27FC236}">
                <a16:creationId xmlns:a16="http://schemas.microsoft.com/office/drawing/2014/main" id="{9AD645D1-297E-D144-B07B-3DD222836576}"/>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822785264"/>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1BB5FE-FCA9-6249-A071-4BC00CAB05E6}"/>
              </a:ext>
            </a:extLst>
          </p:cNvPr>
          <p:cNvPicPr>
            <a:picLocks noChangeAspect="1"/>
          </p:cNvPicPr>
          <p:nvPr/>
        </p:nvPicPr>
        <p:blipFill>
          <a:blip r:embed="rId2"/>
          <a:stretch>
            <a:fillRect/>
          </a:stretch>
        </p:blipFill>
        <p:spPr>
          <a:xfrm>
            <a:off x="38720" y="1042847"/>
            <a:ext cx="8839220" cy="3965851"/>
          </a:xfrm>
          <a:prstGeom prst="rect">
            <a:avLst/>
          </a:prstGeom>
        </p:spPr>
      </p:pic>
      <p:sp>
        <p:nvSpPr>
          <p:cNvPr id="3" name="Slide Number Placeholder 2">
            <a:extLst>
              <a:ext uri="{FF2B5EF4-FFF2-40B4-BE49-F238E27FC236}">
                <a16:creationId xmlns:a16="http://schemas.microsoft.com/office/drawing/2014/main" id="{9427B74D-5B52-EA40-907D-F0AC7699D720}"/>
              </a:ext>
            </a:extLst>
          </p:cNvPr>
          <p:cNvSpPr>
            <a:spLocks noGrp="1"/>
          </p:cNvSpPr>
          <p:nvPr>
            <p:ph type="sldNum" sz="quarter" idx="12"/>
          </p:nvPr>
        </p:nvSpPr>
        <p:spPr/>
        <p:txBody>
          <a:bodyPr/>
          <a:lstStyle/>
          <a:p>
            <a:fld id="{893C5830-40F3-F04E-B2E3-10E6672BA8FF}" type="slidenum">
              <a:rPr lang="en-US" smtClean="0"/>
              <a:t>51</a:t>
            </a:fld>
            <a:endParaRPr lang="en-US"/>
          </a:p>
        </p:txBody>
      </p:sp>
      <p:sp>
        <p:nvSpPr>
          <p:cNvPr id="2" name="Title 1"/>
          <p:cNvSpPr>
            <a:spLocks noGrp="1"/>
          </p:cNvSpPr>
          <p:nvPr>
            <p:ph type="title"/>
          </p:nvPr>
        </p:nvSpPr>
        <p:spPr/>
        <p:txBody>
          <a:bodyPr>
            <a:normAutofit/>
          </a:bodyPr>
          <a:lstStyle/>
          <a:p>
            <a:r>
              <a:rPr lang="en-US"/>
              <a:t>Far forward (hadron going) region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1130E1B-2DF9-4C41-A366-EF826EB7A266}"/>
                  </a:ext>
                </a:extLst>
              </p:cNvPr>
              <p:cNvSpPr txBox="1"/>
              <p:nvPr/>
            </p:nvSpPr>
            <p:spPr>
              <a:xfrm>
                <a:off x="109828" y="3527323"/>
                <a:ext cx="1505027" cy="5423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𝐿</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𝑧</m:t>
                              </m:r>
                              <m:r>
                                <a:rPr lang="en-US" b="0" i="1" smtClean="0">
                                  <a:latin typeface="Cambria Math" panose="02040503050406030204" pitchFamily="18" charset="0"/>
                                </a:rPr>
                                <m:t>, </m:t>
                              </m:r>
                              <m:r>
                                <a:rPr lang="en-US" b="0" i="1" smtClean="0">
                                  <a:latin typeface="Cambria Math" panose="02040503050406030204" pitchFamily="18" charset="0"/>
                                </a:rPr>
                                <m:t>𝑛𝑢𝑐𝑙𝑒𝑜𝑛</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𝑧</m:t>
                              </m:r>
                              <m:r>
                                <a:rPr lang="en-US" b="0" i="1" smtClean="0">
                                  <a:latin typeface="Cambria Math" panose="02040503050406030204" pitchFamily="18" charset="0"/>
                                </a:rPr>
                                <m:t>, </m:t>
                              </m:r>
                              <m:r>
                                <a:rPr lang="en-US" b="0" i="1" smtClean="0">
                                  <a:latin typeface="Cambria Math" panose="02040503050406030204" pitchFamily="18" charset="0"/>
                                </a:rPr>
                                <m:t>𝑏𝑒𝑎𝑚</m:t>
                              </m:r>
                            </m:sub>
                          </m:sSub>
                        </m:den>
                      </m:f>
                    </m:oMath>
                  </m:oMathPara>
                </a14:m>
                <a:endParaRPr lang="en-US"/>
              </a:p>
            </p:txBody>
          </p:sp>
        </mc:Choice>
        <mc:Fallback xmlns="">
          <p:sp>
            <p:nvSpPr>
              <p:cNvPr id="8" name="TextBox 7">
                <a:extLst>
                  <a:ext uri="{FF2B5EF4-FFF2-40B4-BE49-F238E27FC236}">
                    <a16:creationId xmlns:a16="http://schemas.microsoft.com/office/drawing/2014/main" id="{A1130E1B-2DF9-4C41-A366-EF826EB7A266}"/>
                  </a:ext>
                </a:extLst>
              </p:cNvPr>
              <p:cNvSpPr txBox="1">
                <a:spLocks noRot="1" noChangeAspect="1" noMove="1" noResize="1" noEditPoints="1" noAdjustHandles="1" noChangeArrowheads="1" noChangeShapeType="1" noTextEdit="1"/>
              </p:cNvSpPr>
              <p:nvPr/>
            </p:nvSpPr>
            <p:spPr>
              <a:xfrm>
                <a:off x="109828" y="3527323"/>
                <a:ext cx="1505027" cy="542393"/>
              </a:xfrm>
              <a:prstGeom prst="rect">
                <a:avLst/>
              </a:prstGeom>
              <a:blipFill>
                <a:blip r:embed="rId3"/>
                <a:stretch>
                  <a:fillRect/>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98F9E2B7-E858-4042-A079-B16C26EBADF0}"/>
              </a:ext>
            </a:extLst>
          </p:cNvPr>
          <p:cNvCxnSpPr/>
          <p:nvPr/>
        </p:nvCxnSpPr>
        <p:spPr>
          <a:xfrm flipH="1" flipV="1">
            <a:off x="8284366" y="4490588"/>
            <a:ext cx="737330" cy="338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5-Point Star 8">
            <a:extLst>
              <a:ext uri="{FF2B5EF4-FFF2-40B4-BE49-F238E27FC236}">
                <a16:creationId xmlns:a16="http://schemas.microsoft.com/office/drawing/2014/main" id="{F289B0B9-B21D-A845-BBE5-9BA57DC7947D}"/>
              </a:ext>
            </a:extLst>
          </p:cNvPr>
          <p:cNvSpPr/>
          <p:nvPr/>
        </p:nvSpPr>
        <p:spPr>
          <a:xfrm>
            <a:off x="8922341" y="4660825"/>
            <a:ext cx="198711" cy="33820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10685C-C478-4B44-8D01-A049DDCE6F92}"/>
              </a:ext>
            </a:extLst>
          </p:cNvPr>
          <p:cNvSpPr txBox="1"/>
          <p:nvPr/>
        </p:nvSpPr>
        <p:spPr>
          <a:xfrm>
            <a:off x="8805796" y="5114775"/>
            <a:ext cx="431800" cy="369332"/>
          </a:xfrm>
          <a:prstGeom prst="rect">
            <a:avLst/>
          </a:prstGeom>
          <a:noFill/>
        </p:spPr>
        <p:txBody>
          <a:bodyPr wrap="square" rtlCol="0">
            <a:spAutoFit/>
          </a:bodyPr>
          <a:lstStyle/>
          <a:p>
            <a:r>
              <a:rPr lang="en-US"/>
              <a:t>IP</a:t>
            </a:r>
          </a:p>
        </p:txBody>
      </p:sp>
      <p:sp>
        <p:nvSpPr>
          <p:cNvPr id="11" name="TextBox 10">
            <a:extLst>
              <a:ext uri="{FF2B5EF4-FFF2-40B4-BE49-F238E27FC236}">
                <a16:creationId xmlns:a16="http://schemas.microsoft.com/office/drawing/2014/main" id="{9B838F78-787C-E146-A7E3-59F41C6CF0B0}"/>
              </a:ext>
            </a:extLst>
          </p:cNvPr>
          <p:cNvSpPr txBox="1"/>
          <p:nvPr/>
        </p:nvSpPr>
        <p:spPr>
          <a:xfrm rot="1255364">
            <a:off x="8694703" y="4269059"/>
            <a:ext cx="898592" cy="369332"/>
          </a:xfrm>
          <a:prstGeom prst="rect">
            <a:avLst/>
          </a:prstGeom>
          <a:noFill/>
        </p:spPr>
        <p:txBody>
          <a:bodyPr wrap="square" rtlCol="0">
            <a:spAutoFit/>
          </a:bodyPr>
          <a:lstStyle/>
          <a:p>
            <a:r>
              <a:rPr lang="en-US"/>
              <a:t>p/A </a:t>
            </a:r>
          </a:p>
        </p:txBody>
      </p:sp>
      <p:pic>
        <p:nvPicPr>
          <p:cNvPr id="12" name="Picture 11">
            <a:extLst>
              <a:ext uri="{FF2B5EF4-FFF2-40B4-BE49-F238E27FC236}">
                <a16:creationId xmlns:a16="http://schemas.microsoft.com/office/drawing/2014/main" id="{CD5774DC-7211-0841-A122-91CF2921D3D2}"/>
              </a:ext>
            </a:extLst>
          </p:cNvPr>
          <p:cNvPicPr>
            <a:picLocks noChangeAspect="1"/>
          </p:cNvPicPr>
          <p:nvPr/>
        </p:nvPicPr>
        <p:blipFill>
          <a:blip r:embed="rId4"/>
          <a:stretch>
            <a:fillRect/>
          </a:stretch>
        </p:blipFill>
        <p:spPr>
          <a:xfrm>
            <a:off x="5231894" y="898757"/>
            <a:ext cx="3889158" cy="1908457"/>
          </a:xfrm>
          <a:prstGeom prst="rect">
            <a:avLst/>
          </a:prstGeom>
        </p:spPr>
      </p:pic>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B1F476EB-E2A0-0548-84D0-9AB77D14BFAC}"/>
                  </a:ext>
                </a:extLst>
              </p:cNvPr>
              <p:cNvGraphicFramePr>
                <a:graphicFrameLocks noGrp="1"/>
              </p:cNvGraphicFramePr>
              <p:nvPr/>
            </p:nvGraphicFramePr>
            <p:xfrm>
              <a:off x="38720" y="4315386"/>
              <a:ext cx="5550849" cy="2443480"/>
            </p:xfrm>
            <a:graphic>
              <a:graphicData uri="http://schemas.openxmlformats.org/drawingml/2006/table">
                <a:tbl>
                  <a:tblPr firstRow="1" bandRow="1">
                    <a:tableStyleId>{5C22544A-7EE6-4342-B048-85BDC9FD1C3A}</a:tableStyleId>
                  </a:tblPr>
                  <a:tblGrid>
                    <a:gridCol w="1850283">
                      <a:extLst>
                        <a:ext uri="{9D8B030D-6E8A-4147-A177-3AD203B41FA5}">
                          <a16:colId xmlns:a16="http://schemas.microsoft.com/office/drawing/2014/main" val="693560367"/>
                        </a:ext>
                      </a:extLst>
                    </a:gridCol>
                    <a:gridCol w="1850283">
                      <a:extLst>
                        <a:ext uri="{9D8B030D-6E8A-4147-A177-3AD203B41FA5}">
                          <a16:colId xmlns:a16="http://schemas.microsoft.com/office/drawing/2014/main" val="3844769298"/>
                        </a:ext>
                      </a:extLst>
                    </a:gridCol>
                    <a:gridCol w="1850283">
                      <a:extLst>
                        <a:ext uri="{9D8B030D-6E8A-4147-A177-3AD203B41FA5}">
                          <a16:colId xmlns:a16="http://schemas.microsoft.com/office/drawing/2014/main" val="3101872643"/>
                        </a:ext>
                      </a:extLst>
                    </a:gridCol>
                  </a:tblGrid>
                  <a:tr h="370840">
                    <a:tc>
                      <a:txBody>
                        <a:bodyPr/>
                        <a:lstStyle/>
                        <a:p>
                          <a:r>
                            <a:rPr lang="en-US" sz="1400"/>
                            <a:t>Detector</a:t>
                          </a:r>
                        </a:p>
                      </a:txBody>
                      <a:tcPr/>
                    </a:tc>
                    <a:tc>
                      <a:txBody>
                        <a:bodyPr/>
                        <a:lstStyle/>
                        <a:p>
                          <a:r>
                            <a:rPr lang="en-US" sz="1400"/>
                            <a:t>Angular accept. [</a:t>
                          </a:r>
                          <a:r>
                            <a:rPr lang="en-US" sz="1400" err="1"/>
                            <a:t>mrad</a:t>
                          </a:r>
                          <a:r>
                            <a:rPr lang="en-US" sz="1400"/>
                            <a:t>]</a:t>
                          </a:r>
                        </a:p>
                      </a:txBody>
                      <a:tcPr/>
                    </a:tc>
                    <a:tc>
                      <a:txBody>
                        <a:bodyPr/>
                        <a:lstStyle/>
                        <a:p>
                          <a:r>
                            <a:rPr lang="en-US" sz="1400"/>
                            <a:t>Pt coverage</a:t>
                          </a:r>
                        </a:p>
                      </a:txBody>
                      <a:tcPr/>
                    </a:tc>
                    <a:extLst>
                      <a:ext uri="{0D108BD9-81ED-4DB2-BD59-A6C34878D82A}">
                        <a16:rowId xmlns:a16="http://schemas.microsoft.com/office/drawing/2014/main" val="2095864356"/>
                      </a:ext>
                    </a:extLst>
                  </a:tr>
                  <a:tr h="370840">
                    <a:tc>
                      <a:txBody>
                        <a:bodyPr/>
                        <a:lstStyle/>
                        <a:p>
                          <a:r>
                            <a:rPr lang="en-US" sz="1400"/>
                            <a:t>ZDC @ ~30m</a:t>
                          </a:r>
                        </a:p>
                      </a:txBody>
                      <a:tcPr/>
                    </a:tc>
                    <a:tc>
                      <a:txBody>
                        <a:bodyPr/>
                        <a:lstStyle/>
                        <a:p>
                          <a14:m>
                            <m:oMath xmlns:m="http://schemas.openxmlformats.org/officeDocument/2006/math">
                              <m:r>
                                <a:rPr lang="en-US" sz="1400" i="1" smtClean="0">
                                  <a:latin typeface="Cambria Math" panose="02040503050406030204" pitchFamily="18" charset="0"/>
                                  <a:ea typeface="Cambria Math" panose="02040503050406030204" pitchFamily="18" charset="0"/>
                                </a:rPr>
                                <m:t>𝜃</m:t>
                              </m:r>
                            </m:oMath>
                          </a14:m>
                          <a:r>
                            <a:rPr lang="en-US" sz="1400"/>
                            <a:t>&lt;5.5 ( </a:t>
                          </a:r>
                          <a14:m>
                            <m:oMath xmlns:m="http://schemas.openxmlformats.org/officeDocument/2006/math">
                              <m:r>
                                <a:rPr lang="en-US" sz="1400" i="1" smtClean="0">
                                  <a:latin typeface="Cambria Math" panose="02040503050406030204" pitchFamily="18" charset="0"/>
                                  <a:ea typeface="Cambria Math" panose="02040503050406030204" pitchFamily="18" charset="0"/>
                                </a:rPr>
                                <m:t>𝜂</m:t>
                              </m:r>
                              <m:r>
                                <a:rPr lang="en-US" sz="1400" b="0" i="1" smtClean="0">
                                  <a:latin typeface="Cambria Math" panose="02040503050406030204" pitchFamily="18" charset="0"/>
                                  <a:ea typeface="Cambria Math" panose="02040503050406030204" pitchFamily="18" charset="0"/>
                                </a:rPr>
                                <m:t>&gt;6)</m:t>
                              </m:r>
                            </m:oMath>
                          </a14:m>
                          <a:endParaRPr lang="en-US" sz="1400"/>
                        </a:p>
                      </a:txBody>
                      <a:tcPr/>
                    </a:tc>
                    <a:tc>
                      <a:txBody>
                        <a:bodyPr/>
                        <a:lstStyle/>
                        <a:p>
                          <a:r>
                            <a:rPr lang="en-US" sz="1400" err="1"/>
                            <a:t>pT</a:t>
                          </a:r>
                          <a:r>
                            <a:rPr lang="en-US" sz="1400"/>
                            <a:t>&lt;1.3 GeV </a:t>
                          </a:r>
                        </a:p>
                      </a:txBody>
                      <a:tcPr/>
                    </a:tc>
                    <a:extLst>
                      <a:ext uri="{0D108BD9-81ED-4DB2-BD59-A6C34878D82A}">
                        <a16:rowId xmlns:a16="http://schemas.microsoft.com/office/drawing/2014/main" val="2670846356"/>
                      </a:ext>
                    </a:extLst>
                  </a:tr>
                  <a:tr h="370840">
                    <a:tc>
                      <a:txBody>
                        <a:bodyPr/>
                        <a:lstStyle/>
                        <a:p>
                          <a:r>
                            <a:rPr lang="en-US" sz="1400"/>
                            <a:t>Roman Pots </a:t>
                          </a:r>
                        </a:p>
                      </a:txBody>
                      <a:tcPr/>
                    </a:tc>
                    <a:tc>
                      <a:txBody>
                        <a:bodyPr/>
                        <a:lstStyle/>
                        <a:p>
                          <a:r>
                            <a:rPr lang="en-US" sz="1400"/>
                            <a:t>0*&lt;</a:t>
                          </a:r>
                          <a14:m>
                            <m:oMath xmlns:m="http://schemas.openxmlformats.org/officeDocument/2006/math">
                              <m:r>
                                <a:rPr lang="en-US" sz="1400" i="1" smtClean="0">
                                  <a:latin typeface="Cambria Math" panose="02040503050406030204" pitchFamily="18" charset="0"/>
                                  <a:ea typeface="Cambria Math" panose="02040503050406030204" pitchFamily="18" charset="0"/>
                                </a:rPr>
                                <m:t>𝜃</m:t>
                              </m:r>
                            </m:oMath>
                          </a14:m>
                          <a:r>
                            <a:rPr lang="en-US" sz="1400"/>
                            <a:t>&lt;5.0 ( </a:t>
                          </a:r>
                          <a14:m>
                            <m:oMath xmlns:m="http://schemas.openxmlformats.org/officeDocument/2006/math">
                              <m:r>
                                <a:rPr lang="en-US" sz="1400" i="1" smtClean="0">
                                  <a:latin typeface="Cambria Math" panose="02040503050406030204" pitchFamily="18" charset="0"/>
                                  <a:ea typeface="Cambria Math" panose="02040503050406030204" pitchFamily="18" charset="0"/>
                                </a:rPr>
                                <m:t>𝜂</m:t>
                              </m:r>
                              <m:r>
                                <a:rPr lang="en-US" sz="1400" b="0" i="1" smtClean="0">
                                  <a:latin typeface="Cambria Math" panose="02040503050406030204" pitchFamily="18" charset="0"/>
                                  <a:ea typeface="Cambria Math" panose="02040503050406030204" pitchFamily="18" charset="0"/>
                                </a:rPr>
                                <m:t>&gt;6)</m:t>
                              </m:r>
                            </m:oMath>
                          </a14:m>
                          <a:endParaRPr lang="en-US" sz="1400"/>
                        </a:p>
                      </a:txBody>
                      <a:tcPr/>
                    </a:tc>
                    <a:tc>
                      <a:txBody>
                        <a:bodyPr/>
                        <a:lstStyle/>
                        <a:p>
                          <a:r>
                            <a:rPr lang="en-US" sz="1400"/>
                            <a:t>*Low </a:t>
                          </a:r>
                          <a:r>
                            <a:rPr lang="en-US" sz="1400" err="1"/>
                            <a:t>pT</a:t>
                          </a:r>
                          <a:r>
                            <a:rPr lang="en-US" sz="1400"/>
                            <a:t>(t) cutoff (beam optics) </a:t>
                          </a:r>
                        </a:p>
                      </a:txBody>
                      <a:tcPr/>
                    </a:tc>
                    <a:extLst>
                      <a:ext uri="{0D108BD9-81ED-4DB2-BD59-A6C34878D82A}">
                        <a16:rowId xmlns:a16="http://schemas.microsoft.com/office/drawing/2014/main" val="4117168202"/>
                      </a:ext>
                    </a:extLst>
                  </a:tr>
                  <a:tr h="370840">
                    <a:tc>
                      <a:txBody>
                        <a:bodyPr/>
                        <a:lstStyle/>
                        <a:p>
                          <a:r>
                            <a:rPr lang="en-US" sz="1400"/>
                            <a:t>Off-Momentum Detectors</a:t>
                          </a:r>
                        </a:p>
                      </a:txBody>
                      <a:tcPr/>
                    </a:tc>
                    <a:tc>
                      <a:txBody>
                        <a:bodyPr/>
                        <a:lstStyle/>
                        <a:p>
                          <a:r>
                            <a:rPr lang="en-US" sz="1400">
                              <a:ea typeface="Cambria Math" panose="02040503050406030204" pitchFamily="18" charset="0"/>
                            </a:rPr>
                            <a:t>0.0&lt; </a:t>
                          </a:r>
                          <a14:m>
                            <m:oMath xmlns:m="http://schemas.openxmlformats.org/officeDocument/2006/math">
                              <m:r>
                                <a:rPr lang="en-US" sz="1400" i="1" smtClean="0">
                                  <a:latin typeface="Cambria Math" panose="02040503050406030204" pitchFamily="18" charset="0"/>
                                  <a:ea typeface="Cambria Math" panose="02040503050406030204" pitchFamily="18" charset="0"/>
                                </a:rPr>
                                <m:t>𝜃</m:t>
                              </m:r>
                            </m:oMath>
                          </a14:m>
                          <a:r>
                            <a:rPr lang="en-US" sz="1400"/>
                            <a:t> &lt; 5.0</a:t>
                          </a:r>
                          <a:r>
                            <a:rPr lang="en-US" sz="1400" baseline="0"/>
                            <a:t> </a:t>
                          </a:r>
                          <a:r>
                            <a:rPr lang="en-US" sz="1400"/>
                            <a:t>( </a:t>
                          </a:r>
                          <a14:m>
                            <m:oMath xmlns:m="http://schemas.openxmlformats.org/officeDocument/2006/math">
                              <m:r>
                                <a:rPr lang="en-US" sz="1400" i="1" smtClean="0">
                                  <a:latin typeface="Cambria Math" panose="02040503050406030204" pitchFamily="18" charset="0"/>
                                  <a:ea typeface="Cambria Math" panose="02040503050406030204" pitchFamily="18" charset="0"/>
                                </a:rPr>
                                <m:t>𝜂</m:t>
                              </m:r>
                              <m:r>
                                <a:rPr lang="en-US" sz="1400" b="0" i="1" smtClean="0">
                                  <a:latin typeface="Cambria Math" panose="02040503050406030204" pitchFamily="18" charset="0"/>
                                  <a:ea typeface="Cambria Math" panose="02040503050406030204" pitchFamily="18" charset="0"/>
                                </a:rPr>
                                <m:t>&gt;6)</m:t>
                              </m:r>
                            </m:oMath>
                          </a14:m>
                          <a:endParaRPr lang="en-US" sz="1400"/>
                        </a:p>
                      </a:txBody>
                      <a:tcPr/>
                    </a:tc>
                    <a:tc>
                      <a:txBody>
                        <a:bodyPr/>
                        <a:lstStyle/>
                        <a:p>
                          <a:r>
                            <a:rPr lang="en-US" sz="1400"/>
                            <a:t>Low-rigidity particles from nuclear breakups</a:t>
                          </a:r>
                        </a:p>
                      </a:txBody>
                      <a:tcPr/>
                    </a:tc>
                    <a:extLst>
                      <a:ext uri="{0D108BD9-81ED-4DB2-BD59-A6C34878D82A}">
                        <a16:rowId xmlns:a16="http://schemas.microsoft.com/office/drawing/2014/main" val="4279399168"/>
                      </a:ext>
                    </a:extLst>
                  </a:tr>
                  <a:tr h="370840">
                    <a:tc>
                      <a:txBody>
                        <a:bodyPr/>
                        <a:lstStyle/>
                        <a:p>
                          <a:r>
                            <a:rPr lang="en-US" sz="1400"/>
                            <a:t>B0 forward spectrometer</a:t>
                          </a:r>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5.5&lt;</m:t>
                                </m:r>
                                <m:r>
                                  <a:rPr lang="en-US" sz="1400" i="1" smtClean="0">
                                    <a:latin typeface="Cambria Math" panose="02040503050406030204" pitchFamily="18" charset="0"/>
                                    <a:ea typeface="Cambria Math" panose="02040503050406030204" pitchFamily="18" charset="0"/>
                                  </a:rPr>
                                  <m:t>𝜃</m:t>
                                </m:r>
                                <m:r>
                                  <a:rPr lang="en-US" sz="1400" b="0" i="1" smtClean="0">
                                    <a:latin typeface="Cambria Math" panose="02040503050406030204" pitchFamily="18" charset="0"/>
                                    <a:ea typeface="Cambria Math" panose="02040503050406030204" pitchFamily="18" charset="0"/>
                                  </a:rPr>
                                  <m:t>&lt;20.0 </m:t>
                                </m:r>
                              </m:oMath>
                            </m:oMathPara>
                          </a14:m>
                          <a:endParaRPr lang="en-US" sz="1400"/>
                        </a:p>
                        <a:p>
                          <a:r>
                            <a:rPr lang="en-US" sz="1400"/>
                            <a:t>(4.6&lt; </a:t>
                          </a:r>
                          <a14:m>
                            <m:oMath xmlns:m="http://schemas.openxmlformats.org/officeDocument/2006/math">
                              <m:r>
                                <a:rPr lang="en-US" sz="1400" i="1" smtClean="0">
                                  <a:latin typeface="Cambria Math" panose="02040503050406030204" pitchFamily="18" charset="0"/>
                                  <a:ea typeface="Cambria Math" panose="02040503050406030204" pitchFamily="18" charset="0"/>
                                </a:rPr>
                                <m:t>𝜂</m:t>
                              </m:r>
                              <m:r>
                                <a:rPr lang="en-US" sz="1400" b="0" i="1" smtClean="0">
                                  <a:latin typeface="Cambria Math" panose="02040503050406030204" pitchFamily="18" charset="0"/>
                                  <a:ea typeface="Cambria Math" panose="02040503050406030204" pitchFamily="18" charset="0"/>
                                </a:rPr>
                                <m:t>&lt;5.9)</m:t>
                              </m:r>
                            </m:oMath>
                          </a14:m>
                          <a:endParaRPr lang="en-US" sz="1400"/>
                        </a:p>
                      </a:txBody>
                      <a:tcPr/>
                    </a:tc>
                    <a:tc>
                      <a:txBody>
                        <a:bodyPr/>
                        <a:lstStyle/>
                        <a:p>
                          <a:r>
                            <a:rPr lang="en-US" sz="1400"/>
                            <a:t>High </a:t>
                          </a:r>
                          <a:r>
                            <a:rPr lang="en-US" sz="1400" err="1"/>
                            <a:t>pT</a:t>
                          </a:r>
                          <a:r>
                            <a:rPr lang="en-US" sz="1400"/>
                            <a:t>(t)</a:t>
                          </a:r>
                        </a:p>
                      </a:txBody>
                      <a:tcPr/>
                    </a:tc>
                    <a:extLst>
                      <a:ext uri="{0D108BD9-81ED-4DB2-BD59-A6C34878D82A}">
                        <a16:rowId xmlns:a16="http://schemas.microsoft.com/office/drawing/2014/main" val="4079487156"/>
                      </a:ext>
                    </a:extLst>
                  </a:tr>
                </a:tbl>
              </a:graphicData>
            </a:graphic>
          </p:graphicFrame>
        </mc:Choice>
        <mc:Fallback xmlns="">
          <p:graphicFrame>
            <p:nvGraphicFramePr>
              <p:cNvPr id="4" name="Table 3">
                <a:extLst>
                  <a:ext uri="{FF2B5EF4-FFF2-40B4-BE49-F238E27FC236}">
                    <a16:creationId xmlns:a16="http://schemas.microsoft.com/office/drawing/2014/main" id="{B1F476EB-E2A0-0548-84D0-9AB77D14BFAC}"/>
                  </a:ext>
                </a:extLst>
              </p:cNvPr>
              <p:cNvGraphicFramePr>
                <a:graphicFrameLocks noGrp="1"/>
              </p:cNvGraphicFramePr>
              <p:nvPr>
                <p:extLst>
                  <p:ext uri="{D42A27DB-BD31-4B8C-83A1-F6EECF244321}">
                    <p14:modId xmlns:p14="http://schemas.microsoft.com/office/powerpoint/2010/main" val="3520577905"/>
                  </p:ext>
                </p:extLst>
              </p:nvPr>
            </p:nvGraphicFramePr>
            <p:xfrm>
              <a:off x="38720" y="4315386"/>
              <a:ext cx="5550849" cy="2443480"/>
            </p:xfrm>
            <a:graphic>
              <a:graphicData uri="http://schemas.openxmlformats.org/drawingml/2006/table">
                <a:tbl>
                  <a:tblPr firstRow="1" bandRow="1">
                    <a:tableStyleId>{5C22544A-7EE6-4342-B048-85BDC9FD1C3A}</a:tableStyleId>
                  </a:tblPr>
                  <a:tblGrid>
                    <a:gridCol w="1850283">
                      <a:extLst>
                        <a:ext uri="{9D8B030D-6E8A-4147-A177-3AD203B41FA5}">
                          <a16:colId xmlns:a16="http://schemas.microsoft.com/office/drawing/2014/main" val="693560367"/>
                        </a:ext>
                      </a:extLst>
                    </a:gridCol>
                    <a:gridCol w="1850283">
                      <a:extLst>
                        <a:ext uri="{9D8B030D-6E8A-4147-A177-3AD203B41FA5}">
                          <a16:colId xmlns:a16="http://schemas.microsoft.com/office/drawing/2014/main" val="3844769298"/>
                        </a:ext>
                      </a:extLst>
                    </a:gridCol>
                    <a:gridCol w="1850283">
                      <a:extLst>
                        <a:ext uri="{9D8B030D-6E8A-4147-A177-3AD203B41FA5}">
                          <a16:colId xmlns:a16="http://schemas.microsoft.com/office/drawing/2014/main" val="3101872643"/>
                        </a:ext>
                      </a:extLst>
                    </a:gridCol>
                  </a:tblGrid>
                  <a:tr h="518160">
                    <a:tc>
                      <a:txBody>
                        <a:bodyPr/>
                        <a:lstStyle/>
                        <a:p>
                          <a:r>
                            <a:rPr lang="en-US" sz="1400"/>
                            <a:t>Detector</a:t>
                          </a:r>
                        </a:p>
                      </a:txBody>
                      <a:tcPr/>
                    </a:tc>
                    <a:tc>
                      <a:txBody>
                        <a:bodyPr/>
                        <a:lstStyle/>
                        <a:p>
                          <a:r>
                            <a:rPr lang="en-US" sz="1400"/>
                            <a:t>Angular accept. [</a:t>
                          </a:r>
                          <a:r>
                            <a:rPr lang="en-US" sz="1400" err="1"/>
                            <a:t>mrad</a:t>
                          </a:r>
                          <a:r>
                            <a:rPr lang="en-US" sz="1400"/>
                            <a:t>]</a:t>
                          </a:r>
                        </a:p>
                      </a:txBody>
                      <a:tcPr/>
                    </a:tc>
                    <a:tc>
                      <a:txBody>
                        <a:bodyPr/>
                        <a:lstStyle/>
                        <a:p>
                          <a:r>
                            <a:rPr lang="en-US" sz="1400"/>
                            <a:t>Pt coverage</a:t>
                          </a:r>
                        </a:p>
                      </a:txBody>
                      <a:tcPr/>
                    </a:tc>
                    <a:extLst>
                      <a:ext uri="{0D108BD9-81ED-4DB2-BD59-A6C34878D82A}">
                        <a16:rowId xmlns:a16="http://schemas.microsoft.com/office/drawing/2014/main" val="2095864356"/>
                      </a:ext>
                    </a:extLst>
                  </a:tr>
                  <a:tr h="370840">
                    <a:tc>
                      <a:txBody>
                        <a:bodyPr/>
                        <a:lstStyle/>
                        <a:p>
                          <a:r>
                            <a:rPr lang="en-US" sz="1400"/>
                            <a:t>ZDC @ ~30m</a:t>
                          </a:r>
                        </a:p>
                      </a:txBody>
                      <a:tcPr/>
                    </a:tc>
                    <a:tc>
                      <a:txBody>
                        <a:bodyPr/>
                        <a:lstStyle/>
                        <a:p>
                          <a:endParaRPr lang="en-US"/>
                        </a:p>
                      </a:txBody>
                      <a:tcPr>
                        <a:blipFill>
                          <a:blip r:embed="rId5"/>
                          <a:stretch>
                            <a:fillRect l="-100660" t="-140984" r="-101980" b="-436066"/>
                          </a:stretch>
                        </a:blipFill>
                      </a:tcPr>
                    </a:tc>
                    <a:tc>
                      <a:txBody>
                        <a:bodyPr/>
                        <a:lstStyle/>
                        <a:p>
                          <a:r>
                            <a:rPr lang="en-US" sz="1400" err="1"/>
                            <a:t>pT</a:t>
                          </a:r>
                          <a:r>
                            <a:rPr lang="en-US" sz="1400"/>
                            <a:t>&lt;1.3 GeV </a:t>
                          </a:r>
                        </a:p>
                      </a:txBody>
                      <a:tcPr/>
                    </a:tc>
                    <a:extLst>
                      <a:ext uri="{0D108BD9-81ED-4DB2-BD59-A6C34878D82A}">
                        <a16:rowId xmlns:a16="http://schemas.microsoft.com/office/drawing/2014/main" val="2670846356"/>
                      </a:ext>
                    </a:extLst>
                  </a:tr>
                  <a:tr h="518160">
                    <a:tc>
                      <a:txBody>
                        <a:bodyPr/>
                        <a:lstStyle/>
                        <a:p>
                          <a:r>
                            <a:rPr lang="en-US" sz="1400"/>
                            <a:t>Roman Pots </a:t>
                          </a:r>
                        </a:p>
                      </a:txBody>
                      <a:tcPr/>
                    </a:tc>
                    <a:tc>
                      <a:txBody>
                        <a:bodyPr/>
                        <a:lstStyle/>
                        <a:p>
                          <a:endParaRPr lang="en-US"/>
                        </a:p>
                      </a:txBody>
                      <a:tcPr>
                        <a:blipFill>
                          <a:blip r:embed="rId5"/>
                          <a:stretch>
                            <a:fillRect l="-100660" t="-170930" r="-101980" b="-209302"/>
                          </a:stretch>
                        </a:blipFill>
                      </a:tcPr>
                    </a:tc>
                    <a:tc>
                      <a:txBody>
                        <a:bodyPr/>
                        <a:lstStyle/>
                        <a:p>
                          <a:r>
                            <a:rPr lang="en-US" sz="1400"/>
                            <a:t>*Low </a:t>
                          </a:r>
                          <a:r>
                            <a:rPr lang="en-US" sz="1400" err="1"/>
                            <a:t>pT</a:t>
                          </a:r>
                          <a:r>
                            <a:rPr lang="en-US" sz="1400"/>
                            <a:t>(t) cutoff (beam optics) </a:t>
                          </a:r>
                        </a:p>
                      </a:txBody>
                      <a:tcPr/>
                    </a:tc>
                    <a:extLst>
                      <a:ext uri="{0D108BD9-81ED-4DB2-BD59-A6C34878D82A}">
                        <a16:rowId xmlns:a16="http://schemas.microsoft.com/office/drawing/2014/main" val="4117168202"/>
                      </a:ext>
                    </a:extLst>
                  </a:tr>
                  <a:tr h="518160">
                    <a:tc>
                      <a:txBody>
                        <a:bodyPr/>
                        <a:lstStyle/>
                        <a:p>
                          <a:r>
                            <a:rPr lang="en-US" sz="1400"/>
                            <a:t>Off-Momentum Detectors</a:t>
                          </a:r>
                        </a:p>
                      </a:txBody>
                      <a:tcPr/>
                    </a:tc>
                    <a:tc>
                      <a:txBody>
                        <a:bodyPr/>
                        <a:lstStyle/>
                        <a:p>
                          <a:endParaRPr lang="en-US"/>
                        </a:p>
                      </a:txBody>
                      <a:tcPr>
                        <a:blipFill>
                          <a:blip r:embed="rId5"/>
                          <a:stretch>
                            <a:fillRect l="-100660" t="-274118" r="-101980" b="-111765"/>
                          </a:stretch>
                        </a:blipFill>
                      </a:tcPr>
                    </a:tc>
                    <a:tc>
                      <a:txBody>
                        <a:bodyPr/>
                        <a:lstStyle/>
                        <a:p>
                          <a:r>
                            <a:rPr lang="en-US" sz="1400"/>
                            <a:t>Low-rigidity particles from nuclear breakups</a:t>
                          </a:r>
                        </a:p>
                      </a:txBody>
                      <a:tcPr/>
                    </a:tc>
                    <a:extLst>
                      <a:ext uri="{0D108BD9-81ED-4DB2-BD59-A6C34878D82A}">
                        <a16:rowId xmlns:a16="http://schemas.microsoft.com/office/drawing/2014/main" val="4279399168"/>
                      </a:ext>
                    </a:extLst>
                  </a:tr>
                  <a:tr h="518160">
                    <a:tc>
                      <a:txBody>
                        <a:bodyPr/>
                        <a:lstStyle/>
                        <a:p>
                          <a:r>
                            <a:rPr lang="en-US" sz="1400"/>
                            <a:t>B0 forward spectrometer</a:t>
                          </a:r>
                        </a:p>
                      </a:txBody>
                      <a:tcPr/>
                    </a:tc>
                    <a:tc>
                      <a:txBody>
                        <a:bodyPr/>
                        <a:lstStyle/>
                        <a:p>
                          <a:endParaRPr lang="en-US"/>
                        </a:p>
                      </a:txBody>
                      <a:tcPr>
                        <a:blipFill>
                          <a:blip r:embed="rId5"/>
                          <a:stretch>
                            <a:fillRect l="-100660" t="-374118" r="-101980" b="-11765"/>
                          </a:stretch>
                        </a:blipFill>
                      </a:tcPr>
                    </a:tc>
                    <a:tc>
                      <a:txBody>
                        <a:bodyPr/>
                        <a:lstStyle/>
                        <a:p>
                          <a:r>
                            <a:rPr lang="en-US" sz="1400"/>
                            <a:t>High </a:t>
                          </a:r>
                          <a:r>
                            <a:rPr lang="en-US" sz="1400" err="1"/>
                            <a:t>pT</a:t>
                          </a:r>
                          <a:r>
                            <a:rPr lang="en-US" sz="1400"/>
                            <a:t>(t)</a:t>
                          </a:r>
                        </a:p>
                      </a:txBody>
                      <a:tcPr/>
                    </a:tc>
                    <a:extLst>
                      <a:ext uri="{0D108BD9-81ED-4DB2-BD59-A6C34878D82A}">
                        <a16:rowId xmlns:a16="http://schemas.microsoft.com/office/drawing/2014/main" val="4079487156"/>
                      </a:ext>
                    </a:extLst>
                  </a:tr>
                </a:tbl>
              </a:graphicData>
            </a:graphic>
          </p:graphicFrame>
        </mc:Fallback>
      </mc:AlternateContent>
      <p:sp>
        <p:nvSpPr>
          <p:cNvPr id="6" name="Date Placeholder 5">
            <a:extLst>
              <a:ext uri="{FF2B5EF4-FFF2-40B4-BE49-F238E27FC236}">
                <a16:creationId xmlns:a16="http://schemas.microsoft.com/office/drawing/2014/main" id="{F78DC96E-7D68-6546-ADBC-A7C5A80FDB9F}"/>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4147809150"/>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6639C9FB-A7D2-0D4D-98FD-F2695447C36E}"/>
              </a:ext>
            </a:extLst>
          </p:cNvPr>
          <p:cNvSpPr/>
          <p:nvPr/>
        </p:nvSpPr>
        <p:spPr>
          <a:xfrm>
            <a:off x="4507249" y="744618"/>
            <a:ext cx="4474779" cy="5976858"/>
          </a:xfrm>
          <a:prstGeom prst="roundRect">
            <a:avLst>
              <a:gd name="adj" fmla="val 6568"/>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B5ABE83-53D3-F443-88B8-137BA2EAE52F}"/>
              </a:ext>
            </a:extLst>
          </p:cNvPr>
          <p:cNvPicPr>
            <a:picLocks noChangeAspect="1"/>
          </p:cNvPicPr>
          <p:nvPr/>
        </p:nvPicPr>
        <p:blipFill>
          <a:blip r:embed="rId2"/>
          <a:stretch>
            <a:fillRect/>
          </a:stretch>
        </p:blipFill>
        <p:spPr>
          <a:xfrm>
            <a:off x="4867702" y="1330442"/>
            <a:ext cx="3762731" cy="1640669"/>
          </a:xfrm>
          <a:prstGeom prst="rect">
            <a:avLst/>
          </a:prstGeom>
        </p:spPr>
      </p:pic>
      <p:sp>
        <p:nvSpPr>
          <p:cNvPr id="3" name="Rounded Rectangle 2">
            <a:extLst>
              <a:ext uri="{FF2B5EF4-FFF2-40B4-BE49-F238E27FC236}">
                <a16:creationId xmlns:a16="http://schemas.microsoft.com/office/drawing/2014/main" id="{47B6D5B6-0EA6-D44A-9E03-98713F992D76}"/>
              </a:ext>
            </a:extLst>
          </p:cNvPr>
          <p:cNvSpPr/>
          <p:nvPr/>
        </p:nvSpPr>
        <p:spPr>
          <a:xfrm>
            <a:off x="61680" y="744617"/>
            <a:ext cx="4391528" cy="5622179"/>
          </a:xfrm>
          <a:prstGeom prst="roundRect">
            <a:avLst>
              <a:gd name="adj" fmla="val 6568"/>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B65DE16-8766-C24D-BB52-981C43D26289}"/>
              </a:ext>
            </a:extLst>
          </p:cNvPr>
          <p:cNvSpPr>
            <a:spLocks noGrp="1"/>
          </p:cNvSpPr>
          <p:nvPr>
            <p:ph type="sldNum" sz="quarter" idx="12"/>
          </p:nvPr>
        </p:nvSpPr>
        <p:spPr/>
        <p:txBody>
          <a:bodyPr/>
          <a:lstStyle/>
          <a:p>
            <a:fld id="{893C5830-40F3-F04E-B2E3-10E6672BA8FF}" type="slidenum">
              <a:rPr lang="en-US" smtClean="0"/>
              <a:t>52</a:t>
            </a:fld>
            <a:endParaRPr lang="en-US"/>
          </a:p>
        </p:txBody>
      </p:sp>
      <p:sp>
        <p:nvSpPr>
          <p:cNvPr id="2" name="Title 1">
            <a:extLst>
              <a:ext uri="{FF2B5EF4-FFF2-40B4-BE49-F238E27FC236}">
                <a16:creationId xmlns:a16="http://schemas.microsoft.com/office/drawing/2014/main" id="{A677631F-7E8C-744D-8107-11CAB0DB0DFB}"/>
              </a:ext>
            </a:extLst>
          </p:cNvPr>
          <p:cNvSpPr>
            <a:spLocks noGrp="1"/>
          </p:cNvSpPr>
          <p:nvPr>
            <p:ph type="title"/>
          </p:nvPr>
        </p:nvSpPr>
        <p:spPr/>
        <p:txBody>
          <a:bodyPr/>
          <a:lstStyle/>
          <a:p>
            <a:r>
              <a:rPr lang="en-US" dirty="0"/>
              <a:t>Far-forward detectors</a:t>
            </a:r>
          </a:p>
        </p:txBody>
      </p:sp>
      <p:sp>
        <p:nvSpPr>
          <p:cNvPr id="38" name="Rectangle 37">
            <a:extLst>
              <a:ext uri="{FF2B5EF4-FFF2-40B4-BE49-F238E27FC236}">
                <a16:creationId xmlns:a16="http://schemas.microsoft.com/office/drawing/2014/main" id="{4306BD4A-17E2-F44B-8FAB-17959294128A}"/>
              </a:ext>
            </a:extLst>
          </p:cNvPr>
          <p:cNvSpPr/>
          <p:nvPr/>
        </p:nvSpPr>
        <p:spPr>
          <a:xfrm>
            <a:off x="2150880" y="1009699"/>
            <a:ext cx="2263825" cy="369332"/>
          </a:xfrm>
          <a:prstGeom prst="rect">
            <a:avLst/>
          </a:prstGeom>
        </p:spPr>
        <p:txBody>
          <a:bodyPr wrap="none">
            <a:spAutoFit/>
          </a:bodyPr>
          <a:lstStyle/>
          <a:p>
            <a:pPr lvl="0" algn="ctr" eaLnBrk="1" fontAlgn="auto" hangingPunct="1">
              <a:spcBef>
                <a:spcPts val="0"/>
              </a:spcBef>
              <a:spcAft>
                <a:spcPts val="0"/>
              </a:spcAft>
              <a:defRPr/>
            </a:pPr>
            <a:r>
              <a:rPr lang="en-US"/>
              <a:t>(5.5 &lt; 𝜽 &lt; 20.0 </a:t>
            </a:r>
            <a:r>
              <a:rPr lang="en-US" err="1"/>
              <a:t>mrad</a:t>
            </a:r>
            <a:r>
              <a:rPr lang="en-US"/>
              <a:t>)  </a:t>
            </a:r>
          </a:p>
        </p:txBody>
      </p:sp>
      <p:sp>
        <p:nvSpPr>
          <p:cNvPr id="40" name="Rectangle 39">
            <a:extLst>
              <a:ext uri="{FF2B5EF4-FFF2-40B4-BE49-F238E27FC236}">
                <a16:creationId xmlns:a16="http://schemas.microsoft.com/office/drawing/2014/main" id="{68658DEE-C6E6-2E43-9EE1-876B85599BC5}"/>
              </a:ext>
            </a:extLst>
          </p:cNvPr>
          <p:cNvSpPr/>
          <p:nvPr/>
        </p:nvSpPr>
        <p:spPr>
          <a:xfrm>
            <a:off x="61680" y="1526827"/>
            <a:ext cx="4304067" cy="3483005"/>
          </a:xfrm>
          <a:prstGeom prst="rect">
            <a:avLst/>
          </a:prstGeom>
        </p:spPr>
        <p:txBody>
          <a:bodyPr wrap="square">
            <a:spAutoFit/>
          </a:bodyPr>
          <a:lstStyle/>
          <a:p>
            <a:pPr marL="285750" indent="-285750">
              <a:lnSpc>
                <a:spcPct val="90000"/>
              </a:lnSpc>
              <a:spcAft>
                <a:spcPts val="800"/>
              </a:spcAft>
              <a:buFont typeface="Wingdings" pitchFamily="2" charset="2"/>
              <a:buChar char="Ø"/>
            </a:pPr>
            <a:r>
              <a:rPr lang="en-US">
                <a:latin typeface="Arial" panose="020B0604020202020204" pitchFamily="34" charset="0"/>
                <a:cs typeface="Arial" panose="020B0604020202020204" pitchFamily="34" charset="0"/>
              </a:rPr>
              <a:t>Warm space for detector package insert located inside a vacuum vessel to isolate from insulating vacuum</a:t>
            </a:r>
            <a:r>
              <a:rPr lang="en-US"/>
              <a:t>.</a:t>
            </a:r>
            <a:endParaRPr lang="en-US">
              <a:latin typeface="Helvetica" pitchFamily="2" charset="0"/>
            </a:endParaRPr>
          </a:p>
          <a:p>
            <a:pPr marL="285750" indent="-285750">
              <a:buFont typeface="Wingdings" pitchFamily="2" charset="2"/>
              <a:buChar char="Ø"/>
            </a:pPr>
            <a:r>
              <a:rPr lang="en-US">
                <a:latin typeface="Arial" panose="020B0604020202020204" pitchFamily="34" charset="0"/>
                <a:cs typeface="Arial" panose="020B0604020202020204" pitchFamily="34" charset="0"/>
              </a:rPr>
              <a:t>Higher granularity detectors needed in this area ( </a:t>
            </a:r>
            <a:r>
              <a:rPr lang="en-US" b="1">
                <a:latin typeface="Arial" panose="020B0604020202020204" pitchFamily="34" charset="0"/>
                <a:cs typeface="Arial" panose="020B0604020202020204" pitchFamily="34" charset="0"/>
              </a:rPr>
              <a:t>MAPS</a:t>
            </a:r>
            <a:r>
              <a:rPr lang="en-US">
                <a:latin typeface="Arial" panose="020B0604020202020204" pitchFamily="34" charset="0"/>
                <a:cs typeface="Arial" panose="020B0604020202020204" pitchFamily="34" charset="0"/>
              </a:rPr>
              <a:t>) with layers of fast-timing detectors (</a:t>
            </a:r>
            <a:r>
              <a:rPr lang="en-US" b="1">
                <a:latin typeface="Arial" panose="020B0604020202020204" pitchFamily="34" charset="0"/>
                <a:cs typeface="Arial" panose="020B0604020202020204" pitchFamily="34" charset="0"/>
              </a:rPr>
              <a:t>LGADs</a:t>
            </a:r>
            <a:r>
              <a:rPr lang="en-US">
                <a:latin typeface="Arial" panose="020B0604020202020204" pitchFamily="34" charset="0"/>
                <a:cs typeface="Arial" panose="020B0604020202020204" pitchFamily="34" charset="0"/>
              </a:rPr>
              <a:t>)</a:t>
            </a:r>
          </a:p>
          <a:p>
            <a:pPr marL="285750" indent="-285750">
              <a:buFont typeface="Wingdings" pitchFamily="2" charset="2"/>
              <a:buChar char="Ø"/>
            </a:pPr>
            <a:r>
              <a:rPr lang="en-US">
                <a:latin typeface="Arial" panose="020B0604020202020204" pitchFamily="34" charset="0"/>
                <a:cs typeface="Arial" panose="020B0604020202020204" pitchFamily="34" charset="0"/>
              </a:rPr>
              <a:t>Shape and coverage  of  B0 tracker needs to be further evaluated </a:t>
            </a:r>
          </a:p>
          <a:p>
            <a:pPr marL="285750" indent="-285750">
              <a:buFont typeface="Wingdings" pitchFamily="2" charset="2"/>
              <a:buChar char="Ø"/>
            </a:pPr>
            <a:endParaRPr lang="en-US">
              <a:latin typeface="Helvetica" pitchFamily="2" charset="0"/>
            </a:endParaRPr>
          </a:p>
          <a:p>
            <a:endParaRPr lang="en-US">
              <a:latin typeface="Helvetica" pitchFamily="2" charset="0"/>
            </a:endParaRPr>
          </a:p>
          <a:p>
            <a:pPr marL="137160" indent="-137160">
              <a:lnSpc>
                <a:spcPct val="90000"/>
              </a:lnSpc>
              <a:spcAft>
                <a:spcPts val="800"/>
              </a:spcAft>
              <a:buFont typeface="Arial" panose="020B0604020202020204" pitchFamily="34" charset="0"/>
              <a:buChar char="•"/>
            </a:pPr>
            <a:endParaRPr lang="en-US"/>
          </a:p>
          <a:p>
            <a:pPr>
              <a:lnSpc>
                <a:spcPct val="90000"/>
              </a:lnSpc>
              <a:spcAft>
                <a:spcPts val="800"/>
              </a:spcAft>
            </a:pPr>
            <a:endParaRPr lang="en-US"/>
          </a:p>
        </p:txBody>
      </p:sp>
      <p:pic>
        <p:nvPicPr>
          <p:cNvPr id="5" name="Picture 4">
            <a:extLst>
              <a:ext uri="{FF2B5EF4-FFF2-40B4-BE49-F238E27FC236}">
                <a16:creationId xmlns:a16="http://schemas.microsoft.com/office/drawing/2014/main" id="{FC5B7593-1D13-3E42-9F65-64B9CC315C60}"/>
              </a:ext>
            </a:extLst>
          </p:cNvPr>
          <p:cNvPicPr>
            <a:picLocks noChangeAspect="1"/>
          </p:cNvPicPr>
          <p:nvPr/>
        </p:nvPicPr>
        <p:blipFill>
          <a:blip r:embed="rId3"/>
          <a:stretch>
            <a:fillRect/>
          </a:stretch>
        </p:blipFill>
        <p:spPr>
          <a:xfrm>
            <a:off x="115721" y="3999040"/>
            <a:ext cx="4323731" cy="2539873"/>
          </a:xfrm>
          <a:prstGeom prst="rect">
            <a:avLst/>
          </a:prstGeom>
        </p:spPr>
      </p:pic>
      <p:cxnSp>
        <p:nvCxnSpPr>
          <p:cNvPr id="7" name="Straight Arrow Connector 6">
            <a:extLst>
              <a:ext uri="{FF2B5EF4-FFF2-40B4-BE49-F238E27FC236}">
                <a16:creationId xmlns:a16="http://schemas.microsoft.com/office/drawing/2014/main" id="{2182679F-A4B9-E748-8762-CBAF7C7EB49B}"/>
              </a:ext>
            </a:extLst>
          </p:cNvPr>
          <p:cNvCxnSpPr>
            <a:cxnSpLocks/>
          </p:cNvCxnSpPr>
          <p:nvPr/>
        </p:nvCxnSpPr>
        <p:spPr>
          <a:xfrm>
            <a:off x="1177447" y="4127044"/>
            <a:ext cx="1051236" cy="7989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247E16D-D613-D849-A2D9-2C057E9D8C3F}"/>
              </a:ext>
            </a:extLst>
          </p:cNvPr>
          <p:cNvSpPr txBox="1"/>
          <p:nvPr/>
        </p:nvSpPr>
        <p:spPr>
          <a:xfrm>
            <a:off x="115721" y="3703448"/>
            <a:ext cx="1603331" cy="646331"/>
          </a:xfrm>
          <a:prstGeom prst="rect">
            <a:avLst/>
          </a:prstGeom>
          <a:noFill/>
        </p:spPr>
        <p:txBody>
          <a:bodyPr wrap="square" rtlCol="0">
            <a:spAutoFit/>
          </a:bodyPr>
          <a:lstStyle/>
          <a:p>
            <a:r>
              <a:rPr lang="en-US">
                <a:solidFill>
                  <a:srgbClr val="FF0000"/>
                </a:solidFill>
              </a:rPr>
              <a:t>Space for detectors </a:t>
            </a:r>
          </a:p>
        </p:txBody>
      </p:sp>
      <p:sp>
        <p:nvSpPr>
          <p:cNvPr id="6" name="TextBox 5">
            <a:extLst>
              <a:ext uri="{FF2B5EF4-FFF2-40B4-BE49-F238E27FC236}">
                <a16:creationId xmlns:a16="http://schemas.microsoft.com/office/drawing/2014/main" id="{0077A067-6D08-6748-8EE7-DCA4DB3C8293}"/>
              </a:ext>
            </a:extLst>
          </p:cNvPr>
          <p:cNvSpPr txBox="1"/>
          <p:nvPr/>
        </p:nvSpPr>
        <p:spPr>
          <a:xfrm>
            <a:off x="115721" y="891796"/>
            <a:ext cx="3059749" cy="523220"/>
          </a:xfrm>
          <a:prstGeom prst="rect">
            <a:avLst/>
          </a:prstGeom>
          <a:noFill/>
        </p:spPr>
        <p:txBody>
          <a:bodyPr wrap="square" rtlCol="0">
            <a:spAutoFit/>
          </a:bodyPr>
          <a:lstStyle/>
          <a:p>
            <a:r>
              <a:rPr lang="en-US" sz="2000" b="1"/>
              <a:t>B0-spectrometer</a:t>
            </a:r>
            <a:r>
              <a:rPr lang="en-US" sz="2800" b="1"/>
              <a:t> </a:t>
            </a:r>
          </a:p>
        </p:txBody>
      </p:sp>
      <p:sp>
        <p:nvSpPr>
          <p:cNvPr id="15" name="TextBox 14">
            <a:extLst>
              <a:ext uri="{FF2B5EF4-FFF2-40B4-BE49-F238E27FC236}">
                <a16:creationId xmlns:a16="http://schemas.microsoft.com/office/drawing/2014/main" id="{7CC9435A-8A6D-1147-8D68-A540EBD4BE7F}"/>
              </a:ext>
            </a:extLst>
          </p:cNvPr>
          <p:cNvSpPr txBox="1"/>
          <p:nvPr/>
        </p:nvSpPr>
        <p:spPr>
          <a:xfrm>
            <a:off x="4643327" y="714179"/>
            <a:ext cx="3938096" cy="707886"/>
          </a:xfrm>
          <a:prstGeom prst="rect">
            <a:avLst/>
          </a:prstGeom>
          <a:noFill/>
        </p:spPr>
        <p:txBody>
          <a:bodyPr wrap="square" rtlCol="0">
            <a:spAutoFit/>
          </a:bodyPr>
          <a:lstStyle/>
          <a:p>
            <a:r>
              <a:rPr lang="en-US" sz="2000" b="1"/>
              <a:t>Roman-Pots and Off-momentum detectors   </a:t>
            </a:r>
          </a:p>
        </p:txBody>
      </p:sp>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FC6FEADD-2927-534D-9A89-6285A3DD78C3}"/>
                  </a:ext>
                </a:extLst>
              </p:cNvPr>
              <p:cNvSpPr/>
              <p:nvPr/>
            </p:nvSpPr>
            <p:spPr>
              <a:xfrm>
                <a:off x="4523598" y="3015121"/>
                <a:ext cx="4304067" cy="1754326"/>
              </a:xfrm>
              <a:prstGeom prst="rect">
                <a:avLst/>
              </a:prstGeom>
            </p:spPr>
            <p:txBody>
              <a:bodyPr wrap="square">
                <a:spAutoFit/>
              </a:bodyPr>
              <a:lstStyle/>
              <a:p>
                <a:pPr marL="285750" indent="-285750">
                  <a:buFont typeface="Wingdings" pitchFamily="2" charset="2"/>
                  <a:buChar char="Ø"/>
                </a:pPr>
                <a:r>
                  <a:rPr lang="en-US">
                    <a:latin typeface="Arial" panose="020B0604020202020204" pitchFamily="34" charset="0"/>
                    <a:cs typeface="Arial" panose="020B0604020202020204" pitchFamily="34" charset="0"/>
                  </a:rPr>
                  <a:t>Low Pt particles Pt &lt; 1.3 GeV</a:t>
                </a:r>
              </a:p>
              <a:p>
                <a:pPr marL="285750" indent="-285750">
                  <a:buFont typeface="Wingdings" pitchFamily="2" charset="2"/>
                  <a:buChar char="Ø"/>
                </a:pPr>
                <a:r>
                  <a:rPr lang="en-US">
                    <a:latin typeface="Arial" panose="020B0604020202020204" pitchFamily="34" charset="0"/>
                    <a:cs typeface="Arial" panose="020B0604020202020204" pitchFamily="34" charset="0"/>
                  </a:rPr>
                  <a:t>RPs: movable, integrated into the vacuum system </a:t>
                </a:r>
              </a:p>
              <a:p>
                <a:pPr marL="285750" indent="-285750">
                  <a:buFont typeface="Wingdings" pitchFamily="2" charset="2"/>
                  <a:buChar char="Ø"/>
                </a:pPr>
                <a:r>
                  <a:rPr lang="en-US">
                    <a:latin typeface="Arial" panose="020B0604020202020204" pitchFamily="34" charset="0"/>
                    <a:cs typeface="Arial" panose="020B0604020202020204" pitchFamily="34" charset="0"/>
                  </a:rPr>
                  <a:t>Fast Timing and moderate granularity </a:t>
                </a:r>
              </a:p>
              <a:p>
                <a:r>
                  <a:rPr lang="en-US">
                    <a:latin typeface="Arial" panose="020B0604020202020204" pitchFamily="34" charset="0"/>
                    <a:cs typeface="Arial" panose="020B0604020202020204" pitchFamily="34" charset="0"/>
                  </a:rPr>
                  <a:t> (500x500</a:t>
                </a:r>
                <a14:m>
                  <m:oMath xmlns:m="http://schemas.openxmlformats.org/officeDocument/2006/math">
                    <m:r>
                      <a:rPr lang="en-US" i="1" smtClean="0">
                        <a:latin typeface="Cambria Math" panose="02040503050406030204" pitchFamily="18" charset="0"/>
                        <a:ea typeface="Cambria Math" panose="02040503050406030204" pitchFamily="18" charset="0"/>
                        <a:cs typeface="Arial" panose="020B0604020202020204" pitchFamily="34" charset="0"/>
                      </a:rPr>
                      <m:t>𝜇</m:t>
                    </m:r>
                    <m:r>
                      <a:rPr lang="en-US" b="0" i="1" smtClean="0">
                        <a:latin typeface="Cambria Math" panose="02040503050406030204" pitchFamily="18" charset="0"/>
                        <a:ea typeface="Cambria Math" panose="02040503050406030204" pitchFamily="18" charset="0"/>
                        <a:cs typeface="Arial" panose="020B0604020202020204" pitchFamily="34" charset="0"/>
                      </a:rPr>
                      <m:t>𝑚</m:t>
                    </m:r>
                    <m:r>
                      <a:rPr lang="en-US" b="0" i="1" baseline="30000" smtClean="0">
                        <a:latin typeface="Cambria Math" panose="02040503050406030204" pitchFamily="18" charset="0"/>
                        <a:ea typeface="Cambria Math" panose="02040503050406030204" pitchFamily="18" charset="0"/>
                        <a:cs typeface="Arial" panose="020B0604020202020204" pitchFamily="34" charset="0"/>
                      </a:rPr>
                      <m:t>2</m:t>
                    </m:r>
                    <m:r>
                      <a:rPr lang="en-US" b="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a:latin typeface="Arial" panose="020B0604020202020204" pitchFamily="34" charset="0"/>
                  <a:cs typeface="Arial" panose="020B0604020202020204" pitchFamily="34" charset="0"/>
                </a:endParaRPr>
              </a:p>
              <a:p>
                <a:pPr marL="285750" indent="-285750">
                  <a:buFont typeface="Wingdings" pitchFamily="2" charset="2"/>
                  <a:buChar char="Ø"/>
                </a:pPr>
                <a:r>
                  <a:rPr lang="en-US" b="1">
                    <a:latin typeface="Arial" panose="020B0604020202020204" pitchFamily="34" charset="0"/>
                    <a:cs typeface="Arial" panose="020B0604020202020204" pitchFamily="34" charset="0"/>
                  </a:rPr>
                  <a:t>AC-LGADs</a:t>
                </a:r>
                <a:endParaRPr lang="en-US"/>
              </a:p>
            </p:txBody>
          </p:sp>
        </mc:Choice>
        <mc:Fallback xmlns="">
          <p:sp>
            <p:nvSpPr>
              <p:cNvPr id="50" name="Rectangle 49">
                <a:extLst>
                  <a:ext uri="{FF2B5EF4-FFF2-40B4-BE49-F238E27FC236}">
                    <a16:creationId xmlns:a16="http://schemas.microsoft.com/office/drawing/2014/main" id="{FC6FEADD-2927-534D-9A89-6285A3DD78C3}"/>
                  </a:ext>
                </a:extLst>
              </p:cNvPr>
              <p:cNvSpPr>
                <a:spLocks noRot="1" noChangeAspect="1" noMove="1" noResize="1" noEditPoints="1" noAdjustHandles="1" noChangeArrowheads="1" noChangeShapeType="1" noTextEdit="1"/>
              </p:cNvSpPr>
              <p:nvPr/>
            </p:nvSpPr>
            <p:spPr>
              <a:xfrm>
                <a:off x="4523598" y="3015121"/>
                <a:ext cx="4304067" cy="1754326"/>
              </a:xfrm>
              <a:prstGeom prst="rect">
                <a:avLst/>
              </a:prstGeom>
              <a:blipFill>
                <a:blip r:embed="rId4"/>
                <a:stretch>
                  <a:fillRect l="-850" t="-2091" r="-1558" b="-4530"/>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86643E59-B8AE-3C41-9042-D016D1D54F64}"/>
              </a:ext>
            </a:extLst>
          </p:cNvPr>
          <p:cNvSpPr/>
          <p:nvPr/>
        </p:nvSpPr>
        <p:spPr>
          <a:xfrm>
            <a:off x="5788743" y="1043146"/>
            <a:ext cx="3185487" cy="369332"/>
          </a:xfrm>
          <a:prstGeom prst="rect">
            <a:avLst/>
          </a:prstGeom>
        </p:spPr>
        <p:txBody>
          <a:bodyPr wrap="none">
            <a:spAutoFit/>
          </a:bodyPr>
          <a:lstStyle/>
          <a:p>
            <a:r>
              <a:rPr lang="el-GR">
                <a:latin typeface="Helvetica" pitchFamily="2" charset="0"/>
              </a:rPr>
              <a:t>0.0* (10σ 𝑐𝑢𝑡) &lt; 𝜽 &lt; 5.0 </a:t>
            </a:r>
            <a:r>
              <a:rPr lang="en-US" err="1">
                <a:latin typeface="Helvetica" pitchFamily="2" charset="0"/>
              </a:rPr>
              <a:t>mrad</a:t>
            </a:r>
            <a:endParaRPr lang="en-US">
              <a:effectLst/>
              <a:latin typeface="Helvetica" pitchFamily="2" charset="0"/>
            </a:endParaRPr>
          </a:p>
        </p:txBody>
      </p:sp>
      <p:grpSp>
        <p:nvGrpSpPr>
          <p:cNvPr id="75" name="Group 74">
            <a:extLst>
              <a:ext uri="{FF2B5EF4-FFF2-40B4-BE49-F238E27FC236}">
                <a16:creationId xmlns:a16="http://schemas.microsoft.com/office/drawing/2014/main" id="{94805DE2-2A4F-3441-BFF8-7D54FCACA862}"/>
              </a:ext>
            </a:extLst>
          </p:cNvPr>
          <p:cNvGrpSpPr/>
          <p:nvPr/>
        </p:nvGrpSpPr>
        <p:grpSpPr>
          <a:xfrm>
            <a:off x="5874707" y="4558015"/>
            <a:ext cx="2612284" cy="1985870"/>
            <a:chOff x="53939" y="3699147"/>
            <a:chExt cx="3484707" cy="2604542"/>
          </a:xfrm>
        </p:grpSpPr>
        <p:sp>
          <p:nvSpPr>
            <p:cNvPr id="76" name="Oval 75">
              <a:extLst>
                <a:ext uri="{FF2B5EF4-FFF2-40B4-BE49-F238E27FC236}">
                  <a16:creationId xmlns:a16="http://schemas.microsoft.com/office/drawing/2014/main" id="{D05A1DF6-FC9D-524E-AC17-3B2F3F169463}"/>
                </a:ext>
              </a:extLst>
            </p:cNvPr>
            <p:cNvSpPr/>
            <p:nvPr/>
          </p:nvSpPr>
          <p:spPr>
            <a:xfrm>
              <a:off x="53939" y="4521521"/>
              <a:ext cx="1594440" cy="1531437"/>
            </a:xfrm>
            <a:prstGeom prst="ellipse">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AAE9170E-C703-C048-9D40-6C5164166CE0}"/>
                </a:ext>
              </a:extLst>
            </p:cNvPr>
            <p:cNvGrpSpPr/>
            <p:nvPr/>
          </p:nvGrpSpPr>
          <p:grpSpPr>
            <a:xfrm rot="10800000">
              <a:off x="198772" y="5802226"/>
              <a:ext cx="1356896" cy="501463"/>
              <a:chOff x="3007790" y="1315844"/>
              <a:chExt cx="2199827" cy="1059365"/>
            </a:xfrm>
          </p:grpSpPr>
          <p:sp>
            <p:nvSpPr>
              <p:cNvPr id="97" name="Rectangle 96">
                <a:extLst>
                  <a:ext uri="{FF2B5EF4-FFF2-40B4-BE49-F238E27FC236}">
                    <a16:creationId xmlns:a16="http://schemas.microsoft.com/office/drawing/2014/main" id="{889C8448-D9D4-604A-A2CC-BC65A43940DD}"/>
                  </a:ext>
                </a:extLst>
              </p:cNvPr>
              <p:cNvSpPr/>
              <p:nvPr/>
            </p:nvSpPr>
            <p:spPr>
              <a:xfrm>
                <a:off x="3007790" y="1315846"/>
                <a:ext cx="2199827" cy="49065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2A154E9C-468B-4249-BCC0-DC0ECDC282E3}"/>
                  </a:ext>
                </a:extLst>
              </p:cNvPr>
              <p:cNvSpPr/>
              <p:nvPr/>
            </p:nvSpPr>
            <p:spPr>
              <a:xfrm rot="5400000">
                <a:off x="4371276" y="1538869"/>
                <a:ext cx="1059365" cy="61331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B6CC56C0-46B7-2A48-9F45-DC2871453161}"/>
                </a:ext>
              </a:extLst>
            </p:cNvPr>
            <p:cNvSpPr/>
            <p:nvPr/>
          </p:nvSpPr>
          <p:spPr>
            <a:xfrm>
              <a:off x="595665" y="5248120"/>
              <a:ext cx="474017" cy="667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C918C073-071E-8845-9F0E-FA9DB82C3E64}"/>
                </a:ext>
              </a:extLst>
            </p:cNvPr>
            <p:cNvGrpSpPr/>
            <p:nvPr/>
          </p:nvGrpSpPr>
          <p:grpSpPr>
            <a:xfrm rot="10800000">
              <a:off x="164806" y="4369820"/>
              <a:ext cx="1356897" cy="501463"/>
              <a:chOff x="3276760" y="5802516"/>
              <a:chExt cx="1356897" cy="501463"/>
            </a:xfrm>
          </p:grpSpPr>
          <p:sp>
            <p:nvSpPr>
              <p:cNvPr id="95" name="Rectangle 94">
                <a:extLst>
                  <a:ext uri="{FF2B5EF4-FFF2-40B4-BE49-F238E27FC236}">
                    <a16:creationId xmlns:a16="http://schemas.microsoft.com/office/drawing/2014/main" id="{1C53ADDB-C86E-C944-8FD5-839F2D9F0967}"/>
                  </a:ext>
                </a:extLst>
              </p:cNvPr>
              <p:cNvSpPr/>
              <p:nvPr/>
            </p:nvSpPr>
            <p:spPr>
              <a:xfrm rot="10800000">
                <a:off x="3276760" y="6071721"/>
                <a:ext cx="1356897" cy="23225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5DDEC606-D975-E449-8B47-A582D7C3A426}"/>
                  </a:ext>
                </a:extLst>
              </p:cNvPr>
              <p:cNvSpPr/>
              <p:nvPr/>
            </p:nvSpPr>
            <p:spPr>
              <a:xfrm rot="16200000">
                <a:off x="3215181" y="5864095"/>
                <a:ext cx="501463" cy="37830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Oval 79">
              <a:extLst>
                <a:ext uri="{FF2B5EF4-FFF2-40B4-BE49-F238E27FC236}">
                  <a16:creationId xmlns:a16="http://schemas.microsoft.com/office/drawing/2014/main" id="{F0E6E8E3-4D11-6346-B9D7-4354FF76CF07}"/>
                </a:ext>
              </a:extLst>
            </p:cNvPr>
            <p:cNvSpPr/>
            <p:nvPr/>
          </p:nvSpPr>
          <p:spPr>
            <a:xfrm>
              <a:off x="1919106" y="4539994"/>
              <a:ext cx="1619540" cy="1585705"/>
            </a:xfrm>
            <a:prstGeom prst="ellipse">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29A8BFC5-EDA7-0048-9BCC-C2C65049A447}"/>
                </a:ext>
              </a:extLst>
            </p:cNvPr>
            <p:cNvGrpSpPr/>
            <p:nvPr/>
          </p:nvGrpSpPr>
          <p:grpSpPr>
            <a:xfrm rot="10800000">
              <a:off x="2063939" y="5204257"/>
              <a:ext cx="1356896" cy="501463"/>
              <a:chOff x="3007790" y="1315844"/>
              <a:chExt cx="2199827" cy="1059365"/>
            </a:xfrm>
          </p:grpSpPr>
          <p:sp>
            <p:nvSpPr>
              <p:cNvPr id="93" name="Rectangle 92">
                <a:extLst>
                  <a:ext uri="{FF2B5EF4-FFF2-40B4-BE49-F238E27FC236}">
                    <a16:creationId xmlns:a16="http://schemas.microsoft.com/office/drawing/2014/main" id="{12C7AF12-CE2C-9B4B-8CCD-39FB18857EC2}"/>
                  </a:ext>
                </a:extLst>
              </p:cNvPr>
              <p:cNvSpPr/>
              <p:nvPr/>
            </p:nvSpPr>
            <p:spPr>
              <a:xfrm>
                <a:off x="3007790" y="1315846"/>
                <a:ext cx="2199827" cy="49065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6C9C86D4-E13E-AF46-9D17-60905FD552CC}"/>
                  </a:ext>
                </a:extLst>
              </p:cNvPr>
              <p:cNvSpPr/>
              <p:nvPr/>
            </p:nvSpPr>
            <p:spPr>
              <a:xfrm rot="5400000">
                <a:off x="4371276" y="1538869"/>
                <a:ext cx="1059365" cy="61331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Oval 81">
              <a:extLst>
                <a:ext uri="{FF2B5EF4-FFF2-40B4-BE49-F238E27FC236}">
                  <a16:creationId xmlns:a16="http://schemas.microsoft.com/office/drawing/2014/main" id="{434EF0D5-2AC7-C749-8CBB-1F7953636C72}"/>
                </a:ext>
              </a:extLst>
            </p:cNvPr>
            <p:cNvSpPr/>
            <p:nvPr/>
          </p:nvSpPr>
          <p:spPr>
            <a:xfrm>
              <a:off x="2516391" y="5279948"/>
              <a:ext cx="474017" cy="667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4A2E1436-D79B-9543-B276-DEFA73A336A3}"/>
                </a:ext>
              </a:extLst>
            </p:cNvPr>
            <p:cNvGrpSpPr/>
            <p:nvPr/>
          </p:nvGrpSpPr>
          <p:grpSpPr>
            <a:xfrm rot="10800000">
              <a:off x="2063938" y="4946438"/>
              <a:ext cx="1356897" cy="501463"/>
              <a:chOff x="3276760" y="5802516"/>
              <a:chExt cx="1356897" cy="501463"/>
            </a:xfrm>
          </p:grpSpPr>
          <p:sp>
            <p:nvSpPr>
              <p:cNvPr id="91" name="Rectangle 90">
                <a:extLst>
                  <a:ext uri="{FF2B5EF4-FFF2-40B4-BE49-F238E27FC236}">
                    <a16:creationId xmlns:a16="http://schemas.microsoft.com/office/drawing/2014/main" id="{3B504366-B38A-8846-B5C4-9C1B21C17FC2}"/>
                  </a:ext>
                </a:extLst>
              </p:cNvPr>
              <p:cNvSpPr/>
              <p:nvPr/>
            </p:nvSpPr>
            <p:spPr>
              <a:xfrm rot="10800000">
                <a:off x="3276760" y="6071721"/>
                <a:ext cx="1356897" cy="23225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9F6ECDBA-ECB0-3140-8E21-1CDE70F46905}"/>
                  </a:ext>
                </a:extLst>
              </p:cNvPr>
              <p:cNvSpPr/>
              <p:nvPr/>
            </p:nvSpPr>
            <p:spPr>
              <a:xfrm rot="16200000">
                <a:off x="3215181" y="5864095"/>
                <a:ext cx="501463" cy="37830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4" name="Straight Arrow Connector 83">
              <a:extLst>
                <a:ext uri="{FF2B5EF4-FFF2-40B4-BE49-F238E27FC236}">
                  <a16:creationId xmlns:a16="http://schemas.microsoft.com/office/drawing/2014/main" id="{E7FA1EA0-A332-5842-A9BF-CD14B831BA83}"/>
                </a:ext>
              </a:extLst>
            </p:cNvPr>
            <p:cNvCxnSpPr/>
            <p:nvPr/>
          </p:nvCxnSpPr>
          <p:spPr>
            <a:xfrm>
              <a:off x="387924" y="4431862"/>
              <a:ext cx="0" cy="13162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31C83888-FA2E-1245-B19A-329C9045F0FE}"/>
                </a:ext>
              </a:extLst>
            </p:cNvPr>
            <p:cNvCxnSpPr>
              <a:cxnSpLocks/>
            </p:cNvCxnSpPr>
            <p:nvPr/>
          </p:nvCxnSpPr>
          <p:spPr>
            <a:xfrm flipV="1">
              <a:off x="1332550" y="4961083"/>
              <a:ext cx="0" cy="12104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72AE4438-0891-214A-8445-BD2AF09230B8}"/>
                </a:ext>
              </a:extLst>
            </p:cNvPr>
            <p:cNvSpPr/>
            <p:nvPr/>
          </p:nvSpPr>
          <p:spPr>
            <a:xfrm flipV="1">
              <a:off x="2439939" y="5153159"/>
              <a:ext cx="592620" cy="66725"/>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35C1E849-F9B8-5140-8C0E-AF5424509226}"/>
                </a:ext>
              </a:extLst>
            </p:cNvPr>
            <p:cNvSpPr/>
            <p:nvPr/>
          </p:nvSpPr>
          <p:spPr>
            <a:xfrm rot="10800000" flipV="1">
              <a:off x="2449721" y="5409056"/>
              <a:ext cx="592620" cy="66725"/>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D48E8CBD-CCFB-644C-95D6-DB881D165107}"/>
                </a:ext>
              </a:extLst>
            </p:cNvPr>
            <p:cNvSpPr/>
            <p:nvPr/>
          </p:nvSpPr>
          <p:spPr>
            <a:xfrm rot="5400000" flipV="1">
              <a:off x="2310790" y="5264776"/>
              <a:ext cx="297567" cy="82858"/>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163C7240-9AE3-C14E-A14E-E70CF110DA7B}"/>
                </a:ext>
              </a:extLst>
            </p:cNvPr>
            <p:cNvSpPr/>
            <p:nvPr/>
          </p:nvSpPr>
          <p:spPr>
            <a:xfrm rot="5400000" flipV="1">
              <a:off x="2862963" y="5273986"/>
              <a:ext cx="331671" cy="76223"/>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56154EDF-FDF3-EA4E-AE63-F577C68D9193}"/>
                    </a:ext>
                  </a:extLst>
                </p:cNvPr>
                <p:cNvSpPr txBox="1"/>
                <p:nvPr/>
              </p:nvSpPr>
              <p:spPr>
                <a:xfrm>
                  <a:off x="1037965" y="3699147"/>
                  <a:ext cx="2430252" cy="50917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borderBox>
                          <m:borderBoxPr>
                            <m:ctrlPr>
                              <a:rPr lang="en-US" sz="2000" i="1" dirty="0" smtClean="0">
                                <a:latin typeface="Cambria Math" panose="02040503050406030204" pitchFamily="18" charset="0"/>
                                <a:ea typeface="Cambria Math" panose="02040503050406030204" pitchFamily="18" charset="0"/>
                              </a:rPr>
                            </m:ctrlPr>
                          </m:borderBoxPr>
                          <m:e>
                            <m:r>
                              <a:rPr lang="en-US" sz="2000" i="1" dirty="0">
                                <a:latin typeface="Cambria Math" panose="02040503050406030204" pitchFamily="18" charset="0"/>
                                <a:ea typeface="Cambria Math" panose="02040503050406030204" pitchFamily="18" charset="0"/>
                              </a:rPr>
                              <m:t>𝜎</m:t>
                            </m:r>
                            <m:r>
                              <a:rPr lang="en-US" sz="2000" i="1" dirty="0">
                                <a:latin typeface="Cambria Math" panose="02040503050406030204" pitchFamily="18" charset="0"/>
                                <a:ea typeface="Cambria Math" panose="02040503050406030204" pitchFamily="18" charset="0"/>
                              </a:rPr>
                              <m:t>(</m:t>
                            </m:r>
                            <m:r>
                              <a:rPr lang="en-US" sz="2000" i="1" dirty="0">
                                <a:latin typeface="Cambria Math" panose="02040503050406030204" pitchFamily="18" charset="0"/>
                                <a:ea typeface="Cambria Math" panose="02040503050406030204" pitchFamily="18" charset="0"/>
                              </a:rPr>
                              <m:t>𝑧</m:t>
                            </m:r>
                            <m:r>
                              <a:rPr lang="en-US" sz="2000" i="1" dirty="0">
                                <a:latin typeface="Cambria Math" panose="02040503050406030204" pitchFamily="18" charset="0"/>
                                <a:ea typeface="Cambria Math" panose="02040503050406030204" pitchFamily="18" charset="0"/>
                              </a:rPr>
                              <m:t>)=</m:t>
                            </m:r>
                            <m:rad>
                              <m:radPr>
                                <m:degHide m:val="on"/>
                                <m:ctrlPr>
                                  <a:rPr lang="en-US" sz="2000" i="1" dirty="0" smtClean="0">
                                    <a:latin typeface="Cambria Math" panose="02040503050406030204" pitchFamily="18" charset="0"/>
                                    <a:ea typeface="Cambria Math" panose="02040503050406030204" pitchFamily="18" charset="0"/>
                                  </a:rPr>
                                </m:ctrlPr>
                              </m:radPr>
                              <m:deg/>
                              <m:e>
                                <m:r>
                                  <a:rPr lang="en-US" sz="2000" i="1" dirty="0" err="1">
                                    <a:latin typeface="Cambria Math" panose="02040503050406030204" pitchFamily="18" charset="0"/>
                                    <a:ea typeface="Cambria Math" panose="02040503050406030204" pitchFamily="18" charset="0"/>
                                  </a:rPr>
                                  <m:t>𝜀</m:t>
                                </m:r>
                                <m:r>
                                  <a:rPr lang="en-US" sz="2000" i="1" dirty="0">
                                    <a:latin typeface="Cambria Math" panose="02040503050406030204" pitchFamily="18" charset="0"/>
                                    <a:ea typeface="Cambria Math" panose="02040503050406030204" pitchFamily="18" charset="0"/>
                                  </a:rPr>
                                  <m:t>∙</m:t>
                                </m:r>
                                <m:r>
                                  <a:rPr lang="en-US" sz="2000" i="1" dirty="0">
                                    <a:latin typeface="Cambria Math" panose="02040503050406030204" pitchFamily="18" charset="0"/>
                                    <a:ea typeface="Cambria Math" panose="02040503050406030204" pitchFamily="18" charset="0"/>
                                  </a:rPr>
                                  <m:t>𝛽</m:t>
                                </m:r>
                                <m:r>
                                  <a:rPr lang="en-US" sz="2000" i="1" dirty="0">
                                    <a:latin typeface="Cambria Math" panose="02040503050406030204" pitchFamily="18" charset="0"/>
                                    <a:ea typeface="Cambria Math" panose="02040503050406030204" pitchFamily="18" charset="0"/>
                                  </a:rPr>
                                  <m:t>(</m:t>
                                </m:r>
                                <m:r>
                                  <a:rPr lang="en-US" sz="2000" i="1" dirty="0">
                                    <a:latin typeface="Cambria Math" panose="02040503050406030204" pitchFamily="18" charset="0"/>
                                    <a:ea typeface="Cambria Math" panose="02040503050406030204" pitchFamily="18" charset="0"/>
                                  </a:rPr>
                                  <m:t>𝑧</m:t>
                                </m:r>
                                <m:r>
                                  <a:rPr lang="en-US" sz="2000" i="1" dirty="0">
                                    <a:latin typeface="Cambria Math" panose="02040503050406030204" pitchFamily="18" charset="0"/>
                                    <a:ea typeface="Cambria Math" panose="02040503050406030204" pitchFamily="18" charset="0"/>
                                  </a:rPr>
                                  <m:t>))</m:t>
                                </m:r>
                              </m:e>
                            </m:rad>
                          </m:e>
                        </m:borderBox>
                      </m:oMath>
                    </m:oMathPara>
                  </a14:m>
                  <a:endParaRPr lang="en-US" sz="2000"/>
                </a:p>
              </p:txBody>
            </p:sp>
          </mc:Choice>
          <mc:Fallback xmlns="">
            <p:sp>
              <p:nvSpPr>
                <p:cNvPr id="90" name="TextBox 89">
                  <a:extLst>
                    <a:ext uri="{FF2B5EF4-FFF2-40B4-BE49-F238E27FC236}">
                      <a16:creationId xmlns:a16="http://schemas.microsoft.com/office/drawing/2014/main" id="{56154EDF-FDF3-EA4E-AE63-F577C68D9193}"/>
                    </a:ext>
                  </a:extLst>
                </p:cNvPr>
                <p:cNvSpPr txBox="1">
                  <a:spLocks noRot="1" noChangeAspect="1" noMove="1" noResize="1" noEditPoints="1" noAdjustHandles="1" noChangeArrowheads="1" noChangeShapeType="1" noTextEdit="1"/>
                </p:cNvSpPr>
                <p:nvPr/>
              </p:nvSpPr>
              <p:spPr>
                <a:xfrm>
                  <a:off x="1037965" y="3699147"/>
                  <a:ext cx="2430252" cy="509178"/>
                </a:xfrm>
                <a:prstGeom prst="rect">
                  <a:avLst/>
                </a:prstGeom>
                <a:blipFill>
                  <a:blip r:embed="rId5"/>
                  <a:stretch>
                    <a:fillRect l="-334" r="-12040" b="-28571"/>
                  </a:stretch>
                </a:blipFill>
              </p:spPr>
              <p:txBody>
                <a:bodyPr/>
                <a:lstStyle/>
                <a:p>
                  <a:r>
                    <a:rPr lang="en-US">
                      <a:noFill/>
                    </a:rPr>
                    <a:t> </a:t>
                  </a:r>
                </a:p>
              </p:txBody>
            </p:sp>
          </mc:Fallback>
        </mc:AlternateContent>
      </p:grpSp>
      <p:sp>
        <p:nvSpPr>
          <p:cNvPr id="9" name="Date Placeholder 8">
            <a:extLst>
              <a:ext uri="{FF2B5EF4-FFF2-40B4-BE49-F238E27FC236}">
                <a16:creationId xmlns:a16="http://schemas.microsoft.com/office/drawing/2014/main" id="{44BC3418-683F-BA41-8577-219E6599ADDD}"/>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505928244"/>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B6124-7B58-9A44-BA8F-019F1B6E82B9}"/>
              </a:ext>
            </a:extLst>
          </p:cNvPr>
          <p:cNvSpPr>
            <a:spLocks noGrp="1"/>
          </p:cNvSpPr>
          <p:nvPr>
            <p:ph type="title"/>
          </p:nvPr>
        </p:nvSpPr>
        <p:spPr/>
        <p:txBody>
          <a:bodyPr/>
          <a:lstStyle/>
          <a:p>
            <a:r>
              <a:rPr lang="en-US" dirty="0"/>
              <a:t>EIC Experimental Equipment Planning</a:t>
            </a:r>
          </a:p>
        </p:txBody>
      </p:sp>
      <p:sp>
        <p:nvSpPr>
          <p:cNvPr id="3" name="Slide Number Placeholder 2">
            <a:extLst>
              <a:ext uri="{FF2B5EF4-FFF2-40B4-BE49-F238E27FC236}">
                <a16:creationId xmlns:a16="http://schemas.microsoft.com/office/drawing/2014/main" id="{FE188157-3A37-504C-8477-0F93A230A432}"/>
              </a:ext>
            </a:extLst>
          </p:cNvPr>
          <p:cNvSpPr>
            <a:spLocks noGrp="1"/>
          </p:cNvSpPr>
          <p:nvPr>
            <p:ph type="sldNum" sz="quarter" idx="12"/>
          </p:nvPr>
        </p:nvSpPr>
        <p:spPr/>
        <p:txBody>
          <a:bodyPr/>
          <a:lstStyle/>
          <a:p>
            <a:fld id="{893C5830-40F3-F04E-B2E3-10E6672BA8FF}" type="slidenum">
              <a:rPr lang="en-US" smtClean="0"/>
              <a:t>53</a:t>
            </a:fld>
            <a:endParaRPr lang="en-US" dirty="0"/>
          </a:p>
        </p:txBody>
      </p:sp>
      <p:sp>
        <p:nvSpPr>
          <p:cNvPr id="4" name="TextBox 3">
            <a:extLst>
              <a:ext uri="{FF2B5EF4-FFF2-40B4-BE49-F238E27FC236}">
                <a16:creationId xmlns:a16="http://schemas.microsoft.com/office/drawing/2014/main" id="{5709C324-D1BD-284A-8D84-D3BBAA7168A7}"/>
              </a:ext>
            </a:extLst>
          </p:cNvPr>
          <p:cNvSpPr txBox="1"/>
          <p:nvPr/>
        </p:nvSpPr>
        <p:spPr>
          <a:xfrm>
            <a:off x="2394" y="699559"/>
            <a:ext cx="9144000" cy="4911857"/>
          </a:xfrm>
          <a:prstGeom prst="rect">
            <a:avLst/>
          </a:prstGeom>
          <a:noFill/>
        </p:spPr>
        <p:txBody>
          <a:bodyPr wrap="square" rtlCol="0">
            <a:spAutoFit/>
          </a:bodyPr>
          <a:lstStyle/>
          <a:p>
            <a:pPr marL="285750" indent="-285750">
              <a:spcAft>
                <a:spcPts val="600"/>
              </a:spcAft>
              <a:buClr>
                <a:srgbClr val="0432FF"/>
              </a:buClr>
              <a:buFont typeface="Wingdings" pitchFamily="2" charset="2"/>
              <a:buChar char="q"/>
            </a:pPr>
            <a:r>
              <a:rPr lang="en-US" dirty="0">
                <a:latin typeface="Arial" panose="020B0604020202020204" pitchFamily="34" charset="0"/>
                <a:cs typeface="Arial" panose="020B0604020202020204" pitchFamily="34" charset="0"/>
              </a:rPr>
              <a:t>The DOE-NP supported </a:t>
            </a:r>
            <a:r>
              <a:rPr lang="en-US" b="1" dirty="0">
                <a:latin typeface="Arial" panose="020B0604020202020204" pitchFamily="34" charset="0"/>
                <a:cs typeface="Arial" panose="020B0604020202020204" pitchFamily="34" charset="0"/>
              </a:rPr>
              <a:t>EIC Project includes</a:t>
            </a:r>
            <a:r>
              <a:rPr lang="en-US" dirty="0">
                <a:latin typeface="Arial" panose="020B0604020202020204" pitchFamily="34" charset="0"/>
                <a:cs typeface="Arial" panose="020B0604020202020204" pitchFamily="34" charset="0"/>
              </a:rPr>
              <a:t> </a:t>
            </a:r>
          </a:p>
          <a:p>
            <a:pPr algn="ctr">
              <a:spcAft>
                <a:spcPts val="600"/>
              </a:spcAft>
              <a:buClr>
                <a:srgbClr val="0432FF"/>
              </a:buClr>
            </a:pPr>
            <a:r>
              <a:rPr lang="en-US" b="1" dirty="0">
                <a:solidFill>
                  <a:srgbClr val="0432FF"/>
                </a:solidFill>
                <a:latin typeface="Arial" panose="020B0604020202020204" pitchFamily="34" charset="0"/>
                <a:cs typeface="Arial" panose="020B0604020202020204" pitchFamily="34" charset="0"/>
              </a:rPr>
              <a:t>one detector and one Interaction Region</a:t>
            </a:r>
            <a:r>
              <a:rPr lang="en-US" dirty="0">
                <a:solidFill>
                  <a:srgbClr val="0432FF"/>
                </a:solidFill>
                <a:latin typeface="Arial" panose="020B0604020202020204" pitchFamily="34" charset="0"/>
                <a:cs typeface="Arial" panose="020B0604020202020204" pitchFamily="34" charset="0"/>
              </a:rPr>
              <a:t> </a:t>
            </a:r>
          </a:p>
          <a:p>
            <a:pPr marL="742950" lvl="1" indent="-285750">
              <a:buClr>
                <a:srgbClr val="0432FF"/>
              </a:buClr>
              <a:buFont typeface="Wingdings" pitchFamily="2" charset="2"/>
              <a:buChar char="Ø"/>
            </a:pPr>
            <a:r>
              <a:rPr lang="en-US" i="1" dirty="0">
                <a:latin typeface="+mj-lt"/>
              </a:rPr>
              <a:t>The total detector cost: $250M </a:t>
            </a:r>
            <a:r>
              <a:rPr lang="en-US" i="1" dirty="0" err="1">
                <a:latin typeface="+mj-lt"/>
              </a:rPr>
              <a:t>Dir+Bur+Esc</a:t>
            </a:r>
            <a:r>
              <a:rPr lang="en-US" i="1" dirty="0">
                <a:latin typeface="+mj-lt"/>
              </a:rPr>
              <a:t> excluding contingency</a:t>
            </a:r>
            <a:endParaRPr lang="en-US" sz="2000" i="1" dirty="0">
              <a:latin typeface="+mj-lt"/>
            </a:endParaRPr>
          </a:p>
          <a:p>
            <a:pPr marL="742950" lvl="1" indent="-285750">
              <a:buClr>
                <a:srgbClr val="0432FF"/>
              </a:buClr>
              <a:buFont typeface="Wingdings" pitchFamily="2" charset="2"/>
              <a:buChar char="Ø"/>
            </a:pPr>
            <a:r>
              <a:rPr lang="en-US" i="1" dirty="0">
                <a:latin typeface="+mj-lt"/>
              </a:rPr>
              <a:t>The DOE part: $152M (</a:t>
            </a:r>
            <a:r>
              <a:rPr lang="en-US" i="1" dirty="0" err="1">
                <a:latin typeface="+mj-lt"/>
              </a:rPr>
              <a:t>Dir+Bur+Esc</a:t>
            </a:r>
            <a:r>
              <a:rPr lang="en-US" i="1" dirty="0">
                <a:latin typeface="+mj-lt"/>
              </a:rPr>
              <a:t> excluding contingency ) the rest is assumed in-kind</a:t>
            </a:r>
            <a:endParaRPr lang="en-US" sz="2000" i="1" dirty="0">
              <a:latin typeface="+mj-lt"/>
            </a:endParaRPr>
          </a:p>
          <a:p>
            <a:pPr marL="742950" lvl="1" indent="-285750">
              <a:spcAft>
                <a:spcPts val="600"/>
              </a:spcAft>
              <a:buClr>
                <a:srgbClr val="0000FF"/>
              </a:buClr>
              <a:buFont typeface="Wingdings" pitchFamily="2" charset="2"/>
              <a:buChar char="Ø"/>
            </a:pPr>
            <a:r>
              <a:rPr lang="en-US" i="1" dirty="0">
                <a:latin typeface="Arial" panose="020B0604020202020204" pitchFamily="34" charset="0"/>
                <a:ea typeface="Calibri" panose="020F0502020204030204" pitchFamily="34" charset="0"/>
                <a:cs typeface="Arial" panose="020B0604020202020204" pitchFamily="34" charset="0"/>
              </a:rPr>
              <a:t>Costs for one Interaction Region included in accelerator scope: ~$183M </a:t>
            </a:r>
            <a:r>
              <a:rPr lang="en-US" i="1" dirty="0">
                <a:latin typeface="+mj-lt"/>
              </a:rPr>
              <a:t>(</a:t>
            </a:r>
            <a:r>
              <a:rPr lang="en-US" i="1" dirty="0" err="1">
                <a:latin typeface="+mj-lt"/>
              </a:rPr>
              <a:t>Dir+Bur+Esc</a:t>
            </a:r>
            <a:r>
              <a:rPr lang="en-US" i="1" dirty="0">
                <a:latin typeface="+mj-lt"/>
              </a:rPr>
              <a:t> excluding contingency ) </a:t>
            </a:r>
            <a:endParaRPr lang="en-US" i="1" dirty="0">
              <a:latin typeface="+mj-lt"/>
              <a:ea typeface="Calibri" panose="020F0502020204030204" pitchFamily="34" charset="0"/>
              <a:cs typeface="Arial" panose="020B0604020202020204" pitchFamily="34" charset="0"/>
            </a:endParaRPr>
          </a:p>
          <a:p>
            <a:pPr lvl="1">
              <a:spcAft>
                <a:spcPts val="600"/>
              </a:spcAft>
            </a:pPr>
            <a:endParaRPr lang="en-US" sz="1400" i="1"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Clr>
                <a:srgbClr val="0432FF"/>
              </a:buClr>
              <a:buFont typeface="Wingdings" pitchFamily="2" charset="2"/>
              <a:buChar char="q"/>
            </a:pPr>
            <a:r>
              <a:rPr lang="en-US" dirty="0">
                <a:latin typeface="Arial" panose="020B0604020202020204" pitchFamily="34" charset="0"/>
                <a:ea typeface="Calibri" panose="020F0502020204030204" pitchFamily="34" charset="0"/>
                <a:cs typeface="Arial" panose="020B0604020202020204" pitchFamily="34" charset="0"/>
              </a:rPr>
              <a:t>The </a:t>
            </a:r>
            <a:r>
              <a:rPr lang="en-US" b="1" dirty="0">
                <a:latin typeface="Arial" panose="020B0604020202020204" pitchFamily="34" charset="0"/>
                <a:ea typeface="Calibri" panose="020F0502020204030204" pitchFamily="34" charset="0"/>
                <a:cs typeface="Arial" panose="020B0604020202020204" pitchFamily="34" charset="0"/>
              </a:rPr>
              <a:t>EIC facility is capable supporting a science program that includes two detectors and two interaction regions</a:t>
            </a:r>
            <a:r>
              <a:rPr lang="en-US" dirty="0">
                <a:latin typeface="Arial" panose="020B0604020202020204" pitchFamily="34" charset="0"/>
                <a:ea typeface="Calibri" panose="020F0502020204030204" pitchFamily="34" charset="0"/>
                <a:cs typeface="Arial" panose="020B0604020202020204" pitchFamily="34" charset="0"/>
              </a:rPr>
              <a:t>.</a:t>
            </a:r>
          </a:p>
          <a:p>
            <a:pPr lvl="1" algn="ctr">
              <a:buClr>
                <a:srgbClr val="0432FF"/>
              </a:buClr>
            </a:pPr>
            <a:r>
              <a:rPr lang="en-US" b="1" dirty="0">
                <a:solidFill>
                  <a:srgbClr val="0432FF"/>
                </a:solidFill>
                <a:latin typeface="Arial" panose="020B0604020202020204" pitchFamily="34" charset="0"/>
                <a:ea typeface="Calibri" panose="020F0502020204030204" pitchFamily="34" charset="0"/>
                <a:cs typeface="Arial" panose="020B0604020202020204" pitchFamily="34" charset="0"/>
              </a:rPr>
              <a:t>2</a:t>
            </a:r>
            <a:r>
              <a:rPr lang="en-US" b="1" baseline="30000" dirty="0">
                <a:solidFill>
                  <a:srgbClr val="0432FF"/>
                </a:solidFill>
                <a:latin typeface="Arial" panose="020B0604020202020204" pitchFamily="34" charset="0"/>
                <a:ea typeface="Calibri" panose="020F0502020204030204" pitchFamily="34" charset="0"/>
                <a:cs typeface="Arial" panose="020B0604020202020204" pitchFamily="34" charset="0"/>
              </a:rPr>
              <a:t>nd</a:t>
            </a:r>
            <a:r>
              <a:rPr lang="en-US" b="1" dirty="0">
                <a:solidFill>
                  <a:srgbClr val="0432FF"/>
                </a:solidFill>
                <a:latin typeface="Arial" panose="020B0604020202020204" pitchFamily="34" charset="0"/>
                <a:ea typeface="Calibri" panose="020F0502020204030204" pitchFamily="34" charset="0"/>
                <a:cs typeface="Arial" panose="020B0604020202020204" pitchFamily="34" charset="0"/>
              </a:rPr>
              <a:t> IR &amp; Detector</a:t>
            </a:r>
          </a:p>
          <a:p>
            <a:pPr lvl="1">
              <a:buClr>
                <a:srgbClr val="0432FF"/>
              </a:buClr>
              <a:buFont typeface="Wingdings" pitchFamily="2" charset="2"/>
              <a:buChar char="Ø"/>
            </a:pPr>
            <a:r>
              <a:rPr lang="en-US" i="1" dirty="0">
                <a:latin typeface="Arial" panose="020B0604020202020204" pitchFamily="34" charset="0"/>
                <a:cs typeface="Arial" panose="020B0604020202020204" pitchFamily="34" charset="0"/>
              </a:rPr>
              <a:t> </a:t>
            </a:r>
            <a:r>
              <a:rPr lang="en-US" dirty="0">
                <a:solidFill>
                  <a:srgbClr val="000000"/>
                </a:solidFill>
                <a:uFill>
                  <a:solidFill>
                    <a:srgbClr val="000000"/>
                  </a:solidFill>
                </a:uFill>
                <a:latin typeface="+mj-lt"/>
                <a:ea typeface="Calibri" panose="020F0502020204030204" pitchFamily="34" charset="0"/>
                <a:cs typeface="Times New Roman" panose="02020603050405020304" pitchFamily="18" charset="0"/>
                <a:sym typeface="Arial"/>
              </a:rPr>
              <a:t>All stakeholders agree that a second IR and detector within the same timeline is </a:t>
            </a:r>
          </a:p>
          <a:p>
            <a:pPr lvl="1">
              <a:buClr>
                <a:srgbClr val="0432FF"/>
              </a:buClr>
            </a:pPr>
            <a:r>
              <a:rPr lang="en-US" dirty="0">
                <a:solidFill>
                  <a:srgbClr val="000000"/>
                </a:solidFill>
                <a:uFill>
                  <a:solidFill>
                    <a:srgbClr val="000000"/>
                  </a:solidFill>
                </a:uFill>
                <a:latin typeface="+mj-lt"/>
                <a:ea typeface="Calibri" panose="020F0502020204030204" pitchFamily="34" charset="0"/>
                <a:cs typeface="Times New Roman" panose="02020603050405020304" pitchFamily="18" charset="0"/>
                <a:sym typeface="Arial"/>
              </a:rPr>
              <a:t>    desirable and will enhance the science output of the facility </a:t>
            </a:r>
          </a:p>
          <a:p>
            <a:pPr lvl="1">
              <a:buClr>
                <a:srgbClr val="0432FF"/>
              </a:buClr>
              <a:buFont typeface="Wingdings" pitchFamily="2" charset="2"/>
              <a:buChar char="Ø"/>
            </a:pPr>
            <a:r>
              <a:rPr lang="en-US" i="1" dirty="0">
                <a:solidFill>
                  <a:srgbClr val="000000"/>
                </a:solidFill>
                <a:uFill>
                  <a:solidFill>
                    <a:srgbClr val="000000"/>
                  </a:solidFill>
                </a:uFill>
                <a:latin typeface="+mj-lt"/>
                <a:cs typeface="Times New Roman" panose="02020603050405020304" pitchFamily="18" charset="0"/>
                <a:sym typeface="Arial"/>
              </a:rPr>
              <a:t> </a:t>
            </a:r>
            <a:r>
              <a:rPr lang="en-US" i="1" dirty="0">
                <a:latin typeface="+mj-lt"/>
                <a:cs typeface="Arial" panose="020B0604020202020204" pitchFamily="34" charset="0"/>
              </a:rPr>
              <a:t>Costs depend on the complexity, assuming IP2 similar to IP-1 </a:t>
            </a:r>
            <a:r>
              <a:rPr lang="en-US" i="1" dirty="0">
                <a:latin typeface="+mj-lt"/>
                <a:cs typeface="Arial" panose="020B0604020202020204" pitchFamily="34" charset="0"/>
                <a:sym typeface="Wingdings" pitchFamily="2" charset="2"/>
              </a:rPr>
              <a:t> $400 M</a:t>
            </a:r>
            <a:endParaRPr lang="en-US" i="1" dirty="0">
              <a:latin typeface="+mj-lt"/>
              <a:cs typeface="Arial" panose="020B0604020202020204" pitchFamily="34" charset="0"/>
            </a:endParaRPr>
          </a:p>
          <a:p>
            <a:pPr lvl="1">
              <a:buClr>
                <a:srgbClr val="0432FF"/>
              </a:buClr>
              <a:buFont typeface="Wingdings" pitchFamily="2" charset="2"/>
              <a:buChar char="Ø"/>
            </a:pPr>
            <a:r>
              <a:rPr lang="en-US" dirty="0">
                <a:solidFill>
                  <a:srgbClr val="000000"/>
                </a:solidFill>
                <a:uFill>
                  <a:solidFill>
                    <a:srgbClr val="000000"/>
                  </a:solidFill>
                </a:uFill>
                <a:latin typeface="+mj-lt"/>
                <a:ea typeface="Calibri" panose="020F0502020204030204" pitchFamily="34" charset="0"/>
                <a:cs typeface="Times New Roman" panose="02020603050405020304" pitchFamily="18" charset="0"/>
                <a:sym typeface="Arial"/>
              </a:rPr>
              <a:t> Routes to make this possible are being explored.</a:t>
            </a:r>
          </a:p>
          <a:p>
            <a:pPr lvl="1">
              <a:buClr>
                <a:srgbClr val="0432FF"/>
              </a:buClr>
              <a:buFont typeface="Wingdings" pitchFamily="2" charset="2"/>
              <a:buChar char="Ø"/>
            </a:pPr>
            <a:endParaRPr lang="en-US" i="1" dirty="0">
              <a:latin typeface="Arial" panose="020B0604020202020204" pitchFamily="34" charset="0"/>
              <a:cs typeface="Arial" panose="020B0604020202020204" pitchFamily="34" charset="0"/>
            </a:endParaRPr>
          </a:p>
        </p:txBody>
      </p:sp>
      <p:sp>
        <p:nvSpPr>
          <p:cNvPr id="5" name="Date Placeholder 4">
            <a:extLst>
              <a:ext uri="{FF2B5EF4-FFF2-40B4-BE49-F238E27FC236}">
                <a16:creationId xmlns:a16="http://schemas.microsoft.com/office/drawing/2014/main" id="{7E32BC26-5360-9E42-9D61-88A8CDFA0478}"/>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889573024"/>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p:txBody>
          <a:bodyPr/>
          <a:lstStyle/>
          <a:p>
            <a:r>
              <a:rPr lang="en-US" dirty="0"/>
              <a:t>Call for Detector Proposals Issued</a:t>
            </a:r>
          </a:p>
        </p:txBody>
      </p:sp>
      <p:sp>
        <p:nvSpPr>
          <p:cNvPr id="4" name="Content Placeholder 3">
            <a:extLst>
              <a:ext uri="{FF2B5EF4-FFF2-40B4-BE49-F238E27FC236}">
                <a16:creationId xmlns:a16="http://schemas.microsoft.com/office/drawing/2014/main" id="{BACBC307-7045-2E45-BE7A-0C326DF0929D}"/>
              </a:ext>
            </a:extLst>
          </p:cNvPr>
          <p:cNvSpPr>
            <a:spLocks noGrp="1"/>
          </p:cNvSpPr>
          <p:nvPr>
            <p:ph idx="1"/>
          </p:nvPr>
        </p:nvSpPr>
        <p:spPr/>
        <p:txBody>
          <a:bodyPr>
            <a:normAutofit/>
          </a:bodyPr>
          <a:lstStyle/>
          <a:p>
            <a:r>
              <a:rPr lang="en-US" sz="2200" dirty="0"/>
              <a:t> Call for proposals for </a:t>
            </a:r>
          </a:p>
          <a:p>
            <a:pPr lvl="1"/>
            <a:r>
              <a:rPr lang="en-US" sz="1800" dirty="0"/>
              <a:t>Detector 1 is within the scope of the EIC project and should be based on the “reference” detector and must address the EIC White Paper and NAS Report science case. </a:t>
            </a:r>
          </a:p>
          <a:p>
            <a:pPr lvl="1"/>
            <a:r>
              <a:rPr lang="en-US" sz="1800" dirty="0"/>
              <a:t> Detector 2 should address major parts of the science described in the EIC White Paper and possibly science beyond that and enable some complementarity to Detector 1. </a:t>
            </a:r>
          </a:p>
          <a:p>
            <a:r>
              <a:rPr lang="en-US" sz="2200" dirty="0"/>
              <a:t> Evaluation Criteria:</a:t>
            </a:r>
          </a:p>
          <a:p>
            <a:pPr lvl="1"/>
            <a:r>
              <a:rPr lang="en-US" sz="1800" dirty="0"/>
              <a:t> science capabilities</a:t>
            </a:r>
          </a:p>
          <a:p>
            <a:pPr lvl="1"/>
            <a:r>
              <a:rPr lang="en-US" sz="1800" dirty="0"/>
              <a:t> risk, cost, and schedule of the proposed experiment, specifically for detector technology, design choices</a:t>
            </a:r>
          </a:p>
          <a:p>
            <a:pPr lvl="1"/>
            <a:r>
              <a:rPr lang="en-US" sz="1800" dirty="0"/>
              <a:t> strength of the collaboration</a:t>
            </a:r>
          </a:p>
          <a:p>
            <a:r>
              <a:rPr lang="en-US" sz="2200" dirty="0"/>
              <a:t> Who Evaluates:</a:t>
            </a:r>
          </a:p>
          <a:p>
            <a:pPr lvl="1"/>
            <a:r>
              <a:rPr lang="en-US" sz="1800" dirty="0"/>
              <a:t> scientific-technical committee of renowned and independent subject matter experts</a:t>
            </a:r>
          </a:p>
          <a:p>
            <a:pPr lvl="1"/>
            <a:r>
              <a:rPr lang="en-US" sz="1800" dirty="0"/>
              <a:t> Members of the Detector Advisory Committee </a:t>
            </a:r>
          </a:p>
        </p:txBody>
      </p:sp>
      <p:sp>
        <p:nvSpPr>
          <p:cNvPr id="3"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p:txBody>
          <a:bodyPr/>
          <a:lstStyle/>
          <a:p>
            <a:fld id="{893C5830-40F3-F04E-B2E3-10E6672BA8FF}" type="slidenum">
              <a:rPr lang="en-US" smtClean="0"/>
              <a:t>54</a:t>
            </a:fld>
            <a:endParaRPr lang="en-US" dirty="0"/>
          </a:p>
        </p:txBody>
      </p:sp>
      <p:sp>
        <p:nvSpPr>
          <p:cNvPr id="5" name="TextBox 4">
            <a:extLst>
              <a:ext uri="{FF2B5EF4-FFF2-40B4-BE49-F238E27FC236}">
                <a16:creationId xmlns:a16="http://schemas.microsoft.com/office/drawing/2014/main" id="{EBC8603A-1464-1841-95F5-8046882AAC90}"/>
              </a:ext>
            </a:extLst>
          </p:cNvPr>
          <p:cNvSpPr txBox="1"/>
          <p:nvPr/>
        </p:nvSpPr>
        <p:spPr>
          <a:xfrm>
            <a:off x="2057400" y="5623980"/>
            <a:ext cx="5096267" cy="923330"/>
          </a:xfrm>
          <a:prstGeom prst="rect">
            <a:avLst/>
          </a:prstGeom>
          <a:noFill/>
        </p:spPr>
        <p:txBody>
          <a:bodyPr wrap="none" rtlCol="0">
            <a:spAutoFit/>
          </a:bodyPr>
          <a:lstStyle/>
          <a:p>
            <a:pPr algn="ctr"/>
            <a:r>
              <a:rPr lang="en-US" dirty="0">
                <a:solidFill>
                  <a:srgbClr val="0432FF"/>
                </a:solidFill>
                <a:latin typeface="Comic Sans MS" panose="030F0902030302020204" pitchFamily="66" charset="0"/>
              </a:rPr>
              <a:t>Call Details: https://</a:t>
            </a:r>
            <a:r>
              <a:rPr lang="en-US" dirty="0" err="1">
                <a:solidFill>
                  <a:srgbClr val="0432FF"/>
                </a:solidFill>
                <a:latin typeface="Comic Sans MS" panose="030F0902030302020204" pitchFamily="66" charset="0"/>
              </a:rPr>
              <a:t>www.bnl.gov</a:t>
            </a:r>
            <a:r>
              <a:rPr lang="en-US" dirty="0">
                <a:solidFill>
                  <a:srgbClr val="0432FF"/>
                </a:solidFill>
                <a:latin typeface="Comic Sans MS" panose="030F0902030302020204" pitchFamily="66" charset="0"/>
              </a:rPr>
              <a:t>/</a:t>
            </a:r>
            <a:r>
              <a:rPr lang="en-US" dirty="0" err="1">
                <a:solidFill>
                  <a:srgbClr val="0432FF"/>
                </a:solidFill>
                <a:latin typeface="Comic Sans MS" panose="030F0902030302020204" pitchFamily="66" charset="0"/>
              </a:rPr>
              <a:t>eic</a:t>
            </a:r>
            <a:r>
              <a:rPr lang="en-US" dirty="0">
                <a:solidFill>
                  <a:srgbClr val="0432FF"/>
                </a:solidFill>
                <a:latin typeface="Comic Sans MS" panose="030F0902030302020204" pitchFamily="66" charset="0"/>
              </a:rPr>
              <a:t>/</a:t>
            </a:r>
            <a:r>
              <a:rPr lang="en-US" dirty="0" err="1">
                <a:solidFill>
                  <a:srgbClr val="0432FF"/>
                </a:solidFill>
                <a:latin typeface="Comic Sans MS" panose="030F0902030302020204" pitchFamily="66" charset="0"/>
              </a:rPr>
              <a:t>CFC.php</a:t>
            </a:r>
            <a:endParaRPr lang="en-US" dirty="0">
              <a:solidFill>
                <a:srgbClr val="0432FF"/>
              </a:solidFill>
              <a:latin typeface="Comic Sans MS" panose="030F0902030302020204" pitchFamily="66" charset="0"/>
            </a:endParaRPr>
          </a:p>
          <a:p>
            <a:pPr algn="ctr"/>
            <a:r>
              <a:rPr lang="en-US" dirty="0">
                <a:solidFill>
                  <a:srgbClr val="0432FF"/>
                </a:solidFill>
                <a:latin typeface="Comic Sans MS" panose="030F0902030302020204" pitchFamily="66" charset="0"/>
              </a:rPr>
              <a:t>Deadline: 1</a:t>
            </a:r>
            <a:r>
              <a:rPr lang="en-US" baseline="30000" dirty="0">
                <a:solidFill>
                  <a:srgbClr val="0432FF"/>
                </a:solidFill>
                <a:latin typeface="Comic Sans MS" panose="030F0902030302020204" pitchFamily="66" charset="0"/>
              </a:rPr>
              <a:t>st</a:t>
            </a:r>
            <a:r>
              <a:rPr lang="en-US" dirty="0">
                <a:solidFill>
                  <a:srgbClr val="0432FF"/>
                </a:solidFill>
                <a:latin typeface="Comic Sans MS" panose="030F0902030302020204" pitchFamily="66" charset="0"/>
              </a:rPr>
              <a:t> of December</a:t>
            </a:r>
          </a:p>
          <a:p>
            <a:pPr algn="ctr"/>
            <a:r>
              <a:rPr lang="en-US" dirty="0">
                <a:solidFill>
                  <a:srgbClr val="0432FF"/>
                </a:solidFill>
                <a:latin typeface="Comic Sans MS" panose="030F0902030302020204" pitchFamily="66" charset="0"/>
              </a:rPr>
              <a:t>Selection of Detectors by Early 2022</a:t>
            </a:r>
          </a:p>
        </p:txBody>
      </p:sp>
      <p:sp>
        <p:nvSpPr>
          <p:cNvPr id="6" name="Curved Right Arrow 5">
            <a:extLst>
              <a:ext uri="{FF2B5EF4-FFF2-40B4-BE49-F238E27FC236}">
                <a16:creationId xmlns:a16="http://schemas.microsoft.com/office/drawing/2014/main" id="{E6DD2414-63F9-9F49-B4F6-42252604AB01}"/>
              </a:ext>
            </a:extLst>
          </p:cNvPr>
          <p:cNvSpPr/>
          <p:nvPr/>
        </p:nvSpPr>
        <p:spPr bwMode="auto">
          <a:xfrm>
            <a:off x="1451223" y="5852811"/>
            <a:ext cx="558800"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Date Placeholder 6">
            <a:extLst>
              <a:ext uri="{FF2B5EF4-FFF2-40B4-BE49-F238E27FC236}">
                <a16:creationId xmlns:a16="http://schemas.microsoft.com/office/drawing/2014/main" id="{47AF37E0-62A0-B84D-8D21-DC3FDAF71A6B}"/>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1361625747"/>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F42E9-3EFE-5840-8A95-72AC6CBE9DBD}"/>
              </a:ext>
            </a:extLst>
          </p:cNvPr>
          <p:cNvSpPr>
            <a:spLocks noGrp="1"/>
          </p:cNvSpPr>
          <p:nvPr>
            <p:ph type="title"/>
          </p:nvPr>
        </p:nvSpPr>
        <p:spPr/>
        <p:txBody>
          <a:bodyPr/>
          <a:lstStyle/>
          <a:p>
            <a:r>
              <a:rPr lang="en-US" dirty="0"/>
              <a:t>The EIC: A Unique Collider</a:t>
            </a:r>
          </a:p>
        </p:txBody>
      </p:sp>
      <p:sp>
        <p:nvSpPr>
          <p:cNvPr id="3" name="Date Placeholder 2">
            <a:extLst>
              <a:ext uri="{FF2B5EF4-FFF2-40B4-BE49-F238E27FC236}">
                <a16:creationId xmlns:a16="http://schemas.microsoft.com/office/drawing/2014/main" id="{5B45E0F4-0FCD-174B-863E-1BDD14E6A204}"/>
              </a:ext>
            </a:extLst>
          </p:cNvPr>
          <p:cNvSpPr>
            <a:spLocks noGrp="1"/>
          </p:cNvSpPr>
          <p:nvPr>
            <p:ph type="dt" sz="half" idx="10"/>
          </p:nvPr>
        </p:nvSpPr>
        <p:spPr/>
        <p:txBody>
          <a:bodyPr/>
          <a:lstStyle/>
          <a:p>
            <a:r>
              <a:rPr lang="en-US"/>
              <a:t>E.C. Aschenauer</a:t>
            </a:r>
            <a:endParaRPr lang="en-US" dirty="0"/>
          </a:p>
        </p:txBody>
      </p:sp>
      <p:sp>
        <p:nvSpPr>
          <p:cNvPr id="5" name="Slide Number Placeholder 4">
            <a:extLst>
              <a:ext uri="{FF2B5EF4-FFF2-40B4-BE49-F238E27FC236}">
                <a16:creationId xmlns:a16="http://schemas.microsoft.com/office/drawing/2014/main" id="{A3D3B1CB-5053-444A-A764-97CA0B6DBC0C}"/>
              </a:ext>
            </a:extLst>
          </p:cNvPr>
          <p:cNvSpPr>
            <a:spLocks noGrp="1"/>
          </p:cNvSpPr>
          <p:nvPr>
            <p:ph type="sldNum" sz="quarter" idx="12"/>
          </p:nvPr>
        </p:nvSpPr>
        <p:spPr/>
        <p:txBody>
          <a:bodyPr/>
          <a:lstStyle/>
          <a:p>
            <a:fld id="{893C5830-40F3-F04E-B2E3-10E6672BA8FF}" type="slidenum">
              <a:rPr lang="en-US" smtClean="0"/>
              <a:pPr/>
              <a:t>6</a:t>
            </a:fld>
            <a:endParaRPr lang="en-US"/>
          </a:p>
        </p:txBody>
      </p:sp>
      <p:cxnSp>
        <p:nvCxnSpPr>
          <p:cNvPr id="8" name="Straight Connector 7">
            <a:extLst>
              <a:ext uri="{FF2B5EF4-FFF2-40B4-BE49-F238E27FC236}">
                <a16:creationId xmlns:a16="http://schemas.microsoft.com/office/drawing/2014/main" id="{E9E7C077-BF62-914D-A5CB-6A5A52CC62D1}"/>
              </a:ext>
            </a:extLst>
          </p:cNvPr>
          <p:cNvCxnSpPr>
            <a:cxnSpLocks/>
          </p:cNvCxnSpPr>
          <p:nvPr/>
        </p:nvCxnSpPr>
        <p:spPr>
          <a:xfrm>
            <a:off x="4572000" y="522900"/>
            <a:ext cx="0" cy="5527857"/>
          </a:xfrm>
          <a:prstGeom prst="line">
            <a:avLst/>
          </a:prstGeom>
          <a:ln w="28575">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8A7FB0E-6B4C-5E44-B62B-750ECFE9AAB2}"/>
              </a:ext>
            </a:extLst>
          </p:cNvPr>
          <p:cNvCxnSpPr>
            <a:cxnSpLocks/>
          </p:cNvCxnSpPr>
          <p:nvPr/>
        </p:nvCxnSpPr>
        <p:spPr>
          <a:xfrm>
            <a:off x="192505" y="915720"/>
            <a:ext cx="8726323" cy="0"/>
          </a:xfrm>
          <a:prstGeom prst="line">
            <a:avLst/>
          </a:prstGeom>
          <a:ln w="28575">
            <a:solidFill>
              <a:srgbClr val="0432F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A850121-26E9-944C-8D16-BBA47F66AA0F}"/>
              </a:ext>
            </a:extLst>
          </p:cNvPr>
          <p:cNvSpPr txBox="1"/>
          <p:nvPr/>
        </p:nvSpPr>
        <p:spPr>
          <a:xfrm>
            <a:off x="1863748" y="500166"/>
            <a:ext cx="736099" cy="461665"/>
          </a:xfrm>
          <a:prstGeom prst="rect">
            <a:avLst/>
          </a:prstGeom>
          <a:noFill/>
        </p:spPr>
        <p:txBody>
          <a:bodyPr wrap="none" rtlCol="0">
            <a:spAutoFit/>
          </a:bodyPr>
          <a:lstStyle/>
          <a:p>
            <a:pPr algn="l"/>
            <a:r>
              <a:rPr lang="en-US" sz="2400" b="1" dirty="0">
                <a:solidFill>
                  <a:srgbClr val="0432FF"/>
                </a:solidFill>
                <a:latin typeface="Comic Sans MS" panose="030F0902030302020204" pitchFamily="66" charset="0"/>
              </a:rPr>
              <a:t>EIC</a:t>
            </a:r>
          </a:p>
        </p:txBody>
      </p:sp>
      <p:sp>
        <p:nvSpPr>
          <p:cNvPr id="12" name="TextBox 11">
            <a:extLst>
              <a:ext uri="{FF2B5EF4-FFF2-40B4-BE49-F238E27FC236}">
                <a16:creationId xmlns:a16="http://schemas.microsoft.com/office/drawing/2014/main" id="{25904204-91D5-4E4C-8529-B1156E2357B1}"/>
              </a:ext>
            </a:extLst>
          </p:cNvPr>
          <p:cNvSpPr txBox="1"/>
          <p:nvPr/>
        </p:nvSpPr>
        <p:spPr>
          <a:xfrm>
            <a:off x="5850556" y="508866"/>
            <a:ext cx="1863011" cy="461665"/>
          </a:xfrm>
          <a:prstGeom prst="rect">
            <a:avLst/>
          </a:prstGeom>
          <a:noFill/>
        </p:spPr>
        <p:txBody>
          <a:bodyPr wrap="none" rtlCol="0">
            <a:spAutoFit/>
          </a:bodyPr>
          <a:lstStyle/>
          <a:p>
            <a:pPr algn="l"/>
            <a:r>
              <a:rPr lang="en-US" sz="2400" b="1" dirty="0">
                <a:solidFill>
                  <a:srgbClr val="0432FF"/>
                </a:solidFill>
                <a:latin typeface="Comic Sans MS" panose="030F0902030302020204" pitchFamily="66" charset="0"/>
              </a:rPr>
              <a:t>LHC /RHIC</a:t>
            </a:r>
          </a:p>
        </p:txBody>
      </p:sp>
      <p:sp>
        <p:nvSpPr>
          <p:cNvPr id="13" name="TextBox 12">
            <a:extLst>
              <a:ext uri="{FF2B5EF4-FFF2-40B4-BE49-F238E27FC236}">
                <a16:creationId xmlns:a16="http://schemas.microsoft.com/office/drawing/2014/main" id="{198D8B9A-8F4D-D945-9DFF-AE34F1828941}"/>
              </a:ext>
            </a:extLst>
          </p:cNvPr>
          <p:cNvSpPr txBox="1"/>
          <p:nvPr/>
        </p:nvSpPr>
        <p:spPr>
          <a:xfrm>
            <a:off x="225172" y="1015066"/>
            <a:ext cx="4213013" cy="4862870"/>
          </a:xfrm>
          <a:prstGeom prst="rect">
            <a:avLst/>
          </a:prstGeom>
          <a:noFill/>
        </p:spPr>
        <p:txBody>
          <a:bodyPr wrap="none" rtlCol="0">
            <a:spAutoFit/>
          </a:bodyPr>
          <a:lstStyle/>
          <a:p>
            <a:pPr algn="l"/>
            <a:r>
              <a:rPr lang="en-US" sz="1600" dirty="0">
                <a:latin typeface="Comic Sans MS" panose="030F0902030302020204" pitchFamily="66" charset="0"/>
              </a:rPr>
              <a:t>collide different beam species: ep &amp; </a:t>
            </a:r>
            <a:r>
              <a:rPr lang="en-US" sz="1600" dirty="0" err="1">
                <a:latin typeface="Comic Sans MS" panose="030F0902030302020204" pitchFamily="66" charset="0"/>
              </a:rPr>
              <a:t>eA</a:t>
            </a:r>
            <a:endParaRPr lang="en-US" sz="1600" dirty="0">
              <a:latin typeface="Comic Sans MS" panose="030F0902030302020204" pitchFamily="66" charset="0"/>
            </a:endParaRPr>
          </a:p>
          <a:p>
            <a:pPr marL="285750" indent="-285750" algn="l">
              <a:buClr>
                <a:srgbClr val="0432FF"/>
              </a:buClr>
              <a:buFont typeface="Wingdings" pitchFamily="2" charset="2"/>
              <a:buChar char="à"/>
            </a:pPr>
            <a:r>
              <a:rPr lang="en-US" sz="1600" dirty="0">
                <a:latin typeface="Comic Sans MS" panose="030F0902030302020204" pitchFamily="66" charset="0"/>
                <a:sym typeface="Wingdings" pitchFamily="2" charset="2"/>
              </a:rPr>
              <a:t>consequences for beam backgrounds</a:t>
            </a:r>
          </a:p>
          <a:p>
            <a:pPr marL="742950" lvl="1" indent="-285750">
              <a:buClr>
                <a:srgbClr val="0432FF"/>
              </a:buClr>
              <a:buFont typeface="Wingdings" pitchFamily="2" charset="2"/>
              <a:buChar char="à"/>
            </a:pPr>
            <a:r>
              <a:rPr lang="en-US" sz="1600" dirty="0">
                <a:latin typeface="Comic Sans MS" panose="030F0902030302020204" pitchFamily="66" charset="0"/>
                <a:sym typeface="Wingdings" pitchFamily="2" charset="2"/>
              </a:rPr>
              <a:t>hadron beam backgrounds, </a:t>
            </a:r>
          </a:p>
          <a:p>
            <a:pPr lvl="1"/>
            <a:r>
              <a:rPr lang="en-US" sz="1600" dirty="0">
                <a:latin typeface="Comic Sans MS" panose="030F0902030302020204" pitchFamily="66" charset="0"/>
                <a:sym typeface="Wingdings" pitchFamily="2" charset="2"/>
              </a:rPr>
              <a:t>     i.e. beam gas events</a:t>
            </a:r>
          </a:p>
          <a:p>
            <a:pPr lvl="1"/>
            <a:r>
              <a:rPr lang="en-US" sz="1600" dirty="0">
                <a:solidFill>
                  <a:srgbClr val="0432FF"/>
                </a:solidFill>
                <a:latin typeface="Comic Sans MS" panose="030F0902030302020204" pitchFamily="66" charset="0"/>
                <a:sym typeface="Wingdings" pitchFamily="2" charset="2"/>
              </a:rPr>
              <a:t> </a:t>
            </a:r>
            <a:r>
              <a:rPr lang="en-US" sz="1600" dirty="0">
                <a:latin typeface="Comic Sans MS" panose="030F0902030302020204" pitchFamily="66" charset="0"/>
                <a:sym typeface="Wingdings" pitchFamily="2" charset="2"/>
              </a:rPr>
              <a:t>synchrotron radiation</a:t>
            </a:r>
            <a:endParaRPr lang="en-US" sz="1600" dirty="0">
              <a:latin typeface="Comic Sans MS" panose="030F0902030302020204" pitchFamily="66" charset="0"/>
            </a:endParaRPr>
          </a:p>
          <a:p>
            <a:pPr algn="l"/>
            <a:endParaRPr lang="en-US" sz="1000" dirty="0">
              <a:latin typeface="Comic Sans MS" panose="030F0902030302020204" pitchFamily="66" charset="0"/>
            </a:endParaRPr>
          </a:p>
          <a:p>
            <a:pPr algn="l"/>
            <a:r>
              <a:rPr lang="en-US" sz="1600" dirty="0">
                <a:latin typeface="Comic Sans MS" panose="030F0902030302020204" pitchFamily="66" charset="0"/>
              </a:rPr>
              <a:t>asymmetric beam energies</a:t>
            </a:r>
          </a:p>
          <a:p>
            <a:pPr marL="285750" indent="-285750" algn="l">
              <a:buClr>
                <a:srgbClr val="0432FF"/>
              </a:buClr>
              <a:buFont typeface="Wingdings" pitchFamily="2" charset="2"/>
              <a:buChar char="à"/>
            </a:pPr>
            <a:r>
              <a:rPr lang="en-US" sz="1600" dirty="0">
                <a:latin typeface="Comic Sans MS" panose="030F0902030302020204" pitchFamily="66" charset="0"/>
                <a:sym typeface="Wingdings" pitchFamily="2" charset="2"/>
              </a:rPr>
              <a:t>boosted kinematics </a:t>
            </a:r>
          </a:p>
          <a:p>
            <a:pPr marL="742950" lvl="1" indent="-285750">
              <a:buClr>
                <a:srgbClr val="0432FF"/>
              </a:buClr>
              <a:buFont typeface="Wingdings" pitchFamily="2" charset="2"/>
              <a:buChar char="à"/>
            </a:pPr>
            <a:r>
              <a:rPr lang="en-US" sz="1600" dirty="0">
                <a:latin typeface="Comic Sans MS" panose="030F0902030302020204" pitchFamily="66" charset="0"/>
                <a:sym typeface="Wingdings" pitchFamily="2" charset="2"/>
              </a:rPr>
              <a:t>high activity at high |</a:t>
            </a:r>
            <a:r>
              <a:rPr lang="en-US" sz="1600" dirty="0">
                <a:latin typeface="Symbol" pitchFamily="2" charset="2"/>
                <a:sym typeface="Wingdings" pitchFamily="2" charset="2"/>
              </a:rPr>
              <a:t>h</a:t>
            </a:r>
            <a:r>
              <a:rPr lang="en-US" sz="1600" dirty="0">
                <a:latin typeface="Comic Sans MS" panose="030F0902030302020204" pitchFamily="66" charset="0"/>
                <a:sym typeface="Wingdings" pitchFamily="2" charset="2"/>
              </a:rPr>
              <a:t>|</a:t>
            </a:r>
          </a:p>
          <a:p>
            <a:pPr>
              <a:buClr>
                <a:srgbClr val="0432FF"/>
              </a:buClr>
            </a:pPr>
            <a:endParaRPr lang="en-US" sz="1000" dirty="0">
              <a:latin typeface="Comic Sans MS" panose="030F0902030302020204" pitchFamily="66" charset="0"/>
              <a:sym typeface="Wingdings" pitchFamily="2" charset="2"/>
            </a:endParaRPr>
          </a:p>
          <a:p>
            <a:pPr>
              <a:buClr>
                <a:srgbClr val="0432FF"/>
              </a:buClr>
            </a:pPr>
            <a:r>
              <a:rPr lang="en-US" sz="1600" dirty="0">
                <a:latin typeface="Comic Sans MS" panose="030F0902030302020204" pitchFamily="66" charset="0"/>
                <a:sym typeface="Wingdings" pitchFamily="2" charset="2"/>
              </a:rPr>
              <a:t>Small bunch spacing:  &gt;= 9ns</a:t>
            </a:r>
          </a:p>
          <a:p>
            <a:pPr>
              <a:buClr>
                <a:srgbClr val="0432FF"/>
              </a:buClr>
            </a:pPr>
            <a:endParaRPr lang="en-US" sz="1000" dirty="0">
              <a:latin typeface="Comic Sans MS" panose="030F0902030302020204" pitchFamily="66" charset="0"/>
              <a:sym typeface="Wingdings" pitchFamily="2" charset="2"/>
            </a:endParaRPr>
          </a:p>
          <a:p>
            <a:pPr>
              <a:buClr>
                <a:srgbClr val="0432FF"/>
              </a:buClr>
            </a:pPr>
            <a:r>
              <a:rPr lang="en-US" sz="1600" dirty="0">
                <a:latin typeface="Comic Sans MS" panose="030F0902030302020204" pitchFamily="66" charset="0"/>
                <a:sym typeface="Wingdings" pitchFamily="2" charset="2"/>
              </a:rPr>
              <a:t>crossing angle: 25mrad</a:t>
            </a:r>
            <a:endParaRPr lang="en-US" sz="1600" dirty="0">
              <a:latin typeface="Comic Sans MS" panose="030F0902030302020204" pitchFamily="66" charset="0"/>
            </a:endParaRPr>
          </a:p>
          <a:p>
            <a:pPr marL="742950" lvl="1" indent="-285750">
              <a:buFont typeface="Wingdings" pitchFamily="2" charset="2"/>
              <a:buChar char="à"/>
            </a:pPr>
            <a:endParaRPr lang="en-US" sz="1000" dirty="0">
              <a:latin typeface="Comic Sans MS" panose="030F0902030302020204" pitchFamily="66" charset="0"/>
            </a:endParaRPr>
          </a:p>
          <a:p>
            <a:r>
              <a:rPr lang="en-US" sz="1600" dirty="0">
                <a:latin typeface="Comic Sans MS" panose="030F0902030302020204" pitchFamily="66" charset="0"/>
              </a:rPr>
              <a:t>wide range in center of mass energies</a:t>
            </a:r>
          </a:p>
          <a:p>
            <a:pPr marL="285750" indent="-285750">
              <a:buClr>
                <a:srgbClr val="0432FF"/>
              </a:buClr>
              <a:buFont typeface="Wingdings" pitchFamily="2" charset="2"/>
              <a:buChar char="à"/>
            </a:pPr>
            <a:r>
              <a:rPr lang="en-US" sz="1600" dirty="0">
                <a:latin typeface="Comic Sans MS" panose="030F0902030302020204" pitchFamily="66" charset="0"/>
                <a:sym typeface="Wingdings" pitchFamily="2" charset="2"/>
              </a:rPr>
              <a:t>factor 6</a:t>
            </a:r>
          </a:p>
          <a:p>
            <a:pPr>
              <a:buClr>
                <a:srgbClr val="0432FF"/>
              </a:buClr>
            </a:pPr>
            <a:endParaRPr lang="en-US" sz="1000" dirty="0">
              <a:latin typeface="Comic Sans MS" panose="030F0902030302020204" pitchFamily="66" charset="0"/>
              <a:sym typeface="Wingdings" pitchFamily="2" charset="2"/>
            </a:endParaRPr>
          </a:p>
          <a:p>
            <a:pPr>
              <a:buClr>
                <a:srgbClr val="0432FF"/>
              </a:buClr>
            </a:pPr>
            <a:endParaRPr lang="en-US" sz="1000" dirty="0">
              <a:latin typeface="Comic Sans MS" panose="030F0902030302020204" pitchFamily="66" charset="0"/>
              <a:sym typeface="Wingdings" pitchFamily="2" charset="2"/>
            </a:endParaRPr>
          </a:p>
          <a:p>
            <a:pPr>
              <a:buClr>
                <a:srgbClr val="0432FF"/>
              </a:buClr>
            </a:pPr>
            <a:endParaRPr lang="en-US" sz="1000" dirty="0">
              <a:latin typeface="Comic Sans MS" panose="030F0902030302020204" pitchFamily="66" charset="0"/>
              <a:sym typeface="Wingdings" pitchFamily="2" charset="2"/>
            </a:endParaRPr>
          </a:p>
          <a:p>
            <a:pPr>
              <a:buClr>
                <a:srgbClr val="0432FF"/>
              </a:buClr>
            </a:pPr>
            <a:endParaRPr lang="en-US" sz="1000" dirty="0">
              <a:latin typeface="Comic Sans MS" panose="030F0902030302020204" pitchFamily="66" charset="0"/>
              <a:sym typeface="Wingdings" pitchFamily="2" charset="2"/>
            </a:endParaRPr>
          </a:p>
          <a:p>
            <a:pPr>
              <a:buClr>
                <a:srgbClr val="0432FF"/>
              </a:buClr>
            </a:pPr>
            <a:r>
              <a:rPr lang="en-US" sz="1600" dirty="0">
                <a:latin typeface="Comic Sans MS" panose="030F0902030302020204" pitchFamily="66" charset="0"/>
                <a:sym typeface="Wingdings" pitchFamily="2" charset="2"/>
              </a:rPr>
              <a:t>both beams are polarized</a:t>
            </a:r>
          </a:p>
          <a:p>
            <a:pPr>
              <a:buClr>
                <a:srgbClr val="0432FF"/>
              </a:buClr>
            </a:pPr>
            <a:r>
              <a:rPr lang="en-US" sz="1600" dirty="0">
                <a:latin typeface="Comic Sans MS" panose="030F0902030302020204" pitchFamily="66" charset="0"/>
                <a:sym typeface="Wingdings" pitchFamily="2" charset="2"/>
              </a:rPr>
              <a:t> stat uncertainty: </a:t>
            </a:r>
            <a:r>
              <a:rPr lang="en-US" sz="1600" b="1" i="1" dirty="0">
                <a:latin typeface="Comic Sans MS" panose="030F0902030302020204" pitchFamily="66" charset="0"/>
                <a:sym typeface="Symbol" charset="2"/>
              </a:rPr>
              <a:t>~ 1/(P</a:t>
            </a:r>
            <a:r>
              <a:rPr lang="en-US" sz="1600" b="1" i="1" baseline="-25000" dirty="0">
                <a:latin typeface="Comic Sans MS" panose="030F0902030302020204" pitchFamily="66" charset="0"/>
                <a:sym typeface="Symbol" charset="2"/>
              </a:rPr>
              <a:t>1</a:t>
            </a:r>
            <a:r>
              <a:rPr lang="en-US" sz="1600" b="1" i="1" dirty="0">
                <a:latin typeface="Comic Sans MS" panose="030F0902030302020204" pitchFamily="66" charset="0"/>
                <a:sym typeface="Symbol" charset="2"/>
              </a:rPr>
              <a:t>P</a:t>
            </a:r>
            <a:r>
              <a:rPr lang="en-US" sz="1600" b="1" i="1" baseline="-25000" dirty="0">
                <a:latin typeface="Comic Sans MS" panose="030F0902030302020204" pitchFamily="66" charset="0"/>
                <a:sym typeface="Symbol" charset="2"/>
              </a:rPr>
              <a:t>2</a:t>
            </a:r>
            <a:r>
              <a:rPr lang="en-US" sz="1600" b="1" i="1" baseline="38000" dirty="0">
                <a:latin typeface="Comic Sans MS" panose="030F0902030302020204" pitchFamily="66" charset="0"/>
                <a:sym typeface="Symbol" charset="2"/>
              </a:rPr>
              <a:t> </a:t>
            </a:r>
            <a:r>
              <a:rPr lang="en-US" sz="1600" b="1" i="1" dirty="0">
                <a:latin typeface="Comic Sans MS" panose="030F0902030302020204" pitchFamily="66" charset="0"/>
                <a:sym typeface="Symbol" charset="2"/>
              </a:rPr>
              <a:t>(L </a:t>
            </a:r>
            <a:r>
              <a:rPr lang="en-US" sz="1600" b="1" i="1" dirty="0" err="1">
                <a:latin typeface="Comic Sans MS" panose="030F0902030302020204" pitchFamily="66" charset="0"/>
                <a:sym typeface="Symbol" charset="2"/>
              </a:rPr>
              <a:t>dt</a:t>
            </a:r>
            <a:r>
              <a:rPr lang="en-US" sz="1600" b="1" i="1" dirty="0">
                <a:latin typeface="Comic Sans MS" panose="030F0902030302020204" pitchFamily="66" charset="0"/>
                <a:sym typeface="Symbol" charset="2"/>
              </a:rPr>
              <a:t> )</a:t>
            </a:r>
            <a:r>
              <a:rPr lang="en-US" sz="1600" b="1" i="1" baseline="38000" dirty="0">
                <a:latin typeface="Comic Sans MS" panose="030F0902030302020204" pitchFamily="66" charset="0"/>
                <a:sym typeface="Symbol" charset="2"/>
              </a:rPr>
              <a:t>1/2</a:t>
            </a:r>
            <a:r>
              <a:rPr lang="en-US" sz="1600" b="1" i="1" dirty="0">
                <a:latin typeface="Comic Sans MS" panose="030F0902030302020204" pitchFamily="66" charset="0"/>
                <a:sym typeface="Symbol" charset="2"/>
              </a:rPr>
              <a:t>)</a:t>
            </a:r>
            <a:r>
              <a:rPr lang="en-US" sz="1600" b="1" dirty="0">
                <a:latin typeface="Comic Sans MS" panose="030F0902030302020204" pitchFamily="66" charset="0"/>
                <a:sym typeface="Symbol" charset="2"/>
              </a:rPr>
              <a:t> </a:t>
            </a:r>
            <a:endParaRPr lang="en-US" sz="1600" dirty="0">
              <a:latin typeface="Comic Sans MS" panose="030F0902030302020204" pitchFamily="66" charset="0"/>
              <a:sym typeface="Wingdings" pitchFamily="2" charset="2"/>
            </a:endParaRPr>
          </a:p>
        </p:txBody>
      </p:sp>
      <p:sp>
        <p:nvSpPr>
          <p:cNvPr id="14" name="TextBox 13">
            <a:extLst>
              <a:ext uri="{FF2B5EF4-FFF2-40B4-BE49-F238E27FC236}">
                <a16:creationId xmlns:a16="http://schemas.microsoft.com/office/drawing/2014/main" id="{F86E655D-7234-2C4A-AC2D-BFB3E2EEC81F}"/>
              </a:ext>
            </a:extLst>
          </p:cNvPr>
          <p:cNvSpPr txBox="1"/>
          <p:nvPr/>
        </p:nvSpPr>
        <p:spPr>
          <a:xfrm>
            <a:off x="4692991" y="1003221"/>
            <a:ext cx="4562467" cy="4801314"/>
          </a:xfrm>
          <a:prstGeom prst="rect">
            <a:avLst/>
          </a:prstGeom>
          <a:noFill/>
        </p:spPr>
        <p:txBody>
          <a:bodyPr wrap="none" rtlCol="0">
            <a:spAutoFit/>
          </a:bodyPr>
          <a:lstStyle/>
          <a:p>
            <a:pPr algn="l"/>
            <a:r>
              <a:rPr lang="en-US" sz="1600" dirty="0">
                <a:latin typeface="Comic Sans MS" panose="030F0902030302020204" pitchFamily="66" charset="0"/>
              </a:rPr>
              <a:t>collide the same beam species: pp, </a:t>
            </a:r>
            <a:r>
              <a:rPr lang="en-US" sz="1600" dirty="0" err="1">
                <a:latin typeface="Comic Sans MS" panose="030F0902030302020204" pitchFamily="66" charset="0"/>
              </a:rPr>
              <a:t>pA</a:t>
            </a:r>
            <a:r>
              <a:rPr lang="en-US" sz="1600" dirty="0">
                <a:latin typeface="Comic Sans MS" panose="030F0902030302020204" pitchFamily="66" charset="0"/>
              </a:rPr>
              <a:t>, AA</a:t>
            </a:r>
          </a:p>
          <a:p>
            <a:r>
              <a:rPr lang="en-US" sz="1600" dirty="0">
                <a:solidFill>
                  <a:srgbClr val="0432FF"/>
                </a:solidFill>
                <a:latin typeface="Comic Sans MS" panose="030F0902030302020204" pitchFamily="66" charset="0"/>
                <a:sym typeface="Wingdings" pitchFamily="2" charset="2"/>
              </a:rPr>
              <a:t></a:t>
            </a:r>
            <a:r>
              <a:rPr lang="en-US" sz="1600" dirty="0">
                <a:latin typeface="Comic Sans MS" panose="030F0902030302020204" pitchFamily="66" charset="0"/>
                <a:sym typeface="Wingdings" pitchFamily="2" charset="2"/>
              </a:rPr>
              <a:t> beam backgrounds</a:t>
            </a:r>
          </a:p>
          <a:p>
            <a:pPr marL="742950" lvl="1" indent="-285750">
              <a:buClr>
                <a:srgbClr val="0432FF"/>
              </a:buClr>
              <a:buFont typeface="Wingdings" pitchFamily="2" charset="2"/>
              <a:buChar char="à"/>
            </a:pPr>
            <a:r>
              <a:rPr lang="en-US" sz="1600" dirty="0">
                <a:latin typeface="Comic Sans MS" panose="030F0902030302020204" pitchFamily="66" charset="0"/>
                <a:sym typeface="Wingdings" pitchFamily="2" charset="2"/>
              </a:rPr>
              <a:t>hadron beam backgrounds, </a:t>
            </a:r>
          </a:p>
          <a:p>
            <a:pPr lvl="1"/>
            <a:r>
              <a:rPr lang="en-US" sz="1600" dirty="0">
                <a:latin typeface="Comic Sans MS" panose="030F0902030302020204" pitchFamily="66" charset="0"/>
                <a:sym typeface="Wingdings" pitchFamily="2" charset="2"/>
              </a:rPr>
              <a:t>     i.e. beam gas events, high pile up</a:t>
            </a:r>
          </a:p>
          <a:p>
            <a:pPr algn="l"/>
            <a:endParaRPr lang="en-US" sz="1600" dirty="0">
              <a:latin typeface="Comic Sans MS" panose="030F0902030302020204" pitchFamily="66" charset="0"/>
            </a:endParaRPr>
          </a:p>
          <a:p>
            <a:pPr algn="l"/>
            <a:endParaRPr lang="en-US" sz="1000" dirty="0">
              <a:latin typeface="Comic Sans MS" panose="030F0902030302020204" pitchFamily="66" charset="0"/>
            </a:endParaRPr>
          </a:p>
          <a:p>
            <a:pPr algn="l"/>
            <a:r>
              <a:rPr lang="en-US" sz="1600" dirty="0">
                <a:latin typeface="Comic Sans MS" panose="030F0902030302020204" pitchFamily="66" charset="0"/>
              </a:rPr>
              <a:t>symmetric beam energies</a:t>
            </a:r>
          </a:p>
          <a:p>
            <a:pPr marL="285750" indent="-285750">
              <a:buClr>
                <a:srgbClr val="0432FF"/>
              </a:buClr>
              <a:buFont typeface="Wingdings" pitchFamily="2" charset="2"/>
              <a:buChar char="à"/>
            </a:pPr>
            <a:r>
              <a:rPr lang="en-US" sz="1600" dirty="0">
                <a:latin typeface="Comic Sans MS" panose="030F0902030302020204" pitchFamily="66" charset="0"/>
                <a:sym typeface="Wingdings" pitchFamily="2" charset="2"/>
              </a:rPr>
              <a:t>kinematics is not boosted</a:t>
            </a:r>
          </a:p>
          <a:p>
            <a:pPr marL="742950" lvl="1" indent="-285750">
              <a:buClr>
                <a:srgbClr val="0432FF"/>
              </a:buClr>
              <a:buFont typeface="Wingdings" pitchFamily="2" charset="2"/>
              <a:buChar char="à"/>
            </a:pPr>
            <a:r>
              <a:rPr lang="en-US" sz="1600" dirty="0">
                <a:latin typeface="Comic Sans MS" panose="030F0902030302020204" pitchFamily="66" charset="0"/>
                <a:sym typeface="Wingdings" pitchFamily="2" charset="2"/>
              </a:rPr>
              <a:t>most activity at midrapidity</a:t>
            </a:r>
          </a:p>
          <a:p>
            <a:pPr marL="742950" lvl="1" indent="-285750">
              <a:buFont typeface="Wingdings" pitchFamily="2" charset="2"/>
              <a:buChar char="à"/>
            </a:pPr>
            <a:endParaRPr lang="en-US" sz="1000" dirty="0">
              <a:latin typeface="Comic Sans MS" panose="030F0902030302020204" pitchFamily="66" charset="0"/>
              <a:sym typeface="Wingdings" pitchFamily="2" charset="2"/>
            </a:endParaRPr>
          </a:p>
          <a:p>
            <a:r>
              <a:rPr lang="en-US" sz="1600" dirty="0">
                <a:latin typeface="Comic Sans MS" panose="030F0902030302020204" pitchFamily="66" charset="0"/>
              </a:rPr>
              <a:t>moderate bunch spacing: 25 ns</a:t>
            </a:r>
          </a:p>
          <a:p>
            <a:endParaRPr lang="en-US" sz="1000" dirty="0">
              <a:latin typeface="Comic Sans MS" panose="030F0902030302020204" pitchFamily="66" charset="0"/>
            </a:endParaRPr>
          </a:p>
          <a:p>
            <a:r>
              <a:rPr lang="en-US" sz="1600" dirty="0">
                <a:latin typeface="Comic Sans MS" panose="030F0902030302020204" pitchFamily="66" charset="0"/>
              </a:rPr>
              <a:t>no crossing angle yet</a:t>
            </a:r>
          </a:p>
          <a:p>
            <a:endParaRPr lang="en-US" sz="1000" dirty="0">
              <a:latin typeface="Comic Sans MS" panose="030F0902030302020204" pitchFamily="66" charset="0"/>
            </a:endParaRPr>
          </a:p>
          <a:p>
            <a:r>
              <a:rPr lang="en-US" sz="1600" dirty="0">
                <a:latin typeface="Comic Sans MS" panose="030F0902030302020204" pitchFamily="66" charset="0"/>
                <a:sym typeface="Wingdings" pitchFamily="2" charset="2"/>
              </a:rPr>
              <a:t>LHC </a:t>
            </a:r>
            <a:r>
              <a:rPr lang="en-US" sz="1600" dirty="0">
                <a:latin typeface="Comic Sans MS" panose="030F0902030302020204" pitchFamily="66" charset="0"/>
              </a:rPr>
              <a:t>limited range in center of mass energies</a:t>
            </a:r>
          </a:p>
          <a:p>
            <a:pPr marL="285750" indent="-285750">
              <a:buClr>
                <a:srgbClr val="0432FF"/>
              </a:buClr>
              <a:buFont typeface="Wingdings" pitchFamily="2" charset="2"/>
              <a:buChar char="à"/>
            </a:pPr>
            <a:r>
              <a:rPr lang="en-US" sz="1600" dirty="0">
                <a:latin typeface="Comic Sans MS" panose="030F0902030302020204" pitchFamily="66" charset="0"/>
                <a:sym typeface="Wingdings" pitchFamily="2" charset="2"/>
              </a:rPr>
              <a:t>factor 2</a:t>
            </a:r>
          </a:p>
          <a:p>
            <a:pPr>
              <a:buClr>
                <a:srgbClr val="0432FF"/>
              </a:buClr>
            </a:pPr>
            <a:r>
              <a:rPr lang="en-US" sz="1600" dirty="0">
                <a:latin typeface="Comic Sans MS" panose="030F0902030302020204" pitchFamily="66" charset="0"/>
                <a:sym typeface="Wingdings" pitchFamily="2" charset="2"/>
              </a:rPr>
              <a:t>RHIC wide </a:t>
            </a:r>
            <a:r>
              <a:rPr lang="en-US" sz="1600" dirty="0">
                <a:latin typeface="Comic Sans MS" panose="030F0902030302020204" pitchFamily="66" charset="0"/>
              </a:rPr>
              <a:t>range in center of mass energies </a:t>
            </a:r>
            <a:r>
              <a:rPr lang="en-US" sz="1600" dirty="0">
                <a:latin typeface="Comic Sans MS" panose="030F0902030302020204" pitchFamily="66" charset="0"/>
                <a:sym typeface="Wingdings" pitchFamily="2" charset="2"/>
              </a:rPr>
              <a:t>: </a:t>
            </a:r>
          </a:p>
          <a:p>
            <a:pPr>
              <a:buClr>
                <a:srgbClr val="0432FF"/>
              </a:buClr>
            </a:pPr>
            <a:r>
              <a:rPr lang="en-US" sz="1600" dirty="0">
                <a:solidFill>
                  <a:srgbClr val="0432FF"/>
                </a:solidFill>
                <a:latin typeface="Comic Sans MS" panose="030F0902030302020204" pitchFamily="66" charset="0"/>
                <a:sym typeface="Wingdings" pitchFamily="2" charset="2"/>
              </a:rPr>
              <a:t></a:t>
            </a:r>
            <a:r>
              <a:rPr lang="en-US" sz="1600" dirty="0">
                <a:latin typeface="Comic Sans MS" panose="030F0902030302020204" pitchFamily="66" charset="0"/>
                <a:sym typeface="Wingdings" pitchFamily="2" charset="2"/>
              </a:rPr>
              <a:t> factor 26 in AA and 8 in pp</a:t>
            </a:r>
          </a:p>
          <a:p>
            <a:pPr marL="285750" indent="-285750">
              <a:buClr>
                <a:srgbClr val="0432FF"/>
              </a:buClr>
              <a:buFont typeface="Wingdings" pitchFamily="2" charset="2"/>
              <a:buChar char="à"/>
            </a:pPr>
            <a:endParaRPr lang="en-US" sz="1000" dirty="0">
              <a:latin typeface="Comic Sans MS" panose="030F0902030302020204" pitchFamily="66" charset="0"/>
              <a:sym typeface="Wingdings" pitchFamily="2" charset="2"/>
            </a:endParaRPr>
          </a:p>
          <a:p>
            <a:pPr>
              <a:buClr>
                <a:srgbClr val="0432FF"/>
              </a:buClr>
            </a:pPr>
            <a:r>
              <a:rPr lang="en-US" sz="1600" dirty="0">
                <a:latin typeface="Comic Sans MS" panose="030F0902030302020204" pitchFamily="66" charset="0"/>
                <a:sym typeface="Wingdings" pitchFamily="2" charset="2"/>
              </a:rPr>
              <a:t>no beam polarization</a:t>
            </a:r>
          </a:p>
          <a:p>
            <a:r>
              <a:rPr lang="en-US" sz="1600" dirty="0">
                <a:latin typeface="Comic Sans MS" panose="030F0902030302020204" pitchFamily="66" charset="0"/>
                <a:sym typeface="Wingdings" pitchFamily="2" charset="2"/>
              </a:rPr>
              <a:t> stat uncertainty: ~1/</a:t>
            </a:r>
            <a:r>
              <a:rPr lang="en-US" sz="1600" b="1" i="1" dirty="0">
                <a:latin typeface="Comic Sans MS" panose="030F0902030302020204" pitchFamily="66" charset="0"/>
                <a:sym typeface="Symbol" charset="2"/>
              </a:rPr>
              <a:t>(L </a:t>
            </a:r>
            <a:r>
              <a:rPr lang="en-US" sz="1600" b="1" i="1" dirty="0" err="1">
                <a:latin typeface="Comic Sans MS" panose="030F0902030302020204" pitchFamily="66" charset="0"/>
                <a:sym typeface="Symbol" charset="2"/>
              </a:rPr>
              <a:t>dt</a:t>
            </a:r>
            <a:r>
              <a:rPr lang="en-US" sz="1600" b="1" i="1" dirty="0">
                <a:latin typeface="Comic Sans MS" panose="030F0902030302020204" pitchFamily="66" charset="0"/>
                <a:sym typeface="Symbol" charset="2"/>
              </a:rPr>
              <a:t> )</a:t>
            </a:r>
            <a:r>
              <a:rPr lang="en-US" sz="1600" b="1" i="1" baseline="38000" dirty="0">
                <a:latin typeface="Comic Sans MS" panose="030F0902030302020204" pitchFamily="66" charset="0"/>
                <a:sym typeface="Symbol" charset="2"/>
              </a:rPr>
              <a:t>1/2</a:t>
            </a:r>
            <a:endParaRPr lang="en-US" sz="1600" dirty="0">
              <a:latin typeface="Comic Sans MS" panose="030F0902030302020204" pitchFamily="66" charset="0"/>
              <a:sym typeface="Wingdings" pitchFamily="2" charset="2"/>
            </a:endParaRPr>
          </a:p>
        </p:txBody>
      </p:sp>
      <p:sp>
        <p:nvSpPr>
          <p:cNvPr id="20" name="Curved Right Arrow 19">
            <a:extLst>
              <a:ext uri="{FF2B5EF4-FFF2-40B4-BE49-F238E27FC236}">
                <a16:creationId xmlns:a16="http://schemas.microsoft.com/office/drawing/2014/main" id="{DA42FB49-25E3-8949-A1DB-677404CBF4C9}"/>
              </a:ext>
            </a:extLst>
          </p:cNvPr>
          <p:cNvSpPr/>
          <p:nvPr/>
        </p:nvSpPr>
        <p:spPr bwMode="auto">
          <a:xfrm>
            <a:off x="22532" y="5873300"/>
            <a:ext cx="558800"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 name="TextBox 20">
            <a:extLst>
              <a:ext uri="{FF2B5EF4-FFF2-40B4-BE49-F238E27FC236}">
                <a16:creationId xmlns:a16="http://schemas.microsoft.com/office/drawing/2014/main" id="{A9EDB492-0725-A04D-A841-2E0E6602DC3F}"/>
              </a:ext>
            </a:extLst>
          </p:cNvPr>
          <p:cNvSpPr txBox="1"/>
          <p:nvPr/>
        </p:nvSpPr>
        <p:spPr>
          <a:xfrm>
            <a:off x="516788" y="6050988"/>
            <a:ext cx="8666155" cy="369332"/>
          </a:xfrm>
          <a:prstGeom prst="rect">
            <a:avLst/>
          </a:prstGeom>
          <a:noFill/>
        </p:spPr>
        <p:txBody>
          <a:bodyPr wrap="none" rtlCol="0">
            <a:spAutoFit/>
          </a:bodyPr>
          <a:lstStyle/>
          <a:p>
            <a:pPr algn="l"/>
            <a:r>
              <a:rPr lang="en-US" b="1" dirty="0">
                <a:solidFill>
                  <a:srgbClr val="0432FF"/>
                </a:solidFill>
                <a:latin typeface="Comic Sans MS" panose="030F0902030302020204" pitchFamily="66" charset="0"/>
              </a:rPr>
              <a:t>Differences impact detector acceptance and possible detector technologies</a:t>
            </a:r>
          </a:p>
        </p:txBody>
      </p:sp>
    </p:spTree>
    <p:extLst>
      <p:ext uri="{BB962C8B-B14F-4D97-AF65-F5344CB8AC3E}">
        <p14:creationId xmlns:p14="http://schemas.microsoft.com/office/powerpoint/2010/main" val="29759867"/>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26D520-4C8A-4946-92B1-16C3A5451ABA}"/>
              </a:ext>
            </a:extLst>
          </p:cNvPr>
          <p:cNvSpPr>
            <a:spLocks noGrp="1"/>
          </p:cNvSpPr>
          <p:nvPr>
            <p:ph type="title"/>
          </p:nvPr>
        </p:nvSpPr>
        <p:spPr>
          <a:xfrm>
            <a:off x="0" y="10160"/>
            <a:ext cx="9144000" cy="641725"/>
          </a:xfrm>
        </p:spPr>
        <p:txBody>
          <a:bodyPr>
            <a:normAutofit/>
          </a:bodyPr>
          <a:lstStyle/>
          <a:p>
            <a:r>
              <a:rPr lang="en-US" dirty="0"/>
              <a:t>General Purpose Detector in EIC-CDR</a:t>
            </a:r>
            <a:endParaRPr lang="en-US" dirty="0">
              <a:latin typeface="+mj-lt"/>
            </a:endParaRPr>
          </a:p>
        </p:txBody>
      </p:sp>
      <p:sp>
        <p:nvSpPr>
          <p:cNvPr id="4" name="Slide Number Placeholder 3">
            <a:extLst>
              <a:ext uri="{FF2B5EF4-FFF2-40B4-BE49-F238E27FC236}">
                <a16:creationId xmlns:a16="http://schemas.microsoft.com/office/drawing/2014/main" id="{3BCCAED5-F919-DD41-AB17-07D7079E0E78}"/>
              </a:ext>
            </a:extLst>
          </p:cNvPr>
          <p:cNvSpPr>
            <a:spLocks noGrp="1"/>
          </p:cNvSpPr>
          <p:nvPr>
            <p:ph type="sldNum" sz="quarter" idx="12"/>
          </p:nvPr>
        </p:nvSpPr>
        <p:spPr/>
        <p:txBody>
          <a:bodyPr/>
          <a:lstStyle/>
          <a:p>
            <a:fld id="{893C5830-40F3-F04E-B2E3-10E6672BA8FF}" type="slidenum">
              <a:rPr lang="en-US" smtClean="0"/>
              <a:pPr/>
              <a:t>7</a:t>
            </a:fld>
            <a:endParaRPr lang="en-US"/>
          </a:p>
        </p:txBody>
      </p:sp>
      <p:sp>
        <p:nvSpPr>
          <p:cNvPr id="6" name="Rounded Rectangle 5">
            <a:extLst>
              <a:ext uri="{FF2B5EF4-FFF2-40B4-BE49-F238E27FC236}">
                <a16:creationId xmlns:a16="http://schemas.microsoft.com/office/drawing/2014/main" id="{F3CDC5CA-7E02-4EEA-BD36-B67E70720637}"/>
              </a:ext>
            </a:extLst>
          </p:cNvPr>
          <p:cNvSpPr/>
          <p:nvPr/>
        </p:nvSpPr>
        <p:spPr bwMode="auto">
          <a:xfrm>
            <a:off x="533400" y="1190625"/>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pic>
        <p:nvPicPr>
          <p:cNvPr id="7" name="Picture 6">
            <a:extLst>
              <a:ext uri="{FF2B5EF4-FFF2-40B4-BE49-F238E27FC236}">
                <a16:creationId xmlns:a16="http://schemas.microsoft.com/office/drawing/2014/main" id="{2E0944AE-1E30-4D4F-9D42-EAC0B75B9C4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453" y="569984"/>
            <a:ext cx="4631673" cy="4970650"/>
          </a:xfrm>
          <a:prstGeom prst="rect">
            <a:avLst/>
          </a:prstGeom>
          <a:effectLst>
            <a:outerShdw blurRad="50800" dist="38100" dir="2700000" algn="tl" rotWithShape="0">
              <a:prstClr val="black">
                <a:alpha val="40000"/>
              </a:prstClr>
            </a:outerShdw>
          </a:effectLst>
        </p:spPr>
      </p:pic>
      <p:grpSp>
        <p:nvGrpSpPr>
          <p:cNvPr id="2" name="Group 1">
            <a:extLst>
              <a:ext uri="{FF2B5EF4-FFF2-40B4-BE49-F238E27FC236}">
                <a16:creationId xmlns:a16="http://schemas.microsoft.com/office/drawing/2014/main" id="{D24B1D0D-0A80-4741-884B-37571156B1FB}"/>
              </a:ext>
            </a:extLst>
          </p:cNvPr>
          <p:cNvGrpSpPr/>
          <p:nvPr/>
        </p:nvGrpSpPr>
        <p:grpSpPr>
          <a:xfrm>
            <a:off x="-1896734" y="5563633"/>
            <a:ext cx="4363828" cy="1200329"/>
            <a:chOff x="782329" y="4934753"/>
            <a:chExt cx="4363828" cy="1200329"/>
          </a:xfrm>
        </p:grpSpPr>
        <p:cxnSp>
          <p:nvCxnSpPr>
            <p:cNvPr id="9" name="Straight Connector 8">
              <a:extLst>
                <a:ext uri="{FF2B5EF4-FFF2-40B4-BE49-F238E27FC236}">
                  <a16:creationId xmlns:a16="http://schemas.microsoft.com/office/drawing/2014/main" id="{7521B08D-1BD1-4AB7-8FCE-4726207D5B59}"/>
                </a:ext>
              </a:extLst>
            </p:cNvPr>
            <p:cNvCxnSpPr/>
            <p:nvPr/>
          </p:nvCxnSpPr>
          <p:spPr>
            <a:xfrm>
              <a:off x="4585465" y="5090000"/>
              <a:ext cx="560692" cy="0"/>
            </a:xfrm>
            <a:prstGeom prst="line">
              <a:avLst/>
            </a:prstGeom>
            <a:ln w="76200">
              <a:solidFill>
                <a:srgbClr val="A6A2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F74A3A-5190-46C5-994D-360D9AB3FF2D}"/>
                </a:ext>
              </a:extLst>
            </p:cNvPr>
            <p:cNvCxnSpPr/>
            <p:nvPr/>
          </p:nvCxnSpPr>
          <p:spPr>
            <a:xfrm>
              <a:off x="4585465" y="5090000"/>
              <a:ext cx="56069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3ED5D81-61C7-4353-8275-0F117E2279DA}"/>
                </a:ext>
              </a:extLst>
            </p:cNvPr>
            <p:cNvCxnSpPr>
              <a:cxnSpLocks/>
            </p:cNvCxnSpPr>
            <p:nvPr/>
          </p:nvCxnSpPr>
          <p:spPr>
            <a:xfrm>
              <a:off x="4572000" y="5278281"/>
              <a:ext cx="560692"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EF69C0C-306E-4B21-928C-306592AEACA6}"/>
                </a:ext>
              </a:extLst>
            </p:cNvPr>
            <p:cNvCxnSpPr>
              <a:cxnSpLocks/>
            </p:cNvCxnSpPr>
            <p:nvPr/>
          </p:nvCxnSpPr>
          <p:spPr>
            <a:xfrm>
              <a:off x="4572000" y="5278281"/>
              <a:ext cx="550941" cy="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BE4790-39A1-4527-A6E2-C40C01033F9A}"/>
                </a:ext>
              </a:extLst>
            </p:cNvPr>
            <p:cNvCxnSpPr>
              <a:cxnSpLocks/>
            </p:cNvCxnSpPr>
            <p:nvPr/>
          </p:nvCxnSpPr>
          <p:spPr>
            <a:xfrm>
              <a:off x="4562248" y="5443353"/>
              <a:ext cx="560692" cy="0"/>
            </a:xfrm>
            <a:prstGeom prst="line">
              <a:avLst/>
            </a:prstGeom>
            <a:ln w="57150">
              <a:solidFill>
                <a:srgbClr val="A8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E6A942-AAD1-4E7C-922C-3F5A9C027B13}"/>
                </a:ext>
              </a:extLst>
            </p:cNvPr>
            <p:cNvCxnSpPr/>
            <p:nvPr/>
          </p:nvCxnSpPr>
          <p:spPr>
            <a:xfrm>
              <a:off x="4562249" y="5445682"/>
              <a:ext cx="5606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36A37D-D28B-4E22-8C3E-A9255A43009E}"/>
                </a:ext>
              </a:extLst>
            </p:cNvPr>
            <p:cNvCxnSpPr>
              <a:cxnSpLocks/>
            </p:cNvCxnSpPr>
            <p:nvPr/>
          </p:nvCxnSpPr>
          <p:spPr>
            <a:xfrm>
              <a:off x="4567124" y="5725150"/>
              <a:ext cx="56069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035584B-67C1-4475-84EE-07799BB07C37}"/>
                </a:ext>
              </a:extLst>
            </p:cNvPr>
            <p:cNvCxnSpPr>
              <a:cxnSpLocks/>
            </p:cNvCxnSpPr>
            <p:nvPr/>
          </p:nvCxnSpPr>
          <p:spPr>
            <a:xfrm>
              <a:off x="4572000" y="5721266"/>
              <a:ext cx="550942" cy="621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0EF2CFC-AB26-48EA-84F2-FA195762F82C}"/>
                </a:ext>
              </a:extLst>
            </p:cNvPr>
            <p:cNvCxnSpPr>
              <a:cxnSpLocks/>
            </p:cNvCxnSpPr>
            <p:nvPr/>
          </p:nvCxnSpPr>
          <p:spPr>
            <a:xfrm>
              <a:off x="4567124" y="6005003"/>
              <a:ext cx="560692" cy="0"/>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5E50C9-B0DA-4314-B643-0C0B3D9847A2}"/>
                </a:ext>
              </a:extLst>
            </p:cNvPr>
            <p:cNvCxnSpPr>
              <a:cxnSpLocks/>
            </p:cNvCxnSpPr>
            <p:nvPr/>
          </p:nvCxnSpPr>
          <p:spPr>
            <a:xfrm>
              <a:off x="4572000" y="6001120"/>
              <a:ext cx="555816" cy="38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B72D190-9B0B-4970-A3F2-2908F4981EAE}"/>
                </a:ext>
              </a:extLst>
            </p:cNvPr>
            <p:cNvSpPr txBox="1"/>
            <p:nvPr/>
          </p:nvSpPr>
          <p:spPr>
            <a:xfrm>
              <a:off x="782329" y="4934753"/>
              <a:ext cx="3836983" cy="1200329"/>
            </a:xfrm>
            <a:prstGeom prst="rect">
              <a:avLst/>
            </a:prstGeom>
            <a:noFill/>
          </p:spPr>
          <p:txBody>
            <a:bodyPr wrap="square" rtlCol="0">
              <a:spAutoFit/>
            </a:bodyPr>
            <a:lstStyle/>
            <a:p>
              <a:pPr algn="r"/>
              <a:r>
                <a:rPr lang="en-US" sz="1200" dirty="0">
                  <a:latin typeface="+mj-lt"/>
                </a:rPr>
                <a:t>          Hadron Storage Ring</a:t>
              </a:r>
            </a:p>
            <a:p>
              <a:pPr algn="r"/>
              <a:r>
                <a:rPr lang="en-US" sz="1200" dirty="0">
                  <a:latin typeface="+mj-lt"/>
                </a:rPr>
                <a:t>          Electron Storage Ring</a:t>
              </a:r>
            </a:p>
            <a:p>
              <a:pPr algn="r"/>
              <a:r>
                <a:rPr lang="en-US" sz="1200" dirty="0">
                  <a:latin typeface="+mj-lt"/>
                </a:rPr>
                <a:t>          Electron Injector Synchrotron</a:t>
              </a:r>
            </a:p>
            <a:p>
              <a:pPr algn="r"/>
              <a:r>
                <a:rPr lang="en-US" sz="1200" dirty="0">
                  <a:latin typeface="+mj-lt"/>
                </a:rPr>
                <a:t>          Possible on-energy Hadron </a:t>
              </a:r>
            </a:p>
            <a:p>
              <a:pPr algn="r"/>
              <a:r>
                <a:rPr lang="en-US" sz="1200" dirty="0">
                  <a:latin typeface="+mj-lt"/>
                </a:rPr>
                <a:t>          injector ring</a:t>
              </a:r>
            </a:p>
            <a:p>
              <a:pPr algn="r"/>
              <a:r>
                <a:rPr lang="en-US" sz="1200" dirty="0">
                  <a:latin typeface="+mj-lt"/>
                </a:rPr>
                <a:t>          Hadron injector complex</a:t>
              </a:r>
            </a:p>
          </p:txBody>
        </p:sp>
      </p:grpSp>
      <p:sp>
        <p:nvSpPr>
          <p:cNvPr id="20" name="TextBox 19">
            <a:extLst>
              <a:ext uri="{FF2B5EF4-FFF2-40B4-BE49-F238E27FC236}">
                <a16:creationId xmlns:a16="http://schemas.microsoft.com/office/drawing/2014/main" id="{7AFCA062-81F1-415D-9B3A-EF1FBDE94CE2}"/>
              </a:ext>
            </a:extLst>
          </p:cNvPr>
          <p:cNvSpPr txBox="1"/>
          <p:nvPr/>
        </p:nvSpPr>
        <p:spPr>
          <a:xfrm>
            <a:off x="4777487" y="1924096"/>
            <a:ext cx="3399729" cy="923330"/>
          </a:xfrm>
          <a:prstGeom prst="rect">
            <a:avLst/>
          </a:prstGeom>
          <a:solidFill>
            <a:srgbClr val="FFC000"/>
          </a:solidFill>
          <a:ln>
            <a:solidFill>
              <a:schemeClr val="tx1"/>
            </a:solidFill>
          </a:ln>
        </p:spPr>
        <p:txBody>
          <a:bodyPr wrap="square" rtlCol="0">
            <a:spAutoFit/>
          </a:bodyPr>
          <a:lstStyle/>
          <a:p>
            <a:pPr algn="l"/>
            <a:r>
              <a:rPr lang="en-US" b="1" dirty="0">
                <a:solidFill>
                  <a:schemeClr val="bg1"/>
                </a:solidFill>
                <a:latin typeface="Comic Sans MS" panose="030F0902030302020204" pitchFamily="66" charset="0"/>
              </a:rPr>
              <a:t>Two possible locations – IP6 and IP8 – for  detectors and Interaction Regions.</a:t>
            </a:r>
          </a:p>
        </p:txBody>
      </p:sp>
      <p:sp>
        <p:nvSpPr>
          <p:cNvPr id="21" name="TextBox 20">
            <a:extLst>
              <a:ext uri="{FF2B5EF4-FFF2-40B4-BE49-F238E27FC236}">
                <a16:creationId xmlns:a16="http://schemas.microsoft.com/office/drawing/2014/main" id="{B6EDB3BE-4A5A-4F88-B3DC-D19D690851F4}"/>
              </a:ext>
            </a:extLst>
          </p:cNvPr>
          <p:cNvSpPr txBox="1"/>
          <p:nvPr/>
        </p:nvSpPr>
        <p:spPr>
          <a:xfrm>
            <a:off x="4787813" y="2998508"/>
            <a:ext cx="4270411" cy="646331"/>
          </a:xfrm>
          <a:prstGeom prst="rect">
            <a:avLst/>
          </a:prstGeom>
          <a:noFill/>
          <a:ln>
            <a:solidFill>
              <a:schemeClr val="tx1"/>
            </a:solidFill>
          </a:ln>
        </p:spPr>
        <p:txBody>
          <a:bodyPr wrap="square" rtlCol="0">
            <a:spAutoFit/>
          </a:bodyPr>
          <a:lstStyle/>
          <a:p>
            <a:r>
              <a:rPr lang="en-US" b="1" dirty="0">
                <a:solidFill>
                  <a:srgbClr val="0432FF"/>
                </a:solidFill>
                <a:latin typeface="Comic Sans MS" panose="030F0902030302020204" pitchFamily="66" charset="0"/>
              </a:rPr>
              <a:t>IP6</a:t>
            </a:r>
            <a:r>
              <a:rPr lang="en-US" b="1" dirty="0">
                <a:latin typeface="Comic Sans MS" panose="030F0902030302020204" pitchFamily="66" charset="0"/>
              </a:rPr>
              <a:t> is the planned detector location </a:t>
            </a:r>
            <a:r>
              <a:rPr lang="en-US" dirty="0">
                <a:latin typeface="Comic Sans MS" panose="030F0902030302020204" pitchFamily="66" charset="0"/>
              </a:rPr>
              <a:t>for the project detector </a:t>
            </a:r>
          </a:p>
        </p:txBody>
      </p:sp>
      <p:sp>
        <p:nvSpPr>
          <p:cNvPr id="24" name="Slide Number Placeholder 4">
            <a:extLst>
              <a:ext uri="{FF2B5EF4-FFF2-40B4-BE49-F238E27FC236}">
                <a16:creationId xmlns:a16="http://schemas.microsoft.com/office/drawing/2014/main" id="{84170FCC-4290-8A47-9535-31F715872E39}"/>
              </a:ext>
            </a:extLst>
          </p:cNvPr>
          <p:cNvSpPr txBox="1">
            <a:spLocks/>
          </p:cNvSpPr>
          <p:nvPr/>
        </p:nvSpPr>
        <p:spPr>
          <a:xfrm>
            <a:off x="7058172" y="644779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7</a:t>
            </a:fld>
            <a:endParaRPr lang="en-US"/>
          </a:p>
        </p:txBody>
      </p:sp>
      <p:pic>
        <p:nvPicPr>
          <p:cNvPr id="25" name="Picture 24">
            <a:extLst>
              <a:ext uri="{FF2B5EF4-FFF2-40B4-BE49-F238E27FC236}">
                <a16:creationId xmlns:a16="http://schemas.microsoft.com/office/drawing/2014/main" id="{8CE4E8F2-6660-8349-B03E-123ED35EE14D}"/>
              </a:ext>
            </a:extLst>
          </p:cNvPr>
          <p:cNvPicPr>
            <a:picLocks noChangeAspect="1"/>
          </p:cNvPicPr>
          <p:nvPr/>
        </p:nvPicPr>
        <p:blipFill rotWithShape="1">
          <a:blip r:embed="rId3"/>
          <a:srcRect l="7079" t="9889" r="9550" b="3194"/>
          <a:stretch/>
        </p:blipFill>
        <p:spPr>
          <a:xfrm>
            <a:off x="3102654" y="3960582"/>
            <a:ext cx="5790123" cy="2887258"/>
          </a:xfrm>
          <a:prstGeom prst="rect">
            <a:avLst/>
          </a:prstGeom>
        </p:spPr>
      </p:pic>
      <p:sp>
        <p:nvSpPr>
          <p:cNvPr id="26" name="Oval 25">
            <a:extLst>
              <a:ext uri="{FF2B5EF4-FFF2-40B4-BE49-F238E27FC236}">
                <a16:creationId xmlns:a16="http://schemas.microsoft.com/office/drawing/2014/main" id="{D36F3B04-C69D-E946-A9AE-1898392D4893}"/>
              </a:ext>
            </a:extLst>
          </p:cNvPr>
          <p:cNvSpPr/>
          <p:nvPr/>
        </p:nvSpPr>
        <p:spPr>
          <a:xfrm>
            <a:off x="6113125" y="4439543"/>
            <a:ext cx="883578" cy="339047"/>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27" name="Oval 26">
            <a:extLst>
              <a:ext uri="{FF2B5EF4-FFF2-40B4-BE49-F238E27FC236}">
                <a16:creationId xmlns:a16="http://schemas.microsoft.com/office/drawing/2014/main" id="{9CDCF515-4B2E-C74B-A545-2AE6FEB9E395}"/>
              </a:ext>
            </a:extLst>
          </p:cNvPr>
          <p:cNvSpPr/>
          <p:nvPr/>
        </p:nvSpPr>
        <p:spPr>
          <a:xfrm>
            <a:off x="7243047" y="4901738"/>
            <a:ext cx="361307" cy="244585"/>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28" name="Oval 27">
            <a:extLst>
              <a:ext uri="{FF2B5EF4-FFF2-40B4-BE49-F238E27FC236}">
                <a16:creationId xmlns:a16="http://schemas.microsoft.com/office/drawing/2014/main" id="{DE15B8F8-11E0-4545-B1A1-C9D67D03836A}"/>
              </a:ext>
            </a:extLst>
          </p:cNvPr>
          <p:cNvSpPr/>
          <p:nvPr/>
        </p:nvSpPr>
        <p:spPr>
          <a:xfrm rot="16200000">
            <a:off x="6588812" y="4395304"/>
            <a:ext cx="883578" cy="339047"/>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29" name="Oval 28">
            <a:extLst>
              <a:ext uri="{FF2B5EF4-FFF2-40B4-BE49-F238E27FC236}">
                <a16:creationId xmlns:a16="http://schemas.microsoft.com/office/drawing/2014/main" id="{FA71B2C6-5A22-5E44-B662-C447B7DB7205}"/>
              </a:ext>
            </a:extLst>
          </p:cNvPr>
          <p:cNvSpPr/>
          <p:nvPr/>
        </p:nvSpPr>
        <p:spPr>
          <a:xfrm rot="16200000">
            <a:off x="6818158" y="4451354"/>
            <a:ext cx="904126" cy="260627"/>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30" name="Oval 29">
            <a:extLst>
              <a:ext uri="{FF2B5EF4-FFF2-40B4-BE49-F238E27FC236}">
                <a16:creationId xmlns:a16="http://schemas.microsoft.com/office/drawing/2014/main" id="{F0D2935B-C8AF-E345-85D5-C02FB41D5A30}"/>
              </a:ext>
            </a:extLst>
          </p:cNvPr>
          <p:cNvSpPr/>
          <p:nvPr/>
        </p:nvSpPr>
        <p:spPr>
          <a:xfrm rot="16200000">
            <a:off x="4474969" y="4577675"/>
            <a:ext cx="748874" cy="143837"/>
          </a:xfrm>
          <a:prstGeom prst="ellipse">
            <a:avLst/>
          </a:prstGeom>
          <a:noFill/>
          <a:ln w="1905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92E3013-0BAD-4D4D-A16A-0D6839D330D0}"/>
              </a:ext>
            </a:extLst>
          </p:cNvPr>
          <p:cNvSpPr txBox="1"/>
          <p:nvPr/>
        </p:nvSpPr>
        <p:spPr>
          <a:xfrm>
            <a:off x="6039125" y="6148521"/>
            <a:ext cx="1646605" cy="369332"/>
          </a:xfrm>
          <a:prstGeom prst="rect">
            <a:avLst/>
          </a:prstGeom>
          <a:noFill/>
        </p:spPr>
        <p:txBody>
          <a:bodyPr wrap="none" rtlCol="0">
            <a:spAutoFit/>
          </a:bodyPr>
          <a:lstStyle/>
          <a:p>
            <a:pPr algn="l"/>
            <a:r>
              <a:rPr lang="en-US" dirty="0">
                <a:latin typeface="+mj-lt"/>
              </a:rPr>
              <a:t>electron beam</a:t>
            </a:r>
          </a:p>
        </p:txBody>
      </p:sp>
      <p:sp>
        <p:nvSpPr>
          <p:cNvPr id="32" name="TextBox 31">
            <a:extLst>
              <a:ext uri="{FF2B5EF4-FFF2-40B4-BE49-F238E27FC236}">
                <a16:creationId xmlns:a16="http://schemas.microsoft.com/office/drawing/2014/main" id="{B90AD18F-9310-D147-B6DA-71A61FA59DB8}"/>
              </a:ext>
            </a:extLst>
          </p:cNvPr>
          <p:cNvSpPr txBox="1"/>
          <p:nvPr/>
        </p:nvSpPr>
        <p:spPr>
          <a:xfrm>
            <a:off x="4332753" y="6168471"/>
            <a:ext cx="1231234" cy="369332"/>
          </a:xfrm>
          <a:prstGeom prst="rect">
            <a:avLst/>
          </a:prstGeom>
          <a:noFill/>
        </p:spPr>
        <p:txBody>
          <a:bodyPr wrap="square" rtlCol="0">
            <a:spAutoFit/>
          </a:bodyPr>
          <a:lstStyle/>
          <a:p>
            <a:pPr algn="l"/>
            <a:r>
              <a:rPr lang="en-US" dirty="0">
                <a:latin typeface="+mj-lt"/>
              </a:rPr>
              <a:t>p/A beam</a:t>
            </a:r>
          </a:p>
        </p:txBody>
      </p:sp>
      <p:cxnSp>
        <p:nvCxnSpPr>
          <p:cNvPr id="33" name="Straight Arrow Connector 32">
            <a:extLst>
              <a:ext uri="{FF2B5EF4-FFF2-40B4-BE49-F238E27FC236}">
                <a16:creationId xmlns:a16="http://schemas.microsoft.com/office/drawing/2014/main" id="{DEBE2722-7DF1-8B4B-AFF7-1BF002200E4D}"/>
              </a:ext>
            </a:extLst>
          </p:cNvPr>
          <p:cNvCxnSpPr>
            <a:cxnSpLocks/>
          </p:cNvCxnSpPr>
          <p:nvPr/>
        </p:nvCxnSpPr>
        <p:spPr>
          <a:xfrm flipV="1">
            <a:off x="4254632" y="6468068"/>
            <a:ext cx="1661036" cy="29294"/>
          </a:xfrm>
          <a:prstGeom prst="straightConnector1">
            <a:avLst/>
          </a:prstGeom>
          <a:ln w="31750">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114D614-68B3-E941-BA91-E64232C4ACAF}"/>
              </a:ext>
            </a:extLst>
          </p:cNvPr>
          <p:cNvCxnSpPr>
            <a:cxnSpLocks/>
          </p:cNvCxnSpPr>
          <p:nvPr/>
        </p:nvCxnSpPr>
        <p:spPr>
          <a:xfrm flipH="1">
            <a:off x="5891947" y="6456511"/>
            <a:ext cx="1864961" cy="8053"/>
          </a:xfrm>
          <a:prstGeom prst="straightConnector1">
            <a:avLst/>
          </a:prstGeom>
          <a:ln w="317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2045F85-80CC-914D-8B99-47C7CB118EC5}"/>
              </a:ext>
            </a:extLst>
          </p:cNvPr>
          <p:cNvSpPr txBox="1"/>
          <p:nvPr/>
        </p:nvSpPr>
        <p:spPr>
          <a:xfrm>
            <a:off x="3459997" y="3984583"/>
            <a:ext cx="1152880" cy="338554"/>
          </a:xfrm>
          <a:prstGeom prst="rect">
            <a:avLst/>
          </a:prstGeom>
          <a:noFill/>
        </p:spPr>
        <p:txBody>
          <a:bodyPr wrap="none" rtlCol="0">
            <a:spAutoFit/>
          </a:bodyPr>
          <a:lstStyle/>
          <a:p>
            <a:pPr algn="l"/>
            <a:r>
              <a:rPr lang="en-US" sz="1600" b="1" dirty="0">
                <a:latin typeface="+mj-lt"/>
              </a:rPr>
              <a:t>Backward</a:t>
            </a:r>
          </a:p>
        </p:txBody>
      </p:sp>
      <p:sp>
        <p:nvSpPr>
          <p:cNvPr id="36" name="TextBox 35">
            <a:extLst>
              <a:ext uri="{FF2B5EF4-FFF2-40B4-BE49-F238E27FC236}">
                <a16:creationId xmlns:a16="http://schemas.microsoft.com/office/drawing/2014/main" id="{31B3B249-921E-5746-AF02-255B4EB767DA}"/>
              </a:ext>
            </a:extLst>
          </p:cNvPr>
          <p:cNvSpPr txBox="1"/>
          <p:nvPr/>
        </p:nvSpPr>
        <p:spPr>
          <a:xfrm>
            <a:off x="7969437" y="6269831"/>
            <a:ext cx="994183" cy="338554"/>
          </a:xfrm>
          <a:prstGeom prst="rect">
            <a:avLst/>
          </a:prstGeom>
          <a:noFill/>
        </p:spPr>
        <p:txBody>
          <a:bodyPr wrap="square" rtlCol="0">
            <a:spAutoFit/>
          </a:bodyPr>
          <a:lstStyle/>
          <a:p>
            <a:pPr algn="l"/>
            <a:r>
              <a:rPr lang="en-US" sz="1600" b="1" dirty="0">
                <a:latin typeface="+mj-lt"/>
              </a:rPr>
              <a:t>Forward</a:t>
            </a:r>
          </a:p>
        </p:txBody>
      </p:sp>
      <p:sp>
        <p:nvSpPr>
          <p:cNvPr id="37" name="Oval 36">
            <a:extLst>
              <a:ext uri="{FF2B5EF4-FFF2-40B4-BE49-F238E27FC236}">
                <a16:creationId xmlns:a16="http://schemas.microsoft.com/office/drawing/2014/main" id="{1B11CE66-D3FF-B948-B529-5B57A9AC0D54}"/>
              </a:ext>
            </a:extLst>
          </p:cNvPr>
          <p:cNvSpPr/>
          <p:nvPr/>
        </p:nvSpPr>
        <p:spPr>
          <a:xfrm rot="16200000">
            <a:off x="4185581" y="4432124"/>
            <a:ext cx="748874" cy="143837"/>
          </a:xfrm>
          <a:prstGeom prst="ellipse">
            <a:avLst/>
          </a:prstGeom>
          <a:noFill/>
          <a:ln w="1905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5CA9B983-B7D1-BF48-8454-D23CB98DF94B}"/>
              </a:ext>
            </a:extLst>
          </p:cNvPr>
          <p:cNvCxnSpPr/>
          <p:nvPr/>
        </p:nvCxnSpPr>
        <p:spPr>
          <a:xfrm>
            <a:off x="2342289" y="3565133"/>
            <a:ext cx="6550488" cy="419450"/>
          </a:xfrm>
          <a:prstGeom prst="straightConnector1">
            <a:avLst/>
          </a:prstGeom>
          <a:ln w="127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88AEF64-F9B9-E342-9030-4E8EE4638D19}"/>
              </a:ext>
            </a:extLst>
          </p:cNvPr>
          <p:cNvCxnSpPr>
            <a:cxnSpLocks/>
          </p:cNvCxnSpPr>
          <p:nvPr/>
        </p:nvCxnSpPr>
        <p:spPr>
          <a:xfrm>
            <a:off x="2054133" y="3594631"/>
            <a:ext cx="1446075" cy="436278"/>
          </a:xfrm>
          <a:prstGeom prst="straightConnector1">
            <a:avLst/>
          </a:prstGeom>
          <a:ln w="127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FD0E26EB-B844-2746-A1D7-C5109E43843A}"/>
              </a:ext>
            </a:extLst>
          </p:cNvPr>
          <p:cNvSpPr/>
          <p:nvPr/>
        </p:nvSpPr>
        <p:spPr>
          <a:xfrm rot="16585841">
            <a:off x="4733807" y="4857470"/>
            <a:ext cx="248296" cy="871462"/>
          </a:xfrm>
          <a:prstGeom prst="ellipse">
            <a:avLst/>
          </a:prstGeom>
          <a:noFill/>
          <a:ln w="1905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22AAD942-C312-3641-9062-C8900F17C292}"/>
              </a:ext>
            </a:extLst>
          </p:cNvPr>
          <p:cNvSpPr>
            <a:spLocks noGrp="1"/>
          </p:cNvSpPr>
          <p:nvPr>
            <p:ph type="dt" sz="half" idx="10"/>
          </p:nvPr>
        </p:nvSpPr>
        <p:spPr/>
        <p:txBody>
          <a:bodyPr/>
          <a:lstStyle/>
          <a:p>
            <a:r>
              <a:rPr lang="en-US"/>
              <a:t>E.C. Aschenauer</a:t>
            </a:r>
            <a:endParaRPr lang="en-US" dirty="0"/>
          </a:p>
        </p:txBody>
      </p:sp>
      <p:sp>
        <p:nvSpPr>
          <p:cNvPr id="8" name="TextBox 7">
            <a:extLst>
              <a:ext uri="{FF2B5EF4-FFF2-40B4-BE49-F238E27FC236}">
                <a16:creationId xmlns:a16="http://schemas.microsoft.com/office/drawing/2014/main" id="{2CECE38E-2B75-A248-8414-BE4AD7F2AA88}"/>
              </a:ext>
            </a:extLst>
          </p:cNvPr>
          <p:cNvSpPr txBox="1"/>
          <p:nvPr/>
        </p:nvSpPr>
        <p:spPr>
          <a:xfrm>
            <a:off x="4687466" y="677292"/>
            <a:ext cx="4207998" cy="1169551"/>
          </a:xfrm>
          <a:prstGeom prst="rect">
            <a:avLst/>
          </a:prstGeom>
          <a:noFill/>
        </p:spPr>
        <p:txBody>
          <a:bodyPr wrap="square" rtlCol="0">
            <a:spAutoFit/>
          </a:bodyPr>
          <a:lstStyle/>
          <a:p>
            <a:r>
              <a:rPr lang="en-US" sz="1400" dirty="0">
                <a:latin typeface="Arial" panose="020B0604020202020204" pitchFamily="34" charset="0"/>
                <a:ea typeface="Calibri" panose="020F0502020204030204" pitchFamily="34" charset="0"/>
                <a:cs typeface="Arial" panose="020B0604020202020204" pitchFamily="34" charset="0"/>
              </a:rPr>
              <a:t>The </a:t>
            </a:r>
            <a:r>
              <a:rPr lang="en-US" sz="1400" b="1" dirty="0">
                <a:latin typeface="Arial" panose="020B0604020202020204" pitchFamily="34" charset="0"/>
                <a:ea typeface="Calibri" panose="020F0502020204030204" pitchFamily="34" charset="0"/>
                <a:cs typeface="Arial" panose="020B0604020202020204" pitchFamily="34" charset="0"/>
              </a:rPr>
              <a:t>EIC facility is capable supporting a science program that includes two detectors and two interaction regions</a:t>
            </a:r>
          </a:p>
          <a:p>
            <a:r>
              <a:rPr lang="en-US" sz="1400" dirty="0">
                <a:latin typeface="Arial" panose="020B0604020202020204" pitchFamily="34" charset="0"/>
                <a:cs typeface="Arial" panose="020B0604020202020204" pitchFamily="34" charset="0"/>
              </a:rPr>
              <a:t>The DOE-NP supported </a:t>
            </a:r>
            <a:r>
              <a:rPr lang="en-US" sz="1400" b="1" dirty="0">
                <a:latin typeface="Arial" panose="020B0604020202020204" pitchFamily="34" charset="0"/>
                <a:cs typeface="Arial" panose="020B0604020202020204" pitchFamily="34" charset="0"/>
              </a:rPr>
              <a:t>EIC Project includes</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one detector and one Interaction Region</a:t>
            </a:r>
            <a:endParaRPr lang="en-US" sz="1400" dirty="0">
              <a:latin typeface="Comic Sans MS" panose="030F0902030302020204" pitchFamily="66" charset="0"/>
            </a:endParaRPr>
          </a:p>
        </p:txBody>
      </p:sp>
    </p:spTree>
    <p:extLst>
      <p:ext uri="{BB962C8B-B14F-4D97-AF65-F5344CB8AC3E}">
        <p14:creationId xmlns:p14="http://schemas.microsoft.com/office/powerpoint/2010/main" val="1598924985"/>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EIC Detector Concept</a:t>
            </a:r>
          </a:p>
        </p:txBody>
      </p:sp>
      <p:sp>
        <p:nvSpPr>
          <p:cNvPr id="3" name="Date Placeholder 2"/>
          <p:cNvSpPr>
            <a:spLocks noGrp="1"/>
          </p:cNvSpPr>
          <p:nvPr>
            <p:ph type="dt" sz="half" idx="10"/>
          </p:nvPr>
        </p:nvSpPr>
        <p:spPr/>
        <p:txBody>
          <a:bodyPr/>
          <a:lstStyle/>
          <a:p>
            <a:r>
              <a:rPr lang="en-US"/>
              <a:t>E.C. Aschenauer</a:t>
            </a:r>
          </a:p>
        </p:txBody>
      </p:sp>
      <p:sp>
        <p:nvSpPr>
          <p:cNvPr id="5" name="Slide Number Placeholder 4"/>
          <p:cNvSpPr>
            <a:spLocks noGrp="1"/>
          </p:cNvSpPr>
          <p:nvPr>
            <p:ph type="sldNum" sz="quarter" idx="12"/>
          </p:nvPr>
        </p:nvSpPr>
        <p:spPr/>
        <p:txBody>
          <a:bodyPr/>
          <a:lstStyle/>
          <a:p>
            <a:fld id="{E7C2DFF1-6A7E-5841-980E-96BA788216E4}" type="slidenum">
              <a:rPr lang="en-US" smtClean="0"/>
              <a:pPr/>
              <a:t>8</a:t>
            </a:fld>
            <a:endParaRPr lang="en-US"/>
          </a:p>
        </p:txBody>
      </p:sp>
      <p:pic>
        <p:nvPicPr>
          <p:cNvPr id="9" name="Picture 8" descr="DSCF43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00000">
            <a:off x="712050" y="1172247"/>
            <a:ext cx="7093148" cy="4023145"/>
          </a:xfrm>
          <a:prstGeom prst="rect">
            <a:avLst/>
          </a:prstGeom>
        </p:spPr>
      </p:pic>
    </p:spTree>
    <p:extLst>
      <p:ext uri="{BB962C8B-B14F-4D97-AF65-F5344CB8AC3E}">
        <p14:creationId xmlns:p14="http://schemas.microsoft.com/office/powerpoint/2010/main" val="940541308"/>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p:cNvSpPr>
          <p:nvPr/>
        </p:nvSpPr>
        <p:spPr bwMode="auto">
          <a:xfrm>
            <a:off x="1315470" y="571500"/>
            <a:ext cx="6527428" cy="276999"/>
          </a:xfrm>
          <a:prstGeom prst="rect">
            <a:avLst/>
          </a:prstGeom>
          <a:solidFill>
            <a:srgbClr val="0000FF"/>
          </a:solidFill>
          <a:ln>
            <a:noFill/>
          </a:ln>
        </p:spPr>
        <p:txBody>
          <a:bodyPr wrap="none" lIns="0" tIns="0" rIns="0" bIns="0">
            <a:spAutoFit/>
          </a:bodyPr>
          <a:lstStyle/>
          <a:p>
            <a:r>
              <a:rPr lang="en-US" dirty="0">
                <a:solidFill>
                  <a:srgbClr val="FFFFFF"/>
                </a:solidFill>
                <a:latin typeface="+mj-lt"/>
                <a:ea typeface="ＭＳ Ｐゴシック" charset="0"/>
                <a:cs typeface="Comic Sans MS"/>
                <a:sym typeface="Corbel Bold" charset="0"/>
              </a:rPr>
              <a:t>experimental measurements categories to address EIC physics:</a:t>
            </a:r>
          </a:p>
        </p:txBody>
      </p:sp>
      <p:sp>
        <p:nvSpPr>
          <p:cNvPr id="2" name="Title 1"/>
          <p:cNvSpPr>
            <a:spLocks noGrp="1"/>
          </p:cNvSpPr>
          <p:nvPr>
            <p:ph type="title"/>
          </p:nvPr>
        </p:nvSpPr>
        <p:spPr>
          <a:xfrm>
            <a:off x="0" y="0"/>
            <a:ext cx="9144000" cy="609600"/>
          </a:xfrm>
        </p:spPr>
        <p:txBody>
          <a:bodyPr/>
          <a:lstStyle/>
          <a:p>
            <a:r>
              <a:rPr lang="en-US" i="0" dirty="0"/>
              <a:t>What is needed experimentally?         </a:t>
            </a:r>
          </a:p>
        </p:txBody>
      </p:sp>
      <p:sp>
        <p:nvSpPr>
          <p:cNvPr id="7" name="Date Placeholder 6"/>
          <p:cNvSpPr>
            <a:spLocks noGrp="1"/>
          </p:cNvSpPr>
          <p:nvPr>
            <p:ph type="dt" sz="half" idx="10"/>
          </p:nvPr>
        </p:nvSpPr>
        <p:spPr/>
        <p:txBody>
          <a:bodyPr/>
          <a:lstStyle/>
          <a:p>
            <a:r>
              <a:rPr lang="en-US"/>
              <a:t>E.C. Aschenauer</a:t>
            </a:r>
          </a:p>
        </p:txBody>
      </p:sp>
      <p:sp>
        <p:nvSpPr>
          <p:cNvPr id="9" name="Slide Number Placeholder 8"/>
          <p:cNvSpPr>
            <a:spLocks noGrp="1"/>
          </p:cNvSpPr>
          <p:nvPr>
            <p:ph type="sldNum" sz="quarter" idx="12"/>
          </p:nvPr>
        </p:nvSpPr>
        <p:spPr/>
        <p:txBody>
          <a:bodyPr/>
          <a:lstStyle/>
          <a:p>
            <a:fld id="{E7C2DFF1-6A7E-5841-980E-96BA788216E4}" type="slidenum">
              <a:rPr lang="en-US" smtClean="0"/>
              <a:pPr/>
              <a:t>9</a:t>
            </a:fld>
            <a:endParaRPr lang="en-US"/>
          </a:p>
        </p:txBody>
      </p:sp>
      <p:graphicFrame>
        <p:nvGraphicFramePr>
          <p:cNvPr id="3" name="Object 2"/>
          <p:cNvGraphicFramePr>
            <a:graphicFrameLocks noChangeAspect="1"/>
          </p:cNvGraphicFramePr>
          <p:nvPr/>
        </p:nvGraphicFramePr>
        <p:xfrm>
          <a:off x="7095503" y="4599862"/>
          <a:ext cx="114300" cy="165100"/>
        </p:xfrm>
        <a:graphic>
          <a:graphicData uri="http://schemas.openxmlformats.org/presentationml/2006/ole">
            <mc:AlternateContent xmlns:mc="http://schemas.openxmlformats.org/markup-compatibility/2006">
              <mc:Choice xmlns:v="urn:schemas-microsoft-com:vml" Requires="v">
                <p:oleObj spid="_x0000_s126034" name="Equation" r:id="rId3" imgW="114300" imgH="165100" progId="Equation.DSMT4">
                  <p:embed/>
                </p:oleObj>
              </mc:Choice>
              <mc:Fallback>
                <p:oleObj name="Equation" r:id="rId3" imgW="114300" imgH="165100" progId="Equation.DSMT4">
                  <p:embed/>
                  <p:pic>
                    <p:nvPicPr>
                      <p:cNvPr id="3" name="Object 2"/>
                      <p:cNvPicPr/>
                      <p:nvPr/>
                    </p:nvPicPr>
                    <p:blipFill>
                      <a:blip r:embed="rId4"/>
                      <a:stretch>
                        <a:fillRect/>
                      </a:stretch>
                    </p:blipFill>
                    <p:spPr>
                      <a:xfrm>
                        <a:off x="7095503" y="4599862"/>
                        <a:ext cx="114300" cy="165100"/>
                      </a:xfrm>
                      <a:prstGeom prst="rect">
                        <a:avLst/>
                      </a:prstGeom>
                    </p:spPr>
                  </p:pic>
                </p:oleObj>
              </mc:Fallback>
            </mc:AlternateContent>
          </a:graphicData>
        </a:graphic>
      </p:graphicFrame>
      <p:sp>
        <p:nvSpPr>
          <p:cNvPr id="31" name="Oval 30">
            <a:extLst>
              <a:ext uri="{FF2B5EF4-FFF2-40B4-BE49-F238E27FC236}">
                <a16:creationId xmlns:a16="http://schemas.microsoft.com/office/drawing/2014/main" id="{7D7A38A8-37B2-CE43-9413-62A5B1E56E6D}"/>
              </a:ext>
            </a:extLst>
          </p:cNvPr>
          <p:cNvSpPr/>
          <p:nvPr/>
        </p:nvSpPr>
        <p:spPr>
          <a:xfrm>
            <a:off x="-3559" y="968191"/>
            <a:ext cx="1891467" cy="835032"/>
          </a:xfrm>
          <a:prstGeom prst="ellipse">
            <a:avLst/>
          </a:prstGeom>
          <a:solidFill>
            <a:srgbClr val="FFFF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Parton Distributions in nucleons and nuclei</a:t>
            </a:r>
          </a:p>
        </p:txBody>
      </p:sp>
      <p:sp>
        <p:nvSpPr>
          <p:cNvPr id="32" name="Oval 31">
            <a:extLst>
              <a:ext uri="{FF2B5EF4-FFF2-40B4-BE49-F238E27FC236}">
                <a16:creationId xmlns:a16="http://schemas.microsoft.com/office/drawing/2014/main" id="{E3D1A14D-7331-034F-9011-FB9E5D57F1DE}"/>
              </a:ext>
            </a:extLst>
          </p:cNvPr>
          <p:cNvSpPr/>
          <p:nvPr/>
        </p:nvSpPr>
        <p:spPr>
          <a:xfrm>
            <a:off x="2491546" y="966483"/>
            <a:ext cx="1912311" cy="856571"/>
          </a:xfrm>
          <a:prstGeom prst="ellipse">
            <a:avLst/>
          </a:prstGeom>
          <a:solidFill>
            <a:srgbClr val="CCFFCC">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Spin and </a:t>
            </a:r>
          </a:p>
          <a:p>
            <a:pPr algn="ctr"/>
            <a:r>
              <a:rPr lang="en-US" sz="1200" b="1" dirty="0">
                <a:solidFill>
                  <a:schemeClr val="tx1"/>
                </a:solidFill>
                <a:latin typeface="+mj-lt"/>
              </a:rPr>
              <a:t>Flavor structure of nucleons and nuclei</a:t>
            </a:r>
          </a:p>
        </p:txBody>
      </p:sp>
      <p:sp>
        <p:nvSpPr>
          <p:cNvPr id="35" name="Oval 34">
            <a:extLst>
              <a:ext uri="{FF2B5EF4-FFF2-40B4-BE49-F238E27FC236}">
                <a16:creationId xmlns:a16="http://schemas.microsoft.com/office/drawing/2014/main" id="{A03B2212-A6D8-934D-BA04-B84D6A4CAF78}"/>
              </a:ext>
            </a:extLst>
          </p:cNvPr>
          <p:cNvSpPr/>
          <p:nvPr/>
        </p:nvSpPr>
        <p:spPr>
          <a:xfrm>
            <a:off x="5956816" y="967086"/>
            <a:ext cx="1874744" cy="819666"/>
          </a:xfrm>
          <a:prstGeom prst="ellipse">
            <a:avLst/>
          </a:prstGeom>
          <a:solidFill>
            <a:srgbClr val="0000FF">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QCD at Extreme Parton Densities - Saturation  </a:t>
            </a:r>
          </a:p>
        </p:txBody>
      </p:sp>
      <p:sp>
        <p:nvSpPr>
          <p:cNvPr id="37" name="Oval 36">
            <a:extLst>
              <a:ext uri="{FF2B5EF4-FFF2-40B4-BE49-F238E27FC236}">
                <a16:creationId xmlns:a16="http://schemas.microsoft.com/office/drawing/2014/main" id="{A7373EB7-59A9-6740-BB73-DC9C4319E6A9}"/>
              </a:ext>
            </a:extLst>
          </p:cNvPr>
          <p:cNvSpPr/>
          <p:nvPr/>
        </p:nvSpPr>
        <p:spPr>
          <a:xfrm>
            <a:off x="7491073" y="969307"/>
            <a:ext cx="1631412" cy="819666"/>
          </a:xfrm>
          <a:prstGeom prst="ellipse">
            <a:avLst/>
          </a:prstGeom>
          <a:solidFill>
            <a:srgbClr val="FF66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Tomography</a:t>
            </a:r>
          </a:p>
          <a:p>
            <a:pPr algn="ctr"/>
            <a:r>
              <a:rPr lang="en-US" sz="1200" b="1" dirty="0">
                <a:solidFill>
                  <a:schemeClr val="tx1"/>
                </a:solidFill>
                <a:latin typeface="+mj-lt"/>
              </a:rPr>
              <a:t>Spatial Imaging</a:t>
            </a:r>
          </a:p>
        </p:txBody>
      </p:sp>
      <p:sp>
        <p:nvSpPr>
          <p:cNvPr id="44" name="Oval 43">
            <a:extLst>
              <a:ext uri="{FF2B5EF4-FFF2-40B4-BE49-F238E27FC236}">
                <a16:creationId xmlns:a16="http://schemas.microsoft.com/office/drawing/2014/main" id="{56358985-825A-5B4A-91B6-E71828720209}"/>
              </a:ext>
            </a:extLst>
          </p:cNvPr>
          <p:cNvSpPr/>
          <p:nvPr/>
        </p:nvSpPr>
        <p:spPr>
          <a:xfrm>
            <a:off x="4045937" y="970843"/>
            <a:ext cx="1788687" cy="841782"/>
          </a:xfrm>
          <a:prstGeom prst="ellipse">
            <a:avLst/>
          </a:prstGeom>
          <a:solidFill>
            <a:srgbClr val="FF66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Tomography Transverse Momentum Dist.</a:t>
            </a:r>
          </a:p>
        </p:txBody>
      </p:sp>
      <p:sp>
        <p:nvSpPr>
          <p:cNvPr id="41" name="Rectangle 15">
            <a:extLst>
              <a:ext uri="{FF2B5EF4-FFF2-40B4-BE49-F238E27FC236}">
                <a16:creationId xmlns:a16="http://schemas.microsoft.com/office/drawing/2014/main" id="{D6A1DD78-CAB1-794C-8CDC-C56B1E30DD2D}"/>
              </a:ext>
            </a:extLst>
          </p:cNvPr>
          <p:cNvSpPr>
            <a:spLocks/>
          </p:cNvSpPr>
          <p:nvPr/>
        </p:nvSpPr>
        <p:spPr bwMode="auto">
          <a:xfrm>
            <a:off x="127963" y="3629362"/>
            <a:ext cx="133369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800" dirty="0">
                <a:solidFill>
                  <a:srgbClr val="0000FF"/>
                </a:solidFill>
                <a:latin typeface="+mj-lt"/>
                <a:ea typeface="ＭＳ Ｐゴシック" charset="0"/>
                <a:cs typeface="Comic Sans MS"/>
                <a:sym typeface="Corbel Bold" charset="0"/>
              </a:rPr>
              <a:t>inclusive DIS</a:t>
            </a:r>
          </a:p>
        </p:txBody>
      </p:sp>
      <p:sp>
        <p:nvSpPr>
          <p:cNvPr id="45" name="Rectangle 8">
            <a:extLst>
              <a:ext uri="{FF2B5EF4-FFF2-40B4-BE49-F238E27FC236}">
                <a16:creationId xmlns:a16="http://schemas.microsoft.com/office/drawing/2014/main" id="{0D6FA077-3BCC-4149-9B55-17B1CDA2CB61}"/>
              </a:ext>
            </a:extLst>
          </p:cNvPr>
          <p:cNvSpPr>
            <a:spLocks/>
          </p:cNvSpPr>
          <p:nvPr/>
        </p:nvSpPr>
        <p:spPr bwMode="auto">
          <a:xfrm>
            <a:off x="113537" y="3896265"/>
            <a:ext cx="2811667"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buClr>
                <a:srgbClr val="000000"/>
              </a:buClr>
              <a:buSzPct val="125000"/>
              <a:buFont typeface="Corbel" charset="0"/>
              <a:buChar char="•"/>
            </a:pPr>
            <a:r>
              <a:rPr lang="en-US" sz="1400" dirty="0">
                <a:latin typeface="+mj-lt"/>
                <a:ea typeface="ＭＳ Ｐゴシック" charset="0"/>
                <a:cs typeface="Comic Sans MS"/>
                <a:sym typeface="Corbel" charset="0"/>
              </a:rPr>
              <a:t> measure scattered lepton </a:t>
            </a:r>
          </a:p>
          <a:p>
            <a:pPr>
              <a:buClr>
                <a:srgbClr val="000000"/>
              </a:buClr>
              <a:buSzPct val="125000"/>
              <a:buFont typeface="Corbel" charset="0"/>
              <a:buChar char="•"/>
            </a:pPr>
            <a:r>
              <a:rPr lang="en-US" sz="1400" dirty="0">
                <a:latin typeface="+mj-lt"/>
                <a:ea typeface="ＭＳ Ｐゴシック" charset="0"/>
                <a:cs typeface="Comic Sans MS"/>
                <a:sym typeface="Corbel" charset="0"/>
              </a:rPr>
              <a:t> multi-dimensional binning: x, Q</a:t>
            </a:r>
            <a:r>
              <a:rPr lang="en-US" sz="1400" baseline="30000" dirty="0">
                <a:latin typeface="+mj-lt"/>
                <a:ea typeface="ＭＳ Ｐゴシック" charset="0"/>
                <a:cs typeface="Comic Sans MS"/>
                <a:sym typeface="Corbel" charset="0"/>
              </a:rPr>
              <a:t>2</a:t>
            </a:r>
          </a:p>
          <a:p>
            <a:pPr marL="457200"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Symbol" charset="2"/>
                <a:sym typeface="Corbel" charset="0"/>
              </a:rPr>
              <a:t>reach to lowest x, Q</a:t>
            </a:r>
            <a:r>
              <a:rPr lang="en-US" sz="1400" baseline="30000" dirty="0">
                <a:solidFill>
                  <a:srgbClr val="0432FF"/>
                </a:solidFill>
                <a:latin typeface="+mj-lt"/>
                <a:ea typeface="ＭＳ Ｐゴシック" charset="0"/>
                <a:cs typeface="Symbol" charset="2"/>
                <a:sym typeface="Corbel" charset="0"/>
              </a:rPr>
              <a:t>2 </a:t>
            </a:r>
            <a:r>
              <a:rPr lang="en-US" sz="1400" dirty="0">
                <a:solidFill>
                  <a:srgbClr val="0432FF"/>
                </a:solidFill>
                <a:latin typeface="+mj-lt"/>
                <a:ea typeface="ＭＳ Ｐゴシック" charset="0"/>
                <a:cs typeface="Symbol" charset="2"/>
                <a:sym typeface="Corbel" charset="0"/>
              </a:rPr>
              <a:t>impacts </a:t>
            </a:r>
          </a:p>
          <a:p>
            <a:pPr marL="457200">
              <a:buClr>
                <a:srgbClr val="000000"/>
              </a:buClr>
              <a:buSzPct val="125000"/>
            </a:pPr>
            <a:r>
              <a:rPr lang="en-US" sz="1400" dirty="0">
                <a:solidFill>
                  <a:srgbClr val="0432FF"/>
                </a:solidFill>
                <a:latin typeface="+mj-lt"/>
                <a:ea typeface="ＭＳ Ｐゴシック" charset="0"/>
                <a:cs typeface="Symbol" charset="2"/>
                <a:sym typeface="Corbel" charset="0"/>
              </a:rPr>
              <a:t>Interaction Region design</a:t>
            </a:r>
          </a:p>
        </p:txBody>
      </p:sp>
      <p:pic>
        <p:nvPicPr>
          <p:cNvPr id="46" name="Picture 3">
            <a:extLst>
              <a:ext uri="{FF2B5EF4-FFF2-40B4-BE49-F238E27FC236}">
                <a16:creationId xmlns:a16="http://schemas.microsoft.com/office/drawing/2014/main" id="{34169C2C-91D4-184D-B0F7-5DF6A287DF83}"/>
              </a:ext>
            </a:extLst>
          </p:cNvPr>
          <p:cNvPicPr>
            <a:picLocks noChangeAspect="1" noChangeArrowheads="1"/>
          </p:cNvPicPr>
          <p:nvPr/>
        </p:nvPicPr>
        <p:blipFill>
          <a:blip r:embed="rId5"/>
          <a:srcRect l="3337" t="5580" r="1112" b="697"/>
          <a:stretch>
            <a:fillRect/>
          </a:stretch>
        </p:blipFill>
        <p:spPr bwMode="auto">
          <a:xfrm>
            <a:off x="178447" y="1989441"/>
            <a:ext cx="1830110" cy="1431568"/>
          </a:xfrm>
          <a:prstGeom prst="rect">
            <a:avLst/>
          </a:prstGeom>
          <a:noFill/>
          <a:ln w="9525">
            <a:noFill/>
            <a:miter lim="800000"/>
            <a:headEnd/>
            <a:tailEnd/>
          </a:ln>
        </p:spPr>
      </p:pic>
      <p:sp>
        <p:nvSpPr>
          <p:cNvPr id="50" name="Rectangle 7">
            <a:extLst>
              <a:ext uri="{FF2B5EF4-FFF2-40B4-BE49-F238E27FC236}">
                <a16:creationId xmlns:a16="http://schemas.microsoft.com/office/drawing/2014/main" id="{AC90763E-B5F7-274E-8BE3-3C3648ECEF84}"/>
              </a:ext>
            </a:extLst>
          </p:cNvPr>
          <p:cNvSpPr>
            <a:spLocks/>
          </p:cNvSpPr>
          <p:nvPr/>
        </p:nvSpPr>
        <p:spPr bwMode="auto">
          <a:xfrm>
            <a:off x="3194116" y="3629050"/>
            <a:ext cx="1897654" cy="276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r>
              <a:rPr lang="en-US" dirty="0">
                <a:solidFill>
                  <a:srgbClr val="0000FF"/>
                </a:solidFill>
                <a:latin typeface="+mj-lt"/>
                <a:ea typeface="ＭＳ Ｐゴシック" charset="0"/>
                <a:cs typeface="Comic Sans MS"/>
                <a:sym typeface="Corbel Bold" charset="0"/>
              </a:rPr>
              <a:t>semi-inclusive DIS</a:t>
            </a:r>
          </a:p>
        </p:txBody>
      </p:sp>
      <p:sp>
        <p:nvSpPr>
          <p:cNvPr id="51" name="Rectangle 8">
            <a:extLst>
              <a:ext uri="{FF2B5EF4-FFF2-40B4-BE49-F238E27FC236}">
                <a16:creationId xmlns:a16="http://schemas.microsoft.com/office/drawing/2014/main" id="{3D9B6DD4-6BEC-1049-99CB-2CBCF2C85486}"/>
              </a:ext>
            </a:extLst>
          </p:cNvPr>
          <p:cNvSpPr>
            <a:spLocks/>
          </p:cNvSpPr>
          <p:nvPr/>
        </p:nvSpPr>
        <p:spPr bwMode="auto">
          <a:xfrm>
            <a:off x="3194116" y="3903688"/>
            <a:ext cx="2840924"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spAutoFit/>
          </a:bodyPr>
          <a:lstStyle/>
          <a:p>
            <a:pPr>
              <a:buClr>
                <a:srgbClr val="000000"/>
              </a:buClr>
              <a:buSzPct val="125000"/>
              <a:buFont typeface="Corbel" charset="0"/>
              <a:buChar char="•"/>
            </a:pPr>
            <a:r>
              <a:rPr lang="en-US" sz="1400" dirty="0">
                <a:latin typeface="+mj-lt"/>
                <a:ea typeface="ＭＳ Ｐゴシック" charset="0"/>
                <a:cs typeface="Comic Sans MS"/>
                <a:sym typeface="Corbel" charset="0"/>
              </a:rPr>
              <a:t> measure scattered lepton </a:t>
            </a:r>
          </a:p>
          <a:p>
            <a:pPr>
              <a:buClr>
                <a:srgbClr val="000000"/>
              </a:buClr>
              <a:buSzPct val="125000"/>
            </a:pPr>
            <a:r>
              <a:rPr lang="en-US" sz="1400" dirty="0">
                <a:latin typeface="+mj-lt"/>
                <a:ea typeface="ＭＳ Ｐゴシック" charset="0"/>
                <a:cs typeface="Comic Sans MS"/>
                <a:sym typeface="Corbel" charset="0"/>
              </a:rPr>
              <a:t>   and hadrons in coincidence</a:t>
            </a:r>
          </a:p>
          <a:p>
            <a:pPr>
              <a:buClr>
                <a:srgbClr val="000000"/>
              </a:buClr>
              <a:buSzPct val="125000"/>
              <a:buFont typeface="Corbel" charset="0"/>
              <a:buChar char="•"/>
            </a:pPr>
            <a:r>
              <a:rPr lang="en-US" sz="1400" dirty="0">
                <a:latin typeface="+mj-lt"/>
                <a:ea typeface="ＭＳ Ｐゴシック" charset="0"/>
                <a:cs typeface="Comic Sans MS"/>
                <a:sym typeface="Corbel" charset="0"/>
              </a:rPr>
              <a:t> multi-dimensional binning: </a:t>
            </a:r>
          </a:p>
          <a:p>
            <a:pPr>
              <a:buClr>
                <a:srgbClr val="000000"/>
              </a:buClr>
              <a:buSzPct val="125000"/>
            </a:pPr>
            <a:r>
              <a:rPr lang="en-US" sz="1400" dirty="0">
                <a:latin typeface="+mj-lt"/>
                <a:ea typeface="ＭＳ Ｐゴシック" charset="0"/>
                <a:cs typeface="Comic Sans MS"/>
                <a:sym typeface="Corbel" charset="0"/>
              </a:rPr>
              <a:t>   x, Q</a:t>
            </a:r>
            <a:r>
              <a:rPr lang="en-US" sz="1400" baseline="30000" dirty="0">
                <a:latin typeface="+mj-lt"/>
                <a:ea typeface="ＭＳ Ｐゴシック" charset="0"/>
                <a:cs typeface="Comic Sans MS"/>
                <a:sym typeface="Corbel" charset="0"/>
              </a:rPr>
              <a:t>2</a:t>
            </a:r>
            <a:r>
              <a:rPr lang="en-US" sz="1400" dirty="0">
                <a:latin typeface="+mj-lt"/>
                <a:ea typeface="ＭＳ Ｐゴシック" charset="0"/>
                <a:cs typeface="Comic Sans MS"/>
                <a:sym typeface="Corbel" charset="0"/>
              </a:rPr>
              <a:t>, z, </a:t>
            </a:r>
            <a:r>
              <a:rPr lang="en-US" sz="1400" dirty="0" err="1">
                <a:latin typeface="+mj-lt"/>
                <a:ea typeface="ＭＳ Ｐゴシック" charset="0"/>
                <a:cs typeface="Comic Sans MS"/>
                <a:sym typeface="Corbel" charset="0"/>
              </a:rPr>
              <a:t>p</a:t>
            </a:r>
            <a:r>
              <a:rPr lang="en-US" sz="1400" baseline="-25000" dirty="0" err="1">
                <a:latin typeface="+mj-lt"/>
                <a:ea typeface="ＭＳ Ｐゴシック" charset="0"/>
                <a:cs typeface="Comic Sans MS"/>
                <a:sym typeface="Corbel" charset="0"/>
              </a:rPr>
              <a:t>T</a:t>
            </a:r>
            <a:r>
              <a:rPr lang="en-US" sz="1400" dirty="0">
                <a:latin typeface="+mj-lt"/>
                <a:ea typeface="ＭＳ Ｐゴシック" charset="0"/>
                <a:cs typeface="Comic Sans MS"/>
                <a:sym typeface="Corbel" charset="0"/>
              </a:rPr>
              <a:t>, </a:t>
            </a:r>
            <a:r>
              <a:rPr lang="en-US" sz="1400" dirty="0">
                <a:latin typeface="Symbol" pitchFamily="2" charset="2"/>
                <a:ea typeface="ＭＳ Ｐゴシック" charset="0"/>
                <a:cs typeface="Symbol" charset="2"/>
                <a:sym typeface="Corbel" charset="0"/>
              </a:rPr>
              <a:t>Q</a:t>
            </a:r>
          </a:p>
          <a:p>
            <a:pPr marL="457200"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Symbol" charset="2"/>
                <a:sym typeface="Corbel" charset="0"/>
              </a:rPr>
              <a:t>particle identification over entire region is critical</a:t>
            </a:r>
          </a:p>
        </p:txBody>
      </p:sp>
      <p:pic>
        <p:nvPicPr>
          <p:cNvPr id="49" name="Picture 30" descr="sidis-diagram.eps">
            <a:extLst>
              <a:ext uri="{FF2B5EF4-FFF2-40B4-BE49-F238E27FC236}">
                <a16:creationId xmlns:a16="http://schemas.microsoft.com/office/drawing/2014/main" id="{54D46718-1FD9-A842-85FB-14631866BFCA}"/>
              </a:ext>
            </a:extLst>
          </p:cNvPr>
          <p:cNvPicPr>
            <a:picLocks noChangeAspect="1"/>
          </p:cNvPicPr>
          <p:nvPr/>
        </p:nvPicPr>
        <p:blipFill>
          <a:blip r:embed="rId6"/>
          <a:srcRect/>
          <a:stretch>
            <a:fillRect/>
          </a:stretch>
        </p:blipFill>
        <p:spPr bwMode="auto">
          <a:xfrm>
            <a:off x="3043068" y="1991171"/>
            <a:ext cx="2085030" cy="1489307"/>
          </a:xfrm>
          <a:prstGeom prst="rect">
            <a:avLst/>
          </a:prstGeom>
          <a:noFill/>
          <a:ln w="9525">
            <a:noFill/>
            <a:miter lim="800000"/>
            <a:headEnd/>
            <a:tailEnd/>
          </a:ln>
        </p:spPr>
      </p:pic>
      <p:sp>
        <p:nvSpPr>
          <p:cNvPr id="55" name="Rectangle 11">
            <a:extLst>
              <a:ext uri="{FF2B5EF4-FFF2-40B4-BE49-F238E27FC236}">
                <a16:creationId xmlns:a16="http://schemas.microsoft.com/office/drawing/2014/main" id="{F69E9600-0096-C24C-ADB7-3E4B46C1FA2F}"/>
              </a:ext>
            </a:extLst>
          </p:cNvPr>
          <p:cNvSpPr>
            <a:spLocks/>
          </p:cNvSpPr>
          <p:nvPr/>
        </p:nvSpPr>
        <p:spPr bwMode="auto">
          <a:xfrm>
            <a:off x="6514494" y="3626220"/>
            <a:ext cx="2155828" cy="276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800" dirty="0">
                <a:solidFill>
                  <a:srgbClr val="0000FF"/>
                </a:solidFill>
                <a:latin typeface="+mj-lt"/>
                <a:ea typeface="ＭＳ Ｐゴシック" charset="0"/>
                <a:cs typeface="Comic Sans MS"/>
                <a:sym typeface="Corbel Bold" charset="0"/>
              </a:rPr>
              <a:t>exclusive processes </a:t>
            </a:r>
          </a:p>
        </p:txBody>
      </p:sp>
      <p:sp>
        <p:nvSpPr>
          <p:cNvPr id="56" name="Rectangle 12">
            <a:extLst>
              <a:ext uri="{FF2B5EF4-FFF2-40B4-BE49-F238E27FC236}">
                <a16:creationId xmlns:a16="http://schemas.microsoft.com/office/drawing/2014/main" id="{DF69565E-3EB1-FE4D-9203-D1E719F9BDC5}"/>
              </a:ext>
            </a:extLst>
          </p:cNvPr>
          <p:cNvSpPr>
            <a:spLocks/>
          </p:cNvSpPr>
          <p:nvPr/>
        </p:nvSpPr>
        <p:spPr bwMode="auto">
          <a:xfrm>
            <a:off x="6514495" y="3914869"/>
            <a:ext cx="2629506" cy="1723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spAutoFit/>
          </a:bodyPr>
          <a:lstStyle/>
          <a:p>
            <a:pPr>
              <a:buClr>
                <a:srgbClr val="000000"/>
              </a:buClr>
              <a:buSzPct val="125000"/>
              <a:buFont typeface="Corbel" charset="0"/>
              <a:buChar char="•"/>
            </a:pPr>
            <a:r>
              <a:rPr lang="en-US" sz="1400" dirty="0">
                <a:latin typeface="+mj-lt"/>
                <a:ea typeface="ＭＳ Ｐゴシック" charset="0"/>
                <a:cs typeface="Comic Sans MS"/>
                <a:sym typeface="Corbel" charset="0"/>
              </a:rPr>
              <a:t> measure all particles in event</a:t>
            </a:r>
          </a:p>
          <a:p>
            <a:pPr>
              <a:buClr>
                <a:srgbClr val="000000"/>
              </a:buClr>
              <a:buSzPct val="125000"/>
              <a:buFont typeface="Corbel" charset="0"/>
              <a:buChar char="•"/>
            </a:pPr>
            <a:r>
              <a:rPr lang="en-US" sz="1400" dirty="0">
                <a:latin typeface="+mj-lt"/>
                <a:ea typeface="ＭＳ Ｐゴシック" charset="0"/>
                <a:cs typeface="Comic Sans MS"/>
                <a:sym typeface="Corbel" charset="0"/>
              </a:rPr>
              <a:t> multi-dimensional binning: </a:t>
            </a:r>
          </a:p>
          <a:p>
            <a:pPr>
              <a:buClr>
                <a:srgbClr val="000000"/>
              </a:buClr>
              <a:buSzPct val="125000"/>
            </a:pPr>
            <a:r>
              <a:rPr lang="en-US" sz="1400" dirty="0">
                <a:latin typeface="+mj-lt"/>
                <a:ea typeface="ＭＳ Ｐゴシック" charset="0"/>
                <a:cs typeface="Comic Sans MS"/>
                <a:sym typeface="Corbel" charset="0"/>
              </a:rPr>
              <a:t>   x, Q</a:t>
            </a:r>
            <a:r>
              <a:rPr lang="en-US" sz="1400" baseline="30000" dirty="0">
                <a:latin typeface="+mj-lt"/>
                <a:ea typeface="ＭＳ Ｐゴシック" charset="0"/>
                <a:cs typeface="Comic Sans MS"/>
                <a:sym typeface="Corbel" charset="0"/>
              </a:rPr>
              <a:t>2</a:t>
            </a:r>
            <a:r>
              <a:rPr lang="en-US" sz="1400" dirty="0">
                <a:latin typeface="+mj-lt"/>
                <a:ea typeface="ＭＳ Ｐゴシック" charset="0"/>
                <a:cs typeface="Comic Sans MS"/>
                <a:sym typeface="Corbel" charset="0"/>
              </a:rPr>
              <a:t>, t, </a:t>
            </a:r>
            <a:r>
              <a:rPr lang="en-US" sz="1400" dirty="0">
                <a:latin typeface="Symbol" pitchFamily="2" charset="2"/>
                <a:ea typeface="ＭＳ Ｐゴシック" charset="0"/>
                <a:cs typeface="Symbol" charset="2"/>
                <a:sym typeface="Corbel" charset="0"/>
              </a:rPr>
              <a:t>Q</a:t>
            </a:r>
          </a:p>
          <a:p>
            <a:pPr>
              <a:buClr>
                <a:srgbClr val="000000"/>
              </a:buClr>
              <a:buSzPct val="125000"/>
              <a:buFont typeface="Corbel" charset="0"/>
              <a:buChar char="•"/>
            </a:pPr>
            <a:r>
              <a:rPr lang="en-US" sz="1400" dirty="0">
                <a:latin typeface="+mj-lt"/>
                <a:ea typeface="ＭＳ Ｐゴシック" charset="0"/>
                <a:cs typeface="Comic Sans MS"/>
                <a:sym typeface="Corbel" charset="0"/>
              </a:rPr>
              <a:t> </a:t>
            </a:r>
            <a:r>
              <a:rPr lang="en-US" sz="1400" dirty="0">
                <a:solidFill>
                  <a:srgbClr val="0432FF"/>
                </a:solidFill>
                <a:latin typeface="+mj-lt"/>
                <a:ea typeface="ＭＳ Ｐゴシック" charset="0"/>
                <a:cs typeface="Comic Sans MS"/>
                <a:sym typeface="Corbel" charset="0"/>
              </a:rPr>
              <a:t>proton </a:t>
            </a:r>
            <a:r>
              <a:rPr lang="en-US" sz="1400" dirty="0" err="1">
                <a:solidFill>
                  <a:srgbClr val="0432FF"/>
                </a:solidFill>
                <a:latin typeface="+mj-lt"/>
                <a:ea typeface="ＭＳ Ｐゴシック" charset="0"/>
                <a:cs typeface="Comic Sans MS"/>
                <a:sym typeface="Corbel" charset="0"/>
              </a:rPr>
              <a:t>p</a:t>
            </a:r>
            <a:r>
              <a:rPr lang="en-US" sz="1400" baseline="-25000" dirty="0" err="1">
                <a:solidFill>
                  <a:srgbClr val="0432FF"/>
                </a:solidFill>
                <a:latin typeface="+mj-lt"/>
                <a:ea typeface="ＭＳ Ｐゴシック" charset="0"/>
                <a:cs typeface="Comic Sans MS"/>
                <a:sym typeface="Corbel" charset="0"/>
              </a:rPr>
              <a:t>t</a:t>
            </a:r>
            <a:r>
              <a:rPr lang="en-US" sz="1400" dirty="0">
                <a:solidFill>
                  <a:srgbClr val="0432FF"/>
                </a:solidFill>
                <a:latin typeface="+mj-lt"/>
                <a:ea typeface="ＭＳ Ｐゴシック" charset="0"/>
                <a:cs typeface="Comic Sans MS"/>
                <a:sym typeface="Corbel" charset="0"/>
              </a:rPr>
              <a:t>:  </a:t>
            </a:r>
            <a:r>
              <a:rPr lang="en-US" sz="1400" dirty="0">
                <a:latin typeface="+mj-lt"/>
                <a:ea typeface="ＭＳ Ｐゴシック" charset="0"/>
                <a:cs typeface="Comic Sans MS"/>
                <a:sym typeface="Corbel" charset="0"/>
              </a:rPr>
              <a:t>0.2 - 1.3 GeV</a:t>
            </a:r>
          </a:p>
          <a:p>
            <a:pPr lvl="1"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Comic Sans MS"/>
                <a:sym typeface="Corbel" charset="0"/>
              </a:rPr>
              <a:t>cannot be detected in main detector</a:t>
            </a:r>
          </a:p>
          <a:p>
            <a:pPr lvl="1"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Comic Sans MS"/>
                <a:sym typeface="Corbel" charset="0"/>
              </a:rPr>
              <a:t>strong impact </a:t>
            </a:r>
            <a:r>
              <a:rPr lang="en-US" sz="1400" dirty="0">
                <a:solidFill>
                  <a:srgbClr val="0432FF"/>
                </a:solidFill>
                <a:latin typeface="Arial" panose="020B0604020202020204" pitchFamily="34" charset="0"/>
                <a:ea typeface="ＭＳ Ｐゴシック" charset="0"/>
                <a:cs typeface="Arial" panose="020B0604020202020204" pitchFamily="34" charset="0"/>
                <a:sym typeface="Corbel" charset="0"/>
              </a:rPr>
              <a:t>on Interaction Region design</a:t>
            </a:r>
          </a:p>
        </p:txBody>
      </p:sp>
      <p:pic>
        <p:nvPicPr>
          <p:cNvPr id="54" name="Picture 53" descr="GPD.png">
            <a:extLst>
              <a:ext uri="{FF2B5EF4-FFF2-40B4-BE49-F238E27FC236}">
                <a16:creationId xmlns:a16="http://schemas.microsoft.com/office/drawing/2014/main" id="{9CA04896-6081-0E49-8E24-892D7B6C09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2016" y="1991959"/>
            <a:ext cx="2110740" cy="1257300"/>
          </a:xfrm>
          <a:prstGeom prst="rect">
            <a:avLst/>
          </a:prstGeom>
        </p:spPr>
      </p:pic>
      <p:grpSp>
        <p:nvGrpSpPr>
          <p:cNvPr id="57" name="Group 56">
            <a:extLst>
              <a:ext uri="{FF2B5EF4-FFF2-40B4-BE49-F238E27FC236}">
                <a16:creationId xmlns:a16="http://schemas.microsoft.com/office/drawing/2014/main" id="{44AED634-2012-334C-9FF2-DB46960909F3}"/>
              </a:ext>
            </a:extLst>
          </p:cNvPr>
          <p:cNvGrpSpPr/>
          <p:nvPr/>
        </p:nvGrpSpPr>
        <p:grpSpPr>
          <a:xfrm rot="16200000">
            <a:off x="4003809" y="3978839"/>
            <a:ext cx="1176883" cy="4550773"/>
            <a:chOff x="5538607" y="819097"/>
            <a:chExt cx="1176883" cy="4550773"/>
          </a:xfrm>
        </p:grpSpPr>
        <p:sp>
          <p:nvSpPr>
            <p:cNvPr id="58" name="AutoShape 19">
              <a:extLst>
                <a:ext uri="{FF2B5EF4-FFF2-40B4-BE49-F238E27FC236}">
                  <a16:creationId xmlns:a16="http://schemas.microsoft.com/office/drawing/2014/main" id="{E866973C-D855-DD48-AD9A-6FEDB826A250}"/>
                </a:ext>
              </a:extLst>
            </p:cNvPr>
            <p:cNvSpPr>
              <a:spLocks/>
            </p:cNvSpPr>
            <p:nvPr/>
          </p:nvSpPr>
          <p:spPr bwMode="auto">
            <a:xfrm rot="5400000">
              <a:off x="3851662" y="2506042"/>
              <a:ext cx="4550773" cy="1176883"/>
            </a:xfrm>
            <a:prstGeom prst="rightArrow">
              <a:avLst>
                <a:gd name="adj1" fmla="val 32000"/>
                <a:gd name="adj2" fmla="val 63778"/>
              </a:avLst>
            </a:prstGeom>
            <a:gradFill flip="none" rotWithShape="1">
              <a:gsLst>
                <a:gs pos="0">
                  <a:srgbClr val="00FF00"/>
                </a:gs>
                <a:gs pos="100000">
                  <a:srgbClr val="FF0000"/>
                </a:gs>
              </a:gsLst>
              <a:lin ang="0" scaled="1"/>
              <a:tileRect/>
            </a:gradFill>
            <a:ln w="25400" cap="flat">
              <a:solidFill>
                <a:schemeClr val="tx1"/>
              </a:solidFill>
              <a:prstDash val="solid"/>
              <a:miter lim="800000"/>
              <a:headEnd type="none" w="med" len="med"/>
              <a:tailEnd type="none" w="med" len="med"/>
            </a:ln>
          </p:spPr>
          <p:txBody>
            <a:bodyPr lIns="0" tIns="0" rIns="0" bIns="0"/>
            <a:lstStyle/>
            <a:p>
              <a:endParaRPr lang="en-US">
                <a:latin typeface="Comic Sans MS"/>
                <a:cs typeface="Comic Sans MS"/>
              </a:endParaRPr>
            </a:p>
          </p:txBody>
        </p:sp>
        <p:sp>
          <p:nvSpPr>
            <p:cNvPr id="59" name="Rectangle 20">
              <a:extLst>
                <a:ext uri="{FF2B5EF4-FFF2-40B4-BE49-F238E27FC236}">
                  <a16:creationId xmlns:a16="http://schemas.microsoft.com/office/drawing/2014/main" id="{A50CCCB1-A575-664E-93C7-4D22B47971D0}"/>
                </a:ext>
              </a:extLst>
            </p:cNvPr>
            <p:cNvSpPr>
              <a:spLocks/>
            </p:cNvSpPr>
            <p:nvPr/>
          </p:nvSpPr>
          <p:spPr bwMode="auto">
            <a:xfrm rot="5400000">
              <a:off x="4398966" y="2758964"/>
              <a:ext cx="3433031" cy="274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algn="l"/>
              <a:r>
                <a:rPr lang="en-US" sz="1600" b="1" dirty="0">
                  <a:solidFill>
                    <a:schemeClr val="bg1"/>
                  </a:solidFill>
                  <a:latin typeface="+mj-lt"/>
                  <a:ea typeface="ＭＳ Ｐゴシック" charset="0"/>
                  <a:cs typeface="Corbel Bold" charset="0"/>
                  <a:sym typeface="Corbel Bold" charset="0"/>
                </a:rPr>
                <a:t>machine &amp; detector </a:t>
              </a:r>
              <a:r>
                <a:rPr lang="en-US" sz="1600" b="1" dirty="0">
                  <a:latin typeface="+mj-lt"/>
                  <a:ea typeface="ＭＳ Ｐゴシック" charset="0"/>
                  <a:cs typeface="Corbel Bold" charset="0"/>
                  <a:sym typeface="Corbel Bold" charset="0"/>
                </a:rPr>
                <a:t>requirements</a:t>
              </a:r>
            </a:p>
          </p:txBody>
        </p:sp>
      </p:grpSp>
      <p:sp>
        <p:nvSpPr>
          <p:cNvPr id="60" name="Oval 59">
            <a:extLst>
              <a:ext uri="{FF2B5EF4-FFF2-40B4-BE49-F238E27FC236}">
                <a16:creationId xmlns:a16="http://schemas.microsoft.com/office/drawing/2014/main" id="{E47DDB5A-0054-404B-96D7-0922E4A1736B}"/>
              </a:ext>
            </a:extLst>
          </p:cNvPr>
          <p:cNvSpPr/>
          <p:nvPr/>
        </p:nvSpPr>
        <p:spPr>
          <a:xfrm>
            <a:off x="8276837" y="2791429"/>
            <a:ext cx="505047" cy="470441"/>
          </a:xfrm>
          <a:prstGeom prst="ellipse">
            <a:avLst/>
          </a:pr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D89537AE-561E-B44C-A934-E70B336A211C}"/>
              </a:ext>
            </a:extLst>
          </p:cNvPr>
          <p:cNvSpPr txBox="1"/>
          <p:nvPr/>
        </p:nvSpPr>
        <p:spPr>
          <a:xfrm>
            <a:off x="202202" y="5595710"/>
            <a:ext cx="1002654" cy="523220"/>
          </a:xfrm>
          <a:prstGeom prst="rect">
            <a:avLst/>
          </a:prstGeom>
          <a:noFill/>
        </p:spPr>
        <p:txBody>
          <a:bodyPr wrap="square" rtlCol="0">
            <a:spAutoFit/>
          </a:bodyPr>
          <a:lstStyle/>
          <a:p>
            <a:r>
              <a:rPr lang="en-US" sz="2800" dirty="0">
                <a:solidFill>
                  <a:srgbClr val="0000FF"/>
                </a:solidFill>
                <a:latin typeface="+mj-lt"/>
              </a:rPr>
              <a:t>∫</a:t>
            </a:r>
            <a:r>
              <a:rPr lang="en-US" sz="2800" dirty="0" err="1">
                <a:solidFill>
                  <a:srgbClr val="0000FF"/>
                </a:solidFill>
                <a:latin typeface="+mj-lt"/>
              </a:rPr>
              <a:t>Ldt</a:t>
            </a:r>
            <a:r>
              <a:rPr lang="en-US" sz="2800" dirty="0">
                <a:solidFill>
                  <a:srgbClr val="0000FF"/>
                </a:solidFill>
                <a:latin typeface="+mj-lt"/>
              </a:rPr>
              <a:t>:</a:t>
            </a:r>
          </a:p>
        </p:txBody>
      </p:sp>
      <p:sp>
        <p:nvSpPr>
          <p:cNvPr id="62" name="TextBox 61">
            <a:extLst>
              <a:ext uri="{FF2B5EF4-FFF2-40B4-BE49-F238E27FC236}">
                <a16:creationId xmlns:a16="http://schemas.microsoft.com/office/drawing/2014/main" id="{B12C521C-28DE-E947-B4D1-734D60D12571}"/>
              </a:ext>
            </a:extLst>
          </p:cNvPr>
          <p:cNvSpPr txBox="1"/>
          <p:nvPr/>
        </p:nvSpPr>
        <p:spPr>
          <a:xfrm>
            <a:off x="948569" y="5677671"/>
            <a:ext cx="705642" cy="369332"/>
          </a:xfrm>
          <a:prstGeom prst="rect">
            <a:avLst/>
          </a:prstGeom>
          <a:noFill/>
        </p:spPr>
        <p:txBody>
          <a:bodyPr wrap="none" rtlCol="0">
            <a:spAutoFit/>
          </a:bodyPr>
          <a:lstStyle/>
          <a:p>
            <a:r>
              <a:rPr lang="en-US" dirty="0">
                <a:solidFill>
                  <a:srgbClr val="0000FF"/>
                </a:solidFill>
                <a:latin typeface="+mj-lt"/>
              </a:rPr>
              <a:t>1 fb</a:t>
            </a:r>
            <a:r>
              <a:rPr lang="en-US" baseline="30000" dirty="0">
                <a:solidFill>
                  <a:srgbClr val="0000FF"/>
                </a:solidFill>
                <a:latin typeface="+mj-lt"/>
              </a:rPr>
              <a:t>-1</a:t>
            </a:r>
          </a:p>
        </p:txBody>
      </p:sp>
      <p:sp>
        <p:nvSpPr>
          <p:cNvPr id="64" name="TextBox 63">
            <a:extLst>
              <a:ext uri="{FF2B5EF4-FFF2-40B4-BE49-F238E27FC236}">
                <a16:creationId xmlns:a16="http://schemas.microsoft.com/office/drawing/2014/main" id="{CFEA3616-6A3F-8146-B0DC-21B190D717A5}"/>
              </a:ext>
            </a:extLst>
          </p:cNvPr>
          <p:cNvSpPr txBox="1"/>
          <p:nvPr/>
        </p:nvSpPr>
        <p:spPr>
          <a:xfrm>
            <a:off x="3670516" y="5686188"/>
            <a:ext cx="833883" cy="369332"/>
          </a:xfrm>
          <a:prstGeom prst="rect">
            <a:avLst/>
          </a:prstGeom>
          <a:noFill/>
        </p:spPr>
        <p:txBody>
          <a:bodyPr wrap="none" rtlCol="0">
            <a:spAutoFit/>
          </a:bodyPr>
          <a:lstStyle/>
          <a:p>
            <a:r>
              <a:rPr lang="en-US" dirty="0">
                <a:solidFill>
                  <a:srgbClr val="0000FF"/>
                </a:solidFill>
                <a:latin typeface="+mj-lt"/>
              </a:rPr>
              <a:t>10 fb</a:t>
            </a:r>
            <a:r>
              <a:rPr lang="en-US" baseline="30000" dirty="0">
                <a:solidFill>
                  <a:srgbClr val="0000FF"/>
                </a:solidFill>
                <a:latin typeface="+mj-lt"/>
              </a:rPr>
              <a:t>-1</a:t>
            </a:r>
          </a:p>
        </p:txBody>
      </p:sp>
      <p:sp>
        <p:nvSpPr>
          <p:cNvPr id="65" name="TextBox 64">
            <a:extLst>
              <a:ext uri="{FF2B5EF4-FFF2-40B4-BE49-F238E27FC236}">
                <a16:creationId xmlns:a16="http://schemas.microsoft.com/office/drawing/2014/main" id="{18F29F66-E2ED-CC46-91FB-8D4F01F587BD}"/>
              </a:ext>
            </a:extLst>
          </p:cNvPr>
          <p:cNvSpPr txBox="1"/>
          <p:nvPr/>
        </p:nvSpPr>
        <p:spPr>
          <a:xfrm>
            <a:off x="6907298" y="5683150"/>
            <a:ext cx="1423788" cy="369332"/>
          </a:xfrm>
          <a:prstGeom prst="rect">
            <a:avLst/>
          </a:prstGeom>
          <a:noFill/>
        </p:spPr>
        <p:txBody>
          <a:bodyPr wrap="none" rtlCol="0">
            <a:spAutoFit/>
          </a:bodyPr>
          <a:lstStyle/>
          <a:p>
            <a:pPr algn="ctr"/>
            <a:r>
              <a:rPr lang="en-US" dirty="0">
                <a:solidFill>
                  <a:srgbClr val="0000FF"/>
                </a:solidFill>
                <a:latin typeface="+mj-lt"/>
              </a:rPr>
              <a:t>10 - 100 fb</a:t>
            </a:r>
            <a:r>
              <a:rPr lang="en-US" baseline="30000" dirty="0">
                <a:solidFill>
                  <a:srgbClr val="0000FF"/>
                </a:solidFill>
                <a:latin typeface="+mj-lt"/>
              </a:rPr>
              <a:t>-1</a:t>
            </a:r>
          </a:p>
        </p:txBody>
      </p:sp>
      <p:sp>
        <p:nvSpPr>
          <p:cNvPr id="30" name="Oval 29">
            <a:extLst>
              <a:ext uri="{FF2B5EF4-FFF2-40B4-BE49-F238E27FC236}">
                <a16:creationId xmlns:a16="http://schemas.microsoft.com/office/drawing/2014/main" id="{5A213EB4-270C-3C4A-A650-9F7C9E71F72E}"/>
              </a:ext>
            </a:extLst>
          </p:cNvPr>
          <p:cNvSpPr/>
          <p:nvPr/>
        </p:nvSpPr>
        <p:spPr>
          <a:xfrm>
            <a:off x="1249540" y="955099"/>
            <a:ext cx="1874744" cy="819666"/>
          </a:xfrm>
          <a:prstGeom prst="ellipse">
            <a:avLst/>
          </a:prstGeom>
          <a:solidFill>
            <a:srgbClr val="0000FF">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QCD at Extreme Parton Densities - Saturation  </a:t>
            </a:r>
          </a:p>
        </p:txBody>
      </p:sp>
    </p:spTree>
    <p:extLst>
      <p:ext uri="{BB962C8B-B14F-4D97-AF65-F5344CB8AC3E}">
        <p14:creationId xmlns:p14="http://schemas.microsoft.com/office/powerpoint/2010/main" val="2544634290"/>
      </p:ext>
    </p:ext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err="1" smtClean="0">
            <a:latin typeface="Comic Sans MS" panose="030F0902030302020204" pitchFamily="66" charset="0"/>
          </a:defRPr>
        </a:defPPr>
      </a:lstStyle>
    </a:txDef>
  </a:objectDefaults>
  <a:extraClrSchemeLst/>
  <a:extLst>
    <a:ext uri="{05A4C25C-085E-4340-85A3-A5531E510DB2}">
      <thm15:themeFamily xmlns:thm15="http://schemas.microsoft.com/office/thememl/2012/main" name="EIC_PPT_Template_EditableTextLogos" id="{00FAD509-D349-8A47-998B-D6A9B09DAFE7}" vid="{C82AAD2E-8960-DB40-8700-990D4EEA0A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4323</TotalTime>
  <Words>5542</Words>
  <Application>Microsoft Macintosh PowerPoint</Application>
  <PresentationFormat>On-screen Show (4:3)</PresentationFormat>
  <Paragraphs>998</Paragraphs>
  <Slides>54</Slides>
  <Notes>3</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8" baseType="lpstr">
      <vt:lpstr>黑体</vt:lpstr>
      <vt:lpstr>Arial</vt:lpstr>
      <vt:lpstr>Calibri</vt:lpstr>
      <vt:lpstr>Cambria Math</vt:lpstr>
      <vt:lpstr>Comic Sans MS</vt:lpstr>
      <vt:lpstr>Corbel</vt:lpstr>
      <vt:lpstr>Courier New</vt:lpstr>
      <vt:lpstr>Helvetica</vt:lpstr>
      <vt:lpstr>Symbol</vt:lpstr>
      <vt:lpstr>Times New Roman</vt:lpstr>
      <vt:lpstr>Trebuchet MS</vt:lpstr>
      <vt:lpstr>Wingdings</vt:lpstr>
      <vt:lpstr>Office Theme</vt:lpstr>
      <vt:lpstr>Equation</vt:lpstr>
      <vt:lpstr>The EIC Project  and its  Experimental Equipment</vt:lpstr>
      <vt:lpstr>The EIC Physics</vt:lpstr>
      <vt:lpstr>Deep Inelastic Scattering</vt:lpstr>
      <vt:lpstr>What is needed to make this happen</vt:lpstr>
      <vt:lpstr>EIC Machine Parameters</vt:lpstr>
      <vt:lpstr>The EIC: A Unique Collider</vt:lpstr>
      <vt:lpstr>General Purpose Detector in EIC-CDR</vt:lpstr>
      <vt:lpstr>EIC Detector Concept</vt:lpstr>
      <vt:lpstr>What is needed experimentally?         </vt:lpstr>
      <vt:lpstr>EICUG: Yellow Report (YR) Initiative </vt:lpstr>
      <vt:lpstr>YR: Detector Requirements </vt:lpstr>
      <vt:lpstr>EIC General Purpose Detector: Concept</vt:lpstr>
      <vt:lpstr>EIC Experimental Equipment</vt:lpstr>
      <vt:lpstr>Requirements</vt:lpstr>
      <vt:lpstr>EIC General Purpose Detector</vt:lpstr>
      <vt:lpstr>Subdetector Technology Choices</vt:lpstr>
      <vt:lpstr>Barrel and EndcapTracking</vt:lpstr>
      <vt:lpstr>Electro-Magnetic Calorimeter </vt:lpstr>
      <vt:lpstr>Crystals</vt:lpstr>
      <vt:lpstr>PowerPoint Presentation</vt:lpstr>
      <vt:lpstr>Particle ID </vt:lpstr>
      <vt:lpstr>Hadron PID</vt:lpstr>
      <vt:lpstr>High resolution timing technologies </vt:lpstr>
      <vt:lpstr>Streaming Readout Architecture</vt:lpstr>
      <vt:lpstr>2nd Complementary Detector</vt:lpstr>
      <vt:lpstr>Complementarity for 1st-IR &amp; 2nd-IR</vt:lpstr>
      <vt:lpstr>EIC Project Status </vt:lpstr>
      <vt:lpstr>Experimental Program Preparation</vt:lpstr>
      <vt:lpstr>EICUG Activities towards Collaboration Formation </vt:lpstr>
      <vt:lpstr>Take Away Message</vt:lpstr>
      <vt:lpstr>PowerPoint Presentation</vt:lpstr>
      <vt:lpstr>What is needed to address the EIC Physics</vt:lpstr>
      <vt:lpstr>What is needed experimentally?</vt:lpstr>
      <vt:lpstr>EIC Collider Concept </vt:lpstr>
      <vt:lpstr>Why a Crossing Angle</vt:lpstr>
      <vt:lpstr>Worldwide Interest in EIC Physics</vt:lpstr>
      <vt:lpstr>IR Requirements from Physics</vt:lpstr>
      <vt:lpstr>EIC General Purpose Detector</vt:lpstr>
      <vt:lpstr>Detector integrated in EIC Project</vt:lpstr>
      <vt:lpstr>Tracking/Material Budget</vt:lpstr>
      <vt:lpstr> Endcaps: MPGDs</vt:lpstr>
      <vt:lpstr>Central tracker </vt:lpstr>
      <vt:lpstr>Sampling EmCal</vt:lpstr>
      <vt:lpstr>Hadronic Calorimeter  </vt:lpstr>
      <vt:lpstr>Fe/Sc sandwich</vt:lpstr>
      <vt:lpstr>Fe/Sc ( barrel) </vt:lpstr>
      <vt:lpstr>DIRC </vt:lpstr>
      <vt:lpstr>Dual radiator RICH </vt:lpstr>
      <vt:lpstr>Modular-RICH (mRICH) </vt:lpstr>
      <vt:lpstr>Additional e- ID </vt:lpstr>
      <vt:lpstr>Far forward (hadron going) region </vt:lpstr>
      <vt:lpstr>Far-forward detectors</vt:lpstr>
      <vt:lpstr>EIC Experimental Equipment Planning</vt:lpstr>
      <vt:lpstr>Call for Detector Proposals Issued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EIC: A collider to map initial and final state correlations with high precision</dc:title>
  <dc:creator>Aschenauer, Elke</dc:creator>
  <cp:lastModifiedBy>Elke-Caroline Aschenauer</cp:lastModifiedBy>
  <cp:revision>473</cp:revision>
  <dcterms:created xsi:type="dcterms:W3CDTF">2019-04-29T20:50:32Z</dcterms:created>
  <dcterms:modified xsi:type="dcterms:W3CDTF">2021-04-13T04:30:35Z</dcterms:modified>
</cp:coreProperties>
</file>