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63" r:id="rId3"/>
    <p:sldId id="264" r:id="rId4"/>
    <p:sldId id="260" r:id="rId5"/>
    <p:sldId id="261" r:id="rId6"/>
    <p:sldId id="279" r:id="rId7"/>
    <p:sldId id="265" r:id="rId8"/>
    <p:sldId id="266" r:id="rId9"/>
    <p:sldId id="278" r:id="rId10"/>
    <p:sldId id="268" r:id="rId11"/>
    <p:sldId id="259" r:id="rId12"/>
    <p:sldId id="274" r:id="rId13"/>
    <p:sldId id="276" r:id="rId14"/>
    <p:sldId id="277" r:id="rId15"/>
    <p:sldId id="275" r:id="rId16"/>
    <p:sldId id="257" r:id="rId17"/>
    <p:sldId id="262"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249" autoAdjust="0"/>
  </p:normalViewPr>
  <p:slideViewPr>
    <p:cSldViewPr snapToGrid="0">
      <p:cViewPr varScale="1">
        <p:scale>
          <a:sx n="114" d="100"/>
          <a:sy n="114" d="100"/>
        </p:scale>
        <p:origin x="360" y="114"/>
      </p:cViewPr>
      <p:guideLst/>
    </p:cSldViewPr>
  </p:slideViewPr>
  <p:outlineViewPr>
    <p:cViewPr>
      <p:scale>
        <a:sx n="33" d="100"/>
        <a:sy n="33" d="100"/>
      </p:scale>
      <p:origin x="0" y="-24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CD0AA-9932-4357-B4B8-BAC1FF597FAE}" type="datetimeFigureOut">
              <a:rPr lang="en-US" smtClean="0"/>
              <a:t>4/14/2021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6039B-17CA-446C-992F-A82C20A01505}" type="slidenum">
              <a:rPr lang="en-US" smtClean="0"/>
              <a:t>‹#›</a:t>
            </a:fld>
            <a:endParaRPr lang="en-US"/>
          </a:p>
        </p:txBody>
      </p:sp>
    </p:spTree>
    <p:extLst>
      <p:ext uri="{BB962C8B-B14F-4D97-AF65-F5344CB8AC3E}">
        <p14:creationId xmlns:p14="http://schemas.microsoft.com/office/powerpoint/2010/main" val="279219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E152EB-9EA6-40C7-A0EF-6283F1B08F6B}" type="datetime1">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085D70-CC45-4FB0-A03F-E4715FC6C566}" type="datetime1">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60877-C8C1-43DD-92A4-5D4C15BDC188}" type="datetime1">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BC93C0-90F4-451B-B852-31647DC587CB}" type="datetime1">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9722C7-310A-4752-9067-49C67AB424F5}" type="datetime1">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111AAA-B7EF-47C6-BD96-74EB22C92565}" type="datetime1">
              <a:rPr lang="en-US" smtClean="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01610D-8A16-4A86-B9A8-AF3077AF66CB}" type="datetime1">
              <a:rPr lang="en-US" smtClean="0"/>
              <a:t>4/14/2021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C75352-329E-4C1F-BF7D-C8A1613A23FE}" type="datetime1">
              <a:rPr lang="en-US" smtClean="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0B8011-FA77-46FF-B264-821E65749958}" type="datetime1">
              <a:rPr lang="en-US" smtClean="0"/>
              <a:t>4/14/2021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6D9F660-18AB-4B04-BCCC-6AD5EA59A234}" type="datetime1">
              <a:rPr lang="en-US" smtClean="0"/>
              <a:t>4/14/2021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06C6A9-B3CA-49D3-854E-D89123E0FFD1}" type="datetime1">
              <a:rPr lang="en-US" smtClean="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EF701DE-4902-47C5-A5AD-EE9C21C173CE}" type="datetime1">
              <a:rPr lang="en-US" smtClean="0"/>
              <a:t>4/14/2021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rxiv.org/abs/2003.12650"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30.png"/><Relationship Id="rId2" Type="http://schemas.openxmlformats.org/officeDocument/2006/relationships/image" Target="../media/image36.jpg"/><Relationship Id="rId1" Type="http://schemas.openxmlformats.org/officeDocument/2006/relationships/slideLayout" Target="../slideLayouts/slideLayout2.xml"/><Relationship Id="rId11" Type="http://schemas.openxmlformats.org/officeDocument/2006/relationships/image" Target="../media/image42.png"/><Relationship Id="rId5" Type="http://schemas.openxmlformats.org/officeDocument/2006/relationships/image" Target="../media/image37.jp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90.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1.png"/><Relationship Id="rId2" Type="http://schemas.openxmlformats.org/officeDocument/2006/relationships/image" Target="../media/image410.pn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1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jp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png"/><Relationship Id="rId3" Type="http://schemas.openxmlformats.org/officeDocument/2006/relationships/image" Target="../media/image11.jpg"/><Relationship Id="rId7" Type="http://schemas.openxmlformats.org/officeDocument/2006/relationships/image" Target="../media/image17.png"/><Relationship Id="rId12" Type="http://schemas.openxmlformats.org/officeDocument/2006/relationships/image" Target="../media/image19.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15.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261.png"/><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15.png"/><Relationship Id="rId12" Type="http://schemas.openxmlformats.org/officeDocument/2006/relationships/image" Target="../media/image14.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9.png"/><Relationship Id="rId5" Type="http://schemas.openxmlformats.org/officeDocument/2006/relationships/image" Target="../media/image27.jpg"/><Relationship Id="rId10" Type="http://schemas.openxmlformats.org/officeDocument/2006/relationships/image" Target="../media/image280.png"/><Relationship Id="rId4" Type="http://schemas.openxmlformats.org/officeDocument/2006/relationships/image" Target="../media/image26.jpg"/><Relationship Id="rId9" Type="http://schemas.openxmlformats.org/officeDocument/2006/relationships/image" Target="../media/image27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1.png"/><Relationship Id="rId10" Type="http://schemas.openxmlformats.org/officeDocument/2006/relationships/image" Target="../media/image35.jpg"/><Relationship Id="rId4" Type="http://schemas.openxmlformats.org/officeDocument/2006/relationships/image" Target="../media/image320.png"/><Relationship Id="rId9"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B047C5-BF71-4EBD-846B-9C99E7B5A5DB}"/>
                  </a:ext>
                </a:extLst>
              </p:cNvPr>
              <p:cNvSpPr>
                <a:spLocks noGrp="1"/>
              </p:cNvSpPr>
              <p:nvPr>
                <p:ph type="ctrTitle"/>
              </p:nvPr>
            </p:nvSpPr>
            <p:spPr/>
            <p:txBody>
              <a:bodyPr>
                <a:normAutofit/>
              </a:bodyPr>
              <a:lstStyle/>
              <a:p>
                <a:r>
                  <a:rPr lang="en-US" sz="6000" dirty="0"/>
                  <a:t>Lensing Mechanism Meets Small-x: Transverse Single Spin Asymmetries in </a:t>
                </a:r>
                <a14:m>
                  <m:oMath xmlns:m="http://schemas.openxmlformats.org/officeDocument/2006/math">
                    <m:sSup>
                      <m:sSupPr>
                        <m:ctrlPr>
                          <a:rPr lang="en-US" sz="6000" i="1" smtClean="0">
                            <a:latin typeface="Cambria Math" panose="02040503050406030204" pitchFamily="18" charset="0"/>
                          </a:rPr>
                        </m:ctrlPr>
                      </m:sSupPr>
                      <m:e>
                        <m:r>
                          <a:rPr lang="en-US" sz="6000" b="0" i="1" smtClean="0">
                            <a:latin typeface="Cambria Math" panose="02040503050406030204" pitchFamily="18" charset="0"/>
                          </a:rPr>
                          <m:t>𝑝</m:t>
                        </m:r>
                      </m:e>
                      <m:sup>
                        <m:r>
                          <a:rPr lang="en-US" sz="6000" i="1" smtClean="0">
                            <a:latin typeface="Cambria Math" panose="02040503050406030204" pitchFamily="18" charset="0"/>
                            <a:ea typeface="Cambria Math" panose="02040503050406030204" pitchFamily="18" charset="0"/>
                          </a:rPr>
                          <m:t>↑</m:t>
                        </m:r>
                      </m:sup>
                    </m:sSup>
                    <m:r>
                      <a:rPr lang="en-US" sz="6000" b="0" i="1" smtClean="0">
                        <a:latin typeface="Cambria Math" panose="02040503050406030204" pitchFamily="18" charset="0"/>
                      </a:rPr>
                      <m:t>+</m:t>
                    </m:r>
                    <m:r>
                      <a:rPr lang="en-US" sz="6000" b="0" i="1" smtClean="0">
                        <a:latin typeface="Cambria Math" panose="02040503050406030204" pitchFamily="18" charset="0"/>
                      </a:rPr>
                      <m:t>𝑝</m:t>
                    </m:r>
                  </m:oMath>
                </a14:m>
                <a:r>
                  <a:rPr lang="en-US" sz="6000" dirty="0"/>
                  <a:t> and  </a:t>
                </a:r>
                <a14:m>
                  <m:oMath xmlns:m="http://schemas.openxmlformats.org/officeDocument/2006/math">
                    <m:sSup>
                      <m:sSupPr>
                        <m:ctrlPr>
                          <a:rPr lang="en-US" sz="6000" i="1">
                            <a:latin typeface="Cambria Math" panose="02040503050406030204" pitchFamily="18" charset="0"/>
                          </a:rPr>
                        </m:ctrlPr>
                      </m:sSupPr>
                      <m:e>
                        <m:r>
                          <a:rPr lang="en-US" sz="6000" i="1">
                            <a:latin typeface="Cambria Math" panose="02040503050406030204" pitchFamily="18" charset="0"/>
                          </a:rPr>
                          <m:t>𝑝</m:t>
                        </m:r>
                      </m:e>
                      <m:sup>
                        <m:r>
                          <a:rPr lang="en-US" sz="6000" i="1">
                            <a:latin typeface="Cambria Math" panose="02040503050406030204" pitchFamily="18" charset="0"/>
                            <a:ea typeface="Cambria Math" panose="02040503050406030204" pitchFamily="18" charset="0"/>
                          </a:rPr>
                          <m:t>↑</m:t>
                        </m:r>
                      </m:sup>
                    </m:sSup>
                    <m:r>
                      <a:rPr lang="en-US" sz="6000" i="1">
                        <a:latin typeface="Cambria Math" panose="02040503050406030204" pitchFamily="18" charset="0"/>
                      </a:rPr>
                      <m:t>+</m:t>
                    </m:r>
                    <m:r>
                      <a:rPr lang="en-US" sz="6000" b="0" i="1" smtClean="0">
                        <a:latin typeface="Cambria Math" panose="02040503050406030204" pitchFamily="18" charset="0"/>
                      </a:rPr>
                      <m:t>𝐴</m:t>
                    </m:r>
                  </m:oMath>
                </a14:m>
                <a:r>
                  <a:rPr lang="en-US" sz="6000" dirty="0"/>
                  <a:t> Collisions </a:t>
                </a:r>
              </a:p>
            </p:txBody>
          </p:sp>
        </mc:Choice>
        <mc:Fallback xmlns="">
          <p:sp>
            <p:nvSpPr>
              <p:cNvPr id="2" name="Title 1">
                <a:extLst>
                  <a:ext uri="{FF2B5EF4-FFF2-40B4-BE49-F238E27FC236}">
                    <a16:creationId xmlns:a16="http://schemas.microsoft.com/office/drawing/2014/main" id="{11B047C5-BF71-4EBD-846B-9C99E7B5A5DB}"/>
                  </a:ext>
                </a:extLst>
              </p:cNvPr>
              <p:cNvSpPr>
                <a:spLocks noGrp="1" noRot="1" noChangeAspect="1" noMove="1" noResize="1" noEditPoints="1" noAdjustHandles="1" noChangeArrowheads="1" noChangeShapeType="1" noTextEdit="1"/>
              </p:cNvSpPr>
              <p:nvPr>
                <p:ph type="ctrTitle"/>
              </p:nvPr>
            </p:nvSpPr>
            <p:spPr>
              <a:blipFill>
                <a:blip r:embed="rId2"/>
                <a:stretch>
                  <a:fillRect l="-3636" t="-855" b="-11624"/>
                </a:stretch>
              </a:blipFill>
            </p:spPr>
            <p:txBody>
              <a:bodyPr/>
              <a:lstStyle/>
              <a:p>
                <a:r>
                  <a:rPr lang="en-US">
                    <a:noFill/>
                  </a:rPr>
                  <a:t> </a:t>
                </a:r>
              </a:p>
            </p:txBody>
          </p:sp>
        </mc:Fallback>
      </mc:AlternateContent>
      <p:sp>
        <p:nvSpPr>
          <p:cNvPr id="3" name="Subtitle 2">
            <a:extLst>
              <a:ext uri="{FF2B5EF4-FFF2-40B4-BE49-F238E27FC236}">
                <a16:creationId xmlns:a16="http://schemas.microsoft.com/office/drawing/2014/main" id="{EA3611E7-5167-4AD9-BB28-5D0E5FADD2E4}"/>
              </a:ext>
            </a:extLst>
          </p:cNvPr>
          <p:cNvSpPr>
            <a:spLocks noGrp="1"/>
          </p:cNvSpPr>
          <p:nvPr>
            <p:ph type="subTitle" idx="1"/>
          </p:nvPr>
        </p:nvSpPr>
        <p:spPr>
          <a:xfrm>
            <a:off x="1100051" y="4455621"/>
            <a:ext cx="10058400" cy="1643427"/>
          </a:xfrm>
        </p:spPr>
        <p:txBody>
          <a:bodyPr>
            <a:normAutofit fontScale="62500" lnSpcReduction="20000"/>
          </a:bodyPr>
          <a:lstStyle/>
          <a:p>
            <a:r>
              <a:rPr lang="en-US" sz="3200" dirty="0"/>
              <a:t>M. Gabriel Santiago</a:t>
            </a:r>
          </a:p>
          <a:p>
            <a:r>
              <a:rPr lang="en-US" sz="3200"/>
              <a:t>With Yuri </a:t>
            </a:r>
            <a:r>
              <a:rPr lang="en-US" sz="3200" dirty="0" err="1"/>
              <a:t>Kovchegov</a:t>
            </a:r>
            <a:endParaRPr lang="en-US" sz="3200" dirty="0"/>
          </a:p>
          <a:p>
            <a:r>
              <a:rPr lang="en-US" b="0" i="1" dirty="0" err="1">
                <a:effectLst/>
                <a:latin typeface="-apple-system"/>
              </a:rPr>
              <a:t>Phys.Rev.D</a:t>
            </a:r>
            <a:r>
              <a:rPr lang="en-US" b="0" i="0" dirty="0">
                <a:effectLst/>
                <a:latin typeface="-apple-system"/>
              </a:rPr>
              <a:t> 102 (2020) 1, 014022	</a:t>
            </a:r>
            <a:r>
              <a:rPr lang="en-US" b="0" i="0" dirty="0" err="1">
                <a:effectLst/>
                <a:latin typeface="-apple-system"/>
              </a:rPr>
              <a:t>arxiv</a:t>
            </a:r>
            <a:r>
              <a:rPr lang="en-US" b="0" i="0" dirty="0">
                <a:effectLst/>
                <a:latin typeface="-apple-system"/>
              </a:rPr>
              <a:t>:  </a:t>
            </a:r>
            <a:r>
              <a:rPr lang="en-US" b="0" i="0" u="none" strike="noStrike" dirty="0">
                <a:solidFill>
                  <a:srgbClr val="0050B3"/>
                </a:solidFill>
                <a:effectLst/>
                <a:latin typeface="-apple-system"/>
                <a:hlinkClick r:id="rId3"/>
              </a:rPr>
              <a:t>2003.12650</a:t>
            </a:r>
            <a:r>
              <a:rPr lang="en-US" b="0" i="0" dirty="0">
                <a:effectLst/>
                <a:latin typeface="-apple-system"/>
              </a:rPr>
              <a:t> [hep-</a:t>
            </a:r>
            <a:r>
              <a:rPr lang="en-US" b="0" i="0" dirty="0" err="1">
                <a:effectLst/>
                <a:latin typeface="-apple-system"/>
              </a:rPr>
              <a:t>ph</a:t>
            </a:r>
            <a:r>
              <a:rPr lang="en-US" b="0" i="0" dirty="0">
                <a:effectLst/>
                <a:latin typeface="-apple-system"/>
              </a:rPr>
              <a:t>]</a:t>
            </a:r>
            <a:endParaRPr lang="en-US" dirty="0"/>
          </a:p>
          <a:p>
            <a:r>
              <a:rPr lang="en-US" dirty="0"/>
              <a:t>work supported by the U.S. Department of Energy, Office of Science, Office of Nuclear Physics under Award Number DE-SC0004286</a:t>
            </a:r>
          </a:p>
        </p:txBody>
      </p:sp>
      <p:pic>
        <p:nvPicPr>
          <p:cNvPr id="5" name="Picture 4" descr="A drawing of a stop sign&#10;&#10;Description automatically generated">
            <a:extLst>
              <a:ext uri="{FF2B5EF4-FFF2-40B4-BE49-F238E27FC236}">
                <a16:creationId xmlns:a16="http://schemas.microsoft.com/office/drawing/2014/main" id="{B63E8D45-79BC-4B0C-AF7D-5157D8E3FE7D}"/>
              </a:ext>
            </a:extLst>
          </p:cNvPr>
          <p:cNvPicPr>
            <a:picLocks noChangeAspect="1"/>
          </p:cNvPicPr>
          <p:nvPr/>
        </p:nvPicPr>
        <p:blipFill>
          <a:blip r:embed="rId4"/>
          <a:stretch>
            <a:fillRect/>
          </a:stretch>
        </p:blipFill>
        <p:spPr>
          <a:xfrm>
            <a:off x="11410001" y="5413964"/>
            <a:ext cx="586696" cy="767566"/>
          </a:xfrm>
          <a:prstGeom prst="rect">
            <a:avLst/>
          </a:prstGeom>
        </p:spPr>
      </p:pic>
      <p:sp>
        <p:nvSpPr>
          <p:cNvPr id="4" name="Slide Number Placeholder 3">
            <a:extLst>
              <a:ext uri="{FF2B5EF4-FFF2-40B4-BE49-F238E27FC236}">
                <a16:creationId xmlns:a16="http://schemas.microsoft.com/office/drawing/2014/main" id="{828FB75A-AD93-482F-8CBD-2DA21ECD7864}"/>
              </a:ext>
            </a:extLst>
          </p:cNvPr>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3533292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chart&#10;&#10;Description automatically generated">
            <a:extLst>
              <a:ext uri="{FF2B5EF4-FFF2-40B4-BE49-F238E27FC236}">
                <a16:creationId xmlns:a16="http://schemas.microsoft.com/office/drawing/2014/main" id="{F07FB797-4C40-42EB-90C1-627365E6970C}"/>
              </a:ext>
            </a:extLst>
          </p:cNvPr>
          <p:cNvPicPr>
            <a:picLocks noChangeAspect="1"/>
          </p:cNvPicPr>
          <p:nvPr/>
        </p:nvPicPr>
        <p:blipFill>
          <a:blip r:embed="rId2"/>
          <a:stretch>
            <a:fillRect/>
          </a:stretch>
        </p:blipFill>
        <p:spPr>
          <a:xfrm>
            <a:off x="405517" y="2796208"/>
            <a:ext cx="6207009" cy="2701661"/>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7DAC7B2-C08F-4357-AF7A-1AD2CE9AE253}"/>
                  </a:ext>
                </a:extLst>
              </p:cNvPr>
              <p:cNvSpPr>
                <a:spLocks noGrp="1"/>
              </p:cNvSpPr>
              <p:nvPr>
                <p:ph type="title"/>
              </p:nvPr>
            </p:nvSpPr>
            <p:spPr/>
            <p:txBody>
              <a:bodyPr/>
              <a:lstStyle/>
              <a:p>
                <a:r>
                  <a:rPr lang="en-US" dirty="0"/>
                  <a:t>Quasi-Classical Large-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oMath>
                </a14:m>
                <a:r>
                  <a:rPr lang="en-US" dirty="0"/>
                  <a:t> Approximation</a:t>
                </a:r>
              </a:p>
            </p:txBody>
          </p:sp>
        </mc:Choice>
        <mc:Fallback xmlns="">
          <p:sp>
            <p:nvSpPr>
              <p:cNvPr id="2" name="Title 1">
                <a:extLst>
                  <a:ext uri="{FF2B5EF4-FFF2-40B4-BE49-F238E27FC236}">
                    <a16:creationId xmlns:a16="http://schemas.microsoft.com/office/drawing/2014/main" id="{57DAC7B2-C08F-4357-AF7A-1AD2CE9AE253}"/>
                  </a:ext>
                </a:extLst>
              </p:cNvPr>
              <p:cNvSpPr>
                <a:spLocks noGrp="1" noRot="1" noChangeAspect="1" noMove="1" noResize="1" noEditPoints="1" noAdjustHandles="1" noChangeArrowheads="1" noChangeShapeType="1" noTextEdit="1"/>
              </p:cNvSpPr>
              <p:nvPr>
                <p:ph type="title"/>
              </p:nvPr>
            </p:nvSpPr>
            <p:spPr>
              <a:blipFill>
                <a:blip r:embed="rId3"/>
                <a:stretch>
                  <a:fillRect l="-2727" b="-22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9269A4-B7A6-4D52-B75E-B7094FA84E5E}"/>
                  </a:ext>
                </a:extLst>
              </p:cNvPr>
              <p:cNvSpPr>
                <a:spLocks noGrp="1"/>
              </p:cNvSpPr>
              <p:nvPr>
                <p:ph idx="1"/>
              </p:nvPr>
            </p:nvSpPr>
            <p:spPr/>
            <p:txBody>
              <a:bodyPr>
                <a:normAutofit/>
              </a:bodyPr>
              <a:lstStyle/>
              <a:p>
                <a:pPr>
                  <a:buFont typeface="Arial" panose="020B0604020202020204" pitchFamily="34" charset="0"/>
                  <a:buChar char="•"/>
                </a:pPr>
                <a:r>
                  <a:rPr lang="en-US" sz="1600" dirty="0"/>
                  <a:t> The dipole amplitudes can be evaluated in the MV model</a:t>
                </a:r>
              </a:p>
              <a:p>
                <a:pPr>
                  <a:buFont typeface="Arial" panose="020B0604020202020204" pitchFamily="34" charset="0"/>
                  <a:buChar char="•"/>
                </a:pPr>
                <a:r>
                  <a:rPr lang="en-US" sz="1600" dirty="0"/>
                  <a:t>We plot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𝑁</m:t>
                        </m:r>
                      </m:sub>
                    </m:sSub>
                  </m:oMath>
                </a14:m>
                <a:r>
                  <a:rPr lang="en-US" sz="1600" dirty="0"/>
                  <a:t> for strong coupling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𝛼</m:t>
                        </m:r>
                      </m:e>
                      <m:sub>
                        <m:r>
                          <a:rPr lang="en-US" sz="1600" b="0" i="1" smtClean="0">
                            <a:latin typeface="Cambria Math" panose="02040503050406030204" pitchFamily="18" charset="0"/>
                          </a:rPr>
                          <m:t>𝑠</m:t>
                        </m:r>
                      </m:sub>
                    </m:sSub>
                    <m:r>
                      <a:rPr lang="en-US" sz="1600" b="0" i="1" smtClean="0">
                        <a:latin typeface="Cambria Math" panose="02040503050406030204" pitchFamily="18" charset="0"/>
                      </a:rPr>
                      <m:t>=0.3</m:t>
                    </m:r>
                  </m:oMath>
                </a14:m>
                <a:r>
                  <a:rPr lang="en-US" sz="1600" dirty="0"/>
                  <a:t> </a:t>
                </a:r>
              </a:p>
              <a:p>
                <a:pPr>
                  <a:buFont typeface="Arial" panose="020B0604020202020204" pitchFamily="34" charset="0"/>
                  <a:buChar char="•"/>
                </a:pPr>
                <a:endParaRPr lang="en-US" sz="1600" dirty="0"/>
              </a:p>
            </p:txBody>
          </p:sp>
        </mc:Choice>
        <mc:Fallback xmlns="">
          <p:sp>
            <p:nvSpPr>
              <p:cNvPr id="3" name="Content Placeholder 2">
                <a:extLst>
                  <a:ext uri="{FF2B5EF4-FFF2-40B4-BE49-F238E27FC236}">
                    <a16:creationId xmlns:a16="http://schemas.microsoft.com/office/drawing/2014/main" id="{A69269A4-B7A6-4D52-B75E-B7094FA84E5E}"/>
                  </a:ext>
                </a:extLst>
              </p:cNvPr>
              <p:cNvSpPr>
                <a:spLocks noGrp="1" noRot="1" noChangeAspect="1" noMove="1" noResize="1" noEditPoints="1" noAdjustHandles="1" noChangeArrowheads="1" noChangeShapeType="1" noTextEdit="1"/>
              </p:cNvSpPr>
              <p:nvPr>
                <p:ph idx="1"/>
              </p:nvPr>
            </p:nvSpPr>
            <p:spPr>
              <a:blipFill>
                <a:blip r:embed="rId4"/>
                <a:stretch>
                  <a:fillRect l="-1152" t="-1061"/>
                </a:stretch>
              </a:blipFill>
            </p:spPr>
            <p:txBody>
              <a:bodyPr/>
              <a:lstStyle/>
              <a:p>
                <a:r>
                  <a:rPr lang="en-US">
                    <a:noFill/>
                  </a:rPr>
                  <a:t> </a:t>
                </a:r>
              </a:p>
            </p:txBody>
          </p:sp>
        </mc:Fallback>
      </mc:AlternateContent>
      <p:pic>
        <p:nvPicPr>
          <p:cNvPr id="9" name="Picture 8" descr="Chart, surface chart&#10;&#10;Description automatically generated">
            <a:extLst>
              <a:ext uri="{FF2B5EF4-FFF2-40B4-BE49-F238E27FC236}">
                <a16:creationId xmlns:a16="http://schemas.microsoft.com/office/drawing/2014/main" id="{D3FB468D-1F9F-4EB8-BDF1-34D761FBFB25}"/>
              </a:ext>
            </a:extLst>
          </p:cNvPr>
          <p:cNvPicPr>
            <a:picLocks noChangeAspect="1"/>
          </p:cNvPicPr>
          <p:nvPr/>
        </p:nvPicPr>
        <p:blipFill>
          <a:blip r:embed="rId5"/>
          <a:stretch>
            <a:fillRect/>
          </a:stretch>
        </p:blipFill>
        <p:spPr>
          <a:xfrm>
            <a:off x="6785112" y="2796208"/>
            <a:ext cx="5233157" cy="3326295"/>
          </a:xfrm>
          <a:prstGeom prst="rect">
            <a:avLst/>
          </a:prstGeom>
        </p:spPr>
      </p:pic>
      <p:sp>
        <p:nvSpPr>
          <p:cNvPr id="6" name="Slide Number Placeholder 5">
            <a:extLst>
              <a:ext uri="{FF2B5EF4-FFF2-40B4-BE49-F238E27FC236}">
                <a16:creationId xmlns:a16="http://schemas.microsoft.com/office/drawing/2014/main" id="{749A271C-4137-48E5-AF0B-73C9D30BC56F}"/>
              </a:ext>
            </a:extLst>
          </p:cNvPr>
          <p:cNvSpPr>
            <a:spLocks noGrp="1"/>
          </p:cNvSpPr>
          <p:nvPr>
            <p:ph type="sldNum" sz="quarter" idx="12"/>
          </p:nvPr>
        </p:nvSpPr>
        <p:spPr/>
        <p:txBody>
          <a:bodyPr/>
          <a:lstStyle/>
          <a:p>
            <a:fld id="{4CE482DC-2269-4F26-9D2A-7E44B1A4CD85}" type="slidenum">
              <a:rPr lang="en-US" smtClean="0"/>
              <a:t>10</a:t>
            </a:fld>
            <a:endParaRPr lang="en-US" dirty="0"/>
          </a:p>
        </p:txBody>
      </p:sp>
      <p:grpSp>
        <p:nvGrpSpPr>
          <p:cNvPr id="7" name="Group 6">
            <a:extLst>
              <a:ext uri="{FF2B5EF4-FFF2-40B4-BE49-F238E27FC236}">
                <a16:creationId xmlns:a16="http://schemas.microsoft.com/office/drawing/2014/main" id="{99449D5E-3E7D-43EF-AB73-66A6E481BF12}"/>
              </a:ext>
            </a:extLst>
          </p:cNvPr>
          <p:cNvGrpSpPr/>
          <p:nvPr/>
        </p:nvGrpSpPr>
        <p:grpSpPr>
          <a:xfrm>
            <a:off x="2768633" y="2939006"/>
            <a:ext cx="1912368" cy="707886"/>
            <a:chOff x="2727142" y="3101577"/>
            <a:chExt cx="1912368" cy="707886"/>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2AD08D1-AF0A-4A64-9A9B-B9DBDB0956A0}"/>
                    </a:ext>
                  </a:extLst>
                </p:cNvPr>
                <p:cNvSpPr txBox="1"/>
                <p:nvPr/>
              </p:nvSpPr>
              <p:spPr>
                <a:xfrm>
                  <a:off x="2727142" y="3101577"/>
                  <a:ext cx="1704142" cy="707886"/>
                </a:xfrm>
                <a:prstGeom prst="rect">
                  <a:avLst/>
                </a:prstGeom>
                <a:noFill/>
              </p:spPr>
              <p:txBody>
                <a:bodyPr wrap="square" rtlCol="0">
                  <a:spAutoFit/>
                </a:bodyPr>
                <a:lstStyle/>
                <a:p>
                  <a14:m>
                    <m:oMath xmlns:m="http://schemas.openxmlformats.org/officeDocument/2006/math">
                      <m:r>
                        <a:rPr lang="en-US" sz="2000" b="0" i="1" smtClean="0">
                          <a:latin typeface="Cambria Math" panose="02040503050406030204" pitchFamily="18" charset="0"/>
                        </a:rPr>
                        <m:t>𝐴</m:t>
                      </m:r>
                    </m:oMath>
                  </a14:m>
                  <a:r>
                    <a:rPr lang="en-US" sz="2000" dirty="0"/>
                    <a:t> dependence from </a:t>
                  </a:r>
                </a:p>
              </p:txBody>
            </p:sp>
          </mc:Choice>
          <mc:Fallback xmlns="">
            <p:sp>
              <p:nvSpPr>
                <p:cNvPr id="13" name="TextBox 12">
                  <a:extLst>
                    <a:ext uri="{FF2B5EF4-FFF2-40B4-BE49-F238E27FC236}">
                      <a16:creationId xmlns:a16="http://schemas.microsoft.com/office/drawing/2014/main" id="{62AD08D1-AF0A-4A64-9A9B-B9DBDB0956A0}"/>
                    </a:ext>
                  </a:extLst>
                </p:cNvPr>
                <p:cNvSpPr txBox="1">
                  <a:spLocks noRot="1" noChangeAspect="1" noMove="1" noResize="1" noEditPoints="1" noAdjustHandles="1" noChangeArrowheads="1" noChangeShapeType="1" noTextEdit="1"/>
                </p:cNvSpPr>
                <p:nvPr/>
              </p:nvSpPr>
              <p:spPr>
                <a:xfrm>
                  <a:off x="2727142" y="3101577"/>
                  <a:ext cx="1704142" cy="707886"/>
                </a:xfrm>
                <a:prstGeom prst="rect">
                  <a:avLst/>
                </a:prstGeom>
                <a:blipFill>
                  <a:blip r:embed="rId8"/>
                  <a:stretch>
                    <a:fillRect l="-3571" t="-4310" r="-6071" b="-14655"/>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1D16F070-8CEA-42FC-A4B4-91FD557495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7632" y="3428654"/>
              <a:ext cx="1221878" cy="32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2">
            <a:extLst>
              <a:ext uri="{FF2B5EF4-FFF2-40B4-BE49-F238E27FC236}">
                <a16:creationId xmlns:a16="http://schemas.microsoft.com/office/drawing/2014/main" id="{88257644-6530-4A9E-9904-F810AFB4DF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8633" y="4463528"/>
            <a:ext cx="272428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324947AE-126F-4C6B-9B67-111358963B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570" y="5463605"/>
            <a:ext cx="3543631" cy="65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13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ECB752F-5762-40D5-AF53-0E37A74907EA}"/>
                  </a:ext>
                </a:extLst>
              </p:cNvPr>
              <p:cNvSpPr>
                <a:spLocks noGrp="1"/>
              </p:cNvSpPr>
              <p:nvPr>
                <p:ph type="title"/>
              </p:nvPr>
            </p:nvSpPr>
            <p:spPr/>
            <p:txBody>
              <a:bodyPr/>
              <a:lstStyle/>
              <a:p>
                <a:r>
                  <a:rPr lang="en-US" dirty="0"/>
                  <a:t>Sub-leading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oMath>
                </a14:m>
                <a:r>
                  <a:rPr lang="en-US" dirty="0"/>
                  <a:t> Contribution </a:t>
                </a:r>
              </a:p>
            </p:txBody>
          </p:sp>
        </mc:Choice>
        <mc:Fallback xmlns="">
          <p:sp>
            <p:nvSpPr>
              <p:cNvPr id="2" name="Title 1">
                <a:extLst>
                  <a:ext uri="{FF2B5EF4-FFF2-40B4-BE49-F238E27FC236}">
                    <a16:creationId xmlns:a16="http://schemas.microsoft.com/office/drawing/2014/main" id="{DECB752F-5762-40D5-AF53-0E37A74907EA}"/>
                  </a:ext>
                </a:extLst>
              </p:cNvPr>
              <p:cNvSpPr>
                <a:spLocks noGrp="1" noRot="1" noChangeAspect="1" noMove="1" noResize="1" noEditPoints="1" noAdjustHandles="1" noChangeArrowheads="1" noChangeShapeType="1" noTextEdit="1"/>
              </p:cNvSpPr>
              <p:nvPr>
                <p:ph type="title"/>
              </p:nvPr>
            </p:nvSpPr>
            <p:spPr>
              <a:blipFill>
                <a:blip r:embed="rId2"/>
                <a:stretch>
                  <a:fillRect l="-2727" b="-22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424C92-4025-4FA0-AB77-ECA831C5398D}"/>
                  </a:ext>
                </a:extLst>
              </p:cNvPr>
              <p:cNvSpPr>
                <a:spLocks noGrp="1"/>
              </p:cNvSpPr>
              <p:nvPr>
                <p:ph idx="1"/>
              </p:nvPr>
            </p:nvSpPr>
            <p:spPr/>
            <p:txBody>
              <a:bodyPr>
                <a:normAutofit/>
              </a:bodyPr>
              <a:lstStyle/>
              <a:p>
                <a:pPr lvl="1">
                  <a:buFont typeface="Arial" panose="020B0604020202020204" pitchFamily="34" charset="0"/>
                  <a:buChar char="•"/>
                </a:pPr>
                <a:r>
                  <a:rPr lang="en-US" sz="2000" dirty="0"/>
                  <a:t>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𝑇</m:t>
                        </m:r>
                      </m:sub>
                    </m:sSub>
                    <m:r>
                      <a:rPr lang="en-US" sz="200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𝑄</m:t>
                        </m:r>
                      </m:e>
                      <m:sub>
                        <m:r>
                          <a:rPr lang="en-US" sz="2000" b="0" i="1" smtClean="0">
                            <a:latin typeface="Cambria Math" panose="02040503050406030204" pitchFamily="18" charset="0"/>
                            <a:ea typeface="Cambria Math" panose="02040503050406030204" pitchFamily="18" charset="0"/>
                          </a:rPr>
                          <m:t>𝑠</m:t>
                        </m:r>
                      </m:sub>
                    </m:sSub>
                  </m:oMath>
                </a14:m>
                <a:r>
                  <a:rPr lang="en-US" sz="2000" dirty="0"/>
                  <a:t> the leading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𝐶</m:t>
                        </m:r>
                      </m:sub>
                    </m:sSub>
                  </m:oMath>
                </a14:m>
                <a:r>
                  <a:rPr lang="en-US" sz="2000" dirty="0"/>
                  <a:t> term falls off rapidly, so the sub-leading terms become dominant</a:t>
                </a:r>
              </a:p>
              <a:p>
                <a:pPr lvl="1">
                  <a:buFont typeface="Arial" panose="020B0604020202020204" pitchFamily="34" charset="0"/>
                  <a:buChar char="•"/>
                </a:pPr>
                <a:r>
                  <a:rPr lang="en-US" sz="2000" dirty="0"/>
                  <a:t>Using the MV model we can approximate the color-quadrupole like terms and find</a:t>
                </a:r>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a:p>
                <a:pPr lvl="1">
                  <a:buFont typeface="Arial" panose="020B0604020202020204" pitchFamily="34" charset="0"/>
                  <a:buChar char="•"/>
                </a:pPr>
                <a:r>
                  <a:rPr lang="en-US" sz="2000" dirty="0"/>
                  <a:t>The falloff is much slower and the effect is independent of the target size </a:t>
                </a:r>
                <a14:m>
                  <m:oMath xmlns:m="http://schemas.openxmlformats.org/officeDocument/2006/math">
                    <m:r>
                      <a:rPr lang="en-US" sz="2000" b="0" i="1" smtClean="0">
                        <a:latin typeface="Cambria Math" panose="02040503050406030204" pitchFamily="18" charset="0"/>
                      </a:rPr>
                      <m:t>𝐴</m:t>
                    </m:r>
                  </m:oMath>
                </a14:m>
                <a:r>
                  <a:rPr lang="en-US" sz="2000" dirty="0"/>
                  <a:t>!</a:t>
                </a:r>
              </a:p>
            </p:txBody>
          </p:sp>
        </mc:Choice>
        <mc:Fallback xmlns="">
          <p:sp>
            <p:nvSpPr>
              <p:cNvPr id="3" name="Content Placeholder 2">
                <a:extLst>
                  <a:ext uri="{FF2B5EF4-FFF2-40B4-BE49-F238E27FC236}">
                    <a16:creationId xmlns:a16="http://schemas.microsoft.com/office/drawing/2014/main" id="{83424C92-4025-4FA0-AB77-ECA831C5398D}"/>
                  </a:ext>
                </a:extLst>
              </p:cNvPr>
              <p:cNvSpPr>
                <a:spLocks noGrp="1" noRot="1" noChangeAspect="1" noMove="1" noResize="1" noEditPoints="1" noAdjustHandles="1" noChangeArrowheads="1" noChangeShapeType="1" noTextEdit="1"/>
              </p:cNvSpPr>
              <p:nvPr>
                <p:ph idx="1"/>
              </p:nvPr>
            </p:nvSpPr>
            <p:spPr>
              <a:blipFill>
                <a:blip r:embed="rId3"/>
                <a:stretch>
                  <a:fillRect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382E71A-8223-4F9B-BF11-83FF5606DEBA}"/>
              </a:ext>
            </a:extLst>
          </p:cNvPr>
          <p:cNvSpPr>
            <a:spLocks noGrp="1"/>
          </p:cNvSpPr>
          <p:nvPr>
            <p:ph type="sldNum" sz="quarter" idx="12"/>
          </p:nvPr>
        </p:nvSpPr>
        <p:spPr/>
        <p:txBody>
          <a:bodyPr/>
          <a:lstStyle/>
          <a:p>
            <a:fld id="{4CE482DC-2269-4F26-9D2A-7E44B1A4CD85}" type="slidenum">
              <a:rPr lang="en-US" smtClean="0"/>
              <a:t>11</a:t>
            </a:fld>
            <a:endParaRPr lang="en-US" dirty="0"/>
          </a:p>
        </p:txBody>
      </p:sp>
      <p:pic>
        <p:nvPicPr>
          <p:cNvPr id="5" name="Picture 2">
            <a:extLst>
              <a:ext uri="{FF2B5EF4-FFF2-40B4-BE49-F238E27FC236}">
                <a16:creationId xmlns:a16="http://schemas.microsoft.com/office/drawing/2014/main" id="{9A925DAA-D3EF-4090-890E-83FCA84006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3994" y="2663044"/>
            <a:ext cx="3109860" cy="82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87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6CA1-E8E6-45C4-A21D-F69A97543BDB}"/>
              </a:ext>
            </a:extLst>
          </p:cNvPr>
          <p:cNvSpPr>
            <a:spLocks noGrp="1"/>
          </p:cNvSpPr>
          <p:nvPr>
            <p:ph type="title"/>
          </p:nvPr>
        </p:nvSpPr>
        <p:spPr/>
        <p:txBody>
          <a:bodyPr/>
          <a:lstStyle/>
          <a:p>
            <a:r>
              <a:rPr lang="en-US" dirty="0"/>
              <a:t>Outlook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52E96F-7F14-4FA1-BDB8-3D16644C2E8A}"/>
                  </a:ext>
                </a:extLst>
              </p:cNvPr>
              <p:cNvSpPr>
                <a:spLocks noGrp="1"/>
              </p:cNvSpPr>
              <p:nvPr>
                <p:ph idx="1"/>
              </p:nvPr>
            </p:nvSpPr>
            <p:spPr/>
            <p:txBody>
              <a:bodyPr/>
              <a:lstStyle/>
              <a:p>
                <a:pPr>
                  <a:buFont typeface="Arial" panose="020B0604020202020204" pitchFamily="34" charset="0"/>
                  <a:buChar char="•"/>
                </a:pPr>
                <a:r>
                  <a:rPr lang="en-US" dirty="0"/>
                  <a:t>The small-x lensing mechanism yields the slow falloff with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𝑇</m:t>
                        </m:r>
                      </m:sub>
                    </m:sSub>
                  </m:oMath>
                </a14:m>
                <a:r>
                  <a:rPr lang="en-US" dirty="0"/>
                  <a:t> </a:t>
                </a:r>
              </a:p>
              <a:p>
                <a:pPr>
                  <a:buFont typeface="Arial" panose="020B0604020202020204" pitchFamily="34" charset="0"/>
                  <a:buChar char="•"/>
                </a:pPr>
                <a:r>
                  <a:rPr lang="en-US" dirty="0"/>
                  <a:t>The color structure gives dominance of elastic scattering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𝑁</m:t>
                        </m:r>
                      </m:sub>
                    </m:sSub>
                  </m:oMath>
                </a14:m>
                <a:r>
                  <a:rPr lang="en-US" dirty="0"/>
                  <a:t> </a:t>
                </a:r>
              </a:p>
              <a:p>
                <a:pPr>
                  <a:buFont typeface="Arial" panose="020B0604020202020204" pitchFamily="34" charset="0"/>
                  <a:buChar char="•"/>
                </a:pPr>
                <a:r>
                  <a:rPr lang="en-US" dirty="0"/>
                  <a:t>At low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𝑇</m:t>
                        </m:r>
                      </m:sub>
                    </m:sSub>
                  </m:oMath>
                </a14:m>
                <a:r>
                  <a:rPr lang="en-US" dirty="0"/>
                  <a:t> relative to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𝑠</m:t>
                        </m:r>
                      </m:sub>
                    </m:sSub>
                  </m:oMath>
                </a14:m>
                <a:r>
                  <a:rPr lang="en-US" dirty="0"/>
                  <a:t> we see suppression with increasing </a:t>
                </a:r>
                <a14:m>
                  <m:oMath xmlns:m="http://schemas.openxmlformats.org/officeDocument/2006/math">
                    <m:r>
                      <a:rPr lang="en-US" b="0" i="1" smtClean="0">
                        <a:latin typeface="Cambria Math" panose="02040503050406030204" pitchFamily="18" charset="0"/>
                      </a:rPr>
                      <m:t>𝐴</m:t>
                    </m:r>
                  </m:oMath>
                </a14:m>
                <a:r>
                  <a:rPr lang="en-US" dirty="0"/>
                  <a:t>, similar to PHENIX</a:t>
                </a:r>
              </a:p>
              <a:p>
                <a:pPr>
                  <a:buFont typeface="Arial" panose="020B0604020202020204" pitchFamily="34" charset="0"/>
                  <a:buChar char="•"/>
                </a:pPr>
                <a:r>
                  <a:rPr lang="en-US" dirty="0"/>
                  <a:t>At large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𝑇</m:t>
                        </m:r>
                      </m:sub>
                    </m:sSub>
                  </m:oMath>
                </a14:m>
                <a:r>
                  <a:rPr lang="en-US" dirty="0"/>
                  <a:t> relative to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𝑠</m:t>
                        </m:r>
                      </m:sub>
                    </m:sSub>
                  </m:oMath>
                </a14:m>
                <a:r>
                  <a:rPr lang="en-US" dirty="0"/>
                  <a:t> we get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𝑁</m:t>
                        </m:r>
                      </m:sub>
                    </m:sSub>
                  </m:oMath>
                </a14:m>
                <a:r>
                  <a:rPr lang="en-US" dirty="0"/>
                  <a:t> independent of </a:t>
                </a:r>
                <a14:m>
                  <m:oMath xmlns:m="http://schemas.openxmlformats.org/officeDocument/2006/math">
                    <m:r>
                      <a:rPr lang="en-US" i="1">
                        <a:latin typeface="Cambria Math" panose="02040503050406030204" pitchFamily="18" charset="0"/>
                      </a:rPr>
                      <m:t>𝐴</m:t>
                    </m:r>
                  </m:oMath>
                </a14:m>
                <a:r>
                  <a:rPr lang="en-US" dirty="0"/>
                  <a:t> as seen by STAR (cf. </a:t>
                </a:r>
                <a:r>
                  <a:rPr lang="en-US" i="1" dirty="0" err="1"/>
                  <a:t>Benić</a:t>
                </a:r>
                <a:r>
                  <a:rPr lang="en-US" i="1" dirty="0"/>
                  <a:t>, Hatta, 2018</a:t>
                </a:r>
                <a:r>
                  <a:rPr lang="en-US" dirty="0"/>
                  <a:t>)</a:t>
                </a:r>
                <a:endParaRPr lang="en-US" i="1" dirty="0"/>
              </a:p>
              <a:p>
                <a:pPr>
                  <a:buFont typeface="Arial" panose="020B0604020202020204" pitchFamily="34" charset="0"/>
                  <a:buChar char="•"/>
                </a:pPr>
                <a:r>
                  <a:rPr lang="en-US" dirty="0"/>
                  <a:t>Phenomenology needs a more complete treatment involving fragmentation functions</a:t>
                </a:r>
              </a:p>
              <a:p>
                <a:pPr>
                  <a:buFont typeface="Arial" panose="020B0604020202020204" pitchFamily="34" charset="0"/>
                  <a:buChar char="•"/>
                </a:pPr>
                <a:r>
                  <a:rPr lang="en-US" dirty="0"/>
                  <a:t>Effects from small-x evolution? </a:t>
                </a:r>
              </a:p>
              <a:p>
                <a:pPr lvl="1">
                  <a:buFont typeface="Arial" panose="020B0604020202020204" pitchFamily="34" charset="0"/>
                  <a:buChar char="•"/>
                </a:pPr>
                <a:r>
                  <a:rPr lang="en-US" dirty="0"/>
                  <a:t>Could clarify different </a:t>
                </a:r>
                <a14:m>
                  <m:oMath xmlns:m="http://schemas.openxmlformats.org/officeDocument/2006/math">
                    <m:r>
                      <a:rPr lang="en-US" i="1" smtClean="0">
                        <a:latin typeface="Cambria Math" panose="02040503050406030204" pitchFamily="18" charset="0"/>
                      </a:rPr>
                      <m:t>𝐴</m:t>
                    </m:r>
                  </m:oMath>
                </a14:m>
                <a:r>
                  <a:rPr lang="en-US" dirty="0"/>
                  <a:t> dependence</a:t>
                </a:r>
              </a:p>
              <a:p>
                <a:pPr lvl="1">
                  <a:buFont typeface="Arial" panose="020B0604020202020204" pitchFamily="34" charset="0"/>
                  <a:buChar char="•"/>
                </a:pPr>
                <a:r>
                  <a:rPr lang="en-US" dirty="0"/>
                  <a:t>TMD small-x evolution? </a:t>
                </a:r>
                <a:r>
                  <a:rPr lang="en-US" dirty="0" err="1"/>
                  <a:t>Sivers</a:t>
                </a:r>
                <a:r>
                  <a:rPr lang="en-US" dirty="0"/>
                  <a:t> function evolution coming soon</a:t>
                </a:r>
              </a:p>
              <a:p>
                <a:pPr>
                  <a:buFont typeface="Arial" panose="020B0604020202020204" pitchFamily="34" charset="0"/>
                  <a:buChar char="•"/>
                </a:pPr>
                <a:endParaRPr lang="en-US" dirty="0"/>
              </a:p>
            </p:txBody>
          </p:sp>
        </mc:Choice>
        <mc:Fallback xmlns="">
          <p:sp>
            <p:nvSpPr>
              <p:cNvPr id="3" name="Content Placeholder 2">
                <a:extLst>
                  <a:ext uri="{FF2B5EF4-FFF2-40B4-BE49-F238E27FC236}">
                    <a16:creationId xmlns:a16="http://schemas.microsoft.com/office/drawing/2014/main" id="{8C52E96F-7F14-4FA1-BDB8-3D16644C2E8A}"/>
                  </a:ext>
                </a:extLst>
              </p:cNvPr>
              <p:cNvSpPr>
                <a:spLocks noGrp="1" noRot="1" noChangeAspect="1" noMove="1" noResize="1" noEditPoints="1" noAdjustHandles="1" noChangeArrowheads="1" noChangeShapeType="1" noTextEdit="1"/>
              </p:cNvSpPr>
              <p:nvPr>
                <p:ph idx="1"/>
              </p:nvPr>
            </p:nvSpPr>
            <p:spPr>
              <a:blipFill>
                <a:blip r:embed="rId2"/>
                <a:stretch>
                  <a:fillRect l="-1455"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5E786F7-82A0-4836-9993-AA96230885A9}"/>
              </a:ext>
            </a:extLst>
          </p:cNvPr>
          <p:cNvSpPr>
            <a:spLocks noGrp="1"/>
          </p:cNvSpPr>
          <p:nvPr>
            <p:ph type="sldNum" sz="quarter" idx="12"/>
          </p:nvPr>
        </p:nvSpPr>
        <p:spPr/>
        <p:txBody>
          <a:bodyPr/>
          <a:lstStyle/>
          <a:p>
            <a:fld id="{4CE482DC-2269-4F26-9D2A-7E44B1A4CD85}" type="slidenum">
              <a:rPr lang="en-US" smtClean="0"/>
              <a:t>12</a:t>
            </a:fld>
            <a:endParaRPr lang="en-US" dirty="0"/>
          </a:p>
        </p:txBody>
      </p:sp>
    </p:spTree>
    <p:extLst>
      <p:ext uri="{BB962C8B-B14F-4D97-AF65-F5344CB8AC3E}">
        <p14:creationId xmlns:p14="http://schemas.microsoft.com/office/powerpoint/2010/main" val="254322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CB24-22C2-45B7-B6EA-841EEB206D5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5C354F4-C5D3-43DF-A8C6-1785421679E9}"/>
              </a:ext>
            </a:extLst>
          </p:cNvPr>
          <p:cNvSpPr>
            <a:spLocks noGrp="1"/>
          </p:cNvSpPr>
          <p:nvPr>
            <p:ph idx="1"/>
          </p:nvPr>
        </p:nvSpPr>
        <p:spPr/>
        <p:txBody>
          <a:bodyPr/>
          <a:lstStyle/>
          <a:p>
            <a:pPr>
              <a:buFont typeface="Arial" panose="020B0604020202020204" pitchFamily="34" charset="0"/>
              <a:buChar char="•"/>
            </a:pPr>
            <a:r>
              <a:rPr lang="en-US" dirty="0"/>
              <a:t>C. </a:t>
            </a:r>
            <a:r>
              <a:rPr lang="en-US" dirty="0" err="1"/>
              <a:t>Dilks</a:t>
            </a:r>
            <a:r>
              <a:rPr lang="en-US" dirty="0"/>
              <a:t> (STAR), Proceedings, 24th International Workshop on Deep-Inelastic Scattering and Related Subjects (DIS 2016): Hamburg, Germany, April 11-15, 2016, </a:t>
            </a:r>
            <a:r>
              <a:rPr lang="en-US" dirty="0" err="1"/>
              <a:t>PoS</a:t>
            </a:r>
            <a:r>
              <a:rPr lang="en-US" dirty="0"/>
              <a:t> DIS2016, 212 (2016), arXiv:1805.08875 [hep-ex].</a:t>
            </a:r>
          </a:p>
          <a:p>
            <a:pPr>
              <a:buFont typeface="Arial" panose="020B0604020202020204" pitchFamily="34" charset="0"/>
              <a:buChar char="•"/>
            </a:pPr>
            <a:r>
              <a:rPr lang="en-US" dirty="0"/>
              <a:t>C. </a:t>
            </a:r>
            <a:r>
              <a:rPr lang="en-US" dirty="0" err="1"/>
              <a:t>Aidala</a:t>
            </a:r>
            <a:r>
              <a:rPr lang="en-US" dirty="0"/>
              <a:t> et al. (PHENIX), Phys. Rev. Lett. 123, 122001 (2019), arXiv:1903.07422 [hep-ex].</a:t>
            </a:r>
          </a:p>
          <a:p>
            <a:pPr>
              <a:buFont typeface="Arial" panose="020B0604020202020204" pitchFamily="34" charset="0"/>
              <a:buChar char="•"/>
            </a:pPr>
            <a:r>
              <a:rPr lang="en-US" dirty="0"/>
              <a:t>Y. V. </a:t>
            </a:r>
            <a:r>
              <a:rPr lang="en-US" dirty="0" err="1"/>
              <a:t>Kovchegov</a:t>
            </a:r>
            <a:r>
              <a:rPr lang="en-US" dirty="0"/>
              <a:t> and M. D. Sievert, </a:t>
            </a:r>
            <a:r>
              <a:rPr lang="en-US" dirty="0" err="1"/>
              <a:t>Phys.Rev</a:t>
            </a:r>
            <a:r>
              <a:rPr lang="en-US" dirty="0"/>
              <a:t>. D86, 034028 (2012), arXiv:1201.5890 [hep-</a:t>
            </a:r>
            <a:r>
              <a:rPr lang="en-US" dirty="0" err="1"/>
              <a:t>ph</a:t>
            </a:r>
            <a:r>
              <a:rPr lang="en-US" dirty="0"/>
              <a:t>].</a:t>
            </a:r>
          </a:p>
          <a:p>
            <a:pPr>
              <a:buFont typeface="Arial" panose="020B0604020202020204" pitchFamily="34" charset="0"/>
              <a:buChar char="•"/>
            </a:pPr>
            <a:r>
              <a:rPr lang="en-US" dirty="0"/>
              <a:t>S. </a:t>
            </a:r>
            <a:r>
              <a:rPr lang="en-US" dirty="0" err="1"/>
              <a:t>Beni´c</a:t>
            </a:r>
            <a:r>
              <a:rPr lang="en-US" dirty="0"/>
              <a:t> and Y. Hatta, Phys. Rev. D99, 094012 (2019), arXiv:1811.10589 [hep-</a:t>
            </a:r>
            <a:r>
              <a:rPr lang="en-US" dirty="0" err="1"/>
              <a:t>ph</a:t>
            </a:r>
            <a:r>
              <a:rPr lang="en-US" dirty="0"/>
              <a:t>].</a:t>
            </a:r>
          </a:p>
          <a:p>
            <a:pPr>
              <a:buFont typeface="Arial" panose="020B0604020202020204" pitchFamily="34" charset="0"/>
              <a:buChar char="•"/>
            </a:pPr>
            <a:r>
              <a:rPr lang="en-US" dirty="0"/>
              <a:t>S. J. Brodsky, D. S. Hwang, and I. Schmidt, </a:t>
            </a:r>
            <a:r>
              <a:rPr lang="en-US" dirty="0" err="1"/>
              <a:t>Phys.Lett</a:t>
            </a:r>
            <a:r>
              <a:rPr lang="en-US" dirty="0"/>
              <a:t>. B530, 99 (2002), </a:t>
            </a:r>
            <a:r>
              <a:rPr lang="en-US" dirty="0" err="1"/>
              <a:t>arXiv:hep-ph</a:t>
            </a:r>
            <a:r>
              <a:rPr lang="en-US" dirty="0"/>
              <a:t>/0201296 [hep-</a:t>
            </a:r>
            <a:r>
              <a:rPr lang="en-US" dirty="0" err="1"/>
              <a:t>ph</a:t>
            </a:r>
            <a:r>
              <a:rPr lang="en-US" dirty="0"/>
              <a:t>]</a:t>
            </a:r>
          </a:p>
        </p:txBody>
      </p:sp>
      <p:sp>
        <p:nvSpPr>
          <p:cNvPr id="4" name="Slide Number Placeholder 3">
            <a:extLst>
              <a:ext uri="{FF2B5EF4-FFF2-40B4-BE49-F238E27FC236}">
                <a16:creationId xmlns:a16="http://schemas.microsoft.com/office/drawing/2014/main" id="{824530CD-3580-49FF-8C0A-E2D312621282}"/>
              </a:ext>
            </a:extLst>
          </p:cNvPr>
          <p:cNvSpPr>
            <a:spLocks noGrp="1"/>
          </p:cNvSpPr>
          <p:nvPr>
            <p:ph type="sldNum" sz="quarter" idx="12"/>
          </p:nvPr>
        </p:nvSpPr>
        <p:spPr/>
        <p:txBody>
          <a:bodyPr/>
          <a:lstStyle/>
          <a:p>
            <a:fld id="{4CE482DC-2269-4F26-9D2A-7E44B1A4CD85}" type="slidenum">
              <a:rPr lang="en-US" smtClean="0"/>
              <a:t>13</a:t>
            </a:fld>
            <a:endParaRPr lang="en-US" dirty="0"/>
          </a:p>
        </p:txBody>
      </p:sp>
    </p:spTree>
    <p:extLst>
      <p:ext uri="{BB962C8B-B14F-4D97-AF65-F5344CB8AC3E}">
        <p14:creationId xmlns:p14="http://schemas.microsoft.com/office/powerpoint/2010/main" val="1854389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620DFC-3265-4259-87D0-CD4BDC644458}"/>
              </a:ext>
            </a:extLst>
          </p:cNvPr>
          <p:cNvSpPr>
            <a:spLocks noGrp="1"/>
          </p:cNvSpPr>
          <p:nvPr>
            <p:ph type="title"/>
          </p:nvPr>
        </p:nvSpPr>
        <p:spPr>
          <a:xfrm>
            <a:off x="3745472" y="2098008"/>
            <a:ext cx="4799892" cy="1516033"/>
          </a:xfrm>
        </p:spPr>
        <p:txBody>
          <a:bodyPr vert="horz" lIns="91440" tIns="45720" rIns="91440" bIns="45720" rtlCol="0" anchor="b">
            <a:normAutofit/>
          </a:bodyPr>
          <a:lstStyle/>
          <a:p>
            <a:r>
              <a:rPr lang="en-US" sz="8000" dirty="0">
                <a:solidFill>
                  <a:schemeClr val="tx1">
                    <a:lumMod val="85000"/>
                    <a:lumOff val="15000"/>
                  </a:schemeClr>
                </a:solidFill>
              </a:rPr>
              <a:t>Thank You</a:t>
            </a:r>
          </a:p>
        </p:txBody>
      </p:sp>
      <p:sp>
        <p:nvSpPr>
          <p:cNvPr id="15" name="Rectangle 14">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9497B0BA-5BA6-495F-8EF9-CBFEA1800B10}"/>
              </a:ext>
            </a:extLst>
          </p:cNvPr>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2099626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9DB28-D69D-49EA-9B48-4993DA1B7622}"/>
              </a:ext>
            </a:extLst>
          </p:cNvPr>
          <p:cNvSpPr>
            <a:spLocks noGrp="1"/>
          </p:cNvSpPr>
          <p:nvPr>
            <p:ph type="title"/>
          </p:nvPr>
        </p:nvSpPr>
        <p:spPr/>
        <p:txBody>
          <a:bodyPr/>
          <a:lstStyle/>
          <a:p>
            <a:r>
              <a:rPr lang="en-US" dirty="0"/>
              <a:t>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DD7C1A-6E00-46AD-8AD9-8C10ED4D7840}"/>
                  </a:ext>
                </a:extLst>
              </p:cNvPr>
              <p:cNvSpPr>
                <a:spLocks noGrp="1"/>
              </p:cNvSpPr>
              <p:nvPr>
                <p:ph idx="1"/>
              </p:nvPr>
            </p:nvSpPr>
            <p:spPr/>
            <p:txBody>
              <a:bodyPr/>
              <a:lstStyle/>
              <a:p>
                <a:pPr>
                  <a:buFont typeface="Arial" panose="020B0604020202020204" pitchFamily="34" charset="0"/>
                  <a:buChar char="•"/>
                </a:pPr>
                <a:r>
                  <a:rPr lang="en-US" dirty="0"/>
                  <a:t>Strange behavior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𝑁</m:t>
                        </m:r>
                      </m:sub>
                    </m:sSub>
                  </m:oMath>
                </a14:m>
                <a:endParaRPr lang="en-US" dirty="0"/>
              </a:p>
              <a:p>
                <a:pPr>
                  <a:buFont typeface="Arial" panose="020B0604020202020204" pitchFamily="34" charset="0"/>
                  <a:buChar char="•"/>
                </a:pPr>
                <a:r>
                  <a:rPr lang="en-US" dirty="0"/>
                  <a:t>Theoretical approaches: factorization, lensing</a:t>
                </a:r>
              </a:p>
              <a:p>
                <a:pPr>
                  <a:buFont typeface="Arial" panose="020B0604020202020204" pitchFamily="34" charset="0"/>
                  <a:buChar char="•"/>
                </a:pPr>
                <a:r>
                  <a:rPr lang="en-US" dirty="0"/>
                  <a:t>Small-x lensing</a:t>
                </a:r>
              </a:p>
              <a:p>
                <a:pPr>
                  <a:buFont typeface="Arial" panose="020B0604020202020204" pitchFamily="34" charset="0"/>
                  <a:buChar char="•"/>
                </a:pPr>
                <a:r>
                  <a:rPr lang="en-US" dirty="0"/>
                  <a:t>Cross section calculation</a:t>
                </a:r>
              </a:p>
              <a:p>
                <a:pPr>
                  <a:buFont typeface="Arial" panose="020B0604020202020204" pitchFamily="34" charset="0"/>
                  <a:buChar char="•"/>
                </a:pPr>
                <a:r>
                  <a:rPr lang="en-US" dirty="0"/>
                  <a:t>Large-</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oMath>
                </a14:m>
                <a:r>
                  <a:rPr lang="en-US" dirty="0"/>
                  <a:t> and quasi-classical approximations</a:t>
                </a:r>
              </a:p>
              <a:p>
                <a:pPr>
                  <a:buFont typeface="Arial" panose="020B0604020202020204" pitchFamily="34" charset="0"/>
                  <a:buChar char="•"/>
                </a:pPr>
                <a:r>
                  <a:rPr lang="en-US" dirty="0"/>
                  <a:t>Sub-leading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oMath>
                </a14:m>
                <a:r>
                  <a:rPr lang="en-US" dirty="0"/>
                  <a:t> contribution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mc:Choice>
        <mc:Fallback xmlns="">
          <p:sp>
            <p:nvSpPr>
              <p:cNvPr id="3" name="Content Placeholder 2">
                <a:extLst>
                  <a:ext uri="{FF2B5EF4-FFF2-40B4-BE49-F238E27FC236}">
                    <a16:creationId xmlns:a16="http://schemas.microsoft.com/office/drawing/2014/main" id="{24DD7C1A-6E00-46AD-8AD9-8C10ED4D7840}"/>
                  </a:ext>
                </a:extLst>
              </p:cNvPr>
              <p:cNvSpPr>
                <a:spLocks noGrp="1" noRot="1" noChangeAspect="1" noMove="1" noResize="1" noEditPoints="1" noAdjustHandles="1" noChangeArrowheads="1" noChangeShapeType="1" noTextEdit="1"/>
              </p:cNvSpPr>
              <p:nvPr>
                <p:ph idx="1"/>
              </p:nvPr>
            </p:nvSpPr>
            <p:spPr>
              <a:blipFill>
                <a:blip r:embed="rId2"/>
                <a:stretch>
                  <a:fillRect l="-1455"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DFF4538-FE47-475F-8F9B-F4C62DDB0759}"/>
              </a:ext>
            </a:extLst>
          </p:cNvPr>
          <p:cNvSpPr>
            <a:spLocks noGrp="1"/>
          </p:cNvSpPr>
          <p:nvPr>
            <p:ph type="sldNum" sz="quarter" idx="12"/>
          </p:nvPr>
        </p:nvSpPr>
        <p:spPr/>
        <p:txBody>
          <a:bodyPr/>
          <a:lstStyle/>
          <a:p>
            <a:fld id="{4CE482DC-2269-4F26-9D2A-7E44B1A4CD85}" type="slidenum">
              <a:rPr lang="en-US" smtClean="0"/>
              <a:t>15</a:t>
            </a:fld>
            <a:endParaRPr lang="en-US" dirty="0"/>
          </a:p>
        </p:txBody>
      </p:sp>
    </p:spTree>
    <p:extLst>
      <p:ext uri="{BB962C8B-B14F-4D97-AF65-F5344CB8AC3E}">
        <p14:creationId xmlns:p14="http://schemas.microsoft.com/office/powerpoint/2010/main" val="3401222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8514F-3AC8-4878-939E-61792C38A4FF}"/>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sz="2200" dirty="0"/>
              <a:t>Brodsky et al demonstrated perturbative generation of asymmetry</a:t>
            </a:r>
          </a:p>
          <a:p>
            <a:pPr>
              <a:buFont typeface="Arial" panose="020B0604020202020204" pitchFamily="34" charset="0"/>
              <a:buChar char="•"/>
            </a:pPr>
            <a:r>
              <a:rPr lang="en-US" sz="2200" dirty="0"/>
              <a:t>Final state interactions distort </a:t>
            </a:r>
            <a:r>
              <a:rPr lang="en-US" sz="2200" dirty="0" err="1"/>
              <a:t>parton</a:t>
            </a:r>
            <a:r>
              <a:rPr lang="en-US" sz="2200" dirty="0"/>
              <a:t> distributions in SIDIS, initial state interactions in </a:t>
            </a:r>
            <a:r>
              <a:rPr lang="en-US" sz="2200" dirty="0" err="1"/>
              <a:t>Drell</a:t>
            </a:r>
            <a:r>
              <a:rPr lang="en-US" sz="2200" dirty="0"/>
              <a:t>-Yann</a:t>
            </a:r>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buNone/>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sz="2200" dirty="0"/>
              <a:t>Phase comes from interference terms in the perturbative expansion</a:t>
            </a:r>
          </a:p>
          <a:p>
            <a:endParaRPr lang="en-US" dirty="0"/>
          </a:p>
        </p:txBody>
      </p:sp>
      <p:sp>
        <p:nvSpPr>
          <p:cNvPr id="2" name="Title 1">
            <a:extLst>
              <a:ext uri="{FF2B5EF4-FFF2-40B4-BE49-F238E27FC236}">
                <a16:creationId xmlns:a16="http://schemas.microsoft.com/office/drawing/2014/main" id="{76DFC168-2463-4CF8-A530-A4A6A951C2BC}"/>
              </a:ext>
            </a:extLst>
          </p:cNvPr>
          <p:cNvSpPr>
            <a:spLocks noGrp="1"/>
          </p:cNvSpPr>
          <p:nvPr>
            <p:ph type="title"/>
          </p:nvPr>
        </p:nvSpPr>
        <p:spPr/>
        <p:txBody>
          <a:bodyPr/>
          <a:lstStyle/>
          <a:p>
            <a:r>
              <a:rPr lang="en-US" dirty="0"/>
              <a:t>Lensing Mechanism for STSA</a:t>
            </a:r>
          </a:p>
        </p:txBody>
      </p:sp>
      <p:grpSp>
        <p:nvGrpSpPr>
          <p:cNvPr id="10" name="Group 9">
            <a:extLst>
              <a:ext uri="{FF2B5EF4-FFF2-40B4-BE49-F238E27FC236}">
                <a16:creationId xmlns:a16="http://schemas.microsoft.com/office/drawing/2014/main" id="{C0DFC1BA-56E1-4B72-8A3D-C3FD5207B755}"/>
              </a:ext>
            </a:extLst>
          </p:cNvPr>
          <p:cNvGrpSpPr/>
          <p:nvPr/>
        </p:nvGrpSpPr>
        <p:grpSpPr>
          <a:xfrm>
            <a:off x="1478039" y="2652297"/>
            <a:ext cx="2613978" cy="2634507"/>
            <a:chOff x="2193657" y="2586037"/>
            <a:chExt cx="2613978" cy="2634507"/>
          </a:xfrm>
        </p:grpSpPr>
        <p:pic>
          <p:nvPicPr>
            <p:cNvPr id="5" name="Picture 4" descr="A picture containing photo, drawing&#10;&#10;Description automatically generated">
              <a:extLst>
                <a:ext uri="{FF2B5EF4-FFF2-40B4-BE49-F238E27FC236}">
                  <a16:creationId xmlns:a16="http://schemas.microsoft.com/office/drawing/2014/main" id="{B5250A6D-B97A-4653-B8C9-08239EEFACC7}"/>
                </a:ext>
              </a:extLst>
            </p:cNvPr>
            <p:cNvPicPr>
              <a:picLocks noChangeAspect="1"/>
            </p:cNvPicPr>
            <p:nvPr/>
          </p:nvPicPr>
          <p:blipFill>
            <a:blip r:embed="rId2"/>
            <a:stretch>
              <a:fillRect/>
            </a:stretch>
          </p:blipFill>
          <p:spPr>
            <a:xfrm>
              <a:off x="2193657" y="2586037"/>
              <a:ext cx="2613978" cy="2634507"/>
            </a:xfrm>
            <a:prstGeom prst="rect">
              <a:avLst/>
            </a:prstGeom>
          </p:spPr>
        </p:pic>
        <p:sp>
          <p:nvSpPr>
            <p:cNvPr id="6" name="Rectangle 5">
              <a:extLst>
                <a:ext uri="{FF2B5EF4-FFF2-40B4-BE49-F238E27FC236}">
                  <a16:creationId xmlns:a16="http://schemas.microsoft.com/office/drawing/2014/main" id="{24551460-3D02-439A-AE97-CDB32D1B8F6B}"/>
                </a:ext>
              </a:extLst>
            </p:cNvPr>
            <p:cNvSpPr/>
            <p:nvPr/>
          </p:nvSpPr>
          <p:spPr>
            <a:xfrm>
              <a:off x="2193657" y="3565026"/>
              <a:ext cx="727253"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C</a:t>
              </a:r>
              <a:endParaRPr lang="en-US" sz="3200" b="0" cap="none" spc="0" dirty="0">
                <a:ln w="0"/>
                <a:solidFill>
                  <a:srgbClr val="FF0000"/>
                </a:solidFill>
                <a:effectLst>
                  <a:outerShdw blurRad="38100" dist="25400" dir="5400000" algn="ctr" rotWithShape="0">
                    <a:srgbClr val="6E747A">
                      <a:alpha val="43000"/>
                    </a:srgbClr>
                  </a:outerShdw>
                </a:effectLst>
              </a:endParaRPr>
            </a:p>
          </p:txBody>
        </p:sp>
        <p:sp>
          <p:nvSpPr>
            <p:cNvPr id="7" name="Rectangle 6">
              <a:extLst>
                <a:ext uri="{FF2B5EF4-FFF2-40B4-BE49-F238E27FC236}">
                  <a16:creationId xmlns:a16="http://schemas.microsoft.com/office/drawing/2014/main" id="{C80804D8-F5E0-4D31-B163-66A60DE301AB}"/>
                </a:ext>
              </a:extLst>
            </p:cNvPr>
            <p:cNvSpPr/>
            <p:nvPr/>
          </p:nvSpPr>
          <p:spPr>
            <a:xfrm>
              <a:off x="3137019" y="4380035"/>
              <a:ext cx="727253"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-C</a:t>
              </a:r>
              <a:endParaRPr lang="en-US" sz="3200" b="0" cap="none" spc="0" dirty="0">
                <a:ln w="0"/>
                <a:solidFill>
                  <a:srgbClr val="FF0000"/>
                </a:solidFill>
                <a:effectLst>
                  <a:outerShdw blurRad="38100" dist="25400" dir="5400000" algn="ctr" rotWithShape="0">
                    <a:srgbClr val="6E747A">
                      <a:alpha val="43000"/>
                    </a:srgbClr>
                  </a:outerShdw>
                </a:effectLst>
              </a:endParaRPr>
            </a:p>
          </p:txBody>
        </p:sp>
        <p:sp>
          <p:nvSpPr>
            <p:cNvPr id="8" name="Rectangle 7">
              <a:extLst>
                <a:ext uri="{FF2B5EF4-FFF2-40B4-BE49-F238E27FC236}">
                  <a16:creationId xmlns:a16="http://schemas.microsoft.com/office/drawing/2014/main" id="{0370B703-20BF-402A-9284-39E5E5D0C742}"/>
                </a:ext>
              </a:extLst>
            </p:cNvPr>
            <p:cNvSpPr/>
            <p:nvPr/>
          </p:nvSpPr>
          <p:spPr>
            <a:xfrm>
              <a:off x="3137019" y="2736765"/>
              <a:ext cx="727253"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C</a:t>
              </a:r>
              <a:endParaRPr lang="en-US" sz="3200" b="0" cap="none" spc="0" dirty="0">
                <a:ln w="0"/>
                <a:solidFill>
                  <a:srgbClr val="FF0000"/>
                </a:solidFill>
                <a:effectLst>
                  <a:outerShdw blurRad="38100" dist="25400" dir="5400000" algn="ctr" rotWithShape="0">
                    <a:srgbClr val="6E747A">
                      <a:alpha val="43000"/>
                    </a:srgbClr>
                  </a:outerShdw>
                </a:effectLst>
              </a:endParaRPr>
            </a:p>
          </p:txBody>
        </p:sp>
      </p:grpSp>
      <p:sp>
        <p:nvSpPr>
          <p:cNvPr id="11" name="TextBox 10">
            <a:extLst>
              <a:ext uri="{FF2B5EF4-FFF2-40B4-BE49-F238E27FC236}">
                <a16:creationId xmlns:a16="http://schemas.microsoft.com/office/drawing/2014/main" id="{8CAEA5AD-C671-45FF-A5DE-25390E6DFC44}"/>
              </a:ext>
            </a:extLst>
          </p:cNvPr>
          <p:cNvSpPr txBox="1"/>
          <p:nvPr/>
        </p:nvSpPr>
        <p:spPr>
          <a:xfrm>
            <a:off x="3616443" y="3371281"/>
            <a:ext cx="2300899" cy="830997"/>
          </a:xfrm>
          <a:prstGeom prst="rect">
            <a:avLst/>
          </a:prstGeom>
          <a:noFill/>
        </p:spPr>
        <p:txBody>
          <a:bodyPr wrap="square" rtlCol="0">
            <a:spAutoFit/>
          </a:bodyPr>
          <a:lstStyle/>
          <a:p>
            <a:r>
              <a:rPr lang="en-US" sz="1600" dirty="0"/>
              <a:t>Proton splits into color singlet </a:t>
            </a:r>
          </a:p>
          <a:p>
            <a:r>
              <a:rPr lang="en-US" sz="1600" dirty="0"/>
              <a:t>→ attractive potential</a:t>
            </a:r>
          </a:p>
        </p:txBody>
      </p:sp>
      <p:grpSp>
        <p:nvGrpSpPr>
          <p:cNvPr id="19" name="Group 18">
            <a:extLst>
              <a:ext uri="{FF2B5EF4-FFF2-40B4-BE49-F238E27FC236}">
                <a16:creationId xmlns:a16="http://schemas.microsoft.com/office/drawing/2014/main" id="{EE3548D7-39BD-4B91-BE1D-A4B00E69FF2D}"/>
              </a:ext>
            </a:extLst>
          </p:cNvPr>
          <p:cNvGrpSpPr/>
          <p:nvPr/>
        </p:nvGrpSpPr>
        <p:grpSpPr>
          <a:xfrm>
            <a:off x="6326323" y="2711034"/>
            <a:ext cx="2766474" cy="2540474"/>
            <a:chOff x="5637212" y="2644774"/>
            <a:chExt cx="2766474" cy="2540474"/>
          </a:xfrm>
        </p:grpSpPr>
        <p:pic>
          <p:nvPicPr>
            <p:cNvPr id="13" name="Picture 12" descr="A picture containing bird, photo, wire, sitting&#10;&#10;Description automatically generated">
              <a:extLst>
                <a:ext uri="{FF2B5EF4-FFF2-40B4-BE49-F238E27FC236}">
                  <a16:creationId xmlns:a16="http://schemas.microsoft.com/office/drawing/2014/main" id="{7BD964B8-119F-42FF-B7F4-B84D7626FFDA}"/>
                </a:ext>
              </a:extLst>
            </p:cNvPr>
            <p:cNvPicPr>
              <a:picLocks noChangeAspect="1"/>
            </p:cNvPicPr>
            <p:nvPr/>
          </p:nvPicPr>
          <p:blipFill>
            <a:blip r:embed="rId3"/>
            <a:stretch>
              <a:fillRect/>
            </a:stretch>
          </p:blipFill>
          <p:spPr>
            <a:xfrm>
              <a:off x="5637212" y="2644774"/>
              <a:ext cx="2766474" cy="2532819"/>
            </a:xfrm>
            <a:prstGeom prst="rect">
              <a:avLst/>
            </a:prstGeom>
          </p:spPr>
        </p:pic>
        <p:sp>
          <p:nvSpPr>
            <p:cNvPr id="14" name="Rectangle 13">
              <a:extLst>
                <a:ext uri="{FF2B5EF4-FFF2-40B4-BE49-F238E27FC236}">
                  <a16:creationId xmlns:a16="http://schemas.microsoft.com/office/drawing/2014/main" id="{92A01D58-DC6C-4204-A5C0-65A1311FF3F3}"/>
                </a:ext>
              </a:extLst>
            </p:cNvPr>
            <p:cNvSpPr/>
            <p:nvPr/>
          </p:nvSpPr>
          <p:spPr>
            <a:xfrm>
              <a:off x="5762853" y="4600473"/>
              <a:ext cx="727253"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C</a:t>
              </a:r>
              <a:endParaRPr lang="en-US" sz="3200" b="0" cap="none" spc="0" dirty="0">
                <a:ln w="0"/>
                <a:solidFill>
                  <a:srgbClr val="FF0000"/>
                </a:solidFill>
                <a:effectLst>
                  <a:outerShdw blurRad="38100" dist="25400" dir="5400000" algn="ctr" rotWithShape="0">
                    <a:srgbClr val="6E747A">
                      <a:alpha val="43000"/>
                    </a:srgbClr>
                  </a:outerShdw>
                </a:effectLst>
              </a:endParaRPr>
            </a:p>
          </p:txBody>
        </p:sp>
        <p:sp>
          <p:nvSpPr>
            <p:cNvPr id="15" name="Rectangle 14">
              <a:extLst>
                <a:ext uri="{FF2B5EF4-FFF2-40B4-BE49-F238E27FC236}">
                  <a16:creationId xmlns:a16="http://schemas.microsoft.com/office/drawing/2014/main" id="{7087FE1C-A00A-4756-B84A-63B439EDB06D}"/>
                </a:ext>
              </a:extLst>
            </p:cNvPr>
            <p:cNvSpPr/>
            <p:nvPr/>
          </p:nvSpPr>
          <p:spPr>
            <a:xfrm>
              <a:off x="6079289" y="3618795"/>
              <a:ext cx="727253"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C</a:t>
              </a:r>
              <a:endParaRPr lang="en-US" sz="3200" b="0" cap="none" spc="0" dirty="0">
                <a:ln w="0"/>
                <a:solidFill>
                  <a:srgbClr val="FF0000"/>
                </a:solidFill>
                <a:effectLst>
                  <a:outerShdw blurRad="38100" dist="25400" dir="5400000" algn="ctr" rotWithShape="0">
                    <a:srgbClr val="6E747A">
                      <a:alpha val="43000"/>
                    </a:srgbClr>
                  </a:outerShdw>
                </a:effectLst>
              </a:endParaRPr>
            </a:p>
          </p:txBody>
        </p:sp>
        <p:sp>
          <p:nvSpPr>
            <p:cNvPr id="16" name="Rectangle 15">
              <a:extLst>
                <a:ext uri="{FF2B5EF4-FFF2-40B4-BE49-F238E27FC236}">
                  <a16:creationId xmlns:a16="http://schemas.microsoft.com/office/drawing/2014/main" id="{848EBBBA-83FB-4454-A111-5C101E4E2480}"/>
                </a:ext>
              </a:extLst>
            </p:cNvPr>
            <p:cNvSpPr/>
            <p:nvPr/>
          </p:nvSpPr>
          <p:spPr>
            <a:xfrm>
              <a:off x="6159969" y="2761771"/>
              <a:ext cx="727253" cy="584775"/>
            </a:xfrm>
            <a:prstGeom prst="rect">
              <a:avLst/>
            </a:prstGeom>
            <a:noFill/>
          </p:spPr>
          <p:txBody>
            <a:bodyPr wrap="square" lIns="91440" tIns="45720" rIns="91440" bIns="45720">
              <a:spAutoFit/>
            </a:bodyPr>
            <a:lstStyle/>
            <a:p>
              <a:pPr algn="ctr"/>
              <a:r>
                <a:rPr lang="en-US" sz="3200" b="0" cap="none" spc="0" dirty="0">
                  <a:ln w="0"/>
                  <a:solidFill>
                    <a:srgbClr val="0070C0"/>
                  </a:solidFill>
                  <a:effectLst>
                    <a:outerShdw blurRad="38100" dist="25400" dir="5400000" algn="ctr" rotWithShape="0">
                      <a:srgbClr val="6E747A">
                        <a:alpha val="43000"/>
                      </a:srgbClr>
                    </a:outerShdw>
                  </a:effectLst>
                </a:rPr>
                <a:t>D</a:t>
              </a:r>
            </a:p>
          </p:txBody>
        </p:sp>
        <p:sp>
          <p:nvSpPr>
            <p:cNvPr id="17" name="Rectangle 16">
              <a:extLst>
                <a:ext uri="{FF2B5EF4-FFF2-40B4-BE49-F238E27FC236}">
                  <a16:creationId xmlns:a16="http://schemas.microsoft.com/office/drawing/2014/main" id="{EFE2F1E4-09DD-4282-9A44-6EA9F3F1CB26}"/>
                </a:ext>
              </a:extLst>
            </p:cNvPr>
            <p:cNvSpPr/>
            <p:nvPr/>
          </p:nvSpPr>
          <p:spPr>
            <a:xfrm>
              <a:off x="6633072" y="4245790"/>
              <a:ext cx="727253"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-C</a:t>
              </a:r>
              <a:endParaRPr lang="en-US" sz="3200" b="0" cap="none" spc="0" dirty="0">
                <a:ln w="0"/>
                <a:solidFill>
                  <a:srgbClr val="FF0000"/>
                </a:solidFill>
                <a:effectLst>
                  <a:outerShdw blurRad="38100" dist="25400" dir="5400000" algn="ctr" rotWithShape="0">
                    <a:srgbClr val="6E747A">
                      <a:alpha val="43000"/>
                    </a:srgbClr>
                  </a:outerShdw>
                </a:effectLst>
              </a:endParaRPr>
            </a:p>
          </p:txBody>
        </p:sp>
      </p:grpSp>
      <p:sp>
        <p:nvSpPr>
          <p:cNvPr id="18" name="TextBox 17">
            <a:extLst>
              <a:ext uri="{FF2B5EF4-FFF2-40B4-BE49-F238E27FC236}">
                <a16:creationId xmlns:a16="http://schemas.microsoft.com/office/drawing/2014/main" id="{FFD1D5AA-952E-4C0D-B455-F465BE87E0B8}"/>
              </a:ext>
            </a:extLst>
          </p:cNvPr>
          <p:cNvSpPr txBox="1"/>
          <p:nvPr/>
        </p:nvSpPr>
        <p:spPr>
          <a:xfrm>
            <a:off x="8845404" y="3494393"/>
            <a:ext cx="2310275" cy="584775"/>
          </a:xfrm>
          <a:prstGeom prst="rect">
            <a:avLst/>
          </a:prstGeom>
          <a:noFill/>
        </p:spPr>
        <p:txBody>
          <a:bodyPr wrap="square" rtlCol="0">
            <a:spAutoFit/>
          </a:bodyPr>
          <a:lstStyle/>
          <a:p>
            <a:r>
              <a:rPr lang="en-US" sz="1600" dirty="0"/>
              <a:t>Interacting color octets</a:t>
            </a:r>
          </a:p>
          <a:p>
            <a:r>
              <a:rPr lang="en-US" sz="1600" dirty="0"/>
              <a:t>→  repulsive potential</a:t>
            </a:r>
          </a:p>
        </p:txBody>
      </p:sp>
      <p:sp>
        <p:nvSpPr>
          <p:cNvPr id="20" name="TextBox 19">
            <a:extLst>
              <a:ext uri="{FF2B5EF4-FFF2-40B4-BE49-F238E27FC236}">
                <a16:creationId xmlns:a16="http://schemas.microsoft.com/office/drawing/2014/main" id="{E6BD8D7B-AD94-4B07-8B86-CDB38F44AF70}"/>
              </a:ext>
            </a:extLst>
          </p:cNvPr>
          <p:cNvSpPr txBox="1"/>
          <p:nvPr/>
        </p:nvSpPr>
        <p:spPr>
          <a:xfrm>
            <a:off x="2444452" y="2526368"/>
            <a:ext cx="1709531" cy="400110"/>
          </a:xfrm>
          <a:prstGeom prst="rect">
            <a:avLst/>
          </a:prstGeom>
          <a:noFill/>
        </p:spPr>
        <p:txBody>
          <a:bodyPr wrap="square" rtlCol="0">
            <a:spAutoFit/>
          </a:bodyPr>
          <a:lstStyle/>
          <a:p>
            <a:r>
              <a:rPr lang="en-US" sz="2000" b="1" dirty="0"/>
              <a:t>SIDIS</a:t>
            </a:r>
          </a:p>
        </p:txBody>
      </p:sp>
      <p:sp>
        <p:nvSpPr>
          <p:cNvPr id="21" name="TextBox 20">
            <a:extLst>
              <a:ext uri="{FF2B5EF4-FFF2-40B4-BE49-F238E27FC236}">
                <a16:creationId xmlns:a16="http://schemas.microsoft.com/office/drawing/2014/main" id="{CF519B85-B65F-4D97-9A20-680B5C7BA73E}"/>
              </a:ext>
            </a:extLst>
          </p:cNvPr>
          <p:cNvSpPr txBox="1"/>
          <p:nvPr/>
        </p:nvSpPr>
        <p:spPr>
          <a:xfrm>
            <a:off x="7212706" y="2554757"/>
            <a:ext cx="1709531" cy="400110"/>
          </a:xfrm>
          <a:prstGeom prst="rect">
            <a:avLst/>
          </a:prstGeom>
          <a:noFill/>
        </p:spPr>
        <p:txBody>
          <a:bodyPr wrap="square" rtlCol="0">
            <a:spAutoFit/>
          </a:bodyPr>
          <a:lstStyle/>
          <a:p>
            <a:r>
              <a:rPr lang="en-US" sz="2000" b="1" dirty="0" err="1"/>
              <a:t>Drell</a:t>
            </a:r>
            <a:r>
              <a:rPr lang="en-US" sz="2000" b="1" dirty="0"/>
              <a:t>-Yann</a:t>
            </a:r>
          </a:p>
        </p:txBody>
      </p:sp>
      <p:sp>
        <p:nvSpPr>
          <p:cNvPr id="4" name="Slide Number Placeholder 3">
            <a:extLst>
              <a:ext uri="{FF2B5EF4-FFF2-40B4-BE49-F238E27FC236}">
                <a16:creationId xmlns:a16="http://schemas.microsoft.com/office/drawing/2014/main" id="{1F7B0FC3-A5EB-4BE2-892C-F55275BB809D}"/>
              </a:ext>
            </a:extLst>
          </p:cNvPr>
          <p:cNvSpPr>
            <a:spLocks noGrp="1"/>
          </p:cNvSpPr>
          <p:nvPr>
            <p:ph type="sldNum" sz="quarter" idx="12"/>
          </p:nvPr>
        </p:nvSpPr>
        <p:spPr/>
        <p:txBody>
          <a:bodyPr/>
          <a:lstStyle/>
          <a:p>
            <a:fld id="{4CE482DC-2269-4F26-9D2A-7E44B1A4CD85}" type="slidenum">
              <a:rPr lang="en-US" smtClean="0"/>
              <a:t>16</a:t>
            </a:fld>
            <a:endParaRPr lang="en-US" dirty="0"/>
          </a:p>
        </p:txBody>
      </p:sp>
    </p:spTree>
    <p:extLst>
      <p:ext uri="{BB962C8B-B14F-4D97-AF65-F5344CB8AC3E}">
        <p14:creationId xmlns:p14="http://schemas.microsoft.com/office/powerpoint/2010/main" val="1677199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8135-5304-4507-BDCD-A7FA5D8804C2}"/>
              </a:ext>
            </a:extLst>
          </p:cNvPr>
          <p:cNvSpPr>
            <a:spLocks noGrp="1"/>
          </p:cNvSpPr>
          <p:nvPr>
            <p:ph type="title"/>
          </p:nvPr>
        </p:nvSpPr>
        <p:spPr/>
        <p:txBody>
          <a:bodyPr/>
          <a:lstStyle/>
          <a:p>
            <a:r>
              <a:rPr lang="en-US" dirty="0"/>
              <a:t>Generating The Phase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000F4D-60B2-4FF6-B4B1-D4955FB817EB}"/>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t> The numerator of the asymmetry comes from the imaginary part of the cross section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 Since the squared wave function must give a real contribution, the imaginary term can only come from the color factor in the Wilson lines</a:t>
                </a:r>
              </a:p>
              <a:p>
                <a:pPr>
                  <a:buFont typeface="Arial" panose="020B0604020202020204" pitchFamily="34" charset="0"/>
                  <a:buChar char="•"/>
                </a:pPr>
                <a:r>
                  <a:rPr lang="en-US" dirty="0"/>
                  <a:t> In </a:t>
                </a:r>
                <a:r>
                  <a:rPr lang="en-US" i="1" dirty="0" err="1"/>
                  <a:t>Kovchegov</a:t>
                </a:r>
                <a:r>
                  <a:rPr lang="en-US" i="1" dirty="0"/>
                  <a:t>, Sievert 2012</a:t>
                </a:r>
                <a:r>
                  <a:rPr lang="en-US" dirty="0"/>
                  <a:t> this contribution was found coming from </a:t>
                </a:r>
                <a:r>
                  <a:rPr lang="en-US" dirty="0" err="1"/>
                  <a:t>odderon</a:t>
                </a:r>
                <a:r>
                  <a:rPr lang="en-US" dirty="0"/>
                  <a:t> exchange, but the resulting asymmetry fell off rapidly at higher momentum as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𝑘</m:t>
                        </m:r>
                      </m:e>
                      <m:sub>
                        <m:r>
                          <a:rPr lang="en-US" b="0" i="1" smtClean="0">
                            <a:latin typeface="Cambria Math" panose="02040503050406030204" pitchFamily="18" charset="0"/>
                          </a:rPr>
                          <m:t>𝑇</m:t>
                        </m:r>
                      </m:sub>
                      <m:sup>
                        <m:r>
                          <a:rPr lang="en-US" b="0" i="1" smtClean="0">
                            <a:latin typeface="Cambria Math" panose="02040503050406030204" pitchFamily="18" charset="0"/>
                          </a:rPr>
                          <m:t>−9</m:t>
                        </m:r>
                      </m:sup>
                    </m:sSubSup>
                  </m:oMath>
                </a14:m>
                <a:endParaRPr lang="en-US" dirty="0"/>
              </a:p>
            </p:txBody>
          </p:sp>
        </mc:Choice>
        <mc:Fallback xmlns="">
          <p:sp>
            <p:nvSpPr>
              <p:cNvPr id="3" name="Content Placeholder 2">
                <a:extLst>
                  <a:ext uri="{FF2B5EF4-FFF2-40B4-BE49-F238E27FC236}">
                    <a16:creationId xmlns:a16="http://schemas.microsoft.com/office/drawing/2014/main" id="{0F000F4D-60B2-4FF6-B4B1-D4955FB817EB}"/>
                  </a:ext>
                </a:extLst>
              </p:cNvPr>
              <p:cNvSpPr>
                <a:spLocks noGrp="1" noRot="1" noChangeAspect="1" noMove="1" noResize="1" noEditPoints="1" noAdjustHandles="1" noChangeArrowheads="1" noChangeShapeType="1" noTextEdit="1"/>
              </p:cNvSpPr>
              <p:nvPr>
                <p:ph idx="1"/>
              </p:nvPr>
            </p:nvSpPr>
            <p:spPr>
              <a:blipFill>
                <a:blip r:embed="rId2"/>
                <a:stretch>
                  <a:fillRect l="-1455" t="-2273" r="-1212"/>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ED6EA39B-3E63-4B71-823C-5E46A77F5CF6}"/>
              </a:ext>
            </a:extLst>
          </p:cNvPr>
          <p:cNvPicPr>
            <a:picLocks noChangeAspect="1"/>
          </p:cNvPicPr>
          <p:nvPr/>
        </p:nvPicPr>
        <p:blipFill>
          <a:blip r:embed="rId3"/>
          <a:stretch>
            <a:fillRect/>
          </a:stretch>
        </p:blipFill>
        <p:spPr>
          <a:xfrm>
            <a:off x="8595361" y="2795894"/>
            <a:ext cx="2176149" cy="1531468"/>
          </a:xfrm>
          <a:prstGeom prst="rect">
            <a:avLst/>
          </a:prstGeom>
        </p:spPr>
      </p:pic>
      <p:pic>
        <p:nvPicPr>
          <p:cNvPr id="16" name="Picture 15" descr="A close up of a plant&#10;&#10;Description automatically generated">
            <a:extLst>
              <a:ext uri="{FF2B5EF4-FFF2-40B4-BE49-F238E27FC236}">
                <a16:creationId xmlns:a16="http://schemas.microsoft.com/office/drawing/2014/main" id="{0429A8C0-74C8-42DA-AB5C-D2CC53B4D757}"/>
              </a:ext>
            </a:extLst>
          </p:cNvPr>
          <p:cNvPicPr>
            <a:picLocks noChangeAspect="1"/>
          </p:cNvPicPr>
          <p:nvPr/>
        </p:nvPicPr>
        <p:blipFill>
          <a:blip r:embed="rId4"/>
          <a:stretch>
            <a:fillRect/>
          </a:stretch>
        </p:blipFill>
        <p:spPr>
          <a:xfrm>
            <a:off x="3614437" y="2795894"/>
            <a:ext cx="2176149" cy="1531468"/>
          </a:xfrm>
          <a:prstGeom prst="rect">
            <a:avLst/>
          </a:prstGeom>
        </p:spPr>
      </p:pic>
      <p:pic>
        <p:nvPicPr>
          <p:cNvPr id="20" name="Picture 19" descr="A picture containing photo, plant, knife, air&#10;&#10;Description automatically generated">
            <a:extLst>
              <a:ext uri="{FF2B5EF4-FFF2-40B4-BE49-F238E27FC236}">
                <a16:creationId xmlns:a16="http://schemas.microsoft.com/office/drawing/2014/main" id="{C78BF5B0-6A37-4A2D-999A-B807CAC9C2AB}"/>
              </a:ext>
            </a:extLst>
          </p:cNvPr>
          <p:cNvPicPr>
            <a:picLocks noChangeAspect="1"/>
          </p:cNvPicPr>
          <p:nvPr/>
        </p:nvPicPr>
        <p:blipFill>
          <a:blip r:embed="rId5"/>
          <a:stretch>
            <a:fillRect/>
          </a:stretch>
        </p:blipFill>
        <p:spPr>
          <a:xfrm>
            <a:off x="1063013" y="2761243"/>
            <a:ext cx="2286348" cy="1609021"/>
          </a:xfrm>
          <a:prstGeom prst="rect">
            <a:avLst/>
          </a:prstGeom>
        </p:spPr>
      </p:pic>
      <p:pic>
        <p:nvPicPr>
          <p:cNvPr id="18" name="Picture 17" descr="A close up of a plant&#10;&#10;Description automatically generated">
            <a:extLst>
              <a:ext uri="{FF2B5EF4-FFF2-40B4-BE49-F238E27FC236}">
                <a16:creationId xmlns:a16="http://schemas.microsoft.com/office/drawing/2014/main" id="{3216D634-937B-43B1-B766-822886AAB2BE}"/>
              </a:ext>
            </a:extLst>
          </p:cNvPr>
          <p:cNvPicPr>
            <a:picLocks noChangeAspect="1"/>
          </p:cNvPicPr>
          <p:nvPr/>
        </p:nvPicPr>
        <p:blipFill>
          <a:blip r:embed="rId6"/>
          <a:stretch>
            <a:fillRect/>
          </a:stretch>
        </p:blipFill>
        <p:spPr>
          <a:xfrm>
            <a:off x="6055662" y="2795894"/>
            <a:ext cx="2200767" cy="1548794"/>
          </a:xfrm>
          <a:prstGeom prst="rect">
            <a:avLst/>
          </a:prstGeom>
        </p:spPr>
      </p:pic>
      <p:pic>
        <p:nvPicPr>
          <p:cNvPr id="4" name="Picture 2">
            <a:extLst>
              <a:ext uri="{FF2B5EF4-FFF2-40B4-BE49-F238E27FC236}">
                <a16:creationId xmlns:a16="http://schemas.microsoft.com/office/drawing/2014/main" id="{8F655983-FD3A-4C05-80C8-1966F40075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6373" y="2205766"/>
            <a:ext cx="9820213" cy="56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F4B10625-3BE0-4946-8D67-C4480355EA26}"/>
              </a:ext>
            </a:extLst>
          </p:cNvPr>
          <p:cNvSpPr>
            <a:spLocks noGrp="1"/>
          </p:cNvSpPr>
          <p:nvPr>
            <p:ph type="sldNum" sz="quarter" idx="12"/>
          </p:nvPr>
        </p:nvSpPr>
        <p:spPr/>
        <p:txBody>
          <a:bodyPr/>
          <a:lstStyle/>
          <a:p>
            <a:fld id="{4CE482DC-2269-4F26-9D2A-7E44B1A4CD85}" type="slidenum">
              <a:rPr lang="en-US" smtClean="0"/>
              <a:t>17</a:t>
            </a:fld>
            <a:endParaRPr lang="en-US" dirty="0"/>
          </a:p>
        </p:txBody>
      </p:sp>
    </p:spTree>
    <p:extLst>
      <p:ext uri="{BB962C8B-B14F-4D97-AF65-F5344CB8AC3E}">
        <p14:creationId xmlns:p14="http://schemas.microsoft.com/office/powerpoint/2010/main" val="1478579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6D36FD6-4D05-44F3-8DF4-A39E050CBE70}"/>
                  </a:ext>
                </a:extLst>
              </p:cNvPr>
              <p:cNvSpPr>
                <a:spLocks noGrp="1"/>
              </p:cNvSpPr>
              <p:nvPr>
                <p:ph type="title"/>
              </p:nvPr>
            </p:nvSpPr>
            <p:spPr/>
            <p:txBody>
              <a:bodyPr/>
              <a:lstStyle/>
              <a:p>
                <a:r>
                  <a:rPr lang="en-US" dirty="0"/>
                  <a:t>Large-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oMath>
                </a14:m>
                <a:r>
                  <a:rPr lang="en-US" dirty="0"/>
                  <a:t> Limit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Elastic Dominance </a:t>
                </a:r>
              </a:p>
            </p:txBody>
          </p:sp>
        </mc:Choice>
        <mc:Fallback xmlns="">
          <p:sp>
            <p:nvSpPr>
              <p:cNvPr id="2" name="Title 1">
                <a:extLst>
                  <a:ext uri="{FF2B5EF4-FFF2-40B4-BE49-F238E27FC236}">
                    <a16:creationId xmlns:a16="http://schemas.microsoft.com/office/drawing/2014/main" id="{86D36FD6-4D05-44F3-8DF4-A39E050CBE70}"/>
                  </a:ext>
                </a:extLst>
              </p:cNvPr>
              <p:cNvSpPr>
                <a:spLocks noGrp="1" noRot="1" noChangeAspect="1" noMove="1" noResize="1" noEditPoints="1" noAdjustHandles="1" noChangeArrowheads="1" noChangeShapeType="1" noTextEdit="1"/>
              </p:cNvSpPr>
              <p:nvPr>
                <p:ph type="title"/>
              </p:nvPr>
            </p:nvSpPr>
            <p:spPr>
              <a:blipFill>
                <a:blip r:embed="rId2"/>
                <a:stretch>
                  <a:fillRect l="-2727" b="-22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662D53-EC0C-4F85-86D3-30443B278A63}"/>
                  </a:ext>
                </a:extLst>
              </p:cNvPr>
              <p:cNvSpPr>
                <a:spLocks noGrp="1"/>
              </p:cNvSpPr>
              <p:nvPr>
                <p:ph idx="1"/>
              </p:nvPr>
            </p:nvSpPr>
            <p:spPr/>
            <p:txBody>
              <a:bodyPr/>
              <a:lstStyle/>
              <a:p>
                <a:pPr>
                  <a:buFont typeface="Arial" panose="020B0604020202020204" pitchFamily="34" charset="0"/>
                  <a:buChar char="•"/>
                </a:pPr>
                <a:r>
                  <a:rPr lang="en-US" dirty="0"/>
                  <a:t> One can rewrite the color factor in terms of color dipole and color quadrupole scattering amplitudes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 In the large-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oMath>
                </a14:m>
                <a:r>
                  <a:rPr lang="en-US" dirty="0"/>
                  <a:t> limit the averaged products of dipole amplitudes factorize into products of averaged dipole amplitudes, and we get the leading term to be purely a product of dipole scattering terms</a:t>
                </a:r>
              </a:p>
            </p:txBody>
          </p:sp>
        </mc:Choice>
        <mc:Fallback xmlns="">
          <p:sp>
            <p:nvSpPr>
              <p:cNvPr id="3" name="Content Placeholder 2">
                <a:extLst>
                  <a:ext uri="{FF2B5EF4-FFF2-40B4-BE49-F238E27FC236}">
                    <a16:creationId xmlns:a16="http://schemas.microsoft.com/office/drawing/2014/main" id="{C0662D53-EC0C-4F85-86D3-30443B278A63}"/>
                  </a:ext>
                </a:extLst>
              </p:cNvPr>
              <p:cNvSpPr>
                <a:spLocks noGrp="1" noRot="1" noChangeAspect="1" noMove="1" noResize="1" noEditPoints="1" noAdjustHandles="1" noChangeArrowheads="1" noChangeShapeType="1" noTextEdit="1"/>
              </p:cNvSpPr>
              <p:nvPr>
                <p:ph idx="1"/>
              </p:nvPr>
            </p:nvSpPr>
            <p:spPr>
              <a:blipFill>
                <a:blip r:embed="rId3"/>
                <a:stretch>
                  <a:fillRect l="-1455" t="-1667"/>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48B3CC6A-2FFA-4447-B45A-35A5F3B5A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7523" y="2548833"/>
            <a:ext cx="6236954" cy="56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extLst>
              <a:ext uri="{FF2B5EF4-FFF2-40B4-BE49-F238E27FC236}">
                <a16:creationId xmlns:a16="http://schemas.microsoft.com/office/drawing/2014/main" id="{D2A6CC4F-5490-45D9-B123-9C7459742E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4283" y="3265482"/>
            <a:ext cx="5603434" cy="56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8D974546-2651-4B65-B2F9-9AEB39CCBD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0958" y="4929187"/>
            <a:ext cx="6510084" cy="56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374638D6-CC1E-4388-AA66-273949022864}"/>
              </a:ext>
            </a:extLst>
          </p:cNvPr>
          <p:cNvSpPr txBox="1"/>
          <p:nvPr/>
        </p:nvSpPr>
        <p:spPr>
          <a:xfrm>
            <a:off x="9214477" y="5646057"/>
            <a:ext cx="1880243" cy="400110"/>
          </a:xfrm>
          <a:prstGeom prst="rect">
            <a:avLst/>
          </a:prstGeom>
          <a:noFill/>
        </p:spPr>
        <p:txBody>
          <a:bodyPr wrap="square" rtlCol="0">
            <a:spAutoFit/>
          </a:bodyPr>
          <a:lstStyle/>
          <a:p>
            <a:r>
              <a:rPr lang="en-US" sz="2000" dirty="0"/>
              <a:t>Elastic process!</a:t>
            </a:r>
          </a:p>
        </p:txBody>
      </p:sp>
      <p:sp>
        <p:nvSpPr>
          <p:cNvPr id="6" name="Slide Number Placeholder 5">
            <a:extLst>
              <a:ext uri="{FF2B5EF4-FFF2-40B4-BE49-F238E27FC236}">
                <a16:creationId xmlns:a16="http://schemas.microsoft.com/office/drawing/2014/main" id="{C723CBAF-63C9-4630-A58C-C64AD446833A}"/>
              </a:ext>
            </a:extLst>
          </p:cNvPr>
          <p:cNvSpPr>
            <a:spLocks noGrp="1"/>
          </p:cNvSpPr>
          <p:nvPr>
            <p:ph type="sldNum" sz="quarter" idx="12"/>
          </p:nvPr>
        </p:nvSpPr>
        <p:spPr/>
        <p:txBody>
          <a:bodyPr/>
          <a:lstStyle/>
          <a:p>
            <a:fld id="{4CE482DC-2269-4F26-9D2A-7E44B1A4CD85}" type="slidenum">
              <a:rPr lang="en-US" smtClean="0"/>
              <a:t>18</a:t>
            </a:fld>
            <a:endParaRPr lang="en-US" dirty="0"/>
          </a:p>
        </p:txBody>
      </p:sp>
    </p:spTree>
    <p:extLst>
      <p:ext uri="{BB962C8B-B14F-4D97-AF65-F5344CB8AC3E}">
        <p14:creationId xmlns:p14="http://schemas.microsoft.com/office/powerpoint/2010/main" val="310380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ABD441-B9DE-4695-BB4A-88256B392C40}"/>
              </a:ext>
            </a:extLst>
          </p:cNvPr>
          <p:cNvSpPr>
            <a:spLocks noGrp="1"/>
          </p:cNvSpPr>
          <p:nvPr>
            <p:ph type="sldNum" sz="quarter" idx="12"/>
          </p:nvPr>
        </p:nvSpPr>
        <p:spPr/>
        <p:txBody>
          <a:bodyPr/>
          <a:lstStyle/>
          <a:p>
            <a:fld id="{4CE482DC-2269-4F26-9D2A-7E44B1A4CD85}" type="slidenum">
              <a:rPr lang="en-US" smtClean="0"/>
              <a:t>2</a:t>
            </a:fld>
            <a:endParaRPr lang="en-US" dirty="0"/>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FFB3890-D72C-4567-A31F-471648AB1A89}"/>
                  </a:ext>
                </a:extLst>
              </p:cNvPr>
              <p:cNvSpPr>
                <a:spLocks noGrp="1"/>
              </p:cNvSpPr>
              <p:nvPr>
                <p:ph type="title" idx="4294967295"/>
              </p:nvPr>
            </p:nvSpPr>
            <p:spPr>
              <a:xfrm>
                <a:off x="1126920" y="-509617"/>
                <a:ext cx="10058400" cy="1449387"/>
              </a:xfrm>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𝑁</m:t>
                        </m:r>
                      </m:sub>
                    </m:sSub>
                  </m:oMath>
                </a14:m>
                <a:r>
                  <a:rPr lang="en-US" dirty="0"/>
                  <a:t> Experimental Puzzles</a:t>
                </a:r>
              </a:p>
            </p:txBody>
          </p:sp>
        </mc:Choice>
        <mc:Fallback xmlns="">
          <p:sp>
            <p:nvSpPr>
              <p:cNvPr id="2" name="Title 1">
                <a:extLst>
                  <a:ext uri="{FF2B5EF4-FFF2-40B4-BE49-F238E27FC236}">
                    <a16:creationId xmlns:a16="http://schemas.microsoft.com/office/drawing/2014/main" id="{7FFB3890-D72C-4567-A31F-471648AB1A89}"/>
                  </a:ext>
                </a:extLst>
              </p:cNvPr>
              <p:cNvSpPr>
                <a:spLocks noGrp="1" noRot="1" noChangeAspect="1" noMove="1" noResize="1" noEditPoints="1" noAdjustHandles="1" noChangeArrowheads="1" noChangeShapeType="1" noTextEdit="1"/>
              </p:cNvSpPr>
              <p:nvPr>
                <p:ph type="title" idx="4294967295"/>
              </p:nvPr>
            </p:nvSpPr>
            <p:spPr>
              <a:xfrm>
                <a:off x="1126920" y="-509617"/>
                <a:ext cx="10058400" cy="1449387"/>
              </a:xfrm>
              <a:blipFill>
                <a:blip r:embed="rId2"/>
                <a:stretch>
                  <a:fillRect b="-23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EB906C-3E46-4075-AAFF-2391BAB82DA0}"/>
                  </a:ext>
                </a:extLst>
              </p:cNvPr>
              <p:cNvSpPr>
                <a:spLocks noGrp="1"/>
              </p:cNvSpPr>
              <p:nvPr>
                <p:ph idx="4294967295"/>
              </p:nvPr>
            </p:nvSpPr>
            <p:spPr>
              <a:xfrm>
                <a:off x="1126920" y="1393257"/>
                <a:ext cx="10058400" cy="4022725"/>
              </a:xfrm>
            </p:spPr>
            <p:txBody>
              <a:body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Traditional wisdom says that spin dependent effects fall off rapidly at large momentum, 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𝑁</m:t>
                        </m:r>
                      </m:sub>
                    </m:sSub>
                  </m:oMath>
                </a14:m>
                <a:r>
                  <a:rPr lang="en-US" dirty="0"/>
                  <a:t> does not have monotonic dependence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h</m:t>
                        </m:r>
                      </m:sub>
                    </m:sSub>
                  </m:oMath>
                </a14:m>
                <a:r>
                  <a:rPr lang="en-US" dirty="0"/>
                  <a:t> </a:t>
                </a:r>
              </a:p>
              <a:p>
                <a:pPr>
                  <a:buFont typeface="Arial" panose="020B0604020202020204" pitchFamily="34" charset="0"/>
                  <a:buChar char="•"/>
                </a:pPr>
                <a:r>
                  <a:rPr lang="en-US" dirty="0"/>
                  <a:t> The asymmetry is larger for elastic processes than for inelastic processes</a:t>
                </a:r>
              </a:p>
            </p:txBody>
          </p:sp>
        </mc:Choice>
        <mc:Fallback xmlns="">
          <p:sp>
            <p:nvSpPr>
              <p:cNvPr id="3" name="Content Placeholder 2">
                <a:extLst>
                  <a:ext uri="{FF2B5EF4-FFF2-40B4-BE49-F238E27FC236}">
                    <a16:creationId xmlns:a16="http://schemas.microsoft.com/office/drawing/2014/main" id="{BFEB906C-3E46-4075-AAFF-2391BAB82DA0}"/>
                  </a:ext>
                </a:extLst>
              </p:cNvPr>
              <p:cNvSpPr>
                <a:spLocks noGrp="1" noRot="1" noChangeAspect="1" noMove="1" noResize="1" noEditPoints="1" noAdjustHandles="1" noChangeArrowheads="1" noChangeShapeType="1" noTextEdit="1"/>
              </p:cNvSpPr>
              <p:nvPr>
                <p:ph idx="4294967295"/>
              </p:nvPr>
            </p:nvSpPr>
            <p:spPr>
              <a:xfrm>
                <a:off x="1126920" y="1393257"/>
                <a:ext cx="10058400" cy="4022725"/>
              </a:xfrm>
              <a:blipFill>
                <a:blip r:embed="rId3"/>
                <a:stretch>
                  <a:fillRect l="-145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7198B7B-36A1-49A4-9C6A-0DF6BD6B7101}"/>
              </a:ext>
            </a:extLst>
          </p:cNvPr>
          <p:cNvPicPr>
            <a:picLocks noChangeAspect="1"/>
          </p:cNvPicPr>
          <p:nvPr/>
        </p:nvPicPr>
        <p:blipFill rotWithShape="1">
          <a:blip r:embed="rId4"/>
          <a:srcRect l="8500" t="14403" r="12344" b="8730"/>
          <a:stretch/>
        </p:blipFill>
        <p:spPr>
          <a:xfrm>
            <a:off x="3265547" y="3429000"/>
            <a:ext cx="5348299" cy="2920016"/>
          </a:xfrm>
          <a:prstGeom prst="rect">
            <a:avLst/>
          </a:prstGeom>
        </p:spPr>
      </p:pic>
      <p:sp>
        <p:nvSpPr>
          <p:cNvPr id="5" name="TextBox 4">
            <a:extLst>
              <a:ext uri="{FF2B5EF4-FFF2-40B4-BE49-F238E27FC236}">
                <a16:creationId xmlns:a16="http://schemas.microsoft.com/office/drawing/2014/main" id="{9B045679-3C3E-4C29-8257-56110110A053}"/>
              </a:ext>
            </a:extLst>
          </p:cNvPr>
          <p:cNvSpPr txBox="1"/>
          <p:nvPr/>
        </p:nvSpPr>
        <p:spPr>
          <a:xfrm>
            <a:off x="1809654" y="5476299"/>
            <a:ext cx="1455893" cy="646331"/>
          </a:xfrm>
          <a:prstGeom prst="rect">
            <a:avLst/>
          </a:prstGeom>
          <a:noFill/>
        </p:spPr>
        <p:txBody>
          <a:bodyPr wrap="square" rtlCol="0">
            <a:spAutoFit/>
          </a:bodyPr>
          <a:lstStyle/>
          <a:p>
            <a:r>
              <a:rPr lang="en-US" i="1" dirty="0"/>
              <a:t>STAR, 2016</a:t>
            </a:r>
          </a:p>
          <a:p>
            <a:r>
              <a:rPr lang="en-US" i="1" dirty="0"/>
              <a:t>(preliminary)</a:t>
            </a:r>
          </a:p>
        </p:txBody>
      </p:sp>
      <p:pic>
        <p:nvPicPr>
          <p:cNvPr id="8" name="Picture 2">
            <a:extLst>
              <a:ext uri="{FF2B5EF4-FFF2-40B4-BE49-F238E27FC236}">
                <a16:creationId xmlns:a16="http://schemas.microsoft.com/office/drawing/2014/main" id="{83F77AC2-9F17-4E81-8E2F-029011CA0C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7375" y="1166871"/>
            <a:ext cx="4118625" cy="96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a:extLst>
              <a:ext uri="{FF2B5EF4-FFF2-40B4-BE49-F238E27FC236}">
                <a16:creationId xmlns:a16="http://schemas.microsoft.com/office/drawing/2014/main" id="{72C6014E-9025-427B-8CC1-EC074AA87B45}"/>
              </a:ext>
            </a:extLst>
          </p:cNvPr>
          <p:cNvCxnSpPr>
            <a:cxnSpLocks/>
          </p:cNvCxnSpPr>
          <p:nvPr/>
        </p:nvCxnSpPr>
        <p:spPr>
          <a:xfrm>
            <a:off x="1191237" y="906166"/>
            <a:ext cx="9496337"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1B3C1C15-E866-4576-8B71-EEDFF2E72123}"/>
              </a:ext>
            </a:extLst>
          </p:cNvPr>
          <p:cNvPicPr>
            <a:picLocks noChangeAspect="1"/>
          </p:cNvPicPr>
          <p:nvPr/>
        </p:nvPicPr>
        <p:blipFill>
          <a:blip r:embed="rId6"/>
          <a:stretch>
            <a:fillRect/>
          </a:stretch>
        </p:blipFill>
        <p:spPr>
          <a:xfrm>
            <a:off x="6256546" y="902353"/>
            <a:ext cx="3314777" cy="1419597"/>
          </a:xfrm>
          <a:prstGeom prst="rect">
            <a:avLst/>
          </a:prstGeom>
        </p:spPr>
      </p:pic>
    </p:spTree>
    <p:extLst>
      <p:ext uri="{BB962C8B-B14F-4D97-AF65-F5344CB8AC3E}">
        <p14:creationId xmlns:p14="http://schemas.microsoft.com/office/powerpoint/2010/main" val="273809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12B3B-F24E-40E7-96D1-93DC24C254B9}"/>
              </a:ext>
            </a:extLst>
          </p:cNvPr>
          <p:cNvSpPr>
            <a:spLocks noGrp="1"/>
          </p:cNvSpPr>
          <p:nvPr>
            <p:ph type="title"/>
          </p:nvPr>
        </p:nvSpPr>
        <p:spPr/>
        <p:txBody>
          <a:bodyPr/>
          <a:lstStyle/>
          <a:p>
            <a:r>
              <a:rPr lang="en-US" dirty="0"/>
              <a:t>Experimental Puzzles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B8FE67-B1B6-48C3-B6DD-ECFD1FCC092B}"/>
                  </a:ext>
                </a:extLst>
              </p:cNvPr>
              <p:cNvSpPr>
                <a:spLocks noGrp="1"/>
              </p:cNvSpPr>
              <p:nvPr>
                <p:ph idx="1"/>
              </p:nvPr>
            </p:nvSpPr>
            <p:spPr/>
            <p:txBody>
              <a:bodyPr/>
              <a:lstStyle/>
              <a:p>
                <a:pPr>
                  <a:buFont typeface="Arial" panose="020B0604020202020204" pitchFamily="34" charset="0"/>
                  <a:buChar char="•"/>
                </a:pPr>
                <a:r>
                  <a:rPr lang="en-US" dirty="0"/>
                  <a:t> The asymmetry has been observed to have different dependence on the target’s atomic number </a:t>
                </a:r>
                <a14:m>
                  <m:oMath xmlns:m="http://schemas.openxmlformats.org/officeDocument/2006/math">
                    <m:r>
                      <a:rPr lang="en-US" b="0" i="1" smtClean="0">
                        <a:latin typeface="Cambria Math" panose="02040503050406030204" pitchFamily="18" charset="0"/>
                      </a:rPr>
                      <m:t>𝐴</m:t>
                    </m:r>
                  </m:oMath>
                </a14:m>
                <a:r>
                  <a:rPr lang="en-US" dirty="0"/>
                  <a:t> in different ranges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oMath>
                </a14:m>
                <a:endParaRPr lang="en-US" dirty="0"/>
              </a:p>
            </p:txBody>
          </p:sp>
        </mc:Choice>
        <mc:Fallback xmlns="">
          <p:sp>
            <p:nvSpPr>
              <p:cNvPr id="3" name="Content Placeholder 2">
                <a:extLst>
                  <a:ext uri="{FF2B5EF4-FFF2-40B4-BE49-F238E27FC236}">
                    <a16:creationId xmlns:a16="http://schemas.microsoft.com/office/drawing/2014/main" id="{80B8FE67-B1B6-48C3-B6DD-ECFD1FCC092B}"/>
                  </a:ext>
                </a:extLst>
              </p:cNvPr>
              <p:cNvSpPr>
                <a:spLocks noGrp="1" noRot="1" noChangeAspect="1" noMove="1" noResize="1" noEditPoints="1" noAdjustHandles="1" noChangeArrowheads="1" noChangeShapeType="1" noTextEdit="1"/>
              </p:cNvSpPr>
              <p:nvPr>
                <p:ph idx="1"/>
              </p:nvPr>
            </p:nvSpPr>
            <p:spPr>
              <a:blipFill>
                <a:blip r:embed="rId2"/>
                <a:stretch>
                  <a:fillRect l="-1455" t="-166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61B0312-2472-49E9-825D-991222D4E4D2}"/>
              </a:ext>
            </a:extLst>
          </p:cNvPr>
          <p:cNvPicPr>
            <a:picLocks noChangeAspect="1"/>
          </p:cNvPicPr>
          <p:nvPr/>
        </p:nvPicPr>
        <p:blipFill rotWithShape="1">
          <a:blip r:embed="rId3"/>
          <a:srcRect l="20308" t="19268" r="21538" b="8903"/>
          <a:stretch/>
        </p:blipFill>
        <p:spPr>
          <a:xfrm>
            <a:off x="1097280" y="2489721"/>
            <a:ext cx="4620548" cy="3208714"/>
          </a:xfrm>
          <a:prstGeom prst="rect">
            <a:avLst/>
          </a:prstGeom>
        </p:spPr>
      </p:pic>
      <p:pic>
        <p:nvPicPr>
          <p:cNvPr id="5" name="Picture 4">
            <a:extLst>
              <a:ext uri="{FF2B5EF4-FFF2-40B4-BE49-F238E27FC236}">
                <a16:creationId xmlns:a16="http://schemas.microsoft.com/office/drawing/2014/main" id="{051CAFFF-F394-4CE0-AFF1-86630169A19D}"/>
              </a:ext>
            </a:extLst>
          </p:cNvPr>
          <p:cNvPicPr>
            <a:picLocks noChangeAspect="1"/>
          </p:cNvPicPr>
          <p:nvPr/>
        </p:nvPicPr>
        <p:blipFill rotWithShape="1">
          <a:blip r:embed="rId4"/>
          <a:srcRect l="19039" t="17214" r="19577" b="30669"/>
          <a:stretch/>
        </p:blipFill>
        <p:spPr>
          <a:xfrm>
            <a:off x="5951258" y="2625532"/>
            <a:ext cx="5813290" cy="2774893"/>
          </a:xfrm>
          <a:prstGeom prst="rect">
            <a:avLst/>
          </a:prstGeom>
        </p:spPr>
      </p:pic>
      <p:sp>
        <p:nvSpPr>
          <p:cNvPr id="6" name="TextBox 5">
            <a:extLst>
              <a:ext uri="{FF2B5EF4-FFF2-40B4-BE49-F238E27FC236}">
                <a16:creationId xmlns:a16="http://schemas.microsoft.com/office/drawing/2014/main" id="{A6CB5808-0387-40DB-A0FD-4E6E1DB53B52}"/>
              </a:ext>
            </a:extLst>
          </p:cNvPr>
          <p:cNvSpPr txBox="1"/>
          <p:nvPr/>
        </p:nvSpPr>
        <p:spPr>
          <a:xfrm>
            <a:off x="0" y="5400426"/>
            <a:ext cx="1568866" cy="646331"/>
          </a:xfrm>
          <a:prstGeom prst="rect">
            <a:avLst/>
          </a:prstGeom>
          <a:noFill/>
        </p:spPr>
        <p:txBody>
          <a:bodyPr wrap="square" rtlCol="0">
            <a:spAutoFit/>
          </a:bodyPr>
          <a:lstStyle/>
          <a:p>
            <a:r>
              <a:rPr lang="en-US" i="1" dirty="0"/>
              <a:t>STAR, 2016</a:t>
            </a:r>
          </a:p>
          <a:p>
            <a:r>
              <a:rPr lang="en-US" i="1" dirty="0"/>
              <a:t>(preliminary)</a:t>
            </a:r>
          </a:p>
        </p:txBody>
      </p:sp>
      <p:sp>
        <p:nvSpPr>
          <p:cNvPr id="7" name="TextBox 6">
            <a:extLst>
              <a:ext uri="{FF2B5EF4-FFF2-40B4-BE49-F238E27FC236}">
                <a16:creationId xmlns:a16="http://schemas.microsoft.com/office/drawing/2014/main" id="{B2F22388-6702-48BB-8E02-726215A84645}"/>
              </a:ext>
            </a:extLst>
          </p:cNvPr>
          <p:cNvSpPr txBox="1"/>
          <p:nvPr/>
        </p:nvSpPr>
        <p:spPr>
          <a:xfrm>
            <a:off x="10767390" y="5268771"/>
            <a:ext cx="1649896" cy="369332"/>
          </a:xfrm>
          <a:prstGeom prst="rect">
            <a:avLst/>
          </a:prstGeom>
          <a:noFill/>
        </p:spPr>
        <p:txBody>
          <a:bodyPr wrap="square" rtlCol="0">
            <a:spAutoFit/>
          </a:bodyPr>
          <a:lstStyle/>
          <a:p>
            <a:r>
              <a:rPr lang="en-US" i="1" dirty="0"/>
              <a:t>PHENIX, 2019</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341179F-9FA9-48ED-A378-25420428EB7C}"/>
                  </a:ext>
                </a:extLst>
              </p:cNvPr>
              <p:cNvSpPr txBox="1"/>
              <p:nvPr/>
            </p:nvSpPr>
            <p:spPr>
              <a:xfrm>
                <a:off x="1802296" y="5663742"/>
                <a:ext cx="3657600" cy="646331"/>
              </a:xfrm>
              <a:prstGeom prst="rect">
                <a:avLst/>
              </a:prstGeom>
              <a:noFill/>
            </p:spPr>
            <p:txBody>
              <a:bodyPr wrap="square" rtlCol="0">
                <a:spAutoFit/>
              </a:bodyPr>
              <a:lstStyle/>
              <a:p>
                <a:r>
                  <a:rPr lang="en-US" dirty="0"/>
                  <a:t>STAR has observed an asymmetry which is roughly independent of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8" name="TextBox 7">
                <a:extLst>
                  <a:ext uri="{FF2B5EF4-FFF2-40B4-BE49-F238E27FC236}">
                    <a16:creationId xmlns:a16="http://schemas.microsoft.com/office/drawing/2014/main" id="{1341179F-9FA9-48ED-A378-25420428EB7C}"/>
                  </a:ext>
                </a:extLst>
              </p:cNvPr>
              <p:cNvSpPr txBox="1">
                <a:spLocks noRot="1" noChangeAspect="1" noMove="1" noResize="1" noEditPoints="1" noAdjustHandles="1" noChangeArrowheads="1" noChangeShapeType="1" noTextEdit="1"/>
              </p:cNvSpPr>
              <p:nvPr/>
            </p:nvSpPr>
            <p:spPr>
              <a:xfrm>
                <a:off x="1802296" y="5663742"/>
                <a:ext cx="3657600" cy="646331"/>
              </a:xfrm>
              <a:prstGeom prst="rect">
                <a:avLst/>
              </a:prstGeom>
              <a:blipFill>
                <a:blip r:embed="rId5"/>
                <a:stretch>
                  <a:fillRect l="-1500"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44E38B6-6831-4F8F-8824-50AE282CB6CC}"/>
                  </a:ext>
                </a:extLst>
              </p:cNvPr>
              <p:cNvSpPr txBox="1"/>
              <p:nvPr/>
            </p:nvSpPr>
            <p:spPr>
              <a:xfrm>
                <a:off x="6881369" y="5663742"/>
                <a:ext cx="3657600" cy="646331"/>
              </a:xfrm>
              <a:prstGeom prst="rect">
                <a:avLst/>
              </a:prstGeom>
              <a:noFill/>
            </p:spPr>
            <p:txBody>
              <a:bodyPr wrap="square" rtlCol="0">
                <a:spAutoFit/>
              </a:bodyPr>
              <a:lstStyle/>
              <a:p>
                <a:r>
                  <a:rPr lang="en-US" dirty="0"/>
                  <a:t>PHENIX has observed an asymmetry which is suppressed by increasing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9" name="TextBox 8">
                <a:extLst>
                  <a:ext uri="{FF2B5EF4-FFF2-40B4-BE49-F238E27FC236}">
                    <a16:creationId xmlns:a16="http://schemas.microsoft.com/office/drawing/2014/main" id="{744E38B6-6831-4F8F-8824-50AE282CB6CC}"/>
                  </a:ext>
                </a:extLst>
              </p:cNvPr>
              <p:cNvSpPr txBox="1">
                <a:spLocks noRot="1" noChangeAspect="1" noMove="1" noResize="1" noEditPoints="1" noAdjustHandles="1" noChangeArrowheads="1" noChangeShapeType="1" noTextEdit="1"/>
              </p:cNvSpPr>
              <p:nvPr/>
            </p:nvSpPr>
            <p:spPr>
              <a:xfrm>
                <a:off x="6881369" y="5663742"/>
                <a:ext cx="3657600" cy="646331"/>
              </a:xfrm>
              <a:prstGeom prst="rect">
                <a:avLst/>
              </a:prstGeom>
              <a:blipFill>
                <a:blip r:embed="rId6"/>
                <a:stretch>
                  <a:fillRect l="-1500" t="-4717" b="-14151"/>
                </a:stretch>
              </a:blipFill>
            </p:spPr>
            <p:txBody>
              <a:bodyPr/>
              <a:lstStyle/>
              <a:p>
                <a:r>
                  <a:rPr lang="en-US">
                    <a:noFill/>
                  </a:rPr>
                  <a:t> </a:t>
                </a:r>
              </a:p>
            </p:txBody>
          </p:sp>
        </mc:Fallback>
      </mc:AlternateContent>
      <p:sp>
        <p:nvSpPr>
          <p:cNvPr id="10" name="Slide Number Placeholder 9">
            <a:extLst>
              <a:ext uri="{FF2B5EF4-FFF2-40B4-BE49-F238E27FC236}">
                <a16:creationId xmlns:a16="http://schemas.microsoft.com/office/drawing/2014/main" id="{B61DC466-4550-4FE1-98FB-C89F4A0F32A0}"/>
              </a:ext>
            </a:extLst>
          </p:cNvPr>
          <p:cNvSpPr>
            <a:spLocks noGrp="1"/>
          </p:cNvSpPr>
          <p:nvPr>
            <p:ph type="sldNum" sz="quarter" idx="12"/>
          </p:nvPr>
        </p:nvSpPr>
        <p:spPr/>
        <p:txBody>
          <a:bodyPr/>
          <a:lstStyle/>
          <a:p>
            <a:fld id="{4CE482DC-2269-4F26-9D2A-7E44B1A4CD85}" type="slidenum">
              <a:rPr lang="en-US" smtClean="0"/>
              <a:t>3</a:t>
            </a:fld>
            <a:endParaRPr lang="en-US" dirty="0"/>
          </a:p>
        </p:txBody>
      </p:sp>
    </p:spTree>
    <p:extLst>
      <p:ext uri="{BB962C8B-B14F-4D97-AF65-F5344CB8AC3E}">
        <p14:creationId xmlns:p14="http://schemas.microsoft.com/office/powerpoint/2010/main" val="21809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DBE6-3DBC-47EA-BD8E-223EB6187445}"/>
              </a:ext>
            </a:extLst>
          </p:cNvPr>
          <p:cNvSpPr>
            <a:spLocks noGrp="1"/>
          </p:cNvSpPr>
          <p:nvPr>
            <p:ph type="title"/>
          </p:nvPr>
        </p:nvSpPr>
        <p:spPr/>
        <p:txBody>
          <a:bodyPr/>
          <a:lstStyle/>
          <a:p>
            <a:r>
              <a:rPr lang="en-US" dirty="0"/>
              <a:t>Small-x Lensing Mechanism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0FE11D-A627-4A69-8339-2222414F30E1}"/>
                  </a:ext>
                </a:extLst>
              </p:cNvPr>
              <p:cNvSpPr>
                <a:spLocks noGrp="1"/>
              </p:cNvSpPr>
              <p:nvPr>
                <p:ph idx="1"/>
              </p:nvPr>
            </p:nvSpPr>
            <p:spPr>
              <a:xfrm>
                <a:off x="1097280" y="1845733"/>
                <a:ext cx="10058400" cy="4303275"/>
              </a:xfrm>
            </p:spPr>
            <p:txBody>
              <a:bodyPr>
                <a:normAutofit/>
              </a:bodyPr>
              <a:lstStyle/>
              <a:p>
                <a:pPr>
                  <a:buFont typeface="Arial" panose="020B0604020202020204" pitchFamily="34" charset="0"/>
                  <a:buChar char="•"/>
                </a:pPr>
                <a:r>
                  <a:rPr lang="en-US" dirty="0"/>
                  <a:t> Lensing mechanism: include a final state interaction among the projectile </a:t>
                </a:r>
                <a:r>
                  <a:rPr lang="en-US" dirty="0" err="1"/>
                  <a:t>partons</a:t>
                </a:r>
                <a:r>
                  <a:rPr lang="en-US" dirty="0"/>
                  <a:t> à la</a:t>
                </a:r>
                <a:r>
                  <a:rPr lang="en-US" i="1" dirty="0"/>
                  <a:t> Brodsky et al (2002)</a:t>
                </a:r>
                <a:r>
                  <a:rPr lang="en-US" dirty="0"/>
                  <a:t> </a:t>
                </a:r>
              </a:p>
              <a:p>
                <a:pPr>
                  <a:buFont typeface="Arial" panose="020B0604020202020204" pitchFamily="34" charset="0"/>
                  <a:buChar char="•"/>
                </a:pPr>
                <a:r>
                  <a:rPr lang="en-US" dirty="0"/>
                  <a:t>We work in the small-x saturation framework, which suppresses nonperturbative effects          (cf. </a:t>
                </a:r>
                <a:r>
                  <a:rPr lang="en-US" i="1" dirty="0" err="1"/>
                  <a:t>Kovchegov</a:t>
                </a:r>
                <a:r>
                  <a:rPr lang="en-US" i="1" dirty="0"/>
                  <a:t>, Sievert 2012</a:t>
                </a:r>
                <a:r>
                  <a:rPr lang="en-US" dirty="0"/>
                  <a:t>)</a:t>
                </a:r>
                <a:endParaRPr lang="en-US" i="1" dirty="0"/>
              </a:p>
              <a:p>
                <a:pPr>
                  <a:buFont typeface="Arial" panose="020B0604020202020204" pitchFamily="34" charset="0"/>
                  <a:buChar char="•"/>
                </a:pPr>
                <a:r>
                  <a:rPr lang="en-US" dirty="0"/>
                  <a:t>The saturation scale                        brings in factors of the target atomic number </a:t>
                </a:r>
                <a14:m>
                  <m:oMath xmlns:m="http://schemas.openxmlformats.org/officeDocument/2006/math">
                    <m:r>
                      <a:rPr lang="en-US" b="0" i="1" smtClean="0">
                        <a:latin typeface="Cambria Math" panose="02040503050406030204" pitchFamily="18" charset="0"/>
                      </a:rPr>
                      <m:t>𝐴</m:t>
                    </m:r>
                  </m:oMath>
                </a14:m>
                <a:endParaRPr lang="en-US" dirty="0"/>
              </a:p>
              <a:p>
                <a:pPr>
                  <a:buFont typeface="Arial" panose="020B0604020202020204" pitchFamily="34" charset="0"/>
                  <a:buChar char="•"/>
                </a:pPr>
                <a:r>
                  <a:rPr lang="en-US" dirty="0"/>
                  <a:t>Use sum of quark and gluon unpolarized cross sections for denominator</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2A0FE11D-A627-4A69-8339-2222414F30E1}"/>
                  </a:ext>
                </a:extLst>
              </p:cNvPr>
              <p:cNvSpPr>
                <a:spLocks noGrp="1" noRot="1" noChangeAspect="1" noMove="1" noResize="1" noEditPoints="1" noAdjustHandles="1" noChangeArrowheads="1" noChangeShapeType="1" noTextEdit="1"/>
              </p:cNvSpPr>
              <p:nvPr>
                <p:ph idx="1"/>
              </p:nvPr>
            </p:nvSpPr>
            <p:spPr>
              <a:xfrm>
                <a:off x="1097280" y="1845733"/>
                <a:ext cx="10058400" cy="4303275"/>
              </a:xfrm>
              <a:blipFill>
                <a:blip r:embed="rId2"/>
                <a:stretch>
                  <a:fillRect l="-1455" t="-1558"/>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34E81D30-CC94-4EFC-B49F-842A467BD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627" y="3283591"/>
            <a:ext cx="1167848" cy="31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315CDFE4-D4CB-4C0D-A720-0D568B12E17C}"/>
              </a:ext>
            </a:extLst>
          </p:cNvPr>
          <p:cNvSpPr>
            <a:spLocks noGrp="1"/>
          </p:cNvSpPr>
          <p:nvPr>
            <p:ph type="sldNum" sz="quarter" idx="12"/>
          </p:nvPr>
        </p:nvSpPr>
        <p:spPr/>
        <p:txBody>
          <a:bodyPr/>
          <a:lstStyle/>
          <a:p>
            <a:fld id="{4CE482DC-2269-4F26-9D2A-7E44B1A4CD85}" type="slidenum">
              <a:rPr lang="en-US" smtClean="0"/>
              <a:t>4</a:t>
            </a:fld>
            <a:endParaRPr lang="en-US" dirty="0"/>
          </a:p>
        </p:txBody>
      </p:sp>
    </p:spTree>
    <p:extLst>
      <p:ext uri="{BB962C8B-B14F-4D97-AF65-F5344CB8AC3E}">
        <p14:creationId xmlns:p14="http://schemas.microsoft.com/office/powerpoint/2010/main" val="4273305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A436F-2DE7-4967-891E-95C85AA0D042}"/>
              </a:ext>
            </a:extLst>
          </p:cNvPr>
          <p:cNvSpPr>
            <a:spLocks noGrp="1"/>
          </p:cNvSpPr>
          <p:nvPr>
            <p:ph type="title"/>
          </p:nvPr>
        </p:nvSpPr>
        <p:spPr/>
        <p:txBody>
          <a:bodyPr/>
          <a:lstStyle/>
          <a:p>
            <a:r>
              <a:rPr lang="en-US" dirty="0"/>
              <a:t>Small-x Lensing Mechanism</a:t>
            </a:r>
          </a:p>
        </p:txBody>
      </p:sp>
      <p:sp>
        <p:nvSpPr>
          <p:cNvPr id="3" name="Content Placeholder 2">
            <a:extLst>
              <a:ext uri="{FF2B5EF4-FFF2-40B4-BE49-F238E27FC236}">
                <a16:creationId xmlns:a16="http://schemas.microsoft.com/office/drawing/2014/main" id="{91004C44-3385-4959-B64E-09C2F9EC8093}"/>
              </a:ext>
            </a:extLst>
          </p:cNvPr>
          <p:cNvSpPr>
            <a:spLocks noGrp="1"/>
          </p:cNvSpPr>
          <p:nvPr>
            <p:ph idx="1"/>
          </p:nvPr>
        </p:nvSpPr>
        <p:spPr/>
        <p:txBody>
          <a:bodyPr/>
          <a:lstStyle/>
          <a:p>
            <a:pPr>
              <a:buFont typeface="Arial" panose="020B0604020202020204" pitchFamily="34" charset="0"/>
              <a:buChar char="•"/>
            </a:pPr>
            <a:r>
              <a:rPr lang="en-US" dirty="0"/>
              <a:t> Working in the diquark model for the proton, we  can build the cross sections out of the splitting wave function for the proton and the Wilson lines for the interactions of the quark and diquark with the target</a:t>
            </a:r>
          </a:p>
        </p:txBody>
      </p:sp>
      <p:pic>
        <p:nvPicPr>
          <p:cNvPr id="1028" name="Picture 4">
            <a:extLst>
              <a:ext uri="{FF2B5EF4-FFF2-40B4-BE49-F238E27FC236}">
                <a16:creationId xmlns:a16="http://schemas.microsoft.com/office/drawing/2014/main" id="{AAAB7806-FDCA-42A0-8F04-403538B4C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709" y="3210072"/>
            <a:ext cx="1743514" cy="5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a:extLst>
              <a:ext uri="{FF2B5EF4-FFF2-40B4-BE49-F238E27FC236}">
                <a16:creationId xmlns:a16="http://schemas.microsoft.com/office/drawing/2014/main" id="{010610D9-E95C-4158-A9D8-A3DAAFC69F19}"/>
              </a:ext>
            </a:extLst>
          </p:cNvPr>
          <p:cNvGrpSpPr/>
          <p:nvPr/>
        </p:nvGrpSpPr>
        <p:grpSpPr>
          <a:xfrm>
            <a:off x="2330858" y="2839250"/>
            <a:ext cx="9388747" cy="3377121"/>
            <a:chOff x="2732649" y="2839250"/>
            <a:chExt cx="9388747" cy="3377121"/>
          </a:xfrm>
        </p:grpSpPr>
        <p:pic>
          <p:nvPicPr>
            <p:cNvPr id="5" name="Picture 4" descr="A close up of a logo&#10;&#10;Description automatically generated">
              <a:extLst>
                <a:ext uri="{FF2B5EF4-FFF2-40B4-BE49-F238E27FC236}">
                  <a16:creationId xmlns:a16="http://schemas.microsoft.com/office/drawing/2014/main" id="{7A871CFC-C9A9-444B-9F3F-FAB611A47FCE}"/>
                </a:ext>
              </a:extLst>
            </p:cNvPr>
            <p:cNvPicPr>
              <a:picLocks noChangeAspect="1"/>
            </p:cNvPicPr>
            <p:nvPr/>
          </p:nvPicPr>
          <p:blipFill>
            <a:blip r:embed="rId3"/>
            <a:stretch>
              <a:fillRect/>
            </a:stretch>
          </p:blipFill>
          <p:spPr>
            <a:xfrm>
              <a:off x="2732649" y="2839250"/>
              <a:ext cx="5834576" cy="2536142"/>
            </a:xfrm>
            <a:prstGeom prst="rect">
              <a:avLst/>
            </a:prstGeom>
          </p:spPr>
        </p:pic>
        <p:sp>
          <p:nvSpPr>
            <p:cNvPr id="7" name="TextBox 6">
              <a:extLst>
                <a:ext uri="{FF2B5EF4-FFF2-40B4-BE49-F238E27FC236}">
                  <a16:creationId xmlns:a16="http://schemas.microsoft.com/office/drawing/2014/main" id="{67E3355A-A46A-453F-8170-8503DC281924}"/>
                </a:ext>
              </a:extLst>
            </p:cNvPr>
            <p:cNvSpPr txBox="1"/>
            <p:nvPr/>
          </p:nvSpPr>
          <p:spPr>
            <a:xfrm>
              <a:off x="9261816" y="3476093"/>
              <a:ext cx="2011681" cy="400110"/>
            </a:xfrm>
            <a:prstGeom prst="rect">
              <a:avLst/>
            </a:prstGeom>
            <a:noFill/>
          </p:spPr>
          <p:txBody>
            <a:bodyPr wrap="square" rtlCol="0">
              <a:spAutoFit/>
            </a:bodyPr>
            <a:lstStyle/>
            <a:p>
              <a:r>
                <a:rPr lang="en-US" sz="2000" dirty="0"/>
                <a:t>conjugate terms</a:t>
              </a:r>
            </a:p>
          </p:txBody>
        </p:sp>
        <p:pic>
          <p:nvPicPr>
            <p:cNvPr id="4" name="Picture 3">
              <a:extLst>
                <a:ext uri="{FF2B5EF4-FFF2-40B4-BE49-F238E27FC236}">
                  <a16:creationId xmlns:a16="http://schemas.microsoft.com/office/drawing/2014/main" id="{AA03E318-9AC6-47CB-BF7E-FECCF2CF2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512" y="3445354"/>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9834332C-949A-40AF-B0A0-469FD9FEE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7224" y="3426565"/>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77DBD063-744E-4BCE-9414-2D6FCDD50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511" y="5644727"/>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50133E3A-0993-4184-903A-6869172F6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7270" y="5600073"/>
              <a:ext cx="1017048" cy="58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F38AF80A-520F-4BAF-AD60-AA4AD1393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7223" y="5644514"/>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extLst>
                <a:ext uri="{FF2B5EF4-FFF2-40B4-BE49-F238E27FC236}">
                  <a16:creationId xmlns:a16="http://schemas.microsoft.com/office/drawing/2014/main" id="{EBED1424-49B4-46AE-A0C5-BF968D81CD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7503" y="5600073"/>
              <a:ext cx="1042967" cy="61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C956AB01-119C-47E3-BC0F-51EA6E8A84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5598" y="5672694"/>
              <a:ext cx="1695798" cy="47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extLst>
                <a:ext uri="{FF2B5EF4-FFF2-40B4-BE49-F238E27FC236}">
                  <a16:creationId xmlns:a16="http://schemas.microsoft.com/office/drawing/2014/main" id="{E2B94FF5-13B8-4C0D-BD6C-9C288ADA0B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5883" y="5672693"/>
              <a:ext cx="1507376" cy="47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Slide Number Placeholder 8">
            <a:extLst>
              <a:ext uri="{FF2B5EF4-FFF2-40B4-BE49-F238E27FC236}">
                <a16:creationId xmlns:a16="http://schemas.microsoft.com/office/drawing/2014/main" id="{5DBC38CA-1506-4B9A-8AA3-A7DB109CE155}"/>
              </a:ext>
            </a:extLst>
          </p:cNvPr>
          <p:cNvSpPr>
            <a:spLocks noGrp="1"/>
          </p:cNvSpPr>
          <p:nvPr>
            <p:ph type="sldNum" sz="quarter" idx="12"/>
          </p:nvPr>
        </p:nvSpPr>
        <p:spPr/>
        <p:txBody>
          <a:bodyPr/>
          <a:lstStyle/>
          <a:p>
            <a:fld id="{4CE482DC-2269-4F26-9D2A-7E44B1A4CD85}" type="slidenum">
              <a:rPr lang="en-US" smtClean="0"/>
              <a:t>5</a:t>
            </a:fld>
            <a:endParaRPr lang="en-US" dirty="0"/>
          </a:p>
        </p:txBody>
      </p:sp>
      <p:sp>
        <p:nvSpPr>
          <p:cNvPr id="11" name="TextBox 10">
            <a:extLst>
              <a:ext uri="{FF2B5EF4-FFF2-40B4-BE49-F238E27FC236}">
                <a16:creationId xmlns:a16="http://schemas.microsoft.com/office/drawing/2014/main" id="{135A55BB-ECF9-44F6-943B-E54D9ECB5545}"/>
              </a:ext>
            </a:extLst>
          </p:cNvPr>
          <p:cNvSpPr txBox="1"/>
          <p:nvPr/>
        </p:nvSpPr>
        <p:spPr>
          <a:xfrm>
            <a:off x="2652044" y="3606577"/>
            <a:ext cx="823110" cy="369332"/>
          </a:xfrm>
          <a:prstGeom prst="rect">
            <a:avLst/>
          </a:prstGeom>
          <a:noFill/>
        </p:spPr>
        <p:txBody>
          <a:bodyPr wrap="none" rtlCol="0">
            <a:spAutoFit/>
          </a:bodyPr>
          <a:lstStyle/>
          <a:p>
            <a:r>
              <a:rPr lang="en-US" i="1" dirty="0"/>
              <a:t>proton</a:t>
            </a:r>
          </a:p>
        </p:txBody>
      </p:sp>
      <p:sp>
        <p:nvSpPr>
          <p:cNvPr id="15" name="TextBox 14">
            <a:extLst>
              <a:ext uri="{FF2B5EF4-FFF2-40B4-BE49-F238E27FC236}">
                <a16:creationId xmlns:a16="http://schemas.microsoft.com/office/drawing/2014/main" id="{15E47FB4-3A17-46CE-8ACC-C56F9EAA9C7D}"/>
              </a:ext>
            </a:extLst>
          </p:cNvPr>
          <p:cNvSpPr txBox="1"/>
          <p:nvPr/>
        </p:nvSpPr>
        <p:spPr>
          <a:xfrm>
            <a:off x="3899830" y="4107321"/>
            <a:ext cx="723275" cy="369332"/>
          </a:xfrm>
          <a:prstGeom prst="rect">
            <a:avLst/>
          </a:prstGeom>
          <a:noFill/>
        </p:spPr>
        <p:txBody>
          <a:bodyPr wrap="none" rtlCol="0">
            <a:spAutoFit/>
          </a:bodyPr>
          <a:lstStyle/>
          <a:p>
            <a:r>
              <a:rPr lang="en-US" i="1" dirty="0"/>
              <a:t>quark</a:t>
            </a:r>
          </a:p>
        </p:txBody>
      </p:sp>
      <p:sp>
        <p:nvSpPr>
          <p:cNvPr id="16" name="TextBox 15">
            <a:extLst>
              <a:ext uri="{FF2B5EF4-FFF2-40B4-BE49-F238E27FC236}">
                <a16:creationId xmlns:a16="http://schemas.microsoft.com/office/drawing/2014/main" id="{E16700FA-C406-47AE-B2F5-7EAF88CD1983}"/>
              </a:ext>
            </a:extLst>
          </p:cNvPr>
          <p:cNvSpPr txBox="1"/>
          <p:nvPr/>
        </p:nvSpPr>
        <p:spPr>
          <a:xfrm>
            <a:off x="3345438" y="2743543"/>
            <a:ext cx="1500860" cy="369332"/>
          </a:xfrm>
          <a:prstGeom prst="rect">
            <a:avLst/>
          </a:prstGeom>
          <a:noFill/>
        </p:spPr>
        <p:txBody>
          <a:bodyPr wrap="none" rtlCol="0">
            <a:spAutoFit/>
          </a:bodyPr>
          <a:lstStyle/>
          <a:p>
            <a:r>
              <a:rPr lang="en-US" i="1" dirty="0"/>
              <a:t>scalar diquark</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3B7511B-2A33-4D10-A9F5-ECC3029AD187}"/>
                  </a:ext>
                </a:extLst>
              </p:cNvPr>
              <p:cNvSpPr txBox="1"/>
              <p:nvPr/>
            </p:nvSpPr>
            <p:spPr>
              <a:xfrm>
                <a:off x="4422665" y="3095011"/>
                <a:ext cx="40087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i="1" smtClean="0">
                              <a:latin typeface="Cambria Math" panose="02040503050406030204" pitchFamily="18" charset="0"/>
                              <a:ea typeface="Cambria Math" panose="02040503050406030204" pitchFamily="18" charset="0"/>
                            </a:rPr>
                            <m:t>⊥</m:t>
                          </m:r>
                        </m:sub>
                      </m:sSub>
                    </m:oMath>
                  </m:oMathPara>
                </a14:m>
                <a:endParaRPr lang="en-US" sz="2400" dirty="0"/>
              </a:p>
            </p:txBody>
          </p:sp>
        </mc:Choice>
        <mc:Fallback xmlns="">
          <p:sp>
            <p:nvSpPr>
              <p:cNvPr id="17" name="TextBox 16">
                <a:extLst>
                  <a:ext uri="{FF2B5EF4-FFF2-40B4-BE49-F238E27FC236}">
                    <a16:creationId xmlns:a16="http://schemas.microsoft.com/office/drawing/2014/main" id="{B3B7511B-2A33-4D10-A9F5-ECC3029AD187}"/>
                  </a:ext>
                </a:extLst>
              </p:cNvPr>
              <p:cNvSpPr txBox="1">
                <a:spLocks noRot="1" noChangeAspect="1" noMove="1" noResize="1" noEditPoints="1" noAdjustHandles="1" noChangeArrowheads="1" noChangeShapeType="1" noTextEdit="1"/>
              </p:cNvSpPr>
              <p:nvPr/>
            </p:nvSpPr>
            <p:spPr>
              <a:xfrm>
                <a:off x="4422665" y="3095011"/>
                <a:ext cx="400879" cy="369332"/>
              </a:xfrm>
              <a:prstGeom prst="rect">
                <a:avLst/>
              </a:prstGeom>
              <a:blipFill>
                <a:blip r:embed="rId9"/>
                <a:stretch>
                  <a:fillRect l="-10769" r="-9231"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6103850-CA11-49E0-B9AC-32D71A02ED4E}"/>
                  </a:ext>
                </a:extLst>
              </p:cNvPr>
              <p:cNvSpPr txBox="1"/>
              <p:nvPr/>
            </p:nvSpPr>
            <p:spPr>
              <a:xfrm>
                <a:off x="4386699" y="3644726"/>
                <a:ext cx="43084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i="1" smtClean="0">
                              <a:latin typeface="Cambria Math" panose="02040503050406030204" pitchFamily="18" charset="0"/>
                              <a:ea typeface="Cambria Math" panose="02040503050406030204" pitchFamily="18" charset="0"/>
                            </a:rPr>
                            <m:t>⊥</m:t>
                          </m:r>
                        </m:sub>
                      </m:sSub>
                    </m:oMath>
                  </m:oMathPara>
                </a14:m>
                <a:endParaRPr lang="en-US" sz="2400" dirty="0"/>
              </a:p>
            </p:txBody>
          </p:sp>
        </mc:Choice>
        <mc:Fallback xmlns="">
          <p:sp>
            <p:nvSpPr>
              <p:cNvPr id="22" name="TextBox 21">
                <a:extLst>
                  <a:ext uri="{FF2B5EF4-FFF2-40B4-BE49-F238E27FC236}">
                    <a16:creationId xmlns:a16="http://schemas.microsoft.com/office/drawing/2014/main" id="{E6103850-CA11-49E0-B9AC-32D71A02ED4E}"/>
                  </a:ext>
                </a:extLst>
              </p:cNvPr>
              <p:cNvSpPr txBox="1">
                <a:spLocks noRot="1" noChangeAspect="1" noMove="1" noResize="1" noEditPoints="1" noAdjustHandles="1" noChangeArrowheads="1" noChangeShapeType="1" noTextEdit="1"/>
              </p:cNvSpPr>
              <p:nvPr/>
            </p:nvSpPr>
            <p:spPr>
              <a:xfrm>
                <a:off x="4386699" y="3644726"/>
                <a:ext cx="430849" cy="461665"/>
              </a:xfrm>
              <a:prstGeom prst="rect">
                <a:avLst/>
              </a:prstGeom>
              <a:blipFill>
                <a:blip r:embed="rId10"/>
                <a:stretch>
                  <a:fillRect r="-857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6640294-B144-41ED-890F-BF791110CF28}"/>
                  </a:ext>
                </a:extLst>
              </p:cNvPr>
              <p:cNvSpPr txBox="1"/>
              <p:nvPr/>
            </p:nvSpPr>
            <p:spPr>
              <a:xfrm>
                <a:off x="2829132" y="3903426"/>
                <a:ext cx="430849" cy="4140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𝑃</m:t>
                          </m:r>
                        </m:e>
                      </m:acc>
                    </m:oMath>
                  </m:oMathPara>
                </a14:m>
                <a:endParaRPr lang="en-US" sz="2400" dirty="0"/>
              </a:p>
            </p:txBody>
          </p:sp>
        </mc:Choice>
        <mc:Fallback xmlns="">
          <p:sp>
            <p:nvSpPr>
              <p:cNvPr id="19" name="TextBox 18">
                <a:extLst>
                  <a:ext uri="{FF2B5EF4-FFF2-40B4-BE49-F238E27FC236}">
                    <a16:creationId xmlns:a16="http://schemas.microsoft.com/office/drawing/2014/main" id="{E6640294-B144-41ED-890F-BF791110CF28}"/>
                  </a:ext>
                </a:extLst>
              </p:cNvPr>
              <p:cNvSpPr txBox="1">
                <a:spLocks noRot="1" noChangeAspect="1" noMove="1" noResize="1" noEditPoints="1" noAdjustHandles="1" noChangeArrowheads="1" noChangeShapeType="1" noTextEdit="1"/>
              </p:cNvSpPr>
              <p:nvPr/>
            </p:nvSpPr>
            <p:spPr>
              <a:xfrm>
                <a:off x="2829132" y="3903426"/>
                <a:ext cx="430849" cy="41408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16600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A436F-2DE7-4967-891E-95C85AA0D042}"/>
              </a:ext>
            </a:extLst>
          </p:cNvPr>
          <p:cNvSpPr>
            <a:spLocks noGrp="1"/>
          </p:cNvSpPr>
          <p:nvPr>
            <p:ph type="title"/>
          </p:nvPr>
        </p:nvSpPr>
        <p:spPr/>
        <p:txBody>
          <a:bodyPr/>
          <a:lstStyle/>
          <a:p>
            <a:r>
              <a:rPr lang="en-US" dirty="0"/>
              <a:t>Small-x Lensing Mechanism</a:t>
            </a:r>
          </a:p>
        </p:txBody>
      </p:sp>
      <p:sp>
        <p:nvSpPr>
          <p:cNvPr id="3" name="Content Placeholder 2">
            <a:extLst>
              <a:ext uri="{FF2B5EF4-FFF2-40B4-BE49-F238E27FC236}">
                <a16:creationId xmlns:a16="http://schemas.microsoft.com/office/drawing/2014/main" id="{91004C44-3385-4959-B64E-09C2F9EC8093}"/>
              </a:ext>
            </a:extLst>
          </p:cNvPr>
          <p:cNvSpPr>
            <a:spLocks noGrp="1"/>
          </p:cNvSpPr>
          <p:nvPr>
            <p:ph idx="1"/>
          </p:nvPr>
        </p:nvSpPr>
        <p:spPr/>
        <p:txBody>
          <a:bodyPr/>
          <a:lstStyle/>
          <a:p>
            <a:pPr>
              <a:buFont typeface="Arial" panose="020B0604020202020204" pitchFamily="34" charset="0"/>
              <a:buChar char="•"/>
            </a:pPr>
            <a:r>
              <a:rPr lang="en-US" dirty="0"/>
              <a:t> Working in the diquark model for the proton, we  can build the cross sections out of the splitting wave function for the proton and the Wilson lines for the interactions of the quark and diquark with the target</a:t>
            </a:r>
          </a:p>
        </p:txBody>
      </p:sp>
      <p:pic>
        <p:nvPicPr>
          <p:cNvPr id="1028" name="Picture 4">
            <a:extLst>
              <a:ext uri="{FF2B5EF4-FFF2-40B4-BE49-F238E27FC236}">
                <a16:creationId xmlns:a16="http://schemas.microsoft.com/office/drawing/2014/main" id="{AAAB7806-FDCA-42A0-8F04-403538B4C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43" y="3426565"/>
            <a:ext cx="917764" cy="305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a:extLst>
              <a:ext uri="{FF2B5EF4-FFF2-40B4-BE49-F238E27FC236}">
                <a16:creationId xmlns:a16="http://schemas.microsoft.com/office/drawing/2014/main" id="{010610D9-E95C-4158-A9D8-A3DAAFC69F19}"/>
              </a:ext>
            </a:extLst>
          </p:cNvPr>
          <p:cNvGrpSpPr/>
          <p:nvPr/>
        </p:nvGrpSpPr>
        <p:grpSpPr>
          <a:xfrm>
            <a:off x="1078223" y="2839250"/>
            <a:ext cx="11044592" cy="3319905"/>
            <a:chOff x="2732649" y="2839250"/>
            <a:chExt cx="11044592" cy="3319905"/>
          </a:xfrm>
        </p:grpSpPr>
        <p:pic>
          <p:nvPicPr>
            <p:cNvPr id="5" name="Picture 4" descr="A close up of a logo&#10;&#10;Description automatically generated">
              <a:extLst>
                <a:ext uri="{FF2B5EF4-FFF2-40B4-BE49-F238E27FC236}">
                  <a16:creationId xmlns:a16="http://schemas.microsoft.com/office/drawing/2014/main" id="{7A871CFC-C9A9-444B-9F3F-FAB611A47FCE}"/>
                </a:ext>
              </a:extLst>
            </p:cNvPr>
            <p:cNvPicPr>
              <a:picLocks noChangeAspect="1"/>
            </p:cNvPicPr>
            <p:nvPr/>
          </p:nvPicPr>
          <p:blipFill>
            <a:blip r:embed="rId3"/>
            <a:stretch>
              <a:fillRect/>
            </a:stretch>
          </p:blipFill>
          <p:spPr>
            <a:xfrm>
              <a:off x="2732649" y="2839250"/>
              <a:ext cx="5834576" cy="2536142"/>
            </a:xfrm>
            <a:prstGeom prst="rect">
              <a:avLst/>
            </a:prstGeom>
          </p:spPr>
        </p:pic>
        <p:sp>
          <p:nvSpPr>
            <p:cNvPr id="7" name="TextBox 6">
              <a:extLst>
                <a:ext uri="{FF2B5EF4-FFF2-40B4-BE49-F238E27FC236}">
                  <a16:creationId xmlns:a16="http://schemas.microsoft.com/office/drawing/2014/main" id="{67E3355A-A46A-453F-8170-8503DC281924}"/>
                </a:ext>
              </a:extLst>
            </p:cNvPr>
            <p:cNvSpPr txBox="1"/>
            <p:nvPr/>
          </p:nvSpPr>
          <p:spPr>
            <a:xfrm>
              <a:off x="11413959" y="3437627"/>
              <a:ext cx="2011681" cy="707886"/>
            </a:xfrm>
            <a:prstGeom prst="rect">
              <a:avLst/>
            </a:prstGeom>
            <a:noFill/>
          </p:spPr>
          <p:txBody>
            <a:bodyPr wrap="square" rtlCol="0">
              <a:spAutoFit/>
            </a:bodyPr>
            <a:lstStyle/>
            <a:p>
              <a:r>
                <a:rPr lang="en-US" sz="2000" dirty="0"/>
                <a:t>conjugate terms</a:t>
              </a:r>
            </a:p>
            <a:p>
              <a:r>
                <a:rPr lang="en-US" sz="2000" dirty="0"/>
                <a:t>without </a:t>
              </a:r>
            </a:p>
          </p:txBody>
        </p:sp>
        <p:pic>
          <p:nvPicPr>
            <p:cNvPr id="4" name="Picture 3">
              <a:extLst>
                <a:ext uri="{FF2B5EF4-FFF2-40B4-BE49-F238E27FC236}">
                  <a16:creationId xmlns:a16="http://schemas.microsoft.com/office/drawing/2014/main" id="{AA03E318-9AC6-47CB-BF7E-FECCF2CF2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512" y="3445354"/>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9834332C-949A-40AF-B0A0-469FD9FEE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7224" y="3426565"/>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77DBD063-744E-4BCE-9414-2D6FCDD50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511" y="5644727"/>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50133E3A-0993-4184-903A-6869172F6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7270" y="5644514"/>
              <a:ext cx="819602" cy="46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F38AF80A-520F-4BAF-AD60-AA4AD1393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7223" y="5644514"/>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extLst>
                <a:ext uri="{FF2B5EF4-FFF2-40B4-BE49-F238E27FC236}">
                  <a16:creationId xmlns:a16="http://schemas.microsoft.com/office/drawing/2014/main" id="{EBED1424-49B4-46AE-A0C5-BF968D81CD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13959" y="5655683"/>
              <a:ext cx="852030" cy="50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C956AB01-119C-47E3-BC0F-51EA6E8A84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01075" y="5692566"/>
              <a:ext cx="1476166" cy="41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extLst>
                <a:ext uri="{FF2B5EF4-FFF2-40B4-BE49-F238E27FC236}">
                  <a16:creationId xmlns:a16="http://schemas.microsoft.com/office/drawing/2014/main" id="{E2B94FF5-13B8-4C0D-BD6C-9C288ADA0B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6195" y="5712899"/>
              <a:ext cx="1190790" cy="37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Slide Number Placeholder 8">
            <a:extLst>
              <a:ext uri="{FF2B5EF4-FFF2-40B4-BE49-F238E27FC236}">
                <a16:creationId xmlns:a16="http://schemas.microsoft.com/office/drawing/2014/main" id="{5DBC38CA-1506-4B9A-8AA3-A7DB109CE155}"/>
              </a:ext>
            </a:extLst>
          </p:cNvPr>
          <p:cNvSpPr>
            <a:spLocks noGrp="1"/>
          </p:cNvSpPr>
          <p:nvPr>
            <p:ph type="sldNum" sz="quarter" idx="12"/>
          </p:nvPr>
        </p:nvSpPr>
        <p:spPr/>
        <p:txBody>
          <a:bodyPr/>
          <a:lstStyle/>
          <a:p>
            <a:fld id="{4CE482DC-2269-4F26-9D2A-7E44B1A4CD85}" type="slidenum">
              <a:rPr lang="en-US" smtClean="0"/>
              <a:t>6</a:t>
            </a:fld>
            <a:endParaRPr lang="en-US" dirty="0"/>
          </a:p>
        </p:txBody>
      </p:sp>
      <p:sp>
        <p:nvSpPr>
          <p:cNvPr id="11" name="TextBox 10">
            <a:extLst>
              <a:ext uri="{FF2B5EF4-FFF2-40B4-BE49-F238E27FC236}">
                <a16:creationId xmlns:a16="http://schemas.microsoft.com/office/drawing/2014/main" id="{135A55BB-ECF9-44F6-943B-E54D9ECB5545}"/>
              </a:ext>
            </a:extLst>
          </p:cNvPr>
          <p:cNvSpPr txBox="1"/>
          <p:nvPr/>
        </p:nvSpPr>
        <p:spPr>
          <a:xfrm>
            <a:off x="1399409" y="3606577"/>
            <a:ext cx="823110" cy="369332"/>
          </a:xfrm>
          <a:prstGeom prst="rect">
            <a:avLst/>
          </a:prstGeom>
          <a:noFill/>
        </p:spPr>
        <p:txBody>
          <a:bodyPr wrap="none" rtlCol="0">
            <a:spAutoFit/>
          </a:bodyPr>
          <a:lstStyle/>
          <a:p>
            <a:r>
              <a:rPr lang="en-US" i="1" dirty="0"/>
              <a:t>proton</a:t>
            </a:r>
          </a:p>
        </p:txBody>
      </p:sp>
      <p:sp>
        <p:nvSpPr>
          <p:cNvPr id="15" name="TextBox 14">
            <a:extLst>
              <a:ext uri="{FF2B5EF4-FFF2-40B4-BE49-F238E27FC236}">
                <a16:creationId xmlns:a16="http://schemas.microsoft.com/office/drawing/2014/main" id="{15E47FB4-3A17-46CE-8ACC-C56F9EAA9C7D}"/>
              </a:ext>
            </a:extLst>
          </p:cNvPr>
          <p:cNvSpPr txBox="1"/>
          <p:nvPr/>
        </p:nvSpPr>
        <p:spPr>
          <a:xfrm>
            <a:off x="2647195" y="4107321"/>
            <a:ext cx="723275" cy="369332"/>
          </a:xfrm>
          <a:prstGeom prst="rect">
            <a:avLst/>
          </a:prstGeom>
          <a:noFill/>
        </p:spPr>
        <p:txBody>
          <a:bodyPr wrap="none" rtlCol="0">
            <a:spAutoFit/>
          </a:bodyPr>
          <a:lstStyle/>
          <a:p>
            <a:r>
              <a:rPr lang="en-US" i="1" dirty="0"/>
              <a:t>quark</a:t>
            </a:r>
          </a:p>
        </p:txBody>
      </p:sp>
      <p:sp>
        <p:nvSpPr>
          <p:cNvPr id="16" name="TextBox 15">
            <a:extLst>
              <a:ext uri="{FF2B5EF4-FFF2-40B4-BE49-F238E27FC236}">
                <a16:creationId xmlns:a16="http://schemas.microsoft.com/office/drawing/2014/main" id="{E16700FA-C406-47AE-B2F5-7EAF88CD1983}"/>
              </a:ext>
            </a:extLst>
          </p:cNvPr>
          <p:cNvSpPr txBox="1"/>
          <p:nvPr/>
        </p:nvSpPr>
        <p:spPr>
          <a:xfrm>
            <a:off x="2092803" y="2743543"/>
            <a:ext cx="1500860" cy="369332"/>
          </a:xfrm>
          <a:prstGeom prst="rect">
            <a:avLst/>
          </a:prstGeom>
          <a:noFill/>
        </p:spPr>
        <p:txBody>
          <a:bodyPr wrap="none" rtlCol="0">
            <a:spAutoFit/>
          </a:bodyPr>
          <a:lstStyle/>
          <a:p>
            <a:r>
              <a:rPr lang="en-US" i="1" dirty="0"/>
              <a:t>scalar diquark</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3B7511B-2A33-4D10-A9F5-ECC3029AD187}"/>
                  </a:ext>
                </a:extLst>
              </p:cNvPr>
              <p:cNvSpPr txBox="1"/>
              <p:nvPr/>
            </p:nvSpPr>
            <p:spPr>
              <a:xfrm>
                <a:off x="3170030" y="3095011"/>
                <a:ext cx="40087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i="1" smtClean="0">
                              <a:latin typeface="Cambria Math" panose="02040503050406030204" pitchFamily="18" charset="0"/>
                              <a:ea typeface="Cambria Math" panose="02040503050406030204" pitchFamily="18" charset="0"/>
                            </a:rPr>
                            <m:t>⊥</m:t>
                          </m:r>
                        </m:sub>
                      </m:sSub>
                    </m:oMath>
                  </m:oMathPara>
                </a14:m>
                <a:endParaRPr lang="en-US" sz="2400" dirty="0"/>
              </a:p>
            </p:txBody>
          </p:sp>
        </mc:Choice>
        <mc:Fallback xmlns="">
          <p:sp>
            <p:nvSpPr>
              <p:cNvPr id="17" name="TextBox 16">
                <a:extLst>
                  <a:ext uri="{FF2B5EF4-FFF2-40B4-BE49-F238E27FC236}">
                    <a16:creationId xmlns:a16="http://schemas.microsoft.com/office/drawing/2014/main" id="{B3B7511B-2A33-4D10-A9F5-ECC3029AD187}"/>
                  </a:ext>
                </a:extLst>
              </p:cNvPr>
              <p:cNvSpPr txBox="1">
                <a:spLocks noRot="1" noChangeAspect="1" noMove="1" noResize="1" noEditPoints="1" noAdjustHandles="1" noChangeArrowheads="1" noChangeShapeType="1" noTextEdit="1"/>
              </p:cNvSpPr>
              <p:nvPr/>
            </p:nvSpPr>
            <p:spPr>
              <a:xfrm>
                <a:off x="3170030" y="3095011"/>
                <a:ext cx="400879" cy="369332"/>
              </a:xfrm>
              <a:prstGeom prst="rect">
                <a:avLst/>
              </a:prstGeom>
              <a:blipFill>
                <a:blip r:embed="rId9"/>
                <a:stretch>
                  <a:fillRect l="-9091" r="-9091"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6103850-CA11-49E0-B9AC-32D71A02ED4E}"/>
                  </a:ext>
                </a:extLst>
              </p:cNvPr>
              <p:cNvSpPr txBox="1"/>
              <p:nvPr/>
            </p:nvSpPr>
            <p:spPr>
              <a:xfrm>
                <a:off x="3134064" y="3644726"/>
                <a:ext cx="43084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i="1" smtClean="0">
                              <a:latin typeface="Cambria Math" panose="02040503050406030204" pitchFamily="18" charset="0"/>
                              <a:ea typeface="Cambria Math" panose="02040503050406030204" pitchFamily="18" charset="0"/>
                            </a:rPr>
                            <m:t>⊥</m:t>
                          </m:r>
                        </m:sub>
                      </m:sSub>
                    </m:oMath>
                  </m:oMathPara>
                </a14:m>
                <a:endParaRPr lang="en-US" sz="2400" dirty="0"/>
              </a:p>
            </p:txBody>
          </p:sp>
        </mc:Choice>
        <mc:Fallback xmlns="">
          <p:sp>
            <p:nvSpPr>
              <p:cNvPr id="22" name="TextBox 21">
                <a:extLst>
                  <a:ext uri="{FF2B5EF4-FFF2-40B4-BE49-F238E27FC236}">
                    <a16:creationId xmlns:a16="http://schemas.microsoft.com/office/drawing/2014/main" id="{E6103850-CA11-49E0-B9AC-32D71A02ED4E}"/>
                  </a:ext>
                </a:extLst>
              </p:cNvPr>
              <p:cNvSpPr txBox="1">
                <a:spLocks noRot="1" noChangeAspect="1" noMove="1" noResize="1" noEditPoints="1" noAdjustHandles="1" noChangeArrowheads="1" noChangeShapeType="1" noTextEdit="1"/>
              </p:cNvSpPr>
              <p:nvPr/>
            </p:nvSpPr>
            <p:spPr>
              <a:xfrm>
                <a:off x="3134064" y="3644726"/>
                <a:ext cx="430849" cy="461665"/>
              </a:xfrm>
              <a:prstGeom prst="rect">
                <a:avLst/>
              </a:prstGeom>
              <a:blipFill>
                <a:blip r:embed="rId10"/>
                <a:stretch>
                  <a:fillRect r="-845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6640294-B144-41ED-890F-BF791110CF28}"/>
                  </a:ext>
                </a:extLst>
              </p:cNvPr>
              <p:cNvSpPr txBox="1"/>
              <p:nvPr/>
            </p:nvSpPr>
            <p:spPr>
              <a:xfrm>
                <a:off x="1576497" y="3903426"/>
                <a:ext cx="430849" cy="4140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𝑃</m:t>
                          </m:r>
                        </m:e>
                      </m:acc>
                    </m:oMath>
                  </m:oMathPara>
                </a14:m>
                <a:endParaRPr lang="en-US" sz="2400" dirty="0"/>
              </a:p>
            </p:txBody>
          </p:sp>
        </mc:Choice>
        <mc:Fallback xmlns="">
          <p:sp>
            <p:nvSpPr>
              <p:cNvPr id="19" name="TextBox 18">
                <a:extLst>
                  <a:ext uri="{FF2B5EF4-FFF2-40B4-BE49-F238E27FC236}">
                    <a16:creationId xmlns:a16="http://schemas.microsoft.com/office/drawing/2014/main" id="{E6640294-B144-41ED-890F-BF791110CF28}"/>
                  </a:ext>
                </a:extLst>
              </p:cNvPr>
              <p:cNvSpPr txBox="1">
                <a:spLocks noRot="1" noChangeAspect="1" noMove="1" noResize="1" noEditPoints="1" noAdjustHandles="1" noChangeArrowheads="1" noChangeShapeType="1" noTextEdit="1"/>
              </p:cNvSpPr>
              <p:nvPr/>
            </p:nvSpPr>
            <p:spPr>
              <a:xfrm>
                <a:off x="1576497" y="3903426"/>
                <a:ext cx="430849" cy="414088"/>
              </a:xfrm>
              <a:prstGeom prst="rect">
                <a:avLst/>
              </a:prstGeom>
              <a:blipFill>
                <a:blip r:embed="rId11"/>
                <a:stretch>
                  <a:fillRect/>
                </a:stretch>
              </a:blipFill>
            </p:spPr>
            <p:txBody>
              <a:bodyPr/>
              <a:lstStyle/>
              <a:p>
                <a:r>
                  <a:rPr lang="en-US">
                    <a:noFill/>
                  </a:rPr>
                  <a:t> </a:t>
                </a:r>
              </a:p>
            </p:txBody>
          </p:sp>
        </mc:Fallback>
      </mc:AlternateContent>
      <p:pic>
        <p:nvPicPr>
          <p:cNvPr id="20" name="Picture 19" descr="Shape, rectangle&#10;&#10;Description automatically generated">
            <a:extLst>
              <a:ext uri="{FF2B5EF4-FFF2-40B4-BE49-F238E27FC236}">
                <a16:creationId xmlns:a16="http://schemas.microsoft.com/office/drawing/2014/main" id="{0B12BE25-9543-4991-9271-2D21DBC2CA19}"/>
              </a:ext>
            </a:extLst>
          </p:cNvPr>
          <p:cNvPicPr>
            <a:picLocks noChangeAspect="1"/>
          </p:cNvPicPr>
          <p:nvPr/>
        </p:nvPicPr>
        <p:blipFill>
          <a:blip r:embed="rId12"/>
          <a:stretch>
            <a:fillRect/>
          </a:stretch>
        </p:blipFill>
        <p:spPr>
          <a:xfrm>
            <a:off x="7552648" y="3033229"/>
            <a:ext cx="1657370" cy="1208906"/>
          </a:xfrm>
          <a:prstGeom prst="rect">
            <a:avLst/>
          </a:prstGeom>
        </p:spPr>
      </p:pic>
      <p:pic>
        <p:nvPicPr>
          <p:cNvPr id="21" name="Picture 20">
            <a:extLst>
              <a:ext uri="{FF2B5EF4-FFF2-40B4-BE49-F238E27FC236}">
                <a16:creationId xmlns:a16="http://schemas.microsoft.com/office/drawing/2014/main" id="{BC1CCBF0-F9C4-4706-8168-7898635224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9548" y="3445354"/>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269B207-AA38-4A5D-982E-3E7B21620891}"/>
                  </a:ext>
                </a:extLst>
              </p:cNvPr>
              <p:cNvSpPr txBox="1"/>
              <p:nvPr/>
            </p:nvSpPr>
            <p:spPr>
              <a:xfrm>
                <a:off x="8086433" y="4284177"/>
                <a:ext cx="6847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𝐹𝑆𝐼</m:t>
                          </m:r>
                        </m:sub>
                      </m:sSub>
                    </m:oMath>
                  </m:oMathPara>
                </a14:m>
                <a:endParaRPr lang="en-US" sz="2400" dirty="0"/>
              </a:p>
            </p:txBody>
          </p:sp>
        </mc:Choice>
        <mc:Fallback xmlns="">
          <p:sp>
            <p:nvSpPr>
              <p:cNvPr id="23" name="TextBox 22">
                <a:extLst>
                  <a:ext uri="{FF2B5EF4-FFF2-40B4-BE49-F238E27FC236}">
                    <a16:creationId xmlns:a16="http://schemas.microsoft.com/office/drawing/2014/main" id="{9269B207-AA38-4A5D-982E-3E7B21620891}"/>
                  </a:ext>
                </a:extLst>
              </p:cNvPr>
              <p:cNvSpPr txBox="1">
                <a:spLocks noRot="1" noChangeAspect="1" noMove="1" noResize="1" noEditPoints="1" noAdjustHandles="1" noChangeArrowheads="1" noChangeShapeType="1" noTextEdit="1"/>
              </p:cNvSpPr>
              <p:nvPr/>
            </p:nvSpPr>
            <p:spPr>
              <a:xfrm>
                <a:off x="8086433" y="4284177"/>
                <a:ext cx="684739" cy="369332"/>
              </a:xfrm>
              <a:prstGeom prst="rect">
                <a:avLst/>
              </a:prstGeom>
              <a:blipFill>
                <a:blip r:embed="rId13"/>
                <a:stretch>
                  <a:fillRect l="-10714" r="-2679"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EF7E6C3-AF3C-43C3-A2F3-C19033B40FC0}"/>
                  </a:ext>
                </a:extLst>
              </p:cNvPr>
              <p:cNvSpPr txBox="1"/>
              <p:nvPr/>
            </p:nvSpPr>
            <p:spPr>
              <a:xfrm>
                <a:off x="10649665" y="3689457"/>
                <a:ext cx="63985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𝐹𝑆𝐼</m:t>
                          </m:r>
                        </m:sub>
                      </m:sSub>
                    </m:oMath>
                  </m:oMathPara>
                </a14:m>
                <a:endParaRPr lang="en-US" dirty="0"/>
              </a:p>
            </p:txBody>
          </p:sp>
        </mc:Choice>
        <mc:Fallback xmlns="">
          <p:sp>
            <p:nvSpPr>
              <p:cNvPr id="31" name="TextBox 30">
                <a:extLst>
                  <a:ext uri="{FF2B5EF4-FFF2-40B4-BE49-F238E27FC236}">
                    <a16:creationId xmlns:a16="http://schemas.microsoft.com/office/drawing/2014/main" id="{3EF7E6C3-AF3C-43C3-A2F3-C19033B40FC0}"/>
                  </a:ext>
                </a:extLst>
              </p:cNvPr>
              <p:cNvSpPr txBox="1">
                <a:spLocks noRot="1" noChangeAspect="1" noMove="1" noResize="1" noEditPoints="1" noAdjustHandles="1" noChangeArrowheads="1" noChangeShapeType="1" noTextEdit="1"/>
              </p:cNvSpPr>
              <p:nvPr/>
            </p:nvSpPr>
            <p:spPr>
              <a:xfrm>
                <a:off x="10649665" y="3689457"/>
                <a:ext cx="639850" cy="461665"/>
              </a:xfrm>
              <a:prstGeom prst="rect">
                <a:avLst/>
              </a:prstGeom>
              <a:blipFill>
                <a:blip r:embed="rId14"/>
                <a:stretch>
                  <a:fillRect l="-2857" r="-18095" b="-1316"/>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7D242A0C-86AD-4BEA-ADA1-429B30D383E1}"/>
              </a:ext>
            </a:extLst>
          </p:cNvPr>
          <p:cNvSpPr txBox="1"/>
          <p:nvPr/>
        </p:nvSpPr>
        <p:spPr>
          <a:xfrm>
            <a:off x="7413332" y="4625381"/>
            <a:ext cx="2956588" cy="830997"/>
          </a:xfrm>
          <a:prstGeom prst="rect">
            <a:avLst/>
          </a:prstGeom>
          <a:noFill/>
        </p:spPr>
        <p:txBody>
          <a:bodyPr wrap="square" rtlCol="0">
            <a:spAutoFit/>
          </a:bodyPr>
          <a:lstStyle/>
          <a:p>
            <a:r>
              <a:rPr lang="en-US" sz="2400" b="1" dirty="0"/>
              <a:t>Final state lensing</a:t>
            </a:r>
          </a:p>
          <a:p>
            <a:r>
              <a:rPr lang="en-US" sz="2400" b="1" dirty="0"/>
              <a:t> interaction!</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EFE3487-AED3-441F-A624-F9AAC470E69B}"/>
                  </a:ext>
                </a:extLst>
              </p:cNvPr>
              <p:cNvSpPr txBox="1"/>
              <p:nvPr/>
            </p:nvSpPr>
            <p:spPr>
              <a:xfrm>
                <a:off x="7993756" y="5592095"/>
                <a:ext cx="897870"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𝑀</m:t>
                          </m:r>
                        </m:e>
                        <m:sub>
                          <m:r>
                            <a:rPr lang="en-US" sz="3600" b="0" i="1" smtClean="0">
                              <a:latin typeface="Cambria Math" panose="02040503050406030204" pitchFamily="18" charset="0"/>
                            </a:rPr>
                            <m:t>𝐹𝑆𝐼</m:t>
                          </m:r>
                        </m:sub>
                      </m:sSub>
                    </m:oMath>
                  </m:oMathPara>
                </a14:m>
                <a:endParaRPr lang="en-US" sz="3600" dirty="0"/>
              </a:p>
            </p:txBody>
          </p:sp>
        </mc:Choice>
        <mc:Fallback xmlns="">
          <p:sp>
            <p:nvSpPr>
              <p:cNvPr id="30" name="TextBox 29">
                <a:extLst>
                  <a:ext uri="{FF2B5EF4-FFF2-40B4-BE49-F238E27FC236}">
                    <a16:creationId xmlns:a16="http://schemas.microsoft.com/office/drawing/2014/main" id="{3EFE3487-AED3-441F-A624-F9AAC470E69B}"/>
                  </a:ext>
                </a:extLst>
              </p:cNvPr>
              <p:cNvSpPr txBox="1">
                <a:spLocks noRot="1" noChangeAspect="1" noMove="1" noResize="1" noEditPoints="1" noAdjustHandles="1" noChangeArrowheads="1" noChangeShapeType="1" noTextEdit="1"/>
              </p:cNvSpPr>
              <p:nvPr/>
            </p:nvSpPr>
            <p:spPr>
              <a:xfrm>
                <a:off x="7993756" y="5592095"/>
                <a:ext cx="897870" cy="553998"/>
              </a:xfrm>
              <a:prstGeom prst="rect">
                <a:avLst/>
              </a:prstGeom>
              <a:blipFill>
                <a:blip r:embed="rId15"/>
                <a:stretch>
                  <a:fillRect/>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id="{CE3C1084-0F91-453D-83EF-63DD1154E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9548" y="5644514"/>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1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401E-7933-4F8D-87A9-43743A8A993C}"/>
              </a:ext>
            </a:extLst>
          </p:cNvPr>
          <p:cNvSpPr>
            <a:spLocks noGrp="1"/>
          </p:cNvSpPr>
          <p:nvPr>
            <p:ph type="title"/>
          </p:nvPr>
        </p:nvSpPr>
        <p:spPr/>
        <p:txBody>
          <a:bodyPr/>
          <a:lstStyle/>
          <a:p>
            <a:r>
              <a:rPr lang="en-US" dirty="0"/>
              <a:t>Phase From Final State Interaction Lensing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4BA7A5-580C-48AF-956C-A093E1DF6E3F}"/>
                  </a:ext>
                </a:extLst>
              </p:cNvPr>
              <p:cNvSpPr>
                <a:spLocks noGrp="1"/>
              </p:cNvSpPr>
              <p:nvPr>
                <p:ph idx="1"/>
              </p:nvPr>
            </p:nvSpPr>
            <p:spPr/>
            <p:txBody>
              <a:bodyPr/>
              <a:lstStyle/>
              <a:p>
                <a:pPr>
                  <a:buFont typeface="Arial" panose="020B0604020202020204" pitchFamily="34" charset="0"/>
                  <a:buChar char="•"/>
                </a:pPr>
                <a:r>
                  <a:rPr lang="en-US" dirty="0"/>
                  <a:t> We can add an order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𝑠</m:t>
                        </m:r>
                      </m:sub>
                    </m:sSub>
                  </m:oMath>
                </a14:m>
                <a:r>
                  <a:rPr lang="en-US" dirty="0"/>
                  <a:t> final state interaction to generate the asymmetry instead of using </a:t>
                </a:r>
                <a:r>
                  <a:rPr lang="en-US" dirty="0" err="1"/>
                  <a:t>odderon</a:t>
                </a:r>
                <a:r>
                  <a:rPr lang="en-US" dirty="0"/>
                  <a:t> exchange</a:t>
                </a:r>
              </a:p>
              <a:p>
                <a:pPr>
                  <a:buFont typeface="Arial" panose="020B0604020202020204" pitchFamily="34" charset="0"/>
                  <a:buChar char="•"/>
                </a:pPr>
                <a:endParaRPr lang="en-US" dirty="0"/>
              </a:p>
              <a:p>
                <a:pPr>
                  <a:buFont typeface="Arial" panose="020B0604020202020204" pitchFamily="34" charset="0"/>
                  <a:buChar char="•"/>
                </a:pPr>
                <a:r>
                  <a:rPr lang="en-US" dirty="0"/>
                  <a:t> In the diquark model, this is just a single gluon exchange between the quark and diquark after scattering off the target</a:t>
                </a:r>
              </a:p>
            </p:txBody>
          </p:sp>
        </mc:Choice>
        <mc:Fallback xmlns="">
          <p:sp>
            <p:nvSpPr>
              <p:cNvPr id="3" name="Content Placeholder 2">
                <a:extLst>
                  <a:ext uri="{FF2B5EF4-FFF2-40B4-BE49-F238E27FC236}">
                    <a16:creationId xmlns:a16="http://schemas.microsoft.com/office/drawing/2014/main" id="{E04BA7A5-580C-48AF-956C-A093E1DF6E3F}"/>
                  </a:ext>
                </a:extLst>
              </p:cNvPr>
              <p:cNvSpPr>
                <a:spLocks noGrp="1" noRot="1" noChangeAspect="1" noMove="1" noResize="1" noEditPoints="1" noAdjustHandles="1" noChangeArrowheads="1" noChangeShapeType="1" noTextEdit="1"/>
              </p:cNvSpPr>
              <p:nvPr>
                <p:ph idx="1"/>
              </p:nvPr>
            </p:nvSpPr>
            <p:spPr>
              <a:blipFill>
                <a:blip r:embed="rId2"/>
                <a:stretch>
                  <a:fillRect l="-1455" t="-1667"/>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6103B762-0F9C-4D28-81A8-175CB0031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570" y="2462661"/>
            <a:ext cx="10516859" cy="555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A close up of a logo&#10;&#10;Description automatically generated">
            <a:extLst>
              <a:ext uri="{FF2B5EF4-FFF2-40B4-BE49-F238E27FC236}">
                <a16:creationId xmlns:a16="http://schemas.microsoft.com/office/drawing/2014/main" id="{0E2A6633-0F7F-412C-B792-38054A60D61D}"/>
              </a:ext>
            </a:extLst>
          </p:cNvPr>
          <p:cNvPicPr>
            <a:picLocks noChangeAspect="1"/>
          </p:cNvPicPr>
          <p:nvPr/>
        </p:nvPicPr>
        <p:blipFill>
          <a:blip r:embed="rId4"/>
          <a:stretch>
            <a:fillRect/>
          </a:stretch>
        </p:blipFill>
        <p:spPr>
          <a:xfrm>
            <a:off x="4482883" y="3607546"/>
            <a:ext cx="2857710" cy="2112026"/>
          </a:xfrm>
          <a:prstGeom prst="rect">
            <a:avLst/>
          </a:prstGeom>
        </p:spPr>
      </p:pic>
      <p:pic>
        <p:nvPicPr>
          <p:cNvPr id="13" name="Picture 12" descr="A close up of a logo&#10;&#10;Description automatically generated">
            <a:extLst>
              <a:ext uri="{FF2B5EF4-FFF2-40B4-BE49-F238E27FC236}">
                <a16:creationId xmlns:a16="http://schemas.microsoft.com/office/drawing/2014/main" id="{CF474CFD-2207-436C-8100-28FB32600222}"/>
              </a:ext>
            </a:extLst>
          </p:cNvPr>
          <p:cNvPicPr>
            <a:picLocks noChangeAspect="1"/>
          </p:cNvPicPr>
          <p:nvPr/>
        </p:nvPicPr>
        <p:blipFill>
          <a:blip r:embed="rId5"/>
          <a:stretch>
            <a:fillRect/>
          </a:stretch>
        </p:blipFill>
        <p:spPr>
          <a:xfrm>
            <a:off x="1544970" y="3600501"/>
            <a:ext cx="2422567" cy="2121989"/>
          </a:xfrm>
          <a:prstGeom prst="rect">
            <a:avLst/>
          </a:prstGeom>
        </p:spPr>
      </p:pic>
      <p:sp>
        <p:nvSpPr>
          <p:cNvPr id="4" name="Slide Number Placeholder 3">
            <a:extLst>
              <a:ext uri="{FF2B5EF4-FFF2-40B4-BE49-F238E27FC236}">
                <a16:creationId xmlns:a16="http://schemas.microsoft.com/office/drawing/2014/main" id="{633E39C1-D787-40BF-A284-FD40BF7C4B85}"/>
              </a:ext>
            </a:extLst>
          </p:cNvPr>
          <p:cNvSpPr>
            <a:spLocks noGrp="1"/>
          </p:cNvSpPr>
          <p:nvPr>
            <p:ph type="sldNum" sz="quarter" idx="12"/>
          </p:nvPr>
        </p:nvSpPr>
        <p:spPr/>
        <p:txBody>
          <a:bodyPr/>
          <a:lstStyle/>
          <a:p>
            <a:fld id="{4CE482DC-2269-4F26-9D2A-7E44B1A4CD85}" type="slidenum">
              <a:rPr lang="en-US" smtClean="0"/>
              <a:t>7</a:t>
            </a:fld>
            <a:endParaRPr lang="en-US" dirty="0"/>
          </a:p>
        </p:txBody>
      </p:sp>
      <p:pic>
        <p:nvPicPr>
          <p:cNvPr id="5" name="Picture 3">
            <a:extLst>
              <a:ext uri="{FF2B5EF4-FFF2-40B4-BE49-F238E27FC236}">
                <a16:creationId xmlns:a16="http://schemas.microsoft.com/office/drawing/2014/main" id="{6F502DAE-D89C-4013-BBD2-3A2E8C2D47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5032" y="4921102"/>
            <a:ext cx="769981" cy="24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8E2E8626-F4C0-4950-80B1-1D4AF4F28F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013" y="5778738"/>
            <a:ext cx="647975" cy="37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11672EF-6E56-4F95-B78E-CF2C05F84D62}"/>
                  </a:ext>
                </a:extLst>
              </p:cNvPr>
              <p:cNvSpPr txBox="1"/>
              <p:nvPr/>
            </p:nvSpPr>
            <p:spPr>
              <a:xfrm>
                <a:off x="3216815" y="5196616"/>
                <a:ext cx="64797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𝐹𝑆𝐼</m:t>
                          </m:r>
                        </m:sub>
                      </m:sSub>
                    </m:oMath>
                  </m:oMathPara>
                </a14:m>
                <a:endParaRPr lang="en-US" sz="2400" dirty="0"/>
              </a:p>
            </p:txBody>
          </p:sp>
        </mc:Choice>
        <mc:Fallback xmlns="">
          <p:sp>
            <p:nvSpPr>
              <p:cNvPr id="7" name="TextBox 6">
                <a:extLst>
                  <a:ext uri="{FF2B5EF4-FFF2-40B4-BE49-F238E27FC236}">
                    <a16:creationId xmlns:a16="http://schemas.microsoft.com/office/drawing/2014/main" id="{211672EF-6E56-4F95-B78E-CF2C05F84D62}"/>
                  </a:ext>
                </a:extLst>
              </p:cNvPr>
              <p:cNvSpPr txBox="1">
                <a:spLocks noRot="1" noChangeAspect="1" noMove="1" noResize="1" noEditPoints="1" noAdjustHandles="1" noChangeArrowheads="1" noChangeShapeType="1" noTextEdit="1"/>
              </p:cNvSpPr>
              <p:nvPr/>
            </p:nvSpPr>
            <p:spPr>
              <a:xfrm>
                <a:off x="3216815" y="5196616"/>
                <a:ext cx="647975" cy="369332"/>
              </a:xfrm>
              <a:prstGeom prst="rect">
                <a:avLst/>
              </a:prstGeom>
              <a:blipFill>
                <a:blip r:embed="rId8"/>
                <a:stretch>
                  <a:fillRect l="-14151" r="-5660" b="-14754"/>
                </a:stretch>
              </a:blipFill>
            </p:spPr>
            <p:txBody>
              <a:bodyPr/>
              <a:lstStyle/>
              <a:p>
                <a:r>
                  <a:rPr lang="en-US">
                    <a:noFill/>
                  </a:rPr>
                  <a:t> </a:t>
                </a:r>
              </a:p>
            </p:txBody>
          </p:sp>
        </mc:Fallback>
      </mc:AlternateContent>
      <p:pic>
        <p:nvPicPr>
          <p:cNvPr id="9" name="Picture 3">
            <a:extLst>
              <a:ext uri="{FF2B5EF4-FFF2-40B4-BE49-F238E27FC236}">
                <a16:creationId xmlns:a16="http://schemas.microsoft.com/office/drawing/2014/main" id="{47FE7096-9AC2-489E-B5FE-35454FE589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2521" y="5161721"/>
            <a:ext cx="693479" cy="21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C5511E5-34C4-43DC-9FCB-832969AD9351}"/>
                  </a:ext>
                </a:extLst>
              </p:cNvPr>
              <p:cNvSpPr txBox="1"/>
              <p:nvPr/>
            </p:nvSpPr>
            <p:spPr>
              <a:xfrm>
                <a:off x="4054869" y="4476829"/>
                <a:ext cx="2981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15" name="TextBox 14">
                <a:extLst>
                  <a:ext uri="{FF2B5EF4-FFF2-40B4-BE49-F238E27FC236}">
                    <a16:creationId xmlns:a16="http://schemas.microsoft.com/office/drawing/2014/main" id="{8C5511E5-34C4-43DC-9FCB-832969AD9351}"/>
                  </a:ext>
                </a:extLst>
              </p:cNvPr>
              <p:cNvSpPr txBox="1">
                <a:spLocks noRot="1" noChangeAspect="1" noMove="1" noResize="1" noEditPoints="1" noAdjustHandles="1" noChangeArrowheads="1" noChangeShapeType="1" noTextEdit="1"/>
              </p:cNvSpPr>
              <p:nvPr/>
            </p:nvSpPr>
            <p:spPr>
              <a:xfrm>
                <a:off x="4054869" y="4476829"/>
                <a:ext cx="298159" cy="369332"/>
              </a:xfrm>
              <a:prstGeom prst="rect">
                <a:avLst/>
              </a:prstGeom>
              <a:blipFill>
                <a:blip r:embed="rId9"/>
                <a:stretch>
                  <a:fillRect l="-20408" r="-20408"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06F6E23-1707-46AC-A286-0A9773C74309}"/>
                  </a:ext>
                </a:extLst>
              </p:cNvPr>
              <p:cNvSpPr txBox="1"/>
              <p:nvPr/>
            </p:nvSpPr>
            <p:spPr>
              <a:xfrm>
                <a:off x="6584313" y="5161721"/>
                <a:ext cx="6847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𝐹𝑆𝐼</m:t>
                          </m:r>
                        </m:sub>
                      </m:sSub>
                    </m:oMath>
                  </m:oMathPara>
                </a14:m>
                <a:endParaRPr lang="en-US" sz="2400" dirty="0"/>
              </a:p>
            </p:txBody>
          </p:sp>
        </mc:Choice>
        <mc:Fallback xmlns="">
          <p:sp>
            <p:nvSpPr>
              <p:cNvPr id="8" name="TextBox 7">
                <a:extLst>
                  <a:ext uri="{FF2B5EF4-FFF2-40B4-BE49-F238E27FC236}">
                    <a16:creationId xmlns:a16="http://schemas.microsoft.com/office/drawing/2014/main" id="{806F6E23-1707-46AC-A286-0A9773C74309}"/>
                  </a:ext>
                </a:extLst>
              </p:cNvPr>
              <p:cNvSpPr txBox="1">
                <a:spLocks noRot="1" noChangeAspect="1" noMove="1" noResize="1" noEditPoints="1" noAdjustHandles="1" noChangeArrowheads="1" noChangeShapeType="1" noTextEdit="1"/>
              </p:cNvSpPr>
              <p:nvPr/>
            </p:nvSpPr>
            <p:spPr>
              <a:xfrm>
                <a:off x="6584313" y="5161721"/>
                <a:ext cx="684739" cy="369332"/>
              </a:xfrm>
              <a:prstGeom prst="rect">
                <a:avLst/>
              </a:prstGeom>
              <a:blipFill>
                <a:blip r:embed="rId10"/>
                <a:stretch>
                  <a:fillRect l="-9821" r="-3571" b="-15000"/>
                </a:stretch>
              </a:blipFill>
            </p:spPr>
            <p:txBody>
              <a:bodyPr/>
              <a:lstStyle/>
              <a:p>
                <a:r>
                  <a:rPr lang="en-US">
                    <a:noFill/>
                  </a:rPr>
                  <a:t> </a:t>
                </a:r>
              </a:p>
            </p:txBody>
          </p:sp>
        </mc:Fallback>
      </mc:AlternateContent>
      <p:pic>
        <p:nvPicPr>
          <p:cNvPr id="10" name="Picture 2">
            <a:extLst>
              <a:ext uri="{FF2B5EF4-FFF2-40B4-BE49-F238E27FC236}">
                <a16:creationId xmlns:a16="http://schemas.microsoft.com/office/drawing/2014/main" id="{AC37B1E8-D2A1-4900-8919-8FA54C07052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7976" y="5719572"/>
            <a:ext cx="447147" cy="26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37B17784-D613-4A51-934E-C5F52E8FC8A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5939" y="4415312"/>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02603395-E412-494E-B04F-AF4DAD016D96}"/>
              </a:ext>
            </a:extLst>
          </p:cNvPr>
          <p:cNvSpPr txBox="1"/>
          <p:nvPr/>
        </p:nvSpPr>
        <p:spPr>
          <a:xfrm>
            <a:off x="8802134" y="4430681"/>
            <a:ext cx="2011681" cy="707886"/>
          </a:xfrm>
          <a:prstGeom prst="rect">
            <a:avLst/>
          </a:prstGeom>
          <a:noFill/>
        </p:spPr>
        <p:txBody>
          <a:bodyPr wrap="square" rtlCol="0">
            <a:spAutoFit/>
          </a:bodyPr>
          <a:lstStyle/>
          <a:p>
            <a:r>
              <a:rPr lang="en-US" sz="2000" dirty="0"/>
              <a:t>conjugate terms without </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F555781-5FD1-49D9-B12D-93257BD7707B}"/>
                  </a:ext>
                </a:extLst>
              </p:cNvPr>
              <p:cNvSpPr txBox="1"/>
              <p:nvPr/>
            </p:nvSpPr>
            <p:spPr>
              <a:xfrm>
                <a:off x="9748329" y="4736436"/>
                <a:ext cx="6847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𝐹𝑆𝐼</m:t>
                          </m:r>
                        </m:sub>
                      </m:sSub>
                    </m:oMath>
                  </m:oMathPara>
                </a14:m>
                <a:endParaRPr lang="en-US" sz="2400" dirty="0"/>
              </a:p>
            </p:txBody>
          </p:sp>
        </mc:Choice>
        <mc:Fallback xmlns="">
          <p:sp>
            <p:nvSpPr>
              <p:cNvPr id="18" name="TextBox 17">
                <a:extLst>
                  <a:ext uri="{FF2B5EF4-FFF2-40B4-BE49-F238E27FC236}">
                    <a16:creationId xmlns:a16="http://schemas.microsoft.com/office/drawing/2014/main" id="{8F555781-5FD1-49D9-B12D-93257BD7707B}"/>
                  </a:ext>
                </a:extLst>
              </p:cNvPr>
              <p:cNvSpPr txBox="1">
                <a:spLocks noRot="1" noChangeAspect="1" noMove="1" noResize="1" noEditPoints="1" noAdjustHandles="1" noChangeArrowheads="1" noChangeShapeType="1" noTextEdit="1"/>
              </p:cNvSpPr>
              <p:nvPr/>
            </p:nvSpPr>
            <p:spPr>
              <a:xfrm>
                <a:off x="9748329" y="4736436"/>
                <a:ext cx="684739" cy="369332"/>
              </a:xfrm>
              <a:prstGeom prst="rect">
                <a:avLst/>
              </a:prstGeom>
              <a:blipFill>
                <a:blip r:embed="rId13"/>
                <a:stretch>
                  <a:fillRect l="-9821" r="-3571" b="-13115"/>
                </a:stretch>
              </a:blipFill>
            </p:spPr>
            <p:txBody>
              <a:bodyPr/>
              <a:lstStyle/>
              <a:p>
                <a:r>
                  <a:rPr lang="en-US">
                    <a:noFill/>
                  </a:rPr>
                  <a:t> </a:t>
                </a:r>
              </a:p>
            </p:txBody>
          </p:sp>
        </mc:Fallback>
      </mc:AlternateContent>
    </p:spTree>
    <p:extLst>
      <p:ext uri="{BB962C8B-B14F-4D97-AF65-F5344CB8AC3E}">
        <p14:creationId xmlns:p14="http://schemas.microsoft.com/office/powerpoint/2010/main" val="52452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9AFE-9CAB-4672-8A73-B88C046650D3}"/>
              </a:ext>
            </a:extLst>
          </p:cNvPr>
          <p:cNvSpPr>
            <a:spLocks noGrp="1"/>
          </p:cNvSpPr>
          <p:nvPr>
            <p:ph type="title"/>
          </p:nvPr>
        </p:nvSpPr>
        <p:spPr/>
        <p:txBody>
          <a:bodyPr/>
          <a:lstStyle/>
          <a:p>
            <a:r>
              <a:rPr lang="en-US" dirty="0"/>
              <a:t>Polarized Cross Section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24F968-B5FF-4C5C-B54E-CE9EF7A942C4}"/>
                  </a:ext>
                </a:extLst>
              </p:cNvPr>
              <p:cNvSpPr>
                <a:spLocks noGrp="1"/>
              </p:cNvSpPr>
              <p:nvPr>
                <p:ph idx="1"/>
              </p:nvPr>
            </p:nvSpPr>
            <p:spPr/>
            <p:txBody>
              <a:bodyPr/>
              <a:lstStyle/>
              <a:p>
                <a:pPr>
                  <a:buFont typeface="Arial" panose="020B0604020202020204" pitchFamily="34" charset="0"/>
                  <a:buChar char="•"/>
                </a:pPr>
                <a:r>
                  <a:rPr lang="en-US" dirty="0"/>
                  <a:t> Neglecting the quark mass in all terms and the diquark mass in the final state interaction term, the polarized cross section in the limit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𝑇</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𝑃</m:t>
                        </m:r>
                      </m:sub>
                    </m:sSub>
                  </m:oMath>
                </a14:m>
                <a:r>
                  <a:rPr lang="en-US" dirty="0"/>
                  <a:t> is</a:t>
                </a:r>
              </a:p>
            </p:txBody>
          </p:sp>
        </mc:Choice>
        <mc:Fallback xmlns="">
          <p:sp>
            <p:nvSpPr>
              <p:cNvPr id="3" name="Content Placeholder 2">
                <a:extLst>
                  <a:ext uri="{FF2B5EF4-FFF2-40B4-BE49-F238E27FC236}">
                    <a16:creationId xmlns:a16="http://schemas.microsoft.com/office/drawing/2014/main" id="{DB24F968-B5FF-4C5C-B54E-CE9EF7A942C4}"/>
                  </a:ext>
                </a:extLst>
              </p:cNvPr>
              <p:cNvSpPr>
                <a:spLocks noGrp="1" noRot="1" noChangeAspect="1" noMove="1" noResize="1" noEditPoints="1" noAdjustHandles="1" noChangeArrowheads="1" noChangeShapeType="1" noTextEdit="1"/>
              </p:cNvSpPr>
              <p:nvPr>
                <p:ph idx="1"/>
              </p:nvPr>
            </p:nvSpPr>
            <p:spPr>
              <a:blipFill>
                <a:blip r:embed="rId2"/>
                <a:stretch>
                  <a:fillRect l="-1455" t="-1667" r="-485"/>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4F58946C-A543-4459-8284-8F4600FDE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57" y="2616948"/>
            <a:ext cx="10552685" cy="286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D813265D-4928-43F3-A761-B5C00239F671}"/>
              </a:ext>
            </a:extLst>
          </p:cNvPr>
          <p:cNvSpPr>
            <a:spLocks noGrp="1"/>
          </p:cNvSpPr>
          <p:nvPr>
            <p:ph type="sldNum" sz="quarter" idx="12"/>
          </p:nvPr>
        </p:nvSpPr>
        <p:spPr/>
        <p:txBody>
          <a:bodyPr/>
          <a:lstStyle/>
          <a:p>
            <a:fld id="{4CE482DC-2269-4F26-9D2A-7E44B1A4CD85}" type="slidenum">
              <a:rPr lang="en-US" smtClean="0"/>
              <a:t>8</a:t>
            </a:fld>
            <a:endParaRPr lang="en-US" dirty="0"/>
          </a:p>
        </p:txBody>
      </p:sp>
    </p:spTree>
    <p:extLst>
      <p:ext uri="{BB962C8B-B14F-4D97-AF65-F5344CB8AC3E}">
        <p14:creationId xmlns:p14="http://schemas.microsoft.com/office/powerpoint/2010/main" val="140642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0E131585-9C89-492B-A4E3-5DEF24248793}"/>
              </a:ext>
            </a:extLst>
          </p:cNvPr>
          <p:cNvPicPr>
            <a:picLocks noChangeAspect="1"/>
          </p:cNvPicPr>
          <p:nvPr/>
        </p:nvPicPr>
        <p:blipFill>
          <a:blip r:embed="rId2"/>
          <a:stretch>
            <a:fillRect/>
          </a:stretch>
        </p:blipFill>
        <p:spPr>
          <a:xfrm>
            <a:off x="5525513" y="4153927"/>
            <a:ext cx="4374945" cy="1715167"/>
          </a:xfrm>
          <a:prstGeom prst="rect">
            <a:avLst/>
          </a:prstGeom>
        </p:spPr>
      </p:pic>
      <p:pic>
        <p:nvPicPr>
          <p:cNvPr id="11" name="Picture 10" descr="Diagram, schematic&#10;&#10;Description automatically generated">
            <a:extLst>
              <a:ext uri="{FF2B5EF4-FFF2-40B4-BE49-F238E27FC236}">
                <a16:creationId xmlns:a16="http://schemas.microsoft.com/office/drawing/2014/main" id="{3ED659FE-4731-4AE0-B483-6AF2228B76EC}"/>
              </a:ext>
            </a:extLst>
          </p:cNvPr>
          <p:cNvPicPr>
            <a:picLocks noChangeAspect="1"/>
          </p:cNvPicPr>
          <p:nvPr/>
        </p:nvPicPr>
        <p:blipFill>
          <a:blip r:embed="rId3"/>
          <a:stretch>
            <a:fillRect/>
          </a:stretch>
        </p:blipFill>
        <p:spPr>
          <a:xfrm>
            <a:off x="5525512" y="2328051"/>
            <a:ext cx="4374946" cy="1715167"/>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792F1AB-D4F6-4D35-AE19-F7A637344971}"/>
                  </a:ext>
                </a:extLst>
              </p:cNvPr>
              <p:cNvSpPr>
                <a:spLocks noGrp="1"/>
              </p:cNvSpPr>
              <p:nvPr>
                <p:ph type="title"/>
              </p:nvPr>
            </p:nvSpPr>
            <p:spPr/>
            <p:txBody>
              <a:bodyPr/>
              <a:lstStyle/>
              <a:p>
                <a:r>
                  <a:rPr lang="en-US" dirty="0"/>
                  <a:t>Large-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oMath>
                </a14:m>
                <a:r>
                  <a:rPr lang="en-US" dirty="0"/>
                  <a:t> Limit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Elastic Dominance </a:t>
                </a:r>
              </a:p>
            </p:txBody>
          </p:sp>
        </mc:Choice>
        <mc:Fallback xmlns="">
          <p:sp>
            <p:nvSpPr>
              <p:cNvPr id="2" name="Title 1">
                <a:extLst>
                  <a:ext uri="{FF2B5EF4-FFF2-40B4-BE49-F238E27FC236}">
                    <a16:creationId xmlns:a16="http://schemas.microsoft.com/office/drawing/2014/main" id="{A792F1AB-D4F6-4D35-AE19-F7A637344971}"/>
                  </a:ext>
                </a:extLst>
              </p:cNvPr>
              <p:cNvSpPr>
                <a:spLocks noGrp="1" noRot="1" noChangeAspect="1" noMove="1" noResize="1" noEditPoints="1" noAdjustHandles="1" noChangeArrowheads="1" noChangeShapeType="1" noTextEdit="1"/>
              </p:cNvSpPr>
              <p:nvPr>
                <p:ph type="title"/>
              </p:nvPr>
            </p:nvSpPr>
            <p:spPr>
              <a:blipFill>
                <a:blip r:embed="rId4"/>
                <a:stretch>
                  <a:fillRect l="-2727" b="-22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8B33F7-6A88-41C5-8DEC-B4E86386F0CF}"/>
                  </a:ext>
                </a:extLst>
              </p:cNvPr>
              <p:cNvSpPr>
                <a:spLocks noGrp="1"/>
              </p:cNvSpPr>
              <p:nvPr>
                <p:ph idx="1"/>
              </p:nvPr>
            </p:nvSpPr>
            <p:spPr/>
            <p:txBody>
              <a:bodyPr/>
              <a:lstStyle/>
              <a:p>
                <a:pPr>
                  <a:buFont typeface="Arial" panose="020B0604020202020204" pitchFamily="34" charset="0"/>
                  <a:buChar char="•"/>
                </a:pPr>
                <a:r>
                  <a:rPr lang="en-US" dirty="0"/>
                  <a:t>At large-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oMath>
                </a14:m>
                <a:r>
                  <a:rPr lang="en-US" dirty="0"/>
                  <a:t> the gluon line becomes a double quark line </a:t>
                </a:r>
              </a:p>
            </p:txBody>
          </p:sp>
        </mc:Choice>
        <mc:Fallback xmlns="">
          <p:sp>
            <p:nvSpPr>
              <p:cNvPr id="3" name="Content Placeholder 2">
                <a:extLst>
                  <a:ext uri="{FF2B5EF4-FFF2-40B4-BE49-F238E27FC236}">
                    <a16:creationId xmlns:a16="http://schemas.microsoft.com/office/drawing/2014/main" id="{448B33F7-6A88-41C5-8DEC-B4E86386F0CF}"/>
                  </a:ext>
                </a:extLst>
              </p:cNvPr>
              <p:cNvSpPr>
                <a:spLocks noGrp="1" noRot="1" noChangeAspect="1" noMove="1" noResize="1" noEditPoints="1" noAdjustHandles="1" noChangeArrowheads="1" noChangeShapeType="1" noTextEdit="1"/>
              </p:cNvSpPr>
              <p:nvPr>
                <p:ph idx="1"/>
              </p:nvPr>
            </p:nvSpPr>
            <p:spPr>
              <a:blipFill>
                <a:blip r:embed="rId5"/>
                <a:stretch>
                  <a:fillRect l="-1455"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8D175FD-A544-4101-8917-BD34296CB4A3}"/>
              </a:ext>
            </a:extLst>
          </p:cNvPr>
          <p:cNvSpPr>
            <a:spLocks noGrp="1"/>
          </p:cNvSpPr>
          <p:nvPr>
            <p:ph type="sldNum" sz="quarter" idx="12"/>
          </p:nvPr>
        </p:nvSpPr>
        <p:spPr/>
        <p:txBody>
          <a:bodyPr/>
          <a:lstStyle/>
          <a:p>
            <a:fld id="{4CE482DC-2269-4F26-9D2A-7E44B1A4CD85}" type="slidenum">
              <a:rPr lang="en-US" smtClean="0"/>
              <a:t>9</a:t>
            </a:fld>
            <a:endParaRPr lang="en-US" dirty="0"/>
          </a:p>
        </p:txBody>
      </p:sp>
      <p:grpSp>
        <p:nvGrpSpPr>
          <p:cNvPr id="18" name="Group 17">
            <a:extLst>
              <a:ext uri="{FF2B5EF4-FFF2-40B4-BE49-F238E27FC236}">
                <a16:creationId xmlns:a16="http://schemas.microsoft.com/office/drawing/2014/main" id="{F8220906-6AE5-4053-BC94-41D762DCAE17}"/>
              </a:ext>
            </a:extLst>
          </p:cNvPr>
          <p:cNvGrpSpPr/>
          <p:nvPr/>
        </p:nvGrpSpPr>
        <p:grpSpPr>
          <a:xfrm>
            <a:off x="4764061" y="2875002"/>
            <a:ext cx="492158" cy="2444887"/>
            <a:chOff x="5850740" y="2875002"/>
            <a:chExt cx="492158" cy="2444887"/>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92EF45C-397D-462F-BB1A-85167017D8F3}"/>
                    </a:ext>
                  </a:extLst>
                </p:cNvPr>
                <p:cNvSpPr txBox="1"/>
                <p:nvPr/>
              </p:nvSpPr>
              <p:spPr>
                <a:xfrm>
                  <a:off x="5850740" y="2875002"/>
                  <a:ext cx="490519"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7" name="TextBox 6">
                  <a:extLst>
                    <a:ext uri="{FF2B5EF4-FFF2-40B4-BE49-F238E27FC236}">
                      <a16:creationId xmlns:a16="http://schemas.microsoft.com/office/drawing/2014/main" id="{192EF45C-397D-462F-BB1A-85167017D8F3}"/>
                    </a:ext>
                  </a:extLst>
                </p:cNvPr>
                <p:cNvSpPr txBox="1">
                  <a:spLocks noRot="1" noChangeAspect="1" noMove="1" noResize="1" noEditPoints="1" noAdjustHandles="1" noChangeArrowheads="1" noChangeShapeType="1" noTextEdit="1"/>
                </p:cNvSpPr>
                <p:nvPr/>
              </p:nvSpPr>
              <p:spPr>
                <a:xfrm>
                  <a:off x="5850740" y="2875002"/>
                  <a:ext cx="490519" cy="5539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2CCF07D-800E-4A6F-AAA3-49E82941696D}"/>
                    </a:ext>
                  </a:extLst>
                </p:cNvPr>
                <p:cNvSpPr txBox="1"/>
                <p:nvPr/>
              </p:nvSpPr>
              <p:spPr>
                <a:xfrm>
                  <a:off x="5852379" y="4765891"/>
                  <a:ext cx="490519"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15" name="TextBox 14">
                  <a:extLst>
                    <a:ext uri="{FF2B5EF4-FFF2-40B4-BE49-F238E27FC236}">
                      <a16:creationId xmlns:a16="http://schemas.microsoft.com/office/drawing/2014/main" id="{62CCF07D-800E-4A6F-AAA3-49E82941696D}"/>
                    </a:ext>
                  </a:extLst>
                </p:cNvPr>
                <p:cNvSpPr txBox="1">
                  <a:spLocks noRot="1" noChangeAspect="1" noMove="1" noResize="1" noEditPoints="1" noAdjustHandles="1" noChangeArrowheads="1" noChangeShapeType="1" noTextEdit="1"/>
                </p:cNvSpPr>
                <p:nvPr/>
              </p:nvSpPr>
              <p:spPr>
                <a:xfrm>
                  <a:off x="5852379" y="4765891"/>
                  <a:ext cx="490519" cy="553998"/>
                </a:xfrm>
                <a:prstGeom prst="rect">
                  <a:avLst/>
                </a:prstGeom>
                <a:blipFill>
                  <a:blip r:embed="rId8"/>
                  <a:stretch>
                    <a:fillRect/>
                  </a:stretch>
                </a:blipFill>
              </p:spPr>
              <p:txBody>
                <a:bodyPr/>
                <a:lstStyle/>
                <a:p>
                  <a:r>
                    <a:rPr lang="en-US">
                      <a:noFill/>
                    </a:rPr>
                    <a:t> </a:t>
                  </a:r>
                </a:p>
              </p:txBody>
            </p:sp>
          </mc:Fallback>
        </mc:AlternateContent>
      </p:grpSp>
      <p:sp>
        <p:nvSpPr>
          <p:cNvPr id="19" name="TextBox 18">
            <a:extLst>
              <a:ext uri="{FF2B5EF4-FFF2-40B4-BE49-F238E27FC236}">
                <a16:creationId xmlns:a16="http://schemas.microsoft.com/office/drawing/2014/main" id="{951CBD78-EA87-4CBB-8781-E334E6398896}"/>
              </a:ext>
            </a:extLst>
          </p:cNvPr>
          <p:cNvSpPr txBox="1"/>
          <p:nvPr/>
        </p:nvSpPr>
        <p:spPr>
          <a:xfrm>
            <a:off x="9440819" y="3600214"/>
            <a:ext cx="2174500" cy="646331"/>
          </a:xfrm>
          <a:prstGeom prst="rect">
            <a:avLst/>
          </a:prstGeom>
          <a:noFill/>
        </p:spPr>
        <p:txBody>
          <a:bodyPr wrap="square" rtlCol="0">
            <a:spAutoFit/>
          </a:bodyPr>
          <a:lstStyle/>
          <a:p>
            <a:r>
              <a:rPr lang="en-US" dirty="0"/>
              <a:t>Product of elastic scattering processes!</a:t>
            </a:r>
          </a:p>
        </p:txBody>
      </p:sp>
      <p:pic>
        <p:nvPicPr>
          <p:cNvPr id="6" name="Picture 5" descr="Diagram&#10;&#10;Description automatically generated">
            <a:extLst>
              <a:ext uri="{FF2B5EF4-FFF2-40B4-BE49-F238E27FC236}">
                <a16:creationId xmlns:a16="http://schemas.microsoft.com/office/drawing/2014/main" id="{8A3A9D16-51AD-4FB6-8AA6-F40C54D0031D}"/>
              </a:ext>
            </a:extLst>
          </p:cNvPr>
          <p:cNvPicPr>
            <a:picLocks noChangeAspect="1"/>
          </p:cNvPicPr>
          <p:nvPr/>
        </p:nvPicPr>
        <p:blipFill>
          <a:blip r:embed="rId9"/>
          <a:stretch>
            <a:fillRect/>
          </a:stretch>
        </p:blipFill>
        <p:spPr>
          <a:xfrm>
            <a:off x="404942" y="2330542"/>
            <a:ext cx="4094851" cy="1715168"/>
          </a:xfrm>
          <a:prstGeom prst="rect">
            <a:avLst/>
          </a:prstGeom>
        </p:spPr>
      </p:pic>
      <p:pic>
        <p:nvPicPr>
          <p:cNvPr id="9" name="Picture 8" descr="Shape, rectangle&#10;&#10;Description automatically generated">
            <a:extLst>
              <a:ext uri="{FF2B5EF4-FFF2-40B4-BE49-F238E27FC236}">
                <a16:creationId xmlns:a16="http://schemas.microsoft.com/office/drawing/2014/main" id="{775387B5-04B3-4E67-831D-56640AEEA851}"/>
              </a:ext>
            </a:extLst>
          </p:cNvPr>
          <p:cNvPicPr>
            <a:picLocks noChangeAspect="1"/>
          </p:cNvPicPr>
          <p:nvPr/>
        </p:nvPicPr>
        <p:blipFill>
          <a:blip r:embed="rId10"/>
          <a:stretch>
            <a:fillRect/>
          </a:stretch>
        </p:blipFill>
        <p:spPr>
          <a:xfrm>
            <a:off x="285507" y="4153926"/>
            <a:ext cx="4333719" cy="1715168"/>
          </a:xfrm>
          <a:prstGeom prst="rect">
            <a:avLst/>
          </a:prstGeom>
        </p:spPr>
      </p:pic>
    </p:spTree>
    <p:extLst>
      <p:ext uri="{BB962C8B-B14F-4D97-AF65-F5344CB8AC3E}">
        <p14:creationId xmlns:p14="http://schemas.microsoft.com/office/powerpoint/2010/main" val="227092131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3794</TotalTime>
  <Words>1025</Words>
  <Application>Microsoft Office PowerPoint</Application>
  <PresentationFormat>Widescreen</PresentationFormat>
  <Paragraphs>158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-apple-system</vt:lpstr>
      <vt:lpstr>Arial</vt:lpstr>
      <vt:lpstr>Calibri</vt:lpstr>
      <vt:lpstr>Calibri Light</vt:lpstr>
      <vt:lpstr>Cambria Math</vt:lpstr>
      <vt:lpstr>Retrospect</vt:lpstr>
      <vt:lpstr>Lensing Mechanism Meets Small-x: Transverse Single Spin Asymmetries in p^↑+p and  p^↑+A Collisions </vt:lpstr>
      <vt:lpstr>A_N Experimental Puzzles</vt:lpstr>
      <vt:lpstr>Experimental Puzzles</vt:lpstr>
      <vt:lpstr>Small-x Lensing Mechanism</vt:lpstr>
      <vt:lpstr>Small-x Lensing Mechanism</vt:lpstr>
      <vt:lpstr>Small-x Lensing Mechanism</vt:lpstr>
      <vt:lpstr>Phase From Final State Interaction Lensing</vt:lpstr>
      <vt:lpstr>Polarized Cross Section</vt:lpstr>
      <vt:lpstr>Large-N_C Limit → Elastic Dominance </vt:lpstr>
      <vt:lpstr>Quasi-Classical Large-N_C Approximation</vt:lpstr>
      <vt:lpstr>Sub-leading N_C Contribution </vt:lpstr>
      <vt:lpstr>Outlook</vt:lpstr>
      <vt:lpstr>References</vt:lpstr>
      <vt:lpstr>Thank You</vt:lpstr>
      <vt:lpstr>Outline</vt:lpstr>
      <vt:lpstr>Lensing Mechanism for STSA</vt:lpstr>
      <vt:lpstr>Generating The Phase</vt:lpstr>
      <vt:lpstr>Large-N_C Limit → Elastic Dominance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Lensing Mechanism Meets Small-x: Single Transverse Spin Asymmetries in p^↑+p and p^↑+A Collisions</dc:title>
  <dc:creator>Santiago, Gabriel</dc:creator>
  <cp:lastModifiedBy>Melvin Gabriel Santiago</cp:lastModifiedBy>
  <cp:revision>54</cp:revision>
  <dcterms:created xsi:type="dcterms:W3CDTF">2020-10-23T07:22:24Z</dcterms:created>
  <dcterms:modified xsi:type="dcterms:W3CDTF">2021-04-15T17:32:25Z</dcterms:modified>
</cp:coreProperties>
</file>