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1" r:id="rId3"/>
    <p:sldId id="305" r:id="rId4"/>
    <p:sldId id="309" r:id="rId5"/>
    <p:sldId id="257" r:id="rId6"/>
    <p:sldId id="258" r:id="rId7"/>
    <p:sldId id="311" r:id="rId8"/>
    <p:sldId id="303" r:id="rId9"/>
    <p:sldId id="310" r:id="rId10"/>
    <p:sldId id="308" r:id="rId11"/>
    <p:sldId id="30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8"/>
    <p:restoredTop sz="94470"/>
  </p:normalViewPr>
  <p:slideViewPr>
    <p:cSldViewPr snapToGrid="0" snapToObjects="1">
      <p:cViewPr varScale="1">
        <p:scale>
          <a:sx n="102" d="100"/>
          <a:sy n="102" d="100"/>
        </p:scale>
        <p:origin x="18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7C7E1-4A0E-974C-B07A-FBD51FFFBDE5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5C24-8079-A94E-BD22-8E34FBA98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096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203E1-A02F-1445-A654-C0BB74A51637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526CE-CC23-0946-8320-7EDEBE93C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390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CE5D-B052-FA4F-A5FF-A1C84157F806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477359" cy="365125"/>
          </a:xfrm>
        </p:spPr>
        <p:txBody>
          <a:bodyPr/>
          <a:lstStyle/>
          <a:p>
            <a:r>
              <a:rPr lang="en-US"/>
              <a:t>S. Stepanyan, HPS Collaboration meeting, JLAB, November,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86F7-F740-E04D-8192-A96A5668492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4" descr="logo_18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6234113"/>
            <a:ext cx="5302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office_of_science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6324600"/>
            <a:ext cx="12795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72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848D-1566-C54B-8A78-36152A864E2F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86F7-F740-E04D-8192-A96A56684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9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47EB-AD99-2842-9DDB-E45F4244A264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86F7-F740-E04D-8192-A96A56684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6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4E2B-6BEF-C046-934F-F05287AE7FEC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795"/>
            <a:ext cx="2133600" cy="365125"/>
          </a:xfrm>
        </p:spPr>
        <p:txBody>
          <a:bodyPr/>
          <a:lstStyle/>
          <a:p>
            <a:fld id="{F39B86F7-F740-E04D-8192-A96A5668492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4" descr="logo_18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6234113"/>
            <a:ext cx="5302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office_of_science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6324600"/>
            <a:ext cx="12795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45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3D37-FE9E-A746-AAC7-8E602EB9A423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86F7-F740-E04D-8192-A96A56684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0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287A-23F5-DE4A-97C4-A3CB3CDC16F5}" type="datetime1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795"/>
            <a:ext cx="2133600" cy="365125"/>
          </a:xfrm>
        </p:spPr>
        <p:txBody>
          <a:bodyPr/>
          <a:lstStyle/>
          <a:p>
            <a:fld id="{F39B86F7-F740-E04D-8192-A96A56684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6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F92A-2389-5F43-8882-5B61C1B15316}" type="datetime1">
              <a:rPr lang="en-US" smtClean="0"/>
              <a:t>11/16/20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-3810"/>
            <a:ext cx="2133600" cy="365125"/>
          </a:xfrm>
        </p:spPr>
        <p:txBody>
          <a:bodyPr/>
          <a:lstStyle/>
          <a:p>
            <a:fld id="{F39B86F7-F740-E04D-8192-A96A56684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0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E9C7-FA0A-3E4D-BC6A-6ECB332EA042}" type="datetime1">
              <a:rPr lang="en-US" smtClean="0"/>
              <a:t>11/16/20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F39B86F7-F740-E04D-8192-A96A56684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0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7C68-A533-CA43-8419-13A7D0C88475}" type="datetime1">
              <a:rPr lang="en-US" smtClean="0"/>
              <a:t>11/16/20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F39B86F7-F740-E04D-8192-A96A56684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4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CD54-F898-AD4C-918B-2C0C124657DC}" type="datetime1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86F7-F740-E04D-8192-A96A56684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6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34DB-A1BF-5141-9B01-6ABFD1559321}" type="datetime1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86F7-F740-E04D-8192-A96A56684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1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D1E6E-46CD-3041-8A25-07E6ADDA2135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S. Stepanyan, HPS Collaboration meeting, JLAB, November,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7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B86F7-F740-E04D-8192-A96A5668492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6" descr="jsa_tn"/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25498" y="6226175"/>
            <a:ext cx="576262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JLab_logo_text_white1"/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0960" y="6197600"/>
            <a:ext cx="202088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934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confluence.slac.stanford.edu/display/hpsg/HPS+Executive+Committe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9659" y="283650"/>
            <a:ext cx="4616975" cy="28254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941" y="3109146"/>
            <a:ext cx="7772400" cy="1061109"/>
          </a:xfrm>
        </p:spPr>
        <p:txBody>
          <a:bodyPr/>
          <a:lstStyle/>
          <a:p>
            <a:r>
              <a:rPr lang="en-US"/>
              <a:t>HPS EC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71144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/>
              <a:t>S. Stepanyan (JLAB)</a:t>
            </a:r>
          </a:p>
          <a:p>
            <a:r>
              <a:rPr lang="en-US" sz="2400" dirty="0"/>
              <a:t>HPS Collaboration meeting</a:t>
            </a:r>
          </a:p>
          <a:p>
            <a:r>
              <a:rPr lang="en-US" sz="2400" dirty="0"/>
              <a:t>JLAB, November 18-19, 2020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36723" y="2312873"/>
            <a:ext cx="4023214" cy="7971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9pPr>
          </a:lstStyle>
          <a:p>
            <a:pPr algn="ctr"/>
            <a:r>
              <a:rPr lang="en-US" sz="3200" b="1" dirty="0">
                <a:solidFill>
                  <a:srgbClr val="F0E75A"/>
                </a:solidFill>
                <a:latin typeface="Times New Roman"/>
                <a:cs typeface="Times New Roman"/>
              </a:rPr>
              <a:t>E</a:t>
            </a:r>
            <a:r>
              <a:rPr lang="en-US" sz="2400" b="1" dirty="0">
                <a:solidFill>
                  <a:srgbClr val="F0E75A"/>
                </a:solidFill>
                <a:latin typeface="Times New Roman"/>
                <a:cs typeface="Times New Roman"/>
              </a:rPr>
              <a:t>XPERIMENT</a:t>
            </a:r>
            <a:r>
              <a:rPr lang="en-US" sz="3200" b="1" dirty="0">
                <a:solidFill>
                  <a:srgbClr val="F0E75A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F0E75A"/>
                </a:solidFill>
                <a:latin typeface="Times New Roman"/>
                <a:cs typeface="Times New Roman"/>
              </a:rPr>
              <a:t>AT</a:t>
            </a:r>
            <a:r>
              <a:rPr lang="en-US" sz="3200" b="1" dirty="0">
                <a:solidFill>
                  <a:srgbClr val="F0E75A"/>
                </a:solidFill>
                <a:latin typeface="Times New Roman"/>
                <a:cs typeface="Times New Roman"/>
              </a:rPr>
              <a:t> JLAB</a:t>
            </a:r>
          </a:p>
        </p:txBody>
      </p:sp>
      <p:sp>
        <p:nvSpPr>
          <p:cNvPr id="8" name="Rectangle 7"/>
          <p:cNvSpPr/>
          <p:nvPr/>
        </p:nvSpPr>
        <p:spPr>
          <a:xfrm>
            <a:off x="5956634" y="1444213"/>
            <a:ext cx="2603303" cy="93104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7514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51B4-3157-044E-A2BD-849184964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5"/>
            <a:ext cx="8229600" cy="951183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PPC election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BAE30-C421-ED4B-B422-62CEAB53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6D9BCC-F63D-924A-847E-7CB969B7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86F7-F740-E04D-8192-A96A56684921}" type="slidenum">
              <a:rPr lang="en-US" smtClean="0"/>
              <a:t>10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20930-5679-F74C-BD79-B6C6ABEB3CA3}"/>
              </a:ext>
            </a:extLst>
          </p:cNvPr>
          <p:cNvSpPr/>
          <p:nvPr/>
        </p:nvSpPr>
        <p:spPr>
          <a:xfrm>
            <a:off x="1234764" y="152026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Matt Graham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Tongtong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 Cao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Alessandra </a:t>
            </a: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Filippi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Pierfrancesco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Butti</a:t>
            </a: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Keith </a:t>
            </a: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Griffioen</a:t>
            </a: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B91C44-B728-7A4B-8F34-34548755673C}"/>
              </a:ext>
            </a:extLst>
          </p:cNvPr>
          <p:cNvSpPr txBox="1"/>
          <p:nvPr/>
        </p:nvSpPr>
        <p:spPr>
          <a:xfrm>
            <a:off x="670559" y="3765932"/>
            <a:ext cx="4636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Thanks to everyone for voting!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70357-6D1F-434C-8703-9A3AEC2E26A1}"/>
              </a:ext>
            </a:extLst>
          </p:cNvPr>
          <p:cNvSpPr txBox="1"/>
          <p:nvPr/>
        </p:nvSpPr>
        <p:spPr>
          <a:xfrm>
            <a:off x="457200" y="951978"/>
            <a:ext cx="5063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Nominees for two new members: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F57716-20C0-2C48-BFAB-640CAD3A3872}"/>
              </a:ext>
            </a:extLst>
          </p:cNvPr>
          <p:cNvSpPr txBox="1"/>
          <p:nvPr/>
        </p:nvSpPr>
        <p:spPr>
          <a:xfrm>
            <a:off x="1273416" y="4353805"/>
            <a:ext cx="68309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and the new members of PPC are: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Alessandra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Matt</a:t>
            </a:r>
          </a:p>
        </p:txBody>
      </p:sp>
    </p:spTree>
    <p:extLst>
      <p:ext uri="{BB962C8B-B14F-4D97-AF65-F5344CB8AC3E}">
        <p14:creationId xmlns:p14="http://schemas.microsoft.com/office/powerpoint/2010/main" val="310237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51B4-3157-044E-A2BD-849184964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Collaboration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38F88-6D59-2E4B-A2E6-CE839DF9D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521" y="1691481"/>
            <a:ext cx="8893479" cy="307597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May/June 2021, remote, organized by SLAC </a:t>
            </a:r>
            <a:endParaRPr lang="en-US" sz="20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400" i="1" dirty="0"/>
              <a:t>Must be before the run (June 21, 2021)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BAE30-C421-ED4B-B422-62CEAB53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6D9BCC-F63D-924A-847E-7CB969B7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86F7-F740-E04D-8192-A96A566849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2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6"/>
            <a:ext cx="8229600" cy="62812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HPS Executive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35" y="772647"/>
            <a:ext cx="8576442" cy="1591175"/>
          </a:xfrm>
        </p:spPr>
        <p:txBody>
          <a:bodyPr>
            <a:normAutofit/>
          </a:bodyPr>
          <a:lstStyle/>
          <a:p>
            <a:pPr marL="231775" lvl="1" indent="-231775">
              <a:spcBef>
                <a:spcPts val="1200"/>
              </a:spcBef>
              <a:buFont typeface="Arial"/>
              <a:buChar char="•"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Members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: Tim Nelson, </a:t>
            </a:r>
            <a:r>
              <a:rPr lang="en-US" altLang="en-US" sz="1800" dirty="0" err="1"/>
              <a:t>Maurik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Holtrop</a:t>
            </a:r>
            <a:r>
              <a:rPr lang="en-US" altLang="en-US" sz="1800" dirty="0"/>
              <a:t>, John </a:t>
            </a:r>
            <a:r>
              <a:rPr lang="en-US" altLang="en-US" sz="1800" dirty="0" err="1"/>
              <a:t>Jaros</a:t>
            </a:r>
            <a:r>
              <a:rPr lang="en-US" altLang="en-US" sz="1800" dirty="0"/>
              <a:t>, Stepan Stepanyan, </a:t>
            </a:r>
            <a:r>
              <a:rPr lang="en-US" altLang="en-US" sz="1800" dirty="0" err="1"/>
              <a:t>Marzio</a:t>
            </a:r>
            <a:r>
              <a:rPr lang="en-US" altLang="en-US" sz="1800" dirty="0"/>
              <a:t> de Napoli, Omar Moreno, Norman Graf, </a:t>
            </a:r>
            <a:r>
              <a:rPr lang="en-US" altLang="en-US" sz="1800" dirty="0" err="1"/>
              <a:t>Rafo</a:t>
            </a:r>
            <a:r>
              <a:rPr lang="en-US" altLang="en-US" sz="1800" dirty="0"/>
              <a:t> </a:t>
            </a:r>
            <a:r>
              <a:rPr lang="en-US" altLang="en-US" sz="1800"/>
              <a:t>Paremuzyan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  <a:p>
            <a:pPr marL="65088" indent="-233363">
              <a:spcBef>
                <a:spcPts val="600"/>
              </a:spcBef>
            </a:pPr>
            <a:r>
              <a:rPr lang="en-US" altLang="en-US" sz="2000" b="1" dirty="0"/>
              <a:t>Website on confluence with Meeting Summaries</a:t>
            </a:r>
            <a:br>
              <a:rPr lang="en-US" altLang="en-US" sz="2400" dirty="0"/>
            </a:br>
            <a:r>
              <a:rPr lang="en-US" altLang="en-US" sz="2000" dirty="0">
                <a:latin typeface="Times New Roman" charset="0"/>
                <a:hlinkClick r:id="rId2"/>
              </a:rPr>
              <a:t>https://</a:t>
            </a:r>
            <a:r>
              <a:rPr lang="en-US" altLang="en-US" sz="2000" dirty="0" err="1">
                <a:latin typeface="Times New Roman" charset="0"/>
                <a:hlinkClick r:id="rId2"/>
              </a:rPr>
              <a:t>confluence.slac.stanford.edu</a:t>
            </a:r>
            <a:r>
              <a:rPr lang="en-US" altLang="en-US" sz="2000" dirty="0">
                <a:latin typeface="Times New Roman" charset="0"/>
                <a:hlinkClick r:id="rId2"/>
              </a:rPr>
              <a:t>/display/</a:t>
            </a:r>
            <a:r>
              <a:rPr lang="en-US" altLang="en-US" sz="2000" dirty="0" err="1">
                <a:latin typeface="Times New Roman" charset="0"/>
                <a:hlinkClick r:id="rId2"/>
              </a:rPr>
              <a:t>hpsg</a:t>
            </a:r>
            <a:r>
              <a:rPr lang="en-US" altLang="en-US" sz="2000" dirty="0">
                <a:latin typeface="Times New Roman" charset="0"/>
                <a:hlinkClick r:id="rId2"/>
              </a:rPr>
              <a:t>/</a:t>
            </a:r>
            <a:r>
              <a:rPr lang="en-US" altLang="en-US" sz="2000" dirty="0" err="1">
                <a:latin typeface="Times New Roman" charset="0"/>
                <a:hlinkClick r:id="rId2"/>
              </a:rPr>
              <a:t>HPS+Executive+Committee</a:t>
            </a:r>
            <a:endParaRPr lang="en-US" altLang="en-US" sz="2000" dirty="0">
              <a:latin typeface="Times New Roman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86F7-F740-E04D-8192-A96A56684921}" type="slidenum">
              <a:rPr lang="en-US" smtClean="0"/>
              <a:t>2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57200" y="486875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x-none" altLang="x-non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A9BB29-8C26-8042-8A2E-AF1F97AD9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2215" y="2200572"/>
            <a:ext cx="4520575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26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6"/>
            <a:ext cx="8229600" cy="85523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EC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779" y="856034"/>
            <a:ext cx="8576442" cy="5229555"/>
          </a:xfrm>
        </p:spPr>
        <p:txBody>
          <a:bodyPr>
            <a:normAutofit/>
          </a:bodyPr>
          <a:lstStyle/>
          <a:p>
            <a:pPr marL="352425">
              <a:spcBef>
                <a:spcPts val="1200"/>
              </a:spcBef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Since the last collaboration meeting, we had 15 meetings focused on items (goals) set at the last collaboration meeting,</a:t>
            </a:r>
          </a:p>
          <a:p>
            <a:pPr marL="352425">
              <a:spcBef>
                <a:spcPts val="1200"/>
              </a:spcBef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The goals for this period were:</a:t>
            </a:r>
          </a:p>
          <a:p>
            <a:pPr marL="752475" lvl="1">
              <a:spcBef>
                <a:spcPts val="600"/>
              </a:spcBef>
            </a:pPr>
            <a:r>
              <a:rPr lang="en-US" sz="1800" i="1" dirty="0">
                <a:latin typeface="Arial" charset="0"/>
                <a:ea typeface="Arial" charset="0"/>
                <a:cs typeface="Arial" charset="0"/>
              </a:rPr>
              <a:t>2016 data analysis, the release of results (before PAC-48) and publication 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– significant advancement in the analysis and understanding of data, robust results. But no publication yet. Preliminary results have been shown at PAC meeting; </a:t>
            </a:r>
          </a:p>
          <a:p>
            <a:pPr marL="752475" lvl="1">
              <a:spcBef>
                <a:spcPts val="600"/>
              </a:spcBef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advancing in the calibration and processing of 2019 – good progress on SVT alignment, 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ECal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and hodoscope calibrations. Still aiming to start data processing in spring 2021;</a:t>
            </a:r>
          </a:p>
          <a:p>
            <a:pPr marL="752475" lvl="1">
              <a:spcBef>
                <a:spcPts val="600"/>
              </a:spcBef>
            </a:pPr>
            <a:r>
              <a:rPr lang="en-US" sz="1800" i="1" dirty="0">
                <a:latin typeface="Arial" charset="0"/>
                <a:ea typeface="Arial" charset="0"/>
                <a:cs typeface="Arial" charset="0"/>
              </a:rPr>
              <a:t>preparations for PAC-48, writing the update, preparing presentation (Tim) 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– complete success! The PAC endorsed the HPS run plan and recommended maintaining the remaining time allocation (135 days) as well as the experiment grade </a:t>
            </a: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86F7-F740-E04D-8192-A96A566849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8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E70CC-E72B-204B-8D85-2BCABBCFB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Other things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F461F-DC5C-7243-977B-235A693C9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352425" lvl="0">
              <a:spcBef>
                <a:spcPts val="600"/>
              </a:spcBef>
            </a:pPr>
            <a:r>
              <a:rPr lang="en-US" sz="20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Preparations to the 2021 run </a:t>
            </a:r>
          </a:p>
          <a:p>
            <a:pPr marL="352425" lvl="0">
              <a:spcBef>
                <a:spcPts val="600"/>
              </a:spcBef>
            </a:pPr>
            <a:r>
              <a:rPr lang="en-US" sz="20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Organization of elections, new collaboration member and two members of PPC (results will be announced at the end of this talk)</a:t>
            </a:r>
          </a:p>
          <a:p>
            <a:pPr marL="352425" lvl="0">
              <a:spcBef>
                <a:spcPts val="600"/>
              </a:spcBef>
            </a:pPr>
            <a:r>
              <a:rPr lang="en-US" sz="20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release of the preliminary results for presentation (Matt S. at the JLAB users meeting and Tim’s PAC jeopardy presentation)</a:t>
            </a:r>
          </a:p>
          <a:p>
            <a:pPr marL="352425" lvl="0">
              <a:spcBef>
                <a:spcPts val="600"/>
              </a:spcBef>
            </a:pPr>
            <a:r>
              <a:rPr lang="en-US" sz="20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Updated reach for 2019 and beyond, preliminary run plan for the remaining beam time (as presented by Cameron)  </a:t>
            </a:r>
          </a:p>
          <a:p>
            <a:pPr marL="352425" lvl="0">
              <a:spcBef>
                <a:spcPts val="600"/>
              </a:spcBef>
            </a:pPr>
            <a:r>
              <a:rPr lang="en-US" sz="20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Restructuring the working groups (presented by Tim in his talk)</a:t>
            </a:r>
          </a:p>
          <a:p>
            <a:pPr marL="352425" lvl="0">
              <a:spcBef>
                <a:spcPts val="600"/>
              </a:spcBef>
            </a:pPr>
            <a:r>
              <a:rPr lang="en-US" sz="20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Snowmass LOI (submitted)</a:t>
            </a:r>
          </a:p>
          <a:p>
            <a:pPr marL="352425" lvl="0">
              <a:spcBef>
                <a:spcPts val="600"/>
              </a:spcBef>
            </a:pPr>
            <a:r>
              <a:rPr lang="en-US" sz="20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Organization of the collaboration meeting (this one)</a:t>
            </a:r>
          </a:p>
          <a:p>
            <a:pPr marL="352425" lvl="0">
              <a:spcBef>
                <a:spcPts val="600"/>
              </a:spcBef>
            </a:pPr>
            <a:endParaRPr lang="en-US" sz="20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BDE3F7-ECE2-0441-A88A-30939F79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09C354-69D3-554E-BAF1-20C5CFA6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86F7-F740-E04D-8192-A96A566849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7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4D7C8-4FA0-C648-A9D1-4CF2B468A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22" y="219383"/>
            <a:ext cx="8806070" cy="64604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HPS working groups, coordinators and EC oversight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EC661-A304-0441-B22A-0DDD1F1AE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92" y="1205089"/>
            <a:ext cx="4981001" cy="4159526"/>
          </a:xfrm>
        </p:spPr>
        <p:txBody>
          <a:bodyPr>
            <a:normAutofit lnSpcReduction="10000"/>
          </a:bodyPr>
          <a:lstStyle/>
          <a:p>
            <a:pPr marL="236538" indent="-236538">
              <a:lnSpc>
                <a:spcPct val="100000"/>
              </a:lnSpc>
            </a:pPr>
            <a:r>
              <a:rPr lang="en-US" sz="1800" dirty="0"/>
              <a:t>Why organizational changes, a lot has to be done next 12 months:</a:t>
            </a:r>
          </a:p>
          <a:p>
            <a:pPr lvl="1">
              <a:spcBef>
                <a:spcPts val="0"/>
              </a:spcBef>
              <a:buFont typeface=".PingFang SC Regular"/>
              <a:buChar char="－"/>
            </a:pPr>
            <a:r>
              <a:rPr lang="en-US" sz="1400" dirty="0"/>
              <a:t>about 6 months before our deadline to present the first preliminary results from 2019 data</a:t>
            </a:r>
          </a:p>
          <a:p>
            <a:pPr lvl="1">
              <a:spcBef>
                <a:spcPts val="0"/>
              </a:spcBef>
              <a:buFont typeface=".PingFang SC Regular"/>
              <a:buChar char="－"/>
            </a:pPr>
            <a:r>
              <a:rPr lang="en-US" sz="1400" dirty="0"/>
              <a:t>less than 12 month to be ready for 2021 run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Proposed working groups and coordinators</a:t>
            </a:r>
          </a:p>
          <a:p>
            <a:pPr marL="346472" lvl="1" indent="0">
              <a:spcBef>
                <a:spcPts val="0"/>
              </a:spcBef>
              <a:buNone/>
            </a:pPr>
            <a:r>
              <a:rPr lang="en-US" sz="1600" dirty="0"/>
              <a:t>Preparing for 2021 run:</a:t>
            </a:r>
          </a:p>
          <a:p>
            <a:pPr marL="746125" lvl="1">
              <a:spcBef>
                <a:spcPts val="0"/>
              </a:spcBef>
              <a:buFont typeface="System Font Regular"/>
              <a:buChar char="−"/>
            </a:pPr>
            <a:r>
              <a:rPr lang="en-US" sz="1400" dirty="0"/>
              <a:t>DAQ, Sergey and Ryan</a:t>
            </a:r>
          </a:p>
          <a:p>
            <a:pPr lvl="1">
              <a:spcBef>
                <a:spcPts val="0"/>
              </a:spcBef>
              <a:buFont typeface="System Font Regular"/>
              <a:buChar char="−"/>
            </a:pPr>
            <a:r>
              <a:rPr lang="en-US" sz="1400" dirty="0"/>
              <a:t>Trigger, Valery </a:t>
            </a:r>
          </a:p>
          <a:p>
            <a:pPr lvl="1">
              <a:spcBef>
                <a:spcPts val="0"/>
              </a:spcBef>
              <a:buFont typeface="System Font Regular"/>
              <a:buChar char="−"/>
            </a:pPr>
            <a:r>
              <a:rPr lang="en-US" sz="1400" dirty="0"/>
              <a:t>Slow controls, Nathan and Omar </a:t>
            </a:r>
          </a:p>
          <a:p>
            <a:pPr lvl="1">
              <a:spcBef>
                <a:spcPts val="0"/>
              </a:spcBef>
              <a:buFont typeface="System Font Regular"/>
              <a:buChar char="−"/>
            </a:pPr>
            <a:r>
              <a:rPr lang="en-US" sz="1400" dirty="0"/>
              <a:t>Monitoring, Matt G.</a:t>
            </a:r>
          </a:p>
          <a:p>
            <a:pPr lvl="1">
              <a:spcBef>
                <a:spcPts val="0"/>
              </a:spcBef>
              <a:buFont typeface="System Font Regular"/>
              <a:buChar char="−"/>
            </a:pPr>
            <a:r>
              <a:rPr lang="en-US" sz="1400" dirty="0"/>
              <a:t>SVT, Tim</a:t>
            </a:r>
          </a:p>
          <a:p>
            <a:pPr lvl="1">
              <a:spcBef>
                <a:spcPts val="0"/>
              </a:spcBef>
              <a:buFont typeface="System Font Regular"/>
              <a:buChar char="−"/>
            </a:pPr>
            <a:r>
              <a:rPr lang="en-US" sz="1400" dirty="0" err="1"/>
              <a:t>ECal</a:t>
            </a:r>
            <a:r>
              <a:rPr lang="en-US" sz="1400" dirty="0"/>
              <a:t>/hodoscope, </a:t>
            </a:r>
            <a:r>
              <a:rPr lang="en-US" sz="1400" dirty="0" err="1"/>
              <a:t>Rafo</a:t>
            </a:r>
            <a:endParaRPr lang="en-US" sz="1400" dirty="0"/>
          </a:p>
          <a:p>
            <a:pPr lvl="1">
              <a:spcBef>
                <a:spcPts val="0"/>
              </a:spcBef>
              <a:buFont typeface="System Font Regular"/>
              <a:buChar char="−"/>
            </a:pPr>
            <a:r>
              <a:rPr lang="en-US" sz="1400" dirty="0"/>
              <a:t>Beamline, Stepan  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600" dirty="0"/>
              <a:t>2019 analysis:</a:t>
            </a:r>
          </a:p>
          <a:p>
            <a:pPr lvl="1">
              <a:spcBef>
                <a:spcPts val="0"/>
              </a:spcBef>
              <a:buFont typeface="System Font Regular"/>
              <a:buChar char="−"/>
            </a:pPr>
            <a:r>
              <a:rPr lang="en-US" sz="1400" dirty="0"/>
              <a:t>Analysis, Matt G. and Cameron</a:t>
            </a:r>
          </a:p>
          <a:p>
            <a:pPr lvl="1">
              <a:spcBef>
                <a:spcPts val="0"/>
              </a:spcBef>
              <a:buFont typeface="System Font Regular"/>
              <a:buChar char="−"/>
            </a:pPr>
            <a:r>
              <a:rPr lang="en-US" sz="1400" dirty="0"/>
              <a:t>Calibration and recon., Norman and PF</a:t>
            </a:r>
          </a:p>
          <a:p>
            <a:pPr lvl="1">
              <a:spcBef>
                <a:spcPts val="0"/>
              </a:spcBef>
              <a:buFont typeface="System Font Regular"/>
              <a:buChar char="−"/>
            </a:pPr>
            <a:r>
              <a:rPr lang="en-US" sz="1400" dirty="0"/>
              <a:t>MC, </a:t>
            </a:r>
            <a:r>
              <a:rPr lang="en-US" sz="1400" dirty="0" err="1"/>
              <a:t>Tongtong</a:t>
            </a:r>
            <a:r>
              <a:rPr lang="en-US" sz="1400" dirty="0"/>
              <a:t> </a:t>
            </a:r>
          </a:p>
          <a:p>
            <a:pPr lvl="1">
              <a:spcBef>
                <a:spcPts val="0"/>
              </a:spcBef>
              <a:buFont typeface="System Font Regular"/>
              <a:buChar char="−"/>
            </a:pPr>
            <a:r>
              <a:rPr lang="en-US" sz="1400" dirty="0"/>
              <a:t>Software, Norman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AED4EF-E135-5E45-BD36-F03EFC64B527}"/>
              </a:ext>
            </a:extLst>
          </p:cNvPr>
          <p:cNvSpPr/>
          <p:nvPr/>
        </p:nvSpPr>
        <p:spPr>
          <a:xfrm>
            <a:off x="5204293" y="3025513"/>
            <a:ext cx="3614031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EC oversight </a:t>
            </a:r>
          </a:p>
          <a:p>
            <a:pPr marL="476250" lvl="1" indent="-169069">
              <a:buFont typeface="System Font Regular"/>
              <a:buChar char="−"/>
            </a:pPr>
            <a:r>
              <a:rPr lang="en-US" sz="1600" dirty="0"/>
              <a:t>slow controls, </a:t>
            </a:r>
            <a:r>
              <a:rPr lang="en-US" sz="1600" dirty="0" err="1"/>
              <a:t>Rafo</a:t>
            </a:r>
            <a:r>
              <a:rPr lang="en-US" sz="1600" dirty="0"/>
              <a:t>  </a:t>
            </a:r>
          </a:p>
          <a:p>
            <a:pPr marL="476250" lvl="1" indent="-169069">
              <a:buFont typeface="System Font Regular"/>
              <a:buChar char="−"/>
            </a:pPr>
            <a:r>
              <a:rPr lang="en-US" sz="1600" dirty="0" err="1"/>
              <a:t>ECal</a:t>
            </a:r>
            <a:r>
              <a:rPr lang="en-US" sz="1600" dirty="0"/>
              <a:t>/</a:t>
            </a:r>
            <a:r>
              <a:rPr lang="en-US" sz="1600" dirty="0" err="1"/>
              <a:t>hodo</a:t>
            </a:r>
            <a:r>
              <a:rPr lang="en-US" sz="1600" dirty="0"/>
              <a:t>, beamline, DAQ/trigger, </a:t>
            </a:r>
            <a:r>
              <a:rPr lang="en-US" sz="1600" dirty="0" err="1"/>
              <a:t>Marzio</a:t>
            </a:r>
            <a:endParaRPr lang="en-US" sz="1600" dirty="0"/>
          </a:p>
          <a:p>
            <a:pPr marL="476250" lvl="1" indent="-169069">
              <a:buFont typeface="System Font Regular"/>
              <a:buChar char="−"/>
            </a:pPr>
            <a:r>
              <a:rPr lang="en-US" sz="1600" dirty="0"/>
              <a:t>MC and Software, </a:t>
            </a:r>
            <a:r>
              <a:rPr lang="en-US" sz="1600" dirty="0" err="1"/>
              <a:t>Maurik</a:t>
            </a:r>
            <a:endParaRPr lang="en-US" sz="1600" dirty="0"/>
          </a:p>
          <a:p>
            <a:pPr marL="476250" lvl="1" indent="-169069">
              <a:buFont typeface="System Font Regular"/>
              <a:buChar char="−"/>
            </a:pPr>
            <a:r>
              <a:rPr lang="en-US" sz="1600" dirty="0"/>
              <a:t>analysis, Tim</a:t>
            </a:r>
          </a:p>
          <a:p>
            <a:pPr marL="476250" lvl="1" indent="-169069">
              <a:buFont typeface="System Font Regular"/>
              <a:buChar char="−"/>
            </a:pPr>
            <a:r>
              <a:rPr lang="en-US" sz="1600" dirty="0"/>
              <a:t>monitoring, Norman</a:t>
            </a:r>
          </a:p>
          <a:p>
            <a:pPr marL="476250" lvl="1" indent="-169069">
              <a:buFont typeface="System Font Regular"/>
              <a:buChar char="−"/>
            </a:pPr>
            <a:r>
              <a:rPr lang="en-US" sz="1600" dirty="0"/>
              <a:t>calibration/recon, Omar</a:t>
            </a:r>
          </a:p>
          <a:p>
            <a:pPr marL="476250" lvl="1" indent="-169069">
              <a:buFont typeface="System Font Regular"/>
              <a:buChar char="−"/>
            </a:pPr>
            <a:r>
              <a:rPr lang="en-US" sz="1600" dirty="0"/>
              <a:t>SVT, Stepan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707BF4C-E474-3D47-B0BD-185E47121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3992" y="6338680"/>
            <a:ext cx="2895600" cy="365125"/>
          </a:xfrm>
        </p:spPr>
        <p:txBody>
          <a:bodyPr/>
          <a:lstStyle/>
          <a:p>
            <a:r>
              <a:rPr lang="en-US" dirty="0"/>
              <a:t>S. Stepanyan, HPS Collaboration meeting, JLAB, November, 2020</a:t>
            </a:r>
          </a:p>
        </p:txBody>
      </p:sp>
    </p:spTree>
    <p:extLst>
      <p:ext uri="{BB962C8B-B14F-4D97-AF65-F5344CB8AC3E}">
        <p14:creationId xmlns:p14="http://schemas.microsoft.com/office/powerpoint/2010/main" val="3591411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194D0-7478-7547-A5EB-767796169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968" y="133872"/>
            <a:ext cx="7886700" cy="817324"/>
          </a:xfrm>
        </p:spPr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2C2E5-FD33-B24A-A18F-7E1CE5938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31" y="1740335"/>
            <a:ext cx="7886700" cy="326350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Working group coordinators:</a:t>
            </a:r>
          </a:p>
          <a:p>
            <a:pPr lvl="1">
              <a:buFont typeface="System Font Regular"/>
              <a:buChar char="-"/>
            </a:pPr>
            <a:r>
              <a:rPr lang="en-US" dirty="0"/>
              <a:t>organize the work of the group, hold regular meetings</a:t>
            </a:r>
          </a:p>
          <a:p>
            <a:pPr lvl="1">
              <a:buFont typeface="System Font Regular"/>
              <a:buChar char="-"/>
            </a:pPr>
            <a:r>
              <a:rPr lang="en-US" dirty="0"/>
              <a:t>have a task list with timeline and milestones </a:t>
            </a:r>
          </a:p>
          <a:p>
            <a:pPr lvl="1">
              <a:buFont typeface="System Font Regular"/>
              <a:buChar char="-"/>
            </a:pPr>
            <a:r>
              <a:rPr lang="en-US" dirty="0"/>
              <a:t>update collaboration on the progress at HPS meetings </a:t>
            </a:r>
          </a:p>
          <a:p>
            <a:pPr lvl="1">
              <a:buFont typeface="System Font Regular"/>
              <a:buChar char="-"/>
            </a:pPr>
            <a:r>
              <a:rPr lang="en-US" dirty="0"/>
              <a:t>coordinate resource requests with EC oversight person </a:t>
            </a:r>
            <a:br>
              <a:rPr lang="en-US" dirty="0"/>
            </a:br>
            <a:endParaRPr lang="en-US" dirty="0"/>
          </a:p>
          <a:p>
            <a:r>
              <a:rPr lang="en-US" dirty="0"/>
              <a:t>EC oversight person:</a:t>
            </a:r>
          </a:p>
          <a:p>
            <a:pPr lvl="1">
              <a:buFont typeface="System Font Regular"/>
              <a:buChar char="-"/>
            </a:pPr>
            <a:r>
              <a:rPr lang="en-US" dirty="0"/>
              <a:t>work closely with the run group coordinator</a:t>
            </a:r>
          </a:p>
          <a:p>
            <a:pPr lvl="1">
              <a:buFont typeface="System Font Regular"/>
              <a:buChar char="-"/>
            </a:pPr>
            <a:r>
              <a:rPr lang="en-US" dirty="0"/>
              <a:t>report progress to EC </a:t>
            </a:r>
          </a:p>
          <a:p>
            <a:pPr lvl="1">
              <a:buFont typeface="System Font Regular"/>
              <a:buChar char="-"/>
            </a:pPr>
            <a:r>
              <a:rPr lang="en-US" dirty="0"/>
              <a:t>request resources when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16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30DCB3-0CCA-0442-9EEA-5B0D95979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4D3DDC-38C8-6D49-B611-9BA3D61C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86F7-F740-E04D-8192-A96A56684921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7D8BD0-848E-BE4E-B647-11E6DCCA3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91" y="365920"/>
            <a:ext cx="4826000" cy="5499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A234C7-F9C3-0744-BA4F-ED2AEF0677A8}"/>
              </a:ext>
            </a:extLst>
          </p:cNvPr>
          <p:cNvSpPr txBox="1"/>
          <p:nvPr/>
        </p:nvSpPr>
        <p:spPr>
          <a:xfrm>
            <a:off x="5339219" y="2267211"/>
            <a:ext cx="3342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Will be presented as an  addendum to our bylaws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50E7E4-4251-DF4E-9DCD-98F82E1FB741}"/>
              </a:ext>
            </a:extLst>
          </p:cNvPr>
          <p:cNvSpPr txBox="1"/>
          <p:nvPr/>
        </p:nvSpPr>
        <p:spPr>
          <a:xfrm>
            <a:off x="789140" y="5556687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Tim Nelson</a:t>
            </a:r>
          </a:p>
        </p:txBody>
      </p:sp>
    </p:spTree>
    <p:extLst>
      <p:ext uri="{BB962C8B-B14F-4D97-AF65-F5344CB8AC3E}">
        <p14:creationId xmlns:p14="http://schemas.microsoft.com/office/powerpoint/2010/main" val="2471224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1712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Arial" charset="0"/>
                <a:ea typeface="Arial" charset="0"/>
                <a:cs typeface="Arial" charset="0"/>
              </a:rPr>
              <a:t>Goals for the next six months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105" y="817123"/>
            <a:ext cx="8534695" cy="4897025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800" dirty="0"/>
              <a:t>Prioritized: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Preparations to the 2021 run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Publication of 2016 results, both resonance search and displaced vertex search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Complete calibration and start processing of 2019 data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S. Stepanyan, HPS Collaboration meeting, JLAB, November,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86F7-F740-E04D-8192-A96A566849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2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ECEF9-D668-4544-8F58-BF5802E0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3746"/>
          </a:xfrm>
        </p:spPr>
        <p:txBody>
          <a:bodyPr>
            <a:normAutofit fontScale="90000"/>
          </a:bodyPr>
          <a:lstStyle/>
          <a:p>
            <a:r>
              <a:rPr lang="en-US" dirty="0"/>
              <a:t>Elections – new collaboration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55CA2-20D0-104A-8CC1-BA246ACEC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34" y="1888298"/>
            <a:ext cx="8893480" cy="2808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Prof. Lauren Tompkins - </a:t>
            </a:r>
          </a:p>
          <a:p>
            <a:pPr marL="0" indent="0">
              <a:buNone/>
            </a:pPr>
            <a:r>
              <a:rPr lang="en-US" b="1" i="1" dirty="0"/>
              <a:t>Congratulations and welcome to the collaboration!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FBE470-4B6B-6048-80F5-5D9C26CCD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S. Stepanyan, HPS Collaboration meeting, JLAB, November,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733C1-F9DD-3947-854D-845607A3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86F7-F740-E04D-8192-A96A566849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2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40768</TotalTime>
  <Words>783</Words>
  <Application>Microsoft Macintosh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.PingFang SC Regular</vt:lpstr>
      <vt:lpstr>Arial</vt:lpstr>
      <vt:lpstr>Calibri</vt:lpstr>
      <vt:lpstr>Helvetica</vt:lpstr>
      <vt:lpstr>System Font Regular</vt:lpstr>
      <vt:lpstr>Times New Roman</vt:lpstr>
      <vt:lpstr>Office Theme</vt:lpstr>
      <vt:lpstr>HPS EC Report</vt:lpstr>
      <vt:lpstr>HPS Executive Committee</vt:lpstr>
      <vt:lpstr>EC activities</vt:lpstr>
      <vt:lpstr>Other things discussed</vt:lpstr>
      <vt:lpstr>HPS working groups, coordinators and EC oversight </vt:lpstr>
      <vt:lpstr>Responsibilities</vt:lpstr>
      <vt:lpstr>PowerPoint Presentation</vt:lpstr>
      <vt:lpstr>Goals for the next six months</vt:lpstr>
      <vt:lpstr>Elections – new collaboration member</vt:lpstr>
      <vt:lpstr>PPC election</vt:lpstr>
      <vt:lpstr>Next Collaboration meeting</vt:lpstr>
    </vt:vector>
  </TitlesOfParts>
  <Company>Jefferson Lab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HPS Overview</dc:title>
  <dc:creator>Stepan Stepanyan</dc:creator>
  <cp:lastModifiedBy>Stepan Stepanyan</cp:lastModifiedBy>
  <cp:revision>342</cp:revision>
  <cp:lastPrinted>2019-05-31T12:03:01Z</cp:lastPrinted>
  <dcterms:created xsi:type="dcterms:W3CDTF">2017-06-07T13:04:17Z</dcterms:created>
  <dcterms:modified xsi:type="dcterms:W3CDTF">2020-11-20T19:49:34Z</dcterms:modified>
</cp:coreProperties>
</file>