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7" r:id="rId1"/>
  </p:sldMasterIdLst>
  <p:notesMasterIdLst>
    <p:notesMasterId r:id="rId9"/>
  </p:notesMasterIdLst>
  <p:handoutMasterIdLst>
    <p:handoutMasterId r:id="rId10"/>
  </p:handoutMasterIdLst>
  <p:sldIdLst>
    <p:sldId id="343" r:id="rId2"/>
    <p:sldId id="357" r:id="rId3"/>
    <p:sldId id="355" r:id="rId4"/>
    <p:sldId id="363" r:id="rId5"/>
    <p:sldId id="352" r:id="rId6"/>
    <p:sldId id="365" r:id="rId7"/>
    <p:sldId id="348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y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00FF"/>
    <a:srgbClr val="126209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2"/>
  </p:normalViewPr>
  <p:slideViewPr>
    <p:cSldViewPr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36CF9566-BE5C-48D2-B628-DB602695C9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FC23DD3-E746-498F-91EC-F797649FE2D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A5162D4-6C6A-49E9-B70D-DDA4DD160C19}" type="datetime1">
              <a:rPr lang="en-US" altLang="en-US"/>
              <a:pPr/>
              <a:t>11/17/20</a:t>
            </a:fld>
            <a:endParaRPr lang="en-US" alt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39A9FEA-A8F3-408B-AA7F-AE5A75E7FE6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BD99432-19E1-4004-997E-B24C78FD17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A55F79-6008-4955-8448-32A45ED00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3618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xmlns="" id="{22E4B623-108A-4482-8660-6A78F7B85C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xmlns="" id="{F71B129E-3D0E-4895-8430-E5D6B387C1B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xmlns="" id="{9F8A0287-E655-4733-8950-6C1F2CD37DC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xmlns="" id="{1ACBEEBA-18C0-4366-A905-E6836DB4D0D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xmlns="" id="{74B89036-1A29-4992-B529-BC155D71C4D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xmlns="" id="{3C2AF717-4C77-42FE-A9D5-82B231D27A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ADF014-1A5D-4979-82CE-87B5CA5438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54002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ＭＳ Ｐゴシック" pitchFamily="1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DF014-1A5D-4979-82CE-87B5CA5438E7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1369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DF014-1A5D-4979-82CE-87B5CA5438E7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13696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DF014-1A5D-4979-82CE-87B5CA5438E7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1369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DF014-1A5D-4979-82CE-87B5CA5438E7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136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DF014-1A5D-4979-82CE-87B5CA5438E7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1369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DF014-1A5D-4979-82CE-87B5CA5438E7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1136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7575852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471002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575876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97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838200"/>
            <a:ext cx="42672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287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55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5624"/>
            <a:ext cx="9144000" cy="62345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81050"/>
            <a:ext cx="8686800" cy="5287963"/>
          </a:xfrm>
        </p:spPr>
        <p:txBody>
          <a:bodyPr/>
          <a:lstStyle>
            <a:lvl4pPr>
              <a:defRPr>
                <a:solidFill>
                  <a:srgbClr val="333399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29539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57639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838200"/>
            <a:ext cx="42672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267200" cy="5287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527848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223929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47772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38165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4072103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2335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xmlns="" id="{DDDF1408-03A4-4A15-8FE0-8E1169BA25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xmlns="" id="{625E9DFE-B19F-4B9A-A12E-DDF21896E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340" name="Line 4">
            <a:extLst>
              <a:ext uri="{FF2B5EF4-FFF2-40B4-BE49-F238E27FC236}">
                <a16:creationId xmlns:a16="http://schemas.microsoft.com/office/drawing/2014/main" xmlns="" id="{DB26A4CF-8D90-4136-8031-24C08092FEF1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85800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1" name="Line 6">
            <a:extLst>
              <a:ext uri="{FF2B5EF4-FFF2-40B4-BE49-F238E27FC236}">
                <a16:creationId xmlns:a16="http://schemas.microsoft.com/office/drawing/2014/main" xmlns="" id="{2DFFEB61-5DF3-415C-BF18-E35A541AF5E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477000"/>
            <a:ext cx="9140825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342" name="Rectangle 8">
            <a:extLst>
              <a:ext uri="{FF2B5EF4-FFF2-40B4-BE49-F238E27FC236}">
                <a16:creationId xmlns:a16="http://schemas.microsoft.com/office/drawing/2014/main" xmlns="" id="{1011FE94-79EF-4BBB-A33F-9135A9F8C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6400800"/>
            <a:ext cx="3429000" cy="146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200" dirty="0">
                <a:solidFill>
                  <a:srgbClr val="339966"/>
                </a:solidFill>
              </a:rPr>
              <a:t>Thomas Jefferson National Accelerator Facility</a:t>
            </a:r>
          </a:p>
        </p:txBody>
      </p:sp>
      <p:pic>
        <p:nvPicPr>
          <p:cNvPr id="14343" name="Picture 9">
            <a:extLst>
              <a:ext uri="{FF2B5EF4-FFF2-40B4-BE49-F238E27FC236}">
                <a16:creationId xmlns:a16="http://schemas.microsoft.com/office/drawing/2014/main" xmlns="" id="{DDEE23F8-4F50-425F-9ED8-F2236F001B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9013" y="6249988"/>
            <a:ext cx="16129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Rectangle 10">
            <a:extLst>
              <a:ext uri="{FF2B5EF4-FFF2-40B4-BE49-F238E27FC236}">
                <a16:creationId xmlns:a16="http://schemas.microsoft.com/office/drawing/2014/main" xmlns="" id="{0F972552-BB32-4CB1-A745-B0235B54B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9263" y="6415088"/>
            <a:ext cx="396875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800" dirty="0">
                <a:solidFill>
                  <a:schemeClr val="bg1"/>
                </a:solidFill>
              </a:rPr>
              <a:t>Page </a:t>
            </a:r>
            <a:fld id="{37CB0C6F-3C22-47E4-93C5-678E0565E797}" type="slidenum">
              <a:rPr lang="en-US" altLang="en-US" sz="800">
                <a:solidFill>
                  <a:schemeClr val="bg1"/>
                </a:solidFill>
              </a:rPr>
              <a:pPr/>
              <a:t>‹#›</a:t>
            </a:fld>
            <a:endParaRPr lang="en-US" altLang="en-US" sz="800" dirty="0">
              <a:solidFill>
                <a:schemeClr val="bg1"/>
              </a:solidFill>
            </a:endParaRPr>
          </a:p>
        </p:txBody>
      </p:sp>
      <p:pic>
        <p:nvPicPr>
          <p:cNvPr id="14345" name="Picture 12" descr="NP-logo-Nl copy">
            <a:extLst>
              <a:ext uri="{FF2B5EF4-FFF2-40B4-BE49-F238E27FC236}">
                <a16:creationId xmlns:a16="http://schemas.microsoft.com/office/drawing/2014/main" xmlns="" id="{981F1767-9476-424A-9112-B1C09013B6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175375"/>
            <a:ext cx="12954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6" name="Picture 13">
            <a:extLst>
              <a:ext uri="{FF2B5EF4-FFF2-40B4-BE49-F238E27FC236}">
                <a16:creationId xmlns:a16="http://schemas.microsoft.com/office/drawing/2014/main" xmlns="" id="{BC3D52F2-7EFD-42CD-AD0C-2647C0BDFD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6246813"/>
            <a:ext cx="914400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8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233363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2400" b="1">
          <a:solidFill>
            <a:srgbClr val="333399"/>
          </a:solidFill>
          <a:latin typeface="+mn-lt"/>
          <a:ea typeface="ＭＳ Ｐゴシック" charset="0"/>
        </a:defRPr>
      </a:lvl2pPr>
      <a:lvl3pPr marL="800100" indent="-228600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defRPr sz="2000" b="1">
          <a:solidFill>
            <a:srgbClr val="008000"/>
          </a:solidFill>
          <a:latin typeface="+mn-lt"/>
          <a:ea typeface="ＭＳ Ｐゴシック" charset="0"/>
        </a:defRPr>
      </a:lvl3pPr>
      <a:lvl4pPr marL="1143000" indent="-228600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2000" b="1">
          <a:solidFill>
            <a:srgbClr val="CC0000"/>
          </a:solidFill>
          <a:latin typeface="+mn-lt"/>
          <a:ea typeface="ＭＳ Ｐゴシック" charset="0"/>
        </a:defRPr>
      </a:lvl4pPr>
      <a:lvl5pPr marL="1487488" indent="-228600" algn="l" rtl="0" eaLnBrk="0" fontAlgn="base" hangingPunct="0"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defRPr sz="2000" b="1">
          <a:solidFill>
            <a:schemeClr val="hlink"/>
          </a:solidFill>
          <a:latin typeface="+mn-lt"/>
          <a:ea typeface="ＭＳ Ｐゴシック" charset="0"/>
        </a:defRPr>
      </a:lvl5pPr>
      <a:lvl6pPr marL="1944688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>
            <a:extLst>
              <a:ext uri="{FF2B5EF4-FFF2-40B4-BE49-F238E27FC236}">
                <a16:creationId xmlns:a16="http://schemas.microsoft.com/office/drawing/2014/main" xmlns="" id="{8B253BB1-7191-4093-8CEB-AE614E639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133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dirty="0" smtClean="0">
                <a:solidFill>
                  <a:srgbClr val="0000FF"/>
                </a:solidFill>
              </a:rPr>
              <a:t>HPS DAQ updates</a:t>
            </a:r>
            <a:endParaRPr lang="en-US" altLang="en-US" sz="3600" dirty="0">
              <a:solidFill>
                <a:srgbClr val="FF0000"/>
              </a:solidFill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xmlns="" id="{6E31B364-75D9-407A-800F-EF17C75EF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-2333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rgbClr val="333399"/>
                </a:solidFill>
                <a:latin typeface="+mn-lt"/>
                <a:ea typeface="ＭＳ Ｐゴシック" charset="0"/>
              </a:defRPr>
            </a:lvl2pPr>
            <a:lvl3pPr marL="8001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>
                <a:solidFill>
                  <a:srgbClr val="008000"/>
                </a:solidFill>
                <a:latin typeface="+mn-lt"/>
                <a:ea typeface="ＭＳ Ｐゴシック" charset="0"/>
              </a:defRPr>
            </a:lvl3pPr>
            <a:lvl4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>
                <a:solidFill>
                  <a:srgbClr val="CC0000"/>
                </a:solidFill>
                <a:latin typeface="+mn-lt"/>
                <a:ea typeface="ＭＳ Ｐゴシック" charset="0"/>
              </a:defRPr>
            </a:lvl4pPr>
            <a:lvl5pPr marL="1487488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>
                <a:solidFill>
                  <a:schemeClr val="hlink"/>
                </a:solidFill>
                <a:latin typeface="+mn-lt"/>
                <a:ea typeface="ＭＳ Ｐゴシック" charset="0"/>
              </a:defRPr>
            </a:lvl5pPr>
            <a:lvl6pPr marL="19446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6pPr>
            <a:lvl7pPr marL="24018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7pPr>
            <a:lvl8pPr marL="28590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8pPr>
            <a:lvl9pPr marL="33162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3000" dirty="0" smtClean="0"/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accent2"/>
                </a:solidFill>
              </a:rPr>
              <a:t>Sergey Boyarinov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accent2"/>
                </a:solidFill>
              </a:rPr>
              <a:t>JLAB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chemeClr val="accent2"/>
                </a:solidFill>
              </a:rPr>
              <a:t>Nov 18</a:t>
            </a:r>
            <a:r>
              <a:rPr lang="en-US" altLang="en-US" dirty="0" smtClean="0">
                <a:solidFill>
                  <a:schemeClr val="accent2"/>
                </a:solidFill>
              </a:rPr>
              <a:t>, </a:t>
            </a:r>
            <a:r>
              <a:rPr lang="en-US" altLang="en-US" dirty="0" smtClean="0">
                <a:solidFill>
                  <a:schemeClr val="accent2"/>
                </a:solidFill>
              </a:rPr>
              <a:t>2020</a:t>
            </a:r>
            <a:endParaRPr lang="en-US" altLang="en-US" sz="3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xmlns="" id="{03553C95-384A-4EE2-BFA7-F91A43DA0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925"/>
            <a:ext cx="9144000" cy="62388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HPS DAQ &amp; Trigger Requirements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xmlns="" id="{07DE080D-0796-41C4-B139-59A53C5464F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2133600" y="1524000"/>
            <a:ext cx="8534400" cy="33528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20kHz event rate</a:t>
            </a:r>
          </a:p>
          <a:p>
            <a:pPr eaLnBrk="1" hangingPunct="1"/>
            <a:r>
              <a:rPr lang="en-US" altLang="en-US" sz="2400" dirty="0"/>
              <a:t>100MB/s data rate</a:t>
            </a:r>
          </a:p>
          <a:p>
            <a:pPr eaLnBrk="1" hangingPunct="1"/>
            <a:r>
              <a:rPr lang="en-US" altLang="en-US" sz="2400" dirty="0"/>
              <a:t>&gt;95% </a:t>
            </a:r>
            <a:r>
              <a:rPr lang="en-US" altLang="en-US" sz="2400" dirty="0" err="1" smtClean="0"/>
              <a:t>livetime</a:t>
            </a:r>
            <a:endParaRPr lang="en-US" altLang="en-US" sz="2400" dirty="0" smtClean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2400" dirty="0" smtClean="0">
                <a:solidFill>
                  <a:srgbClr val="0000FF"/>
                </a:solidFill>
              </a:rPr>
              <a:t>Achieved event rate 27kHz </a:t>
            </a:r>
            <a:endParaRPr lang="en-US" alt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63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xmlns="" id="{03553C95-384A-4EE2-BFA7-F91A43DA0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925"/>
            <a:ext cx="9144000" cy="62388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HPS DAQ/Trigger Front-End Electronics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5867400"/>
            <a:ext cx="4267200" cy="533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3</a:t>
            </a:r>
            <a:r>
              <a:rPr lang="en-US" sz="1600" dirty="0" smtClean="0">
                <a:solidFill>
                  <a:srgbClr val="FF0000"/>
                </a:solidFill>
                <a:cs typeface="Arial" pitchFamily="34" charset="0"/>
              </a:rPr>
              <a:t> VXS crates, 2 servers, 1 ATCA crate, 7 Readout Controllers</a:t>
            </a:r>
          </a:p>
        </p:txBody>
      </p:sp>
      <p:pic>
        <p:nvPicPr>
          <p:cNvPr id="5" name="Picture 4" descr="SLAC1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762000"/>
            <a:ext cx="8635156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0894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xmlns="" id="{03553C95-384A-4EE2-BFA7-F91A43DA0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925"/>
            <a:ext cx="9144000" cy="62388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HPS DAQ Status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43FA809-4A04-4E66-897E-2675E1B91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-2333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rgbClr val="333399"/>
                </a:solidFill>
                <a:latin typeface="+mn-lt"/>
                <a:ea typeface="ＭＳ Ｐゴシック" charset="0"/>
              </a:defRPr>
            </a:lvl2pPr>
            <a:lvl3pPr marL="8001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>
                <a:solidFill>
                  <a:srgbClr val="008000"/>
                </a:solidFill>
                <a:latin typeface="+mn-lt"/>
                <a:ea typeface="ＭＳ Ｐゴシック" charset="0"/>
              </a:defRPr>
            </a:lvl3pPr>
            <a:lvl4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>
                <a:solidFill>
                  <a:srgbClr val="CC0000"/>
                </a:solidFill>
                <a:latin typeface="+mn-lt"/>
                <a:ea typeface="ＭＳ Ｐゴシック" charset="0"/>
              </a:defRPr>
            </a:lvl4pPr>
            <a:lvl5pPr marL="1487488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>
                <a:solidFill>
                  <a:schemeClr val="hlink"/>
                </a:solidFill>
                <a:latin typeface="+mn-lt"/>
                <a:ea typeface="ＭＳ Ｐゴシック" charset="0"/>
              </a:defRPr>
            </a:lvl5pPr>
            <a:lvl6pPr marL="19446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6pPr>
            <a:lvl7pPr marL="24018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7pPr>
            <a:lvl8pPr marL="28590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8pPr>
            <a:lvl9pPr marL="33162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9pPr>
          </a:lstStyle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- Calorimeter Readout: 442 channels of 12bit 250MHz Flash ADCs</a:t>
            </a:r>
          </a:p>
          <a:p>
            <a:pPr eaLnBrk="1" hangingPunct="1"/>
            <a:r>
              <a:rPr lang="en-US" altLang="en-US" sz="2000" dirty="0" smtClean="0"/>
              <a:t>- Hodoscope Readout: 32 channels of 12bit 250MHz Flash ADCs</a:t>
            </a:r>
          </a:p>
          <a:p>
            <a:pPr eaLnBrk="1" hangingPunct="1">
              <a:buFontTx/>
              <a:buChar char="-"/>
            </a:pPr>
            <a:r>
              <a:rPr lang="en-US" altLang="en-US" sz="2000" dirty="0" smtClean="0"/>
              <a:t>CPU/VTP/TS/SD/TD trigger and signal distribution boards</a:t>
            </a:r>
          </a:p>
          <a:p>
            <a:pPr eaLnBrk="1" hangingPunct="1">
              <a:buFontTx/>
              <a:buChar char="-"/>
            </a:pPr>
            <a:r>
              <a:rPr lang="en-US" altLang="en-US" sz="2000" dirty="0" smtClean="0"/>
              <a:t>3 VXS crates</a:t>
            </a:r>
          </a:p>
          <a:p>
            <a:pPr eaLnBrk="1" hangingPunct="1">
              <a:buFontTx/>
              <a:buChar char="-"/>
            </a:pPr>
            <a:r>
              <a:rPr lang="en-US" altLang="en-US" sz="2000" dirty="0" smtClean="0"/>
              <a:t>2 servers with </a:t>
            </a:r>
            <a:r>
              <a:rPr lang="en-US" altLang="en-US" sz="2000" dirty="0" err="1" smtClean="0"/>
              <a:t>TIpcie</a:t>
            </a:r>
            <a:r>
              <a:rPr lang="en-US" altLang="en-US" sz="2000" dirty="0" smtClean="0"/>
              <a:t> cards for SVT readout</a:t>
            </a:r>
          </a:p>
          <a:p>
            <a:pPr eaLnBrk="1" hangingPunct="1">
              <a:buFontTx/>
              <a:buChar char="-"/>
            </a:pPr>
            <a:r>
              <a:rPr lang="en-US" altLang="en-US" sz="2000" dirty="0" smtClean="0"/>
              <a:t>SVT readout (front-end and ATCA blades)</a:t>
            </a:r>
          </a:p>
          <a:p>
            <a:pPr eaLnBrk="1" hangingPunct="1"/>
            <a:r>
              <a:rPr lang="en-US" altLang="en-US" sz="2000" dirty="0" smtClean="0"/>
              <a:t>Back-end computing and software is CLAS12 facility: network, computing,  DAQ software, data monitoring, messaging system, </a:t>
            </a:r>
            <a:r>
              <a:rPr lang="en-US" altLang="en-US" sz="2000" dirty="0" err="1" smtClean="0"/>
              <a:t>realtime</a:t>
            </a:r>
            <a:r>
              <a:rPr lang="en-US" altLang="en-US" sz="2000" dirty="0" smtClean="0"/>
              <a:t> database</a:t>
            </a:r>
          </a:p>
          <a:p>
            <a:pPr eaLnBrk="1" hangingPunct="1"/>
            <a:endParaRPr lang="en-US" altLang="en-US" sz="3600" dirty="0" smtClean="0"/>
          </a:p>
          <a:p>
            <a:pPr eaLnBrk="1" hangingPunct="1"/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052967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xmlns="" id="{03553C95-384A-4EE2-BFA7-F91A43DA0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925"/>
            <a:ext cx="9144000" cy="623888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M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ain development for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future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run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43FA809-4A04-4E66-897E-2675E1B91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838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457200" indent="-233363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>
                <a:solidFill>
                  <a:srgbClr val="333399"/>
                </a:solidFill>
                <a:latin typeface="+mn-lt"/>
                <a:ea typeface="ＭＳ Ｐゴシック" charset="0"/>
              </a:defRPr>
            </a:lvl2pPr>
            <a:lvl3pPr marL="8001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>
                <a:solidFill>
                  <a:srgbClr val="008000"/>
                </a:solidFill>
                <a:latin typeface="+mn-lt"/>
                <a:ea typeface="ＭＳ Ｐゴシック" charset="0"/>
              </a:defRPr>
            </a:lvl3pPr>
            <a:lvl4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b="1">
                <a:solidFill>
                  <a:srgbClr val="CC0000"/>
                </a:solidFill>
                <a:latin typeface="+mn-lt"/>
                <a:ea typeface="ＭＳ Ｐゴシック" charset="0"/>
              </a:defRPr>
            </a:lvl4pPr>
            <a:lvl5pPr marL="1487488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b="1">
                <a:solidFill>
                  <a:schemeClr val="hlink"/>
                </a:solidFill>
                <a:latin typeface="+mn-lt"/>
                <a:ea typeface="ＭＳ Ｐゴシック" charset="0"/>
              </a:defRPr>
            </a:lvl5pPr>
            <a:lvl6pPr marL="19446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6pPr>
            <a:lvl7pPr marL="24018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7pPr>
            <a:lvl8pPr marL="28590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8pPr>
            <a:lvl9pPr marL="3316288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9pPr>
          </a:lstStyle>
          <a:p>
            <a:pPr eaLnBrk="1" hangingPunct="1"/>
            <a:r>
              <a:rPr lang="en-US" altLang="en-US" sz="2000" dirty="0" smtClean="0"/>
              <a:t>Two new </a:t>
            </a:r>
            <a:r>
              <a:rPr lang="en-US" altLang="en-US" sz="2000" dirty="0" err="1" smtClean="0"/>
              <a:t>TIpci</a:t>
            </a:r>
            <a:r>
              <a:rPr lang="en-US" altLang="en-US" sz="2000" dirty="0" smtClean="0"/>
              <a:t> boards were received from production and currently under testing</a:t>
            </a:r>
            <a:endParaRPr lang="en-US" altLang="en-US" sz="2000" dirty="0"/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err="1" smtClean="0"/>
              <a:t>TIpci</a:t>
            </a:r>
            <a:r>
              <a:rPr lang="en-US" altLang="en-US" sz="2000" dirty="0" smtClean="0"/>
              <a:t> was tested in servers where old version failed, and it works now, servers recognize it as standard PCI device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 smtClean="0"/>
              <a:t>Library being developed</a:t>
            </a:r>
          </a:p>
          <a:p>
            <a:pPr eaLnBrk="1" hangingPunct="1"/>
            <a:endParaRPr lang="en-US" altLang="en-US" sz="2000" dirty="0" smtClean="0"/>
          </a:p>
          <a:p>
            <a:pPr eaLnBrk="1" hangingPunct="1"/>
            <a:r>
              <a:rPr lang="en-US" altLang="en-US" sz="2000" dirty="0" smtClean="0"/>
              <a:t>More boards will be produced, then we will be able to send one to SLAC</a:t>
            </a:r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SVT readout </a:t>
            </a:r>
            <a:r>
              <a:rPr lang="en-US" altLang="en-US" sz="2000" dirty="0" smtClean="0"/>
              <a:t>have to </a:t>
            </a:r>
            <a:r>
              <a:rPr lang="en-US" altLang="en-US" sz="2000" dirty="0"/>
              <a:t>be </a:t>
            </a:r>
            <a:r>
              <a:rPr lang="en-US" altLang="en-US" sz="2000" dirty="0" smtClean="0"/>
              <a:t>adjusted </a:t>
            </a:r>
            <a:r>
              <a:rPr lang="en-US" altLang="en-US" sz="2000" dirty="0"/>
              <a:t>using new </a:t>
            </a:r>
            <a:r>
              <a:rPr lang="en-US" altLang="en-US" sz="2000" dirty="0" err="1"/>
              <a:t>TIpci</a:t>
            </a:r>
            <a:r>
              <a:rPr lang="en-US" altLang="en-US" sz="2000" dirty="0"/>
              <a:t> boards</a:t>
            </a:r>
          </a:p>
          <a:p>
            <a:pPr eaLnBrk="1" hangingPunct="1"/>
            <a:endParaRPr lang="en-US" altLang="en-US" sz="2200" dirty="0" smtClean="0"/>
          </a:p>
          <a:p>
            <a:pPr eaLnBrk="1" hangingPunct="1"/>
            <a:endParaRPr lang="en-US" altLang="en-US" sz="3600" dirty="0" smtClean="0"/>
          </a:p>
          <a:p>
            <a:pPr eaLnBrk="1" hangingPunct="1"/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0153124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2"/>
          <a:stretch/>
        </p:blipFill>
        <p:spPr>
          <a:xfrm>
            <a:off x="3447704" y="1501610"/>
            <a:ext cx="5280660" cy="19736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704" y="3475275"/>
            <a:ext cx="5280660" cy="19594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7037" y="1274671"/>
            <a:ext cx="326066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Better </a:t>
            </a:r>
            <a:r>
              <a:rPr lang="en-US" sz="1400" dirty="0" err="1"/>
              <a:t>PCIe</a:t>
            </a:r>
            <a:r>
              <a:rPr lang="en-US" sz="1400" dirty="0"/>
              <a:t> compatibility: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Xilinx </a:t>
            </a:r>
            <a:r>
              <a:rPr lang="en-US" sz="1400" dirty="0" err="1"/>
              <a:t>UltraScale</a:t>
            </a:r>
            <a:r>
              <a:rPr lang="en-US" sz="1400" dirty="0"/>
              <a:t>+ FPGA: xcku3p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 err="1"/>
              <a:t>PCIexpress</a:t>
            </a:r>
            <a:r>
              <a:rPr lang="en-US" sz="1400" dirty="0"/>
              <a:t> from gen1x1 (low power) to gen3x8 (high bandwidth)</a:t>
            </a:r>
          </a:p>
          <a:p>
            <a:r>
              <a:rPr lang="en-US" sz="1400" dirty="0"/>
              <a:t>More like a VME TI: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TI fiber#1, fiber#5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40-pin IO to the second front panel</a:t>
            </a:r>
          </a:p>
          <a:p>
            <a:pPr lvl="1"/>
            <a:r>
              <a:rPr lang="en-US" sz="1400" dirty="0"/>
              <a:t>8 outputs + 1 clock output; (LVDS, 3 optional ECL)</a:t>
            </a:r>
          </a:p>
          <a:p>
            <a:pPr lvl="1"/>
            <a:r>
              <a:rPr lang="en-US" sz="1400" dirty="0"/>
              <a:t>10 inputs + 1 clock input; (any diff. level)</a:t>
            </a:r>
          </a:p>
          <a:p>
            <a:r>
              <a:rPr lang="en-US" sz="1400" dirty="0"/>
              <a:t>More potentials: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Another 64 LVDS connection to the FPGA:  </a:t>
            </a:r>
          </a:p>
          <a:p>
            <a:pPr lvl="1"/>
            <a:r>
              <a:rPr lang="en-US" sz="1400" dirty="0"/>
              <a:t>64-channel FPGA based TDC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400" dirty="0"/>
              <a:t>USBC connector on the front panel </a:t>
            </a:r>
          </a:p>
          <a:p>
            <a:pPr lvl="1"/>
            <a:r>
              <a:rPr lang="en-US" sz="1400" dirty="0"/>
              <a:t>+5V in for standalone operation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FF0000"/>
                </a:solidFill>
              </a:rPr>
              <a:t>Two prototypes </a:t>
            </a:r>
            <a:r>
              <a:rPr lang="en-US" sz="1400" dirty="0" smtClean="0">
                <a:solidFill>
                  <a:srgbClr val="FF0000"/>
                </a:solidFill>
              </a:rPr>
              <a:t>under testing, more boards are ordered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3553C95-384A-4EE2-BFA7-F91A43DA009B}"/>
              </a:ext>
            </a:extLst>
          </p:cNvPr>
          <p:cNvSpPr txBox="1">
            <a:spLocks/>
          </p:cNvSpPr>
          <p:nvPr/>
        </p:nvSpPr>
        <p:spPr bwMode="auto">
          <a:xfrm>
            <a:off x="0" y="34925"/>
            <a:ext cx="91440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ＭＳ Ｐゴシック" charset="0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kern="0" dirty="0" smtClean="0">
                <a:ea typeface="ＭＳ Ｐゴシック" panose="020B0600070205080204" pitchFamily="34" charset="-128"/>
              </a:rPr>
              <a:t>New </a:t>
            </a:r>
            <a:r>
              <a:rPr lang="en-US" altLang="en-US" kern="0" dirty="0" err="1" smtClean="0">
                <a:ea typeface="ＭＳ Ｐゴシック" panose="020B0600070205080204" pitchFamily="34" charset="-128"/>
              </a:rPr>
              <a:t>TIpcie</a:t>
            </a:r>
            <a:r>
              <a:rPr lang="en-US" altLang="en-US" kern="0" dirty="0" smtClean="0">
                <a:ea typeface="ＭＳ Ｐゴシック" panose="020B0600070205080204" pitchFamily="34" charset="-128"/>
              </a:rPr>
              <a:t> module</a:t>
            </a:r>
            <a:endParaRPr lang="en-US" altLang="en-US" kern="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5172528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xmlns="" id="{03553C95-384A-4EE2-BFA7-F91A43DA0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925"/>
            <a:ext cx="9144000" cy="623888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DAQ Status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xmlns="" id="{9DC7554C-1451-487D-9A42-8966579A0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62000"/>
            <a:ext cx="8915400" cy="5334000"/>
          </a:xfrm>
        </p:spPr>
        <p:txBody>
          <a:bodyPr/>
          <a:lstStyle/>
          <a:p>
            <a:pPr marL="0" indent="0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en-US" altLang="en-US" sz="2000" dirty="0" smtClean="0">
                <a:ea typeface="ＭＳ Ｐゴシック" panose="020B0600070205080204" pitchFamily="34" charset="-128"/>
              </a:rPr>
              <a:t>All hardware and software on JLAB side is ready to run any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time, except new 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TIpci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 boards</a:t>
            </a:r>
            <a:endParaRPr lang="en-US" altLang="en-US" sz="2000" dirty="0" smtClean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en-US" altLang="en-US" sz="2000" dirty="0" smtClean="0">
                <a:ea typeface="ＭＳ Ｐゴシック" panose="020B0600070205080204" pitchFamily="34" charset="-128"/>
              </a:rPr>
              <a:t>SVT part is removed</a:t>
            </a:r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en-US" altLang="en-US" sz="2000" dirty="0">
                <a:ea typeface="ＭＳ Ｐゴシック" panose="020B0600070205080204" pitchFamily="34" charset="-128"/>
              </a:rPr>
              <a:t>I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ntegration </a:t>
            </a:r>
            <a:r>
              <a:rPr lang="en-US" altLang="en-US" sz="2000" dirty="0">
                <a:ea typeface="ＭＳ Ｐゴシック" panose="020B0600070205080204" pitchFamily="34" charset="-128"/>
              </a:rPr>
              <a:t>with SVT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DAQ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has to be repeated again because of new </a:t>
            </a:r>
            <a:r>
              <a:rPr lang="en-US" altLang="en-US" sz="2000" dirty="0" err="1" smtClean="0">
                <a:ea typeface="ＭＳ Ｐゴシック" panose="020B0600070205080204" pitchFamily="34" charset="-128"/>
              </a:rPr>
              <a:t>TIpcie</a:t>
            </a:r>
            <a:r>
              <a:rPr lang="en-US" altLang="en-US" sz="2000" dirty="0" smtClean="0">
                <a:ea typeface="ＭＳ Ｐゴシック" panose="020B0600070205080204" pitchFamily="34" charset="-128"/>
              </a:rPr>
              <a:t> module, it has to be discussed and planned (test setup at SLAC)</a:t>
            </a:r>
          </a:p>
          <a:p>
            <a:pPr marL="0" indent="0" eaLnBrk="1" hangingPunct="1"/>
            <a:endParaRPr lang="en-US" altLang="en-US" sz="2000" dirty="0">
              <a:solidFill>
                <a:srgbClr val="FF0000"/>
              </a:solidFill>
              <a:ea typeface="ＭＳ Ｐゴシック" panose="020B0600070205080204" pitchFamily="34" charset="-128"/>
            </a:endParaRPr>
          </a:p>
          <a:p>
            <a:pPr marL="0" indent="0" eaLnBrk="1" hangingPunct="1"/>
            <a:r>
              <a:rPr lang="en-US" altLang="en-US" sz="2000" dirty="0" smtClean="0">
                <a:ea typeface="ＭＳ Ｐゴシック" panose="020B0600070205080204" pitchFamily="34" charset="-128"/>
              </a:rPr>
              <a:t>If SVT readout performance improved we can increase overall DAQ performance (without SVT, DAQ can run &gt;30kHz)</a:t>
            </a:r>
          </a:p>
          <a:p>
            <a:pPr marL="0" indent="0" eaLnBrk="1" hangingPunct="1"/>
            <a:endParaRPr lang="en-US" altLang="en-US" sz="20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27358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FCB Jan2012 Review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noAutofit/>
      </a:bodyPr>
      <a:lstStyle>
        <a:defPPr algn="l">
          <a:defRPr sz="24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20149</TotalTime>
  <Words>373</Words>
  <Application>Microsoft Macintosh PowerPoint</Application>
  <PresentationFormat>On-screen Show (4:3)</PresentationFormat>
  <Paragraphs>64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ＭＳ Ｐゴシック</vt:lpstr>
      <vt:lpstr>Arial</vt:lpstr>
      <vt:lpstr>HFCB Jan2012 Review</vt:lpstr>
      <vt:lpstr>PowerPoint Presentation</vt:lpstr>
      <vt:lpstr>HPS DAQ &amp; Trigger Requirements</vt:lpstr>
      <vt:lpstr>HPS DAQ/Trigger Front-End Electronics</vt:lpstr>
      <vt:lpstr>HPS DAQ Status</vt:lpstr>
      <vt:lpstr>Main development for future run</vt:lpstr>
      <vt:lpstr>PowerPoint Presentation</vt:lpstr>
      <vt:lpstr>DAQ Status</vt:lpstr>
    </vt:vector>
  </TitlesOfParts>
  <Company>Jefferson Lab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CLON group FY07 plan</dc:title>
  <dc:creator>Andy Kowalski</dc:creator>
  <cp:keywords/>
  <cp:lastModifiedBy>Microsoft Office User</cp:lastModifiedBy>
  <cp:revision>1256</cp:revision>
  <cp:lastPrinted>2020-05-14T17:38:20Z</cp:lastPrinted>
  <dcterms:created xsi:type="dcterms:W3CDTF">2013-07-01T22:26:02Z</dcterms:created>
  <dcterms:modified xsi:type="dcterms:W3CDTF">2020-11-18T05:31:29Z</dcterms:modified>
</cp:coreProperties>
</file>