
<file path=[Content_Types].xml><?xml version="1.0" encoding="utf-8"?>
<Types xmlns="http://schemas.openxmlformats.org/package/2006/content-types">
  <Default Extension="xml" ContentType="application/xml"/>
  <Default Extension="(null)" ContentType="image/x-emf"/>
  <Default Extension="jpeg" ContentType="image/jpeg"/>
  <Default Extension="tiff" ContentType="image/tiff"/>
  <Default Extension="emf" ContentType="image/x-emf"/>
  <Default Extension="jpg" ContentType="image/jpeg"/>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4" r:id="rId5"/>
  </p:sldMasterIdLst>
  <p:notesMasterIdLst>
    <p:notesMasterId r:id="rId30"/>
  </p:notesMasterIdLst>
  <p:handoutMasterIdLst>
    <p:handoutMasterId r:id="rId31"/>
  </p:handoutMasterIdLst>
  <p:sldIdLst>
    <p:sldId id="291" r:id="rId6"/>
    <p:sldId id="271" r:id="rId7"/>
    <p:sldId id="269" r:id="rId8"/>
    <p:sldId id="301" r:id="rId9"/>
    <p:sldId id="302" r:id="rId10"/>
    <p:sldId id="304" r:id="rId11"/>
    <p:sldId id="305" r:id="rId12"/>
    <p:sldId id="303" r:id="rId13"/>
    <p:sldId id="319" r:id="rId14"/>
    <p:sldId id="306" r:id="rId15"/>
    <p:sldId id="307" r:id="rId16"/>
    <p:sldId id="309" r:id="rId17"/>
    <p:sldId id="308" r:id="rId18"/>
    <p:sldId id="321" r:id="rId19"/>
    <p:sldId id="310" r:id="rId20"/>
    <p:sldId id="311" r:id="rId21"/>
    <p:sldId id="313" r:id="rId22"/>
    <p:sldId id="316" r:id="rId23"/>
    <p:sldId id="322" r:id="rId24"/>
    <p:sldId id="320" r:id="rId25"/>
    <p:sldId id="283" r:id="rId26"/>
    <p:sldId id="287" r:id="rId27"/>
    <p:sldId id="288"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35"/>
    <a:srgbClr val="007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100" autoAdjust="0"/>
    <p:restoredTop sz="94660"/>
  </p:normalViewPr>
  <p:slideViewPr>
    <p:cSldViewPr snapToGrid="0">
      <p:cViewPr varScale="1">
        <p:scale>
          <a:sx n="127" d="100"/>
          <a:sy n="127" d="100"/>
        </p:scale>
        <p:origin x="640"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32A7A59-E61F-4009-9A0A-44E7F1E5CB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E02F0DED-911F-444E-897F-345769A62E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F4F35A-881C-40A9-965D-E64FF4FFB946}" type="datetimeFigureOut">
              <a:rPr lang="en-US" smtClean="0"/>
              <a:t>11/11/20</a:t>
            </a:fld>
            <a:endParaRPr lang="en-US"/>
          </a:p>
        </p:txBody>
      </p:sp>
      <p:sp>
        <p:nvSpPr>
          <p:cNvPr id="4" name="Footer Placeholder 3">
            <a:extLst>
              <a:ext uri="{FF2B5EF4-FFF2-40B4-BE49-F238E27FC236}">
                <a16:creationId xmlns="" xmlns:a16="http://schemas.microsoft.com/office/drawing/2014/main" id="{F31E1E3E-518C-4DB4-86DC-97B09DA745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933778BF-4CC9-4997-A673-C252E5574D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B3E766-6991-4FF7-8FF7-BCEA794B841A}" type="slidenum">
              <a:rPr lang="en-US" smtClean="0"/>
              <a:t>‹#›</a:t>
            </a:fld>
            <a:endParaRPr lang="en-US"/>
          </a:p>
        </p:txBody>
      </p:sp>
    </p:spTree>
    <p:extLst>
      <p:ext uri="{BB962C8B-B14F-4D97-AF65-F5344CB8AC3E}">
        <p14:creationId xmlns:p14="http://schemas.microsoft.com/office/powerpoint/2010/main" val="3467726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49611-5128-4226-B726-FC29716B1FDA}" type="datetimeFigureOut">
              <a:rPr lang="en-US" smtClean="0"/>
              <a:t>11/11/20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2AF9D-5F2D-485F-8F14-A978CC9FCDFE}" type="slidenum">
              <a:rPr lang="en-US" smtClean="0"/>
              <a:t>‹#›</a:t>
            </a:fld>
            <a:endParaRPr lang="en-US"/>
          </a:p>
        </p:txBody>
      </p:sp>
    </p:spTree>
    <p:extLst>
      <p:ext uri="{BB962C8B-B14F-4D97-AF65-F5344CB8AC3E}">
        <p14:creationId xmlns:p14="http://schemas.microsoft.com/office/powerpoint/2010/main" val="950070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4A1AC0-00B8-0E41-8C9F-267DDEEF116A}" type="slidenum">
              <a:rPr lang="en-US" smtClean="0"/>
              <a:pPr/>
              <a:t>3</a:t>
            </a:fld>
            <a:endParaRPr lang="en-US"/>
          </a:p>
        </p:txBody>
      </p:sp>
    </p:spTree>
    <p:extLst>
      <p:ext uri="{BB962C8B-B14F-4D97-AF65-F5344CB8AC3E}">
        <p14:creationId xmlns:p14="http://schemas.microsoft.com/office/powerpoint/2010/main" val="172515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 Id="rId3"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DAA810-4EEC-4D0F-B163-DFC963816F74}"/>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 xmlns:a16="http://schemas.microsoft.com/office/drawing/2014/main" id="{61FB6233-FC4F-4628-BA1D-2782F6494517}"/>
              </a:ext>
            </a:extLst>
          </p:cNvPr>
          <p:cNvSpPr>
            <a:spLocks noGrp="1"/>
          </p:cNvSpPr>
          <p:nvPr>
            <p:ph type="ftr" sz="quarter" idx="10"/>
          </p:nvPr>
        </p:nvSpPr>
        <p:spPr/>
        <p:txBody>
          <a:bodyPr/>
          <a:lstStyle/>
          <a:p>
            <a:r>
              <a:rPr lang="en-US" noProof="0"/>
              <a:t>Talk Title Here</a:t>
            </a:r>
          </a:p>
        </p:txBody>
      </p:sp>
      <p:sp>
        <p:nvSpPr>
          <p:cNvPr id="7" name="Slide Number Placeholder 6">
            <a:extLst>
              <a:ext uri="{FF2B5EF4-FFF2-40B4-BE49-F238E27FC236}">
                <a16:creationId xmlns="" xmlns:a16="http://schemas.microsoft.com/office/drawing/2014/main" id="{F4A1D367-A9C7-46F9-B78E-724D1BEC0650}"/>
              </a:ext>
            </a:extLst>
          </p:cNvPr>
          <p:cNvSpPr>
            <a:spLocks noGrp="1"/>
          </p:cNvSpPr>
          <p:nvPr>
            <p:ph type="sldNum" sz="quarter" idx="11"/>
          </p:nvPr>
        </p:nvSpPr>
        <p:spPr/>
        <p:txBody>
          <a:bodyPr/>
          <a:lstStyle/>
          <a:p>
            <a:fld id="{83ADE164-D45A-44D8-82C5-2E0962BB70DA}" type="slidenum">
              <a:rPr lang="en-US" noProof="0" smtClean="0"/>
              <a:t>‹#›</a:t>
            </a:fld>
            <a:endParaRPr lang="en-US" noProof="0"/>
          </a:p>
        </p:txBody>
      </p:sp>
    </p:spTree>
    <p:extLst>
      <p:ext uri="{BB962C8B-B14F-4D97-AF65-F5344CB8AC3E}">
        <p14:creationId xmlns:p14="http://schemas.microsoft.com/office/powerpoint/2010/main" val="322178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891" y="1354448"/>
            <a:ext cx="5531708" cy="4993301"/>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10" name="Picture Placeholder 9"/>
          <p:cNvSpPr>
            <a:spLocks noGrp="1"/>
          </p:cNvSpPr>
          <p:nvPr>
            <p:ph type="pic" sz="quarter" idx="13"/>
          </p:nvPr>
        </p:nvSpPr>
        <p:spPr>
          <a:xfrm>
            <a:off x="6248401" y="1354447"/>
            <a:ext cx="5448300" cy="2381250"/>
          </a:xfrm>
          <a:solidFill>
            <a:schemeClr val="accent2"/>
          </a:solid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6248401" y="3966497"/>
            <a:ext cx="5448300" cy="2381250"/>
          </a:xfrm>
          <a:solidFill>
            <a:schemeClr val="accent2"/>
          </a:solidFill>
        </p:spPr>
        <p:txBody>
          <a:bodyPr/>
          <a:lstStyle/>
          <a:p>
            <a:r>
              <a:rPr lang="en-US" smtClean="0"/>
              <a:t>Drag picture to placeholder or click icon to add</a:t>
            </a:r>
            <a:endParaRPr lang="en-US"/>
          </a:p>
        </p:txBody>
      </p:sp>
      <p:pic>
        <p:nvPicPr>
          <p:cNvPr id="12" name="Picture 11" descr="CLAS-color-lo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555" y="6387501"/>
            <a:ext cx="1173445" cy="470499"/>
          </a:xfrm>
          <a:prstGeom prst="rect">
            <a:avLst/>
          </a:prstGeom>
        </p:spPr>
      </p:pic>
      <p:pic>
        <p:nvPicPr>
          <p:cNvPr id="13" name="Picture 12"/>
          <p:cNvPicPr>
            <a:picLocks noChangeAspect="1"/>
          </p:cNvPicPr>
          <p:nvPr userDrawn="1"/>
        </p:nvPicPr>
        <p:blipFill>
          <a:blip r:embed="rId3"/>
          <a:stretch>
            <a:fillRect/>
          </a:stretch>
        </p:blipFill>
        <p:spPr>
          <a:xfrm>
            <a:off x="0" y="1"/>
            <a:ext cx="12192000" cy="1167319"/>
          </a:xfrm>
          <a:prstGeom prst="rect">
            <a:avLst/>
          </a:prstGeom>
        </p:spPr>
      </p:pic>
      <p:sp>
        <p:nvSpPr>
          <p:cNvPr id="14" name="Title 1"/>
          <p:cNvSpPr>
            <a:spLocks noGrp="1"/>
          </p:cNvSpPr>
          <p:nvPr>
            <p:ph type="title"/>
          </p:nvPr>
        </p:nvSpPr>
        <p:spPr>
          <a:xfrm>
            <a:off x="411894" y="539373"/>
            <a:ext cx="11285837" cy="487490"/>
          </a:xfrm>
        </p:spPr>
        <p:txBody>
          <a:bodyPr>
            <a:noAutofit/>
          </a:bodyPr>
          <a:lstStyle>
            <a:lvl1pPr>
              <a:defRPr sz="3600" b="1" cap="none" baseline="0">
                <a:latin typeface="Arial"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6022" y="1354449"/>
            <a:ext cx="5531708" cy="499330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10" name="Picture Placeholder 9"/>
          <p:cNvSpPr>
            <a:spLocks noGrp="1"/>
          </p:cNvSpPr>
          <p:nvPr>
            <p:ph type="pic" sz="quarter" idx="13"/>
          </p:nvPr>
        </p:nvSpPr>
        <p:spPr>
          <a:xfrm>
            <a:off x="411891" y="1354449"/>
            <a:ext cx="5448300" cy="2381250"/>
          </a:xfrm>
          <a:solidFill>
            <a:schemeClr val="accent2"/>
          </a:solid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411891" y="3966499"/>
            <a:ext cx="5448300" cy="2381250"/>
          </a:xfrm>
          <a:solidFill>
            <a:schemeClr val="accent2"/>
          </a:solidFill>
        </p:spPr>
        <p:txBody>
          <a:bodyPr/>
          <a:lstStyle/>
          <a:p>
            <a:r>
              <a:rPr lang="en-US" smtClean="0"/>
              <a:t>Drag picture to placeholder or click icon to add</a:t>
            </a:r>
            <a:endParaRPr lang="en-US"/>
          </a:p>
        </p:txBody>
      </p:sp>
      <p:pic>
        <p:nvPicPr>
          <p:cNvPr id="12" name="Picture 11" descr="CLAS-color-lo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555" y="6387501"/>
            <a:ext cx="1173445" cy="470499"/>
          </a:xfrm>
          <a:prstGeom prst="rect">
            <a:avLst/>
          </a:prstGeom>
        </p:spPr>
      </p:pic>
      <p:pic>
        <p:nvPicPr>
          <p:cNvPr id="13" name="Picture 12"/>
          <p:cNvPicPr>
            <a:picLocks noChangeAspect="1"/>
          </p:cNvPicPr>
          <p:nvPr userDrawn="1"/>
        </p:nvPicPr>
        <p:blipFill>
          <a:blip r:embed="rId3"/>
          <a:stretch>
            <a:fillRect/>
          </a:stretch>
        </p:blipFill>
        <p:spPr>
          <a:xfrm>
            <a:off x="0" y="1"/>
            <a:ext cx="12192000" cy="1167319"/>
          </a:xfrm>
          <a:prstGeom prst="rect">
            <a:avLst/>
          </a:prstGeom>
        </p:spPr>
      </p:pic>
      <p:sp>
        <p:nvSpPr>
          <p:cNvPr id="14" name="Title 1"/>
          <p:cNvSpPr>
            <a:spLocks noGrp="1"/>
          </p:cNvSpPr>
          <p:nvPr>
            <p:ph type="title"/>
          </p:nvPr>
        </p:nvSpPr>
        <p:spPr>
          <a:xfrm>
            <a:off x="411894" y="539373"/>
            <a:ext cx="11285837" cy="487490"/>
          </a:xfrm>
        </p:spPr>
        <p:txBody>
          <a:bodyPr>
            <a:noAutofit/>
          </a:bodyPr>
          <a:lstStyle>
            <a:lvl1pPr>
              <a:defRPr sz="3600" b="1" cap="none" baseline="0">
                <a:latin typeface="Arial"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891" y="3735422"/>
            <a:ext cx="5531708" cy="2612327"/>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10" name="Picture Placeholder 9"/>
          <p:cNvSpPr>
            <a:spLocks noGrp="1"/>
          </p:cNvSpPr>
          <p:nvPr>
            <p:ph type="pic" sz="quarter" idx="13"/>
          </p:nvPr>
        </p:nvSpPr>
        <p:spPr>
          <a:xfrm>
            <a:off x="411891" y="1263272"/>
            <a:ext cx="5531708"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6164993" y="3735421"/>
            <a:ext cx="5531708" cy="261232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6164993" y="1263272"/>
            <a:ext cx="5531708" cy="2381250"/>
          </a:xfrm>
          <a:solidFill>
            <a:schemeClr val="accent2"/>
          </a:solidFill>
        </p:spPr>
        <p:txBody>
          <a:bodyPr/>
          <a:lstStyle/>
          <a:p>
            <a:r>
              <a:rPr lang="en-US" smtClean="0"/>
              <a:t>Drag picture to placeholder or click icon to add</a:t>
            </a:r>
            <a:endParaRPr lang="en-US"/>
          </a:p>
        </p:txBody>
      </p:sp>
      <p:pic>
        <p:nvPicPr>
          <p:cNvPr id="13" name="Picture 12" descr="CLAS-color-lo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555" y="6387501"/>
            <a:ext cx="1173445" cy="470499"/>
          </a:xfrm>
          <a:prstGeom prst="rect">
            <a:avLst/>
          </a:prstGeom>
        </p:spPr>
      </p:pic>
      <p:pic>
        <p:nvPicPr>
          <p:cNvPr id="14" name="Picture 13"/>
          <p:cNvPicPr>
            <a:picLocks noChangeAspect="1"/>
          </p:cNvPicPr>
          <p:nvPr userDrawn="1"/>
        </p:nvPicPr>
        <p:blipFill>
          <a:blip r:embed="rId3"/>
          <a:stretch>
            <a:fillRect/>
          </a:stretch>
        </p:blipFill>
        <p:spPr>
          <a:xfrm>
            <a:off x="0" y="1"/>
            <a:ext cx="12192000" cy="1167319"/>
          </a:xfrm>
          <a:prstGeom prst="rect">
            <a:avLst/>
          </a:prstGeom>
        </p:spPr>
      </p:pic>
      <p:sp>
        <p:nvSpPr>
          <p:cNvPr id="15" name="Title 1"/>
          <p:cNvSpPr>
            <a:spLocks noGrp="1"/>
          </p:cNvSpPr>
          <p:nvPr>
            <p:ph type="title"/>
          </p:nvPr>
        </p:nvSpPr>
        <p:spPr>
          <a:xfrm>
            <a:off x="411894" y="539373"/>
            <a:ext cx="11285837" cy="487490"/>
          </a:xfrm>
        </p:spPr>
        <p:txBody>
          <a:bodyPr>
            <a:noAutofit/>
          </a:bodyPr>
          <a:lstStyle>
            <a:lvl1pPr>
              <a:defRPr sz="3600" b="1" cap="none" baseline="0">
                <a:latin typeface="Arial"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891" y="1382107"/>
            <a:ext cx="5531708" cy="2465321"/>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10" name="Picture Placeholder 9"/>
          <p:cNvSpPr>
            <a:spLocks noGrp="1"/>
          </p:cNvSpPr>
          <p:nvPr>
            <p:ph type="pic" sz="quarter" idx="13"/>
          </p:nvPr>
        </p:nvSpPr>
        <p:spPr>
          <a:xfrm>
            <a:off x="411891" y="3966757"/>
            <a:ext cx="5531708"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6164993" y="1382106"/>
            <a:ext cx="5531708" cy="246532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9"/>
          <p:cNvSpPr>
            <a:spLocks noGrp="1"/>
          </p:cNvSpPr>
          <p:nvPr>
            <p:ph type="pic" sz="quarter" idx="15"/>
          </p:nvPr>
        </p:nvSpPr>
        <p:spPr>
          <a:xfrm>
            <a:off x="6164993" y="3966757"/>
            <a:ext cx="5531708" cy="2381250"/>
          </a:xfrm>
          <a:solidFill>
            <a:schemeClr val="accent2"/>
          </a:solidFill>
        </p:spPr>
        <p:txBody>
          <a:bodyPr/>
          <a:lstStyle/>
          <a:p>
            <a:r>
              <a:rPr lang="en-US" smtClean="0"/>
              <a:t>Drag picture to placeholder or click icon to add</a:t>
            </a:r>
            <a:endParaRPr lang="en-US"/>
          </a:p>
        </p:txBody>
      </p:sp>
      <p:pic>
        <p:nvPicPr>
          <p:cNvPr id="13" name="Picture 12" descr="CLAS-color-lo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555" y="6387501"/>
            <a:ext cx="1173445" cy="470499"/>
          </a:xfrm>
          <a:prstGeom prst="rect">
            <a:avLst/>
          </a:prstGeom>
        </p:spPr>
      </p:pic>
      <p:pic>
        <p:nvPicPr>
          <p:cNvPr id="14" name="Picture 13"/>
          <p:cNvPicPr>
            <a:picLocks noChangeAspect="1"/>
          </p:cNvPicPr>
          <p:nvPr userDrawn="1"/>
        </p:nvPicPr>
        <p:blipFill>
          <a:blip r:embed="rId3"/>
          <a:stretch>
            <a:fillRect/>
          </a:stretch>
        </p:blipFill>
        <p:spPr>
          <a:xfrm>
            <a:off x="0" y="1"/>
            <a:ext cx="12192000" cy="1167319"/>
          </a:xfrm>
          <a:prstGeom prst="rect">
            <a:avLst/>
          </a:prstGeom>
        </p:spPr>
      </p:pic>
      <p:sp>
        <p:nvSpPr>
          <p:cNvPr id="15" name="Title 1"/>
          <p:cNvSpPr>
            <a:spLocks noGrp="1"/>
          </p:cNvSpPr>
          <p:nvPr>
            <p:ph type="title"/>
          </p:nvPr>
        </p:nvSpPr>
        <p:spPr>
          <a:xfrm>
            <a:off x="411894" y="539373"/>
            <a:ext cx="11285837" cy="487490"/>
          </a:xfrm>
        </p:spPr>
        <p:txBody>
          <a:bodyPr>
            <a:noAutofit/>
          </a:bodyPr>
          <a:lstStyle>
            <a:lvl1pPr>
              <a:defRPr sz="3600" b="1" cap="none" baseline="0">
                <a:latin typeface="Arial"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9" y="2941864"/>
            <a:ext cx="5678108" cy="4258581"/>
          </a:xfrm>
          <a:prstGeom prst="rect">
            <a:avLst/>
          </a:prstGeom>
        </p:spPr>
      </p:pic>
      <p:sp>
        <p:nvSpPr>
          <p:cNvPr id="2" name="Title 1"/>
          <p:cNvSpPr>
            <a:spLocks noGrp="1"/>
          </p:cNvSpPr>
          <p:nvPr>
            <p:ph type="ctrTitle" hasCustomPrompt="1"/>
          </p:nvPr>
        </p:nvSpPr>
        <p:spPr>
          <a:xfrm>
            <a:off x="443182" y="505595"/>
            <a:ext cx="7699333" cy="617838"/>
          </a:xfrm>
        </p:spPr>
        <p:txBody>
          <a:bodyPr anchor="b">
            <a:noAutofit/>
          </a:bodyPr>
          <a:lstStyle>
            <a:lvl1pPr algn="l">
              <a:defRPr sz="3000" b="1" cap="none" baseline="0">
                <a:latin typeface="Arial" charset="0"/>
              </a:defRPr>
            </a:lvl1pPr>
          </a:lstStyle>
          <a:p>
            <a:r>
              <a:rPr lang="en-US" smtClean="0"/>
              <a:t>Questions?</a:t>
            </a:r>
            <a:endParaRPr lang="en-US" dirty="0"/>
          </a:p>
        </p:txBody>
      </p:sp>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8142515" y="849093"/>
            <a:ext cx="3864428"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14" name="Text Placeholder 14"/>
          <p:cNvSpPr>
            <a:spLocks noGrp="1"/>
          </p:cNvSpPr>
          <p:nvPr>
            <p:ph type="body" sz="quarter" idx="16" hasCustomPrompt="1"/>
          </p:nvPr>
        </p:nvSpPr>
        <p:spPr>
          <a:xfrm>
            <a:off x="8142515" y="156701"/>
            <a:ext cx="3864428"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424851" y="1726358"/>
            <a:ext cx="5464323"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descr="CLAS-color-low.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96435" y="6097964"/>
            <a:ext cx="1895565" cy="760036"/>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E03F496-4057-4675-A37D-9E362CF934CF}"/>
              </a:ext>
            </a:extLst>
          </p:cNvPr>
          <p:cNvSpPr>
            <a:spLocks noGrp="1"/>
          </p:cNvSpPr>
          <p:nvPr>
            <p:ph type="dt" sz="half" idx="10"/>
          </p:nvPr>
        </p:nvSpPr>
        <p:spPr>
          <a:xfrm>
            <a:off x="609562" y="6246923"/>
            <a:ext cx="2840124" cy="472394"/>
          </a:xfrm>
        </p:spPr>
        <p:txBody>
          <a:bodyPr/>
          <a:lstStyle/>
          <a:p>
            <a:endParaRPr lang="en-US">
              <a:solidFill>
                <a:srgbClr val="000000">
                  <a:tint val="75000"/>
                </a:srgbClr>
              </a:solidFill>
            </a:endParaRPr>
          </a:p>
        </p:txBody>
      </p:sp>
      <p:sp>
        <p:nvSpPr>
          <p:cNvPr id="3" name="Footer Placeholder 2">
            <a:extLst>
              <a:ext uri="{FF2B5EF4-FFF2-40B4-BE49-F238E27FC236}">
                <a16:creationId xmlns:a16="http://schemas.microsoft.com/office/drawing/2014/main" xmlns="" id="{589F8A41-B370-4228-9EC4-C26961BAAC31}"/>
              </a:ext>
            </a:extLst>
          </p:cNvPr>
          <p:cNvSpPr>
            <a:spLocks noGrp="1"/>
          </p:cNvSpPr>
          <p:nvPr>
            <p:ph type="ftr" sz="quarter" idx="11"/>
          </p:nvPr>
        </p:nvSpPr>
        <p:spPr>
          <a:xfrm>
            <a:off x="4169406" y="6246923"/>
            <a:ext cx="3864189" cy="472394"/>
          </a:xfrm>
        </p:spPr>
        <p:txBody>
          <a:bodyPr/>
          <a:lstStyle/>
          <a:p>
            <a:endParaRPr lang="en-US">
              <a:solidFill>
                <a:srgbClr val="000000">
                  <a:tint val="75000"/>
                </a:srgbClr>
              </a:solidFill>
            </a:endParaRPr>
          </a:p>
        </p:txBody>
      </p:sp>
      <p:sp>
        <p:nvSpPr>
          <p:cNvPr id="4" name="Slide Number Placeholder 3">
            <a:extLst>
              <a:ext uri="{FF2B5EF4-FFF2-40B4-BE49-F238E27FC236}">
                <a16:creationId xmlns:a16="http://schemas.microsoft.com/office/drawing/2014/main" xmlns="" id="{6A8EC6CE-D57A-4A42-8428-CC699C8EC4CF}"/>
              </a:ext>
            </a:extLst>
          </p:cNvPr>
          <p:cNvSpPr>
            <a:spLocks noGrp="1"/>
          </p:cNvSpPr>
          <p:nvPr>
            <p:ph type="sldNum" sz="quarter" idx="12"/>
          </p:nvPr>
        </p:nvSpPr>
        <p:spPr>
          <a:xfrm>
            <a:off x="8741123" y="6246923"/>
            <a:ext cx="2840124" cy="472394"/>
          </a:xfrm>
        </p:spPr>
        <p:txBody>
          <a:bodyPr/>
          <a:lstStyle/>
          <a:p>
            <a:fld id="{3573A6E1-06D2-4584-AD6B-74C3CA1FC91D}" type="slidenum">
              <a:rPr>
                <a:solidFill>
                  <a:srgbClr val="000000">
                    <a:tint val="75000"/>
                  </a:srgbClr>
                </a:solidFill>
              </a:rPr>
              <a:pPr/>
              <a:t>‹#›</a:t>
            </a:fld>
            <a:endParaRPr lang="en-US">
              <a:solidFill>
                <a:srgbClr val="000000">
                  <a:tint val="75000"/>
                </a:srgbClr>
              </a:solidFill>
            </a:endParaRPr>
          </a:p>
        </p:txBody>
      </p:sp>
    </p:spTree>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2567C6-F965-FA4C-AA68-AE77C7319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E7788E-7DA8-7F4D-BD74-8A25A81487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xmlns="" id="{490EB056-5E82-5842-83F5-02B6A7349C5E}"/>
              </a:ext>
            </a:extLst>
          </p:cNvPr>
          <p:cNvSpPr>
            <a:spLocks noGrp="1"/>
          </p:cNvSpPr>
          <p:nvPr>
            <p:ph type="ftr" sz="quarter" idx="10"/>
          </p:nvPr>
        </p:nvSpPr>
        <p:spPr/>
        <p:txBody>
          <a:bodyPr/>
          <a:lstStyle>
            <a:lvl1pPr>
              <a:defRPr/>
            </a:lvl1pPr>
          </a:lstStyle>
          <a:p>
            <a:endParaRPr lang="en-US">
              <a:solidFill>
                <a:srgbClr val="000000">
                  <a:tint val="75000"/>
                </a:srgbClr>
              </a:solidFill>
            </a:endParaRPr>
          </a:p>
        </p:txBody>
      </p:sp>
      <p:sp>
        <p:nvSpPr>
          <p:cNvPr id="5" name="Date Placeholder 4">
            <a:extLst>
              <a:ext uri="{FF2B5EF4-FFF2-40B4-BE49-F238E27FC236}">
                <a16:creationId xmlns:a16="http://schemas.microsoft.com/office/drawing/2014/main" xmlns="" id="{75396C67-86C6-EA48-BBDD-93745C0A13D1}"/>
              </a:ext>
            </a:extLst>
          </p:cNvPr>
          <p:cNvSpPr>
            <a:spLocks noGrp="1"/>
          </p:cNvSpPr>
          <p:nvPr>
            <p:ph type="dt" sz="half" idx="11"/>
          </p:nvPr>
        </p:nvSpPr>
        <p:spPr/>
        <p:txBody>
          <a:bodyPr/>
          <a:lstStyle>
            <a:lvl1pPr>
              <a:defRPr/>
            </a:lvl1pPr>
          </a:lstStyle>
          <a:p>
            <a:fld id="{33CE7438-147E-9845-B3A3-C7EEF0174FA8}" type="datetimeFigureOut">
              <a:rPr lang="en-US" smtClean="0">
                <a:solidFill>
                  <a:srgbClr val="000000">
                    <a:tint val="75000"/>
                  </a:srgbClr>
                </a:solidFill>
              </a:rPr>
              <a:pPr/>
              <a:t>11/11/20</a:t>
            </a:fld>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xmlns="" id="{0EB09FBB-9EFA-4C4A-B628-79E35A34993A}"/>
              </a:ext>
            </a:extLst>
          </p:cNvPr>
          <p:cNvSpPr>
            <a:spLocks noGrp="1"/>
          </p:cNvSpPr>
          <p:nvPr>
            <p:ph type="sldNum" sz="quarter" idx="12"/>
          </p:nvPr>
        </p:nvSpPr>
        <p:spPr/>
        <p:txBody>
          <a:bodyPr/>
          <a:lstStyle>
            <a:lvl1pPr>
              <a:defRPr/>
            </a:lvl1pPr>
          </a:lstStyle>
          <a:p>
            <a:fld id="{532E312C-1C75-D346-AA3A-E5EA89F06FB4}"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9F2F40-6323-48FB-8ED4-28307B927D12}" type="datetimeFigureOut">
              <a:rPr lang="en-US" smtClean="0">
                <a:solidFill>
                  <a:srgbClr val="000000">
                    <a:tint val="75000"/>
                  </a:srgbClr>
                </a:solidFill>
              </a:rPr>
              <a:pPr/>
              <a:t>11/11/20</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6DC9BB7-60BD-426E-9287-B48998BE730F}"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solidFill>
                  <a:srgbClr val="000000">
                    <a:tint val="75000"/>
                  </a:srgbClr>
                </a:solidFill>
              </a:rPr>
              <a:pPr/>
              <a:t>‹#›</a:t>
            </a:fld>
            <a:endParaRPr>
              <a:solidFill>
                <a:srgbClr val="000000">
                  <a:tint val="75000"/>
                </a:srgbClr>
              </a:solidFill>
            </a:endParaRPr>
          </a:p>
        </p:txBody>
      </p:sp>
    </p:spTree>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7" y="6407801"/>
            <a:ext cx="1772067" cy="430392"/>
          </a:xfrm>
          <a:prstGeom prst="rect">
            <a:avLst/>
          </a:prstGeom>
        </p:spPr>
      </p:pic>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689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8732" y="685800"/>
            <a:ext cx="109728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435" tIns="45718" rIns="91435" bIns="45718"/>
          <a:lstStyle/>
          <a:p>
            <a:endParaRPr lang="en-US"/>
          </a:p>
        </p:txBody>
      </p:sp>
      <p:sp>
        <p:nvSpPr>
          <p:cNvPr id="5" name="Footer Placeholder 4"/>
          <p:cNvSpPr>
            <a:spLocks noGrp="1"/>
          </p:cNvSpPr>
          <p:nvPr>
            <p:ph type="ftr" sz="quarter" idx="11"/>
          </p:nvPr>
        </p:nvSpPr>
        <p:spPr/>
        <p:txBody>
          <a:bodyPr lIns="91435" tIns="45718" rIns="91435" bIns="45718"/>
          <a:lstStyle/>
          <a:p>
            <a:endParaRPr lang="en-US"/>
          </a:p>
        </p:txBody>
      </p:sp>
      <p:sp>
        <p:nvSpPr>
          <p:cNvPr id="6" name="Slide Number Placeholder 5"/>
          <p:cNvSpPr>
            <a:spLocks noGrp="1"/>
          </p:cNvSpPr>
          <p:nvPr>
            <p:ph type="sldNum" sz="quarter" idx="12"/>
          </p:nvPr>
        </p:nvSpPr>
        <p:spPr>
          <a:xfrm>
            <a:off x="11035915" y="6553200"/>
            <a:ext cx="648085" cy="304800"/>
          </a:xfrm>
          <a:prstGeom prst="rect">
            <a:avLst/>
          </a:prstGeom>
        </p:spPr>
        <p:txBody>
          <a:bodyPr lIns="91435" tIns="45718" rIns="91435" bIns="45718"/>
          <a:lstStyle/>
          <a:p>
            <a:fld id="{66D3942C-BD50-4FC2-A952-1F84E0E6FA11}" type="slidenum">
              <a:rPr lang="en-US" smtClean="0"/>
              <a:t>‹#›</a:t>
            </a:fld>
            <a:endParaRPr lang="en-US"/>
          </a:p>
        </p:txBody>
      </p:sp>
    </p:spTree>
    <p:extLst>
      <p:ext uri="{BB962C8B-B14F-4D97-AF65-F5344CB8AC3E}">
        <p14:creationId xmlns:p14="http://schemas.microsoft.com/office/powerpoint/2010/main" val="435987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94070667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9" y="2941864"/>
            <a:ext cx="5678108" cy="4258581"/>
          </a:xfrm>
          <a:prstGeom prst="rect">
            <a:avLst/>
          </a:prstGeom>
        </p:spPr>
      </p:pic>
      <p:sp>
        <p:nvSpPr>
          <p:cNvPr id="2" name="Title 1"/>
          <p:cNvSpPr>
            <a:spLocks noGrp="1"/>
          </p:cNvSpPr>
          <p:nvPr>
            <p:ph type="ctrTitle" hasCustomPrompt="1"/>
          </p:nvPr>
        </p:nvSpPr>
        <p:spPr>
          <a:xfrm>
            <a:off x="430969" y="1745944"/>
            <a:ext cx="5414660" cy="3184812"/>
          </a:xfrm>
        </p:spPr>
        <p:txBody>
          <a:bodyPr anchor="b">
            <a:noAutofit/>
          </a:bodyPr>
          <a:lstStyle>
            <a:lvl1pPr algn="l">
              <a:defRPr sz="3000" b="1" cap="none" baseline="0">
                <a:solidFill>
                  <a:srgbClr val="AE0A24"/>
                </a:solidFill>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430969" y="700391"/>
            <a:ext cx="11309705" cy="457590"/>
          </a:xfrm>
        </p:spPr>
        <p:txBody>
          <a:bodyPr>
            <a:normAutofit/>
          </a:bodyPr>
          <a:lstStyle>
            <a:lvl1pPr marL="0" indent="0" algn="l">
              <a:lnSpc>
                <a:spcPct val="100000"/>
              </a:lnSpc>
              <a:buNone/>
              <a:defRPr sz="2200" baseline="0">
                <a:solidFill>
                  <a:schemeClr val="tx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443183" y="5126730"/>
            <a:ext cx="5402445"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444325" y="5611327"/>
            <a:ext cx="2743200" cy="365125"/>
          </a:xfrm>
        </p:spPr>
        <p:txBody>
          <a:bodyPr/>
          <a:lstStyle>
            <a:lvl1pPr>
              <a:defRPr>
                <a:solidFill>
                  <a:schemeClr val="tx1"/>
                </a:solidFill>
              </a:defRPr>
            </a:lvl1pPr>
          </a:lstStyle>
          <a:p>
            <a:fld id="{BDC57488-3539-8349-95E7-E0E3D7B2EDB0}" type="datetime2">
              <a:rPr lang="en-US" smtClean="0">
                <a:solidFill>
                  <a:srgbClr val="000000"/>
                </a:solidFill>
              </a:rPr>
              <a:pPr/>
              <a:t>Wednesday, November 11, 2020</a:t>
            </a:fld>
            <a:endParaRPr lang="en-US" dirty="0">
              <a:solidFill>
                <a:srgbClr val="000000"/>
              </a:solidFill>
            </a:endParaRPr>
          </a:p>
        </p:txBody>
      </p:sp>
      <p:pic>
        <p:nvPicPr>
          <p:cNvPr id="13" name="Picture 12" descr="CLAS-color-low.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96435" y="6097964"/>
            <a:ext cx="1895565" cy="760036"/>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1026863"/>
          </a:xfrm>
          <a:prstGeom prst="rect">
            <a:avLst/>
          </a:prstGeom>
        </p:spPr>
      </p:pic>
      <p:sp>
        <p:nvSpPr>
          <p:cNvPr id="2" name="Title 1"/>
          <p:cNvSpPr>
            <a:spLocks noGrp="1"/>
          </p:cNvSpPr>
          <p:nvPr>
            <p:ph type="title"/>
          </p:nvPr>
        </p:nvSpPr>
        <p:spPr>
          <a:xfrm>
            <a:off x="411892" y="408633"/>
            <a:ext cx="11285837" cy="487490"/>
          </a:xfrm>
        </p:spPr>
        <p:txBody>
          <a:bodyPr>
            <a:noAutofit/>
          </a:bodyPr>
          <a:lstStyle>
            <a:lvl1pPr>
              <a:defRPr sz="36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11892" y="1354089"/>
            <a:ext cx="11285837" cy="4993659"/>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descr="CLAS-color-low.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555" y="6387501"/>
            <a:ext cx="1173445" cy="470499"/>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891" y="1391444"/>
            <a:ext cx="5531708" cy="495630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8" name="Content Placeholder 2"/>
          <p:cNvSpPr>
            <a:spLocks noGrp="1"/>
          </p:cNvSpPr>
          <p:nvPr>
            <p:ph idx="13"/>
          </p:nvPr>
        </p:nvSpPr>
        <p:spPr>
          <a:xfrm>
            <a:off x="6248401" y="1391443"/>
            <a:ext cx="5449329" cy="495630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CLAS-color-lo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555" y="6387501"/>
            <a:ext cx="1173445" cy="470499"/>
          </a:xfrm>
          <a:prstGeom prst="rect">
            <a:avLst/>
          </a:prstGeom>
        </p:spPr>
      </p:pic>
      <p:pic>
        <p:nvPicPr>
          <p:cNvPr id="11" name="Picture 10"/>
          <p:cNvPicPr>
            <a:picLocks noChangeAspect="1"/>
          </p:cNvPicPr>
          <p:nvPr userDrawn="1"/>
        </p:nvPicPr>
        <p:blipFill>
          <a:blip r:embed="rId3"/>
          <a:stretch>
            <a:fillRect/>
          </a:stretch>
        </p:blipFill>
        <p:spPr>
          <a:xfrm>
            <a:off x="0" y="1"/>
            <a:ext cx="12192000" cy="1167319"/>
          </a:xfrm>
          <a:prstGeom prst="rect">
            <a:avLst/>
          </a:prstGeom>
        </p:spPr>
      </p:pic>
      <p:sp>
        <p:nvSpPr>
          <p:cNvPr id="12" name="Title 1"/>
          <p:cNvSpPr>
            <a:spLocks noGrp="1"/>
          </p:cNvSpPr>
          <p:nvPr>
            <p:ph type="title"/>
          </p:nvPr>
        </p:nvSpPr>
        <p:spPr>
          <a:xfrm>
            <a:off x="411894" y="539373"/>
            <a:ext cx="11285837" cy="487490"/>
          </a:xfrm>
        </p:spPr>
        <p:txBody>
          <a:bodyPr>
            <a:noAutofit/>
          </a:bodyPr>
          <a:lstStyle>
            <a:lvl1pPr>
              <a:defRPr sz="3600" b="1" cap="none" baseline="0">
                <a:latin typeface="Arial"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891" y="1372767"/>
            <a:ext cx="5531708" cy="497498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10" name="Picture Placeholder 9"/>
          <p:cNvSpPr>
            <a:spLocks noGrp="1"/>
          </p:cNvSpPr>
          <p:nvPr>
            <p:ph type="pic" sz="quarter" idx="13"/>
          </p:nvPr>
        </p:nvSpPr>
        <p:spPr>
          <a:xfrm>
            <a:off x="6164993" y="1372767"/>
            <a:ext cx="5531708" cy="2175802"/>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6164993" y="3632697"/>
            <a:ext cx="5531708" cy="271505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descr="CLAS-color-lo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555" y="6387501"/>
            <a:ext cx="1173445" cy="470499"/>
          </a:xfrm>
          <a:prstGeom prst="rect">
            <a:avLst/>
          </a:prstGeom>
        </p:spPr>
      </p:pic>
      <p:pic>
        <p:nvPicPr>
          <p:cNvPr id="13" name="Picture 12"/>
          <p:cNvPicPr>
            <a:picLocks noChangeAspect="1"/>
          </p:cNvPicPr>
          <p:nvPr userDrawn="1"/>
        </p:nvPicPr>
        <p:blipFill>
          <a:blip r:embed="rId3"/>
          <a:stretch>
            <a:fillRect/>
          </a:stretch>
        </p:blipFill>
        <p:spPr>
          <a:xfrm>
            <a:off x="0" y="1"/>
            <a:ext cx="12192000" cy="1167319"/>
          </a:xfrm>
          <a:prstGeom prst="rect">
            <a:avLst/>
          </a:prstGeom>
        </p:spPr>
      </p:pic>
      <p:sp>
        <p:nvSpPr>
          <p:cNvPr id="14" name="Title 1"/>
          <p:cNvSpPr>
            <a:spLocks noGrp="1"/>
          </p:cNvSpPr>
          <p:nvPr>
            <p:ph type="title"/>
          </p:nvPr>
        </p:nvSpPr>
        <p:spPr>
          <a:xfrm>
            <a:off x="411894" y="539373"/>
            <a:ext cx="11285837" cy="487490"/>
          </a:xfrm>
        </p:spPr>
        <p:txBody>
          <a:bodyPr>
            <a:noAutofit/>
          </a:bodyPr>
          <a:lstStyle>
            <a:lvl1pPr>
              <a:defRPr sz="3600" b="1" cap="none" baseline="0">
                <a:latin typeface="Arial"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1" name="Picture 10" descr="CLAS-color-lo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555" y="6387501"/>
            <a:ext cx="1173445" cy="470499"/>
          </a:xfrm>
          <a:prstGeom prst="rect">
            <a:avLst/>
          </a:prstGeom>
        </p:spPr>
      </p:pic>
      <p:pic>
        <p:nvPicPr>
          <p:cNvPr id="13" name="Picture 12"/>
          <p:cNvPicPr>
            <a:picLocks noChangeAspect="1"/>
          </p:cNvPicPr>
          <p:nvPr userDrawn="1"/>
        </p:nvPicPr>
        <p:blipFill>
          <a:blip r:embed="rId3"/>
          <a:stretch>
            <a:fillRect/>
          </a:stretch>
        </p:blipFill>
        <p:spPr>
          <a:xfrm>
            <a:off x="0" y="1"/>
            <a:ext cx="12192000" cy="1167319"/>
          </a:xfrm>
          <a:prstGeom prst="rect">
            <a:avLst/>
          </a:prstGeom>
        </p:spPr>
      </p:pic>
      <p:sp>
        <p:nvSpPr>
          <p:cNvPr id="14" name="Title 1"/>
          <p:cNvSpPr>
            <a:spLocks noGrp="1"/>
          </p:cNvSpPr>
          <p:nvPr>
            <p:ph type="title"/>
          </p:nvPr>
        </p:nvSpPr>
        <p:spPr>
          <a:xfrm>
            <a:off x="411894" y="539373"/>
            <a:ext cx="11285837" cy="487490"/>
          </a:xfrm>
        </p:spPr>
        <p:txBody>
          <a:bodyPr>
            <a:noAutofit/>
          </a:bodyPr>
          <a:lstStyle>
            <a:lvl1pPr>
              <a:defRPr sz="3600" b="1" cap="none" baseline="0">
                <a:latin typeface="Arial" charset="0"/>
              </a:defRPr>
            </a:lvl1pPr>
          </a:lstStyle>
          <a:p>
            <a:r>
              <a:rPr lang="en-US" dirty="0" smtClean="0"/>
              <a:t>Click to edit Master title style</a:t>
            </a:r>
            <a:endParaRPr lang="en-US" dirty="0"/>
          </a:p>
        </p:txBody>
      </p:sp>
      <p:sp>
        <p:nvSpPr>
          <p:cNvPr id="15" name="Content Placeholder 2"/>
          <p:cNvSpPr>
            <a:spLocks noGrp="1"/>
          </p:cNvSpPr>
          <p:nvPr>
            <p:ph idx="1"/>
          </p:nvPr>
        </p:nvSpPr>
        <p:spPr>
          <a:xfrm>
            <a:off x="6164993" y="1372768"/>
            <a:ext cx="5531708" cy="497498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9"/>
          <p:cNvSpPr>
            <a:spLocks noGrp="1"/>
          </p:cNvSpPr>
          <p:nvPr>
            <p:ph type="pic" sz="quarter" idx="13"/>
          </p:nvPr>
        </p:nvSpPr>
        <p:spPr>
          <a:xfrm>
            <a:off x="411894" y="1372768"/>
            <a:ext cx="5531708" cy="2175802"/>
          </a:xfrm>
          <a:solidFill>
            <a:schemeClr val="accent2"/>
          </a:solidFill>
        </p:spPr>
        <p:txBody>
          <a:bodyPr/>
          <a:lstStyle/>
          <a:p>
            <a:r>
              <a:rPr lang="en-US" dirty="0" smtClean="0"/>
              <a:t>Drag picture to placeholder or click icon to add</a:t>
            </a:r>
            <a:endParaRPr lang="en-US" dirty="0"/>
          </a:p>
        </p:txBody>
      </p:sp>
      <p:sp>
        <p:nvSpPr>
          <p:cNvPr id="17" name="Content Placeholder 2"/>
          <p:cNvSpPr>
            <a:spLocks noGrp="1"/>
          </p:cNvSpPr>
          <p:nvPr>
            <p:ph idx="14"/>
          </p:nvPr>
        </p:nvSpPr>
        <p:spPr>
          <a:xfrm>
            <a:off x="411894" y="3632698"/>
            <a:ext cx="5531708" cy="271505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slideLayout" Target="../slideLayouts/slideLayout17.xml"/><Relationship Id="rId14" Type="http://schemas.openxmlformats.org/officeDocument/2006/relationships/slideLayout" Target="../slideLayouts/slideLayout18.xml"/><Relationship Id="rId15"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EB02131-22DB-4754-A433-C2056EBF56D5}"/>
              </a:ext>
            </a:extLst>
          </p:cNvPr>
          <p:cNvSpPr>
            <a:spLocks noGrp="1"/>
          </p:cNvSpPr>
          <p:nvPr>
            <p:ph type="title"/>
          </p:nvPr>
        </p:nvSpPr>
        <p:spPr>
          <a:xfrm>
            <a:off x="432000" y="432000"/>
            <a:ext cx="11340000" cy="540000"/>
          </a:xfrm>
          <a:prstGeom prst="rect">
            <a:avLst/>
          </a:prstGeom>
        </p:spPr>
        <p:txBody>
          <a:bodyPr vert="horz" lIns="0" tIns="0" rIns="0" bIns="0" rtlCol="0" anchor="t">
            <a:normAutofit/>
          </a:bodyPr>
          <a:lstStyle/>
          <a:p>
            <a:r>
              <a:rPr lang="en-US" noProof="0"/>
              <a:t>Click to edit Master title style</a:t>
            </a:r>
          </a:p>
        </p:txBody>
      </p:sp>
      <p:sp>
        <p:nvSpPr>
          <p:cNvPr id="3" name="Text Placeholder 2">
            <a:extLst>
              <a:ext uri="{FF2B5EF4-FFF2-40B4-BE49-F238E27FC236}">
                <a16:creationId xmlns="" xmlns:a16="http://schemas.microsoft.com/office/drawing/2014/main" id="{C0150D3D-41CA-4DC7-907E-3C00ACD28A37}"/>
              </a:ext>
            </a:extLst>
          </p:cNvPr>
          <p:cNvSpPr>
            <a:spLocks noGrp="1"/>
          </p:cNvSpPr>
          <p:nvPr>
            <p:ph type="body" idx="1"/>
          </p:nvPr>
        </p:nvSpPr>
        <p:spPr>
          <a:xfrm>
            <a:off x="431999" y="1224000"/>
            <a:ext cx="11339999" cy="485874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 xmlns:a16="http://schemas.microsoft.com/office/drawing/2014/main" id="{7806C7A0-E91C-4A95-B866-B5D3FEE09319}"/>
              </a:ext>
            </a:extLst>
          </p:cNvPr>
          <p:cNvSpPr>
            <a:spLocks noGrp="1"/>
          </p:cNvSpPr>
          <p:nvPr>
            <p:ph type="ftr" sz="quarter" idx="3"/>
          </p:nvPr>
        </p:nvSpPr>
        <p:spPr>
          <a:xfrm>
            <a:off x="431999"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noProof="0"/>
              <a:t>Talk Title Here</a:t>
            </a:r>
          </a:p>
        </p:txBody>
      </p:sp>
      <p:sp>
        <p:nvSpPr>
          <p:cNvPr id="6" name="Slide Number Placeholder 5">
            <a:extLst>
              <a:ext uri="{FF2B5EF4-FFF2-40B4-BE49-F238E27FC236}">
                <a16:creationId xmlns="" xmlns:a16="http://schemas.microsoft.com/office/drawing/2014/main" id="{42F51BA1-B199-498E-8F99-F7D1F5869B9F}"/>
              </a:ext>
            </a:extLst>
          </p:cNvPr>
          <p:cNvSpPr>
            <a:spLocks noGrp="1"/>
          </p:cNvSpPr>
          <p:nvPr>
            <p:ph type="sldNum" sz="quarter" idx="4"/>
          </p:nvPr>
        </p:nvSpPr>
        <p:spPr>
          <a:xfrm>
            <a:off x="902879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DE164-D45A-44D8-82C5-2E0962BB70DA}" type="slidenum">
              <a:rPr lang="en-US" noProof="0" smtClean="0"/>
              <a:t>‹#›</a:t>
            </a:fld>
            <a:endParaRPr lang="en-US" noProof="0"/>
          </a:p>
        </p:txBody>
      </p:sp>
    </p:spTree>
    <p:extLst>
      <p:ext uri="{BB962C8B-B14F-4D97-AF65-F5344CB8AC3E}">
        <p14:creationId xmlns:p14="http://schemas.microsoft.com/office/powerpoint/2010/main" val="1333287666"/>
      </p:ext>
    </p:extLst>
  </p:cSld>
  <p:clrMap bg1="lt1" tx1="dk1" bg2="lt2" tx2="dk2" accent1="accent1" accent2="accent2" accent3="accent3" accent4="accent4" accent5="accent5" accent6="accent6" hlink="hlink" folHlink="folHlink"/>
  <p:sldLayoutIdLst>
    <p:sldLayoutId id="2147483654" r:id="rId1"/>
    <p:sldLayoutId id="2147483657" r:id="rId2"/>
    <p:sldLayoutId id="2147483659" r:id="rId3"/>
    <p:sldLayoutId id="2147483661" r:id="rId4"/>
  </p:sldLayoutIdLst>
  <p:hf hdr="0" ft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solidFill>
                  <a:srgbClr val="000000">
                    <a:tint val="75000"/>
                  </a:srgbClr>
                </a:solidFill>
              </a:rPr>
              <a:pPr/>
              <a:t>Wednesday, November 11, 2020</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solidFill>
                  <a:srgbClr val="000000">
                    <a:tint val="75000"/>
                  </a:srgbClr>
                </a:solidFill>
              </a:rPr>
              <a:t>Talk Title Here</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5901766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1.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36.emf"/><Relationship Id="rId3" Type="http://schemas.openxmlformats.org/officeDocument/2006/relationships/image" Target="../media/image37.tif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0.tiff"/><Relationship Id="rId9" Type="http://schemas.openxmlformats.org/officeDocument/2006/relationships/image" Target="../media/image44.png"/><Relationship Id="rId10" Type="http://schemas.openxmlformats.org/officeDocument/2006/relationships/image" Target="../media/image45.png"/></Relationships>
</file>

<file path=ppt/slides/_rels/slide12.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image" Target="../media/image70.png"/><Relationship Id="rId13" Type="http://schemas.openxmlformats.org/officeDocument/2006/relationships/image" Target="../media/image71.png"/><Relationship Id="rId14" Type="http://schemas.openxmlformats.org/officeDocument/2006/relationships/image" Target="../media/image72.png"/><Relationship Id="rId15" Type="http://schemas.openxmlformats.org/officeDocument/2006/relationships/image" Target="../media/image73.png"/><Relationship Id="rId16" Type="http://schemas.openxmlformats.org/officeDocument/2006/relationships/image" Target="../media/image74.png"/><Relationship Id="rId17" Type="http://schemas.openxmlformats.org/officeDocument/2006/relationships/image" Target="../media/image75.png"/><Relationship Id="rId18" Type="http://schemas.openxmlformats.org/officeDocument/2006/relationships/image" Target="../media/image76.png"/><Relationship Id="rId19"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41.(nul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s>
</file>

<file path=ppt/slides/_rels/slide13.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5" Type="http://schemas.openxmlformats.org/officeDocument/2006/relationships/image" Target="../media/image77.png"/><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9.png"/><Relationship Id="rId3"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jpeg"/><Relationship Id="rId1" Type="http://schemas.openxmlformats.org/officeDocument/2006/relationships/slideLayout" Target="../slideLayouts/slideLayout3.xml"/><Relationship Id="rId2"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jpeg"/><Relationship Id="rId1" Type="http://schemas.openxmlformats.org/officeDocument/2006/relationships/slideLayout" Target="../slideLayouts/slideLayout4.xml"/><Relationship Id="rId2"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8.jpeg"/><Relationship Id="rId1" Type="http://schemas.openxmlformats.org/officeDocument/2006/relationships/slideLayout" Target="../slideLayouts/slideLayout4.xml"/><Relationship Id="rId2" Type="http://schemas.openxmlformats.org/officeDocument/2006/relationships/image" Target="../media/image8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tiff"/><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6" Type="http://schemas.openxmlformats.org/officeDocument/2006/relationships/image" Target="../media/image25.png"/><Relationship Id="rId7"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NULL"/><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ea typeface="Arial" charset="0"/>
                <a:cs typeface="Arial" charset="0"/>
              </a:rPr>
              <a:t>Hall B Run Group A (RG-A) (Pol. e on </a:t>
            </a:r>
            <a:r>
              <a:rPr lang="en-US" sz="3200" dirty="0" err="1">
                <a:ea typeface="Arial" charset="0"/>
                <a:cs typeface="Arial" charset="0"/>
              </a:rPr>
              <a:t>Unpol</a:t>
            </a:r>
            <a:r>
              <a:rPr lang="en-US" sz="3200">
                <a:ea typeface="Arial" charset="0"/>
                <a:cs typeface="Arial" charset="0"/>
              </a:rPr>
              <a:t>. H)</a:t>
            </a:r>
            <a:endParaRPr lang="en-US" sz="320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a:t>
            </a:fld>
            <a:endParaRPr lang="en-US">
              <a:solidFill>
                <a:srgbClr val="000000"/>
              </a:solidFill>
            </a:endParaRPr>
          </a:p>
        </p:txBody>
      </p:sp>
      <p:sp>
        <p:nvSpPr>
          <p:cNvPr id="5" name="Text Placeholder 9"/>
          <p:cNvSpPr txBox="1">
            <a:spLocks/>
          </p:cNvSpPr>
          <p:nvPr/>
        </p:nvSpPr>
        <p:spPr>
          <a:xfrm>
            <a:off x="411892" y="4325083"/>
            <a:ext cx="4319237" cy="161792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Arial" charset="0"/>
                <a:ea typeface="Arial" charset="0"/>
                <a:cs typeface="Arial" charset="0"/>
              </a:rPr>
              <a:t>Latifa Elouadrhiri</a:t>
            </a:r>
          </a:p>
          <a:p>
            <a:pPr marL="0" indent="0">
              <a:buNone/>
            </a:pPr>
            <a:r>
              <a:rPr lang="en-US" sz="2600" smtClean="0">
                <a:latin typeface="Arial" charset="0"/>
                <a:ea typeface="Arial" charset="0"/>
                <a:cs typeface="Arial" charset="0"/>
              </a:rPr>
              <a:t>Jefferson Lab</a:t>
            </a:r>
            <a:endParaRPr lang="en-US" sz="2600">
              <a:latin typeface="Arial" charset="0"/>
              <a:ea typeface="Arial" charset="0"/>
              <a:cs typeface="Arial" charset="0"/>
            </a:endParaRPr>
          </a:p>
          <a:p>
            <a:pPr marL="0" indent="0">
              <a:buNone/>
            </a:pPr>
            <a:endParaRPr lang="en-US" sz="2600">
              <a:latin typeface="Arial" charset="0"/>
              <a:ea typeface="Arial" charset="0"/>
              <a:cs typeface="Arial" charset="0"/>
            </a:endParaRPr>
          </a:p>
          <a:p>
            <a:pPr marL="0" indent="0">
              <a:buNone/>
            </a:pPr>
            <a:r>
              <a:rPr lang="en-US" sz="2600" i="1" smtClean="0">
                <a:latin typeface="Arial" charset="0"/>
                <a:ea typeface="Arial" charset="0"/>
                <a:cs typeface="Arial" charset="0"/>
              </a:rPr>
              <a:t>CLAS Collaboration Meeting</a:t>
            </a:r>
            <a:endParaRPr lang="en-US" sz="2600" i="1">
              <a:latin typeface="Arial" charset="0"/>
              <a:ea typeface="Arial" charset="0"/>
              <a:cs typeface="Arial" charset="0"/>
            </a:endParaRPr>
          </a:p>
          <a:p>
            <a:pPr marL="0" indent="0">
              <a:buNone/>
            </a:pPr>
            <a:r>
              <a:rPr lang="en-US" sz="2600" i="1" smtClean="0">
                <a:latin typeface="Arial" charset="0"/>
                <a:ea typeface="Arial" charset="0"/>
                <a:cs typeface="Arial" charset="0"/>
              </a:rPr>
              <a:t>November 11, 2020</a:t>
            </a:r>
            <a:endParaRPr lang="en-US" sz="2600" i="1">
              <a:latin typeface="Arial" charset="0"/>
              <a:ea typeface="Arial" charset="0"/>
              <a:cs typeface="Arial" charset="0"/>
            </a:endParaRPr>
          </a:p>
        </p:txBody>
      </p:sp>
      <p:sp>
        <p:nvSpPr>
          <p:cNvPr id="6" name="Rectangle 5"/>
          <p:cNvSpPr/>
          <p:nvPr/>
        </p:nvSpPr>
        <p:spPr>
          <a:xfrm>
            <a:off x="315180" y="1116880"/>
            <a:ext cx="6269770" cy="2185214"/>
          </a:xfrm>
          <a:prstGeom prst="rect">
            <a:avLst/>
          </a:prstGeom>
          <a:noFill/>
          <a:ln>
            <a:noFill/>
          </a:ln>
        </p:spPr>
        <p:txBody>
          <a:bodyPr wrap="square">
            <a:spAutoFit/>
          </a:bodyPr>
          <a:lstStyle/>
          <a:p>
            <a:r>
              <a:rPr lang="en-US" sz="2000" b="1">
                <a:latin typeface="Arial" charset="0"/>
                <a:ea typeface="Arial" charset="0"/>
                <a:cs typeface="Arial" charset="0"/>
              </a:rPr>
              <a:t>11 GeV Polarized Electrons on Unpolarized Liquid-Hydrogen Target to Study Proton Structure, 3D Imaging, and Gluonic Excitations with </a:t>
            </a:r>
            <a:r>
              <a:rPr lang="en-US" sz="2000" b="1" smtClean="0">
                <a:latin typeface="Arial" charset="0"/>
                <a:ea typeface="Arial" charset="0"/>
                <a:cs typeface="Arial" charset="0"/>
              </a:rPr>
              <a:t>CLAS12</a:t>
            </a:r>
          </a:p>
          <a:p>
            <a:endParaRPr lang="en-US" sz="2400" b="1">
              <a:effectLst/>
              <a:latin typeface="Arial" charset="0"/>
              <a:ea typeface="Arial" charset="0"/>
              <a:cs typeface="Arial" charset="0"/>
            </a:endParaRPr>
          </a:p>
          <a:p>
            <a:r>
              <a:rPr lang="en-US" sz="3200" b="1" smtClean="0">
                <a:solidFill>
                  <a:srgbClr val="FF0000"/>
                </a:solidFill>
                <a:latin typeface="Arial" charset="0"/>
                <a:ea typeface="Arial" charset="0"/>
                <a:cs typeface="Arial" charset="0"/>
              </a:rPr>
              <a:t>Path to Publications</a:t>
            </a:r>
            <a:endParaRPr lang="en-US" sz="3200" b="1">
              <a:solidFill>
                <a:srgbClr val="FF0000"/>
              </a:solidFill>
              <a:effectLst/>
              <a:latin typeface="Arial" charset="0"/>
              <a:ea typeface="Arial" charset="0"/>
              <a:cs typeface="Arial"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336" y="1028700"/>
            <a:ext cx="3764227" cy="2338840"/>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rcRect l="11764" b="65"/>
          <a:stretch>
            <a:fillRect/>
          </a:stretch>
        </p:blipFill>
        <p:spPr>
          <a:xfrm>
            <a:off x="6584950" y="2400964"/>
            <a:ext cx="3619693" cy="2733079"/>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4657725" y="3574645"/>
            <a:ext cx="2893869" cy="2843482"/>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985091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10</a:t>
            </a:fld>
            <a:endParaRPr lang="en-US">
              <a:solidFill>
                <a:srgbClr val="000000"/>
              </a:solidFill>
            </a:endParaRPr>
          </a:p>
        </p:txBody>
      </p:sp>
      <p:pic>
        <p:nvPicPr>
          <p:cNvPr id="20" name="Picture 19">
            <a:extLst>
              <a:ext uri="{FF2B5EF4-FFF2-40B4-BE49-F238E27FC236}">
                <a16:creationId xmlns="" xmlns:a16="http://schemas.microsoft.com/office/drawing/2014/main" id="{844D4563-9AF0-D347-9BE6-FE3D08545A9C}"/>
              </a:ext>
            </a:extLst>
          </p:cNvPr>
          <p:cNvPicPr>
            <a:picLocks noChangeAspect="1"/>
          </p:cNvPicPr>
          <p:nvPr/>
        </p:nvPicPr>
        <p:blipFill>
          <a:blip r:embed="rId2"/>
          <a:stretch>
            <a:fillRect/>
          </a:stretch>
        </p:blipFill>
        <p:spPr>
          <a:xfrm>
            <a:off x="11623" y="4044729"/>
            <a:ext cx="3553095" cy="2743200"/>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88B7FD16-E451-554A-890C-DADBDE6C0C9C}"/>
                  </a:ext>
                </a:extLst>
              </p:cNvPr>
              <p:cNvSpPr txBox="1"/>
              <p:nvPr/>
            </p:nvSpPr>
            <p:spPr>
              <a:xfrm>
                <a:off x="277335" y="812121"/>
                <a:ext cx="11780574" cy="2147063"/>
              </a:xfrm>
              <a:prstGeom prst="rect">
                <a:avLst/>
              </a:prstGeom>
              <a:noFill/>
            </p:spPr>
            <p:txBody>
              <a:bodyPr wrap="square" rtlCol="0">
                <a:spAutoFit/>
              </a:bodyPr>
              <a:lstStyle/>
              <a:p>
                <a:r>
                  <a:rPr lang="en-US" sz="1700" dirty="0">
                    <a:solidFill>
                      <a:prstClr val="black"/>
                    </a:solidFill>
                    <a:latin typeface="Arial" charset="0"/>
                    <a:ea typeface="Arial" charset="0"/>
                    <a:cs typeface="Arial" charset="0"/>
                  </a:rPr>
                  <a:t>A key reaction for studying the Generalized Parton Distributions: </a:t>
                </a:r>
              </a:p>
              <a:p>
                <a:pPr marL="293688" indent="-176213">
                  <a:buFont typeface="System Font Regular"/>
                  <a:buChar char="-"/>
                </a:pPr>
                <a:r>
                  <a:rPr lang="en-US" sz="1700" i="1" dirty="0">
                    <a:solidFill>
                      <a:prstClr val="black"/>
                    </a:solidFill>
                    <a:latin typeface="Arial" charset="0"/>
                    <a:ea typeface="Arial" charset="0"/>
                    <a:cs typeface="Arial" charset="0"/>
                  </a:rPr>
                  <a:t>access to the real part of CFFs, </a:t>
                </a:r>
                <a14:m>
                  <m:oMath xmlns:m="http://schemas.openxmlformats.org/officeDocument/2006/math">
                    <m:sSup>
                      <m:sSupPr>
                        <m:ctrlPr>
                          <a:rPr lang="en-US" sz="1700" i="1" smtClean="0">
                            <a:solidFill>
                              <a:prstClr val="black"/>
                            </a:solidFill>
                            <a:latin typeface="Cambria Math" charset="0"/>
                            <a:ea typeface="Arial" charset="0"/>
                            <a:cs typeface="Arial" charset="0"/>
                          </a:rPr>
                        </m:ctrlPr>
                      </m:sSupPr>
                      <m:e>
                        <m:acc>
                          <m:accPr>
                            <m:chr m:val="̃"/>
                            <m:ctrlPr>
                              <a:rPr lang="en-US" sz="1700" i="1" smtClean="0">
                                <a:solidFill>
                                  <a:prstClr val="black"/>
                                </a:solidFill>
                                <a:latin typeface="Cambria Math" charset="0"/>
                                <a:ea typeface="Arial" charset="0"/>
                                <a:cs typeface="Arial" charset="0"/>
                              </a:rPr>
                            </m:ctrlPr>
                          </m:accPr>
                          <m:e>
                            <m:r>
                              <a:rPr lang="en-US" sz="1700" i="1" smtClean="0">
                                <a:solidFill>
                                  <a:prstClr val="black"/>
                                </a:solidFill>
                                <a:latin typeface="Cambria Math" charset="0"/>
                                <a:ea typeface="Arial" charset="0"/>
                                <a:cs typeface="Arial" charset="0"/>
                              </a:rPr>
                              <m:t>𝑀</m:t>
                            </m:r>
                          </m:e>
                        </m:acc>
                      </m:e>
                      <m:sup>
                        <m:r>
                          <a:rPr lang="en-US" sz="1700" i="1" smtClean="0">
                            <a:solidFill>
                              <a:prstClr val="black"/>
                            </a:solidFill>
                            <a:latin typeface="Cambria Math" charset="0"/>
                            <a:ea typeface="Arial" charset="0"/>
                            <a:cs typeface="Arial" charset="0"/>
                          </a:rPr>
                          <m:t>−−</m:t>
                        </m:r>
                      </m:sup>
                    </m:sSup>
                  </m:oMath>
                </a14:m>
                <a:r>
                  <a:rPr lang="en-US" sz="1700" i="1" dirty="0">
                    <a:solidFill>
                      <a:prstClr val="black"/>
                    </a:solidFill>
                    <a:latin typeface="Arial" charset="0"/>
                    <a:ea typeface="Arial" charset="0"/>
                    <a:cs typeface="Arial" charset="0"/>
                  </a:rPr>
                  <a:t>, </a:t>
                </a:r>
                <a:r>
                  <a:rPr lang="en-US" sz="1700" b="1" i="1" dirty="0">
                    <a:solidFill>
                      <a:prstClr val="black"/>
                    </a:solidFill>
                    <a:latin typeface="Arial" charset="0"/>
                    <a:ea typeface="Arial" charset="0"/>
                    <a:cs typeface="Arial" charset="0"/>
                  </a:rPr>
                  <a:t>sensitive to the D-term </a:t>
                </a:r>
                <a:r>
                  <a:rPr lang="en-US" sz="1700" i="1" dirty="0">
                    <a:solidFill>
                      <a:prstClr val="black"/>
                    </a:solidFill>
                    <a:latin typeface="Arial" charset="0"/>
                    <a:ea typeface="Arial" charset="0"/>
                    <a:cs typeface="Arial" charset="0"/>
                  </a:rPr>
                  <a:t>in GPD parametrization. Observables </a:t>
                </a:r>
                <a:r>
                  <a:rPr lang="en-US" sz="1700" b="1" i="1" dirty="0">
                    <a:solidFill>
                      <a:prstClr val="black"/>
                    </a:solidFill>
                    <a:latin typeface="Arial" charset="0"/>
                    <a:ea typeface="Arial" charset="0"/>
                    <a:cs typeface="Arial" charset="0"/>
                  </a:rPr>
                  <a:t>R</a:t>
                </a:r>
                <a:r>
                  <a:rPr lang="en-US" sz="1700" i="1" dirty="0">
                    <a:solidFill>
                      <a:prstClr val="black"/>
                    </a:solidFill>
                    <a:latin typeface="Arial" charset="0"/>
                    <a:ea typeface="Arial" charset="0"/>
                    <a:cs typeface="Arial" charset="0"/>
                  </a:rPr>
                  <a:t> ratio and forward backward asymmetry, </a:t>
                </a:r>
                <a:r>
                  <a:rPr lang="en-US" sz="1700" b="1" i="1" dirty="0">
                    <a:solidFill>
                      <a:prstClr val="black"/>
                    </a:solidFill>
                    <a:latin typeface="Arial" charset="0"/>
                    <a:ea typeface="Arial" charset="0"/>
                    <a:cs typeface="Arial" charset="0"/>
                  </a:rPr>
                  <a:t>A</a:t>
                </a:r>
                <a:r>
                  <a:rPr lang="en-US" sz="1700" b="1" i="1" baseline="-25000" dirty="0">
                    <a:solidFill>
                      <a:prstClr val="black"/>
                    </a:solidFill>
                    <a:latin typeface="Arial" charset="0"/>
                    <a:ea typeface="Arial" charset="0"/>
                    <a:cs typeface="Arial" charset="0"/>
                  </a:rPr>
                  <a:t>FB</a:t>
                </a:r>
                <a:r>
                  <a:rPr lang="en-US" sz="1700" i="1" dirty="0">
                    <a:solidFill>
                      <a:prstClr val="black"/>
                    </a:solidFill>
                    <a:latin typeface="Arial" charset="0"/>
                    <a:ea typeface="Arial" charset="0"/>
                    <a:cs typeface="Arial" charset="0"/>
                  </a:rPr>
                  <a:t> </a:t>
                </a:r>
              </a:p>
              <a:p>
                <a:pPr marL="293688" indent="-176213">
                  <a:buFont typeface="System Font Regular"/>
                  <a:buChar char="-"/>
                </a:pPr>
                <a:r>
                  <a:rPr lang="en-US" sz="1700" i="1" dirty="0">
                    <a:solidFill>
                      <a:prstClr val="black"/>
                    </a:solidFill>
                    <a:latin typeface="Arial" charset="0"/>
                    <a:ea typeface="Arial" charset="0"/>
                    <a:cs typeface="Arial" charset="0"/>
                  </a:rPr>
                  <a:t>study universality of GPDs, accessing imaginary part of CFF in </a:t>
                </a:r>
                <a:r>
                  <a:rPr lang="en-US" sz="1700" b="1" i="1" dirty="0">
                    <a:solidFill>
                      <a:prstClr val="black"/>
                    </a:solidFill>
                    <a:latin typeface="Arial" charset="0"/>
                    <a:ea typeface="Arial" charset="0"/>
                    <a:cs typeface="Arial" charset="0"/>
                  </a:rPr>
                  <a:t>BSA</a:t>
                </a:r>
                <a:r>
                  <a:rPr lang="en-US" sz="1700" i="1" dirty="0">
                    <a:solidFill>
                      <a:prstClr val="black"/>
                    </a:solidFill>
                    <a:latin typeface="Arial" charset="0"/>
                    <a:ea typeface="Arial" charset="0"/>
                    <a:cs typeface="Arial" charset="0"/>
                  </a:rPr>
                  <a:t> (similar to DVCS)</a:t>
                </a:r>
                <a:endParaRPr lang="en-US" sz="1700" dirty="0">
                  <a:solidFill>
                    <a:prstClr val="black"/>
                  </a:solidFill>
                  <a:latin typeface="Arial" charset="0"/>
                  <a:ea typeface="Arial" charset="0"/>
                  <a:cs typeface="Arial" charset="0"/>
                </a:endParaRPr>
              </a:p>
              <a:p>
                <a:pPr>
                  <a:spcBef>
                    <a:spcPts val="600"/>
                  </a:spcBef>
                </a:pPr>
                <a:r>
                  <a:rPr lang="en-US" sz="1700" dirty="0">
                    <a:solidFill>
                      <a:prstClr val="black"/>
                    </a:solidFill>
                    <a:latin typeface="Arial" charset="0"/>
                    <a:ea typeface="Arial" charset="0"/>
                    <a:cs typeface="Arial" charset="0"/>
                  </a:rPr>
                  <a:t>Promising results with the analyzed data set, good agreement with model predictions and previous analysis results. </a:t>
                </a:r>
              </a:p>
              <a:p>
                <a:pPr>
                  <a:spcBef>
                    <a:spcPts val="600"/>
                  </a:spcBef>
                </a:pPr>
                <a:r>
                  <a:rPr lang="en-US" sz="1700" dirty="0">
                    <a:solidFill>
                      <a:prstClr val="black"/>
                    </a:solidFill>
                    <a:latin typeface="Arial" charset="0"/>
                    <a:ea typeface="Arial" charset="0"/>
                    <a:cs typeface="Arial" charset="0"/>
                  </a:rPr>
                  <a:t>CLAS12 can deliver all three observables for the </a:t>
                </a:r>
                <a:r>
                  <a:rPr lang="en-US" sz="1700" dirty="0" err="1">
                    <a:solidFill>
                      <a:prstClr val="black"/>
                    </a:solidFill>
                    <a:latin typeface="Arial" charset="0"/>
                    <a:ea typeface="Arial" charset="0"/>
                    <a:cs typeface="Arial" charset="0"/>
                  </a:rPr>
                  <a:t>unpolarized</a:t>
                </a:r>
                <a:r>
                  <a:rPr lang="en-US" sz="1700" dirty="0">
                    <a:solidFill>
                      <a:prstClr val="black"/>
                    </a:solidFill>
                    <a:latin typeface="Arial" charset="0"/>
                    <a:ea typeface="Arial" charset="0"/>
                    <a:cs typeface="Arial" charset="0"/>
                  </a:rPr>
                  <a:t> target, in multidimensional parameter space (</a:t>
                </a:r>
                <a14:m>
                  <m:oMath xmlns:m="http://schemas.openxmlformats.org/officeDocument/2006/math">
                    <m:sSub>
                      <m:sSubPr>
                        <m:ctrlPr>
                          <a:rPr lang="en-US" sz="1700" i="1" smtClean="0">
                            <a:solidFill>
                              <a:prstClr val="black"/>
                            </a:solidFill>
                            <a:latin typeface="Cambria Math" charset="0"/>
                            <a:ea typeface="Arial" charset="0"/>
                            <a:cs typeface="Arial" charset="0"/>
                          </a:rPr>
                        </m:ctrlPr>
                      </m:sSubPr>
                      <m:e>
                        <m:r>
                          <a:rPr lang="en-US" sz="1700" i="1" smtClean="0">
                            <a:solidFill>
                              <a:prstClr val="black"/>
                            </a:solidFill>
                            <a:latin typeface="Cambria Math" charset="0"/>
                            <a:ea typeface="Arial" charset="0"/>
                            <a:cs typeface="Arial" charset="0"/>
                          </a:rPr>
                          <m:t>𝐸</m:t>
                        </m:r>
                      </m:e>
                      <m:sub>
                        <m:r>
                          <a:rPr lang="en-US" sz="1700" i="1" smtClean="0">
                            <a:solidFill>
                              <a:prstClr val="black"/>
                            </a:solidFill>
                            <a:latin typeface="Cambria Math" charset="0"/>
                            <a:ea typeface="Arial" charset="0"/>
                            <a:cs typeface="Arial" charset="0"/>
                          </a:rPr>
                          <m:t>𝛾</m:t>
                        </m:r>
                      </m:sub>
                    </m:sSub>
                    <m:r>
                      <a:rPr lang="en-US" sz="1700" i="1" smtClean="0">
                        <a:solidFill>
                          <a:prstClr val="black"/>
                        </a:solidFill>
                        <a:latin typeface="Cambria Math" charset="0"/>
                        <a:ea typeface="Arial" charset="0"/>
                        <a:cs typeface="Arial" charset="0"/>
                      </a:rPr>
                      <m:t>, </m:t>
                    </m:r>
                    <m:r>
                      <a:rPr lang="en-US" sz="1700" i="1" smtClean="0">
                        <a:solidFill>
                          <a:prstClr val="black"/>
                        </a:solidFill>
                        <a:latin typeface="Cambria Math" charset="0"/>
                        <a:ea typeface="Arial" charset="0"/>
                        <a:cs typeface="Arial" charset="0"/>
                      </a:rPr>
                      <m:t>𝑡</m:t>
                    </m:r>
                    <m:r>
                      <a:rPr lang="en-US" sz="1700" i="1" smtClean="0">
                        <a:solidFill>
                          <a:prstClr val="black"/>
                        </a:solidFill>
                        <a:latin typeface="Cambria Math" charset="0"/>
                        <a:ea typeface="Arial" charset="0"/>
                        <a:cs typeface="Arial" charset="0"/>
                      </a:rPr>
                      <m:t>,</m:t>
                    </m:r>
                    <m:sSup>
                      <m:sSupPr>
                        <m:ctrlPr>
                          <a:rPr lang="en-US" sz="1700" i="1" smtClean="0">
                            <a:solidFill>
                              <a:prstClr val="black"/>
                            </a:solidFill>
                            <a:latin typeface="Cambria Math" charset="0"/>
                            <a:ea typeface="Arial" charset="0"/>
                            <a:cs typeface="Arial" charset="0"/>
                          </a:rPr>
                        </m:ctrlPr>
                      </m:sSupPr>
                      <m:e>
                        <m:r>
                          <a:rPr lang="en-US" sz="1700" i="1" smtClean="0">
                            <a:solidFill>
                              <a:prstClr val="black"/>
                            </a:solidFill>
                            <a:latin typeface="Cambria Math" charset="0"/>
                            <a:ea typeface="Arial" charset="0"/>
                            <a:cs typeface="Arial" charset="0"/>
                          </a:rPr>
                          <m:t>𝑄</m:t>
                        </m:r>
                      </m:e>
                      <m:sup>
                        <m:r>
                          <a:rPr lang="en-US" sz="1700" i="1" smtClean="0">
                            <a:solidFill>
                              <a:prstClr val="black"/>
                            </a:solidFill>
                            <a:latin typeface="Cambria Math" charset="0"/>
                            <a:ea typeface="Arial" charset="0"/>
                            <a:cs typeface="Arial" charset="0"/>
                          </a:rPr>
                          <m:t>′2</m:t>
                        </m:r>
                      </m:sup>
                    </m:sSup>
                  </m:oMath>
                </a14:m>
                <a:r>
                  <a:rPr lang="en-US" sz="1700" dirty="0">
                    <a:solidFill>
                      <a:prstClr val="black"/>
                    </a:solidFill>
                    <a:latin typeface="Arial" charset="0"/>
                    <a:ea typeface="Arial" charset="0"/>
                    <a:cs typeface="Arial" charset="0"/>
                  </a:rPr>
                  <a:t>). </a:t>
                </a:r>
                <a:r>
                  <a:rPr lang="en-US" sz="1700" b="1" dirty="0">
                    <a:solidFill>
                      <a:prstClr val="black"/>
                    </a:solidFill>
                    <a:latin typeface="Arial" charset="0"/>
                    <a:ea typeface="Arial" charset="0"/>
                    <a:cs typeface="Arial" charset="0"/>
                  </a:rPr>
                  <a:t>A full statistics of the approved beam time will be needed to reach the experiment goals</a:t>
                </a:r>
                <a:r>
                  <a:rPr lang="en-US" b="1" dirty="0">
                    <a:solidFill>
                      <a:prstClr val="black"/>
                    </a:solidFill>
                  </a:rPr>
                  <a:t>. </a:t>
                </a:r>
                <a:endParaRPr lang="en-US" b="1" i="1" dirty="0">
                  <a:solidFill>
                    <a:prstClr val="black"/>
                  </a:solidFill>
                </a:endParaRPr>
              </a:p>
            </p:txBody>
          </p:sp>
        </mc:Choice>
        <mc:Fallback xmlns="">
          <p:sp>
            <p:nvSpPr>
              <p:cNvPr id="21" name="TextBox 20">
                <a:extLst>
                  <a:ext uri="{FF2B5EF4-FFF2-40B4-BE49-F238E27FC236}">
                    <a16:creationId xmlns:a16="http://schemas.microsoft.com/office/drawing/2014/main" xmlns="" xmlns:a14="http://schemas.microsoft.com/office/drawing/2010/main" id="{88B7FD16-E451-554A-890C-DADBDE6C0C9C}"/>
                  </a:ext>
                </a:extLst>
              </p:cNvPr>
              <p:cNvSpPr txBox="1">
                <a:spLocks noRot="1" noChangeAspect="1" noMove="1" noResize="1" noEditPoints="1" noAdjustHandles="1" noChangeArrowheads="1" noChangeShapeType="1" noTextEdit="1"/>
              </p:cNvSpPr>
              <p:nvPr/>
            </p:nvSpPr>
            <p:spPr>
              <a:xfrm>
                <a:off x="277335" y="812121"/>
                <a:ext cx="11780574" cy="2147063"/>
              </a:xfrm>
              <a:prstGeom prst="rect">
                <a:avLst/>
              </a:prstGeom>
              <a:blipFill rotWithShape="0">
                <a:blip r:embed="rId3"/>
                <a:stretch>
                  <a:fillRect l="-310" t="-852" b="-3409"/>
                </a:stretch>
              </a:blipFill>
            </p:spPr>
            <p:txBody>
              <a:bodyPr/>
              <a:lstStyle/>
              <a:p>
                <a:r>
                  <a:rPr lang="en-US">
                    <a:noFill/>
                  </a:rPr>
                  <a:t> </a:t>
                </a:r>
              </a:p>
            </p:txBody>
          </p:sp>
        </mc:Fallback>
      </mc:AlternateContent>
      <p:pic>
        <p:nvPicPr>
          <p:cNvPr id="22" name="Picture 21">
            <a:extLst>
              <a:ext uri="{FF2B5EF4-FFF2-40B4-BE49-F238E27FC236}">
                <a16:creationId xmlns="" xmlns:a16="http://schemas.microsoft.com/office/drawing/2014/main" id="{375E9B5D-4917-DB43-B1DD-136C0874A4E5}"/>
              </a:ext>
            </a:extLst>
          </p:cNvPr>
          <p:cNvPicPr>
            <a:picLocks noChangeAspect="1"/>
          </p:cNvPicPr>
          <p:nvPr/>
        </p:nvPicPr>
        <p:blipFill>
          <a:blip r:embed="rId4"/>
          <a:stretch>
            <a:fillRect/>
          </a:stretch>
        </p:blipFill>
        <p:spPr>
          <a:xfrm>
            <a:off x="3935150" y="3246192"/>
            <a:ext cx="4279750" cy="640080"/>
          </a:xfrm>
          <a:prstGeom prst="rect">
            <a:avLst/>
          </a:prstGeom>
        </p:spPr>
      </p:pic>
      <p:pic>
        <p:nvPicPr>
          <p:cNvPr id="23" name="Picture 22">
            <a:extLst>
              <a:ext uri="{FF2B5EF4-FFF2-40B4-BE49-F238E27FC236}">
                <a16:creationId xmlns="" xmlns:a16="http://schemas.microsoft.com/office/drawing/2014/main" id="{4FC9813C-3413-DD42-9595-6F9C828A4672}"/>
              </a:ext>
            </a:extLst>
          </p:cNvPr>
          <p:cNvPicPr>
            <a:picLocks noChangeAspect="1"/>
          </p:cNvPicPr>
          <p:nvPr/>
        </p:nvPicPr>
        <p:blipFill>
          <a:blip r:embed="rId5"/>
          <a:stretch>
            <a:fillRect/>
          </a:stretch>
        </p:blipFill>
        <p:spPr>
          <a:xfrm>
            <a:off x="915306" y="2929882"/>
            <a:ext cx="1851459" cy="731520"/>
          </a:xfrm>
          <a:prstGeom prst="rect">
            <a:avLst/>
          </a:prstGeom>
        </p:spPr>
      </p:pic>
      <p:pic>
        <p:nvPicPr>
          <p:cNvPr id="24" name="Picture 23">
            <a:extLst>
              <a:ext uri="{FF2B5EF4-FFF2-40B4-BE49-F238E27FC236}">
                <a16:creationId xmlns="" xmlns:a16="http://schemas.microsoft.com/office/drawing/2014/main" id="{E343AC41-3961-2447-A4EC-086C14CCE2C7}"/>
              </a:ext>
            </a:extLst>
          </p:cNvPr>
          <p:cNvPicPr>
            <a:picLocks noChangeAspect="1"/>
          </p:cNvPicPr>
          <p:nvPr/>
        </p:nvPicPr>
        <p:blipFill>
          <a:blip r:embed="rId6"/>
          <a:stretch>
            <a:fillRect/>
          </a:stretch>
        </p:blipFill>
        <p:spPr>
          <a:xfrm>
            <a:off x="3537666" y="4044729"/>
            <a:ext cx="4404876" cy="2834640"/>
          </a:xfrm>
          <a:prstGeom prst="rect">
            <a:avLst/>
          </a:prstGeom>
        </p:spPr>
      </p:pic>
      <p:pic>
        <p:nvPicPr>
          <p:cNvPr id="25" name="Picture 24">
            <a:extLst>
              <a:ext uri="{FF2B5EF4-FFF2-40B4-BE49-F238E27FC236}">
                <a16:creationId xmlns="" xmlns:a16="http://schemas.microsoft.com/office/drawing/2014/main" id="{AC5F0C1E-AF2B-8744-B007-80A913960AB7}"/>
              </a:ext>
            </a:extLst>
          </p:cNvPr>
          <p:cNvPicPr>
            <a:picLocks noChangeAspect="1"/>
          </p:cNvPicPr>
          <p:nvPr/>
        </p:nvPicPr>
        <p:blipFill>
          <a:blip r:embed="rId7"/>
          <a:stretch>
            <a:fillRect/>
          </a:stretch>
        </p:blipFill>
        <p:spPr>
          <a:xfrm>
            <a:off x="7909815" y="4027138"/>
            <a:ext cx="4349097" cy="2834640"/>
          </a:xfrm>
          <a:prstGeom prst="rect">
            <a:avLst/>
          </a:prstGeom>
        </p:spPr>
      </p:pic>
      <p:pic>
        <p:nvPicPr>
          <p:cNvPr id="26" name="Picture 25">
            <a:extLst>
              <a:ext uri="{FF2B5EF4-FFF2-40B4-BE49-F238E27FC236}">
                <a16:creationId xmlns="" xmlns:a16="http://schemas.microsoft.com/office/drawing/2014/main" id="{55677352-97F3-064C-BD51-730609FE0E5F}"/>
              </a:ext>
            </a:extLst>
          </p:cNvPr>
          <p:cNvPicPr>
            <a:picLocks noChangeAspect="1"/>
          </p:cNvPicPr>
          <p:nvPr/>
        </p:nvPicPr>
        <p:blipFill>
          <a:blip r:embed="rId8"/>
          <a:stretch>
            <a:fillRect/>
          </a:stretch>
        </p:blipFill>
        <p:spPr>
          <a:xfrm>
            <a:off x="8518635" y="3209013"/>
            <a:ext cx="3406403" cy="640080"/>
          </a:xfrm>
          <a:prstGeom prst="rect">
            <a:avLst/>
          </a:prstGeom>
        </p:spPr>
      </p:pic>
      <p:pic>
        <p:nvPicPr>
          <p:cNvPr id="27" name="Picture 26">
            <a:extLst>
              <a:ext uri="{FF2B5EF4-FFF2-40B4-BE49-F238E27FC236}">
                <a16:creationId xmlns="" xmlns:a16="http://schemas.microsoft.com/office/drawing/2014/main" id="{783BB47F-6705-AC4E-9C0E-85012478F7ED}"/>
              </a:ext>
            </a:extLst>
          </p:cNvPr>
          <p:cNvPicPr>
            <a:picLocks noChangeAspect="1"/>
          </p:cNvPicPr>
          <p:nvPr/>
        </p:nvPicPr>
        <p:blipFill>
          <a:blip r:embed="rId9"/>
          <a:stretch>
            <a:fillRect/>
          </a:stretch>
        </p:blipFill>
        <p:spPr>
          <a:xfrm>
            <a:off x="915306" y="3630240"/>
            <a:ext cx="2066224" cy="512064"/>
          </a:xfrm>
          <a:prstGeom prst="rect">
            <a:avLst/>
          </a:prstGeom>
        </p:spPr>
      </p:pic>
      <p:sp>
        <p:nvSpPr>
          <p:cNvPr id="28" name="Title 1">
            <a:extLst>
              <a:ext uri="{FF2B5EF4-FFF2-40B4-BE49-F238E27FC236}">
                <a16:creationId xmlns="" xmlns:a16="http://schemas.microsoft.com/office/drawing/2014/main" id="{7543B55A-C9DE-7648-BE21-7E32E4E903BE}"/>
              </a:ext>
            </a:extLst>
          </p:cNvPr>
          <p:cNvSpPr>
            <a:spLocks noGrp="1"/>
          </p:cNvSpPr>
          <p:nvPr>
            <p:ph type="title"/>
          </p:nvPr>
        </p:nvSpPr>
        <p:spPr/>
        <p:txBody>
          <a:bodyPr>
            <a:noAutofit/>
          </a:bodyPr>
          <a:lstStyle/>
          <a:p>
            <a:r>
              <a:rPr lang="en-US" sz="3000" b="1">
                <a:latin typeface="Arial" charset="0"/>
                <a:ea typeface="Arial" charset="0"/>
                <a:cs typeface="Arial" charset="0"/>
              </a:rPr>
              <a:t>Time-like Compton Scattering</a:t>
            </a: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034090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11</a:t>
            </a:fld>
            <a:endParaRPr lang="en-US">
              <a:solidFill>
                <a:srgbClr val="000000"/>
              </a:solidFill>
            </a:endParaRPr>
          </a:p>
        </p:txBody>
      </p:sp>
      <p:pic>
        <p:nvPicPr>
          <p:cNvPr id="5" name="Picture 4">
            <a:extLst>
              <a:ext uri="{FF2B5EF4-FFF2-40B4-BE49-F238E27FC236}">
                <a16:creationId xmlns="" xmlns:a16="http://schemas.microsoft.com/office/drawing/2014/main" id="{32429325-F192-DB4D-B207-86F31FC2AABD}"/>
              </a:ext>
            </a:extLst>
          </p:cNvPr>
          <p:cNvPicPr>
            <a:picLocks noChangeAspect="1"/>
          </p:cNvPicPr>
          <p:nvPr/>
        </p:nvPicPr>
        <p:blipFill rotWithShape="1">
          <a:blip r:embed="rId2"/>
          <a:srcRect l="7906" t="8689" r="6070" b="6922"/>
          <a:stretch/>
        </p:blipFill>
        <p:spPr>
          <a:xfrm rot="5400000">
            <a:off x="1146591" y="3242324"/>
            <a:ext cx="2335224" cy="4114800"/>
          </a:xfrm>
          <a:prstGeom prst="rect">
            <a:avLst/>
          </a:prstGeom>
        </p:spPr>
      </p:pic>
      <p:pic>
        <p:nvPicPr>
          <p:cNvPr id="6" name="Picture 5">
            <a:extLst>
              <a:ext uri="{FF2B5EF4-FFF2-40B4-BE49-F238E27FC236}">
                <a16:creationId xmlns="" xmlns:a16="http://schemas.microsoft.com/office/drawing/2014/main" id="{237718EE-068D-FD4C-BD21-C43494B959C7}"/>
              </a:ext>
            </a:extLst>
          </p:cNvPr>
          <p:cNvPicPr>
            <a:picLocks noChangeAspect="1"/>
          </p:cNvPicPr>
          <p:nvPr/>
        </p:nvPicPr>
        <p:blipFill>
          <a:blip r:embed="rId3"/>
          <a:stretch>
            <a:fillRect/>
          </a:stretch>
        </p:blipFill>
        <p:spPr>
          <a:xfrm>
            <a:off x="572901" y="4219542"/>
            <a:ext cx="1490938" cy="365760"/>
          </a:xfrm>
          <a:prstGeom prst="rect">
            <a:avLst/>
          </a:prstGeom>
        </p:spPr>
      </p:pic>
      <p:pic>
        <p:nvPicPr>
          <p:cNvPr id="7" name="Picture 6">
            <a:extLst>
              <a:ext uri="{FF2B5EF4-FFF2-40B4-BE49-F238E27FC236}">
                <a16:creationId xmlns="" xmlns:a16="http://schemas.microsoft.com/office/drawing/2014/main" id="{15FBB66F-E5E0-7F42-A6B2-7EA2ECBD1A9C}"/>
              </a:ext>
            </a:extLst>
          </p:cNvPr>
          <p:cNvPicPr>
            <a:picLocks noChangeAspect="1"/>
          </p:cNvPicPr>
          <p:nvPr/>
        </p:nvPicPr>
        <p:blipFill rotWithShape="1">
          <a:blip r:embed="rId4"/>
          <a:srcRect l="8047" t="9167" r="6337" b="6358"/>
          <a:stretch/>
        </p:blipFill>
        <p:spPr>
          <a:xfrm rot="5400000">
            <a:off x="5351041" y="3360826"/>
            <a:ext cx="2235642" cy="3840480"/>
          </a:xfrm>
          <a:prstGeom prst="rect">
            <a:avLst/>
          </a:prstGeom>
        </p:spPr>
      </p:pic>
      <p:pic>
        <p:nvPicPr>
          <p:cNvPr id="8" name="Picture 7">
            <a:extLst>
              <a:ext uri="{FF2B5EF4-FFF2-40B4-BE49-F238E27FC236}">
                <a16:creationId xmlns="" xmlns:a16="http://schemas.microsoft.com/office/drawing/2014/main" id="{85436024-97B8-1946-93A9-57EB018501A8}"/>
              </a:ext>
            </a:extLst>
          </p:cNvPr>
          <p:cNvPicPr>
            <a:picLocks noChangeAspect="1"/>
          </p:cNvPicPr>
          <p:nvPr/>
        </p:nvPicPr>
        <p:blipFill>
          <a:blip r:embed="rId3"/>
          <a:stretch>
            <a:fillRect/>
          </a:stretch>
        </p:blipFill>
        <p:spPr>
          <a:xfrm>
            <a:off x="4992996" y="4354923"/>
            <a:ext cx="1878179" cy="460759"/>
          </a:xfrm>
          <a:prstGeom prst="rect">
            <a:avLst/>
          </a:prstGeom>
        </p:spPr>
      </p:pic>
      <p:pic>
        <p:nvPicPr>
          <p:cNvPr id="9" name="Picture 8">
            <a:extLst>
              <a:ext uri="{FF2B5EF4-FFF2-40B4-BE49-F238E27FC236}">
                <a16:creationId xmlns="" xmlns:a16="http://schemas.microsoft.com/office/drawing/2014/main" id="{A2752E0C-9FAF-334E-A754-056A804BBB6C}"/>
              </a:ext>
            </a:extLst>
          </p:cNvPr>
          <p:cNvPicPr>
            <a:picLocks noChangeAspect="1"/>
          </p:cNvPicPr>
          <p:nvPr/>
        </p:nvPicPr>
        <p:blipFill rotWithShape="1">
          <a:blip r:embed="rId5"/>
          <a:srcRect l="8312" t="9638" r="7293" b="6906"/>
          <a:stretch/>
        </p:blipFill>
        <p:spPr>
          <a:xfrm rot="5400000">
            <a:off x="8601132" y="-49343"/>
            <a:ext cx="2429361" cy="4077296"/>
          </a:xfrm>
          <a:prstGeom prst="rect">
            <a:avLst/>
          </a:prstGeom>
        </p:spPr>
      </p:pic>
      <p:sp>
        <p:nvSpPr>
          <p:cNvPr id="10" name="TextBox 9">
            <a:extLst>
              <a:ext uri="{FF2B5EF4-FFF2-40B4-BE49-F238E27FC236}">
                <a16:creationId xmlns="" xmlns:a16="http://schemas.microsoft.com/office/drawing/2014/main" id="{34FCFD39-142B-C74E-9D7D-5760ABB79B9B}"/>
              </a:ext>
            </a:extLst>
          </p:cNvPr>
          <p:cNvSpPr txBox="1"/>
          <p:nvPr/>
        </p:nvSpPr>
        <p:spPr>
          <a:xfrm>
            <a:off x="7920602" y="885452"/>
            <a:ext cx="2594821" cy="646331"/>
          </a:xfrm>
          <a:prstGeom prst="rect">
            <a:avLst/>
          </a:prstGeom>
          <a:noFill/>
        </p:spPr>
        <p:txBody>
          <a:bodyPr wrap="square" rtlCol="0">
            <a:spAutoFit/>
          </a:bodyPr>
          <a:lstStyle/>
          <a:p>
            <a:r>
              <a:rPr lang="en-US" sz="1200" dirty="0">
                <a:solidFill>
                  <a:prstClr val="black"/>
                </a:solidFill>
                <a:latin typeface="Helvetica" pitchFamily="2" charset="0"/>
              </a:rPr>
              <a:t>J/</a:t>
            </a:r>
            <a:r>
              <a:rPr lang="en-US" sz="1200" dirty="0">
                <a:solidFill>
                  <a:prstClr val="black"/>
                </a:solidFill>
                <a:latin typeface="Symbol" pitchFamily="2" charset="2"/>
              </a:rPr>
              <a:t>y</a:t>
            </a:r>
            <a:r>
              <a:rPr lang="en-US" sz="1200" dirty="0">
                <a:solidFill>
                  <a:prstClr val="black"/>
                </a:solidFill>
                <a:latin typeface="Helvetica" pitchFamily="2" charset="0"/>
              </a:rPr>
              <a:t> yield = 218 +/- 21</a:t>
            </a:r>
          </a:p>
          <a:p>
            <a:r>
              <a:rPr lang="en-US" sz="1200" dirty="0">
                <a:solidFill>
                  <a:prstClr val="black"/>
                </a:solidFill>
                <a:latin typeface="Helvetica" pitchFamily="2" charset="0"/>
              </a:rPr>
              <a:t>Mass = 3.081 +/- 0.005 GeV</a:t>
            </a:r>
          </a:p>
          <a:p>
            <a:r>
              <a:rPr lang="en-US" sz="1200" dirty="0">
                <a:solidFill>
                  <a:prstClr val="black"/>
                </a:solidFill>
                <a:latin typeface="Helvetica" pitchFamily="2" charset="0"/>
              </a:rPr>
              <a:t>Sigma = 54 +/- 9 MeV</a:t>
            </a:r>
          </a:p>
        </p:txBody>
      </p:sp>
      <p:pic>
        <p:nvPicPr>
          <p:cNvPr id="11" name="Picture 10">
            <a:extLst>
              <a:ext uri="{FF2B5EF4-FFF2-40B4-BE49-F238E27FC236}">
                <a16:creationId xmlns="" xmlns:a16="http://schemas.microsoft.com/office/drawing/2014/main" id="{5E12EA8A-5AE7-1041-B4FC-EB8E180F317F}"/>
              </a:ext>
            </a:extLst>
          </p:cNvPr>
          <p:cNvPicPr>
            <a:picLocks noChangeAspect="1"/>
          </p:cNvPicPr>
          <p:nvPr/>
        </p:nvPicPr>
        <p:blipFill rotWithShape="1">
          <a:blip r:embed="rId3"/>
          <a:srcRect t="6772"/>
          <a:stretch/>
        </p:blipFill>
        <p:spPr>
          <a:xfrm rot="21243426">
            <a:off x="10486743" y="1163150"/>
            <a:ext cx="1598443" cy="36557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 xmlns:a16="http://schemas.microsoft.com/office/drawing/2014/main" id="{0B51A9C8-34C8-9C41-A9FA-940341391479}"/>
                  </a:ext>
                </a:extLst>
              </p:cNvPr>
              <p:cNvSpPr txBox="1"/>
              <p:nvPr/>
            </p:nvSpPr>
            <p:spPr>
              <a:xfrm>
                <a:off x="9218013" y="3181503"/>
                <a:ext cx="1256178" cy="278346"/>
              </a:xfrm>
              <a:prstGeom prst="rect">
                <a:avLst/>
              </a:prstGeom>
              <a:noFill/>
            </p:spPr>
            <p:txBody>
              <a:bodyPr wrap="none" lIns="0" tIns="0" rIns="0" bIns="0" rtlCol="0">
                <a:spAutoFit/>
              </a:bodyPr>
              <a:lstStyle/>
              <a:p>
                <a14:m>
                  <m:oMath xmlns:m="http://schemas.openxmlformats.org/officeDocument/2006/math">
                    <m:sSub>
                      <m:sSubPr>
                        <m:ctrlPr>
                          <a:rPr lang="en-US" i="1" smtClean="0">
                            <a:solidFill>
                              <a:prstClr val="black"/>
                            </a:solidFill>
                            <a:latin typeface="Cambria Math" charset="0"/>
                          </a:rPr>
                        </m:ctrlPr>
                      </m:sSubPr>
                      <m:e>
                        <m:r>
                          <a:rPr lang="en-US" i="1" smtClean="0">
                            <a:solidFill>
                              <a:prstClr val="black"/>
                            </a:solidFill>
                            <a:latin typeface="Cambria Math" panose="02040503050406030204" pitchFamily="18" charset="0"/>
                          </a:rPr>
                          <m:t>𝑀</m:t>
                        </m:r>
                      </m:e>
                      <m:sub>
                        <m:sSup>
                          <m:sSupPr>
                            <m:ctrlPr>
                              <a:rPr lang="en-US" i="1" smtClean="0">
                                <a:solidFill>
                                  <a:prstClr val="black"/>
                                </a:solidFill>
                                <a:latin typeface="Cambria Math" charset="0"/>
                              </a:rPr>
                            </m:ctrlPr>
                          </m:sSupPr>
                          <m:e>
                            <m:r>
                              <a:rPr lang="en-US" i="1" smtClean="0">
                                <a:solidFill>
                                  <a:prstClr val="black"/>
                                </a:solidFill>
                                <a:latin typeface="Cambria Math" panose="02040503050406030204" pitchFamily="18" charset="0"/>
                              </a:rPr>
                              <m:t>𝑒</m:t>
                            </m:r>
                          </m:e>
                          <m:sup>
                            <m:r>
                              <a:rPr lang="en-US" i="1" smtClean="0">
                                <a:solidFill>
                                  <a:prstClr val="black"/>
                                </a:solidFill>
                                <a:latin typeface="Cambria Math" panose="02040503050406030204" pitchFamily="18" charset="0"/>
                              </a:rPr>
                              <m:t>+</m:t>
                            </m:r>
                          </m:sup>
                        </m:sSup>
                        <m:sSup>
                          <m:sSupPr>
                            <m:ctrlPr>
                              <a:rPr lang="en-US" i="1" smtClean="0">
                                <a:solidFill>
                                  <a:prstClr val="black"/>
                                </a:solidFill>
                                <a:latin typeface="Cambria Math" charset="0"/>
                              </a:rPr>
                            </m:ctrlPr>
                          </m:sSupPr>
                          <m:e>
                            <m:r>
                              <a:rPr lang="en-US" i="1" smtClean="0">
                                <a:solidFill>
                                  <a:prstClr val="black"/>
                                </a:solidFill>
                                <a:latin typeface="Cambria Math" panose="02040503050406030204" pitchFamily="18" charset="0"/>
                              </a:rPr>
                              <m:t>𝑒</m:t>
                            </m:r>
                          </m:e>
                          <m:sup>
                            <m:r>
                              <a:rPr lang="en-US" i="1" smtClean="0">
                                <a:solidFill>
                                  <a:prstClr val="black"/>
                                </a:solidFill>
                                <a:latin typeface="Cambria Math" panose="02040503050406030204" pitchFamily="18" charset="0"/>
                              </a:rPr>
                              <m:t>−</m:t>
                            </m:r>
                          </m:sup>
                        </m:sSup>
                        <m:r>
                          <a:rPr lang="en-US" i="1" smtClean="0">
                            <a:solidFill>
                              <a:prstClr val="black"/>
                            </a:solidFill>
                            <a:latin typeface="Cambria Math" panose="02040503050406030204" pitchFamily="18" charset="0"/>
                          </a:rPr>
                          <m:t> </m:t>
                        </m:r>
                      </m:sub>
                    </m:sSub>
                  </m:oMath>
                </a14:m>
                <a:r>
                  <a:rPr lang="en-US">
                    <a:solidFill>
                      <a:prstClr val="black"/>
                    </a:solidFill>
                  </a:rPr>
                  <a:t> (GeV)</a:t>
                </a:r>
              </a:p>
            </p:txBody>
          </p:sp>
        </mc:Choice>
        <mc:Fallback xmlns="">
          <p:sp>
            <p:nvSpPr>
              <p:cNvPr id="12" name="TextBox 11">
                <a:extLst>
                  <a:ext uri="{FF2B5EF4-FFF2-40B4-BE49-F238E27FC236}">
                    <a16:creationId xmlns:a16="http://schemas.microsoft.com/office/drawing/2014/main" xmlns="" xmlns:a14="http://schemas.microsoft.com/office/drawing/2010/main" id="{0B51A9C8-34C8-9C41-A9FA-940341391479}"/>
                  </a:ext>
                </a:extLst>
              </p:cNvPr>
              <p:cNvSpPr txBox="1">
                <a:spLocks noRot="1" noChangeAspect="1" noMove="1" noResize="1" noEditPoints="1" noAdjustHandles="1" noChangeArrowheads="1" noChangeShapeType="1" noTextEdit="1"/>
              </p:cNvSpPr>
              <p:nvPr/>
            </p:nvSpPr>
            <p:spPr>
              <a:xfrm>
                <a:off x="9218013" y="3181503"/>
                <a:ext cx="1256178" cy="278346"/>
              </a:xfrm>
              <a:prstGeom prst="rect">
                <a:avLst/>
              </a:prstGeom>
              <a:blipFill rotWithShape="0">
                <a:blip r:embed="rId6"/>
                <a:stretch>
                  <a:fillRect l="-6311" t="-65217" r="-16990" b="-145652"/>
                </a:stretch>
              </a:blipFill>
            </p:spPr>
            <p:txBody>
              <a:bodyPr/>
              <a:lstStyle/>
              <a:p>
                <a:r>
                  <a:rPr lang="en-US">
                    <a:noFill/>
                  </a:rPr>
                  <a:t> </a:t>
                </a:r>
              </a:p>
            </p:txBody>
          </p:sp>
        </mc:Fallback>
      </mc:AlternateContent>
      <p:sp>
        <p:nvSpPr>
          <p:cNvPr id="13" name="Title 1">
            <a:extLst>
              <a:ext uri="{FF2B5EF4-FFF2-40B4-BE49-F238E27FC236}">
                <a16:creationId xmlns="" xmlns:a16="http://schemas.microsoft.com/office/drawing/2014/main" id="{6F743203-8722-6A4B-B868-2B0E1930218E}"/>
              </a:ext>
            </a:extLst>
          </p:cNvPr>
          <p:cNvSpPr txBox="1">
            <a:spLocks/>
          </p:cNvSpPr>
          <p:nvPr/>
        </p:nvSpPr>
        <p:spPr>
          <a:xfrm>
            <a:off x="83128" y="109473"/>
            <a:ext cx="6614555" cy="5782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prstClr val="black"/>
                </a:solidFill>
              </a:rPr>
              <a:t>J/</a:t>
            </a:r>
            <a:r>
              <a:rPr lang="en-US" sz="3200" b="1">
                <a:solidFill>
                  <a:prstClr val="black"/>
                </a:solidFill>
                <a:latin typeface="Symbol" pitchFamily="2" charset="2"/>
              </a:rPr>
              <a:t>y</a:t>
            </a:r>
            <a:r>
              <a:rPr lang="en-US" sz="3200" b="1">
                <a:solidFill>
                  <a:prstClr val="black"/>
                </a:solidFill>
              </a:rPr>
              <a:t> Photoproduction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788D2937-06B2-074F-AC9F-D2C99A7F6F93}"/>
                  </a:ext>
                </a:extLst>
              </p:cNvPr>
              <p:cNvSpPr txBox="1"/>
              <p:nvPr/>
            </p:nvSpPr>
            <p:spPr>
              <a:xfrm>
                <a:off x="83128" y="742641"/>
                <a:ext cx="7196446" cy="3315395"/>
              </a:xfrm>
              <a:prstGeom prst="rect">
                <a:avLst/>
              </a:prstGeom>
              <a:noFill/>
            </p:spPr>
            <p:txBody>
              <a:bodyPr wrap="square" rtlCol="0">
                <a:spAutoFit/>
              </a:bodyPr>
              <a:lstStyle/>
              <a:p>
                <a:r>
                  <a:rPr lang="en-US" dirty="0">
                    <a:solidFill>
                      <a:prstClr val="black"/>
                    </a:solidFill>
                  </a:rPr>
                  <a:t>Experiment goals: </a:t>
                </a:r>
              </a:p>
              <a:p>
                <a:pPr marL="457200" indent="-222250">
                  <a:buFont typeface="Arial" panose="020B0604020202020204" pitchFamily="34" charset="0"/>
                  <a:buChar char="•"/>
                </a:pPr>
                <a:r>
                  <a:rPr lang="en-US" dirty="0">
                    <a:solidFill>
                      <a:prstClr val="black"/>
                    </a:solidFill>
                  </a:rPr>
                  <a:t>Measure </a:t>
                </a:r>
                <a14:m>
                  <m:oMath xmlns:m="http://schemas.openxmlformats.org/officeDocument/2006/math">
                    <m:r>
                      <a:rPr lang="en-US" i="1" smtClean="0">
                        <a:solidFill>
                          <a:prstClr val="black"/>
                        </a:solidFill>
                        <a:latin typeface="Cambria Math" panose="02040503050406030204" pitchFamily="18" charset="0"/>
                        <a:ea typeface="Cambria Math" panose="02040503050406030204" pitchFamily="18" charset="0"/>
                      </a:rPr>
                      <m:t>𝜎</m:t>
                    </m:r>
                    <m:r>
                      <a:rPr lang="en-US" i="1" smtClean="0">
                        <a:solidFill>
                          <a:prstClr val="black"/>
                        </a:solidFill>
                        <a:latin typeface="Cambria Math" panose="02040503050406030204" pitchFamily="18" charset="0"/>
                        <a:ea typeface="Cambria Math" panose="02040503050406030204" pitchFamily="18" charset="0"/>
                      </a:rPr>
                      <m:t>(</m:t>
                    </m:r>
                    <m:sSub>
                      <m:sSubPr>
                        <m:ctrlPr>
                          <a:rPr lang="en-US" i="1" smtClean="0">
                            <a:solidFill>
                              <a:prstClr val="black"/>
                            </a:solidFill>
                            <a:latin typeface="Cambria Math" charset="0"/>
                            <a:ea typeface="Cambria Math" panose="02040503050406030204" pitchFamily="18" charset="0"/>
                          </a:rPr>
                        </m:ctrlPr>
                      </m:sSubPr>
                      <m:e>
                        <m:r>
                          <a:rPr lang="en-US" i="1" smtClean="0">
                            <a:solidFill>
                              <a:prstClr val="black"/>
                            </a:solidFill>
                            <a:latin typeface="Cambria Math" panose="02040503050406030204" pitchFamily="18" charset="0"/>
                            <a:ea typeface="Cambria Math" panose="02040503050406030204" pitchFamily="18" charset="0"/>
                          </a:rPr>
                          <m:t>𝐸</m:t>
                        </m:r>
                      </m:e>
                      <m:sub>
                        <m:r>
                          <a:rPr lang="en-US" i="1" smtClean="0">
                            <a:solidFill>
                              <a:prstClr val="black"/>
                            </a:solidFill>
                            <a:latin typeface="Cambria Math" panose="02040503050406030204" pitchFamily="18" charset="0"/>
                            <a:ea typeface="Cambria Math" panose="02040503050406030204" pitchFamily="18" charset="0"/>
                          </a:rPr>
                          <m:t>𝛾</m:t>
                        </m:r>
                      </m:sub>
                    </m:sSub>
                    <m:r>
                      <a:rPr lang="en-US" i="1" smtClean="0">
                        <a:solidFill>
                          <a:prstClr val="black"/>
                        </a:solidFill>
                        <a:latin typeface="Cambria Math" panose="02040503050406030204" pitchFamily="18" charset="0"/>
                        <a:ea typeface="Cambria Math" panose="02040503050406030204" pitchFamily="18" charset="0"/>
                      </a:rPr>
                      <m:t>)</m:t>
                    </m:r>
                  </m:oMath>
                </a14:m>
                <a:r>
                  <a:rPr lang="en-US" dirty="0">
                    <a:solidFill>
                      <a:prstClr val="black"/>
                    </a:solidFill>
                  </a:rPr>
                  <a:t> near threshold – production mechanism </a:t>
                </a:r>
              </a:p>
              <a:p>
                <a:pPr marL="457200" indent="-222250">
                  <a:buFont typeface="Arial" panose="020B0604020202020204" pitchFamily="34" charset="0"/>
                  <a:buChar char="•"/>
                </a:pPr>
                <a:r>
                  <a:rPr lang="en-US" dirty="0">
                    <a:solidFill>
                      <a:prstClr val="black"/>
                    </a:solidFill>
                  </a:rPr>
                  <a:t>Probe the distribution of color charge in the nucleon</a:t>
                </a:r>
                <a:br>
                  <a:rPr lang="en-US" dirty="0">
                    <a:solidFill>
                      <a:prstClr val="black"/>
                    </a:solidFill>
                  </a:rPr>
                </a:br>
                <a:r>
                  <a:rPr lang="en-US" dirty="0">
                    <a:solidFill>
                      <a:prstClr val="black"/>
                    </a:solidFill>
                  </a:rPr>
                  <a:t>by measure the t-dependence of the differential cross section</a:t>
                </a:r>
              </a:p>
              <a:p>
                <a:pPr marL="457200" indent="-222250">
                  <a:buFont typeface="Arial" panose="020B0604020202020204" pitchFamily="34" charset="0"/>
                  <a:buChar char="•"/>
                </a:pPr>
                <a:r>
                  <a:rPr lang="en-US" dirty="0">
                    <a:solidFill>
                      <a:prstClr val="black"/>
                    </a:solidFill>
                  </a:rPr>
                  <a:t>Study the forward-backward asymmetry to access the real part of the production amplitude, assess real part of the forward J/</a:t>
                </a:r>
                <a:r>
                  <a:rPr lang="en-US" dirty="0">
                    <a:solidFill>
                      <a:prstClr val="black"/>
                    </a:solidFill>
                    <a:latin typeface="Symbol" pitchFamily="2" charset="2"/>
                  </a:rPr>
                  <a:t>y-</a:t>
                </a:r>
                <a:r>
                  <a:rPr lang="en-US" dirty="0">
                    <a:solidFill>
                      <a:prstClr val="black"/>
                    </a:solidFill>
                  </a:rPr>
                  <a:t>p scattering amplitude</a:t>
                </a:r>
              </a:p>
              <a:p>
                <a:pPr marL="457200" indent="-222250">
                  <a:buFont typeface="Arial" panose="020B0604020202020204" pitchFamily="34" charset="0"/>
                  <a:buChar char="•"/>
                </a:pPr>
                <a:r>
                  <a:rPr lang="en-US" dirty="0">
                    <a:solidFill>
                      <a:prstClr val="black"/>
                    </a:solidFill>
                  </a:rPr>
                  <a:t>Search for </a:t>
                </a:r>
                <a:r>
                  <a:rPr lang="en-US" dirty="0" err="1">
                    <a:solidFill>
                      <a:prstClr val="black"/>
                    </a:solidFill>
                  </a:rPr>
                  <a:t>LHCb</a:t>
                </a:r>
                <a:r>
                  <a:rPr lang="en-US" dirty="0">
                    <a:solidFill>
                      <a:prstClr val="black"/>
                    </a:solidFill>
                  </a:rPr>
                  <a:t> </a:t>
                </a:r>
                <a:r>
                  <a:rPr lang="en-US" dirty="0" err="1">
                    <a:solidFill>
                      <a:prstClr val="black"/>
                    </a:solidFill>
                  </a:rPr>
                  <a:t>pentaquarks</a:t>
                </a:r>
                <a:endParaRPr lang="en-US" dirty="0">
                  <a:solidFill>
                    <a:prstClr val="black"/>
                  </a:solidFill>
                </a:endParaRPr>
              </a:p>
              <a:p>
                <a:pPr>
                  <a:spcBef>
                    <a:spcPts val="600"/>
                  </a:spcBef>
                </a:pPr>
                <a:r>
                  <a:rPr lang="en-US" dirty="0">
                    <a:solidFill>
                      <a:prstClr val="black"/>
                    </a:solidFill>
                  </a:rPr>
                  <a:t>A clean signal for J/</a:t>
                </a:r>
                <a:r>
                  <a:rPr lang="en-US" dirty="0">
                    <a:solidFill>
                      <a:prstClr val="black"/>
                    </a:solidFill>
                    <a:latin typeface="Symbol" pitchFamily="2" charset="2"/>
                  </a:rPr>
                  <a:t>y</a:t>
                </a:r>
                <a:r>
                  <a:rPr lang="en-US" dirty="0">
                    <a:solidFill>
                      <a:prstClr val="black"/>
                    </a:solidFill>
                  </a:rPr>
                  <a:t> in both lepton decay modes. Complementary to other studies at </a:t>
                </a:r>
                <a:r>
                  <a:rPr lang="en-US" dirty="0" err="1">
                    <a:solidFill>
                      <a:prstClr val="black"/>
                    </a:solidFill>
                  </a:rPr>
                  <a:t>JLab</a:t>
                </a:r>
                <a:r>
                  <a:rPr lang="en-US" dirty="0">
                    <a:solidFill>
                      <a:prstClr val="black"/>
                    </a:solidFill>
                  </a:rPr>
                  <a:t>. </a:t>
                </a:r>
                <a:r>
                  <a:rPr lang="en-US" b="1" dirty="0">
                    <a:solidFill>
                      <a:prstClr val="black"/>
                    </a:solidFill>
                  </a:rPr>
                  <a:t>Need full statistics of approved beam time to reach the experiment goals</a:t>
                </a:r>
              </a:p>
            </p:txBody>
          </p:sp>
        </mc:Choice>
        <mc:Fallback xmlns="">
          <p:sp>
            <p:nvSpPr>
              <p:cNvPr id="14" name="TextBox 13">
                <a:extLst>
                  <a:ext uri="{FF2B5EF4-FFF2-40B4-BE49-F238E27FC236}">
                    <a16:creationId xmlns:a16="http://schemas.microsoft.com/office/drawing/2014/main" xmlns="" xmlns:a14="http://schemas.microsoft.com/office/drawing/2010/main" id="{788D2937-06B2-074F-AC9F-D2C99A7F6F93}"/>
                  </a:ext>
                </a:extLst>
              </p:cNvPr>
              <p:cNvSpPr txBox="1">
                <a:spLocks noRot="1" noChangeAspect="1" noMove="1" noResize="1" noEditPoints="1" noAdjustHandles="1" noChangeArrowheads="1" noChangeShapeType="1" noTextEdit="1"/>
              </p:cNvSpPr>
              <p:nvPr/>
            </p:nvSpPr>
            <p:spPr>
              <a:xfrm>
                <a:off x="83128" y="742641"/>
                <a:ext cx="7196446" cy="3315395"/>
              </a:xfrm>
              <a:prstGeom prst="rect">
                <a:avLst/>
              </a:prstGeom>
              <a:blipFill rotWithShape="0">
                <a:blip r:embed="rId7"/>
                <a:stretch>
                  <a:fillRect l="-763" t="-1287" r="-678"/>
                </a:stretch>
              </a:blipFill>
            </p:spPr>
            <p:txBody>
              <a:bodyPr/>
              <a:lstStyle/>
              <a:p>
                <a:r>
                  <a:rPr lang="en-US">
                    <a:noFill/>
                  </a:rPr>
                  <a:t> </a:t>
                </a:r>
              </a:p>
            </p:txBody>
          </p:sp>
        </mc:Fallback>
      </mc:AlternateContent>
      <p:pic>
        <p:nvPicPr>
          <p:cNvPr id="15" name="Picture 14">
            <a:extLst>
              <a:ext uri="{FF2B5EF4-FFF2-40B4-BE49-F238E27FC236}">
                <a16:creationId xmlns="" xmlns:a16="http://schemas.microsoft.com/office/drawing/2014/main" id="{195DF02F-D5B7-BC4E-AD3B-EEF78C43B674}"/>
              </a:ext>
            </a:extLst>
          </p:cNvPr>
          <p:cNvPicPr>
            <a:picLocks noChangeAspect="1"/>
          </p:cNvPicPr>
          <p:nvPr/>
        </p:nvPicPr>
        <p:blipFill rotWithShape="1">
          <a:blip r:embed="rId8"/>
          <a:srcRect t="9770" r="2770" b="4428"/>
          <a:stretch/>
        </p:blipFill>
        <p:spPr>
          <a:xfrm>
            <a:off x="8677060" y="3648149"/>
            <a:ext cx="3177401" cy="241111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4EE89176-CD12-614D-BB8D-254390EE6A59}"/>
                  </a:ext>
                </a:extLst>
              </p:cNvPr>
              <p:cNvSpPr txBox="1"/>
              <p:nvPr/>
            </p:nvSpPr>
            <p:spPr>
              <a:xfrm>
                <a:off x="9295285" y="6068038"/>
                <a:ext cx="1041054" cy="240963"/>
              </a:xfrm>
              <a:prstGeom prst="rect">
                <a:avLst/>
              </a:prstGeom>
              <a:noFill/>
            </p:spPr>
            <p:txBody>
              <a:bodyPr wrap="none" lIns="0" tIns="0" rIns="0" bIns="0" rtlCol="0">
                <a:spAutoFit/>
              </a:bodyPr>
              <a:lstStyle/>
              <a:p>
                <a14:m>
                  <m:oMath xmlns:m="http://schemas.openxmlformats.org/officeDocument/2006/math">
                    <m:sSub>
                      <m:sSubPr>
                        <m:ctrlPr>
                          <a:rPr lang="en-US" sz="1400" i="1" smtClean="0">
                            <a:solidFill>
                              <a:prstClr val="black"/>
                            </a:solidFill>
                            <a:latin typeface="Cambria Math" charset="0"/>
                          </a:rPr>
                        </m:ctrlPr>
                      </m:sSubPr>
                      <m:e>
                        <m:r>
                          <a:rPr lang="en-US" sz="1400" i="1" smtClean="0">
                            <a:solidFill>
                              <a:prstClr val="black"/>
                            </a:solidFill>
                            <a:latin typeface="Cambria Math" panose="02040503050406030204" pitchFamily="18" charset="0"/>
                          </a:rPr>
                          <m:t>𝑀</m:t>
                        </m:r>
                      </m:e>
                      <m:sub>
                        <m:sSup>
                          <m:sSupPr>
                            <m:ctrlPr>
                              <a:rPr lang="en-US" sz="1400" i="1" smtClean="0">
                                <a:solidFill>
                                  <a:prstClr val="black"/>
                                </a:solidFill>
                                <a:latin typeface="Cambria Math" charset="0"/>
                              </a:rPr>
                            </m:ctrlPr>
                          </m:sSupPr>
                          <m:e>
                            <m:r>
                              <a:rPr lang="en-US" sz="1400" i="1" smtClean="0">
                                <a:solidFill>
                                  <a:prstClr val="black"/>
                                </a:solidFill>
                                <a:latin typeface="Cambria Math" panose="02040503050406030204" pitchFamily="18" charset="0"/>
                                <a:ea typeface="Cambria Math" panose="02040503050406030204" pitchFamily="18" charset="0"/>
                              </a:rPr>
                              <m:t>𝜇</m:t>
                            </m:r>
                          </m:e>
                          <m:sup>
                            <m:r>
                              <a:rPr lang="en-US" sz="1400" i="1" smtClean="0">
                                <a:solidFill>
                                  <a:prstClr val="black"/>
                                </a:solidFill>
                                <a:latin typeface="Cambria Math" panose="02040503050406030204" pitchFamily="18" charset="0"/>
                              </a:rPr>
                              <m:t>+</m:t>
                            </m:r>
                          </m:sup>
                        </m:sSup>
                        <m:sSup>
                          <m:sSupPr>
                            <m:ctrlPr>
                              <a:rPr lang="en-US" sz="1400" i="1" smtClean="0">
                                <a:solidFill>
                                  <a:prstClr val="black"/>
                                </a:solidFill>
                                <a:latin typeface="Cambria Math" charset="0"/>
                              </a:rPr>
                            </m:ctrlPr>
                          </m:sSupPr>
                          <m:e>
                            <m:r>
                              <a:rPr lang="en-US" sz="1400" i="1" smtClean="0">
                                <a:solidFill>
                                  <a:prstClr val="black"/>
                                </a:solidFill>
                                <a:latin typeface="Cambria Math" panose="02040503050406030204" pitchFamily="18" charset="0"/>
                                <a:ea typeface="Cambria Math" panose="02040503050406030204" pitchFamily="18" charset="0"/>
                              </a:rPr>
                              <m:t>𝜇</m:t>
                            </m:r>
                          </m:e>
                          <m:sup>
                            <m:r>
                              <a:rPr lang="en-US" sz="1400" i="1" smtClean="0">
                                <a:solidFill>
                                  <a:prstClr val="black"/>
                                </a:solidFill>
                                <a:latin typeface="Cambria Math" panose="02040503050406030204" pitchFamily="18" charset="0"/>
                              </a:rPr>
                              <m:t>−</m:t>
                            </m:r>
                          </m:sup>
                        </m:sSup>
                        <m:r>
                          <a:rPr lang="en-US" sz="1400" i="1" smtClean="0">
                            <a:solidFill>
                              <a:prstClr val="black"/>
                            </a:solidFill>
                            <a:latin typeface="Cambria Math" panose="02040503050406030204" pitchFamily="18" charset="0"/>
                          </a:rPr>
                          <m:t> </m:t>
                        </m:r>
                      </m:sub>
                    </m:sSub>
                  </m:oMath>
                </a14:m>
                <a:r>
                  <a:rPr lang="en-US" sz="1400" dirty="0">
                    <a:solidFill>
                      <a:prstClr val="black"/>
                    </a:solidFill>
                  </a:rPr>
                  <a:t> (GeV)</a:t>
                </a:r>
              </a:p>
            </p:txBody>
          </p:sp>
        </mc:Choice>
        <mc:Fallback xmlns="">
          <p:sp>
            <p:nvSpPr>
              <p:cNvPr id="16" name="TextBox 15">
                <a:extLst>
                  <a:ext uri="{FF2B5EF4-FFF2-40B4-BE49-F238E27FC236}">
                    <a16:creationId xmlns:a16="http://schemas.microsoft.com/office/drawing/2014/main" xmlns="" xmlns:a14="http://schemas.microsoft.com/office/drawing/2010/main" id="{4EE89176-CD12-614D-BB8D-254390EE6A59}"/>
                  </a:ext>
                </a:extLst>
              </p:cNvPr>
              <p:cNvSpPr txBox="1">
                <a:spLocks noRot="1" noChangeAspect="1" noMove="1" noResize="1" noEditPoints="1" noAdjustHandles="1" noChangeArrowheads="1" noChangeShapeType="1" noTextEdit="1"/>
              </p:cNvSpPr>
              <p:nvPr/>
            </p:nvSpPr>
            <p:spPr>
              <a:xfrm>
                <a:off x="9295285" y="6068038"/>
                <a:ext cx="1041054" cy="240963"/>
              </a:xfrm>
              <a:prstGeom prst="rect">
                <a:avLst/>
              </a:prstGeom>
              <a:blipFill rotWithShape="0">
                <a:blip r:embed="rId9"/>
                <a:stretch>
                  <a:fillRect l="-5848" t="-52500" r="-9942" b="-1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 xmlns:a16="http://schemas.microsoft.com/office/drawing/2014/main" id="{EE98E727-D05D-CC4B-9911-43C206F264E1}"/>
                  </a:ext>
                </a:extLst>
              </p:cNvPr>
              <p:cNvSpPr/>
              <p:nvPr/>
            </p:nvSpPr>
            <p:spPr>
              <a:xfrm>
                <a:off x="724149" y="4651783"/>
                <a:ext cx="3301590" cy="72439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prstClr val="white"/>
                              </a:solidFill>
                              <a:latin typeface="Cambria Math" charset="0"/>
                            </a:rPr>
                          </m:ctrlPr>
                        </m:sSubPr>
                        <m:e/>
                        <m:sub/>
                      </m:sSub>
                      <m:r>
                        <a:rPr lang="en-US" i="1" smtClean="0">
                          <a:solidFill>
                            <a:prstClr val="white"/>
                          </a:solidFill>
                          <a:latin typeface="Cambria Math" panose="02040503050406030204" pitchFamily="18" charset="0"/>
                        </a:rPr>
                        <m:t>𝐸</m:t>
                      </m:r>
                    </m:oMath>
                  </m:oMathPara>
                </a14:m>
                <a:endParaRPr lang="en-US">
                  <a:solidFill>
                    <a:prstClr val="white"/>
                  </a:solidFill>
                </a:endParaRPr>
              </a:p>
            </p:txBody>
          </p:sp>
        </mc:Choice>
        <mc:Fallback xmlns="">
          <p:sp>
            <p:nvSpPr>
              <p:cNvPr id="17" name="Oval 16">
                <a:extLst>
                  <a:ext uri="{FF2B5EF4-FFF2-40B4-BE49-F238E27FC236}">
                    <a16:creationId xmlns:a16="http://schemas.microsoft.com/office/drawing/2014/main" xmlns="" xmlns:a14="http://schemas.microsoft.com/office/drawing/2010/main" id="{EE98E727-D05D-CC4B-9911-43C206F264E1}"/>
                  </a:ext>
                </a:extLst>
              </p:cNvPr>
              <p:cNvSpPr>
                <a:spLocks noRot="1" noChangeAspect="1" noMove="1" noResize="1" noEditPoints="1" noAdjustHandles="1" noChangeArrowheads="1" noChangeShapeType="1" noTextEdit="1"/>
              </p:cNvSpPr>
              <p:nvPr/>
            </p:nvSpPr>
            <p:spPr>
              <a:xfrm>
                <a:off x="724149" y="4651783"/>
                <a:ext cx="3301590" cy="724394"/>
              </a:xfrm>
              <a:prstGeom prst="ellipse">
                <a:avLst/>
              </a:prstGeom>
              <a:blipFill rotWithShape="0">
                <a:blip r:embed="rId10"/>
                <a:stretch>
                  <a:fillRect/>
                </a:stretch>
              </a:blipFill>
              <a:ln w="1905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D7967BC2-7A68-D241-A6E0-B685AA263214}"/>
                  </a:ext>
                </a:extLst>
              </p:cNvPr>
              <p:cNvSpPr txBox="1"/>
              <p:nvPr/>
            </p:nvSpPr>
            <p:spPr>
              <a:xfrm rot="16200000">
                <a:off x="-337687" y="4625201"/>
                <a:ext cx="972382" cy="216598"/>
              </a:xfrm>
              <a:prstGeom prst="rect">
                <a:avLst/>
              </a:prstGeom>
              <a:noFill/>
            </p:spPr>
            <p:txBody>
              <a:bodyPr wrap="none" lIns="0" tIns="0" rIns="0" bIns="0" rtlCol="0">
                <a:spAutoFit/>
              </a:bodyPr>
              <a:lstStyle/>
              <a:p>
                <a14:m>
                  <m:oMath xmlns:m="http://schemas.openxmlformats.org/officeDocument/2006/math">
                    <m:sSub>
                      <m:sSubPr>
                        <m:ctrlPr>
                          <a:rPr lang="en-US" sz="1400" i="1" smtClean="0">
                            <a:solidFill>
                              <a:prstClr val="black"/>
                            </a:solidFill>
                            <a:latin typeface="Cambria Math" charset="0"/>
                          </a:rPr>
                        </m:ctrlPr>
                      </m:sSubPr>
                      <m:e>
                        <m:r>
                          <a:rPr lang="en-US" sz="1400" i="1" smtClean="0">
                            <a:solidFill>
                              <a:prstClr val="black"/>
                            </a:solidFill>
                            <a:latin typeface="Cambria Math" panose="02040503050406030204" pitchFamily="18" charset="0"/>
                          </a:rPr>
                          <m:t>𝑀</m:t>
                        </m:r>
                      </m:e>
                      <m:sub>
                        <m:sSup>
                          <m:sSupPr>
                            <m:ctrlPr>
                              <a:rPr lang="en-US" sz="1400" i="1" smtClean="0">
                                <a:solidFill>
                                  <a:prstClr val="black"/>
                                </a:solidFill>
                                <a:latin typeface="Cambria Math" charset="0"/>
                              </a:rPr>
                            </m:ctrlPr>
                          </m:sSupPr>
                          <m:e>
                            <m:r>
                              <a:rPr lang="en-US" sz="1400" i="1" smtClean="0">
                                <a:solidFill>
                                  <a:prstClr val="black"/>
                                </a:solidFill>
                                <a:latin typeface="Cambria Math" panose="02040503050406030204" pitchFamily="18" charset="0"/>
                              </a:rPr>
                              <m:t>𝑒</m:t>
                            </m:r>
                          </m:e>
                          <m:sup>
                            <m:r>
                              <a:rPr lang="en-US" sz="1400" i="1" smtClean="0">
                                <a:solidFill>
                                  <a:prstClr val="black"/>
                                </a:solidFill>
                                <a:latin typeface="Cambria Math" panose="02040503050406030204" pitchFamily="18" charset="0"/>
                              </a:rPr>
                              <m:t>+</m:t>
                            </m:r>
                          </m:sup>
                        </m:sSup>
                        <m:sSup>
                          <m:sSupPr>
                            <m:ctrlPr>
                              <a:rPr lang="en-US" sz="1400" i="1" smtClean="0">
                                <a:solidFill>
                                  <a:prstClr val="black"/>
                                </a:solidFill>
                                <a:latin typeface="Cambria Math" charset="0"/>
                              </a:rPr>
                            </m:ctrlPr>
                          </m:sSupPr>
                          <m:e>
                            <m:r>
                              <a:rPr lang="en-US" sz="1400" i="1" smtClean="0">
                                <a:solidFill>
                                  <a:prstClr val="black"/>
                                </a:solidFill>
                                <a:latin typeface="Cambria Math" panose="02040503050406030204" pitchFamily="18" charset="0"/>
                              </a:rPr>
                              <m:t>𝑒</m:t>
                            </m:r>
                          </m:e>
                          <m:sup>
                            <m:r>
                              <a:rPr lang="en-US" sz="1400" i="1" smtClean="0">
                                <a:solidFill>
                                  <a:prstClr val="black"/>
                                </a:solidFill>
                                <a:latin typeface="Cambria Math" panose="02040503050406030204" pitchFamily="18" charset="0"/>
                              </a:rPr>
                              <m:t>−</m:t>
                            </m:r>
                          </m:sup>
                        </m:sSup>
                        <m:r>
                          <a:rPr lang="en-US" sz="1400" i="1" smtClean="0">
                            <a:solidFill>
                              <a:prstClr val="black"/>
                            </a:solidFill>
                            <a:latin typeface="Cambria Math" panose="02040503050406030204" pitchFamily="18" charset="0"/>
                          </a:rPr>
                          <m:t> </m:t>
                        </m:r>
                      </m:sub>
                    </m:sSub>
                  </m:oMath>
                </a14:m>
                <a:r>
                  <a:rPr lang="en-US" sz="1400">
                    <a:solidFill>
                      <a:prstClr val="black"/>
                    </a:solidFill>
                  </a:rPr>
                  <a:t> (GeV)</a:t>
                </a:r>
              </a:p>
            </p:txBody>
          </p:sp>
        </mc:Choice>
        <mc:Fallback xmlns="">
          <p:sp>
            <p:nvSpPr>
              <p:cNvPr id="18" name="TextBox 17">
                <a:extLst>
                  <a:ext uri="{FF2B5EF4-FFF2-40B4-BE49-F238E27FC236}">
                    <a16:creationId xmlns:a16="http://schemas.microsoft.com/office/drawing/2014/main" xmlns="" xmlns:a14="http://schemas.microsoft.com/office/drawing/2010/main" id="{D7967BC2-7A68-D241-A6E0-B685AA263214}"/>
                  </a:ext>
                </a:extLst>
              </p:cNvPr>
              <p:cNvSpPr txBox="1">
                <a:spLocks noRot="1" noChangeAspect="1" noMove="1" noResize="1" noEditPoints="1" noAdjustHandles="1" noChangeArrowheads="1" noChangeShapeType="1" noTextEdit="1"/>
              </p:cNvSpPr>
              <p:nvPr/>
            </p:nvSpPr>
            <p:spPr>
              <a:xfrm rot="16200000">
                <a:off x="-337687" y="4625201"/>
                <a:ext cx="972382" cy="216598"/>
              </a:xfrm>
              <a:prstGeom prst="rect">
                <a:avLst/>
              </a:prstGeom>
              <a:blipFill rotWithShape="0">
                <a:blip r:embed="rId11"/>
                <a:stretch>
                  <a:fillRect l="-62857" t="-16981" r="-142857" b="-62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 xmlns:a16="http://schemas.microsoft.com/office/drawing/2014/main" id="{2D9190B9-D4F3-C342-AAB5-5587F4DC7266}"/>
                  </a:ext>
                </a:extLst>
              </p:cNvPr>
              <p:cNvSpPr txBox="1"/>
              <p:nvPr/>
            </p:nvSpPr>
            <p:spPr>
              <a:xfrm>
                <a:off x="1694026" y="6429664"/>
                <a:ext cx="739625" cy="232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prstClr val="black"/>
                              </a:solidFill>
                              <a:latin typeface="Cambria Math" charset="0"/>
                            </a:rPr>
                          </m:ctrlPr>
                        </m:sSubPr>
                        <m:e>
                          <m:r>
                            <a:rPr lang="en-US" sz="1400" i="1" smtClean="0">
                              <a:solidFill>
                                <a:prstClr val="black"/>
                              </a:solidFill>
                              <a:latin typeface="Cambria Math" panose="02040503050406030204" pitchFamily="18" charset="0"/>
                            </a:rPr>
                            <m:t>𝐸</m:t>
                          </m:r>
                        </m:e>
                        <m:sub>
                          <m:r>
                            <a:rPr lang="en-US" sz="1400" i="1" smtClean="0">
                              <a:solidFill>
                                <a:prstClr val="black"/>
                              </a:solidFill>
                              <a:latin typeface="Cambria Math" panose="02040503050406030204" pitchFamily="18" charset="0"/>
                              <a:ea typeface="Cambria Math" panose="02040503050406030204" pitchFamily="18" charset="0"/>
                            </a:rPr>
                            <m:t>𝛾</m:t>
                          </m:r>
                        </m:sub>
                      </m:sSub>
                      <m:r>
                        <a:rPr lang="en-US" sz="1400" i="1" smtClean="0">
                          <a:solidFill>
                            <a:prstClr val="black"/>
                          </a:solidFill>
                          <a:latin typeface="Cambria Math" panose="02040503050406030204" pitchFamily="18" charset="0"/>
                        </a:rPr>
                        <m:t> (</m:t>
                      </m:r>
                      <m:r>
                        <a:rPr lang="en-US" sz="1400" i="1" smtClean="0">
                          <a:solidFill>
                            <a:prstClr val="black"/>
                          </a:solidFill>
                          <a:latin typeface="Cambria Math" panose="02040503050406030204" pitchFamily="18" charset="0"/>
                        </a:rPr>
                        <m:t>𝐺𝑒𝑉</m:t>
                      </m:r>
                      <m:r>
                        <a:rPr lang="en-US" sz="1400" i="1" smtClean="0">
                          <a:solidFill>
                            <a:prstClr val="black"/>
                          </a:solidFill>
                          <a:latin typeface="Cambria Math" panose="02040503050406030204" pitchFamily="18" charset="0"/>
                        </a:rPr>
                        <m:t>)</m:t>
                      </m:r>
                    </m:oMath>
                  </m:oMathPara>
                </a14:m>
                <a:endParaRPr lang="en-US" sz="1400">
                  <a:solidFill>
                    <a:prstClr val="black"/>
                  </a:solidFill>
                </a:endParaRPr>
              </a:p>
            </p:txBody>
          </p:sp>
        </mc:Choice>
        <mc:Fallback xmlns="">
          <p:sp>
            <p:nvSpPr>
              <p:cNvPr id="19" name="TextBox 18">
                <a:extLst>
                  <a:ext uri="{FF2B5EF4-FFF2-40B4-BE49-F238E27FC236}">
                    <a16:creationId xmlns:a16="http://schemas.microsoft.com/office/drawing/2014/main" xmlns="" xmlns:a14="http://schemas.microsoft.com/office/drawing/2010/main" id="{2D9190B9-D4F3-C342-AAB5-5587F4DC7266}"/>
                  </a:ext>
                </a:extLst>
              </p:cNvPr>
              <p:cNvSpPr txBox="1">
                <a:spLocks noRot="1" noChangeAspect="1" noMove="1" noResize="1" noEditPoints="1" noAdjustHandles="1" noChangeArrowheads="1" noChangeShapeType="1" noTextEdit="1"/>
              </p:cNvSpPr>
              <p:nvPr/>
            </p:nvSpPr>
            <p:spPr>
              <a:xfrm>
                <a:off x="1694026" y="6429664"/>
                <a:ext cx="739625" cy="232628"/>
              </a:xfrm>
              <a:prstGeom prst="rect">
                <a:avLst/>
              </a:prstGeom>
              <a:blipFill rotWithShape="0">
                <a:blip r:embed="rId12"/>
                <a:stretch>
                  <a:fillRect l="-4959" t="-131579" r="-8264" b="-15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 xmlns:a16="http://schemas.microsoft.com/office/drawing/2014/main" id="{7ACE3F09-355E-5D44-8C5D-D00ADC426E92}"/>
                  </a:ext>
                </a:extLst>
              </p:cNvPr>
              <p:cNvSpPr txBox="1"/>
              <p:nvPr/>
            </p:nvSpPr>
            <p:spPr>
              <a:xfrm>
                <a:off x="6358513" y="6419056"/>
                <a:ext cx="739625" cy="232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prstClr val="black"/>
                              </a:solidFill>
                              <a:latin typeface="Cambria Math" charset="0"/>
                            </a:rPr>
                          </m:ctrlPr>
                        </m:sSubPr>
                        <m:e>
                          <m:r>
                            <a:rPr lang="en-US" sz="1400" i="1" smtClean="0">
                              <a:solidFill>
                                <a:prstClr val="black"/>
                              </a:solidFill>
                              <a:latin typeface="Cambria Math" panose="02040503050406030204" pitchFamily="18" charset="0"/>
                            </a:rPr>
                            <m:t>𝐸</m:t>
                          </m:r>
                        </m:e>
                        <m:sub>
                          <m:r>
                            <a:rPr lang="en-US" sz="1400" i="1" smtClean="0">
                              <a:solidFill>
                                <a:prstClr val="black"/>
                              </a:solidFill>
                              <a:latin typeface="Cambria Math" panose="02040503050406030204" pitchFamily="18" charset="0"/>
                              <a:ea typeface="Cambria Math" panose="02040503050406030204" pitchFamily="18" charset="0"/>
                            </a:rPr>
                            <m:t>𝛾</m:t>
                          </m:r>
                        </m:sub>
                      </m:sSub>
                      <m:r>
                        <a:rPr lang="en-US" sz="1400" i="1" smtClean="0">
                          <a:solidFill>
                            <a:prstClr val="black"/>
                          </a:solidFill>
                          <a:latin typeface="Cambria Math" panose="02040503050406030204" pitchFamily="18" charset="0"/>
                        </a:rPr>
                        <m:t> (</m:t>
                      </m:r>
                      <m:r>
                        <a:rPr lang="en-US" sz="1400" i="1" smtClean="0">
                          <a:solidFill>
                            <a:prstClr val="black"/>
                          </a:solidFill>
                          <a:latin typeface="Cambria Math" panose="02040503050406030204" pitchFamily="18" charset="0"/>
                        </a:rPr>
                        <m:t>𝐺𝑒𝑉</m:t>
                      </m:r>
                      <m:r>
                        <a:rPr lang="en-US" sz="1400" i="1" smtClean="0">
                          <a:solidFill>
                            <a:prstClr val="black"/>
                          </a:solidFill>
                          <a:latin typeface="Cambria Math" panose="02040503050406030204" pitchFamily="18" charset="0"/>
                        </a:rPr>
                        <m:t>)</m:t>
                      </m:r>
                    </m:oMath>
                  </m:oMathPara>
                </a14:m>
                <a:endParaRPr lang="en-US" sz="1400">
                  <a:solidFill>
                    <a:prstClr val="black"/>
                  </a:solidFill>
                </a:endParaRPr>
              </a:p>
            </p:txBody>
          </p:sp>
        </mc:Choice>
        <mc:Fallback xmlns="">
          <p:sp>
            <p:nvSpPr>
              <p:cNvPr id="20" name="TextBox 19">
                <a:extLst>
                  <a:ext uri="{FF2B5EF4-FFF2-40B4-BE49-F238E27FC236}">
                    <a16:creationId xmlns:a16="http://schemas.microsoft.com/office/drawing/2014/main" xmlns="" xmlns:a14="http://schemas.microsoft.com/office/drawing/2010/main" id="{7ACE3F09-355E-5D44-8C5D-D00ADC426E92}"/>
                  </a:ext>
                </a:extLst>
              </p:cNvPr>
              <p:cNvSpPr txBox="1">
                <a:spLocks noRot="1" noChangeAspect="1" noMove="1" noResize="1" noEditPoints="1" noAdjustHandles="1" noChangeArrowheads="1" noChangeShapeType="1" noTextEdit="1"/>
              </p:cNvSpPr>
              <p:nvPr/>
            </p:nvSpPr>
            <p:spPr>
              <a:xfrm>
                <a:off x="6358513" y="6419056"/>
                <a:ext cx="739625" cy="232628"/>
              </a:xfrm>
              <a:prstGeom prst="rect">
                <a:avLst/>
              </a:prstGeom>
              <a:blipFill rotWithShape="0">
                <a:blip r:embed="rId13"/>
                <a:stretch>
                  <a:fillRect l="-4959" t="-128947" r="-8264" b="-15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5D599790-79E9-2145-9C1A-830711F06697}"/>
                  </a:ext>
                </a:extLst>
              </p:cNvPr>
              <p:cNvSpPr txBox="1"/>
              <p:nvPr/>
            </p:nvSpPr>
            <p:spPr>
              <a:xfrm rot="16200000">
                <a:off x="4158847" y="4544060"/>
                <a:ext cx="759375" cy="215444"/>
              </a:xfrm>
              <a:prstGeom prst="rect">
                <a:avLst/>
              </a:prstGeom>
              <a:noFill/>
            </p:spPr>
            <p:txBody>
              <a:bodyPr wrap="none" lIns="0" tIns="0" rIns="0" bIns="0" rtlCol="0">
                <a:spAutoFit/>
              </a:bodyPr>
              <a:lstStyle/>
              <a:p>
                <a14:m>
                  <m:oMath xmlns:m="http://schemas.openxmlformats.org/officeDocument/2006/math">
                    <m:r>
                      <a:rPr lang="en-US" sz="1400" i="1" smtClean="0">
                        <a:solidFill>
                          <a:prstClr val="black"/>
                        </a:solidFill>
                        <a:latin typeface="Cambria Math" panose="02040503050406030204" pitchFamily="18" charset="0"/>
                      </a:rPr>
                      <m:t>−</m:t>
                    </m:r>
                    <m:r>
                      <a:rPr lang="en-US" sz="1400" i="1" smtClean="0">
                        <a:solidFill>
                          <a:prstClr val="black"/>
                        </a:solidFill>
                        <a:latin typeface="Cambria Math" panose="02040503050406030204" pitchFamily="18" charset="0"/>
                      </a:rPr>
                      <m:t>𝑡</m:t>
                    </m:r>
                    <m:r>
                      <a:rPr lang="en-US" sz="1400" i="1" smtClean="0">
                        <a:solidFill>
                          <a:prstClr val="black"/>
                        </a:solidFill>
                        <a:latin typeface="Cambria Math" panose="02040503050406030204" pitchFamily="18" charset="0"/>
                      </a:rPr>
                      <m:t> (</m:t>
                    </m:r>
                    <m:r>
                      <a:rPr lang="en-US" sz="1400" i="1" smtClean="0">
                        <a:solidFill>
                          <a:prstClr val="black"/>
                        </a:solidFill>
                        <a:latin typeface="Cambria Math" panose="02040503050406030204" pitchFamily="18" charset="0"/>
                      </a:rPr>
                      <m:t>𝐺𝑒𝑉</m:t>
                    </m:r>
                    <m:r>
                      <a:rPr lang="en-US" sz="1400" i="1" baseline="30000" smtClean="0">
                        <a:solidFill>
                          <a:prstClr val="black"/>
                        </a:solidFill>
                        <a:latin typeface="Cambria Math" panose="02040503050406030204" pitchFamily="18" charset="0"/>
                      </a:rPr>
                      <m:t>2</m:t>
                    </m:r>
                  </m:oMath>
                </a14:m>
                <a:r>
                  <a:rPr lang="en-US" sz="1400">
                    <a:solidFill>
                      <a:prstClr val="black"/>
                    </a:solidFill>
                  </a:rPr>
                  <a:t>)</a:t>
                </a:r>
              </a:p>
            </p:txBody>
          </p:sp>
        </mc:Choice>
        <mc:Fallback xmlns="">
          <p:sp>
            <p:nvSpPr>
              <p:cNvPr id="21" name="TextBox 20">
                <a:extLst>
                  <a:ext uri="{FF2B5EF4-FFF2-40B4-BE49-F238E27FC236}">
                    <a16:creationId xmlns:a16="http://schemas.microsoft.com/office/drawing/2014/main" xmlns="" xmlns:a14="http://schemas.microsoft.com/office/drawing/2010/main" id="{5D599790-79E9-2145-9C1A-830711F06697}"/>
                  </a:ext>
                </a:extLst>
              </p:cNvPr>
              <p:cNvSpPr txBox="1">
                <a:spLocks noRot="1" noChangeAspect="1" noMove="1" noResize="1" noEditPoints="1" noAdjustHandles="1" noChangeArrowheads="1" noChangeShapeType="1" noTextEdit="1"/>
              </p:cNvSpPr>
              <p:nvPr/>
            </p:nvSpPr>
            <p:spPr>
              <a:xfrm rot="16200000">
                <a:off x="4158847" y="4544060"/>
                <a:ext cx="759375" cy="215444"/>
              </a:xfrm>
              <a:prstGeom prst="rect">
                <a:avLst/>
              </a:prstGeom>
              <a:blipFill rotWithShape="0">
                <a:blip r:embed="rId14"/>
                <a:stretch>
                  <a:fillRect l="-142857" t="-16129" r="-180000" b="-4032"/>
                </a:stretch>
              </a:blipFill>
            </p:spPr>
            <p:txBody>
              <a:bodyPr/>
              <a:lstStyle/>
              <a:p>
                <a:r>
                  <a:rPr lang="en-US">
                    <a:noFill/>
                  </a:rPr>
                  <a:t> </a:t>
                </a:r>
              </a:p>
            </p:txBody>
          </p:sp>
        </mc:Fallback>
      </mc:AlternateContent>
      <p:cxnSp>
        <p:nvCxnSpPr>
          <p:cNvPr id="22" name="Straight Arrow Connector 21">
            <a:extLst>
              <a:ext uri="{FF2B5EF4-FFF2-40B4-BE49-F238E27FC236}">
                <a16:creationId xmlns="" xmlns:a16="http://schemas.microsoft.com/office/drawing/2014/main" id="{B8811CB7-CEEF-684E-8384-732EBE67B918}"/>
              </a:ext>
            </a:extLst>
          </p:cNvPr>
          <p:cNvCxnSpPr/>
          <p:nvPr/>
        </p:nvCxnSpPr>
        <p:spPr>
          <a:xfrm>
            <a:off x="3811983" y="5106395"/>
            <a:ext cx="1320811" cy="9368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15">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812002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12</a:t>
            </a:fld>
            <a:endParaRPr lang="en-US">
              <a:solidFill>
                <a:srgbClr val="000000"/>
              </a:solidFill>
            </a:endParaRPr>
          </a:p>
        </p:txBody>
      </p:sp>
      <p:pic>
        <p:nvPicPr>
          <p:cNvPr id="5" name="Picture 4">
            <a:extLst>
              <a:ext uri="{FF2B5EF4-FFF2-40B4-BE49-F238E27FC236}">
                <a16:creationId xmlns:a16="http://schemas.microsoft.com/office/drawing/2014/main" xmlns="" id="{6DE9B423-0543-1548-AD2C-A6D0A2BD692F}"/>
              </a:ext>
            </a:extLst>
          </p:cNvPr>
          <p:cNvPicPr>
            <a:picLocks noChangeAspect="1"/>
          </p:cNvPicPr>
          <p:nvPr/>
        </p:nvPicPr>
        <p:blipFill rotWithShape="1">
          <a:blip r:embed="rId2"/>
          <a:srcRect b="51350"/>
          <a:stretch/>
        </p:blipFill>
        <p:spPr>
          <a:xfrm rot="5400000">
            <a:off x="7463834" y="2464664"/>
            <a:ext cx="3511404" cy="2599197"/>
          </a:xfrm>
          <a:prstGeom prst="rect">
            <a:avLst/>
          </a:prstGeom>
        </p:spPr>
      </p:pic>
      <p:pic>
        <p:nvPicPr>
          <p:cNvPr id="6" name="Picture 5">
            <a:extLst>
              <a:ext uri="{FF2B5EF4-FFF2-40B4-BE49-F238E27FC236}">
                <a16:creationId xmlns:a16="http://schemas.microsoft.com/office/drawing/2014/main" xmlns="" id="{799CCC8B-DC9B-4B46-BB31-A215B989CE43}"/>
              </a:ext>
            </a:extLst>
          </p:cNvPr>
          <p:cNvPicPr>
            <a:picLocks noChangeAspect="1"/>
          </p:cNvPicPr>
          <p:nvPr/>
        </p:nvPicPr>
        <p:blipFill rotWithShape="1">
          <a:blip r:embed="rId2"/>
          <a:srcRect t="49670"/>
          <a:stretch/>
        </p:blipFill>
        <p:spPr>
          <a:xfrm rot="5400000">
            <a:off x="4590876" y="2415263"/>
            <a:ext cx="3519384" cy="2695064"/>
          </a:xfrm>
          <a:prstGeom prst="rect">
            <a:avLst/>
          </a:prstGeom>
        </p:spPr>
      </p:pic>
      <p:cxnSp>
        <p:nvCxnSpPr>
          <p:cNvPr id="7" name="Straight Arrow Connector 6">
            <a:extLst>
              <a:ext uri="{FF2B5EF4-FFF2-40B4-BE49-F238E27FC236}">
                <a16:creationId xmlns:a16="http://schemas.microsoft.com/office/drawing/2014/main" xmlns="" id="{DB0E7E6C-A65B-4F4B-91F1-BE7A645336FF}"/>
              </a:ext>
            </a:extLst>
          </p:cNvPr>
          <p:cNvCxnSpPr>
            <a:cxnSpLocks/>
          </p:cNvCxnSpPr>
          <p:nvPr/>
        </p:nvCxnSpPr>
        <p:spPr>
          <a:xfrm>
            <a:off x="5023190" y="1943481"/>
            <a:ext cx="0" cy="36160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6008BDFE-5474-D948-BB79-031477264344}"/>
              </a:ext>
            </a:extLst>
          </p:cNvPr>
          <p:cNvCxnSpPr>
            <a:cxnSpLocks/>
          </p:cNvCxnSpPr>
          <p:nvPr/>
        </p:nvCxnSpPr>
        <p:spPr>
          <a:xfrm>
            <a:off x="5003036" y="1962658"/>
            <a:ext cx="27717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A63259F9-5CF4-6349-8CB2-54CAEE524BCA}"/>
                  </a:ext>
                </a:extLst>
              </p:cNvPr>
              <p:cNvSpPr txBox="1"/>
              <p:nvPr/>
            </p:nvSpPr>
            <p:spPr>
              <a:xfrm>
                <a:off x="7419194" y="1554076"/>
                <a:ext cx="35557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fr-FR" i="1">
                              <a:latin typeface="Cambria Math" panose="02040503050406030204" pitchFamily="18" charset="0"/>
                            </a:rPr>
                            <m:t>𝑥</m:t>
                          </m:r>
                        </m:e>
                        <m:sub>
                          <m:r>
                            <a:rPr lang="fr-FR" i="1">
                              <a:latin typeface="Cambria Math" panose="02040503050406030204" pitchFamily="18" charset="0"/>
                            </a:rPr>
                            <m:t>𝐵</m:t>
                          </m:r>
                        </m:sub>
                      </m:sSub>
                    </m:oMath>
                  </m:oMathPara>
                </a14:m>
                <a:endParaRPr lang="en-US" dirty="0"/>
              </a:p>
            </p:txBody>
          </p:sp>
        </mc:Choice>
        <mc:Fallback xmlns="">
          <p:sp>
            <p:nvSpPr>
              <p:cNvPr id="9" name="TextBox 8">
                <a:extLst>
                  <a:ext uri="{FF2B5EF4-FFF2-40B4-BE49-F238E27FC236}">
                    <a16:creationId xmlns="" xmlns:a16="http://schemas.microsoft.com/office/drawing/2014/main" xmlns:a14="http://schemas.microsoft.com/office/drawing/2010/main" id="{A63259F9-5CF4-6349-8CB2-54CAEE524BCA}"/>
                  </a:ext>
                </a:extLst>
              </p:cNvPr>
              <p:cNvSpPr txBox="1">
                <a:spLocks noRot="1" noChangeAspect="1" noMove="1" noResize="1" noEditPoints="1" noAdjustHandles="1" noChangeArrowheads="1" noChangeShapeType="1" noTextEdit="1"/>
              </p:cNvSpPr>
              <p:nvPr/>
            </p:nvSpPr>
            <p:spPr>
              <a:xfrm>
                <a:off x="7419194" y="1554076"/>
                <a:ext cx="355571" cy="369332"/>
              </a:xfrm>
              <a:prstGeom prst="rect">
                <a:avLst/>
              </a:prstGeom>
              <a:blipFill rotWithShape="0">
                <a:blip r:embed="rId3"/>
                <a:stretch>
                  <a:fillRect r="-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E1B3185E-28F7-A941-80CB-73D0E57209C2}"/>
                  </a:ext>
                </a:extLst>
              </p:cNvPr>
              <p:cNvSpPr txBox="1"/>
              <p:nvPr/>
            </p:nvSpPr>
            <p:spPr>
              <a:xfrm>
                <a:off x="5701041" y="1584651"/>
                <a:ext cx="148617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Low </a:t>
                </a:r>
                <a14:m>
                  <m:oMath xmlns:m="http://schemas.openxmlformats.org/officeDocument/2006/math">
                    <m:sSup>
                      <m:sSupPr>
                        <m:ctrlPr>
                          <a:rPr lang="en-US" i="1">
                            <a:latin typeface="Cambria Math" charset="0"/>
                          </a:rPr>
                        </m:ctrlPr>
                      </m:sSupPr>
                      <m:e>
                        <m:r>
                          <a:rPr lang="fr-FR" i="1">
                            <a:latin typeface="Cambria Math" panose="02040503050406030204" pitchFamily="18" charset="0"/>
                          </a:rPr>
                          <m:t>𝑄</m:t>
                        </m:r>
                      </m:e>
                      <m:sup>
                        <m:r>
                          <a:rPr lang="fr-FR" i="1">
                            <a:latin typeface="Cambria Math" panose="02040503050406030204" pitchFamily="18" charset="0"/>
                          </a:rPr>
                          <m:t>2</m:t>
                        </m:r>
                      </m:sup>
                    </m:sSup>
                    <m:r>
                      <a:rPr lang="fr-FR" i="1">
                        <a:latin typeface="Cambria Math" panose="02040503050406030204" pitchFamily="18" charset="0"/>
                      </a:rPr>
                      <m:t> </m:t>
                    </m:r>
                  </m:oMath>
                </a14:m>
                <a:r>
                  <a:rPr lang="en-US" dirty="0">
                    <a:latin typeface="Arial" panose="020B0604020202020204" pitchFamily="34" charset="0"/>
                    <a:cs typeface="Arial" panose="020B0604020202020204" pitchFamily="34" charset="0"/>
                  </a:rPr>
                  <a:t>bins</a:t>
                </a:r>
              </a:p>
            </p:txBody>
          </p:sp>
        </mc:Choice>
        <mc:Fallback xmlns="">
          <p:sp>
            <p:nvSpPr>
              <p:cNvPr id="10" name="TextBox 9">
                <a:extLst>
                  <a:ext uri="{FF2B5EF4-FFF2-40B4-BE49-F238E27FC236}">
                    <a16:creationId xmlns="" xmlns:a16="http://schemas.microsoft.com/office/drawing/2014/main" xmlns:a14="http://schemas.microsoft.com/office/drawing/2010/main" id="{E1B3185E-28F7-A941-80CB-73D0E57209C2}"/>
                  </a:ext>
                </a:extLst>
              </p:cNvPr>
              <p:cNvSpPr txBox="1">
                <a:spLocks noRot="1" noChangeAspect="1" noMove="1" noResize="1" noEditPoints="1" noAdjustHandles="1" noChangeArrowheads="1" noChangeShapeType="1" noTextEdit="1"/>
              </p:cNvSpPr>
              <p:nvPr/>
            </p:nvSpPr>
            <p:spPr>
              <a:xfrm>
                <a:off x="5701041" y="1584651"/>
                <a:ext cx="1486179" cy="369332"/>
              </a:xfrm>
              <a:prstGeom prst="rect">
                <a:avLst/>
              </a:prstGeom>
              <a:blipFill rotWithShape="0">
                <a:blip r:embed="rId4"/>
                <a:stretch>
                  <a:fillRect l="-3279" t="-95082" b="-121311"/>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xmlns="" id="{D23DBD43-59EB-C24D-83D3-893773DDA1BB}"/>
              </a:ext>
            </a:extLst>
          </p:cNvPr>
          <p:cNvCxnSpPr>
            <a:cxnSpLocks/>
          </p:cNvCxnSpPr>
          <p:nvPr/>
        </p:nvCxnSpPr>
        <p:spPr>
          <a:xfrm>
            <a:off x="7846796" y="1972467"/>
            <a:ext cx="0" cy="35870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D6E42055-7A19-DA4B-9F7A-2C65167720F5}"/>
              </a:ext>
            </a:extLst>
          </p:cNvPr>
          <p:cNvSpPr txBox="1"/>
          <p:nvPr/>
        </p:nvSpPr>
        <p:spPr>
          <a:xfrm>
            <a:off x="7675287" y="5480752"/>
            <a:ext cx="641546" cy="369332"/>
          </a:xfrm>
          <a:prstGeom prst="rect">
            <a:avLst/>
          </a:prstGeom>
          <a:noFill/>
        </p:spPr>
        <p:txBody>
          <a:bodyPr wrap="square" rtlCol="0">
            <a:spAutoFit/>
          </a:bodyPr>
          <a:lstStyle/>
          <a:p>
            <a:r>
              <a:rPr lang="en-US" dirty="0"/>
              <a:t>|t|</a:t>
            </a:r>
          </a:p>
        </p:txBody>
      </p:sp>
      <p:cxnSp>
        <p:nvCxnSpPr>
          <p:cNvPr id="13" name="Straight Arrow Connector 12">
            <a:extLst>
              <a:ext uri="{FF2B5EF4-FFF2-40B4-BE49-F238E27FC236}">
                <a16:creationId xmlns:a16="http://schemas.microsoft.com/office/drawing/2014/main" xmlns="" id="{C0581EB2-0851-B245-A3A2-8DB52FF08E63}"/>
              </a:ext>
            </a:extLst>
          </p:cNvPr>
          <p:cNvCxnSpPr>
            <a:cxnSpLocks/>
          </p:cNvCxnSpPr>
          <p:nvPr/>
        </p:nvCxnSpPr>
        <p:spPr>
          <a:xfrm>
            <a:off x="7842256" y="1971107"/>
            <a:ext cx="26219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E6B2B64B-3279-984C-A30A-67F57E35F019}"/>
                  </a:ext>
                </a:extLst>
              </p:cNvPr>
              <p:cNvSpPr txBox="1"/>
              <p:nvPr/>
            </p:nvSpPr>
            <p:spPr>
              <a:xfrm>
                <a:off x="10201575" y="1593326"/>
                <a:ext cx="35557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fr-FR" i="1">
                              <a:latin typeface="Cambria Math" panose="02040503050406030204" pitchFamily="18" charset="0"/>
                            </a:rPr>
                            <m:t>𝑥</m:t>
                          </m:r>
                        </m:e>
                        <m:sub>
                          <m:r>
                            <a:rPr lang="fr-FR" i="1">
                              <a:latin typeface="Cambria Math" panose="02040503050406030204" pitchFamily="18" charset="0"/>
                            </a:rPr>
                            <m:t>𝐵</m:t>
                          </m:r>
                        </m:sub>
                      </m:sSub>
                    </m:oMath>
                  </m:oMathPara>
                </a14:m>
                <a:endParaRPr lang="en-US" dirty="0"/>
              </a:p>
            </p:txBody>
          </p:sp>
        </mc:Choice>
        <mc:Fallback xmlns="">
          <p:sp>
            <p:nvSpPr>
              <p:cNvPr id="14" name="TextBox 13">
                <a:extLst>
                  <a:ext uri="{FF2B5EF4-FFF2-40B4-BE49-F238E27FC236}">
                    <a16:creationId xmlns="" xmlns:a16="http://schemas.microsoft.com/office/drawing/2014/main" xmlns:a14="http://schemas.microsoft.com/office/drawing/2010/main" id="{E6B2B64B-3279-984C-A30A-67F57E35F019}"/>
                  </a:ext>
                </a:extLst>
              </p:cNvPr>
              <p:cNvSpPr txBox="1">
                <a:spLocks noRot="1" noChangeAspect="1" noMove="1" noResize="1" noEditPoints="1" noAdjustHandles="1" noChangeArrowheads="1" noChangeShapeType="1" noTextEdit="1"/>
              </p:cNvSpPr>
              <p:nvPr/>
            </p:nvSpPr>
            <p:spPr>
              <a:xfrm>
                <a:off x="10201575" y="1593326"/>
                <a:ext cx="355571" cy="369332"/>
              </a:xfrm>
              <a:prstGeom prst="rect">
                <a:avLst/>
              </a:prstGeom>
              <a:blipFill rotWithShape="0">
                <a:blip r:embed="rId3"/>
                <a:stretch>
                  <a:fillRect r="-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C5C19A6A-7380-3944-BA85-3D1808C0DC75}"/>
                  </a:ext>
                </a:extLst>
              </p:cNvPr>
              <p:cNvSpPr txBox="1"/>
              <p:nvPr/>
            </p:nvSpPr>
            <p:spPr>
              <a:xfrm>
                <a:off x="8206832" y="1589805"/>
                <a:ext cx="148617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High </a:t>
                </a:r>
                <a14:m>
                  <m:oMath xmlns:m="http://schemas.openxmlformats.org/officeDocument/2006/math">
                    <m:sSup>
                      <m:sSupPr>
                        <m:ctrlPr>
                          <a:rPr lang="en-US" i="1">
                            <a:latin typeface="Cambria Math" charset="0"/>
                          </a:rPr>
                        </m:ctrlPr>
                      </m:sSupPr>
                      <m:e>
                        <m:r>
                          <a:rPr lang="fr-FR" i="1">
                            <a:latin typeface="Cambria Math" panose="02040503050406030204" pitchFamily="18" charset="0"/>
                          </a:rPr>
                          <m:t>𝑄</m:t>
                        </m:r>
                      </m:e>
                      <m:sup>
                        <m:r>
                          <a:rPr lang="fr-FR" i="1">
                            <a:latin typeface="Cambria Math" panose="02040503050406030204" pitchFamily="18" charset="0"/>
                          </a:rPr>
                          <m:t>2</m:t>
                        </m:r>
                      </m:sup>
                    </m:sSup>
                    <m:r>
                      <a:rPr lang="fr-FR" i="1">
                        <a:latin typeface="Cambria Math" panose="02040503050406030204" pitchFamily="18" charset="0"/>
                      </a:rPr>
                      <m:t> </m:t>
                    </m:r>
                  </m:oMath>
                </a14:m>
                <a:r>
                  <a:rPr lang="en-US" dirty="0">
                    <a:latin typeface="Arial" panose="020B0604020202020204" pitchFamily="34" charset="0"/>
                    <a:cs typeface="Arial" panose="020B0604020202020204" pitchFamily="34" charset="0"/>
                  </a:rPr>
                  <a:t>bins</a:t>
                </a:r>
              </a:p>
            </p:txBody>
          </p:sp>
        </mc:Choice>
        <mc:Fallback xmlns="">
          <p:sp>
            <p:nvSpPr>
              <p:cNvPr id="15" name="TextBox 14">
                <a:extLst>
                  <a:ext uri="{FF2B5EF4-FFF2-40B4-BE49-F238E27FC236}">
                    <a16:creationId xmlns="" xmlns:a16="http://schemas.microsoft.com/office/drawing/2014/main" xmlns:a14="http://schemas.microsoft.com/office/drawing/2010/main" id="{C5C19A6A-7380-3944-BA85-3D1808C0DC75}"/>
                  </a:ext>
                </a:extLst>
              </p:cNvPr>
              <p:cNvSpPr txBox="1">
                <a:spLocks noRot="1" noChangeAspect="1" noMove="1" noResize="1" noEditPoints="1" noAdjustHandles="1" noChangeArrowheads="1" noChangeShapeType="1" noTextEdit="1"/>
              </p:cNvSpPr>
              <p:nvPr/>
            </p:nvSpPr>
            <p:spPr>
              <a:xfrm>
                <a:off x="8206832" y="1589805"/>
                <a:ext cx="1486179" cy="369332"/>
              </a:xfrm>
              <a:prstGeom prst="rect">
                <a:avLst/>
              </a:prstGeom>
              <a:blipFill rotWithShape="0">
                <a:blip r:embed="rId5"/>
                <a:stretch>
                  <a:fillRect l="-3279" t="-96667" r="-1230" b="-1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4453048A-D08B-7C43-95BD-490BA76693FB}"/>
                  </a:ext>
                </a:extLst>
              </p:cNvPr>
              <p:cNvSpPr txBox="1"/>
              <p:nvPr/>
            </p:nvSpPr>
            <p:spPr>
              <a:xfrm>
                <a:off x="1732188" y="1193353"/>
                <a:ext cx="3877921" cy="369332"/>
              </a:xfrm>
              <a:prstGeom prst="rect">
                <a:avLst/>
              </a:prstGeom>
              <a:noFill/>
            </p:spPr>
            <p:txBody>
              <a:bodyPr wrap="none" rtlCol="0">
                <a:spAutoFit/>
              </a:bodyPr>
              <a:lstStyle/>
              <a:p>
                <a14:m>
                  <m:oMath xmlns:m="http://schemas.openxmlformats.org/officeDocument/2006/math">
                    <m:sSup>
                      <m:sSupPr>
                        <m:ctrlPr>
                          <a:rPr lang="en-US" i="1">
                            <a:latin typeface="Cambria Math" charset="0"/>
                            <a:cs typeface="Arial" panose="020B0604020202020204" pitchFamily="34" charset="0"/>
                          </a:rPr>
                        </m:ctrlPr>
                      </m:sSupPr>
                      <m:e>
                        <m:r>
                          <a:rPr lang="en-US" i="1">
                            <a:latin typeface="Cambria Math" panose="02040503050406030204" pitchFamily="18" charset="0"/>
                            <a:ea typeface="Cambria Math" panose="02040503050406030204" pitchFamily="18" charset="0"/>
                            <a:cs typeface="Arial" panose="020B0604020202020204" pitchFamily="34" charset="0"/>
                          </a:rPr>
                          <m:t>𝜋</m:t>
                        </m:r>
                      </m:e>
                      <m:sup>
                        <m:r>
                          <a:rPr lang="fr-FR" i="1">
                            <a:latin typeface="Cambria Math" panose="02040503050406030204" pitchFamily="18" charset="0"/>
                            <a:cs typeface="Arial" panose="020B0604020202020204" pitchFamily="34" charset="0"/>
                          </a:rPr>
                          <m:t>0</m:t>
                        </m:r>
                      </m:sup>
                    </m:sSup>
                  </m:oMath>
                </a14:m>
                <a:r>
                  <a:rPr lang="en-US" dirty="0">
                    <a:latin typeface="Arial" panose="020B0604020202020204" pitchFamily="34" charset="0"/>
                    <a:cs typeface="Arial" panose="020B0604020202020204" pitchFamily="34" charset="0"/>
                  </a:rPr>
                  <a:t>-corrected beam-spin asymmetry:</a:t>
                </a:r>
              </a:p>
            </p:txBody>
          </p:sp>
        </mc:Choice>
        <mc:Fallback xmlns="">
          <p:sp>
            <p:nvSpPr>
              <p:cNvPr id="16" name="TextBox 15">
                <a:extLst>
                  <a:ext uri="{FF2B5EF4-FFF2-40B4-BE49-F238E27FC236}">
                    <a16:creationId xmlns="" xmlns:a16="http://schemas.microsoft.com/office/drawing/2014/main" xmlns:a14="http://schemas.microsoft.com/office/drawing/2010/main" id="{4453048A-D08B-7C43-95BD-490BA76693FB}"/>
                  </a:ext>
                </a:extLst>
              </p:cNvPr>
              <p:cNvSpPr txBox="1">
                <a:spLocks noRot="1" noChangeAspect="1" noMove="1" noResize="1" noEditPoints="1" noAdjustHandles="1" noChangeArrowheads="1" noChangeShapeType="1" noTextEdit="1"/>
              </p:cNvSpPr>
              <p:nvPr/>
            </p:nvSpPr>
            <p:spPr>
              <a:xfrm>
                <a:off x="1732188" y="1193353"/>
                <a:ext cx="3877921" cy="369332"/>
              </a:xfrm>
              <a:prstGeom prst="rect">
                <a:avLst/>
              </a:prstGeom>
              <a:blipFill rotWithShape="0">
                <a:blip r:embed="rId6"/>
                <a:stretch>
                  <a:fillRect t="-10000" r="-94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180CADAD-2F5E-0141-8072-CDEBEA23E76F}"/>
                  </a:ext>
                </a:extLst>
              </p:cNvPr>
              <p:cNvSpPr txBox="1"/>
              <p:nvPr/>
            </p:nvSpPr>
            <p:spPr>
              <a:xfrm>
                <a:off x="1765276" y="1861901"/>
                <a:ext cx="1965025" cy="5515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fr-FR" i="1">
                              <a:latin typeface="Cambria Math" panose="02040503050406030204" pitchFamily="18" charset="0"/>
                            </a:rPr>
                            <m:t>𝐴</m:t>
                          </m:r>
                        </m:e>
                        <m:sub>
                          <m:r>
                            <a:rPr lang="fr-FR" i="1">
                              <a:latin typeface="Cambria Math" panose="02040503050406030204" pitchFamily="18" charset="0"/>
                            </a:rPr>
                            <m:t>𝐿𝑈</m:t>
                          </m:r>
                          <m:r>
                            <a:rPr lang="fr-FR" i="1">
                              <a:latin typeface="Cambria Math" panose="02040503050406030204" pitchFamily="18" charset="0"/>
                            </a:rPr>
                            <m:t> </m:t>
                          </m:r>
                        </m:sub>
                      </m:sSub>
                      <m:r>
                        <a:rPr lang="fr-FR" i="1">
                          <a:latin typeface="Cambria Math" panose="02040503050406030204" pitchFamily="18" charset="0"/>
                        </a:rPr>
                        <m:t>= </m:t>
                      </m:r>
                      <m:f>
                        <m:fPr>
                          <m:ctrlPr>
                            <a:rPr lang="fr-FR" i="1">
                              <a:latin typeface="Cambria Math" charset="0"/>
                            </a:rPr>
                          </m:ctrlPr>
                        </m:fPr>
                        <m:num>
                          <m:r>
                            <a:rPr lang="fr-FR" i="1">
                              <a:latin typeface="Cambria Math" panose="02040503050406030204" pitchFamily="18" charset="0"/>
                            </a:rPr>
                            <m:t>1</m:t>
                          </m:r>
                        </m:num>
                        <m:den>
                          <m:r>
                            <a:rPr lang="fr-FR" i="1">
                              <a:latin typeface="Cambria Math" panose="02040503050406030204" pitchFamily="18" charset="0"/>
                            </a:rPr>
                            <m:t>𝑃</m:t>
                          </m:r>
                        </m:den>
                      </m:f>
                      <m:r>
                        <a:rPr lang="fr-FR" i="1">
                          <a:latin typeface="Cambria Math" panose="02040503050406030204" pitchFamily="18" charset="0"/>
                        </a:rPr>
                        <m:t> </m:t>
                      </m:r>
                      <m:f>
                        <m:fPr>
                          <m:ctrlPr>
                            <a:rPr lang="fr-FR" i="1">
                              <a:latin typeface="Cambria Math" charset="0"/>
                            </a:rPr>
                          </m:ctrlPr>
                        </m:fPr>
                        <m:num>
                          <m:sSup>
                            <m:sSupPr>
                              <m:ctrlPr>
                                <a:rPr lang="fr-FR" i="1">
                                  <a:latin typeface="Cambria Math" charset="0"/>
                                </a:rPr>
                              </m:ctrlPr>
                            </m:sSupPr>
                            <m:e>
                              <m:r>
                                <a:rPr lang="fr-FR" i="1">
                                  <a:latin typeface="Cambria Math" panose="02040503050406030204" pitchFamily="18" charset="0"/>
                                </a:rPr>
                                <m:t>𝑁</m:t>
                              </m:r>
                            </m:e>
                            <m:sup>
                              <m:r>
                                <a:rPr lang="fr-FR" i="1">
                                  <a:latin typeface="Cambria Math" panose="02040503050406030204" pitchFamily="18" charset="0"/>
                                </a:rPr>
                                <m:t>+</m:t>
                              </m:r>
                            </m:sup>
                          </m:sSup>
                          <m:r>
                            <a:rPr lang="fr-FR" i="1">
                              <a:latin typeface="Cambria Math" panose="02040503050406030204" pitchFamily="18" charset="0"/>
                            </a:rPr>
                            <m:t>−</m:t>
                          </m:r>
                          <m:sSup>
                            <m:sSupPr>
                              <m:ctrlPr>
                                <a:rPr lang="fr-FR" i="1">
                                  <a:latin typeface="Cambria Math" charset="0"/>
                                </a:rPr>
                              </m:ctrlPr>
                            </m:sSupPr>
                            <m:e>
                              <m:r>
                                <a:rPr lang="fr-FR" i="1">
                                  <a:latin typeface="Cambria Math" panose="02040503050406030204" pitchFamily="18" charset="0"/>
                                </a:rPr>
                                <m:t>𝑁</m:t>
                              </m:r>
                            </m:e>
                            <m:sup>
                              <m:r>
                                <a:rPr lang="fr-FR" i="1">
                                  <a:latin typeface="Cambria Math" panose="02040503050406030204" pitchFamily="18" charset="0"/>
                                </a:rPr>
                                <m:t>−</m:t>
                              </m:r>
                            </m:sup>
                          </m:sSup>
                        </m:num>
                        <m:den>
                          <m:sSup>
                            <m:sSupPr>
                              <m:ctrlPr>
                                <a:rPr lang="fr-FR" i="1">
                                  <a:latin typeface="Cambria Math" charset="0"/>
                                </a:rPr>
                              </m:ctrlPr>
                            </m:sSupPr>
                            <m:e>
                              <m:r>
                                <a:rPr lang="fr-FR" i="1">
                                  <a:latin typeface="Cambria Math" panose="02040503050406030204" pitchFamily="18" charset="0"/>
                                </a:rPr>
                                <m:t>𝑁</m:t>
                              </m:r>
                            </m:e>
                            <m:sup>
                              <m:r>
                                <a:rPr lang="fr-FR" i="1">
                                  <a:latin typeface="Cambria Math" panose="02040503050406030204" pitchFamily="18" charset="0"/>
                                </a:rPr>
                                <m:t>+</m:t>
                              </m:r>
                            </m:sup>
                          </m:sSup>
                          <m:r>
                            <a:rPr lang="fr-FR" i="1">
                              <a:latin typeface="Cambria Math" panose="02040503050406030204" pitchFamily="18" charset="0"/>
                            </a:rPr>
                            <m:t>+</m:t>
                          </m:r>
                          <m:sSup>
                            <m:sSupPr>
                              <m:ctrlPr>
                                <a:rPr lang="fr-FR" i="1">
                                  <a:latin typeface="Cambria Math" charset="0"/>
                                </a:rPr>
                              </m:ctrlPr>
                            </m:sSupPr>
                            <m:e>
                              <m:r>
                                <a:rPr lang="fr-FR" i="1">
                                  <a:latin typeface="Cambria Math" panose="02040503050406030204" pitchFamily="18" charset="0"/>
                                </a:rPr>
                                <m:t>𝑁</m:t>
                              </m:r>
                            </m:e>
                            <m:sup>
                              <m:r>
                                <a:rPr lang="fr-FR" i="1">
                                  <a:latin typeface="Cambria Math" panose="02040503050406030204" pitchFamily="18" charset="0"/>
                                </a:rPr>
                                <m:t>−</m:t>
                              </m:r>
                            </m:sup>
                          </m:sSup>
                        </m:den>
                      </m:f>
                    </m:oMath>
                  </m:oMathPara>
                </a14:m>
                <a:endParaRPr lang="en-US" dirty="0"/>
              </a:p>
            </p:txBody>
          </p:sp>
        </mc:Choice>
        <mc:Fallback xmlns="">
          <p:sp>
            <p:nvSpPr>
              <p:cNvPr id="17" name="TextBox 16">
                <a:extLst>
                  <a:ext uri="{FF2B5EF4-FFF2-40B4-BE49-F238E27FC236}">
                    <a16:creationId xmlns="" xmlns:a16="http://schemas.microsoft.com/office/drawing/2014/main" xmlns:a14="http://schemas.microsoft.com/office/drawing/2010/main" id="{180CADAD-2F5E-0141-8072-CDEBEA23E76F}"/>
                  </a:ext>
                </a:extLst>
              </p:cNvPr>
              <p:cNvSpPr txBox="1">
                <a:spLocks noRot="1" noChangeAspect="1" noMove="1" noResize="1" noEditPoints="1" noAdjustHandles="1" noChangeArrowheads="1" noChangeShapeType="1" noTextEdit="1"/>
              </p:cNvSpPr>
              <p:nvPr/>
            </p:nvSpPr>
            <p:spPr>
              <a:xfrm>
                <a:off x="1765276" y="1861901"/>
                <a:ext cx="1965025" cy="551561"/>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xmlns="" id="{66A15434-382A-954F-8684-954745DE7728}"/>
                  </a:ext>
                </a:extLst>
              </p:cNvPr>
              <p:cNvSpPr/>
              <p:nvPr/>
            </p:nvSpPr>
            <p:spPr>
              <a:xfrm>
                <a:off x="1732187" y="2498912"/>
                <a:ext cx="3092184" cy="975267"/>
              </a:xfrm>
              <a:prstGeom prst="rect">
                <a:avLst/>
              </a:prstGeom>
            </p:spPr>
            <p:txBody>
              <a:bodyPr wrap="square">
                <a:spAutoFit/>
              </a:bodyPr>
              <a:lstStyle/>
              <a:p>
                <a14:m>
                  <m:oMath xmlns:m="http://schemas.openxmlformats.org/officeDocument/2006/math">
                    <m:r>
                      <a:rPr lang="fr-FR" i="1">
                        <a:latin typeface="Cambria Math" panose="02040503050406030204" pitchFamily="18" charset="0"/>
                        <a:cs typeface="Arial"/>
                      </a:rPr>
                      <m:t>𝑃</m:t>
                    </m:r>
                  </m:oMath>
                </a14:m>
                <a:r>
                  <a:rPr lang="en-US" dirty="0">
                    <a:latin typeface="Arial"/>
                    <a:cs typeface="Arial"/>
                  </a:rPr>
                  <a:t>   Polarization</a:t>
                </a:r>
              </a:p>
              <a:p>
                <a14:m>
                  <m:oMath xmlns:m="http://schemas.openxmlformats.org/officeDocument/2006/math">
                    <m:sSup>
                      <m:sSupPr>
                        <m:ctrlPr>
                          <a:rPr lang="en-US" i="1">
                            <a:latin typeface="Cambria Math" charset="0"/>
                            <a:cs typeface="Arial"/>
                          </a:rPr>
                        </m:ctrlPr>
                      </m:sSupPr>
                      <m:e>
                        <m:r>
                          <a:rPr lang="fr-FR" i="1">
                            <a:latin typeface="Cambria Math" panose="02040503050406030204" pitchFamily="18" charset="0"/>
                            <a:cs typeface="Arial"/>
                          </a:rPr>
                          <m:t>𝑁</m:t>
                        </m:r>
                      </m:e>
                      <m:sup>
                        <m:r>
                          <a:rPr lang="en-US" i="1">
                            <a:latin typeface="Cambria Math" panose="02040503050406030204" pitchFamily="18" charset="0"/>
                            <a:ea typeface="Cambria Math" panose="02040503050406030204" pitchFamily="18" charset="0"/>
                            <a:cs typeface="Arial"/>
                          </a:rPr>
                          <m:t>±</m:t>
                        </m:r>
                      </m:sup>
                    </m:sSup>
                    <m:r>
                      <a:rPr lang="fr-FR" i="1">
                        <a:latin typeface="Cambria Math" panose="02040503050406030204" pitchFamily="18" charset="0"/>
                        <a:ea typeface="Cambria Math" panose="02040503050406030204" pitchFamily="18" charset="0"/>
                        <a:cs typeface="Arial"/>
                      </a:rPr>
                      <m:t>=</m:t>
                    </m:r>
                    <m:sSubSup>
                      <m:sSubSupPr>
                        <m:ctrlPr>
                          <a:rPr lang="fr-FR" i="1">
                            <a:latin typeface="Cambria Math" charset="0"/>
                            <a:ea typeface="Cambria Math" panose="02040503050406030204" pitchFamily="18" charset="0"/>
                            <a:cs typeface="Arial"/>
                          </a:rPr>
                        </m:ctrlPr>
                      </m:sSubSupPr>
                      <m:e>
                        <m:r>
                          <a:rPr lang="fr-FR" i="1">
                            <a:latin typeface="Cambria Math" panose="02040503050406030204" pitchFamily="18" charset="0"/>
                            <a:ea typeface="Cambria Math" panose="02040503050406030204" pitchFamily="18" charset="0"/>
                            <a:cs typeface="Arial"/>
                          </a:rPr>
                          <m:t>𝑁</m:t>
                        </m:r>
                      </m:e>
                      <m:sub>
                        <m:r>
                          <a:rPr lang="fr-FR" i="1">
                            <a:latin typeface="Cambria Math" panose="02040503050406030204" pitchFamily="18" charset="0"/>
                            <a:ea typeface="Cambria Math" panose="02040503050406030204" pitchFamily="18" charset="0"/>
                            <a:cs typeface="Arial"/>
                          </a:rPr>
                          <m:t>𝑒𝑝</m:t>
                        </m:r>
                        <m:r>
                          <a:rPr lang="fr-FR" i="1">
                            <a:latin typeface="Cambria Math" panose="02040503050406030204" pitchFamily="18" charset="0"/>
                            <a:ea typeface="Cambria Math" panose="02040503050406030204" pitchFamily="18" charset="0"/>
                            <a:cs typeface="Arial"/>
                          </a:rPr>
                          <m:t>𝛾</m:t>
                        </m:r>
                      </m:sub>
                      <m:sup>
                        <m:r>
                          <a:rPr lang="en-US" i="1">
                            <a:latin typeface="Cambria Math" panose="02040503050406030204" pitchFamily="18" charset="0"/>
                            <a:ea typeface="Cambria Math" panose="02040503050406030204" pitchFamily="18" charset="0"/>
                            <a:cs typeface="Arial"/>
                          </a:rPr>
                          <m:t>±</m:t>
                        </m:r>
                      </m:sup>
                    </m:sSubSup>
                    <m:r>
                      <a:rPr lang="fr-FR" i="1">
                        <a:latin typeface="Cambria Math" panose="02040503050406030204" pitchFamily="18" charset="0"/>
                        <a:ea typeface="Cambria Math" panose="02040503050406030204" pitchFamily="18" charset="0"/>
                        <a:cs typeface="Arial"/>
                      </a:rPr>
                      <m:t>−</m:t>
                    </m:r>
                    <m:sSubSup>
                      <m:sSubSupPr>
                        <m:ctrlPr>
                          <a:rPr lang="fr-FR" i="1">
                            <a:latin typeface="Cambria Math" charset="0"/>
                            <a:ea typeface="Cambria Math" panose="02040503050406030204" pitchFamily="18" charset="0"/>
                            <a:cs typeface="Arial"/>
                          </a:rPr>
                        </m:ctrlPr>
                      </m:sSubSupPr>
                      <m:e>
                        <m:r>
                          <a:rPr lang="fr-FR" i="1">
                            <a:latin typeface="Cambria Math" panose="02040503050406030204" pitchFamily="18" charset="0"/>
                            <a:ea typeface="Cambria Math" panose="02040503050406030204" pitchFamily="18" charset="0"/>
                            <a:cs typeface="Arial"/>
                          </a:rPr>
                          <m:t>𝑁</m:t>
                        </m:r>
                      </m:e>
                      <m:sub>
                        <m:r>
                          <a:rPr lang="fr-FR" i="1">
                            <a:latin typeface="Cambria Math" panose="02040503050406030204" pitchFamily="18" charset="0"/>
                            <a:ea typeface="Cambria Math" panose="02040503050406030204" pitchFamily="18" charset="0"/>
                            <a:cs typeface="Arial"/>
                          </a:rPr>
                          <m:t>𝑐𝑜𝑛𝑡</m:t>
                        </m:r>
                      </m:sub>
                      <m:sup>
                        <m:r>
                          <a:rPr lang="fr-FR" i="1">
                            <a:latin typeface="Cambria Math" panose="02040503050406030204" pitchFamily="18" charset="0"/>
                            <a:ea typeface="Cambria Math" panose="02040503050406030204" pitchFamily="18" charset="0"/>
                            <a:cs typeface="Arial"/>
                          </a:rPr>
                          <m:t>±</m:t>
                        </m:r>
                      </m:sup>
                    </m:sSubSup>
                  </m:oMath>
                </a14:m>
                <a:r>
                  <a:rPr lang="en-US" dirty="0">
                    <a:latin typeface="Arial"/>
                    <a:cs typeface="Arial"/>
                  </a:rPr>
                  <a:t>   number of events corrected from </a:t>
                </a:r>
                <a14:m>
                  <m:oMath xmlns:m="http://schemas.openxmlformats.org/officeDocument/2006/math">
                    <m:sSup>
                      <m:sSupPr>
                        <m:ctrlPr>
                          <a:rPr lang="en-US" i="1">
                            <a:latin typeface="Cambria Math" charset="0"/>
                            <a:cs typeface="Arial"/>
                          </a:rPr>
                        </m:ctrlPr>
                      </m:sSupPr>
                      <m:e>
                        <m:r>
                          <a:rPr lang="en-US" i="1">
                            <a:latin typeface="Cambria Math" panose="02040503050406030204" pitchFamily="18" charset="0"/>
                            <a:ea typeface="Cambria Math" panose="02040503050406030204" pitchFamily="18" charset="0"/>
                            <a:cs typeface="Arial"/>
                          </a:rPr>
                          <m:t>𝜋</m:t>
                        </m:r>
                      </m:e>
                      <m:sup>
                        <m:r>
                          <a:rPr lang="fr-FR" i="1">
                            <a:latin typeface="Cambria Math" panose="02040503050406030204" pitchFamily="18" charset="0"/>
                            <a:cs typeface="Arial"/>
                          </a:rPr>
                          <m:t>0</m:t>
                        </m:r>
                      </m:sup>
                    </m:sSup>
                  </m:oMath>
                </a14:m>
                <a:endParaRPr lang="en-US" dirty="0">
                  <a:latin typeface="Arial"/>
                  <a:cs typeface="Arial"/>
                </a:endParaRPr>
              </a:p>
            </p:txBody>
          </p:sp>
        </mc:Choice>
        <mc:Fallback xmlns="">
          <p:sp>
            <p:nvSpPr>
              <p:cNvPr id="18" name="Rectangle 17">
                <a:extLst>
                  <a:ext uri="{FF2B5EF4-FFF2-40B4-BE49-F238E27FC236}">
                    <a16:creationId xmlns="" xmlns:a16="http://schemas.microsoft.com/office/drawing/2014/main" xmlns:a14="http://schemas.microsoft.com/office/drawing/2010/main" id="{66A15434-382A-954F-8684-954745DE7728}"/>
                  </a:ext>
                </a:extLst>
              </p:cNvPr>
              <p:cNvSpPr>
                <a:spLocks noRot="1" noChangeAspect="1" noMove="1" noResize="1" noEditPoints="1" noAdjustHandles="1" noChangeArrowheads="1" noChangeShapeType="1" noTextEdit="1"/>
              </p:cNvSpPr>
              <p:nvPr/>
            </p:nvSpPr>
            <p:spPr>
              <a:xfrm>
                <a:off x="1732187" y="2498912"/>
                <a:ext cx="3092184" cy="975267"/>
              </a:xfrm>
              <a:prstGeom prst="rect">
                <a:avLst/>
              </a:prstGeom>
              <a:blipFill rotWithShape="0">
                <a:blip r:embed="rId8"/>
                <a:stretch>
                  <a:fillRect l="-1578" t="-3750" r="-1381" b="-9375"/>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xmlns="" id="{FC06529E-2AA2-724B-A86F-197A1C47EC23}"/>
              </a:ext>
            </a:extLst>
          </p:cNvPr>
          <p:cNvSpPr txBox="1"/>
          <p:nvPr/>
        </p:nvSpPr>
        <p:spPr>
          <a:xfrm>
            <a:off x="1732187" y="4064546"/>
            <a:ext cx="319526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Statistical uncertainties only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RG-A </a:t>
            </a:r>
            <a:r>
              <a:rPr lang="en-US" dirty="0" err="1">
                <a:latin typeface="Arial" panose="020B0604020202020204" pitchFamily="34" charset="0"/>
                <a:cs typeface="Arial" panose="020B0604020202020204" pitchFamily="34" charset="0"/>
              </a:rPr>
              <a:t>inbending</a:t>
            </a:r>
            <a:r>
              <a:rPr lang="en-US" dirty="0">
                <a:latin typeface="Arial" panose="020B0604020202020204" pitchFamily="34" charset="0"/>
                <a:cs typeface="Arial" panose="020B0604020202020204" pitchFamily="34" charset="0"/>
              </a:rPr>
              <a:t> dataset</a:t>
            </a:r>
          </a:p>
        </p:txBody>
      </p:sp>
      <p:sp>
        <p:nvSpPr>
          <p:cNvPr id="20" name="TextBox 19">
            <a:extLst>
              <a:ext uri="{FF2B5EF4-FFF2-40B4-BE49-F238E27FC236}">
                <a16:creationId xmlns:a16="http://schemas.microsoft.com/office/drawing/2014/main" xmlns="" id="{4D22B7EB-EFFF-4F46-AC82-6E2949414335}"/>
              </a:ext>
            </a:extLst>
          </p:cNvPr>
          <p:cNvSpPr txBox="1"/>
          <p:nvPr/>
        </p:nvSpPr>
        <p:spPr>
          <a:xfrm>
            <a:off x="1732553" y="5559537"/>
            <a:ext cx="137730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Fit function: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2D134480-6043-AB4F-B9EA-D2818D6D2ADB}"/>
                  </a:ext>
                </a:extLst>
              </p:cNvPr>
              <p:cNvSpPr txBox="1"/>
              <p:nvPr/>
            </p:nvSpPr>
            <p:spPr>
              <a:xfrm>
                <a:off x="3253934" y="5485263"/>
                <a:ext cx="1186159" cy="567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i="1">
                              <a:latin typeface="Cambria Math" charset="0"/>
                            </a:rPr>
                          </m:ctrlPr>
                        </m:fPr>
                        <m:num>
                          <m:r>
                            <a:rPr lang="fr-FR" i="1">
                              <a:latin typeface="Cambria Math" panose="02040503050406030204" pitchFamily="18" charset="0"/>
                            </a:rPr>
                            <m:t>𝐴</m:t>
                          </m:r>
                          <m:func>
                            <m:funcPr>
                              <m:ctrlPr>
                                <a:rPr lang="fr-FR" i="1">
                                  <a:latin typeface="Cambria Math" charset="0"/>
                                  <a:ea typeface="Cambria Math" panose="02040503050406030204" pitchFamily="18" charset="0"/>
                                </a:rPr>
                              </m:ctrlPr>
                            </m:funcPr>
                            <m:fName>
                              <m:r>
                                <m:rPr>
                                  <m:sty m:val="p"/>
                                </m:rPr>
                                <a:rPr lang="fr-FR">
                                  <a:latin typeface="Cambria Math" panose="02040503050406030204" pitchFamily="18" charset="0"/>
                                  <a:ea typeface="Cambria Math" panose="02040503050406030204" pitchFamily="18" charset="0"/>
                                </a:rPr>
                                <m:t>sin</m:t>
                              </m:r>
                            </m:fName>
                            <m:e>
                              <m:r>
                                <a:rPr lang="fr-FR" i="1">
                                  <a:latin typeface="Cambria Math" panose="02040503050406030204" pitchFamily="18" charset="0"/>
                                  <a:ea typeface="Cambria Math" panose="02040503050406030204" pitchFamily="18" charset="0"/>
                                </a:rPr>
                                <m:t>𝜑</m:t>
                              </m:r>
                            </m:e>
                          </m:func>
                        </m:num>
                        <m:den>
                          <m:r>
                            <a:rPr lang="fr-FR" i="1">
                              <a:latin typeface="Cambria Math" panose="02040503050406030204" pitchFamily="18" charset="0"/>
                            </a:rPr>
                            <m:t>1+</m:t>
                          </m:r>
                          <m:r>
                            <a:rPr lang="fr-FR" i="1">
                              <a:latin typeface="Cambria Math" panose="02040503050406030204" pitchFamily="18" charset="0"/>
                            </a:rPr>
                            <m:t>𝐵</m:t>
                          </m:r>
                          <m:func>
                            <m:funcPr>
                              <m:ctrlPr>
                                <a:rPr lang="fr-FR" i="1">
                                  <a:latin typeface="Cambria Math" charset="0"/>
                                  <a:ea typeface="Cambria Math" panose="02040503050406030204" pitchFamily="18" charset="0"/>
                                </a:rPr>
                              </m:ctrlPr>
                            </m:funcPr>
                            <m:fName>
                              <m:r>
                                <m:rPr>
                                  <m:sty m:val="p"/>
                                </m:rPr>
                                <a:rPr lang="fr-FR">
                                  <a:latin typeface="Cambria Math" panose="02040503050406030204" pitchFamily="18" charset="0"/>
                                  <a:ea typeface="Cambria Math" panose="02040503050406030204" pitchFamily="18" charset="0"/>
                                </a:rPr>
                                <m:t>cos</m:t>
                              </m:r>
                            </m:fName>
                            <m:e>
                              <m:r>
                                <a:rPr lang="fr-FR" i="1">
                                  <a:latin typeface="Cambria Math" panose="02040503050406030204" pitchFamily="18" charset="0"/>
                                  <a:ea typeface="Cambria Math" panose="02040503050406030204" pitchFamily="18" charset="0"/>
                                </a:rPr>
                                <m:t>𝜑</m:t>
                              </m:r>
                            </m:e>
                          </m:func>
                        </m:den>
                      </m:f>
                    </m:oMath>
                  </m:oMathPara>
                </a14:m>
                <a:endParaRPr lang="en-US" dirty="0"/>
              </a:p>
            </p:txBody>
          </p:sp>
        </mc:Choice>
        <mc:Fallback xmlns="">
          <p:sp>
            <p:nvSpPr>
              <p:cNvPr id="21" name="TextBox 20">
                <a:extLst>
                  <a:ext uri="{FF2B5EF4-FFF2-40B4-BE49-F238E27FC236}">
                    <a16:creationId xmlns="" xmlns:a16="http://schemas.microsoft.com/office/drawing/2014/main" xmlns:a14="http://schemas.microsoft.com/office/drawing/2010/main" id="{2D134480-6043-AB4F-B9EA-D2818D6D2ADB}"/>
                  </a:ext>
                </a:extLst>
              </p:cNvPr>
              <p:cNvSpPr txBox="1">
                <a:spLocks noRot="1" noChangeAspect="1" noMove="1" noResize="1" noEditPoints="1" noAdjustHandles="1" noChangeArrowheads="1" noChangeShapeType="1" noTextEdit="1"/>
              </p:cNvSpPr>
              <p:nvPr/>
            </p:nvSpPr>
            <p:spPr>
              <a:xfrm>
                <a:off x="3253934" y="5485263"/>
                <a:ext cx="1186159" cy="567271"/>
              </a:xfrm>
              <a:prstGeom prst="rect">
                <a:avLst/>
              </a:prstGeom>
              <a:blipFill rotWithShape="0">
                <a:blip r:embed="rId9"/>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xmlns="" id="{95E82C1A-4D12-314D-BB2D-8BADF0C3D8EC}"/>
              </a:ext>
            </a:extLst>
          </p:cNvPr>
          <p:cNvSpPr txBox="1"/>
          <p:nvPr/>
        </p:nvSpPr>
        <p:spPr>
          <a:xfrm>
            <a:off x="4854339" y="5494692"/>
            <a:ext cx="639923" cy="369332"/>
          </a:xfrm>
          <a:prstGeom prst="rect">
            <a:avLst/>
          </a:prstGeom>
          <a:noFill/>
        </p:spPr>
        <p:txBody>
          <a:bodyPr wrap="square" rtlCol="0">
            <a:spAutoFit/>
          </a:bodyPr>
          <a:lstStyle/>
          <a:p>
            <a:r>
              <a:rPr lang="en-US" dirty="0"/>
              <a:t>|t|</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4F90252B-E7B1-F949-9B47-3414ED8BDE30}"/>
                  </a:ext>
                </a:extLst>
              </p:cNvPr>
              <p:cNvSpPr txBox="1"/>
              <p:nvPr/>
            </p:nvSpPr>
            <p:spPr>
              <a:xfrm>
                <a:off x="5768350" y="5417551"/>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23" name="TextBox 22">
                <a:extLst>
                  <a:ext uri="{FF2B5EF4-FFF2-40B4-BE49-F238E27FC236}">
                    <a16:creationId xmlns="" xmlns:a16="http://schemas.microsoft.com/office/drawing/2014/main" xmlns:a14="http://schemas.microsoft.com/office/drawing/2010/main" id="{4F90252B-E7B1-F949-9B47-3414ED8BDE30}"/>
                  </a:ext>
                </a:extLst>
              </p:cNvPr>
              <p:cNvSpPr txBox="1">
                <a:spLocks noRot="1" noChangeAspect="1" noMove="1" noResize="1" noEditPoints="1" noAdjustHandles="1" noChangeArrowheads="1" noChangeShapeType="1" noTextEdit="1"/>
              </p:cNvSpPr>
              <p:nvPr/>
            </p:nvSpPr>
            <p:spPr>
              <a:xfrm>
                <a:off x="5768350" y="5417551"/>
                <a:ext cx="120736" cy="123111"/>
              </a:xfrm>
              <a:prstGeom prst="rect">
                <a:avLst/>
              </a:prstGeom>
              <a:blipFill rotWithShape="0">
                <a:blip r:embed="rId10"/>
                <a:stretch>
                  <a:fillRect l="-10000" r="-15000" b="-3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52813C44-05D1-E745-87CE-95912BF608D0}"/>
                  </a:ext>
                </a:extLst>
              </p:cNvPr>
              <p:cNvSpPr txBox="1"/>
              <p:nvPr/>
            </p:nvSpPr>
            <p:spPr>
              <a:xfrm>
                <a:off x="6672857" y="5417158"/>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24" name="TextBox 23">
                <a:extLst>
                  <a:ext uri="{FF2B5EF4-FFF2-40B4-BE49-F238E27FC236}">
                    <a16:creationId xmlns="" xmlns:a16="http://schemas.microsoft.com/office/drawing/2014/main" xmlns:a14="http://schemas.microsoft.com/office/drawing/2010/main" id="{52813C44-05D1-E745-87CE-95912BF608D0}"/>
                  </a:ext>
                </a:extLst>
              </p:cNvPr>
              <p:cNvSpPr txBox="1">
                <a:spLocks noRot="1" noChangeAspect="1" noMove="1" noResize="1" noEditPoints="1" noAdjustHandles="1" noChangeArrowheads="1" noChangeShapeType="1" noTextEdit="1"/>
              </p:cNvSpPr>
              <p:nvPr/>
            </p:nvSpPr>
            <p:spPr>
              <a:xfrm>
                <a:off x="6672857" y="5417158"/>
                <a:ext cx="120736" cy="123111"/>
              </a:xfrm>
              <a:prstGeom prst="rect">
                <a:avLst/>
              </a:prstGeom>
              <a:blipFill rotWithShape="0">
                <a:blip r:embed="rId11"/>
                <a:stretch>
                  <a:fillRect l="-15789" r="-15789" b="-3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xmlns="" id="{2F2014CB-DD33-894F-B50A-5561BBFAB1E6}"/>
                  </a:ext>
                </a:extLst>
              </p:cNvPr>
              <p:cNvSpPr txBox="1"/>
              <p:nvPr/>
            </p:nvSpPr>
            <p:spPr>
              <a:xfrm>
                <a:off x="7540571" y="5417318"/>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25" name="TextBox 24">
                <a:extLst>
                  <a:ext uri="{FF2B5EF4-FFF2-40B4-BE49-F238E27FC236}">
                    <a16:creationId xmlns="" xmlns:a16="http://schemas.microsoft.com/office/drawing/2014/main" xmlns:a14="http://schemas.microsoft.com/office/drawing/2010/main" id="{2F2014CB-DD33-894F-B50A-5561BBFAB1E6}"/>
                  </a:ext>
                </a:extLst>
              </p:cNvPr>
              <p:cNvSpPr txBox="1">
                <a:spLocks noRot="1" noChangeAspect="1" noMove="1" noResize="1" noEditPoints="1" noAdjustHandles="1" noChangeArrowheads="1" noChangeShapeType="1" noTextEdit="1"/>
              </p:cNvSpPr>
              <p:nvPr/>
            </p:nvSpPr>
            <p:spPr>
              <a:xfrm>
                <a:off x="7540571" y="5417318"/>
                <a:ext cx="120736" cy="123111"/>
              </a:xfrm>
              <a:prstGeom prst="rect">
                <a:avLst/>
              </a:prstGeom>
              <a:blipFill rotWithShape="0">
                <a:blip r:embed="rId12"/>
                <a:stretch>
                  <a:fillRect l="-15000" r="-10000" b="-3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438AA638-4D3E-CC45-BAE8-314A47AEAEF7}"/>
                  </a:ext>
                </a:extLst>
              </p:cNvPr>
              <p:cNvSpPr txBox="1"/>
              <p:nvPr/>
            </p:nvSpPr>
            <p:spPr>
              <a:xfrm>
                <a:off x="5768350" y="4536033"/>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26" name="TextBox 25">
                <a:extLst>
                  <a:ext uri="{FF2B5EF4-FFF2-40B4-BE49-F238E27FC236}">
                    <a16:creationId xmlns="" xmlns:a16="http://schemas.microsoft.com/office/drawing/2014/main" xmlns:a14="http://schemas.microsoft.com/office/drawing/2010/main" id="{438AA638-4D3E-CC45-BAE8-314A47AEAEF7}"/>
                  </a:ext>
                </a:extLst>
              </p:cNvPr>
              <p:cNvSpPr txBox="1">
                <a:spLocks noRot="1" noChangeAspect="1" noMove="1" noResize="1" noEditPoints="1" noAdjustHandles="1" noChangeArrowheads="1" noChangeShapeType="1" noTextEdit="1"/>
              </p:cNvSpPr>
              <p:nvPr/>
            </p:nvSpPr>
            <p:spPr>
              <a:xfrm>
                <a:off x="5768350" y="4536033"/>
                <a:ext cx="120736" cy="123111"/>
              </a:xfrm>
              <a:prstGeom prst="rect">
                <a:avLst/>
              </a:prstGeom>
              <a:blipFill rotWithShape="0">
                <a:blip r:embed="rId13"/>
                <a:stretch>
                  <a:fillRect l="-10000" r="-15000" b="-3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BBFF164A-DFFC-2540-B74C-AF10F365FD94}"/>
                  </a:ext>
                </a:extLst>
              </p:cNvPr>
              <p:cNvSpPr txBox="1"/>
              <p:nvPr/>
            </p:nvSpPr>
            <p:spPr>
              <a:xfrm>
                <a:off x="6668850" y="4543107"/>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27" name="TextBox 26">
                <a:extLst>
                  <a:ext uri="{FF2B5EF4-FFF2-40B4-BE49-F238E27FC236}">
                    <a16:creationId xmlns="" xmlns:a16="http://schemas.microsoft.com/office/drawing/2014/main" xmlns:a14="http://schemas.microsoft.com/office/drawing/2010/main" id="{BBFF164A-DFFC-2540-B74C-AF10F365FD94}"/>
                  </a:ext>
                </a:extLst>
              </p:cNvPr>
              <p:cNvSpPr txBox="1">
                <a:spLocks noRot="1" noChangeAspect="1" noMove="1" noResize="1" noEditPoints="1" noAdjustHandles="1" noChangeArrowheads="1" noChangeShapeType="1" noTextEdit="1"/>
              </p:cNvSpPr>
              <p:nvPr/>
            </p:nvSpPr>
            <p:spPr>
              <a:xfrm>
                <a:off x="6668850" y="4543107"/>
                <a:ext cx="120736" cy="123111"/>
              </a:xfrm>
              <a:prstGeom prst="rect">
                <a:avLst/>
              </a:prstGeom>
              <a:blipFill rotWithShape="0">
                <a:blip r:embed="rId14"/>
                <a:stretch>
                  <a:fillRect l="-15000" r="-10000" b="-3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367BABD7-7748-6846-9B05-45B90A652BDC}"/>
                  </a:ext>
                </a:extLst>
              </p:cNvPr>
              <p:cNvSpPr txBox="1"/>
              <p:nvPr/>
            </p:nvSpPr>
            <p:spPr>
              <a:xfrm>
                <a:off x="7553284" y="4536033"/>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28" name="TextBox 27">
                <a:extLst>
                  <a:ext uri="{FF2B5EF4-FFF2-40B4-BE49-F238E27FC236}">
                    <a16:creationId xmlns="" xmlns:a16="http://schemas.microsoft.com/office/drawing/2014/main" xmlns:a14="http://schemas.microsoft.com/office/drawing/2010/main" id="{367BABD7-7748-6846-9B05-45B90A652BDC}"/>
                  </a:ext>
                </a:extLst>
              </p:cNvPr>
              <p:cNvSpPr txBox="1">
                <a:spLocks noRot="1" noChangeAspect="1" noMove="1" noResize="1" noEditPoints="1" noAdjustHandles="1" noChangeArrowheads="1" noChangeShapeType="1" noTextEdit="1"/>
              </p:cNvSpPr>
              <p:nvPr/>
            </p:nvSpPr>
            <p:spPr>
              <a:xfrm>
                <a:off x="7553284" y="4536033"/>
                <a:ext cx="120736" cy="123111"/>
              </a:xfrm>
              <a:prstGeom prst="rect">
                <a:avLst/>
              </a:prstGeom>
              <a:blipFill rotWithShape="0">
                <a:blip r:embed="rId13"/>
                <a:stretch>
                  <a:fillRect l="-10000" r="-15000" b="-3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xmlns="" id="{872F3A4D-14E4-1A40-9352-63C4C1FB741D}"/>
                  </a:ext>
                </a:extLst>
              </p:cNvPr>
              <p:cNvSpPr txBox="1"/>
              <p:nvPr/>
            </p:nvSpPr>
            <p:spPr>
              <a:xfrm>
                <a:off x="5768350" y="3657813"/>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29" name="TextBox 28">
                <a:extLst>
                  <a:ext uri="{FF2B5EF4-FFF2-40B4-BE49-F238E27FC236}">
                    <a16:creationId xmlns="" xmlns:a16="http://schemas.microsoft.com/office/drawing/2014/main" xmlns:a14="http://schemas.microsoft.com/office/drawing/2010/main" id="{872F3A4D-14E4-1A40-9352-63C4C1FB741D}"/>
                  </a:ext>
                </a:extLst>
              </p:cNvPr>
              <p:cNvSpPr txBox="1">
                <a:spLocks noRot="1" noChangeAspect="1" noMove="1" noResize="1" noEditPoints="1" noAdjustHandles="1" noChangeArrowheads="1" noChangeShapeType="1" noTextEdit="1"/>
              </p:cNvSpPr>
              <p:nvPr/>
            </p:nvSpPr>
            <p:spPr>
              <a:xfrm>
                <a:off x="5768350" y="3657813"/>
                <a:ext cx="120736" cy="123111"/>
              </a:xfrm>
              <a:prstGeom prst="rect">
                <a:avLst/>
              </a:prstGeom>
              <a:blipFill rotWithShape="0">
                <a:blip r:embed="rId13"/>
                <a:stretch>
                  <a:fillRect l="-10000" r="-15000" b="-3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5EE2BB7C-D65E-BA4A-86C2-9BD973208996}"/>
                  </a:ext>
                </a:extLst>
              </p:cNvPr>
              <p:cNvSpPr txBox="1"/>
              <p:nvPr/>
            </p:nvSpPr>
            <p:spPr>
              <a:xfrm>
                <a:off x="6672857" y="3660150"/>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30" name="TextBox 29">
                <a:extLst>
                  <a:ext uri="{FF2B5EF4-FFF2-40B4-BE49-F238E27FC236}">
                    <a16:creationId xmlns="" xmlns:a16="http://schemas.microsoft.com/office/drawing/2014/main" xmlns:a14="http://schemas.microsoft.com/office/drawing/2010/main" id="{5EE2BB7C-D65E-BA4A-86C2-9BD973208996}"/>
                  </a:ext>
                </a:extLst>
              </p:cNvPr>
              <p:cNvSpPr txBox="1">
                <a:spLocks noRot="1" noChangeAspect="1" noMove="1" noResize="1" noEditPoints="1" noAdjustHandles="1" noChangeArrowheads="1" noChangeShapeType="1" noTextEdit="1"/>
              </p:cNvSpPr>
              <p:nvPr/>
            </p:nvSpPr>
            <p:spPr>
              <a:xfrm>
                <a:off x="6672857" y="3660150"/>
                <a:ext cx="120736" cy="123111"/>
              </a:xfrm>
              <a:prstGeom prst="rect">
                <a:avLst/>
              </a:prstGeom>
              <a:blipFill rotWithShape="0">
                <a:blip r:embed="rId15"/>
                <a:stretch>
                  <a:fillRect l="-15789" r="-15789" b="-2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xmlns="" id="{21DFC0CC-5BEB-8A47-9CE7-6B4F4BEA966D}"/>
                  </a:ext>
                </a:extLst>
              </p:cNvPr>
              <p:cNvSpPr txBox="1"/>
              <p:nvPr/>
            </p:nvSpPr>
            <p:spPr>
              <a:xfrm>
                <a:off x="7553284" y="3660149"/>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31" name="TextBox 30">
                <a:extLst>
                  <a:ext uri="{FF2B5EF4-FFF2-40B4-BE49-F238E27FC236}">
                    <a16:creationId xmlns="" xmlns:a16="http://schemas.microsoft.com/office/drawing/2014/main" xmlns:a14="http://schemas.microsoft.com/office/drawing/2010/main" id="{21DFC0CC-5BEB-8A47-9CE7-6B4F4BEA966D}"/>
                  </a:ext>
                </a:extLst>
              </p:cNvPr>
              <p:cNvSpPr txBox="1">
                <a:spLocks noRot="1" noChangeAspect="1" noMove="1" noResize="1" noEditPoints="1" noAdjustHandles="1" noChangeArrowheads="1" noChangeShapeType="1" noTextEdit="1"/>
              </p:cNvSpPr>
              <p:nvPr/>
            </p:nvSpPr>
            <p:spPr>
              <a:xfrm>
                <a:off x="7553284" y="3660149"/>
                <a:ext cx="120736" cy="123111"/>
              </a:xfrm>
              <a:prstGeom prst="rect">
                <a:avLst/>
              </a:prstGeom>
              <a:blipFill rotWithShape="0">
                <a:blip r:embed="rId16"/>
                <a:stretch>
                  <a:fillRect l="-10000" r="-15000" b="-2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xmlns="" id="{C6AEB4E8-6E4B-3247-93B3-D6D850B4343F}"/>
                  </a:ext>
                </a:extLst>
              </p:cNvPr>
              <p:cNvSpPr txBox="1"/>
              <p:nvPr/>
            </p:nvSpPr>
            <p:spPr>
              <a:xfrm>
                <a:off x="5768350" y="2776295"/>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32" name="TextBox 31">
                <a:extLst>
                  <a:ext uri="{FF2B5EF4-FFF2-40B4-BE49-F238E27FC236}">
                    <a16:creationId xmlns="" xmlns:a16="http://schemas.microsoft.com/office/drawing/2014/main" xmlns:a14="http://schemas.microsoft.com/office/drawing/2010/main" id="{C6AEB4E8-6E4B-3247-93B3-D6D850B4343F}"/>
                  </a:ext>
                </a:extLst>
              </p:cNvPr>
              <p:cNvSpPr txBox="1">
                <a:spLocks noRot="1" noChangeAspect="1" noMove="1" noResize="1" noEditPoints="1" noAdjustHandles="1" noChangeArrowheads="1" noChangeShapeType="1" noTextEdit="1"/>
              </p:cNvSpPr>
              <p:nvPr/>
            </p:nvSpPr>
            <p:spPr>
              <a:xfrm>
                <a:off x="5768350" y="2776295"/>
                <a:ext cx="120736" cy="123111"/>
              </a:xfrm>
              <a:prstGeom prst="rect">
                <a:avLst/>
              </a:prstGeom>
              <a:blipFill rotWithShape="0">
                <a:blip r:embed="rId16"/>
                <a:stretch>
                  <a:fillRect l="-10000" r="-15000" b="-2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xmlns="" id="{03FBD31F-0B30-754B-8198-A24E94D7C286}"/>
                  </a:ext>
                </a:extLst>
              </p:cNvPr>
              <p:cNvSpPr txBox="1"/>
              <p:nvPr/>
            </p:nvSpPr>
            <p:spPr>
              <a:xfrm>
                <a:off x="6647825" y="2776295"/>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33" name="TextBox 32">
                <a:extLst>
                  <a:ext uri="{FF2B5EF4-FFF2-40B4-BE49-F238E27FC236}">
                    <a16:creationId xmlns="" xmlns:a16="http://schemas.microsoft.com/office/drawing/2014/main" xmlns:a14="http://schemas.microsoft.com/office/drawing/2010/main" id="{03FBD31F-0B30-754B-8198-A24E94D7C286}"/>
                  </a:ext>
                </a:extLst>
              </p:cNvPr>
              <p:cNvSpPr txBox="1">
                <a:spLocks noRot="1" noChangeAspect="1" noMove="1" noResize="1" noEditPoints="1" noAdjustHandles="1" noChangeArrowheads="1" noChangeShapeType="1" noTextEdit="1"/>
              </p:cNvSpPr>
              <p:nvPr/>
            </p:nvSpPr>
            <p:spPr>
              <a:xfrm>
                <a:off x="6647825" y="2776295"/>
                <a:ext cx="120736" cy="123111"/>
              </a:xfrm>
              <a:prstGeom prst="rect">
                <a:avLst/>
              </a:prstGeom>
              <a:blipFill rotWithShape="0">
                <a:blip r:embed="rId15"/>
                <a:stretch>
                  <a:fillRect l="-15789" r="-15789" b="-2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6D297E84-295C-8F4B-943A-CB4B445EBD3A}"/>
                  </a:ext>
                </a:extLst>
              </p:cNvPr>
              <p:cNvSpPr txBox="1"/>
              <p:nvPr/>
            </p:nvSpPr>
            <p:spPr>
              <a:xfrm>
                <a:off x="7536610" y="2776295"/>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34" name="TextBox 33">
                <a:extLst>
                  <a:ext uri="{FF2B5EF4-FFF2-40B4-BE49-F238E27FC236}">
                    <a16:creationId xmlns="" xmlns:a16="http://schemas.microsoft.com/office/drawing/2014/main" xmlns:a14="http://schemas.microsoft.com/office/drawing/2010/main" id="{6D297E84-295C-8F4B-943A-CB4B445EBD3A}"/>
                  </a:ext>
                </a:extLst>
              </p:cNvPr>
              <p:cNvSpPr txBox="1">
                <a:spLocks noRot="1" noChangeAspect="1" noMove="1" noResize="1" noEditPoints="1" noAdjustHandles="1" noChangeArrowheads="1" noChangeShapeType="1" noTextEdit="1"/>
              </p:cNvSpPr>
              <p:nvPr/>
            </p:nvSpPr>
            <p:spPr>
              <a:xfrm>
                <a:off x="7536610" y="2776295"/>
                <a:ext cx="120736" cy="123111"/>
              </a:xfrm>
              <a:prstGeom prst="rect">
                <a:avLst/>
              </a:prstGeom>
              <a:blipFill rotWithShape="0">
                <a:blip r:embed="rId16"/>
                <a:stretch>
                  <a:fillRect l="-10000" r="-15000" b="-2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xmlns="" id="{6FA76967-D89A-D248-9AAE-8C7B661BA630}"/>
                  </a:ext>
                </a:extLst>
              </p:cNvPr>
              <p:cNvSpPr txBox="1"/>
              <p:nvPr/>
            </p:nvSpPr>
            <p:spPr>
              <a:xfrm>
                <a:off x="8616956" y="2799308"/>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35" name="TextBox 34">
                <a:extLst>
                  <a:ext uri="{FF2B5EF4-FFF2-40B4-BE49-F238E27FC236}">
                    <a16:creationId xmlns="" xmlns:a16="http://schemas.microsoft.com/office/drawing/2014/main" xmlns:a14="http://schemas.microsoft.com/office/drawing/2010/main" id="{6FA76967-D89A-D248-9AAE-8C7B661BA630}"/>
                  </a:ext>
                </a:extLst>
              </p:cNvPr>
              <p:cNvSpPr txBox="1">
                <a:spLocks noRot="1" noChangeAspect="1" noMove="1" noResize="1" noEditPoints="1" noAdjustHandles="1" noChangeArrowheads="1" noChangeShapeType="1" noTextEdit="1"/>
              </p:cNvSpPr>
              <p:nvPr/>
            </p:nvSpPr>
            <p:spPr>
              <a:xfrm>
                <a:off x="8616956" y="2799308"/>
                <a:ext cx="120736" cy="123111"/>
              </a:xfrm>
              <a:prstGeom prst="rect">
                <a:avLst/>
              </a:prstGeom>
              <a:blipFill rotWithShape="0">
                <a:blip r:embed="rId17"/>
                <a:stretch>
                  <a:fillRect l="-15789" r="-15789" b="-3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xmlns="" id="{D9048C6B-82D0-5B46-8380-087CEC71AFD9}"/>
                  </a:ext>
                </a:extLst>
              </p:cNvPr>
              <p:cNvSpPr txBox="1"/>
              <p:nvPr/>
            </p:nvSpPr>
            <p:spPr>
              <a:xfrm>
                <a:off x="9504649" y="2776295"/>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36" name="TextBox 35">
                <a:extLst>
                  <a:ext uri="{FF2B5EF4-FFF2-40B4-BE49-F238E27FC236}">
                    <a16:creationId xmlns="" xmlns:a16="http://schemas.microsoft.com/office/drawing/2014/main" xmlns:a14="http://schemas.microsoft.com/office/drawing/2010/main" id="{D9048C6B-82D0-5B46-8380-087CEC71AFD9}"/>
                  </a:ext>
                </a:extLst>
              </p:cNvPr>
              <p:cNvSpPr txBox="1">
                <a:spLocks noRot="1" noChangeAspect="1" noMove="1" noResize="1" noEditPoints="1" noAdjustHandles="1" noChangeArrowheads="1" noChangeShapeType="1" noTextEdit="1"/>
              </p:cNvSpPr>
              <p:nvPr/>
            </p:nvSpPr>
            <p:spPr>
              <a:xfrm>
                <a:off x="9504649" y="2776295"/>
                <a:ext cx="120736" cy="123111"/>
              </a:xfrm>
              <a:prstGeom prst="rect">
                <a:avLst/>
              </a:prstGeom>
              <a:blipFill rotWithShape="0">
                <a:blip r:embed="rId16"/>
                <a:stretch>
                  <a:fillRect l="-10000" r="-15000" b="-2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xmlns="" id="{42052E7F-AA88-3741-B722-2F8AF3ADBA81}"/>
                  </a:ext>
                </a:extLst>
              </p:cNvPr>
              <p:cNvSpPr txBox="1"/>
              <p:nvPr/>
            </p:nvSpPr>
            <p:spPr>
              <a:xfrm>
                <a:off x="10379359" y="2799307"/>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37" name="TextBox 36">
                <a:extLst>
                  <a:ext uri="{FF2B5EF4-FFF2-40B4-BE49-F238E27FC236}">
                    <a16:creationId xmlns="" xmlns:a16="http://schemas.microsoft.com/office/drawing/2014/main" xmlns:a14="http://schemas.microsoft.com/office/drawing/2010/main" id="{42052E7F-AA88-3741-B722-2F8AF3ADBA81}"/>
                  </a:ext>
                </a:extLst>
              </p:cNvPr>
              <p:cNvSpPr txBox="1">
                <a:spLocks noRot="1" noChangeAspect="1" noMove="1" noResize="1" noEditPoints="1" noAdjustHandles="1" noChangeArrowheads="1" noChangeShapeType="1" noTextEdit="1"/>
              </p:cNvSpPr>
              <p:nvPr/>
            </p:nvSpPr>
            <p:spPr>
              <a:xfrm>
                <a:off x="10379359" y="2799307"/>
                <a:ext cx="120736" cy="123111"/>
              </a:xfrm>
              <a:prstGeom prst="rect">
                <a:avLst/>
              </a:prstGeom>
              <a:blipFill rotWithShape="0">
                <a:blip r:embed="rId17"/>
                <a:stretch>
                  <a:fillRect l="-15789" r="-15789" b="-3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xmlns="" id="{E3BEEF05-BCEC-AB42-B98F-E28B36C84B8C}"/>
                  </a:ext>
                </a:extLst>
              </p:cNvPr>
              <p:cNvSpPr txBox="1"/>
              <p:nvPr/>
            </p:nvSpPr>
            <p:spPr>
              <a:xfrm>
                <a:off x="8594731" y="3660149"/>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38" name="TextBox 37">
                <a:extLst>
                  <a:ext uri="{FF2B5EF4-FFF2-40B4-BE49-F238E27FC236}">
                    <a16:creationId xmlns="" xmlns:a16="http://schemas.microsoft.com/office/drawing/2014/main" xmlns:a14="http://schemas.microsoft.com/office/drawing/2010/main" id="{E3BEEF05-BCEC-AB42-B98F-E28B36C84B8C}"/>
                  </a:ext>
                </a:extLst>
              </p:cNvPr>
              <p:cNvSpPr txBox="1">
                <a:spLocks noRot="1" noChangeAspect="1" noMove="1" noResize="1" noEditPoints="1" noAdjustHandles="1" noChangeArrowheads="1" noChangeShapeType="1" noTextEdit="1"/>
              </p:cNvSpPr>
              <p:nvPr/>
            </p:nvSpPr>
            <p:spPr>
              <a:xfrm>
                <a:off x="8594731" y="3660149"/>
                <a:ext cx="120736" cy="123111"/>
              </a:xfrm>
              <a:prstGeom prst="rect">
                <a:avLst/>
              </a:prstGeom>
              <a:blipFill rotWithShape="0">
                <a:blip r:embed="rId18"/>
                <a:stretch>
                  <a:fillRect l="-15000" r="-10000" b="-2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xmlns="" id="{26F6A8CE-BD26-7341-A630-797B578E1A77}"/>
                  </a:ext>
                </a:extLst>
              </p:cNvPr>
              <p:cNvSpPr txBox="1"/>
              <p:nvPr/>
            </p:nvSpPr>
            <p:spPr>
              <a:xfrm>
                <a:off x="9493536" y="3667141"/>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39" name="TextBox 38">
                <a:extLst>
                  <a:ext uri="{FF2B5EF4-FFF2-40B4-BE49-F238E27FC236}">
                    <a16:creationId xmlns="" xmlns:a16="http://schemas.microsoft.com/office/drawing/2014/main" xmlns:a14="http://schemas.microsoft.com/office/drawing/2010/main" id="{26F6A8CE-BD26-7341-A630-797B578E1A77}"/>
                  </a:ext>
                </a:extLst>
              </p:cNvPr>
              <p:cNvSpPr txBox="1">
                <a:spLocks noRot="1" noChangeAspect="1" noMove="1" noResize="1" noEditPoints="1" noAdjustHandles="1" noChangeArrowheads="1" noChangeShapeType="1" noTextEdit="1"/>
              </p:cNvSpPr>
              <p:nvPr/>
            </p:nvSpPr>
            <p:spPr>
              <a:xfrm>
                <a:off x="9493536" y="3667141"/>
                <a:ext cx="120736" cy="123111"/>
              </a:xfrm>
              <a:prstGeom prst="rect">
                <a:avLst/>
              </a:prstGeom>
              <a:blipFill rotWithShape="0">
                <a:blip r:embed="rId10"/>
                <a:stretch>
                  <a:fillRect l="-10000" r="-15000" b="-3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xmlns="" id="{F02BB1B5-682D-4347-BAB7-3BFCD6BEBD94}"/>
                  </a:ext>
                </a:extLst>
              </p:cNvPr>
              <p:cNvSpPr txBox="1"/>
              <p:nvPr/>
            </p:nvSpPr>
            <p:spPr>
              <a:xfrm>
                <a:off x="10379359" y="3667141"/>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40" name="TextBox 39">
                <a:extLst>
                  <a:ext uri="{FF2B5EF4-FFF2-40B4-BE49-F238E27FC236}">
                    <a16:creationId xmlns="" xmlns:a16="http://schemas.microsoft.com/office/drawing/2014/main" xmlns:a14="http://schemas.microsoft.com/office/drawing/2010/main" id="{F02BB1B5-682D-4347-BAB7-3BFCD6BEBD94}"/>
                  </a:ext>
                </a:extLst>
              </p:cNvPr>
              <p:cNvSpPr txBox="1">
                <a:spLocks noRot="1" noChangeAspect="1" noMove="1" noResize="1" noEditPoints="1" noAdjustHandles="1" noChangeArrowheads="1" noChangeShapeType="1" noTextEdit="1"/>
              </p:cNvSpPr>
              <p:nvPr/>
            </p:nvSpPr>
            <p:spPr>
              <a:xfrm>
                <a:off x="10379359" y="3667141"/>
                <a:ext cx="120736" cy="123111"/>
              </a:xfrm>
              <a:prstGeom prst="rect">
                <a:avLst/>
              </a:prstGeom>
              <a:blipFill rotWithShape="0">
                <a:blip r:embed="rId11"/>
                <a:stretch>
                  <a:fillRect l="-15789" r="-15789" b="-3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xmlns="" id="{936D0E46-5EBD-4245-A779-CB8AA98B908C}"/>
                  </a:ext>
                </a:extLst>
              </p:cNvPr>
              <p:cNvSpPr txBox="1"/>
              <p:nvPr/>
            </p:nvSpPr>
            <p:spPr>
              <a:xfrm>
                <a:off x="8594731" y="4549880"/>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41" name="TextBox 40">
                <a:extLst>
                  <a:ext uri="{FF2B5EF4-FFF2-40B4-BE49-F238E27FC236}">
                    <a16:creationId xmlns="" xmlns:a16="http://schemas.microsoft.com/office/drawing/2014/main" xmlns:a14="http://schemas.microsoft.com/office/drawing/2010/main" id="{936D0E46-5EBD-4245-A779-CB8AA98B908C}"/>
                  </a:ext>
                </a:extLst>
              </p:cNvPr>
              <p:cNvSpPr txBox="1">
                <a:spLocks noRot="1" noChangeAspect="1" noMove="1" noResize="1" noEditPoints="1" noAdjustHandles="1" noChangeArrowheads="1" noChangeShapeType="1" noTextEdit="1"/>
              </p:cNvSpPr>
              <p:nvPr/>
            </p:nvSpPr>
            <p:spPr>
              <a:xfrm>
                <a:off x="8594731" y="4549880"/>
                <a:ext cx="120736" cy="123111"/>
              </a:xfrm>
              <a:prstGeom prst="rect">
                <a:avLst/>
              </a:prstGeom>
              <a:blipFill rotWithShape="0">
                <a:blip r:embed="rId18"/>
                <a:stretch>
                  <a:fillRect l="-15000" r="-10000" b="-2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xmlns="" id="{C04B70EC-08FB-FA47-AF41-48D4B90E9E95}"/>
                  </a:ext>
                </a:extLst>
              </p:cNvPr>
              <p:cNvSpPr txBox="1"/>
              <p:nvPr/>
            </p:nvSpPr>
            <p:spPr>
              <a:xfrm>
                <a:off x="9493536" y="4549880"/>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42" name="TextBox 41">
                <a:extLst>
                  <a:ext uri="{FF2B5EF4-FFF2-40B4-BE49-F238E27FC236}">
                    <a16:creationId xmlns="" xmlns:a16="http://schemas.microsoft.com/office/drawing/2014/main" xmlns:a14="http://schemas.microsoft.com/office/drawing/2010/main" id="{C04B70EC-08FB-FA47-AF41-48D4B90E9E95}"/>
                  </a:ext>
                </a:extLst>
              </p:cNvPr>
              <p:cNvSpPr txBox="1">
                <a:spLocks noRot="1" noChangeAspect="1" noMove="1" noResize="1" noEditPoints="1" noAdjustHandles="1" noChangeArrowheads="1" noChangeShapeType="1" noTextEdit="1"/>
              </p:cNvSpPr>
              <p:nvPr/>
            </p:nvSpPr>
            <p:spPr>
              <a:xfrm>
                <a:off x="9493536" y="4549880"/>
                <a:ext cx="120736" cy="123111"/>
              </a:xfrm>
              <a:prstGeom prst="rect">
                <a:avLst/>
              </a:prstGeom>
              <a:blipFill rotWithShape="0">
                <a:blip r:embed="rId16"/>
                <a:stretch>
                  <a:fillRect l="-10000" r="-15000" b="-2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xmlns="" id="{68F81F99-F25B-1E45-83B4-09C3F91539D6}"/>
                  </a:ext>
                </a:extLst>
              </p:cNvPr>
              <p:cNvSpPr txBox="1"/>
              <p:nvPr/>
            </p:nvSpPr>
            <p:spPr>
              <a:xfrm>
                <a:off x="10375221" y="4548039"/>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43" name="TextBox 42">
                <a:extLst>
                  <a:ext uri="{FF2B5EF4-FFF2-40B4-BE49-F238E27FC236}">
                    <a16:creationId xmlns="" xmlns:a16="http://schemas.microsoft.com/office/drawing/2014/main" xmlns:a14="http://schemas.microsoft.com/office/drawing/2010/main" id="{68F81F99-F25B-1E45-83B4-09C3F91539D6}"/>
                  </a:ext>
                </a:extLst>
              </p:cNvPr>
              <p:cNvSpPr txBox="1">
                <a:spLocks noRot="1" noChangeAspect="1" noMove="1" noResize="1" noEditPoints="1" noAdjustHandles="1" noChangeArrowheads="1" noChangeShapeType="1" noTextEdit="1"/>
              </p:cNvSpPr>
              <p:nvPr/>
            </p:nvSpPr>
            <p:spPr>
              <a:xfrm>
                <a:off x="10375221" y="4548039"/>
                <a:ext cx="120736" cy="123111"/>
              </a:xfrm>
              <a:prstGeom prst="rect">
                <a:avLst/>
              </a:prstGeom>
              <a:blipFill rotWithShape="0">
                <a:blip r:embed="rId14"/>
                <a:stretch>
                  <a:fillRect l="-15000" r="-10000" b="-3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xmlns="" id="{8D36B9E8-0EA5-BE4F-9A12-5B967B0A6BB9}"/>
                  </a:ext>
                </a:extLst>
              </p:cNvPr>
              <p:cNvSpPr txBox="1"/>
              <p:nvPr/>
            </p:nvSpPr>
            <p:spPr>
              <a:xfrm>
                <a:off x="8616956" y="5425141"/>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44" name="TextBox 43">
                <a:extLst>
                  <a:ext uri="{FF2B5EF4-FFF2-40B4-BE49-F238E27FC236}">
                    <a16:creationId xmlns="" xmlns:a16="http://schemas.microsoft.com/office/drawing/2014/main" xmlns:a14="http://schemas.microsoft.com/office/drawing/2010/main" id="{8D36B9E8-0EA5-BE4F-9A12-5B967B0A6BB9}"/>
                  </a:ext>
                </a:extLst>
              </p:cNvPr>
              <p:cNvSpPr txBox="1">
                <a:spLocks noRot="1" noChangeAspect="1" noMove="1" noResize="1" noEditPoints="1" noAdjustHandles="1" noChangeArrowheads="1" noChangeShapeType="1" noTextEdit="1"/>
              </p:cNvSpPr>
              <p:nvPr/>
            </p:nvSpPr>
            <p:spPr>
              <a:xfrm>
                <a:off x="8616956" y="5425141"/>
                <a:ext cx="120736" cy="123111"/>
              </a:xfrm>
              <a:prstGeom prst="rect">
                <a:avLst/>
              </a:prstGeom>
              <a:blipFill rotWithShape="0">
                <a:blip r:embed="rId11"/>
                <a:stretch>
                  <a:fillRect l="-15789" r="-15789" b="-3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xmlns="" id="{1BB16EA5-6454-EE41-A9DE-12260BB98AEF}"/>
                  </a:ext>
                </a:extLst>
              </p:cNvPr>
              <p:cNvSpPr txBox="1"/>
              <p:nvPr/>
            </p:nvSpPr>
            <p:spPr>
              <a:xfrm>
                <a:off x="9504649" y="5422987"/>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45" name="TextBox 44">
                <a:extLst>
                  <a:ext uri="{FF2B5EF4-FFF2-40B4-BE49-F238E27FC236}">
                    <a16:creationId xmlns="" xmlns:a16="http://schemas.microsoft.com/office/drawing/2014/main" xmlns:a14="http://schemas.microsoft.com/office/drawing/2010/main" id="{1BB16EA5-6454-EE41-A9DE-12260BB98AEF}"/>
                  </a:ext>
                </a:extLst>
              </p:cNvPr>
              <p:cNvSpPr txBox="1">
                <a:spLocks noRot="1" noChangeAspect="1" noMove="1" noResize="1" noEditPoints="1" noAdjustHandles="1" noChangeArrowheads="1" noChangeShapeType="1" noTextEdit="1"/>
              </p:cNvSpPr>
              <p:nvPr/>
            </p:nvSpPr>
            <p:spPr>
              <a:xfrm>
                <a:off x="9504649" y="5422987"/>
                <a:ext cx="120736" cy="123111"/>
              </a:xfrm>
              <a:prstGeom prst="rect">
                <a:avLst/>
              </a:prstGeom>
              <a:blipFill rotWithShape="0">
                <a:blip r:embed="rId10"/>
                <a:stretch>
                  <a:fillRect l="-10000" r="-15000" b="-3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xmlns="" id="{6DC861EB-4D01-5F43-B9C9-6ED970F7B4F9}"/>
                  </a:ext>
                </a:extLst>
              </p:cNvPr>
              <p:cNvSpPr txBox="1"/>
              <p:nvPr/>
            </p:nvSpPr>
            <p:spPr>
              <a:xfrm>
                <a:off x="10389177" y="5421421"/>
                <a:ext cx="120736" cy="12311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800" i="1">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46" name="TextBox 45">
                <a:extLst>
                  <a:ext uri="{FF2B5EF4-FFF2-40B4-BE49-F238E27FC236}">
                    <a16:creationId xmlns="" xmlns:a16="http://schemas.microsoft.com/office/drawing/2014/main" xmlns:a14="http://schemas.microsoft.com/office/drawing/2010/main" id="{6DC861EB-4D01-5F43-B9C9-6ED970F7B4F9}"/>
                  </a:ext>
                </a:extLst>
              </p:cNvPr>
              <p:cNvSpPr txBox="1">
                <a:spLocks noRot="1" noChangeAspect="1" noMove="1" noResize="1" noEditPoints="1" noAdjustHandles="1" noChangeArrowheads="1" noChangeShapeType="1" noTextEdit="1"/>
              </p:cNvSpPr>
              <p:nvPr/>
            </p:nvSpPr>
            <p:spPr>
              <a:xfrm>
                <a:off x="10389177" y="5421421"/>
                <a:ext cx="120736" cy="123111"/>
              </a:xfrm>
              <a:prstGeom prst="rect">
                <a:avLst/>
              </a:prstGeom>
              <a:blipFill rotWithShape="0">
                <a:blip r:embed="rId16"/>
                <a:stretch>
                  <a:fillRect l="-10000" r="-15000" b="-28571"/>
                </a:stretch>
              </a:blipFill>
              <a:ln>
                <a:noFill/>
              </a:ln>
            </p:spPr>
            <p:txBody>
              <a:bodyPr/>
              <a:lstStyle/>
              <a:p>
                <a:r>
                  <a:rPr lang="en-US">
                    <a:noFill/>
                  </a:rPr>
                  <a:t> </a:t>
                </a:r>
              </a:p>
            </p:txBody>
          </p:sp>
        </mc:Fallback>
      </mc:AlternateContent>
      <p:sp>
        <p:nvSpPr>
          <p:cNvPr id="47" name="Rectangle 46">
            <a:extLst>
              <a:ext uri="{FF2B5EF4-FFF2-40B4-BE49-F238E27FC236}">
                <a16:creationId xmlns:a16="http://schemas.microsoft.com/office/drawing/2014/main" xmlns="" id="{6E4345ED-9884-B94D-8586-5A74E57C83EF}"/>
              </a:ext>
            </a:extLst>
          </p:cNvPr>
          <p:cNvSpPr/>
          <p:nvPr/>
        </p:nvSpPr>
        <p:spPr>
          <a:xfrm rot="19974267">
            <a:off x="5124979" y="3053017"/>
            <a:ext cx="5382046" cy="1323439"/>
          </a:xfrm>
          <a:prstGeom prst="rect">
            <a:avLst/>
          </a:prstGeom>
          <a:noFill/>
        </p:spPr>
        <p:txBody>
          <a:bodyPr wrap="square" lIns="91440" tIns="45720" rIns="91440" bIns="45720">
            <a:spAutoFit/>
          </a:bodyPr>
          <a:lstStyle/>
          <a:p>
            <a:pPr algn="ctr"/>
            <a:r>
              <a:rPr lang="en-US" sz="8000" dirty="0">
                <a:ln w="12700"/>
                <a:solidFill>
                  <a:srgbClr val="000000">
                    <a:alpha val="15000"/>
                  </a:srgb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Preliminary</a:t>
            </a:r>
            <a:endParaRPr lang="en-US" sz="6000" dirty="0">
              <a:ln w="12700"/>
              <a:solidFill>
                <a:srgbClr val="000000">
                  <a:alpha val="15000"/>
                </a:srgb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8" name="Title 1"/>
          <p:cNvSpPr>
            <a:spLocks noGrp="1"/>
          </p:cNvSpPr>
          <p:nvPr>
            <p:ph type="title"/>
          </p:nvPr>
        </p:nvSpPr>
        <p:spPr/>
        <p:txBody>
          <a:bodyPr/>
          <a:lstStyle/>
          <a:p>
            <a:r>
              <a:rPr lang="en-US" dirty="0"/>
              <a:t>Proton DVCS </a:t>
            </a:r>
            <a:r>
              <a:rPr lang="en-US" dirty="0" smtClean="0"/>
              <a:t>Beam-spin asymmetry </a:t>
            </a:r>
            <a:endParaRPr lang="en-US" dirty="0"/>
          </a:p>
        </p:txBody>
      </p:sp>
      <p:pic>
        <p:nvPicPr>
          <p:cNvPr id="49" name="Picture 48"/>
          <p:cNvPicPr>
            <a:picLocks noChangeAspect="1"/>
          </p:cNvPicPr>
          <p:nvPr/>
        </p:nvPicPr>
        <p:blipFill>
          <a:blip r:embed="rId19">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746243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kern="0" dirty="0" smtClean="0">
                <a:ea typeface="Arial" charset="0"/>
                <a:cs typeface="Arial" charset="0"/>
              </a:rPr>
              <a:t>DV</a:t>
            </a:r>
            <a:r>
              <a:rPr lang="en-US" kern="0" dirty="0" smtClean="0">
                <a:latin typeface="Symbol" charset="2"/>
                <a:ea typeface="Symbol" charset="2"/>
                <a:cs typeface="Symbol" charset="2"/>
              </a:rPr>
              <a:t>π</a:t>
            </a:r>
            <a:r>
              <a:rPr lang="en-US" kern="0" baseline="30000" dirty="0" smtClean="0">
                <a:ea typeface="Arial" charset="0"/>
                <a:cs typeface="Arial" charset="0"/>
              </a:rPr>
              <a:t>0</a:t>
            </a:r>
            <a:r>
              <a:rPr lang="en-US" kern="0" dirty="0" smtClean="0">
                <a:ea typeface="Arial" charset="0"/>
                <a:cs typeface="Arial" charset="0"/>
              </a:rPr>
              <a:t>P Beam Spin Asymmetry</a:t>
            </a:r>
            <a:r>
              <a:rPr lang="en-US" kern="0" dirty="0" smtClean="0">
                <a:latin typeface="Georgia" panose="02040502050405020303" pitchFamily="18" charset="0"/>
              </a:rPr>
              <a:t/>
            </a:r>
            <a:br>
              <a:rPr lang="en-US" kern="0" dirty="0" smtClean="0">
                <a:latin typeface="Georgia" panose="02040502050405020303" pitchFamily="18" charset="0"/>
              </a:rPr>
            </a:b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13</a:t>
            </a:fld>
            <a:endParaRPr lang="en-US">
              <a:solidFill>
                <a:srgbClr val="000000"/>
              </a:solidFill>
            </a:endParaRPr>
          </a:p>
        </p:txBody>
      </p:sp>
      <p:pic>
        <p:nvPicPr>
          <p:cNvPr id="5" name="Google Shape;54;p13"/>
          <p:cNvPicPr preferRelativeResize="0"/>
          <p:nvPr/>
        </p:nvPicPr>
        <p:blipFill>
          <a:blip r:embed="rId2">
            <a:alphaModFix/>
          </a:blip>
          <a:stretch>
            <a:fillRect/>
          </a:stretch>
        </p:blipFill>
        <p:spPr>
          <a:xfrm>
            <a:off x="1497204" y="4252138"/>
            <a:ext cx="2496386" cy="1807017"/>
          </a:xfrm>
          <a:prstGeom prst="rect">
            <a:avLst/>
          </a:prstGeom>
          <a:noFill/>
          <a:ln>
            <a:noFill/>
          </a:ln>
        </p:spPr>
      </p:pic>
      <p:grpSp>
        <p:nvGrpSpPr>
          <p:cNvPr id="6" name="Google Shape;55;p13"/>
          <p:cNvGrpSpPr/>
          <p:nvPr/>
        </p:nvGrpSpPr>
        <p:grpSpPr>
          <a:xfrm>
            <a:off x="3576059" y="4251976"/>
            <a:ext cx="4940932" cy="1818596"/>
            <a:chOff x="164530" y="3394726"/>
            <a:chExt cx="4571033" cy="1642882"/>
          </a:xfrm>
        </p:grpSpPr>
        <p:pic>
          <p:nvPicPr>
            <p:cNvPr id="7" name="Google Shape;56;p13"/>
            <p:cNvPicPr preferRelativeResize="0"/>
            <p:nvPr/>
          </p:nvPicPr>
          <p:blipFill>
            <a:blip r:embed="rId3">
              <a:alphaModFix/>
            </a:blip>
            <a:stretch>
              <a:fillRect/>
            </a:stretch>
          </p:blipFill>
          <p:spPr>
            <a:xfrm>
              <a:off x="2423952" y="3394726"/>
              <a:ext cx="2311611" cy="1642882"/>
            </a:xfrm>
            <a:prstGeom prst="rect">
              <a:avLst/>
            </a:prstGeom>
            <a:noFill/>
            <a:ln>
              <a:noFill/>
            </a:ln>
          </p:spPr>
        </p:pic>
        <p:pic>
          <p:nvPicPr>
            <p:cNvPr id="8" name="Google Shape;57;p13"/>
            <p:cNvPicPr preferRelativeResize="0"/>
            <p:nvPr/>
          </p:nvPicPr>
          <p:blipFill>
            <a:blip r:embed="rId4">
              <a:alphaModFix/>
            </a:blip>
            <a:stretch>
              <a:fillRect/>
            </a:stretch>
          </p:blipFill>
          <p:spPr>
            <a:xfrm>
              <a:off x="164530" y="3394726"/>
              <a:ext cx="2311611" cy="1619741"/>
            </a:xfrm>
            <a:prstGeom prst="rect">
              <a:avLst/>
            </a:prstGeom>
            <a:noFill/>
            <a:ln>
              <a:noFill/>
            </a:ln>
          </p:spPr>
        </p:pic>
      </p:grpSp>
      <p:pic>
        <p:nvPicPr>
          <p:cNvPr id="9" name="Google Shape;58;p13"/>
          <p:cNvPicPr preferRelativeResize="0"/>
          <p:nvPr/>
        </p:nvPicPr>
        <p:blipFill>
          <a:blip r:embed="rId5">
            <a:alphaModFix/>
          </a:blip>
          <a:stretch>
            <a:fillRect/>
          </a:stretch>
        </p:blipFill>
        <p:spPr>
          <a:xfrm>
            <a:off x="1509040" y="963133"/>
            <a:ext cx="2496384" cy="1807018"/>
          </a:xfrm>
          <a:prstGeom prst="rect">
            <a:avLst/>
          </a:prstGeom>
          <a:noFill/>
          <a:ln>
            <a:noFill/>
          </a:ln>
        </p:spPr>
      </p:pic>
      <p:pic>
        <p:nvPicPr>
          <p:cNvPr id="10" name="Google Shape;59;p13"/>
          <p:cNvPicPr preferRelativeResize="0"/>
          <p:nvPr/>
        </p:nvPicPr>
        <p:blipFill>
          <a:blip r:embed="rId6">
            <a:alphaModFix/>
          </a:blip>
          <a:stretch>
            <a:fillRect/>
          </a:stretch>
        </p:blipFill>
        <p:spPr>
          <a:xfrm>
            <a:off x="1504683" y="2605144"/>
            <a:ext cx="2496384" cy="1807018"/>
          </a:xfrm>
          <a:prstGeom prst="rect">
            <a:avLst/>
          </a:prstGeom>
          <a:noFill/>
          <a:ln>
            <a:noFill/>
          </a:ln>
        </p:spPr>
      </p:pic>
      <p:pic>
        <p:nvPicPr>
          <p:cNvPr id="11" name="Google Shape;60;p13"/>
          <p:cNvPicPr preferRelativeResize="0"/>
          <p:nvPr/>
        </p:nvPicPr>
        <p:blipFill>
          <a:blip r:embed="rId7">
            <a:alphaModFix/>
          </a:blip>
          <a:stretch>
            <a:fillRect/>
          </a:stretch>
        </p:blipFill>
        <p:spPr>
          <a:xfrm>
            <a:off x="8771112" y="2669500"/>
            <a:ext cx="2273313" cy="3445035"/>
          </a:xfrm>
          <a:prstGeom prst="rect">
            <a:avLst/>
          </a:prstGeom>
          <a:noFill/>
          <a:ln>
            <a:noFill/>
          </a:ln>
        </p:spPr>
      </p:pic>
      <p:grpSp>
        <p:nvGrpSpPr>
          <p:cNvPr id="12" name="Google Shape;61;p13"/>
          <p:cNvGrpSpPr/>
          <p:nvPr/>
        </p:nvGrpSpPr>
        <p:grpSpPr>
          <a:xfrm>
            <a:off x="3872291" y="963131"/>
            <a:ext cx="6721410" cy="1663423"/>
            <a:chOff x="410574" y="0"/>
            <a:chExt cx="6383551" cy="1548220"/>
          </a:xfrm>
        </p:grpSpPr>
        <p:pic>
          <p:nvPicPr>
            <p:cNvPr id="13" name="Google Shape;62;p13"/>
            <p:cNvPicPr preferRelativeResize="0"/>
            <p:nvPr/>
          </p:nvPicPr>
          <p:blipFill>
            <a:blip r:embed="rId8">
              <a:alphaModFix/>
            </a:blip>
            <a:stretch>
              <a:fillRect/>
            </a:stretch>
          </p:blipFill>
          <p:spPr>
            <a:xfrm>
              <a:off x="4601574" y="0"/>
              <a:ext cx="2192551" cy="1548220"/>
            </a:xfrm>
            <a:prstGeom prst="rect">
              <a:avLst/>
            </a:prstGeom>
            <a:noFill/>
            <a:ln>
              <a:noFill/>
            </a:ln>
          </p:spPr>
        </p:pic>
        <p:pic>
          <p:nvPicPr>
            <p:cNvPr id="14" name="Google Shape;63;p13"/>
            <p:cNvPicPr preferRelativeResize="0"/>
            <p:nvPr/>
          </p:nvPicPr>
          <p:blipFill>
            <a:blip r:embed="rId9">
              <a:alphaModFix/>
            </a:blip>
            <a:stretch>
              <a:fillRect/>
            </a:stretch>
          </p:blipFill>
          <p:spPr>
            <a:xfrm>
              <a:off x="2515599" y="0"/>
              <a:ext cx="2192551" cy="1548220"/>
            </a:xfrm>
            <a:prstGeom prst="rect">
              <a:avLst/>
            </a:prstGeom>
            <a:noFill/>
            <a:ln>
              <a:noFill/>
            </a:ln>
          </p:spPr>
        </p:pic>
        <p:pic>
          <p:nvPicPr>
            <p:cNvPr id="15" name="Google Shape;64;p13"/>
            <p:cNvPicPr preferRelativeResize="0"/>
            <p:nvPr/>
          </p:nvPicPr>
          <p:blipFill>
            <a:blip r:embed="rId10">
              <a:alphaModFix/>
            </a:blip>
            <a:stretch>
              <a:fillRect/>
            </a:stretch>
          </p:blipFill>
          <p:spPr>
            <a:xfrm>
              <a:off x="410574" y="0"/>
              <a:ext cx="2192551" cy="1548220"/>
            </a:xfrm>
            <a:prstGeom prst="rect">
              <a:avLst/>
            </a:prstGeom>
            <a:noFill/>
            <a:ln>
              <a:noFill/>
            </a:ln>
          </p:spPr>
        </p:pic>
      </p:grpSp>
      <p:pic>
        <p:nvPicPr>
          <p:cNvPr id="16" name="Google Shape;65;p13"/>
          <p:cNvPicPr preferRelativeResize="0"/>
          <p:nvPr/>
        </p:nvPicPr>
        <p:blipFill>
          <a:blip r:embed="rId11">
            <a:alphaModFix/>
          </a:blip>
          <a:stretch>
            <a:fillRect/>
          </a:stretch>
        </p:blipFill>
        <p:spPr>
          <a:xfrm>
            <a:off x="4199288" y="2669500"/>
            <a:ext cx="3918520" cy="1402085"/>
          </a:xfrm>
          <a:prstGeom prst="rect">
            <a:avLst/>
          </a:prstGeom>
          <a:noFill/>
          <a:ln>
            <a:noFill/>
          </a:ln>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715979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Phi - </a:t>
            </a:r>
            <a:r>
              <a:rPr lang="en-US" kern="0" dirty="0" smtClean="0">
                <a:ea typeface="Arial" charset="0"/>
                <a:cs typeface="Arial" charset="0"/>
              </a:rPr>
              <a:t>Beam </a:t>
            </a:r>
            <a:r>
              <a:rPr lang="en-US" kern="0" dirty="0">
                <a:ea typeface="Arial" charset="0"/>
                <a:cs typeface="Arial" charset="0"/>
              </a:rPr>
              <a:t>Spin Asymmetry</a:t>
            </a:r>
            <a:r>
              <a:rPr lang="en-US" kern="0" dirty="0">
                <a:latin typeface="Georgia" panose="02040502050405020303" pitchFamily="18" charset="0"/>
              </a:rPr>
              <a:t/>
            </a:r>
            <a:br>
              <a:rPr lang="en-US" kern="0" dirty="0">
                <a:latin typeface="Georgia" panose="02040502050405020303" pitchFamily="18" charset="0"/>
              </a:rPr>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994" y="771000"/>
            <a:ext cx="9882888" cy="5696336"/>
          </a:xfrm>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619915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74" y="181088"/>
            <a:ext cx="11285837" cy="487490"/>
          </a:xfrm>
        </p:spPr>
        <p:txBody>
          <a:bodyPr>
            <a:normAutofit fontScale="90000"/>
          </a:bodyPr>
          <a:lstStyle/>
          <a:p>
            <a:r>
              <a:rPr lang="en-US" sz="2100" dirty="0"/>
              <a:t>Beam spin asymmetry in the resonance region for ep-&gt;</a:t>
            </a:r>
            <a:r>
              <a:rPr lang="el-GR" sz="2100" dirty="0"/>
              <a:t>π</a:t>
            </a:r>
            <a:r>
              <a:rPr lang="en-US" sz="2100" baseline="30000" dirty="0"/>
              <a:t>+</a:t>
            </a:r>
            <a:r>
              <a:rPr lang="en-US" sz="2100" dirty="0"/>
              <a:t>n and ep-&gt;</a:t>
            </a:r>
            <a:r>
              <a:rPr lang="el-GR" sz="2100" dirty="0"/>
              <a:t>π</a:t>
            </a:r>
            <a:r>
              <a:rPr lang="en-US" sz="2100" baseline="30000" dirty="0"/>
              <a:t>0</a:t>
            </a:r>
            <a:r>
              <a:rPr lang="en-US" sz="2100" dirty="0"/>
              <a:t>p</a:t>
            </a:r>
            <a:r>
              <a:rPr lang="ru-RU" dirty="0">
                <a:solidFill>
                  <a:srgbClr val="C00000"/>
                </a:solidFill>
              </a:rPr>
              <a:t/>
            </a:r>
            <a:br>
              <a:rPr lang="ru-RU" dirty="0">
                <a:solidFill>
                  <a:srgbClr val="C00000"/>
                </a:solidFill>
              </a:rPr>
            </a:br>
            <a:endParaRPr lang="en-US" dirty="0"/>
          </a:p>
        </p:txBody>
      </p:sp>
      <p:sp>
        <p:nvSpPr>
          <p:cNvPr id="4" name="Slide Number Placeholder 3"/>
          <p:cNvSpPr>
            <a:spLocks noGrp="1"/>
          </p:cNvSpPr>
          <p:nvPr>
            <p:ph type="sldNum" sz="quarter" idx="12"/>
          </p:nvPr>
        </p:nvSpPr>
        <p:spPr>
          <a:xfrm>
            <a:off x="5354389" y="6075451"/>
            <a:ext cx="714877" cy="303364"/>
          </a:xfrm>
        </p:spPr>
        <p:txBody>
          <a:bodyPr/>
          <a:lstStyle/>
          <a:p>
            <a:fld id="{07E1C93C-5050-FC42-8F10-D22D4F119D13}" type="slidenum">
              <a:rPr lang="en-US" smtClean="0">
                <a:solidFill>
                  <a:srgbClr val="000000"/>
                </a:solidFill>
              </a:rPr>
              <a:pPr/>
              <a:t>15</a:t>
            </a:fld>
            <a:endParaRPr lang="en-US">
              <a:solidFill>
                <a:srgbClr val="000000"/>
              </a:solidFill>
            </a:endParaRPr>
          </a:p>
        </p:txBody>
      </p:sp>
      <p:sp>
        <p:nvSpPr>
          <p:cNvPr id="5" name="TextBox 4"/>
          <p:cNvSpPr txBox="1"/>
          <p:nvPr/>
        </p:nvSpPr>
        <p:spPr>
          <a:xfrm>
            <a:off x="5094566" y="3163610"/>
            <a:ext cx="1483098" cy="307777"/>
          </a:xfrm>
          <a:prstGeom prst="rect">
            <a:avLst/>
          </a:prstGeom>
          <a:noFill/>
        </p:spPr>
        <p:txBody>
          <a:bodyPr wrap="none" rtlCol="0">
            <a:spAutoFit/>
          </a:bodyPr>
          <a:lstStyle/>
          <a:p>
            <a:r>
              <a:rPr lang="en-US" sz="1400" b="1" dirty="0"/>
              <a:t>10 &lt; theta &lt; 20</a:t>
            </a:r>
            <a:endParaRPr lang="ru-RU" sz="1400" dirty="0"/>
          </a:p>
        </p:txBody>
      </p:sp>
      <p:sp>
        <p:nvSpPr>
          <p:cNvPr id="6" name="TextBox 5"/>
          <p:cNvSpPr txBox="1"/>
          <p:nvPr/>
        </p:nvSpPr>
        <p:spPr>
          <a:xfrm>
            <a:off x="5118954" y="3844270"/>
            <a:ext cx="1483098" cy="307777"/>
          </a:xfrm>
          <a:prstGeom prst="rect">
            <a:avLst/>
          </a:prstGeom>
          <a:noFill/>
        </p:spPr>
        <p:txBody>
          <a:bodyPr wrap="none" rtlCol="0">
            <a:spAutoFit/>
          </a:bodyPr>
          <a:lstStyle/>
          <a:p>
            <a:r>
              <a:rPr lang="en-US" sz="1400" b="1" dirty="0"/>
              <a:t>20 &lt; theta &lt; 30</a:t>
            </a:r>
            <a:endParaRPr lang="ru-RU" sz="1400" dirty="0"/>
          </a:p>
        </p:txBody>
      </p:sp>
      <p:sp>
        <p:nvSpPr>
          <p:cNvPr id="7" name="TextBox 6"/>
          <p:cNvSpPr txBox="1"/>
          <p:nvPr/>
        </p:nvSpPr>
        <p:spPr>
          <a:xfrm>
            <a:off x="5128374" y="4612211"/>
            <a:ext cx="1483098" cy="307777"/>
          </a:xfrm>
          <a:prstGeom prst="rect">
            <a:avLst/>
          </a:prstGeom>
          <a:noFill/>
        </p:spPr>
        <p:txBody>
          <a:bodyPr wrap="none" rtlCol="0">
            <a:spAutoFit/>
          </a:bodyPr>
          <a:lstStyle/>
          <a:p>
            <a:r>
              <a:rPr lang="en-US" sz="1400" b="1" dirty="0"/>
              <a:t>30 &lt; theta &lt; 40</a:t>
            </a:r>
            <a:endParaRPr lang="ru-RU" sz="1400" dirty="0"/>
          </a:p>
        </p:txBody>
      </p:sp>
      <p:sp>
        <p:nvSpPr>
          <p:cNvPr id="8" name="TextBox 7"/>
          <p:cNvSpPr txBox="1"/>
          <p:nvPr/>
        </p:nvSpPr>
        <p:spPr>
          <a:xfrm>
            <a:off x="5128374" y="5280678"/>
            <a:ext cx="1483098" cy="307777"/>
          </a:xfrm>
          <a:prstGeom prst="rect">
            <a:avLst/>
          </a:prstGeom>
          <a:noFill/>
        </p:spPr>
        <p:txBody>
          <a:bodyPr wrap="none" rtlCol="0">
            <a:spAutoFit/>
          </a:bodyPr>
          <a:lstStyle/>
          <a:p>
            <a:r>
              <a:rPr lang="en-US" sz="1400" b="1" dirty="0"/>
              <a:t>40 &lt; theta &lt; 50</a:t>
            </a:r>
            <a:endParaRPr lang="ru-RU" sz="1400" dirty="0"/>
          </a:p>
        </p:txBody>
      </p:sp>
      <p:sp>
        <p:nvSpPr>
          <p:cNvPr id="9" name="TextBox 8"/>
          <p:cNvSpPr txBox="1"/>
          <p:nvPr/>
        </p:nvSpPr>
        <p:spPr>
          <a:xfrm>
            <a:off x="5128374" y="5897691"/>
            <a:ext cx="1483098" cy="307777"/>
          </a:xfrm>
          <a:prstGeom prst="rect">
            <a:avLst/>
          </a:prstGeom>
          <a:noFill/>
        </p:spPr>
        <p:txBody>
          <a:bodyPr wrap="none" rtlCol="0">
            <a:spAutoFit/>
          </a:bodyPr>
          <a:lstStyle/>
          <a:p>
            <a:r>
              <a:rPr lang="en-US" sz="1400" b="1" dirty="0"/>
              <a:t>50 &lt; theta &lt; 60</a:t>
            </a:r>
            <a:endParaRPr lang="ru-RU" sz="1400" dirty="0"/>
          </a:p>
        </p:txBody>
      </p:sp>
      <p:sp>
        <p:nvSpPr>
          <p:cNvPr id="10" name="Заголовок 1"/>
          <p:cNvSpPr txBox="1">
            <a:spLocks/>
          </p:cNvSpPr>
          <p:nvPr/>
        </p:nvSpPr>
        <p:spPr>
          <a:xfrm>
            <a:off x="1586857" y="689358"/>
            <a:ext cx="8697686" cy="42032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ru-RU" sz="2100" b="1" dirty="0">
              <a:solidFill>
                <a:srgbClr val="C00000"/>
              </a:solidFill>
            </a:endParaRPr>
          </a:p>
        </p:txBody>
      </p:sp>
      <p:pic>
        <p:nvPicPr>
          <p:cNvPr id="11"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147" y="2598571"/>
            <a:ext cx="3761385" cy="3822921"/>
          </a:xfrm>
          <a:prstGeom prst="rect">
            <a:avLst/>
          </a:prstGeom>
        </p:spPr>
      </p:pic>
      <p:pic>
        <p:nvPicPr>
          <p:cNvPr id="12"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782" y="971674"/>
            <a:ext cx="3356264" cy="1642987"/>
          </a:xfrm>
          <a:prstGeom prst="rect">
            <a:avLst/>
          </a:prstGeom>
        </p:spPr>
      </p:pic>
      <p:sp>
        <p:nvSpPr>
          <p:cNvPr id="13" name="Прямоугольник 13"/>
          <p:cNvSpPr/>
          <p:nvPr/>
        </p:nvSpPr>
        <p:spPr>
          <a:xfrm>
            <a:off x="1305503" y="807523"/>
            <a:ext cx="6135599" cy="1131079"/>
          </a:xfrm>
          <a:prstGeom prst="rect">
            <a:avLst/>
          </a:prstGeom>
        </p:spPr>
        <p:txBody>
          <a:bodyPr wrap="square">
            <a:spAutoFit/>
          </a:bodyPr>
          <a:lstStyle/>
          <a:p>
            <a:pPr marL="214313" indent="-214313">
              <a:lnSpc>
                <a:spcPct val="150000"/>
              </a:lnSpc>
              <a:buFont typeface="Arial" panose="020B0604020202020204" pitchFamily="34" charset="0"/>
              <a:buChar char="•"/>
            </a:pPr>
            <a:r>
              <a:rPr lang="en-US" sz="1500" b="1" dirty="0"/>
              <a:t>Objective</a:t>
            </a:r>
            <a:r>
              <a:rPr lang="en-US" sz="1500" dirty="0"/>
              <a:t> determine beam asymmetry in the resonance region in exclusive ep-&gt;</a:t>
            </a:r>
            <a:r>
              <a:rPr lang="el-GR" sz="1500" dirty="0"/>
              <a:t>π</a:t>
            </a:r>
            <a:r>
              <a:rPr lang="en-US" sz="1500" baseline="30000" dirty="0"/>
              <a:t>+</a:t>
            </a:r>
            <a:r>
              <a:rPr lang="en-US" sz="1500" dirty="0"/>
              <a:t>n and ep-&gt;</a:t>
            </a:r>
            <a:r>
              <a:rPr lang="el-GR" sz="1500" dirty="0"/>
              <a:t>π</a:t>
            </a:r>
            <a:r>
              <a:rPr lang="en-US" sz="1500" baseline="30000" dirty="0"/>
              <a:t>0</a:t>
            </a:r>
            <a:r>
              <a:rPr lang="en-US" sz="1500" dirty="0"/>
              <a:t>p </a:t>
            </a:r>
            <a:r>
              <a:rPr lang="en-US" sz="1500" dirty="0" err="1"/>
              <a:t>electroproduction</a:t>
            </a:r>
            <a:r>
              <a:rPr lang="en-US" sz="1500" dirty="0"/>
              <a:t> off photons.</a:t>
            </a:r>
          </a:p>
          <a:p>
            <a:pPr marL="214313" indent="-214313">
              <a:lnSpc>
                <a:spcPct val="150000"/>
              </a:lnSpc>
              <a:buFont typeface="Arial" panose="020B0604020202020204" pitchFamily="34" charset="0"/>
              <a:buChar char="•"/>
            </a:pPr>
            <a:r>
              <a:rPr lang="en-US" sz="1500" dirty="0"/>
              <a:t>PID is described in </a:t>
            </a:r>
            <a:r>
              <a:rPr lang="en-US" sz="1500"/>
              <a:t>Analysis notes</a:t>
            </a:r>
            <a:endParaRPr lang="en-US" sz="1500" dirty="0"/>
          </a:p>
        </p:txBody>
      </p:sp>
      <p:sp>
        <p:nvSpPr>
          <p:cNvPr id="14" name="TextBox 13"/>
          <p:cNvSpPr txBox="1"/>
          <p:nvPr/>
        </p:nvSpPr>
        <p:spPr>
          <a:xfrm>
            <a:off x="5742639" y="2101011"/>
            <a:ext cx="1476815" cy="369332"/>
          </a:xfrm>
          <a:prstGeom prst="rect">
            <a:avLst/>
          </a:prstGeom>
          <a:noFill/>
        </p:spPr>
        <p:txBody>
          <a:bodyPr wrap="none" rtlCol="0">
            <a:spAutoFit/>
          </a:bodyPr>
          <a:lstStyle/>
          <a:p>
            <a:r>
              <a:rPr lang="en-US" b="1" dirty="0">
                <a:solidFill>
                  <a:srgbClr val="00B0F0"/>
                </a:solidFill>
              </a:rPr>
              <a:t>BSA for </a:t>
            </a:r>
            <a:r>
              <a:rPr lang="el-GR" b="1" dirty="0">
                <a:solidFill>
                  <a:srgbClr val="00B0F0"/>
                </a:solidFill>
              </a:rPr>
              <a:t>π</a:t>
            </a:r>
            <a:r>
              <a:rPr lang="en-US" b="1" baseline="30000" dirty="0">
                <a:solidFill>
                  <a:srgbClr val="00B0F0"/>
                </a:solidFill>
              </a:rPr>
              <a:t>+</a:t>
            </a:r>
            <a:r>
              <a:rPr lang="en-US" b="1" dirty="0">
                <a:solidFill>
                  <a:srgbClr val="00B0F0"/>
                </a:solidFill>
              </a:rPr>
              <a:t>n:</a:t>
            </a:r>
            <a:endParaRPr lang="ru-RU" b="1" dirty="0">
              <a:solidFill>
                <a:srgbClr val="00B0F0"/>
              </a:solidFill>
            </a:endParaRPr>
          </a:p>
        </p:txBody>
      </p:sp>
      <p:sp>
        <p:nvSpPr>
          <p:cNvPr id="15" name="TextBox 14"/>
          <p:cNvSpPr txBox="1"/>
          <p:nvPr/>
        </p:nvSpPr>
        <p:spPr>
          <a:xfrm>
            <a:off x="5886654" y="1524947"/>
            <a:ext cx="1197764" cy="369332"/>
          </a:xfrm>
          <a:prstGeom prst="rect">
            <a:avLst/>
          </a:prstGeom>
          <a:noFill/>
        </p:spPr>
        <p:txBody>
          <a:bodyPr wrap="none" rtlCol="0">
            <a:spAutoFit/>
          </a:bodyPr>
          <a:lstStyle/>
          <a:p>
            <a:r>
              <a:rPr lang="en-US" b="1" dirty="0">
                <a:solidFill>
                  <a:srgbClr val="00B0F0"/>
                </a:solidFill>
              </a:rPr>
              <a:t>MM(e</a:t>
            </a:r>
            <a:r>
              <a:rPr lang="el-GR" b="1" dirty="0">
                <a:solidFill>
                  <a:srgbClr val="00B0F0"/>
                </a:solidFill>
              </a:rPr>
              <a:t>π</a:t>
            </a:r>
            <a:r>
              <a:rPr lang="en-US" b="1" baseline="30000" dirty="0">
                <a:solidFill>
                  <a:srgbClr val="00B0F0"/>
                </a:solidFill>
              </a:rPr>
              <a:t>+</a:t>
            </a:r>
            <a:r>
              <a:rPr lang="en-US" b="1" dirty="0">
                <a:solidFill>
                  <a:srgbClr val="00B0F0"/>
                </a:solidFill>
              </a:rPr>
              <a:t>X)</a:t>
            </a:r>
            <a:endParaRPr lang="ru-RU" b="1" dirty="0">
              <a:solidFill>
                <a:srgbClr val="00B0F0"/>
              </a:solidFill>
            </a:endParaRPr>
          </a:p>
        </p:txBody>
      </p:sp>
      <p:pic>
        <p:nvPicPr>
          <p:cNvPr id="16" name="Рисунок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072" y="3272828"/>
            <a:ext cx="1834729" cy="2992242"/>
          </a:xfrm>
          <a:prstGeom prst="rect">
            <a:avLst/>
          </a:prstGeom>
        </p:spPr>
      </p:pic>
      <p:pic>
        <p:nvPicPr>
          <p:cNvPr id="17"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9395" y="3272828"/>
            <a:ext cx="1774930" cy="2941140"/>
          </a:xfrm>
          <a:prstGeom prst="rect">
            <a:avLst/>
          </a:prstGeom>
        </p:spPr>
      </p:pic>
      <p:sp>
        <p:nvSpPr>
          <p:cNvPr id="18" name="TextBox 17"/>
          <p:cNvSpPr txBox="1"/>
          <p:nvPr/>
        </p:nvSpPr>
        <p:spPr>
          <a:xfrm>
            <a:off x="1366012" y="1984135"/>
            <a:ext cx="2050032" cy="1200329"/>
          </a:xfrm>
          <a:prstGeom prst="rect">
            <a:avLst/>
          </a:prstGeom>
          <a:noFill/>
        </p:spPr>
        <p:txBody>
          <a:bodyPr wrap="square" rtlCol="0">
            <a:spAutoFit/>
          </a:bodyPr>
          <a:lstStyle/>
          <a:p>
            <a:r>
              <a:rPr lang="en-US" b="1" dirty="0">
                <a:solidFill>
                  <a:srgbClr val="00B0F0"/>
                </a:solidFill>
              </a:rPr>
              <a:t>2 gamma Invariant mass, 135&lt;phi&lt;180 channel: </a:t>
            </a:r>
            <a:r>
              <a:rPr lang="el-GR" b="1" dirty="0">
                <a:solidFill>
                  <a:srgbClr val="00B0F0"/>
                </a:solidFill>
              </a:rPr>
              <a:t>π</a:t>
            </a:r>
            <a:r>
              <a:rPr lang="en-US" b="1" baseline="30000" dirty="0">
                <a:solidFill>
                  <a:srgbClr val="00B0F0"/>
                </a:solidFill>
              </a:rPr>
              <a:t>0</a:t>
            </a:r>
            <a:r>
              <a:rPr lang="en-US" b="1" dirty="0">
                <a:solidFill>
                  <a:srgbClr val="00B0F0"/>
                </a:solidFill>
              </a:rPr>
              <a:t>p</a:t>
            </a:r>
            <a:endParaRPr lang="ru-RU" b="1" dirty="0">
              <a:solidFill>
                <a:srgbClr val="00B0F0"/>
              </a:solidFill>
            </a:endParaRPr>
          </a:p>
        </p:txBody>
      </p:sp>
      <p:sp>
        <p:nvSpPr>
          <p:cNvPr id="19" name="TextBox 18"/>
          <p:cNvSpPr txBox="1"/>
          <p:nvPr/>
        </p:nvSpPr>
        <p:spPr>
          <a:xfrm>
            <a:off x="3160836" y="2809740"/>
            <a:ext cx="2050032" cy="369332"/>
          </a:xfrm>
          <a:prstGeom prst="rect">
            <a:avLst/>
          </a:prstGeom>
          <a:noFill/>
        </p:spPr>
        <p:txBody>
          <a:bodyPr wrap="square" rtlCol="0">
            <a:spAutoFit/>
          </a:bodyPr>
          <a:lstStyle/>
          <a:p>
            <a:r>
              <a:rPr lang="en-US" b="1" dirty="0">
                <a:solidFill>
                  <a:srgbClr val="00B0F0"/>
                </a:solidFill>
              </a:rPr>
              <a:t>MM(egg) for </a:t>
            </a:r>
            <a:r>
              <a:rPr lang="el-GR" b="1" dirty="0">
                <a:solidFill>
                  <a:srgbClr val="00B0F0"/>
                </a:solidFill>
              </a:rPr>
              <a:t>π</a:t>
            </a:r>
            <a:r>
              <a:rPr lang="en-US" b="1" baseline="30000" dirty="0">
                <a:solidFill>
                  <a:srgbClr val="00B0F0"/>
                </a:solidFill>
              </a:rPr>
              <a:t>0</a:t>
            </a:r>
            <a:r>
              <a:rPr lang="en-US" b="1" dirty="0">
                <a:solidFill>
                  <a:srgbClr val="00B0F0"/>
                </a:solidFill>
              </a:rPr>
              <a:t>p </a:t>
            </a:r>
            <a:endParaRPr lang="ru-RU" b="1" dirty="0">
              <a:solidFill>
                <a:srgbClr val="00B0F0"/>
              </a:solidFill>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608093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SIDIS Multiplicity</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16</a:t>
            </a:fld>
            <a:endParaRPr lang="en-US">
              <a:solidFill>
                <a:srgbClr val="000000"/>
              </a:solidFill>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b="6136"/>
          <a:stretch/>
        </p:blipFill>
        <p:spPr>
          <a:xfrm>
            <a:off x="773240" y="835607"/>
            <a:ext cx="10662697" cy="56317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810860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E25F8D1-1970-854E-B768-149130233FCA}"/>
              </a:ext>
            </a:extLst>
          </p:cNvPr>
          <p:cNvPicPr>
            <a:picLocks noChangeAspect="1"/>
          </p:cNvPicPr>
          <p:nvPr/>
        </p:nvPicPr>
        <p:blipFill>
          <a:blip r:embed="rId2"/>
          <a:stretch>
            <a:fillRect/>
          </a:stretch>
        </p:blipFill>
        <p:spPr>
          <a:xfrm>
            <a:off x="1524000" y="0"/>
            <a:ext cx="9144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665238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 to </a:t>
            </a:r>
            <a:r>
              <a:rPr lang="en-US" u="sng" dirty="0" smtClean="0"/>
              <a:t>pass1 </a:t>
            </a:r>
            <a:r>
              <a:rPr lang="en-US" dirty="0" smtClean="0"/>
              <a:t>towards Phase II Publications </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18</a:t>
            </a:fld>
            <a:endParaRPr lang="en-US">
              <a:solidFill>
                <a:srgbClr val="000000"/>
              </a:solidFill>
            </a:endParaRPr>
          </a:p>
        </p:txBody>
      </p:sp>
      <p:sp>
        <p:nvSpPr>
          <p:cNvPr id="5" name="Content Placeholder 4"/>
          <p:cNvSpPr>
            <a:spLocks noGrp="1"/>
          </p:cNvSpPr>
          <p:nvPr>
            <p:ph idx="1"/>
          </p:nvPr>
        </p:nvSpPr>
        <p:spPr/>
        <p:txBody>
          <a:bodyPr/>
          <a:lstStyle/>
          <a:p>
            <a:r>
              <a:rPr lang="en-US" dirty="0" smtClean="0"/>
              <a:t>Momentum corrections (see next slide)</a:t>
            </a:r>
          </a:p>
          <a:p>
            <a:endParaRPr lang="en-US" dirty="0" smtClean="0"/>
          </a:p>
          <a:p>
            <a:r>
              <a:rPr lang="en-US" dirty="0" smtClean="0"/>
              <a:t>Improved neutral particle identification &amp; efficiency (See Cole’s Talk)</a:t>
            </a:r>
          </a:p>
          <a:p>
            <a:endParaRPr lang="en-US" dirty="0" smtClean="0"/>
          </a:p>
          <a:p>
            <a:r>
              <a:rPr lang="en-US" dirty="0" smtClean="0"/>
              <a:t>RICH  - Complete detector calibration post Processing (See Marco M.’s Talk)</a:t>
            </a:r>
          </a:p>
          <a:p>
            <a:endParaRPr lang="en-US" dirty="0" smtClean="0"/>
          </a:p>
          <a:p>
            <a:r>
              <a:rPr lang="en-US" dirty="0" smtClean="0"/>
              <a:t>Detector efficiency with first stage focusing on the FD (See Nick’s Talk)</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02100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Kinematical corrections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34496"/>
            <a:ext cx="12019444" cy="4831059"/>
          </a:xfrm>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841747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2</a:t>
            </a:fld>
            <a:endParaRPr lang="en-US">
              <a:solidFill>
                <a:srgbClr val="000000"/>
              </a:solidFill>
            </a:endParaRPr>
          </a:p>
        </p:txBody>
      </p:sp>
      <p:sp>
        <p:nvSpPr>
          <p:cNvPr id="5" name="Content Placeholder 2"/>
          <p:cNvSpPr>
            <a:spLocks noGrp="1"/>
          </p:cNvSpPr>
          <p:nvPr>
            <p:ph idx="1"/>
          </p:nvPr>
        </p:nvSpPr>
        <p:spPr>
          <a:xfrm>
            <a:off x="411892" y="917416"/>
            <a:ext cx="11518266" cy="5381694"/>
          </a:xfrm>
        </p:spPr>
        <p:txBody>
          <a:bodyPr>
            <a:normAutofit fontScale="92500"/>
          </a:bodyPr>
          <a:lstStyle/>
          <a:p>
            <a:pPr marL="0" indent="0">
              <a:lnSpc>
                <a:spcPct val="100000"/>
              </a:lnSpc>
              <a:spcBef>
                <a:spcPts val="0"/>
              </a:spcBef>
              <a:buNone/>
            </a:pPr>
            <a:r>
              <a:rPr lang="en-US" b="1">
                <a:solidFill>
                  <a:srgbClr val="006235"/>
                </a:solidFill>
              </a:rPr>
              <a:t>The CLAS12 RG-A experiments were designed to perform complementary measurements to study proton structure for both the ground and excited states, 3D imaging, and </a:t>
            </a:r>
            <a:r>
              <a:rPr lang="en-US" b="1" err="1">
                <a:solidFill>
                  <a:srgbClr val="006235"/>
                </a:solidFill>
              </a:rPr>
              <a:t>gluonic</a:t>
            </a:r>
            <a:r>
              <a:rPr lang="en-US" b="1">
                <a:solidFill>
                  <a:srgbClr val="006235"/>
                </a:solidFill>
              </a:rPr>
              <a:t> excitations with the core mission to understand the manner in which the constituents of protons are held together by the strong force and the emergence of the dominant part of hadron mass</a:t>
            </a:r>
            <a:r>
              <a:rPr lang="en-US" b="1">
                <a:solidFill>
                  <a:srgbClr val="002060"/>
                </a:solidFill>
              </a:rPr>
              <a:t>. </a:t>
            </a:r>
          </a:p>
          <a:p>
            <a:pPr marL="0" indent="0">
              <a:lnSpc>
                <a:spcPct val="100000"/>
              </a:lnSpc>
              <a:spcBef>
                <a:spcPts val="0"/>
              </a:spcBef>
              <a:buNone/>
            </a:pPr>
            <a:endParaRPr lang="en-US" sz="1900" b="1">
              <a:solidFill>
                <a:srgbClr val="006235"/>
              </a:solidFill>
            </a:endParaRPr>
          </a:p>
          <a:p>
            <a:pPr marL="0" indent="0">
              <a:lnSpc>
                <a:spcPct val="100000"/>
              </a:lnSpc>
              <a:spcBef>
                <a:spcPts val="0"/>
              </a:spcBef>
              <a:buNone/>
            </a:pPr>
            <a:r>
              <a:rPr lang="en-US" sz="1900" b="1"/>
              <a:t>RG-A is composed of 13 experiments driven by an international collaboration grouped in 5 categories:</a:t>
            </a:r>
          </a:p>
          <a:p>
            <a:pPr marL="0" indent="0">
              <a:lnSpc>
                <a:spcPct val="100000"/>
              </a:lnSpc>
              <a:spcBef>
                <a:spcPts val="0"/>
              </a:spcBef>
              <a:buNone/>
            </a:pPr>
            <a:endParaRPr lang="en-US" sz="1100" b="1"/>
          </a:p>
          <a:p>
            <a:pPr marL="914400" lvl="1" indent="-457200">
              <a:lnSpc>
                <a:spcPct val="100000"/>
              </a:lnSpc>
              <a:buFont typeface="+mj-lt"/>
              <a:buAutoNum type="arabicPeriod"/>
            </a:pPr>
            <a:r>
              <a:rPr lang="en-US" sz="1750" b="1"/>
              <a:t>Deep Exclusive Processes (E12-06-119, E12-06-108 and E12-12-00):</a:t>
            </a:r>
            <a:r>
              <a:rPr lang="en-US" sz="1750"/>
              <a:t> </a:t>
            </a:r>
            <a:r>
              <a:rPr lang="en-US" sz="1750" i="1">
                <a:solidFill>
                  <a:srgbClr val="006235"/>
                </a:solidFill>
              </a:rPr>
              <a:t>Study of Generalized Parton Distributions (GPDs), (2 +1)-D imaging of the proton and the study of its gravitational and mechanical structure</a:t>
            </a:r>
            <a:endParaRPr lang="en-US" sz="1750" b="1">
              <a:solidFill>
                <a:srgbClr val="006235"/>
              </a:solidFill>
            </a:endParaRPr>
          </a:p>
          <a:p>
            <a:pPr marL="914400" lvl="1" indent="-457200">
              <a:lnSpc>
                <a:spcPct val="100000"/>
              </a:lnSpc>
              <a:buFont typeface="+mj-lt"/>
              <a:buAutoNum type="arabicPeriod"/>
            </a:pPr>
            <a:r>
              <a:rPr lang="en-US" sz="1750" b="1"/>
              <a:t>Deep inclusive &amp; SIDIS </a:t>
            </a:r>
            <a:r>
              <a:rPr lang="en-US" sz="1750"/>
              <a:t>(</a:t>
            </a:r>
            <a:r>
              <a:rPr lang="en-US" sz="1750" b="1"/>
              <a:t>E12-06-112, E12-06-112A and E12-06-112B): </a:t>
            </a:r>
            <a:r>
              <a:rPr lang="en-US" sz="1750" i="1">
                <a:solidFill>
                  <a:srgbClr val="006235"/>
                </a:solidFill>
              </a:rPr>
              <a:t>Study of the Transverse Momentum Distributions (TMDs) and the 3D structure in momentum space</a:t>
            </a:r>
            <a:endParaRPr lang="en-US" sz="1750" b="1">
              <a:solidFill>
                <a:srgbClr val="006235"/>
              </a:solidFill>
            </a:endParaRPr>
          </a:p>
          <a:p>
            <a:pPr marL="914400" lvl="1" indent="-457200">
              <a:lnSpc>
                <a:spcPct val="100000"/>
              </a:lnSpc>
              <a:buFont typeface="+mj-lt"/>
              <a:buAutoNum type="arabicPeriod"/>
            </a:pPr>
            <a:r>
              <a:rPr lang="en-US" sz="1750" b="1"/>
              <a:t>Nucleon structure (E12-09-003, E12-06-108A, E12-06-108B)</a:t>
            </a:r>
            <a:r>
              <a:rPr lang="en-US" sz="1750"/>
              <a:t>: </a:t>
            </a:r>
            <a:r>
              <a:rPr lang="en-US" sz="1750" i="1">
                <a:solidFill>
                  <a:srgbClr val="006235"/>
                </a:solidFill>
              </a:rPr>
              <a:t>Study of nucleon resonance structure at Q</a:t>
            </a:r>
            <a:r>
              <a:rPr lang="en-US" sz="1750" i="1" baseline="30000">
                <a:solidFill>
                  <a:srgbClr val="006235"/>
                </a:solidFill>
              </a:rPr>
              <a:t>2</a:t>
            </a:r>
            <a:r>
              <a:rPr lang="en-US" sz="1750" i="1">
                <a:solidFill>
                  <a:srgbClr val="006235"/>
                </a:solidFill>
              </a:rPr>
              <a:t> from 2.0 to 12 GeV</a:t>
            </a:r>
            <a:r>
              <a:rPr lang="en-US" sz="1750" i="1" baseline="30000">
                <a:solidFill>
                  <a:srgbClr val="006235"/>
                </a:solidFill>
              </a:rPr>
              <a:t>2</a:t>
            </a:r>
          </a:p>
          <a:p>
            <a:pPr marL="914400" lvl="1" indent="-457200">
              <a:lnSpc>
                <a:spcPct val="100000"/>
              </a:lnSpc>
              <a:buFont typeface="+mj-lt"/>
              <a:buAutoNum type="arabicPeriod"/>
            </a:pPr>
            <a:r>
              <a:rPr lang="en-US" sz="1750" b="1"/>
              <a:t>Quasi photo-production (E12-12-001 and E12-12-001A): </a:t>
            </a:r>
            <a:r>
              <a:rPr lang="en-US" sz="1750" i="1">
                <a:solidFill>
                  <a:srgbClr val="006235"/>
                </a:solidFill>
              </a:rPr>
              <a:t>Study of J/</a:t>
            </a:r>
            <a:r>
              <a:rPr lang="en-US" sz="1750" i="1" err="1">
                <a:solidFill>
                  <a:srgbClr val="006235"/>
                </a:solidFill>
              </a:rPr>
              <a:t>ψ</a:t>
            </a:r>
            <a:r>
              <a:rPr lang="en-US" sz="1750" i="1">
                <a:solidFill>
                  <a:srgbClr val="006235"/>
                </a:solidFill>
              </a:rPr>
              <a:t> photoproduction, </a:t>
            </a:r>
            <a:r>
              <a:rPr lang="en-US" sz="1750" i="1" err="1">
                <a:solidFill>
                  <a:srgbClr val="006235"/>
                </a:solidFill>
              </a:rPr>
              <a:t>LHCb</a:t>
            </a:r>
            <a:r>
              <a:rPr lang="en-US" sz="1750" i="1">
                <a:solidFill>
                  <a:srgbClr val="006235"/>
                </a:solidFill>
              </a:rPr>
              <a:t> pentaquarks, and Time-like Compton Scattering</a:t>
            </a:r>
          </a:p>
          <a:p>
            <a:pPr marL="914400" lvl="1" indent="-457200">
              <a:lnSpc>
                <a:spcPct val="100000"/>
              </a:lnSpc>
              <a:buFont typeface="+mj-lt"/>
              <a:buAutoNum type="arabicPeriod"/>
            </a:pPr>
            <a:r>
              <a:rPr lang="en-US" sz="1750" b="1" err="1"/>
              <a:t>MesonX</a:t>
            </a:r>
            <a:r>
              <a:rPr lang="en-US" sz="1750" b="1"/>
              <a:t> program (E12-11-005 and E12-11-005A)</a:t>
            </a:r>
            <a:r>
              <a:rPr lang="en-US" sz="1750"/>
              <a:t>: </a:t>
            </a:r>
            <a:r>
              <a:rPr lang="en-US" sz="1750" i="1">
                <a:solidFill>
                  <a:srgbClr val="006235"/>
                </a:solidFill>
              </a:rPr>
              <a:t>Study of meson spectroscopy in search for hybrid mesons</a:t>
            </a:r>
          </a:p>
          <a:p>
            <a:pPr marL="457200" indent="-457200">
              <a:lnSpc>
                <a:spcPct val="100000"/>
              </a:lnSpc>
              <a:buFont typeface="+mj-lt"/>
              <a:buAutoNum type="arabicPeriod"/>
            </a:pPr>
            <a:endParaRPr lang="en-US" sz="1950" i="1">
              <a:solidFill>
                <a:srgbClr val="0070C0"/>
              </a:solidFill>
            </a:endParaRPr>
          </a:p>
          <a:p>
            <a:endParaRPr lang="en-US" sz="1800"/>
          </a:p>
          <a:p>
            <a:endParaRPr lang="en-US" baseline="30000"/>
          </a:p>
          <a:p>
            <a:endParaRPr lang="en-US"/>
          </a:p>
        </p:txBody>
      </p:sp>
      <p:sp>
        <p:nvSpPr>
          <p:cNvPr id="6" name="Title 1"/>
          <p:cNvSpPr>
            <a:spLocks noGrp="1"/>
          </p:cNvSpPr>
          <p:nvPr>
            <p:ph type="title"/>
          </p:nvPr>
        </p:nvSpPr>
        <p:spPr/>
        <p:txBody>
          <a:bodyPr/>
          <a:lstStyle/>
          <a:p>
            <a:r>
              <a:rPr lang="en-US"/>
              <a:t>RG- A Science Program</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400003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b="1" dirty="0" smtClean="0"/>
          </a:p>
          <a:p>
            <a:pPr marL="0" indent="0" algn="ctr">
              <a:buNone/>
            </a:pPr>
            <a:endParaRPr lang="en-US" b="1" dirty="0"/>
          </a:p>
          <a:p>
            <a:pPr marL="0" indent="0" algn="ctr">
              <a:buNone/>
            </a:pPr>
            <a:endParaRPr lang="en-US" b="1" dirty="0" smtClean="0"/>
          </a:p>
          <a:p>
            <a:pPr marL="0" indent="0" algn="ctr">
              <a:buNone/>
            </a:pPr>
            <a:endParaRPr lang="en-US" b="1" dirty="0"/>
          </a:p>
          <a:p>
            <a:pPr marL="0" indent="0" algn="ctr">
              <a:buNone/>
            </a:pPr>
            <a:endParaRPr lang="en-US" b="1" dirty="0" smtClean="0"/>
          </a:p>
          <a:p>
            <a:pPr marL="0" indent="0" algn="ctr">
              <a:buNone/>
            </a:pPr>
            <a:r>
              <a:rPr lang="en-US" sz="3200" b="1" dirty="0" smtClean="0"/>
              <a:t>Phase 3 Publications</a:t>
            </a:r>
          </a:p>
          <a:p>
            <a:pPr marL="0" indent="0" algn="ctr">
              <a:buNone/>
            </a:pPr>
            <a:r>
              <a:rPr lang="en-US" sz="3200" b="1" dirty="0" smtClean="0"/>
              <a:t>Require </a:t>
            </a:r>
            <a:r>
              <a:rPr lang="en-US" sz="3200" b="1" dirty="0" smtClean="0"/>
              <a:t>Pass2</a:t>
            </a:r>
            <a:endParaRPr lang="en-US" sz="3200" b="1"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2070520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C4CE2150-BDC2-8242-B7B3-8308041DA622}"/>
              </a:ext>
            </a:extLst>
          </p:cNvPr>
          <p:cNvSpPr txBox="1"/>
          <p:nvPr/>
        </p:nvSpPr>
        <p:spPr>
          <a:xfrm>
            <a:off x="1881946" y="105717"/>
            <a:ext cx="8407772" cy="400110"/>
          </a:xfrm>
          <a:prstGeom prst="rect">
            <a:avLst/>
          </a:prstGeom>
          <a:noFill/>
        </p:spPr>
        <p:txBody>
          <a:bodyPr wrap="square" rtlCol="0">
            <a:spAutoFit/>
          </a:bodyPr>
          <a:lstStyle/>
          <a:p>
            <a:pPr algn="ctr"/>
            <a:r>
              <a:rPr lang="en-US" sz="2000" b="1">
                <a:solidFill>
                  <a:schemeClr val="accent6">
                    <a:lumMod val="75000"/>
                  </a:schemeClr>
                </a:solidFill>
                <a:latin typeface="+mj-lt"/>
              </a:rPr>
              <a:t>N* Electroexcitation to high Q</a:t>
            </a:r>
            <a:r>
              <a:rPr lang="en-US" sz="2000" b="1" baseline="30000">
                <a:solidFill>
                  <a:schemeClr val="accent6">
                    <a:lumMod val="75000"/>
                  </a:schemeClr>
                </a:solidFill>
                <a:latin typeface="+mj-lt"/>
              </a:rPr>
              <a:t>2 </a:t>
            </a:r>
            <a:r>
              <a:rPr lang="en-US" sz="2000" b="1">
                <a:solidFill>
                  <a:schemeClr val="accent6">
                    <a:lumMod val="75000"/>
                  </a:schemeClr>
                </a:solidFill>
                <a:latin typeface="+mj-lt"/>
              </a:rPr>
              <a:t>with CLAS12 </a:t>
            </a:r>
          </a:p>
        </p:txBody>
      </p:sp>
      <p:sp>
        <p:nvSpPr>
          <p:cNvPr id="7" name="TextBox 6">
            <a:extLst>
              <a:ext uri="{FF2B5EF4-FFF2-40B4-BE49-F238E27FC236}">
                <a16:creationId xmlns="" xmlns:a16="http://schemas.microsoft.com/office/drawing/2014/main" id="{0408FD92-AB08-5440-8834-6CE4787FADC8}"/>
              </a:ext>
            </a:extLst>
          </p:cNvPr>
          <p:cNvSpPr txBox="1"/>
          <p:nvPr/>
        </p:nvSpPr>
        <p:spPr>
          <a:xfrm>
            <a:off x="1638618" y="504143"/>
            <a:ext cx="8955543" cy="830997"/>
          </a:xfrm>
          <a:prstGeom prst="rect">
            <a:avLst/>
          </a:prstGeom>
          <a:noFill/>
        </p:spPr>
        <p:txBody>
          <a:bodyPr wrap="square" rtlCol="0" anchor="ctr">
            <a:spAutoFit/>
          </a:bodyPr>
          <a:lstStyle/>
          <a:p>
            <a:pPr>
              <a:spcAft>
                <a:spcPts val="600"/>
              </a:spcAft>
              <a:buClr>
                <a:srgbClr val="C00000"/>
              </a:buClr>
            </a:pPr>
            <a:r>
              <a:rPr lang="en-US" sz="1600">
                <a:solidFill>
                  <a:srgbClr val="C00000"/>
                </a:solidFill>
                <a:latin typeface="+mj-lt"/>
              </a:rPr>
              <a:t>Expected outcome: </a:t>
            </a:r>
            <a:r>
              <a:rPr lang="en-US" sz="1600">
                <a:solidFill>
                  <a:srgbClr val="005BE5"/>
                </a:solidFill>
                <a:latin typeface="+mj-lt"/>
              </a:rPr>
              <a:t>The first results on the </a:t>
            </a:r>
            <a:r>
              <a:rPr lang="en-US" sz="1600">
                <a:solidFill>
                  <a:srgbClr val="005BE5"/>
                </a:solidFill>
                <a:latin typeface="Symbol" pitchFamily="2" charset="2"/>
                <a:cs typeface="Symbol" charset="2"/>
              </a:rPr>
              <a:t>g</a:t>
            </a:r>
            <a:r>
              <a:rPr lang="en-US" sz="1600" baseline="-25000">
                <a:solidFill>
                  <a:srgbClr val="005BE5"/>
                </a:solidFill>
                <a:latin typeface="+mj-lt"/>
              </a:rPr>
              <a:t>v</a:t>
            </a:r>
            <a:r>
              <a:rPr lang="en-US" sz="1600">
                <a:solidFill>
                  <a:srgbClr val="005BE5"/>
                </a:solidFill>
                <a:latin typeface="+mj-lt"/>
              </a:rPr>
              <a:t>pN* electrocouplings of most N* states from data in the range W &lt; 3.0 GeV and Q</a:t>
            </a:r>
            <a:r>
              <a:rPr lang="en-US" sz="1600" baseline="30000">
                <a:solidFill>
                  <a:srgbClr val="005BE5"/>
                </a:solidFill>
                <a:latin typeface="+mj-lt"/>
              </a:rPr>
              <a:t>2 </a:t>
            </a:r>
            <a:r>
              <a:rPr lang="en-US" sz="1600">
                <a:solidFill>
                  <a:srgbClr val="005BE5"/>
                </a:solidFill>
                <a:latin typeface="+mj-lt"/>
              </a:rPr>
              <a:t>&gt; 5.0 GeV</a:t>
            </a:r>
            <a:r>
              <a:rPr lang="en-US" sz="1600" baseline="30000">
                <a:solidFill>
                  <a:srgbClr val="005BE5"/>
                </a:solidFill>
                <a:latin typeface="+mj-lt"/>
              </a:rPr>
              <a:t>2</a:t>
            </a:r>
            <a:r>
              <a:rPr lang="en-US" sz="1600">
                <a:solidFill>
                  <a:srgbClr val="005BE5"/>
                </a:solidFill>
                <a:latin typeface="+mj-lt"/>
              </a:rPr>
              <a:t> for exclusive reaction channels: </a:t>
            </a:r>
            <a:r>
              <a:rPr lang="en-US" sz="1600" err="1">
                <a:solidFill>
                  <a:srgbClr val="660066"/>
                </a:solidFill>
                <a:latin typeface="Symbol" pitchFamily="2" charset="2"/>
                <a:cs typeface="Symbol" charset="2"/>
              </a:rPr>
              <a:t>p</a:t>
            </a:r>
            <a:r>
              <a:rPr lang="en-US" sz="1600" err="1">
                <a:solidFill>
                  <a:srgbClr val="660066"/>
                </a:solidFill>
                <a:latin typeface="+mj-lt"/>
              </a:rPr>
              <a:t>N</a:t>
            </a:r>
            <a:r>
              <a:rPr lang="en-US" sz="1600">
                <a:solidFill>
                  <a:srgbClr val="660066"/>
                </a:solidFill>
                <a:latin typeface="+mj-lt"/>
              </a:rPr>
              <a:t>, </a:t>
            </a:r>
            <a:r>
              <a:rPr lang="en-US" sz="1600" err="1">
                <a:solidFill>
                  <a:srgbClr val="660066"/>
                </a:solidFill>
                <a:latin typeface="Symbol" pitchFamily="2" charset="2"/>
                <a:cs typeface="Symbol" charset="2"/>
              </a:rPr>
              <a:t>pp</a:t>
            </a:r>
            <a:r>
              <a:rPr lang="en-US" sz="1600" err="1">
                <a:solidFill>
                  <a:srgbClr val="660066"/>
                </a:solidFill>
                <a:latin typeface="+mj-lt"/>
              </a:rPr>
              <a:t>N</a:t>
            </a:r>
            <a:r>
              <a:rPr lang="en-US" sz="1600">
                <a:solidFill>
                  <a:srgbClr val="660066"/>
                </a:solidFill>
                <a:latin typeface="+mj-lt"/>
              </a:rPr>
              <a:t>, K</a:t>
            </a:r>
            <a:r>
              <a:rPr lang="en-US" sz="1600">
                <a:solidFill>
                  <a:srgbClr val="660066"/>
                </a:solidFill>
                <a:latin typeface="+mj-lt"/>
                <a:cs typeface="Symbol" charset="2"/>
              </a:rPr>
              <a:t>Y</a:t>
            </a:r>
            <a:r>
              <a:rPr lang="en-US" sz="1600">
                <a:solidFill>
                  <a:srgbClr val="660066"/>
                </a:solidFill>
                <a:latin typeface="+mj-lt"/>
              </a:rPr>
              <a:t>, K*Y, KY*</a:t>
            </a:r>
          </a:p>
        </p:txBody>
      </p:sp>
      <p:sp>
        <p:nvSpPr>
          <p:cNvPr id="28" name="TextBox 27">
            <a:extLst>
              <a:ext uri="{FF2B5EF4-FFF2-40B4-BE49-F238E27FC236}">
                <a16:creationId xmlns="" xmlns:a16="http://schemas.microsoft.com/office/drawing/2014/main" id="{719E470F-28CB-8642-974B-38E710E83B8A}"/>
              </a:ext>
            </a:extLst>
          </p:cNvPr>
          <p:cNvSpPr txBox="1"/>
          <p:nvPr/>
        </p:nvSpPr>
        <p:spPr>
          <a:xfrm>
            <a:off x="3078561" y="4194014"/>
            <a:ext cx="952443" cy="369332"/>
          </a:xfrm>
          <a:prstGeom prst="rect">
            <a:avLst/>
          </a:prstGeom>
          <a:solidFill>
            <a:schemeClr val="bg1"/>
          </a:solidFill>
        </p:spPr>
        <p:txBody>
          <a:bodyPr wrap="square" rtlCol="0">
            <a:spAutoFit/>
          </a:bodyPr>
          <a:lstStyle/>
          <a:p>
            <a:pPr algn="ctr"/>
            <a:r>
              <a:rPr lang="en-US">
                <a:solidFill>
                  <a:srgbClr val="7030A0"/>
                </a:solidFill>
                <a:latin typeface="Comic Sans MS" panose="030F0702030302020204" pitchFamily="66" charset="0"/>
              </a:rPr>
              <a:t>   </a:t>
            </a:r>
          </a:p>
        </p:txBody>
      </p:sp>
      <p:sp>
        <p:nvSpPr>
          <p:cNvPr id="29" name="TextBox 28">
            <a:extLst>
              <a:ext uri="{FF2B5EF4-FFF2-40B4-BE49-F238E27FC236}">
                <a16:creationId xmlns="" xmlns:a16="http://schemas.microsoft.com/office/drawing/2014/main" id="{719E470F-28CB-8642-974B-38E710E83B8A}"/>
              </a:ext>
            </a:extLst>
          </p:cNvPr>
          <p:cNvSpPr txBox="1"/>
          <p:nvPr/>
        </p:nvSpPr>
        <p:spPr>
          <a:xfrm>
            <a:off x="3115382" y="3863726"/>
            <a:ext cx="3710268" cy="307777"/>
          </a:xfrm>
          <a:prstGeom prst="rect">
            <a:avLst/>
          </a:prstGeom>
          <a:solidFill>
            <a:schemeClr val="bg1"/>
          </a:solidFill>
          <a:ln w="22225">
            <a:solidFill>
              <a:srgbClr val="C00000"/>
            </a:solidFill>
          </a:ln>
        </p:spPr>
        <p:txBody>
          <a:bodyPr wrap="square" rtlCol="0">
            <a:spAutoFit/>
          </a:bodyPr>
          <a:lstStyle/>
          <a:p>
            <a:pPr algn="ctr"/>
            <a:r>
              <a:rPr lang="en-US" sz="1200">
                <a:solidFill>
                  <a:srgbClr val="7030A0"/>
                </a:solidFill>
                <a:latin typeface="+mj-lt"/>
              </a:rPr>
              <a:t>Expected events per Q</a:t>
            </a:r>
            <a:r>
              <a:rPr lang="en-US" sz="1200" baseline="30000">
                <a:solidFill>
                  <a:srgbClr val="7030A0"/>
                </a:solidFill>
                <a:latin typeface="+mj-lt"/>
              </a:rPr>
              <a:t>2</a:t>
            </a:r>
            <a:r>
              <a:rPr lang="en-US" sz="1200">
                <a:solidFill>
                  <a:srgbClr val="7030A0"/>
                </a:solidFill>
                <a:latin typeface="+mj-lt"/>
              </a:rPr>
              <a:t>/W bin for full RG-A dataset</a:t>
            </a:r>
            <a:r>
              <a:rPr lang="en-US" sz="1400">
                <a:solidFill>
                  <a:srgbClr val="7030A0"/>
                </a:solidFill>
                <a:latin typeface="+mj-lt"/>
              </a:rPr>
              <a:t>  </a:t>
            </a:r>
          </a:p>
        </p:txBody>
      </p:sp>
      <p:sp>
        <p:nvSpPr>
          <p:cNvPr id="40" name="CustomShape 5"/>
          <p:cNvSpPr/>
          <p:nvPr/>
        </p:nvSpPr>
        <p:spPr>
          <a:xfrm>
            <a:off x="8404376" y="4306610"/>
            <a:ext cx="2198161" cy="209142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160">
              <a:buClr>
                <a:srgbClr val="000000"/>
              </a:buClr>
            </a:pPr>
            <a:r>
              <a:rPr lang="en-US" sz="1200" spc="-1">
                <a:solidFill>
                  <a:srgbClr val="3133CD"/>
                </a:solidFill>
                <a:latin typeface="Arial"/>
                <a:ea typeface="DejaVu Sans"/>
              </a:rPr>
              <a:t>Collecting the remainder of the approved RG-A beam time will give a factor of two more statistics</a:t>
            </a:r>
          </a:p>
          <a:p>
            <a:pPr marL="2160">
              <a:spcBef>
                <a:spcPts val="1200"/>
              </a:spcBef>
              <a:buClr>
                <a:srgbClr val="000000"/>
              </a:buClr>
            </a:pPr>
            <a:r>
              <a:rPr lang="en-US" sz="1200" spc="-1">
                <a:solidFill>
                  <a:srgbClr val="3133CD"/>
                </a:solidFill>
                <a:latin typeface="Arial"/>
                <a:ea typeface="DejaVu Sans"/>
              </a:rPr>
              <a:t>This will extend the Q</a:t>
            </a:r>
            <a:r>
              <a:rPr lang="en-US" sz="1200" spc="-1" baseline="30000">
                <a:solidFill>
                  <a:srgbClr val="3133CD"/>
                </a:solidFill>
                <a:latin typeface="Arial"/>
                <a:ea typeface="DejaVu Sans"/>
              </a:rPr>
              <a:t>2</a:t>
            </a:r>
            <a:r>
              <a:rPr lang="en-US" sz="1200" spc="-1">
                <a:solidFill>
                  <a:srgbClr val="3133CD"/>
                </a:solidFill>
                <a:latin typeface="Arial"/>
                <a:ea typeface="DejaVu Sans"/>
              </a:rPr>
              <a:t> range of the </a:t>
            </a:r>
            <a:r>
              <a:rPr lang="en-US" sz="1200" spc="-1">
                <a:solidFill>
                  <a:srgbClr val="3133CD"/>
                </a:solidFill>
                <a:latin typeface="Symbol" charset="2"/>
                <a:ea typeface="DejaVu Sans"/>
                <a:cs typeface="Symbol" charset="2"/>
              </a:rPr>
              <a:t>g</a:t>
            </a:r>
            <a:r>
              <a:rPr lang="en-US" sz="1200" spc="-1" baseline="-25000">
                <a:solidFill>
                  <a:srgbClr val="3133CD"/>
                </a:solidFill>
                <a:latin typeface="Arial"/>
                <a:ea typeface="DejaVu Sans"/>
              </a:rPr>
              <a:t>v</a:t>
            </a:r>
            <a:r>
              <a:rPr lang="en-US" sz="1200" spc="-1">
                <a:solidFill>
                  <a:srgbClr val="3133CD"/>
                </a:solidFill>
                <a:latin typeface="Arial"/>
                <a:ea typeface="DejaVu Sans"/>
              </a:rPr>
              <a:t>pN* electrocouplings to </a:t>
            </a:r>
            <a:r>
              <a:rPr lang="en-US" sz="1200" spc="-1">
                <a:solidFill>
                  <a:srgbClr val="C00000"/>
                </a:solidFill>
                <a:latin typeface="Arial"/>
                <a:ea typeface="DejaVu Sans"/>
              </a:rPr>
              <a:t>8-10 GeV</a:t>
            </a:r>
            <a:r>
              <a:rPr lang="en-US" sz="1200" spc="-1" baseline="30000">
                <a:solidFill>
                  <a:srgbClr val="C00000"/>
                </a:solidFill>
                <a:latin typeface="Arial"/>
                <a:ea typeface="DejaVu Sans"/>
              </a:rPr>
              <a:t>2</a:t>
            </a:r>
            <a:r>
              <a:rPr lang="en-US" sz="1200" spc="-1">
                <a:solidFill>
                  <a:srgbClr val="C00000"/>
                </a:solidFill>
                <a:latin typeface="Arial"/>
                <a:ea typeface="DejaVu Sans"/>
              </a:rPr>
              <a:t> </a:t>
            </a:r>
            <a:r>
              <a:rPr lang="en-US" sz="1200" spc="-1">
                <a:solidFill>
                  <a:srgbClr val="3133CD"/>
                </a:solidFill>
                <a:latin typeface="Arial"/>
                <a:ea typeface="DejaVu Sans"/>
              </a:rPr>
              <a:t>for each of these channels – </a:t>
            </a:r>
            <a:r>
              <a:rPr lang="en-US" sz="1200" i="1" spc="-1">
                <a:solidFill>
                  <a:srgbClr val="008100"/>
                </a:solidFill>
                <a:latin typeface="Arial"/>
                <a:ea typeface="DejaVu Sans"/>
              </a:rPr>
              <a:t>the data collected so far will limit us to  6-8 GeV</a:t>
            </a:r>
            <a:r>
              <a:rPr lang="en-US" sz="1200" i="1" spc="-1" baseline="30000">
                <a:solidFill>
                  <a:srgbClr val="008100"/>
                </a:solidFill>
                <a:latin typeface="Arial"/>
                <a:ea typeface="DejaVu Sans"/>
              </a:rPr>
              <a:t>2</a:t>
            </a:r>
          </a:p>
        </p:txBody>
      </p:sp>
      <p:cxnSp>
        <p:nvCxnSpPr>
          <p:cNvPr id="43" name="Straight Connector 42">
            <a:extLst>
              <a:ext uri="{FF2B5EF4-FFF2-40B4-BE49-F238E27FC236}">
                <a16:creationId xmlns="" xmlns:a16="http://schemas.microsoft.com/office/drawing/2014/main" id="{47E56926-E62C-9347-9117-381431592647}"/>
              </a:ext>
            </a:extLst>
          </p:cNvPr>
          <p:cNvCxnSpPr/>
          <p:nvPr/>
        </p:nvCxnSpPr>
        <p:spPr bwMode="auto">
          <a:xfrm>
            <a:off x="1524000" y="490953"/>
            <a:ext cx="9144000" cy="0"/>
          </a:xfrm>
          <a:prstGeom prst="line">
            <a:avLst/>
          </a:prstGeom>
          <a:noFill/>
          <a:ln w="25400" cap="flat" cmpd="sng" algn="ctr">
            <a:solidFill>
              <a:srgbClr val="000090"/>
            </a:solidFill>
            <a:prstDash val="solid"/>
            <a:round/>
            <a:headEnd type="none" w="med" len="med"/>
            <a:tailEnd type="none" w="med" len="med"/>
          </a:ln>
          <a:effectLst/>
        </p:spPr>
      </p:cxnSp>
      <p:graphicFrame>
        <p:nvGraphicFramePr>
          <p:cNvPr id="44" name="Table 43">
            <a:extLst>
              <a:ext uri="{FF2B5EF4-FFF2-40B4-BE49-F238E27FC236}">
                <a16:creationId xmlns="" xmlns:a16="http://schemas.microsoft.com/office/drawing/2014/main" id="{FC5D5346-A8B1-E74C-8428-A7459E03A46F}"/>
              </a:ext>
            </a:extLst>
          </p:cNvPr>
          <p:cNvGraphicFramePr>
            <a:graphicFrameLocks noGrp="1"/>
          </p:cNvGraphicFramePr>
          <p:nvPr>
            <p:extLst/>
          </p:nvPr>
        </p:nvGraphicFramePr>
        <p:xfrm>
          <a:off x="1585371" y="4201567"/>
          <a:ext cx="6781288" cy="2316480"/>
        </p:xfrm>
        <a:graphic>
          <a:graphicData uri="http://schemas.openxmlformats.org/drawingml/2006/table">
            <a:tbl>
              <a:tblPr firstRow="1" bandRow="1">
                <a:tableStyleId>{16D9F66E-5EB9-4882-86FB-DCBF35E3C3E4}</a:tableStyleId>
              </a:tblPr>
              <a:tblGrid>
                <a:gridCol w="612638">
                  <a:extLst>
                    <a:ext uri="{9D8B030D-6E8A-4147-A177-3AD203B41FA5}">
                      <a16:colId xmlns="" xmlns:a16="http://schemas.microsoft.com/office/drawing/2014/main" val="755154101"/>
                    </a:ext>
                  </a:extLst>
                </a:gridCol>
                <a:gridCol w="620321">
                  <a:extLst>
                    <a:ext uri="{9D8B030D-6E8A-4147-A177-3AD203B41FA5}">
                      <a16:colId xmlns="" xmlns:a16="http://schemas.microsoft.com/office/drawing/2014/main" val="1131228150"/>
                    </a:ext>
                  </a:extLst>
                </a:gridCol>
                <a:gridCol w="616481">
                  <a:extLst>
                    <a:ext uri="{9D8B030D-6E8A-4147-A177-3AD203B41FA5}">
                      <a16:colId xmlns="" xmlns:a16="http://schemas.microsoft.com/office/drawing/2014/main" val="3078348653"/>
                    </a:ext>
                  </a:extLst>
                </a:gridCol>
                <a:gridCol w="616481">
                  <a:extLst>
                    <a:ext uri="{9D8B030D-6E8A-4147-A177-3AD203B41FA5}">
                      <a16:colId xmlns="" xmlns:a16="http://schemas.microsoft.com/office/drawing/2014/main" val="1665124107"/>
                    </a:ext>
                  </a:extLst>
                </a:gridCol>
                <a:gridCol w="616481">
                  <a:extLst>
                    <a:ext uri="{9D8B030D-6E8A-4147-A177-3AD203B41FA5}">
                      <a16:colId xmlns="" xmlns:a16="http://schemas.microsoft.com/office/drawing/2014/main" val="320280716"/>
                    </a:ext>
                  </a:extLst>
                </a:gridCol>
                <a:gridCol w="616481">
                  <a:extLst>
                    <a:ext uri="{9D8B030D-6E8A-4147-A177-3AD203B41FA5}">
                      <a16:colId xmlns="" xmlns:a16="http://schemas.microsoft.com/office/drawing/2014/main" val="311867689"/>
                    </a:ext>
                  </a:extLst>
                </a:gridCol>
                <a:gridCol w="616481">
                  <a:extLst>
                    <a:ext uri="{9D8B030D-6E8A-4147-A177-3AD203B41FA5}">
                      <a16:colId xmlns="" xmlns:a16="http://schemas.microsoft.com/office/drawing/2014/main" val="3907391839"/>
                    </a:ext>
                  </a:extLst>
                </a:gridCol>
                <a:gridCol w="616481">
                  <a:extLst>
                    <a:ext uri="{9D8B030D-6E8A-4147-A177-3AD203B41FA5}">
                      <a16:colId xmlns="" xmlns:a16="http://schemas.microsoft.com/office/drawing/2014/main" val="1617205674"/>
                    </a:ext>
                  </a:extLst>
                </a:gridCol>
                <a:gridCol w="616481">
                  <a:extLst>
                    <a:ext uri="{9D8B030D-6E8A-4147-A177-3AD203B41FA5}">
                      <a16:colId xmlns="" xmlns:a16="http://schemas.microsoft.com/office/drawing/2014/main" val="655834572"/>
                    </a:ext>
                  </a:extLst>
                </a:gridCol>
                <a:gridCol w="616481">
                  <a:extLst>
                    <a:ext uri="{9D8B030D-6E8A-4147-A177-3AD203B41FA5}">
                      <a16:colId xmlns="" xmlns:a16="http://schemas.microsoft.com/office/drawing/2014/main" val="3854346759"/>
                    </a:ext>
                  </a:extLst>
                </a:gridCol>
                <a:gridCol w="616481">
                  <a:extLst>
                    <a:ext uri="{9D8B030D-6E8A-4147-A177-3AD203B41FA5}">
                      <a16:colId xmlns="" xmlns:a16="http://schemas.microsoft.com/office/drawing/2014/main" val="2573006037"/>
                    </a:ext>
                  </a:extLst>
                </a:gridCol>
              </a:tblGrid>
              <a:tr h="232092">
                <a:tc gridSpan="3">
                  <a:txBody>
                    <a:bodyPr/>
                    <a:lstStyle/>
                    <a:p>
                      <a:pPr algn="ctr"/>
                      <a:r>
                        <a:rPr lang="en-US" sz="1200" b="0" baseline="0">
                          <a:solidFill>
                            <a:srgbClr val="7030A0"/>
                          </a:solidFill>
                          <a:latin typeface="Symbol" pitchFamily="2" charset="2"/>
                        </a:rPr>
                        <a:t>p</a:t>
                      </a:r>
                      <a:r>
                        <a:rPr lang="en-US" sz="1200" b="0" baseline="30000">
                          <a:solidFill>
                            <a:srgbClr val="7030A0"/>
                          </a:solidFill>
                        </a:rPr>
                        <a:t>+</a:t>
                      </a:r>
                      <a:r>
                        <a:rPr lang="en-US" sz="1200" b="0" baseline="0">
                          <a:solidFill>
                            <a:srgbClr val="7030A0"/>
                          </a:solidFill>
                        </a:rPr>
                        <a:t>n</a:t>
                      </a:r>
                    </a:p>
                  </a:txBody>
                  <a:tcPr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a:solidFill>
                            <a:srgbClr val="7030A0"/>
                          </a:solidFill>
                        </a:rPr>
                        <a:t>K</a:t>
                      </a:r>
                      <a:r>
                        <a:rPr lang="en-US" sz="1200" b="0" baseline="30000">
                          <a:solidFill>
                            <a:srgbClr val="7030A0"/>
                          </a:solidFill>
                        </a:rPr>
                        <a:t>+</a:t>
                      </a:r>
                      <a:r>
                        <a:rPr lang="en-US" sz="1200" b="0" baseline="0">
                          <a:solidFill>
                            <a:srgbClr val="7030A0"/>
                          </a:solidFill>
                          <a:latin typeface="Symbol" pitchFamily="2" charset="2"/>
                        </a:rPr>
                        <a:t>L</a:t>
                      </a:r>
                      <a:r>
                        <a:rPr lang="en-US" sz="1200" b="0" baseline="0">
                          <a:solidFill>
                            <a:srgbClr val="7030A0"/>
                          </a:solidFill>
                        </a:rPr>
                        <a:t> &amp; K</a:t>
                      </a:r>
                      <a:r>
                        <a:rPr lang="en-US" sz="1200" b="0" baseline="30000">
                          <a:solidFill>
                            <a:srgbClr val="7030A0"/>
                          </a:solidFill>
                        </a:rPr>
                        <a:t>+</a:t>
                      </a:r>
                      <a:r>
                        <a:rPr lang="en-US" sz="1200" b="0" baseline="0">
                          <a:solidFill>
                            <a:srgbClr val="7030A0"/>
                          </a:solidFill>
                          <a:latin typeface="Symbol" pitchFamily="2" charset="2"/>
                        </a:rPr>
                        <a:t>S</a:t>
                      </a:r>
                      <a:r>
                        <a:rPr lang="en-US" sz="1200" b="0" baseline="30000">
                          <a:solidFill>
                            <a:srgbClr val="7030A0"/>
                          </a:solidFill>
                        </a:rPr>
                        <a:t>0</a:t>
                      </a:r>
                    </a:p>
                  </a:txBody>
                  <a:tcPr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gridSpan="3">
                  <a:txBody>
                    <a:bodyPr/>
                    <a:lstStyle/>
                    <a:p>
                      <a:pPr algn="ctr"/>
                      <a:r>
                        <a:rPr lang="en-US" sz="1200" b="0" baseline="0">
                          <a:solidFill>
                            <a:srgbClr val="7030A0"/>
                          </a:solidFill>
                          <a:latin typeface="Symbol" pitchFamily="2" charset="2"/>
                        </a:rPr>
                        <a:t>p</a:t>
                      </a:r>
                      <a:r>
                        <a:rPr lang="en-US" sz="1200" b="0" baseline="30000">
                          <a:solidFill>
                            <a:srgbClr val="7030A0"/>
                          </a:solidFill>
                        </a:rPr>
                        <a:t>+</a:t>
                      </a:r>
                      <a:r>
                        <a:rPr lang="en-US" sz="1200" b="0" baseline="0">
                          <a:solidFill>
                            <a:srgbClr val="7030A0"/>
                          </a:solidFill>
                          <a:latin typeface="Symbol" pitchFamily="2" charset="2"/>
                        </a:rPr>
                        <a:t>p</a:t>
                      </a:r>
                      <a:r>
                        <a:rPr lang="en-US" sz="1200" b="0" baseline="30000">
                          <a:solidFill>
                            <a:srgbClr val="7030A0"/>
                          </a:solidFill>
                        </a:rPr>
                        <a:t>-</a:t>
                      </a:r>
                      <a:r>
                        <a:rPr lang="en-US" sz="1200" b="0" baseline="0">
                          <a:solidFill>
                            <a:srgbClr val="7030A0"/>
                          </a:solidFill>
                        </a:rPr>
                        <a:t>p</a:t>
                      </a:r>
                    </a:p>
                  </a:txBody>
                  <a:tcPr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extLst>
                  <a:ext uri="{0D108BD9-81ED-4DB2-BD59-A6C34878D82A}">
                    <a16:rowId xmlns="" xmlns:a16="http://schemas.microsoft.com/office/drawing/2014/main" val="2438205660"/>
                  </a:ext>
                </a:extLst>
              </a:tr>
              <a:tr h="283668">
                <a:tc>
                  <a:txBody>
                    <a:bodyPr/>
                    <a:lstStyle/>
                    <a:p>
                      <a:pPr algn="ct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algn="ctr"/>
                      <a:r>
                        <a:rPr lang="en-US" sz="800" b="0">
                          <a:latin typeface="Helvetica" pitchFamily="2" charset="0"/>
                        </a:rPr>
                        <a:t>1.5-1.55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algn="ctr"/>
                      <a:r>
                        <a:rPr lang="en-US" sz="800" b="0">
                          <a:latin typeface="Helvetica" pitchFamily="2" charset="0"/>
                        </a:rPr>
                        <a:t>1.7-1.75</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a:t>
                      </a:r>
                      <a:r>
                        <a:rPr lang="en-US" sz="800" b="0" baseline="-25000">
                          <a:latin typeface="Symbol" pitchFamily="2" charset="2"/>
                        </a:rPr>
                        <a:t>L</a:t>
                      </a:r>
                      <a:r>
                        <a:rPr lang="en-US" sz="800" b="0" baseline="0">
                          <a:latin typeface="Helvetica" pitchFamily="2" charset="0"/>
                        </a:rPr>
                        <a:t> [GeV]</a:t>
                      </a:r>
                      <a:endParaRPr lang="en-US" sz="800" b="0">
                        <a:latin typeface="Helvetica" pitchFamily="2" charset="0"/>
                      </a:endParaRPr>
                    </a:p>
                    <a:p>
                      <a:pPr algn="ctr"/>
                      <a:r>
                        <a:rPr lang="en-US" sz="800" b="0">
                          <a:latin typeface="Helvetica" pitchFamily="2" charset="0"/>
                        </a:rPr>
                        <a:t>1.7-1.75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W</a:t>
                      </a:r>
                      <a:r>
                        <a:rPr lang="en-US" sz="800" b="0" baseline="-25000">
                          <a:latin typeface="Symbol" pitchFamily="2" charset="2"/>
                        </a:rPr>
                        <a:t>S</a:t>
                      </a:r>
                      <a:r>
                        <a:rPr lang="en-US" sz="800" b="0" baseline="0">
                          <a:latin typeface="Helvetica" pitchFamily="2" charset="0"/>
                        </a:rPr>
                        <a:t> </a:t>
                      </a:r>
                      <a:r>
                        <a:rPr lang="en-US" sz="800" b="0" kern="1200" baseline="0">
                          <a:solidFill>
                            <a:schemeClr val="dk1"/>
                          </a:solidFill>
                          <a:latin typeface="Helvetica" pitchFamily="2" charset="0"/>
                          <a:ea typeface="+mn-ea"/>
                          <a:cs typeface="+mn-cs"/>
                        </a:rPr>
                        <a:t>[GeV]</a:t>
                      </a:r>
                      <a:endParaRPr lang="en-US" sz="800" b="0" baseline="30000">
                        <a:latin typeface="Helvetica" pitchFamily="2" charset="0"/>
                      </a:endParaRPr>
                    </a:p>
                    <a:p>
                      <a:pPr algn="ctr"/>
                      <a:r>
                        <a:rPr lang="en-US" sz="800" b="0" baseline="0">
                          <a:latin typeface="Helvetica" pitchFamily="2" charset="0"/>
                        </a:rPr>
                        <a:t>1.7-1.75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a:t>
                      </a:r>
                      <a:r>
                        <a:rPr lang="en-US" sz="800" b="0" baseline="-25000">
                          <a:latin typeface="Symbol" pitchFamily="2" charset="2"/>
                        </a:rPr>
                        <a:t>L</a:t>
                      </a:r>
                      <a:r>
                        <a:rPr lang="en-US" sz="800" b="0" baseline="0">
                          <a:latin typeface="Helvetica" pitchFamily="2" charset="0"/>
                        </a:rPr>
                        <a:t> [GeV]</a:t>
                      </a:r>
                      <a:endParaRPr lang="en-US" sz="800" b="0">
                        <a:latin typeface="Helvetica" pitchFamily="2" charset="0"/>
                      </a:endParaRPr>
                    </a:p>
                    <a:p>
                      <a:pPr algn="ctr"/>
                      <a:r>
                        <a:rPr lang="en-US" sz="800" b="0">
                          <a:latin typeface="Helvetica" pitchFamily="2" charset="0"/>
                        </a:rPr>
                        <a:t>1.9-1.95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W</a:t>
                      </a:r>
                      <a:r>
                        <a:rPr lang="en-US" sz="800" b="0" baseline="-25000">
                          <a:latin typeface="Symbol" pitchFamily="2" charset="2"/>
                        </a:rPr>
                        <a:t>S</a:t>
                      </a:r>
                      <a:r>
                        <a:rPr lang="en-US" sz="800" b="0" baseline="0">
                          <a:latin typeface="Helvetica" pitchFamily="2" charset="0"/>
                        </a:rPr>
                        <a:t> </a:t>
                      </a:r>
                      <a:r>
                        <a:rPr lang="en-US" sz="800" b="0" kern="1200" baseline="0">
                          <a:solidFill>
                            <a:schemeClr val="dk1"/>
                          </a:solidFill>
                          <a:latin typeface="Helvetica" pitchFamily="2" charset="0"/>
                          <a:ea typeface="+mn-ea"/>
                          <a:cs typeface="+mn-cs"/>
                        </a:rPr>
                        <a:t>[GeV]</a:t>
                      </a:r>
                      <a:endParaRPr lang="en-US" sz="800" b="0" baseline="30000">
                        <a:latin typeface="Helvetica" pitchFamily="2" charset="0"/>
                      </a:endParaRPr>
                    </a:p>
                    <a:p>
                      <a:pPr algn="ctr"/>
                      <a:r>
                        <a:rPr lang="en-US" sz="800" b="0" baseline="0">
                          <a:latin typeface="Helvetica" pitchFamily="2" charset="0"/>
                        </a:rPr>
                        <a:t>1.9-1.95</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latin typeface="Helvetica" pitchFamily="2" charset="0"/>
                        </a:rPr>
                        <a:t>1.7-1.75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latin typeface="Helvetica" pitchFamily="2" charset="0"/>
                        </a:rPr>
                        <a:t>1.9-1.95</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673568501"/>
                  </a:ext>
                </a:extLst>
              </a:tr>
              <a:tr h="180516">
                <a:tc>
                  <a:txBody>
                    <a:bodyPr/>
                    <a:lstStyle/>
                    <a:p>
                      <a:pPr algn="ctr"/>
                      <a:endParaRPr lang="en-US" sz="800">
                        <a:latin typeface="Helvetica" pitchFamily="2" charset="0"/>
                      </a:endParaRP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r>
                        <a:rPr lang="en-US" sz="800" b="0">
                          <a:latin typeface="Helvetica" pitchFamily="2" charset="0"/>
                        </a:rPr>
                        <a:t>1.4-2.2</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63417</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6012</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66564</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33170</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endParaRPr lang="en-US" sz="800">
                        <a:latin typeface="Helvetica" pitchFamily="2" charset="0"/>
                      </a:endParaRP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extLst>
                  <a:ext uri="{0D108BD9-81ED-4DB2-BD59-A6C34878D82A}">
                    <a16:rowId xmlns="" xmlns:a16="http://schemas.microsoft.com/office/drawing/2014/main" val="3341180705"/>
                  </a:ext>
                </a:extLst>
              </a:tr>
              <a:tr h="180516">
                <a:tc>
                  <a:txBody>
                    <a:bodyPr/>
                    <a:lstStyle/>
                    <a:p>
                      <a:pPr algn="ctr"/>
                      <a:endParaRPr lang="en-US" sz="800">
                        <a:latin typeface="Helvetica" pitchFamily="2" charset="0"/>
                      </a:endParaRP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r>
                        <a:rPr lang="en-US" sz="800" b="0">
                          <a:latin typeface="Helvetica" pitchFamily="2" charset="0"/>
                        </a:rPr>
                        <a:t>2.2-3.0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72144</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5364</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77443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28720</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endParaRPr lang="en-US" sz="800">
                        <a:latin typeface="Helvetica" pitchFamily="2" charset="0"/>
                      </a:endParaRP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extLst>
                  <a:ext uri="{0D108BD9-81ED-4DB2-BD59-A6C34878D82A}">
                    <a16:rowId xmlns="" xmlns:a16="http://schemas.microsoft.com/office/drawing/2014/main" val="2888512365"/>
                  </a:ext>
                </a:extLst>
              </a:tr>
              <a:tr h="180516">
                <a:tc>
                  <a:txBody>
                    <a:bodyPr/>
                    <a:lstStyle/>
                    <a:p>
                      <a:pPr algn="ctr"/>
                      <a:r>
                        <a:rPr lang="en-US" sz="800">
                          <a:latin typeface="Helvetica" pitchFamily="2" charset="0"/>
                        </a:rPr>
                        <a:t>5.2-5.8</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15272</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4175</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3.0-4.0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52358</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3945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51991</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18936</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5.2-5.8</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2813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2808</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2377155"/>
                  </a:ext>
                </a:extLst>
              </a:tr>
              <a:tr h="180516">
                <a:tc>
                  <a:txBody>
                    <a:bodyPr/>
                    <a:lstStyle/>
                    <a:p>
                      <a:pPr algn="ctr"/>
                      <a:r>
                        <a:rPr lang="en-US" sz="800">
                          <a:latin typeface="Helvetica" pitchFamily="2" charset="0"/>
                        </a:rPr>
                        <a:t>5.8-6.5</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10737</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2637</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4.0-5.0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24833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3103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26690</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5925</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5.8-6.5</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1822</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1969</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57023070"/>
                  </a:ext>
                </a:extLst>
              </a:tr>
              <a:tr h="180516">
                <a:tc>
                  <a:txBody>
                    <a:bodyPr/>
                    <a:lstStyle/>
                    <a:p>
                      <a:pPr algn="ctr"/>
                      <a:r>
                        <a:rPr lang="en-US" sz="800">
                          <a:latin typeface="Helvetica" pitchFamily="2" charset="0"/>
                        </a:rPr>
                        <a:t>6.5-7.2</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7367</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1684</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5.0-6.0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11203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1598</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11160</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2642</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6.5-7.2</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1159</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1294</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556280939"/>
                  </a:ext>
                </a:extLst>
              </a:tr>
              <a:tr h="180516">
                <a:tc>
                  <a:txBody>
                    <a:bodyPr/>
                    <a:lstStyle/>
                    <a:p>
                      <a:pPr algn="ctr"/>
                      <a:r>
                        <a:rPr lang="en-US" sz="800">
                          <a:latin typeface="Helvetica" pitchFamily="2" charset="0"/>
                        </a:rPr>
                        <a:t>7.2-8.1</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4567</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1290</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6.0-7.0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5566</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648</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6300</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943</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7.2-8.1</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661</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924</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138219146"/>
                  </a:ext>
                </a:extLst>
              </a:tr>
              <a:tr h="180516">
                <a:tc>
                  <a:txBody>
                    <a:bodyPr/>
                    <a:lstStyle/>
                    <a:p>
                      <a:pPr algn="ctr"/>
                      <a:r>
                        <a:rPr lang="en-US" sz="800">
                          <a:latin typeface="Helvetica" pitchFamily="2" charset="0"/>
                        </a:rPr>
                        <a:t>8.1-9.1</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2742</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540</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7.0-8.0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2606</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338</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3276</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633</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8.1-9.1</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364</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414</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354987423"/>
                  </a:ext>
                </a:extLst>
              </a:tr>
              <a:tr h="180516">
                <a:tc>
                  <a:txBody>
                    <a:bodyPr/>
                    <a:lstStyle/>
                    <a:p>
                      <a:pPr algn="ctr"/>
                      <a:r>
                        <a:rPr lang="en-US" sz="800">
                          <a:latin typeface="Helvetica" pitchFamily="2" charset="0"/>
                        </a:rPr>
                        <a:t>9.1-10.5</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1453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194</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8.0-9.0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1440</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244</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936</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86</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9.1-10.5</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118</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179</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270143630"/>
                  </a:ext>
                </a:extLst>
              </a:tr>
            </a:tbl>
          </a:graphicData>
        </a:graphic>
      </p:graphicFrame>
      <p:sp>
        <p:nvSpPr>
          <p:cNvPr id="11" name="TextBox 10">
            <a:extLst>
              <a:ext uri="{FF2B5EF4-FFF2-40B4-BE49-F238E27FC236}">
                <a16:creationId xmlns="" xmlns:a16="http://schemas.microsoft.com/office/drawing/2014/main" id="{719E470F-28CB-8642-974B-38E710E83B8A}"/>
              </a:ext>
            </a:extLst>
          </p:cNvPr>
          <p:cNvSpPr txBox="1"/>
          <p:nvPr/>
        </p:nvSpPr>
        <p:spPr>
          <a:xfrm>
            <a:off x="4147607" y="1291132"/>
            <a:ext cx="3918345" cy="307777"/>
          </a:xfrm>
          <a:prstGeom prst="rect">
            <a:avLst/>
          </a:prstGeom>
          <a:noFill/>
          <a:ln w="19050">
            <a:solidFill>
              <a:srgbClr val="008100"/>
            </a:solidFill>
          </a:ln>
        </p:spPr>
        <p:txBody>
          <a:bodyPr wrap="square" rtlCol="0" anchor="ctr">
            <a:spAutoFit/>
          </a:bodyPr>
          <a:lstStyle/>
          <a:p>
            <a:pPr algn="ctr"/>
            <a:r>
              <a:rPr lang="en-US" sz="1400">
                <a:solidFill>
                  <a:srgbClr val="7030A0"/>
                </a:solidFill>
                <a:latin typeface="+mj-lt"/>
              </a:rPr>
              <a:t>kinematic coverage for RG-A data @ 10.6 GeV</a:t>
            </a:r>
          </a:p>
        </p:txBody>
      </p:sp>
      <p:grpSp>
        <p:nvGrpSpPr>
          <p:cNvPr id="2" name="Group 1">
            <a:extLst>
              <a:ext uri="{FF2B5EF4-FFF2-40B4-BE49-F238E27FC236}">
                <a16:creationId xmlns="" xmlns:a16="http://schemas.microsoft.com/office/drawing/2014/main" id="{5890A9E3-3A53-E840-87ED-04423E8968E4}"/>
              </a:ext>
            </a:extLst>
          </p:cNvPr>
          <p:cNvGrpSpPr/>
          <p:nvPr/>
        </p:nvGrpSpPr>
        <p:grpSpPr>
          <a:xfrm>
            <a:off x="1493889" y="1599875"/>
            <a:ext cx="9170725" cy="2200232"/>
            <a:chOff x="-30112" y="1599875"/>
            <a:chExt cx="9170725" cy="2200232"/>
          </a:xfrm>
        </p:grpSpPr>
        <p:pic>
          <p:nvPicPr>
            <p:cNvPr id="66" name="Picture 65">
              <a:extLst>
                <a:ext uri="{FF2B5EF4-FFF2-40B4-BE49-F238E27FC236}">
                  <a16:creationId xmlns="" xmlns:a16="http://schemas.microsoft.com/office/drawing/2014/main" id="{B2B6E61B-D917-5D4F-B788-3D803F724266}"/>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457547" y="1804595"/>
              <a:ext cx="2103120" cy="1783080"/>
            </a:xfrm>
            <a:prstGeom prst="rect">
              <a:avLst/>
            </a:prstGeom>
          </p:spPr>
        </p:pic>
        <p:pic>
          <p:nvPicPr>
            <p:cNvPr id="63" name="Рисунок 3">
              <a:extLst>
                <a:ext uri="{FF2B5EF4-FFF2-40B4-BE49-F238E27FC236}">
                  <a16:creationId xmlns="" xmlns:a16="http://schemas.microsoft.com/office/drawing/2014/main" id="{FBB3B0DA-3FB8-AB47-93B3-02DCDDD97C98}"/>
                </a:ext>
              </a:extLst>
            </p:cNvPr>
            <p:cNvPicPr>
              <a:picLocks/>
            </p:cNvPicPr>
            <p:nvPr/>
          </p:nvPicPr>
          <p:blipFill rotWithShape="1">
            <a:blip r:embed="rId3">
              <a:extLst>
                <a:ext uri="{28A0092B-C50C-407E-A947-70E740481C1C}">
                  <a14:useLocalDpi xmlns:a14="http://schemas.microsoft.com/office/drawing/2010/main" val="0"/>
                </a:ext>
              </a:extLst>
            </a:blip>
            <a:srcRect l="9959" t="12674" r="4789" b="8212"/>
            <a:stretch/>
          </p:blipFill>
          <p:spPr>
            <a:xfrm>
              <a:off x="174545" y="1854333"/>
              <a:ext cx="2048256" cy="1773936"/>
            </a:xfrm>
            <a:prstGeom prst="rect">
              <a:avLst/>
            </a:prstGeom>
          </p:spPr>
        </p:pic>
        <p:pic>
          <p:nvPicPr>
            <p:cNvPr id="8" name="Picture 7">
              <a:extLst>
                <a:ext uri="{FF2B5EF4-FFF2-40B4-BE49-F238E27FC236}">
                  <a16:creationId xmlns="" xmlns:a16="http://schemas.microsoft.com/office/drawing/2014/main" id="{378D2B81-316C-FE43-BF48-33349903C040}"/>
                </a:ext>
              </a:extLst>
            </p:cNvPr>
            <p:cNvPicPr>
              <a:picLocks/>
            </p:cNvPicPr>
            <p:nvPr/>
          </p:nvPicPr>
          <p:blipFill rotWithShape="1">
            <a:blip r:embed="rId4" cstate="print">
              <a:extLst>
                <a:ext uri="{28A0092B-C50C-407E-A947-70E740481C1C}">
                  <a14:useLocalDpi xmlns:a14="http://schemas.microsoft.com/office/drawing/2010/main" val="0"/>
                </a:ext>
              </a:extLst>
            </a:blip>
            <a:srcRect t="1704" b="6268"/>
            <a:stretch/>
          </p:blipFill>
          <p:spPr>
            <a:xfrm>
              <a:off x="7032906" y="1893129"/>
              <a:ext cx="2011680" cy="1682986"/>
            </a:xfrm>
            <a:prstGeom prst="rect">
              <a:avLst/>
            </a:prstGeom>
          </p:spPr>
        </p:pic>
        <p:sp>
          <p:nvSpPr>
            <p:cNvPr id="13" name="TextBox 12">
              <a:extLst>
                <a:ext uri="{FF2B5EF4-FFF2-40B4-BE49-F238E27FC236}">
                  <a16:creationId xmlns="" xmlns:a16="http://schemas.microsoft.com/office/drawing/2014/main" id="{3BEEC1CC-A38E-7E4B-AEE0-0C29043EA0F3}"/>
                </a:ext>
              </a:extLst>
            </p:cNvPr>
            <p:cNvSpPr txBox="1"/>
            <p:nvPr/>
          </p:nvSpPr>
          <p:spPr>
            <a:xfrm rot="16200000">
              <a:off x="1944412" y="2061002"/>
              <a:ext cx="928582" cy="246221"/>
            </a:xfrm>
            <a:prstGeom prst="rect">
              <a:avLst/>
            </a:prstGeom>
            <a:noFill/>
          </p:spPr>
          <p:txBody>
            <a:bodyPr wrap="square" rtlCol="0">
              <a:spAutoFit/>
            </a:bodyPr>
            <a:lstStyle/>
            <a:p>
              <a:pPr algn="ctr"/>
              <a:r>
                <a:rPr lang="en-US" sz="1000">
                  <a:solidFill>
                    <a:srgbClr val="7030A0"/>
                  </a:solidFill>
                  <a:latin typeface="+mj-lt"/>
                </a:rPr>
                <a:t>Q</a:t>
              </a:r>
              <a:r>
                <a:rPr lang="en-US" sz="1000" baseline="30000">
                  <a:solidFill>
                    <a:srgbClr val="7030A0"/>
                  </a:solidFill>
                  <a:latin typeface="+mj-lt"/>
                </a:rPr>
                <a:t>2</a:t>
              </a:r>
              <a:r>
                <a:rPr lang="en-US" sz="1000">
                  <a:solidFill>
                    <a:srgbClr val="7030A0"/>
                  </a:solidFill>
                  <a:latin typeface="+mj-lt"/>
                </a:rPr>
                <a:t> (GeV</a:t>
              </a:r>
              <a:r>
                <a:rPr lang="en-US" sz="1000" baseline="30000">
                  <a:solidFill>
                    <a:srgbClr val="7030A0"/>
                  </a:solidFill>
                  <a:latin typeface="+mj-lt"/>
                </a:rPr>
                <a:t>2</a:t>
              </a:r>
              <a:r>
                <a:rPr lang="en-US" sz="1000">
                  <a:solidFill>
                    <a:srgbClr val="7030A0"/>
                  </a:solidFill>
                  <a:latin typeface="+mj-lt"/>
                </a:rPr>
                <a:t>)</a:t>
              </a:r>
            </a:p>
          </p:txBody>
        </p:sp>
        <p:sp>
          <p:nvSpPr>
            <p:cNvPr id="14" name="TextBox 13">
              <a:extLst>
                <a:ext uri="{FF2B5EF4-FFF2-40B4-BE49-F238E27FC236}">
                  <a16:creationId xmlns="" xmlns:a16="http://schemas.microsoft.com/office/drawing/2014/main" id="{41FFC5D2-5743-6442-B624-A0203EC70505}"/>
                </a:ext>
              </a:extLst>
            </p:cNvPr>
            <p:cNvSpPr txBox="1"/>
            <p:nvPr/>
          </p:nvSpPr>
          <p:spPr>
            <a:xfrm>
              <a:off x="3707311" y="3553886"/>
              <a:ext cx="783050" cy="246221"/>
            </a:xfrm>
            <a:prstGeom prst="rect">
              <a:avLst/>
            </a:prstGeom>
            <a:noFill/>
          </p:spPr>
          <p:txBody>
            <a:bodyPr wrap="square" rtlCol="0">
              <a:spAutoFit/>
            </a:bodyPr>
            <a:lstStyle/>
            <a:p>
              <a:pPr algn="ctr"/>
              <a:r>
                <a:rPr lang="en-US" sz="1000">
                  <a:solidFill>
                    <a:srgbClr val="7030A0"/>
                  </a:solidFill>
                  <a:latin typeface="+mj-lt"/>
                </a:rPr>
                <a:t>W (GeV)</a:t>
              </a:r>
            </a:p>
          </p:txBody>
        </p:sp>
        <p:cxnSp>
          <p:nvCxnSpPr>
            <p:cNvPr id="21" name="Straight Arrow Connector 20"/>
            <p:cNvCxnSpPr>
              <a:cxnSpLocks/>
            </p:cNvCxnSpPr>
            <p:nvPr/>
          </p:nvCxnSpPr>
          <p:spPr bwMode="auto">
            <a:xfrm flipH="1" flipV="1">
              <a:off x="7688623" y="2918603"/>
              <a:ext cx="135380" cy="344582"/>
            </a:xfrm>
            <a:prstGeom prst="straightConnector1">
              <a:avLst/>
            </a:prstGeom>
            <a:noFill/>
            <a:ln w="9525" cap="flat" cmpd="sng" algn="ctr">
              <a:solidFill>
                <a:schemeClr val="tx1"/>
              </a:solidFill>
              <a:prstDash val="solid"/>
              <a:round/>
              <a:headEnd type="none" w="med" len="med"/>
              <a:tailEnd type="arrow"/>
            </a:ln>
            <a:effectLst/>
          </p:spPr>
        </p:cxnSp>
        <p:cxnSp>
          <p:nvCxnSpPr>
            <p:cNvPr id="22" name="Straight Arrow Connector 21"/>
            <p:cNvCxnSpPr>
              <a:cxnSpLocks/>
              <a:stCxn id="24" idx="0"/>
            </p:cNvCxnSpPr>
            <p:nvPr/>
          </p:nvCxnSpPr>
          <p:spPr bwMode="auto">
            <a:xfrm flipH="1" flipV="1">
              <a:off x="7877956" y="2271568"/>
              <a:ext cx="34373" cy="559260"/>
            </a:xfrm>
            <a:prstGeom prst="straightConnector1">
              <a:avLst/>
            </a:prstGeom>
            <a:noFill/>
            <a:ln w="9525" cap="flat" cmpd="sng" algn="ctr">
              <a:solidFill>
                <a:schemeClr val="tx1"/>
              </a:solidFill>
              <a:prstDash val="solid"/>
              <a:round/>
              <a:headEnd type="none" w="med" len="med"/>
              <a:tailEnd type="arrow"/>
            </a:ln>
            <a:effectLst/>
          </p:spPr>
        </p:cxnSp>
        <p:sp>
          <p:nvSpPr>
            <p:cNvPr id="23" name="TextBox 22"/>
            <p:cNvSpPr txBox="1"/>
            <p:nvPr/>
          </p:nvSpPr>
          <p:spPr>
            <a:xfrm>
              <a:off x="7759030" y="3206989"/>
              <a:ext cx="398629" cy="246221"/>
            </a:xfrm>
            <a:prstGeom prst="rect">
              <a:avLst/>
            </a:prstGeom>
            <a:noFill/>
          </p:spPr>
          <p:txBody>
            <a:bodyPr wrap="none" rtlCol="0">
              <a:spAutoFit/>
            </a:bodyPr>
            <a:lstStyle/>
            <a:p>
              <a:r>
                <a:rPr lang="en-US" sz="1000"/>
                <a:t>2nd</a:t>
              </a:r>
            </a:p>
          </p:txBody>
        </p:sp>
        <p:sp>
          <p:nvSpPr>
            <p:cNvPr id="24" name="TextBox 23"/>
            <p:cNvSpPr txBox="1"/>
            <p:nvPr/>
          </p:nvSpPr>
          <p:spPr>
            <a:xfrm>
              <a:off x="7725419" y="2830828"/>
              <a:ext cx="373820" cy="246221"/>
            </a:xfrm>
            <a:prstGeom prst="rect">
              <a:avLst/>
            </a:prstGeom>
            <a:noFill/>
          </p:spPr>
          <p:txBody>
            <a:bodyPr wrap="none" rtlCol="0">
              <a:spAutoFit/>
            </a:bodyPr>
            <a:lstStyle/>
            <a:p>
              <a:r>
                <a:rPr lang="en-US" sz="1000"/>
                <a:t>3rd</a:t>
              </a:r>
            </a:p>
          </p:txBody>
        </p:sp>
        <p:sp>
          <p:nvSpPr>
            <p:cNvPr id="25" name="TextBox 24"/>
            <p:cNvSpPr txBox="1"/>
            <p:nvPr/>
          </p:nvSpPr>
          <p:spPr>
            <a:xfrm>
              <a:off x="8130567" y="2985518"/>
              <a:ext cx="806631" cy="400110"/>
            </a:xfrm>
            <a:prstGeom prst="rect">
              <a:avLst/>
            </a:prstGeom>
            <a:noFill/>
          </p:spPr>
          <p:txBody>
            <a:bodyPr wrap="none" rtlCol="0">
              <a:spAutoFit/>
            </a:bodyPr>
            <a:lstStyle/>
            <a:p>
              <a:r>
                <a:rPr lang="en-US" sz="1000"/>
                <a:t>resonance </a:t>
              </a:r>
            </a:p>
            <a:p>
              <a:r>
                <a:rPr lang="en-US" sz="1000"/>
                <a:t>regions </a:t>
              </a:r>
            </a:p>
          </p:txBody>
        </p:sp>
        <p:cxnSp>
          <p:nvCxnSpPr>
            <p:cNvPr id="26" name="Straight Arrow Connector 25"/>
            <p:cNvCxnSpPr>
              <a:cxnSpLocks/>
            </p:cNvCxnSpPr>
            <p:nvPr/>
          </p:nvCxnSpPr>
          <p:spPr bwMode="auto">
            <a:xfrm flipH="1" flipV="1">
              <a:off x="8038746" y="2124071"/>
              <a:ext cx="246860" cy="300568"/>
            </a:xfrm>
            <a:prstGeom prst="straightConnector1">
              <a:avLst/>
            </a:prstGeom>
            <a:noFill/>
            <a:ln w="9525" cap="flat" cmpd="sng" algn="ctr">
              <a:solidFill>
                <a:schemeClr val="tx1"/>
              </a:solidFill>
              <a:prstDash val="solid"/>
              <a:round/>
              <a:headEnd type="none" w="med" len="med"/>
              <a:tailEnd type="arrow"/>
            </a:ln>
            <a:effectLst/>
          </p:spPr>
        </p:cxnSp>
        <p:sp>
          <p:nvSpPr>
            <p:cNvPr id="27" name="TextBox 26"/>
            <p:cNvSpPr txBox="1"/>
            <p:nvPr/>
          </p:nvSpPr>
          <p:spPr>
            <a:xfrm>
              <a:off x="7979456" y="2425050"/>
              <a:ext cx="865943" cy="246221"/>
            </a:xfrm>
            <a:prstGeom prst="rect">
              <a:avLst/>
            </a:prstGeom>
            <a:noFill/>
          </p:spPr>
          <p:txBody>
            <a:bodyPr wrap="none" rtlCol="0">
              <a:spAutoFit/>
            </a:bodyPr>
            <a:lstStyle/>
            <a:p>
              <a:r>
                <a:rPr lang="en-US" sz="1000"/>
                <a:t>resonances?</a:t>
              </a:r>
            </a:p>
          </p:txBody>
        </p:sp>
        <p:sp>
          <p:nvSpPr>
            <p:cNvPr id="41" name="TextBox 40">
              <a:extLst>
                <a:ext uri="{FF2B5EF4-FFF2-40B4-BE49-F238E27FC236}">
                  <a16:creationId xmlns="" xmlns:a16="http://schemas.microsoft.com/office/drawing/2014/main" id="{BAA2CA5A-7DA4-1546-A62E-B74E7510CEDC}"/>
                </a:ext>
              </a:extLst>
            </p:cNvPr>
            <p:cNvSpPr txBox="1"/>
            <p:nvPr/>
          </p:nvSpPr>
          <p:spPr>
            <a:xfrm rot="16200000">
              <a:off x="-371292" y="2063414"/>
              <a:ext cx="928582" cy="246221"/>
            </a:xfrm>
            <a:prstGeom prst="rect">
              <a:avLst/>
            </a:prstGeom>
            <a:noFill/>
          </p:spPr>
          <p:txBody>
            <a:bodyPr wrap="square" rtlCol="0">
              <a:spAutoFit/>
            </a:bodyPr>
            <a:lstStyle/>
            <a:p>
              <a:pPr algn="ctr"/>
              <a:r>
                <a:rPr lang="en-US" sz="1000">
                  <a:solidFill>
                    <a:srgbClr val="7030A0"/>
                  </a:solidFill>
                  <a:latin typeface="+mj-lt"/>
                </a:rPr>
                <a:t>Q</a:t>
              </a:r>
              <a:r>
                <a:rPr lang="en-US" sz="1000" baseline="30000">
                  <a:solidFill>
                    <a:srgbClr val="7030A0"/>
                  </a:solidFill>
                  <a:latin typeface="+mj-lt"/>
                </a:rPr>
                <a:t>2</a:t>
              </a:r>
              <a:r>
                <a:rPr lang="en-US" sz="1000">
                  <a:solidFill>
                    <a:srgbClr val="7030A0"/>
                  </a:solidFill>
                  <a:latin typeface="+mj-lt"/>
                </a:rPr>
                <a:t> (GeV</a:t>
              </a:r>
              <a:r>
                <a:rPr lang="en-US" sz="1000" baseline="30000">
                  <a:solidFill>
                    <a:srgbClr val="7030A0"/>
                  </a:solidFill>
                  <a:latin typeface="+mj-lt"/>
                </a:rPr>
                <a:t>2</a:t>
              </a:r>
              <a:r>
                <a:rPr lang="en-US" sz="1000">
                  <a:solidFill>
                    <a:srgbClr val="7030A0"/>
                  </a:solidFill>
                  <a:latin typeface="+mj-lt"/>
                </a:rPr>
                <a:t>)</a:t>
              </a:r>
            </a:p>
          </p:txBody>
        </p:sp>
        <p:sp>
          <p:nvSpPr>
            <p:cNvPr id="42" name="TextBox 41">
              <a:extLst>
                <a:ext uri="{FF2B5EF4-FFF2-40B4-BE49-F238E27FC236}">
                  <a16:creationId xmlns="" xmlns:a16="http://schemas.microsoft.com/office/drawing/2014/main" id="{BEC6AB6D-9FC7-334D-94C1-1F359E1EFB58}"/>
                </a:ext>
              </a:extLst>
            </p:cNvPr>
            <p:cNvSpPr txBox="1"/>
            <p:nvPr/>
          </p:nvSpPr>
          <p:spPr>
            <a:xfrm>
              <a:off x="1349227" y="3553886"/>
              <a:ext cx="783050" cy="246221"/>
            </a:xfrm>
            <a:prstGeom prst="rect">
              <a:avLst/>
            </a:prstGeom>
            <a:noFill/>
          </p:spPr>
          <p:txBody>
            <a:bodyPr wrap="square" rtlCol="0">
              <a:spAutoFit/>
            </a:bodyPr>
            <a:lstStyle/>
            <a:p>
              <a:pPr algn="ctr"/>
              <a:r>
                <a:rPr lang="en-US" sz="1000">
                  <a:solidFill>
                    <a:srgbClr val="7030A0"/>
                  </a:solidFill>
                  <a:latin typeface="+mj-lt"/>
                </a:rPr>
                <a:t>W (GeV)</a:t>
              </a:r>
            </a:p>
          </p:txBody>
        </p:sp>
        <p:pic>
          <p:nvPicPr>
            <p:cNvPr id="10" name="Picture 9">
              <a:extLst>
                <a:ext uri="{FF2B5EF4-FFF2-40B4-BE49-F238E27FC236}">
                  <a16:creationId xmlns="" xmlns:a16="http://schemas.microsoft.com/office/drawing/2014/main" id="{71003C60-C207-3347-B150-D5D1FDD1372C}"/>
                </a:ext>
              </a:extLst>
            </p:cNvPr>
            <p:cNvPicPr>
              <a:picLocks/>
            </p:cNvPicPr>
            <p:nvPr/>
          </p:nvPicPr>
          <p:blipFill rotWithShape="1">
            <a:blip r:embed="rId5" cstate="print">
              <a:extLst>
                <a:ext uri="{28A0092B-C50C-407E-A947-70E740481C1C}">
                  <a14:useLocalDpi xmlns:a14="http://schemas.microsoft.com/office/drawing/2010/main" val="0"/>
                </a:ext>
              </a:extLst>
            </a:blip>
            <a:srcRect l="5834" b="5818"/>
            <a:stretch/>
          </p:blipFill>
          <p:spPr>
            <a:xfrm>
              <a:off x="4923387" y="1864677"/>
              <a:ext cx="2039112" cy="1722399"/>
            </a:xfrm>
            <a:prstGeom prst="rect">
              <a:avLst/>
            </a:prstGeom>
          </p:spPr>
        </p:pic>
        <p:sp>
          <p:nvSpPr>
            <p:cNvPr id="45" name="TextBox 44">
              <a:extLst>
                <a:ext uri="{FF2B5EF4-FFF2-40B4-BE49-F238E27FC236}">
                  <a16:creationId xmlns="" xmlns:a16="http://schemas.microsoft.com/office/drawing/2014/main" id="{684260F7-7042-5747-B05E-2DB33A0E5A92}"/>
                </a:ext>
              </a:extLst>
            </p:cNvPr>
            <p:cNvSpPr txBox="1"/>
            <p:nvPr/>
          </p:nvSpPr>
          <p:spPr>
            <a:xfrm>
              <a:off x="6013296" y="3553886"/>
              <a:ext cx="783050" cy="246221"/>
            </a:xfrm>
            <a:prstGeom prst="rect">
              <a:avLst/>
            </a:prstGeom>
            <a:noFill/>
          </p:spPr>
          <p:txBody>
            <a:bodyPr wrap="square" rtlCol="0">
              <a:spAutoFit/>
            </a:bodyPr>
            <a:lstStyle/>
            <a:p>
              <a:pPr algn="ctr"/>
              <a:r>
                <a:rPr lang="en-US" sz="1000">
                  <a:solidFill>
                    <a:srgbClr val="7030A0"/>
                  </a:solidFill>
                  <a:latin typeface="+mj-lt"/>
                </a:rPr>
                <a:t>W (GeV)</a:t>
              </a:r>
            </a:p>
          </p:txBody>
        </p:sp>
        <p:sp>
          <p:nvSpPr>
            <p:cNvPr id="46" name="TextBox 45">
              <a:extLst>
                <a:ext uri="{FF2B5EF4-FFF2-40B4-BE49-F238E27FC236}">
                  <a16:creationId xmlns="" xmlns:a16="http://schemas.microsoft.com/office/drawing/2014/main" id="{C72B5237-D24B-D24A-B269-FDE79328C457}"/>
                </a:ext>
              </a:extLst>
            </p:cNvPr>
            <p:cNvSpPr txBox="1"/>
            <p:nvPr/>
          </p:nvSpPr>
          <p:spPr>
            <a:xfrm>
              <a:off x="8357563" y="3553886"/>
              <a:ext cx="783050" cy="246221"/>
            </a:xfrm>
            <a:prstGeom prst="rect">
              <a:avLst/>
            </a:prstGeom>
            <a:noFill/>
          </p:spPr>
          <p:txBody>
            <a:bodyPr wrap="square" rtlCol="0">
              <a:spAutoFit/>
            </a:bodyPr>
            <a:lstStyle/>
            <a:p>
              <a:pPr algn="ctr"/>
              <a:r>
                <a:rPr lang="en-US" sz="1000">
                  <a:solidFill>
                    <a:srgbClr val="7030A0"/>
                  </a:solidFill>
                  <a:latin typeface="+mj-lt"/>
                </a:rPr>
                <a:t>W (GeV)</a:t>
              </a:r>
            </a:p>
          </p:txBody>
        </p:sp>
        <p:sp>
          <p:nvSpPr>
            <p:cNvPr id="51" name="TextBox 50">
              <a:extLst>
                <a:ext uri="{FF2B5EF4-FFF2-40B4-BE49-F238E27FC236}">
                  <a16:creationId xmlns="" xmlns:a16="http://schemas.microsoft.com/office/drawing/2014/main" id="{7BA29A3E-ECE0-9542-9058-5124703FDFFE}"/>
                </a:ext>
              </a:extLst>
            </p:cNvPr>
            <p:cNvSpPr txBox="1"/>
            <p:nvPr/>
          </p:nvSpPr>
          <p:spPr>
            <a:xfrm rot="16200000">
              <a:off x="4368326" y="2063414"/>
              <a:ext cx="928582" cy="246221"/>
            </a:xfrm>
            <a:prstGeom prst="rect">
              <a:avLst/>
            </a:prstGeom>
            <a:noFill/>
          </p:spPr>
          <p:txBody>
            <a:bodyPr wrap="square" rtlCol="0">
              <a:spAutoFit/>
            </a:bodyPr>
            <a:lstStyle/>
            <a:p>
              <a:pPr algn="ctr"/>
              <a:r>
                <a:rPr lang="en-US" sz="1000">
                  <a:solidFill>
                    <a:srgbClr val="7030A0"/>
                  </a:solidFill>
                  <a:latin typeface="+mj-lt"/>
                </a:rPr>
                <a:t>Q</a:t>
              </a:r>
              <a:r>
                <a:rPr lang="en-US" sz="1000" baseline="30000">
                  <a:solidFill>
                    <a:srgbClr val="7030A0"/>
                  </a:solidFill>
                  <a:latin typeface="+mj-lt"/>
                </a:rPr>
                <a:t>2</a:t>
              </a:r>
              <a:r>
                <a:rPr lang="en-US" sz="1000">
                  <a:solidFill>
                    <a:srgbClr val="7030A0"/>
                  </a:solidFill>
                  <a:latin typeface="+mj-lt"/>
                </a:rPr>
                <a:t> (GeV</a:t>
              </a:r>
              <a:r>
                <a:rPr lang="en-US" sz="1000" baseline="30000">
                  <a:solidFill>
                    <a:srgbClr val="7030A0"/>
                  </a:solidFill>
                  <a:latin typeface="+mj-lt"/>
                </a:rPr>
                <a:t>2</a:t>
              </a:r>
              <a:r>
                <a:rPr lang="en-US" sz="1000">
                  <a:solidFill>
                    <a:srgbClr val="7030A0"/>
                  </a:solidFill>
                  <a:latin typeface="+mj-lt"/>
                </a:rPr>
                <a:t>)</a:t>
              </a:r>
            </a:p>
          </p:txBody>
        </p:sp>
        <p:sp>
          <p:nvSpPr>
            <p:cNvPr id="18" name="TextBox 17">
              <a:extLst>
                <a:ext uri="{FF2B5EF4-FFF2-40B4-BE49-F238E27FC236}">
                  <a16:creationId xmlns="" xmlns:a16="http://schemas.microsoft.com/office/drawing/2014/main" id="{719E470F-28CB-8642-974B-38E710E83B8A}"/>
                </a:ext>
              </a:extLst>
            </p:cNvPr>
            <p:cNvSpPr txBox="1"/>
            <p:nvPr/>
          </p:nvSpPr>
          <p:spPr>
            <a:xfrm>
              <a:off x="3249473" y="1622555"/>
              <a:ext cx="552028" cy="338554"/>
            </a:xfrm>
            <a:prstGeom prst="rect">
              <a:avLst/>
            </a:prstGeom>
            <a:noFill/>
          </p:spPr>
          <p:txBody>
            <a:bodyPr wrap="square" rtlCol="0">
              <a:spAutoFit/>
            </a:bodyPr>
            <a:lstStyle/>
            <a:p>
              <a:pPr algn="ctr"/>
              <a:r>
                <a:rPr lang="en-US" sz="1600">
                  <a:solidFill>
                    <a:srgbClr val="7030A0"/>
                  </a:solidFill>
                  <a:latin typeface="+mj-lt"/>
                  <a:cs typeface="Symbol" charset="2"/>
                </a:rPr>
                <a:t>K</a:t>
              </a:r>
              <a:r>
                <a:rPr lang="en-US" sz="1600" baseline="30000">
                  <a:solidFill>
                    <a:srgbClr val="7030A0"/>
                  </a:solidFill>
                  <a:latin typeface="+mj-lt"/>
                </a:rPr>
                <a:t>+</a:t>
              </a:r>
              <a:r>
                <a:rPr lang="en-US" sz="1600">
                  <a:solidFill>
                    <a:srgbClr val="7030A0"/>
                  </a:solidFill>
                  <a:latin typeface="+mj-lt"/>
                </a:rPr>
                <a:t>Y   </a:t>
              </a:r>
            </a:p>
          </p:txBody>
        </p:sp>
        <p:sp>
          <p:nvSpPr>
            <p:cNvPr id="17" name="TextBox 16">
              <a:extLst>
                <a:ext uri="{FF2B5EF4-FFF2-40B4-BE49-F238E27FC236}">
                  <a16:creationId xmlns="" xmlns:a16="http://schemas.microsoft.com/office/drawing/2014/main" id="{719E470F-28CB-8642-974B-38E710E83B8A}"/>
                </a:ext>
              </a:extLst>
            </p:cNvPr>
            <p:cNvSpPr txBox="1"/>
            <p:nvPr/>
          </p:nvSpPr>
          <p:spPr>
            <a:xfrm>
              <a:off x="904320" y="1622555"/>
              <a:ext cx="487866" cy="338554"/>
            </a:xfrm>
            <a:prstGeom prst="rect">
              <a:avLst/>
            </a:prstGeom>
            <a:noFill/>
          </p:spPr>
          <p:txBody>
            <a:bodyPr wrap="square" rtlCol="0">
              <a:spAutoFit/>
            </a:bodyPr>
            <a:lstStyle/>
            <a:p>
              <a:pPr algn="ctr"/>
              <a:r>
                <a:rPr lang="en-US" sz="1600">
                  <a:solidFill>
                    <a:srgbClr val="7030A0"/>
                  </a:solidFill>
                  <a:latin typeface="Symbol" pitchFamily="2" charset="2"/>
                  <a:cs typeface="Symbol" charset="2"/>
                </a:rPr>
                <a:t>p</a:t>
              </a:r>
              <a:r>
                <a:rPr lang="en-US" sz="1600" baseline="30000">
                  <a:solidFill>
                    <a:srgbClr val="7030A0"/>
                  </a:solidFill>
                  <a:latin typeface="+mj-lt"/>
                </a:rPr>
                <a:t>+</a:t>
              </a:r>
              <a:r>
                <a:rPr lang="en-US" sz="1600">
                  <a:solidFill>
                    <a:srgbClr val="7030A0"/>
                  </a:solidFill>
                  <a:latin typeface="+mj-lt"/>
                </a:rPr>
                <a:t>n   </a:t>
              </a:r>
            </a:p>
          </p:txBody>
        </p:sp>
        <p:sp>
          <p:nvSpPr>
            <p:cNvPr id="56" name="Rectangle 55">
              <a:extLst>
                <a:ext uri="{FF2B5EF4-FFF2-40B4-BE49-F238E27FC236}">
                  <a16:creationId xmlns="" xmlns:a16="http://schemas.microsoft.com/office/drawing/2014/main" id="{3E72CFEB-5A2C-F94C-BE9E-69D176A5A828}"/>
                </a:ext>
              </a:extLst>
            </p:cNvPr>
            <p:cNvSpPr/>
            <p:nvPr/>
          </p:nvSpPr>
          <p:spPr bwMode="auto">
            <a:xfrm>
              <a:off x="6062392" y="1782035"/>
              <a:ext cx="222531" cy="1168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3600">
                <a:latin typeface="Arial" charset="0"/>
              </a:endParaRPr>
            </a:p>
          </p:txBody>
        </p:sp>
        <p:cxnSp>
          <p:nvCxnSpPr>
            <p:cNvPr id="59" name="Straight Connector 58">
              <a:extLst>
                <a:ext uri="{FF2B5EF4-FFF2-40B4-BE49-F238E27FC236}">
                  <a16:creationId xmlns="" xmlns:a16="http://schemas.microsoft.com/office/drawing/2014/main" id="{708E9FFA-39A0-774F-9534-EDA351801AE1}"/>
                </a:ext>
              </a:extLst>
            </p:cNvPr>
            <p:cNvCxnSpPr/>
            <p:nvPr/>
          </p:nvCxnSpPr>
          <p:spPr bwMode="auto">
            <a:xfrm>
              <a:off x="2279455" y="1761293"/>
              <a:ext cx="0" cy="1926975"/>
            </a:xfrm>
            <a:prstGeom prst="line">
              <a:avLst/>
            </a:prstGeom>
            <a:noFill/>
            <a:ln w="15875" cap="flat" cmpd="sng" algn="ctr">
              <a:solidFill>
                <a:schemeClr val="bg1">
                  <a:lumMod val="50000"/>
                </a:schemeClr>
              </a:solidFill>
              <a:prstDash val="solid"/>
              <a:round/>
              <a:headEnd type="none" w="med" len="med"/>
              <a:tailEnd type="none" w="med" len="med"/>
            </a:ln>
            <a:effectLst/>
          </p:spPr>
        </p:cxnSp>
        <p:cxnSp>
          <p:nvCxnSpPr>
            <p:cNvPr id="60" name="Straight Connector 59">
              <a:extLst>
                <a:ext uri="{FF2B5EF4-FFF2-40B4-BE49-F238E27FC236}">
                  <a16:creationId xmlns="" xmlns:a16="http://schemas.microsoft.com/office/drawing/2014/main" id="{15304BF1-5A63-7449-B9FF-E16B0607D3F1}"/>
                </a:ext>
              </a:extLst>
            </p:cNvPr>
            <p:cNvCxnSpPr/>
            <p:nvPr/>
          </p:nvCxnSpPr>
          <p:spPr bwMode="auto">
            <a:xfrm>
              <a:off x="4643638" y="1761293"/>
              <a:ext cx="0" cy="1926975"/>
            </a:xfrm>
            <a:prstGeom prst="line">
              <a:avLst/>
            </a:prstGeom>
            <a:noFill/>
            <a:ln w="15875" cap="flat" cmpd="sng" algn="ctr">
              <a:solidFill>
                <a:schemeClr val="bg1">
                  <a:lumMod val="50000"/>
                </a:schemeClr>
              </a:solidFill>
              <a:prstDash val="solid"/>
              <a:round/>
              <a:headEnd type="none" w="med" len="med"/>
              <a:tailEnd type="none" w="med" len="med"/>
            </a:ln>
            <a:effectLst/>
          </p:spPr>
        </p:cxnSp>
        <p:sp>
          <p:nvSpPr>
            <p:cNvPr id="35" name="TextBox 34">
              <a:extLst>
                <a:ext uri="{FF2B5EF4-FFF2-40B4-BE49-F238E27FC236}">
                  <a16:creationId xmlns="" xmlns:a16="http://schemas.microsoft.com/office/drawing/2014/main" id="{C0BDD959-B553-A449-8CBF-D2B6EBFE69F5}"/>
                </a:ext>
              </a:extLst>
            </p:cNvPr>
            <p:cNvSpPr txBox="1"/>
            <p:nvPr/>
          </p:nvSpPr>
          <p:spPr>
            <a:xfrm>
              <a:off x="7795205" y="1599875"/>
              <a:ext cx="727909" cy="338554"/>
            </a:xfrm>
            <a:prstGeom prst="rect">
              <a:avLst/>
            </a:prstGeom>
            <a:noFill/>
          </p:spPr>
          <p:txBody>
            <a:bodyPr wrap="square" rtlCol="0">
              <a:spAutoFit/>
            </a:bodyPr>
            <a:lstStyle/>
            <a:p>
              <a:pPr algn="ctr"/>
              <a:r>
                <a:rPr lang="en-US" sz="1600">
                  <a:solidFill>
                    <a:srgbClr val="7030A0"/>
                  </a:solidFill>
                  <a:latin typeface="Symbol" pitchFamily="2" charset="2"/>
                  <a:cs typeface="Symbol" charset="2"/>
                </a:rPr>
                <a:t>p</a:t>
              </a:r>
              <a:r>
                <a:rPr lang="en-US" sz="1600" baseline="30000">
                  <a:solidFill>
                    <a:srgbClr val="7030A0"/>
                  </a:solidFill>
                  <a:latin typeface="+mj-lt"/>
                </a:rPr>
                <a:t>+</a:t>
              </a:r>
              <a:r>
                <a:rPr lang="en-US" sz="1600">
                  <a:solidFill>
                    <a:srgbClr val="7030A0"/>
                  </a:solidFill>
                  <a:latin typeface="Symbol" pitchFamily="2" charset="2"/>
                  <a:cs typeface="Symbol" charset="2"/>
                </a:rPr>
                <a:t>p</a:t>
              </a:r>
              <a:r>
                <a:rPr lang="en-US" sz="1600" baseline="30000">
                  <a:solidFill>
                    <a:srgbClr val="7030A0"/>
                  </a:solidFill>
                  <a:latin typeface="+mj-lt"/>
                  <a:cs typeface="Symbol" charset="2"/>
                </a:rPr>
                <a:t>-</a:t>
              </a:r>
              <a:r>
                <a:rPr lang="en-US" sz="1600">
                  <a:solidFill>
                    <a:srgbClr val="7030A0"/>
                  </a:solidFill>
                  <a:latin typeface="+mj-lt"/>
                </a:rPr>
                <a:t>p   </a:t>
              </a:r>
            </a:p>
          </p:txBody>
        </p:sp>
        <p:sp>
          <p:nvSpPr>
            <p:cNvPr id="19" name="TextBox 18">
              <a:extLst>
                <a:ext uri="{FF2B5EF4-FFF2-40B4-BE49-F238E27FC236}">
                  <a16:creationId xmlns="" xmlns:a16="http://schemas.microsoft.com/office/drawing/2014/main" id="{719E470F-28CB-8642-974B-38E710E83B8A}"/>
                </a:ext>
              </a:extLst>
            </p:cNvPr>
            <p:cNvSpPr txBox="1"/>
            <p:nvPr/>
          </p:nvSpPr>
          <p:spPr>
            <a:xfrm>
              <a:off x="5557014" y="1599875"/>
              <a:ext cx="727909" cy="338554"/>
            </a:xfrm>
            <a:prstGeom prst="rect">
              <a:avLst/>
            </a:prstGeom>
            <a:noFill/>
          </p:spPr>
          <p:txBody>
            <a:bodyPr wrap="square" rtlCol="0">
              <a:spAutoFit/>
            </a:bodyPr>
            <a:lstStyle/>
            <a:p>
              <a:pPr algn="ctr"/>
              <a:r>
                <a:rPr lang="en-US" sz="1600">
                  <a:solidFill>
                    <a:srgbClr val="7030A0"/>
                  </a:solidFill>
                  <a:latin typeface="Symbol" pitchFamily="2" charset="2"/>
                  <a:cs typeface="Symbol" charset="2"/>
                </a:rPr>
                <a:t>p</a:t>
              </a:r>
              <a:r>
                <a:rPr lang="en-US" sz="1600" baseline="30000">
                  <a:solidFill>
                    <a:srgbClr val="7030A0"/>
                  </a:solidFill>
                  <a:latin typeface="+mj-lt"/>
                </a:rPr>
                <a:t>+</a:t>
              </a:r>
              <a:r>
                <a:rPr lang="en-US" sz="1600">
                  <a:solidFill>
                    <a:srgbClr val="7030A0"/>
                  </a:solidFill>
                  <a:latin typeface="Symbol" pitchFamily="2" charset="2"/>
                  <a:cs typeface="Symbol" charset="2"/>
                </a:rPr>
                <a:t>p</a:t>
              </a:r>
              <a:r>
                <a:rPr lang="en-US" sz="1600" baseline="30000">
                  <a:solidFill>
                    <a:srgbClr val="7030A0"/>
                  </a:solidFill>
                  <a:latin typeface="+mj-lt"/>
                  <a:cs typeface="Symbol" charset="2"/>
                </a:rPr>
                <a:t>-</a:t>
              </a:r>
              <a:r>
                <a:rPr lang="en-US" sz="1600">
                  <a:solidFill>
                    <a:srgbClr val="7030A0"/>
                  </a:solidFill>
                  <a:latin typeface="+mj-lt"/>
                </a:rPr>
                <a:t>p   </a:t>
              </a:r>
            </a:p>
          </p:txBody>
        </p:sp>
      </p:grpSp>
      <p:pic>
        <p:nvPicPr>
          <p:cNvPr id="36" name="Picture 35"/>
          <p:cNvPicPr>
            <a:picLocks noChangeAspect="1"/>
          </p:cNvPicPr>
          <p:nvPr/>
        </p:nvPicPr>
        <p:blipFill>
          <a:blip r:embed="rId6">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433507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AC48 Jeopardy - MesonEx and Very Strange"/>
          <p:cNvSpPr txBox="1"/>
          <p:nvPr/>
        </p:nvSpPr>
        <p:spPr>
          <a:xfrm>
            <a:off x="210538" y="86086"/>
            <a:ext cx="4735469" cy="540923"/>
          </a:xfrm>
          <a:prstGeom prst="rect">
            <a:avLst/>
          </a:prstGeom>
          <a:ln w="3175">
            <a:miter lim="400000"/>
          </a:ln>
          <a:extLst>
            <a:ext uri="{C572A759-6A51-4108-AA02-DFA0A04FC94B}">
              <ma14:wrappingTextBoxFlag xmlns:ma14="http://schemas.microsoft.com/office/mac/drawingml/2011/main" val="1"/>
            </a:ext>
          </a:extLst>
        </p:spPr>
        <p:txBody>
          <a:bodyPr wrap="none" lIns="53565" tIns="53565" rIns="53565" bIns="53565" anchor="ctr">
            <a:spAutoFit/>
          </a:bodyPr>
          <a:lstStyle>
            <a:lvl1pPr algn="just" defTabSz="1168400">
              <a:defRPr sz="4000">
                <a:latin typeface="Gill Sans"/>
                <a:ea typeface="Gill Sans"/>
                <a:cs typeface="Gill Sans"/>
                <a:sym typeface="Gill Sans"/>
              </a:defRPr>
            </a:lvl1pPr>
          </a:lstStyle>
          <a:p>
            <a:r>
              <a:rPr sz="2812" b="1">
                <a:latin typeface="Arial" charset="0"/>
                <a:ea typeface="Arial" charset="0"/>
                <a:cs typeface="Arial" charset="0"/>
              </a:rPr>
              <a:t>MesonEx and Very Strange</a:t>
            </a:r>
          </a:p>
        </p:txBody>
      </p:sp>
      <p:sp>
        <p:nvSpPr>
          <p:cNvPr id="118" name="Motivations…"/>
          <p:cNvSpPr txBox="1"/>
          <p:nvPr/>
        </p:nvSpPr>
        <p:spPr>
          <a:xfrm>
            <a:off x="76245" y="770027"/>
            <a:ext cx="11710145" cy="2870599"/>
          </a:xfrm>
          <a:prstGeom prst="rect">
            <a:avLst/>
          </a:prstGeom>
          <a:ln w="3175">
            <a:miter lim="400000"/>
          </a:ln>
          <a:extLst>
            <a:ext uri="{C572A759-6A51-4108-AA02-DFA0A04FC94B}">
              <ma14:wrappingTextBoxFlag xmlns:ma14="http://schemas.microsoft.com/office/mac/drawingml/2011/main" val="1"/>
            </a:ext>
          </a:extLst>
        </p:spPr>
        <p:txBody>
          <a:bodyPr lIns="53565" tIns="53565" rIns="53565" bIns="53565" anchor="ctr">
            <a:spAutoFit/>
          </a:bodyPr>
          <a:lstStyle/>
          <a:p>
            <a:pPr algn="just" defTabSz="821502">
              <a:spcBef>
                <a:spcPts val="281"/>
              </a:spcBef>
              <a:defRPr sz="2400">
                <a:latin typeface="Gill Sans"/>
                <a:ea typeface="Gill Sans"/>
                <a:cs typeface="Gill Sans"/>
                <a:sym typeface="Gill Sans"/>
              </a:defRPr>
            </a:pPr>
            <a:r>
              <a:rPr sz="1687" b="1"/>
              <a:t>Motivations</a:t>
            </a:r>
          </a:p>
          <a:p>
            <a:pPr marL="160729" indent="-160729" algn="just" defTabSz="821502">
              <a:spcBef>
                <a:spcPts val="281"/>
              </a:spcBef>
              <a:buSzPct val="100000"/>
              <a:buChar char="•"/>
              <a:defRPr sz="2400" b="0">
                <a:latin typeface="Gill Sans"/>
                <a:ea typeface="Gill Sans"/>
                <a:cs typeface="Gill Sans"/>
                <a:sym typeface="Gill Sans"/>
              </a:defRPr>
            </a:pPr>
            <a:r>
              <a:rPr sz="1687"/>
              <a:t>World-wide effort to understand the meson spectrum (COMPASS, LHCb, BES-III, BELLE, …)</a:t>
            </a:r>
          </a:p>
          <a:p>
            <a:pPr marL="160729" indent="-160729" algn="just" defTabSz="821502">
              <a:spcBef>
                <a:spcPts val="281"/>
              </a:spcBef>
              <a:buSzPct val="100000"/>
              <a:buChar char="•"/>
              <a:defRPr sz="2400" b="0">
                <a:latin typeface="Gill Sans"/>
                <a:ea typeface="Gill Sans"/>
                <a:cs typeface="Gill Sans"/>
                <a:sym typeface="Gill Sans"/>
              </a:defRPr>
            </a:pPr>
            <a:r>
              <a:rPr sz="1687"/>
              <a:t>Extensive scientific program at JLab to understand the role of gluonic excitations in the spectroscopy of light mesons</a:t>
            </a:r>
          </a:p>
          <a:p>
            <a:pPr marL="160729" indent="-160729" algn="just" defTabSz="821502">
              <a:spcBef>
                <a:spcPts val="281"/>
              </a:spcBef>
              <a:buSzPct val="100000"/>
              <a:buChar char="•"/>
              <a:defRPr sz="2400" b="0">
                <a:latin typeface="Gill Sans"/>
                <a:ea typeface="Gill Sans"/>
                <a:cs typeface="Gill Sans"/>
                <a:sym typeface="Gill Sans"/>
              </a:defRPr>
            </a:pPr>
            <a:r>
              <a:rPr sz="1687"/>
              <a:t>Hall-B is using of a combination of low-Q2 electron scattering (equivalent to an high intensity photon beam) and the CLAS12 detector (4π acceptance, excellent Pid, high resolution) to measure exclusive final states and perform a full Partial Wave Analysis on mesonic and baryonic systems</a:t>
            </a:r>
          </a:p>
          <a:p>
            <a:pPr marL="357175" indent="-160729" algn="just" defTabSz="821502">
              <a:spcBef>
                <a:spcPts val="281"/>
              </a:spcBef>
              <a:buSzPct val="100000"/>
              <a:buChar char="•"/>
              <a:defRPr sz="2200" b="0">
                <a:latin typeface="Gill Sans"/>
                <a:ea typeface="Gill Sans"/>
                <a:cs typeface="Gill Sans"/>
                <a:sym typeface="Gill Sans"/>
              </a:defRPr>
            </a:pPr>
            <a:r>
              <a:rPr sz="1547"/>
              <a:t>MesonEx (E-11-005): Study of meson spectrum in the 1-3 GeV mass range to identify gluons excitation of mesons (hybrids) and other quark configurations beyond the CQM</a:t>
            </a:r>
          </a:p>
          <a:p>
            <a:pPr marL="357175" indent="-160729" algn="just" defTabSz="821502">
              <a:spcBef>
                <a:spcPts val="281"/>
              </a:spcBef>
              <a:buSzPct val="100000"/>
              <a:buChar char="•"/>
              <a:defRPr sz="2200" b="0">
                <a:latin typeface="Gill Sans"/>
                <a:ea typeface="Gill Sans"/>
                <a:cs typeface="Gill Sans"/>
                <a:sym typeface="Gill Sans"/>
              </a:defRPr>
            </a:pPr>
            <a:r>
              <a:rPr sz="1547"/>
              <a:t>Very Strange (E-12-008): Serach for mission excited hyperon states</a:t>
            </a:r>
          </a:p>
          <a:p>
            <a:pPr marL="160729" indent="-160729" algn="just" defTabSz="821502">
              <a:spcBef>
                <a:spcPts val="281"/>
              </a:spcBef>
              <a:buSzPct val="100000"/>
              <a:buChar char="•"/>
              <a:defRPr sz="2400" b="0">
                <a:latin typeface="Gill Sans"/>
                <a:ea typeface="Gill Sans"/>
                <a:cs typeface="Gill Sans"/>
                <a:sym typeface="Gill Sans"/>
              </a:defRPr>
            </a:pPr>
            <a:r>
              <a:rPr sz="1687"/>
              <a:t>Unique opportunity to extend baryon photo production to the complementary electroproduction with the same data set</a:t>
            </a:r>
          </a:p>
        </p:txBody>
      </p:sp>
      <p:pic>
        <p:nvPicPr>
          <p:cNvPr id="119" name="Picture 129" descr="Picture 129"/>
          <p:cNvPicPr>
            <a:picLocks noChangeAspect="1"/>
          </p:cNvPicPr>
          <p:nvPr/>
        </p:nvPicPr>
        <p:blipFill>
          <a:blip r:embed="rId2">
            <a:extLst/>
          </a:blip>
          <a:stretch>
            <a:fillRect/>
          </a:stretch>
        </p:blipFill>
        <p:spPr>
          <a:xfrm>
            <a:off x="4035105" y="3783644"/>
            <a:ext cx="3507025" cy="2595199"/>
          </a:xfrm>
          <a:prstGeom prst="rect">
            <a:avLst/>
          </a:prstGeom>
          <a:ln w="3175">
            <a:miter lim="400000"/>
          </a:ln>
          <a:effectLst>
            <a:outerShdw blurRad="63500" dist="25400" dir="5400000" rotWithShape="0">
              <a:srgbClr val="000000">
                <a:alpha val="50000"/>
              </a:srgbClr>
            </a:outerShdw>
          </a:effectLst>
        </p:spPr>
      </p:pic>
      <p:sp>
        <p:nvSpPr>
          <p:cNvPr id="120" name="Assessment…"/>
          <p:cNvSpPr txBox="1"/>
          <p:nvPr/>
        </p:nvSpPr>
        <p:spPr>
          <a:xfrm>
            <a:off x="210538" y="3794166"/>
            <a:ext cx="3717041" cy="921540"/>
          </a:xfrm>
          <a:prstGeom prst="rect">
            <a:avLst/>
          </a:prstGeom>
          <a:ln w="3175">
            <a:miter lim="400000"/>
          </a:ln>
          <a:extLst>
            <a:ext uri="{C572A759-6A51-4108-AA02-DFA0A04FC94B}">
              <ma14:wrappingTextBoxFlag xmlns:ma14="http://schemas.microsoft.com/office/mac/drawingml/2011/main" val="1"/>
            </a:ext>
          </a:extLst>
        </p:spPr>
        <p:txBody>
          <a:bodyPr lIns="53565" tIns="53565" rIns="53565" bIns="53565" anchor="ctr">
            <a:spAutoFit/>
          </a:bodyPr>
          <a:lstStyle/>
          <a:p>
            <a:pPr algn="just" defTabSz="821502">
              <a:spcBef>
                <a:spcPts val="70"/>
              </a:spcBef>
              <a:defRPr sz="2400">
                <a:latin typeface="Gill Sans"/>
                <a:ea typeface="Gill Sans"/>
                <a:cs typeface="Gill Sans"/>
                <a:sym typeface="Gill Sans"/>
              </a:defRPr>
            </a:pPr>
            <a:r>
              <a:rPr sz="1687" b="1"/>
              <a:t>Assessment</a:t>
            </a:r>
          </a:p>
          <a:p>
            <a:pPr algn="just" defTabSz="821502">
              <a:spcBef>
                <a:spcPts val="70"/>
              </a:spcBef>
              <a:defRPr sz="2400" b="0">
                <a:latin typeface="Gill Sans"/>
                <a:ea typeface="Gill Sans"/>
                <a:cs typeface="Gill Sans"/>
                <a:sym typeface="Gill Sans"/>
              </a:defRPr>
            </a:pPr>
            <a:r>
              <a:rPr sz="1687"/>
              <a:t>I) MesonEx example: Search for exotic π</a:t>
            </a:r>
            <a:r>
              <a:rPr sz="1687" baseline="-35250"/>
              <a:t>1 </a:t>
            </a:r>
            <a:r>
              <a:rPr sz="1687"/>
              <a:t>(1600)</a:t>
            </a:r>
            <a:r>
              <a:rPr sz="1828" spc="-1"/>
              <a:t> in </a:t>
            </a:r>
            <a:r>
              <a:rPr sz="1687"/>
              <a:t>e p → e’ n π+ π+ π-</a:t>
            </a:r>
          </a:p>
        </p:txBody>
      </p:sp>
      <p:grpSp>
        <p:nvGrpSpPr>
          <p:cNvPr id="127" name="Group"/>
          <p:cNvGrpSpPr/>
          <p:nvPr/>
        </p:nvGrpSpPr>
        <p:grpSpPr>
          <a:xfrm>
            <a:off x="7647568" y="3873492"/>
            <a:ext cx="4408977" cy="1517317"/>
            <a:chOff x="-6408" y="0"/>
            <a:chExt cx="6270543" cy="2157961"/>
          </a:xfrm>
        </p:grpSpPr>
        <p:pic>
          <p:nvPicPr>
            <p:cNvPr id="121" name="Picture 130" descr="Picture 130"/>
            <p:cNvPicPr>
              <a:picLocks noChangeAspect="1"/>
            </p:cNvPicPr>
            <p:nvPr/>
          </p:nvPicPr>
          <p:blipFill>
            <a:blip r:embed="rId3">
              <a:extLst/>
            </a:blip>
            <a:stretch>
              <a:fillRect/>
            </a:stretch>
          </p:blipFill>
          <p:spPr>
            <a:xfrm>
              <a:off x="73675" y="8354"/>
              <a:ext cx="2880385" cy="2048905"/>
            </a:xfrm>
            <a:prstGeom prst="rect">
              <a:avLst/>
            </a:prstGeom>
            <a:ln w="3175" cap="flat">
              <a:noFill/>
              <a:miter lim="400000"/>
            </a:ln>
            <a:effectLst/>
          </p:spPr>
        </p:pic>
        <p:pic>
          <p:nvPicPr>
            <p:cNvPr id="122" name="Picture 131" descr="Picture 131"/>
            <p:cNvPicPr>
              <a:picLocks noChangeAspect="1"/>
            </p:cNvPicPr>
            <p:nvPr/>
          </p:nvPicPr>
          <p:blipFill>
            <a:blip r:embed="rId4">
              <a:extLst/>
            </a:blip>
            <a:stretch>
              <a:fillRect/>
            </a:stretch>
          </p:blipFill>
          <p:spPr>
            <a:xfrm>
              <a:off x="3238876" y="0"/>
              <a:ext cx="2880385" cy="2065614"/>
            </a:xfrm>
            <a:prstGeom prst="rect">
              <a:avLst/>
            </a:prstGeom>
            <a:ln w="3175" cap="flat">
              <a:noFill/>
              <a:miter lim="400000"/>
            </a:ln>
            <a:effectLst/>
          </p:spPr>
        </p:pic>
        <p:sp>
          <p:nvSpPr>
            <p:cNvPr id="123" name="TextShape 13"/>
            <p:cNvSpPr txBox="1"/>
            <p:nvPr/>
          </p:nvSpPr>
          <p:spPr>
            <a:xfrm rot="16200000">
              <a:off x="-173872" y="200539"/>
              <a:ext cx="610561" cy="275634"/>
            </a:xfrm>
            <a:prstGeom prst="rect">
              <a:avLst/>
            </a:prstGeom>
            <a:solidFill>
              <a:srgbClr val="FFFFFF"/>
            </a:solidFill>
            <a:ln w="3175" cap="flat">
              <a:noFill/>
              <a:miter lim="400000"/>
            </a:ln>
            <a:effectLst/>
            <a:extLst>
              <a:ext uri="{C572A759-6A51-4108-AA02-DFA0A04FC94B}">
                <ma14:wrappingTextBoxFlag xmlns:ma14="http://schemas.microsoft.com/office/mac/drawingml/2011/main" val="1"/>
              </a:ext>
            </a:extLst>
          </p:spPr>
          <p:txBody>
            <a:bodyPr wrap="square" lIns="31640" tIns="31640" rIns="31640" bIns="31640" numCol="1" anchor="t">
              <a:spAutoFit/>
            </a:bodyPr>
            <a:lstStyle>
              <a:lvl1pPr algn="l" defTabSz="914400">
                <a:defRPr sz="1200" spc="-1">
                  <a:latin typeface="Arial"/>
                  <a:ea typeface="Arial"/>
                  <a:cs typeface="Arial"/>
                  <a:sym typeface="Arial"/>
                </a:defRPr>
              </a:lvl1pPr>
            </a:lstStyle>
            <a:p>
              <a:r>
                <a:rPr sz="844"/>
                <a:t>M(3π)</a:t>
              </a:r>
            </a:p>
          </p:txBody>
        </p:sp>
        <p:sp>
          <p:nvSpPr>
            <p:cNvPr id="124" name="TextShape 13"/>
            <p:cNvSpPr txBox="1"/>
            <p:nvPr/>
          </p:nvSpPr>
          <p:spPr>
            <a:xfrm rot="16200000">
              <a:off x="3065002" y="200539"/>
              <a:ext cx="610561" cy="275634"/>
            </a:xfrm>
            <a:prstGeom prst="rect">
              <a:avLst/>
            </a:prstGeom>
            <a:solidFill>
              <a:srgbClr val="FFFFFF"/>
            </a:solidFill>
            <a:ln w="3175" cap="flat">
              <a:noFill/>
              <a:miter lim="400000"/>
            </a:ln>
            <a:effectLst/>
            <a:extLst>
              <a:ext uri="{C572A759-6A51-4108-AA02-DFA0A04FC94B}">
                <ma14:wrappingTextBoxFlag xmlns:ma14="http://schemas.microsoft.com/office/mac/drawingml/2011/main" val="1"/>
              </a:ext>
            </a:extLst>
          </p:spPr>
          <p:txBody>
            <a:bodyPr wrap="square" lIns="31640" tIns="31640" rIns="31640" bIns="31640" numCol="1" anchor="t">
              <a:spAutoFit/>
            </a:bodyPr>
            <a:lstStyle>
              <a:lvl1pPr algn="l" defTabSz="914400">
                <a:defRPr sz="1200" spc="-1">
                  <a:latin typeface="Arial"/>
                  <a:ea typeface="Arial"/>
                  <a:cs typeface="Arial"/>
                  <a:sym typeface="Arial"/>
                </a:defRPr>
              </a:lvl1pPr>
            </a:lstStyle>
            <a:p>
              <a:r>
                <a:rPr sz="844"/>
                <a:t>M(3π)</a:t>
              </a:r>
            </a:p>
          </p:txBody>
        </p:sp>
        <p:sp>
          <p:nvSpPr>
            <p:cNvPr id="125" name="TextShape 12"/>
            <p:cNvSpPr txBox="1"/>
            <p:nvPr/>
          </p:nvSpPr>
          <p:spPr>
            <a:xfrm>
              <a:off x="2150667" y="1882327"/>
              <a:ext cx="771841" cy="275634"/>
            </a:xfrm>
            <a:prstGeom prst="rect">
              <a:avLst/>
            </a:prstGeom>
            <a:solidFill>
              <a:srgbClr val="FFFFFF"/>
            </a:solidFill>
            <a:ln w="3175" cap="flat">
              <a:noFill/>
              <a:miter lim="400000"/>
            </a:ln>
            <a:effectLst/>
            <a:extLst>
              <a:ext uri="{C572A759-6A51-4108-AA02-DFA0A04FC94B}">
                <ma14:wrappingTextBoxFlag xmlns:ma14="http://schemas.microsoft.com/office/mac/drawingml/2011/main" val="1"/>
              </a:ext>
            </a:extLst>
          </p:spPr>
          <p:txBody>
            <a:bodyPr wrap="square" lIns="31640" tIns="31640" rIns="31640" bIns="31640" numCol="1" anchor="t">
              <a:spAutoFit/>
            </a:bodyPr>
            <a:lstStyle/>
            <a:p>
              <a:pPr defTabSz="642915">
                <a:defRPr sz="1200" spc="-1">
                  <a:latin typeface="Arial"/>
                  <a:ea typeface="Arial"/>
                  <a:cs typeface="Arial"/>
                  <a:sym typeface="Arial"/>
                </a:defRPr>
              </a:pPr>
              <a:r>
                <a:rPr sz="844"/>
                <a:t>M(π</a:t>
              </a:r>
              <a:r>
                <a:rPr sz="844" baseline="33000"/>
                <a:t>+</a:t>
              </a:r>
              <a:r>
                <a:rPr sz="844" baseline="-33000"/>
                <a:t>1</a:t>
              </a:r>
              <a:r>
                <a:rPr sz="844"/>
                <a:t>π</a:t>
              </a:r>
              <a:r>
                <a:rPr sz="844" baseline="33000"/>
                <a:t>-</a:t>
              </a:r>
              <a:r>
                <a:rPr sz="844"/>
                <a:t>)</a:t>
              </a:r>
            </a:p>
          </p:txBody>
        </p:sp>
        <p:sp>
          <p:nvSpPr>
            <p:cNvPr id="126" name="TextShape 12"/>
            <p:cNvSpPr txBox="1"/>
            <p:nvPr/>
          </p:nvSpPr>
          <p:spPr>
            <a:xfrm>
              <a:off x="5492294" y="1882327"/>
              <a:ext cx="771841" cy="275634"/>
            </a:xfrm>
            <a:prstGeom prst="rect">
              <a:avLst/>
            </a:prstGeom>
            <a:solidFill>
              <a:srgbClr val="FFFFFF"/>
            </a:solidFill>
            <a:ln w="3175" cap="flat">
              <a:noFill/>
              <a:miter lim="400000"/>
            </a:ln>
            <a:effectLst/>
            <a:extLst>
              <a:ext uri="{C572A759-6A51-4108-AA02-DFA0A04FC94B}">
                <ma14:wrappingTextBoxFlag xmlns:ma14="http://schemas.microsoft.com/office/mac/drawingml/2011/main" val="1"/>
              </a:ext>
            </a:extLst>
          </p:spPr>
          <p:txBody>
            <a:bodyPr wrap="square" lIns="31640" tIns="31640" rIns="31640" bIns="31640" numCol="1" anchor="t">
              <a:spAutoFit/>
            </a:bodyPr>
            <a:lstStyle/>
            <a:p>
              <a:pPr defTabSz="642915">
                <a:defRPr sz="1200" spc="-1">
                  <a:latin typeface="Arial"/>
                  <a:ea typeface="Arial"/>
                  <a:cs typeface="Arial"/>
                  <a:sym typeface="Arial"/>
                </a:defRPr>
              </a:pPr>
              <a:r>
                <a:rPr sz="844"/>
                <a:t>M(π</a:t>
              </a:r>
              <a:r>
                <a:rPr sz="844" baseline="33000"/>
                <a:t>+</a:t>
              </a:r>
              <a:r>
                <a:rPr sz="844" baseline="-33000"/>
                <a:t>2</a:t>
              </a:r>
              <a:r>
                <a:rPr sz="844"/>
                <a:t>π</a:t>
              </a:r>
              <a:r>
                <a:rPr sz="844" baseline="33000"/>
                <a:t>-</a:t>
              </a:r>
              <a:r>
                <a:rPr sz="844"/>
                <a:t>)</a:t>
              </a:r>
            </a:p>
          </p:txBody>
        </p:sp>
      </p:grpSp>
      <p:sp>
        <p:nvSpPr>
          <p:cNvPr id="128" name="Low cross sections in interesting mass region 1.5-2.5 GeV/c2, containing several interesting resonances including π1…"/>
          <p:cNvSpPr txBox="1"/>
          <p:nvPr/>
        </p:nvSpPr>
        <p:spPr>
          <a:xfrm>
            <a:off x="7649656" y="5517328"/>
            <a:ext cx="4569161" cy="896805"/>
          </a:xfrm>
          <a:prstGeom prst="rect">
            <a:avLst/>
          </a:prstGeom>
          <a:ln w="3175">
            <a:miter lim="400000"/>
          </a:ln>
          <a:extLst>
            <a:ext uri="{C572A759-6A51-4108-AA02-DFA0A04FC94B}">
              <ma14:wrappingTextBoxFlag xmlns:ma14="http://schemas.microsoft.com/office/mac/drawingml/2011/main" val="1"/>
            </a:ext>
          </a:extLst>
        </p:spPr>
        <p:txBody>
          <a:bodyPr lIns="17854" tIns="17854" rIns="17854" bIns="17854" anchor="ctr">
            <a:spAutoFit/>
          </a:bodyPr>
          <a:lstStyle/>
          <a:p>
            <a:pPr marL="160729" indent="-160729" defTabSz="642915">
              <a:spcBef>
                <a:spcPts val="281"/>
              </a:spcBef>
              <a:buClr>
                <a:srgbClr val="000000"/>
              </a:buClr>
              <a:buSzPct val="100000"/>
              <a:buChar char="•"/>
              <a:defRPr sz="1900" b="0" spc="-1">
                <a:latin typeface="Gill Sans"/>
                <a:ea typeface="Gill Sans"/>
                <a:cs typeface="Gill Sans"/>
                <a:sym typeface="Gill Sans"/>
              </a:defRPr>
            </a:pPr>
            <a:r>
              <a:rPr sz="1336"/>
              <a:t>Low cross sections in interesting mass region 1.5-2.5 GeV/c</a:t>
            </a:r>
            <a:r>
              <a:rPr sz="1336" baseline="32947"/>
              <a:t>2</a:t>
            </a:r>
            <a:r>
              <a:rPr sz="1336"/>
              <a:t>, containing several interesting resonances including π</a:t>
            </a:r>
            <a:r>
              <a:rPr sz="1336" baseline="-31578"/>
              <a:t>1</a:t>
            </a:r>
          </a:p>
          <a:p>
            <a:pPr marL="160729" indent="-160729" defTabSz="642915">
              <a:spcBef>
                <a:spcPts val="281"/>
              </a:spcBef>
              <a:buClr>
                <a:srgbClr val="000000"/>
              </a:buClr>
              <a:buSzPct val="100000"/>
              <a:buChar char="•"/>
              <a:defRPr sz="1900" b="0" spc="-1">
                <a:latin typeface="Gill Sans"/>
                <a:ea typeface="Gill Sans"/>
                <a:cs typeface="Gill Sans"/>
                <a:sym typeface="Gill Sans"/>
              </a:defRPr>
            </a:pPr>
            <a:r>
              <a:rPr sz="1336"/>
              <a:t>Other final states with kaons have lower cross section but still accessible with CLAS12</a:t>
            </a:r>
          </a:p>
        </p:txBody>
      </p:sp>
      <p:sp>
        <p:nvSpPr>
          <p:cNvPr id="129" name="Results for inbending fall 2018 e- data…"/>
          <p:cNvSpPr txBox="1"/>
          <p:nvPr/>
        </p:nvSpPr>
        <p:spPr>
          <a:xfrm>
            <a:off x="858162" y="5210352"/>
            <a:ext cx="3069418" cy="685081"/>
          </a:xfrm>
          <a:prstGeom prst="rect">
            <a:avLst/>
          </a:prstGeom>
          <a:ln w="3175">
            <a:miter lim="400000"/>
          </a:ln>
          <a:extLst>
            <a:ext uri="{C572A759-6A51-4108-AA02-DFA0A04FC94B}">
              <ma14:wrappingTextBoxFlag xmlns:ma14="http://schemas.microsoft.com/office/mac/drawingml/2011/main" val="1"/>
            </a:ext>
          </a:extLst>
        </p:spPr>
        <p:txBody>
          <a:bodyPr lIns="17854" tIns="17854" rIns="17854" bIns="17854" anchor="ctr">
            <a:spAutoFit/>
          </a:bodyPr>
          <a:lstStyle/>
          <a:p>
            <a:pPr defTabSz="642915">
              <a:defRPr sz="2000" b="0" spc="-1">
                <a:latin typeface="Gill Sans"/>
                <a:ea typeface="Gill Sans"/>
                <a:cs typeface="Gill Sans"/>
                <a:sym typeface="Gill Sans"/>
              </a:defRPr>
            </a:pPr>
            <a:r>
              <a:rPr sz="1406"/>
              <a:t>Results for inbending fall 2018 e- data</a:t>
            </a:r>
          </a:p>
          <a:p>
            <a:pPr marL="160729" indent="-160729" defTabSz="642915">
              <a:buSzPct val="100000"/>
              <a:buChar char="•"/>
              <a:defRPr sz="2000" b="0" spc="-1">
                <a:latin typeface="Gill Sans"/>
                <a:ea typeface="Gill Sans"/>
                <a:cs typeface="Gill Sans"/>
                <a:sym typeface="Gill Sans"/>
              </a:defRPr>
            </a:pPr>
            <a:r>
              <a:rPr sz="1406"/>
              <a:t>CLAS12 acceptance  low for 2π</a:t>
            </a:r>
            <a:r>
              <a:rPr sz="1406" baseline="31999"/>
              <a:t>-</a:t>
            </a:r>
          </a:p>
          <a:p>
            <a:pPr marL="160729" indent="-160729" defTabSz="642915">
              <a:buSzPct val="100000"/>
              <a:buChar char="•"/>
              <a:defRPr sz="2000" b="0" spc="-1">
                <a:latin typeface="Gill Sans"/>
                <a:ea typeface="Gill Sans"/>
                <a:cs typeface="Gill Sans"/>
                <a:sym typeface="Gill Sans"/>
              </a:defRPr>
            </a:pPr>
            <a:r>
              <a:rPr sz="1406"/>
              <a:t>Extra data required for a</a:t>
            </a:r>
            <a:r>
              <a:rPr sz="1406" baseline="-30300"/>
              <a:t>2</a:t>
            </a:r>
            <a:r>
              <a:rPr sz="1406"/>
              <a:t>(1230) region</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68252793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Assessment…"/>
          <p:cNvSpPr txBox="1"/>
          <p:nvPr/>
        </p:nvSpPr>
        <p:spPr>
          <a:xfrm>
            <a:off x="60591" y="955924"/>
            <a:ext cx="3250266" cy="899868"/>
          </a:xfrm>
          <a:prstGeom prst="rect">
            <a:avLst/>
          </a:prstGeom>
          <a:ln w="3175">
            <a:miter lim="400000"/>
          </a:ln>
          <a:extLst>
            <a:ext uri="{C572A759-6A51-4108-AA02-DFA0A04FC94B}">
              <ma14:wrappingTextBoxFlag xmlns:ma14="http://schemas.microsoft.com/office/mac/drawingml/2011/main" val="1"/>
            </a:ext>
          </a:extLst>
        </p:spPr>
        <p:txBody>
          <a:bodyPr lIns="53565" tIns="53565" rIns="53565" bIns="53565" anchor="ctr">
            <a:spAutoFit/>
          </a:bodyPr>
          <a:lstStyle/>
          <a:p>
            <a:pPr algn="just" defTabSz="821502">
              <a:spcBef>
                <a:spcPts val="70"/>
              </a:spcBef>
              <a:defRPr sz="2400">
                <a:latin typeface="Gill Sans"/>
                <a:ea typeface="Gill Sans"/>
                <a:cs typeface="Gill Sans"/>
                <a:sym typeface="Gill Sans"/>
              </a:defRPr>
            </a:pPr>
            <a:r>
              <a:rPr sz="1687" b="1"/>
              <a:t>Assessment</a:t>
            </a:r>
          </a:p>
          <a:p>
            <a:pPr algn="just" defTabSz="821502">
              <a:spcBef>
                <a:spcPts val="70"/>
              </a:spcBef>
              <a:defRPr sz="2400" b="0">
                <a:latin typeface="Gill Sans"/>
                <a:ea typeface="Gill Sans"/>
                <a:cs typeface="Gill Sans"/>
                <a:sym typeface="Gill Sans"/>
              </a:defRPr>
            </a:pPr>
            <a:r>
              <a:rPr sz="1687"/>
              <a:t>II) Very Strange example: Strange and very strange hyperons</a:t>
            </a:r>
          </a:p>
        </p:txBody>
      </p:sp>
      <p:sp>
        <p:nvSpPr>
          <p:cNvPr id="132" name="Clearly see hyperon resonances…"/>
          <p:cNvSpPr txBox="1"/>
          <p:nvPr/>
        </p:nvSpPr>
        <p:spPr>
          <a:xfrm>
            <a:off x="25151" y="2441133"/>
            <a:ext cx="3419558" cy="1269471"/>
          </a:xfrm>
          <a:prstGeom prst="rect">
            <a:avLst/>
          </a:prstGeom>
          <a:ln w="3175">
            <a:miter lim="400000"/>
          </a:ln>
          <a:extLst>
            <a:ext uri="{C572A759-6A51-4108-AA02-DFA0A04FC94B}">
              <ma14:wrappingTextBoxFlag xmlns:ma14="http://schemas.microsoft.com/office/mac/drawingml/2011/main" val="1"/>
            </a:ext>
          </a:extLst>
        </p:spPr>
        <p:txBody>
          <a:bodyPr lIns="17854" tIns="17854" rIns="17854" bIns="17854" anchor="ctr">
            <a:spAutoFit/>
          </a:bodyPr>
          <a:lstStyle/>
          <a:p>
            <a:pPr marL="160729" indent="-160729" defTabSz="642915">
              <a:buSzPct val="100000"/>
              <a:buChar char="•"/>
              <a:defRPr sz="1900" b="0" spc="-1">
                <a:latin typeface="Gill Sans"/>
                <a:ea typeface="Gill Sans"/>
                <a:cs typeface="Gill Sans"/>
                <a:sym typeface="Gill Sans"/>
              </a:defRPr>
            </a:pPr>
            <a:r>
              <a:rPr sz="1336"/>
              <a:t>Clearly see hyperon resonances</a:t>
            </a:r>
          </a:p>
          <a:p>
            <a:pPr marL="160729" indent="-160729" defTabSz="642915">
              <a:buSzPct val="100000"/>
              <a:buChar char="•"/>
              <a:defRPr sz="1900" b="0" spc="-1">
                <a:latin typeface="Gill Sans"/>
                <a:ea typeface="Gill Sans"/>
                <a:cs typeface="Gill Sans"/>
                <a:sym typeface="Gill Sans"/>
              </a:defRPr>
            </a:pPr>
            <a:r>
              <a:rPr sz="1336"/>
              <a:t>Cascade electroproduction easily accessible and any results are new </a:t>
            </a:r>
          </a:p>
          <a:p>
            <a:pPr marL="160729" indent="-160729" defTabSz="642915">
              <a:buSzPct val="100000"/>
              <a:buChar char="•"/>
              <a:defRPr sz="1900" b="0">
                <a:latin typeface="Gill Sans"/>
                <a:ea typeface="Gill Sans"/>
                <a:cs typeface="Gill Sans"/>
                <a:sym typeface="Gill Sans"/>
              </a:defRPr>
            </a:pPr>
            <a:r>
              <a:rPr sz="1336"/>
              <a:t>Electroproduction (Q^2 dependence) provides with new and complementary information on these states</a:t>
            </a:r>
          </a:p>
        </p:txBody>
      </p:sp>
      <p:sp>
        <p:nvSpPr>
          <p:cNvPr id="133" name="Results for inbending fall 2018 e- data"/>
          <p:cNvSpPr txBox="1"/>
          <p:nvPr/>
        </p:nvSpPr>
        <p:spPr>
          <a:xfrm>
            <a:off x="241439" y="2040990"/>
            <a:ext cx="3069418" cy="252398"/>
          </a:xfrm>
          <a:prstGeom prst="rect">
            <a:avLst/>
          </a:prstGeom>
          <a:ln w="3175">
            <a:miter lim="400000"/>
          </a:ln>
          <a:extLst>
            <a:ext uri="{C572A759-6A51-4108-AA02-DFA0A04FC94B}">
              <ma14:wrappingTextBoxFlag xmlns:ma14="http://schemas.microsoft.com/office/mac/drawingml/2011/main" val="1"/>
            </a:ext>
          </a:extLst>
        </p:spPr>
        <p:txBody>
          <a:bodyPr lIns="17854" tIns="17854" rIns="17854" bIns="17854" anchor="ctr">
            <a:spAutoFit/>
          </a:bodyPr>
          <a:lstStyle>
            <a:lvl1pPr algn="l" defTabSz="914400">
              <a:defRPr sz="2000" b="0" spc="-1">
                <a:latin typeface="Gill Sans"/>
                <a:ea typeface="Gill Sans"/>
                <a:cs typeface="Gill Sans"/>
                <a:sym typeface="Gill Sans"/>
              </a:defRPr>
            </a:lvl1pPr>
          </a:lstStyle>
          <a:p>
            <a:r>
              <a:rPr sz="1406"/>
              <a:t>Results for inbending fall 2018 e- data</a:t>
            </a:r>
          </a:p>
        </p:txBody>
      </p:sp>
      <p:pic>
        <p:nvPicPr>
          <p:cNvPr id="134" name="Picture 4" descr="Picture 4"/>
          <p:cNvPicPr>
            <a:picLocks noChangeAspect="1"/>
          </p:cNvPicPr>
          <p:nvPr/>
        </p:nvPicPr>
        <p:blipFill>
          <a:blip r:embed="rId2">
            <a:extLst/>
          </a:blip>
          <a:stretch>
            <a:fillRect/>
          </a:stretch>
        </p:blipFill>
        <p:spPr>
          <a:xfrm>
            <a:off x="3480361" y="1245579"/>
            <a:ext cx="4303299" cy="2254750"/>
          </a:xfrm>
          <a:prstGeom prst="rect">
            <a:avLst/>
          </a:prstGeom>
          <a:ln w="3175">
            <a:miter lim="400000"/>
          </a:ln>
          <a:effectLst>
            <a:outerShdw blurRad="63500" dist="25400" dir="5400000" rotWithShape="0">
              <a:srgbClr val="000000">
                <a:alpha val="50000"/>
              </a:srgbClr>
            </a:outerShdw>
          </a:effectLst>
        </p:spPr>
      </p:pic>
      <p:sp>
        <p:nvSpPr>
          <p:cNvPr id="135" name="MissingMass(e’ K+ X) [GeV]"/>
          <p:cNvSpPr txBox="1"/>
          <p:nvPr/>
        </p:nvSpPr>
        <p:spPr>
          <a:xfrm>
            <a:off x="4731047" y="960566"/>
            <a:ext cx="1815390" cy="209181"/>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p>
            <a:pPr defTabSz="642915">
              <a:defRPr sz="1600" b="0">
                <a:latin typeface="Arial"/>
                <a:ea typeface="Arial"/>
                <a:cs typeface="Arial"/>
                <a:sym typeface="Arial"/>
              </a:defRPr>
            </a:pPr>
            <a:r>
              <a:rPr sz="1125"/>
              <a:t>MissingMass(e’ K</a:t>
            </a:r>
            <a:r>
              <a:rPr sz="1125" baseline="29750"/>
              <a:t>+</a:t>
            </a:r>
            <a:r>
              <a:rPr sz="1125"/>
              <a:t> X) [GeV]</a:t>
            </a:r>
          </a:p>
        </p:txBody>
      </p:sp>
      <p:pic>
        <p:nvPicPr>
          <p:cNvPr id="136" name="Picture 2" descr="Picture 2"/>
          <p:cNvPicPr>
            <a:picLocks noChangeAspect="1"/>
          </p:cNvPicPr>
          <p:nvPr/>
        </p:nvPicPr>
        <p:blipFill>
          <a:blip r:embed="rId3">
            <a:extLst/>
          </a:blip>
          <a:srcRect l="2469" r="7382"/>
          <a:stretch>
            <a:fillRect/>
          </a:stretch>
        </p:blipFill>
        <p:spPr>
          <a:xfrm>
            <a:off x="7953165" y="1043298"/>
            <a:ext cx="4243084" cy="2495348"/>
          </a:xfrm>
          <a:prstGeom prst="rect">
            <a:avLst/>
          </a:prstGeom>
          <a:ln w="3175">
            <a:miter lim="400000"/>
          </a:ln>
          <a:effectLst>
            <a:outerShdw blurRad="63500" dist="25400" dir="5400000" rotWithShape="0">
              <a:srgbClr val="000000">
                <a:alpha val="50000"/>
              </a:srgbClr>
            </a:outerShdw>
          </a:effectLst>
        </p:spPr>
      </p:pic>
      <p:sp>
        <p:nvSpPr>
          <p:cNvPr id="137" name="MissingMass(e’ K+ K+) [GeV]"/>
          <p:cNvSpPr txBox="1"/>
          <p:nvPr/>
        </p:nvSpPr>
        <p:spPr>
          <a:xfrm>
            <a:off x="8263764" y="960566"/>
            <a:ext cx="3621800" cy="209181"/>
          </a:xfrm>
          <a:prstGeom prst="rect">
            <a:avLst/>
          </a:prstGeom>
          <a:solidFill>
            <a:srgbClr val="FFFFFF"/>
          </a:solidFill>
          <a:ln w="3175">
            <a:miter lim="400000"/>
          </a:ln>
          <a:extLst>
            <a:ext uri="{C572A759-6A51-4108-AA02-DFA0A04FC94B}">
              <ma14:wrappingTextBoxFlag xmlns:ma14="http://schemas.microsoft.com/office/mac/drawingml/2011/main" val="1"/>
            </a:ext>
          </a:extLst>
        </p:spPr>
        <p:txBody>
          <a:bodyPr lIns="17854" tIns="17854" rIns="17854" bIns="17854" anchor="ctr">
            <a:spAutoFit/>
          </a:bodyPr>
          <a:lstStyle/>
          <a:p>
            <a:pPr defTabSz="642915">
              <a:defRPr sz="1600" b="0">
                <a:latin typeface="Arial"/>
                <a:ea typeface="Arial"/>
                <a:cs typeface="Arial"/>
                <a:sym typeface="Arial"/>
              </a:defRPr>
            </a:pPr>
            <a:r>
              <a:rPr sz="1125"/>
              <a:t>MissingMass(e’ K</a:t>
            </a:r>
            <a:r>
              <a:rPr sz="1125" baseline="29750"/>
              <a:t>+ </a:t>
            </a:r>
            <a:r>
              <a:rPr sz="1125"/>
              <a:t>K</a:t>
            </a:r>
            <a:r>
              <a:rPr sz="1125" baseline="29750"/>
              <a:t>+</a:t>
            </a:r>
            <a:r>
              <a:rPr sz="1125"/>
              <a:t>) [GeV]</a:t>
            </a:r>
          </a:p>
        </p:txBody>
      </p:sp>
      <p:sp>
        <p:nvSpPr>
          <p:cNvPr id="138" name="Line"/>
          <p:cNvSpPr/>
          <p:nvPr/>
        </p:nvSpPr>
        <p:spPr>
          <a:xfrm flipV="1">
            <a:off x="4822831" y="2775249"/>
            <a:ext cx="1" cy="601240"/>
          </a:xfrm>
          <a:prstGeom prst="line">
            <a:avLst/>
          </a:prstGeom>
          <a:ln w="25400">
            <a:solidFill>
              <a:srgbClr val="FF2600"/>
            </a:solidFill>
            <a:miter lim="400000"/>
            <a:tailEnd type="triangle"/>
          </a:ln>
        </p:spPr>
        <p:txBody>
          <a:bodyPr lIns="17854" tIns="17854" rIns="17854" bIns="17854" anchor="ctr"/>
          <a:lstStyle/>
          <a:p>
            <a:pPr>
              <a:defRPr b="0">
                <a:solidFill>
                  <a:srgbClr val="FFFFFF"/>
                </a:solidFill>
                <a:latin typeface="+mn-lt"/>
                <a:ea typeface="+mn-ea"/>
                <a:cs typeface="+mn-cs"/>
                <a:sym typeface="Helvetica Neue Medium"/>
              </a:defRPr>
            </a:pPr>
            <a:endParaRPr sz="1266"/>
          </a:p>
        </p:txBody>
      </p:sp>
      <p:sp>
        <p:nvSpPr>
          <p:cNvPr id="139" name="Λ0(1110)"/>
          <p:cNvSpPr txBox="1"/>
          <p:nvPr/>
        </p:nvSpPr>
        <p:spPr>
          <a:xfrm>
            <a:off x="4104643" y="2544887"/>
            <a:ext cx="613138" cy="295680"/>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p>
            <a:pPr algn="just" defTabSz="821502">
              <a:spcBef>
                <a:spcPts val="70"/>
              </a:spcBef>
              <a:defRPr sz="2400" b="0">
                <a:solidFill>
                  <a:srgbClr val="FF2600"/>
                </a:solidFill>
                <a:latin typeface="Gill Sans"/>
                <a:ea typeface="Gill Sans"/>
                <a:cs typeface="Gill Sans"/>
                <a:sym typeface="Gill Sans"/>
              </a:defRPr>
            </a:pPr>
            <a:r>
              <a:rPr sz="1687"/>
              <a:t>Λ</a:t>
            </a:r>
            <a:r>
              <a:rPr sz="1687" baseline="31999"/>
              <a:t>0</a:t>
            </a:r>
            <a:r>
              <a:rPr sz="1687" baseline="-5999"/>
              <a:t>(1110)</a:t>
            </a:r>
          </a:p>
        </p:txBody>
      </p:sp>
      <p:sp>
        <p:nvSpPr>
          <p:cNvPr id="140" name="Line"/>
          <p:cNvSpPr/>
          <p:nvPr/>
        </p:nvSpPr>
        <p:spPr>
          <a:xfrm flipV="1">
            <a:off x="5094103" y="2775249"/>
            <a:ext cx="1" cy="601240"/>
          </a:xfrm>
          <a:prstGeom prst="line">
            <a:avLst/>
          </a:prstGeom>
          <a:ln w="25400">
            <a:solidFill>
              <a:srgbClr val="FF2600"/>
            </a:solidFill>
            <a:miter lim="400000"/>
            <a:tailEnd type="triangle"/>
          </a:ln>
        </p:spPr>
        <p:txBody>
          <a:bodyPr lIns="17854" tIns="17854" rIns="17854" bIns="17854" anchor="ctr"/>
          <a:lstStyle/>
          <a:p>
            <a:pPr>
              <a:defRPr b="0">
                <a:solidFill>
                  <a:srgbClr val="FFFFFF"/>
                </a:solidFill>
                <a:latin typeface="+mn-lt"/>
                <a:ea typeface="+mn-ea"/>
                <a:cs typeface="+mn-cs"/>
                <a:sym typeface="Helvetica Neue Medium"/>
              </a:defRPr>
            </a:pPr>
            <a:endParaRPr sz="1266"/>
          </a:p>
        </p:txBody>
      </p:sp>
      <p:sp>
        <p:nvSpPr>
          <p:cNvPr id="141" name="Σ0(1189)"/>
          <p:cNvSpPr txBox="1"/>
          <p:nvPr/>
        </p:nvSpPr>
        <p:spPr>
          <a:xfrm>
            <a:off x="4864525" y="2395285"/>
            <a:ext cx="589093" cy="295680"/>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p>
            <a:pPr algn="just" defTabSz="821502">
              <a:spcBef>
                <a:spcPts val="70"/>
              </a:spcBef>
              <a:defRPr sz="2400" b="0">
                <a:solidFill>
                  <a:srgbClr val="FF2600"/>
                </a:solidFill>
                <a:latin typeface="Gill Sans"/>
                <a:ea typeface="Gill Sans"/>
                <a:cs typeface="Gill Sans"/>
                <a:sym typeface="Gill Sans"/>
              </a:defRPr>
            </a:pPr>
            <a:r>
              <a:rPr sz="1687"/>
              <a:t>Σ</a:t>
            </a:r>
            <a:r>
              <a:rPr sz="1687" baseline="31999"/>
              <a:t>0</a:t>
            </a:r>
            <a:r>
              <a:rPr sz="1687" baseline="-5999"/>
              <a:t>(1189)</a:t>
            </a:r>
          </a:p>
        </p:txBody>
      </p:sp>
      <p:sp>
        <p:nvSpPr>
          <p:cNvPr id="142" name="Line"/>
          <p:cNvSpPr/>
          <p:nvPr/>
        </p:nvSpPr>
        <p:spPr>
          <a:xfrm flipV="1">
            <a:off x="5698936" y="2775249"/>
            <a:ext cx="1" cy="601240"/>
          </a:xfrm>
          <a:prstGeom prst="line">
            <a:avLst/>
          </a:prstGeom>
          <a:ln w="25400">
            <a:solidFill>
              <a:srgbClr val="FF2600"/>
            </a:solidFill>
            <a:miter lim="400000"/>
            <a:tailEnd type="triangle"/>
          </a:ln>
        </p:spPr>
        <p:txBody>
          <a:bodyPr lIns="17854" tIns="17854" rIns="17854" bIns="17854" anchor="ctr"/>
          <a:lstStyle/>
          <a:p>
            <a:pPr>
              <a:defRPr b="0">
                <a:solidFill>
                  <a:srgbClr val="FFFFFF"/>
                </a:solidFill>
                <a:latin typeface="+mn-lt"/>
                <a:ea typeface="+mn-ea"/>
                <a:cs typeface="+mn-cs"/>
                <a:sym typeface="Helvetica Neue Medium"/>
              </a:defRPr>
            </a:pPr>
            <a:endParaRPr sz="1266"/>
          </a:p>
        </p:txBody>
      </p:sp>
      <p:sp>
        <p:nvSpPr>
          <p:cNvPr id="143" name="Σ*"/>
          <p:cNvSpPr txBox="1"/>
          <p:nvPr/>
        </p:nvSpPr>
        <p:spPr>
          <a:xfrm>
            <a:off x="5608059" y="2492131"/>
            <a:ext cx="225211" cy="295680"/>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lvl1pPr algn="just" defTabSz="1168400">
              <a:spcBef>
                <a:spcPts val="100"/>
              </a:spcBef>
              <a:defRPr sz="2400" b="0">
                <a:solidFill>
                  <a:srgbClr val="FF2600"/>
                </a:solidFill>
                <a:latin typeface="Gill Sans"/>
                <a:ea typeface="Gill Sans"/>
                <a:cs typeface="Gill Sans"/>
                <a:sym typeface="Gill Sans"/>
              </a:defRPr>
            </a:lvl1pPr>
          </a:lstStyle>
          <a:p>
            <a:r>
              <a:rPr sz="1687"/>
              <a:t>Σ*</a:t>
            </a:r>
          </a:p>
        </p:txBody>
      </p:sp>
      <p:sp>
        <p:nvSpPr>
          <p:cNvPr id="144" name="Line"/>
          <p:cNvSpPr/>
          <p:nvPr/>
        </p:nvSpPr>
        <p:spPr>
          <a:xfrm flipV="1">
            <a:off x="6158508" y="2775249"/>
            <a:ext cx="1" cy="601240"/>
          </a:xfrm>
          <a:prstGeom prst="line">
            <a:avLst/>
          </a:prstGeom>
          <a:ln w="25400">
            <a:solidFill>
              <a:srgbClr val="FF2600"/>
            </a:solidFill>
            <a:miter lim="400000"/>
            <a:tailEnd type="triangle"/>
          </a:ln>
        </p:spPr>
        <p:txBody>
          <a:bodyPr lIns="17854" tIns="17854" rIns="17854" bIns="17854" anchor="ctr"/>
          <a:lstStyle/>
          <a:p>
            <a:pPr>
              <a:defRPr b="0">
                <a:solidFill>
                  <a:srgbClr val="FFFFFF"/>
                </a:solidFill>
                <a:latin typeface="+mn-lt"/>
                <a:ea typeface="+mn-ea"/>
                <a:cs typeface="+mn-cs"/>
                <a:sym typeface="Helvetica Neue Medium"/>
              </a:defRPr>
            </a:pPr>
            <a:endParaRPr sz="1266"/>
          </a:p>
        </p:txBody>
      </p:sp>
      <p:sp>
        <p:nvSpPr>
          <p:cNvPr id="145" name="Λ*(1520)"/>
          <p:cNvSpPr txBox="1"/>
          <p:nvPr/>
        </p:nvSpPr>
        <p:spPr>
          <a:xfrm>
            <a:off x="6125413" y="2488806"/>
            <a:ext cx="601917" cy="295680"/>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p>
            <a:pPr algn="just" defTabSz="821502">
              <a:spcBef>
                <a:spcPts val="70"/>
              </a:spcBef>
              <a:defRPr sz="2400" b="0">
                <a:solidFill>
                  <a:srgbClr val="FF2600"/>
                </a:solidFill>
                <a:latin typeface="Gill Sans"/>
                <a:ea typeface="Gill Sans"/>
                <a:cs typeface="Gill Sans"/>
                <a:sym typeface="Gill Sans"/>
              </a:defRPr>
            </a:pPr>
            <a:r>
              <a:rPr sz="1687"/>
              <a:t>Λ</a:t>
            </a:r>
            <a:r>
              <a:rPr sz="1687" baseline="31999"/>
              <a:t>*</a:t>
            </a:r>
            <a:r>
              <a:rPr sz="1687" baseline="-5999"/>
              <a:t>(1520)</a:t>
            </a:r>
          </a:p>
        </p:txBody>
      </p:sp>
      <p:sp>
        <p:nvSpPr>
          <p:cNvPr id="146" name="Ξ-(1320)"/>
          <p:cNvSpPr txBox="1"/>
          <p:nvPr/>
        </p:nvSpPr>
        <p:spPr>
          <a:xfrm>
            <a:off x="10072322" y="2544887"/>
            <a:ext cx="569857" cy="295680"/>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p>
            <a:pPr algn="just" defTabSz="821502">
              <a:spcBef>
                <a:spcPts val="70"/>
              </a:spcBef>
              <a:defRPr sz="2400" b="0">
                <a:solidFill>
                  <a:srgbClr val="FF2600"/>
                </a:solidFill>
                <a:latin typeface="Gill Sans"/>
                <a:ea typeface="Gill Sans"/>
                <a:cs typeface="Gill Sans"/>
                <a:sym typeface="Gill Sans"/>
              </a:defRPr>
            </a:pPr>
            <a:r>
              <a:rPr sz="1687"/>
              <a:t>Ξ</a:t>
            </a:r>
            <a:r>
              <a:rPr sz="1687" baseline="31999"/>
              <a:t>-</a:t>
            </a:r>
            <a:r>
              <a:rPr sz="1687" baseline="-5999"/>
              <a:t>(1320)</a:t>
            </a:r>
          </a:p>
        </p:txBody>
      </p:sp>
      <p:sp>
        <p:nvSpPr>
          <p:cNvPr id="147" name="Line"/>
          <p:cNvSpPr/>
          <p:nvPr/>
        </p:nvSpPr>
        <p:spPr>
          <a:xfrm flipV="1">
            <a:off x="9967066" y="2698599"/>
            <a:ext cx="1" cy="601240"/>
          </a:xfrm>
          <a:prstGeom prst="line">
            <a:avLst/>
          </a:prstGeom>
          <a:ln w="25400">
            <a:solidFill>
              <a:srgbClr val="FF2600"/>
            </a:solidFill>
            <a:miter lim="400000"/>
            <a:tailEnd type="triangle"/>
          </a:ln>
        </p:spPr>
        <p:txBody>
          <a:bodyPr lIns="17854" tIns="17854" rIns="17854" bIns="17854" anchor="ctr"/>
          <a:lstStyle/>
          <a:p>
            <a:pPr>
              <a:defRPr b="0">
                <a:solidFill>
                  <a:srgbClr val="FFFFFF"/>
                </a:solidFill>
                <a:latin typeface="+mn-lt"/>
                <a:ea typeface="+mn-ea"/>
                <a:cs typeface="+mn-cs"/>
                <a:sym typeface="Helvetica Neue Medium"/>
              </a:defRPr>
            </a:pPr>
            <a:endParaRPr sz="1266"/>
          </a:p>
        </p:txBody>
      </p:sp>
      <p:sp>
        <p:nvSpPr>
          <p:cNvPr id="148" name="PAC48 Jeopardy - MesonEx and Very Strange"/>
          <p:cNvSpPr txBox="1"/>
          <p:nvPr/>
        </p:nvSpPr>
        <p:spPr>
          <a:xfrm>
            <a:off x="358634" y="129803"/>
            <a:ext cx="4735469" cy="540923"/>
          </a:xfrm>
          <a:prstGeom prst="rect">
            <a:avLst/>
          </a:prstGeom>
          <a:ln w="3175">
            <a:miter lim="400000"/>
          </a:ln>
          <a:extLst>
            <a:ext uri="{C572A759-6A51-4108-AA02-DFA0A04FC94B}">
              <ma14:wrappingTextBoxFlag xmlns:ma14="http://schemas.microsoft.com/office/mac/drawingml/2011/main" val="1"/>
            </a:ext>
          </a:extLst>
        </p:spPr>
        <p:txBody>
          <a:bodyPr wrap="none" lIns="53565" tIns="53565" rIns="53565" bIns="53565" anchor="ctr">
            <a:spAutoFit/>
          </a:bodyPr>
          <a:lstStyle>
            <a:lvl1pPr algn="just" defTabSz="1168400">
              <a:defRPr sz="4000">
                <a:latin typeface="Gill Sans"/>
                <a:ea typeface="Gill Sans"/>
                <a:cs typeface="Gill Sans"/>
                <a:sym typeface="Gill Sans"/>
              </a:defRPr>
            </a:lvl1pPr>
          </a:lstStyle>
          <a:p>
            <a:r>
              <a:rPr sz="2812" b="1">
                <a:latin typeface="Arial" charset="0"/>
                <a:ea typeface="Arial" charset="0"/>
                <a:cs typeface="Arial" charset="0"/>
              </a:rPr>
              <a:t>MesonEx and Very Strange</a:t>
            </a:r>
          </a:p>
        </p:txBody>
      </p:sp>
      <p:sp>
        <p:nvSpPr>
          <p:cNvPr id="149" name="Future plans…"/>
          <p:cNvSpPr txBox="1"/>
          <p:nvPr/>
        </p:nvSpPr>
        <p:spPr>
          <a:xfrm>
            <a:off x="240928" y="4086190"/>
            <a:ext cx="11710145" cy="1819799"/>
          </a:xfrm>
          <a:prstGeom prst="rect">
            <a:avLst/>
          </a:prstGeom>
          <a:ln w="3175">
            <a:miter lim="400000"/>
          </a:ln>
          <a:extLst>
            <a:ext uri="{C572A759-6A51-4108-AA02-DFA0A04FC94B}">
              <ma14:wrappingTextBoxFlag xmlns:ma14="http://schemas.microsoft.com/office/mac/drawingml/2011/main" val="1"/>
            </a:ext>
          </a:extLst>
        </p:spPr>
        <p:txBody>
          <a:bodyPr lIns="53565" tIns="53565" rIns="53565" bIns="53565" anchor="ctr">
            <a:spAutoFit/>
          </a:bodyPr>
          <a:lstStyle/>
          <a:p>
            <a:pPr algn="just" defTabSz="821502">
              <a:spcBef>
                <a:spcPts val="281"/>
              </a:spcBef>
              <a:defRPr sz="2400">
                <a:latin typeface="Gill Sans"/>
                <a:ea typeface="Gill Sans"/>
                <a:cs typeface="Gill Sans"/>
                <a:sym typeface="Gill Sans"/>
              </a:defRPr>
            </a:pPr>
            <a:r>
              <a:rPr sz="1687" b="1"/>
              <a:t>Future plans</a:t>
            </a:r>
          </a:p>
          <a:p>
            <a:pPr marL="160729" indent="-160729" algn="just" defTabSz="821502">
              <a:spcBef>
                <a:spcPts val="281"/>
              </a:spcBef>
              <a:buSzPct val="100000"/>
              <a:buChar char="•"/>
              <a:defRPr sz="2400" b="0">
                <a:latin typeface="Gill Sans"/>
                <a:ea typeface="Gill Sans"/>
                <a:cs typeface="Gill Sans"/>
                <a:sym typeface="Gill Sans"/>
              </a:defRPr>
            </a:pPr>
            <a:r>
              <a:rPr sz="1687"/>
              <a:t>Good performance of the CLAS12-FT to provide low Q2 electroproduction data</a:t>
            </a:r>
          </a:p>
          <a:p>
            <a:pPr marL="160729" indent="-160729" algn="just" defTabSz="821502">
              <a:spcBef>
                <a:spcPts val="281"/>
              </a:spcBef>
              <a:buSzPct val="100000"/>
              <a:buChar char="•"/>
              <a:defRPr sz="2400" b="0">
                <a:latin typeface="Gill Sans"/>
                <a:ea typeface="Gill Sans"/>
                <a:cs typeface="Gill Sans"/>
                <a:sym typeface="Gill Sans"/>
              </a:defRPr>
            </a:pPr>
            <a:r>
              <a:rPr sz="1687"/>
              <a:t>Clear benefit by collecting the remaining 50% of approved statistics</a:t>
            </a:r>
          </a:p>
          <a:p>
            <a:pPr marL="160729" indent="-160729" algn="just" defTabSz="821502">
              <a:spcBef>
                <a:spcPts val="281"/>
              </a:spcBef>
              <a:buSzPct val="100000"/>
              <a:buChar char="•"/>
              <a:defRPr sz="2400" b="0">
                <a:latin typeface="Gill Sans"/>
                <a:ea typeface="Gill Sans"/>
                <a:cs typeface="Gill Sans"/>
                <a:sym typeface="Gill Sans"/>
              </a:defRPr>
            </a:pPr>
            <a:r>
              <a:rPr sz="1687" b="1"/>
              <a:t>MesonEx: PWA requires high statistics to pin down the tiny signal (~1%) of exotic mesons</a:t>
            </a:r>
          </a:p>
          <a:p>
            <a:pPr marL="160729" indent="-160729" algn="just" defTabSz="821502">
              <a:spcBef>
                <a:spcPts val="281"/>
              </a:spcBef>
              <a:buSzPct val="100000"/>
              <a:buChar char="•"/>
              <a:defRPr sz="2400" b="0">
                <a:latin typeface="Gill Sans"/>
                <a:ea typeface="Gill Sans"/>
                <a:cs typeface="Gill Sans"/>
                <a:sym typeface="Gill Sans"/>
              </a:defRPr>
            </a:pPr>
            <a:r>
              <a:rPr sz="1687"/>
              <a:t>Very Strange: high statistics is needed to study excited cascades and Ω</a:t>
            </a:r>
            <a:r>
              <a:rPr sz="1687" baseline="31999"/>
              <a:t>-</a:t>
            </a:r>
            <a:r>
              <a:rPr sz="1687"/>
              <a:t> that require detection of final states with many particles(kaons)</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536794497"/>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a:xfrm>
            <a:off x="206379" y="966055"/>
            <a:ext cx="11491350" cy="5501281"/>
          </a:xfrm>
        </p:spPr>
        <p:txBody>
          <a:bodyPr>
            <a:normAutofit fontScale="92500"/>
          </a:bodyPr>
          <a:lstStyle/>
          <a:p>
            <a:pPr>
              <a:lnSpc>
                <a:spcPct val="100000"/>
              </a:lnSpc>
            </a:pPr>
            <a:r>
              <a:rPr lang="en-US" b="1" dirty="0"/>
              <a:t>The RG-A science program is broad and rich and addresses several of the most fundamental questions in hadronic physics. </a:t>
            </a:r>
          </a:p>
          <a:p>
            <a:pPr>
              <a:lnSpc>
                <a:spcPct val="100000"/>
              </a:lnSpc>
            </a:pPr>
            <a:endParaRPr lang="en-US" sz="800" b="1" dirty="0"/>
          </a:p>
          <a:p>
            <a:pPr>
              <a:lnSpc>
                <a:spcPct val="100000"/>
              </a:lnSpc>
            </a:pPr>
            <a:r>
              <a:rPr lang="en-US" b="1" dirty="0"/>
              <a:t>We have also designed and optimized </a:t>
            </a:r>
            <a:r>
              <a:rPr lang="en-US" b="1" u="sng" dirty="0"/>
              <a:t>a smart trigger to run successfully all 13 experiments simultaneously</a:t>
            </a:r>
            <a:r>
              <a:rPr lang="en-US" b="1" dirty="0"/>
              <a:t>! </a:t>
            </a:r>
            <a:endParaRPr lang="en-US" b="1" dirty="0" smtClean="0"/>
          </a:p>
          <a:p>
            <a:pPr>
              <a:lnSpc>
                <a:spcPct val="100000"/>
              </a:lnSpc>
            </a:pPr>
            <a:endParaRPr lang="en-US" sz="800" b="1" dirty="0"/>
          </a:p>
          <a:p>
            <a:pPr>
              <a:lnSpc>
                <a:spcPct val="100000"/>
              </a:lnSpc>
            </a:pPr>
            <a:r>
              <a:rPr lang="en-US" b="1" dirty="0" smtClean="0"/>
              <a:t>PAC 48 </a:t>
            </a:r>
            <a:r>
              <a:rPr lang="en-US" b="1" dirty="0"/>
              <a:t>Approved </a:t>
            </a:r>
            <a:r>
              <a:rPr lang="en-US" b="1" dirty="0" smtClean="0"/>
              <a:t>the remaining </a:t>
            </a:r>
            <a:r>
              <a:rPr lang="en-US" b="1" dirty="0"/>
              <a:t>days to fully realize the goals of the RG-A science </a:t>
            </a:r>
            <a:r>
              <a:rPr lang="en-US" b="1" dirty="0" smtClean="0"/>
              <a:t>program</a:t>
            </a:r>
          </a:p>
          <a:p>
            <a:pPr>
              <a:lnSpc>
                <a:spcPct val="100000"/>
              </a:lnSpc>
            </a:pPr>
            <a:endParaRPr lang="en-US" b="1" dirty="0" smtClean="0"/>
          </a:p>
          <a:p>
            <a:pPr>
              <a:lnSpc>
                <a:spcPct val="100000"/>
              </a:lnSpc>
            </a:pPr>
            <a:r>
              <a:rPr lang="en-US" b="1" dirty="0" smtClean="0"/>
              <a:t>Excellent presentations at APS/DNP2020</a:t>
            </a:r>
          </a:p>
          <a:p>
            <a:pPr>
              <a:lnSpc>
                <a:spcPct val="100000"/>
              </a:lnSpc>
            </a:pPr>
            <a:endParaRPr lang="en-US" b="1" dirty="0" smtClean="0"/>
          </a:p>
          <a:p>
            <a:pPr>
              <a:lnSpc>
                <a:spcPct val="100000"/>
              </a:lnSpc>
            </a:pPr>
            <a:r>
              <a:rPr lang="en-US" b="1" dirty="0" smtClean="0"/>
              <a:t>First two physics publications in the final stages of the review </a:t>
            </a:r>
          </a:p>
          <a:p>
            <a:pPr>
              <a:lnSpc>
                <a:spcPct val="100000"/>
              </a:lnSpc>
            </a:pPr>
            <a:endParaRPr lang="en-US" b="1" dirty="0" smtClean="0"/>
          </a:p>
          <a:p>
            <a:pPr>
              <a:lnSpc>
                <a:spcPct val="100000"/>
              </a:lnSpc>
            </a:pPr>
            <a:r>
              <a:rPr lang="en-US" b="1" dirty="0" smtClean="0"/>
              <a:t>Preparation of the phase II publication underway with Focus on CD, Improvement to PID in the FD and understanding the CLAS12 detector efficiency </a:t>
            </a:r>
            <a:endParaRPr lang="en-US" b="1"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24</a:t>
            </a:fld>
            <a:endParaRPr lang="en-US">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692820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THE Experiment</a:t>
            </a:r>
            <a:endParaRPr lang="en-US" sz="3200" dirty="0"/>
          </a:p>
        </p:txBody>
      </p:sp>
      <p:pic>
        <p:nvPicPr>
          <p:cNvPr id="4" name="Picture 3"/>
          <p:cNvPicPr>
            <a:picLocks noChangeAspect="1"/>
          </p:cNvPicPr>
          <p:nvPr/>
        </p:nvPicPr>
        <p:blipFill>
          <a:blip r:embed="rId3"/>
          <a:stretch>
            <a:fillRect/>
          </a:stretch>
        </p:blipFill>
        <p:spPr>
          <a:xfrm>
            <a:off x="475763" y="827551"/>
            <a:ext cx="4213555" cy="280903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764065" y="827551"/>
            <a:ext cx="925253" cy="400110"/>
          </a:xfrm>
          <a:prstGeom prst="rect">
            <a:avLst/>
          </a:prstGeom>
          <a:solidFill>
            <a:srgbClr val="800000"/>
          </a:solidFill>
          <a:ln>
            <a:noFill/>
          </a:ln>
        </p:spPr>
        <p:txBody>
          <a:bodyPr wrap="none" rtlCol="0">
            <a:spAutoFit/>
          </a:bodyPr>
          <a:lstStyle/>
          <a:p>
            <a:pPr defTabSz="457200"/>
            <a:r>
              <a:rPr lang="en-US" sz="2000" i="1">
                <a:solidFill>
                  <a:srgbClr val="FFFF00"/>
                </a:solidFill>
                <a:effectLst>
                  <a:outerShdw blurRad="38100" dist="38100" dir="2700000">
                    <a:srgbClr val="000000"/>
                  </a:outerShdw>
                </a:effectLst>
                <a:latin typeface="Calibri"/>
                <a:cs typeface="Calibri"/>
              </a:rPr>
              <a:t>CLAS</a:t>
            </a:r>
            <a:r>
              <a:rPr lang="en-US" i="1">
                <a:solidFill>
                  <a:srgbClr val="FFFF00"/>
                </a:solidFill>
                <a:effectLst>
                  <a:outerShdw blurRad="38100" dist="38100" dir="2700000">
                    <a:srgbClr val="000000"/>
                  </a:outerShdw>
                </a:effectLst>
                <a:latin typeface="Calibri"/>
                <a:cs typeface="Calibri"/>
              </a:rPr>
              <a:t>12</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
        <p:nvSpPr>
          <p:cNvPr id="12" name="Rectangle 11"/>
          <p:cNvSpPr/>
          <p:nvPr/>
        </p:nvSpPr>
        <p:spPr>
          <a:xfrm>
            <a:off x="8216900" y="5101961"/>
            <a:ext cx="493862" cy="33988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a:spLocks/>
          </p:cNvSpPr>
          <p:nvPr/>
        </p:nvSpPr>
        <p:spPr>
          <a:xfrm flipV="1">
            <a:off x="6451604" y="6448166"/>
            <a:ext cx="282247" cy="13070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911003" y="894773"/>
            <a:ext cx="6861425" cy="2739211"/>
          </a:xfrm>
          <a:prstGeom prst="rect">
            <a:avLst/>
          </a:prstGeom>
          <a:noFill/>
          <a:ln w="38100" cap="flat" cmpd="sng" algn="ctr">
            <a:solidFill>
              <a:srgbClr val="0000FF"/>
            </a:solidFill>
            <a:prstDash val="solid"/>
            <a:round/>
            <a:headEnd type="none" w="med" len="med"/>
            <a:tailEnd type="none" w="med" len="med"/>
          </a:ln>
          <a:effectLst/>
        </p:spPr>
        <p:txBody>
          <a:bodyPr wrap="square" rtlCol="0">
            <a:spAutoFit/>
          </a:bodyPr>
          <a:lstStyle/>
          <a:p>
            <a:r>
              <a:rPr lang="en-US" dirty="0">
                <a:latin typeface="Arial" charset="0"/>
                <a:ea typeface="Arial" charset="0"/>
                <a:cs typeface="Arial" charset="0"/>
              </a:rPr>
              <a:t>RG-A has acquired data in three separate running periods, spring 2018 (126 </a:t>
            </a:r>
            <a:r>
              <a:rPr lang="en-US" dirty="0" err="1">
                <a:latin typeface="Arial" charset="0"/>
                <a:ea typeface="Arial" charset="0"/>
                <a:cs typeface="Arial" charset="0"/>
              </a:rPr>
              <a:t>mC</a:t>
            </a:r>
            <a:r>
              <a:rPr lang="en-US" dirty="0">
                <a:latin typeface="Arial" charset="0"/>
                <a:ea typeface="Arial" charset="0"/>
                <a:cs typeface="Arial" charset="0"/>
              </a:rPr>
              <a:t>), fall 2018 (99 </a:t>
            </a:r>
            <a:r>
              <a:rPr lang="en-US" dirty="0" err="1">
                <a:latin typeface="Arial" charset="0"/>
                <a:ea typeface="Arial" charset="0"/>
                <a:cs typeface="Arial" charset="0"/>
              </a:rPr>
              <a:t>mC</a:t>
            </a:r>
            <a:r>
              <a:rPr lang="en-US" dirty="0">
                <a:latin typeface="Arial" charset="0"/>
                <a:ea typeface="Arial" charset="0"/>
                <a:cs typeface="Arial" charset="0"/>
              </a:rPr>
              <a:t>), and spring 2019 (60 </a:t>
            </a:r>
            <a:r>
              <a:rPr lang="en-US" dirty="0" err="1">
                <a:latin typeface="Arial" charset="0"/>
                <a:ea typeface="Arial" charset="0"/>
                <a:cs typeface="Arial" charset="0"/>
              </a:rPr>
              <a:t>mC</a:t>
            </a:r>
            <a:r>
              <a:rPr lang="en-US" dirty="0">
                <a:latin typeface="Arial" charset="0"/>
                <a:ea typeface="Arial" charset="0"/>
                <a:cs typeface="Arial" charset="0"/>
              </a:rPr>
              <a:t>), with the collected charge amounting to roughly </a:t>
            </a:r>
            <a:r>
              <a:rPr lang="en-US" b="1" dirty="0">
                <a:latin typeface="Arial" charset="0"/>
                <a:ea typeface="Arial" charset="0"/>
                <a:cs typeface="Arial" charset="0"/>
              </a:rPr>
              <a:t>half of the full approved RG-A beam time</a:t>
            </a:r>
            <a:r>
              <a:rPr lang="en-US" dirty="0">
                <a:latin typeface="Arial" charset="0"/>
                <a:ea typeface="Arial" charset="0"/>
                <a:cs typeface="Arial" charset="0"/>
              </a:rPr>
              <a:t>. </a:t>
            </a:r>
            <a:endParaRPr lang="en-US" dirty="0" smtClean="0">
              <a:latin typeface="Arial" charset="0"/>
              <a:ea typeface="Arial" charset="0"/>
              <a:cs typeface="Arial" charset="0"/>
            </a:endParaRPr>
          </a:p>
          <a:p>
            <a:endParaRPr lang="en-US" sz="2000" b="1" dirty="0">
              <a:solidFill>
                <a:srgbClr val="006235"/>
              </a:solidFill>
              <a:latin typeface="Arial" charset="0"/>
              <a:ea typeface="Arial" charset="0"/>
              <a:cs typeface="Arial" charset="0"/>
            </a:endParaRPr>
          </a:p>
          <a:p>
            <a:r>
              <a:rPr lang="en-US" sz="2000" dirty="0" smtClean="0">
                <a:solidFill>
                  <a:srgbClr val="006235"/>
                </a:solidFill>
                <a:latin typeface="Arial" charset="0"/>
                <a:ea typeface="Arial" charset="0"/>
                <a:cs typeface="Arial" charset="0"/>
              </a:rPr>
              <a:t>To </a:t>
            </a:r>
            <a:r>
              <a:rPr lang="en-US" sz="2000" dirty="0">
                <a:solidFill>
                  <a:srgbClr val="006235"/>
                </a:solidFill>
                <a:latin typeface="Arial" charset="0"/>
                <a:ea typeface="Arial" charset="0"/>
                <a:cs typeface="Arial" charset="0"/>
              </a:rPr>
              <a:t>fully realize the goals of the RG-A science program, the full statistics of the approved beam time is  </a:t>
            </a:r>
            <a:r>
              <a:rPr lang="en-US" sz="2000" dirty="0" smtClean="0">
                <a:solidFill>
                  <a:srgbClr val="006235"/>
                </a:solidFill>
                <a:latin typeface="Arial" charset="0"/>
                <a:ea typeface="Arial" charset="0"/>
                <a:cs typeface="Arial" charset="0"/>
              </a:rPr>
              <a:t>required. </a:t>
            </a:r>
            <a:r>
              <a:rPr lang="en-US" sz="2000" b="1" dirty="0" smtClean="0">
                <a:solidFill>
                  <a:srgbClr val="006235"/>
                </a:solidFill>
                <a:latin typeface="Arial" charset="0"/>
                <a:ea typeface="Arial" charset="0"/>
                <a:cs typeface="Arial" charset="0"/>
              </a:rPr>
              <a:t>PAC48 approved the remaining beam time for RG-A maintaining A rating for the Run Group!</a:t>
            </a:r>
            <a:endParaRPr lang="en-US" b="1"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695" y="3706259"/>
            <a:ext cx="9373595" cy="2669632"/>
          </a:xfrm>
          <a:prstGeom prst="rect">
            <a:avLst/>
          </a:prstGeom>
        </p:spPr>
      </p:pic>
      <p:sp>
        <p:nvSpPr>
          <p:cNvPr id="7" name="Rectangle 6"/>
          <p:cNvSpPr/>
          <p:nvPr/>
        </p:nvSpPr>
        <p:spPr>
          <a:xfrm>
            <a:off x="1112399" y="6380431"/>
            <a:ext cx="4872937" cy="338554"/>
          </a:xfrm>
          <a:prstGeom prst="rect">
            <a:avLst/>
          </a:prstGeom>
        </p:spPr>
        <p:txBody>
          <a:bodyPr wrap="none">
            <a:spAutoFit/>
          </a:bodyPr>
          <a:lstStyle/>
          <a:p>
            <a:pPr algn="ctr"/>
            <a:r>
              <a:rPr lang="en-US" sz="1600" dirty="0">
                <a:latin typeface="-apple-system" charset="0"/>
              </a:rPr>
              <a:t>Published in: </a:t>
            </a:r>
            <a:r>
              <a:rPr lang="en-US" sz="1600" i="1" dirty="0" err="1">
                <a:latin typeface="-apple-system" charset="0"/>
              </a:rPr>
              <a:t>Nucl</a:t>
            </a:r>
            <a:r>
              <a:rPr lang="en-US" sz="1600" i="1" dirty="0">
                <a:latin typeface="-apple-system" charset="0"/>
              </a:rPr>
              <a:t>. </a:t>
            </a:r>
            <a:r>
              <a:rPr lang="en-US" sz="1600" i="1" dirty="0" err="1">
                <a:latin typeface="-apple-system" charset="0"/>
              </a:rPr>
              <a:t>Instrum</a:t>
            </a:r>
            <a:r>
              <a:rPr lang="en-US" sz="1600" i="1" dirty="0">
                <a:latin typeface="-apple-system" charset="0"/>
              </a:rPr>
              <a:t>. Meth. A</a:t>
            </a:r>
            <a:r>
              <a:rPr lang="en-US" sz="1600" dirty="0">
                <a:latin typeface="-apple-system" charset="0"/>
              </a:rPr>
              <a:t> 959, 163419 (2020)</a:t>
            </a:r>
            <a:endParaRPr lang="en-US" sz="1600" b="0" i="0" u="none" strike="noStrike" dirty="0">
              <a:effectLst/>
              <a:latin typeface="-apple-system" charset="0"/>
            </a:endParaRPr>
          </a:p>
        </p:txBody>
      </p:sp>
    </p:spTree>
    <p:extLst>
      <p:ext uri="{BB962C8B-B14F-4D97-AF65-F5344CB8AC3E}">
        <p14:creationId xmlns:p14="http://schemas.microsoft.com/office/powerpoint/2010/main" val="1511055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Experiment</a:t>
            </a:r>
            <a:endParaRPr lang="en-US" sz="32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4</a:t>
            </a:fld>
            <a:endParaRPr lang="en-US">
              <a:solidFill>
                <a:srgbClr val="000000"/>
              </a:solidFill>
            </a:endParaRPr>
          </a:p>
        </p:txBody>
      </p:sp>
      <p:pic>
        <p:nvPicPr>
          <p:cNvPr id="5" name="Picture 4">
            <a:extLst>
              <a:ext uri="{FF2B5EF4-FFF2-40B4-BE49-F238E27FC236}">
                <a16:creationId xmlns:a16="http://schemas.microsoft.com/office/drawing/2014/main" xmlns="" id="{AB98EF7C-3B45-DA48-9B86-439A40A0BF75}"/>
              </a:ext>
            </a:extLst>
          </p:cNvPr>
          <p:cNvPicPr>
            <a:picLocks noChangeAspect="1"/>
          </p:cNvPicPr>
          <p:nvPr/>
        </p:nvPicPr>
        <p:blipFill rotWithShape="1">
          <a:blip r:embed="rId2"/>
          <a:srcRect t="14179"/>
          <a:stretch/>
        </p:blipFill>
        <p:spPr>
          <a:xfrm>
            <a:off x="872122" y="2793586"/>
            <a:ext cx="5752978" cy="1196908"/>
          </a:xfrm>
          <a:prstGeom prst="rect">
            <a:avLst/>
          </a:prstGeom>
        </p:spPr>
      </p:pic>
      <p:pic>
        <p:nvPicPr>
          <p:cNvPr id="6" name="Content Placeholder 5"/>
          <p:cNvPicPr>
            <a:picLocks noChangeAspect="1"/>
          </p:cNvPicPr>
          <p:nvPr/>
        </p:nvPicPr>
        <p:blipFill rotWithShape="1">
          <a:blip r:embed="rId3">
            <a:extLst>
              <a:ext uri="{28A0092B-C50C-407E-A947-70E740481C1C}">
                <a14:useLocalDpi xmlns:a14="http://schemas.microsoft.com/office/drawing/2010/main" val="0"/>
              </a:ext>
            </a:extLst>
          </a:blip>
          <a:srcRect t="35469" b="-1"/>
          <a:stretch/>
        </p:blipFill>
        <p:spPr>
          <a:xfrm>
            <a:off x="578725" y="1347498"/>
            <a:ext cx="6339773" cy="1272361"/>
          </a:xfrm>
          <a:prstGeom prst="rect">
            <a:avLst/>
          </a:prstGeom>
        </p:spPr>
      </p:pic>
      <p:sp>
        <p:nvSpPr>
          <p:cNvPr id="7" name="TextBox 6"/>
          <p:cNvSpPr txBox="1"/>
          <p:nvPr/>
        </p:nvSpPr>
        <p:spPr>
          <a:xfrm>
            <a:off x="1096262" y="1900465"/>
            <a:ext cx="553357" cy="323165"/>
          </a:xfrm>
          <a:prstGeom prst="rect">
            <a:avLst/>
          </a:prstGeom>
          <a:solidFill>
            <a:srgbClr val="FF0000"/>
          </a:solidFill>
          <a:ln>
            <a:solidFill>
              <a:srgbClr val="FF0000"/>
            </a:solidFill>
          </a:ln>
        </p:spPr>
        <p:txBody>
          <a:bodyPr wrap="none" rtlCol="0">
            <a:spAutoFit/>
          </a:bodyPr>
          <a:lstStyle/>
          <a:p>
            <a:r>
              <a:rPr lang="en-US" sz="750" b="1">
                <a:solidFill>
                  <a:prstClr val="white"/>
                </a:solidFill>
                <a:latin typeface="Calibri" panose="020F0502020204030204" pitchFamily="34" charset="0"/>
                <a:cs typeface="Calibri" panose="020F0502020204030204" pitchFamily="34" charset="0"/>
              </a:rPr>
              <a:t>Machine </a:t>
            </a:r>
          </a:p>
          <a:p>
            <a:r>
              <a:rPr lang="en-US" sz="750" b="1">
                <a:solidFill>
                  <a:prstClr val="white"/>
                </a:solidFill>
                <a:latin typeface="Calibri" panose="020F0502020204030204" pitchFamily="34" charset="0"/>
                <a:cs typeface="Calibri" panose="020F0502020204030204" pitchFamily="34" charset="0"/>
              </a:rPr>
              <a:t>retuning</a:t>
            </a:r>
          </a:p>
        </p:txBody>
      </p:sp>
      <p:sp>
        <p:nvSpPr>
          <p:cNvPr id="8" name="TextBox 7"/>
          <p:cNvSpPr txBox="1"/>
          <p:nvPr/>
        </p:nvSpPr>
        <p:spPr>
          <a:xfrm>
            <a:off x="3184515" y="1957617"/>
            <a:ext cx="912429" cy="230832"/>
          </a:xfrm>
          <a:prstGeom prst="rect">
            <a:avLst/>
          </a:prstGeom>
          <a:solidFill>
            <a:srgbClr val="FF0000"/>
          </a:solidFill>
          <a:ln>
            <a:solidFill>
              <a:srgbClr val="FF0000"/>
            </a:solidFill>
          </a:ln>
        </p:spPr>
        <p:txBody>
          <a:bodyPr wrap="none" rtlCol="0">
            <a:spAutoFit/>
          </a:bodyPr>
          <a:lstStyle/>
          <a:p>
            <a:r>
              <a:rPr lang="en-US" sz="900" b="1">
                <a:solidFill>
                  <a:prstClr val="white"/>
                </a:solidFill>
                <a:latin typeface="Calibri" panose="020F0502020204030204" pitchFamily="34" charset="0"/>
                <a:cs typeface="Calibri" panose="020F0502020204030204" pitchFamily="34" charset="0"/>
              </a:rPr>
              <a:t>Machine Down</a:t>
            </a:r>
          </a:p>
        </p:txBody>
      </p:sp>
      <p:cxnSp>
        <p:nvCxnSpPr>
          <p:cNvPr id="9" name="Straight Arrow Connector 8"/>
          <p:cNvCxnSpPr/>
          <p:nvPr/>
        </p:nvCxnSpPr>
        <p:spPr>
          <a:xfrm flipH="1">
            <a:off x="3549479" y="2071914"/>
            <a:ext cx="13063" cy="4338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29500" y="1454725"/>
            <a:ext cx="1276603" cy="553998"/>
          </a:xfrm>
          <a:prstGeom prst="rect">
            <a:avLst/>
          </a:prstGeom>
          <a:solidFill>
            <a:srgbClr val="92D050"/>
          </a:solidFill>
        </p:spPr>
        <p:txBody>
          <a:bodyPr wrap="square" rtlCol="0">
            <a:spAutoFit/>
          </a:bodyPr>
          <a:lstStyle/>
          <a:p>
            <a:r>
              <a:rPr lang="en-US" sz="750" b="1">
                <a:solidFill>
                  <a:prstClr val="black"/>
                </a:solidFill>
              </a:rPr>
              <a:t>Completed detector setting</a:t>
            </a:r>
          </a:p>
          <a:p>
            <a:r>
              <a:rPr lang="en-US" sz="750" b="1">
                <a:solidFill>
                  <a:prstClr val="black"/>
                </a:solidFill>
              </a:rPr>
              <a:t>Start 10.6 GeV RGA data taking</a:t>
            </a:r>
          </a:p>
        </p:txBody>
      </p:sp>
      <p:cxnSp>
        <p:nvCxnSpPr>
          <p:cNvPr id="11" name="Straight Arrow Connector 10"/>
          <p:cNvCxnSpPr/>
          <p:nvPr/>
        </p:nvCxnSpPr>
        <p:spPr>
          <a:xfrm rot="5400000">
            <a:off x="1154309" y="2386239"/>
            <a:ext cx="285749" cy="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26381" y="1614716"/>
            <a:ext cx="702436" cy="276999"/>
          </a:xfrm>
          <a:prstGeom prst="rect">
            <a:avLst/>
          </a:prstGeom>
          <a:solidFill>
            <a:srgbClr val="FFFF00"/>
          </a:solidFill>
          <a:ln>
            <a:solidFill>
              <a:schemeClr val="tx1"/>
            </a:solidFill>
          </a:ln>
        </p:spPr>
        <p:txBody>
          <a:bodyPr wrap="none" rtlCol="0">
            <a:spAutoFit/>
          </a:bodyPr>
          <a:lstStyle/>
          <a:p>
            <a:r>
              <a:rPr lang="en-US" sz="1200">
                <a:latin typeface="Calibri"/>
                <a:cs typeface="Calibri"/>
              </a:rPr>
              <a:t>~</a:t>
            </a:r>
            <a:r>
              <a:rPr lang="en-US" sz="1200" smtClean="0">
                <a:latin typeface="Calibri"/>
                <a:cs typeface="Calibri"/>
              </a:rPr>
              <a:t>126mC</a:t>
            </a:r>
            <a:endParaRPr lang="en-US" sz="1200">
              <a:latin typeface="Calibri"/>
              <a:cs typeface="Calibri"/>
            </a:endParaRPr>
          </a:p>
        </p:txBody>
      </p:sp>
      <p:sp>
        <p:nvSpPr>
          <p:cNvPr id="13" name="TextBox 12"/>
          <p:cNvSpPr txBox="1"/>
          <p:nvPr/>
        </p:nvSpPr>
        <p:spPr>
          <a:xfrm>
            <a:off x="5112579" y="4985760"/>
            <a:ext cx="1972007" cy="738664"/>
          </a:xfrm>
          <a:prstGeom prst="rect">
            <a:avLst/>
          </a:prstGeom>
          <a:solidFill>
            <a:srgbClr val="006235"/>
          </a:solidFill>
          <a:ln>
            <a:solidFill>
              <a:srgbClr val="000000"/>
            </a:solidFill>
          </a:ln>
        </p:spPr>
        <p:txBody>
          <a:bodyPr wrap="square" rtlCol="0">
            <a:spAutoFit/>
          </a:bodyPr>
          <a:lstStyle/>
          <a:p>
            <a:r>
              <a:rPr lang="en-US" sz="1400" b="1" dirty="0">
                <a:solidFill>
                  <a:schemeClr val="bg1"/>
                </a:solidFill>
                <a:latin typeface="Arial" charset="0"/>
                <a:ea typeface="Arial" charset="0"/>
                <a:cs typeface="Arial" charset="0"/>
              </a:rPr>
              <a:t>Sum:  Q ~ 300mC</a:t>
            </a:r>
          </a:p>
          <a:p>
            <a:r>
              <a:rPr lang="en-US" sz="1400" b="1" dirty="0">
                <a:solidFill>
                  <a:schemeClr val="bg1"/>
                </a:solidFill>
                <a:latin typeface="Arial" charset="0"/>
                <a:ea typeface="Arial" charset="0"/>
                <a:cs typeface="Arial" charset="0"/>
              </a:rPr>
              <a:t> Expect total: 648mC</a:t>
            </a:r>
          </a:p>
          <a:p>
            <a:r>
              <a:rPr lang="en-US" sz="1400" b="1" dirty="0">
                <a:solidFill>
                  <a:schemeClr val="bg1"/>
                </a:solidFill>
                <a:latin typeface="Arial" charset="0"/>
                <a:ea typeface="Arial" charset="0"/>
                <a:cs typeface="Arial" charset="0"/>
              </a:rPr>
              <a:t> Q/</a:t>
            </a:r>
            <a:r>
              <a:rPr lang="en-US" sz="1400" b="1" dirty="0" err="1">
                <a:solidFill>
                  <a:schemeClr val="bg1"/>
                </a:solidFill>
                <a:latin typeface="Arial" charset="0"/>
                <a:ea typeface="Arial" charset="0"/>
                <a:cs typeface="Arial" charset="0"/>
              </a:rPr>
              <a:t>Q</a:t>
            </a:r>
            <a:r>
              <a:rPr lang="en-US" sz="1400" b="1" baseline="-25000" dirty="0" err="1">
                <a:solidFill>
                  <a:schemeClr val="bg1"/>
                </a:solidFill>
                <a:latin typeface="Arial" charset="0"/>
                <a:ea typeface="Arial" charset="0"/>
                <a:cs typeface="Arial" charset="0"/>
              </a:rPr>
              <a:t>tot</a:t>
            </a:r>
            <a:r>
              <a:rPr lang="en-US" sz="1400" b="1" dirty="0">
                <a:solidFill>
                  <a:schemeClr val="bg1"/>
                </a:solidFill>
                <a:latin typeface="Arial" charset="0"/>
                <a:ea typeface="Arial" charset="0"/>
                <a:cs typeface="Arial" charset="0"/>
              </a:rPr>
              <a:t>~ 46%</a:t>
            </a:r>
          </a:p>
        </p:txBody>
      </p:sp>
      <p:sp>
        <p:nvSpPr>
          <p:cNvPr id="14" name="TextBox 13"/>
          <p:cNvSpPr txBox="1"/>
          <p:nvPr/>
        </p:nvSpPr>
        <p:spPr>
          <a:xfrm>
            <a:off x="6399176" y="3352270"/>
            <a:ext cx="623889" cy="276999"/>
          </a:xfrm>
          <a:prstGeom prst="rect">
            <a:avLst/>
          </a:prstGeom>
          <a:solidFill>
            <a:srgbClr val="FFFF00"/>
          </a:solidFill>
          <a:ln>
            <a:solidFill>
              <a:srgbClr val="000000"/>
            </a:solidFill>
          </a:ln>
        </p:spPr>
        <p:txBody>
          <a:bodyPr wrap="none" rtlCol="0">
            <a:spAutoFit/>
          </a:bodyPr>
          <a:lstStyle/>
          <a:p>
            <a:r>
              <a:rPr lang="en-US" sz="1200" smtClean="0">
                <a:latin typeface="Calibri"/>
                <a:cs typeface="Calibri"/>
              </a:rPr>
              <a:t>~99mC</a:t>
            </a:r>
            <a:endParaRPr lang="en-US" sz="1200">
              <a:latin typeface="Calibri"/>
              <a:cs typeface="Calibri"/>
            </a:endParaRPr>
          </a:p>
        </p:txBody>
      </p:sp>
      <p:sp>
        <p:nvSpPr>
          <p:cNvPr id="15" name="TextBox 14"/>
          <p:cNvSpPr txBox="1"/>
          <p:nvPr/>
        </p:nvSpPr>
        <p:spPr>
          <a:xfrm>
            <a:off x="3187583" y="1444750"/>
            <a:ext cx="814647" cy="248209"/>
          </a:xfrm>
          <a:prstGeom prst="rect">
            <a:avLst/>
          </a:prstGeom>
          <a:noFill/>
        </p:spPr>
        <p:txBody>
          <a:bodyPr wrap="none" rtlCol="0">
            <a:spAutoFit/>
          </a:bodyPr>
          <a:lstStyle/>
          <a:p>
            <a:r>
              <a:rPr lang="en-US" sz="1013" b="1">
                <a:solidFill>
                  <a:srgbClr val="006235"/>
                </a:solidFill>
                <a:latin typeface="Calibri"/>
                <a:cs typeface="Calibri"/>
              </a:rPr>
              <a:t>Spring 2018</a:t>
            </a:r>
          </a:p>
        </p:txBody>
      </p:sp>
      <p:sp>
        <p:nvSpPr>
          <p:cNvPr id="16" name="TextBox 15"/>
          <p:cNvSpPr txBox="1"/>
          <p:nvPr/>
        </p:nvSpPr>
        <p:spPr>
          <a:xfrm>
            <a:off x="3277082" y="2677808"/>
            <a:ext cx="663964" cy="248209"/>
          </a:xfrm>
          <a:prstGeom prst="rect">
            <a:avLst/>
          </a:prstGeom>
          <a:noFill/>
        </p:spPr>
        <p:txBody>
          <a:bodyPr wrap="none" rtlCol="0">
            <a:spAutoFit/>
          </a:bodyPr>
          <a:lstStyle/>
          <a:p>
            <a:r>
              <a:rPr lang="en-US" sz="1013" b="1">
                <a:solidFill>
                  <a:srgbClr val="006235"/>
                </a:solidFill>
                <a:latin typeface="Calibri"/>
                <a:cs typeface="Calibri"/>
              </a:rPr>
              <a:t>Fall 2018</a:t>
            </a:r>
          </a:p>
        </p:txBody>
      </p:sp>
      <p:sp>
        <p:nvSpPr>
          <p:cNvPr id="17" name="TextBox 16">
            <a:extLst>
              <a:ext uri="{FF2B5EF4-FFF2-40B4-BE49-F238E27FC236}">
                <a16:creationId xmlns:a16="http://schemas.microsoft.com/office/drawing/2014/main" xmlns="" id="{F25F4153-9E9B-344A-9370-C9B12E90B839}"/>
              </a:ext>
            </a:extLst>
          </p:cNvPr>
          <p:cNvSpPr txBox="1"/>
          <p:nvPr/>
        </p:nvSpPr>
        <p:spPr>
          <a:xfrm>
            <a:off x="3282297" y="4009963"/>
            <a:ext cx="814647" cy="248209"/>
          </a:xfrm>
          <a:prstGeom prst="rect">
            <a:avLst/>
          </a:prstGeom>
          <a:noFill/>
        </p:spPr>
        <p:txBody>
          <a:bodyPr wrap="none" rtlCol="0">
            <a:spAutoFit/>
          </a:bodyPr>
          <a:lstStyle/>
          <a:p>
            <a:r>
              <a:rPr lang="en-US" sz="1013" b="1">
                <a:solidFill>
                  <a:srgbClr val="006235"/>
                </a:solidFill>
                <a:latin typeface="Calibri"/>
                <a:cs typeface="Calibri"/>
              </a:rPr>
              <a:t>Spring 2019</a:t>
            </a:r>
          </a:p>
        </p:txBody>
      </p:sp>
      <p:sp>
        <p:nvSpPr>
          <p:cNvPr id="18" name="TextBox 17">
            <a:extLst>
              <a:ext uri="{FF2B5EF4-FFF2-40B4-BE49-F238E27FC236}">
                <a16:creationId xmlns:a16="http://schemas.microsoft.com/office/drawing/2014/main" xmlns="" id="{463FD2CB-B1F2-E346-BD4C-F1702D860ADA}"/>
              </a:ext>
            </a:extLst>
          </p:cNvPr>
          <p:cNvSpPr txBox="1"/>
          <p:nvPr/>
        </p:nvSpPr>
        <p:spPr>
          <a:xfrm>
            <a:off x="1322246" y="2705048"/>
            <a:ext cx="507255" cy="276999"/>
          </a:xfrm>
          <a:prstGeom prst="rect">
            <a:avLst/>
          </a:prstGeom>
          <a:solidFill>
            <a:srgbClr val="FFFF00"/>
          </a:solidFill>
        </p:spPr>
        <p:txBody>
          <a:bodyPr wrap="none" rtlCol="0">
            <a:spAutoFit/>
          </a:bodyPr>
          <a:lstStyle/>
          <a:p>
            <a:r>
              <a:rPr lang="en-US" sz="1200" b="1">
                <a:latin typeface="Calibri" panose="020F0502020204030204" pitchFamily="34" charset="0"/>
                <a:cs typeface="Calibri" panose="020F0502020204030204" pitchFamily="34" charset="0"/>
              </a:rPr>
              <a:t>RG-A</a:t>
            </a:r>
          </a:p>
        </p:txBody>
      </p:sp>
      <p:sp>
        <p:nvSpPr>
          <p:cNvPr id="19" name="TextBox 18">
            <a:extLst>
              <a:ext uri="{FF2B5EF4-FFF2-40B4-BE49-F238E27FC236}">
                <a16:creationId xmlns:a16="http://schemas.microsoft.com/office/drawing/2014/main" xmlns="" id="{6DD87732-0357-E940-9CB6-A87D6CA48B58}"/>
              </a:ext>
            </a:extLst>
          </p:cNvPr>
          <p:cNvSpPr txBox="1"/>
          <p:nvPr/>
        </p:nvSpPr>
        <p:spPr>
          <a:xfrm>
            <a:off x="1322245" y="1332125"/>
            <a:ext cx="507255" cy="276999"/>
          </a:xfrm>
          <a:prstGeom prst="rect">
            <a:avLst/>
          </a:prstGeom>
          <a:solidFill>
            <a:srgbClr val="FFFF00"/>
          </a:solidFill>
        </p:spPr>
        <p:txBody>
          <a:bodyPr wrap="none" rtlCol="0">
            <a:spAutoFit/>
          </a:bodyPr>
          <a:lstStyle/>
          <a:p>
            <a:r>
              <a:rPr lang="en-US" sz="1200" b="1">
                <a:latin typeface="Calibri" panose="020F0502020204030204" pitchFamily="34" charset="0"/>
                <a:cs typeface="Calibri" panose="020F0502020204030204" pitchFamily="34" charset="0"/>
              </a:rPr>
              <a:t>RG-A</a:t>
            </a:r>
          </a:p>
        </p:txBody>
      </p:sp>
      <p:sp>
        <p:nvSpPr>
          <p:cNvPr id="20" name="TextBox 19">
            <a:extLst>
              <a:ext uri="{FF2B5EF4-FFF2-40B4-BE49-F238E27FC236}">
                <a16:creationId xmlns:a16="http://schemas.microsoft.com/office/drawing/2014/main" xmlns="" id="{D540656F-1F74-E145-82CB-71D2A7AEBA3D}"/>
              </a:ext>
            </a:extLst>
          </p:cNvPr>
          <p:cNvSpPr txBox="1"/>
          <p:nvPr/>
        </p:nvSpPr>
        <p:spPr>
          <a:xfrm>
            <a:off x="4140420" y="4027563"/>
            <a:ext cx="880369" cy="276999"/>
          </a:xfrm>
          <a:prstGeom prst="rect">
            <a:avLst/>
          </a:prstGeom>
          <a:noFill/>
        </p:spPr>
        <p:txBody>
          <a:bodyPr wrap="none" rtlCol="0">
            <a:spAutoFit/>
          </a:bodyPr>
          <a:lstStyle/>
          <a:p>
            <a:r>
              <a:rPr lang="en-US" sz="1200" b="1">
                <a:latin typeface="Calibri" panose="020F0502020204030204" pitchFamily="34" charset="0"/>
                <a:cs typeface="Calibri" panose="020F0502020204030204" pitchFamily="34" charset="0"/>
              </a:rPr>
              <a:t>E=10.2GeV</a:t>
            </a:r>
          </a:p>
        </p:txBody>
      </p:sp>
      <p:pic>
        <p:nvPicPr>
          <p:cNvPr id="21" name="Picture 20">
            <a:extLst>
              <a:ext uri="{FF2B5EF4-FFF2-40B4-BE49-F238E27FC236}">
                <a16:creationId xmlns:a16="http://schemas.microsoft.com/office/drawing/2014/main" xmlns="" id="{395D5CFC-DDCC-6947-8A76-C9E37B7C0706}"/>
              </a:ext>
            </a:extLst>
          </p:cNvPr>
          <p:cNvPicPr>
            <a:picLocks noChangeAspect="1"/>
          </p:cNvPicPr>
          <p:nvPr/>
        </p:nvPicPr>
        <p:blipFill>
          <a:blip r:embed="rId4"/>
          <a:stretch>
            <a:fillRect/>
          </a:stretch>
        </p:blipFill>
        <p:spPr>
          <a:xfrm>
            <a:off x="997415" y="4350951"/>
            <a:ext cx="3914639" cy="1187469"/>
          </a:xfrm>
          <a:prstGeom prst="rect">
            <a:avLst/>
          </a:prstGeom>
        </p:spPr>
      </p:pic>
      <p:sp>
        <p:nvSpPr>
          <p:cNvPr id="22" name="TextBox 21">
            <a:extLst>
              <a:ext uri="{FF2B5EF4-FFF2-40B4-BE49-F238E27FC236}">
                <a16:creationId xmlns:a16="http://schemas.microsoft.com/office/drawing/2014/main" xmlns="" id="{960E9D4A-3495-9D4B-9703-DAC6D9D3BD9E}"/>
              </a:ext>
            </a:extLst>
          </p:cNvPr>
          <p:cNvSpPr txBox="1"/>
          <p:nvPr/>
        </p:nvSpPr>
        <p:spPr>
          <a:xfrm>
            <a:off x="1355774" y="4082744"/>
            <a:ext cx="507255" cy="276999"/>
          </a:xfrm>
          <a:prstGeom prst="rect">
            <a:avLst/>
          </a:prstGeom>
          <a:solidFill>
            <a:srgbClr val="FFFF00"/>
          </a:solidFill>
        </p:spPr>
        <p:txBody>
          <a:bodyPr wrap="none" rtlCol="0">
            <a:spAutoFit/>
          </a:bodyPr>
          <a:lstStyle/>
          <a:p>
            <a:r>
              <a:rPr lang="en-US" sz="1200" b="1">
                <a:latin typeface="Calibri" panose="020F0502020204030204" pitchFamily="34" charset="0"/>
                <a:cs typeface="Calibri" panose="020F0502020204030204" pitchFamily="34" charset="0"/>
              </a:rPr>
              <a:t>RG-A</a:t>
            </a:r>
          </a:p>
        </p:txBody>
      </p:sp>
      <p:sp>
        <p:nvSpPr>
          <p:cNvPr id="23" name="TextBox 22">
            <a:extLst>
              <a:ext uri="{FF2B5EF4-FFF2-40B4-BE49-F238E27FC236}">
                <a16:creationId xmlns:a16="http://schemas.microsoft.com/office/drawing/2014/main" xmlns="" id="{B00333E6-F1F1-5641-8953-22F2A4C51F8E}"/>
              </a:ext>
            </a:extLst>
          </p:cNvPr>
          <p:cNvSpPr txBox="1"/>
          <p:nvPr/>
        </p:nvSpPr>
        <p:spPr>
          <a:xfrm>
            <a:off x="5112579" y="4499930"/>
            <a:ext cx="546945" cy="276999"/>
          </a:xfrm>
          <a:prstGeom prst="rect">
            <a:avLst/>
          </a:prstGeom>
          <a:solidFill>
            <a:srgbClr val="FFFF00"/>
          </a:solidFill>
          <a:ln>
            <a:solidFill>
              <a:srgbClr val="000000"/>
            </a:solidFill>
          </a:ln>
        </p:spPr>
        <p:txBody>
          <a:bodyPr wrap="none" rtlCol="0">
            <a:spAutoFit/>
          </a:bodyPr>
          <a:lstStyle/>
          <a:p>
            <a:r>
              <a:rPr lang="en-US" sz="1200" smtClean="0">
                <a:latin typeface="Calibri"/>
                <a:cs typeface="Calibri"/>
              </a:rPr>
              <a:t>60mC</a:t>
            </a:r>
            <a:endParaRPr lang="en-US" sz="1200">
              <a:latin typeface="Calibri"/>
              <a:cs typeface="Calibri"/>
            </a:endParaRPr>
          </a:p>
        </p:txBody>
      </p:sp>
      <p:sp>
        <p:nvSpPr>
          <p:cNvPr id="24" name="TextBox 23">
            <a:extLst>
              <a:ext uri="{FF2B5EF4-FFF2-40B4-BE49-F238E27FC236}">
                <a16:creationId xmlns:a16="http://schemas.microsoft.com/office/drawing/2014/main" xmlns="" id="{90AA0AED-F95F-6443-9ADF-317B09692A17}"/>
              </a:ext>
            </a:extLst>
          </p:cNvPr>
          <p:cNvSpPr txBox="1"/>
          <p:nvPr/>
        </p:nvSpPr>
        <p:spPr>
          <a:xfrm>
            <a:off x="4140421" y="2606549"/>
            <a:ext cx="880369" cy="276999"/>
          </a:xfrm>
          <a:prstGeom prst="rect">
            <a:avLst/>
          </a:prstGeom>
          <a:noFill/>
        </p:spPr>
        <p:txBody>
          <a:bodyPr wrap="none" rtlCol="0">
            <a:spAutoFit/>
          </a:bodyPr>
          <a:lstStyle/>
          <a:p>
            <a:r>
              <a:rPr lang="en-US" sz="1200" b="1">
                <a:latin typeface="Calibri" panose="020F0502020204030204" pitchFamily="34" charset="0"/>
                <a:cs typeface="Calibri" panose="020F0502020204030204" pitchFamily="34" charset="0"/>
              </a:rPr>
              <a:t>E=10.6GeV</a:t>
            </a:r>
          </a:p>
        </p:txBody>
      </p:sp>
      <p:sp>
        <p:nvSpPr>
          <p:cNvPr id="25" name="TextBox 24"/>
          <p:cNvSpPr txBox="1"/>
          <p:nvPr/>
        </p:nvSpPr>
        <p:spPr>
          <a:xfrm>
            <a:off x="7533571" y="2099378"/>
            <a:ext cx="4099041" cy="2585323"/>
          </a:xfrm>
          <a:prstGeom prst="rect">
            <a:avLst/>
          </a:prstGeom>
          <a:noFill/>
          <a:ln>
            <a:solidFill>
              <a:schemeClr val="tx1"/>
            </a:solidFill>
          </a:ln>
        </p:spPr>
        <p:txBody>
          <a:bodyPr wrap="square" rtlCol="0">
            <a:spAutoFit/>
          </a:bodyPr>
          <a:lstStyle/>
          <a:p>
            <a:r>
              <a:rPr lang="en-US" b="1" smtClean="0">
                <a:latin typeface="Arial" charset="0"/>
                <a:ea typeface="Arial" charset="0"/>
                <a:cs typeface="Arial" charset="0"/>
              </a:rPr>
              <a:t>RGA </a:t>
            </a:r>
            <a:r>
              <a:rPr lang="mr-IN" b="1" smtClean="0">
                <a:latin typeface="Arial" charset="0"/>
                <a:ea typeface="Arial" charset="0"/>
                <a:cs typeface="Arial" charset="0"/>
              </a:rPr>
              <a:t>–</a:t>
            </a:r>
            <a:r>
              <a:rPr lang="en-US" b="1" smtClean="0">
                <a:latin typeface="Arial" charset="0"/>
                <a:ea typeface="Arial" charset="0"/>
                <a:cs typeface="Arial" charset="0"/>
              </a:rPr>
              <a:t> Fall 2018</a:t>
            </a:r>
            <a:r>
              <a:rPr lang="en-US" smtClean="0">
                <a:latin typeface="Arial" charset="0"/>
                <a:ea typeface="Arial" charset="0"/>
                <a:cs typeface="Arial" charset="0"/>
              </a:rPr>
              <a:t>: Data processing completed</a:t>
            </a:r>
          </a:p>
          <a:p>
            <a:endParaRPr lang="en-US">
              <a:latin typeface="Arial" charset="0"/>
              <a:ea typeface="Arial" charset="0"/>
              <a:cs typeface="Arial" charset="0"/>
            </a:endParaRPr>
          </a:p>
          <a:p>
            <a:r>
              <a:rPr lang="en-US" b="1">
                <a:latin typeface="Arial" charset="0"/>
                <a:ea typeface="Arial" charset="0"/>
                <a:cs typeface="Arial" charset="0"/>
              </a:rPr>
              <a:t>RGA </a:t>
            </a:r>
            <a:r>
              <a:rPr lang="mr-IN" b="1">
                <a:latin typeface="Arial" charset="0"/>
                <a:ea typeface="Arial" charset="0"/>
                <a:cs typeface="Arial" charset="0"/>
              </a:rPr>
              <a:t>–</a:t>
            </a:r>
            <a:r>
              <a:rPr lang="en-US" b="1">
                <a:latin typeface="Arial" charset="0"/>
                <a:ea typeface="Arial" charset="0"/>
                <a:cs typeface="Arial" charset="0"/>
              </a:rPr>
              <a:t> </a:t>
            </a:r>
            <a:r>
              <a:rPr lang="en-US" b="1" smtClean="0">
                <a:latin typeface="Arial" charset="0"/>
                <a:ea typeface="Arial" charset="0"/>
                <a:cs typeface="Arial" charset="0"/>
              </a:rPr>
              <a:t>Spring2019</a:t>
            </a:r>
            <a:r>
              <a:rPr lang="en-US" smtClean="0">
                <a:latin typeface="Arial" charset="0"/>
                <a:ea typeface="Arial" charset="0"/>
                <a:cs typeface="Arial" charset="0"/>
              </a:rPr>
              <a:t>: Data calibration completed, </a:t>
            </a:r>
            <a:r>
              <a:rPr lang="en-US">
                <a:latin typeface="Arial" charset="0"/>
                <a:ea typeface="Arial" charset="0"/>
                <a:cs typeface="Arial" charset="0"/>
              </a:rPr>
              <a:t>p</a:t>
            </a:r>
            <a:r>
              <a:rPr lang="en-US" smtClean="0">
                <a:latin typeface="Arial" charset="0"/>
                <a:ea typeface="Arial" charset="0"/>
                <a:cs typeface="Arial" charset="0"/>
              </a:rPr>
              <a:t>ass1 review scheduled for December 2, 2020</a:t>
            </a:r>
          </a:p>
          <a:p>
            <a:endParaRPr lang="en-US">
              <a:latin typeface="Arial" charset="0"/>
              <a:ea typeface="Arial" charset="0"/>
              <a:cs typeface="Arial" charset="0"/>
            </a:endParaRPr>
          </a:p>
          <a:p>
            <a:r>
              <a:rPr lang="en-US" b="1">
                <a:latin typeface="Arial" charset="0"/>
                <a:ea typeface="Arial" charset="0"/>
                <a:cs typeface="Arial" charset="0"/>
              </a:rPr>
              <a:t>RGA </a:t>
            </a:r>
            <a:r>
              <a:rPr lang="mr-IN" b="1">
                <a:latin typeface="Arial" charset="0"/>
                <a:ea typeface="Arial" charset="0"/>
                <a:cs typeface="Arial" charset="0"/>
              </a:rPr>
              <a:t>–</a:t>
            </a:r>
            <a:r>
              <a:rPr lang="en-US" b="1">
                <a:latin typeface="Arial" charset="0"/>
                <a:ea typeface="Arial" charset="0"/>
                <a:cs typeface="Arial" charset="0"/>
              </a:rPr>
              <a:t> </a:t>
            </a:r>
            <a:r>
              <a:rPr lang="en-US" b="1" smtClean="0">
                <a:latin typeface="Arial" charset="0"/>
                <a:ea typeface="Arial" charset="0"/>
                <a:cs typeface="Arial" charset="0"/>
              </a:rPr>
              <a:t>Spring 2018</a:t>
            </a:r>
            <a:r>
              <a:rPr lang="en-US">
                <a:latin typeface="Arial" charset="0"/>
                <a:ea typeface="Arial" charset="0"/>
                <a:cs typeface="Arial" charset="0"/>
              </a:rPr>
              <a:t>: Data c</a:t>
            </a:r>
            <a:r>
              <a:rPr lang="en-US" smtClean="0">
                <a:latin typeface="Arial" charset="0"/>
                <a:ea typeface="Arial" charset="0"/>
                <a:cs typeface="Arial" charset="0"/>
              </a:rPr>
              <a:t>alibration has started</a:t>
            </a:r>
          </a:p>
        </p:txBody>
      </p:sp>
      <p:sp>
        <p:nvSpPr>
          <p:cNvPr id="26" name="Rectangle 25"/>
          <p:cNvSpPr/>
          <p:nvPr/>
        </p:nvSpPr>
        <p:spPr>
          <a:xfrm>
            <a:off x="411892" y="966055"/>
            <a:ext cx="6953550" cy="52438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436036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4810" y="809344"/>
            <a:ext cx="5098922" cy="2989678"/>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372" y="3625857"/>
            <a:ext cx="4627147" cy="3238151"/>
          </a:xfrm>
          <a:prstGeom prst="rect">
            <a:avLst/>
          </a:prstGeom>
        </p:spPr>
      </p:pic>
      <p:sp>
        <p:nvSpPr>
          <p:cNvPr id="2" name="Title 1"/>
          <p:cNvSpPr>
            <a:spLocks noGrp="1"/>
          </p:cNvSpPr>
          <p:nvPr>
            <p:ph type="title"/>
          </p:nvPr>
        </p:nvSpPr>
        <p:spPr/>
        <p:txBody>
          <a:bodyPr/>
          <a:lstStyle/>
          <a:p>
            <a:r>
              <a:rPr lang="en-US" dirty="0" smtClean="0"/>
              <a:t>DATA quality - Examples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5</a:t>
            </a:fld>
            <a:endParaRPr lang="en-US">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043" y="808600"/>
            <a:ext cx="4915619" cy="2965796"/>
          </a:xfrm>
          <a:prstGeom prst="rect">
            <a:avLst/>
          </a:prstGeom>
        </p:spPr>
      </p:pic>
      <p:sp>
        <p:nvSpPr>
          <p:cNvPr id="9" name="TextBox 8"/>
          <p:cNvSpPr txBox="1"/>
          <p:nvPr/>
        </p:nvSpPr>
        <p:spPr>
          <a:xfrm>
            <a:off x="672005" y="4250453"/>
            <a:ext cx="2839239" cy="646331"/>
          </a:xfrm>
          <a:prstGeom prst="rect">
            <a:avLst/>
          </a:prstGeom>
          <a:noFill/>
          <a:ln>
            <a:solidFill>
              <a:schemeClr val="tx1"/>
            </a:solidFill>
          </a:ln>
        </p:spPr>
        <p:txBody>
          <a:bodyPr wrap="none" rtlCol="0">
            <a:spAutoFit/>
          </a:bodyPr>
          <a:lstStyle/>
          <a:p>
            <a:r>
              <a:rPr lang="en-US" b="1" dirty="0" smtClean="0">
                <a:solidFill>
                  <a:srgbClr val="FF0000"/>
                </a:solidFill>
                <a:latin typeface="Arial" charset="0"/>
                <a:ea typeface="Arial" charset="0"/>
                <a:cs typeface="Arial" charset="0"/>
              </a:rPr>
              <a:t>Spring 2019 DATA</a:t>
            </a:r>
          </a:p>
          <a:p>
            <a:r>
              <a:rPr lang="en-US" b="1" dirty="0" smtClean="0">
                <a:solidFill>
                  <a:srgbClr val="FF0000"/>
                </a:solidFill>
                <a:latin typeface="Arial" charset="0"/>
                <a:ea typeface="Arial" charset="0"/>
                <a:cs typeface="Arial" charset="0"/>
              </a:rPr>
              <a:t>Ready for Pass1 Review</a:t>
            </a:r>
            <a:endParaRPr lang="en-US" b="1" dirty="0">
              <a:solidFill>
                <a:srgbClr val="FF0000"/>
              </a:solidFill>
              <a:latin typeface="Arial" charset="0"/>
              <a:ea typeface="Arial" charset="0"/>
              <a:cs typeface="Arial" charset="0"/>
            </a:endParaRPr>
          </a:p>
        </p:txBody>
      </p:sp>
      <p:sp>
        <p:nvSpPr>
          <p:cNvPr id="10" name="TextBox 9"/>
          <p:cNvSpPr txBox="1"/>
          <p:nvPr/>
        </p:nvSpPr>
        <p:spPr>
          <a:xfrm flipH="1">
            <a:off x="8466237" y="4632290"/>
            <a:ext cx="2687494" cy="923330"/>
          </a:xfrm>
          <a:prstGeom prst="rect">
            <a:avLst/>
          </a:prstGeom>
          <a:noFill/>
          <a:ln>
            <a:solidFill>
              <a:srgbClr val="006235"/>
            </a:solidFill>
          </a:ln>
        </p:spPr>
        <p:txBody>
          <a:bodyPr wrap="square" rtlCol="0">
            <a:spAutoFit/>
          </a:bodyPr>
          <a:lstStyle/>
          <a:p>
            <a:r>
              <a:rPr lang="en-US" dirty="0" smtClean="0">
                <a:latin typeface="Arial" charset="0"/>
                <a:ea typeface="Arial" charset="0"/>
                <a:cs typeface="Arial" charset="0"/>
              </a:rPr>
              <a:t>All physics results in this presentation are based on Fall 2018 Data</a:t>
            </a:r>
            <a:endParaRPr lang="en-US" dirty="0">
              <a:latin typeface="Arial" charset="0"/>
              <a:ea typeface="Arial" charset="0"/>
              <a:cs typeface="Arial" charset="0"/>
            </a:endParaRPr>
          </a:p>
        </p:txBody>
      </p:sp>
      <p:sp>
        <p:nvSpPr>
          <p:cNvPr id="11" name="Right Arrow 10"/>
          <p:cNvSpPr/>
          <p:nvPr/>
        </p:nvSpPr>
        <p:spPr>
          <a:xfrm>
            <a:off x="9951523" y="5700156"/>
            <a:ext cx="926274" cy="486888"/>
          </a:xfrm>
          <a:prstGeom prst="rightArrow">
            <a:avLst/>
          </a:prstGeom>
          <a:solidFill>
            <a:srgbClr val="006235"/>
          </a:solidFill>
          <a:ln>
            <a:solidFill>
              <a:srgbClr val="006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34702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6</a:t>
            </a:fld>
            <a:endParaRPr lang="en-US">
              <a:solidFill>
                <a:srgbClr val="000000"/>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180" y="2490586"/>
            <a:ext cx="3960813"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4" y="2490586"/>
            <a:ext cx="3995737" cy="38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 Box 8"/>
          <p:cNvSpPr txBox="1">
            <a:spLocks noChangeArrowheads="1"/>
          </p:cNvSpPr>
          <p:nvPr/>
        </p:nvSpPr>
        <p:spPr bwMode="auto">
          <a:xfrm>
            <a:off x="542924" y="1789990"/>
            <a:ext cx="692467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fontAlgn="base">
              <a:spcBef>
                <a:spcPct val="0"/>
              </a:spcBef>
              <a:spcAft>
                <a:spcPct val="0"/>
              </a:spcAft>
              <a:buFont typeface="Wingdings" charset="2"/>
              <a:buChar char="è"/>
            </a:pPr>
            <a:r>
              <a:rPr lang="de-DE" altLang="x-none" sz="1600">
                <a:solidFill>
                  <a:srgbClr val="000000"/>
                </a:solidFill>
                <a:sym typeface="Wingdings" charset="2"/>
              </a:rPr>
              <a:t> High </a:t>
            </a:r>
            <a:r>
              <a:rPr lang="de-DE" altLang="x-none" sz="1600" dirty="0" err="1">
                <a:solidFill>
                  <a:srgbClr val="000000"/>
                </a:solidFill>
                <a:sym typeface="Wingdings" charset="2"/>
              </a:rPr>
              <a:t>precision</a:t>
            </a:r>
            <a:r>
              <a:rPr lang="de-DE" altLang="x-none" sz="1600" dirty="0">
                <a:solidFill>
                  <a:srgbClr val="000000"/>
                </a:solidFill>
                <a:sym typeface="Wingdings" charset="2"/>
              </a:rPr>
              <a:t> CLAS12 </a:t>
            </a:r>
            <a:r>
              <a:rPr lang="de-DE" altLang="x-none" sz="1600" dirty="0" err="1">
                <a:solidFill>
                  <a:srgbClr val="000000"/>
                </a:solidFill>
                <a:sym typeface="Wingdings" charset="2"/>
              </a:rPr>
              <a:t>data</a:t>
            </a:r>
            <a:r>
              <a:rPr lang="de-DE" altLang="x-none" sz="1600" dirty="0">
                <a:solidFill>
                  <a:srgbClr val="000000"/>
                </a:solidFill>
                <a:sym typeface="Wingdings" charset="2"/>
              </a:rPr>
              <a:t> </a:t>
            </a:r>
            <a:r>
              <a:rPr lang="de-DE" altLang="x-none" sz="1600" dirty="0" err="1">
                <a:solidFill>
                  <a:srgbClr val="000000"/>
                </a:solidFill>
                <a:sym typeface="Wingdings" charset="2"/>
              </a:rPr>
              <a:t>can</a:t>
            </a:r>
            <a:r>
              <a:rPr lang="de-DE" altLang="x-none" sz="1600" dirty="0">
                <a:solidFill>
                  <a:srgbClr val="000000"/>
                </a:solidFill>
                <a:sym typeface="Wingdings" charset="2"/>
              </a:rPr>
              <a:t> </a:t>
            </a:r>
            <a:r>
              <a:rPr lang="de-DE" altLang="x-none" sz="1600" dirty="0" err="1">
                <a:solidFill>
                  <a:srgbClr val="000000"/>
                </a:solidFill>
                <a:sym typeface="Wingdings" charset="2"/>
              </a:rPr>
              <a:t>help</a:t>
            </a:r>
            <a:r>
              <a:rPr lang="de-DE" altLang="x-none" sz="1600" dirty="0">
                <a:solidFill>
                  <a:srgbClr val="000000"/>
                </a:solidFill>
                <a:sym typeface="Wingdings" charset="2"/>
              </a:rPr>
              <a:t> </a:t>
            </a:r>
            <a:r>
              <a:rPr lang="de-DE" altLang="x-none" sz="1600" dirty="0" err="1">
                <a:solidFill>
                  <a:srgbClr val="000000"/>
                </a:solidFill>
                <a:sym typeface="Wingdings" charset="2"/>
              </a:rPr>
              <a:t>to</a:t>
            </a:r>
            <a:r>
              <a:rPr lang="de-DE" altLang="x-none" sz="1600" dirty="0">
                <a:solidFill>
                  <a:srgbClr val="000000"/>
                </a:solidFill>
                <a:sym typeface="Wingdings" charset="2"/>
              </a:rPr>
              <a:t> </a:t>
            </a:r>
            <a:r>
              <a:rPr lang="de-DE" altLang="x-none" sz="1600" dirty="0" err="1">
                <a:solidFill>
                  <a:srgbClr val="000000"/>
                </a:solidFill>
                <a:sym typeface="Wingdings" charset="2"/>
              </a:rPr>
              <a:t>distinguish</a:t>
            </a:r>
            <a:r>
              <a:rPr lang="de-DE" altLang="x-none" sz="1600" dirty="0">
                <a:solidFill>
                  <a:srgbClr val="000000"/>
                </a:solidFill>
                <a:sym typeface="Wingdings" charset="2"/>
              </a:rPr>
              <a:t> </a:t>
            </a:r>
            <a:r>
              <a:rPr lang="de-DE" altLang="x-none" sz="1600" dirty="0" err="1">
                <a:solidFill>
                  <a:srgbClr val="000000"/>
                </a:solidFill>
                <a:sym typeface="Wingdings" charset="2"/>
              </a:rPr>
              <a:t>between</a:t>
            </a:r>
            <a:r>
              <a:rPr lang="de-DE" altLang="x-none" sz="1600" dirty="0">
                <a:solidFill>
                  <a:srgbClr val="000000"/>
                </a:solidFill>
                <a:sym typeface="Wingdings" charset="2"/>
              </a:rPr>
              <a:t> </a:t>
            </a:r>
          </a:p>
          <a:p>
            <a:pPr fontAlgn="base">
              <a:spcBef>
                <a:spcPct val="0"/>
              </a:spcBef>
              <a:spcAft>
                <a:spcPct val="0"/>
              </a:spcAft>
              <a:buFont typeface="Wingdings" charset="2"/>
              <a:buNone/>
            </a:pPr>
            <a:r>
              <a:rPr lang="de-DE" altLang="x-none" sz="1600" dirty="0">
                <a:solidFill>
                  <a:srgbClr val="000000"/>
                </a:solidFill>
                <a:sym typeface="Wingdings" charset="2"/>
              </a:rPr>
              <a:t>     </a:t>
            </a:r>
            <a:r>
              <a:rPr lang="de-DE" altLang="x-none" sz="1600" dirty="0" err="1">
                <a:solidFill>
                  <a:srgbClr val="000000"/>
                </a:solidFill>
                <a:sym typeface="Wingdings" charset="2"/>
              </a:rPr>
              <a:t>reaction</a:t>
            </a:r>
            <a:r>
              <a:rPr lang="de-DE" altLang="x-none" sz="1600" dirty="0">
                <a:solidFill>
                  <a:srgbClr val="000000"/>
                </a:solidFill>
                <a:sym typeface="Wingdings" charset="2"/>
              </a:rPr>
              <a:t> </a:t>
            </a:r>
            <a:r>
              <a:rPr lang="de-DE" altLang="x-none" sz="1600" dirty="0" err="1">
                <a:solidFill>
                  <a:srgbClr val="000000"/>
                </a:solidFill>
                <a:sym typeface="Wingdings" charset="2"/>
              </a:rPr>
              <a:t>models</a:t>
            </a:r>
            <a:r>
              <a:rPr lang="de-DE" altLang="x-none" sz="1600" dirty="0">
                <a:solidFill>
                  <a:srgbClr val="000000"/>
                </a:solidFill>
                <a:sym typeface="Wingdings" charset="2"/>
              </a:rPr>
              <a:t> </a:t>
            </a:r>
            <a:r>
              <a:rPr lang="de-DE" altLang="x-none" sz="1600" dirty="0" err="1">
                <a:solidFill>
                  <a:srgbClr val="000000"/>
                </a:solidFill>
                <a:sym typeface="Wingdings" charset="2"/>
              </a:rPr>
              <a:t>and</a:t>
            </a:r>
            <a:r>
              <a:rPr lang="de-DE" altLang="x-none" sz="1600" dirty="0">
                <a:solidFill>
                  <a:srgbClr val="000000"/>
                </a:solidFill>
                <a:sym typeface="Wingdings" charset="2"/>
              </a:rPr>
              <a:t> </a:t>
            </a:r>
            <a:r>
              <a:rPr lang="de-DE" altLang="x-none" sz="1600" dirty="0" err="1">
                <a:solidFill>
                  <a:srgbClr val="000000"/>
                </a:solidFill>
                <a:sym typeface="Wingdings" charset="2"/>
              </a:rPr>
              <a:t>to</a:t>
            </a:r>
            <a:r>
              <a:rPr lang="de-DE" altLang="x-none" sz="1600" dirty="0">
                <a:solidFill>
                  <a:srgbClr val="000000"/>
                </a:solidFill>
                <a:sym typeface="Wingdings" charset="2"/>
              </a:rPr>
              <a:t> </a:t>
            </a:r>
            <a:r>
              <a:rPr lang="de-DE" altLang="x-none" sz="1600" dirty="0" err="1">
                <a:solidFill>
                  <a:srgbClr val="000000"/>
                </a:solidFill>
                <a:sym typeface="Wingdings" charset="2"/>
              </a:rPr>
              <a:t>improve</a:t>
            </a:r>
            <a:r>
              <a:rPr lang="de-DE" altLang="x-none" sz="1600" dirty="0">
                <a:solidFill>
                  <a:srgbClr val="000000"/>
                </a:solidFill>
                <a:sym typeface="Wingdings" charset="2"/>
              </a:rPr>
              <a:t> global </a:t>
            </a:r>
            <a:r>
              <a:rPr lang="de-DE" altLang="x-none" sz="1600" dirty="0" err="1">
                <a:solidFill>
                  <a:srgbClr val="000000"/>
                </a:solidFill>
                <a:sym typeface="Wingdings" charset="2"/>
              </a:rPr>
              <a:t>fits</a:t>
            </a:r>
            <a:r>
              <a:rPr lang="de-DE" altLang="x-none" sz="1600" dirty="0">
                <a:solidFill>
                  <a:srgbClr val="000000"/>
                </a:solidFill>
                <a:sym typeface="Wingdings" charset="2"/>
              </a:rPr>
              <a:t> </a:t>
            </a:r>
            <a:r>
              <a:rPr lang="de-DE" altLang="x-none" sz="1600" dirty="0" err="1">
                <a:solidFill>
                  <a:srgbClr val="000000"/>
                </a:solidFill>
                <a:sym typeface="Wingdings" charset="2"/>
              </a:rPr>
              <a:t>of</a:t>
            </a:r>
            <a:r>
              <a:rPr lang="de-DE" altLang="x-none" sz="1600" dirty="0">
                <a:solidFill>
                  <a:srgbClr val="000000"/>
                </a:solidFill>
                <a:sym typeface="Wingdings" charset="2"/>
              </a:rPr>
              <a:t> TMDs </a:t>
            </a:r>
            <a:r>
              <a:rPr lang="de-DE" altLang="x-none" sz="1600" dirty="0" err="1">
                <a:solidFill>
                  <a:srgbClr val="000000"/>
                </a:solidFill>
                <a:sym typeface="Wingdings" charset="2"/>
              </a:rPr>
              <a:t>and</a:t>
            </a:r>
            <a:r>
              <a:rPr lang="de-DE" altLang="x-none" sz="1600" dirty="0">
                <a:solidFill>
                  <a:srgbClr val="000000"/>
                </a:solidFill>
                <a:sym typeface="Wingdings" charset="2"/>
              </a:rPr>
              <a:t> FFs</a:t>
            </a:r>
            <a:endParaRPr lang="de-DE" altLang="x-none" sz="1600" dirty="0">
              <a:solidFill>
                <a:srgbClr val="000000"/>
              </a:solidFill>
            </a:endParaRPr>
          </a:p>
        </p:txBody>
      </p:sp>
      <p:sp>
        <p:nvSpPr>
          <p:cNvPr id="8" name="Text Box 10"/>
          <p:cNvSpPr txBox="1">
            <a:spLocks noChangeArrowheads="1"/>
          </p:cNvSpPr>
          <p:nvPr/>
        </p:nvSpPr>
        <p:spPr bwMode="auto">
          <a:xfrm>
            <a:off x="574676" y="1040944"/>
            <a:ext cx="6569075" cy="62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fontAlgn="base">
              <a:spcBef>
                <a:spcPct val="0"/>
              </a:spcBef>
              <a:spcAft>
                <a:spcPct val="0"/>
              </a:spcAft>
            </a:pPr>
            <a:r>
              <a:rPr lang="de-DE" altLang="x-none" sz="1600" b="1" err="1">
                <a:solidFill>
                  <a:srgbClr val="000000"/>
                </a:solidFill>
              </a:rPr>
              <a:t>Previous</a:t>
            </a:r>
            <a:r>
              <a:rPr lang="de-DE" altLang="x-none" sz="1600" b="1">
                <a:solidFill>
                  <a:srgbClr val="000000"/>
                </a:solidFill>
              </a:rPr>
              <a:t> </a:t>
            </a:r>
            <a:r>
              <a:rPr lang="de-DE" altLang="x-none" sz="1600" b="1" err="1">
                <a:solidFill>
                  <a:srgbClr val="000000"/>
                </a:solidFill>
              </a:rPr>
              <a:t>experiments</a:t>
            </a:r>
            <a:r>
              <a:rPr lang="de-DE" altLang="x-none" sz="1600" b="1">
                <a:solidFill>
                  <a:srgbClr val="000000"/>
                </a:solidFill>
              </a:rPr>
              <a:t>:</a:t>
            </a:r>
            <a:r>
              <a:rPr lang="de-DE" altLang="x-none" sz="1600">
                <a:solidFill>
                  <a:srgbClr val="000000"/>
                </a:solidFill>
              </a:rPr>
              <a:t> </a:t>
            </a:r>
            <a:r>
              <a:rPr lang="de-DE" altLang="x-none" sz="1600" err="1">
                <a:solidFill>
                  <a:srgbClr val="000000"/>
                </a:solidFill>
              </a:rPr>
              <a:t>Mostly</a:t>
            </a:r>
            <a:r>
              <a:rPr lang="de-DE" altLang="x-none" sz="1600">
                <a:solidFill>
                  <a:srgbClr val="000000"/>
                </a:solidFill>
              </a:rPr>
              <a:t> </a:t>
            </a:r>
            <a:r>
              <a:rPr lang="de-DE" altLang="x-none" sz="1600" err="1">
                <a:solidFill>
                  <a:srgbClr val="000000"/>
                </a:solidFill>
              </a:rPr>
              <a:t>only</a:t>
            </a:r>
            <a:r>
              <a:rPr lang="de-DE" altLang="x-none" sz="1600">
                <a:solidFill>
                  <a:srgbClr val="000000"/>
                </a:solidFill>
              </a:rPr>
              <a:t> </a:t>
            </a:r>
            <a:r>
              <a:rPr lang="de-DE" altLang="x-none" sz="1600" err="1">
                <a:solidFill>
                  <a:srgbClr val="000000"/>
                </a:solidFill>
              </a:rPr>
              <a:t>one</a:t>
            </a:r>
            <a:r>
              <a:rPr lang="de-DE" altLang="x-none" sz="1600">
                <a:solidFill>
                  <a:srgbClr val="000000"/>
                </a:solidFill>
              </a:rPr>
              <a:t> dimensional </a:t>
            </a:r>
            <a:r>
              <a:rPr lang="de-DE" altLang="x-none" sz="1600" err="1">
                <a:solidFill>
                  <a:srgbClr val="000000"/>
                </a:solidFill>
              </a:rPr>
              <a:t>studies</a:t>
            </a:r>
            <a:endParaRPr lang="de-DE" altLang="x-none" sz="1600">
              <a:solidFill>
                <a:srgbClr val="000000"/>
              </a:solidFill>
            </a:endParaRPr>
          </a:p>
          <a:p>
            <a:pPr fontAlgn="base">
              <a:spcBef>
                <a:spcPct val="0"/>
              </a:spcBef>
              <a:spcAft>
                <a:spcPct val="0"/>
              </a:spcAft>
            </a:pPr>
            <a:endParaRPr lang="de-DE" altLang="x-none" sz="300">
              <a:solidFill>
                <a:srgbClr val="000000"/>
              </a:solidFill>
            </a:endParaRPr>
          </a:p>
          <a:p>
            <a:pPr fontAlgn="base">
              <a:spcBef>
                <a:spcPct val="0"/>
              </a:spcBef>
              <a:spcAft>
                <a:spcPct val="0"/>
              </a:spcAft>
            </a:pPr>
            <a:r>
              <a:rPr lang="de-DE" altLang="x-none" sz="1600" b="1">
                <a:solidFill>
                  <a:srgbClr val="000000"/>
                </a:solidFill>
              </a:rPr>
              <a:t>CLAS12:</a:t>
            </a:r>
            <a:r>
              <a:rPr lang="de-DE" altLang="x-none" sz="1600">
                <a:solidFill>
                  <a:srgbClr val="000000"/>
                </a:solidFill>
              </a:rPr>
              <a:t> First </a:t>
            </a:r>
            <a:r>
              <a:rPr lang="de-DE" altLang="x-none" sz="1600" err="1">
                <a:solidFill>
                  <a:srgbClr val="000000"/>
                </a:solidFill>
              </a:rPr>
              <a:t>fully</a:t>
            </a:r>
            <a:r>
              <a:rPr lang="de-DE" altLang="x-none" sz="1600">
                <a:solidFill>
                  <a:srgbClr val="000000"/>
                </a:solidFill>
              </a:rPr>
              <a:t> differential </a:t>
            </a:r>
            <a:r>
              <a:rPr lang="de-DE" altLang="x-none" sz="1600" err="1">
                <a:solidFill>
                  <a:srgbClr val="000000"/>
                </a:solidFill>
              </a:rPr>
              <a:t>study</a:t>
            </a:r>
            <a:endParaRPr lang="de-DE" altLang="x-none" sz="1600">
              <a:solidFill>
                <a:srgbClr val="000000"/>
              </a:solidFill>
            </a:endParaRPr>
          </a:p>
        </p:txBody>
      </p:sp>
      <p:pic>
        <p:nvPicPr>
          <p:cNvPr id="9" name="Picture 6"/>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490477" y="854196"/>
            <a:ext cx="3207252" cy="2285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l="31000" t="22398" r="29135" b="4832"/>
          <a:stretch>
            <a:fillRect/>
          </a:stretch>
        </p:blipFill>
        <p:spPr bwMode="auto">
          <a:xfrm>
            <a:off x="8985250" y="3104910"/>
            <a:ext cx="2706349" cy="26733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
        <p:nvSpPr>
          <p:cNvPr id="12" name="Rectangle 7"/>
          <p:cNvSpPr>
            <a:spLocks noChangeArrowheads="1"/>
          </p:cNvSpPr>
          <p:nvPr/>
        </p:nvSpPr>
        <p:spPr bwMode="auto">
          <a:xfrm>
            <a:off x="291829" y="-39885"/>
            <a:ext cx="106591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fontAlgn="base">
              <a:spcBef>
                <a:spcPct val="0"/>
              </a:spcBef>
              <a:spcAft>
                <a:spcPct val="0"/>
              </a:spcAft>
            </a:pPr>
            <a:r>
              <a:rPr lang="de-DE" altLang="x-none" sz="2400" b="1" dirty="0">
                <a:solidFill>
                  <a:srgbClr val="000000"/>
                </a:solidFill>
              </a:rPr>
              <a:t>A </a:t>
            </a:r>
            <a:r>
              <a:rPr lang="de-DE" altLang="x-none" sz="2400" b="1" dirty="0" err="1">
                <a:solidFill>
                  <a:srgbClr val="000000"/>
                </a:solidFill>
              </a:rPr>
              <a:t>first</a:t>
            </a:r>
            <a:r>
              <a:rPr lang="de-DE" altLang="x-none" sz="2400" b="1" dirty="0">
                <a:solidFill>
                  <a:srgbClr val="000000"/>
                </a:solidFill>
              </a:rPr>
              <a:t> multidimensional, high </a:t>
            </a:r>
            <a:r>
              <a:rPr lang="de-DE" altLang="x-none" sz="2400" b="1" dirty="0" err="1">
                <a:solidFill>
                  <a:srgbClr val="000000"/>
                </a:solidFill>
              </a:rPr>
              <a:t>precision</a:t>
            </a:r>
            <a:r>
              <a:rPr lang="de-DE" altLang="x-none" sz="2400" b="1" dirty="0">
                <a:solidFill>
                  <a:srgbClr val="000000"/>
                </a:solidFill>
              </a:rPr>
              <a:t> </a:t>
            </a:r>
            <a:r>
              <a:rPr lang="de-DE" altLang="x-none" sz="2400" b="1" dirty="0" err="1">
                <a:solidFill>
                  <a:srgbClr val="000000"/>
                </a:solidFill>
              </a:rPr>
              <a:t>study</a:t>
            </a:r>
            <a:r>
              <a:rPr lang="de-DE" altLang="x-none" sz="2400" b="1" dirty="0">
                <a:solidFill>
                  <a:srgbClr val="000000"/>
                </a:solidFill>
              </a:rPr>
              <a:t> </a:t>
            </a:r>
            <a:r>
              <a:rPr lang="de-DE" altLang="x-none" sz="2400" b="1" dirty="0" err="1">
                <a:solidFill>
                  <a:srgbClr val="000000"/>
                </a:solidFill>
              </a:rPr>
              <a:t>of</a:t>
            </a:r>
            <a:r>
              <a:rPr lang="de-DE" altLang="x-none" sz="2400" b="1" dirty="0">
                <a:solidFill>
                  <a:srgbClr val="000000"/>
                </a:solidFill>
              </a:rPr>
              <a:t> SIDIS </a:t>
            </a:r>
            <a:r>
              <a:rPr lang="de-DE" altLang="x-none" sz="2400" dirty="0">
                <a:solidFill>
                  <a:srgbClr val="000000"/>
                </a:solidFill>
              </a:rPr>
              <a:t>π</a:t>
            </a:r>
            <a:r>
              <a:rPr lang="de-DE" altLang="x-none" sz="2400" baseline="30000" dirty="0">
                <a:solidFill>
                  <a:srgbClr val="000000"/>
                </a:solidFill>
              </a:rPr>
              <a:t>+</a:t>
            </a:r>
            <a:r>
              <a:rPr lang="de-DE" altLang="x-none" sz="2400" dirty="0">
                <a:solidFill>
                  <a:srgbClr val="000000"/>
                </a:solidFill>
              </a:rPr>
              <a:t> </a:t>
            </a:r>
            <a:r>
              <a:rPr lang="de-DE" altLang="x-none" sz="2400" b="1" dirty="0">
                <a:solidFill>
                  <a:srgbClr val="000000"/>
                </a:solidFill>
              </a:rPr>
              <a:t>beam </a:t>
            </a:r>
            <a:r>
              <a:rPr lang="de-DE" altLang="x-none" sz="2400" b="1" dirty="0" err="1">
                <a:solidFill>
                  <a:srgbClr val="000000"/>
                </a:solidFill>
              </a:rPr>
              <a:t>single</a:t>
            </a:r>
            <a:r>
              <a:rPr lang="de-DE" altLang="x-none" sz="2400" b="1" dirty="0">
                <a:solidFill>
                  <a:srgbClr val="000000"/>
                </a:solidFill>
              </a:rPr>
              <a:t> </a:t>
            </a:r>
            <a:r>
              <a:rPr lang="de-DE" altLang="x-none" sz="2400" b="1" dirty="0" smtClean="0">
                <a:solidFill>
                  <a:srgbClr val="000000"/>
                </a:solidFill>
              </a:rPr>
              <a:t> </a:t>
            </a:r>
            <a:r>
              <a:rPr lang="de-DE" altLang="x-none" sz="2400" b="1" dirty="0" err="1" smtClean="0">
                <a:solidFill>
                  <a:srgbClr val="000000"/>
                </a:solidFill>
              </a:rPr>
              <a:t>spin</a:t>
            </a:r>
            <a:r>
              <a:rPr lang="de-DE" altLang="x-none" sz="2400" b="1" dirty="0" smtClean="0">
                <a:solidFill>
                  <a:srgbClr val="000000"/>
                </a:solidFill>
              </a:rPr>
              <a:t> </a:t>
            </a:r>
            <a:r>
              <a:rPr lang="de-DE" altLang="x-none" sz="2400" b="1" dirty="0" err="1">
                <a:solidFill>
                  <a:srgbClr val="000000"/>
                </a:solidFill>
              </a:rPr>
              <a:t>asymmetry</a:t>
            </a:r>
            <a:r>
              <a:rPr lang="de-DE" altLang="x-none" sz="2400" b="1" dirty="0">
                <a:solidFill>
                  <a:srgbClr val="000000"/>
                </a:solidFill>
              </a:rPr>
              <a:t>  </a:t>
            </a:r>
            <a:r>
              <a:rPr lang="de-DE" altLang="x-none" sz="2400" b="1" dirty="0" err="1" smtClean="0">
                <a:solidFill>
                  <a:srgbClr val="000000"/>
                </a:solidFill>
              </a:rPr>
              <a:t>over</a:t>
            </a:r>
            <a:r>
              <a:rPr lang="de-DE" altLang="x-none" sz="2400" b="1" dirty="0" smtClean="0">
                <a:solidFill>
                  <a:srgbClr val="000000"/>
                </a:solidFill>
              </a:rPr>
              <a:t> </a:t>
            </a:r>
            <a:r>
              <a:rPr lang="de-DE" altLang="x-none" sz="2400" b="1" dirty="0">
                <a:solidFill>
                  <a:srgbClr val="000000"/>
                </a:solidFill>
              </a:rPr>
              <a:t>a </a:t>
            </a:r>
            <a:r>
              <a:rPr lang="de-DE" altLang="x-none" sz="2400" b="1" dirty="0" err="1">
                <a:solidFill>
                  <a:srgbClr val="000000"/>
                </a:solidFill>
              </a:rPr>
              <a:t>wide</a:t>
            </a:r>
            <a:r>
              <a:rPr lang="de-DE" altLang="x-none" sz="2400" b="1" dirty="0">
                <a:solidFill>
                  <a:srgbClr val="000000"/>
                </a:solidFill>
              </a:rPr>
              <a:t> </a:t>
            </a:r>
            <a:r>
              <a:rPr lang="de-DE" altLang="x-none" sz="2400" b="1" dirty="0" err="1">
                <a:solidFill>
                  <a:srgbClr val="000000"/>
                </a:solidFill>
              </a:rPr>
              <a:t>range</a:t>
            </a:r>
            <a:r>
              <a:rPr lang="de-DE" altLang="x-none" sz="2400" b="1" dirty="0">
                <a:solidFill>
                  <a:srgbClr val="000000"/>
                </a:solidFill>
              </a:rPr>
              <a:t> </a:t>
            </a:r>
            <a:r>
              <a:rPr lang="de-DE" altLang="x-none" sz="2400" b="1" dirty="0" err="1">
                <a:solidFill>
                  <a:srgbClr val="000000"/>
                </a:solidFill>
              </a:rPr>
              <a:t>of</a:t>
            </a:r>
            <a:r>
              <a:rPr lang="de-DE" altLang="x-none" sz="2400" b="1" dirty="0">
                <a:solidFill>
                  <a:srgbClr val="000000"/>
                </a:solidFill>
              </a:rPr>
              <a:t> </a:t>
            </a:r>
            <a:r>
              <a:rPr lang="de-DE" altLang="x-none" sz="2400" b="1" dirty="0" err="1">
                <a:solidFill>
                  <a:srgbClr val="000000"/>
                </a:solidFill>
              </a:rPr>
              <a:t>kinematics</a:t>
            </a:r>
            <a:r>
              <a:rPr lang="de-DE" altLang="x-none" sz="2400" dirty="0">
                <a:solidFill>
                  <a:srgbClr val="000000"/>
                </a:solidFill>
              </a:rPr>
              <a:t> </a:t>
            </a:r>
          </a:p>
        </p:txBody>
      </p:sp>
    </p:spTree>
    <p:extLst>
      <p:ext uri="{BB962C8B-B14F-4D97-AF65-F5344CB8AC3E}">
        <p14:creationId xmlns:p14="http://schemas.microsoft.com/office/powerpoint/2010/main" val="1457753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Measurements of </a:t>
            </a:r>
            <a:r>
              <a:rPr lang="en-US" dirty="0" err="1"/>
              <a:t>Dihadron</a:t>
            </a:r>
            <a:r>
              <a:rPr lang="en-US" dirty="0"/>
              <a:t> Beam-spin Asymmetries</a:t>
            </a:r>
            <a:br>
              <a:rPr lang="en-US" dirty="0"/>
            </a:b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7</a:t>
            </a:fld>
            <a:endParaRPr lang="en-US">
              <a:solidFill>
                <a:srgbClr val="000000"/>
              </a:solidFill>
            </a:endParaRPr>
          </a:p>
        </p:txBody>
      </p:sp>
      <p:sp>
        <p:nvSpPr>
          <p:cNvPr id="5" name="Content Placeholder 2">
            <a:extLst>
              <a:ext uri="{FF2B5EF4-FFF2-40B4-BE49-F238E27FC236}">
                <a16:creationId xmlns="" xmlns:a16="http://schemas.microsoft.com/office/drawing/2014/main" id="{66EF92BE-76BC-2B48-8E64-9D3B6A9B0CBF}"/>
              </a:ext>
            </a:extLst>
          </p:cNvPr>
          <p:cNvSpPr>
            <a:spLocks noGrp="1"/>
          </p:cNvSpPr>
          <p:nvPr>
            <p:ph idx="1"/>
          </p:nvPr>
        </p:nvSpPr>
        <p:spPr/>
        <p:txBody>
          <a:bodyPr/>
          <a:lstStyle/>
          <a:p>
            <a:r>
              <a:rPr lang="en-US" dirty="0"/>
              <a:t>Intent to publish a PRL paper with RGA </a:t>
            </a:r>
            <a:r>
              <a:rPr lang="en-US" dirty="0" err="1"/>
              <a:t>dipion</a:t>
            </a:r>
            <a:r>
              <a:rPr lang="en-US" dirty="0"/>
              <a:t> beam spin asymmetries.</a:t>
            </a:r>
          </a:p>
          <a:p>
            <a:r>
              <a:rPr lang="en-US" sz="1700" dirty="0"/>
              <a:t>Physics quantities of interest:</a:t>
            </a:r>
          </a:p>
          <a:p>
            <a:pPr marL="800100" lvl="1" indent="-342900">
              <a:buFont typeface="Arial" panose="020B0604020202020204" pitchFamily="34" charset="0"/>
              <a:buChar char="•"/>
            </a:pPr>
            <a:r>
              <a:rPr lang="en-US" sz="1700" dirty="0">
                <a:solidFill>
                  <a:srgbClr val="0020D9"/>
                </a:solidFill>
                <a:latin typeface="Arial" panose="020B0604020202020204" pitchFamily="34" charset="0"/>
              </a:rPr>
              <a:t>A</a:t>
            </a:r>
            <a:r>
              <a:rPr lang="en-US" sz="1700" baseline="-25000" dirty="0">
                <a:solidFill>
                  <a:srgbClr val="0020D9"/>
                </a:solidFill>
                <a:latin typeface="Arial" panose="020B0604020202020204" pitchFamily="34" charset="0"/>
              </a:rPr>
              <a:t>LU </a:t>
            </a:r>
            <a:r>
              <a:rPr lang="en-US" sz="1700" b="1" dirty="0">
                <a:solidFill>
                  <a:srgbClr val="0020D9"/>
                </a:solidFill>
              </a:rPr>
              <a:t>sin(</a:t>
            </a:r>
            <a:r>
              <a:rPr lang="el-GR" sz="1700" b="1" dirty="0" err="1">
                <a:solidFill>
                  <a:srgbClr val="0020D9"/>
                </a:solidFill>
                <a:latin typeface="Arial" panose="020B0604020202020204" pitchFamily="34" charset="0"/>
              </a:rPr>
              <a:t>ϕ</a:t>
            </a:r>
            <a:r>
              <a:rPr lang="en-US" sz="1700" b="1" baseline="-25000" dirty="0">
                <a:solidFill>
                  <a:srgbClr val="0020D9"/>
                </a:solidFill>
                <a:latin typeface="Arial" panose="020B0604020202020204" pitchFamily="34" charset="0"/>
              </a:rPr>
              <a:t>R</a:t>
            </a:r>
            <a:r>
              <a:rPr lang="en-US" sz="1700" b="1" dirty="0">
                <a:solidFill>
                  <a:srgbClr val="0020D9"/>
                </a:solidFill>
                <a:latin typeface="Arial" panose="020B0604020202020204" pitchFamily="34" charset="0"/>
              </a:rPr>
              <a:t>)</a:t>
            </a:r>
            <a:r>
              <a:rPr lang="en-US" sz="1700" b="1" dirty="0">
                <a:solidFill>
                  <a:srgbClr val="E70000"/>
                </a:solidFill>
                <a:latin typeface="Arial" panose="020B0604020202020204" pitchFamily="34" charset="0"/>
              </a:rPr>
              <a:t> </a:t>
            </a:r>
            <a:r>
              <a:rPr lang="en-US" sz="1700" dirty="0">
                <a:latin typeface="Arial" panose="020B0604020202020204" pitchFamily="34" charset="0"/>
              </a:rPr>
              <a:t>modulation:</a:t>
            </a:r>
            <a:r>
              <a:rPr lang="en-US" sz="1700" dirty="0">
                <a:solidFill>
                  <a:srgbClr val="E70000"/>
                </a:solidFill>
                <a:latin typeface="Arial" panose="020B0604020202020204" pitchFamily="34" charset="0"/>
              </a:rPr>
              <a:t> </a:t>
            </a:r>
            <a:r>
              <a:rPr lang="en-US" sz="1700" dirty="0">
                <a:latin typeface="Arial" panose="020B0604020202020204" pitchFamily="34" charset="0"/>
              </a:rPr>
              <a:t>allowing the </a:t>
            </a:r>
            <a:r>
              <a:rPr lang="en-US" sz="1700" b="1" dirty="0">
                <a:solidFill>
                  <a:srgbClr val="0020D9"/>
                </a:solidFill>
                <a:latin typeface="Arial" panose="020B0604020202020204" pitchFamily="34" charset="0"/>
              </a:rPr>
              <a:t>first significant access in a collinear framework </a:t>
            </a:r>
            <a:endParaRPr lang="en-US" sz="1700" b="1" dirty="0" smtClean="0">
              <a:solidFill>
                <a:srgbClr val="0020D9"/>
              </a:solidFill>
              <a:latin typeface="Arial" panose="020B0604020202020204" pitchFamily="34" charset="0"/>
            </a:endParaRPr>
          </a:p>
          <a:p>
            <a:pPr marL="457200" lvl="1" indent="0">
              <a:buNone/>
            </a:pPr>
            <a:r>
              <a:rPr lang="en-US" sz="1700" dirty="0" smtClean="0">
                <a:latin typeface="Arial" panose="020B0604020202020204" pitchFamily="34" charset="0"/>
              </a:rPr>
              <a:t>     to </a:t>
            </a:r>
            <a:r>
              <a:rPr lang="en-US" sz="1700" dirty="0">
                <a:latin typeface="Arial" panose="020B0604020202020204" pitchFamily="34" charset="0"/>
              </a:rPr>
              <a:t>the twist-3 PDF </a:t>
            </a:r>
            <a:r>
              <a:rPr lang="en-US" sz="1700" b="1" dirty="0">
                <a:solidFill>
                  <a:srgbClr val="0020D9"/>
                </a:solidFill>
                <a:latin typeface="Arial" panose="020B0604020202020204" pitchFamily="34" charset="0"/>
              </a:rPr>
              <a:t>e(x), </a:t>
            </a:r>
            <a:r>
              <a:rPr lang="en-US" sz="1700" dirty="0">
                <a:latin typeface="Arial" panose="020B0604020202020204" pitchFamily="34" charset="0"/>
              </a:rPr>
              <a:t>which gives insight into largely unexplored quark-gluon correlations.</a:t>
            </a:r>
            <a:endParaRPr lang="en-US" sz="1700" b="1" dirty="0">
              <a:solidFill>
                <a:srgbClr val="E70000"/>
              </a:solidFill>
              <a:latin typeface="Arial" panose="020B0604020202020204" pitchFamily="34" charset="0"/>
            </a:endParaRPr>
          </a:p>
          <a:p>
            <a:pPr marL="800100" lvl="1" indent="-342900">
              <a:buFont typeface="Arial" panose="020B0604020202020204" pitchFamily="34" charset="0"/>
              <a:buChar char="•"/>
            </a:pPr>
            <a:r>
              <a:rPr lang="en-US" sz="1700" dirty="0">
                <a:solidFill>
                  <a:srgbClr val="FF0000"/>
                </a:solidFill>
                <a:latin typeface="Arial" panose="020B0604020202020204" pitchFamily="34" charset="0"/>
              </a:rPr>
              <a:t>A</a:t>
            </a:r>
            <a:r>
              <a:rPr lang="en-US" sz="1700" baseline="-25000" dirty="0">
                <a:solidFill>
                  <a:srgbClr val="FF0000"/>
                </a:solidFill>
                <a:latin typeface="Arial" panose="020B0604020202020204" pitchFamily="34" charset="0"/>
              </a:rPr>
              <a:t>LU </a:t>
            </a:r>
            <a:r>
              <a:rPr lang="en-US" sz="1700" b="1" dirty="0">
                <a:solidFill>
                  <a:srgbClr val="FF0000"/>
                </a:solidFill>
              </a:rPr>
              <a:t>sin(</a:t>
            </a:r>
            <a:r>
              <a:rPr lang="el-GR" sz="1700" b="1" dirty="0" err="1">
                <a:solidFill>
                  <a:srgbClr val="FF0000"/>
                </a:solidFill>
                <a:latin typeface="Arial" panose="020B0604020202020204" pitchFamily="34" charset="0"/>
              </a:rPr>
              <a:t>ϕ</a:t>
            </a:r>
            <a:r>
              <a:rPr lang="en-US" sz="1700" b="1" baseline="-25000" dirty="0">
                <a:solidFill>
                  <a:srgbClr val="FF0000"/>
                </a:solidFill>
                <a:latin typeface="Arial" panose="020B0604020202020204" pitchFamily="34" charset="0"/>
              </a:rPr>
              <a:t>H</a:t>
            </a:r>
            <a:r>
              <a:rPr lang="en-US" sz="1700" b="1" dirty="0">
                <a:solidFill>
                  <a:srgbClr val="FF0000"/>
                </a:solidFill>
                <a:latin typeface="Arial" panose="020B0604020202020204" pitchFamily="34" charset="0"/>
              </a:rPr>
              <a:t>-</a:t>
            </a:r>
            <a:r>
              <a:rPr lang="el-GR" sz="1700" b="1" dirty="0" err="1">
                <a:solidFill>
                  <a:srgbClr val="FF0000"/>
                </a:solidFill>
                <a:latin typeface="Arial" panose="020B0604020202020204" pitchFamily="34" charset="0"/>
              </a:rPr>
              <a:t>ϕ</a:t>
            </a:r>
            <a:r>
              <a:rPr lang="en-US" sz="1700" b="1" baseline="-25000" dirty="0">
                <a:solidFill>
                  <a:srgbClr val="FF0000"/>
                </a:solidFill>
                <a:latin typeface="Arial" panose="020B0604020202020204" pitchFamily="34" charset="0"/>
              </a:rPr>
              <a:t>R</a:t>
            </a:r>
            <a:r>
              <a:rPr lang="en-US" sz="1700" b="1" dirty="0">
                <a:solidFill>
                  <a:srgbClr val="FF0000"/>
                </a:solidFill>
                <a:latin typeface="Arial" panose="020B0604020202020204" pitchFamily="34" charset="0"/>
              </a:rPr>
              <a:t>) </a:t>
            </a:r>
            <a:r>
              <a:rPr lang="en-US" sz="1700" dirty="0">
                <a:latin typeface="Arial" panose="020B0604020202020204" pitchFamily="34" charset="0"/>
              </a:rPr>
              <a:t>modulation: </a:t>
            </a:r>
            <a:r>
              <a:rPr lang="en-US" sz="1700" b="1" dirty="0">
                <a:solidFill>
                  <a:srgbClr val="FF0000"/>
                </a:solidFill>
                <a:latin typeface="Arial" panose="020B0604020202020204" pitchFamily="34" charset="0"/>
              </a:rPr>
              <a:t>first measurement </a:t>
            </a:r>
            <a:r>
              <a:rPr lang="en-US" sz="1700" dirty="0">
                <a:latin typeface="Arial" panose="020B0604020202020204" pitchFamily="34" charset="0"/>
              </a:rPr>
              <a:t>sensitive to the </a:t>
            </a:r>
            <a:r>
              <a:rPr lang="en-US" sz="1700" dirty="0" err="1">
                <a:solidFill>
                  <a:srgbClr val="FF0000"/>
                </a:solidFill>
                <a:latin typeface="Arial" panose="020B0604020202020204" pitchFamily="34" charset="0"/>
              </a:rPr>
              <a:t>DiFF</a:t>
            </a:r>
            <a:r>
              <a:rPr lang="en-US" sz="1700" dirty="0">
                <a:solidFill>
                  <a:srgbClr val="FF0000"/>
                </a:solidFill>
                <a:latin typeface="Arial" panose="020B0604020202020204" pitchFamily="34" charset="0"/>
              </a:rPr>
              <a:t> </a:t>
            </a:r>
            <a:r>
              <a:rPr lang="en-US" sz="1700" b="1" dirty="0">
                <a:solidFill>
                  <a:srgbClr val="FF0000"/>
                </a:solidFill>
                <a:latin typeface="Arial" panose="020B0604020202020204" pitchFamily="34" charset="0"/>
              </a:rPr>
              <a:t>G</a:t>
            </a:r>
            <a:r>
              <a:rPr lang="en-US" sz="1700" b="1" baseline="-25000" dirty="0">
                <a:solidFill>
                  <a:srgbClr val="FF0000"/>
                </a:solidFill>
                <a:latin typeface="Arial" panose="020B0604020202020204" pitchFamily="34" charset="0"/>
              </a:rPr>
              <a:t>1</a:t>
            </a:r>
            <a:r>
              <a:rPr lang="en-US" sz="1700" b="1" baseline="30000" dirty="0">
                <a:solidFill>
                  <a:srgbClr val="FF0000"/>
                </a:solidFill>
                <a:latin typeface="Roboto"/>
              </a:rPr>
              <a:t>⊥</a:t>
            </a:r>
            <a:r>
              <a:rPr lang="en-US" sz="1700" dirty="0">
                <a:solidFill>
                  <a:srgbClr val="FF0000"/>
                </a:solidFill>
                <a:latin typeface="Roboto"/>
              </a:rPr>
              <a:t>, </a:t>
            </a:r>
            <a:endParaRPr lang="en-US" sz="1700" dirty="0" smtClean="0">
              <a:solidFill>
                <a:srgbClr val="FF0000"/>
              </a:solidFill>
              <a:latin typeface="Roboto"/>
            </a:endParaRPr>
          </a:p>
          <a:p>
            <a:pPr marL="457200" lvl="1" indent="0">
              <a:buNone/>
            </a:pPr>
            <a:r>
              <a:rPr lang="en-US" sz="1700" dirty="0" smtClean="0">
                <a:latin typeface="Roboto"/>
              </a:rPr>
              <a:t>      which </a:t>
            </a:r>
            <a:r>
              <a:rPr lang="en-US" sz="1700" dirty="0">
                <a:latin typeface="Roboto"/>
              </a:rPr>
              <a:t>describes the helicity dependent fragmentation of a </a:t>
            </a:r>
            <a:r>
              <a:rPr lang="en-US" sz="1700" dirty="0" err="1">
                <a:latin typeface="Roboto"/>
              </a:rPr>
              <a:t>dihadron</a:t>
            </a:r>
            <a:r>
              <a:rPr lang="en-US" sz="1700" dirty="0">
                <a:latin typeface="Roboto"/>
              </a:rPr>
              <a:t> pair.</a:t>
            </a:r>
            <a:endParaRPr lang="en-US" sz="1700" b="1" dirty="0">
              <a:solidFill>
                <a:srgbClr val="0000FF"/>
              </a:solidFill>
              <a:latin typeface="Roboto"/>
            </a:endParaRPr>
          </a:p>
          <a:p>
            <a:endParaRPr lang="en-US" sz="2400" dirty="0"/>
          </a:p>
          <a:p>
            <a:endParaRPr lang="en-US" dirty="0"/>
          </a:p>
        </p:txBody>
      </p:sp>
      <p:sp>
        <p:nvSpPr>
          <p:cNvPr id="6" name="Slide Number Placeholder 4">
            <a:extLst>
              <a:ext uri="{FF2B5EF4-FFF2-40B4-BE49-F238E27FC236}">
                <a16:creationId xmlns="" xmlns:a16="http://schemas.microsoft.com/office/drawing/2014/main" id="{90357633-2549-3449-95DA-30BC95743D49}"/>
              </a:ext>
            </a:extLst>
          </p:cNvPr>
          <p:cNvSpPr txBox="1">
            <a:spLocks/>
          </p:cNvSpPr>
          <p:nvPr/>
        </p:nvSpPr>
        <p:spPr>
          <a:xfrm>
            <a:off x="5635743" y="6467336"/>
            <a:ext cx="714877"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7</a:t>
            </a:fld>
            <a:endParaRPr lang="en-US"/>
          </a:p>
        </p:txBody>
      </p:sp>
      <p:grpSp>
        <p:nvGrpSpPr>
          <p:cNvPr id="7" name="Group 6">
            <a:extLst>
              <a:ext uri="{FF2B5EF4-FFF2-40B4-BE49-F238E27FC236}">
                <a16:creationId xmlns="" xmlns:a16="http://schemas.microsoft.com/office/drawing/2014/main" id="{BEA4CD32-7821-814F-93D6-44B9B4D7C990}"/>
              </a:ext>
            </a:extLst>
          </p:cNvPr>
          <p:cNvGrpSpPr/>
          <p:nvPr/>
        </p:nvGrpSpPr>
        <p:grpSpPr>
          <a:xfrm>
            <a:off x="661535" y="2839246"/>
            <a:ext cx="4963051" cy="3527721"/>
            <a:chOff x="353053" y="3124193"/>
            <a:chExt cx="4961659" cy="3497023"/>
          </a:xfrm>
        </p:grpSpPr>
        <p:pic>
          <p:nvPicPr>
            <p:cNvPr id="8" name="Picture 7">
              <a:extLst>
                <a:ext uri="{FF2B5EF4-FFF2-40B4-BE49-F238E27FC236}">
                  <a16:creationId xmlns="" xmlns:a16="http://schemas.microsoft.com/office/drawing/2014/main" id="{81E41390-9743-B34F-8868-E99DE4FA4E28}"/>
                </a:ext>
              </a:extLst>
            </p:cNvPr>
            <p:cNvPicPr>
              <a:picLocks noChangeAspect="1"/>
            </p:cNvPicPr>
            <p:nvPr/>
          </p:nvPicPr>
          <p:blipFill>
            <a:blip r:embed="rId2"/>
            <a:stretch>
              <a:fillRect/>
            </a:stretch>
          </p:blipFill>
          <p:spPr>
            <a:xfrm>
              <a:off x="353053" y="3124193"/>
              <a:ext cx="4961659" cy="3497023"/>
            </a:xfrm>
            <a:prstGeom prst="rect">
              <a:avLst/>
            </a:prstGeom>
          </p:spPr>
        </p:pic>
        <p:pic>
          <p:nvPicPr>
            <p:cNvPr id="9" name="Picture 8">
              <a:extLst>
                <a:ext uri="{FF2B5EF4-FFF2-40B4-BE49-F238E27FC236}">
                  <a16:creationId xmlns="" xmlns:a16="http://schemas.microsoft.com/office/drawing/2014/main" id="{B3D86802-BC37-DB4F-B1E8-59E9A8BF473B}"/>
                </a:ext>
              </a:extLst>
            </p:cNvPr>
            <p:cNvPicPr>
              <a:picLocks noChangeAspect="1"/>
            </p:cNvPicPr>
            <p:nvPr/>
          </p:nvPicPr>
          <p:blipFill>
            <a:blip r:embed="rId3"/>
            <a:stretch>
              <a:fillRect/>
            </a:stretch>
          </p:blipFill>
          <p:spPr>
            <a:xfrm>
              <a:off x="653570" y="3577775"/>
              <a:ext cx="4265803" cy="2788805"/>
            </a:xfrm>
            <a:prstGeom prst="rect">
              <a:avLst/>
            </a:prstGeom>
          </p:spPr>
        </p:pic>
        <p:sp>
          <p:nvSpPr>
            <p:cNvPr id="10" name="TextBox 9">
              <a:extLst>
                <a:ext uri="{FF2B5EF4-FFF2-40B4-BE49-F238E27FC236}">
                  <a16:creationId xmlns="" xmlns:a16="http://schemas.microsoft.com/office/drawing/2014/main" id="{DE092557-6342-BA48-B168-3DAB9957E8D4}"/>
                </a:ext>
              </a:extLst>
            </p:cNvPr>
            <p:cNvSpPr txBox="1"/>
            <p:nvPr/>
          </p:nvSpPr>
          <p:spPr>
            <a:xfrm>
              <a:off x="2838426" y="3563405"/>
              <a:ext cx="2075248" cy="646331"/>
            </a:xfrm>
            <a:prstGeom prst="rect">
              <a:avLst/>
            </a:prstGeom>
            <a:noFill/>
          </p:spPr>
          <p:txBody>
            <a:bodyPr wrap="square" rtlCol="0">
              <a:spAutoFit/>
            </a:bodyPr>
            <a:lstStyle/>
            <a:p>
              <a:pPr algn="r"/>
              <a:r>
                <a:rPr lang="en-US" dirty="0">
                  <a:solidFill>
                    <a:srgbClr val="0020D9"/>
                  </a:solidFill>
                </a:rPr>
                <a:t>CLAS6 Preliminary</a:t>
              </a:r>
            </a:p>
            <a:p>
              <a:pPr algn="r"/>
              <a:r>
                <a:rPr lang="en-US" dirty="0"/>
                <a:t>CLAS12 Preliminary</a:t>
              </a:r>
            </a:p>
          </p:txBody>
        </p:sp>
        <p:sp>
          <p:nvSpPr>
            <p:cNvPr id="11" name="TextBox 10">
              <a:extLst>
                <a:ext uri="{FF2B5EF4-FFF2-40B4-BE49-F238E27FC236}">
                  <a16:creationId xmlns="" xmlns:a16="http://schemas.microsoft.com/office/drawing/2014/main" id="{F258DC55-59EC-024C-8CBD-B7061F71A088}"/>
                </a:ext>
              </a:extLst>
            </p:cNvPr>
            <p:cNvSpPr txBox="1"/>
            <p:nvPr/>
          </p:nvSpPr>
          <p:spPr>
            <a:xfrm>
              <a:off x="1017111" y="5285270"/>
              <a:ext cx="2888932" cy="461665"/>
            </a:xfrm>
            <a:prstGeom prst="rect">
              <a:avLst/>
            </a:prstGeom>
            <a:noFill/>
          </p:spPr>
          <p:txBody>
            <a:bodyPr wrap="square" rtlCol="0">
              <a:spAutoFit/>
            </a:bodyPr>
            <a:lstStyle/>
            <a:p>
              <a:r>
                <a:rPr lang="en-US" sz="800" dirty="0">
                  <a:solidFill>
                    <a:srgbClr val="00B050"/>
                  </a:solidFill>
                </a:rPr>
                <a:t>R. </a:t>
              </a:r>
              <a:r>
                <a:rPr lang="en-US" sz="800" dirty="0" err="1">
                  <a:solidFill>
                    <a:srgbClr val="00B050"/>
                  </a:solidFill>
                </a:rPr>
                <a:t>Jakob</a:t>
              </a:r>
              <a:r>
                <a:rPr lang="en-US" sz="800" dirty="0">
                  <a:solidFill>
                    <a:srgbClr val="00B050"/>
                  </a:solidFill>
                </a:rPr>
                <a:t>, P. J. Mulders and J. Rodrigues, </a:t>
              </a:r>
              <a:r>
                <a:rPr lang="en-US" sz="800" dirty="0" err="1">
                  <a:solidFill>
                    <a:srgbClr val="00B050"/>
                  </a:solidFill>
                </a:rPr>
                <a:t>Nucl</a:t>
              </a:r>
              <a:r>
                <a:rPr lang="en-US" sz="800" dirty="0">
                  <a:solidFill>
                    <a:srgbClr val="00B050"/>
                  </a:solidFill>
                </a:rPr>
                <a:t>. Phys. A 626 (1997)</a:t>
              </a:r>
            </a:p>
            <a:p>
              <a:r>
                <a:rPr lang="en-US" sz="800" dirty="0">
                  <a:solidFill>
                    <a:srgbClr val="FF0000"/>
                  </a:solidFill>
                </a:rPr>
                <a:t>R. L. Jaffe and X. D. Ji, </a:t>
              </a:r>
              <a:r>
                <a:rPr lang="en-US" sz="800" dirty="0" err="1">
                  <a:solidFill>
                    <a:srgbClr val="FF0000"/>
                  </a:solidFill>
                </a:rPr>
                <a:t>Nucl</a:t>
              </a:r>
              <a:r>
                <a:rPr lang="en-US" sz="800" dirty="0">
                  <a:solidFill>
                    <a:srgbClr val="FF0000"/>
                  </a:solidFill>
                </a:rPr>
                <a:t>. Phys. B 375 (1992)</a:t>
              </a:r>
            </a:p>
            <a:p>
              <a:r>
                <a:rPr lang="en-US" sz="800" dirty="0">
                  <a:solidFill>
                    <a:schemeClr val="bg1">
                      <a:lumMod val="65000"/>
                    </a:schemeClr>
                  </a:solidFill>
                </a:rPr>
                <a:t>B. </a:t>
              </a:r>
              <a:r>
                <a:rPr lang="en-US" sz="800" dirty="0" err="1">
                  <a:solidFill>
                    <a:schemeClr val="bg1">
                      <a:lumMod val="65000"/>
                    </a:schemeClr>
                  </a:solidFill>
                </a:rPr>
                <a:t>Pasquini</a:t>
              </a:r>
              <a:r>
                <a:rPr lang="en-US" sz="800" dirty="0">
                  <a:solidFill>
                    <a:schemeClr val="bg1">
                      <a:lumMod val="65000"/>
                    </a:schemeClr>
                  </a:solidFill>
                </a:rPr>
                <a:t> and S. </a:t>
              </a:r>
              <a:r>
                <a:rPr lang="en-US" sz="800" dirty="0" err="1">
                  <a:solidFill>
                    <a:schemeClr val="bg1">
                      <a:lumMod val="65000"/>
                    </a:schemeClr>
                  </a:solidFill>
                </a:rPr>
                <a:t>Rodini</a:t>
              </a:r>
              <a:r>
                <a:rPr lang="en-US" sz="800" dirty="0">
                  <a:solidFill>
                    <a:schemeClr val="bg1">
                      <a:lumMod val="65000"/>
                    </a:schemeClr>
                  </a:solidFill>
                </a:rPr>
                <a:t>, Phys. Lett. B 788 (2019)</a:t>
              </a:r>
            </a:p>
          </p:txBody>
        </p:sp>
      </p:grpSp>
      <p:sp>
        <p:nvSpPr>
          <p:cNvPr id="12" name="TextBox 11">
            <a:extLst>
              <a:ext uri="{FF2B5EF4-FFF2-40B4-BE49-F238E27FC236}">
                <a16:creationId xmlns="" xmlns:a16="http://schemas.microsoft.com/office/drawing/2014/main" id="{368DED12-C11C-E443-9FE8-D1FAC2FE6A50}"/>
              </a:ext>
            </a:extLst>
          </p:cNvPr>
          <p:cNvSpPr txBox="1"/>
          <p:nvPr/>
        </p:nvSpPr>
        <p:spPr>
          <a:xfrm>
            <a:off x="657187" y="6278853"/>
            <a:ext cx="5382292" cy="292388"/>
          </a:xfrm>
          <a:prstGeom prst="rect">
            <a:avLst/>
          </a:prstGeom>
          <a:noFill/>
        </p:spPr>
        <p:txBody>
          <a:bodyPr wrap="square" rtlCol="0">
            <a:spAutoFit/>
          </a:bodyPr>
          <a:lstStyle/>
          <a:p>
            <a:r>
              <a:rPr lang="en-US" sz="1300" dirty="0"/>
              <a:t>The PDF </a:t>
            </a:r>
            <a:r>
              <a:rPr lang="en-US" sz="1300" b="1" dirty="0">
                <a:solidFill>
                  <a:srgbClr val="0020D9"/>
                </a:solidFill>
                <a:latin typeface="Arial" panose="020B0604020202020204" pitchFamily="34" charset="0"/>
              </a:rPr>
              <a:t>e(x) </a:t>
            </a:r>
            <a:r>
              <a:rPr lang="en-US" sz="1300" dirty="0">
                <a:latin typeface="Arial" panose="020B0604020202020204" pitchFamily="34" charset="0"/>
              </a:rPr>
              <a:t>can be extracted point by point from this asymmetry</a:t>
            </a:r>
            <a:r>
              <a:rPr lang="en-US" sz="1300" dirty="0"/>
              <a:t> </a:t>
            </a:r>
          </a:p>
        </p:txBody>
      </p:sp>
      <p:grpSp>
        <p:nvGrpSpPr>
          <p:cNvPr id="13" name="Group 12">
            <a:extLst>
              <a:ext uri="{FF2B5EF4-FFF2-40B4-BE49-F238E27FC236}">
                <a16:creationId xmlns="" xmlns:a16="http://schemas.microsoft.com/office/drawing/2014/main" id="{AFB9AB5A-0E01-C346-A3CD-AD08482FCB88}"/>
              </a:ext>
            </a:extLst>
          </p:cNvPr>
          <p:cNvGrpSpPr/>
          <p:nvPr/>
        </p:nvGrpSpPr>
        <p:grpSpPr>
          <a:xfrm>
            <a:off x="5516714" y="3103253"/>
            <a:ext cx="4572000" cy="3200400"/>
            <a:chOff x="6620781" y="3008897"/>
            <a:chExt cx="4572000" cy="3200400"/>
          </a:xfrm>
        </p:grpSpPr>
        <p:pic>
          <p:nvPicPr>
            <p:cNvPr id="14" name="Picture 13">
              <a:extLst>
                <a:ext uri="{FF2B5EF4-FFF2-40B4-BE49-F238E27FC236}">
                  <a16:creationId xmlns="" xmlns:a16="http://schemas.microsoft.com/office/drawing/2014/main" id="{87E21CE2-E1FC-4D40-A1D9-899A623726E1}"/>
                </a:ext>
              </a:extLst>
            </p:cNvPr>
            <p:cNvPicPr>
              <a:picLocks noChangeAspect="1"/>
            </p:cNvPicPr>
            <p:nvPr/>
          </p:nvPicPr>
          <p:blipFill>
            <a:blip r:embed="rId4"/>
            <a:stretch>
              <a:fillRect/>
            </a:stretch>
          </p:blipFill>
          <p:spPr>
            <a:xfrm>
              <a:off x="6620781" y="3008897"/>
              <a:ext cx="4572000" cy="3200400"/>
            </a:xfrm>
            <a:prstGeom prst="rect">
              <a:avLst/>
            </a:prstGeom>
          </p:spPr>
        </p:pic>
        <p:pic>
          <p:nvPicPr>
            <p:cNvPr id="15" name="Picture 14">
              <a:extLst>
                <a:ext uri="{FF2B5EF4-FFF2-40B4-BE49-F238E27FC236}">
                  <a16:creationId xmlns="" xmlns:a16="http://schemas.microsoft.com/office/drawing/2014/main" id="{BBACDFD8-5A6E-0C43-99D7-6FDBABBA158F}"/>
                </a:ext>
              </a:extLst>
            </p:cNvPr>
            <p:cNvPicPr>
              <a:picLocks noChangeAspect="1"/>
            </p:cNvPicPr>
            <p:nvPr/>
          </p:nvPicPr>
          <p:blipFill>
            <a:blip r:embed="rId5"/>
            <a:stretch>
              <a:fillRect/>
            </a:stretch>
          </p:blipFill>
          <p:spPr>
            <a:xfrm>
              <a:off x="7157368" y="3140765"/>
              <a:ext cx="3782709" cy="2993382"/>
            </a:xfrm>
            <a:prstGeom prst="rect">
              <a:avLst/>
            </a:prstGeom>
          </p:spPr>
        </p:pic>
      </p:grpSp>
      <p:sp>
        <p:nvSpPr>
          <p:cNvPr id="16" name="TextBox 15">
            <a:extLst>
              <a:ext uri="{FF2B5EF4-FFF2-40B4-BE49-F238E27FC236}">
                <a16:creationId xmlns="" xmlns:a16="http://schemas.microsoft.com/office/drawing/2014/main" id="{EB5690E0-C9E9-3042-B097-7082622D444B}"/>
              </a:ext>
            </a:extLst>
          </p:cNvPr>
          <p:cNvSpPr txBox="1"/>
          <p:nvPr/>
        </p:nvSpPr>
        <p:spPr>
          <a:xfrm>
            <a:off x="7826517" y="3472236"/>
            <a:ext cx="2003818" cy="369332"/>
          </a:xfrm>
          <a:prstGeom prst="rect">
            <a:avLst/>
          </a:prstGeom>
          <a:noFill/>
        </p:spPr>
        <p:txBody>
          <a:bodyPr wrap="none" rtlCol="0">
            <a:spAutoFit/>
          </a:bodyPr>
          <a:lstStyle/>
          <a:p>
            <a:r>
              <a:rPr lang="en-US"/>
              <a:t>CLAS12 Preliminary</a:t>
            </a:r>
          </a:p>
        </p:txBody>
      </p:sp>
      <p:sp>
        <p:nvSpPr>
          <p:cNvPr id="17" name="TextBox 16">
            <a:extLst>
              <a:ext uri="{FF2B5EF4-FFF2-40B4-BE49-F238E27FC236}">
                <a16:creationId xmlns="" xmlns:a16="http://schemas.microsoft.com/office/drawing/2014/main" id="{872D09F0-7377-5340-8192-63C6515064F7}"/>
              </a:ext>
            </a:extLst>
          </p:cNvPr>
          <p:cNvSpPr txBox="1"/>
          <p:nvPr/>
        </p:nvSpPr>
        <p:spPr>
          <a:xfrm>
            <a:off x="6432393" y="6289327"/>
            <a:ext cx="3613938" cy="292388"/>
          </a:xfrm>
          <a:prstGeom prst="rect">
            <a:avLst/>
          </a:prstGeom>
          <a:noFill/>
        </p:spPr>
        <p:txBody>
          <a:bodyPr wrap="none" rtlCol="0">
            <a:spAutoFit/>
          </a:bodyPr>
          <a:lstStyle/>
          <a:p>
            <a:r>
              <a:rPr lang="en-US" sz="1300">
                <a:latin typeface="Arial" panose="020B0604020202020204" pitchFamily="34" charset="0"/>
                <a:cs typeface="Arial" panose="020B0604020202020204" pitchFamily="34" charset="0"/>
              </a:rPr>
              <a:t>A sign change is observed around the </a:t>
            </a:r>
            <a:r>
              <a:rPr lang="el-GR" sz="1300" dirty="0">
                <a:latin typeface="Arial" panose="020B0604020202020204" pitchFamily="34" charset="0"/>
                <a:cs typeface="Arial" panose="020B0604020202020204" pitchFamily="34" charset="0"/>
              </a:rPr>
              <a:t>ρ </a:t>
            </a:r>
            <a:r>
              <a:rPr lang="en-US" sz="1300" dirty="0">
                <a:latin typeface="Arial" panose="020B0604020202020204" pitchFamily="34" charset="0"/>
                <a:cs typeface="Arial" panose="020B0604020202020204" pitchFamily="34" charset="0"/>
              </a:rPr>
              <a:t>mass</a:t>
            </a:r>
          </a:p>
        </p:txBody>
      </p:sp>
      <p:sp>
        <p:nvSpPr>
          <p:cNvPr id="18" name="TextBox 17">
            <a:extLst>
              <a:ext uri="{FF2B5EF4-FFF2-40B4-BE49-F238E27FC236}">
                <a16:creationId xmlns="" xmlns:a16="http://schemas.microsoft.com/office/drawing/2014/main" id="{0B3CDA37-05DF-9D45-AEDE-78C83D12D75E}"/>
              </a:ext>
            </a:extLst>
          </p:cNvPr>
          <p:cNvSpPr txBox="1"/>
          <p:nvPr/>
        </p:nvSpPr>
        <p:spPr>
          <a:xfrm>
            <a:off x="8380442" y="4939703"/>
            <a:ext cx="1449893" cy="830997"/>
          </a:xfrm>
          <a:prstGeom prst="rect">
            <a:avLst/>
          </a:prstGeom>
          <a:noFill/>
        </p:spPr>
        <p:txBody>
          <a:bodyPr wrap="square" rtlCol="0">
            <a:spAutoFit/>
          </a:bodyPr>
          <a:lstStyle/>
          <a:p>
            <a:r>
              <a:rPr lang="en-US" sz="800" dirty="0">
                <a:solidFill>
                  <a:srgbClr val="FF0000"/>
                </a:solidFill>
              </a:rPr>
              <a:t>Luo, Xuan and Sun, </a:t>
            </a:r>
            <a:r>
              <a:rPr lang="en-US" sz="800" dirty="0" err="1">
                <a:solidFill>
                  <a:srgbClr val="FF0000"/>
                </a:solidFill>
              </a:rPr>
              <a:t>Hao</a:t>
            </a:r>
            <a:r>
              <a:rPr lang="en-US" sz="800" dirty="0">
                <a:solidFill>
                  <a:srgbClr val="FF0000"/>
                </a:solidFill>
              </a:rPr>
              <a:t> and </a:t>
            </a:r>
            <a:r>
              <a:rPr lang="en-US" sz="800" dirty="0" err="1">
                <a:solidFill>
                  <a:srgbClr val="FF0000"/>
                </a:solidFill>
              </a:rPr>
              <a:t>Xie</a:t>
            </a:r>
            <a:r>
              <a:rPr lang="en-US" sz="800" dirty="0">
                <a:solidFill>
                  <a:srgbClr val="FF0000"/>
                </a:solidFill>
              </a:rPr>
              <a:t>, Yi-Ling, Phys. Rev. D 101 (2020)</a:t>
            </a:r>
          </a:p>
          <a:p>
            <a:r>
              <a:rPr lang="en-US" sz="800" dirty="0">
                <a:solidFill>
                  <a:srgbClr val="FF0000"/>
                </a:solidFill>
              </a:rPr>
              <a:t>(asymmetry for CLAS12 kinematics via personal correspondence)</a:t>
            </a:r>
          </a:p>
        </p:txBody>
      </p:sp>
      <p:sp>
        <p:nvSpPr>
          <p:cNvPr id="19" name="TextBox 18">
            <a:extLst>
              <a:ext uri="{FF2B5EF4-FFF2-40B4-BE49-F238E27FC236}">
                <a16:creationId xmlns="" xmlns:a16="http://schemas.microsoft.com/office/drawing/2014/main" id="{7E80302D-3A30-4646-924C-AC1355F51D67}"/>
              </a:ext>
            </a:extLst>
          </p:cNvPr>
          <p:cNvSpPr txBox="1"/>
          <p:nvPr/>
        </p:nvSpPr>
        <p:spPr>
          <a:xfrm>
            <a:off x="6978556" y="5307382"/>
            <a:ext cx="664496" cy="277999"/>
          </a:xfrm>
          <a:prstGeom prst="rect">
            <a:avLst/>
          </a:prstGeom>
          <a:solidFill>
            <a:schemeClr val="bg1"/>
          </a:solidFill>
        </p:spPr>
        <p:txBody>
          <a:bodyPr wrap="square" rtlCol="0">
            <a:spAutoFit/>
          </a:bodyPr>
          <a:lstStyle/>
          <a:p>
            <a:endParaRPr lang="en-US"/>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2209" y="867601"/>
            <a:ext cx="2100161" cy="2685827"/>
          </a:xfrm>
          <a:prstGeom prst="rect">
            <a:avLst/>
          </a:prstGeom>
          <a:ln>
            <a:solidFill>
              <a:schemeClr val="tx1"/>
            </a:solidFill>
          </a:ln>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727726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Content Placeholder 8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9751" y="4354783"/>
            <a:ext cx="1494770" cy="1830193"/>
          </a:xfrm>
          <a:ln>
            <a:solidFill>
              <a:schemeClr val="tx1"/>
            </a:solidFill>
          </a:ln>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8</a:t>
            </a:fld>
            <a:endParaRPr lang="en-US">
              <a:solidFill>
                <a:srgbClr val="000000"/>
              </a:solidFill>
            </a:endParaRPr>
          </a:p>
        </p:txBody>
      </p:sp>
      <p:sp>
        <p:nvSpPr>
          <p:cNvPr id="5" name="TextBox 4">
            <a:extLst>
              <a:ext uri="{FF2B5EF4-FFF2-40B4-BE49-F238E27FC236}">
                <a16:creationId xmlns="" xmlns:a16="http://schemas.microsoft.com/office/drawing/2014/main" id="{2BD778E6-D334-4389-B4C0-6C793B6E1E82}"/>
              </a:ext>
            </a:extLst>
          </p:cNvPr>
          <p:cNvSpPr txBox="1"/>
          <p:nvPr/>
        </p:nvSpPr>
        <p:spPr>
          <a:xfrm>
            <a:off x="159720" y="3713252"/>
            <a:ext cx="1432120" cy="329946"/>
          </a:xfrm>
          <a:prstGeom prst="rect">
            <a:avLst/>
          </a:prstGeom>
          <a:noFill/>
          <a:ln>
            <a:noFill/>
          </a:ln>
        </p:spPr>
        <p:txBody>
          <a:bodyPr wrap="square" lIns="0" tIns="0" rIns="0" bIns="0" rtlCol="0">
            <a:noAutofit/>
          </a:bodyPr>
          <a:lstStyle/>
          <a:p>
            <a:pPr algn="ctr"/>
            <a:r>
              <a:rPr lang="en-US" sz="1200" b="1" dirty="0" smtClean="0">
                <a:solidFill>
                  <a:schemeClr val="accent5">
                    <a:lumMod val="75000"/>
                  </a:schemeClr>
                </a:solidFill>
                <a:latin typeface="Arial" charset="0"/>
                <a:ea typeface="Arial" charset="0"/>
                <a:cs typeface="Arial" charset="0"/>
              </a:rPr>
              <a:t>September 2020</a:t>
            </a:r>
            <a:endParaRPr lang="en-US" sz="1200" b="1" dirty="0">
              <a:solidFill>
                <a:schemeClr val="accent5">
                  <a:lumMod val="75000"/>
                </a:schemeClr>
              </a:solidFill>
              <a:latin typeface="Arial" charset="0"/>
              <a:ea typeface="Arial" charset="0"/>
              <a:cs typeface="Arial" charset="0"/>
            </a:endParaRPr>
          </a:p>
        </p:txBody>
      </p:sp>
      <p:grpSp>
        <p:nvGrpSpPr>
          <p:cNvPr id="6" name="Group 5" title="Year 4">
            <a:extLst>
              <a:ext uri="{FF2B5EF4-FFF2-40B4-BE49-F238E27FC236}">
                <a16:creationId xmlns="" xmlns:a16="http://schemas.microsoft.com/office/drawing/2014/main" id="{796A492B-A461-4DF4-829B-48E03DBB2D84}"/>
              </a:ext>
            </a:extLst>
          </p:cNvPr>
          <p:cNvGrpSpPr/>
          <p:nvPr/>
        </p:nvGrpSpPr>
        <p:grpSpPr>
          <a:xfrm>
            <a:off x="8731127" y="2747409"/>
            <a:ext cx="3296867" cy="970292"/>
            <a:chOff x="8481353" y="3119046"/>
            <a:chExt cx="3133180" cy="562188"/>
          </a:xfrm>
        </p:grpSpPr>
        <p:cxnSp>
          <p:nvCxnSpPr>
            <p:cNvPr id="7" name="Straight Connector 6" title="Q lines">
              <a:extLst>
                <a:ext uri="{FF2B5EF4-FFF2-40B4-BE49-F238E27FC236}">
                  <a16:creationId xmlns="" xmlns:a16="http://schemas.microsoft.com/office/drawing/2014/main" id="{DADF55DC-8614-46C4-AC8D-C017E79DF82C}"/>
                </a:ext>
              </a:extLst>
            </p:cNvPr>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 name="Straight Connector 7" title="Q lines">
              <a:extLst>
                <a:ext uri="{FF2B5EF4-FFF2-40B4-BE49-F238E27FC236}">
                  <a16:creationId xmlns="" xmlns:a16="http://schemas.microsoft.com/office/drawing/2014/main" id="{1CC2C11B-DCA8-4886-9E58-AA89E8AF76AE}"/>
                </a:ext>
              </a:extLst>
            </p:cNvPr>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 name="Arrow: Right 132" title="Year Arrow">
              <a:extLst>
                <a:ext uri="{FF2B5EF4-FFF2-40B4-BE49-F238E27FC236}">
                  <a16:creationId xmlns="" xmlns:a16="http://schemas.microsoft.com/office/drawing/2014/main" id="{A110A5D9-A956-42CB-B7D5-E146C9C54A57}"/>
                </a:ext>
              </a:extLst>
            </p:cNvPr>
            <p:cNvSpPr/>
            <p:nvPr/>
          </p:nvSpPr>
          <p:spPr>
            <a:xfrm>
              <a:off x="8481353" y="3325978"/>
              <a:ext cx="3133180" cy="355256"/>
            </a:xfrm>
            <a:prstGeom prst="rightArrow">
              <a:avLst>
                <a:gd name="adj1" fmla="val 100000"/>
                <a:gd name="adj2" fmla="val 50000"/>
              </a:avLst>
            </a:prstGeom>
            <a:solidFill>
              <a:srgbClr val="007600"/>
            </a:solidFill>
            <a:ln>
              <a:solidFill>
                <a:srgbClr val="006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charset="0"/>
                <a:ea typeface="Arial" charset="0"/>
                <a:cs typeface="Arial" charset="0"/>
              </a:endParaRPr>
            </a:p>
          </p:txBody>
        </p:sp>
        <p:cxnSp>
          <p:nvCxnSpPr>
            <p:cNvPr id="10" name="Straight Connector 9" title="Q lines">
              <a:extLst>
                <a:ext uri="{FF2B5EF4-FFF2-40B4-BE49-F238E27FC236}">
                  <a16:creationId xmlns="" xmlns:a16="http://schemas.microsoft.com/office/drawing/2014/main" id="{D8CC268F-92F4-41DE-866F-F6BF296668DE}"/>
                </a:ext>
              </a:extLst>
            </p:cNvPr>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1" name="Group 10" title="Year 3">
            <a:extLst>
              <a:ext uri="{FF2B5EF4-FFF2-40B4-BE49-F238E27FC236}">
                <a16:creationId xmlns="" xmlns:a16="http://schemas.microsoft.com/office/drawing/2014/main" id="{3F285DE4-D4F7-46DA-AB4A-CA9A01C3467F}"/>
              </a:ext>
            </a:extLst>
          </p:cNvPr>
          <p:cNvGrpSpPr/>
          <p:nvPr/>
        </p:nvGrpSpPr>
        <p:grpSpPr>
          <a:xfrm>
            <a:off x="5974612" y="2710942"/>
            <a:ext cx="2949903" cy="994887"/>
            <a:chOff x="5886628" y="3119046"/>
            <a:chExt cx="2784204" cy="562188"/>
          </a:xfrm>
        </p:grpSpPr>
        <p:cxnSp>
          <p:nvCxnSpPr>
            <p:cNvPr id="12" name="Straight Connector 11" title="Q lines">
              <a:extLst>
                <a:ext uri="{FF2B5EF4-FFF2-40B4-BE49-F238E27FC236}">
                  <a16:creationId xmlns="" xmlns:a16="http://schemas.microsoft.com/office/drawing/2014/main" id="{41B307BB-3402-4094-9F33-C7024257652B}"/>
                </a:ext>
              </a:extLst>
            </p:cNvPr>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3" name="Arrow: Right 184" title="Year Arrow">
              <a:extLst>
                <a:ext uri="{FF2B5EF4-FFF2-40B4-BE49-F238E27FC236}">
                  <a16:creationId xmlns="" xmlns:a16="http://schemas.microsoft.com/office/drawing/2014/main" id="{A7D364CD-A62A-4E74-A3A3-D45CADD6DED2}"/>
                </a:ext>
              </a:extLst>
            </p:cNvPr>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charset="0"/>
                <a:ea typeface="Arial" charset="0"/>
                <a:cs typeface="Arial" charset="0"/>
              </a:endParaRPr>
            </a:p>
          </p:txBody>
        </p:sp>
        <p:cxnSp>
          <p:nvCxnSpPr>
            <p:cNvPr id="14" name="Straight Connector 13" title="Q lines">
              <a:extLst>
                <a:ext uri="{FF2B5EF4-FFF2-40B4-BE49-F238E27FC236}">
                  <a16:creationId xmlns="" xmlns:a16="http://schemas.microsoft.com/office/drawing/2014/main" id="{F54047B2-9C08-4A8C-A924-AA676C29FB41}"/>
                </a:ext>
              </a:extLst>
            </p:cNvPr>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 name="Straight Connector 14" title="Q lines">
              <a:extLst>
                <a:ext uri="{FF2B5EF4-FFF2-40B4-BE49-F238E27FC236}">
                  <a16:creationId xmlns="" xmlns:a16="http://schemas.microsoft.com/office/drawing/2014/main" id="{1B503BE8-868F-4660-8AFA-BE353AB48B68}"/>
                </a:ext>
              </a:extLst>
            </p:cNvPr>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6" name="Group 15" title="Year 2">
            <a:extLst>
              <a:ext uri="{FF2B5EF4-FFF2-40B4-BE49-F238E27FC236}">
                <a16:creationId xmlns="" xmlns:a16="http://schemas.microsoft.com/office/drawing/2014/main" id="{08CFCDD2-2F04-4844-95B5-E9B4F725068A}"/>
              </a:ext>
            </a:extLst>
          </p:cNvPr>
          <p:cNvGrpSpPr/>
          <p:nvPr/>
        </p:nvGrpSpPr>
        <p:grpSpPr>
          <a:xfrm>
            <a:off x="3000751" y="2686751"/>
            <a:ext cx="3352785" cy="993628"/>
            <a:chOff x="3309140" y="3119046"/>
            <a:chExt cx="3186922" cy="561751"/>
          </a:xfrm>
        </p:grpSpPr>
        <p:sp>
          <p:nvSpPr>
            <p:cNvPr id="17" name="Arrow: Right 130" title="Year Arrow">
              <a:extLst>
                <a:ext uri="{FF2B5EF4-FFF2-40B4-BE49-F238E27FC236}">
                  <a16:creationId xmlns="" xmlns:a16="http://schemas.microsoft.com/office/drawing/2014/main" id="{263DB357-E526-408B-9B3F-F017605849ED}"/>
                </a:ext>
              </a:extLst>
            </p:cNvPr>
            <p:cNvSpPr/>
            <p:nvPr/>
          </p:nvSpPr>
          <p:spPr>
            <a:xfrm>
              <a:off x="3309140" y="3325541"/>
              <a:ext cx="3186922" cy="355256"/>
            </a:xfrm>
            <a:prstGeom prst="rightArrow">
              <a:avLst>
                <a:gd name="adj1" fmla="val 100000"/>
                <a:gd name="adj2" fmla="val 50000"/>
              </a:avLst>
            </a:prstGeom>
            <a:gradFill flip="none" rotWithShape="1">
              <a:gsLst>
                <a:gs pos="0">
                  <a:schemeClr val="accent1">
                    <a:lumMod val="20000"/>
                    <a:lumOff val="80000"/>
                  </a:schemeClr>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charset="0"/>
                <a:ea typeface="Arial" charset="0"/>
                <a:cs typeface="Arial" charset="0"/>
              </a:endParaRPr>
            </a:p>
          </p:txBody>
        </p:sp>
        <p:cxnSp>
          <p:nvCxnSpPr>
            <p:cNvPr id="18" name="Straight Connector 17" title="Q lines">
              <a:extLst>
                <a:ext uri="{FF2B5EF4-FFF2-40B4-BE49-F238E27FC236}">
                  <a16:creationId xmlns="" xmlns:a16="http://schemas.microsoft.com/office/drawing/2014/main" id="{8CEE23F6-603B-4DB5-A968-8F086AA2AF53}"/>
                </a:ext>
              </a:extLst>
            </p:cNvPr>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9" name="Straight Connector 18" title="Q lines">
              <a:extLst>
                <a:ext uri="{FF2B5EF4-FFF2-40B4-BE49-F238E27FC236}">
                  <a16:creationId xmlns="" xmlns:a16="http://schemas.microsoft.com/office/drawing/2014/main" id="{B0EC7A32-A13D-40FD-8FCB-9A2616556D19}"/>
                </a:ext>
              </a:extLst>
            </p:cNvPr>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0" name="Straight Connector 19" title="Q lines">
              <a:extLst>
                <a:ext uri="{FF2B5EF4-FFF2-40B4-BE49-F238E27FC236}">
                  <a16:creationId xmlns="" xmlns:a16="http://schemas.microsoft.com/office/drawing/2014/main" id="{662638A0-3098-431F-BE5E-612EF4623E02}"/>
                </a:ext>
              </a:extLst>
            </p:cNvPr>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21" name="Group 20" title="Year 1">
            <a:extLst>
              <a:ext uri="{FF2B5EF4-FFF2-40B4-BE49-F238E27FC236}">
                <a16:creationId xmlns="" xmlns:a16="http://schemas.microsoft.com/office/drawing/2014/main" id="{3FE7C816-8C1F-4196-BD8D-ED7BD2BF863D}"/>
              </a:ext>
            </a:extLst>
          </p:cNvPr>
          <p:cNvGrpSpPr/>
          <p:nvPr/>
        </p:nvGrpSpPr>
        <p:grpSpPr>
          <a:xfrm>
            <a:off x="316338" y="2767221"/>
            <a:ext cx="2944255" cy="899464"/>
            <a:chOff x="697408" y="3119046"/>
            <a:chExt cx="2731902" cy="561751"/>
          </a:xfrm>
        </p:grpSpPr>
        <p:cxnSp>
          <p:nvCxnSpPr>
            <p:cNvPr id="22" name="Straight Connector 21" title="Q lines">
              <a:extLst>
                <a:ext uri="{FF2B5EF4-FFF2-40B4-BE49-F238E27FC236}">
                  <a16:creationId xmlns="" xmlns:a16="http://schemas.microsoft.com/office/drawing/2014/main" id="{75F70EA1-B891-4307-896D-A45153BF8E82}"/>
                </a:ext>
              </a:extLst>
            </p:cNvPr>
            <p:cNvCxnSpPr>
              <a:cxnSpLocks/>
            </p:cNvCxnSpPr>
            <p:nvPr/>
          </p:nvCxnSpPr>
          <p:spPr>
            <a:xfrm>
              <a:off x="1621681" y="3131534"/>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3" name="Arrow: Right 129" title="Year Arrow">
              <a:extLst>
                <a:ext uri="{FF2B5EF4-FFF2-40B4-BE49-F238E27FC236}">
                  <a16:creationId xmlns="" xmlns:a16="http://schemas.microsoft.com/office/drawing/2014/main" id="{87B1024A-9540-4EF2-9517-87E3BE7BCE76}"/>
                </a:ext>
              </a:extLst>
            </p:cNvPr>
            <p:cNvSpPr/>
            <p:nvPr/>
          </p:nvSpPr>
          <p:spPr>
            <a:xfrm>
              <a:off x="697408" y="3312437"/>
              <a:ext cx="2731902" cy="368360"/>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charset="0"/>
                <a:ea typeface="Arial" charset="0"/>
                <a:cs typeface="Arial" charset="0"/>
              </a:endParaRPr>
            </a:p>
          </p:txBody>
        </p:sp>
        <p:sp>
          <p:nvSpPr>
            <p:cNvPr id="24" name="Oval 23" title="Quarter Background Cirlce">
              <a:extLst>
                <a:ext uri="{FF2B5EF4-FFF2-40B4-BE49-F238E27FC236}">
                  <a16:creationId xmlns="" xmlns:a16="http://schemas.microsoft.com/office/drawing/2014/main" id="{74AE39C1-CE7F-4294-BA9F-DE5050CFDD2F}"/>
                </a:ext>
              </a:extLst>
            </p:cNvPr>
            <p:cNvSpPr/>
            <p:nvPr/>
          </p:nvSpPr>
          <p:spPr>
            <a:xfrm>
              <a:off x="2754939" y="3403274"/>
              <a:ext cx="323146"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25" name="Oval 24" title="Quarter Background Cirlce">
              <a:extLst>
                <a:ext uri="{FF2B5EF4-FFF2-40B4-BE49-F238E27FC236}">
                  <a16:creationId xmlns="" xmlns:a16="http://schemas.microsoft.com/office/drawing/2014/main" id="{4EC46266-F9A2-46D0-9AAB-09889D0F8267}"/>
                </a:ext>
              </a:extLst>
            </p:cNvPr>
            <p:cNvSpPr/>
            <p:nvPr/>
          </p:nvSpPr>
          <p:spPr>
            <a:xfrm>
              <a:off x="2155609" y="3403274"/>
              <a:ext cx="3119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26" name="Oval 25" title="Quarter Background Cirlce">
              <a:extLst>
                <a:ext uri="{FF2B5EF4-FFF2-40B4-BE49-F238E27FC236}">
                  <a16:creationId xmlns="" xmlns:a16="http://schemas.microsoft.com/office/drawing/2014/main" id="{90488C51-8860-4A29-A9FF-840EEF3025C6}"/>
                </a:ext>
              </a:extLst>
            </p:cNvPr>
            <p:cNvSpPr/>
            <p:nvPr/>
          </p:nvSpPr>
          <p:spPr>
            <a:xfrm>
              <a:off x="1457975" y="3403274"/>
              <a:ext cx="3320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27" name="Oval 26" title="Quarter Background Cirlce">
              <a:extLst>
                <a:ext uri="{FF2B5EF4-FFF2-40B4-BE49-F238E27FC236}">
                  <a16:creationId xmlns="" xmlns:a16="http://schemas.microsoft.com/office/drawing/2014/main" id="{2816A943-3130-484E-97D1-6C7917F3DD30}"/>
                </a:ext>
              </a:extLst>
            </p:cNvPr>
            <p:cNvSpPr/>
            <p:nvPr/>
          </p:nvSpPr>
          <p:spPr>
            <a:xfrm>
              <a:off x="853855" y="3403274"/>
              <a:ext cx="323509"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cxnSp>
          <p:nvCxnSpPr>
            <p:cNvPr id="28" name="Straight Connector 27" title="Q lines">
              <a:extLst>
                <a:ext uri="{FF2B5EF4-FFF2-40B4-BE49-F238E27FC236}">
                  <a16:creationId xmlns="" xmlns:a16="http://schemas.microsoft.com/office/drawing/2014/main" id="{095D6F0B-DF34-40DB-AB6A-1DF127E26984}"/>
                </a:ext>
              </a:extLst>
            </p:cNvPr>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9" name="Straight Connector 28" title="Q lines">
              <a:extLst>
                <a:ext uri="{FF2B5EF4-FFF2-40B4-BE49-F238E27FC236}">
                  <a16:creationId xmlns="" xmlns:a16="http://schemas.microsoft.com/office/drawing/2014/main" id="{4B8B0E64-F638-410E-B55B-23FF670F97FA}"/>
                </a:ext>
              </a:extLst>
            </p:cNvPr>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0" name="TextBox 29" title="Quarter Number">
              <a:extLst>
                <a:ext uri="{FF2B5EF4-FFF2-40B4-BE49-F238E27FC236}">
                  <a16:creationId xmlns="" xmlns:a16="http://schemas.microsoft.com/office/drawing/2014/main" id="{4E8CE979-A9B5-418A-BC22-CF6E42776816}"/>
                </a:ext>
              </a:extLst>
            </p:cNvPr>
            <p:cNvSpPr txBox="1"/>
            <p:nvPr/>
          </p:nvSpPr>
          <p:spPr>
            <a:xfrm>
              <a:off x="851238" y="3437125"/>
              <a:ext cx="317101" cy="155402"/>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09/09</a:t>
              </a:r>
              <a:endParaRPr lang="en-US" sz="900" b="1" dirty="0">
                <a:latin typeface="Arial" charset="0"/>
                <a:ea typeface="Arial" charset="0"/>
                <a:cs typeface="Arial" charset="0"/>
              </a:endParaRPr>
            </a:p>
          </p:txBody>
        </p:sp>
        <p:sp>
          <p:nvSpPr>
            <p:cNvPr id="31" name="TextBox 30" title="Quarter Number">
              <a:extLst>
                <a:ext uri="{FF2B5EF4-FFF2-40B4-BE49-F238E27FC236}">
                  <a16:creationId xmlns="" xmlns:a16="http://schemas.microsoft.com/office/drawing/2014/main" id="{6DF41A29-164B-42EC-9F68-19D2E3AEC527}"/>
                </a:ext>
              </a:extLst>
            </p:cNvPr>
            <p:cNvSpPr txBox="1"/>
            <p:nvPr/>
          </p:nvSpPr>
          <p:spPr>
            <a:xfrm rot="10800000" flipH="1" flipV="1">
              <a:off x="1474044" y="3368606"/>
              <a:ext cx="284450" cy="298271"/>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09/16</a:t>
              </a:r>
              <a:endParaRPr lang="en-US" sz="900" b="1" dirty="0">
                <a:latin typeface="Arial" charset="0"/>
                <a:ea typeface="Arial" charset="0"/>
                <a:cs typeface="Arial" charset="0"/>
              </a:endParaRPr>
            </a:p>
          </p:txBody>
        </p:sp>
      </p:grpSp>
      <p:sp>
        <p:nvSpPr>
          <p:cNvPr id="32" name="TextBox 31">
            <a:extLst>
              <a:ext uri="{FF2B5EF4-FFF2-40B4-BE49-F238E27FC236}">
                <a16:creationId xmlns="" xmlns:a16="http://schemas.microsoft.com/office/drawing/2014/main" id="{2BD778E6-D334-4389-B4C0-6C793B6E1E82}"/>
              </a:ext>
            </a:extLst>
          </p:cNvPr>
          <p:cNvSpPr txBox="1"/>
          <p:nvPr/>
        </p:nvSpPr>
        <p:spPr>
          <a:xfrm>
            <a:off x="3348527" y="3739038"/>
            <a:ext cx="994984" cy="329946"/>
          </a:xfrm>
          <a:prstGeom prst="rect">
            <a:avLst/>
          </a:prstGeom>
          <a:noFill/>
          <a:ln>
            <a:noFill/>
          </a:ln>
        </p:spPr>
        <p:txBody>
          <a:bodyPr wrap="square" lIns="0" tIns="0" rIns="0" bIns="0" rtlCol="0">
            <a:noAutofit/>
          </a:bodyPr>
          <a:lstStyle/>
          <a:p>
            <a:pPr algn="ctr"/>
            <a:r>
              <a:rPr lang="en-US" sz="1200" b="1" dirty="0" smtClean="0">
                <a:solidFill>
                  <a:schemeClr val="accent1">
                    <a:lumMod val="60000"/>
                    <a:lumOff val="40000"/>
                  </a:schemeClr>
                </a:solidFill>
                <a:latin typeface="Arial" charset="0"/>
                <a:ea typeface="Arial" charset="0"/>
                <a:cs typeface="Arial" charset="0"/>
              </a:rPr>
              <a:t>October 2020</a:t>
            </a:r>
            <a:endParaRPr lang="en-US" sz="1200" b="1" dirty="0">
              <a:solidFill>
                <a:schemeClr val="accent1">
                  <a:lumMod val="60000"/>
                  <a:lumOff val="40000"/>
                </a:schemeClr>
              </a:solidFill>
              <a:latin typeface="Arial" charset="0"/>
              <a:ea typeface="Arial" charset="0"/>
              <a:cs typeface="Arial" charset="0"/>
            </a:endParaRPr>
          </a:p>
        </p:txBody>
      </p:sp>
      <p:sp>
        <p:nvSpPr>
          <p:cNvPr id="33" name="TextBox 32">
            <a:extLst>
              <a:ext uri="{FF2B5EF4-FFF2-40B4-BE49-F238E27FC236}">
                <a16:creationId xmlns="" xmlns:a16="http://schemas.microsoft.com/office/drawing/2014/main" id="{2BD778E6-D334-4389-B4C0-6C793B6E1E82}"/>
              </a:ext>
            </a:extLst>
          </p:cNvPr>
          <p:cNvSpPr txBox="1"/>
          <p:nvPr/>
        </p:nvSpPr>
        <p:spPr>
          <a:xfrm>
            <a:off x="8827139" y="3771003"/>
            <a:ext cx="1182732" cy="329946"/>
          </a:xfrm>
          <a:prstGeom prst="rect">
            <a:avLst/>
          </a:prstGeom>
          <a:noFill/>
        </p:spPr>
        <p:txBody>
          <a:bodyPr wrap="square" lIns="0" tIns="0" rIns="0" bIns="0" rtlCol="0">
            <a:noAutofit/>
          </a:bodyPr>
          <a:lstStyle/>
          <a:p>
            <a:pPr algn="just"/>
            <a:r>
              <a:rPr lang="en-US" sz="1200" b="1" dirty="0" smtClean="0">
                <a:solidFill>
                  <a:srgbClr val="007600"/>
                </a:solidFill>
                <a:latin typeface="Arial" charset="0"/>
                <a:ea typeface="Arial" charset="0"/>
                <a:cs typeface="Arial" charset="0"/>
              </a:rPr>
              <a:t>December</a:t>
            </a:r>
            <a:endParaRPr lang="en-US" sz="1200" b="1" dirty="0">
              <a:solidFill>
                <a:srgbClr val="007600"/>
              </a:solidFill>
              <a:latin typeface="Arial" charset="0"/>
              <a:ea typeface="Arial" charset="0"/>
              <a:cs typeface="Arial" charset="0"/>
            </a:endParaRPr>
          </a:p>
        </p:txBody>
      </p:sp>
      <p:sp>
        <p:nvSpPr>
          <p:cNvPr id="34" name="TextBox 33" title="Quarter Number">
            <a:extLst>
              <a:ext uri="{FF2B5EF4-FFF2-40B4-BE49-F238E27FC236}">
                <a16:creationId xmlns="" xmlns:a16="http://schemas.microsoft.com/office/drawing/2014/main" id="{6DF41A29-164B-42EC-9F68-19D2E3AEC527}"/>
              </a:ext>
            </a:extLst>
          </p:cNvPr>
          <p:cNvSpPr txBox="1"/>
          <p:nvPr/>
        </p:nvSpPr>
        <p:spPr>
          <a:xfrm>
            <a:off x="1911122" y="3273723"/>
            <a:ext cx="310386" cy="230570"/>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09/23</a:t>
            </a:r>
            <a:endParaRPr lang="en-US" sz="900" b="1" dirty="0">
              <a:latin typeface="Arial" charset="0"/>
              <a:ea typeface="Arial" charset="0"/>
              <a:cs typeface="Arial" charset="0"/>
            </a:endParaRPr>
          </a:p>
        </p:txBody>
      </p:sp>
      <p:sp>
        <p:nvSpPr>
          <p:cNvPr id="35" name="TextBox 34" title="Quarter Number">
            <a:extLst>
              <a:ext uri="{FF2B5EF4-FFF2-40B4-BE49-F238E27FC236}">
                <a16:creationId xmlns="" xmlns:a16="http://schemas.microsoft.com/office/drawing/2014/main" id="{6DF41A29-164B-42EC-9F68-19D2E3AEC527}"/>
              </a:ext>
            </a:extLst>
          </p:cNvPr>
          <p:cNvSpPr txBox="1"/>
          <p:nvPr/>
        </p:nvSpPr>
        <p:spPr>
          <a:xfrm>
            <a:off x="2559627" y="3280208"/>
            <a:ext cx="310386" cy="230570"/>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09/30</a:t>
            </a:r>
            <a:endParaRPr lang="en-US" sz="900" b="1" dirty="0">
              <a:latin typeface="Arial" charset="0"/>
              <a:ea typeface="Arial" charset="0"/>
              <a:cs typeface="Arial" charset="0"/>
            </a:endParaRPr>
          </a:p>
        </p:txBody>
      </p:sp>
      <p:sp>
        <p:nvSpPr>
          <p:cNvPr id="36" name="Oval 35" title="Quarter Background Cirlce">
            <a:extLst>
              <a:ext uri="{FF2B5EF4-FFF2-40B4-BE49-F238E27FC236}">
                <a16:creationId xmlns="" xmlns:a16="http://schemas.microsoft.com/office/drawing/2014/main" id="{AE29C92D-0A5A-405A-B0B6-9115A90C3CB7}"/>
              </a:ext>
            </a:extLst>
          </p:cNvPr>
          <p:cNvSpPr/>
          <p:nvPr/>
        </p:nvSpPr>
        <p:spPr>
          <a:xfrm>
            <a:off x="3504100" y="3178447"/>
            <a:ext cx="344302" cy="351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37" name="Oval 36" title="Quarter Background Cirlce">
            <a:extLst>
              <a:ext uri="{FF2B5EF4-FFF2-40B4-BE49-F238E27FC236}">
                <a16:creationId xmlns="" xmlns:a16="http://schemas.microsoft.com/office/drawing/2014/main" id="{AE29C92D-0A5A-405A-B0B6-9115A90C3CB7}"/>
              </a:ext>
            </a:extLst>
          </p:cNvPr>
          <p:cNvSpPr/>
          <p:nvPr/>
        </p:nvSpPr>
        <p:spPr>
          <a:xfrm>
            <a:off x="4276391" y="3173641"/>
            <a:ext cx="344302" cy="3885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38" name="Oval 37" title="Quarter Background Cirlce">
            <a:extLst>
              <a:ext uri="{FF2B5EF4-FFF2-40B4-BE49-F238E27FC236}">
                <a16:creationId xmlns="" xmlns:a16="http://schemas.microsoft.com/office/drawing/2014/main" id="{AE29C92D-0A5A-405A-B0B6-9115A90C3CB7}"/>
              </a:ext>
            </a:extLst>
          </p:cNvPr>
          <p:cNvSpPr/>
          <p:nvPr/>
        </p:nvSpPr>
        <p:spPr>
          <a:xfrm>
            <a:off x="5032881" y="3203568"/>
            <a:ext cx="344302" cy="351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cxnSp>
        <p:nvCxnSpPr>
          <p:cNvPr id="39" name="Straight Connector 38" title="Q lines">
            <a:extLst>
              <a:ext uri="{FF2B5EF4-FFF2-40B4-BE49-F238E27FC236}">
                <a16:creationId xmlns="" xmlns:a16="http://schemas.microsoft.com/office/drawing/2014/main" id="{8CEE23F6-603B-4DB5-A968-8F086AA2AF53}"/>
              </a:ext>
            </a:extLst>
          </p:cNvPr>
          <p:cNvCxnSpPr>
            <a:cxnSpLocks/>
          </p:cNvCxnSpPr>
          <p:nvPr/>
        </p:nvCxnSpPr>
        <p:spPr>
          <a:xfrm>
            <a:off x="486094" y="2747409"/>
            <a:ext cx="0" cy="292686"/>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0" name="TextBox 39" title="Quarter Number">
            <a:extLst>
              <a:ext uri="{FF2B5EF4-FFF2-40B4-BE49-F238E27FC236}">
                <a16:creationId xmlns="" xmlns:a16="http://schemas.microsoft.com/office/drawing/2014/main" id="{6DF41A29-164B-42EC-9F68-19D2E3AEC527}"/>
              </a:ext>
            </a:extLst>
          </p:cNvPr>
          <p:cNvSpPr txBox="1"/>
          <p:nvPr/>
        </p:nvSpPr>
        <p:spPr>
          <a:xfrm>
            <a:off x="3535633" y="3252744"/>
            <a:ext cx="310386" cy="232087"/>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10/7</a:t>
            </a:r>
            <a:endParaRPr lang="en-US" sz="900" b="1" dirty="0">
              <a:latin typeface="Arial" charset="0"/>
              <a:ea typeface="Arial" charset="0"/>
              <a:cs typeface="Arial" charset="0"/>
            </a:endParaRPr>
          </a:p>
        </p:txBody>
      </p:sp>
      <p:sp>
        <p:nvSpPr>
          <p:cNvPr id="41" name="TextBox 40" title="Quarter Number">
            <a:extLst>
              <a:ext uri="{FF2B5EF4-FFF2-40B4-BE49-F238E27FC236}">
                <a16:creationId xmlns="" xmlns:a16="http://schemas.microsoft.com/office/drawing/2014/main" id="{6DF41A29-164B-42EC-9F68-19D2E3AEC527}"/>
              </a:ext>
            </a:extLst>
          </p:cNvPr>
          <p:cNvSpPr txBox="1"/>
          <p:nvPr/>
        </p:nvSpPr>
        <p:spPr>
          <a:xfrm>
            <a:off x="4300883" y="3236409"/>
            <a:ext cx="310386" cy="254904"/>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10/14</a:t>
            </a:r>
            <a:endParaRPr lang="en-US" sz="900" b="1" dirty="0">
              <a:latin typeface="Arial" charset="0"/>
              <a:ea typeface="Arial" charset="0"/>
              <a:cs typeface="Arial" charset="0"/>
            </a:endParaRPr>
          </a:p>
        </p:txBody>
      </p:sp>
      <p:sp>
        <p:nvSpPr>
          <p:cNvPr id="42" name="TextBox 41" title="Quarter Number">
            <a:extLst>
              <a:ext uri="{FF2B5EF4-FFF2-40B4-BE49-F238E27FC236}">
                <a16:creationId xmlns="" xmlns:a16="http://schemas.microsoft.com/office/drawing/2014/main" id="{6DF41A29-164B-42EC-9F68-19D2E3AEC527}"/>
              </a:ext>
            </a:extLst>
          </p:cNvPr>
          <p:cNvSpPr txBox="1"/>
          <p:nvPr/>
        </p:nvSpPr>
        <p:spPr>
          <a:xfrm>
            <a:off x="5055179" y="3248169"/>
            <a:ext cx="310386" cy="277945"/>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10/21</a:t>
            </a:r>
            <a:endParaRPr lang="en-US" sz="900" b="1" dirty="0">
              <a:latin typeface="Arial" charset="0"/>
              <a:ea typeface="Arial" charset="0"/>
              <a:cs typeface="Arial" charset="0"/>
            </a:endParaRPr>
          </a:p>
        </p:txBody>
      </p:sp>
      <p:sp>
        <p:nvSpPr>
          <p:cNvPr id="43" name="Oval 42" title="Quarter Background Cirlce">
            <a:extLst>
              <a:ext uri="{FF2B5EF4-FFF2-40B4-BE49-F238E27FC236}">
                <a16:creationId xmlns="" xmlns:a16="http://schemas.microsoft.com/office/drawing/2014/main" id="{AE29C92D-0A5A-405A-B0B6-9115A90C3CB7}"/>
              </a:ext>
            </a:extLst>
          </p:cNvPr>
          <p:cNvSpPr/>
          <p:nvPr/>
        </p:nvSpPr>
        <p:spPr>
          <a:xfrm>
            <a:off x="6293648" y="3199635"/>
            <a:ext cx="344302" cy="351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44" name="Oval 43" title="Quarter Background Cirlce">
            <a:extLst>
              <a:ext uri="{FF2B5EF4-FFF2-40B4-BE49-F238E27FC236}">
                <a16:creationId xmlns="" xmlns:a16="http://schemas.microsoft.com/office/drawing/2014/main" id="{AE29C92D-0A5A-405A-B0B6-9115A90C3CB7}"/>
              </a:ext>
            </a:extLst>
          </p:cNvPr>
          <p:cNvSpPr/>
          <p:nvPr/>
        </p:nvSpPr>
        <p:spPr>
          <a:xfrm>
            <a:off x="8179747" y="3192247"/>
            <a:ext cx="344302" cy="351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45" name="Oval 44" title="Quarter Background Cirlce">
            <a:extLst>
              <a:ext uri="{FF2B5EF4-FFF2-40B4-BE49-F238E27FC236}">
                <a16:creationId xmlns="" xmlns:a16="http://schemas.microsoft.com/office/drawing/2014/main" id="{AE29C92D-0A5A-405A-B0B6-9115A90C3CB7}"/>
              </a:ext>
            </a:extLst>
          </p:cNvPr>
          <p:cNvSpPr/>
          <p:nvPr/>
        </p:nvSpPr>
        <p:spPr>
          <a:xfrm>
            <a:off x="7536126" y="3196323"/>
            <a:ext cx="344302" cy="351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46" name="Oval 45" title="Quarter Background Cirlce">
            <a:extLst>
              <a:ext uri="{FF2B5EF4-FFF2-40B4-BE49-F238E27FC236}">
                <a16:creationId xmlns="" xmlns:a16="http://schemas.microsoft.com/office/drawing/2014/main" id="{AE29C92D-0A5A-405A-B0B6-9115A90C3CB7}"/>
              </a:ext>
            </a:extLst>
          </p:cNvPr>
          <p:cNvSpPr/>
          <p:nvPr/>
        </p:nvSpPr>
        <p:spPr>
          <a:xfrm>
            <a:off x="6873062" y="3222389"/>
            <a:ext cx="344302" cy="351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47" name="TextBox 46" title="Quarter Number">
            <a:extLst>
              <a:ext uri="{FF2B5EF4-FFF2-40B4-BE49-F238E27FC236}">
                <a16:creationId xmlns="" xmlns:a16="http://schemas.microsoft.com/office/drawing/2014/main" id="{6DF41A29-164B-42EC-9F68-19D2E3AEC527}"/>
              </a:ext>
            </a:extLst>
          </p:cNvPr>
          <p:cNvSpPr txBox="1"/>
          <p:nvPr/>
        </p:nvSpPr>
        <p:spPr>
          <a:xfrm>
            <a:off x="6321002" y="3267228"/>
            <a:ext cx="310386" cy="230570"/>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11/4</a:t>
            </a:r>
            <a:endParaRPr lang="en-US" sz="900" b="1" dirty="0">
              <a:latin typeface="Arial" charset="0"/>
              <a:ea typeface="Arial" charset="0"/>
              <a:cs typeface="Arial" charset="0"/>
            </a:endParaRPr>
          </a:p>
        </p:txBody>
      </p:sp>
      <p:cxnSp>
        <p:nvCxnSpPr>
          <p:cNvPr id="48" name="Straight Connector 47" title="Q lines">
            <a:extLst>
              <a:ext uri="{FF2B5EF4-FFF2-40B4-BE49-F238E27FC236}">
                <a16:creationId xmlns="" xmlns:a16="http://schemas.microsoft.com/office/drawing/2014/main" id="{41B307BB-3402-4094-9F33-C7024257652B}"/>
              </a:ext>
            </a:extLst>
          </p:cNvPr>
          <p:cNvCxnSpPr>
            <a:cxnSpLocks/>
          </p:cNvCxnSpPr>
          <p:nvPr/>
        </p:nvCxnSpPr>
        <p:spPr>
          <a:xfrm>
            <a:off x="6427901" y="2737989"/>
            <a:ext cx="0" cy="292829"/>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9" name="TextBox 48" title="Quarter Number">
            <a:extLst>
              <a:ext uri="{FF2B5EF4-FFF2-40B4-BE49-F238E27FC236}">
                <a16:creationId xmlns="" xmlns:a16="http://schemas.microsoft.com/office/drawing/2014/main" id="{6DF41A29-164B-42EC-9F68-19D2E3AEC527}"/>
              </a:ext>
            </a:extLst>
          </p:cNvPr>
          <p:cNvSpPr txBox="1"/>
          <p:nvPr/>
        </p:nvSpPr>
        <p:spPr>
          <a:xfrm>
            <a:off x="6901421" y="3283441"/>
            <a:ext cx="310386" cy="230570"/>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11/11</a:t>
            </a:r>
            <a:endParaRPr lang="en-US" sz="900" b="1" dirty="0">
              <a:latin typeface="Arial" charset="0"/>
              <a:ea typeface="Arial" charset="0"/>
              <a:cs typeface="Arial" charset="0"/>
            </a:endParaRPr>
          </a:p>
        </p:txBody>
      </p:sp>
      <p:sp>
        <p:nvSpPr>
          <p:cNvPr id="50" name="TextBox 49" title="Quarter Number">
            <a:extLst>
              <a:ext uri="{FF2B5EF4-FFF2-40B4-BE49-F238E27FC236}">
                <a16:creationId xmlns="" xmlns:a16="http://schemas.microsoft.com/office/drawing/2014/main" id="{6DF41A29-164B-42EC-9F68-19D2E3AEC527}"/>
              </a:ext>
            </a:extLst>
          </p:cNvPr>
          <p:cNvSpPr txBox="1"/>
          <p:nvPr/>
        </p:nvSpPr>
        <p:spPr>
          <a:xfrm>
            <a:off x="7540207" y="3270467"/>
            <a:ext cx="310386" cy="230570"/>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11/18</a:t>
            </a:r>
            <a:endParaRPr lang="en-US" sz="900" b="1" dirty="0">
              <a:latin typeface="Arial" charset="0"/>
              <a:ea typeface="Arial" charset="0"/>
              <a:cs typeface="Arial" charset="0"/>
            </a:endParaRPr>
          </a:p>
        </p:txBody>
      </p:sp>
      <p:sp>
        <p:nvSpPr>
          <p:cNvPr id="51" name="TextBox 50" title="Quarter Number">
            <a:extLst>
              <a:ext uri="{FF2B5EF4-FFF2-40B4-BE49-F238E27FC236}">
                <a16:creationId xmlns="" xmlns:a16="http://schemas.microsoft.com/office/drawing/2014/main" id="{6DF41A29-164B-42EC-9F68-19D2E3AEC527}"/>
              </a:ext>
            </a:extLst>
          </p:cNvPr>
          <p:cNvSpPr txBox="1"/>
          <p:nvPr/>
        </p:nvSpPr>
        <p:spPr>
          <a:xfrm>
            <a:off x="8198442" y="3259280"/>
            <a:ext cx="310386" cy="228785"/>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11/25</a:t>
            </a:r>
            <a:endParaRPr lang="en-US" sz="900" b="1" dirty="0">
              <a:latin typeface="Arial" charset="0"/>
              <a:ea typeface="Arial" charset="0"/>
              <a:cs typeface="Arial" charset="0"/>
            </a:endParaRPr>
          </a:p>
        </p:txBody>
      </p:sp>
      <p:sp>
        <p:nvSpPr>
          <p:cNvPr id="52" name="Oval 51" title="Quarter Background Cirlce">
            <a:extLst>
              <a:ext uri="{FF2B5EF4-FFF2-40B4-BE49-F238E27FC236}">
                <a16:creationId xmlns="" xmlns:a16="http://schemas.microsoft.com/office/drawing/2014/main" id="{AE29C92D-0A5A-405A-B0B6-9115A90C3CB7}"/>
              </a:ext>
            </a:extLst>
          </p:cNvPr>
          <p:cNvSpPr/>
          <p:nvPr/>
        </p:nvSpPr>
        <p:spPr>
          <a:xfrm>
            <a:off x="8993368" y="3198354"/>
            <a:ext cx="325678" cy="3513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53" name="TextBox 52" title="Quarter Number">
            <a:extLst>
              <a:ext uri="{FF2B5EF4-FFF2-40B4-BE49-F238E27FC236}">
                <a16:creationId xmlns="" xmlns:a16="http://schemas.microsoft.com/office/drawing/2014/main" id="{6DF41A29-164B-42EC-9F68-19D2E3AEC527}"/>
              </a:ext>
            </a:extLst>
          </p:cNvPr>
          <p:cNvSpPr txBox="1"/>
          <p:nvPr/>
        </p:nvSpPr>
        <p:spPr>
          <a:xfrm>
            <a:off x="9010031" y="3245967"/>
            <a:ext cx="310386" cy="262111"/>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12/2</a:t>
            </a:r>
            <a:endParaRPr lang="en-US" sz="900" b="1" dirty="0">
              <a:latin typeface="Arial" charset="0"/>
              <a:ea typeface="Arial" charset="0"/>
              <a:cs typeface="Arial" charset="0"/>
            </a:endParaRPr>
          </a:p>
        </p:txBody>
      </p:sp>
      <p:sp>
        <p:nvSpPr>
          <p:cNvPr id="54" name="Oval 53" title="Quarter Background Cirlce">
            <a:extLst>
              <a:ext uri="{FF2B5EF4-FFF2-40B4-BE49-F238E27FC236}">
                <a16:creationId xmlns="" xmlns:a16="http://schemas.microsoft.com/office/drawing/2014/main" id="{AE29C92D-0A5A-405A-B0B6-9115A90C3CB7}"/>
              </a:ext>
            </a:extLst>
          </p:cNvPr>
          <p:cNvSpPr/>
          <p:nvPr/>
        </p:nvSpPr>
        <p:spPr>
          <a:xfrm>
            <a:off x="10322716" y="3213343"/>
            <a:ext cx="325678" cy="3513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55" name="Oval 54" title="Quarter Background Cirlce">
            <a:extLst>
              <a:ext uri="{FF2B5EF4-FFF2-40B4-BE49-F238E27FC236}">
                <a16:creationId xmlns="" xmlns:a16="http://schemas.microsoft.com/office/drawing/2014/main" id="{AE29C92D-0A5A-405A-B0B6-9115A90C3CB7}"/>
              </a:ext>
            </a:extLst>
          </p:cNvPr>
          <p:cNvSpPr/>
          <p:nvPr/>
        </p:nvSpPr>
        <p:spPr>
          <a:xfrm>
            <a:off x="11470598" y="3184458"/>
            <a:ext cx="325678" cy="3513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56" name="TextBox 55" title="Quarter Number">
            <a:extLst>
              <a:ext uri="{FF2B5EF4-FFF2-40B4-BE49-F238E27FC236}">
                <a16:creationId xmlns="" xmlns:a16="http://schemas.microsoft.com/office/drawing/2014/main" id="{6DF41A29-164B-42EC-9F68-19D2E3AEC527}"/>
              </a:ext>
            </a:extLst>
          </p:cNvPr>
          <p:cNvSpPr txBox="1"/>
          <p:nvPr/>
        </p:nvSpPr>
        <p:spPr>
          <a:xfrm>
            <a:off x="11467446" y="3236409"/>
            <a:ext cx="325678" cy="292860"/>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12/30</a:t>
            </a:r>
            <a:endParaRPr lang="en-US" sz="900" b="1" dirty="0">
              <a:latin typeface="Arial" charset="0"/>
              <a:ea typeface="Arial" charset="0"/>
              <a:cs typeface="Arial" charset="0"/>
            </a:endParaRPr>
          </a:p>
        </p:txBody>
      </p:sp>
      <p:sp>
        <p:nvSpPr>
          <p:cNvPr id="57" name="TextBox 56" title="Quarter Number">
            <a:extLst>
              <a:ext uri="{FF2B5EF4-FFF2-40B4-BE49-F238E27FC236}">
                <a16:creationId xmlns="" xmlns:a16="http://schemas.microsoft.com/office/drawing/2014/main" id="{6DF41A29-164B-42EC-9F68-19D2E3AEC527}"/>
              </a:ext>
            </a:extLst>
          </p:cNvPr>
          <p:cNvSpPr txBox="1"/>
          <p:nvPr/>
        </p:nvSpPr>
        <p:spPr>
          <a:xfrm>
            <a:off x="10341507" y="3250188"/>
            <a:ext cx="310386" cy="279081"/>
          </a:xfrm>
          <a:prstGeom prst="rect">
            <a:avLst/>
          </a:prstGeom>
          <a:noFill/>
        </p:spPr>
        <p:txBody>
          <a:bodyPr wrap="square" lIns="0" tIns="0" rIns="0" bIns="0" rtlCol="0" anchor="ctr">
            <a:noAutofit/>
          </a:bodyPr>
          <a:lstStyle/>
          <a:p>
            <a:pPr algn="ctr"/>
            <a:endParaRPr lang="en-US" sz="900" b="1" dirty="0">
              <a:latin typeface="Arial" charset="0"/>
              <a:ea typeface="Arial" charset="0"/>
              <a:cs typeface="Arial" charset="0"/>
            </a:endParaRPr>
          </a:p>
        </p:txBody>
      </p:sp>
      <p:sp>
        <p:nvSpPr>
          <p:cNvPr id="58" name="Oval 57" title="Quarter Background Cirlce">
            <a:extLst>
              <a:ext uri="{FF2B5EF4-FFF2-40B4-BE49-F238E27FC236}">
                <a16:creationId xmlns="" xmlns:a16="http://schemas.microsoft.com/office/drawing/2014/main" id="{AE29C92D-0A5A-405A-B0B6-9115A90C3CB7}"/>
              </a:ext>
            </a:extLst>
          </p:cNvPr>
          <p:cNvSpPr/>
          <p:nvPr/>
        </p:nvSpPr>
        <p:spPr>
          <a:xfrm>
            <a:off x="9651609" y="3185378"/>
            <a:ext cx="325678" cy="3513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charset="0"/>
                <a:ea typeface="Arial" charset="0"/>
                <a:cs typeface="Arial" charset="0"/>
              </a:rPr>
              <a:t>1</a:t>
            </a:r>
            <a:endParaRPr lang="en-US" dirty="0">
              <a:latin typeface="Arial" charset="0"/>
              <a:ea typeface="Arial" charset="0"/>
              <a:cs typeface="Arial" charset="0"/>
            </a:endParaRPr>
          </a:p>
        </p:txBody>
      </p:sp>
      <p:cxnSp>
        <p:nvCxnSpPr>
          <p:cNvPr id="59" name="Straight Connector 58"/>
          <p:cNvCxnSpPr/>
          <p:nvPr/>
        </p:nvCxnSpPr>
        <p:spPr>
          <a:xfrm>
            <a:off x="7007317" y="934945"/>
            <a:ext cx="29379" cy="5708628"/>
          </a:xfrm>
          <a:prstGeom prst="line">
            <a:avLst/>
          </a:prstGeom>
          <a:ln w="127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 xmlns:a16="http://schemas.microsoft.com/office/drawing/2014/main" id="{364C8657-37CD-432B-AD71-7255D32855F5}"/>
              </a:ext>
            </a:extLst>
          </p:cNvPr>
          <p:cNvSpPr txBox="1"/>
          <p:nvPr/>
        </p:nvSpPr>
        <p:spPr>
          <a:xfrm>
            <a:off x="6142403" y="1086566"/>
            <a:ext cx="830068" cy="276999"/>
          </a:xfrm>
          <a:prstGeom prst="rect">
            <a:avLst/>
          </a:prstGeom>
          <a:noFill/>
        </p:spPr>
        <p:txBody>
          <a:bodyPr wrap="square" lIns="0" tIns="0" rIns="0" bIns="0" rtlCol="0">
            <a:spAutoFit/>
          </a:bodyPr>
          <a:lstStyle/>
          <a:p>
            <a:pPr algn="ctr"/>
            <a:r>
              <a:rPr lang="en-US" b="1" dirty="0" smtClean="0">
                <a:solidFill>
                  <a:srgbClr val="7030A0"/>
                </a:solidFill>
                <a:latin typeface="Arial" charset="0"/>
                <a:ea typeface="Arial" charset="0"/>
                <a:cs typeface="Arial" charset="0"/>
              </a:rPr>
              <a:t>TODAY</a:t>
            </a:r>
            <a:endParaRPr lang="en-US" b="1" dirty="0">
              <a:solidFill>
                <a:srgbClr val="7030A0"/>
              </a:solidFill>
              <a:latin typeface="Arial" charset="0"/>
              <a:ea typeface="Arial" charset="0"/>
              <a:cs typeface="Arial" charset="0"/>
            </a:endParaRPr>
          </a:p>
        </p:txBody>
      </p:sp>
      <p:cxnSp>
        <p:nvCxnSpPr>
          <p:cNvPr id="61" name="Straight Connector 60" title="Q lines">
            <a:extLst>
              <a:ext uri="{FF2B5EF4-FFF2-40B4-BE49-F238E27FC236}">
                <a16:creationId xmlns="" xmlns:a16="http://schemas.microsoft.com/office/drawing/2014/main" id="{F54047B2-9C08-4A8C-A924-AA676C29FB41}"/>
              </a:ext>
            </a:extLst>
          </p:cNvPr>
          <p:cNvCxnSpPr>
            <a:cxnSpLocks/>
          </p:cNvCxnSpPr>
          <p:nvPr/>
        </p:nvCxnSpPr>
        <p:spPr>
          <a:xfrm>
            <a:off x="9147337" y="2784301"/>
            <a:ext cx="0" cy="292829"/>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2" name="Oval 61" title="Quarter Background Cirlce">
            <a:extLst>
              <a:ext uri="{FF2B5EF4-FFF2-40B4-BE49-F238E27FC236}">
                <a16:creationId xmlns="" xmlns:a16="http://schemas.microsoft.com/office/drawing/2014/main" id="{AE29C92D-0A5A-405A-B0B6-9115A90C3CB7}"/>
              </a:ext>
            </a:extLst>
          </p:cNvPr>
          <p:cNvSpPr/>
          <p:nvPr/>
        </p:nvSpPr>
        <p:spPr>
          <a:xfrm>
            <a:off x="10912864" y="3229557"/>
            <a:ext cx="325678" cy="3513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63" name="TextBox 62" title="Quarter Number">
            <a:extLst>
              <a:ext uri="{FF2B5EF4-FFF2-40B4-BE49-F238E27FC236}">
                <a16:creationId xmlns="" xmlns:a16="http://schemas.microsoft.com/office/drawing/2014/main" id="{6DF41A29-164B-42EC-9F68-19D2E3AEC527}"/>
              </a:ext>
            </a:extLst>
          </p:cNvPr>
          <p:cNvSpPr txBox="1"/>
          <p:nvPr/>
        </p:nvSpPr>
        <p:spPr>
          <a:xfrm>
            <a:off x="10921930" y="3246946"/>
            <a:ext cx="310386" cy="279081"/>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12/23</a:t>
            </a:r>
            <a:endParaRPr lang="en-US" sz="900" b="1" dirty="0">
              <a:latin typeface="Arial" charset="0"/>
              <a:ea typeface="Arial" charset="0"/>
              <a:cs typeface="Arial" charset="0"/>
            </a:endParaRPr>
          </a:p>
        </p:txBody>
      </p:sp>
      <p:sp>
        <p:nvSpPr>
          <p:cNvPr id="64" name="TextBox 63" title="Quarter Number">
            <a:extLst>
              <a:ext uri="{FF2B5EF4-FFF2-40B4-BE49-F238E27FC236}">
                <a16:creationId xmlns="" xmlns:a16="http://schemas.microsoft.com/office/drawing/2014/main" id="{6DF41A29-164B-42EC-9F68-19D2E3AEC527}"/>
              </a:ext>
            </a:extLst>
          </p:cNvPr>
          <p:cNvSpPr txBox="1"/>
          <p:nvPr/>
        </p:nvSpPr>
        <p:spPr>
          <a:xfrm>
            <a:off x="10318816" y="3246231"/>
            <a:ext cx="310386" cy="279795"/>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12/16</a:t>
            </a:r>
            <a:endParaRPr lang="en-US" sz="900" b="1" dirty="0">
              <a:latin typeface="Arial" charset="0"/>
              <a:ea typeface="Arial" charset="0"/>
              <a:cs typeface="Arial" charset="0"/>
            </a:endParaRPr>
          </a:p>
        </p:txBody>
      </p:sp>
      <p:sp>
        <p:nvSpPr>
          <p:cNvPr id="65" name="Oval 64" title="Quarter Background Cirlce">
            <a:extLst>
              <a:ext uri="{FF2B5EF4-FFF2-40B4-BE49-F238E27FC236}">
                <a16:creationId xmlns="" xmlns:a16="http://schemas.microsoft.com/office/drawing/2014/main" id="{AE29C92D-0A5A-405A-B0B6-9115A90C3CB7}"/>
              </a:ext>
            </a:extLst>
          </p:cNvPr>
          <p:cNvSpPr/>
          <p:nvPr/>
        </p:nvSpPr>
        <p:spPr>
          <a:xfrm>
            <a:off x="5632754" y="3190596"/>
            <a:ext cx="344302" cy="351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66" name="TextBox 65" title="Quarter Number">
            <a:extLst>
              <a:ext uri="{FF2B5EF4-FFF2-40B4-BE49-F238E27FC236}">
                <a16:creationId xmlns="" xmlns:a16="http://schemas.microsoft.com/office/drawing/2014/main" id="{6DF41A29-164B-42EC-9F68-19D2E3AEC527}"/>
              </a:ext>
            </a:extLst>
          </p:cNvPr>
          <p:cNvSpPr txBox="1"/>
          <p:nvPr/>
        </p:nvSpPr>
        <p:spPr>
          <a:xfrm>
            <a:off x="5655054" y="3244926"/>
            <a:ext cx="310386" cy="277945"/>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10/28</a:t>
            </a:r>
            <a:endParaRPr lang="en-US" sz="900" b="1" dirty="0">
              <a:latin typeface="Arial" charset="0"/>
              <a:ea typeface="Arial" charset="0"/>
              <a:cs typeface="Arial" charset="0"/>
            </a:endParaRPr>
          </a:p>
        </p:txBody>
      </p:sp>
      <p:cxnSp>
        <p:nvCxnSpPr>
          <p:cNvPr id="67" name="Straight Connector 66" title="Q lines">
            <a:extLst>
              <a:ext uri="{FF2B5EF4-FFF2-40B4-BE49-F238E27FC236}">
                <a16:creationId xmlns="" xmlns:a16="http://schemas.microsoft.com/office/drawing/2014/main" id="{662638A0-3098-431F-BE5E-612EF4623E02}"/>
              </a:ext>
            </a:extLst>
          </p:cNvPr>
          <p:cNvCxnSpPr>
            <a:cxnSpLocks/>
          </p:cNvCxnSpPr>
          <p:nvPr/>
        </p:nvCxnSpPr>
        <p:spPr>
          <a:xfrm>
            <a:off x="5873000" y="2678861"/>
            <a:ext cx="0" cy="292686"/>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68" name="Graphic 179" title="callout">
            <a:extLst>
              <a:ext uri="{FF2B5EF4-FFF2-40B4-BE49-F238E27FC236}">
                <a16:creationId xmlns="" xmlns:a16="http://schemas.microsoft.com/office/drawing/2014/main" id="{149461F7-71D2-40F6-AC58-56A23B335A4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8187540" y="3874466"/>
            <a:ext cx="581025" cy="295275"/>
          </a:xfrm>
          <a:prstGeom prst="rect">
            <a:avLst/>
          </a:prstGeom>
        </p:spPr>
      </p:pic>
      <p:sp>
        <p:nvSpPr>
          <p:cNvPr id="69" name="Oval 68" title="Milestone Number">
            <a:extLst>
              <a:ext uri="{FF2B5EF4-FFF2-40B4-BE49-F238E27FC236}">
                <a16:creationId xmlns="" xmlns:a16="http://schemas.microsoft.com/office/drawing/2014/main" id="{CFCC16BE-0C9C-4183-A9E3-BE650504832D}"/>
              </a:ext>
            </a:extLst>
          </p:cNvPr>
          <p:cNvSpPr/>
          <p:nvPr/>
        </p:nvSpPr>
        <p:spPr>
          <a:xfrm>
            <a:off x="8410125" y="4409006"/>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bg1"/>
                </a:solidFill>
                <a:latin typeface="Arial" charset="0"/>
                <a:ea typeface="Arial" charset="0"/>
                <a:cs typeface="Arial" charset="0"/>
              </a:rPr>
              <a:t>01</a:t>
            </a:r>
            <a:endParaRPr lang="en-US" sz="1000" b="1" dirty="0">
              <a:solidFill>
                <a:schemeClr val="bg1"/>
              </a:solidFill>
              <a:latin typeface="Arial" charset="0"/>
              <a:ea typeface="Arial" charset="0"/>
              <a:cs typeface="Arial" charset="0"/>
            </a:endParaRPr>
          </a:p>
        </p:txBody>
      </p:sp>
      <p:pic>
        <p:nvPicPr>
          <p:cNvPr id="70" name="Graphic 182" title="callout">
            <a:extLst>
              <a:ext uri="{FF2B5EF4-FFF2-40B4-BE49-F238E27FC236}">
                <a16:creationId xmlns="" xmlns:a16="http://schemas.microsoft.com/office/drawing/2014/main" id="{3F72C53C-D2C0-48D2-ACE4-85531F7A418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10863540" y="3970624"/>
            <a:ext cx="737551" cy="374821"/>
          </a:xfrm>
          <a:prstGeom prst="rect">
            <a:avLst/>
          </a:prstGeom>
        </p:spPr>
      </p:pic>
      <p:sp>
        <p:nvSpPr>
          <p:cNvPr id="71" name="Oval 70">
            <a:extLst>
              <a:ext uri="{FF2B5EF4-FFF2-40B4-BE49-F238E27FC236}">
                <a16:creationId xmlns="" xmlns:a16="http://schemas.microsoft.com/office/drawing/2014/main" id="{276ADC4C-BFA7-4416-9A82-F3146E0D12B3}"/>
              </a:ext>
            </a:extLst>
          </p:cNvPr>
          <p:cNvSpPr/>
          <p:nvPr/>
        </p:nvSpPr>
        <p:spPr>
          <a:xfrm>
            <a:off x="11191205" y="4762306"/>
            <a:ext cx="407673" cy="407673"/>
          </a:xfrm>
          <a:prstGeom prst="ellipse">
            <a:avLst/>
          </a:prstGeom>
          <a:solidFill>
            <a:srgbClr val="006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bg1"/>
                </a:solidFill>
                <a:latin typeface="Arial" charset="0"/>
                <a:ea typeface="Arial" charset="0"/>
                <a:cs typeface="Arial" charset="0"/>
              </a:rPr>
              <a:t>03</a:t>
            </a:r>
            <a:endParaRPr lang="en-US" sz="1000" b="1" dirty="0">
              <a:solidFill>
                <a:schemeClr val="bg1"/>
              </a:solidFill>
              <a:latin typeface="Arial" charset="0"/>
              <a:ea typeface="Arial" charset="0"/>
              <a:cs typeface="Arial" charset="0"/>
            </a:endParaRPr>
          </a:p>
        </p:txBody>
      </p:sp>
      <p:sp>
        <p:nvSpPr>
          <p:cNvPr id="72" name="TextBox 71" title="Quarter Number">
            <a:extLst>
              <a:ext uri="{FF2B5EF4-FFF2-40B4-BE49-F238E27FC236}">
                <a16:creationId xmlns="" xmlns:a16="http://schemas.microsoft.com/office/drawing/2014/main" id="{6DF41A29-164B-42EC-9F68-19D2E3AEC527}"/>
              </a:ext>
            </a:extLst>
          </p:cNvPr>
          <p:cNvSpPr txBox="1"/>
          <p:nvPr/>
        </p:nvSpPr>
        <p:spPr>
          <a:xfrm>
            <a:off x="9640087" y="3252744"/>
            <a:ext cx="310386" cy="262111"/>
          </a:xfrm>
          <a:prstGeom prst="rect">
            <a:avLst/>
          </a:prstGeom>
          <a:noFill/>
        </p:spPr>
        <p:txBody>
          <a:bodyPr wrap="square" lIns="0" tIns="0" rIns="0" bIns="0" rtlCol="0" anchor="ctr">
            <a:noAutofit/>
          </a:bodyPr>
          <a:lstStyle/>
          <a:p>
            <a:pPr algn="ctr"/>
            <a:r>
              <a:rPr lang="en-US" sz="900" b="1" dirty="0" smtClean="0">
                <a:latin typeface="Arial" charset="0"/>
                <a:ea typeface="Arial" charset="0"/>
                <a:cs typeface="Arial" charset="0"/>
              </a:rPr>
              <a:t>12/09</a:t>
            </a:r>
            <a:endParaRPr lang="en-US" sz="900" b="1" dirty="0">
              <a:latin typeface="Arial" charset="0"/>
              <a:ea typeface="Arial" charset="0"/>
              <a:cs typeface="Arial" charset="0"/>
            </a:endParaRPr>
          </a:p>
        </p:txBody>
      </p:sp>
      <p:sp>
        <p:nvSpPr>
          <p:cNvPr id="73" name="Rectangle 72"/>
          <p:cNvSpPr/>
          <p:nvPr/>
        </p:nvSpPr>
        <p:spPr>
          <a:xfrm>
            <a:off x="916870" y="1230964"/>
            <a:ext cx="2255139" cy="1046440"/>
          </a:xfrm>
          <a:prstGeom prst="rect">
            <a:avLst/>
          </a:prstGeom>
          <a:ln>
            <a:solidFill>
              <a:schemeClr val="tx1"/>
            </a:solidFill>
          </a:ln>
        </p:spPr>
        <p:txBody>
          <a:bodyPr wrap="square">
            <a:spAutoFit/>
          </a:bodyPr>
          <a:lstStyle/>
          <a:p>
            <a:r>
              <a:rPr lang="en-US" sz="1200" b="1" dirty="0">
                <a:latin typeface="Helvetica" charset="0"/>
              </a:rPr>
              <a:t>A </a:t>
            </a:r>
            <a:r>
              <a:rPr lang="en-US" sz="1200" b="1" dirty="0" smtClean="0">
                <a:latin typeface="Helvetica" charset="0"/>
              </a:rPr>
              <a:t>first </a:t>
            </a:r>
            <a:r>
              <a:rPr lang="en-US" sz="1200" b="1" dirty="0">
                <a:latin typeface="Helvetica" charset="0"/>
              </a:rPr>
              <a:t>multidimensional high precision study of </a:t>
            </a:r>
            <a:r>
              <a:rPr lang="en-US" sz="1200" b="1" dirty="0" smtClean="0">
                <a:latin typeface="Helvetica" charset="0"/>
              </a:rPr>
              <a:t>SIDIS</a:t>
            </a:r>
            <a:r>
              <a:rPr lang="en-US" sz="1200" b="1" dirty="0" smtClean="0">
                <a:latin typeface="Symbol" charset="2"/>
                <a:ea typeface="Symbol" charset="2"/>
                <a:cs typeface="Symbol" charset="2"/>
              </a:rPr>
              <a:t> </a:t>
            </a:r>
            <a:r>
              <a:rPr lang="en-US" sz="1400" b="1" dirty="0" smtClean="0">
                <a:latin typeface="Symbol" charset="2"/>
                <a:ea typeface="Symbol" charset="2"/>
                <a:cs typeface="Symbol" charset="2"/>
              </a:rPr>
              <a:t>p</a:t>
            </a:r>
            <a:r>
              <a:rPr lang="en-US" sz="1200" b="1" baseline="30000" dirty="0" smtClean="0">
                <a:latin typeface="Helvetica" charset="0"/>
              </a:rPr>
              <a:t>+</a:t>
            </a:r>
            <a:r>
              <a:rPr lang="en-US" sz="1200" b="1" dirty="0" smtClean="0">
                <a:latin typeface="Helvetica" charset="0"/>
              </a:rPr>
              <a:t> </a:t>
            </a:r>
            <a:r>
              <a:rPr lang="en-US" sz="1200" b="1" dirty="0">
                <a:latin typeface="Helvetica" charset="0"/>
              </a:rPr>
              <a:t>beam single spin</a:t>
            </a:r>
          </a:p>
          <a:p>
            <a:r>
              <a:rPr lang="en-US" sz="1200" b="1" dirty="0">
                <a:latin typeface="Helvetica" charset="0"/>
              </a:rPr>
              <a:t>asymmetry over a wide range of </a:t>
            </a:r>
            <a:r>
              <a:rPr lang="en-US" sz="1200" b="1" dirty="0" smtClean="0">
                <a:latin typeface="Helvetica" charset="0"/>
              </a:rPr>
              <a:t>kinematics</a:t>
            </a:r>
            <a:endParaRPr lang="en-US" sz="1200" b="1" dirty="0">
              <a:latin typeface="Helvetica" charset="0"/>
            </a:endParaRPr>
          </a:p>
        </p:txBody>
      </p:sp>
      <p:sp>
        <p:nvSpPr>
          <p:cNvPr id="74" name="TextBox 73"/>
          <p:cNvSpPr txBox="1"/>
          <p:nvPr/>
        </p:nvSpPr>
        <p:spPr>
          <a:xfrm>
            <a:off x="3846019" y="1430594"/>
            <a:ext cx="1880413" cy="830997"/>
          </a:xfrm>
          <a:prstGeom prst="rect">
            <a:avLst/>
          </a:prstGeom>
          <a:noFill/>
          <a:ln>
            <a:solidFill>
              <a:schemeClr val="tx1"/>
            </a:solidFill>
          </a:ln>
        </p:spPr>
        <p:txBody>
          <a:bodyPr wrap="square" rtlCol="0">
            <a:spAutoFit/>
          </a:bodyPr>
          <a:lstStyle/>
          <a:p>
            <a:r>
              <a:rPr lang="en-US" sz="1200" b="1" dirty="0" smtClean="0">
                <a:latin typeface="Arial" charset="0"/>
                <a:ea typeface="Arial" charset="0"/>
                <a:cs typeface="Arial" charset="0"/>
              </a:rPr>
              <a:t>Observation of Beam Spin Asymmetries in the di-hadron process with CLAS12 </a:t>
            </a:r>
            <a:endParaRPr lang="en-US" sz="1200" b="1" dirty="0">
              <a:latin typeface="Arial" charset="0"/>
              <a:ea typeface="Arial" charset="0"/>
              <a:cs typeface="Arial" charset="0"/>
            </a:endParaRPr>
          </a:p>
        </p:txBody>
      </p:sp>
      <p:sp>
        <p:nvSpPr>
          <p:cNvPr id="75" name="TextBox 74"/>
          <p:cNvSpPr txBox="1"/>
          <p:nvPr/>
        </p:nvSpPr>
        <p:spPr>
          <a:xfrm>
            <a:off x="458502" y="2391525"/>
            <a:ext cx="5988178" cy="307777"/>
          </a:xfrm>
          <a:prstGeom prst="rect">
            <a:avLst/>
          </a:prstGeom>
          <a:noFill/>
          <a:ln>
            <a:solidFill>
              <a:schemeClr val="tx1"/>
            </a:solidFill>
          </a:ln>
        </p:spPr>
        <p:txBody>
          <a:bodyPr wrap="none" rtlCol="0">
            <a:spAutoFit/>
          </a:bodyPr>
          <a:lstStyle/>
          <a:p>
            <a:r>
              <a:rPr lang="en-US" sz="1400" b="1" dirty="0" smtClean="0">
                <a:solidFill>
                  <a:srgbClr val="FF0000"/>
                </a:solidFill>
                <a:latin typeface="Arial" charset="0"/>
                <a:ea typeface="Arial" charset="0"/>
                <a:cs typeface="Arial" charset="0"/>
              </a:rPr>
              <a:t>RGA- Common Analysis Note &amp;Two Physics Analyses under Review</a:t>
            </a:r>
            <a:endParaRPr lang="en-US" sz="1400" b="1" dirty="0">
              <a:solidFill>
                <a:srgbClr val="FF0000"/>
              </a:solidFill>
              <a:latin typeface="Arial" charset="0"/>
              <a:ea typeface="Arial" charset="0"/>
              <a:cs typeface="Arial" charset="0"/>
            </a:endParaRPr>
          </a:p>
        </p:txBody>
      </p:sp>
      <p:sp>
        <p:nvSpPr>
          <p:cNvPr id="77" name="Right Brace 76"/>
          <p:cNvSpPr/>
          <p:nvPr/>
        </p:nvSpPr>
        <p:spPr>
          <a:xfrm rot="16200000">
            <a:off x="3497456" y="-439797"/>
            <a:ext cx="388126" cy="66254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ight Brace 77"/>
          <p:cNvSpPr/>
          <p:nvPr/>
        </p:nvSpPr>
        <p:spPr>
          <a:xfrm rot="16200000">
            <a:off x="7438413" y="2169555"/>
            <a:ext cx="497544" cy="1365894"/>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TextBox 78"/>
          <p:cNvSpPr txBox="1"/>
          <p:nvPr/>
        </p:nvSpPr>
        <p:spPr>
          <a:xfrm>
            <a:off x="7096824" y="1967382"/>
            <a:ext cx="1159292" cy="523220"/>
          </a:xfrm>
          <a:prstGeom prst="rect">
            <a:avLst/>
          </a:prstGeom>
          <a:noFill/>
          <a:ln>
            <a:solidFill>
              <a:schemeClr val="accent6">
                <a:lumMod val="75000"/>
              </a:schemeClr>
            </a:solidFill>
          </a:ln>
        </p:spPr>
        <p:txBody>
          <a:bodyPr wrap="none" rtlCol="0">
            <a:spAutoFit/>
          </a:bodyPr>
          <a:lstStyle/>
          <a:p>
            <a:r>
              <a:rPr lang="en-US" sz="1400" b="1" dirty="0" smtClean="0">
                <a:latin typeface="Arial" charset="0"/>
                <a:ea typeface="Arial" charset="0"/>
                <a:cs typeface="Arial" charset="0"/>
              </a:rPr>
              <a:t>Finalizing </a:t>
            </a:r>
          </a:p>
          <a:p>
            <a:r>
              <a:rPr lang="en-US" sz="1400" b="1" dirty="0" smtClean="0">
                <a:latin typeface="Arial" charset="0"/>
                <a:ea typeface="Arial" charset="0"/>
                <a:cs typeface="Arial" charset="0"/>
              </a:rPr>
              <a:t>the reviews</a:t>
            </a:r>
            <a:endParaRPr lang="en-US" sz="1400" b="1" dirty="0">
              <a:latin typeface="Arial" charset="0"/>
              <a:ea typeface="Arial" charset="0"/>
              <a:cs typeface="Arial" charset="0"/>
            </a:endParaRPr>
          </a:p>
        </p:txBody>
      </p:sp>
      <p:sp>
        <p:nvSpPr>
          <p:cNvPr id="80" name="TextBox 79"/>
          <p:cNvSpPr txBox="1"/>
          <p:nvPr/>
        </p:nvSpPr>
        <p:spPr>
          <a:xfrm>
            <a:off x="7880428" y="4901133"/>
            <a:ext cx="1467068" cy="523220"/>
          </a:xfrm>
          <a:prstGeom prst="rect">
            <a:avLst/>
          </a:prstGeom>
          <a:noFill/>
          <a:ln>
            <a:solidFill>
              <a:schemeClr val="accent6">
                <a:lumMod val="75000"/>
              </a:schemeClr>
            </a:solidFill>
          </a:ln>
        </p:spPr>
        <p:txBody>
          <a:bodyPr wrap="none" rtlCol="0">
            <a:spAutoFit/>
          </a:bodyPr>
          <a:lstStyle/>
          <a:p>
            <a:pPr algn="ctr"/>
            <a:r>
              <a:rPr lang="en-US" sz="1400" b="1" dirty="0" smtClean="0">
                <a:latin typeface="Arial" charset="0"/>
                <a:ea typeface="Arial" charset="0"/>
                <a:cs typeface="Arial" charset="0"/>
              </a:rPr>
              <a:t>Ad-hoc Review</a:t>
            </a:r>
          </a:p>
          <a:p>
            <a:pPr algn="ctr"/>
            <a:r>
              <a:rPr lang="en-US" sz="1400" b="1" dirty="0" smtClean="0">
                <a:latin typeface="Arial" charset="0"/>
                <a:ea typeface="Arial" charset="0"/>
                <a:cs typeface="Arial" charset="0"/>
              </a:rPr>
              <a:t>Starts</a:t>
            </a:r>
            <a:endParaRPr lang="en-US" sz="1400" b="1" dirty="0">
              <a:latin typeface="Arial" charset="0"/>
              <a:ea typeface="Arial" charset="0"/>
              <a:cs typeface="Arial" charset="0"/>
            </a:endParaRPr>
          </a:p>
        </p:txBody>
      </p:sp>
      <p:pic>
        <p:nvPicPr>
          <p:cNvPr id="81" name="Graphic 182" title="callout">
            <a:extLst>
              <a:ext uri="{FF2B5EF4-FFF2-40B4-BE49-F238E27FC236}">
                <a16:creationId xmlns="" xmlns:a16="http://schemas.microsoft.com/office/drawing/2014/main" id="{3F72C53C-D2C0-48D2-ACE4-85531F7A418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200000">
            <a:off x="9282833" y="2469340"/>
            <a:ext cx="737551" cy="374821"/>
          </a:xfrm>
          <a:prstGeom prst="rect">
            <a:avLst/>
          </a:prstGeom>
        </p:spPr>
      </p:pic>
      <p:sp>
        <p:nvSpPr>
          <p:cNvPr id="82" name="Oval 81">
            <a:extLst>
              <a:ext uri="{FF2B5EF4-FFF2-40B4-BE49-F238E27FC236}">
                <a16:creationId xmlns="" xmlns:a16="http://schemas.microsoft.com/office/drawing/2014/main" id="{276ADC4C-BFA7-4416-9A82-F3146E0D12B3}"/>
              </a:ext>
            </a:extLst>
          </p:cNvPr>
          <p:cNvSpPr/>
          <p:nvPr/>
        </p:nvSpPr>
        <p:spPr>
          <a:xfrm>
            <a:off x="9316815" y="1824570"/>
            <a:ext cx="407673" cy="407673"/>
          </a:xfrm>
          <a:prstGeom prst="ellipse">
            <a:avLst/>
          </a:prstGeom>
          <a:solidFill>
            <a:srgbClr val="006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bg1"/>
                </a:solidFill>
                <a:latin typeface="Arial" charset="0"/>
                <a:ea typeface="Arial" charset="0"/>
                <a:cs typeface="Arial" charset="0"/>
              </a:rPr>
              <a:t>02</a:t>
            </a:r>
            <a:endParaRPr lang="en-US" sz="1000" b="1" dirty="0">
              <a:solidFill>
                <a:schemeClr val="bg1"/>
              </a:solidFill>
              <a:latin typeface="Arial" charset="0"/>
              <a:ea typeface="Arial" charset="0"/>
              <a:cs typeface="Arial" charset="0"/>
            </a:endParaRPr>
          </a:p>
        </p:txBody>
      </p:sp>
      <p:sp>
        <p:nvSpPr>
          <p:cNvPr id="83" name="TextBox 82"/>
          <p:cNvSpPr txBox="1"/>
          <p:nvPr/>
        </p:nvSpPr>
        <p:spPr>
          <a:xfrm>
            <a:off x="8780060" y="1279497"/>
            <a:ext cx="1368276" cy="523220"/>
          </a:xfrm>
          <a:prstGeom prst="rect">
            <a:avLst/>
          </a:prstGeom>
          <a:noFill/>
          <a:ln>
            <a:solidFill>
              <a:schemeClr val="accent6">
                <a:lumMod val="75000"/>
              </a:schemeClr>
            </a:solidFill>
          </a:ln>
        </p:spPr>
        <p:txBody>
          <a:bodyPr wrap="square" rtlCol="0">
            <a:spAutoFit/>
          </a:bodyPr>
          <a:lstStyle/>
          <a:p>
            <a:pPr algn="ctr"/>
            <a:r>
              <a:rPr lang="en-US" sz="1400" b="1" dirty="0" smtClean="0">
                <a:latin typeface="Arial" charset="0"/>
                <a:ea typeface="Arial" charset="0"/>
                <a:cs typeface="Arial" charset="0"/>
              </a:rPr>
              <a:t>Collaboration </a:t>
            </a:r>
          </a:p>
          <a:p>
            <a:pPr algn="ctr"/>
            <a:r>
              <a:rPr lang="en-US" sz="1400" b="1" dirty="0" smtClean="0">
                <a:latin typeface="Arial" charset="0"/>
                <a:ea typeface="Arial" charset="0"/>
                <a:cs typeface="Arial" charset="0"/>
              </a:rPr>
              <a:t>Review</a:t>
            </a:r>
            <a:endParaRPr lang="en-US" sz="1400" b="1" dirty="0">
              <a:latin typeface="Arial" charset="0"/>
              <a:ea typeface="Arial" charset="0"/>
              <a:cs typeface="Arial" charset="0"/>
            </a:endParaRPr>
          </a:p>
        </p:txBody>
      </p:sp>
      <p:sp>
        <p:nvSpPr>
          <p:cNvPr id="84" name="TextBox 83"/>
          <p:cNvSpPr txBox="1"/>
          <p:nvPr/>
        </p:nvSpPr>
        <p:spPr>
          <a:xfrm>
            <a:off x="10634828" y="5273920"/>
            <a:ext cx="1368276" cy="523220"/>
          </a:xfrm>
          <a:prstGeom prst="rect">
            <a:avLst/>
          </a:prstGeom>
          <a:noFill/>
          <a:ln>
            <a:solidFill>
              <a:schemeClr val="accent6">
                <a:lumMod val="75000"/>
              </a:schemeClr>
            </a:solidFill>
          </a:ln>
        </p:spPr>
        <p:txBody>
          <a:bodyPr wrap="square" rtlCol="0">
            <a:spAutoFit/>
          </a:bodyPr>
          <a:lstStyle/>
          <a:p>
            <a:pPr algn="ctr"/>
            <a:r>
              <a:rPr lang="en-US" sz="1400" b="1" dirty="0" smtClean="0">
                <a:solidFill>
                  <a:srgbClr val="006235"/>
                </a:solidFill>
                <a:latin typeface="Arial" charset="0"/>
                <a:ea typeface="Arial" charset="0"/>
                <a:cs typeface="Arial" charset="0"/>
              </a:rPr>
              <a:t>Papers Submission</a:t>
            </a:r>
            <a:endParaRPr lang="en-US" sz="1400" b="1" dirty="0">
              <a:solidFill>
                <a:srgbClr val="006235"/>
              </a:solidFill>
              <a:latin typeface="Arial" charset="0"/>
              <a:ea typeface="Arial" charset="0"/>
              <a:cs typeface="Arial" charset="0"/>
            </a:endParaRPr>
          </a:p>
        </p:txBody>
      </p:sp>
      <p:pic>
        <p:nvPicPr>
          <p:cNvPr id="85" name="Picture 4"/>
          <p:cNvPicPr>
            <a:picLocks noChangeAspect="1" noChangeArrowheads="1"/>
          </p:cNvPicPr>
          <p:nvPr/>
        </p:nvPicPr>
        <p:blipFill>
          <a:blip r:embed="rId5">
            <a:extLst>
              <a:ext uri="{28A0092B-C50C-407E-A947-70E740481C1C}">
                <a14:useLocalDpi xmlns:a14="http://schemas.microsoft.com/office/drawing/2010/main" val="0"/>
              </a:ext>
            </a:extLst>
          </a:blip>
          <a:srcRect l="31000" t="22398" r="29135" b="4832"/>
          <a:stretch>
            <a:fillRect/>
          </a:stretch>
        </p:blipFill>
        <p:spPr bwMode="auto">
          <a:xfrm>
            <a:off x="499967" y="4374278"/>
            <a:ext cx="1634085" cy="17560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86" name="Picture 8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0209" y="4387896"/>
            <a:ext cx="1409573" cy="1802657"/>
          </a:xfrm>
          <a:prstGeom prst="rect">
            <a:avLst/>
          </a:prstGeom>
          <a:ln>
            <a:solidFill>
              <a:schemeClr val="tx1"/>
            </a:solidFill>
          </a:ln>
        </p:spPr>
      </p:pic>
      <p:sp>
        <p:nvSpPr>
          <p:cNvPr id="87" name="Slide Title">
            <a:extLst>
              <a:ext uri="{FF2B5EF4-FFF2-40B4-BE49-F238E27FC236}">
                <a16:creationId xmlns="" xmlns:a16="http://schemas.microsoft.com/office/drawing/2014/main" id="{82336B3C-0982-49C2-85B3-D4D69E435900}"/>
              </a:ext>
            </a:extLst>
          </p:cNvPr>
          <p:cNvSpPr>
            <a:spLocks noGrp="1"/>
          </p:cNvSpPr>
          <p:nvPr>
            <p:ph type="title"/>
          </p:nvPr>
        </p:nvSpPr>
        <p:spPr>
          <a:xfrm>
            <a:off x="133889" y="229743"/>
            <a:ext cx="11285837" cy="487490"/>
          </a:xfrm>
        </p:spPr>
        <p:txBody>
          <a:bodyPr>
            <a:normAutofit/>
          </a:bodyPr>
          <a:lstStyle/>
          <a:p>
            <a:r>
              <a:rPr lang="en-US" sz="2800" b="1" dirty="0" smtClean="0">
                <a:latin typeface="Arial" charset="0"/>
                <a:ea typeface="Arial" charset="0"/>
                <a:cs typeface="Arial" charset="0"/>
              </a:rPr>
              <a:t>Path towards the first publications - Milestones</a:t>
            </a:r>
            <a:endParaRPr lang="en-US" sz="2800" b="1" dirty="0">
              <a:latin typeface="Arial" charset="0"/>
              <a:ea typeface="Arial" charset="0"/>
              <a:cs typeface="Arial" charset="0"/>
            </a:endParaRPr>
          </a:p>
        </p:txBody>
      </p:sp>
      <p:pic>
        <p:nvPicPr>
          <p:cNvPr id="88" name="Picture 87"/>
          <p:cNvPicPr>
            <a:picLocks noChangeAspect="1"/>
          </p:cNvPicPr>
          <p:nvPr/>
        </p:nvPicPr>
        <p:blipFill>
          <a:blip r:embed="rId7">
            <a:extLst>
              <a:ext uri="{28A0092B-C50C-407E-A947-70E740481C1C}">
                <a14:useLocalDpi xmlns:a14="http://schemas.microsoft.com/office/drawing/2010/main" val="0"/>
              </a:ext>
            </a:extLst>
          </a:blip>
          <a:srcRect l="57500" t="51989" r="5694" b="15971"/>
          <a:stretch>
            <a:fillRect/>
          </a:stretch>
        </p:blipFill>
        <p:spPr>
          <a:xfrm>
            <a:off x="10950959" y="15628"/>
            <a:ext cx="1089975" cy="670435"/>
          </a:xfrm>
          <a:prstGeom prst="rect">
            <a:avLst/>
          </a:prstGeom>
          <a:ln w="3175" cap="flat" cmpd="sng" algn="ctr">
            <a:noFill/>
            <a:prstDash val="solid"/>
            <a:round/>
            <a:headEnd type="none" w="med" len="med"/>
            <a:tailEnd type="none" w="med" len="med"/>
          </a:ln>
        </p:spPr>
      </p:pic>
      <p:sp>
        <p:nvSpPr>
          <p:cNvPr id="90" name="TextBox 89">
            <a:extLst>
              <a:ext uri="{FF2B5EF4-FFF2-40B4-BE49-F238E27FC236}">
                <a16:creationId xmlns="" xmlns:a16="http://schemas.microsoft.com/office/drawing/2014/main" id="{2BD778E6-D334-4389-B4C0-6C793B6E1E82}"/>
              </a:ext>
            </a:extLst>
          </p:cNvPr>
          <p:cNvSpPr txBox="1"/>
          <p:nvPr/>
        </p:nvSpPr>
        <p:spPr>
          <a:xfrm>
            <a:off x="6687005" y="3849297"/>
            <a:ext cx="1154923" cy="329946"/>
          </a:xfrm>
          <a:prstGeom prst="rect">
            <a:avLst/>
          </a:prstGeom>
          <a:noFill/>
          <a:ln>
            <a:noFill/>
          </a:ln>
        </p:spPr>
        <p:txBody>
          <a:bodyPr wrap="square" lIns="0" tIns="0" rIns="0" bIns="0" rtlCol="0">
            <a:noAutofit/>
          </a:bodyPr>
          <a:lstStyle/>
          <a:p>
            <a:pPr algn="ctr"/>
            <a:r>
              <a:rPr lang="en-US" sz="1200" b="1" smtClean="0">
                <a:solidFill>
                  <a:srgbClr val="0070C0"/>
                </a:solidFill>
                <a:latin typeface="Arial" charset="0"/>
                <a:ea typeface="Arial" charset="0"/>
                <a:cs typeface="Arial" charset="0"/>
              </a:rPr>
              <a:t>November 2020</a:t>
            </a:r>
            <a:endParaRPr lang="en-US" sz="1200" b="1" dirty="0">
              <a:solidFill>
                <a:srgbClr val="0070C0"/>
              </a:solidFill>
              <a:latin typeface="Arial" charset="0"/>
              <a:ea typeface="Arial" charset="0"/>
              <a:cs typeface="Arial" charset="0"/>
            </a:endParaRPr>
          </a:p>
        </p:txBody>
      </p:sp>
    </p:spTree>
    <p:extLst>
      <p:ext uri="{BB962C8B-B14F-4D97-AF65-F5344CB8AC3E}">
        <p14:creationId xmlns:p14="http://schemas.microsoft.com/office/powerpoint/2010/main" val="1614008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 Publications Require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3868" y="837785"/>
            <a:ext cx="10058401" cy="5753933"/>
          </a:xfrm>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9</a:t>
            </a:fld>
            <a:endParaRPr lang="en-US">
              <a:solidFill>
                <a:srgbClr val="000000"/>
              </a:solidFill>
            </a:endParaRPr>
          </a:p>
        </p:txBody>
      </p:sp>
    </p:spTree>
    <p:extLst>
      <p:ext uri="{BB962C8B-B14F-4D97-AF65-F5344CB8AC3E}">
        <p14:creationId xmlns:p14="http://schemas.microsoft.com/office/powerpoint/2010/main" val="872891658"/>
      </p:ext>
    </p:extLst>
  </p:cSld>
  <p:clrMapOvr>
    <a:masterClrMapping/>
  </p:clrMapOvr>
</p:sld>
</file>

<file path=ppt/theme/theme1.xml><?xml version="1.0" encoding="utf-8"?>
<a:theme xmlns:a="http://schemas.openxmlformats.org/drawingml/2006/main" name="Office Theme">
  <a:themeElements>
    <a:clrScheme name="Custom 14">
      <a:dk1>
        <a:sysClr val="windowText" lastClr="000000"/>
      </a:dk1>
      <a:lt1>
        <a:sysClr val="window" lastClr="FFFFFF"/>
      </a:lt1>
      <a:dk2>
        <a:srgbClr val="12121E"/>
      </a:dk2>
      <a:lt2>
        <a:srgbClr val="F2F2F2"/>
      </a:lt2>
      <a:accent1>
        <a:srgbClr val="8D652F"/>
      </a:accent1>
      <a:accent2>
        <a:srgbClr val="B04C4C"/>
      </a:accent2>
      <a:accent3>
        <a:srgbClr val="2B5181"/>
      </a:accent3>
      <a:accent4>
        <a:srgbClr val="398769"/>
      </a:accent4>
      <a:accent5>
        <a:srgbClr val="B04C4C"/>
      </a:accent5>
      <a:accent6>
        <a:srgbClr val="2B5181"/>
      </a:accent6>
      <a:hlink>
        <a:srgbClr val="8D652F"/>
      </a:hlink>
      <a:folHlink>
        <a:srgbClr val="8D652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CA18A44-4594-4EAA-90CD-373072330149}" vid="{EBDB9CC6-F5E0-4BEE-B45E-C1BAE3D30031}"/>
    </a:ext>
  </a:extLst>
</a:theme>
</file>

<file path=ppt/theme/theme2.xml><?xml version="1.0" encoding="utf-8"?>
<a:theme xmlns:a="http://schemas.openxmlformats.org/drawingml/2006/main" name="2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5A3F34-1710-456A-A30B-8F2F833F466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447A25C-A47F-4201-BED4-1A1A688E4A0B}">
  <ds:schemaRefs>
    <ds:schemaRef ds:uri="http://schemas.microsoft.com/sharepoint/v3/contenttype/forms"/>
  </ds:schemaRefs>
</ds:datastoreItem>
</file>

<file path=customXml/itemProps3.xml><?xml version="1.0" encoding="utf-8"?>
<ds:datastoreItem xmlns:ds="http://schemas.openxmlformats.org/officeDocument/2006/customXml" ds:itemID="{DB1B284A-8CF1-4529-B5DF-A42EA224D0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tf16411194</Template>
  <TotalTime>0</TotalTime>
  <Words>2112</Words>
  <Application>Microsoft Macintosh PowerPoint</Application>
  <PresentationFormat>Widescreen</PresentationFormat>
  <Paragraphs>403</Paragraphs>
  <Slides>24</Slides>
  <Notes>1</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24</vt:i4>
      </vt:variant>
    </vt:vector>
  </HeadingPairs>
  <TitlesOfParts>
    <vt:vector size="43" baseType="lpstr">
      <vt:lpstr>-apple-system</vt:lpstr>
      <vt:lpstr>.PingFangSC-Regular</vt:lpstr>
      <vt:lpstr>Calibri</vt:lpstr>
      <vt:lpstr>Cambria Math</vt:lpstr>
      <vt:lpstr>Comic Sans MS</vt:lpstr>
      <vt:lpstr>DejaVu Sans</vt:lpstr>
      <vt:lpstr>Georgia</vt:lpstr>
      <vt:lpstr>Gill Sans</vt:lpstr>
      <vt:lpstr>Helvetica</vt:lpstr>
      <vt:lpstr>Helvetica Neue Medium</vt:lpstr>
      <vt:lpstr>PingFangSC-Regular</vt:lpstr>
      <vt:lpstr>Roboto</vt:lpstr>
      <vt:lpstr>Symbol</vt:lpstr>
      <vt:lpstr>System Font Regular</vt:lpstr>
      <vt:lpstr>Trebuchet MS</vt:lpstr>
      <vt:lpstr>Wingdings</vt:lpstr>
      <vt:lpstr>Arial</vt:lpstr>
      <vt:lpstr>Office Theme</vt:lpstr>
      <vt:lpstr>2_Office Theme</vt:lpstr>
      <vt:lpstr>Hall B Run Group A (RG-A) (Pol. e on Unpol. H)</vt:lpstr>
      <vt:lpstr>RG- A Science Program</vt:lpstr>
      <vt:lpstr>THE Experiment</vt:lpstr>
      <vt:lpstr>The Experiment</vt:lpstr>
      <vt:lpstr>DATA quality - Examples</vt:lpstr>
      <vt:lpstr>PowerPoint Presentation</vt:lpstr>
      <vt:lpstr>Measurements of Dihadron Beam-spin Asymmetries </vt:lpstr>
      <vt:lpstr>Path towards the first publications - Milestones</vt:lpstr>
      <vt:lpstr>Phase II Publications Require</vt:lpstr>
      <vt:lpstr>Time-like Compton Scattering</vt:lpstr>
      <vt:lpstr>PowerPoint Presentation</vt:lpstr>
      <vt:lpstr>Proton DVCS Beam-spin asymmetry </vt:lpstr>
      <vt:lpstr>DVπ0P Beam Spin Asymmetry </vt:lpstr>
      <vt:lpstr>Phi - Beam Spin Asymmetry </vt:lpstr>
      <vt:lpstr>Beam spin asymmetry in the resonance region for ep-&gt;π+n and ep-&gt;π0p </vt:lpstr>
      <vt:lpstr>SIDIS Multiplicity</vt:lpstr>
      <vt:lpstr>PowerPoint Presentation</vt:lpstr>
      <vt:lpstr>Improvement to pass1 towards Phase II Publications </vt:lpstr>
      <vt:lpstr>Kinematical corrections</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latifa Elouadrhiri</dc:creator>
  <cp:lastModifiedBy/>
  <cp:revision>1</cp:revision>
  <dcterms:created xsi:type="dcterms:W3CDTF">2020-04-27T15:32:16Z</dcterms:created>
  <dcterms:modified xsi:type="dcterms:W3CDTF">2020-11-11T12:45:51Z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