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102" autoAdjust="0"/>
    <p:restoredTop sz="94660"/>
  </p:normalViewPr>
  <p:slideViewPr>
    <p:cSldViewPr snapToGrid="0">
      <p:cViewPr varScale="1">
        <p:scale>
          <a:sx n="65" d="100"/>
          <a:sy n="65" d="100"/>
        </p:scale>
        <p:origin x="11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C0082-E95E-4D6F-B9FD-1377FF6C6D0D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6360-5388-4F8B-9172-E171B9A62F3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304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C0082-E95E-4D6F-B9FD-1377FF6C6D0D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6360-5388-4F8B-9172-E171B9A62F3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215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C0082-E95E-4D6F-B9FD-1377FF6C6D0D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6360-5388-4F8B-9172-E171B9A62F3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222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C0082-E95E-4D6F-B9FD-1377FF6C6D0D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6360-5388-4F8B-9172-E171B9A62F3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388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C0082-E95E-4D6F-B9FD-1377FF6C6D0D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6360-5388-4F8B-9172-E171B9A62F3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455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C0082-E95E-4D6F-B9FD-1377FF6C6D0D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6360-5388-4F8B-9172-E171B9A62F3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33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C0082-E95E-4D6F-B9FD-1377FF6C6D0D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6360-5388-4F8B-9172-E171B9A62F3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398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C0082-E95E-4D6F-B9FD-1377FF6C6D0D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6360-5388-4F8B-9172-E171B9A62F3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814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C0082-E95E-4D6F-B9FD-1377FF6C6D0D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6360-5388-4F8B-9172-E171B9A62F3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633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C0082-E95E-4D6F-B9FD-1377FF6C6D0D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6360-5388-4F8B-9172-E171B9A62F3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57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C0082-E95E-4D6F-B9FD-1377FF6C6D0D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6360-5388-4F8B-9172-E171B9A62F3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401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C0082-E95E-4D6F-B9FD-1377FF6C6D0D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16360-5388-4F8B-9172-E171B9A62F3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319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emf"/><Relationship Id="rId11" Type="http://schemas.openxmlformats.org/officeDocument/2006/relationships/oleObject" Target="../embeddings/oleObject1.bin"/><Relationship Id="rId5" Type="http://schemas.openxmlformats.org/officeDocument/2006/relationships/image" Target="../media/image70.png"/><Relationship Id="rId10" Type="http://schemas.openxmlformats.org/officeDocument/2006/relationships/image" Target="../media/image12.png"/><Relationship Id="rId4" Type="http://schemas.openxmlformats.org/officeDocument/2006/relationships/image" Target="../media/image7.pn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e 37"/>
          <p:cNvGrpSpPr/>
          <p:nvPr/>
        </p:nvGrpSpPr>
        <p:grpSpPr>
          <a:xfrm>
            <a:off x="131152" y="1099421"/>
            <a:ext cx="11821195" cy="4270364"/>
            <a:chOff x="279047" y="1837798"/>
            <a:chExt cx="7991951" cy="2887064"/>
          </a:xfrm>
        </p:grpSpPr>
        <p:sp>
          <p:nvSpPr>
            <p:cNvPr id="39" name="Rectangle 38"/>
            <p:cNvSpPr/>
            <p:nvPr/>
          </p:nvSpPr>
          <p:spPr>
            <a:xfrm flipV="1">
              <a:off x="4313224" y="2422466"/>
              <a:ext cx="1654659" cy="319961"/>
            </a:xfrm>
            <a:prstGeom prst="rect">
              <a:avLst/>
            </a:prstGeom>
            <a:solidFill>
              <a:srgbClr val="96C31E">
                <a:lumMod val="60000"/>
                <a:lumOff val="4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0" lang="en-US" sz="2400" b="0" i="0" strike="noStrike" kern="0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316810" y="2963478"/>
              <a:ext cx="1654659" cy="1257610"/>
            </a:xfrm>
            <a:prstGeom prst="rect">
              <a:avLst/>
            </a:prstGeom>
            <a:gradFill flip="none" rotWithShape="1">
              <a:gsLst>
                <a:gs pos="0">
                  <a:srgbClr val="FAB45F">
                    <a:lumMod val="67000"/>
                  </a:srgbClr>
                </a:gs>
                <a:gs pos="48000">
                  <a:srgbClr val="FAB45F">
                    <a:lumMod val="97000"/>
                    <a:lumOff val="3000"/>
                  </a:srgbClr>
                </a:gs>
                <a:gs pos="100000">
                  <a:srgbClr val="FAB45F">
                    <a:lumMod val="60000"/>
                    <a:lumOff val="40000"/>
                  </a:srgbClr>
                </a:gs>
              </a:gsLst>
              <a:lin ang="5400000" scaled="1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0" lang="en-US" sz="2400" b="0" i="0" strike="noStrike" kern="0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4316810" y="4196434"/>
              <a:ext cx="1654659" cy="98475"/>
            </a:xfrm>
            <a:prstGeom prst="rect">
              <a:avLst/>
            </a:prstGeom>
            <a:solidFill>
              <a:srgbClr val="0091C3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0" lang="en-US" sz="2400" b="0" i="0" strike="noStrike" kern="0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cxnSp>
          <p:nvCxnSpPr>
            <p:cNvPr id="42" name="Connecteur droit 41"/>
            <p:cNvCxnSpPr/>
            <p:nvPr/>
          </p:nvCxnSpPr>
          <p:spPr>
            <a:xfrm>
              <a:off x="4316810" y="2408532"/>
              <a:ext cx="1654659" cy="0"/>
            </a:xfrm>
            <a:prstGeom prst="line">
              <a:avLst/>
            </a:prstGeom>
            <a:noFill/>
            <a:ln w="57150" cap="flat" cmpd="sng" algn="ctr">
              <a:solidFill>
                <a:srgbClr val="DC0528"/>
              </a:solidFill>
              <a:prstDash val="solid"/>
            </a:ln>
            <a:effectLst/>
          </p:spPr>
        </p:cxnSp>
        <p:sp>
          <p:nvSpPr>
            <p:cNvPr id="43" name="Rectangle 42"/>
            <p:cNvSpPr/>
            <p:nvPr/>
          </p:nvSpPr>
          <p:spPr>
            <a:xfrm flipV="1">
              <a:off x="4316810" y="2676991"/>
              <a:ext cx="1654659" cy="319961"/>
            </a:xfrm>
            <a:prstGeom prst="rect">
              <a:avLst/>
            </a:prstGeom>
            <a:gradFill>
              <a:gsLst>
                <a:gs pos="0">
                  <a:sysClr val="window" lastClr="FFFFFF">
                    <a:lumMod val="75000"/>
                  </a:sysClr>
                </a:gs>
                <a:gs pos="29000">
                  <a:sysClr val="windowText" lastClr="000000">
                    <a:lumMod val="50000"/>
                    <a:lumOff val="50000"/>
                  </a:sysClr>
                </a:gs>
                <a:gs pos="74000">
                  <a:sysClr val="window" lastClr="FFFFFF">
                    <a:lumMod val="50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5400000" scaled="1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0" lang="en-US" sz="2400" b="0" i="0" strike="noStrike" kern="0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cxnSp>
          <p:nvCxnSpPr>
            <p:cNvPr id="44" name="Connecteur droit 43"/>
            <p:cNvCxnSpPr/>
            <p:nvPr/>
          </p:nvCxnSpPr>
          <p:spPr>
            <a:xfrm>
              <a:off x="4307845" y="2670929"/>
              <a:ext cx="1654659" cy="0"/>
            </a:xfrm>
            <a:prstGeom prst="line">
              <a:avLst/>
            </a:prstGeom>
            <a:noFill/>
            <a:ln w="38100" cap="flat" cmpd="sng" algn="ctr">
              <a:solidFill>
                <a:srgbClr val="0091C3">
                  <a:lumMod val="40000"/>
                  <a:lumOff val="60000"/>
                </a:srgbClr>
              </a:solidFill>
              <a:prstDash val="solid"/>
            </a:ln>
            <a:effectLst/>
          </p:spPr>
        </p:cxnSp>
        <p:cxnSp>
          <p:nvCxnSpPr>
            <p:cNvPr id="45" name="Connecteur droit 44"/>
            <p:cNvCxnSpPr/>
            <p:nvPr/>
          </p:nvCxnSpPr>
          <p:spPr>
            <a:xfrm>
              <a:off x="4307845" y="2545953"/>
              <a:ext cx="1654659" cy="0"/>
            </a:xfrm>
            <a:prstGeom prst="line">
              <a:avLst/>
            </a:prstGeom>
            <a:noFill/>
            <a:ln w="38100" cap="flat" cmpd="sng" algn="ctr">
              <a:solidFill>
                <a:srgbClr val="0091C3">
                  <a:lumMod val="40000"/>
                  <a:lumOff val="60000"/>
                </a:srgbClr>
              </a:solidFill>
              <a:prstDash val="solid"/>
            </a:ln>
            <a:effectLst/>
          </p:spPr>
        </p:cxnSp>
        <p:sp>
          <p:nvSpPr>
            <p:cNvPr id="46" name="Rectangle 45"/>
            <p:cNvSpPr/>
            <p:nvPr/>
          </p:nvSpPr>
          <p:spPr>
            <a:xfrm>
              <a:off x="1944499" y="2383445"/>
              <a:ext cx="1654659" cy="1911464"/>
            </a:xfrm>
            <a:prstGeom prst="rect">
              <a:avLst/>
            </a:prstGeom>
            <a:gradFill>
              <a:gsLst>
                <a:gs pos="0">
                  <a:sysClr val="window" lastClr="FFFFFF">
                    <a:lumMod val="75000"/>
                  </a:sysClr>
                </a:gs>
                <a:gs pos="29000">
                  <a:sysClr val="windowText" lastClr="000000">
                    <a:lumMod val="50000"/>
                    <a:lumOff val="50000"/>
                  </a:sysClr>
                </a:gs>
                <a:gs pos="74000">
                  <a:sysClr val="window" lastClr="FFFFFF">
                    <a:lumMod val="50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5400000" scaled="1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0" lang="en-US" sz="2400" b="0" i="0" strike="noStrike" kern="0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47" name="ZoneTexte 46"/>
            <p:cNvSpPr txBox="1"/>
            <p:nvPr/>
          </p:nvSpPr>
          <p:spPr>
            <a:xfrm>
              <a:off x="6452061" y="1861838"/>
              <a:ext cx="1672657" cy="6242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base" latinLnBrk="0" hangingPunct="1"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cs typeface="Arial" pitchFamily="34" charset="0"/>
                </a:rPr>
                <a:t>Protection, low secondary emission yield</a:t>
              </a:r>
              <a:endParaRPr kumimoji="0" lang="en-US" b="0" i="0" strike="noStrike" kern="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cs typeface="Arial" pitchFamily="34" charset="0"/>
              </a:endParaRPr>
            </a:p>
          </p:txBody>
        </p:sp>
        <p:sp>
          <p:nvSpPr>
            <p:cNvPr id="48" name="ZoneTexte 47"/>
            <p:cNvSpPr txBox="1"/>
            <p:nvPr/>
          </p:nvSpPr>
          <p:spPr>
            <a:xfrm>
              <a:off x="6588346" y="2572232"/>
              <a:ext cx="1536372" cy="4744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base" latinLnBrk="0" hangingPunct="1"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cs typeface="Arial" pitchFamily="34" charset="0"/>
                </a:rPr>
                <a:t>High Tc</a:t>
              </a:r>
              <a:r>
                <a:rPr kumimoji="0" lang="en-US" b="0" i="0" strike="noStrike" kern="0" cap="none" spc="0" normalizeH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cs typeface="Arial" pitchFamily="34" charset="0"/>
                </a:rPr>
                <a:t> SC</a:t>
              </a:r>
            </a:p>
            <a:p>
              <a:pPr marL="0" marR="0" lvl="0" indent="0" defTabSz="914400" eaLnBrk="1" fontAlgn="base" latinLnBrk="0" hangingPunct="1"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cs typeface="Arial" pitchFamily="34" charset="0"/>
                </a:rPr>
                <a:t>S-I-S multilayers</a:t>
              </a:r>
              <a:endParaRPr kumimoji="0" lang="en-US" b="0" i="0" strike="noStrike" kern="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cs typeface="Arial" pitchFamily="34" charset="0"/>
              </a:endParaRPr>
            </a:p>
          </p:txBody>
        </p:sp>
        <p:sp>
          <p:nvSpPr>
            <p:cNvPr id="49" name="ZoneTexte 48"/>
            <p:cNvSpPr txBox="1"/>
            <p:nvPr/>
          </p:nvSpPr>
          <p:spPr>
            <a:xfrm>
              <a:off x="6452061" y="3431208"/>
              <a:ext cx="1499242" cy="6242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fontAlgn="base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lang="en-US" kern="0" dirty="0" smtClean="0">
                  <a:solidFill>
                    <a:prstClr val="black"/>
                  </a:solidFill>
                  <a:latin typeface="+mj-lt"/>
                  <a:cs typeface="Arial" pitchFamily="34" charset="0"/>
                </a:rPr>
                <a:t>Structure, high thermal conductivity (Copper ?)</a:t>
              </a:r>
              <a:endParaRPr kumimoji="0" lang="en-US" b="0" i="0" strike="noStrike" kern="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cs typeface="Arial" pitchFamily="34" charset="0"/>
              </a:endParaRPr>
            </a:p>
          </p:txBody>
        </p:sp>
        <p:sp>
          <p:nvSpPr>
            <p:cNvPr id="50" name="ZoneTexte 49"/>
            <p:cNvSpPr txBox="1"/>
            <p:nvPr/>
          </p:nvSpPr>
          <p:spPr>
            <a:xfrm>
              <a:off x="6478650" y="4141601"/>
              <a:ext cx="1792348" cy="4369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base" latinLnBrk="0" hangingPunct="1"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cs typeface="Arial" pitchFamily="34" charset="0"/>
                </a:rPr>
                <a:t>External layer,</a:t>
              </a:r>
              <a:r>
                <a:rPr kumimoji="0" lang="en-US" b="0" i="0" strike="noStrike" kern="0" cap="none" spc="0" normalizeH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cs typeface="Arial" pitchFamily="34" charset="0"/>
                </a:rPr>
                <a:t> optimized for thermal transfer</a:t>
              </a:r>
              <a:endParaRPr kumimoji="0" lang="en-US" b="0" i="0" strike="noStrike" kern="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cs typeface="Arial" pitchFamily="34" charset="0"/>
              </a:endParaRPr>
            </a:p>
          </p:txBody>
        </p:sp>
        <p:cxnSp>
          <p:nvCxnSpPr>
            <p:cNvPr id="51" name="Connecteur droit avec flèche 50"/>
            <p:cNvCxnSpPr>
              <a:stCxn id="47" idx="1"/>
            </p:cNvCxnSpPr>
            <p:nvPr/>
          </p:nvCxnSpPr>
          <p:spPr>
            <a:xfrm flipH="1">
              <a:off x="5871354" y="2173956"/>
              <a:ext cx="580707" cy="216613"/>
            </a:xfrm>
            <a:prstGeom prst="straightConnector1">
              <a:avLst/>
            </a:prstGeom>
            <a:noFill/>
            <a:ln w="9525" cap="flat" cmpd="sng" algn="ctr">
              <a:solidFill>
                <a:srgbClr val="781469">
                  <a:shade val="95000"/>
                  <a:satMod val="105000"/>
                </a:srgbClr>
              </a:solidFill>
              <a:prstDash val="solid"/>
              <a:tailEnd type="triangle"/>
            </a:ln>
            <a:effectLst/>
          </p:spPr>
        </p:cxnSp>
        <p:cxnSp>
          <p:nvCxnSpPr>
            <p:cNvPr id="52" name="Connecteur droit avec flèche 51"/>
            <p:cNvCxnSpPr/>
            <p:nvPr/>
          </p:nvCxnSpPr>
          <p:spPr>
            <a:xfrm flipH="1" flipV="1">
              <a:off x="5871354" y="2624534"/>
              <a:ext cx="685048" cy="46395"/>
            </a:xfrm>
            <a:prstGeom prst="straightConnector1">
              <a:avLst/>
            </a:prstGeom>
            <a:noFill/>
            <a:ln w="9525" cap="flat" cmpd="sng" algn="ctr">
              <a:solidFill>
                <a:srgbClr val="781469">
                  <a:shade val="95000"/>
                  <a:satMod val="105000"/>
                </a:srgbClr>
              </a:solidFill>
              <a:prstDash val="solid"/>
              <a:tailEnd type="triangle"/>
            </a:ln>
            <a:effectLst/>
          </p:spPr>
        </p:cxnSp>
        <p:cxnSp>
          <p:nvCxnSpPr>
            <p:cNvPr id="53" name="Connecteur droit avec flèche 52"/>
            <p:cNvCxnSpPr/>
            <p:nvPr/>
          </p:nvCxnSpPr>
          <p:spPr>
            <a:xfrm flipH="1" flipV="1">
              <a:off x="5712061" y="3408356"/>
              <a:ext cx="684698" cy="163815"/>
            </a:xfrm>
            <a:prstGeom prst="straightConnector1">
              <a:avLst/>
            </a:prstGeom>
            <a:noFill/>
            <a:ln w="9525" cap="flat" cmpd="sng" algn="ctr">
              <a:solidFill>
                <a:srgbClr val="781469">
                  <a:shade val="95000"/>
                  <a:satMod val="105000"/>
                </a:srgbClr>
              </a:solidFill>
              <a:prstDash val="solid"/>
              <a:tailEnd type="triangle"/>
            </a:ln>
            <a:effectLst/>
          </p:spPr>
        </p:cxnSp>
        <p:cxnSp>
          <p:nvCxnSpPr>
            <p:cNvPr id="54" name="Connecteur droit avec flèche 53"/>
            <p:cNvCxnSpPr/>
            <p:nvPr/>
          </p:nvCxnSpPr>
          <p:spPr>
            <a:xfrm flipH="1" flipV="1">
              <a:off x="5761371" y="4249749"/>
              <a:ext cx="635388" cy="35571"/>
            </a:xfrm>
            <a:prstGeom prst="straightConnector1">
              <a:avLst/>
            </a:prstGeom>
            <a:noFill/>
            <a:ln w="9525" cap="flat" cmpd="sng" algn="ctr">
              <a:solidFill>
                <a:srgbClr val="781469">
                  <a:shade val="95000"/>
                  <a:satMod val="105000"/>
                </a:srgbClr>
              </a:solidFill>
              <a:prstDash val="solid"/>
              <a:tailEnd type="triangle"/>
            </a:ln>
            <a:effectLst/>
          </p:spPr>
        </p:cxnSp>
        <p:cxnSp>
          <p:nvCxnSpPr>
            <p:cNvPr id="55" name="Connecteur droit avec flèche 54"/>
            <p:cNvCxnSpPr/>
            <p:nvPr/>
          </p:nvCxnSpPr>
          <p:spPr>
            <a:xfrm flipV="1">
              <a:off x="1425917" y="2747259"/>
              <a:ext cx="741273" cy="255627"/>
            </a:xfrm>
            <a:prstGeom prst="straightConnector1">
              <a:avLst/>
            </a:prstGeom>
            <a:noFill/>
            <a:ln w="9525" cap="flat" cmpd="sng" algn="ctr">
              <a:solidFill>
                <a:srgbClr val="781469">
                  <a:shade val="95000"/>
                  <a:satMod val="105000"/>
                </a:srgbClr>
              </a:solidFill>
              <a:prstDash val="solid"/>
              <a:tailEnd type="triangle"/>
            </a:ln>
            <a:effectLst/>
          </p:spPr>
        </p:cxnSp>
        <p:sp>
          <p:nvSpPr>
            <p:cNvPr id="56" name="ZoneTexte 55"/>
            <p:cNvSpPr txBox="1"/>
            <p:nvPr/>
          </p:nvSpPr>
          <p:spPr>
            <a:xfrm>
              <a:off x="279047" y="3025491"/>
              <a:ext cx="1610150" cy="6242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base" latinLnBrk="0" hangingPunct="1"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cs typeface="Arial" pitchFamily="34" charset="0"/>
                </a:rPr>
                <a:t>High purity Niobium</a:t>
              </a:r>
              <a:r>
                <a:rPr kumimoji="0" lang="en-US" b="0" strike="noStrike" kern="0" cap="none" spc="0" normalizeH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cs typeface="Arial" pitchFamily="34" charset="0"/>
                </a:rPr>
                <a:t> </a:t>
              </a:r>
              <a:r>
                <a:rPr lang="en-US" kern="0" dirty="0" smtClean="0">
                  <a:solidFill>
                    <a:prstClr val="black"/>
                  </a:solidFill>
                  <a:latin typeface="+mj-lt"/>
                  <a:cs typeface="Arial" pitchFamily="34" charset="0"/>
                </a:rPr>
                <a:t>Optimized only for thermal conduction</a:t>
              </a:r>
            </a:p>
          </p:txBody>
        </p:sp>
        <p:cxnSp>
          <p:nvCxnSpPr>
            <p:cNvPr id="57" name="Connecteur droit avec flèche 56"/>
            <p:cNvCxnSpPr/>
            <p:nvPr/>
          </p:nvCxnSpPr>
          <p:spPr>
            <a:xfrm>
              <a:off x="1358443" y="2280007"/>
              <a:ext cx="579000" cy="101164"/>
            </a:xfrm>
            <a:prstGeom prst="straightConnector1">
              <a:avLst/>
            </a:prstGeom>
            <a:noFill/>
            <a:ln w="9525" cap="flat" cmpd="sng" algn="ctr">
              <a:solidFill>
                <a:srgbClr val="781469">
                  <a:shade val="95000"/>
                  <a:satMod val="105000"/>
                </a:srgbClr>
              </a:solidFill>
              <a:prstDash val="solid"/>
              <a:tailEnd type="triangle"/>
            </a:ln>
            <a:effectLst/>
          </p:spPr>
        </p:cxnSp>
        <p:sp>
          <p:nvSpPr>
            <p:cNvPr id="58" name="ZoneTexte 57"/>
            <p:cNvSpPr txBox="1"/>
            <p:nvPr/>
          </p:nvSpPr>
          <p:spPr>
            <a:xfrm>
              <a:off x="397628" y="2101410"/>
              <a:ext cx="1259479" cy="661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base" latinLnBrk="0" hangingPunct="1"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cs typeface="Arial" pitchFamily="34" charset="0"/>
                </a:rPr>
                <a:t>Native oxide</a:t>
              </a:r>
            </a:p>
            <a:p>
              <a:pPr marL="0" marR="0" lvl="0" indent="0" defTabSz="914400" eaLnBrk="1" fontAlgn="base" latinLnBrk="0" hangingPunct="1"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 smtClean="0">
                  <a:solidFill>
                    <a:prstClr val="black"/>
                  </a:solidFill>
                  <a:latin typeface="+mj-lt"/>
                  <a:cs typeface="Arial" pitchFamily="34" charset="0"/>
                </a:rPr>
                <a:t>Unstable upon annealing</a:t>
              </a:r>
              <a:endParaRPr kumimoji="0" lang="en-US" b="0" strike="noStrike" kern="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cs typeface="Arial" pitchFamily="34" charset="0"/>
              </a:endParaRPr>
            </a:p>
          </p:txBody>
        </p:sp>
        <p:sp>
          <p:nvSpPr>
            <p:cNvPr id="59" name="Flèche droite 58"/>
            <p:cNvSpPr/>
            <p:nvPr/>
          </p:nvSpPr>
          <p:spPr>
            <a:xfrm>
              <a:off x="3719944" y="3058707"/>
              <a:ext cx="452687" cy="280470"/>
            </a:xfrm>
            <a:prstGeom prst="rightArrow">
              <a:avLst/>
            </a:prstGeom>
            <a:solidFill>
              <a:srgbClr val="DC0528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0" lang="en-US" sz="2400" b="0" i="0" strike="noStrike" kern="0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cxnSp>
          <p:nvCxnSpPr>
            <p:cNvPr id="60" name="Connecteur droit 59"/>
            <p:cNvCxnSpPr/>
            <p:nvPr/>
          </p:nvCxnSpPr>
          <p:spPr>
            <a:xfrm>
              <a:off x="1938448" y="2376205"/>
              <a:ext cx="1654659" cy="0"/>
            </a:xfrm>
            <a:prstGeom prst="line">
              <a:avLst/>
            </a:prstGeom>
            <a:noFill/>
            <a:ln w="38100" cap="flat" cmpd="sng" algn="ctr">
              <a:solidFill>
                <a:srgbClr val="DC0528"/>
              </a:solidFill>
              <a:prstDash val="solid"/>
            </a:ln>
            <a:effectLst/>
          </p:spPr>
        </p:cxnSp>
        <p:sp>
          <p:nvSpPr>
            <p:cNvPr id="61" name="ZoneTexte 60"/>
            <p:cNvSpPr txBox="1"/>
            <p:nvPr/>
          </p:nvSpPr>
          <p:spPr>
            <a:xfrm>
              <a:off x="3581073" y="1931180"/>
              <a:ext cx="624452" cy="2705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cs typeface="Arial" pitchFamily="34" charset="0"/>
                </a:rPr>
                <a:t>RF side</a:t>
              </a:r>
              <a:endParaRPr kumimoji="0" lang="en-US" sz="2000" b="0" i="0" strike="noStrike" kern="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cs typeface="Arial" pitchFamily="34" charset="0"/>
              </a:endParaRPr>
            </a:p>
          </p:txBody>
        </p:sp>
        <p:sp>
          <p:nvSpPr>
            <p:cNvPr id="62" name="ZoneTexte 61"/>
            <p:cNvSpPr txBox="1"/>
            <p:nvPr/>
          </p:nvSpPr>
          <p:spPr>
            <a:xfrm>
              <a:off x="3426639" y="4454360"/>
              <a:ext cx="954993" cy="2705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cs typeface="Arial" pitchFamily="34" charset="0"/>
                </a:rPr>
                <a:t>Helium side</a:t>
              </a:r>
              <a:endParaRPr kumimoji="0" lang="en-US" sz="2000" b="0" i="0" strike="noStrike" kern="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cs typeface="Arial" pitchFamily="34" charset="0"/>
              </a:endParaRPr>
            </a:p>
          </p:txBody>
        </p:sp>
        <p:cxnSp>
          <p:nvCxnSpPr>
            <p:cNvPr id="63" name="Connecteur droit 62"/>
            <p:cNvCxnSpPr/>
            <p:nvPr/>
          </p:nvCxnSpPr>
          <p:spPr>
            <a:xfrm>
              <a:off x="1937442" y="4285320"/>
              <a:ext cx="1654659" cy="0"/>
            </a:xfrm>
            <a:prstGeom prst="line">
              <a:avLst/>
            </a:prstGeom>
            <a:noFill/>
            <a:ln w="38100" cap="flat" cmpd="sng" algn="ctr">
              <a:solidFill>
                <a:srgbClr val="DC0528"/>
              </a:solidFill>
              <a:prstDash val="solid"/>
            </a:ln>
            <a:effectLst/>
          </p:spPr>
        </p:cxnSp>
        <p:sp>
          <p:nvSpPr>
            <p:cNvPr id="64" name="ZoneTexte 63"/>
            <p:cNvSpPr txBox="1"/>
            <p:nvPr/>
          </p:nvSpPr>
          <p:spPr>
            <a:xfrm>
              <a:off x="1957998" y="1837798"/>
              <a:ext cx="668885" cy="3121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cs typeface="Arial" pitchFamily="34" charset="0"/>
                </a:rPr>
                <a:t>Today </a:t>
              </a:r>
              <a:endParaRPr kumimoji="0" lang="en-US" sz="2400" b="1" i="0" strike="noStrike" kern="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cs typeface="Arial" pitchFamily="34" charset="0"/>
              </a:endParaRPr>
            </a:p>
          </p:txBody>
        </p:sp>
        <p:sp>
          <p:nvSpPr>
            <p:cNvPr id="65" name="ZoneTexte 64"/>
            <p:cNvSpPr txBox="1"/>
            <p:nvPr/>
          </p:nvSpPr>
          <p:spPr>
            <a:xfrm>
              <a:off x="4768206" y="1837799"/>
              <a:ext cx="837949" cy="3121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cs typeface="Arial" pitchFamily="34" charset="0"/>
                </a:rPr>
                <a:t>Future ?</a:t>
              </a:r>
              <a:endParaRPr kumimoji="0" lang="en-US" sz="2400" b="1" i="0" strike="noStrike" kern="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cs typeface="Arial" pitchFamily="34" charset="0"/>
              </a:endParaRPr>
            </a:p>
          </p:txBody>
        </p:sp>
        <p:sp>
          <p:nvSpPr>
            <p:cNvPr id="66" name="ZoneTexte 65"/>
            <p:cNvSpPr txBox="1"/>
            <p:nvPr/>
          </p:nvSpPr>
          <p:spPr>
            <a:xfrm>
              <a:off x="6396759" y="3132810"/>
              <a:ext cx="1226824" cy="2122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cs typeface="Arial" pitchFamily="34" charset="0"/>
                </a:rPr>
                <a:t>Niobium or…</a:t>
              </a:r>
              <a:endParaRPr kumimoji="0" lang="en-US" b="0" i="0" strike="noStrike" kern="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cs typeface="Arial" pitchFamily="34" charset="0"/>
              </a:endParaRPr>
            </a:p>
          </p:txBody>
        </p:sp>
        <p:cxnSp>
          <p:nvCxnSpPr>
            <p:cNvPr id="67" name="Connecteur droit avec flèche 66"/>
            <p:cNvCxnSpPr>
              <a:stCxn id="66" idx="1"/>
            </p:cNvCxnSpPr>
            <p:nvPr/>
          </p:nvCxnSpPr>
          <p:spPr>
            <a:xfrm flipH="1" flipV="1">
              <a:off x="5712063" y="2862620"/>
              <a:ext cx="684696" cy="376310"/>
            </a:xfrm>
            <a:prstGeom prst="straightConnector1">
              <a:avLst/>
            </a:prstGeom>
            <a:noFill/>
            <a:ln w="9525" cap="flat" cmpd="sng" algn="ctr">
              <a:solidFill>
                <a:srgbClr val="781469">
                  <a:shade val="95000"/>
                  <a:satMod val="105000"/>
                </a:srgbClr>
              </a:solidFill>
              <a:prstDash val="solid"/>
              <a:tailEnd type="triangle"/>
            </a:ln>
            <a:effectLst/>
          </p:spPr>
        </p:cxnSp>
        <p:sp>
          <p:nvSpPr>
            <p:cNvPr id="34" name="ZoneTexte 33"/>
            <p:cNvSpPr txBox="1"/>
            <p:nvPr/>
          </p:nvSpPr>
          <p:spPr>
            <a:xfrm>
              <a:off x="308676" y="3927922"/>
              <a:ext cx="1507980" cy="661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fontAlgn="base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lang="en-US" kern="0" dirty="0">
                  <a:solidFill>
                    <a:prstClr val="black"/>
                  </a:solidFill>
                  <a:latin typeface="+mj-lt"/>
                  <a:cs typeface="Arial" pitchFamily="34" charset="0"/>
                </a:rPr>
                <a:t>Native oxide</a:t>
              </a:r>
            </a:p>
            <a:p>
              <a:pPr lvl="0" fontAlgn="base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lang="en-US" kern="0" dirty="0" smtClean="0">
                  <a:solidFill>
                    <a:prstClr val="black"/>
                  </a:solidFill>
                  <a:latin typeface="+mj-lt"/>
                  <a:cs typeface="Arial" pitchFamily="34" charset="0"/>
                </a:rPr>
                <a:t>Not optimized for thermal transfer</a:t>
              </a:r>
              <a:endParaRPr lang="en-US" kern="0" dirty="0">
                <a:solidFill>
                  <a:prstClr val="black"/>
                </a:solidFill>
                <a:latin typeface="+mj-lt"/>
                <a:cs typeface="Arial" pitchFamily="34" charset="0"/>
              </a:endParaRPr>
            </a:p>
          </p:txBody>
        </p:sp>
        <p:cxnSp>
          <p:nvCxnSpPr>
            <p:cNvPr id="35" name="Connecteur droit avec flèche 34"/>
            <p:cNvCxnSpPr>
              <a:endCxn id="34" idx="3"/>
            </p:cNvCxnSpPr>
            <p:nvPr/>
          </p:nvCxnSpPr>
          <p:spPr>
            <a:xfrm>
              <a:off x="1226847" y="4098284"/>
              <a:ext cx="589809" cy="160483"/>
            </a:xfrm>
            <a:prstGeom prst="straightConnector1">
              <a:avLst/>
            </a:prstGeom>
            <a:noFill/>
            <a:ln w="9525" cap="flat" cmpd="sng" algn="ctr">
              <a:solidFill>
                <a:srgbClr val="781469">
                  <a:shade val="95000"/>
                  <a:satMod val="105000"/>
                </a:srgbClr>
              </a:solidFill>
              <a:prstDash val="solid"/>
              <a:tailEnd type="triangle"/>
            </a:ln>
            <a:effectLst/>
          </p:spPr>
        </p:cxnSp>
      </p:grpSp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886748" y="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Tailored material for SRF</a:t>
            </a:r>
            <a:endParaRPr lang="en-US" dirty="0"/>
          </a:p>
        </p:txBody>
      </p:sp>
      <p:sp>
        <p:nvSpPr>
          <p:cNvPr id="36" name="ZoneTexte 35"/>
          <p:cNvSpPr txBox="1"/>
          <p:nvPr/>
        </p:nvSpPr>
        <p:spPr>
          <a:xfrm>
            <a:off x="1533079" y="5355659"/>
            <a:ext cx="863858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At stakes </a:t>
            </a:r>
            <a:r>
              <a:rPr lang="en-US" sz="2400" dirty="0" smtClean="0"/>
              <a:t>: </a:t>
            </a:r>
          </a:p>
          <a:p>
            <a:r>
              <a:rPr lang="en-US" sz="2800" b="1" dirty="0" smtClean="0"/>
              <a:t>Cooling</a:t>
            </a:r>
            <a:r>
              <a:rPr lang="en-US" sz="2400" dirty="0" smtClean="0"/>
              <a:t> </a:t>
            </a:r>
            <a:r>
              <a:rPr lang="en-US" sz="2800" b="1" dirty="0"/>
              <a:t>power </a:t>
            </a:r>
            <a:r>
              <a:rPr lang="en-US" sz="2400" dirty="0" smtClean="0"/>
              <a:t>(any application </a:t>
            </a:r>
            <a:r>
              <a:rPr lang="en-US" sz="2800" b="1" dirty="0"/>
              <a:t>); can we go to </a:t>
            </a:r>
            <a:r>
              <a:rPr lang="en-US" sz="2800" b="1" dirty="0" err="1"/>
              <a:t>cryocooling</a:t>
            </a:r>
            <a:r>
              <a:rPr lang="en-US" sz="2800" b="1" dirty="0"/>
              <a:t> </a:t>
            </a:r>
            <a:r>
              <a:rPr lang="en-US" sz="2800" b="1" dirty="0" smtClean="0"/>
              <a:t>?</a:t>
            </a:r>
          </a:p>
          <a:p>
            <a:r>
              <a:rPr lang="en-US" sz="2800" b="1" dirty="0" smtClean="0"/>
              <a:t>High accelerating fields ?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530370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Flèche droite 58"/>
          <p:cNvSpPr/>
          <p:nvPr/>
        </p:nvSpPr>
        <p:spPr>
          <a:xfrm>
            <a:off x="3281062" y="1766142"/>
            <a:ext cx="1055084" cy="414854"/>
          </a:xfrm>
          <a:prstGeom prst="rightArrow">
            <a:avLst/>
          </a:prstGeom>
          <a:solidFill>
            <a:srgbClr val="DC0528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0" i="0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64" name="ZoneTexte 63"/>
          <p:cNvSpPr txBox="1"/>
          <p:nvPr/>
        </p:nvSpPr>
        <p:spPr>
          <a:xfrm>
            <a:off x="228600" y="1373405"/>
            <a:ext cx="33393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cs typeface="Arial" pitchFamily="34" charset="0"/>
              </a:rPr>
              <a:t>Bulk </a:t>
            </a:r>
            <a:r>
              <a:rPr kumimoji="0" lang="en-US" sz="2400" b="1" i="0" strike="noStrike" kern="0" cap="none" spc="0" normalizeH="0" baseline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cs typeface="Arial" pitchFamily="34" charset="0"/>
              </a:rPr>
              <a:t>Nb</a:t>
            </a:r>
            <a:endParaRPr kumimoji="0" lang="en-US" sz="2400" b="1" i="0" strike="noStrike" kern="0" cap="none" spc="0" normalizeH="0" baseline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cs typeface="Arial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kern="0" dirty="0" smtClean="0">
                <a:solidFill>
                  <a:prstClr val="black"/>
                </a:solidFill>
                <a:latin typeface="+mj-lt"/>
                <a:cs typeface="Arial" pitchFamily="34" charset="0"/>
              </a:rPr>
              <a:t>= pure metal</a:t>
            </a:r>
            <a:r>
              <a:rPr kumimoji="0" lang="en-US" sz="2400" b="1" i="0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cs typeface="Arial" pitchFamily="34" charset="0"/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kern="0" dirty="0" smtClean="0">
                <a:solidFill>
                  <a:prstClr val="black"/>
                </a:solidFill>
                <a:latin typeface="+mj-lt"/>
                <a:cs typeface="Arial" pitchFamily="34" charset="0"/>
              </a:rPr>
              <a:t>Metallurgy = ~ 6000 years</a:t>
            </a:r>
            <a:endParaRPr kumimoji="0" lang="en-US" sz="2400" b="1" i="0" strike="noStrike" kern="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cs typeface="Arial" pitchFamily="34" charset="0"/>
            </a:endParaRPr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1020474" y="1555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6" name="ZoneTexte 35"/>
          <p:cNvSpPr txBox="1"/>
          <p:nvPr/>
        </p:nvSpPr>
        <p:spPr>
          <a:xfrm>
            <a:off x="4204129" y="1373405"/>
            <a:ext cx="35477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cs typeface="Arial" pitchFamily="34" charset="0"/>
              </a:rPr>
              <a:t>Higher Tc material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kern="0" dirty="0" smtClean="0">
                <a:solidFill>
                  <a:prstClr val="black"/>
                </a:solidFill>
                <a:latin typeface="+mj-lt"/>
                <a:cs typeface="Arial" pitchFamily="34" charset="0"/>
              </a:rPr>
              <a:t>= compounds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cs typeface="Arial" pitchFamily="34" charset="0"/>
              </a:rPr>
              <a:t>Chemistry = ~ 250 years</a:t>
            </a:r>
            <a:r>
              <a:rPr kumimoji="0" lang="en-US" sz="2400" b="1" i="0" strike="noStrike" kern="0" cap="none" spc="0" normalizeH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cs typeface="Arial" pitchFamily="34" charset="0"/>
              </a:rPr>
              <a:t> old</a:t>
            </a:r>
            <a:endParaRPr kumimoji="0" lang="en-US" sz="2400" b="1" i="0" strike="noStrike" kern="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cs typeface="Arial" pitchFamily="34" charset="0"/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8542946" y="1558071"/>
            <a:ext cx="29931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sz="2400" b="1" i="0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cs typeface="Arial" pitchFamily="34" charset="0"/>
              </a:rPr>
              <a:t>Thin films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kern="0" dirty="0" smtClean="0">
                <a:solidFill>
                  <a:prstClr val="black"/>
                </a:solidFill>
                <a:latin typeface="+mj-lt"/>
                <a:cs typeface="Arial" pitchFamily="34" charset="0"/>
              </a:rPr>
              <a:t>CVD/PVD = ~ 100 years</a:t>
            </a:r>
            <a:endParaRPr kumimoji="0" lang="en-US" sz="2400" b="1" i="0" strike="noStrike" kern="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cs typeface="Arial" pitchFamily="34" charset="0"/>
            </a:endParaRPr>
          </a:p>
        </p:txBody>
      </p:sp>
      <p:sp>
        <p:nvSpPr>
          <p:cNvPr id="69" name="Flèche droite 68"/>
          <p:cNvSpPr/>
          <p:nvPr/>
        </p:nvSpPr>
        <p:spPr>
          <a:xfrm>
            <a:off x="7477050" y="1766142"/>
            <a:ext cx="1055084" cy="414854"/>
          </a:xfrm>
          <a:prstGeom prst="rightArrow">
            <a:avLst/>
          </a:prstGeom>
          <a:solidFill>
            <a:srgbClr val="DC0528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0" i="0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grpSp>
        <p:nvGrpSpPr>
          <p:cNvPr id="70" name="Groupe 69"/>
          <p:cNvGrpSpPr/>
          <p:nvPr/>
        </p:nvGrpSpPr>
        <p:grpSpPr>
          <a:xfrm>
            <a:off x="2823305" y="3176217"/>
            <a:ext cx="3521769" cy="2570908"/>
            <a:chOff x="16699100" y="34477624"/>
            <a:chExt cx="2133924" cy="1501509"/>
          </a:xfrm>
        </p:grpSpPr>
        <p:pic>
          <p:nvPicPr>
            <p:cNvPr id="71" name="Image 7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99100" y="34669599"/>
              <a:ext cx="1759458" cy="1309534"/>
            </a:xfrm>
            <a:prstGeom prst="rect">
              <a:avLst/>
            </a:prstGeom>
          </p:spPr>
        </p:pic>
        <p:pic>
          <p:nvPicPr>
            <p:cNvPr id="72" name="Image 7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7607622" y="34477624"/>
              <a:ext cx="1225402" cy="610872"/>
            </a:xfrm>
            <a:prstGeom prst="rect">
              <a:avLst/>
            </a:prstGeom>
          </p:spPr>
        </p:pic>
      </p:grpSp>
      <p:grpSp>
        <p:nvGrpSpPr>
          <p:cNvPr id="73" name="Groupe 72"/>
          <p:cNvGrpSpPr/>
          <p:nvPr/>
        </p:nvGrpSpPr>
        <p:grpSpPr>
          <a:xfrm>
            <a:off x="7049683" y="3176216"/>
            <a:ext cx="3923120" cy="2570909"/>
            <a:chOff x="19372319" y="34477624"/>
            <a:chExt cx="2377112" cy="1501509"/>
          </a:xfrm>
        </p:grpSpPr>
        <p:pic>
          <p:nvPicPr>
            <p:cNvPr id="74" name="Image 7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9372319" y="34698862"/>
              <a:ext cx="1774090" cy="1280271"/>
            </a:xfrm>
            <a:prstGeom prst="rect">
              <a:avLst/>
            </a:prstGeom>
          </p:spPr>
        </p:pic>
        <p:pic>
          <p:nvPicPr>
            <p:cNvPr id="75" name="Image 74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0567924" y="34477624"/>
              <a:ext cx="1181507" cy="610872"/>
            </a:xfrm>
            <a:prstGeom prst="rect">
              <a:avLst/>
            </a:prstGeom>
          </p:spPr>
        </p:pic>
      </p:grpSp>
      <p:sp>
        <p:nvSpPr>
          <p:cNvPr id="2" name="ZoneTexte 1"/>
          <p:cNvSpPr txBox="1"/>
          <p:nvPr/>
        </p:nvSpPr>
        <p:spPr>
          <a:xfrm>
            <a:off x="764054" y="2981700"/>
            <a:ext cx="29188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Physics vs Real life</a:t>
            </a:r>
            <a:endParaRPr lang="en-US" sz="2800" b="1" dirty="0"/>
          </a:p>
        </p:txBody>
      </p:sp>
      <p:sp>
        <p:nvSpPr>
          <p:cNvPr id="76" name="ZoneTexte 75"/>
          <p:cNvSpPr txBox="1"/>
          <p:nvPr/>
        </p:nvSpPr>
        <p:spPr>
          <a:xfrm>
            <a:off x="764055" y="838234"/>
            <a:ext cx="21028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Technologies</a:t>
            </a:r>
            <a:endParaRPr lang="en-US" sz="2800" b="1" dirty="0"/>
          </a:p>
        </p:txBody>
      </p:sp>
      <p:sp>
        <p:nvSpPr>
          <p:cNvPr id="77" name="ZoneTexte 76"/>
          <p:cNvSpPr txBox="1"/>
          <p:nvPr/>
        </p:nvSpPr>
        <p:spPr>
          <a:xfrm>
            <a:off x="68780" y="5912851"/>
            <a:ext cx="122678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Not all defects are harmful </a:t>
            </a:r>
            <a:r>
              <a:rPr lang="en-US" sz="2400" dirty="0" smtClean="0"/>
              <a:t>(see doping in </a:t>
            </a:r>
            <a:r>
              <a:rPr lang="en-US" sz="2400" dirty="0" err="1" smtClean="0"/>
              <a:t>Nb</a:t>
            </a:r>
            <a:r>
              <a:rPr lang="en-US" sz="2400" dirty="0" smtClean="0"/>
              <a:t>)</a:t>
            </a:r>
            <a:r>
              <a:rPr lang="en-US" sz="2800" b="1" dirty="0" smtClean="0"/>
              <a:t>. Which one do we need to get rid of ?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919657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556562" y="3009900"/>
                <a:ext cx="1795684" cy="12721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360363" lvl="1" indent="-360363">
                  <a:lnSpc>
                    <a:spcPts val="2000"/>
                  </a:lnSpc>
                  <a:spcBef>
                    <a:spcPts val="600"/>
                  </a:spcBef>
                  <a:buSzPct val="90000"/>
                  <a:buFontTx/>
                  <a:buBlip>
                    <a:blip r:embed="rId3"/>
                  </a:buBlip>
                </a:pPr>
                <a:r>
                  <a:rPr lang="fr-FR" sz="1600" dirty="0" smtClean="0">
                    <a:solidFill>
                      <a:prstClr val="black"/>
                    </a:solidFill>
                    <a:latin typeface="Arial"/>
                    <a:cs typeface="Arial" pitchFamily="34" charset="0"/>
                  </a:rPr>
                  <a:t> if </a:t>
                </a:r>
                <a14:m>
                  <m:oMath xmlns:m="http://schemas.openxmlformats.org/officeDocument/2006/math">
                    <m:r>
                      <a:rPr lang="fr-FR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ℓ</m:t>
                    </m:r>
                  </m:oMath>
                </a14:m>
                <a:r>
                  <a:rPr lang="fr-FR" dirty="0" smtClean="0">
                    <a:solidFill>
                      <a:prstClr val="black"/>
                    </a:solidFill>
                    <a:latin typeface="Arial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fr-FR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↗</m:t>
                    </m:r>
                  </m:oMath>
                </a14:m>
                <a:r>
                  <a:rPr lang="fr-FR" dirty="0" smtClean="0">
                    <a:solidFill>
                      <a:prstClr val="black"/>
                    </a:solidFill>
                    <a:latin typeface="Arial"/>
                    <a:cs typeface="Arial" pitchFamily="34" charset="0"/>
                  </a:rPr>
                  <a:t> </a:t>
                </a:r>
                <a:r>
                  <a:rPr lang="fr-FR" sz="1600" dirty="0" smtClean="0">
                    <a:solidFill>
                      <a:prstClr val="black"/>
                    </a:solidFill>
                    <a:latin typeface="Arial"/>
                    <a:cs typeface="Arial" pitchFamily="34" charset="0"/>
                  </a:rPr>
                  <a:t>then:</a:t>
                </a:r>
              </a:p>
              <a:p>
                <a:pPr marL="1009650" lvl="3" indent="-238125">
                  <a:buClr>
                    <a:srgbClr val="666666"/>
                  </a:buClr>
                  <a:buSzPct val="36000"/>
                  <a:buFontTx/>
                  <a:buBlip>
                    <a:blip r:embed="rId4"/>
                  </a:buBlip>
                </a:pPr>
                <a:r>
                  <a:rPr lang="fr-FR" sz="1400" i="1" dirty="0" smtClean="0">
                    <a:solidFill>
                      <a:prstClr val="black"/>
                    </a:solidFill>
                    <a:latin typeface="Symbol" panose="05050102010706020507" pitchFamily="18" charset="2"/>
                    <a:cs typeface="Arial" pitchFamily="34" charset="0"/>
                  </a:rPr>
                  <a:t> </a:t>
                </a:r>
                <a:r>
                  <a:rPr lang="fr-FR" sz="2000" i="1" dirty="0" smtClean="0">
                    <a:solidFill>
                      <a:prstClr val="black"/>
                    </a:solidFill>
                    <a:latin typeface="Symbol" panose="05050102010706020507" pitchFamily="18" charset="2"/>
                    <a:cs typeface="Arial" pitchFamily="34" charset="0"/>
                  </a:rPr>
                  <a:t>x</a:t>
                </a:r>
                <a14:m>
                  <m:oMath xmlns:m="http://schemas.openxmlformats.org/officeDocument/2006/math">
                    <m:r>
                      <a:rPr lang="fr-FR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↗</m:t>
                    </m:r>
                  </m:oMath>
                </a14:m>
                <a:r>
                  <a:rPr lang="fr-FR" sz="1400" i="1" dirty="0" smtClean="0">
                    <a:solidFill>
                      <a:prstClr val="black"/>
                    </a:solidFill>
                    <a:latin typeface="Arial"/>
                    <a:cs typeface="Arial" pitchFamily="34" charset="0"/>
                  </a:rPr>
                  <a:t> </a:t>
                </a:r>
                <a:endParaRPr lang="fr-FR" sz="1400" i="1" dirty="0">
                  <a:solidFill>
                    <a:prstClr val="black"/>
                  </a:solidFill>
                  <a:latin typeface="Arial"/>
                  <a:cs typeface="Arial" pitchFamily="34" charset="0"/>
                </a:endParaRPr>
              </a:p>
              <a:p>
                <a:pPr marL="1009650" lvl="3" indent="-238125">
                  <a:buClr>
                    <a:srgbClr val="666666"/>
                  </a:buClr>
                  <a:buSzPct val="36000"/>
                  <a:buFontTx/>
                  <a:buBlip>
                    <a:blip r:embed="rId4"/>
                  </a:buBlip>
                </a:pPr>
                <a:r>
                  <a:rPr lang="fr-FR" sz="1400" i="1" dirty="0" smtClean="0">
                    <a:solidFill>
                      <a:prstClr val="black"/>
                    </a:solidFill>
                    <a:latin typeface="Symbol" pitchFamily="18" charset="2"/>
                    <a:cs typeface="Arial" pitchFamily="34" charset="0"/>
                  </a:rPr>
                  <a:t> </a:t>
                </a:r>
                <a:r>
                  <a:rPr lang="fr-FR" sz="2000" i="1" dirty="0">
                    <a:solidFill>
                      <a:prstClr val="black"/>
                    </a:solidFill>
                    <a:latin typeface="Symbol" pitchFamily="18" charset="2"/>
                    <a:cs typeface="Arial" pitchFamily="34" charset="0"/>
                  </a:rPr>
                  <a:t>l </a:t>
                </a:r>
                <a14:m>
                  <m:oMath xmlns:m="http://schemas.openxmlformats.org/officeDocument/2006/math">
                    <m:r>
                      <a:rPr lang="fr-FR" sz="20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↘</m:t>
                    </m:r>
                  </m:oMath>
                </a14:m>
                <a:endParaRPr lang="fr-FR" sz="1400" i="1" dirty="0" smtClean="0">
                  <a:solidFill>
                    <a:prstClr val="black"/>
                  </a:solidFill>
                  <a:latin typeface="Symbol" pitchFamily="18" charset="2"/>
                  <a:cs typeface="Arial" pitchFamily="34" charset="0"/>
                </a:endParaRPr>
              </a:p>
              <a:p>
                <a:pPr marL="1009650" lvl="3" indent="-238125">
                  <a:buClr>
                    <a:srgbClr val="666666"/>
                  </a:buClr>
                  <a:buSzPct val="36000"/>
                  <a:buFontTx/>
                  <a:buBlip>
                    <a:blip r:embed="rId4"/>
                  </a:buBlip>
                </a:pPr>
                <a:r>
                  <a:rPr lang="fr-FR" sz="1400" i="1" dirty="0" smtClean="0">
                    <a:solidFill>
                      <a:prstClr val="black"/>
                    </a:solidFill>
                    <a:latin typeface="Symbol" pitchFamily="18" charset="2"/>
                    <a:cs typeface="Arial" pitchFamily="34" charset="0"/>
                  </a:rPr>
                  <a:t> </a:t>
                </a:r>
                <a:r>
                  <a:rPr lang="fr-FR" sz="2000" i="1" dirty="0" smtClean="0">
                    <a:solidFill>
                      <a:prstClr val="black"/>
                    </a:solidFill>
                    <a:latin typeface="Symbol" pitchFamily="18" charset="2"/>
                    <a:cs typeface="Arial" pitchFamily="34" charset="0"/>
                  </a:rPr>
                  <a:t>k</a:t>
                </a:r>
                <a:r>
                  <a:rPr lang="fr-FR" sz="1600" dirty="0">
                    <a:solidFill>
                      <a:prstClr val="black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fr-FR" sz="16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↘</m:t>
                    </m:r>
                  </m:oMath>
                </a14:m>
                <a:r>
                  <a:rPr lang="fr-FR" sz="1600" dirty="0">
                    <a:solidFill>
                      <a:prstClr val="black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fr-FR" sz="16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↘</m:t>
                    </m:r>
                  </m:oMath>
                </a14:m>
                <a:endParaRPr lang="fr-FR" sz="1600" dirty="0">
                  <a:solidFill>
                    <a:prstClr val="black"/>
                  </a:solidFill>
                  <a:latin typeface="Arial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562" y="3009900"/>
                <a:ext cx="1795684" cy="1272143"/>
              </a:xfrm>
              <a:prstGeom prst="rect">
                <a:avLst/>
              </a:prstGeom>
              <a:blipFill>
                <a:blip r:embed="rId5"/>
                <a:stretch>
                  <a:fillRect t="-2885" b="-81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270871" y="0"/>
            <a:ext cx="11523406" cy="1325563"/>
          </a:xfrm>
        </p:spPr>
        <p:txBody>
          <a:bodyPr/>
          <a:lstStyle/>
          <a:p>
            <a:pPr algn="ctr"/>
            <a:r>
              <a:rPr lang="en-US" dirty="0" smtClean="0"/>
              <a:t>The importance of mean free path, MgB</a:t>
            </a:r>
            <a:r>
              <a:rPr lang="en-US" baseline="-25000" dirty="0" smtClean="0"/>
              <a:t>2</a:t>
            </a:r>
            <a:r>
              <a:rPr lang="en-US" dirty="0" smtClean="0"/>
              <a:t> example</a:t>
            </a:r>
            <a:endParaRPr lang="en-US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6"/>
          <a:srcRect r="9399"/>
          <a:stretch/>
        </p:blipFill>
        <p:spPr>
          <a:xfrm>
            <a:off x="6654377" y="2585776"/>
            <a:ext cx="5139900" cy="3968584"/>
          </a:xfrm>
          <a:prstGeom prst="rect">
            <a:avLst/>
          </a:prstGeom>
          <a:ln>
            <a:solidFill>
              <a:schemeClr val="accent1"/>
            </a:solidFill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0" name="Rectangle 29"/>
              <p:cNvSpPr/>
              <p:nvPr/>
            </p:nvSpPr>
            <p:spPr>
              <a:xfrm>
                <a:off x="2157155" y="3009900"/>
                <a:ext cx="2183090" cy="33291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fontAlgn="base">
                  <a:spcAft>
                    <a:spcPct val="0"/>
                  </a:spcAft>
                </a:pPr>
                <a14:m>
                  <m:oMath xmlns:m="http://schemas.openxmlformats.org/officeDocument/2006/math">
                    <m:r>
                      <a:rPr lang="fr-FR" sz="1600" i="1" smtClean="0">
                        <a:solidFill>
                          <a:srgbClr val="0091C3">
                            <a:lumMod val="75000"/>
                          </a:srgb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ℓ </m:t>
                    </m:r>
                  </m:oMath>
                </a14:m>
                <a:r>
                  <a:rPr lang="fr-FR" sz="1000" i="1" dirty="0" err="1" smtClean="0">
                    <a:solidFill>
                      <a:srgbClr val="0091C3">
                        <a:lumMod val="75000"/>
                      </a:srgbClr>
                    </a:solidFill>
                    <a:latin typeface="Arial" pitchFamily="34" charset="0"/>
                    <a:cs typeface="Arial" pitchFamily="34" charset="0"/>
                  </a:rPr>
                  <a:t>mean</a:t>
                </a:r>
                <a:r>
                  <a:rPr lang="fr-FR" sz="1000" i="1" dirty="0" smtClean="0">
                    <a:solidFill>
                      <a:srgbClr val="0091C3">
                        <a:lumMod val="75000"/>
                      </a:srgbClr>
                    </a:solidFill>
                    <a:latin typeface="Arial" pitchFamily="34" charset="0"/>
                    <a:cs typeface="Arial" pitchFamily="34" charset="0"/>
                  </a:rPr>
                  <a:t> free </a:t>
                </a:r>
                <a:r>
                  <a:rPr lang="fr-FR" sz="1000" i="1" dirty="0" err="1" smtClean="0">
                    <a:solidFill>
                      <a:srgbClr val="0091C3">
                        <a:lumMod val="75000"/>
                      </a:srgbClr>
                    </a:solidFill>
                    <a:latin typeface="Arial" pitchFamily="34" charset="0"/>
                    <a:cs typeface="Arial" pitchFamily="34" charset="0"/>
                  </a:rPr>
                  <a:t>path</a:t>
                </a:r>
                <a:endParaRPr lang="fr-FR" sz="1000" i="1" dirty="0">
                  <a:solidFill>
                    <a:srgbClr val="0091C3">
                      <a:lumMod val="75000"/>
                    </a:srgb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7155" y="3009900"/>
                <a:ext cx="2183090" cy="332912"/>
              </a:xfrm>
              <a:prstGeom prst="rect">
                <a:avLst/>
              </a:prstGeom>
              <a:blipFill>
                <a:blip r:embed="rId7"/>
                <a:stretch>
                  <a:fillRect b="-3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Ellipse 5"/>
          <p:cNvSpPr/>
          <p:nvPr/>
        </p:nvSpPr>
        <p:spPr>
          <a:xfrm>
            <a:off x="10540180" y="4522838"/>
            <a:ext cx="894736" cy="108154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ZoneTexte 6"/>
              <p:cNvSpPr txBox="1"/>
              <p:nvPr/>
            </p:nvSpPr>
            <p:spPr>
              <a:xfrm>
                <a:off x="270871" y="1348767"/>
                <a:ext cx="10957680" cy="10672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Most developments of </a:t>
                </a:r>
                <a:r>
                  <a:rPr lang="en-US" dirty="0" err="1" smtClean="0"/>
                  <a:t>HTc</a:t>
                </a:r>
                <a:r>
                  <a:rPr lang="en-US" dirty="0" smtClean="0"/>
                  <a:t> are done in view of magnet applications : small </a:t>
                </a:r>
                <a:r>
                  <a:rPr lang="fr-FR" i="1" dirty="0">
                    <a:solidFill>
                      <a:prstClr val="black"/>
                    </a:solidFill>
                    <a:latin typeface="Symbol" panose="05050102010706020507" pitchFamily="18" charset="2"/>
                    <a:cs typeface="Arial" pitchFamily="34" charset="0"/>
                  </a:rPr>
                  <a:t>x</a:t>
                </a:r>
                <a:r>
                  <a:rPr lang="en-US" dirty="0" smtClean="0"/>
                  <a:t> high </a:t>
                </a:r>
                <a:r>
                  <a:rPr lang="fr-FR" i="1" dirty="0" smtClean="0">
                    <a:solidFill>
                      <a:prstClr val="black"/>
                    </a:solidFill>
                    <a:latin typeface="Symbol" pitchFamily="18" charset="2"/>
                    <a:cs typeface="Arial" pitchFamily="34" charset="0"/>
                  </a:rPr>
                  <a:t>l ,</a:t>
                </a:r>
                <a:r>
                  <a:rPr lang="en-US" dirty="0" smtClean="0"/>
                  <a:t>by playing  </a:t>
                </a:r>
                <a:r>
                  <a:rPr lang="en-US" dirty="0"/>
                  <a:t>with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ℓ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en-US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Small </a:t>
                </a:r>
                <a:r>
                  <a:rPr lang="fr-FR" i="1" dirty="0">
                    <a:solidFill>
                      <a:prstClr val="black"/>
                    </a:solidFill>
                    <a:latin typeface="Symbol" panose="05050102010706020507" pitchFamily="18" charset="2"/>
                    <a:cs typeface="Arial" pitchFamily="34" charset="0"/>
                  </a:rPr>
                  <a:t>x </a:t>
                </a:r>
                <a:r>
                  <a:rPr lang="en-US" dirty="0" smtClean="0"/>
                  <a:t> makes the superconductors very sensitive to (usual) crystalline </a:t>
                </a:r>
                <a:r>
                  <a:rPr lang="en-US" dirty="0" smtClean="0"/>
                  <a:t>defects (wanted for magnets, not for SRF)</a:t>
                </a:r>
                <a:endParaRPr lang="en-US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Typical values found in </a:t>
                </a:r>
                <a:r>
                  <a:rPr lang="en-US" dirty="0" smtClean="0"/>
                  <a:t>literature for MgB</a:t>
                </a:r>
                <a:r>
                  <a:rPr lang="en-US" baseline="-25000" dirty="0" smtClean="0"/>
                  <a:t>2</a:t>
                </a:r>
                <a:r>
                  <a:rPr lang="en-US" dirty="0" smtClean="0"/>
                  <a:t> </a:t>
                </a:r>
                <a:r>
                  <a:rPr lang="en-US" dirty="0" smtClean="0"/>
                  <a:t>: </a:t>
                </a:r>
                <a:r>
                  <a:rPr lang="fr-FR" i="1" dirty="0">
                    <a:solidFill>
                      <a:prstClr val="black"/>
                    </a:solidFill>
                    <a:latin typeface="Symbol" pitchFamily="18" charset="2"/>
                    <a:cs typeface="Arial" pitchFamily="34" charset="0"/>
                  </a:rPr>
                  <a:t>l </a:t>
                </a:r>
                <a:r>
                  <a:rPr lang="en-US" dirty="0" smtClean="0"/>
                  <a:t>~100-150 nm </a:t>
                </a:r>
                <a:r>
                  <a:rPr lang="fr-FR" i="1" dirty="0">
                    <a:solidFill>
                      <a:prstClr val="black"/>
                    </a:solidFill>
                    <a:latin typeface="Symbol" panose="05050102010706020507" pitchFamily="18" charset="2"/>
                    <a:cs typeface="Arial" pitchFamily="34" charset="0"/>
                  </a:rPr>
                  <a:t>x </a:t>
                </a:r>
                <a:r>
                  <a:rPr lang="en-US" dirty="0" smtClean="0"/>
                  <a:t>~ 5-10 nm</a:t>
                </a:r>
                <a:endParaRPr lang="en-US" dirty="0"/>
              </a:p>
            </p:txBody>
          </p:sp>
        </mc:Choice>
        <mc:Fallback>
          <p:sp>
            <p:nvSpPr>
              <p:cNvPr id="7" name="ZoneText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871" y="1348767"/>
                <a:ext cx="10957680" cy="1067280"/>
              </a:xfrm>
              <a:prstGeom prst="rect">
                <a:avLst/>
              </a:prstGeom>
              <a:blipFill>
                <a:blip r:embed="rId8"/>
                <a:stretch>
                  <a:fillRect l="-334" r="-501" b="-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ZoneTexte 1"/>
          <p:cNvSpPr txBox="1"/>
          <p:nvPr/>
        </p:nvSpPr>
        <p:spPr>
          <a:xfrm>
            <a:off x="9257066" y="3826436"/>
            <a:ext cx="14879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 smtClean="0">
                <a:solidFill>
                  <a:srgbClr val="FF0000"/>
                </a:solidFill>
                <a:latin typeface="Symbol" pitchFamily="18" charset="2"/>
                <a:cs typeface="Arial" pitchFamily="34" charset="0"/>
              </a:rPr>
              <a:t>l~50 </a:t>
            </a:r>
            <a:r>
              <a:rPr lang="fr-FR" i="1" dirty="0" smtClean="0">
                <a:solidFill>
                  <a:srgbClr val="FF0000"/>
                </a:solidFill>
                <a:cs typeface="Arial" pitchFamily="34" charset="0"/>
              </a:rPr>
              <a:t>nm</a:t>
            </a:r>
          </a:p>
          <a:p>
            <a:r>
              <a:rPr lang="fr-FR" i="1" dirty="0" smtClean="0">
                <a:solidFill>
                  <a:srgbClr val="FF0000"/>
                </a:solidFill>
                <a:latin typeface="Symbol" panose="05050102010706020507" pitchFamily="18" charset="2"/>
                <a:cs typeface="Arial" pitchFamily="34" charset="0"/>
              </a:rPr>
              <a:t>x ~ </a:t>
            </a:r>
          </a:p>
          <a:p>
            <a:r>
              <a:rPr lang="fr-FR" i="1" dirty="0" err="1" smtClean="0">
                <a:solidFill>
                  <a:srgbClr val="FF0000"/>
                </a:solidFill>
                <a:cs typeface="Arial" pitchFamily="34" charset="0"/>
              </a:rPr>
              <a:t>some</a:t>
            </a:r>
            <a:r>
              <a:rPr lang="fr-FR" i="1" dirty="0" smtClean="0">
                <a:solidFill>
                  <a:srgbClr val="FF0000"/>
                </a:solidFill>
                <a:cs typeface="Arial" pitchFamily="34" charset="0"/>
              </a:rPr>
              <a:t> 10 nm ?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9"/>
          <a:srcRect t="8525" b="-9114"/>
          <a:stretch/>
        </p:blipFill>
        <p:spPr>
          <a:xfrm>
            <a:off x="92961" y="4726025"/>
            <a:ext cx="6561306" cy="1684607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3" name="Ellipse 12"/>
          <p:cNvSpPr/>
          <p:nvPr/>
        </p:nvSpPr>
        <p:spPr>
          <a:xfrm>
            <a:off x="6551870" y="4486780"/>
            <a:ext cx="894736" cy="108154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4340245" y="2938538"/>
                <a:ext cx="1256049" cy="5837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1400" dirty="0">
                    <a:solidFill>
                      <a:prstClr val="black"/>
                    </a:solidFill>
                    <a:latin typeface="Arial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fr-FR" dirty="0">
                            <a:solidFill>
                              <a:prstClr val="black"/>
                            </a:solidFill>
                            <a:latin typeface="Symbol" panose="05050102010706020507" pitchFamily="18" charset="2"/>
                          </a:rPr>
                          <m:t>x</m:t>
                        </m:r>
                      </m:den>
                    </m:f>
                    <m:r>
                      <a:rPr lang="fr-FR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r-FR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fr-FR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fr-FR" dirty="0">
                                <a:solidFill>
                                  <a:prstClr val="black"/>
                                </a:solidFill>
                                <a:latin typeface="Symbol" panose="05050102010706020507" pitchFamily="18" charset="2"/>
                              </a:rPr>
                              <m:t>x</m:t>
                            </m:r>
                          </m:e>
                          <m:sub>
                            <m:r>
                              <a:rPr lang="fr-FR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  <m:r>
                      <a:rPr lang="fr-FR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fr-FR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fr-FR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fr-FR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ℓ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0245" y="2938538"/>
                <a:ext cx="1256049" cy="58375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8092484"/>
              </p:ext>
            </p:extLst>
          </p:nvPr>
        </p:nvGraphicFramePr>
        <p:xfrm>
          <a:off x="3094900" y="3666016"/>
          <a:ext cx="2980944" cy="8895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11" imgW="1828800" imgH="545760" progId="Equation.3">
                  <p:embed/>
                </p:oleObj>
              </mc:Choice>
              <mc:Fallback>
                <p:oleObj name="Equation" r:id="rId11" imgW="1828800" imgH="545760" progId="Equation.3">
                  <p:embed/>
                  <p:pic>
                    <p:nvPicPr>
                      <p:cNvPr id="48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lum bright="-10000" contrast="3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4900" y="3666016"/>
                        <a:ext cx="2980944" cy="889589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891776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1477</TotalTime>
  <Words>252</Words>
  <Application>Microsoft Office PowerPoint</Application>
  <PresentationFormat>Grand écran</PresentationFormat>
  <Paragraphs>44</Paragraphs>
  <Slides>3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Symbol</vt:lpstr>
      <vt:lpstr>Thème Office</vt:lpstr>
      <vt:lpstr>Equation</vt:lpstr>
      <vt:lpstr>Tailored material for SRF</vt:lpstr>
      <vt:lpstr>Challenges</vt:lpstr>
      <vt:lpstr>The importance of mean free path, MgB2 example</vt:lpstr>
    </vt:vector>
  </TitlesOfParts>
  <Company>CEA Saclay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ANTOINE Claire</dc:creator>
  <cp:lastModifiedBy>ANTOINE Claire</cp:lastModifiedBy>
  <cp:revision>18</cp:revision>
  <dcterms:created xsi:type="dcterms:W3CDTF">2021-01-19T16:42:08Z</dcterms:created>
  <dcterms:modified xsi:type="dcterms:W3CDTF">2021-03-17T14:57:04Z</dcterms:modified>
</cp:coreProperties>
</file>