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316" r:id="rId4"/>
    <p:sldId id="317" r:id="rId5"/>
    <p:sldId id="308" r:id="rId6"/>
    <p:sldId id="309" r:id="rId7"/>
    <p:sldId id="310" r:id="rId8"/>
    <p:sldId id="294" r:id="rId9"/>
    <p:sldId id="296" r:id="rId10"/>
    <p:sldId id="295" r:id="rId11"/>
    <p:sldId id="312" r:id="rId12"/>
    <p:sldId id="313" r:id="rId13"/>
    <p:sldId id="314" r:id="rId14"/>
    <p:sldId id="315" r:id="rId15"/>
    <p:sldId id="318" r:id="rId16"/>
    <p:sldId id="301" r:id="rId17"/>
    <p:sldId id="304" r:id="rId18"/>
    <p:sldId id="288" r:id="rId19"/>
    <p:sldId id="305" r:id="rId20"/>
    <p:sldId id="259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2024">
          <p15:clr>
            <a:srgbClr val="A4A3A4"/>
          </p15:clr>
        </p15:guide>
        <p15:guide id="3" pos="5559">
          <p15:clr>
            <a:srgbClr val="A4A3A4"/>
          </p15:clr>
        </p15:guide>
        <p15:guide id="4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33CCFF"/>
    <a:srgbClr val="00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 varScale="1">
        <p:scale>
          <a:sx n="93" d="100"/>
          <a:sy n="93" d="100"/>
        </p:scale>
        <p:origin x="1624" y="48"/>
      </p:cViewPr>
      <p:guideLst>
        <p:guide orient="horz" pos="1534"/>
        <p:guide orient="horz" pos="2024"/>
        <p:guide pos="555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ERNbox\QPR%20tests%20&amp;%20Operation\2021-03-02%20-%20test%20%2326%20-%20ARIES-QPR-HZB-B4.18%20(SIS%20UniSiegen)\QPR_system_calibration&amp;log_new_v26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47881240532463"/>
          <c:y val="5.861688034188034E-2"/>
          <c:w val="0.74518642764790155"/>
          <c:h val="0.77173055555555559"/>
        </c:manualLayout>
      </c:layout>
      <c:scatterChart>
        <c:scatterStyle val="lineMarker"/>
        <c:varyColors val="0"/>
        <c:ser>
          <c:idx val="4"/>
          <c:order val="0"/>
          <c:spPr>
            <a:ln w="19050">
              <a:noFill/>
              <a:prstDash val="dashDot"/>
            </a:ln>
          </c:spPr>
          <c:marker>
            <c:symbol val="diamond"/>
            <c:size val="8"/>
            <c:spPr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Sheet1!$A$4:$A$16</c:f>
              <c:numCache>
                <c:formatCode>General</c:formatCode>
                <c:ptCount val="13"/>
                <c:pt idx="0">
                  <c:v>1.8</c:v>
                </c:pt>
                <c:pt idx="1">
                  <c:v>2.5</c:v>
                </c:pt>
                <c:pt idx="2">
                  <c:v>4.5</c:v>
                </c:pt>
                <c:pt idx="3">
                  <c:v>5.5</c:v>
                </c:pt>
                <c:pt idx="4">
                  <c:v>6.5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</c:numCache>
            </c:numRef>
          </c:xVal>
          <c:yVal>
            <c:numRef>
              <c:f>Sheet1!$B$4:$B$16</c:f>
              <c:numCache>
                <c:formatCode>General</c:formatCode>
                <c:ptCount val="13"/>
                <c:pt idx="0">
                  <c:v>27</c:v>
                </c:pt>
                <c:pt idx="1">
                  <c:v>29.8</c:v>
                </c:pt>
                <c:pt idx="2">
                  <c:v>29.2</c:v>
                </c:pt>
                <c:pt idx="3">
                  <c:v>28.5</c:v>
                </c:pt>
                <c:pt idx="4">
                  <c:v>27.4</c:v>
                </c:pt>
                <c:pt idx="5">
                  <c:v>25.4</c:v>
                </c:pt>
                <c:pt idx="6">
                  <c:v>24.7</c:v>
                </c:pt>
                <c:pt idx="7">
                  <c:v>22.3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A4-4A4E-B424-4F6D1565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284568"/>
        <c:axId val="353277680"/>
      </c:scatterChart>
      <c:valAx>
        <c:axId val="353284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/>
                  <a:t>Temperature, K</a:t>
                </a:r>
              </a:p>
            </c:rich>
          </c:tx>
          <c:layout>
            <c:manualLayout>
              <c:xMode val="edge"/>
              <c:yMode val="edge"/>
              <c:x val="0.39501115323222424"/>
              <c:y val="0.91393501037769853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3277680"/>
        <c:crosses val="autoZero"/>
        <c:crossBetween val="midCat"/>
        <c:majorUnit val="1"/>
      </c:valAx>
      <c:valAx>
        <c:axId val="3532776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/>
                  <a:t>B max, mT</a:t>
                </a:r>
              </a:p>
            </c:rich>
          </c:tx>
          <c:layout>
            <c:manualLayout>
              <c:xMode val="edge"/>
              <c:yMode val="edge"/>
              <c:x val="1.2549960547957669E-2"/>
              <c:y val="0.37342591653510715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32845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47256E-432D-4C2F-B745-7E8D83088C93}" type="datetimeFigureOut">
              <a:rPr lang="de-DE"/>
              <a:pPr>
                <a:defRPr/>
              </a:pPr>
              <a:t>17.03.2021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6CAAE2E-769F-4300-A9C2-36E577E242B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295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AE2E-769F-4300-A9C2-36E577E242B6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988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AE2E-769F-4300-A9C2-36E577E242B6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525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2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PPT_Image_Kopf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9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BFA83D8-DA48-462B-9272-0F84C89B1D92}" type="slidenum">
              <a:rPr lang="de-DE" altLang="de-DE"/>
              <a:pPr/>
              <a:t>‹#›</a:t>
            </a:fld>
            <a:endParaRPr lang="de-DE" altLang="de-D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588" y="6408209"/>
            <a:ext cx="478025" cy="30478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49092" y="63720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i="1" dirty="0" smtClean="0"/>
              <a:t>EASITrain – </a:t>
            </a:r>
            <a:r>
              <a:rPr lang="fr-CH" sz="900" i="1" dirty="0" err="1" smtClean="0"/>
              <a:t>European</a:t>
            </a:r>
            <a:r>
              <a:rPr lang="fr-CH" sz="900" i="1" dirty="0" smtClean="0"/>
              <a:t> Advanced </a:t>
            </a:r>
            <a:r>
              <a:rPr lang="fr-CH" sz="900" i="1" dirty="0" err="1" smtClean="0"/>
              <a:t>Superconductivity</a:t>
            </a:r>
            <a:r>
              <a:rPr lang="fr-CH" sz="900" i="1" dirty="0" smtClean="0"/>
              <a:t> Innovation and Training. This Marie </a:t>
            </a:r>
            <a:r>
              <a:rPr lang="fr-CH" sz="900" i="1" dirty="0" err="1" smtClean="0"/>
              <a:t>Sklodowska</a:t>
            </a:r>
            <a:r>
              <a:rPr lang="fr-CH" sz="900" i="1" dirty="0" smtClean="0"/>
              <a:t>-Curie Action (MSCA) </a:t>
            </a:r>
            <a:r>
              <a:rPr lang="fr-CH" sz="900" i="1" dirty="0" err="1" smtClean="0"/>
              <a:t>Innovative</a:t>
            </a:r>
            <a:r>
              <a:rPr lang="fr-CH" sz="900" i="1" dirty="0" smtClean="0"/>
              <a:t> Training Networks (ITN) has </a:t>
            </a:r>
            <a:r>
              <a:rPr lang="fr-CH" sz="900" i="1" dirty="0" err="1" smtClean="0"/>
              <a:t>received</a:t>
            </a:r>
            <a:r>
              <a:rPr lang="fr-CH" sz="900" i="1" dirty="0" smtClean="0"/>
              <a:t> </a:t>
            </a:r>
            <a:r>
              <a:rPr lang="fr-CH" sz="900" i="1" dirty="0" err="1" smtClean="0"/>
              <a:t>funding</a:t>
            </a:r>
            <a:r>
              <a:rPr lang="fr-CH" sz="900" i="1" dirty="0" smtClean="0"/>
              <a:t> </a:t>
            </a:r>
            <a:r>
              <a:rPr lang="fr-CH" sz="900" i="1" dirty="0" err="1" smtClean="0"/>
              <a:t>from</a:t>
            </a:r>
            <a:r>
              <a:rPr lang="fr-CH" sz="900" i="1" dirty="0" smtClean="0"/>
              <a:t> the </a:t>
            </a:r>
            <a:r>
              <a:rPr lang="fr-CH" sz="900" i="1" dirty="0" err="1" smtClean="0"/>
              <a:t>European</a:t>
            </a:r>
            <a:r>
              <a:rPr lang="fr-CH" sz="900" i="1" dirty="0" smtClean="0"/>
              <a:t> </a:t>
            </a:r>
            <a:r>
              <a:rPr lang="fr-CH" sz="900" i="1" dirty="0" err="1" smtClean="0"/>
              <a:t>Union’s</a:t>
            </a:r>
            <a:r>
              <a:rPr lang="fr-CH" sz="900" i="1" dirty="0" smtClean="0"/>
              <a:t> H2020 Framework Programme </a:t>
            </a:r>
            <a:r>
              <a:rPr lang="fr-CH" sz="900" i="1" dirty="0" err="1" smtClean="0"/>
              <a:t>under</a:t>
            </a:r>
            <a:r>
              <a:rPr lang="fr-CH" sz="900" i="1" dirty="0" smtClean="0"/>
              <a:t> Grant Agreement no. 764879 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287361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88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89C"/>
                </a:solidFill>
              </a:defRPr>
            </a:lvl1pPr>
          </a:lstStyle>
          <a:p>
            <a:fld id="{E387D3CE-1978-48BB-B602-BA552AC03F77}" type="slidenum">
              <a:rPr lang="de-DE" altLang="de-DE"/>
              <a:pPr/>
              <a:t>‹#›</a:t>
            </a:fld>
            <a:endParaRPr lang="de-DE" altLang="de-DE"/>
          </a:p>
        </p:txBody>
      </p:sp>
      <p:pic>
        <p:nvPicPr>
          <p:cNvPr id="1029" name="Grafik 8" descr="Wissenschaftl_Info_a_Kopf.bmp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 descr="PPT_Image_Kopf.bmp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5156200" indent="-5156200" algn="l" rtl="0" fontAlgn="base">
        <a:lnSpc>
          <a:spcPts val="28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ctrTitle" idx="4294967295"/>
          </p:nvPr>
        </p:nvSpPr>
        <p:spPr>
          <a:xfrm>
            <a:off x="979720" y="1628800"/>
            <a:ext cx="7820347" cy="10681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INVESTIGATION OF SIS MULTILAYER FILMS AT HZB</a:t>
            </a:r>
            <a:endParaRPr lang="de-DE" altLang="de-DE" sz="2400" dirty="0" smtClean="0">
              <a:solidFill>
                <a:schemeClr val="tx1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1187624" y="2695882"/>
            <a:ext cx="7488832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5156200" indent="-5156200" algn="l" rtl="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all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</a:pPr>
            <a:r>
              <a:rPr lang="sv-SE" altLang="de-DE" sz="1800" i="1" cap="none" dirty="0">
                <a:solidFill>
                  <a:schemeClr val="bg1"/>
                </a:solidFill>
              </a:rPr>
              <a:t>D. Tikhonov, O. Kugeler, S. Keckert, J. Knobloch, E. Chyhyrynets, S. Leith, M. Vogel, C. Pira</a:t>
            </a:r>
            <a:endParaRPr lang="de-DE" altLang="de-DE" sz="1800" i="1" cap="none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6" y="6216158"/>
            <a:ext cx="1011981" cy="597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704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smtClean="0">
                <a:solidFill>
                  <a:schemeClr val="bg1"/>
                </a:solidFill>
              </a:rPr>
              <a:t>EASITrain – </a:t>
            </a:r>
            <a:r>
              <a:rPr lang="fr-CH" sz="1200" i="1" dirty="0" err="1" smtClean="0">
                <a:solidFill>
                  <a:schemeClr val="bg1"/>
                </a:solidFill>
              </a:rPr>
              <a:t>European</a:t>
            </a:r>
            <a:r>
              <a:rPr lang="fr-CH" sz="1200" i="1" dirty="0" smtClean="0">
                <a:solidFill>
                  <a:schemeClr val="bg1"/>
                </a:solidFill>
              </a:rPr>
              <a:t> Advanced </a:t>
            </a:r>
            <a:r>
              <a:rPr lang="fr-CH" sz="1200" i="1" dirty="0" err="1" smtClean="0">
                <a:solidFill>
                  <a:schemeClr val="bg1"/>
                </a:solidFill>
              </a:rPr>
              <a:t>Superconductivity</a:t>
            </a:r>
            <a:r>
              <a:rPr lang="fr-CH" sz="1200" i="1" dirty="0" smtClean="0">
                <a:solidFill>
                  <a:schemeClr val="bg1"/>
                </a:solidFill>
              </a:rPr>
              <a:t> Innovation and Training. This Marie </a:t>
            </a:r>
            <a:r>
              <a:rPr lang="fr-CH" sz="1200" i="1" dirty="0" err="1" smtClean="0">
                <a:solidFill>
                  <a:schemeClr val="bg1"/>
                </a:solidFill>
              </a:rPr>
              <a:t>Sklodowska</a:t>
            </a:r>
            <a:r>
              <a:rPr lang="fr-CH" sz="1200" i="1" dirty="0" smtClean="0">
                <a:solidFill>
                  <a:schemeClr val="bg1"/>
                </a:solidFill>
              </a:rPr>
              <a:t>-Curie Action (MSCA) </a:t>
            </a:r>
            <a:r>
              <a:rPr lang="fr-CH" sz="1200" i="1" dirty="0" err="1" smtClean="0">
                <a:solidFill>
                  <a:schemeClr val="bg1"/>
                </a:solidFill>
              </a:rPr>
              <a:t>Innovative</a:t>
            </a:r>
            <a:r>
              <a:rPr lang="fr-CH" sz="1200" i="1" dirty="0" smtClean="0">
                <a:solidFill>
                  <a:schemeClr val="bg1"/>
                </a:solidFill>
              </a:rPr>
              <a:t> Training Networks (ITN) has </a:t>
            </a:r>
            <a:r>
              <a:rPr lang="fr-CH" sz="1200" i="1" dirty="0" err="1" smtClean="0">
                <a:solidFill>
                  <a:schemeClr val="bg1"/>
                </a:solidFill>
              </a:rPr>
              <a:t>received</a:t>
            </a:r>
            <a:r>
              <a:rPr lang="fr-CH" sz="1200" i="1" dirty="0" smtClean="0">
                <a:solidFill>
                  <a:schemeClr val="bg1"/>
                </a:solidFill>
              </a:rPr>
              <a:t> </a:t>
            </a:r>
            <a:r>
              <a:rPr lang="fr-CH" sz="1200" i="1" dirty="0" err="1" smtClean="0">
                <a:solidFill>
                  <a:schemeClr val="bg1"/>
                </a:solidFill>
              </a:rPr>
              <a:t>funding</a:t>
            </a:r>
            <a:r>
              <a:rPr lang="fr-CH" sz="1200" i="1" dirty="0" smtClean="0">
                <a:solidFill>
                  <a:schemeClr val="bg1"/>
                </a:solidFill>
              </a:rPr>
              <a:t> </a:t>
            </a:r>
            <a:r>
              <a:rPr lang="fr-CH" sz="1200" i="1" dirty="0" err="1" smtClean="0">
                <a:solidFill>
                  <a:schemeClr val="bg1"/>
                </a:solidFill>
              </a:rPr>
              <a:t>from</a:t>
            </a:r>
            <a:r>
              <a:rPr lang="fr-CH" sz="1200" i="1" dirty="0" smtClean="0">
                <a:solidFill>
                  <a:schemeClr val="bg1"/>
                </a:solidFill>
              </a:rPr>
              <a:t> the </a:t>
            </a:r>
            <a:r>
              <a:rPr lang="fr-CH" sz="1200" i="1" dirty="0" err="1" smtClean="0">
                <a:solidFill>
                  <a:schemeClr val="bg1"/>
                </a:solidFill>
              </a:rPr>
              <a:t>European</a:t>
            </a:r>
            <a:r>
              <a:rPr lang="fr-CH" sz="1200" i="1" dirty="0" smtClean="0">
                <a:solidFill>
                  <a:schemeClr val="bg1"/>
                </a:solidFill>
              </a:rPr>
              <a:t> </a:t>
            </a:r>
            <a:r>
              <a:rPr lang="fr-CH" sz="1200" i="1" dirty="0" err="1" smtClean="0">
                <a:solidFill>
                  <a:schemeClr val="bg1"/>
                </a:solidFill>
              </a:rPr>
              <a:t>Union’s</a:t>
            </a:r>
            <a:r>
              <a:rPr lang="fr-CH" sz="1200" i="1" dirty="0" smtClean="0">
                <a:solidFill>
                  <a:schemeClr val="bg1"/>
                </a:solidFill>
              </a:rPr>
              <a:t> H2020 Framework Programme </a:t>
            </a:r>
            <a:r>
              <a:rPr lang="fr-CH" sz="1200" i="1" dirty="0" err="1" smtClean="0">
                <a:solidFill>
                  <a:schemeClr val="bg1"/>
                </a:solidFill>
              </a:rPr>
              <a:t>under</a:t>
            </a:r>
            <a:r>
              <a:rPr lang="fr-CH" sz="1200" i="1" dirty="0" smtClean="0">
                <a:solidFill>
                  <a:schemeClr val="bg1"/>
                </a:solidFill>
              </a:rPr>
              <a:t> Grant Agreement no. 764879 </a:t>
            </a:r>
            <a:endParaRPr lang="en-GB" sz="1200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4" y="102970"/>
            <a:ext cx="2046855" cy="1297461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/>
        </p:nvSpPr>
        <p:spPr bwMode="auto">
          <a:xfrm>
            <a:off x="1115616" y="3284984"/>
            <a:ext cx="7488832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5156200" indent="-5156200" algn="l" rtl="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all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</a:pPr>
            <a:r>
              <a:rPr lang="en-US" altLang="de-DE" sz="1400" i="1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9th International Workshop on Thin Films and New Ideas for Pushing the Limits of RF Superconductivity</a:t>
            </a:r>
            <a:endParaRPr lang="de-DE" altLang="de-DE" sz="1400" i="1" cap="none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933056"/>
            <a:ext cx="84765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Presenter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Dmitry Tikhonov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</a:t>
            </a:r>
          </a:p>
          <a:p>
            <a:endParaRPr lang="en-US" sz="1600" b="1" i="1" dirty="0" smtClean="0">
              <a:solidFill>
                <a:schemeClr val="bg1"/>
              </a:solidFill>
            </a:endParaRPr>
          </a:p>
          <a:p>
            <a:r>
              <a:rPr lang="de-DE" altLang="de-DE" sz="14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Helmholtz-Zentrum </a:t>
            </a:r>
            <a:r>
              <a:rPr lang="de-DE" altLang="de-DE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endParaRPr lang="en-US" sz="1400" b="1" i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dmitry.tikhonov@helmholtz-berlin.de</a:t>
            </a:r>
          </a:p>
          <a:p>
            <a:r>
              <a:rPr lang="en-US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+49-30-8062-12922</a:t>
            </a:r>
            <a:endParaRPr lang="en-US" sz="14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9th International Workshop on Thin Films and New Ideas for Pushing the Limits of RF Superconductiv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1080120" cy="11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</p:spPr>
        <p:txBody>
          <a:bodyPr/>
          <a:lstStyle/>
          <a:p>
            <a:r>
              <a:rPr lang="de-DE" dirty="0"/>
              <a:t>Temperature behaviour of: ARIES 1st 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" y="2060848"/>
            <a:ext cx="6338083" cy="4224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0672" y="2348880"/>
            <a:ext cx="3347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At </a:t>
            </a:r>
            <a:r>
              <a:rPr lang="en-US" dirty="0" smtClean="0">
                <a:latin typeface="TeXGyreTermes-Regular"/>
              </a:rPr>
              <a:t>415 </a:t>
            </a:r>
            <a:r>
              <a:rPr lang="en-US" dirty="0" smtClean="0">
                <a:latin typeface="TeXGyreTermes-Regular"/>
              </a:rPr>
              <a:t>MHz </a:t>
            </a:r>
            <a:r>
              <a:rPr lang="en-US" dirty="0" err="1" smtClean="0">
                <a:latin typeface="TeXGyreTermes-Regular"/>
              </a:rPr>
              <a:t>Rres</a:t>
            </a:r>
            <a:r>
              <a:rPr lang="en-US" dirty="0" smtClean="0">
                <a:latin typeface="TeXGyreTermes-Regular"/>
              </a:rPr>
              <a:t> is </a:t>
            </a:r>
            <a:r>
              <a:rPr lang="en-US" dirty="0" smtClean="0">
                <a:latin typeface="TeXGyreTermes-Regular"/>
              </a:rPr>
              <a:t>increased also ‘BCS’ </a:t>
            </a:r>
            <a:r>
              <a:rPr lang="en-US" dirty="0">
                <a:latin typeface="TeXGyreTermes-Regular"/>
              </a:rPr>
              <a:t>is bigger for SIS structure then baseline</a:t>
            </a:r>
          </a:p>
          <a:p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Nothing is observed for 2</a:t>
            </a:r>
            <a:r>
              <a:rPr lang="en-US" baseline="30000" dirty="0" smtClean="0">
                <a:latin typeface="TeXGyreTermes-Regular"/>
              </a:rPr>
              <a:t>nd</a:t>
            </a:r>
            <a:r>
              <a:rPr lang="en-US" dirty="0" smtClean="0">
                <a:latin typeface="TeXGyreTermes-Regular"/>
              </a:rPr>
              <a:t> mode Q2 ~850 MHz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84482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for: Q1 ~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415 MHz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and Q2 ~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850 MHz,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B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 10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mT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74978"/>
              </p:ext>
            </p:extLst>
          </p:nvPr>
        </p:nvGraphicFramePr>
        <p:xfrm>
          <a:off x="395536" y="764704"/>
          <a:ext cx="8280919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NbTiN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(bulk) 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75nm  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5228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</p:spPr>
        <p:txBody>
          <a:bodyPr/>
          <a:lstStyle/>
          <a:p>
            <a:r>
              <a:rPr lang="de-DE" dirty="0"/>
              <a:t>Temperature behaviour of: ARIES 1st 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" y="2060848"/>
            <a:ext cx="6338083" cy="4224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0672" y="2348880"/>
            <a:ext cx="3347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At </a:t>
            </a:r>
            <a:r>
              <a:rPr lang="en-US" dirty="0" smtClean="0">
                <a:latin typeface="TeXGyreTermes-Regular"/>
              </a:rPr>
              <a:t>415 </a:t>
            </a:r>
            <a:r>
              <a:rPr lang="en-US" dirty="0" smtClean="0">
                <a:latin typeface="TeXGyreTermes-Regular"/>
              </a:rPr>
              <a:t>MHz </a:t>
            </a:r>
            <a:r>
              <a:rPr lang="en-US" dirty="0" err="1" smtClean="0">
                <a:latin typeface="TeXGyreTermes-Regular"/>
              </a:rPr>
              <a:t>Rres</a:t>
            </a:r>
            <a:r>
              <a:rPr lang="en-US" dirty="0" smtClean="0">
                <a:latin typeface="TeXGyreTermes-Regular"/>
              </a:rPr>
              <a:t> is </a:t>
            </a:r>
            <a:r>
              <a:rPr lang="en-US" dirty="0" smtClean="0">
                <a:latin typeface="TeXGyreTermes-Regular"/>
              </a:rPr>
              <a:t>increased also ‘BCS’ </a:t>
            </a:r>
            <a:r>
              <a:rPr lang="en-US" dirty="0">
                <a:latin typeface="TeXGyreTermes-Regular"/>
              </a:rPr>
              <a:t>is bigger for SIS structure then baseline</a:t>
            </a:r>
          </a:p>
          <a:p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Nothing is observed for 2</a:t>
            </a:r>
            <a:r>
              <a:rPr lang="en-US" baseline="30000" dirty="0" smtClean="0">
                <a:latin typeface="TeXGyreTermes-Regular"/>
              </a:rPr>
              <a:t>nd</a:t>
            </a:r>
            <a:r>
              <a:rPr lang="en-US" dirty="0" smtClean="0">
                <a:latin typeface="TeXGyreTermes-Regular"/>
              </a:rPr>
              <a:t> mode Q2 ~850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eXGyreTermes-Regular"/>
              </a:rPr>
              <a:t>For J-lab SIS the peak shifted for second mode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98884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for: Q1 ~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415 MHz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and Q2 ~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850 MHz,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B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 10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mT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13320"/>
              </p:ext>
            </p:extLst>
          </p:nvPr>
        </p:nvGraphicFramePr>
        <p:xfrm>
          <a:off x="395536" y="764704"/>
          <a:ext cx="8280919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NbTiN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(bulk) 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75nm  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5228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5273285" cy="41984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203848" y="4077072"/>
            <a:ext cx="2664296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39752" y="4941168"/>
            <a:ext cx="3096344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[1] S</a:t>
            </a:r>
            <a:r>
              <a:rPr lang="en-US" sz="1100" dirty="0">
                <a:solidFill>
                  <a:srgbClr val="FF0000"/>
                </a:solidFill>
              </a:rPr>
              <a:t>. </a:t>
            </a:r>
            <a:r>
              <a:rPr lang="en-US" sz="1100" dirty="0" smtClean="0">
                <a:solidFill>
                  <a:srgbClr val="FF0000"/>
                </a:solidFill>
              </a:rPr>
              <a:t>Keckert, </a:t>
            </a:r>
            <a:r>
              <a:rPr lang="en-US" sz="1100" dirty="0" err="1" smtClean="0">
                <a:solidFill>
                  <a:srgbClr val="FF0000"/>
                </a:solidFill>
              </a:rPr>
              <a:t>Rf</a:t>
            </a:r>
            <a:r>
              <a:rPr lang="en-US" sz="1100" dirty="0" smtClean="0">
                <a:solidFill>
                  <a:srgbClr val="FF0000"/>
                </a:solidFill>
              </a:rPr>
              <a:t> characterization of an s-</a:t>
            </a:r>
            <a:r>
              <a:rPr lang="en-US" sz="1100" dirty="0" err="1" smtClean="0">
                <a:solidFill>
                  <a:srgbClr val="FF0000"/>
                </a:solidFill>
              </a:rPr>
              <a:t>i</a:t>
            </a:r>
            <a:r>
              <a:rPr lang="en-US" sz="1100" dirty="0" smtClean="0">
                <a:solidFill>
                  <a:srgbClr val="FF0000"/>
                </a:solidFill>
              </a:rPr>
              <a:t>-s’ </a:t>
            </a:r>
            <a:r>
              <a:rPr lang="en-US" sz="1100" dirty="0">
                <a:solidFill>
                  <a:srgbClr val="FF0000"/>
                </a:solidFill>
              </a:rPr>
              <a:t>multilayer sample, Proceedings of SRF2019, Dresden, </a:t>
            </a:r>
            <a:r>
              <a:rPr lang="en-US" sz="1100" dirty="0" smtClean="0">
                <a:solidFill>
                  <a:srgbClr val="FF0000"/>
                </a:solidFill>
              </a:rPr>
              <a:t>Germany, </a:t>
            </a:r>
            <a:r>
              <a:rPr lang="en-US" sz="1100" dirty="0">
                <a:solidFill>
                  <a:srgbClr val="FF0000"/>
                </a:solidFill>
              </a:rPr>
              <a:t>THFUA1</a:t>
            </a:r>
          </a:p>
        </p:txBody>
      </p:sp>
    </p:spTree>
    <p:extLst>
      <p:ext uri="{BB962C8B-B14F-4D97-AF65-F5344CB8AC3E}">
        <p14:creationId xmlns:p14="http://schemas.microsoft.com/office/powerpoint/2010/main" val="27592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" y="1988840"/>
            <a:ext cx="6157778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of: ARIES 1st sis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12</a:t>
            </a:fld>
            <a:endParaRPr lang="de-DE" alt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24110"/>
              </p:ext>
            </p:extLst>
          </p:nvPr>
        </p:nvGraphicFramePr>
        <p:xfrm>
          <a:off x="395536" y="764705"/>
          <a:ext cx="8280919" cy="6686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59624" y="3861048"/>
            <a:ext cx="33843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eXGyreTermes-Regular"/>
              </a:rPr>
              <a:t>Peak has shifted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eXGyreTermes-Regular"/>
              </a:rPr>
              <a:t>After a shift observed, a VTS </a:t>
            </a:r>
            <a:r>
              <a:rPr lang="en-US" sz="1600" dirty="0" err="1" smtClean="0">
                <a:latin typeface="TeXGyreTermes-Regular"/>
              </a:rPr>
              <a:t>thermocycle</a:t>
            </a:r>
            <a:r>
              <a:rPr lang="en-US" sz="1600" dirty="0" smtClean="0">
                <a:latin typeface="TeXGyreTermes-Regular"/>
              </a:rPr>
              <a:t> (&gt;25K) was done to check is peaks are due to trapped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Disclaimer: lines added for visual effect, and not a fit; </a:t>
            </a:r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errorbars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coming from the thermal behavior of He system/cavity/heater, and come from statistical average</a:t>
            </a:r>
            <a:endParaRPr lang="en-US" sz="1600" dirty="0" smtClean="0">
              <a:latin typeface="TeXGyreTermes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484784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Interesting results are obtained after 2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nd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Cooldown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of same sample: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21930"/>
              </p:ext>
            </p:extLst>
          </p:nvPr>
        </p:nvGraphicFramePr>
        <p:xfrm>
          <a:off x="5868144" y="2276872"/>
          <a:ext cx="3168352" cy="1559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363711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Pre-conditions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9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dirty="0" smtClean="0"/>
                        <a:t>Warmup after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test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aseline="0" dirty="0" smtClean="0"/>
                        <a:t>Sample was stored in the cavity under nitrogen/air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aseline="0" dirty="0" smtClean="0"/>
                        <a:t>Test break: 4 month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55895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9592" y="2276872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421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6170943" cy="41044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 the best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13</a:t>
            </a:fld>
            <a:endParaRPr lang="de-DE" alt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00516"/>
              </p:ext>
            </p:extLst>
          </p:nvPr>
        </p:nvGraphicFramePr>
        <p:xfrm>
          <a:off x="395536" y="764705"/>
          <a:ext cx="8280919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24128" y="242088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eXGyreTermes-Regular"/>
              </a:rPr>
              <a:t>Temperature dependent part (BCS) is growing slower then bulk </a:t>
            </a:r>
            <a:r>
              <a:rPr lang="en-US" sz="1600" dirty="0" err="1" smtClean="0">
                <a:latin typeface="TeXGyreTermes-Regular"/>
              </a:rPr>
              <a:t>Nb</a:t>
            </a:r>
            <a:r>
              <a:rPr lang="en-US" sz="1600" dirty="0" smtClean="0">
                <a:latin typeface="TeXGyreTermes-Regular"/>
              </a:rPr>
              <a:t> </a:t>
            </a:r>
            <a:endParaRPr lang="en-US" sz="1600" dirty="0" smtClean="0">
              <a:latin typeface="TeXGyreTermes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220486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37807"/>
              </p:ext>
            </p:extLst>
          </p:nvPr>
        </p:nvGraphicFramePr>
        <p:xfrm>
          <a:off x="6228184" y="4509120"/>
          <a:ext cx="2376264" cy="12762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01376998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78367914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Rres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393748457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~45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nOhm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4771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~127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nOhm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5647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~23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nOhm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3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" y="2276872"/>
            <a:ext cx="6157777" cy="41044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 the best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14</a:t>
            </a:fld>
            <a:endParaRPr lang="de-DE" alt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99485"/>
              </p:ext>
            </p:extLst>
          </p:nvPr>
        </p:nvGraphicFramePr>
        <p:xfrm>
          <a:off x="395536" y="764705"/>
          <a:ext cx="8280919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331640" y="220486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87262"/>
              </p:ext>
            </p:extLst>
          </p:nvPr>
        </p:nvGraphicFramePr>
        <p:xfrm>
          <a:off x="6228184" y="4509120"/>
          <a:ext cx="2376264" cy="12762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01376998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78367914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Rres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393748457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~45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nOhm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4771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~127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nOhm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5647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~23 </a:t>
                      </a:r>
                      <a:r>
                        <a:rPr lang="en-US" sz="15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nOhm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351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24128" y="249289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eXGyreTermes-Regular"/>
              </a:rPr>
              <a:t>Temperature dependent part (BCS) is growing slower then bulk </a:t>
            </a:r>
            <a:r>
              <a:rPr lang="en-US" sz="1600" dirty="0" err="1" smtClean="0">
                <a:latin typeface="TeXGyreTermes-Regular"/>
              </a:rPr>
              <a:t>Nb</a:t>
            </a:r>
            <a:r>
              <a:rPr lang="en-US" sz="1600" dirty="0" smtClean="0">
                <a:latin typeface="TeXGyreTermes-Regular"/>
              </a:rPr>
              <a:t>, here the data for subtracted ~residual resistance</a:t>
            </a:r>
          </a:p>
        </p:txBody>
      </p:sp>
    </p:spTree>
    <p:extLst>
      <p:ext uri="{BB962C8B-B14F-4D97-AF65-F5344CB8AC3E}">
        <p14:creationId xmlns:p14="http://schemas.microsoft.com/office/powerpoint/2010/main" val="2568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0" y="2276872"/>
            <a:ext cx="5848014" cy="41044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 the best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15</a:t>
            </a:fld>
            <a:endParaRPr lang="de-DE" alt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99485"/>
              </p:ext>
            </p:extLst>
          </p:nvPr>
        </p:nvGraphicFramePr>
        <p:xfrm>
          <a:off x="395536" y="764705"/>
          <a:ext cx="8280919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24128" y="2420888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eXGyreTermes-Regular"/>
              </a:rPr>
              <a:t>On the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ARIES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we observed </a:t>
            </a:r>
            <a:r>
              <a:rPr lang="en-US" sz="1600" dirty="0" smtClean="0">
                <a:latin typeface="TeXGyreTermes-Regular"/>
              </a:rPr>
              <a:t> quieted low Field </a:t>
            </a:r>
            <a:r>
              <a:rPr lang="en-US" sz="1600" dirty="0" err="1" smtClean="0">
                <a:latin typeface="TeXGyreTermes-Regular"/>
              </a:rPr>
              <a:t>dependant</a:t>
            </a:r>
            <a:r>
              <a:rPr lang="en-US" sz="1600" dirty="0" smtClean="0">
                <a:latin typeface="TeXGyreTermes-Regular"/>
              </a:rPr>
              <a:t> </a:t>
            </a:r>
            <a:r>
              <a:rPr lang="en-US" sz="1600" dirty="0" err="1" smtClean="0">
                <a:latin typeface="TeXGyreTermes-Regular"/>
              </a:rPr>
              <a:t>Rs</a:t>
            </a:r>
            <a:r>
              <a:rPr lang="en-US" sz="1600" dirty="0" smtClean="0">
                <a:latin typeface="TeXGyreTermes-Regular"/>
              </a:rPr>
              <a:t> growth, comparable to bulk </a:t>
            </a:r>
            <a:r>
              <a:rPr lang="en-US" sz="1600" dirty="0" err="1" smtClean="0">
                <a:latin typeface="TeXGyreTermes-Regular"/>
              </a:rPr>
              <a:t>Nb</a:t>
            </a:r>
            <a:r>
              <a:rPr lang="en-US" sz="1600" dirty="0" smtClean="0">
                <a:latin typeface="TeXGyreTermes-Regular"/>
              </a:rPr>
              <a:t>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eXGyreTermes-Regular"/>
              </a:rPr>
              <a:t>On the other hand max field (quench of the film) is </a:t>
            </a:r>
            <a:r>
              <a:rPr lang="en-US" sz="1600" dirty="0" err="1" smtClean="0">
                <a:latin typeface="TeXGyreTermes-Regular"/>
              </a:rPr>
              <a:t>stiel</a:t>
            </a:r>
            <a:r>
              <a:rPr lang="en-US" sz="1600" dirty="0" smtClean="0">
                <a:latin typeface="TeXGyreTermes-Regular"/>
              </a:rPr>
              <a:t> low, and there is a room for improvement</a:t>
            </a:r>
            <a:endParaRPr lang="en-US" sz="1600" dirty="0" smtClean="0">
              <a:latin typeface="TeXGyreTermes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220486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0656"/>
              </p:ext>
            </p:extLst>
          </p:nvPr>
        </p:nvGraphicFramePr>
        <p:xfrm>
          <a:off x="6084168" y="4797152"/>
          <a:ext cx="2664296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01376998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78367914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Sample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Bmax</a:t>
                      </a:r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(2.5K)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393748457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mT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4771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mT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5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6076156" cy="439738"/>
          </a:xfrm>
        </p:spPr>
        <p:txBody>
          <a:bodyPr/>
          <a:lstStyle/>
          <a:p>
            <a:r>
              <a:rPr lang="en-US" dirty="0" smtClean="0"/>
              <a:t>Field limit of SIS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DE7AAD-BF9A-4E4E-B6A8-43580D7F0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306244"/>
              </p:ext>
            </p:extLst>
          </p:nvPr>
        </p:nvGraphicFramePr>
        <p:xfrm>
          <a:off x="323528" y="2132856"/>
          <a:ext cx="6192688" cy="388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084168" y="242088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Max field converging to &gt;9K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2444"/>
              </p:ext>
            </p:extLst>
          </p:nvPr>
        </p:nvGraphicFramePr>
        <p:xfrm>
          <a:off x="395536" y="764705"/>
          <a:ext cx="8280919" cy="6686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448272" cy="558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Concl.?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temperature behavior due to thermal properties of insulator? (exclude?)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temperature behavior due to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 trapping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 Film defects (no baseline tests)?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temperature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behavior: No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persistence, reproducible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good temp and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dependence, comparable for bulk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except Max field and Residual resistance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4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ctrTitle" idx="4294967295"/>
          </p:nvPr>
        </p:nvSpPr>
        <p:spPr>
          <a:xfrm>
            <a:off x="813962" y="1648089"/>
            <a:ext cx="7820347" cy="1068139"/>
          </a:xfrm>
        </p:spPr>
        <p:txBody>
          <a:bodyPr/>
          <a:lstStyle/>
          <a:p>
            <a:pPr algn="ctr"/>
            <a:r>
              <a:rPr lang="en-US" altLang="de-DE" sz="3200" dirty="0" smtClean="0">
                <a:solidFill>
                  <a:srgbClr val="00589C"/>
                </a:solidFill>
              </a:rPr>
              <a:t>THANK YOU!</a:t>
            </a:r>
            <a:endParaRPr lang="de-DE" altLang="de-DE" sz="3200" dirty="0" smtClean="0">
              <a:solidFill>
                <a:srgbClr val="00589C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147704" y="5058171"/>
            <a:ext cx="7488832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5156200" indent="-5156200" algn="l" rtl="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all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</a:pPr>
            <a:r>
              <a:rPr lang="de-DE" altLang="de-DE" sz="1800" i="1" cap="none" dirty="0" smtClean="0">
                <a:solidFill>
                  <a:schemeClr val="bg1"/>
                </a:solidFill>
              </a:rPr>
              <a:t>D. Tikhonov</a:t>
            </a:r>
            <a:r>
              <a:rPr lang="de-DE" altLang="de-DE" sz="1800" i="1" cap="none" dirty="0">
                <a:solidFill>
                  <a:schemeClr val="bg1"/>
                </a:solidFill>
              </a:rPr>
              <a:t>, </a:t>
            </a:r>
            <a:r>
              <a:rPr lang="de-DE" altLang="de-DE" sz="1800" i="1" cap="none" dirty="0" smtClean="0">
                <a:solidFill>
                  <a:schemeClr val="bg1"/>
                </a:solidFill>
              </a:rPr>
              <a:t>Authors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6" y="6216158"/>
            <a:ext cx="1011981" cy="597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704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smtClean="0">
                <a:solidFill>
                  <a:schemeClr val="bg1"/>
                </a:solidFill>
              </a:rPr>
              <a:t>EASITrain – </a:t>
            </a:r>
            <a:r>
              <a:rPr lang="fr-CH" sz="1200" i="1" dirty="0" err="1" smtClean="0">
                <a:solidFill>
                  <a:schemeClr val="bg1"/>
                </a:solidFill>
              </a:rPr>
              <a:t>European</a:t>
            </a:r>
            <a:r>
              <a:rPr lang="fr-CH" sz="1200" i="1" dirty="0" smtClean="0">
                <a:solidFill>
                  <a:schemeClr val="bg1"/>
                </a:solidFill>
              </a:rPr>
              <a:t> Advanced </a:t>
            </a:r>
            <a:r>
              <a:rPr lang="fr-CH" sz="1200" i="1" dirty="0" err="1" smtClean="0">
                <a:solidFill>
                  <a:schemeClr val="bg1"/>
                </a:solidFill>
              </a:rPr>
              <a:t>Superconductivity</a:t>
            </a:r>
            <a:r>
              <a:rPr lang="fr-CH" sz="1200" i="1" dirty="0" smtClean="0">
                <a:solidFill>
                  <a:schemeClr val="bg1"/>
                </a:solidFill>
              </a:rPr>
              <a:t> Innovation and Training. This Marie </a:t>
            </a:r>
            <a:r>
              <a:rPr lang="fr-CH" sz="1200" i="1" dirty="0" err="1" smtClean="0">
                <a:solidFill>
                  <a:schemeClr val="bg1"/>
                </a:solidFill>
              </a:rPr>
              <a:t>Sklodowska</a:t>
            </a:r>
            <a:r>
              <a:rPr lang="fr-CH" sz="1200" i="1" dirty="0" smtClean="0">
                <a:solidFill>
                  <a:schemeClr val="bg1"/>
                </a:solidFill>
              </a:rPr>
              <a:t>-Curie Action (MSCA) </a:t>
            </a:r>
            <a:r>
              <a:rPr lang="fr-CH" sz="1200" i="1" dirty="0" err="1" smtClean="0">
                <a:solidFill>
                  <a:schemeClr val="bg1"/>
                </a:solidFill>
              </a:rPr>
              <a:t>Innovative</a:t>
            </a:r>
            <a:r>
              <a:rPr lang="fr-CH" sz="1200" i="1" dirty="0" smtClean="0">
                <a:solidFill>
                  <a:schemeClr val="bg1"/>
                </a:solidFill>
              </a:rPr>
              <a:t> Training Networks (ITN) has </a:t>
            </a:r>
            <a:r>
              <a:rPr lang="fr-CH" sz="1200" i="1" dirty="0" err="1" smtClean="0">
                <a:solidFill>
                  <a:schemeClr val="bg1"/>
                </a:solidFill>
              </a:rPr>
              <a:t>received</a:t>
            </a:r>
            <a:r>
              <a:rPr lang="fr-CH" sz="1200" i="1" dirty="0" smtClean="0">
                <a:solidFill>
                  <a:schemeClr val="bg1"/>
                </a:solidFill>
              </a:rPr>
              <a:t> </a:t>
            </a:r>
            <a:r>
              <a:rPr lang="fr-CH" sz="1200" i="1" dirty="0" err="1" smtClean="0">
                <a:solidFill>
                  <a:schemeClr val="bg1"/>
                </a:solidFill>
              </a:rPr>
              <a:t>funding</a:t>
            </a:r>
            <a:r>
              <a:rPr lang="fr-CH" sz="1200" i="1" dirty="0" smtClean="0">
                <a:solidFill>
                  <a:schemeClr val="bg1"/>
                </a:solidFill>
              </a:rPr>
              <a:t> </a:t>
            </a:r>
            <a:r>
              <a:rPr lang="fr-CH" sz="1200" i="1" dirty="0" err="1" smtClean="0">
                <a:solidFill>
                  <a:schemeClr val="bg1"/>
                </a:solidFill>
              </a:rPr>
              <a:t>from</a:t>
            </a:r>
            <a:r>
              <a:rPr lang="fr-CH" sz="1200" i="1" dirty="0" smtClean="0">
                <a:solidFill>
                  <a:schemeClr val="bg1"/>
                </a:solidFill>
              </a:rPr>
              <a:t> the </a:t>
            </a:r>
            <a:r>
              <a:rPr lang="fr-CH" sz="1200" i="1" dirty="0" err="1" smtClean="0">
                <a:solidFill>
                  <a:schemeClr val="bg1"/>
                </a:solidFill>
              </a:rPr>
              <a:t>European</a:t>
            </a:r>
            <a:r>
              <a:rPr lang="fr-CH" sz="1200" i="1" dirty="0" smtClean="0">
                <a:solidFill>
                  <a:schemeClr val="bg1"/>
                </a:solidFill>
              </a:rPr>
              <a:t> </a:t>
            </a:r>
            <a:r>
              <a:rPr lang="fr-CH" sz="1200" i="1" dirty="0" err="1" smtClean="0">
                <a:solidFill>
                  <a:schemeClr val="bg1"/>
                </a:solidFill>
              </a:rPr>
              <a:t>Union’s</a:t>
            </a:r>
            <a:r>
              <a:rPr lang="fr-CH" sz="1200" i="1" dirty="0" smtClean="0">
                <a:solidFill>
                  <a:schemeClr val="bg1"/>
                </a:solidFill>
              </a:rPr>
              <a:t> H2020 Framework Programme </a:t>
            </a:r>
            <a:r>
              <a:rPr lang="fr-CH" sz="1200" i="1" dirty="0" err="1" smtClean="0">
                <a:solidFill>
                  <a:schemeClr val="bg1"/>
                </a:solidFill>
              </a:rPr>
              <a:t>under</a:t>
            </a:r>
            <a:r>
              <a:rPr lang="fr-CH" sz="1200" i="1" dirty="0" smtClean="0">
                <a:solidFill>
                  <a:schemeClr val="bg1"/>
                </a:solidFill>
              </a:rPr>
              <a:t> Grant Agreement no. 764879 </a:t>
            </a:r>
            <a:endParaRPr lang="en-GB" sz="1200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4" y="102970"/>
            <a:ext cx="2046855" cy="12974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0825" y="2648450"/>
            <a:ext cx="74076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Presenter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Dmitry Tikhonov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</a:t>
            </a:r>
          </a:p>
          <a:p>
            <a:endParaRPr lang="en-US" sz="1600" b="1" i="1" dirty="0" smtClean="0">
              <a:solidFill>
                <a:schemeClr val="bg1"/>
              </a:solidFill>
            </a:endParaRPr>
          </a:p>
          <a:p>
            <a:r>
              <a:rPr lang="de-DE" altLang="de-DE" sz="14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Helmholtz-Zentrum </a:t>
            </a:r>
            <a:r>
              <a:rPr lang="de-DE" altLang="de-DE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endParaRPr lang="en-US" sz="1400" b="1" i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dmitry.tikhonov@helmholtz-berlin.de</a:t>
            </a:r>
          </a:p>
          <a:p>
            <a:r>
              <a:rPr lang="en-US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+49-30-8062-12922</a:t>
            </a:r>
            <a:endParaRPr lang="en-US" sz="14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3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Conf</a:t>
            </a:r>
            <a:r>
              <a:rPr lang="en-US" dirty="0" smtClean="0"/>
              <a:t>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4039568" cy="1119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9417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Temperature behaviour of the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2</a:t>
            </a:fld>
            <a:endParaRPr lang="de-DE" alt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9197"/>
              </p:ext>
            </p:extLst>
          </p:nvPr>
        </p:nvGraphicFramePr>
        <p:xfrm>
          <a:off x="395536" y="764705"/>
          <a:ext cx="8280919" cy="15800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 SIS </a:t>
                      </a:r>
                      <a:r>
                        <a:rPr lang="en-US" sz="15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[1]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NbTiN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(bulk) 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75nm  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nm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5228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50452" y="4581128"/>
            <a:ext cx="3384376" cy="116955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  The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manufacture of the QPR samples received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funding from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the European Union’s Horizon 2020 Research and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Innovation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programme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eXGyreTermes-Regular"/>
              </a:rPr>
              <a:t>under Grant Agreement No 730871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  <a:latin typeface="TeXGyreTermes-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9"/>
          <a:stretch/>
        </p:blipFill>
        <p:spPr>
          <a:xfrm rot="5400000" flipH="1">
            <a:off x="-79756" y="2752164"/>
            <a:ext cx="3240360" cy="272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9533" r="16350" b="6867"/>
          <a:stretch/>
        </p:blipFill>
        <p:spPr>
          <a:xfrm>
            <a:off x="2987824" y="2492896"/>
            <a:ext cx="2706473" cy="3240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96" y="6093296"/>
            <a:ext cx="8856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[1] 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Keckert,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characterization of an s-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-s’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multilayer sample, Proceedings of SRF2019, Dresden,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Germany,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THFUA1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5733256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Substrate and the coated sample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724128" y="2420888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4 Multilayer samples tested at HZB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Samples 2 &amp; 3 coated with </a:t>
            </a:r>
            <a:r>
              <a:rPr lang="en-US" dirty="0" err="1" smtClean="0">
                <a:latin typeface="TeXGyreTermes-Regular"/>
              </a:rPr>
              <a:t>HiPIMS</a:t>
            </a:r>
            <a:r>
              <a:rPr lang="en-US" dirty="0" smtClean="0">
                <a:latin typeface="TeXGyreTermes-Regular"/>
              </a:rPr>
              <a:t>, substrate is polished by INFN</a:t>
            </a:r>
            <a:endParaRPr lang="en-US" dirty="0" smtClean="0">
              <a:latin typeface="TeXGyreTerme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12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Quadrupole </a:t>
            </a:r>
            <a:r>
              <a:rPr lang="de-DE" dirty="0" err="1" smtClean="0"/>
              <a:t>resonator</a:t>
            </a:r>
            <a:r>
              <a:rPr lang="de-DE" dirty="0" smtClean="0"/>
              <a:t> (QPR)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20</a:t>
            </a:fld>
            <a:endParaRPr lang="de-DE" altLang="de-DE"/>
          </a:p>
        </p:txBody>
      </p:sp>
      <p:sp>
        <p:nvSpPr>
          <p:cNvPr id="83" name="Textfeld 7"/>
          <p:cNvSpPr txBox="1">
            <a:spLocks noChangeArrowheads="1"/>
          </p:cNvSpPr>
          <p:nvPr/>
        </p:nvSpPr>
        <p:spPr bwMode="auto">
          <a:xfrm>
            <a:off x="4211960" y="4941168"/>
            <a:ext cx="11506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 dirty="0" err="1">
                <a:latin typeface="+mj-lt"/>
              </a:rPr>
              <a:t>Coaxial</a:t>
            </a:r>
            <a:r>
              <a:rPr lang="de-DE" sz="1600" b="1" dirty="0">
                <a:latin typeface="+mj-lt"/>
              </a:rPr>
              <a:t> </a:t>
            </a:r>
            <a:r>
              <a:rPr lang="de-DE" sz="1600" b="1" dirty="0" err="1">
                <a:latin typeface="+mj-lt"/>
              </a:rPr>
              <a:t>gap</a:t>
            </a:r>
            <a:endParaRPr lang="de-DE" sz="1600" b="1" dirty="0">
              <a:latin typeface="+mj-lt"/>
            </a:endParaRPr>
          </a:p>
        </p:txBody>
      </p:sp>
      <p:sp>
        <p:nvSpPr>
          <p:cNvPr id="124" name="Textfeld 7"/>
          <p:cNvSpPr txBox="1">
            <a:spLocks noChangeArrowheads="1"/>
          </p:cNvSpPr>
          <p:nvPr/>
        </p:nvSpPr>
        <p:spPr bwMode="auto">
          <a:xfrm>
            <a:off x="4211960" y="4202549"/>
            <a:ext cx="8130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 dirty="0">
                <a:latin typeface="+mj-lt"/>
              </a:rPr>
              <a:t>Sample</a:t>
            </a:r>
            <a:endParaRPr lang="de-DE" b="1" dirty="0">
              <a:latin typeface="+mj-lt"/>
            </a:endParaRPr>
          </a:p>
        </p:txBody>
      </p:sp>
      <p:grpSp>
        <p:nvGrpSpPr>
          <p:cNvPr id="125" name="Gruppieren 124"/>
          <p:cNvGrpSpPr/>
          <p:nvPr/>
        </p:nvGrpSpPr>
        <p:grpSpPr>
          <a:xfrm>
            <a:off x="323528" y="717308"/>
            <a:ext cx="8898554" cy="5688632"/>
            <a:chOff x="-313778" y="755993"/>
            <a:chExt cx="9362739" cy="5985375"/>
          </a:xfrm>
        </p:grpSpPr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890281"/>
              <a:ext cx="3193605" cy="5563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" name="Textfeld 5"/>
            <p:cNvSpPr txBox="1">
              <a:spLocks noChangeArrowheads="1"/>
            </p:cNvSpPr>
            <p:nvPr/>
          </p:nvSpPr>
          <p:spPr bwMode="auto">
            <a:xfrm>
              <a:off x="7633548" y="755993"/>
              <a:ext cx="1415413" cy="61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latin typeface="+mj-lt"/>
                </a:rPr>
                <a:t>Pumping </a:t>
              </a:r>
              <a:r>
                <a:rPr lang="de-DE" sz="1600" b="1" dirty="0" smtClean="0">
                  <a:latin typeface="+mj-lt"/>
                </a:rPr>
                <a:t>and</a:t>
              </a:r>
              <a:endParaRPr lang="de-DE" sz="1600" b="1" dirty="0">
                <a:latin typeface="+mj-lt"/>
              </a:endParaRPr>
            </a:p>
            <a:p>
              <a:pPr eaLnBrk="1" hangingPunct="1"/>
              <a:r>
                <a:rPr lang="de-DE" sz="1600" b="1" dirty="0" err="1">
                  <a:latin typeface="+mj-lt"/>
                </a:rPr>
                <a:t>Coupler</a:t>
              </a:r>
              <a:r>
                <a:rPr lang="de-DE" sz="1600" b="1" dirty="0">
                  <a:latin typeface="+mj-lt"/>
                </a:rPr>
                <a:t> </a:t>
              </a:r>
              <a:r>
                <a:rPr lang="de-DE" sz="1600" b="1" dirty="0" err="1">
                  <a:latin typeface="+mj-lt"/>
                </a:rPr>
                <a:t>ports</a:t>
              </a:r>
              <a:endParaRPr lang="de-DE" sz="1600" b="1" dirty="0">
                <a:latin typeface="+mj-lt"/>
              </a:endParaRPr>
            </a:p>
          </p:txBody>
        </p:sp>
        <p:sp>
          <p:nvSpPr>
            <p:cNvPr id="128" name="Textfeld 8"/>
            <p:cNvSpPr txBox="1">
              <a:spLocks noChangeArrowheads="1"/>
            </p:cNvSpPr>
            <p:nvPr/>
          </p:nvSpPr>
          <p:spPr bwMode="auto">
            <a:xfrm>
              <a:off x="3923928" y="2556193"/>
              <a:ext cx="1218225" cy="61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latin typeface="+mj-lt"/>
                </a:rPr>
                <a:t>4 </a:t>
              </a:r>
              <a:r>
                <a:rPr lang="de-DE" sz="1600" b="1" dirty="0" err="1">
                  <a:latin typeface="+mj-lt"/>
                </a:rPr>
                <a:t>hollow</a:t>
              </a:r>
              <a:endParaRPr lang="de-DE" sz="1600" b="1" dirty="0">
                <a:latin typeface="+mj-lt"/>
              </a:endParaRPr>
            </a:p>
            <a:p>
              <a:pPr eaLnBrk="1" hangingPunct="1"/>
              <a:r>
                <a:rPr lang="de-DE" sz="1600" b="1" dirty="0" err="1">
                  <a:latin typeface="+mj-lt"/>
                </a:rPr>
                <a:t>rods</a:t>
              </a:r>
              <a:r>
                <a:rPr lang="de-DE" sz="1600" b="1" dirty="0">
                  <a:latin typeface="+mj-lt"/>
                </a:rPr>
                <a:t> (</a:t>
              </a:r>
              <a:r>
                <a:rPr lang="de-DE" sz="1600" b="1" dirty="0" err="1">
                  <a:latin typeface="+mj-lt"/>
                </a:rPr>
                <a:t>Nb</a:t>
              </a:r>
              <a:r>
                <a:rPr lang="de-DE" sz="1600" b="1" dirty="0">
                  <a:latin typeface="+mj-lt"/>
                </a:rPr>
                <a:t>)</a:t>
              </a:r>
            </a:p>
          </p:txBody>
        </p:sp>
        <p:sp>
          <p:nvSpPr>
            <p:cNvPr id="129" name="Textfeld 10"/>
            <p:cNvSpPr txBox="1">
              <a:spLocks noChangeArrowheads="1"/>
            </p:cNvSpPr>
            <p:nvPr/>
          </p:nvSpPr>
          <p:spPr bwMode="auto">
            <a:xfrm>
              <a:off x="5510099" y="786190"/>
              <a:ext cx="438860" cy="3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 dirty="0" smtClean="0">
                  <a:latin typeface="+mj-lt"/>
                </a:rPr>
                <a:t>He</a:t>
              </a:r>
              <a:endParaRPr lang="de-DE" sz="1600" b="1" dirty="0">
                <a:latin typeface="+mj-lt"/>
              </a:endParaRPr>
            </a:p>
          </p:txBody>
        </p:sp>
        <p:sp>
          <p:nvSpPr>
            <p:cNvPr id="130" name="Textfeld 11"/>
            <p:cNvSpPr txBox="1">
              <a:spLocks noChangeArrowheads="1"/>
            </p:cNvSpPr>
            <p:nvPr/>
          </p:nvSpPr>
          <p:spPr bwMode="auto">
            <a:xfrm>
              <a:off x="3771707" y="943900"/>
              <a:ext cx="1443298" cy="3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 dirty="0" err="1">
                  <a:latin typeface="+mj-lt"/>
                </a:rPr>
                <a:t>Cavity</a:t>
              </a:r>
              <a:r>
                <a:rPr lang="de-DE" sz="1600" b="1" dirty="0">
                  <a:latin typeface="+mj-lt"/>
                </a:rPr>
                <a:t> (Nb)</a:t>
              </a:r>
            </a:p>
          </p:txBody>
        </p:sp>
        <p:cxnSp>
          <p:nvCxnSpPr>
            <p:cNvPr id="131" name="Gerade Verbindung mit Pfeil 130"/>
            <p:cNvCxnSpPr/>
            <p:nvPr/>
          </p:nvCxnSpPr>
          <p:spPr>
            <a:xfrm>
              <a:off x="4914861" y="1226220"/>
              <a:ext cx="488632" cy="7662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mit Pfeil 131"/>
            <p:cNvCxnSpPr/>
            <p:nvPr/>
          </p:nvCxnSpPr>
          <p:spPr>
            <a:xfrm flipV="1">
              <a:off x="4914861" y="2700211"/>
              <a:ext cx="1457339" cy="1771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/>
            <p:cNvCxnSpPr>
              <a:stCxn id="127" idx="1"/>
            </p:cNvCxnSpPr>
            <p:nvPr/>
          </p:nvCxnSpPr>
          <p:spPr>
            <a:xfrm flipH="1">
              <a:off x="6913468" y="1063633"/>
              <a:ext cx="720080" cy="6111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mit Pfeil 133"/>
            <p:cNvCxnSpPr/>
            <p:nvPr/>
          </p:nvCxnSpPr>
          <p:spPr>
            <a:xfrm>
              <a:off x="5980606" y="1046196"/>
              <a:ext cx="898148" cy="6412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mit Pfeil 134"/>
            <p:cNvCxnSpPr>
              <a:stCxn id="82" idx="3"/>
            </p:cNvCxnSpPr>
            <p:nvPr/>
          </p:nvCxnSpPr>
          <p:spPr>
            <a:xfrm flipV="1">
              <a:off x="5662080" y="5643399"/>
              <a:ext cx="817867" cy="4483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/>
            <p:cNvCxnSpPr>
              <a:stCxn id="83" idx="3"/>
            </p:cNvCxnSpPr>
            <p:nvPr/>
          </p:nvCxnSpPr>
          <p:spPr>
            <a:xfrm flipV="1">
              <a:off x="4988148" y="5223668"/>
              <a:ext cx="1248313" cy="1546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mit Pfeil 139"/>
            <p:cNvCxnSpPr>
              <a:stCxn id="124" idx="3"/>
            </p:cNvCxnSpPr>
            <p:nvPr/>
          </p:nvCxnSpPr>
          <p:spPr>
            <a:xfrm>
              <a:off x="4632945" y="4601146"/>
              <a:ext cx="1641128" cy="12703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feld 8"/>
            <p:cNvSpPr txBox="1">
              <a:spLocks noChangeArrowheads="1"/>
            </p:cNvSpPr>
            <p:nvPr/>
          </p:nvSpPr>
          <p:spPr bwMode="auto">
            <a:xfrm>
              <a:off x="3707904" y="3717032"/>
              <a:ext cx="10870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latin typeface="+mj-lt"/>
                </a:rPr>
                <a:t>Pole </a:t>
              </a:r>
              <a:r>
                <a:rPr lang="de-DE" sz="1600" b="1" dirty="0" err="1">
                  <a:latin typeface="+mj-lt"/>
                </a:rPr>
                <a:t>shoes</a:t>
              </a:r>
              <a:endParaRPr lang="de-DE" sz="1600" b="1" dirty="0">
                <a:latin typeface="+mj-lt"/>
              </a:endParaRPr>
            </a:p>
          </p:txBody>
        </p:sp>
        <p:cxnSp>
          <p:nvCxnSpPr>
            <p:cNvPr id="142" name="Gerade Verbindung mit Pfeil 141"/>
            <p:cNvCxnSpPr>
              <a:stCxn id="141" idx="3"/>
            </p:cNvCxnSpPr>
            <p:nvPr/>
          </p:nvCxnSpPr>
          <p:spPr>
            <a:xfrm>
              <a:off x="4794933" y="3886309"/>
              <a:ext cx="1790854" cy="9429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uppieren 142"/>
            <p:cNvGrpSpPr/>
            <p:nvPr/>
          </p:nvGrpSpPr>
          <p:grpSpPr>
            <a:xfrm>
              <a:off x="-313778" y="3904706"/>
              <a:ext cx="7550074" cy="2836662"/>
              <a:chOff x="-313778" y="3904706"/>
              <a:chExt cx="7550074" cy="2836662"/>
            </a:xfrm>
          </p:grpSpPr>
          <p:grpSp>
            <p:nvGrpSpPr>
              <p:cNvPr id="144" name="Gruppieren 143"/>
              <p:cNvGrpSpPr/>
              <p:nvPr/>
            </p:nvGrpSpPr>
            <p:grpSpPr>
              <a:xfrm>
                <a:off x="755576" y="3933056"/>
                <a:ext cx="2448272" cy="2448272"/>
                <a:chOff x="539552" y="4365104"/>
                <a:chExt cx="2448272" cy="2448272"/>
              </a:xfrm>
            </p:grpSpPr>
            <p:pic>
              <p:nvPicPr>
                <p:cNvPr id="156" name="Grafik 15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272" y="4671742"/>
                  <a:ext cx="1838832" cy="1707942"/>
                </a:xfrm>
                <a:prstGeom prst="rect">
                  <a:avLst/>
                </a:prstGeom>
              </p:spPr>
            </p:pic>
            <p:sp>
              <p:nvSpPr>
                <p:cNvPr id="157" name="Ellipse 156"/>
                <p:cNvSpPr/>
                <p:nvPr/>
              </p:nvSpPr>
              <p:spPr>
                <a:xfrm>
                  <a:off x="539552" y="4365104"/>
                  <a:ext cx="2448272" cy="244827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b="1"/>
                </a:p>
              </p:txBody>
            </p:sp>
          </p:grpSp>
          <p:sp>
            <p:nvSpPr>
              <p:cNvPr id="145" name="Ellipse 144"/>
              <p:cNvSpPr/>
              <p:nvPr/>
            </p:nvSpPr>
            <p:spPr>
              <a:xfrm>
                <a:off x="6065937" y="4360985"/>
                <a:ext cx="1170359" cy="12282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cxnSp>
            <p:nvCxnSpPr>
              <p:cNvPr id="146" name="Gerade Verbindung 6"/>
              <p:cNvCxnSpPr>
                <a:stCxn id="157" idx="4"/>
                <a:endCxn id="145" idx="4"/>
              </p:cNvCxnSpPr>
              <p:nvPr/>
            </p:nvCxnSpPr>
            <p:spPr>
              <a:xfrm flipV="1">
                <a:off x="1979712" y="5589240"/>
                <a:ext cx="4671405" cy="7920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31"/>
              <p:cNvCxnSpPr>
                <a:stCxn id="157" idx="0"/>
                <a:endCxn id="145" idx="0"/>
              </p:cNvCxnSpPr>
              <p:nvPr/>
            </p:nvCxnSpPr>
            <p:spPr>
              <a:xfrm>
                <a:off x="1979712" y="3933056"/>
                <a:ext cx="4671405" cy="42792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mit Pfeil 147"/>
              <p:cNvCxnSpPr>
                <a:stCxn id="124" idx="1"/>
                <a:endCxn id="156" idx="3"/>
              </p:cNvCxnSpPr>
              <p:nvPr/>
            </p:nvCxnSpPr>
            <p:spPr>
              <a:xfrm flipH="1">
                <a:off x="2899129" y="4601146"/>
                <a:ext cx="878361" cy="49251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mit Pfeil 148"/>
              <p:cNvCxnSpPr/>
              <p:nvPr/>
            </p:nvCxnSpPr>
            <p:spPr>
              <a:xfrm flipH="1">
                <a:off x="2411760" y="3981691"/>
                <a:ext cx="1296144" cy="81546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feld 7"/>
              <p:cNvSpPr txBox="1">
                <a:spLocks noChangeArrowheads="1"/>
              </p:cNvSpPr>
              <p:nvPr/>
            </p:nvSpPr>
            <p:spPr bwMode="auto">
              <a:xfrm>
                <a:off x="1770497" y="6341549"/>
                <a:ext cx="76052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600" b="1" dirty="0" err="1">
                    <a:latin typeface="+mj-lt"/>
                  </a:rPr>
                  <a:t>Heater</a:t>
                </a:r>
                <a:endParaRPr lang="de-DE" b="1" dirty="0">
                  <a:latin typeface="+mj-lt"/>
                </a:endParaRPr>
              </a:p>
            </p:txBody>
          </p:sp>
          <p:sp>
            <p:nvSpPr>
              <p:cNvPr id="151" name="Textfeld 7"/>
              <p:cNvSpPr txBox="1">
                <a:spLocks noChangeArrowheads="1"/>
              </p:cNvSpPr>
              <p:nvPr/>
            </p:nvSpPr>
            <p:spPr bwMode="auto">
              <a:xfrm>
                <a:off x="611560" y="6402814"/>
                <a:ext cx="92525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600" b="1" dirty="0">
                    <a:latin typeface="+mj-lt"/>
                  </a:rPr>
                  <a:t>T-Sensor</a:t>
                </a:r>
                <a:endParaRPr lang="de-DE" b="1" dirty="0">
                  <a:latin typeface="+mj-lt"/>
                </a:endParaRPr>
              </a:p>
            </p:txBody>
          </p:sp>
          <p:cxnSp>
            <p:nvCxnSpPr>
              <p:cNvPr id="152" name="Gerade Verbindung mit Pfeil 151"/>
              <p:cNvCxnSpPr>
                <a:stCxn id="150" idx="0"/>
              </p:cNvCxnSpPr>
              <p:nvPr/>
            </p:nvCxnSpPr>
            <p:spPr>
              <a:xfrm flipH="1" flipV="1">
                <a:off x="1970145" y="5481061"/>
                <a:ext cx="180617" cy="8604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mit Pfeil 152"/>
              <p:cNvCxnSpPr>
                <a:stCxn id="151" idx="0"/>
              </p:cNvCxnSpPr>
              <p:nvPr/>
            </p:nvCxnSpPr>
            <p:spPr>
              <a:xfrm flipV="1">
                <a:off x="1074187" y="5447404"/>
                <a:ext cx="449802" cy="95541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feld 7"/>
              <p:cNvSpPr txBox="1">
                <a:spLocks noChangeArrowheads="1"/>
              </p:cNvSpPr>
              <p:nvPr/>
            </p:nvSpPr>
            <p:spPr bwMode="auto">
              <a:xfrm>
                <a:off x="-313778" y="3904706"/>
                <a:ext cx="1437340" cy="356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600" b="1" dirty="0" smtClean="0">
                    <a:latin typeface="+mj-lt"/>
                  </a:rPr>
                  <a:t>Gap ≈ 0.5 mm</a:t>
                </a:r>
                <a:endParaRPr lang="de-DE" b="1" dirty="0">
                  <a:latin typeface="+mj-lt"/>
                </a:endParaRPr>
              </a:p>
            </p:txBody>
          </p:sp>
          <p:cxnSp>
            <p:nvCxnSpPr>
              <p:cNvPr id="155" name="Gerade Verbindung mit Pfeil 154"/>
              <p:cNvCxnSpPr/>
              <p:nvPr/>
            </p:nvCxnSpPr>
            <p:spPr>
              <a:xfrm>
                <a:off x="720000" y="4284000"/>
                <a:ext cx="683648" cy="69111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feld 7"/>
          <p:cNvSpPr txBox="1">
            <a:spLocks noChangeArrowheads="1"/>
          </p:cNvSpPr>
          <p:nvPr/>
        </p:nvSpPr>
        <p:spPr bwMode="auto">
          <a:xfrm>
            <a:off x="4015583" y="5619279"/>
            <a:ext cx="1987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 dirty="0" err="1">
                <a:latin typeface="+mj-lt"/>
              </a:rPr>
              <a:t>Calorimetry</a:t>
            </a:r>
            <a:r>
              <a:rPr lang="de-DE" sz="1600" b="1" dirty="0">
                <a:latin typeface="+mj-lt"/>
              </a:rPr>
              <a:t> </a:t>
            </a:r>
            <a:r>
              <a:rPr lang="de-DE" sz="1600" b="1" dirty="0" err="1" smtClean="0">
                <a:latin typeface="+mj-lt"/>
              </a:rPr>
              <a:t>chamber</a:t>
            </a:r>
            <a:endParaRPr lang="de-DE" sz="1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86" y="1043109"/>
            <a:ext cx="46813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Brief 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Calorimetric measurement: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Surface resistance is calculated from dissipated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Operating </a:t>
            </a:r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frequencies </a:t>
            </a:r>
            <a:r>
              <a:rPr lang="en-US" sz="1600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414, 847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1285 </a:t>
            </a:r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1600" baseline="-25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sample up to 120 </a:t>
            </a:r>
            <a:r>
              <a:rPr lang="en-US" sz="1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mT</a:t>
            </a:r>
            <a:endParaRPr lang="en-US" sz="1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 on sample from 2 to 20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Resolution (limits) &lt; 1 n</a:t>
            </a:r>
            <a:r>
              <a:rPr lang="el-GR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Ω</a:t>
            </a:r>
            <a:endParaRPr lang="en-US" sz="1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Measurements of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Magnetic field penetration depth and critical </a:t>
            </a:r>
            <a:r>
              <a: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4553" y="5872090"/>
            <a:ext cx="230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exp.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to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E-6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mBar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1116" y="3723578"/>
            <a:ext cx="138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~1E-9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mBar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Coating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3</a:t>
            </a:fld>
            <a:endParaRPr lang="de-DE" alt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1454"/>
              </p:ext>
            </p:extLst>
          </p:nvPr>
        </p:nvGraphicFramePr>
        <p:xfrm>
          <a:off x="179512" y="1844824"/>
          <a:ext cx="8784976" cy="439309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05010">
                  <a:extLst>
                    <a:ext uri="{9D8B030D-6E8A-4147-A177-3AD203B41FA5}">
                      <a16:colId xmlns:a16="http://schemas.microsoft.com/office/drawing/2014/main" val="3960716421"/>
                    </a:ext>
                  </a:extLst>
                </a:gridCol>
                <a:gridCol w="6779966">
                  <a:extLst>
                    <a:ext uri="{9D8B030D-6E8A-4147-A177-3AD203B41FA5}">
                      <a16:colId xmlns:a16="http://schemas.microsoft.com/office/drawing/2014/main" val="1618028938"/>
                    </a:ext>
                  </a:extLst>
                </a:gridCol>
              </a:tblGrid>
              <a:tr h="18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extLst>
                  <a:ext uri="{0D108BD9-81ED-4DB2-BD59-A6C34878D82A}">
                    <a16:rowId xmlns:a16="http://schemas.microsoft.com/office/drawing/2014/main" val="235066385"/>
                  </a:ext>
                </a:extLst>
              </a:tr>
              <a:tr h="18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INFN-LNL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EP 40 min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31053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Siegen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650 </a:t>
                      </a:r>
                      <a:r>
                        <a:rPr lang="en-US" sz="1400" dirty="0" err="1">
                          <a:effectLst/>
                        </a:rPr>
                        <a:t>deg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</a:t>
                      </a:r>
                      <a:r>
                        <a:rPr lang="en-US" sz="1400" baseline="0" dirty="0" smtClean="0">
                          <a:effectLst/>
                        </a:rPr>
                        <a:t> annealing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extLst>
                  <a:ext uri="{0D108BD9-81ED-4DB2-BD59-A6C34878D82A}">
                    <a16:rowId xmlns:a16="http://schemas.microsoft.com/office/drawing/2014/main" val="2633975116"/>
                  </a:ext>
                </a:extLst>
              </a:tr>
              <a:tr h="18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Siegen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layer: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Sample </a:t>
                      </a:r>
                      <a:r>
                        <a:rPr lang="en-US" sz="1400" dirty="0">
                          <a:effectLst/>
                        </a:rPr>
                        <a:t>coated for 40 </a:t>
                      </a:r>
                      <a:r>
                        <a:rPr lang="en-US" sz="1400" dirty="0" err="1">
                          <a:effectLst/>
                        </a:rPr>
                        <a:t>mins</a:t>
                      </a:r>
                      <a:r>
                        <a:rPr lang="en-US" sz="1400" dirty="0">
                          <a:effectLst/>
                        </a:rPr>
                        <a:t> with </a:t>
                      </a:r>
                      <a:r>
                        <a:rPr lang="en-US" sz="1400" b="1" dirty="0">
                          <a:effectLst/>
                        </a:rPr>
                        <a:t>DCMS </a:t>
                      </a:r>
                      <a:r>
                        <a:rPr lang="en-US" sz="1400" b="1" dirty="0" err="1">
                          <a:effectLst/>
                        </a:rPr>
                        <a:t>Nb</a:t>
                      </a:r>
                      <a:r>
                        <a:rPr lang="en-US" sz="1400" b="1" dirty="0">
                          <a:effectLst/>
                        </a:rPr>
                        <a:t> layer and </a:t>
                      </a:r>
                      <a:r>
                        <a:rPr lang="en-US" sz="1400" b="1" dirty="0" err="1">
                          <a:effectLst/>
                        </a:rPr>
                        <a:t>HiPIMS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interlayer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32668"/>
                  </a:ext>
                </a:extLst>
              </a:tr>
              <a:tr h="18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HZB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F0"/>
                          </a:solidFill>
                          <a:effectLst/>
                        </a:rPr>
                        <a:t>QPR test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Rinsed </a:t>
                      </a:r>
                      <a:r>
                        <a:rPr lang="en-US" sz="1400" dirty="0">
                          <a:effectLst/>
                        </a:rPr>
                        <a:t>with UP water (18 </a:t>
                      </a:r>
                      <a:r>
                        <a:rPr lang="en-US" sz="1400" dirty="0" err="1">
                          <a:effectLst/>
                        </a:rPr>
                        <a:t>MOhm</a:t>
                      </a:r>
                      <a:r>
                        <a:rPr lang="en-US" sz="1400" dirty="0">
                          <a:effectLst/>
                        </a:rPr>
                        <a:t>), inserted into the QPR, </a:t>
                      </a:r>
                      <a:r>
                        <a:rPr lang="en-US" sz="1400" dirty="0" err="1">
                          <a:effectLst/>
                        </a:rPr>
                        <a:t>cooldown</a:t>
                      </a:r>
                      <a:r>
                        <a:rPr lang="en-US" sz="1400" dirty="0">
                          <a:effectLst/>
                        </a:rPr>
                        <a:t>, tested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extLst>
                  <a:ext uri="{0D108BD9-81ED-4DB2-BD59-A6C34878D82A}">
                    <a16:rowId xmlns:a16="http://schemas.microsoft.com/office/drawing/2014/main" val="196451411"/>
                  </a:ext>
                </a:extLst>
              </a:tr>
              <a:tr h="387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HZB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Dismounted from the QPR and disassembled in the local clean area. </a:t>
                      </a:r>
                      <a:r>
                        <a:rPr lang="en-US" sz="1400" b="1" dirty="0">
                          <a:effectLst/>
                        </a:rPr>
                        <a:t>Stored with room air in the container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28030"/>
                  </a:ext>
                </a:extLst>
              </a:tr>
              <a:tr h="18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Siegen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Bake </a:t>
                      </a:r>
                      <a:r>
                        <a:rPr lang="en-US" sz="1400" dirty="0">
                          <a:effectLst/>
                        </a:rPr>
                        <a:t>out overnight with temperature set at 650 </a:t>
                      </a:r>
                      <a:r>
                        <a:rPr lang="en-US" sz="1400" dirty="0" err="1">
                          <a:effectLst/>
                        </a:rPr>
                        <a:t>deg</a:t>
                      </a:r>
                      <a:r>
                        <a:rPr lang="en-US" sz="1400" dirty="0">
                          <a:effectLst/>
                        </a:rPr>
                        <a:t> C. </a:t>
                      </a:r>
                    </a:p>
                  </a:txBody>
                  <a:tcPr marL="2610" marR="2610" marT="0" marB="0"/>
                </a:tc>
                <a:extLst>
                  <a:ext uri="{0D108BD9-81ED-4DB2-BD59-A6C34878D82A}">
                    <a16:rowId xmlns:a16="http://schemas.microsoft.com/office/drawing/2014/main" val="101349881"/>
                  </a:ext>
                </a:extLst>
              </a:tr>
              <a:tr h="256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effectLst/>
                        </a:rPr>
                        <a:t>Siegen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nd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and 3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ed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layers: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 smtClean="0">
                          <a:effectLst/>
                        </a:rPr>
                        <a:t>AlN</a:t>
                      </a:r>
                      <a:r>
                        <a:rPr lang="en-US" sz="1400" b="1" dirty="0">
                          <a:effectLst/>
                        </a:rPr>
                        <a:t>: DCMS process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600mPa </a:t>
                      </a:r>
                      <a:r>
                        <a:rPr lang="en-US" sz="1400" dirty="0">
                          <a:effectLst/>
                        </a:rPr>
                        <a:t>dep </a:t>
                      </a:r>
                      <a:r>
                        <a:rPr lang="en-US" sz="1400" dirty="0" smtClean="0">
                          <a:effectLst/>
                        </a:rPr>
                        <a:t>pressure,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100</a:t>
                      </a:r>
                      <a:r>
                        <a:rPr lang="en-US" sz="1400" dirty="0">
                          <a:effectLst/>
                        </a:rPr>
                        <a:t>% N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process gas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1rpm rotation speed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5 </a:t>
                      </a:r>
                      <a:r>
                        <a:rPr lang="en-US" sz="1400" dirty="0" err="1">
                          <a:effectLst/>
                        </a:rPr>
                        <a:t>mins</a:t>
                      </a:r>
                      <a:r>
                        <a:rPr lang="en-US" sz="1400" dirty="0">
                          <a:effectLst/>
                        </a:rPr>
                        <a:t> coating @ 7 nm/min dep </a:t>
                      </a:r>
                      <a:r>
                        <a:rPr lang="en-US" sz="1400" dirty="0" smtClean="0">
                          <a:effectLst/>
                        </a:rPr>
                        <a:t>rate</a:t>
                      </a:r>
                      <a:r>
                        <a:rPr lang="en-US" sz="1400" baseline="0" dirty="0" smtClean="0">
                          <a:effectLst/>
                        </a:rPr>
                        <a:t> = 35</a:t>
                      </a:r>
                      <a:endParaRPr lang="en-US" sz="14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180°C </a:t>
                      </a:r>
                      <a:r>
                        <a:rPr lang="en-US" sz="1400" dirty="0" err="1">
                          <a:effectLst/>
                        </a:rPr>
                        <a:t>substr</a:t>
                      </a:r>
                      <a:r>
                        <a:rPr lang="en-US" sz="1400" dirty="0">
                          <a:effectLst/>
                        </a:rPr>
                        <a:t>. Temp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effectLst/>
                        </a:rPr>
                        <a:t>NbN</a:t>
                      </a:r>
                      <a:r>
                        <a:rPr lang="en-US" sz="1400" b="1" dirty="0">
                          <a:effectLst/>
                        </a:rPr>
                        <a:t>: DCMS process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1400mPa </a:t>
                      </a:r>
                      <a:r>
                        <a:rPr lang="en-US" sz="1400" dirty="0">
                          <a:effectLst/>
                        </a:rPr>
                        <a:t>deposition </a:t>
                      </a:r>
                      <a:r>
                        <a:rPr lang="en-US" sz="1400" dirty="0" smtClean="0">
                          <a:effectLst/>
                        </a:rPr>
                        <a:t>pressure,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Ar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+ 8% N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(48sccm)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1rpm rotation speed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29 min coating @ 6.81 nm/min dep </a:t>
                      </a:r>
                      <a:r>
                        <a:rPr lang="en-US" sz="1400" dirty="0" smtClean="0">
                          <a:effectLst/>
                        </a:rPr>
                        <a:t>rate = 200 nm</a:t>
                      </a:r>
                      <a:endParaRPr lang="en-US" sz="14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290°C </a:t>
                      </a:r>
                      <a:r>
                        <a:rPr lang="en-US" sz="1400" dirty="0" err="1">
                          <a:effectLst/>
                        </a:rPr>
                        <a:t>substr</a:t>
                      </a:r>
                      <a:r>
                        <a:rPr lang="en-US" sz="1400" dirty="0">
                          <a:effectLst/>
                        </a:rPr>
                        <a:t>. Temp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0" marR="26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5863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03107"/>
              </p:ext>
            </p:extLst>
          </p:nvPr>
        </p:nvGraphicFramePr>
        <p:xfrm>
          <a:off x="357188" y="1019175"/>
          <a:ext cx="8280919" cy="6686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1218678739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1068788417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1599470892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34998817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350417617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4074310870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9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0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Coating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4</a:t>
            </a:fld>
            <a:endParaRPr lang="de-DE" alt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99256"/>
              </p:ext>
            </p:extLst>
          </p:nvPr>
        </p:nvGraphicFramePr>
        <p:xfrm>
          <a:off x="179512" y="2204864"/>
          <a:ext cx="5112568" cy="391475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28578">
                  <a:extLst>
                    <a:ext uri="{9D8B030D-6E8A-4147-A177-3AD203B41FA5}">
                      <a16:colId xmlns:a16="http://schemas.microsoft.com/office/drawing/2014/main" val="3233334505"/>
                    </a:ext>
                  </a:extLst>
                </a:gridCol>
                <a:gridCol w="4583990">
                  <a:extLst>
                    <a:ext uri="{9D8B030D-6E8A-4147-A177-3AD203B41FA5}">
                      <a16:colId xmlns:a16="http://schemas.microsoft.com/office/drawing/2014/main" val="1527645101"/>
                    </a:ext>
                  </a:extLst>
                </a:gridCol>
              </a:tblGrid>
              <a:tr h="27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extLst>
                  <a:ext uri="{0D108BD9-81ED-4DB2-BD59-A6C34878D82A}">
                    <a16:rowId xmlns:a16="http://schemas.microsoft.com/office/drawing/2014/main" val="1943248561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817199"/>
                  </a:ext>
                </a:extLst>
              </a:tr>
              <a:tr h="1048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400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Coated </a:t>
                      </a:r>
                      <a:r>
                        <a:rPr lang="en-US" sz="1400" b="1" dirty="0">
                          <a:effectLst/>
                        </a:rPr>
                        <a:t>in one run: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HiPIMS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(4mu)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2. </a:t>
                      </a: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</a:rPr>
                        <a:t>AlN</a:t>
                      </a:r>
                      <a:r>
                        <a:rPr lang="de-DE" sz="1400" b="1" dirty="0">
                          <a:effectLst/>
                        </a:rPr>
                        <a:t> (</a:t>
                      </a:r>
                      <a:r>
                        <a:rPr lang="de-DE" sz="1400" b="1" dirty="0" smtClean="0">
                          <a:effectLst/>
                        </a:rPr>
                        <a:t>8nm)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HiPIMS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NbN</a:t>
                      </a:r>
                      <a:r>
                        <a:rPr lang="en-US" sz="1400" b="1" dirty="0">
                          <a:effectLst/>
                        </a:rPr>
                        <a:t> (180nm)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extLst>
                  <a:ext uri="{0D108BD9-81ED-4DB2-BD59-A6C34878D82A}">
                    <a16:rowId xmlns:a16="http://schemas.microsoft.com/office/drawing/2014/main" val="2765005301"/>
                  </a:ext>
                </a:extLst>
              </a:tr>
              <a:tr h="413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HZB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589C"/>
                          </a:solidFill>
                          <a:effectLst/>
                        </a:rPr>
                        <a:t>QPR test</a:t>
                      </a:r>
                      <a:r>
                        <a:rPr lang="en-US" sz="1400" dirty="0">
                          <a:effectLst/>
                        </a:rPr>
                        <a:t>, Cleanroom inspection, rinsing with </a:t>
                      </a:r>
                      <a:r>
                        <a:rPr lang="en-US" sz="1400" dirty="0" err="1">
                          <a:effectLst/>
                        </a:rPr>
                        <a:t>u.p</a:t>
                      </a:r>
                      <a:r>
                        <a:rPr lang="en-US" sz="1400" dirty="0">
                          <a:effectLst/>
                        </a:rPr>
                        <a:t>. water (&gt;18 </a:t>
                      </a:r>
                      <a:r>
                        <a:rPr lang="en-US" sz="1400" dirty="0" err="1">
                          <a:effectLst/>
                        </a:rPr>
                        <a:t>MOhm</a:t>
                      </a:r>
                      <a:r>
                        <a:rPr lang="en-US" sz="1400" dirty="0">
                          <a:effectLst/>
                        </a:rPr>
                        <a:t>), drying 48h in ISO 5 Clean room.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763553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Stripping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extLst>
                  <a:ext uri="{0D108BD9-81ED-4DB2-BD59-A6C34878D82A}">
                    <a16:rowId xmlns:a16="http://schemas.microsoft.com/office/drawing/2014/main" val="1796003498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Fast EP, No black dots, pitting (obviously not removed)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203593"/>
                  </a:ext>
                </a:extLst>
              </a:tr>
              <a:tr h="272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Passivation, HPR, packaging.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/>
                </a:tc>
                <a:extLst>
                  <a:ext uri="{0D108BD9-81ED-4DB2-BD59-A6C34878D82A}">
                    <a16:rowId xmlns:a16="http://schemas.microsoft.com/office/drawing/2014/main" val="1595853792"/>
                  </a:ext>
                </a:extLst>
              </a:tr>
              <a:tr h="1048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400" b="1" u="sng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400" u="sng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Coated </a:t>
                      </a:r>
                      <a:r>
                        <a:rPr lang="en-US" sz="1400" dirty="0">
                          <a:effectLst/>
                        </a:rPr>
                        <a:t>in one run: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HiPIMS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Nb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(4mu)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2. </a:t>
                      </a: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</a:rPr>
                        <a:t>AlN</a:t>
                      </a:r>
                      <a:r>
                        <a:rPr lang="de-DE" sz="1400" b="1" dirty="0">
                          <a:effectLst/>
                        </a:rPr>
                        <a:t> (23/24nm)</a:t>
                      </a:r>
                      <a:endParaRPr lang="en-US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HiPIMS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NbN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(180nm)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15" marR="96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94359"/>
                  </a:ext>
                </a:extLst>
              </a:tr>
            </a:tbl>
          </a:graphicData>
        </a:graphic>
      </p:graphicFrame>
      <p:pic>
        <p:nvPicPr>
          <p:cNvPr id="2049" name="Picture 1" descr="Recipe&#10;• HiPIMS Nb (~3.8 µm)&#10;• 400 W (1000 Hz, 120 µs)&#10;• 8e-3 mbar, 100% Ar&#10;• 50 V bias&#10;• AlN (8 or 24 nm)&#10;• 3500 W, 6e-3 mbar, 100% N2&#10;• 1 or 3 (8 or 24nm) x 10º pulse&#10;• HiPIMS NbN (180 nm)&#10;• 400 W (1000 Hz, 120 µs) &#10;• 50 V bias&#10;• 2.2e-2 mbar, 10% N2&#10;• 56 x 10º pulses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40306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03063"/>
              </p:ext>
            </p:extLst>
          </p:nvPr>
        </p:nvGraphicFramePr>
        <p:xfrm>
          <a:off x="357188" y="1019175"/>
          <a:ext cx="8280919" cy="972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2737914136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2201943708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60517827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268083508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60945611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94178094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40871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2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15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" y="2204864"/>
            <a:ext cx="6170943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 the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5</a:t>
            </a:fld>
            <a:endParaRPr lang="de-DE" alt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45682"/>
              </p:ext>
            </p:extLst>
          </p:nvPr>
        </p:nvGraphicFramePr>
        <p:xfrm>
          <a:off x="395536" y="764705"/>
          <a:ext cx="8280919" cy="15800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NbTiN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(bulk) 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75nm  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nm</a:t>
                      </a:r>
                      <a:r>
                        <a:rPr lang="en-US" sz="15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5228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724128" y="2420888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Non-monotonic temperature dependence </a:t>
            </a:r>
            <a:r>
              <a:rPr lang="en-US" dirty="0" smtClean="0">
                <a:latin typeface="TeXGyreTermes-Regular"/>
              </a:rPr>
              <a:t>is </a:t>
            </a:r>
            <a:r>
              <a:rPr lang="en-US" dirty="0" smtClean="0">
                <a:latin typeface="TeXGyreTermes-Regular"/>
              </a:rPr>
              <a:t>observed at different temperatures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On 1</a:t>
            </a:r>
            <a:r>
              <a:rPr lang="en-US" baseline="30000" dirty="0" smtClean="0">
                <a:latin typeface="TeXGyreTermes-Regular"/>
              </a:rPr>
              <a:t>st</a:t>
            </a:r>
            <a:r>
              <a:rPr lang="en-US" dirty="0" smtClean="0">
                <a:latin typeface="TeXGyreTermes-Regular"/>
              </a:rPr>
              <a:t> ARIES sample the </a:t>
            </a:r>
            <a:r>
              <a:rPr lang="en-US" dirty="0" smtClean="0">
                <a:latin typeface="TeXGyreTermes-Regular"/>
              </a:rPr>
              <a:t>effect is lower, but still </a:t>
            </a:r>
            <a:r>
              <a:rPr lang="en-US" dirty="0" smtClean="0">
                <a:latin typeface="TeXGyreTermes-Regular"/>
              </a:rPr>
              <a:t>resolvable</a:t>
            </a:r>
            <a:endParaRPr lang="en-US" dirty="0" smtClean="0">
              <a:latin typeface="TeXGyreTermes-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256490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109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" y="2204864"/>
            <a:ext cx="6170943" cy="41044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 the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6</a:t>
            </a:fld>
            <a:endParaRPr lang="de-DE" alt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21193"/>
              </p:ext>
            </p:extLst>
          </p:nvPr>
        </p:nvGraphicFramePr>
        <p:xfrm>
          <a:off x="395536" y="764705"/>
          <a:ext cx="8280919" cy="15800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NbTiN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(bulk) 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75nm  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nm</a:t>
                      </a:r>
                      <a:r>
                        <a:rPr lang="en-US" sz="15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5228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24128" y="2420888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Non-monotonic temperature dependence </a:t>
            </a:r>
            <a:r>
              <a:rPr lang="en-US" dirty="0" smtClean="0">
                <a:latin typeface="TeXGyreTermes-Regular"/>
              </a:rPr>
              <a:t>is </a:t>
            </a:r>
            <a:r>
              <a:rPr lang="en-US" dirty="0" smtClean="0">
                <a:latin typeface="TeXGyreTermes-Regular"/>
              </a:rPr>
              <a:t>observed at different temperatures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On 2</a:t>
            </a:r>
            <a:r>
              <a:rPr lang="en-US" baseline="30000" dirty="0" smtClean="0">
                <a:latin typeface="TeXGyreTermes-Regular"/>
              </a:rPr>
              <a:t>nd</a:t>
            </a:r>
            <a:r>
              <a:rPr lang="en-US" dirty="0" smtClean="0">
                <a:latin typeface="TeXGyreTermes-Regular"/>
              </a:rPr>
              <a:t> sample the </a:t>
            </a:r>
            <a:r>
              <a:rPr lang="en-US" dirty="0" smtClean="0">
                <a:latin typeface="TeXGyreTermes-Regular"/>
              </a:rPr>
              <a:t>effect is lower, but still </a:t>
            </a:r>
            <a:r>
              <a:rPr lang="en-US" dirty="0" smtClean="0">
                <a:latin typeface="TeXGyreTermes-Regular"/>
              </a:rPr>
              <a:t>resolvable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Sample with 8 nm insulator was produced to try to shift the peak, nothing observed</a:t>
            </a:r>
            <a:endParaRPr lang="en-US" dirty="0" smtClean="0">
              <a:latin typeface="TeXGyreTermes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256490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14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" y="2204864"/>
            <a:ext cx="6170943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Temperature behaviour of the samples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7</a:t>
            </a:fld>
            <a:endParaRPr lang="de-DE" alt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2812"/>
              </p:ext>
            </p:extLst>
          </p:nvPr>
        </p:nvGraphicFramePr>
        <p:xfrm>
          <a:off x="395536" y="764705"/>
          <a:ext cx="8280919" cy="15800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NbTiN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(bulk) 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75nm  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bulk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J-lab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5228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2nd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15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7729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3ed</a:t>
                      </a:r>
                      <a:r>
                        <a:rPr lang="en-US" sz="1500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00589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nm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455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24128" y="2420888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Non-monotonic temperature dependence </a:t>
            </a:r>
            <a:r>
              <a:rPr lang="en-US" dirty="0" smtClean="0">
                <a:latin typeface="TeXGyreTermes-Regular"/>
              </a:rPr>
              <a:t>is </a:t>
            </a:r>
            <a:r>
              <a:rPr lang="en-US" dirty="0" smtClean="0">
                <a:latin typeface="TeXGyreTermes-Regular"/>
              </a:rPr>
              <a:t>observed at different temperatures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On 2</a:t>
            </a:r>
            <a:r>
              <a:rPr lang="en-US" baseline="30000" dirty="0" smtClean="0">
                <a:latin typeface="TeXGyreTermes-Regular"/>
              </a:rPr>
              <a:t>nd</a:t>
            </a:r>
            <a:r>
              <a:rPr lang="en-US" dirty="0" smtClean="0">
                <a:latin typeface="TeXGyreTermes-Regular"/>
              </a:rPr>
              <a:t> sample the </a:t>
            </a:r>
            <a:r>
              <a:rPr lang="en-US" dirty="0" smtClean="0">
                <a:latin typeface="TeXGyreTermes-Regular"/>
              </a:rPr>
              <a:t>effect is lower, but still </a:t>
            </a:r>
            <a:r>
              <a:rPr lang="en-US" dirty="0" smtClean="0">
                <a:latin typeface="TeXGyreTermes-Regular"/>
              </a:rPr>
              <a:t>resolvable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Sample with 8 nm insulator was produced to try to shift the peak, nothing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Another coating also shows no result</a:t>
            </a:r>
            <a:endParaRPr lang="en-US" dirty="0" smtClean="0">
              <a:latin typeface="TeXGyreTermes-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00" y="2492896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Measurement results for Q1 ~ 415 MHz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467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6076156" cy="439738"/>
          </a:xfrm>
        </p:spPr>
        <p:txBody>
          <a:bodyPr/>
          <a:lstStyle/>
          <a:p>
            <a:r>
              <a:rPr lang="de-DE" dirty="0"/>
              <a:t>Temperature behaviour </a:t>
            </a:r>
            <a:r>
              <a:rPr lang="de-DE" dirty="0" smtClean="0"/>
              <a:t>of: ARIES 1st 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5360" r="7554"/>
          <a:stretch/>
        </p:blipFill>
        <p:spPr>
          <a:xfrm>
            <a:off x="107504" y="1988840"/>
            <a:ext cx="5688632" cy="398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2160" y="198884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High residual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Non-monotonic </a:t>
            </a:r>
            <a:r>
              <a:rPr lang="en-US" dirty="0" smtClean="0">
                <a:latin typeface="TeXGyreTermes-Regular"/>
              </a:rPr>
              <a:t>dependence is observed at low field</a:t>
            </a:r>
          </a:p>
          <a:p>
            <a:endParaRPr lang="en-US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eXGyreTermes-Regular"/>
              </a:rPr>
              <a:t>At higher field it changes to a </a:t>
            </a:r>
            <a:r>
              <a:rPr lang="en-US" dirty="0">
                <a:latin typeface="TeXGyreTermes-Regular"/>
              </a:rPr>
              <a:t>monotonic “plateau”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07136"/>
              </p:ext>
            </p:extLst>
          </p:nvPr>
        </p:nvGraphicFramePr>
        <p:xfrm>
          <a:off x="395536" y="764705"/>
          <a:ext cx="8280919" cy="6686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8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FA83D8-DA48-462B-9272-0F84C89B1D92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</p:spPr>
        <p:txBody>
          <a:bodyPr/>
          <a:lstStyle/>
          <a:p>
            <a:r>
              <a:rPr lang="de-DE" dirty="0"/>
              <a:t>Temperature behaviour of: ARIES 1st 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6840760" cy="4559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148478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3d reconstruction of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Rs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Termes-Regular"/>
              </a:rPr>
              <a:t> at Q1 ~415 MHz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XGyreTermes-Regular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50618"/>
              </p:ext>
            </p:extLst>
          </p:nvPr>
        </p:nvGraphicFramePr>
        <p:xfrm>
          <a:off x="395536" y="764705"/>
          <a:ext cx="8280919" cy="6686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1296">
                  <a:extLst>
                    <a:ext uri="{9D8B030D-6E8A-4147-A177-3AD203B41FA5}">
                      <a16:colId xmlns:a16="http://schemas.microsoft.com/office/drawing/2014/main" val="3740431438"/>
                    </a:ext>
                  </a:extLst>
                </a:gridCol>
                <a:gridCol w="2353451">
                  <a:extLst>
                    <a:ext uri="{9D8B030D-6E8A-4147-A177-3AD203B41FA5}">
                      <a16:colId xmlns:a16="http://schemas.microsoft.com/office/drawing/2014/main" val="731989055"/>
                    </a:ext>
                  </a:extLst>
                </a:gridCol>
                <a:gridCol w="2238087">
                  <a:extLst>
                    <a:ext uri="{9D8B030D-6E8A-4147-A177-3AD203B41FA5}">
                      <a16:colId xmlns:a16="http://schemas.microsoft.com/office/drawing/2014/main" val="419960964"/>
                    </a:ext>
                  </a:extLst>
                </a:gridCol>
                <a:gridCol w="1013950">
                  <a:extLst>
                    <a:ext uri="{9D8B030D-6E8A-4147-A177-3AD203B41FA5}">
                      <a16:colId xmlns:a16="http://schemas.microsoft.com/office/drawing/2014/main" val="181233098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703672740"/>
                    </a:ext>
                  </a:extLst>
                </a:gridCol>
              </a:tblGrid>
              <a:tr h="36488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SIS films tested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test?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Produced by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 anchor="ctr"/>
                </a:tc>
                <a:extLst>
                  <a:ext uri="{0D108BD9-81ED-4DB2-BD59-A6C34878D82A}">
                    <a16:rowId xmlns:a16="http://schemas.microsoft.com/office/drawing/2014/main" val="2614332986"/>
                  </a:ext>
                </a:extLst>
              </a:tr>
              <a:tr h="2688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ARIES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1st</a:t>
                      </a:r>
                      <a:r>
                        <a:rPr lang="en-US" sz="15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SIS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(film)/Cu</a:t>
                      </a:r>
                      <a:endParaRPr lang="en-US" sz="15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200nm 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nm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µm </a:t>
                      </a:r>
                      <a:r>
                        <a:rPr lang="en-US" sz="15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Siegen</a:t>
                      </a:r>
                      <a:endParaRPr lang="en-US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5203" marR="75203" marT="37602" marB="376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8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14017</TotalTime>
  <Words>2057</Words>
  <Application>Microsoft Office PowerPoint</Application>
  <PresentationFormat>On-screen Show (4:3)</PresentationFormat>
  <Paragraphs>451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TeXGyreTermes-Regular</vt:lpstr>
      <vt:lpstr>Times New Roman</vt:lpstr>
      <vt:lpstr>Larissa-Design</vt:lpstr>
      <vt:lpstr>INVESTIGATION OF SIS MULTILAYER FILMS AT HZB</vt:lpstr>
      <vt:lpstr>Temperature behaviour of the samples</vt:lpstr>
      <vt:lpstr>Coating parameters</vt:lpstr>
      <vt:lpstr>Coating parameters</vt:lpstr>
      <vt:lpstr>Temperature behaviour of the samples</vt:lpstr>
      <vt:lpstr>Temperature behaviour of the samples</vt:lpstr>
      <vt:lpstr>Temperature behaviour of the samples</vt:lpstr>
      <vt:lpstr>Temperature behaviour of: ARIES 1st sis</vt:lpstr>
      <vt:lpstr>Temperature behaviour of: ARIES 1st sis</vt:lpstr>
      <vt:lpstr>Temperature behaviour of: ARIES 1st sis</vt:lpstr>
      <vt:lpstr>Temperature behaviour of: ARIES 1st sis</vt:lpstr>
      <vt:lpstr>Temperature behaviour of: ARIES 1st sis</vt:lpstr>
      <vt:lpstr>Temperature behaviour of the best samples</vt:lpstr>
      <vt:lpstr>Temperature behaviour of the best samples</vt:lpstr>
      <vt:lpstr>Temperature behaviour of the best samples</vt:lpstr>
      <vt:lpstr>Field limit of SIS</vt:lpstr>
      <vt:lpstr>Concl.?</vt:lpstr>
      <vt:lpstr>THANK YOU!</vt:lpstr>
      <vt:lpstr>Notes</vt:lpstr>
      <vt:lpstr>The Quadrupole resonator (QPR)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Tikhonov, Dmitry</cp:lastModifiedBy>
  <cp:revision>244</cp:revision>
  <dcterms:created xsi:type="dcterms:W3CDTF">2009-04-16T12:28:49Z</dcterms:created>
  <dcterms:modified xsi:type="dcterms:W3CDTF">2021-03-17T16:07:37Z</dcterms:modified>
</cp:coreProperties>
</file>