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3" r:id="rId4"/>
    <p:sldMasterId id="2147484355" r:id="rId5"/>
    <p:sldMasterId id="2147483815" r:id="rId6"/>
    <p:sldMasterId id="2147484368" r:id="rId7"/>
  </p:sldMasterIdLst>
  <p:notesMasterIdLst>
    <p:notesMasterId r:id="rId29"/>
  </p:notesMasterIdLst>
  <p:sldIdLst>
    <p:sldId id="256" r:id="rId8"/>
    <p:sldId id="259" r:id="rId9"/>
    <p:sldId id="285" r:id="rId10"/>
    <p:sldId id="322" r:id="rId11"/>
    <p:sldId id="289" r:id="rId12"/>
    <p:sldId id="288" r:id="rId13"/>
    <p:sldId id="282" r:id="rId14"/>
    <p:sldId id="323" r:id="rId15"/>
    <p:sldId id="261" r:id="rId16"/>
    <p:sldId id="325" r:id="rId17"/>
    <p:sldId id="262" r:id="rId18"/>
    <p:sldId id="269" r:id="rId19"/>
    <p:sldId id="273" r:id="rId20"/>
    <p:sldId id="283" r:id="rId21"/>
    <p:sldId id="264" r:id="rId22"/>
    <p:sldId id="284" r:id="rId23"/>
    <p:sldId id="263" r:id="rId24"/>
    <p:sldId id="276" r:id="rId25"/>
    <p:sldId id="279" r:id="rId26"/>
    <p:sldId id="281" r:id="rId27"/>
    <p:sldId id="287" r:id="rId2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ндрій Цимбалюк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8DE12A-504C-4216-9929-0BB9A6AA8AC3}" v="22" dt="2021-03-11T17:00:49.944"/>
    <p1510:client id="{8EDBAAA4-B4F5-3FAE-1CA2-8321FE3E5BAD}" v="470" dt="2021-03-12T12:07:24.051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84758" autoAdjust="0"/>
  </p:normalViewPr>
  <p:slideViewPr>
    <p:cSldViewPr snapToGrid="0">
      <p:cViewPr varScale="1">
        <p:scale>
          <a:sx n="61" d="100"/>
          <a:sy n="61" d="100"/>
        </p:scale>
        <p:origin x="109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isoffi\Desktop\Libreria%20PRESENTAZIONI\Presentazioni%20dal%202010\Presentazioni-14\Fasci%20PTA%2025%20Dicembre%20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ymbaliuk\Desktop\Bias%20system\Cryostat%20measurements\MB%207-1\&#1087;&#1082;&#1092;&#1079;&#1088;%20&#1089;&#1097;&#1100;&#1079;&#1092;&#1082;&#1096;&#1099;&#1097;&#1090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ymbaliuk\Desktop\Bias%20system\Main%20documentation\general%20results%20QWR%20system%20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Tsymbaliuk\Desktop\Bias%20system\Cryostat%20measurements\Cavity%20Q%20comparis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31332133593657"/>
          <c:y val="4.7528746744470107E-2"/>
          <c:w val="0.80763439042786023"/>
          <c:h val="0.73871677697507609"/>
        </c:manualLayout>
      </c:layout>
      <c:scatterChart>
        <c:scatterStyle val="lineMarker"/>
        <c:varyColors val="0"/>
        <c:ser>
          <c:idx val="0"/>
          <c:order val="0"/>
          <c:tx>
            <c:strRef>
              <c:f>Foglio1!$D$1</c:f>
              <c:strCache>
                <c:ptCount val="1"/>
                <c:pt idx="0">
                  <c:v>At present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diamond"/>
            <c:size val="12"/>
            <c:spPr>
              <a:solidFill>
                <a:schemeClr val="accent1">
                  <a:lumMod val="20000"/>
                  <a:lumOff val="80000"/>
                </a:schemeClr>
              </a:solidFill>
              <a:effectLst/>
            </c:spPr>
          </c:marker>
          <c:trendline>
            <c:spPr>
              <a:ln w="15875">
                <a:prstDash val="lgDash"/>
              </a:ln>
            </c:spPr>
            <c:trendlineType val="poly"/>
            <c:order val="3"/>
            <c:dispRSqr val="0"/>
            <c:dispEq val="0"/>
          </c:trendline>
          <c:xVal>
            <c:numRef>
              <c:f>Foglio1!$C$2:$C$22</c:f>
              <c:numCache>
                <c:formatCode>#,#00</c:formatCode>
                <c:ptCount val="21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4</c:v>
                </c:pt>
                <c:pt idx="4">
                  <c:v>2.6666666666666665</c:v>
                </c:pt>
                <c:pt idx="5">
                  <c:v>4</c:v>
                </c:pt>
                <c:pt idx="6">
                  <c:v>4.3636363636363633</c:v>
                </c:pt>
                <c:pt idx="7">
                  <c:v>4.4615384615384617</c:v>
                </c:pt>
                <c:pt idx="8">
                  <c:v>3.7647058823529411</c:v>
                </c:pt>
                <c:pt idx="9">
                  <c:v>4.0625</c:v>
                </c:pt>
                <c:pt idx="10">
                  <c:v>4.3529411764705879</c:v>
                </c:pt>
                <c:pt idx="11">
                  <c:v>4.8235294117647056</c:v>
                </c:pt>
                <c:pt idx="12">
                  <c:v>5.6</c:v>
                </c:pt>
                <c:pt idx="13">
                  <c:v>6.4285714285714288</c:v>
                </c:pt>
                <c:pt idx="14">
                  <c:v>4.3809523809523814</c:v>
                </c:pt>
                <c:pt idx="15">
                  <c:v>5.8125</c:v>
                </c:pt>
                <c:pt idx="16">
                  <c:v>8.3333333333333339</c:v>
                </c:pt>
                <c:pt idx="17">
                  <c:v>5.7142857142857144</c:v>
                </c:pt>
                <c:pt idx="18">
                  <c:v>5.0769230769230766</c:v>
                </c:pt>
                <c:pt idx="19">
                  <c:v>5.8461538461538458</c:v>
                </c:pt>
                <c:pt idx="20">
                  <c:v>6.5666666666666664</c:v>
                </c:pt>
              </c:numCache>
            </c:numRef>
          </c:xVal>
          <c:yVal>
            <c:numRef>
              <c:f>Foglio1!$D$2:$D$22</c:f>
              <c:numCache>
                <c:formatCode>General</c:formatCode>
                <c:ptCount val="21"/>
                <c:pt idx="0">
                  <c:v>22.7</c:v>
                </c:pt>
                <c:pt idx="1">
                  <c:v>16.8</c:v>
                </c:pt>
                <c:pt idx="2">
                  <c:v>22.4</c:v>
                </c:pt>
                <c:pt idx="3">
                  <c:v>11.6</c:v>
                </c:pt>
                <c:pt idx="4">
                  <c:v>17.399999999999999</c:v>
                </c:pt>
                <c:pt idx="5">
                  <c:v>11.6</c:v>
                </c:pt>
                <c:pt idx="6">
                  <c:v>11.9</c:v>
                </c:pt>
                <c:pt idx="7">
                  <c:v>10.9</c:v>
                </c:pt>
                <c:pt idx="8">
                  <c:v>12.3</c:v>
                </c:pt>
                <c:pt idx="9">
                  <c:v>13.2</c:v>
                </c:pt>
                <c:pt idx="10">
                  <c:v>12.4</c:v>
                </c:pt>
                <c:pt idx="11">
                  <c:v>11.3</c:v>
                </c:pt>
                <c:pt idx="12">
                  <c:v>8.6999999999999993</c:v>
                </c:pt>
                <c:pt idx="13">
                  <c:v>8.8000000000000007</c:v>
                </c:pt>
                <c:pt idx="14">
                  <c:v>9.9</c:v>
                </c:pt>
                <c:pt idx="15">
                  <c:v>8.4</c:v>
                </c:pt>
                <c:pt idx="16">
                  <c:v>6.8</c:v>
                </c:pt>
                <c:pt idx="17">
                  <c:v>8.5</c:v>
                </c:pt>
                <c:pt idx="18">
                  <c:v>9.5</c:v>
                </c:pt>
                <c:pt idx="19">
                  <c:v>8.3000000000000007</c:v>
                </c:pt>
                <c:pt idx="20">
                  <c:v>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B70-4711-9BF9-E4CB006EB224}"/>
            </c:ext>
          </c:extLst>
        </c:ser>
        <c:ser>
          <c:idx val="1"/>
          <c:order val="1"/>
          <c:tx>
            <c:strRef>
              <c:f>Foglio1!$E$1</c:f>
              <c:strCache>
                <c:ptCount val="1"/>
                <c:pt idx="0">
                  <c:v>With ALPI in SPES configuration</c:v>
                </c:pt>
              </c:strCache>
            </c:strRef>
          </c:tx>
          <c:spPr>
            <a:ln w="47625">
              <a:noFill/>
            </a:ln>
            <a:effectLst>
              <a:glow>
                <a:schemeClr val="bg1">
                  <a:alpha val="40000"/>
                </a:schemeClr>
              </a:glow>
            </a:effectLst>
          </c:spPr>
          <c:marker>
            <c:spPr>
              <a:solidFill>
                <a:srgbClr val="92D050"/>
              </a:soli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>
                <a:glow>
                  <a:schemeClr val="bg1">
                    <a:alpha val="40000"/>
                  </a:schemeClr>
                </a:glow>
              </a:effectLst>
            </c:spPr>
          </c:marker>
          <c:trendline>
            <c:spPr>
              <a:ln w="15875">
                <a:prstDash val="lgDash"/>
              </a:ln>
            </c:spPr>
            <c:trendlineType val="poly"/>
            <c:order val="3"/>
            <c:dispRSqr val="0"/>
            <c:dispEq val="0"/>
          </c:trendline>
          <c:xVal>
            <c:numRef>
              <c:f>Foglio1!$C$2:$C$22</c:f>
              <c:numCache>
                <c:formatCode>#,#00</c:formatCode>
                <c:ptCount val="21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4</c:v>
                </c:pt>
                <c:pt idx="4">
                  <c:v>2.6666666666666665</c:v>
                </c:pt>
                <c:pt idx="5">
                  <c:v>4</c:v>
                </c:pt>
                <c:pt idx="6">
                  <c:v>4.3636363636363633</c:v>
                </c:pt>
                <c:pt idx="7">
                  <c:v>4.4615384615384617</c:v>
                </c:pt>
                <c:pt idx="8">
                  <c:v>3.7647058823529411</c:v>
                </c:pt>
                <c:pt idx="9">
                  <c:v>4.0625</c:v>
                </c:pt>
                <c:pt idx="10">
                  <c:v>4.3529411764705879</c:v>
                </c:pt>
                <c:pt idx="11">
                  <c:v>4.8235294117647056</c:v>
                </c:pt>
                <c:pt idx="12">
                  <c:v>5.6</c:v>
                </c:pt>
                <c:pt idx="13">
                  <c:v>6.4285714285714288</c:v>
                </c:pt>
                <c:pt idx="14">
                  <c:v>4.3809523809523814</c:v>
                </c:pt>
                <c:pt idx="15">
                  <c:v>5.8125</c:v>
                </c:pt>
                <c:pt idx="16">
                  <c:v>8.3333333333333339</c:v>
                </c:pt>
                <c:pt idx="17">
                  <c:v>5.7142857142857144</c:v>
                </c:pt>
                <c:pt idx="18">
                  <c:v>5.0769230769230766</c:v>
                </c:pt>
                <c:pt idx="19">
                  <c:v>5.8461538461538458</c:v>
                </c:pt>
                <c:pt idx="20">
                  <c:v>6.5666666666666664</c:v>
                </c:pt>
              </c:numCache>
            </c:numRef>
          </c:xVal>
          <c:yVal>
            <c:numRef>
              <c:f>Foglio1!$E$2:$E$22</c:f>
              <c:numCache>
                <c:formatCode>General</c:formatCode>
                <c:ptCount val="21"/>
                <c:pt idx="0">
                  <c:v>28.6</c:v>
                </c:pt>
                <c:pt idx="1">
                  <c:v>19.7</c:v>
                </c:pt>
                <c:pt idx="2">
                  <c:v>28.6</c:v>
                </c:pt>
                <c:pt idx="3">
                  <c:v>14.4</c:v>
                </c:pt>
                <c:pt idx="4">
                  <c:v>23.3</c:v>
                </c:pt>
                <c:pt idx="5">
                  <c:v>14.6</c:v>
                </c:pt>
                <c:pt idx="6">
                  <c:v>13.8</c:v>
                </c:pt>
                <c:pt idx="7">
                  <c:v>13.5</c:v>
                </c:pt>
                <c:pt idx="8">
                  <c:v>16.2</c:v>
                </c:pt>
                <c:pt idx="9">
                  <c:v>18.5</c:v>
                </c:pt>
                <c:pt idx="10">
                  <c:v>16.2</c:v>
                </c:pt>
                <c:pt idx="11">
                  <c:v>14.2</c:v>
                </c:pt>
                <c:pt idx="12">
                  <c:v>10.7</c:v>
                </c:pt>
                <c:pt idx="13">
                  <c:v>10.5</c:v>
                </c:pt>
                <c:pt idx="14">
                  <c:v>13.6</c:v>
                </c:pt>
                <c:pt idx="15">
                  <c:v>10.3</c:v>
                </c:pt>
                <c:pt idx="16">
                  <c:v>8.1999999999999993</c:v>
                </c:pt>
                <c:pt idx="17">
                  <c:v>10.5</c:v>
                </c:pt>
                <c:pt idx="18">
                  <c:v>11.7</c:v>
                </c:pt>
                <c:pt idx="19">
                  <c:v>10.3</c:v>
                </c:pt>
                <c:pt idx="20">
                  <c:v>9.3000000000000007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B70-4711-9BF9-E4CB006EB2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480640"/>
        <c:axId val="158498816"/>
      </c:scatterChart>
      <c:valAx>
        <c:axId val="158480640"/>
        <c:scaling>
          <c:orientation val="minMax"/>
          <c:max val="9"/>
          <c:min val="2"/>
        </c:scaling>
        <c:delete val="0"/>
        <c:axPos val="b"/>
        <c:majorGridlines>
          <c:spPr>
            <a:ln>
              <a:prstDash val="dash"/>
            </a:ln>
          </c:spPr>
        </c:majorGridlines>
        <c:minorGridlines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</c:minorGridlines>
        <c:numFmt formatCode="#,#00" sourceLinked="1"/>
        <c:majorTickMark val="in"/>
        <c:minorTickMark val="in"/>
        <c:tickLblPos val="low"/>
        <c:txPr>
          <a:bodyPr/>
          <a:lstStyle/>
          <a:p>
            <a:pPr>
              <a:defRPr sz="1800"/>
            </a:pPr>
            <a:endParaRPr lang="ru-RU"/>
          </a:p>
        </c:txPr>
        <c:crossAx val="158498816"/>
        <c:crosses val="autoZero"/>
        <c:crossBetween val="midCat"/>
        <c:majorUnit val="1"/>
        <c:minorUnit val="0.5"/>
      </c:valAx>
      <c:valAx>
        <c:axId val="158498816"/>
        <c:scaling>
          <c:orientation val="minMax"/>
          <c:max val="30"/>
        </c:scaling>
        <c:delete val="0"/>
        <c:axPos val="l"/>
        <c:majorGridlines>
          <c:spPr>
            <a:ln>
              <a:prstDash val="dashDot"/>
            </a:ln>
          </c:spPr>
        </c:majorGridlines>
        <c:minorGridlines>
          <c:spPr>
            <a:ln>
              <a:prstDash val="dash"/>
            </a:ln>
          </c:spPr>
        </c:minorGridlines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58480640"/>
        <c:crosses val="autoZero"/>
        <c:crossBetween val="midCat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24950121136032966"/>
          <c:y val="0.10298116581581149"/>
          <c:w val="0.36639494363838437"/>
          <c:h val="9.8916289309990094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88824692566131"/>
          <c:y val="4.0107551712270206E-2"/>
          <c:w val="0.70042439855909866"/>
          <c:h val="0.82400389493101001"/>
        </c:manualLayout>
      </c:layout>
      <c:scatterChart>
        <c:scatterStyle val="lineMarker"/>
        <c:varyColors val="0"/>
        <c:ser>
          <c:idx val="1"/>
          <c:order val="0"/>
          <c:tx>
            <c:strRef>
              <c:f>Аркуш1!$K$12</c:f>
              <c:strCache>
                <c:ptCount val="1"/>
                <c:pt idx="0">
                  <c:v>1W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Аркуш1!$J$13:$J$27</c:f>
              <c:numCache>
                <c:formatCode>General</c:formatCode>
                <c:ptCount val="15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  <c:pt idx="13">
                  <c:v>7.5</c:v>
                </c:pt>
                <c:pt idx="14">
                  <c:v>8</c:v>
                </c:pt>
              </c:numCache>
            </c:numRef>
          </c:xVal>
          <c:yVal>
            <c:numRef>
              <c:f>Аркуш1!$K$13:$K$27</c:f>
              <c:numCache>
                <c:formatCode>General</c:formatCode>
                <c:ptCount val="15"/>
                <c:pt idx="0">
                  <c:v>65325115.249464326</c:v>
                </c:pt>
                <c:pt idx="1">
                  <c:v>146981509.31129473</c:v>
                </c:pt>
                <c:pt idx="2">
                  <c:v>261300460.9978573</c:v>
                </c:pt>
                <c:pt idx="3">
                  <c:v>408281970.30915207</c:v>
                </c:pt>
                <c:pt idx="4">
                  <c:v>587926037.24517894</c:v>
                </c:pt>
                <c:pt idx="5">
                  <c:v>800232661.80593801</c:v>
                </c:pt>
                <c:pt idx="6">
                  <c:v>1045201843.9914292</c:v>
                </c:pt>
                <c:pt idx="7">
                  <c:v>1322833583.8016527</c:v>
                </c:pt>
                <c:pt idx="8">
                  <c:v>1633127881.2366083</c:v>
                </c:pt>
                <c:pt idx="9">
                  <c:v>1976084736.2962959</c:v>
                </c:pt>
                <c:pt idx="10">
                  <c:v>2351704148.9807158</c:v>
                </c:pt>
                <c:pt idx="11">
                  <c:v>2759986119.2898679</c:v>
                </c:pt>
                <c:pt idx="12">
                  <c:v>3200930647.223752</c:v>
                </c:pt>
                <c:pt idx="13">
                  <c:v>3674537732.7823682</c:v>
                </c:pt>
                <c:pt idx="14">
                  <c:v>4180807375.9657168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937-4F66-9D23-A34920B7EF5A}"/>
            </c:ext>
          </c:extLst>
        </c:ser>
        <c:ser>
          <c:idx val="2"/>
          <c:order val="1"/>
          <c:tx>
            <c:strRef>
              <c:f>Аркуш1!$L$12</c:f>
              <c:strCache>
                <c:ptCount val="1"/>
                <c:pt idx="0">
                  <c:v>3W</c:v>
                </c:pt>
              </c:strCache>
            </c:strRef>
          </c:tx>
          <c:spPr>
            <a:ln w="19050">
              <a:solidFill>
                <a:schemeClr val="bg1">
                  <a:lumMod val="85000"/>
                </a:schemeClr>
              </a:solidFill>
              <a:prstDash val="sysDash"/>
            </a:ln>
          </c:spPr>
          <c:marker>
            <c:symbol val="none"/>
          </c:marker>
          <c:xVal>
            <c:numRef>
              <c:f>Аркуш1!$J$13:$J$27</c:f>
              <c:numCache>
                <c:formatCode>General</c:formatCode>
                <c:ptCount val="15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  <c:pt idx="13">
                  <c:v>7.5</c:v>
                </c:pt>
                <c:pt idx="14">
                  <c:v>8</c:v>
                </c:pt>
              </c:numCache>
            </c:numRef>
          </c:xVal>
          <c:yVal>
            <c:numRef>
              <c:f>Аркуш1!$L$13:$L$27</c:f>
              <c:numCache>
                <c:formatCode>0.00E+00</c:formatCode>
                <c:ptCount val="15"/>
                <c:pt idx="0">
                  <c:v>21775038.416488111</c:v>
                </c:pt>
                <c:pt idx="1">
                  <c:v>48993836.437098242</c:v>
                </c:pt>
                <c:pt idx="2">
                  <c:v>87100153.665952444</c:v>
                </c:pt>
                <c:pt idx="3">
                  <c:v>136093990.10305068</c:v>
                </c:pt>
                <c:pt idx="4">
                  <c:v>195975345.74839297</c:v>
                </c:pt>
                <c:pt idx="5">
                  <c:v>266744220.60197935</c:v>
                </c:pt>
                <c:pt idx="6">
                  <c:v>348400614.66380978</c:v>
                </c:pt>
                <c:pt idx="7">
                  <c:v>440944527.9338842</c:v>
                </c:pt>
                <c:pt idx="8">
                  <c:v>544375960.41220272</c:v>
                </c:pt>
                <c:pt idx="9">
                  <c:v>658694912.09876525</c:v>
                </c:pt>
                <c:pt idx="10">
                  <c:v>783901382.99357188</c:v>
                </c:pt>
                <c:pt idx="11">
                  <c:v>919995373.09662259</c:v>
                </c:pt>
                <c:pt idx="12">
                  <c:v>1066976882.4079174</c:v>
                </c:pt>
                <c:pt idx="13">
                  <c:v>1224845910.9274561</c:v>
                </c:pt>
                <c:pt idx="14">
                  <c:v>1393602458.6552391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937-4F66-9D23-A34920B7EF5A}"/>
            </c:ext>
          </c:extLst>
        </c:ser>
        <c:ser>
          <c:idx val="3"/>
          <c:order val="2"/>
          <c:tx>
            <c:strRef>
              <c:f>Аркуш1!$M$12</c:f>
              <c:strCache>
                <c:ptCount val="1"/>
                <c:pt idx="0">
                  <c:v>7W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Аркуш1!$J$13:$J$27</c:f>
              <c:numCache>
                <c:formatCode>General</c:formatCode>
                <c:ptCount val="15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  <c:pt idx="13">
                  <c:v>7.5</c:v>
                </c:pt>
                <c:pt idx="14">
                  <c:v>8</c:v>
                </c:pt>
              </c:numCache>
            </c:numRef>
          </c:xVal>
          <c:yVal>
            <c:numRef>
              <c:f>Аркуш1!$M$13:$M$27</c:f>
              <c:numCache>
                <c:formatCode>0.00E+00</c:formatCode>
                <c:ptCount val="15"/>
                <c:pt idx="0">
                  <c:v>9332159.3213520478</c:v>
                </c:pt>
                <c:pt idx="1">
                  <c:v>20997358.473042108</c:v>
                </c:pt>
                <c:pt idx="2">
                  <c:v>37328637.285408191</c:v>
                </c:pt>
                <c:pt idx="3">
                  <c:v>58325995.758450292</c:v>
                </c:pt>
                <c:pt idx="4">
                  <c:v>83989433.892168432</c:v>
                </c:pt>
                <c:pt idx="5">
                  <c:v>114318951.68656258</c:v>
                </c:pt>
                <c:pt idx="6">
                  <c:v>149314549.14163277</c:v>
                </c:pt>
                <c:pt idx="7">
                  <c:v>188976226.25737894</c:v>
                </c:pt>
                <c:pt idx="8">
                  <c:v>233303983.03380117</c:v>
                </c:pt>
                <c:pt idx="9">
                  <c:v>282297819.4708994</c:v>
                </c:pt>
                <c:pt idx="10">
                  <c:v>335957735.56867373</c:v>
                </c:pt>
                <c:pt idx="11">
                  <c:v>394283731.32712394</c:v>
                </c:pt>
                <c:pt idx="12">
                  <c:v>457275806.74625033</c:v>
                </c:pt>
                <c:pt idx="13">
                  <c:v>524933961.82605261</c:v>
                </c:pt>
                <c:pt idx="14">
                  <c:v>597258196.56653106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937-4F66-9D23-A34920B7EF5A}"/>
            </c:ext>
          </c:extLst>
        </c:ser>
        <c:ser>
          <c:idx val="4"/>
          <c:order val="3"/>
          <c:tx>
            <c:strRef>
              <c:f>Аркуш1!$N$12</c:f>
              <c:strCache>
                <c:ptCount val="1"/>
                <c:pt idx="0">
                  <c:v>15W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  <a:prstDash val="dashDot"/>
            </a:ln>
          </c:spPr>
          <c:marker>
            <c:symbol val="none"/>
          </c:marker>
          <c:xVal>
            <c:numRef>
              <c:f>Аркуш1!$J$13:$J$27</c:f>
              <c:numCache>
                <c:formatCode>General</c:formatCode>
                <c:ptCount val="15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  <c:pt idx="13">
                  <c:v>7.5</c:v>
                </c:pt>
                <c:pt idx="14">
                  <c:v>8</c:v>
                </c:pt>
              </c:numCache>
            </c:numRef>
          </c:xVal>
          <c:yVal>
            <c:numRef>
              <c:f>Аркуш1!$N$13:$N$27</c:f>
              <c:numCache>
                <c:formatCode>General</c:formatCode>
                <c:ptCount val="15"/>
                <c:pt idx="0">
                  <c:v>4355007.683297622</c:v>
                </c:pt>
                <c:pt idx="1">
                  <c:v>9798767.2874196488</c:v>
                </c:pt>
                <c:pt idx="2">
                  <c:v>17420030.733190488</c:v>
                </c:pt>
                <c:pt idx="3">
                  <c:v>27218798.020610135</c:v>
                </c:pt>
                <c:pt idx="4">
                  <c:v>39195069.149678595</c:v>
                </c:pt>
                <c:pt idx="5">
                  <c:v>53348844.120395869</c:v>
                </c:pt>
                <c:pt idx="6">
                  <c:v>69680122.932761952</c:v>
                </c:pt>
                <c:pt idx="7">
                  <c:v>88188905.586776838</c:v>
                </c:pt>
                <c:pt idx="8">
                  <c:v>108875192.08244054</c:v>
                </c:pt>
                <c:pt idx="9">
                  <c:v>131738982.41975306</c:v>
                </c:pt>
                <c:pt idx="10">
                  <c:v>156780276.59871438</c:v>
                </c:pt>
                <c:pt idx="11">
                  <c:v>183999074.61932454</c:v>
                </c:pt>
                <c:pt idx="12">
                  <c:v>213395376.48158348</c:v>
                </c:pt>
                <c:pt idx="13">
                  <c:v>244969182.1854912</c:v>
                </c:pt>
                <c:pt idx="14">
                  <c:v>278720491.73104781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937-4F66-9D23-A34920B7EF5A}"/>
            </c:ext>
          </c:extLst>
        </c:ser>
        <c:ser>
          <c:idx val="5"/>
          <c:order val="4"/>
          <c:tx>
            <c:strRef>
              <c:f>Аркуш1!$O$12</c:f>
              <c:strCache>
                <c:ptCount val="1"/>
                <c:pt idx="0">
                  <c:v>30W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  <a:prstDash val="lgDash"/>
            </a:ln>
          </c:spPr>
          <c:marker>
            <c:symbol val="none"/>
          </c:marker>
          <c:xVal>
            <c:numRef>
              <c:f>Аркуш1!$J$13:$J$27</c:f>
              <c:numCache>
                <c:formatCode>General</c:formatCode>
                <c:ptCount val="15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  <c:pt idx="13">
                  <c:v>7.5</c:v>
                </c:pt>
                <c:pt idx="14">
                  <c:v>8</c:v>
                </c:pt>
              </c:numCache>
            </c:numRef>
          </c:xVal>
          <c:yVal>
            <c:numRef>
              <c:f>Аркуш1!$O$13:$O$27</c:f>
              <c:numCache>
                <c:formatCode>General</c:formatCode>
                <c:ptCount val="15"/>
                <c:pt idx="0">
                  <c:v>2177503.841648811</c:v>
                </c:pt>
                <c:pt idx="1">
                  <c:v>4899383.6437098244</c:v>
                </c:pt>
                <c:pt idx="2">
                  <c:v>8710015.366595244</c:v>
                </c:pt>
                <c:pt idx="3">
                  <c:v>13609399.010305068</c:v>
                </c:pt>
                <c:pt idx="4">
                  <c:v>19597534.574839298</c:v>
                </c:pt>
                <c:pt idx="5">
                  <c:v>26674422.060197935</c:v>
                </c:pt>
                <c:pt idx="6">
                  <c:v>34840061.466380976</c:v>
                </c:pt>
                <c:pt idx="7">
                  <c:v>44094452.793388419</c:v>
                </c:pt>
                <c:pt idx="8">
                  <c:v>54437596.04122027</c:v>
                </c:pt>
                <c:pt idx="9">
                  <c:v>65869491.20987653</c:v>
                </c:pt>
                <c:pt idx="10">
                  <c:v>78390138.299357191</c:v>
                </c:pt>
                <c:pt idx="11">
                  <c:v>91999537.309662268</c:v>
                </c:pt>
                <c:pt idx="12">
                  <c:v>106697688.24079174</c:v>
                </c:pt>
                <c:pt idx="13">
                  <c:v>122484591.0927456</c:v>
                </c:pt>
                <c:pt idx="14">
                  <c:v>139360245.8655239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937-4F66-9D23-A34920B7EF5A}"/>
            </c:ext>
          </c:extLst>
        </c:ser>
        <c:ser>
          <c:idx val="0"/>
          <c:order val="5"/>
          <c:tx>
            <c:v>FC 44 (1999)</c:v>
          </c:tx>
          <c:spPr>
            <a:ln w="19050">
              <a:noFill/>
            </a:ln>
          </c:spPr>
          <c:marker>
            <c:symbol val="diamond"/>
            <c:size val="9"/>
          </c:marker>
          <c:xVal>
            <c:numRef>
              <c:f>Аркуш1!$A$4:$A$29</c:f>
              <c:numCache>
                <c:formatCode>General</c:formatCode>
                <c:ptCount val="26"/>
                <c:pt idx="0">
                  <c:v>0.20418900000000001</c:v>
                </c:pt>
                <c:pt idx="1">
                  <c:v>0.28773599999999999</c:v>
                </c:pt>
                <c:pt idx="2">
                  <c:v>0.36104000000000003</c:v>
                </c:pt>
                <c:pt idx="3">
                  <c:v>0.56063300000000005</c:v>
                </c:pt>
                <c:pt idx="4">
                  <c:v>0.70270200000000005</c:v>
                </c:pt>
                <c:pt idx="5">
                  <c:v>0.85551100000000002</c:v>
                </c:pt>
                <c:pt idx="6">
                  <c:v>1.0327900000000001</c:v>
                </c:pt>
                <c:pt idx="7">
                  <c:v>1.2612300000000001</c:v>
                </c:pt>
                <c:pt idx="8">
                  <c:v>1.43065</c:v>
                </c:pt>
                <c:pt idx="9">
                  <c:v>1.67049</c:v>
                </c:pt>
                <c:pt idx="10">
                  <c:v>1.7434700000000001</c:v>
                </c:pt>
                <c:pt idx="11">
                  <c:v>2.0688499999999999</c:v>
                </c:pt>
                <c:pt idx="12">
                  <c:v>2.2843900000000001</c:v>
                </c:pt>
                <c:pt idx="13">
                  <c:v>2.54671</c:v>
                </c:pt>
                <c:pt idx="14">
                  <c:v>2.8997799999999998</c:v>
                </c:pt>
                <c:pt idx="15">
                  <c:v>3.2521800000000001</c:v>
                </c:pt>
                <c:pt idx="16">
                  <c:v>3.5408599999999999</c:v>
                </c:pt>
                <c:pt idx="17">
                  <c:v>3.7961499999999999</c:v>
                </c:pt>
                <c:pt idx="18" formatCode="0.00">
                  <c:v>3.9411</c:v>
                </c:pt>
                <c:pt idx="19">
                  <c:v>4.12059</c:v>
                </c:pt>
                <c:pt idx="20">
                  <c:v>4.2692600000000001</c:v>
                </c:pt>
                <c:pt idx="21">
                  <c:v>4.3260300000000003</c:v>
                </c:pt>
                <c:pt idx="22">
                  <c:v>4.3487400000000003</c:v>
                </c:pt>
                <c:pt idx="23">
                  <c:v>4.4793200000000004</c:v>
                </c:pt>
                <c:pt idx="24">
                  <c:v>4.5531199999999998</c:v>
                </c:pt>
                <c:pt idx="25">
                  <c:v>4.72912</c:v>
                </c:pt>
              </c:numCache>
            </c:numRef>
          </c:xVal>
          <c:yVal>
            <c:numRef>
              <c:f>Аркуш1!$B$4:$B$29</c:f>
              <c:numCache>
                <c:formatCode>0.00E+00</c:formatCode>
                <c:ptCount val="26"/>
                <c:pt idx="0">
                  <c:v>213183400</c:v>
                </c:pt>
                <c:pt idx="1">
                  <c:v>201335900</c:v>
                </c:pt>
                <c:pt idx="2">
                  <c:v>196308700</c:v>
                </c:pt>
                <c:pt idx="3">
                  <c:v>195838100</c:v>
                </c:pt>
                <c:pt idx="4">
                  <c:v>192590500</c:v>
                </c:pt>
                <c:pt idx="5">
                  <c:v>185434100</c:v>
                </c:pt>
                <c:pt idx="6">
                  <c:v>187928700</c:v>
                </c:pt>
                <c:pt idx="7">
                  <c:v>189331800</c:v>
                </c:pt>
                <c:pt idx="8">
                  <c:v>179223600</c:v>
                </c:pt>
                <c:pt idx="9">
                  <c:v>180599800</c:v>
                </c:pt>
                <c:pt idx="10">
                  <c:v>173631700</c:v>
                </c:pt>
                <c:pt idx="11">
                  <c:v>174806200</c:v>
                </c:pt>
                <c:pt idx="12">
                  <c:v>167501900</c:v>
                </c:pt>
                <c:pt idx="13">
                  <c:v>166883400</c:v>
                </c:pt>
                <c:pt idx="14">
                  <c:v>163138300</c:v>
                </c:pt>
                <c:pt idx="15">
                  <c:v>155511300</c:v>
                </c:pt>
                <c:pt idx="16">
                  <c:v>142209300</c:v>
                </c:pt>
                <c:pt idx="17">
                  <c:v>133840300</c:v>
                </c:pt>
                <c:pt idx="18">
                  <c:v>114081100</c:v>
                </c:pt>
                <c:pt idx="19">
                  <c:v>96182140</c:v>
                </c:pt>
                <c:pt idx="20">
                  <c:v>87431980</c:v>
                </c:pt>
                <c:pt idx="21">
                  <c:v>80998300</c:v>
                </c:pt>
                <c:pt idx="22">
                  <c:v>70970290</c:v>
                </c:pt>
                <c:pt idx="23">
                  <c:v>74900100</c:v>
                </c:pt>
                <c:pt idx="24">
                  <c:v>70718130</c:v>
                </c:pt>
                <c:pt idx="25">
                  <c:v>50501000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937-4F66-9D23-A34920B7EF5A}"/>
            </c:ext>
          </c:extLst>
        </c:ser>
        <c:ser>
          <c:idx val="6"/>
          <c:order val="6"/>
          <c:tx>
            <c:v>FC 44 (2021)</c:v>
          </c:tx>
          <c:spPr>
            <a:ln w="19050">
              <a:noFill/>
            </a:ln>
          </c:spPr>
          <c:marker>
            <c:symbol val="triangle"/>
            <c:size val="8"/>
            <c:spPr>
              <a:solidFill>
                <a:srgbClr val="92D050"/>
              </a:solidFill>
              <a:ln>
                <a:solidFill>
                  <a:schemeClr val="accent6">
                    <a:alpha val="99000"/>
                  </a:schemeClr>
                </a:solidFill>
              </a:ln>
            </c:spPr>
          </c:marker>
          <c:xVal>
            <c:numRef>
              <c:f>Аркуш1!$D$4:$D$95</c:f>
              <c:numCache>
                <c:formatCode>0.00E+00</c:formatCode>
                <c:ptCount val="92"/>
                <c:pt idx="1">
                  <c:v>1.3340000000000001</c:v>
                </c:pt>
                <c:pt idx="2">
                  <c:v>1.3939999999999999</c:v>
                </c:pt>
                <c:pt idx="3">
                  <c:v>1.484</c:v>
                </c:pt>
                <c:pt idx="4">
                  <c:v>1.5469999999999999</c:v>
                </c:pt>
                <c:pt idx="5">
                  <c:v>1.5820000000000001</c:v>
                </c:pt>
                <c:pt idx="6">
                  <c:v>5.0299999999999997E-2</c:v>
                </c:pt>
                <c:pt idx="10">
                  <c:v>0.47399999999999998</c:v>
                </c:pt>
                <c:pt idx="11">
                  <c:v>0.70450000000000002</c:v>
                </c:pt>
                <c:pt idx="12">
                  <c:v>0.95140000000000002</c:v>
                </c:pt>
                <c:pt idx="17">
                  <c:v>4.4800000000000004</c:v>
                </c:pt>
                <c:pt idx="18">
                  <c:v>4.3680000000000003</c:v>
                </c:pt>
                <c:pt idx="19">
                  <c:v>4.2859999999999996</c:v>
                </c:pt>
                <c:pt idx="20">
                  <c:v>4.2030000000000003</c:v>
                </c:pt>
                <c:pt idx="21">
                  <c:v>4.1130000000000004</c:v>
                </c:pt>
                <c:pt idx="22">
                  <c:v>4.0179999999999998</c:v>
                </c:pt>
                <c:pt idx="23">
                  <c:v>3.9060000000000001</c:v>
                </c:pt>
                <c:pt idx="24">
                  <c:v>3.7919999999999998</c:v>
                </c:pt>
                <c:pt idx="25">
                  <c:v>3.681</c:v>
                </c:pt>
                <c:pt idx="26">
                  <c:v>3.556</c:v>
                </c:pt>
                <c:pt idx="27">
                  <c:v>3.4969999999999999</c:v>
                </c:pt>
                <c:pt idx="28">
                  <c:v>3.4340000000000002</c:v>
                </c:pt>
                <c:pt idx="29">
                  <c:v>3.4</c:v>
                </c:pt>
                <c:pt idx="30">
                  <c:v>3.2309999999999999</c:v>
                </c:pt>
                <c:pt idx="31">
                  <c:v>3.117</c:v>
                </c:pt>
                <c:pt idx="32">
                  <c:v>3.0089999999999999</c:v>
                </c:pt>
                <c:pt idx="33">
                  <c:v>2.9</c:v>
                </c:pt>
                <c:pt idx="34">
                  <c:v>2.7839999999999998</c:v>
                </c:pt>
                <c:pt idx="35">
                  <c:v>2.6509999999999998</c:v>
                </c:pt>
                <c:pt idx="36">
                  <c:v>2.56</c:v>
                </c:pt>
                <c:pt idx="37">
                  <c:v>2.4750000000000001</c:v>
                </c:pt>
                <c:pt idx="38">
                  <c:v>2.4089999999999998</c:v>
                </c:pt>
                <c:pt idx="39">
                  <c:v>2.355</c:v>
                </c:pt>
                <c:pt idx="40">
                  <c:v>2.298</c:v>
                </c:pt>
                <c:pt idx="41">
                  <c:v>2.25</c:v>
                </c:pt>
                <c:pt idx="42">
                  <c:v>2.1509999999999998</c:v>
                </c:pt>
                <c:pt idx="43">
                  <c:v>2.036</c:v>
                </c:pt>
                <c:pt idx="44">
                  <c:v>1.92</c:v>
                </c:pt>
                <c:pt idx="45">
                  <c:v>1.8140000000000001</c:v>
                </c:pt>
                <c:pt idx="46">
                  <c:v>1.734</c:v>
                </c:pt>
                <c:pt idx="47">
                  <c:v>1.6679999999999999</c:v>
                </c:pt>
                <c:pt idx="48">
                  <c:v>1.9690000000000001</c:v>
                </c:pt>
                <c:pt idx="49">
                  <c:v>2.1019999999999999</c:v>
                </c:pt>
                <c:pt idx="50">
                  <c:v>2.7130000000000001</c:v>
                </c:pt>
                <c:pt idx="51">
                  <c:v>2.8410000000000002</c:v>
                </c:pt>
                <c:pt idx="63">
                  <c:v>4.0620000000000003</c:v>
                </c:pt>
                <c:pt idx="64">
                  <c:v>4.2409999999999997</c:v>
                </c:pt>
                <c:pt idx="65">
                  <c:v>4.319</c:v>
                </c:pt>
                <c:pt idx="66">
                  <c:v>4.4219999999999997</c:v>
                </c:pt>
                <c:pt idx="67">
                  <c:v>4.5279999999999996</c:v>
                </c:pt>
                <c:pt idx="68">
                  <c:v>4.5430000000000001</c:v>
                </c:pt>
                <c:pt idx="69">
                  <c:v>4.6449999999999996</c:v>
                </c:pt>
                <c:pt idx="70">
                  <c:v>1.2230000000000001</c:v>
                </c:pt>
                <c:pt idx="71">
                  <c:v>1.1479999999999999</c:v>
                </c:pt>
                <c:pt idx="72">
                  <c:v>1.032</c:v>
                </c:pt>
                <c:pt idx="73">
                  <c:v>0.97009999999999996</c:v>
                </c:pt>
                <c:pt idx="74">
                  <c:v>0.85109999999999997</c:v>
                </c:pt>
                <c:pt idx="75">
                  <c:v>0.76249999999999996</c:v>
                </c:pt>
                <c:pt idx="76">
                  <c:v>0.66069999999999995</c:v>
                </c:pt>
                <c:pt idx="77">
                  <c:v>0.60770000000000002</c:v>
                </c:pt>
                <c:pt idx="78">
                  <c:v>0.55800000000000005</c:v>
                </c:pt>
                <c:pt idx="79">
                  <c:v>0.5232</c:v>
                </c:pt>
                <c:pt idx="80">
                  <c:v>0.47089999999999999</c:v>
                </c:pt>
                <c:pt idx="81">
                  <c:v>0.4496</c:v>
                </c:pt>
              </c:numCache>
            </c:numRef>
          </c:xVal>
          <c:yVal>
            <c:numRef>
              <c:f>Аркуш1!$E$4:$E$95</c:f>
              <c:numCache>
                <c:formatCode>0.00E+00</c:formatCode>
                <c:ptCount val="92"/>
                <c:pt idx="1">
                  <c:v>200900000</c:v>
                </c:pt>
                <c:pt idx="2">
                  <c:v>200500000</c:v>
                </c:pt>
                <c:pt idx="3">
                  <c:v>205800000</c:v>
                </c:pt>
                <c:pt idx="4">
                  <c:v>201000000</c:v>
                </c:pt>
                <c:pt idx="5">
                  <c:v>194600000</c:v>
                </c:pt>
                <c:pt idx="6">
                  <c:v>2093000</c:v>
                </c:pt>
                <c:pt idx="10">
                  <c:v>201200000</c:v>
                </c:pt>
                <c:pt idx="11">
                  <c:v>202800000</c:v>
                </c:pt>
                <c:pt idx="12">
                  <c:v>202900000</c:v>
                </c:pt>
                <c:pt idx="17">
                  <c:v>109100000</c:v>
                </c:pt>
                <c:pt idx="18">
                  <c:v>114800000</c:v>
                </c:pt>
                <c:pt idx="19">
                  <c:v>120100000</c:v>
                </c:pt>
                <c:pt idx="20">
                  <c:v>125700000</c:v>
                </c:pt>
                <c:pt idx="21">
                  <c:v>130800000</c:v>
                </c:pt>
                <c:pt idx="22">
                  <c:v>137300000</c:v>
                </c:pt>
                <c:pt idx="23">
                  <c:v>142200000</c:v>
                </c:pt>
                <c:pt idx="24">
                  <c:v>148000000</c:v>
                </c:pt>
                <c:pt idx="25">
                  <c:v>152500000</c:v>
                </c:pt>
                <c:pt idx="26">
                  <c:v>157600000</c:v>
                </c:pt>
                <c:pt idx="27">
                  <c:v>159800000</c:v>
                </c:pt>
                <c:pt idx="28">
                  <c:v>161600000</c:v>
                </c:pt>
                <c:pt idx="29">
                  <c:v>163600000</c:v>
                </c:pt>
                <c:pt idx="30">
                  <c:v>168100000</c:v>
                </c:pt>
                <c:pt idx="31">
                  <c:v>171600000</c:v>
                </c:pt>
                <c:pt idx="32">
                  <c:v>174100000</c:v>
                </c:pt>
                <c:pt idx="33">
                  <c:v>172000000</c:v>
                </c:pt>
                <c:pt idx="34">
                  <c:v>174000000</c:v>
                </c:pt>
                <c:pt idx="35">
                  <c:v>176000000</c:v>
                </c:pt>
                <c:pt idx="36">
                  <c:v>177500000</c:v>
                </c:pt>
                <c:pt idx="37">
                  <c:v>178700000</c:v>
                </c:pt>
                <c:pt idx="38">
                  <c:v>179900000</c:v>
                </c:pt>
                <c:pt idx="39">
                  <c:v>180600000</c:v>
                </c:pt>
                <c:pt idx="40">
                  <c:v>181100000</c:v>
                </c:pt>
                <c:pt idx="41">
                  <c:v>184900000</c:v>
                </c:pt>
                <c:pt idx="42">
                  <c:v>186600000</c:v>
                </c:pt>
                <c:pt idx="43">
                  <c:v>188700000</c:v>
                </c:pt>
                <c:pt idx="44">
                  <c:v>190800000</c:v>
                </c:pt>
                <c:pt idx="45">
                  <c:v>193200000</c:v>
                </c:pt>
                <c:pt idx="46">
                  <c:v>194500000</c:v>
                </c:pt>
                <c:pt idx="47">
                  <c:v>202900000</c:v>
                </c:pt>
                <c:pt idx="48">
                  <c:v>197000000</c:v>
                </c:pt>
                <c:pt idx="49">
                  <c:v>194600000</c:v>
                </c:pt>
                <c:pt idx="50">
                  <c:v>183400000</c:v>
                </c:pt>
                <c:pt idx="51">
                  <c:v>175900000</c:v>
                </c:pt>
                <c:pt idx="63">
                  <c:v>126300000</c:v>
                </c:pt>
                <c:pt idx="64">
                  <c:v>122900000</c:v>
                </c:pt>
                <c:pt idx="65">
                  <c:v>116900000</c:v>
                </c:pt>
                <c:pt idx="66">
                  <c:v>110300000</c:v>
                </c:pt>
                <c:pt idx="67">
                  <c:v>105600000</c:v>
                </c:pt>
                <c:pt idx="68">
                  <c:v>99070000</c:v>
                </c:pt>
                <c:pt idx="69">
                  <c:v>96660000</c:v>
                </c:pt>
                <c:pt idx="70">
                  <c:v>191000000</c:v>
                </c:pt>
                <c:pt idx="71">
                  <c:v>192800000</c:v>
                </c:pt>
                <c:pt idx="72">
                  <c:v>195300000</c:v>
                </c:pt>
                <c:pt idx="73">
                  <c:v>196400000</c:v>
                </c:pt>
                <c:pt idx="74">
                  <c:v>182700000</c:v>
                </c:pt>
                <c:pt idx="75">
                  <c:v>183900000</c:v>
                </c:pt>
                <c:pt idx="76">
                  <c:v>175100000</c:v>
                </c:pt>
                <c:pt idx="77">
                  <c:v>177400000</c:v>
                </c:pt>
                <c:pt idx="78">
                  <c:v>177900000</c:v>
                </c:pt>
                <c:pt idx="79">
                  <c:v>180800000</c:v>
                </c:pt>
                <c:pt idx="80">
                  <c:v>196300000</c:v>
                </c:pt>
                <c:pt idx="81">
                  <c:v>197700000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4937-4F66-9D23-A34920B7E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068840"/>
        <c:axId val="72385810"/>
      </c:scatterChart>
      <c:valAx>
        <c:axId val="38068840"/>
        <c:scaling>
          <c:orientation val="minMax"/>
          <c:max val="5"/>
          <c:min val="0"/>
        </c:scaling>
        <c:delete val="0"/>
        <c:axPos val="b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 rot="0"/>
              <a:lstStyle/>
              <a:p>
                <a:pPr>
                  <a:defRPr sz="1400" b="1" strike="noStrike" spc="-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it-IT" sz="1400" b="1" strike="noStrike" spc="-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Eacc [MV/m]</a:t>
                </a:r>
              </a:p>
            </c:rich>
          </c:tx>
          <c:layout>
            <c:manualLayout>
              <c:xMode val="edge"/>
              <c:yMode val="edge"/>
              <c:x val="0.42644107403105674"/>
              <c:y val="0.9441949695934414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 b="0" strike="noStrike" spc="-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2385810"/>
        <c:crossesAt val="0"/>
        <c:crossBetween val="midCat"/>
      </c:valAx>
      <c:valAx>
        <c:axId val="72385810"/>
        <c:scaling>
          <c:logBase val="10"/>
          <c:orientation val="minMax"/>
          <c:max val="1000000000"/>
          <c:min val="10000000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minorGridlines>
          <c:spPr>
            <a:ln>
              <a:solidFill>
                <a:srgbClr val="DDDDDD"/>
              </a:solidFill>
            </a:ln>
          </c:spPr>
        </c:minorGridlines>
        <c:title>
          <c:tx>
            <c:rich>
              <a:bodyPr rot="-5400000"/>
              <a:lstStyle/>
              <a:p>
                <a:pPr>
                  <a:defRPr sz="1600" b="1" strike="noStrike" spc="-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it-IT" sz="1600" b="1" strike="noStrike" spc="-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</c:rich>
          </c:tx>
          <c:layout>
            <c:manualLayout>
              <c:xMode val="edge"/>
              <c:yMode val="edge"/>
              <c:x val="1.3879175575683122E-2"/>
              <c:y val="0.42681667566786918"/>
            </c:manualLayout>
          </c:layout>
          <c:overlay val="0"/>
          <c:spPr>
            <a:noFill/>
            <a:ln>
              <a:noFill/>
            </a:ln>
          </c:spPr>
        </c:title>
        <c:numFmt formatCode="0E+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 b="0" strike="noStrike" spc="-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8068840"/>
        <c:crossesAt val="0"/>
        <c:crossBetween val="midCat"/>
      </c:valAx>
      <c:spPr>
        <a:noFill/>
        <a:ln>
          <a:solidFill>
            <a:srgbClr val="B3B3B3"/>
          </a:solidFill>
        </a:ln>
      </c:spPr>
    </c:plotArea>
    <c:legend>
      <c:legendPos val="r"/>
      <c:layout>
        <c:manualLayout>
          <c:xMode val="edge"/>
          <c:yMode val="edge"/>
          <c:x val="0.83518535188230947"/>
          <c:y val="0.31160867692259653"/>
          <c:w val="0.16318159670226387"/>
          <c:h val="0.38712350193851125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 b="0" strike="noStrike" spc="-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span"/>
    <c:showDLblsOverMax val="1"/>
  </c:chart>
  <c:spPr>
    <a:solidFill>
      <a:srgbClr val="FFFFFF"/>
    </a:solidFill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40552054213316"/>
          <c:y val="4.8627321021764633E-2"/>
          <c:w val="0.75827913243432077"/>
          <c:h val="0.72228965545054102"/>
        </c:manualLayout>
      </c:layout>
      <c:scatterChart>
        <c:scatterStyle val="lineMarker"/>
        <c:varyColors val="0"/>
        <c:ser>
          <c:idx val="0"/>
          <c:order val="0"/>
          <c:tx>
            <c:v>internal 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'Comparison deposition rate'!$T$11:$X$11</c:f>
                <c:numCache>
                  <c:formatCode>General</c:formatCode>
                  <c:ptCount val="5"/>
                  <c:pt idx="0">
                    <c:v>0.6</c:v>
                  </c:pt>
                  <c:pt idx="1">
                    <c:v>0.7</c:v>
                  </c:pt>
                  <c:pt idx="2">
                    <c:v>0.7</c:v>
                  </c:pt>
                  <c:pt idx="3">
                    <c:v>0.1</c:v>
                  </c:pt>
                  <c:pt idx="4">
                    <c:v>1</c:v>
                  </c:pt>
                </c:numCache>
              </c:numRef>
            </c:plus>
            <c:minus>
              <c:numRef>
                <c:f>'Comparison deposition rate'!$T$11:$X$11</c:f>
                <c:numCache>
                  <c:formatCode>General</c:formatCode>
                  <c:ptCount val="5"/>
                  <c:pt idx="0">
                    <c:v>0.6</c:v>
                  </c:pt>
                  <c:pt idx="1">
                    <c:v>0.7</c:v>
                  </c:pt>
                  <c:pt idx="2">
                    <c:v>0.7</c:v>
                  </c:pt>
                  <c:pt idx="3">
                    <c:v>0.1</c:v>
                  </c:pt>
                  <c:pt idx="4">
                    <c:v>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'Comparison deposition rate'!$T$16:$X$16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3.25</c:v>
                </c:pt>
                <c:pt idx="3">
                  <c:v>3.5</c:v>
                </c:pt>
                <c:pt idx="4">
                  <c:v>4</c:v>
                </c:pt>
              </c:numCache>
            </c:numRef>
          </c:xVal>
          <c:yVal>
            <c:numRef>
              <c:f>'Comparison deposition rate'!$T$10:$X$10</c:f>
              <c:numCache>
                <c:formatCode>General</c:formatCode>
                <c:ptCount val="5"/>
                <c:pt idx="0">
                  <c:v>12</c:v>
                </c:pt>
                <c:pt idx="1">
                  <c:v>13</c:v>
                </c:pt>
                <c:pt idx="2">
                  <c:v>11</c:v>
                </c:pt>
                <c:pt idx="3">
                  <c:v>8.1999999999999993</c:v>
                </c:pt>
                <c:pt idx="4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3E2-49EA-9F04-15E760F77723}"/>
            </c:ext>
          </c:extLst>
        </c:ser>
        <c:ser>
          <c:idx val="1"/>
          <c:order val="1"/>
          <c:tx>
            <c:v>external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'Comparison deposition rate'!$T$9:$X$9</c:f>
                <c:numCache>
                  <c:formatCode>General</c:formatCode>
                  <c:ptCount val="5"/>
                  <c:pt idx="0">
                    <c:v>0.4</c:v>
                  </c:pt>
                  <c:pt idx="1">
                    <c:v>0.5</c:v>
                  </c:pt>
                  <c:pt idx="2">
                    <c:v>0.5</c:v>
                  </c:pt>
                  <c:pt idx="3">
                    <c:v>0.1</c:v>
                  </c:pt>
                  <c:pt idx="4">
                    <c:v>0.7</c:v>
                  </c:pt>
                </c:numCache>
              </c:numRef>
            </c:plus>
            <c:minus>
              <c:numRef>
                <c:f>'Comparison deposition rate'!$T$9:$X$9</c:f>
                <c:numCache>
                  <c:formatCode>General</c:formatCode>
                  <c:ptCount val="5"/>
                  <c:pt idx="0">
                    <c:v>0.4</c:v>
                  </c:pt>
                  <c:pt idx="1">
                    <c:v>0.5</c:v>
                  </c:pt>
                  <c:pt idx="2">
                    <c:v>0.5</c:v>
                  </c:pt>
                  <c:pt idx="3">
                    <c:v>0.1</c:v>
                  </c:pt>
                  <c:pt idx="4">
                    <c:v>0.7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'Comparison deposition rate'!$T$16:$X$16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3.25</c:v>
                </c:pt>
                <c:pt idx="3">
                  <c:v>3.5</c:v>
                </c:pt>
                <c:pt idx="4">
                  <c:v>4</c:v>
                </c:pt>
              </c:numCache>
            </c:numRef>
          </c:xVal>
          <c:yVal>
            <c:numRef>
              <c:f>'Comparison deposition rate'!$T$8:$X$8</c:f>
              <c:numCache>
                <c:formatCode>General</c:formatCode>
                <c:ptCount val="5"/>
                <c:pt idx="0">
                  <c:v>3.2</c:v>
                </c:pt>
                <c:pt idx="1">
                  <c:v>11</c:v>
                </c:pt>
                <c:pt idx="2">
                  <c:v>11.3</c:v>
                </c:pt>
                <c:pt idx="3">
                  <c:v>14</c:v>
                </c:pt>
                <c:pt idx="4">
                  <c:v>15.2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3E2-49EA-9F04-15E760F77723}"/>
            </c:ext>
          </c:extLst>
        </c:ser>
        <c:ser>
          <c:idx val="2"/>
          <c:order val="2"/>
          <c:tx>
            <c:v>top position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'Comparison deposition rate'!$T$15:$X$15</c:f>
                <c:numCache>
                  <c:formatCode>General</c:formatCode>
                  <c:ptCount val="5"/>
                  <c:pt idx="0">
                    <c:v>0.4</c:v>
                  </c:pt>
                  <c:pt idx="1">
                    <c:v>0.6</c:v>
                  </c:pt>
                  <c:pt idx="2">
                    <c:v>0.6</c:v>
                  </c:pt>
                  <c:pt idx="3">
                    <c:v>0.1</c:v>
                  </c:pt>
                  <c:pt idx="4">
                    <c:v>1</c:v>
                  </c:pt>
                </c:numCache>
              </c:numRef>
            </c:plus>
            <c:minus>
              <c:numRef>
                <c:f>'Comparison deposition rate'!$T$15:$X$15</c:f>
                <c:numCache>
                  <c:formatCode>General</c:formatCode>
                  <c:ptCount val="5"/>
                  <c:pt idx="0">
                    <c:v>0.4</c:v>
                  </c:pt>
                  <c:pt idx="1">
                    <c:v>0.6</c:v>
                  </c:pt>
                  <c:pt idx="2">
                    <c:v>0.6</c:v>
                  </c:pt>
                  <c:pt idx="3">
                    <c:v>0.1</c:v>
                  </c:pt>
                  <c:pt idx="4">
                    <c:v>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'Comparison deposition rate'!$T$16:$X$16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3.25</c:v>
                </c:pt>
                <c:pt idx="3">
                  <c:v>3.5</c:v>
                </c:pt>
                <c:pt idx="4">
                  <c:v>4</c:v>
                </c:pt>
              </c:numCache>
            </c:numRef>
          </c:xVal>
          <c:yVal>
            <c:numRef>
              <c:f>'Comparison deposition rate'!$T$14:$X$14</c:f>
              <c:numCache>
                <c:formatCode>General</c:formatCode>
                <c:ptCount val="5"/>
                <c:pt idx="0">
                  <c:v>4.25</c:v>
                </c:pt>
                <c:pt idx="1">
                  <c:v>6</c:v>
                </c:pt>
                <c:pt idx="2">
                  <c:v>9</c:v>
                </c:pt>
                <c:pt idx="3">
                  <c:v>5</c:v>
                </c:pt>
                <c:pt idx="4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3E2-49EA-9F04-15E760F77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6538056"/>
        <c:axId val="326538384"/>
      </c:scatterChart>
      <c:valAx>
        <c:axId val="326538056"/>
        <c:scaling>
          <c:orientation val="minMax"/>
          <c:min val="1.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 sz="1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Current, A</a:t>
                </a:r>
                <a:endParaRPr lang="it-IT" sz="1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6538384"/>
        <c:crosses val="autoZero"/>
        <c:crossBetween val="midCat"/>
        <c:majorUnit val="0.5"/>
        <c:minorUnit val="0.25"/>
      </c:valAx>
      <c:valAx>
        <c:axId val="326538384"/>
        <c:scaling>
          <c:orientation val="minMax"/>
          <c:max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it-IT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Deposition rate, n</a:t>
                </a:r>
                <a:r>
                  <a:rPr lang="en-GB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m/min</a:t>
                </a:r>
                <a:endParaRPr lang="it-IT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4.9891516775174644E-2"/>
              <c:y val="0.146627819866924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6538056"/>
        <c:crosses val="autoZero"/>
        <c:crossBetween val="midCat"/>
        <c:majorUnit val="2.5"/>
        <c:minorUnit val="1.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717869443593966"/>
          <c:y val="0.92165816581118665"/>
          <c:w val="0.71756440738482896"/>
          <c:h val="5.96571982314820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81921491897011"/>
          <c:y val="3.7559206859064581E-2"/>
          <c:w val="0.56681258838187354"/>
          <c:h val="0.78988494313369817"/>
        </c:manualLayout>
      </c:layout>
      <c:scatterChart>
        <c:scatterStyle val="lineMarker"/>
        <c:varyColors val="0"/>
        <c:ser>
          <c:idx val="1"/>
          <c:order val="0"/>
          <c:tx>
            <c:strRef>
              <c:f>'C:\Users\Tsymbaliuk\Desktop\Bias system\Cryostat measurements\HB 8\[QWR-Test 27-02-20- HB8 v2.xlsx]Curva di Q'!$O$27</c:f>
              <c:strCache>
                <c:ptCount val="1"/>
                <c:pt idx="0">
                  <c:v>1W</c:v>
                </c:pt>
              </c:strCache>
            </c:strRef>
          </c:tx>
          <c:spPr>
            <a:ln w="25400">
              <a:solidFill>
                <a:srgbClr val="DDDDDD"/>
              </a:solidFill>
              <a:prstDash val="dash"/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ru-RU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'[1]Curva di Q'!$N$28:$N$42</c:f>
              <c:numCache>
                <c:formatCode>General</c:formatCode>
                <c:ptCount val="15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  <c:pt idx="13">
                  <c:v>7.5</c:v>
                </c:pt>
                <c:pt idx="14">
                  <c:v>8</c:v>
                </c:pt>
              </c:numCache>
            </c:numRef>
          </c:xVal>
          <c:yVal>
            <c:numRef>
              <c:f>'[1]Curva di Q'!$O$28:$O$42</c:f>
              <c:numCache>
                <c:formatCode>General</c:formatCode>
                <c:ptCount val="15"/>
                <c:pt idx="0">
                  <c:v>65325115.249464326</c:v>
                </c:pt>
                <c:pt idx="1">
                  <c:v>146981509.31129473</c:v>
                </c:pt>
                <c:pt idx="2">
                  <c:v>261300460.9978573</c:v>
                </c:pt>
                <c:pt idx="3">
                  <c:v>408281970.30915207</c:v>
                </c:pt>
                <c:pt idx="4">
                  <c:v>587926037.24517894</c:v>
                </c:pt>
                <c:pt idx="5">
                  <c:v>800232661.80593801</c:v>
                </c:pt>
                <c:pt idx="6">
                  <c:v>1045201843.9914292</c:v>
                </c:pt>
                <c:pt idx="7">
                  <c:v>1322833583.8016527</c:v>
                </c:pt>
                <c:pt idx="8">
                  <c:v>1633127881.2366083</c:v>
                </c:pt>
                <c:pt idx="9">
                  <c:v>1976084736.2962959</c:v>
                </c:pt>
                <c:pt idx="10">
                  <c:v>2351704148.9807158</c:v>
                </c:pt>
                <c:pt idx="11">
                  <c:v>2759986119.2898679</c:v>
                </c:pt>
                <c:pt idx="12">
                  <c:v>3200930647.223752</c:v>
                </c:pt>
                <c:pt idx="13">
                  <c:v>3674537732.7823682</c:v>
                </c:pt>
                <c:pt idx="14">
                  <c:v>4180807375.9657168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C05-4D85-AE80-651DDF146FFF}"/>
            </c:ext>
          </c:extLst>
        </c:ser>
        <c:ser>
          <c:idx val="2"/>
          <c:order val="1"/>
          <c:tx>
            <c:strRef>
              <c:f>'C:\Users\Tsymbaliuk\Desktop\Bias system\Cryostat measurements\HB 8\[QWR-Test 27-02-20- HB8 v2.xlsx]Curva di Q'!$P$27</c:f>
              <c:strCache>
                <c:ptCount val="1"/>
                <c:pt idx="0">
                  <c:v>3W</c:v>
                </c:pt>
              </c:strCache>
            </c:strRef>
          </c:tx>
          <c:spPr>
            <a:ln w="25400">
              <a:solidFill>
                <a:srgbClr val="DDDDDD"/>
              </a:solidFill>
              <a:prstDash val="dashDot"/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ru-RU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'[1]Curva di Q'!$N$28:$N$42</c:f>
              <c:numCache>
                <c:formatCode>General</c:formatCode>
                <c:ptCount val="15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  <c:pt idx="13">
                  <c:v>7.5</c:v>
                </c:pt>
                <c:pt idx="14">
                  <c:v>8</c:v>
                </c:pt>
              </c:numCache>
            </c:numRef>
          </c:xVal>
          <c:yVal>
            <c:numRef>
              <c:f>'[1]Curva di Q'!$P$28:$P$42</c:f>
              <c:numCache>
                <c:formatCode>General</c:formatCode>
                <c:ptCount val="15"/>
                <c:pt idx="0">
                  <c:v>21775038.416488111</c:v>
                </c:pt>
                <c:pt idx="1">
                  <c:v>48993836.437098242</c:v>
                </c:pt>
                <c:pt idx="2">
                  <c:v>87100153.665952444</c:v>
                </c:pt>
                <c:pt idx="3">
                  <c:v>136093990.10305068</c:v>
                </c:pt>
                <c:pt idx="4">
                  <c:v>195975345.74839297</c:v>
                </c:pt>
                <c:pt idx="5">
                  <c:v>266744220.60197935</c:v>
                </c:pt>
                <c:pt idx="6">
                  <c:v>348400614.66380978</c:v>
                </c:pt>
                <c:pt idx="7">
                  <c:v>440944527.9338842</c:v>
                </c:pt>
                <c:pt idx="8">
                  <c:v>544375960.41220272</c:v>
                </c:pt>
                <c:pt idx="9">
                  <c:v>658694912.09876525</c:v>
                </c:pt>
                <c:pt idx="10">
                  <c:v>783901382.99357188</c:v>
                </c:pt>
                <c:pt idx="11">
                  <c:v>919995373.09662259</c:v>
                </c:pt>
                <c:pt idx="12">
                  <c:v>1066976882.4079174</c:v>
                </c:pt>
                <c:pt idx="13">
                  <c:v>1224845910.9274561</c:v>
                </c:pt>
                <c:pt idx="14">
                  <c:v>1393602458.6552391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C05-4D85-AE80-651DDF146FFF}"/>
            </c:ext>
          </c:extLst>
        </c:ser>
        <c:ser>
          <c:idx val="3"/>
          <c:order val="2"/>
          <c:tx>
            <c:strRef>
              <c:f>'C:\Users\Tsymbaliuk\Desktop\Bias system\Cryostat measurements\HB 8\[QWR-Test 27-02-20- HB8 v2.xlsx]Curva di Q'!$Q$27</c:f>
              <c:strCache>
                <c:ptCount val="1"/>
                <c:pt idx="0">
                  <c:v>7W</c:v>
                </c:pt>
              </c:strCache>
            </c:strRef>
          </c:tx>
          <c:spPr>
            <a:ln w="25400">
              <a:solidFill>
                <a:schemeClr val="bg1">
                  <a:lumMod val="50000"/>
                </a:schemeClr>
              </a:solidFill>
              <a:prstDash val="lgDash"/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ru-RU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'[1]Curva di Q'!$N$28:$N$42</c:f>
              <c:numCache>
                <c:formatCode>General</c:formatCode>
                <c:ptCount val="15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  <c:pt idx="13">
                  <c:v>7.5</c:v>
                </c:pt>
                <c:pt idx="14">
                  <c:v>8</c:v>
                </c:pt>
              </c:numCache>
            </c:numRef>
          </c:xVal>
          <c:yVal>
            <c:numRef>
              <c:f>'[1]Curva di Q'!$Q$28:$Q$42</c:f>
              <c:numCache>
                <c:formatCode>General</c:formatCode>
                <c:ptCount val="15"/>
                <c:pt idx="0">
                  <c:v>9332159.3213520478</c:v>
                </c:pt>
                <c:pt idx="1">
                  <c:v>20997358.473042108</c:v>
                </c:pt>
                <c:pt idx="2">
                  <c:v>37328637.285408191</c:v>
                </c:pt>
                <c:pt idx="3">
                  <c:v>58325995.758450292</c:v>
                </c:pt>
                <c:pt idx="4">
                  <c:v>83989433.892168432</c:v>
                </c:pt>
                <c:pt idx="5">
                  <c:v>114318951.68656258</c:v>
                </c:pt>
                <c:pt idx="6">
                  <c:v>149314549.14163277</c:v>
                </c:pt>
                <c:pt idx="7">
                  <c:v>188976226.25737894</c:v>
                </c:pt>
                <c:pt idx="8">
                  <c:v>233303983.03380117</c:v>
                </c:pt>
                <c:pt idx="9">
                  <c:v>282297819.4708994</c:v>
                </c:pt>
                <c:pt idx="10">
                  <c:v>335957735.56867373</c:v>
                </c:pt>
                <c:pt idx="11">
                  <c:v>394283731.32712394</c:v>
                </c:pt>
                <c:pt idx="12">
                  <c:v>457275806.74625033</c:v>
                </c:pt>
                <c:pt idx="13">
                  <c:v>524933961.82605261</c:v>
                </c:pt>
                <c:pt idx="14">
                  <c:v>597258196.56653106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C05-4D85-AE80-651DDF146FFF}"/>
            </c:ext>
          </c:extLst>
        </c:ser>
        <c:ser>
          <c:idx val="4"/>
          <c:order val="3"/>
          <c:tx>
            <c:strRef>
              <c:f>'C:\Users\Tsymbaliuk\Desktop\Bias system\Cryostat measurements\HB 8\[QWR-Test 27-02-20- HB8 v2.xlsx]Curva di Q'!$R$27</c:f>
              <c:strCache>
                <c:ptCount val="1"/>
                <c:pt idx="0">
                  <c:v>15W</c:v>
                </c:pt>
              </c:strCache>
            </c:strRef>
          </c:tx>
          <c:spPr>
            <a:ln w="25400">
              <a:solidFill>
                <a:srgbClr val="DDDDDD"/>
              </a:solidFill>
              <a:prstDash val="lgDashDot"/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ru-RU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'[1]Curva di Q'!$N$28:$N$42</c:f>
              <c:numCache>
                <c:formatCode>General</c:formatCode>
                <c:ptCount val="15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  <c:pt idx="13">
                  <c:v>7.5</c:v>
                </c:pt>
                <c:pt idx="14">
                  <c:v>8</c:v>
                </c:pt>
              </c:numCache>
            </c:numRef>
          </c:xVal>
          <c:yVal>
            <c:numRef>
              <c:f>'[1]Curva di Q'!$R$28:$R$42</c:f>
              <c:numCache>
                <c:formatCode>General</c:formatCode>
                <c:ptCount val="15"/>
                <c:pt idx="0">
                  <c:v>4355007.683297622</c:v>
                </c:pt>
                <c:pt idx="1">
                  <c:v>9798767.2874196488</c:v>
                </c:pt>
                <c:pt idx="2">
                  <c:v>17420030.733190488</c:v>
                </c:pt>
                <c:pt idx="3">
                  <c:v>27218798.020610135</c:v>
                </c:pt>
                <c:pt idx="4">
                  <c:v>39195069.149678595</c:v>
                </c:pt>
                <c:pt idx="5">
                  <c:v>53348844.120395869</c:v>
                </c:pt>
                <c:pt idx="6">
                  <c:v>69680122.932761952</c:v>
                </c:pt>
                <c:pt idx="7">
                  <c:v>88188905.586776838</c:v>
                </c:pt>
                <c:pt idx="8">
                  <c:v>108875192.08244054</c:v>
                </c:pt>
                <c:pt idx="9">
                  <c:v>131738982.41975306</c:v>
                </c:pt>
                <c:pt idx="10">
                  <c:v>156780276.59871438</c:v>
                </c:pt>
                <c:pt idx="11">
                  <c:v>183999074.61932454</c:v>
                </c:pt>
                <c:pt idx="12">
                  <c:v>213395376.48158348</c:v>
                </c:pt>
                <c:pt idx="13">
                  <c:v>244969182.1854912</c:v>
                </c:pt>
                <c:pt idx="14">
                  <c:v>278720491.73104781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C05-4D85-AE80-651DDF146FFF}"/>
            </c:ext>
          </c:extLst>
        </c:ser>
        <c:ser>
          <c:idx val="5"/>
          <c:order val="4"/>
          <c:tx>
            <c:strRef>
              <c:f>'C:\Users\Tsymbaliuk\Desktop\Bias system\Cryostat measurements\HB 8\[QWR-Test 27-02-20- HB8 v2.xlsx]Curva di Q'!$S$27</c:f>
              <c:strCache>
                <c:ptCount val="1"/>
                <c:pt idx="0">
                  <c:v>30W</c:v>
                </c:pt>
              </c:strCache>
            </c:strRef>
          </c:tx>
          <c:spPr>
            <a:ln w="25400">
              <a:solidFill>
                <a:srgbClr val="DDDDDD"/>
              </a:solidFill>
              <a:prstDash val="lgDashDotDot"/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ru-RU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'[1]Curva di Q'!$N$28:$N$42</c:f>
              <c:numCache>
                <c:formatCode>General</c:formatCode>
                <c:ptCount val="15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  <c:pt idx="13">
                  <c:v>7.5</c:v>
                </c:pt>
                <c:pt idx="14">
                  <c:v>8</c:v>
                </c:pt>
              </c:numCache>
            </c:numRef>
          </c:xVal>
          <c:yVal>
            <c:numRef>
              <c:f>'[1]Curva di Q'!$S$28:$S$42</c:f>
              <c:numCache>
                <c:formatCode>General</c:formatCode>
                <c:ptCount val="15"/>
                <c:pt idx="0">
                  <c:v>2177503.841648811</c:v>
                </c:pt>
                <c:pt idx="1">
                  <c:v>4899383.6437098244</c:v>
                </c:pt>
                <c:pt idx="2">
                  <c:v>8710015.366595244</c:v>
                </c:pt>
                <c:pt idx="3">
                  <c:v>13609399.010305068</c:v>
                </c:pt>
                <c:pt idx="4">
                  <c:v>19597534.574839298</c:v>
                </c:pt>
                <c:pt idx="5">
                  <c:v>26674422.060197935</c:v>
                </c:pt>
                <c:pt idx="6">
                  <c:v>34840061.466380976</c:v>
                </c:pt>
                <c:pt idx="7">
                  <c:v>44094452.793388419</c:v>
                </c:pt>
                <c:pt idx="8">
                  <c:v>54437596.04122027</c:v>
                </c:pt>
                <c:pt idx="9">
                  <c:v>65869491.20987653</c:v>
                </c:pt>
                <c:pt idx="10">
                  <c:v>78390138.299357191</c:v>
                </c:pt>
                <c:pt idx="11">
                  <c:v>91999537.309662268</c:v>
                </c:pt>
                <c:pt idx="12">
                  <c:v>106697688.24079174</c:v>
                </c:pt>
                <c:pt idx="13">
                  <c:v>122484591.0927456</c:v>
                </c:pt>
                <c:pt idx="14">
                  <c:v>139360245.8655239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C05-4D85-AE80-651DDF146FFF}"/>
            </c:ext>
          </c:extLst>
        </c:ser>
        <c:ser>
          <c:idx val="0"/>
          <c:order val="5"/>
          <c:tx>
            <c:v>DD (01.08.2019)</c:v>
          </c:tx>
          <c:spPr>
            <a:ln w="19050">
              <a:noFill/>
            </a:ln>
          </c:spPr>
          <c:marker>
            <c:symbol val="square"/>
            <c:size val="8"/>
          </c:marker>
          <c:xVal>
            <c:numRef>
              <c:f>'all cavities'!$M$3:$M$51</c:f>
              <c:numCache>
                <c:formatCode>General</c:formatCode>
                <c:ptCount val="49"/>
                <c:pt idx="0">
                  <c:v>4.1026460759549819</c:v>
                </c:pt>
                <c:pt idx="1">
                  <c:v>1.8260840701562833</c:v>
                </c:pt>
                <c:pt idx="2">
                  <c:v>1.6137380697499768</c:v>
                </c:pt>
                <c:pt idx="3">
                  <c:v>2.5139269664438562</c:v>
                </c:pt>
                <c:pt idx="4">
                  <c:v>4.7149287949932948</c:v>
                </c:pt>
                <c:pt idx="5">
                  <c:v>4.4014019942566875</c:v>
                </c:pt>
                <c:pt idx="6">
                  <c:v>3.9447924507253664</c:v>
                </c:pt>
                <c:pt idx="7">
                  <c:v>3.608428021840246</c:v>
                </c:pt>
                <c:pt idx="8">
                  <c:v>3.3339581237514757</c:v>
                </c:pt>
                <c:pt idx="9">
                  <c:v>3.086645442769099</c:v>
                </c:pt>
                <c:pt idx="10">
                  <c:v>2.7318701292956225</c:v>
                </c:pt>
                <c:pt idx="11">
                  <c:v>4.7818105581966961</c:v>
                </c:pt>
                <c:pt idx="12">
                  <c:v>5.3758459431436458</c:v>
                </c:pt>
                <c:pt idx="13">
                  <c:v>5.7193244041723048</c:v>
                </c:pt>
                <c:pt idx="14">
                  <c:v>5.8293214858514935</c:v>
                </c:pt>
                <c:pt idx="15">
                  <c:v>5.9905312788836431</c:v>
                </c:pt>
                <c:pt idx="16">
                  <c:v>6.0695307077417473</c:v>
                </c:pt>
                <c:pt idx="17">
                  <c:v>6.0956363366372406</c:v>
                </c:pt>
                <c:pt idx="18">
                  <c:v>6.2499806692825635</c:v>
                </c:pt>
                <c:pt idx="19">
                  <c:v>6.2499806692825635</c:v>
                </c:pt>
                <c:pt idx="20">
                  <c:v>6.3507933135675811</c:v>
                </c:pt>
                <c:pt idx="21">
                  <c:v>6.5234677178507132</c:v>
                </c:pt>
                <c:pt idx="22">
                  <c:v>6.5719700043795743</c:v>
                </c:pt>
                <c:pt idx="23">
                  <c:v>6.4500304694554478</c:v>
                </c:pt>
                <c:pt idx="24">
                  <c:v>6.6679162475029514</c:v>
                </c:pt>
                <c:pt idx="25">
                  <c:v>6.6201169484450455</c:v>
                </c:pt>
                <c:pt idx="26">
                  <c:v>6.809301219771914</c:v>
                </c:pt>
                <c:pt idx="27">
                  <c:v>6.8557816311644411</c:v>
                </c:pt>
                <c:pt idx="28">
                  <c:v>6.8789040631865195</c:v>
                </c:pt>
                <c:pt idx="29">
                  <c:v>7.0160385637763891</c:v>
                </c:pt>
                <c:pt idx="30">
                  <c:v>5.4637402585912449</c:v>
                </c:pt>
                <c:pt idx="31">
                  <c:v>5.3462267318270129</c:v>
                </c:pt>
                <c:pt idx="32">
                  <c:v>5.1341099436919011</c:v>
                </c:pt>
                <c:pt idx="33">
                  <c:v>5.0404709011142339</c:v>
                </c:pt>
                <c:pt idx="34">
                  <c:v>4.88041496426463</c:v>
                </c:pt>
                <c:pt idx="35">
                  <c:v>4.6811295864934852</c:v>
                </c:pt>
                <c:pt idx="36">
                  <c:v>4.3651758474011668</c:v>
                </c:pt>
                <c:pt idx="37">
                  <c:v>4.0244932789016215</c:v>
                </c:pt>
                <c:pt idx="38">
                  <c:v>3.8221263022515513</c:v>
                </c:pt>
                <c:pt idx="39">
                  <c:v>3.5193172798395747</c:v>
                </c:pt>
                <c:pt idx="40">
                  <c:v>3.2859850021897872</c:v>
                </c:pt>
                <c:pt idx="41">
                  <c:v>3.0347653538708736</c:v>
                </c:pt>
                <c:pt idx="42">
                  <c:v>2.8401611120376495</c:v>
                </c:pt>
                <c:pt idx="43">
                  <c:v>2.520235450557117</c:v>
                </c:pt>
                <c:pt idx="44">
                  <c:v>2.1384906927308056</c:v>
                </c:pt>
                <c:pt idx="45">
                  <c:v>1.8347591026916208</c:v>
                </c:pt>
                <c:pt idx="46">
                  <c:v>1.2601177252785585</c:v>
                </c:pt>
                <c:pt idx="47">
                  <c:v>1.4586917266139612</c:v>
                </c:pt>
              </c:numCache>
            </c:numRef>
          </c:xVal>
          <c:yVal>
            <c:numRef>
              <c:f>'all cavities'!$N$3:$N$51</c:f>
              <c:numCache>
                <c:formatCode>General</c:formatCode>
                <c:ptCount val="49"/>
                <c:pt idx="0">
                  <c:v>920143641.31872761</c:v>
                </c:pt>
                <c:pt idx="1">
                  <c:v>1321883430.9866226</c:v>
                </c:pt>
                <c:pt idx="2">
                  <c:v>1328581500.7396104</c:v>
                </c:pt>
                <c:pt idx="3">
                  <c:v>1221594211.8268292</c:v>
                </c:pt>
                <c:pt idx="4">
                  <c:v>943233615.94964266</c:v>
                </c:pt>
                <c:pt idx="5">
                  <c:v>959333223.19264054</c:v>
                </c:pt>
                <c:pt idx="6">
                  <c:v>987518533.89558148</c:v>
                </c:pt>
                <c:pt idx="7">
                  <c:v>1024551731.2016368</c:v>
                </c:pt>
                <c:pt idx="8">
                  <c:v>1051048758.7327135</c:v>
                </c:pt>
                <c:pt idx="9">
                  <c:v>1089752493.0460246</c:v>
                </c:pt>
                <c:pt idx="10">
                  <c:v>1134993384.5670426</c:v>
                </c:pt>
                <c:pt idx="11">
                  <c:v>927528749.61647904</c:v>
                </c:pt>
                <c:pt idx="12">
                  <c:v>787868969.35578036</c:v>
                </c:pt>
                <c:pt idx="13">
                  <c:v>689457685.25807333</c:v>
                </c:pt>
                <c:pt idx="14">
                  <c:v>638923368.00712299</c:v>
                </c:pt>
                <c:pt idx="15">
                  <c:v>609328223.00124216</c:v>
                </c:pt>
                <c:pt idx="16">
                  <c:v>583662036.37067878</c:v>
                </c:pt>
                <c:pt idx="17">
                  <c:v>533132214.38471901</c:v>
                </c:pt>
                <c:pt idx="18">
                  <c:v>520860703.2830354</c:v>
                </c:pt>
                <c:pt idx="19">
                  <c:v>488699688.67627794</c:v>
                </c:pt>
                <c:pt idx="20">
                  <c:v>455407207.63816464</c:v>
                </c:pt>
                <c:pt idx="21">
                  <c:v>436473578.85579836</c:v>
                </c:pt>
                <c:pt idx="22">
                  <c:v>432598680.98806834</c:v>
                </c:pt>
                <c:pt idx="23">
                  <c:v>401457974.58191901</c:v>
                </c:pt>
                <c:pt idx="24">
                  <c:v>390406952.11944073</c:v>
                </c:pt>
                <c:pt idx="25">
                  <c:v>360486601.47592354</c:v>
                </c:pt>
                <c:pt idx="26">
                  <c:v>341196806.60631621</c:v>
                </c:pt>
                <c:pt idx="27">
                  <c:v>329666515.91878521</c:v>
                </c:pt>
                <c:pt idx="28">
                  <c:v>295948847.34080189</c:v>
                </c:pt>
                <c:pt idx="29">
                  <c:v>291106484.38035327</c:v>
                </c:pt>
                <c:pt idx="30">
                  <c:v>713092925.95660913</c:v>
                </c:pt>
                <c:pt idx="31">
                  <c:v>727951796.67624962</c:v>
                </c:pt>
                <c:pt idx="32">
                  <c:v>768050454.99786532</c:v>
                </c:pt>
                <c:pt idx="33">
                  <c:v>794773984.9816339</c:v>
                </c:pt>
                <c:pt idx="34">
                  <c:v>825373876.31662488</c:v>
                </c:pt>
                <c:pt idx="35">
                  <c:v>846575363.33690846</c:v>
                </c:pt>
                <c:pt idx="36">
                  <c:v>902155396.19404221</c:v>
                </c:pt>
                <c:pt idx="37">
                  <c:v>949734865.58236837</c:v>
                </c:pt>
                <c:pt idx="38">
                  <c:v>984040396.30979037</c:v>
                </c:pt>
                <c:pt idx="39">
                  <c:v>1007174350.8466532</c:v>
                </c:pt>
                <c:pt idx="40">
                  <c:v>1017780370.0131592</c:v>
                </c:pt>
                <c:pt idx="41">
                  <c:v>1073925038.285634</c:v>
                </c:pt>
                <c:pt idx="42">
                  <c:v>1102122879.4678433</c:v>
                </c:pt>
                <c:pt idx="43">
                  <c:v>1145713397.7794492</c:v>
                </c:pt>
                <c:pt idx="44">
                  <c:v>1260694060.5826564</c:v>
                </c:pt>
                <c:pt idx="45">
                  <c:v>1299277685.0915763</c:v>
                </c:pt>
                <c:pt idx="46">
                  <c:v>1656684922.4695683</c:v>
                </c:pt>
                <c:pt idx="47">
                  <c:v>1480752955.6112542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C05-4D85-AE80-651DDF146FFF}"/>
            </c:ext>
          </c:extLst>
        </c:ser>
        <c:ser>
          <c:idx val="7"/>
          <c:order val="6"/>
          <c:tx>
            <c:strRef>
              <c:f>'all cavities'!$J$1</c:f>
              <c:strCache>
                <c:ptCount val="1"/>
                <c:pt idx="0">
                  <c:v>HB 7 (29.11.2019)</c:v>
                </c:pt>
              </c:strCache>
            </c:strRef>
          </c:tx>
          <c:spPr>
            <a:ln w="19050">
              <a:noFill/>
            </a:ln>
          </c:spPr>
          <c:marker>
            <c:symbol val="triangle"/>
            <c:size val="8"/>
            <c:spPr>
              <a:solidFill>
                <a:srgbClr val="FF5050"/>
              </a:solidFill>
            </c:spPr>
          </c:marker>
          <c:xVal>
            <c:numRef>
              <c:f>'all cavities'!$J$3:$J$44</c:f>
              <c:numCache>
                <c:formatCode>0.00E+00</c:formatCode>
                <c:ptCount val="42"/>
                <c:pt idx="0">
                  <c:v>0.99258942052552435</c:v>
                </c:pt>
                <c:pt idx="1">
                  <c:v>0.92321489113395538</c:v>
                </c:pt>
                <c:pt idx="2">
                  <c:v>0.87518637078594641</c:v>
                </c:pt>
                <c:pt idx="3">
                  <c:v>0.81648484591615711</c:v>
                </c:pt>
                <c:pt idx="4">
                  <c:v>0.77912933008992769</c:v>
                </c:pt>
                <c:pt idx="5">
                  <c:v>0.74177381426369848</c:v>
                </c:pt>
                <c:pt idx="6">
                  <c:v>0.68307228939390929</c:v>
                </c:pt>
                <c:pt idx="7">
                  <c:v>0.61903426226323033</c:v>
                </c:pt>
                <c:pt idx="8">
                  <c:v>0.56033273739344114</c:v>
                </c:pt>
                <c:pt idx="9">
                  <c:v>0.50696771478454206</c:v>
                </c:pt>
                <c:pt idx="10">
                  <c:v>0.46961219895831258</c:v>
                </c:pt>
                <c:pt idx="11">
                  <c:v>0.43225668313208321</c:v>
                </c:pt>
                <c:pt idx="12">
                  <c:v>0.37355515826229413</c:v>
                </c:pt>
                <c:pt idx="13">
                  <c:v>0.34687264695784453</c:v>
                </c:pt>
                <c:pt idx="14" formatCode="General">
                  <c:v>1.7130172257456631</c:v>
                </c:pt>
                <c:pt idx="15" formatCode="General">
                  <c:v>2.5775305920098295</c:v>
                </c:pt>
                <c:pt idx="16" formatCode="General">
                  <c:v>2.1719564201821955</c:v>
                </c:pt>
                <c:pt idx="17" formatCode="General">
                  <c:v>2.7162796507929672</c:v>
                </c:pt>
                <c:pt idx="18" formatCode="General">
                  <c:v>3.88702238074079</c:v>
                </c:pt>
                <c:pt idx="19" formatCode="General">
                  <c:v>3.7808195834527907</c:v>
                </c:pt>
                <c:pt idx="20" formatCode="General">
                  <c:v>3.6108951077919906</c:v>
                </c:pt>
                <c:pt idx="21" formatCode="General">
                  <c:v>3.5259328699615908</c:v>
                </c:pt>
                <c:pt idx="22" formatCode="General">
                  <c:v>3.462211191588791</c:v>
                </c:pt>
                <c:pt idx="23" formatCode="General">
                  <c:v>3.2922867159279914</c:v>
                </c:pt>
                <c:pt idx="24" formatCode="General">
                  <c:v>3.1436027997247917</c:v>
                </c:pt>
                <c:pt idx="25" formatCode="General">
                  <c:v>3.1648433591823921</c:v>
                </c:pt>
                <c:pt idx="26" formatCode="General">
                  <c:v>2.9736783240639921</c:v>
                </c:pt>
                <c:pt idx="27" formatCode="General">
                  <c:v>2.8037538484031934</c:v>
                </c:pt>
                <c:pt idx="28" formatCode="General">
                  <c:v>2.6338293727423934</c:v>
                </c:pt>
                <c:pt idx="29" formatCode="General">
                  <c:v>2.4469124495155135</c:v>
                </c:pt>
                <c:pt idx="30" formatCode="General">
                  <c:v>2.2727398619631947</c:v>
                </c:pt>
                <c:pt idx="31" formatCode="General">
                  <c:v>1.9987366449601549</c:v>
                </c:pt>
                <c:pt idx="32" formatCode="General">
                  <c:v>1.8245640574078352</c:v>
                </c:pt>
                <c:pt idx="33" formatCode="General">
                  <c:v>1.5802976236454358</c:v>
                </c:pt>
                <c:pt idx="34" formatCode="General">
                  <c:v>1.4464820990625564</c:v>
                </c:pt>
                <c:pt idx="35" formatCode="General">
                  <c:v>1.5017075536523159</c:v>
                </c:pt>
                <c:pt idx="36" formatCode="General">
                  <c:v>1.3657679731236765</c:v>
                </c:pt>
                <c:pt idx="37" formatCode="General">
                  <c:v>1.2128359450289568</c:v>
                </c:pt>
                <c:pt idx="38" formatCode="General">
                  <c:v>1.0896407001748774</c:v>
                </c:pt>
                <c:pt idx="39" formatCode="General">
                  <c:v>3.8049261120145097</c:v>
                </c:pt>
                <c:pt idx="40" formatCode="General">
                  <c:v>4.0984337363634555</c:v>
                </c:pt>
                <c:pt idx="41" formatCode="General">
                  <c:v>4.2852113154946023</c:v>
                </c:pt>
              </c:numCache>
            </c:numRef>
          </c:xVal>
          <c:yVal>
            <c:numRef>
              <c:f>'all cavities'!$K$3:$K$44</c:f>
              <c:numCache>
                <c:formatCode>0.00E+00</c:formatCode>
                <c:ptCount val="42"/>
                <c:pt idx="0">
                  <c:v>357560617.49101895</c:v>
                </c:pt>
                <c:pt idx="1">
                  <c:v>361549512.84811229</c:v>
                </c:pt>
                <c:pt idx="2">
                  <c:v>370638238.25638598</c:v>
                </c:pt>
                <c:pt idx="3">
                  <c:v>375423252.30754876</c:v>
                </c:pt>
                <c:pt idx="4">
                  <c:v>385003592.65927279</c:v>
                </c:pt>
                <c:pt idx="5">
                  <c:v>390695193.55652958</c:v>
                </c:pt>
                <c:pt idx="6">
                  <c:v>406401190.21663928</c:v>
                </c:pt>
                <c:pt idx="7">
                  <c:v>417216065.63988483</c:v>
                </c:pt>
                <c:pt idx="8">
                  <c:v>427300750.93636018</c:v>
                </c:pt>
                <c:pt idx="9">
                  <c:v>441834790.08385539</c:v>
                </c:pt>
                <c:pt idx="10">
                  <c:v>450206396.63281262</c:v>
                </c:pt>
                <c:pt idx="11">
                  <c:v>469453936.47614175</c:v>
                </c:pt>
                <c:pt idx="12">
                  <c:v>506430519.62827861</c:v>
                </c:pt>
                <c:pt idx="13">
                  <c:v>524000558.06436187</c:v>
                </c:pt>
                <c:pt idx="14" formatCode="General">
                  <c:v>245877112.02602524</c:v>
                </c:pt>
                <c:pt idx="15" formatCode="General">
                  <c:v>201081464.11322418</c:v>
                </c:pt>
                <c:pt idx="16" formatCode="General">
                  <c:v>231838177.78993729</c:v>
                </c:pt>
                <c:pt idx="17" formatCode="General">
                  <c:v>192971598.52675191</c:v>
                </c:pt>
                <c:pt idx="18" formatCode="General">
                  <c:v>91389558.185997263</c:v>
                </c:pt>
                <c:pt idx="19" formatCode="General">
                  <c:v>101943451.56809844</c:v>
                </c:pt>
                <c:pt idx="20" formatCode="General">
                  <c:v>119636443.44971795</c:v>
                </c:pt>
                <c:pt idx="21" formatCode="General">
                  <c:v>126927885.95275965</c:v>
                </c:pt>
                <c:pt idx="22" formatCode="General">
                  <c:v>135094384.22762108</c:v>
                </c:pt>
                <c:pt idx="23" formatCode="General">
                  <c:v>152318105.85920635</c:v>
                </c:pt>
                <c:pt idx="24" formatCode="General">
                  <c:v>162974030.0788829</c:v>
                </c:pt>
                <c:pt idx="25" formatCode="General">
                  <c:v>164899784.15199199</c:v>
                </c:pt>
                <c:pt idx="26" formatCode="General">
                  <c:v>179689814.08390597</c:v>
                </c:pt>
                <c:pt idx="27" formatCode="General">
                  <c:v>190059948.02988857</c:v>
                </c:pt>
                <c:pt idx="28" formatCode="General">
                  <c:v>197975210.34212425</c:v>
                </c:pt>
                <c:pt idx="29" formatCode="General">
                  <c:v>208516455.77148953</c:v>
                </c:pt>
                <c:pt idx="30" formatCode="General">
                  <c:v>218688161.20203915</c:v>
                </c:pt>
                <c:pt idx="31" formatCode="General">
                  <c:v>229173992.54263628</c:v>
                </c:pt>
                <c:pt idx="32" formatCode="General">
                  <c:v>234093494.580632</c:v>
                </c:pt>
                <c:pt idx="33" formatCode="General">
                  <c:v>245416494.32945082</c:v>
                </c:pt>
                <c:pt idx="34" formatCode="General">
                  <c:v>253455960.90477258</c:v>
                </c:pt>
                <c:pt idx="35" formatCode="General">
                  <c:v>266294034.18397078</c:v>
                </c:pt>
                <c:pt idx="36" formatCode="General">
                  <c:v>273186585.44928133</c:v>
                </c:pt>
                <c:pt idx="37" formatCode="General">
                  <c:v>284991936.99075383</c:v>
                </c:pt>
                <c:pt idx="38" formatCode="General">
                  <c:v>318104400.93943828</c:v>
                </c:pt>
                <c:pt idx="39" formatCode="General">
                  <c:v>95466647.724577934</c:v>
                </c:pt>
                <c:pt idx="40" formatCode="General">
                  <c:v>60551981.384336963</c:v>
                </c:pt>
                <c:pt idx="41" formatCode="General">
                  <c:v>46749813.483927511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C05-4D85-AE80-651DDF146FFF}"/>
            </c:ext>
          </c:extLst>
        </c:ser>
        <c:ser>
          <c:idx val="8"/>
          <c:order val="7"/>
          <c:tx>
            <c:strRef>
              <c:f>'all cavities'!$D$1</c:f>
              <c:strCache>
                <c:ptCount val="1"/>
                <c:pt idx="0">
                  <c:v>HB 8 (27.02.2020)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8"/>
            <c:spPr>
              <a:solidFill>
                <a:schemeClr val="tx1"/>
              </a:solidFill>
            </c:spPr>
          </c:marker>
          <c:xVal>
            <c:numRef>
              <c:f>'all cavities'!$D$3:$D$32</c:f>
              <c:numCache>
                <c:formatCode>0.00E+00</c:formatCode>
                <c:ptCount val="30"/>
                <c:pt idx="0">
                  <c:v>0.58899999999999997</c:v>
                </c:pt>
                <c:pt idx="1">
                  <c:v>0.48299999999999998</c:v>
                </c:pt>
                <c:pt idx="2">
                  <c:v>0.36099999999999999</c:v>
                </c:pt>
                <c:pt idx="3">
                  <c:v>0.80600000000000005</c:v>
                </c:pt>
                <c:pt idx="4">
                  <c:v>0.97</c:v>
                </c:pt>
                <c:pt idx="5">
                  <c:v>1.1399999999999999</c:v>
                </c:pt>
                <c:pt idx="6">
                  <c:v>1.34</c:v>
                </c:pt>
                <c:pt idx="7">
                  <c:v>1.53</c:v>
                </c:pt>
                <c:pt idx="8">
                  <c:v>1.76</c:v>
                </c:pt>
                <c:pt idx="9">
                  <c:v>1.99</c:v>
                </c:pt>
                <c:pt idx="10">
                  <c:v>2.17</c:v>
                </c:pt>
                <c:pt idx="11">
                  <c:v>2.4300000000000002</c:v>
                </c:pt>
                <c:pt idx="12">
                  <c:v>2.69</c:v>
                </c:pt>
                <c:pt idx="13">
                  <c:v>2.96</c:v>
                </c:pt>
                <c:pt idx="14">
                  <c:v>3.2</c:v>
                </c:pt>
                <c:pt idx="15">
                  <c:v>3.43</c:v>
                </c:pt>
                <c:pt idx="16">
                  <c:v>3.65</c:v>
                </c:pt>
                <c:pt idx="17">
                  <c:v>3.91</c:v>
                </c:pt>
                <c:pt idx="18">
                  <c:v>4.04</c:v>
                </c:pt>
                <c:pt idx="19">
                  <c:v>0.88600000000000001</c:v>
                </c:pt>
                <c:pt idx="20">
                  <c:v>0.90200000000000002</c:v>
                </c:pt>
                <c:pt idx="21">
                  <c:v>3.75</c:v>
                </c:pt>
                <c:pt idx="22">
                  <c:v>4.59</c:v>
                </c:pt>
                <c:pt idx="23">
                  <c:v>4.83</c:v>
                </c:pt>
                <c:pt idx="24">
                  <c:v>5.01</c:v>
                </c:pt>
                <c:pt idx="25">
                  <c:v>5.12</c:v>
                </c:pt>
                <c:pt idx="26">
                  <c:v>5.28</c:v>
                </c:pt>
                <c:pt idx="27">
                  <c:v>5.54</c:v>
                </c:pt>
                <c:pt idx="28">
                  <c:v>5.44</c:v>
                </c:pt>
                <c:pt idx="29">
                  <c:v>5.62</c:v>
                </c:pt>
              </c:numCache>
            </c:numRef>
          </c:xVal>
          <c:yVal>
            <c:numRef>
              <c:f>'all cavities'!$E$3:$E$32</c:f>
              <c:numCache>
                <c:formatCode>0.00E+00</c:formatCode>
                <c:ptCount val="30"/>
                <c:pt idx="0">
                  <c:v>398000000</c:v>
                </c:pt>
                <c:pt idx="1">
                  <c:v>444000000</c:v>
                </c:pt>
                <c:pt idx="2">
                  <c:v>504000000</c:v>
                </c:pt>
                <c:pt idx="3">
                  <c:v>333000000</c:v>
                </c:pt>
                <c:pt idx="4">
                  <c:v>298000000</c:v>
                </c:pt>
                <c:pt idx="5">
                  <c:v>262000000</c:v>
                </c:pt>
                <c:pt idx="6">
                  <c:v>242000000</c:v>
                </c:pt>
                <c:pt idx="7">
                  <c:v>227000000</c:v>
                </c:pt>
                <c:pt idx="8">
                  <c:v>210000000</c:v>
                </c:pt>
                <c:pt idx="9">
                  <c:v>205000000</c:v>
                </c:pt>
                <c:pt idx="10">
                  <c:v>196000000</c:v>
                </c:pt>
                <c:pt idx="11">
                  <c:v>185000000</c:v>
                </c:pt>
                <c:pt idx="12">
                  <c:v>174000000</c:v>
                </c:pt>
                <c:pt idx="13">
                  <c:v>165000000</c:v>
                </c:pt>
                <c:pt idx="14">
                  <c:v>157000000</c:v>
                </c:pt>
                <c:pt idx="15">
                  <c:v>148000000</c:v>
                </c:pt>
                <c:pt idx="16">
                  <c:v>139000000</c:v>
                </c:pt>
                <c:pt idx="17">
                  <c:v>127000000</c:v>
                </c:pt>
                <c:pt idx="18">
                  <c:v>114000000</c:v>
                </c:pt>
                <c:pt idx="19">
                  <c:v>318000000</c:v>
                </c:pt>
                <c:pt idx="20">
                  <c:v>311000000</c:v>
                </c:pt>
                <c:pt idx="21">
                  <c:v>140000000</c:v>
                </c:pt>
                <c:pt idx="22">
                  <c:v>105000000</c:v>
                </c:pt>
                <c:pt idx="23">
                  <c:v>93400000</c:v>
                </c:pt>
                <c:pt idx="24">
                  <c:v>88300000</c:v>
                </c:pt>
                <c:pt idx="25">
                  <c:v>81400000</c:v>
                </c:pt>
                <c:pt idx="26">
                  <c:v>74400000</c:v>
                </c:pt>
                <c:pt idx="27">
                  <c:v>65400000</c:v>
                </c:pt>
                <c:pt idx="28">
                  <c:v>70300000</c:v>
                </c:pt>
                <c:pt idx="29">
                  <c:v>54400000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C05-4D85-AE80-651DDF146FFF}"/>
            </c:ext>
          </c:extLst>
        </c:ser>
        <c:ser>
          <c:idx val="9"/>
          <c:order val="8"/>
          <c:tx>
            <c:v>HB 6 (09.09.2020)</c:v>
          </c:tx>
          <c:spPr>
            <a:ln w="19050">
              <a:noFill/>
            </a:ln>
          </c:spPr>
          <c:marker>
            <c:symbol val="circle"/>
            <c:size val="6"/>
          </c:marker>
          <c:xVal>
            <c:numRef>
              <c:f>'all cavities'!$Q$3:$Q$137</c:f>
              <c:numCache>
                <c:formatCode>General</c:formatCode>
                <c:ptCount val="135"/>
                <c:pt idx="0">
                  <c:v>0.52329999999999999</c:v>
                </c:pt>
                <c:pt idx="1">
                  <c:v>0.49530000000000002</c:v>
                </c:pt>
                <c:pt idx="2">
                  <c:v>0.46029999999999999</c:v>
                </c:pt>
                <c:pt idx="3">
                  <c:v>0.43469999999999998</c:v>
                </c:pt>
                <c:pt idx="4">
                  <c:v>0.40189999999999998</c:v>
                </c:pt>
                <c:pt idx="5">
                  <c:v>0.38650000000000001</c:v>
                </c:pt>
                <c:pt idx="6">
                  <c:v>0.36249999999999999</c:v>
                </c:pt>
                <c:pt idx="7">
                  <c:v>0.33350000000000002</c:v>
                </c:pt>
                <c:pt idx="8">
                  <c:v>0.31809999999999999</c:v>
                </c:pt>
                <c:pt idx="9">
                  <c:v>0.54930000000000001</c:v>
                </c:pt>
                <c:pt idx="10">
                  <c:v>0.57750000000000001</c:v>
                </c:pt>
                <c:pt idx="11">
                  <c:v>0.60729999999999995</c:v>
                </c:pt>
                <c:pt idx="12">
                  <c:v>0.63600000000000001</c:v>
                </c:pt>
                <c:pt idx="13">
                  <c:v>0.67359999999999998</c:v>
                </c:pt>
                <c:pt idx="14">
                  <c:v>0.70479999999999998</c:v>
                </c:pt>
                <c:pt idx="15">
                  <c:v>0.74470000000000003</c:v>
                </c:pt>
                <c:pt idx="16">
                  <c:v>0.78700000000000003</c:v>
                </c:pt>
                <c:pt idx="17">
                  <c:v>0.81840000000000002</c:v>
                </c:pt>
                <c:pt idx="18">
                  <c:v>0.8498</c:v>
                </c:pt>
                <c:pt idx="19">
                  <c:v>0.8528</c:v>
                </c:pt>
                <c:pt idx="20">
                  <c:v>0.90569999999999995</c:v>
                </c:pt>
                <c:pt idx="21">
                  <c:v>0.94789999999999996</c:v>
                </c:pt>
                <c:pt idx="22">
                  <c:v>1.002</c:v>
                </c:pt>
                <c:pt idx="23">
                  <c:v>1.0569999999999999</c:v>
                </c:pt>
                <c:pt idx="24">
                  <c:v>1.1100000000000001</c:v>
                </c:pt>
                <c:pt idx="25">
                  <c:v>1.173</c:v>
                </c:pt>
                <c:pt idx="26">
                  <c:v>1.248</c:v>
                </c:pt>
                <c:pt idx="27">
                  <c:v>1.3240000000000001</c:v>
                </c:pt>
                <c:pt idx="28">
                  <c:v>1.387</c:v>
                </c:pt>
                <c:pt idx="29">
                  <c:v>1.4530000000000001</c:v>
                </c:pt>
                <c:pt idx="30">
                  <c:v>1.5049999999999999</c:v>
                </c:pt>
                <c:pt idx="31">
                  <c:v>1.5680000000000001</c:v>
                </c:pt>
                <c:pt idx="32">
                  <c:v>1.6319999999999999</c:v>
                </c:pt>
                <c:pt idx="33">
                  <c:v>1.6930000000000001</c:v>
                </c:pt>
                <c:pt idx="34">
                  <c:v>1.7649999999999999</c:v>
                </c:pt>
                <c:pt idx="35">
                  <c:v>1.871</c:v>
                </c:pt>
                <c:pt idx="36">
                  <c:v>1.9419999999999999</c:v>
                </c:pt>
                <c:pt idx="37">
                  <c:v>2.0219999999999998</c:v>
                </c:pt>
                <c:pt idx="38">
                  <c:v>2.1190000000000002</c:v>
                </c:pt>
                <c:pt idx="39">
                  <c:v>2.1970000000000001</c:v>
                </c:pt>
                <c:pt idx="40">
                  <c:v>2.282</c:v>
                </c:pt>
                <c:pt idx="41">
                  <c:v>2.3660000000000001</c:v>
                </c:pt>
                <c:pt idx="42">
                  <c:v>2.452</c:v>
                </c:pt>
                <c:pt idx="43">
                  <c:v>2.5350000000000001</c:v>
                </c:pt>
                <c:pt idx="44">
                  <c:v>2.6269999999999998</c:v>
                </c:pt>
                <c:pt idx="45">
                  <c:v>2.7389999999999999</c:v>
                </c:pt>
                <c:pt idx="46">
                  <c:v>2.8359999999999999</c:v>
                </c:pt>
                <c:pt idx="47">
                  <c:v>2.9159999999999999</c:v>
                </c:pt>
                <c:pt idx="48">
                  <c:v>2.9809999999999999</c:v>
                </c:pt>
                <c:pt idx="49">
                  <c:v>3.1280000000000001</c:v>
                </c:pt>
                <c:pt idx="50">
                  <c:v>3.2280000000000002</c:v>
                </c:pt>
                <c:pt idx="51">
                  <c:v>3.3450000000000002</c:v>
                </c:pt>
                <c:pt idx="52">
                  <c:v>3.4470000000000001</c:v>
                </c:pt>
                <c:pt idx="53">
                  <c:v>3.52</c:v>
                </c:pt>
                <c:pt idx="54">
                  <c:v>3.5939999999999999</c:v>
                </c:pt>
                <c:pt idx="55">
                  <c:v>3.7010000000000001</c:v>
                </c:pt>
                <c:pt idx="56">
                  <c:v>3.8029999999999999</c:v>
                </c:pt>
                <c:pt idx="57">
                  <c:v>3.9079999999999999</c:v>
                </c:pt>
                <c:pt idx="58">
                  <c:v>4.01</c:v>
                </c:pt>
                <c:pt idx="59">
                  <c:v>4.1239999999999997</c:v>
                </c:pt>
                <c:pt idx="60">
                  <c:v>4.2130000000000001</c:v>
                </c:pt>
                <c:pt idx="61">
                  <c:v>4.34</c:v>
                </c:pt>
                <c:pt idx="62">
                  <c:v>4.4400000000000004</c:v>
                </c:pt>
                <c:pt idx="63">
                  <c:v>4.5</c:v>
                </c:pt>
                <c:pt idx="64">
                  <c:v>4.5730000000000004</c:v>
                </c:pt>
                <c:pt idx="65">
                  <c:v>4.673</c:v>
                </c:pt>
                <c:pt idx="66">
                  <c:v>4.6959999999999997</c:v>
                </c:pt>
                <c:pt idx="67">
                  <c:v>0.52329999999999999</c:v>
                </c:pt>
                <c:pt idx="68">
                  <c:v>0.49530000000000002</c:v>
                </c:pt>
                <c:pt idx="69">
                  <c:v>0.46029999999999999</c:v>
                </c:pt>
                <c:pt idx="70">
                  <c:v>0.43469999999999998</c:v>
                </c:pt>
                <c:pt idx="71">
                  <c:v>0.40189999999999998</c:v>
                </c:pt>
                <c:pt idx="72">
                  <c:v>0.38650000000000001</c:v>
                </c:pt>
                <c:pt idx="73">
                  <c:v>0.36249999999999999</c:v>
                </c:pt>
                <c:pt idx="74">
                  <c:v>0.33350000000000002</c:v>
                </c:pt>
                <c:pt idx="75">
                  <c:v>0.31809999999999999</c:v>
                </c:pt>
                <c:pt idx="76">
                  <c:v>0.54930000000000001</c:v>
                </c:pt>
                <c:pt idx="77">
                  <c:v>0.57750000000000001</c:v>
                </c:pt>
                <c:pt idx="78">
                  <c:v>0.60729999999999995</c:v>
                </c:pt>
                <c:pt idx="79">
                  <c:v>0.63600000000000001</c:v>
                </c:pt>
                <c:pt idx="80">
                  <c:v>0.67359999999999998</c:v>
                </c:pt>
                <c:pt idx="81">
                  <c:v>0.70479999999999998</c:v>
                </c:pt>
                <c:pt idx="82">
                  <c:v>0.74470000000000003</c:v>
                </c:pt>
                <c:pt idx="83">
                  <c:v>0.78700000000000003</c:v>
                </c:pt>
                <c:pt idx="84">
                  <c:v>0.81840000000000002</c:v>
                </c:pt>
                <c:pt idx="85">
                  <c:v>0.8498</c:v>
                </c:pt>
                <c:pt idx="86">
                  <c:v>0.8528</c:v>
                </c:pt>
                <c:pt idx="87">
                  <c:v>0.90569999999999995</c:v>
                </c:pt>
                <c:pt idx="88">
                  <c:v>0.94789999999999996</c:v>
                </c:pt>
                <c:pt idx="89">
                  <c:v>1.002</c:v>
                </c:pt>
                <c:pt idx="90">
                  <c:v>1.0569999999999999</c:v>
                </c:pt>
                <c:pt idx="91">
                  <c:v>1.1100000000000001</c:v>
                </c:pt>
                <c:pt idx="92">
                  <c:v>1.173</c:v>
                </c:pt>
                <c:pt idx="93">
                  <c:v>1.248</c:v>
                </c:pt>
                <c:pt idx="94">
                  <c:v>1.3240000000000001</c:v>
                </c:pt>
                <c:pt idx="95">
                  <c:v>1.387</c:v>
                </c:pt>
                <c:pt idx="96">
                  <c:v>1.4530000000000001</c:v>
                </c:pt>
                <c:pt idx="97">
                  <c:v>1.5049999999999999</c:v>
                </c:pt>
                <c:pt idx="98">
                  <c:v>1.5680000000000001</c:v>
                </c:pt>
                <c:pt idx="99">
                  <c:v>1.6319999999999999</c:v>
                </c:pt>
                <c:pt idx="100">
                  <c:v>1.6930000000000001</c:v>
                </c:pt>
                <c:pt idx="101">
                  <c:v>1.7649999999999999</c:v>
                </c:pt>
                <c:pt idx="102">
                  <c:v>1.871</c:v>
                </c:pt>
                <c:pt idx="103">
                  <c:v>1.9419999999999999</c:v>
                </c:pt>
                <c:pt idx="104">
                  <c:v>2.0219999999999998</c:v>
                </c:pt>
                <c:pt idx="105">
                  <c:v>2.1190000000000002</c:v>
                </c:pt>
                <c:pt idx="106">
                  <c:v>2.1970000000000001</c:v>
                </c:pt>
                <c:pt idx="107">
                  <c:v>2.282</c:v>
                </c:pt>
                <c:pt idx="108">
                  <c:v>2.3660000000000001</c:v>
                </c:pt>
                <c:pt idx="109">
                  <c:v>2.452</c:v>
                </c:pt>
                <c:pt idx="110">
                  <c:v>2.5350000000000001</c:v>
                </c:pt>
                <c:pt idx="111">
                  <c:v>2.6269999999999998</c:v>
                </c:pt>
                <c:pt idx="112">
                  <c:v>2.7389999999999999</c:v>
                </c:pt>
                <c:pt idx="113">
                  <c:v>2.8359999999999999</c:v>
                </c:pt>
                <c:pt idx="114">
                  <c:v>2.9159999999999999</c:v>
                </c:pt>
                <c:pt idx="115">
                  <c:v>2.9809999999999999</c:v>
                </c:pt>
                <c:pt idx="116">
                  <c:v>3.1280000000000001</c:v>
                </c:pt>
                <c:pt idx="117">
                  <c:v>3.2280000000000002</c:v>
                </c:pt>
                <c:pt idx="118">
                  <c:v>3.3450000000000002</c:v>
                </c:pt>
                <c:pt idx="119">
                  <c:v>3.4470000000000001</c:v>
                </c:pt>
                <c:pt idx="120">
                  <c:v>3.52</c:v>
                </c:pt>
                <c:pt idx="121">
                  <c:v>3.5939999999999999</c:v>
                </c:pt>
                <c:pt idx="122">
                  <c:v>3.7010000000000001</c:v>
                </c:pt>
                <c:pt idx="123">
                  <c:v>3.8029999999999999</c:v>
                </c:pt>
                <c:pt idx="124">
                  <c:v>3.9079999999999999</c:v>
                </c:pt>
                <c:pt idx="125">
                  <c:v>4.01</c:v>
                </c:pt>
                <c:pt idx="126">
                  <c:v>4.1239999999999997</c:v>
                </c:pt>
                <c:pt idx="127">
                  <c:v>4.2130000000000001</c:v>
                </c:pt>
                <c:pt idx="128">
                  <c:v>4.34</c:v>
                </c:pt>
                <c:pt idx="129">
                  <c:v>4.4400000000000004</c:v>
                </c:pt>
                <c:pt idx="130">
                  <c:v>4.5</c:v>
                </c:pt>
                <c:pt idx="131">
                  <c:v>4.5730000000000004</c:v>
                </c:pt>
                <c:pt idx="132">
                  <c:v>4.673</c:v>
                </c:pt>
                <c:pt idx="133">
                  <c:v>4.6959999999999997</c:v>
                </c:pt>
              </c:numCache>
            </c:numRef>
          </c:xVal>
          <c:yVal>
            <c:numRef>
              <c:f>'all cavities'!$R$3:$R$137</c:f>
              <c:numCache>
                <c:formatCode>0.00E+00</c:formatCode>
                <c:ptCount val="135"/>
                <c:pt idx="0">
                  <c:v>69210000</c:v>
                </c:pt>
                <c:pt idx="1">
                  <c:v>69540000</c:v>
                </c:pt>
                <c:pt idx="2">
                  <c:v>69830000</c:v>
                </c:pt>
                <c:pt idx="3">
                  <c:v>70090000</c:v>
                </c:pt>
                <c:pt idx="4">
                  <c:v>70220000</c:v>
                </c:pt>
                <c:pt idx="5">
                  <c:v>70550000</c:v>
                </c:pt>
                <c:pt idx="6">
                  <c:v>70800000</c:v>
                </c:pt>
                <c:pt idx="7">
                  <c:v>70880000</c:v>
                </c:pt>
                <c:pt idx="8">
                  <c:v>71070000</c:v>
                </c:pt>
                <c:pt idx="9">
                  <c:v>68890000</c:v>
                </c:pt>
                <c:pt idx="10">
                  <c:v>68780000</c:v>
                </c:pt>
                <c:pt idx="11">
                  <c:v>68640000</c:v>
                </c:pt>
                <c:pt idx="12">
                  <c:v>68440000</c:v>
                </c:pt>
                <c:pt idx="13">
                  <c:v>68360000</c:v>
                </c:pt>
                <c:pt idx="14">
                  <c:v>68240000</c:v>
                </c:pt>
                <c:pt idx="15">
                  <c:v>67800000</c:v>
                </c:pt>
                <c:pt idx="16">
                  <c:v>67530000</c:v>
                </c:pt>
                <c:pt idx="17">
                  <c:v>67360000</c:v>
                </c:pt>
                <c:pt idx="18">
                  <c:v>67280000</c:v>
                </c:pt>
                <c:pt idx="19">
                  <c:v>67180000</c:v>
                </c:pt>
                <c:pt idx="20">
                  <c:v>67280000</c:v>
                </c:pt>
                <c:pt idx="21">
                  <c:v>67200000</c:v>
                </c:pt>
                <c:pt idx="22">
                  <c:v>67100000</c:v>
                </c:pt>
                <c:pt idx="23">
                  <c:v>67030000</c:v>
                </c:pt>
                <c:pt idx="24">
                  <c:v>66990000</c:v>
                </c:pt>
                <c:pt idx="25">
                  <c:v>67060000</c:v>
                </c:pt>
                <c:pt idx="26">
                  <c:v>66990000</c:v>
                </c:pt>
                <c:pt idx="27">
                  <c:v>66880000</c:v>
                </c:pt>
                <c:pt idx="28">
                  <c:v>66930000</c:v>
                </c:pt>
                <c:pt idx="29">
                  <c:v>66950000</c:v>
                </c:pt>
                <c:pt idx="30">
                  <c:v>66870000</c:v>
                </c:pt>
                <c:pt idx="31">
                  <c:v>66900000</c:v>
                </c:pt>
                <c:pt idx="32">
                  <c:v>66830000</c:v>
                </c:pt>
                <c:pt idx="33">
                  <c:v>66730000</c:v>
                </c:pt>
                <c:pt idx="34">
                  <c:v>66790000</c:v>
                </c:pt>
                <c:pt idx="35">
                  <c:v>67940000</c:v>
                </c:pt>
                <c:pt idx="36">
                  <c:v>66670000</c:v>
                </c:pt>
                <c:pt idx="37">
                  <c:v>66670000</c:v>
                </c:pt>
                <c:pt idx="38">
                  <c:v>66750000</c:v>
                </c:pt>
                <c:pt idx="39">
                  <c:v>66670000</c:v>
                </c:pt>
                <c:pt idx="40">
                  <c:v>66720000</c:v>
                </c:pt>
                <c:pt idx="41">
                  <c:v>66720000</c:v>
                </c:pt>
                <c:pt idx="42">
                  <c:v>66760000</c:v>
                </c:pt>
                <c:pt idx="43">
                  <c:v>66760000</c:v>
                </c:pt>
                <c:pt idx="44">
                  <c:v>66690000</c:v>
                </c:pt>
                <c:pt idx="45">
                  <c:v>66630000</c:v>
                </c:pt>
                <c:pt idx="46">
                  <c:v>66660000</c:v>
                </c:pt>
                <c:pt idx="47">
                  <c:v>66110000</c:v>
                </c:pt>
                <c:pt idx="48">
                  <c:v>64990000</c:v>
                </c:pt>
                <c:pt idx="49">
                  <c:v>62100000</c:v>
                </c:pt>
                <c:pt idx="50">
                  <c:v>65300000</c:v>
                </c:pt>
                <c:pt idx="51">
                  <c:v>60890000</c:v>
                </c:pt>
                <c:pt idx="52">
                  <c:v>60570000</c:v>
                </c:pt>
                <c:pt idx="53">
                  <c:v>60240000</c:v>
                </c:pt>
                <c:pt idx="54">
                  <c:v>59870000</c:v>
                </c:pt>
                <c:pt idx="55">
                  <c:v>59200000</c:v>
                </c:pt>
                <c:pt idx="56">
                  <c:v>58340000</c:v>
                </c:pt>
                <c:pt idx="57">
                  <c:v>57170000</c:v>
                </c:pt>
                <c:pt idx="58">
                  <c:v>55780000</c:v>
                </c:pt>
                <c:pt idx="59">
                  <c:v>51960000</c:v>
                </c:pt>
                <c:pt idx="60">
                  <c:v>50380000</c:v>
                </c:pt>
                <c:pt idx="61">
                  <c:v>49710000</c:v>
                </c:pt>
                <c:pt idx="62">
                  <c:v>47250000</c:v>
                </c:pt>
                <c:pt idx="63">
                  <c:v>45950000</c:v>
                </c:pt>
                <c:pt idx="64">
                  <c:v>43520000</c:v>
                </c:pt>
                <c:pt idx="65">
                  <c:v>40660000</c:v>
                </c:pt>
                <c:pt idx="66">
                  <c:v>39220000</c:v>
                </c:pt>
                <c:pt idx="67">
                  <c:v>69210000</c:v>
                </c:pt>
                <c:pt idx="68">
                  <c:v>69540000</c:v>
                </c:pt>
                <c:pt idx="69">
                  <c:v>69830000</c:v>
                </c:pt>
                <c:pt idx="70">
                  <c:v>70090000</c:v>
                </c:pt>
                <c:pt idx="71">
                  <c:v>70220000</c:v>
                </c:pt>
                <c:pt idx="72">
                  <c:v>70550000</c:v>
                </c:pt>
                <c:pt idx="73">
                  <c:v>70800000</c:v>
                </c:pt>
                <c:pt idx="74">
                  <c:v>70880000</c:v>
                </c:pt>
                <c:pt idx="75">
                  <c:v>71070000</c:v>
                </c:pt>
                <c:pt idx="76">
                  <c:v>68890000</c:v>
                </c:pt>
                <c:pt idx="77">
                  <c:v>68780000</c:v>
                </c:pt>
                <c:pt idx="78">
                  <c:v>68640000</c:v>
                </c:pt>
                <c:pt idx="79">
                  <c:v>68440000</c:v>
                </c:pt>
                <c:pt idx="80">
                  <c:v>68360000</c:v>
                </c:pt>
                <c:pt idx="81">
                  <c:v>68240000</c:v>
                </c:pt>
                <c:pt idx="82">
                  <c:v>67800000</c:v>
                </c:pt>
                <c:pt idx="83">
                  <c:v>67530000</c:v>
                </c:pt>
                <c:pt idx="84">
                  <c:v>67360000</c:v>
                </c:pt>
                <c:pt idx="85">
                  <c:v>67280000</c:v>
                </c:pt>
                <c:pt idx="86">
                  <c:v>67180000</c:v>
                </c:pt>
                <c:pt idx="87">
                  <c:v>67280000</c:v>
                </c:pt>
                <c:pt idx="88">
                  <c:v>67200000</c:v>
                </c:pt>
                <c:pt idx="89">
                  <c:v>67100000</c:v>
                </c:pt>
                <c:pt idx="90">
                  <c:v>67030000</c:v>
                </c:pt>
                <c:pt idx="91">
                  <c:v>66990000</c:v>
                </c:pt>
                <c:pt idx="92">
                  <c:v>67060000</c:v>
                </c:pt>
                <c:pt idx="93">
                  <c:v>66990000</c:v>
                </c:pt>
                <c:pt idx="94">
                  <c:v>66880000</c:v>
                </c:pt>
                <c:pt idx="95">
                  <c:v>66930000</c:v>
                </c:pt>
                <c:pt idx="96">
                  <c:v>66950000</c:v>
                </c:pt>
                <c:pt idx="97">
                  <c:v>66870000</c:v>
                </c:pt>
                <c:pt idx="98">
                  <c:v>66900000</c:v>
                </c:pt>
                <c:pt idx="99">
                  <c:v>66830000</c:v>
                </c:pt>
                <c:pt idx="100">
                  <c:v>66730000</c:v>
                </c:pt>
                <c:pt idx="101">
                  <c:v>66790000</c:v>
                </c:pt>
                <c:pt idx="102">
                  <c:v>67940000</c:v>
                </c:pt>
                <c:pt idx="103">
                  <c:v>66670000</c:v>
                </c:pt>
                <c:pt idx="104">
                  <c:v>66670000</c:v>
                </c:pt>
                <c:pt idx="105">
                  <c:v>66750000</c:v>
                </c:pt>
                <c:pt idx="106">
                  <c:v>66670000</c:v>
                </c:pt>
                <c:pt idx="107">
                  <c:v>66720000</c:v>
                </c:pt>
                <c:pt idx="108">
                  <c:v>66720000</c:v>
                </c:pt>
                <c:pt idx="109">
                  <c:v>66760000</c:v>
                </c:pt>
                <c:pt idx="110">
                  <c:v>66760000</c:v>
                </c:pt>
                <c:pt idx="111">
                  <c:v>66690000</c:v>
                </c:pt>
                <c:pt idx="112">
                  <c:v>66630000</c:v>
                </c:pt>
                <c:pt idx="113">
                  <c:v>66660000</c:v>
                </c:pt>
                <c:pt idx="114">
                  <c:v>66110000</c:v>
                </c:pt>
                <c:pt idx="115">
                  <c:v>64990000</c:v>
                </c:pt>
                <c:pt idx="116">
                  <c:v>62100000</c:v>
                </c:pt>
                <c:pt idx="117">
                  <c:v>65300000</c:v>
                </c:pt>
                <c:pt idx="118">
                  <c:v>60890000</c:v>
                </c:pt>
                <c:pt idx="119">
                  <c:v>60570000</c:v>
                </c:pt>
                <c:pt idx="120">
                  <c:v>60240000</c:v>
                </c:pt>
                <c:pt idx="121">
                  <c:v>59870000</c:v>
                </c:pt>
                <c:pt idx="122">
                  <c:v>59200000</c:v>
                </c:pt>
                <c:pt idx="123">
                  <c:v>58340000</c:v>
                </c:pt>
                <c:pt idx="124">
                  <c:v>57170000</c:v>
                </c:pt>
                <c:pt idx="125">
                  <c:v>55780000</c:v>
                </c:pt>
                <c:pt idx="126">
                  <c:v>51960000</c:v>
                </c:pt>
                <c:pt idx="127">
                  <c:v>50380000</c:v>
                </c:pt>
                <c:pt idx="128">
                  <c:v>49710000</c:v>
                </c:pt>
                <c:pt idx="129">
                  <c:v>47250000</c:v>
                </c:pt>
                <c:pt idx="130">
                  <c:v>45950000</c:v>
                </c:pt>
                <c:pt idx="131">
                  <c:v>43520000</c:v>
                </c:pt>
                <c:pt idx="132">
                  <c:v>40660000</c:v>
                </c:pt>
                <c:pt idx="133">
                  <c:v>39220000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7C05-4D85-AE80-651DDF146FFF}"/>
            </c:ext>
          </c:extLst>
        </c:ser>
        <c:ser>
          <c:idx val="11"/>
          <c:order val="9"/>
          <c:tx>
            <c:v>HB 5 (01.10.2020)</c:v>
          </c:tx>
          <c:spPr>
            <a:ln w="19050">
              <a:noFill/>
            </a:ln>
          </c:spPr>
          <c:marker>
            <c:symbol val="triangle"/>
            <c:size val="9"/>
          </c:marker>
          <c:xVal>
            <c:numRef>
              <c:f>'all cavities'!$U$4:$U$83</c:f>
              <c:numCache>
                <c:formatCode>General</c:formatCode>
                <c:ptCount val="80"/>
                <c:pt idx="0">
                  <c:v>2.415</c:v>
                </c:pt>
                <c:pt idx="1">
                  <c:v>2.544</c:v>
                </c:pt>
                <c:pt idx="2">
                  <c:v>2.7069999999999999</c:v>
                </c:pt>
                <c:pt idx="3">
                  <c:v>2.8490000000000002</c:v>
                </c:pt>
                <c:pt idx="4">
                  <c:v>3.008</c:v>
                </c:pt>
                <c:pt idx="5">
                  <c:v>3.161</c:v>
                </c:pt>
                <c:pt idx="6">
                  <c:v>3.31</c:v>
                </c:pt>
                <c:pt idx="7">
                  <c:v>3.464</c:v>
                </c:pt>
                <c:pt idx="8">
                  <c:v>3.625</c:v>
                </c:pt>
                <c:pt idx="9">
                  <c:v>3.7919999999999998</c:v>
                </c:pt>
                <c:pt idx="10">
                  <c:v>3.9420000000000002</c:v>
                </c:pt>
                <c:pt idx="11">
                  <c:v>4.0609999999999999</c:v>
                </c:pt>
                <c:pt idx="12">
                  <c:v>4.1589999999999998</c:v>
                </c:pt>
                <c:pt idx="13">
                  <c:v>4.2439999999999998</c:v>
                </c:pt>
                <c:pt idx="14">
                  <c:v>4.3540000000000001</c:v>
                </c:pt>
                <c:pt idx="15">
                  <c:v>4.5289999999999999</c:v>
                </c:pt>
                <c:pt idx="16">
                  <c:v>4.5919999999999996</c:v>
                </c:pt>
                <c:pt idx="17">
                  <c:v>4.758</c:v>
                </c:pt>
                <c:pt idx="18">
                  <c:v>4.9169999999999998</c:v>
                </c:pt>
                <c:pt idx="19">
                  <c:v>5.0750000000000002</c:v>
                </c:pt>
                <c:pt idx="20">
                  <c:v>5.202</c:v>
                </c:pt>
                <c:pt idx="21">
                  <c:v>5.2679999999999998</c:v>
                </c:pt>
                <c:pt idx="22">
                  <c:v>5.38</c:v>
                </c:pt>
                <c:pt idx="23">
                  <c:v>5.54</c:v>
                </c:pt>
                <c:pt idx="24">
                  <c:v>5.6609999999999996</c:v>
                </c:pt>
                <c:pt idx="25">
                  <c:v>5.8789999999999996</c:v>
                </c:pt>
                <c:pt idx="26">
                  <c:v>6.032</c:v>
                </c:pt>
                <c:pt idx="27">
                  <c:v>6.17</c:v>
                </c:pt>
                <c:pt idx="28">
                  <c:v>6.3019999999999996</c:v>
                </c:pt>
                <c:pt idx="29">
                  <c:v>6.423</c:v>
                </c:pt>
                <c:pt idx="30">
                  <c:v>6.5369999999999999</c:v>
                </c:pt>
                <c:pt idx="31">
                  <c:v>6.641</c:v>
                </c:pt>
                <c:pt idx="32">
                  <c:v>6.7510000000000003</c:v>
                </c:pt>
                <c:pt idx="33">
                  <c:v>6.8479999999999999</c:v>
                </c:pt>
                <c:pt idx="34">
                  <c:v>6.9409999999999998</c:v>
                </c:pt>
                <c:pt idx="35">
                  <c:v>7.0540000000000003</c:v>
                </c:pt>
                <c:pt idx="36">
                  <c:v>7.1310000000000002</c:v>
                </c:pt>
                <c:pt idx="37">
                  <c:v>2.2589999999999999</c:v>
                </c:pt>
                <c:pt idx="38">
                  <c:v>2.1280000000000001</c:v>
                </c:pt>
                <c:pt idx="39">
                  <c:v>2.02</c:v>
                </c:pt>
                <c:pt idx="40">
                  <c:v>1.909</c:v>
                </c:pt>
                <c:pt idx="41">
                  <c:v>1.7769999999999999</c:v>
                </c:pt>
                <c:pt idx="42">
                  <c:v>1.6919999999999999</c:v>
                </c:pt>
                <c:pt idx="43">
                  <c:v>1.6040000000000001</c:v>
                </c:pt>
                <c:pt idx="44">
                  <c:v>1.5009999999999999</c:v>
                </c:pt>
                <c:pt idx="45">
                  <c:v>1.4410000000000001</c:v>
                </c:pt>
                <c:pt idx="46">
                  <c:v>1.34</c:v>
                </c:pt>
                <c:pt idx="47">
                  <c:v>1.26</c:v>
                </c:pt>
                <c:pt idx="48">
                  <c:v>1.2010000000000001</c:v>
                </c:pt>
                <c:pt idx="49">
                  <c:v>1.141</c:v>
                </c:pt>
                <c:pt idx="50">
                  <c:v>1.103</c:v>
                </c:pt>
                <c:pt idx="51">
                  <c:v>1.0680000000000001</c:v>
                </c:pt>
                <c:pt idx="52">
                  <c:v>1.0429999999999999</c:v>
                </c:pt>
                <c:pt idx="53">
                  <c:v>0.99629999999999996</c:v>
                </c:pt>
                <c:pt idx="54">
                  <c:v>0.95550000000000002</c:v>
                </c:pt>
                <c:pt idx="55">
                  <c:v>0.90849999999999997</c:v>
                </c:pt>
                <c:pt idx="56">
                  <c:v>0.8679</c:v>
                </c:pt>
                <c:pt idx="57">
                  <c:v>0.79059999999999997</c:v>
                </c:pt>
                <c:pt idx="58">
                  <c:v>0.71230000000000004</c:v>
                </c:pt>
                <c:pt idx="59">
                  <c:v>0.65049999999999997</c:v>
                </c:pt>
                <c:pt idx="60">
                  <c:v>0.59970000000000001</c:v>
                </c:pt>
                <c:pt idx="61">
                  <c:v>0.55049999999999999</c:v>
                </c:pt>
                <c:pt idx="62">
                  <c:v>0.51249999999999996</c:v>
                </c:pt>
                <c:pt idx="63">
                  <c:v>0.46710000000000002</c:v>
                </c:pt>
                <c:pt idx="64">
                  <c:v>0.434</c:v>
                </c:pt>
                <c:pt idx="65">
                  <c:v>7.3170000000000002</c:v>
                </c:pt>
                <c:pt idx="66">
                  <c:v>7.3680000000000003</c:v>
                </c:pt>
                <c:pt idx="67">
                  <c:v>7.4459999999999997</c:v>
                </c:pt>
                <c:pt idx="68">
                  <c:v>7.4889999999999999</c:v>
                </c:pt>
                <c:pt idx="69">
                  <c:v>7.6020000000000003</c:v>
                </c:pt>
                <c:pt idx="70">
                  <c:v>7.6509999999999998</c:v>
                </c:pt>
                <c:pt idx="71">
                  <c:v>7.6020000000000003</c:v>
                </c:pt>
                <c:pt idx="72">
                  <c:v>7.5919999999999996</c:v>
                </c:pt>
                <c:pt idx="73">
                  <c:v>7.7140000000000004</c:v>
                </c:pt>
                <c:pt idx="74">
                  <c:v>7.7969999999999997</c:v>
                </c:pt>
                <c:pt idx="75">
                  <c:v>7.8449999999999998</c:v>
                </c:pt>
                <c:pt idx="76">
                  <c:v>7.8869999999999996</c:v>
                </c:pt>
                <c:pt idx="77">
                  <c:v>7.9050000000000002</c:v>
                </c:pt>
                <c:pt idx="78">
                  <c:v>7.8949999999999996</c:v>
                </c:pt>
                <c:pt idx="79">
                  <c:v>3.8450000000000002</c:v>
                </c:pt>
              </c:numCache>
            </c:numRef>
          </c:xVal>
          <c:yVal>
            <c:numRef>
              <c:f>'all cavities'!$V$4:$V$83</c:f>
              <c:numCache>
                <c:formatCode>0.00E+00</c:formatCode>
                <c:ptCount val="80"/>
                <c:pt idx="0">
                  <c:v>738800000</c:v>
                </c:pt>
                <c:pt idx="1">
                  <c:v>721700000</c:v>
                </c:pt>
                <c:pt idx="2">
                  <c:v>696000000</c:v>
                </c:pt>
                <c:pt idx="3">
                  <c:v>674400000</c:v>
                </c:pt>
                <c:pt idx="4">
                  <c:v>651700000</c:v>
                </c:pt>
                <c:pt idx="5">
                  <c:v>628700000</c:v>
                </c:pt>
                <c:pt idx="6">
                  <c:v>607700000</c:v>
                </c:pt>
                <c:pt idx="7">
                  <c:v>585400000</c:v>
                </c:pt>
                <c:pt idx="8">
                  <c:v>549100000</c:v>
                </c:pt>
                <c:pt idx="9">
                  <c:v>528300000</c:v>
                </c:pt>
                <c:pt idx="10">
                  <c:v>507400000</c:v>
                </c:pt>
                <c:pt idx="11">
                  <c:v>492000000</c:v>
                </c:pt>
                <c:pt idx="12">
                  <c:v>480300000</c:v>
                </c:pt>
                <c:pt idx="13">
                  <c:v>470100000</c:v>
                </c:pt>
                <c:pt idx="14">
                  <c:v>460200000</c:v>
                </c:pt>
                <c:pt idx="15">
                  <c:v>440000000</c:v>
                </c:pt>
                <c:pt idx="16">
                  <c:v>371900000</c:v>
                </c:pt>
                <c:pt idx="17">
                  <c:v>348600000</c:v>
                </c:pt>
                <c:pt idx="18">
                  <c:v>333400000</c:v>
                </c:pt>
                <c:pt idx="19">
                  <c:v>318900000</c:v>
                </c:pt>
                <c:pt idx="20">
                  <c:v>308300000</c:v>
                </c:pt>
                <c:pt idx="21">
                  <c:v>303100000</c:v>
                </c:pt>
                <c:pt idx="22">
                  <c:v>287500000</c:v>
                </c:pt>
                <c:pt idx="23">
                  <c:v>274100000</c:v>
                </c:pt>
                <c:pt idx="24">
                  <c:v>264500000</c:v>
                </c:pt>
                <c:pt idx="25">
                  <c:v>257500000</c:v>
                </c:pt>
                <c:pt idx="26">
                  <c:v>246000000</c:v>
                </c:pt>
                <c:pt idx="27">
                  <c:v>249700000</c:v>
                </c:pt>
                <c:pt idx="28">
                  <c:v>239500000</c:v>
                </c:pt>
                <c:pt idx="29">
                  <c:v>228100000</c:v>
                </c:pt>
                <c:pt idx="30">
                  <c:v>219600000</c:v>
                </c:pt>
                <c:pt idx="31">
                  <c:v>211400000</c:v>
                </c:pt>
                <c:pt idx="32">
                  <c:v>202700000</c:v>
                </c:pt>
                <c:pt idx="33">
                  <c:v>195400000</c:v>
                </c:pt>
                <c:pt idx="34">
                  <c:v>183600000</c:v>
                </c:pt>
                <c:pt idx="35">
                  <c:v>175100000</c:v>
                </c:pt>
                <c:pt idx="36">
                  <c:v>168800000</c:v>
                </c:pt>
                <c:pt idx="37">
                  <c:v>742000000</c:v>
                </c:pt>
                <c:pt idx="38">
                  <c:v>756800000</c:v>
                </c:pt>
                <c:pt idx="39">
                  <c:v>776400000</c:v>
                </c:pt>
                <c:pt idx="40">
                  <c:v>789000000</c:v>
                </c:pt>
                <c:pt idx="41">
                  <c:v>764300000</c:v>
                </c:pt>
                <c:pt idx="42">
                  <c:v>778200000</c:v>
                </c:pt>
                <c:pt idx="43">
                  <c:v>789600000</c:v>
                </c:pt>
                <c:pt idx="44">
                  <c:v>807100000</c:v>
                </c:pt>
                <c:pt idx="45">
                  <c:v>819300000</c:v>
                </c:pt>
                <c:pt idx="46">
                  <c:v>773700000</c:v>
                </c:pt>
                <c:pt idx="47">
                  <c:v>785300000</c:v>
                </c:pt>
                <c:pt idx="48">
                  <c:v>796000000</c:v>
                </c:pt>
                <c:pt idx="49">
                  <c:v>805900000</c:v>
                </c:pt>
                <c:pt idx="50">
                  <c:v>814100000</c:v>
                </c:pt>
                <c:pt idx="51">
                  <c:v>819200000</c:v>
                </c:pt>
                <c:pt idx="52">
                  <c:v>845300000</c:v>
                </c:pt>
                <c:pt idx="53">
                  <c:v>871500000</c:v>
                </c:pt>
                <c:pt idx="54">
                  <c:v>869000000</c:v>
                </c:pt>
                <c:pt idx="55">
                  <c:v>898500000</c:v>
                </c:pt>
                <c:pt idx="56">
                  <c:v>895400000</c:v>
                </c:pt>
                <c:pt idx="57">
                  <c:v>943800000</c:v>
                </c:pt>
                <c:pt idx="58">
                  <c:v>936400000</c:v>
                </c:pt>
                <c:pt idx="59">
                  <c:v>963400000</c:v>
                </c:pt>
                <c:pt idx="60">
                  <c:v>989800000</c:v>
                </c:pt>
                <c:pt idx="61">
                  <c:v>1036000000</c:v>
                </c:pt>
                <c:pt idx="62">
                  <c:v>1037000000</c:v>
                </c:pt>
                <c:pt idx="63">
                  <c:v>1055000000</c:v>
                </c:pt>
                <c:pt idx="64">
                  <c:v>1064000000</c:v>
                </c:pt>
                <c:pt idx="65">
                  <c:v>152500000</c:v>
                </c:pt>
                <c:pt idx="66">
                  <c:v>147700000</c:v>
                </c:pt>
                <c:pt idx="67">
                  <c:v>143100000</c:v>
                </c:pt>
                <c:pt idx="68">
                  <c:v>139000000</c:v>
                </c:pt>
                <c:pt idx="69">
                  <c:v>135000000</c:v>
                </c:pt>
                <c:pt idx="70">
                  <c:v>129200000</c:v>
                </c:pt>
                <c:pt idx="71">
                  <c:v>125600000</c:v>
                </c:pt>
                <c:pt idx="72">
                  <c:v>118900000</c:v>
                </c:pt>
                <c:pt idx="73">
                  <c:v>120000000</c:v>
                </c:pt>
                <c:pt idx="74">
                  <c:v>114200000</c:v>
                </c:pt>
                <c:pt idx="75">
                  <c:v>111300000</c:v>
                </c:pt>
                <c:pt idx="76">
                  <c:v>108200000</c:v>
                </c:pt>
                <c:pt idx="77">
                  <c:v>105400000</c:v>
                </c:pt>
                <c:pt idx="78">
                  <c:v>102100000</c:v>
                </c:pt>
                <c:pt idx="79">
                  <c:v>465000000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7C05-4D85-AE80-651DDF146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068840"/>
        <c:axId val="72385810"/>
      </c:scatterChart>
      <c:valAx>
        <c:axId val="38068840"/>
        <c:scaling>
          <c:orientation val="minMax"/>
          <c:max val="8"/>
        </c:scaling>
        <c:delete val="0"/>
        <c:axPos val="b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 rot="0"/>
              <a:lstStyle/>
              <a:p>
                <a:pPr>
                  <a:defRPr sz="1800" b="1" strike="noStrike" spc="-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it-IT" sz="1800" b="1" strike="noStrike" spc="-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Eacc [MV/m]</a:t>
                </a:r>
              </a:p>
            </c:rich>
          </c:tx>
          <c:layout>
            <c:manualLayout>
              <c:xMode val="edge"/>
              <c:yMode val="edge"/>
              <c:x val="0.420269932516871"/>
              <c:y val="0.92842210054753604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0" strike="noStrike" spc="-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2385810"/>
        <c:crossesAt val="0"/>
        <c:crossBetween val="midCat"/>
      </c:valAx>
      <c:valAx>
        <c:axId val="72385810"/>
        <c:scaling>
          <c:logBase val="10"/>
          <c:orientation val="minMax"/>
          <c:max val="10000000000"/>
          <c:min val="10000000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minorGridlines>
          <c:spPr>
            <a:ln>
              <a:solidFill>
                <a:srgbClr val="DDDDDD"/>
              </a:solidFill>
            </a:ln>
          </c:spPr>
        </c:minorGridlines>
        <c:title>
          <c:tx>
            <c:rich>
              <a:bodyPr rot="-5400000"/>
              <a:lstStyle/>
              <a:p>
                <a:pPr>
                  <a:defRPr sz="1800" b="1" strike="noStrike" spc="-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it-IT" sz="1800" b="1" strike="noStrike" spc="-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</a:p>
            </c:rich>
          </c:tx>
          <c:layout>
            <c:manualLayout>
              <c:xMode val="edge"/>
              <c:yMode val="edge"/>
              <c:x val="4.9133613389946512E-2"/>
              <c:y val="0.43266047445558947"/>
            </c:manualLayout>
          </c:layout>
          <c:overlay val="0"/>
          <c:spPr>
            <a:noFill/>
            <a:ln>
              <a:noFill/>
            </a:ln>
          </c:spPr>
        </c:title>
        <c:numFmt formatCode="0E+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0" strike="noStrike" spc="-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8068840"/>
        <c:crossesAt val="0"/>
        <c:crossBetween val="midCat"/>
      </c:valAx>
      <c:spPr>
        <a:noFill/>
        <a:ln>
          <a:solidFill>
            <a:srgbClr val="B3B3B3"/>
          </a:solidFill>
        </a:ln>
      </c:spPr>
    </c:plotArea>
    <c:legend>
      <c:legendPos val="r"/>
      <c:layout>
        <c:manualLayout>
          <c:xMode val="edge"/>
          <c:yMode val="edge"/>
          <c:x val="0.78351043662469466"/>
          <c:y val="0.18551745562950211"/>
          <c:w val="0.20910209974983834"/>
          <c:h val="0.57845717242207639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800" b="0" strike="noStrike" spc="-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span"/>
    <c:showDLblsOverMax val="1"/>
  </c:chart>
  <c:spPr>
    <a:solidFill>
      <a:srgbClr val="FFFFFF"/>
    </a:solidFill>
    <a:ln>
      <a:solidFill>
        <a:schemeClr val="tx1"/>
      </a:solidFill>
    </a:ln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0.64926</cdr:x>
      <cdr:y>0.04579</cdr:y>
    </cdr:from>
    <cdr:to>
      <cdr:x>0.64926</cdr:x>
      <cdr:y>0.78388</cdr:y>
    </cdr:to>
    <cdr:cxnSp macro="">
      <cdr:nvCxnSpPr>
        <cdr:cNvPr id="17" name="Connettore 1 16">
          <a:extLst xmlns:a="http://schemas.openxmlformats.org/drawingml/2006/main">
            <a:ext uri="{FF2B5EF4-FFF2-40B4-BE49-F238E27FC236}">
              <a16:creationId xmlns:a16="http://schemas.microsoft.com/office/drawing/2014/main" id="{FC477E28-E888-4367-B257-414900AE2F1F}"/>
            </a:ext>
          </a:extLst>
        </cdr:cNvPr>
        <cdr:cNvCxnSpPr/>
      </cdr:nvCxnSpPr>
      <cdr:spPr>
        <a:xfrm xmlns:a="http://schemas.openxmlformats.org/drawingml/2006/main">
          <a:off x="5624513" y="238125"/>
          <a:ext cx="0" cy="383857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2">
              <a:lumMod val="40000"/>
              <a:lumOff val="60000"/>
            </a:schemeClr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0.48425</cdr:x>
      <cdr:y>0.84448</cdr:y>
    </cdr:from>
    <cdr:to>
      <cdr:x>0.58624</cdr:x>
      <cdr:y>0.9437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4427984" y="4780815"/>
          <a:ext cx="932597" cy="5617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2000" dirty="0">
              <a:solidFill>
                <a:schemeClr val="bg1"/>
              </a:solidFill>
            </a:rPr>
            <a:t>A/q</a:t>
          </a:r>
        </a:p>
      </cdr:txBody>
    </cdr:sp>
  </cdr:relSizeAnchor>
  <cdr:relSizeAnchor xmlns:cdr="http://schemas.openxmlformats.org/drawingml/2006/chartDrawing">
    <cdr:from>
      <cdr:x>0.02576</cdr:x>
      <cdr:y>0.27734</cdr:y>
    </cdr:from>
    <cdr:to>
      <cdr:x>0.0871</cdr:x>
      <cdr:y>0.57741</cdr:y>
    </cdr:to>
    <cdr:sp macro="" textlink="">
      <cdr:nvSpPr>
        <cdr:cNvPr id="3" name="CasellaDiTesto 1"/>
        <cdr:cNvSpPr txBox="1"/>
      </cdr:nvSpPr>
      <cdr:spPr>
        <a:xfrm xmlns:a="http://schemas.openxmlformats.org/drawingml/2006/main" rot="16200000">
          <a:off x="-261016" y="2042646"/>
          <a:ext cx="1649286" cy="612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2000" dirty="0">
              <a:solidFill>
                <a:schemeClr val="bg1"/>
              </a:solidFill>
            </a:rPr>
            <a:t>E</a:t>
          </a:r>
          <a:r>
            <a:rPr lang="it-IT" sz="2000" baseline="-25000" dirty="0">
              <a:solidFill>
                <a:schemeClr val="bg1"/>
              </a:solidFill>
            </a:rPr>
            <a:t>max</a:t>
          </a:r>
          <a:r>
            <a:rPr lang="it-IT" sz="2000" baseline="0" dirty="0">
              <a:solidFill>
                <a:schemeClr val="bg1"/>
              </a:solidFill>
            </a:rPr>
            <a:t> [MeV/A]</a:t>
          </a:r>
          <a:endParaRPr lang="it-IT" sz="20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0.12198</cdr:x>
      <cdr:y>0.02899</cdr:y>
    </cdr:from>
    <cdr:to>
      <cdr:x>0.1909</cdr:x>
      <cdr:y>0.17837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842963" y="123824"/>
          <a:ext cx="476250" cy="638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it-IT" sz="1600" baseline="30000">
              <a:solidFill>
                <a:schemeClr val="bg1"/>
              </a:solidFill>
            </a:rPr>
            <a:t>12</a:t>
          </a:r>
          <a:r>
            <a:rPr lang="it-IT" sz="1600" baseline="0">
              <a:solidFill>
                <a:schemeClr val="bg1"/>
              </a:solidFill>
            </a:rPr>
            <a:t>C </a:t>
          </a:r>
        </a:p>
        <a:p xmlns:a="http://schemas.openxmlformats.org/drawingml/2006/main">
          <a:pPr algn="ctr"/>
          <a:r>
            <a:rPr lang="it-IT" sz="1600" baseline="30000">
              <a:solidFill>
                <a:schemeClr val="bg1"/>
              </a:solidFill>
            </a:rPr>
            <a:t>16</a:t>
          </a:r>
          <a:r>
            <a:rPr lang="it-IT" sz="1600" baseline="0">
              <a:solidFill>
                <a:schemeClr val="bg1"/>
              </a:solidFill>
            </a:rPr>
            <a:t>O</a:t>
          </a:r>
        </a:p>
      </cdr:txBody>
    </cdr:sp>
  </cdr:relSizeAnchor>
  <cdr:relSizeAnchor xmlns:cdr="http://schemas.openxmlformats.org/drawingml/2006/chartDrawing">
    <cdr:from>
      <cdr:x>0.17689</cdr:x>
      <cdr:y>0.18358</cdr:y>
    </cdr:from>
    <cdr:to>
      <cdr:x>0.2419</cdr:x>
      <cdr:y>0.26979</cdr:y>
    </cdr:to>
    <cdr:sp macro="" textlink="">
      <cdr:nvSpPr>
        <cdr:cNvPr id="6" name="CasellaDiTesto 1"/>
        <cdr:cNvSpPr txBox="1"/>
      </cdr:nvSpPr>
      <cdr:spPr>
        <a:xfrm xmlns:a="http://schemas.openxmlformats.org/drawingml/2006/main">
          <a:off x="1222375" y="784226"/>
          <a:ext cx="449263" cy="368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aseline="30000">
              <a:solidFill>
                <a:schemeClr val="bg1"/>
              </a:solidFill>
            </a:rPr>
            <a:t>32</a:t>
          </a:r>
          <a:r>
            <a:rPr lang="it-IT" sz="1600" baseline="0">
              <a:solidFill>
                <a:schemeClr val="bg1"/>
              </a:solidFill>
            </a:rPr>
            <a:t>S</a:t>
          </a:r>
        </a:p>
      </cdr:txBody>
    </cdr:sp>
  </cdr:relSizeAnchor>
  <cdr:relSizeAnchor xmlns:cdr="http://schemas.openxmlformats.org/drawingml/2006/chartDrawing">
    <cdr:from>
      <cdr:x>0.21273</cdr:x>
      <cdr:y>0.26161</cdr:y>
    </cdr:from>
    <cdr:to>
      <cdr:x>0.27774</cdr:x>
      <cdr:y>0.34783</cdr:y>
    </cdr:to>
    <cdr:sp macro="" textlink="">
      <cdr:nvSpPr>
        <cdr:cNvPr id="7" name="CasellaDiTesto 1"/>
        <cdr:cNvSpPr txBox="1"/>
      </cdr:nvSpPr>
      <cdr:spPr>
        <a:xfrm xmlns:a="http://schemas.openxmlformats.org/drawingml/2006/main">
          <a:off x="1470025" y="1117600"/>
          <a:ext cx="449263" cy="368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aseline="30000">
              <a:solidFill>
                <a:schemeClr val="bg1"/>
              </a:solidFill>
            </a:rPr>
            <a:t>15</a:t>
          </a:r>
          <a:r>
            <a:rPr lang="it-IT" sz="1600" baseline="0">
              <a:solidFill>
                <a:schemeClr val="bg1"/>
              </a:solidFill>
            </a:rPr>
            <a:t>N</a:t>
          </a:r>
        </a:p>
      </cdr:txBody>
    </cdr:sp>
  </cdr:relSizeAnchor>
  <cdr:relSizeAnchor xmlns:cdr="http://schemas.openxmlformats.org/drawingml/2006/chartDrawing">
    <cdr:from>
      <cdr:x>0.29543</cdr:x>
      <cdr:y>0.31735</cdr:y>
    </cdr:from>
    <cdr:to>
      <cdr:x>0.36044</cdr:x>
      <cdr:y>0.40357</cdr:y>
    </cdr:to>
    <cdr:sp macro="" textlink="">
      <cdr:nvSpPr>
        <cdr:cNvPr id="8" name="CasellaDiTesto 1"/>
        <cdr:cNvSpPr txBox="1"/>
      </cdr:nvSpPr>
      <cdr:spPr>
        <a:xfrm xmlns:a="http://schemas.openxmlformats.org/drawingml/2006/main">
          <a:off x="2041525" y="1355725"/>
          <a:ext cx="449263" cy="368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aseline="30000">
              <a:solidFill>
                <a:schemeClr val="bg1"/>
              </a:solidFill>
            </a:rPr>
            <a:t>64</a:t>
          </a:r>
          <a:r>
            <a:rPr lang="it-IT" sz="1600" baseline="0">
              <a:solidFill>
                <a:schemeClr val="bg1"/>
              </a:solidFill>
            </a:rPr>
            <a:t>Zn</a:t>
          </a:r>
        </a:p>
      </cdr:txBody>
    </cdr:sp>
  </cdr:relSizeAnchor>
  <cdr:relSizeAnchor xmlns:cdr="http://schemas.openxmlformats.org/drawingml/2006/chartDrawing">
    <cdr:from>
      <cdr:x>0.31886</cdr:x>
      <cdr:y>0.55147</cdr:y>
    </cdr:from>
    <cdr:to>
      <cdr:x>0.38778</cdr:x>
      <cdr:y>0.70085</cdr:y>
    </cdr:to>
    <cdr:sp macro="" textlink="">
      <cdr:nvSpPr>
        <cdr:cNvPr id="9" name="CasellaDiTesto 1"/>
        <cdr:cNvSpPr txBox="1"/>
      </cdr:nvSpPr>
      <cdr:spPr>
        <a:xfrm xmlns:a="http://schemas.openxmlformats.org/drawingml/2006/main">
          <a:off x="2203450" y="2355850"/>
          <a:ext cx="476250" cy="638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aseline="30000">
              <a:solidFill>
                <a:schemeClr val="bg1"/>
              </a:solidFill>
            </a:rPr>
            <a:t>20</a:t>
          </a:r>
          <a:r>
            <a:rPr lang="it-IT" sz="1600" baseline="0">
              <a:solidFill>
                <a:schemeClr val="bg1"/>
              </a:solidFill>
            </a:rPr>
            <a:t>Ne</a:t>
          </a:r>
        </a:p>
        <a:p xmlns:a="http://schemas.openxmlformats.org/drawingml/2006/main">
          <a:pPr algn="ctr"/>
          <a:r>
            <a:rPr lang="it-IT" sz="1600" baseline="30000">
              <a:solidFill>
                <a:schemeClr val="bg1"/>
              </a:solidFill>
            </a:rPr>
            <a:t> 36</a:t>
          </a:r>
          <a:r>
            <a:rPr lang="it-IT" sz="1600" baseline="0">
              <a:solidFill>
                <a:schemeClr val="bg1"/>
              </a:solidFill>
            </a:rPr>
            <a:t>Ar</a:t>
          </a:r>
        </a:p>
      </cdr:txBody>
    </cdr:sp>
  </cdr:relSizeAnchor>
  <cdr:relSizeAnchor xmlns:cdr="http://schemas.openxmlformats.org/drawingml/2006/chartDrawing">
    <cdr:from>
      <cdr:x>0.36572</cdr:x>
      <cdr:y>0.25492</cdr:y>
    </cdr:from>
    <cdr:to>
      <cdr:x>0.43901</cdr:x>
      <cdr:y>0.44147</cdr:y>
    </cdr:to>
    <cdr:sp macro="" textlink="">
      <cdr:nvSpPr>
        <cdr:cNvPr id="10" name="CasellaDiTesto 1"/>
        <cdr:cNvSpPr txBox="1"/>
      </cdr:nvSpPr>
      <cdr:spPr>
        <a:xfrm xmlns:a="http://schemas.openxmlformats.org/drawingml/2006/main">
          <a:off x="2527299" y="1089025"/>
          <a:ext cx="506413" cy="796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aseline="3000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74</a:t>
          </a:r>
          <a:r>
            <a:rPr lang="it-IT" sz="1400" baseline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Ge</a:t>
          </a:r>
          <a:endParaRPr lang="it-IT" sz="2000">
            <a:solidFill>
              <a:schemeClr val="bg1"/>
            </a:solidFill>
            <a:effectLst/>
          </a:endParaRPr>
        </a:p>
        <a:p xmlns:a="http://schemas.openxmlformats.org/drawingml/2006/main">
          <a:r>
            <a:rPr lang="it-IT" sz="1600" baseline="30000">
              <a:solidFill>
                <a:schemeClr val="bg1"/>
              </a:solidFill>
            </a:rPr>
            <a:t>48</a:t>
          </a:r>
          <a:r>
            <a:rPr lang="it-IT" sz="1600" baseline="0">
              <a:solidFill>
                <a:schemeClr val="bg1"/>
              </a:solidFill>
            </a:rPr>
            <a:t>Ca</a:t>
          </a:r>
        </a:p>
        <a:p xmlns:a="http://schemas.openxmlformats.org/drawingml/2006/main">
          <a:r>
            <a:rPr lang="it-IT" sz="1600" baseline="30000">
              <a:solidFill>
                <a:schemeClr val="bg1"/>
              </a:solidFill>
            </a:rPr>
            <a:t>92</a:t>
          </a:r>
          <a:r>
            <a:rPr lang="it-IT" sz="1600" baseline="0">
              <a:solidFill>
                <a:schemeClr val="bg1"/>
              </a:solidFill>
            </a:rPr>
            <a:t>Zr </a:t>
          </a:r>
        </a:p>
      </cdr:txBody>
    </cdr:sp>
  </cdr:relSizeAnchor>
  <cdr:relSizeAnchor xmlns:cdr="http://schemas.openxmlformats.org/drawingml/2006/chartDrawing">
    <cdr:from>
      <cdr:x>0.38089</cdr:x>
      <cdr:y>0.59144</cdr:y>
    </cdr:from>
    <cdr:to>
      <cdr:x>0.4459</cdr:x>
      <cdr:y>0.67766</cdr:y>
    </cdr:to>
    <cdr:sp macro="" textlink="">
      <cdr:nvSpPr>
        <cdr:cNvPr id="11" name="CasellaDiTesto 1"/>
        <cdr:cNvSpPr txBox="1"/>
      </cdr:nvSpPr>
      <cdr:spPr>
        <a:xfrm xmlns:a="http://schemas.openxmlformats.org/drawingml/2006/main">
          <a:off x="3299645" y="3075867"/>
          <a:ext cx="563181" cy="448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aseline="30000">
              <a:solidFill>
                <a:schemeClr val="bg1"/>
              </a:solidFill>
            </a:rPr>
            <a:t>58</a:t>
          </a:r>
          <a:r>
            <a:rPr lang="it-IT" sz="1600" baseline="0">
              <a:solidFill>
                <a:schemeClr val="bg1"/>
              </a:solidFill>
            </a:rPr>
            <a:t>Ni</a:t>
          </a:r>
        </a:p>
      </cdr:txBody>
    </cdr:sp>
  </cdr:relSizeAnchor>
  <cdr:relSizeAnchor xmlns:cdr="http://schemas.openxmlformats.org/drawingml/2006/chartDrawing">
    <cdr:from>
      <cdr:x>0.42086</cdr:x>
      <cdr:y>0.37978</cdr:y>
    </cdr:from>
    <cdr:to>
      <cdr:x>0.48587</cdr:x>
      <cdr:y>0.466</cdr:y>
    </cdr:to>
    <cdr:sp macro="" textlink="">
      <cdr:nvSpPr>
        <cdr:cNvPr id="12" name="CasellaDiTesto 1"/>
        <cdr:cNvSpPr txBox="1"/>
      </cdr:nvSpPr>
      <cdr:spPr>
        <a:xfrm xmlns:a="http://schemas.openxmlformats.org/drawingml/2006/main">
          <a:off x="2908300" y="1622425"/>
          <a:ext cx="449263" cy="368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aseline="30000" dirty="0">
              <a:solidFill>
                <a:schemeClr val="bg1"/>
              </a:solidFill>
            </a:rPr>
            <a:t>82</a:t>
          </a:r>
          <a:r>
            <a:rPr lang="it-IT" sz="1600" baseline="0" dirty="0">
              <a:solidFill>
                <a:schemeClr val="bg1"/>
              </a:solidFill>
            </a:rPr>
            <a:t>Se</a:t>
          </a:r>
        </a:p>
      </cdr:txBody>
    </cdr:sp>
  </cdr:relSizeAnchor>
  <cdr:relSizeAnchor xmlns:cdr="http://schemas.openxmlformats.org/drawingml/2006/chartDrawing">
    <cdr:from>
      <cdr:x>0.45256</cdr:x>
      <cdr:y>0.59813</cdr:y>
    </cdr:from>
    <cdr:to>
      <cdr:x>0.51757</cdr:x>
      <cdr:y>0.68435</cdr:y>
    </cdr:to>
    <cdr:sp macro="" textlink="">
      <cdr:nvSpPr>
        <cdr:cNvPr id="13" name="CasellaDiTesto 1"/>
        <cdr:cNvSpPr txBox="1"/>
      </cdr:nvSpPr>
      <cdr:spPr>
        <a:xfrm xmlns:a="http://schemas.openxmlformats.org/drawingml/2006/main">
          <a:off x="3920522" y="3110660"/>
          <a:ext cx="563181" cy="448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aseline="30000">
              <a:solidFill>
                <a:schemeClr val="bg1"/>
              </a:solidFill>
            </a:rPr>
            <a:t>132</a:t>
          </a:r>
          <a:r>
            <a:rPr lang="it-IT" sz="1600" baseline="0">
              <a:solidFill>
                <a:schemeClr val="bg1"/>
              </a:solidFill>
            </a:rPr>
            <a:t>Xe</a:t>
          </a:r>
        </a:p>
      </cdr:txBody>
    </cdr:sp>
  </cdr:relSizeAnchor>
  <cdr:relSizeAnchor xmlns:cdr="http://schemas.openxmlformats.org/drawingml/2006/chartDrawing">
    <cdr:from>
      <cdr:x>0.5201</cdr:x>
      <cdr:y>0.35303</cdr:y>
    </cdr:from>
    <cdr:to>
      <cdr:x>0.60855</cdr:x>
      <cdr:y>0.55295</cdr:y>
    </cdr:to>
    <cdr:sp macro="" textlink="">
      <cdr:nvSpPr>
        <cdr:cNvPr id="14" name="CasellaDiTesto 1"/>
        <cdr:cNvSpPr txBox="1"/>
      </cdr:nvSpPr>
      <cdr:spPr>
        <a:xfrm xmlns:a="http://schemas.openxmlformats.org/drawingml/2006/main">
          <a:off x="3594101" y="1508124"/>
          <a:ext cx="611188" cy="854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aseline="30000">
              <a:solidFill>
                <a:schemeClr val="bg1"/>
              </a:solidFill>
            </a:rPr>
            <a:t>  84</a:t>
          </a:r>
          <a:r>
            <a:rPr lang="it-IT" sz="1600" baseline="0">
              <a:solidFill>
                <a:schemeClr val="bg1"/>
              </a:solidFill>
            </a:rPr>
            <a:t>Kr </a:t>
          </a:r>
        </a:p>
        <a:p xmlns:a="http://schemas.openxmlformats.org/drawingml/2006/main">
          <a:r>
            <a:rPr lang="it-IT" sz="1600" baseline="30000">
              <a:solidFill>
                <a:schemeClr val="bg1"/>
              </a:solidFill>
            </a:rPr>
            <a:t>120</a:t>
          </a:r>
          <a:r>
            <a:rPr lang="it-IT" sz="1600" baseline="0">
              <a:solidFill>
                <a:schemeClr val="bg1"/>
              </a:solidFill>
            </a:rPr>
            <a:t>Sn</a:t>
          </a:r>
        </a:p>
        <a:p xmlns:a="http://schemas.openxmlformats.org/drawingml/2006/main">
          <a:r>
            <a:rPr lang="it-IT" sz="1600" baseline="30000">
              <a:solidFill>
                <a:schemeClr val="bg1"/>
              </a:solidFill>
            </a:rPr>
            <a:t>  93</a:t>
          </a:r>
          <a:r>
            <a:rPr lang="it-IT" sz="1600" baseline="0">
              <a:solidFill>
                <a:schemeClr val="bg1"/>
              </a:solidFill>
            </a:rPr>
            <a:t>Nb</a:t>
          </a:r>
        </a:p>
      </cdr:txBody>
    </cdr:sp>
  </cdr:relSizeAnchor>
  <cdr:relSizeAnchor xmlns:cdr="http://schemas.openxmlformats.org/drawingml/2006/chartDrawing">
    <cdr:from>
      <cdr:x>0.60671</cdr:x>
      <cdr:y>0.39412</cdr:y>
    </cdr:from>
    <cdr:to>
      <cdr:x>0.67563</cdr:x>
      <cdr:y>0.54351</cdr:y>
    </cdr:to>
    <cdr:sp macro="" textlink="">
      <cdr:nvSpPr>
        <cdr:cNvPr id="15" name="CasellaDiTesto 1"/>
        <cdr:cNvSpPr txBox="1"/>
      </cdr:nvSpPr>
      <cdr:spPr>
        <a:xfrm xmlns:a="http://schemas.openxmlformats.org/drawingml/2006/main">
          <a:off x="5255895" y="2049670"/>
          <a:ext cx="597053" cy="776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aseline="30000">
              <a:solidFill>
                <a:schemeClr val="bg1"/>
              </a:solidFill>
            </a:rPr>
            <a:t>  90</a:t>
          </a:r>
          <a:r>
            <a:rPr lang="it-IT" sz="1600" baseline="0">
              <a:solidFill>
                <a:schemeClr val="bg1"/>
              </a:solidFill>
            </a:rPr>
            <a:t>Zr </a:t>
          </a:r>
        </a:p>
        <a:p xmlns:a="http://schemas.openxmlformats.org/drawingml/2006/main">
          <a:pPr algn="ctr"/>
          <a:r>
            <a:rPr lang="it-IT" sz="1600" baseline="30000">
              <a:solidFill>
                <a:schemeClr val="bg1"/>
              </a:solidFill>
            </a:rPr>
            <a:t>197</a:t>
          </a:r>
          <a:r>
            <a:rPr lang="it-IT" sz="1600" baseline="0">
              <a:solidFill>
                <a:schemeClr val="bg1"/>
              </a:solidFill>
            </a:rPr>
            <a:t>Au</a:t>
          </a:r>
        </a:p>
      </cdr:txBody>
    </cdr:sp>
  </cdr:relSizeAnchor>
  <cdr:relSizeAnchor xmlns:cdr="http://schemas.openxmlformats.org/drawingml/2006/chartDrawing">
    <cdr:from>
      <cdr:x>0.82196</cdr:x>
      <cdr:y>0.49796</cdr:y>
    </cdr:from>
    <cdr:to>
      <cdr:x>0.88697</cdr:x>
      <cdr:y>0.58417</cdr:y>
    </cdr:to>
    <cdr:sp macro="" textlink="">
      <cdr:nvSpPr>
        <cdr:cNvPr id="16" name="CasellaDiTesto 1"/>
        <cdr:cNvSpPr txBox="1"/>
      </cdr:nvSpPr>
      <cdr:spPr>
        <a:xfrm xmlns:a="http://schemas.openxmlformats.org/drawingml/2006/main">
          <a:off x="5680075" y="2127250"/>
          <a:ext cx="449263" cy="368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aseline="30000">
              <a:solidFill>
                <a:schemeClr val="bg1"/>
              </a:solidFill>
            </a:rPr>
            <a:t>100</a:t>
          </a:r>
          <a:r>
            <a:rPr lang="it-IT" sz="1600" baseline="0">
              <a:solidFill>
                <a:schemeClr val="bg1"/>
              </a:solidFill>
            </a:rPr>
            <a:t>Mo</a:t>
          </a:r>
        </a:p>
      </cdr:txBody>
    </cdr:sp>
  </cdr:relSizeAnchor>
  <cdr:relSizeAnchor xmlns:cdr="http://schemas.openxmlformats.org/drawingml/2006/chartDrawing">
    <cdr:from>
      <cdr:x>0</cdr:x>
      <cdr:y>0.92981</cdr:y>
    </cdr:from>
    <cdr:to>
      <cdr:x>0.88962</cdr:x>
      <cdr:y>0.9936</cdr:y>
    </cdr:to>
    <cdr:sp macro="" textlink="">
      <cdr:nvSpPr>
        <cdr:cNvPr id="18" name="CasellaDiTesto 1"/>
        <cdr:cNvSpPr txBox="1"/>
      </cdr:nvSpPr>
      <cdr:spPr>
        <a:xfrm xmlns:a="http://schemas.openxmlformats.org/drawingml/2006/main">
          <a:off x="0" y="4934600"/>
          <a:ext cx="801802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Higher</a:t>
          </a:r>
          <a:r>
            <a:rPr lang="it-IT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Energy </a:t>
          </a:r>
          <a:r>
            <a:rPr 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(+2 </a:t>
          </a:r>
          <a:r>
            <a:rPr lang="it-IT" sz="16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cryostats</a:t>
          </a:r>
          <a:r>
            <a:rPr 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r>
            <a:rPr lang="it-IT" sz="16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higher</a:t>
          </a:r>
          <a:r>
            <a:rPr lang="it-IT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t-IT" sz="16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transmission</a:t>
          </a:r>
          <a:r>
            <a:rPr lang="it-IT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(new QP),  </a:t>
          </a:r>
          <a:r>
            <a:rPr lang="it-IT" sz="16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increased</a:t>
          </a:r>
          <a:r>
            <a:rPr lang="it-IT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reliability </a:t>
          </a:r>
          <a:r>
            <a:rPr 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it-IT" sz="16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cryogenics</a:t>
          </a:r>
          <a:r>
            <a:rPr 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0.45674</cdr:x>
      <cdr:y>0.45982</cdr:y>
    </cdr:from>
    <cdr:to>
      <cdr:x>0.50737</cdr:x>
      <cdr:y>0.54017</cdr:y>
    </cdr:to>
    <cdr:sp macro="" textlink="">
      <cdr:nvSpPr>
        <cdr:cNvPr id="2" name="Овал 1">
          <a:extLst xmlns:a="http://schemas.openxmlformats.org/drawingml/2006/main">
            <a:ext uri="{FF2B5EF4-FFF2-40B4-BE49-F238E27FC236}">
              <a16:creationId xmlns:a16="http://schemas.microsoft.com/office/drawing/2014/main" id="{55416700-832C-42BF-BBC9-F2A4FE55A1CF}"/>
            </a:ext>
          </a:extLst>
        </cdr:cNvPr>
        <cdr:cNvSpPr/>
      </cdr:nvSpPr>
      <cdr:spPr>
        <a:xfrm xmlns:a="http://schemas.openxmlformats.org/drawingml/2006/main">
          <a:off x="5197841" y="2388949"/>
          <a:ext cx="576176" cy="41744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accent2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uk-UA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6B30557-5DA6-4ECF-906F-2680EAADF6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64FADA8-A3FB-4B7B-BE6A-E4C15C9C2AA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334C70-AFDA-4B6F-B372-5D4E67BF482C}" type="datetimeFigureOut">
              <a:rPr lang="en-GB"/>
              <a:pPr>
                <a:defRPr/>
              </a:pPr>
              <a:t>15/03/2021</a:t>
            </a:fld>
            <a:endParaRPr lang="en-GB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75052F8E-85FE-4B1B-8750-99D29981BD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EDBDD9D1-A769-487A-A11F-B905E9A6CB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Modifica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GB" noProof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FC2BEFF-58C7-4A84-8DAA-EA4EF498DF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02198E-6129-4BAE-A466-AEE873E88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275D6FE-2454-4B37-9FB1-D3F7D5EFC96E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75D6FE-2454-4B37-9FB1-D3F7D5EFC96E}" type="slidenum">
              <a:rPr lang="en-GB" altLang="uk-UA" smtClean="0"/>
              <a:pPr>
                <a:defRPr/>
              </a:pPr>
              <a:t>15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1037597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1)</a:t>
            </a:r>
          </a:p>
          <a:p>
            <a:r>
              <a:rPr lang="it-IT" dirty="0"/>
              <a:t>2)</a:t>
            </a:r>
          </a:p>
          <a:p>
            <a:r>
              <a:rPr lang="it-IT" dirty="0"/>
              <a:t>3)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75D6FE-2454-4B37-9FB1-D3F7D5EFC96E}" type="slidenum">
              <a:rPr lang="en-GB" altLang="uk-UA" smtClean="0"/>
              <a:pPr>
                <a:defRPr/>
              </a:pPr>
              <a:t>17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29750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C9AED7-7315-4E5B-8C99-8A978B491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8EEAE-FA15-4C1F-BBFE-59BADEA76950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888C7E-3583-4E6F-9C5F-686B151E5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3A2DC0-0162-4880-87E1-773A8A430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879A5-9002-4448-B90C-09BB4F24D665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102027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95608B-B1E9-43EC-B509-97CBA13C9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B58E5-2477-4F73-B13F-B64E8EC6D6E3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0901E3-F6E0-4795-9B94-8DD7C9F82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D3EAEF-6962-4EDB-A6A6-4563AE96E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3C36-96C5-43DB-8FFD-55753B835D6C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3984260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70FE4D-88BE-4795-AAB5-ACB989379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DDDB-B9C3-440E-AC07-520A94D615E1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3D4469-652F-4C3E-94E6-A6A67FCB3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0ACBE1-292B-4118-B38A-64509C5D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0BFDE-D650-4F2F-8143-7B70461C1D96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240826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3516464-5E25-4996-A92D-3FB85D1F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0759017" y="999067"/>
            <a:ext cx="1905000" cy="364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0BCEC-14E0-4EA5-92E0-07D83CC57A4B}" type="datetime1">
              <a:rPr lang="en-GB" smtClean="0"/>
              <a:t>15/03/2021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BAB09E7-1186-4F42-98A9-88BE2F055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20817" y="4047067"/>
            <a:ext cx="3581400" cy="364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59DFC6B-6080-4373-AE4C-FB109DA3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317" y="6451103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43486-912B-4987-A808-6483B19CFFF5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1679887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28027CC-0B20-4FF8-939D-31B17A6782C9}"/>
              </a:ext>
            </a:extLst>
          </p:cNvPr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/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B5909785-8908-4E22-B935-4874C2E51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0759017" y="999067"/>
            <a:ext cx="1905000" cy="3640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fld id="{9DB7E4CB-6B5F-4F67-B9F3-1E5759BBC2A2}" type="datetime1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81E1E14C-1CC1-42BD-A674-80B2E721B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20817" y="4047067"/>
            <a:ext cx="3581400" cy="3640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60CC4401-51C7-429F-BFC6-3849E31E6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317" y="6451103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F56D8-C5F8-4734-AF1F-A248513B78A0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741303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5118B-A12B-40AA-9354-B394B219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0759017" y="999067"/>
            <a:ext cx="1905000" cy="364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CC28-11C8-4DA5-B997-A67559089103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CF52F-D6DA-4201-BA98-E76B107E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20817" y="4047067"/>
            <a:ext cx="3581400" cy="364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C3A81-1B7C-40B0-8B09-322BA0E0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9400" y="6573838"/>
            <a:ext cx="482600" cy="284162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51B807D-F0A8-44F3-BC3A-587AE048674C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1329984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AE1666AD-91B2-4273-8D20-ABD9601A0BE2}"/>
              </a:ext>
            </a:extLst>
          </p:cNvPr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/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BD8728-AE12-432B-BBA3-FAC844D187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0759017" y="999067"/>
            <a:ext cx="1905000" cy="364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F704D-D390-4287-A295-D3F097EE3D63}" type="datetime1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51BAB8-32E8-4360-9A3F-B3030845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20817" y="4047067"/>
            <a:ext cx="3581400" cy="364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7CD0F4-3241-4C59-A5C5-4098576D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317" y="6451103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6B556-6373-49CE-B10A-042F84403466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530932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2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2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D22F80-F461-4C1E-901F-B40E1D9AF6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0759017" y="999067"/>
            <a:ext cx="1905000" cy="364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29DFE-A9FE-4197-AA24-009C35D101E5}" type="datetime1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0C554D-5256-4DD0-920B-D17929E44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20817" y="4047067"/>
            <a:ext cx="3581400" cy="364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D33981-21A4-49AA-8593-34077C9A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317" y="6451103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79D1F-EBAD-494B-A660-6DDA79D2ABA4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1311297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185"/>
            <a:ext cx="4480560" cy="7315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32576" y="1717185"/>
            <a:ext cx="4486656" cy="731520"/>
          </a:xfrm>
        </p:spPr>
        <p:txBody>
          <a:bodyPr anchor="b"/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C0379C-F94F-4139-97B0-6E4E7159DBC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10759017" y="999067"/>
            <a:ext cx="1905000" cy="364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D8152-33AC-4121-9812-2443E37C60D5}" type="datetime1">
              <a:rPr lang="en-GB" smtClean="0"/>
              <a:t>15/03/2021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2AD3C3-5629-4DC7-9988-D483424C82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16200000">
            <a:off x="9920817" y="4047067"/>
            <a:ext cx="3581400" cy="364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AF71DB0-C68C-41CF-AB6A-5B5A7E7B17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54317" y="6451103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93BEB-C1F6-4B0B-AE16-E3332406E378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737957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1007518-D881-4A20-988A-27EDC9E24C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0759017" y="999067"/>
            <a:ext cx="1905000" cy="364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E2771-2E43-436F-816E-1E159471E823}" type="datetime1">
              <a:rPr lang="en-GB" smtClean="0"/>
              <a:t>15/03/2021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8CC35C-41A8-4298-A477-0BF34BFF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20817" y="4047067"/>
            <a:ext cx="3581400" cy="364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2C6EA45-ADCE-49FC-895C-BF36AF50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317" y="6451103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A7C46-6212-4675-8668-F5680F49FF49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4056394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292ED67-7551-42F1-9818-0DBA4B2448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0759017" y="999067"/>
            <a:ext cx="1905000" cy="364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24D00-44FD-432A-97C6-7263DD7DE85B}" type="datetime1">
              <a:rPr lang="en-GB" smtClean="0"/>
              <a:t>15/03/2021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7778862-F7E4-4CC4-9120-E2BFCBEB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20817" y="4047067"/>
            <a:ext cx="3581400" cy="364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A8F2D65-2463-443C-8A28-90461EE9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317" y="6451103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2B162-187B-4B2D-A3D7-FADF90DD4598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39148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8E9459-6043-46EE-BE51-C973F45B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2E1AC-39A8-40ED-9ABA-AF1D122AED0D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4BAC38-13B4-44D4-A9C0-24F29977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C0E72E-7E8C-4E67-B5C9-34ED8282C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5E70-8369-4A16-8BF9-1CFE92BB8974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2017687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200400" cy="1600197"/>
          </a:xfrm>
        </p:spPr>
        <p:txBody>
          <a:bodyPr/>
          <a:lstStyle>
            <a:lvl1pPr>
              <a:defRPr sz="2800" b="0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7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6"/>
            <a:ext cx="3200400" cy="3810001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E4F5A3-3160-40E8-8522-5661966A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0759017" y="999067"/>
            <a:ext cx="1905000" cy="364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8C97C-8956-4C72-9E4D-4B9EF6D864FD}" type="datetime1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65615D-54C6-4564-93E4-A9B0E0CB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20817" y="4047067"/>
            <a:ext cx="3581400" cy="364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AC3976-D6F9-43B7-9912-CEBC7EC02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317" y="6451103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361A5-C9B7-4E37-80C1-BC410B16AF65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135848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CFA0863-D10D-424D-8285-8523D01BA8E7}"/>
              </a:ext>
            </a:extLst>
          </p:cNvPr>
          <p:cNvSpPr/>
          <p:nvPr/>
        </p:nvSpPr>
        <p:spPr>
          <a:xfrm>
            <a:off x="1" y="5105400"/>
            <a:ext cx="11292417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91"/>
            <a:ext cx="9982200" cy="5970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FF959CF-B1C0-4A53-9784-9B59702E4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0759017" y="999067"/>
            <a:ext cx="1905000" cy="364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327A1-A8AE-45E2-869E-35E126792A58}" type="datetime1">
              <a:rPr lang="en-GB" smtClean="0"/>
              <a:t>15/03/2021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D06C360-08FF-4010-ABA0-A258BC1F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20817" y="4047067"/>
            <a:ext cx="3581400" cy="364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87A66F4-3D5E-4DA0-A731-A2BC412C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317" y="6451103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66A7F-5CD9-41DD-AD1D-3B0523CDC926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2011488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E74BE-BA2F-479B-9826-00E3CBFE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0759017" y="999067"/>
            <a:ext cx="1905000" cy="364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94C22-D537-4A3C-8747-F8AB40DF37D3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D12C9-6D5A-4BFA-868B-BAB24ED9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20817" y="4047067"/>
            <a:ext cx="3581400" cy="364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C1A6C-5F9C-4727-B905-DB076238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317" y="6451103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7FE4D-05D4-49C6-A506-CC3923003CA8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2556608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1" y="381000"/>
            <a:ext cx="2476500" cy="589756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381000"/>
            <a:ext cx="7734300" cy="5897562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F742A-061A-4F7A-BDC2-6EE8E43C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0759017" y="999067"/>
            <a:ext cx="1905000" cy="364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35FB6-AFA1-4848-B776-8DD18A173FAE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B3254-38FE-434C-85F5-84DE9B1B7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20817" y="4047067"/>
            <a:ext cx="3581400" cy="364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11379-6A54-4E2D-8105-7715447E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317" y="6451103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E7224-93E0-4BBF-89C5-ECFB9BFCE878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4203677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3516464-5E25-4996-A92D-3FB85D1F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0759017" y="999067"/>
            <a:ext cx="1905000" cy="364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344DE-C8CD-4527-B5C4-7A7B8DC9EE79}" type="datetime1">
              <a:rPr lang="en-GB" smtClean="0"/>
              <a:t>15/03/2021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BAB09E7-1186-4F42-98A9-88BE2F055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20817" y="4047067"/>
            <a:ext cx="3581400" cy="364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59DFC6B-6080-4373-AE4C-FB109DA3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317" y="6451103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43486-912B-4987-A808-6483B19CFFF5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3879585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E61834-2C83-474F-A013-CC7E2D6F6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F2585-93EA-41E7-91E6-8C80782DEAE6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F2D5DF-DFDF-4B51-B42D-0DD0C9986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48AED7-3BD5-4B64-98FB-17A94C7C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AA576-E030-4DAA-9AC5-6A76D5A7F909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2964593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78EECB-6656-4CF3-9882-7CFB6228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3570-10B7-4E93-A9B0-9FB960DFA030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046D46-CC38-4A9C-8256-2F8686B0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F93B3A-77B1-4333-AE87-CDFAB198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64787-0371-42AE-80D2-1A4767D75032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2763405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FB8674-2E75-4D4D-9A0C-4E5D6F05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05405-576E-4257-939C-4CE01E3AB533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EEE7E1-2BA4-4D54-82AE-3C5561A51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A5BB66-679E-4CA6-8E42-C9C74571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00B79-EC19-42BD-97DD-FB8CF9EC9671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3450126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44BE3D5-2DD1-401C-8625-B97B33DA9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50836-4BD3-40A1-B410-A5BC4436F551}" type="datetime1">
              <a:rPr lang="en-GB" smtClean="0"/>
              <a:t>15/03/2021</a:t>
            </a:fld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B54AEC7D-DF7C-4D2A-894F-AC6F95BC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B836CEEA-10CB-43D8-81E0-C1BC885FD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0D139-C58E-4684-9343-F3FB690244C9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860953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868B3FE5-7C5E-4A30-BA09-2B4971E63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6E0C0-A896-4031-8B0A-96082C3ECBC2}" type="datetime1">
              <a:rPr lang="en-GB" smtClean="0"/>
              <a:t>15/03/2021</a:t>
            </a:fld>
            <a:endParaRPr lang="en-GB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43F61F80-0846-4F39-B516-8A4DFD5A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81841FA0-B4A3-4564-B917-684D2528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AAB8-695A-497F-B077-BBBE34181C92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358731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A0A4EC-6C67-4BEA-8424-6AB74E2E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D7609-4534-4A93-BB66-ACB1974E3EE6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13480B-E04C-46B7-ADB7-5521B900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079A3A-1E02-419E-B40E-D36FB52F6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2FD7B-94D8-4C90-8A83-B72526BDAF13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2711492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1982953E-1CC3-4E0B-96D7-BBB6A8898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AB2B5-AB2B-40A1-A919-FE610AAE9B97}" type="datetime1">
              <a:rPr lang="en-GB" smtClean="0"/>
              <a:t>15/03/2021</a:t>
            </a:fld>
            <a:endParaRPr lang="en-GB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AF48963B-7637-48D4-AEF5-237615015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2629907B-C361-48A6-A9E5-4403834F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A8033-ACBA-4660-B3F5-CD693ECE53DF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290000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88C14209-5C75-421F-B32C-10D24E38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3154B-34E7-4729-9DC0-CBCB95494C97}" type="datetime1">
              <a:rPr lang="en-GB" smtClean="0"/>
              <a:t>15/03/2021</a:t>
            </a:fld>
            <a:endParaRPr lang="en-GB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9454305B-D4D6-4A70-9766-997A2FB5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0D198583-C9E5-4F17-9326-1921A655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A6FF5-974B-4F6F-A819-12E4DBCED747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2562896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2967B780-BFC2-4165-BAA9-699C48D44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FCB1A-3BD4-4631-ABBF-F0FD0550FC09}" type="datetime1">
              <a:rPr lang="en-GB" smtClean="0"/>
              <a:t>15/03/2021</a:t>
            </a:fld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ADD5E48C-41C6-440B-BFE5-E80551B0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152D9BA-F6E3-43D4-8C46-0727363A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6040-E150-46B3-92A3-B017E0E4B108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4024873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F7586C8B-1E26-4206-9FF2-DBA9C9A4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DC0E6-7A0E-40DE-B75B-224A54FE182A}" type="datetime1">
              <a:rPr lang="en-GB" smtClean="0"/>
              <a:t>15/03/2021</a:t>
            </a:fld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9F92A1F-1ADB-43FF-BA79-454D754D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5C34481-A049-4655-8DF0-97F470185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8E626-5268-4B9F-A5AB-EECAC35AA214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1997418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C1E42E-8329-4B41-875D-9959D594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F5BD3-AB60-4E57-8DC8-759F0B71A8C7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E61657-01E9-4444-91FB-AFC31BC84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5DDB40-6613-4A7C-B667-9BA32AF1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BADE8-C35E-4799-9BB7-EEC98BD2D24E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7005029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019200-C1BC-43F5-B23B-DF56BAF8C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FC1F-1D94-4569-8150-355709309F27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51067C-FC84-4CC9-9C4C-7600FEBD0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B184CE-EE13-45EB-A9EC-E29D54ED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78D67-2688-4BE8-8928-E278F4A875AB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1261237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1F8201-A10F-41AE-9379-AF3DD4780C24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34765-249F-43BA-9858-B68EF3173DDB}" type="slidenum">
              <a:rPr lang="en-GB" altLang="uk-UA" smtClean="0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3000042333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1F8201-A10F-41AE-9379-AF3DD4780C24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34765-249F-43BA-9858-B68EF3173DDB}" type="slidenum">
              <a:rPr lang="en-GB" altLang="uk-UA" smtClean="0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564795737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1F8201-A10F-41AE-9379-AF3DD4780C24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34765-249F-43BA-9858-B68EF3173DDB}" type="slidenum">
              <a:rPr lang="en-GB" altLang="uk-UA" smtClean="0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1634130300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1F8201-A10F-41AE-9379-AF3DD4780C24}" type="datetime1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34765-249F-43BA-9858-B68EF3173DDB}" type="slidenum">
              <a:rPr lang="en-GB" altLang="uk-UA" smtClean="0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398960404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0CFFEF72-7E30-44B2-A081-6FED215F6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86BD3-641E-4655-8A78-8FF8B31A6A37}" type="datetime1">
              <a:rPr lang="en-GB" smtClean="0"/>
              <a:t>15/03/2021</a:t>
            </a:fld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CAC378E7-F380-4F4C-BB56-22C2062EB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6E0E862-B394-4A02-AC05-23AABDF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07341-C191-4B6C-848B-E04BE33EFC37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21956909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1F8201-A10F-41AE-9379-AF3DD4780C24}" type="datetime1">
              <a:rPr lang="en-GB" smtClean="0"/>
              <a:t>15/03/2021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34765-249F-43BA-9858-B68EF3173DDB}" type="slidenum">
              <a:rPr lang="en-GB" altLang="uk-UA" smtClean="0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2037378526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1F8201-A10F-41AE-9379-AF3DD4780C24}" type="datetime1">
              <a:rPr lang="en-GB" smtClean="0"/>
              <a:t>15/03/2021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34765-249F-43BA-9858-B68EF3173DDB}" type="slidenum">
              <a:rPr lang="en-GB" altLang="uk-UA" smtClean="0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143482915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1F8201-A10F-41AE-9379-AF3DD4780C24}" type="datetime1">
              <a:rPr lang="en-GB" smtClean="0"/>
              <a:t>15/03/2021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34765-249F-43BA-9858-B68EF3173DDB}" type="slidenum">
              <a:rPr lang="en-GB" altLang="uk-UA" smtClean="0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2927840874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1F8201-A10F-41AE-9379-AF3DD4780C24}" type="datetime1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34765-249F-43BA-9858-B68EF3173DDB}" type="slidenum">
              <a:rPr lang="en-GB" altLang="uk-UA" smtClean="0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186723117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1F8201-A10F-41AE-9379-AF3DD4780C24}" type="datetime1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34765-249F-43BA-9858-B68EF3173DDB}" type="slidenum">
              <a:rPr lang="en-GB" altLang="uk-UA" smtClean="0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4251867878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1F8201-A10F-41AE-9379-AF3DD4780C24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34765-249F-43BA-9858-B68EF3173DDB}" type="slidenum">
              <a:rPr lang="en-GB" altLang="uk-UA" smtClean="0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594402054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1F8201-A10F-41AE-9379-AF3DD4780C24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34765-249F-43BA-9858-B68EF3173DDB}" type="slidenum">
              <a:rPr lang="en-GB" altLang="uk-UA" smtClean="0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348326102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D529B672-69D4-4AF0-B37C-5D9CFBD8C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6DF2-6905-45C8-B91A-EB7FBF97060C}" type="datetime1">
              <a:rPr lang="en-GB" smtClean="0"/>
              <a:t>15/03/2021</a:t>
            </a:fld>
            <a:endParaRPr lang="en-GB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0ABC1671-BA52-4903-B059-98093DFF5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84E549AC-DA78-4704-B179-376A720DF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88859-2D4A-4116-8F6F-E46386C8E57B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290291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28B07D16-F9FA-4EE0-822C-379FBFD11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AB850-7672-487C-8570-9AB267A48FFB}" type="datetime1">
              <a:rPr lang="en-GB" smtClean="0"/>
              <a:t>15/03/2021</a:t>
            </a:fld>
            <a:endParaRPr lang="en-GB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986C51B6-5629-426C-9D4F-2982675CD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631A9AA4-26F3-404B-B0E4-D2FCCB95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885B2-E0E1-426A-9B3E-E9284AAF8391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40767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101933F0-5E35-4998-B7A7-36733C38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304E7-389E-4C1A-9D53-867989BE8E2D}" type="datetime1">
              <a:rPr lang="en-GB" smtClean="0"/>
              <a:t>15/03/2021</a:t>
            </a:fld>
            <a:endParaRPr lang="en-GB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19F634D0-1F23-41F4-9ABC-10B243D3F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324942A9-BF6B-4FDF-B7CA-F320EB222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600D-A100-4754-AD5C-DF017D92D49C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209011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7174791E-6D50-4EAA-8DEE-C6613F40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9C9E6-1FC1-4D9E-B609-F20CBC7DCF26}" type="datetime1">
              <a:rPr lang="en-GB" smtClean="0"/>
              <a:t>15/03/2021</a:t>
            </a:fld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25227516-81A9-4852-831B-A685A0591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3AE03878-AF07-484B-A7C8-3B06343E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FDB5F-CEB8-47EC-8500-CB1F45F4A406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1280430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107F15E-C27C-4031-9873-EE7A3DE2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BACE-624A-4349-9E86-E7317FA15648}" type="datetime1">
              <a:rPr lang="en-GB" smtClean="0"/>
              <a:t>15/03/2021</a:t>
            </a:fld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82907C0B-B3FE-4C7C-A2ED-7E623364F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74E9ACF0-BAFC-46AD-8CA7-A6C36C33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6C23A-DD0C-4602-87E2-008F6374B207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55113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>
            <a:extLst>
              <a:ext uri="{FF2B5EF4-FFF2-40B4-BE49-F238E27FC236}">
                <a16:creationId xmlns:a16="http://schemas.microsoft.com/office/drawing/2014/main" id="{41D26F81-4FF4-4DD4-93EC-1B426E55EE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uk-UA"/>
              <a:t>Fare clic per modificare lo stile del titolo</a:t>
            </a:r>
            <a:endParaRPr lang="en-GB" altLang="uk-UA"/>
          </a:p>
        </p:txBody>
      </p:sp>
      <p:sp>
        <p:nvSpPr>
          <p:cNvPr id="2051" name="Segnaposto testo 2">
            <a:extLst>
              <a:ext uri="{FF2B5EF4-FFF2-40B4-BE49-F238E27FC236}">
                <a16:creationId xmlns:a16="http://schemas.microsoft.com/office/drawing/2014/main" id="{1A0C2139-DB8A-458B-AC81-C90C2B8D46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uk-UA"/>
              <a:t>Modifica gli stili del testo dello schema</a:t>
            </a:r>
          </a:p>
          <a:p>
            <a:pPr lvl="1"/>
            <a:r>
              <a:rPr lang="it-IT" altLang="uk-UA"/>
              <a:t>Secondo livello</a:t>
            </a:r>
          </a:p>
          <a:p>
            <a:pPr lvl="2"/>
            <a:r>
              <a:rPr lang="it-IT" altLang="uk-UA"/>
              <a:t>Terzo livello</a:t>
            </a:r>
          </a:p>
          <a:p>
            <a:pPr lvl="3"/>
            <a:r>
              <a:rPr lang="it-IT" altLang="uk-UA"/>
              <a:t>Quarto livello</a:t>
            </a:r>
          </a:p>
          <a:p>
            <a:pPr lvl="4"/>
            <a:r>
              <a:rPr lang="it-IT" altLang="uk-UA"/>
              <a:t>Quinto livello</a:t>
            </a:r>
            <a:endParaRPr lang="en-GB" altLang="uk-UA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DAFCB5-17FE-4A52-939F-5C12921DB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1F8201-A10F-41AE-9379-AF3DD4780C24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6B4CC4-A98A-4AD2-9622-0B44CDFAF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D62A94-6F9C-4005-8F5B-7F0326A05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D834765-249F-43BA-9858-B68EF3173DDB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  <p:sldLayoutId id="2147484332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1F56AC-9B7D-4E0B-968A-1DA65BE7C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534" y="365126"/>
            <a:ext cx="969221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70CF1-73DC-4454-960C-9E360F6E6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533" y="1828800"/>
            <a:ext cx="85957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84046844-E553-4594-9200-46906DAA6E81}"/>
              </a:ext>
            </a:extLst>
          </p:cNvPr>
          <p:cNvSpPr/>
          <p:nvPr userDrawn="1"/>
        </p:nvSpPr>
        <p:spPr>
          <a:xfrm>
            <a:off x="-12441" y="6423235"/>
            <a:ext cx="12204441" cy="431627"/>
          </a:xfrm>
          <a:prstGeom prst="rect">
            <a:avLst/>
          </a:prstGeom>
          <a:solidFill>
            <a:srgbClr val="07314F"/>
          </a:solidFill>
          <a:ln>
            <a:solidFill>
              <a:srgbClr val="002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>
            <a:extLst>
              <a:ext uri="{FF2B5EF4-FFF2-40B4-BE49-F238E27FC236}">
                <a16:creationId xmlns:a16="http://schemas.microsoft.com/office/drawing/2014/main" id="{848DCC2C-CF4F-4872-BD11-7BDEC8253DF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69" y="6455284"/>
            <a:ext cx="1183843" cy="402716"/>
          </a:xfrm>
          <a:prstGeom prst="rect">
            <a:avLst/>
          </a:prstGeom>
        </p:spPr>
      </p:pic>
      <p:pic>
        <p:nvPicPr>
          <p:cNvPr id="10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42D979-04A8-4218-91F6-3EFD2EC0101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29532"/>
            <a:ext cx="975783" cy="400370"/>
          </a:xfrm>
          <a:prstGeom prst="rect">
            <a:avLst/>
          </a:prstGeom>
        </p:spPr>
      </p:pic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4005E758-643B-4877-9F1A-352178CD39C0}"/>
              </a:ext>
            </a:extLst>
          </p:cNvPr>
          <p:cNvSpPr txBox="1">
            <a:spLocks/>
          </p:cNvSpPr>
          <p:nvPr userDrawn="1"/>
        </p:nvSpPr>
        <p:spPr>
          <a:xfrm>
            <a:off x="2770910" y="6451104"/>
            <a:ext cx="7370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Oswa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Oswald" pitchFamily="2" charset="0"/>
                <a:ea typeface="+mn-ea"/>
                <a:cs typeface="+mn-cs"/>
              </a:rPr>
              <a:t>TFSRF-2021 15-18 March 			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Oswald" pitchFamily="2" charset="0"/>
                <a:ea typeface="+mn-ea"/>
                <a:cs typeface="+mn-cs"/>
              </a:rPr>
              <a:t>tsymbali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Oswald" pitchFamily="2" charset="0"/>
                <a:ea typeface="+mn-ea"/>
                <a:cs typeface="+mn-cs"/>
              </a:rPr>
              <a:t>@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Oswald" pitchFamily="2" charset="0"/>
                <a:ea typeface="+mn-ea"/>
                <a:cs typeface="+mn-cs"/>
              </a:rPr>
              <a:t>lnl.infn.it</a:t>
            </a:r>
          </a:p>
        </p:txBody>
      </p:sp>
    </p:spTree>
    <p:extLst>
      <p:ext uri="{BB962C8B-B14F-4D97-AF65-F5344CB8AC3E}">
        <p14:creationId xmlns:p14="http://schemas.microsoft.com/office/powerpoint/2010/main" val="205051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67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Schoolbook" panose="020406040505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Schoolbook" panose="020406040505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Schoolbook" panose="020406040505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Schoolbook" panose="020406040505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Schoolbook" panose="020406040505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Schoolbook" panose="020406040505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Schoolbook" panose="020406040505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Schoolbook" panose="02040604050505020304" pitchFamily="18" charset="0"/>
        </a:defRPr>
      </a:lvl9pPr>
    </p:titleStyle>
    <p:bodyStyle>
      <a:lvl1pPr marL="182563" indent="-182563" algn="l" rtl="0" eaLnBrk="0" fontAlgn="base" hangingPunct="0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kern="1200" spc="1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>
            <a:extLst>
              <a:ext uri="{FF2B5EF4-FFF2-40B4-BE49-F238E27FC236}">
                <a16:creationId xmlns:a16="http://schemas.microsoft.com/office/drawing/2014/main" id="{32631477-952B-4036-AFCE-36B180594F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uk-UA"/>
              <a:t>Fare clic per modificare lo stile del titolo</a:t>
            </a:r>
            <a:endParaRPr lang="en-GB" altLang="uk-UA"/>
          </a:p>
        </p:txBody>
      </p:sp>
      <p:sp>
        <p:nvSpPr>
          <p:cNvPr id="3075" name="Segnaposto testo 2">
            <a:extLst>
              <a:ext uri="{FF2B5EF4-FFF2-40B4-BE49-F238E27FC236}">
                <a16:creationId xmlns:a16="http://schemas.microsoft.com/office/drawing/2014/main" id="{51B97CEE-8DC4-4482-96BE-5C1FCA851E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uk-UA"/>
              <a:t>Modifica gli stili del testo dello schema</a:t>
            </a:r>
          </a:p>
          <a:p>
            <a:pPr lvl="1"/>
            <a:r>
              <a:rPr lang="it-IT" altLang="uk-UA"/>
              <a:t>Secondo livello</a:t>
            </a:r>
          </a:p>
          <a:p>
            <a:pPr lvl="2"/>
            <a:r>
              <a:rPr lang="it-IT" altLang="uk-UA"/>
              <a:t>Terzo livello</a:t>
            </a:r>
          </a:p>
          <a:p>
            <a:pPr lvl="3"/>
            <a:r>
              <a:rPr lang="it-IT" altLang="uk-UA"/>
              <a:t>Quarto livello</a:t>
            </a:r>
          </a:p>
          <a:p>
            <a:pPr lvl="4"/>
            <a:r>
              <a:rPr lang="it-IT" altLang="uk-UA"/>
              <a:t>Quinto livello</a:t>
            </a:r>
            <a:endParaRPr lang="en-GB" altLang="uk-UA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D6F3FA-D621-494C-B8BA-18B039556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8FF552-A5FA-4E15-BB61-4AEF14198BCA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4B90BB-E736-4F3E-BE49-12BFE45EC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3AB967-9A8A-4014-A252-F2B9C5ED7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28A84B-8E45-4724-AE3D-32BF43D9B21C}" type="slidenum">
              <a:rPr lang="en-GB" altLang="uk-UA"/>
              <a:pPr>
                <a:defRPr/>
              </a:pPr>
              <a:t>‹№›</a:t>
            </a:fld>
            <a:endParaRPr lang="en-GB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1F8201-A10F-41AE-9379-AF3DD4780C24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834765-249F-43BA-9858-B68EF3173DDB}" type="slidenum">
              <a:rPr lang="en-GB" altLang="uk-UA" smtClean="0"/>
              <a:pPr>
                <a:defRPr/>
              </a:pPr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71435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Relationship Id="rId5" Type="http://schemas.openxmlformats.org/officeDocument/2006/relationships/hyperlink" Target="mailto:Tsymbaliuk@lnl.infn.it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7.xml"/><Relationship Id="rId6" Type="http://schemas.openxmlformats.org/officeDocument/2006/relationships/hyperlink" Target="mailto:Tsymbaliuk@lnl.infn.it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.xml"/><Relationship Id="rId5" Type="http://schemas.openxmlformats.org/officeDocument/2006/relationships/hyperlink" Target="mailto:Tsymbaliuk@lnl.infn.it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4" Type="http://schemas.openxmlformats.org/officeDocument/2006/relationships/hyperlink" Target="mailto:Tsymbaliuk@lnl.infn.it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Tsymbaliuk@lnl.infn.it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2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hyperlink" Target="mailto:Tsymbaliuk@lnl.infn.i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4" Type="http://schemas.openxmlformats.org/officeDocument/2006/relationships/hyperlink" Target="mailto:Tsymbaliuk@lnl.infn.i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hyperlink" Target="mailto:Tsymbaliuk@lnl.infn.it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7.xml"/><Relationship Id="rId5" Type="http://schemas.openxmlformats.org/officeDocument/2006/relationships/hyperlink" Target="mailto:Tsymbaliuk@lnl.infn.it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mailto:Tsymbaliuk@lnl.infn.i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hyperlink" Target="mailto:Tsymbaliuk@lnl.infn.it" TargetMode="Externa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7.xml"/><Relationship Id="rId5" Type="http://schemas.openxmlformats.org/officeDocument/2006/relationships/hyperlink" Target="mailto:Tsymbaliuk@lnl.infn.it" TargetMode="Externa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6.xml"/><Relationship Id="rId5" Type="http://schemas.openxmlformats.org/officeDocument/2006/relationships/hyperlink" Target="mailto:Tsymbaliuk@lnl.infn.it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Relationship Id="rId5" Type="http://schemas.openxmlformats.org/officeDocument/2006/relationships/hyperlink" Target="mailto:Tsymbaliuk@lnl.infn.it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7.xml"/><Relationship Id="rId5" Type="http://schemas.openxmlformats.org/officeDocument/2006/relationships/hyperlink" Target="mailto:Tsymbaliuk@lnl.infn.it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Relationship Id="rId5" Type="http://schemas.openxmlformats.org/officeDocument/2006/relationships/hyperlink" Target="mailto:Tsymbaliuk@lnl.infn.it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7.xml"/><Relationship Id="rId5" Type="http://schemas.openxmlformats.org/officeDocument/2006/relationships/hyperlink" Target="mailto:Tsymbaliuk@lnl.infn.it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4" Type="http://schemas.openxmlformats.org/officeDocument/2006/relationships/hyperlink" Target="mailto:Tsymbaliuk@lnl.infn.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Relationship Id="rId6" Type="http://schemas.openxmlformats.org/officeDocument/2006/relationships/hyperlink" Target="mailto:Tsymbaliuk@lnl.infn.it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Relationship Id="rId5" Type="http://schemas.openxmlformats.org/officeDocument/2006/relationships/hyperlink" Target="mailto:Tsymbaliuk@lnl.infn.it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rgbClr val="002060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E5F4E5-5E49-4644-9B58-28209A2E6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961" y="1711246"/>
            <a:ext cx="10091261" cy="10810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of the ALPI Upgrade for the SPES facility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E783271-2B51-438D-BA96-73C0AAFDE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961" y="3671805"/>
            <a:ext cx="9790042" cy="1096962"/>
          </a:xfrm>
        </p:spPr>
        <p:txBody>
          <a:bodyPr>
            <a:noAutofit/>
          </a:bodyPr>
          <a:lstStyle/>
          <a:p>
            <a:pPr algn="ctr" eaLnBrk="1" fontAlgn="auto" hangingPunct="1">
              <a:defRPr/>
            </a:pP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A.Tsymbaliuk</a:t>
            </a:r>
            <a:r>
              <a:rPr lang="en-GB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E. </a:t>
            </a:r>
            <a:r>
              <a:rPr lang="en-GB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Munaron</a:t>
            </a:r>
            <a:r>
              <a:rPr lang="en-GB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D. </a:t>
            </a:r>
            <a:r>
              <a:rPr lang="en-GB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Bortolato</a:t>
            </a:r>
            <a:r>
              <a:rPr lang="en-GB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E. </a:t>
            </a:r>
            <a:r>
              <a:rPr lang="en-GB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Chyhyrynets</a:t>
            </a:r>
            <a:r>
              <a:rPr lang="en-GB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F. </a:t>
            </a:r>
            <a:r>
              <a:rPr lang="en-GB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Stivanello</a:t>
            </a:r>
            <a:r>
              <a:rPr lang="en-GB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C. Pira; G. Keppel</a:t>
            </a:r>
          </a:p>
          <a:p>
            <a:pPr algn="ctr" eaLnBrk="1" fontAlgn="auto" hangingPunct="1">
              <a:defRPr/>
            </a:pPr>
            <a:endParaRPr lang="en-GB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defRPr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defRPr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Instituto Nazionale di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Fisica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Nucleare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Laboratori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Nazionali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Legnaro (INFN – LNL)</a:t>
            </a:r>
          </a:p>
          <a:p>
            <a:pPr algn="ctr" eaLnBrk="1" fontAlgn="auto" hangingPunct="1">
              <a:defRPr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Ferrara</a:t>
            </a:r>
          </a:p>
        </p:txBody>
      </p:sp>
      <p:pic>
        <p:nvPicPr>
          <p:cNvPr id="8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DFD89E-34FD-4041-BDE4-E66364C99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06"/>
            <a:ext cx="2663687" cy="1408477"/>
          </a:xfrm>
          <a:prstGeom prst="rect">
            <a:avLst/>
          </a:prstGeom>
        </p:spPr>
      </p:pic>
      <p:pic>
        <p:nvPicPr>
          <p:cNvPr id="9" name="Immagine 11">
            <a:extLst>
              <a:ext uri="{FF2B5EF4-FFF2-40B4-BE49-F238E27FC236}">
                <a16:creationId xmlns:a16="http://schemas.microsoft.com/office/drawing/2014/main" id="{2A3340E7-3325-4D68-955E-A7A57772C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972" y="197200"/>
            <a:ext cx="2570477" cy="11642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asellaDiTesto 4">
            <a:extLst>
              <a:ext uri="{FF2B5EF4-FFF2-40B4-BE49-F238E27FC236}">
                <a16:creationId xmlns:a16="http://schemas.microsoft.com/office/drawing/2014/main" id="{9412E9A0-1535-4A36-B632-1EEAC7EFC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/>
            <a:r>
              <a:rPr lang="en-GB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Scheme of the system for high-</a:t>
            </a:r>
            <a:r>
              <a:rPr lang="el-GR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GB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QWR deposition</a:t>
            </a:r>
          </a:p>
        </p:txBody>
      </p:sp>
      <p:sp>
        <p:nvSpPr>
          <p:cNvPr id="14340" name="Segnaposto numero diapositiva 6">
            <a:extLst>
              <a:ext uri="{FF2B5EF4-FFF2-40B4-BE49-F238E27FC236}">
                <a16:creationId xmlns:a16="http://schemas.microsoft.com/office/drawing/2014/main" id="{0390EFB9-7AFC-433D-9EAE-42FB291A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7DDE83C4-90D6-4897-B4B9-E6FE7ECDEDE3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10</a:t>
            </a:fld>
            <a:endParaRPr lang="en-GB" altLang="uk-UA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Immagine 5">
            <a:extLst>
              <a:ext uri="{FF2B5EF4-FFF2-40B4-BE49-F238E27FC236}">
                <a16:creationId xmlns:a16="http://schemas.microsoft.com/office/drawing/2014/main" id="{1CD23617-4A20-4611-B7BD-25BE6C0088F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1" t="2112" r="37109" b="18614"/>
          <a:stretch/>
        </p:blipFill>
        <p:spPr bwMode="auto">
          <a:xfrm>
            <a:off x="3941884" y="504413"/>
            <a:ext cx="4088933" cy="575723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97725514-FC13-4F29-9BE3-797AF65AF305}"/>
              </a:ext>
            </a:extLst>
          </p:cNvPr>
          <p:cNvSpPr/>
          <p:nvPr/>
        </p:nvSpPr>
        <p:spPr>
          <a:xfrm>
            <a:off x="1" y="6436737"/>
            <a:ext cx="12192000" cy="431627"/>
          </a:xfrm>
          <a:prstGeom prst="rect">
            <a:avLst/>
          </a:prstGeom>
          <a:solidFill>
            <a:srgbClr val="07314F"/>
          </a:solidFill>
          <a:ln>
            <a:solidFill>
              <a:srgbClr val="002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73D7154F-B1BC-4C32-9D58-F0643ECE29CA}"/>
              </a:ext>
            </a:extLst>
          </p:cNvPr>
          <p:cNvSpPr txBox="1">
            <a:spLocks/>
          </p:cNvSpPr>
          <p:nvPr/>
        </p:nvSpPr>
        <p:spPr bwMode="auto">
          <a:xfrm>
            <a:off x="10090175" y="6492874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9pPr>
          </a:lstStyle>
          <a:p>
            <a:fld id="{BAE0B8D5-4B78-4AF7-86DF-D3D09FE6FC2E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10</a:t>
            </a:fld>
            <a:endParaRPr lang="en-GB" altLang="uk-UA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Immagine 11">
            <a:extLst>
              <a:ext uri="{FF2B5EF4-FFF2-40B4-BE49-F238E27FC236}">
                <a16:creationId xmlns:a16="http://schemas.microsoft.com/office/drawing/2014/main" id="{6FEB41F6-25CC-4197-BECE-C0ACD634F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9" y="6443274"/>
            <a:ext cx="863124" cy="436950"/>
          </a:xfrm>
          <a:prstGeom prst="rect">
            <a:avLst/>
          </a:prstGeom>
        </p:spPr>
      </p:pic>
      <p:pic>
        <p:nvPicPr>
          <p:cNvPr id="17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2F29354-EE86-4CE6-8560-7A2888069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" y="6407909"/>
            <a:ext cx="759391" cy="436403"/>
          </a:xfrm>
          <a:prstGeom prst="rect">
            <a:avLst/>
          </a:prstGeom>
        </p:spPr>
      </p:pic>
      <p:sp>
        <p:nvSpPr>
          <p:cNvPr id="18" name="Нижний колонтитул 4">
            <a:extLst>
              <a:ext uri="{FF2B5EF4-FFF2-40B4-BE49-F238E27FC236}">
                <a16:creationId xmlns:a16="http://schemas.microsoft.com/office/drawing/2014/main" id="{34141AFC-F10E-4C5A-AF2C-B8E7DCE2771F}"/>
              </a:ext>
            </a:extLst>
          </p:cNvPr>
          <p:cNvSpPr txBox="1">
            <a:spLocks/>
          </p:cNvSpPr>
          <p:nvPr/>
        </p:nvSpPr>
        <p:spPr>
          <a:xfrm>
            <a:off x="2722619" y="6479186"/>
            <a:ext cx="7230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Oswa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TFSRF-2021 15-18 March</a:t>
            </a:r>
            <a:r>
              <a:rPr lang="en-GB" dirty="0">
                <a:solidFill>
                  <a:srgbClr val="E7E6E6"/>
                </a:solidFill>
              </a:rPr>
              <a:t>                                     	</a:t>
            </a:r>
            <a:r>
              <a:rPr lang="en-GB" u="sng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Andrii.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Tsymbaliuk</a:t>
            </a:r>
            <a:r>
              <a:rPr lang="it-IT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lnl.infn.it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9456539F-D152-4D6C-B40A-949FC730B9CA}"/>
              </a:ext>
            </a:extLst>
          </p:cNvPr>
          <p:cNvCxnSpPr>
            <a:cxnSpLocks/>
          </p:cNvCxnSpPr>
          <p:nvPr/>
        </p:nvCxnSpPr>
        <p:spPr>
          <a:xfrm flipV="1">
            <a:off x="3204892" y="4336440"/>
            <a:ext cx="1848677" cy="4442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6703D2D-FD2B-4244-B06C-7D34362AD88D}"/>
              </a:ext>
            </a:extLst>
          </p:cNvPr>
          <p:cNvSpPr txBox="1"/>
          <p:nvPr/>
        </p:nvSpPr>
        <p:spPr>
          <a:xfrm>
            <a:off x="1949875" y="4786530"/>
            <a:ext cx="161743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Vacuum chamber</a:t>
            </a:r>
          </a:p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grounded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 зі стрілкою 20">
            <a:extLst>
              <a:ext uri="{FF2B5EF4-FFF2-40B4-BE49-F238E27FC236}">
                <a16:creationId xmlns:a16="http://schemas.microsoft.com/office/drawing/2014/main" id="{2D41A6B3-9995-476B-8673-1ACD6607B8F8}"/>
              </a:ext>
            </a:extLst>
          </p:cNvPr>
          <p:cNvCxnSpPr>
            <a:cxnSpLocks/>
          </p:cNvCxnSpPr>
          <p:nvPr/>
        </p:nvCxnSpPr>
        <p:spPr>
          <a:xfrm flipV="1">
            <a:off x="3204892" y="1549499"/>
            <a:ext cx="2177320" cy="6470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FFBCF01-BE02-4D89-A356-754C23AB3B3C}"/>
              </a:ext>
            </a:extLst>
          </p:cNvPr>
          <p:cNvSpPr txBox="1"/>
          <p:nvPr/>
        </p:nvSpPr>
        <p:spPr>
          <a:xfrm>
            <a:off x="2018644" y="2223707"/>
            <a:ext cx="147989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QWR resonator</a:t>
            </a:r>
          </a:p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(130 V)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 зі стрілкою 24">
            <a:extLst>
              <a:ext uri="{FF2B5EF4-FFF2-40B4-BE49-F238E27FC236}">
                <a16:creationId xmlns:a16="http://schemas.microsoft.com/office/drawing/2014/main" id="{280AB483-6E9C-4FEC-ACAD-7FA8D227D0B5}"/>
              </a:ext>
            </a:extLst>
          </p:cNvPr>
          <p:cNvCxnSpPr>
            <a:cxnSpLocks/>
          </p:cNvCxnSpPr>
          <p:nvPr/>
        </p:nvCxnSpPr>
        <p:spPr>
          <a:xfrm flipH="1" flipV="1">
            <a:off x="6500191" y="3071191"/>
            <a:ext cx="2665645" cy="9276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E52C281-9825-45CD-932D-E21808FB8A1D}"/>
              </a:ext>
            </a:extLst>
          </p:cNvPr>
          <p:cNvSpPr txBox="1"/>
          <p:nvPr/>
        </p:nvSpPr>
        <p:spPr>
          <a:xfrm>
            <a:off x="8920671" y="4018297"/>
            <a:ext cx="146867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Grounded grids</a:t>
            </a:r>
          </a:p>
        </p:txBody>
      </p:sp>
      <p:cxnSp>
        <p:nvCxnSpPr>
          <p:cNvPr id="28" name="Пряма зі стрілкою 27">
            <a:extLst>
              <a:ext uri="{FF2B5EF4-FFF2-40B4-BE49-F238E27FC236}">
                <a16:creationId xmlns:a16="http://schemas.microsoft.com/office/drawing/2014/main" id="{4D8C5F02-A811-413E-AA53-0F5C41E40D27}"/>
              </a:ext>
            </a:extLst>
          </p:cNvPr>
          <p:cNvCxnSpPr>
            <a:cxnSpLocks/>
          </p:cNvCxnSpPr>
          <p:nvPr/>
        </p:nvCxnSpPr>
        <p:spPr>
          <a:xfrm flipH="1" flipV="1">
            <a:off x="6255026" y="3383032"/>
            <a:ext cx="2665645" cy="9276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>
            <a:extLst>
              <a:ext uri="{FF2B5EF4-FFF2-40B4-BE49-F238E27FC236}">
                <a16:creationId xmlns:a16="http://schemas.microsoft.com/office/drawing/2014/main" id="{11824295-7287-4006-A405-2063612D92FD}"/>
              </a:ext>
            </a:extLst>
          </p:cNvPr>
          <p:cNvCxnSpPr>
            <a:cxnSpLocks/>
          </p:cNvCxnSpPr>
          <p:nvPr/>
        </p:nvCxnSpPr>
        <p:spPr>
          <a:xfrm flipH="1" flipV="1">
            <a:off x="6407907" y="1395547"/>
            <a:ext cx="2512764" cy="10242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9F0286B-FC81-4772-AF81-A329588FCFA0}"/>
              </a:ext>
            </a:extLst>
          </p:cNvPr>
          <p:cNvSpPr txBox="1"/>
          <p:nvPr/>
        </p:nvSpPr>
        <p:spPr>
          <a:xfrm>
            <a:off x="8652624" y="2439255"/>
            <a:ext cx="115448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 cathode</a:t>
            </a:r>
          </a:p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(-700V)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 зі стрілкою 32">
            <a:extLst>
              <a:ext uri="{FF2B5EF4-FFF2-40B4-BE49-F238E27FC236}">
                <a16:creationId xmlns:a16="http://schemas.microsoft.com/office/drawing/2014/main" id="{DD1C22CD-39C1-4C0D-9502-1D0B593FFF4B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4545854"/>
            <a:ext cx="2988365" cy="8484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10DD2A1-39E7-4C8D-A8AA-CC7E4FF45B5C}"/>
              </a:ext>
            </a:extLst>
          </p:cNvPr>
          <p:cNvSpPr txBox="1"/>
          <p:nvPr/>
        </p:nvSpPr>
        <p:spPr>
          <a:xfrm>
            <a:off x="8789645" y="5394277"/>
            <a:ext cx="143500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Biased cathode</a:t>
            </a:r>
          </a:p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(130 V)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1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sellaDiTesto 3">
            <a:extLst>
              <a:ext uri="{FF2B5EF4-FFF2-40B4-BE49-F238E27FC236}">
                <a16:creationId xmlns:a16="http://schemas.microsoft.com/office/drawing/2014/main" id="{47E0A348-3759-4A52-967F-DF342A445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/>
            <a:r>
              <a:rPr lang="en-GB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the tests sputtering</a:t>
            </a:r>
          </a:p>
        </p:txBody>
      </p:sp>
      <p:sp>
        <p:nvSpPr>
          <p:cNvPr id="15367" name="CasellaDiTesto 11">
            <a:extLst>
              <a:ext uri="{FF2B5EF4-FFF2-40B4-BE49-F238E27FC236}">
                <a16:creationId xmlns:a16="http://schemas.microsoft.com/office/drawing/2014/main" id="{C99D1490-4652-4E4A-99D8-1F6DCB33C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53" y="5366019"/>
            <a:ext cx="42372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/>
            <a:r>
              <a:rPr lang="en-GB" altLang="uk-UA" sz="1600" dirty="0">
                <a:latin typeface="Times New Roman"/>
                <a:cs typeface="Times New Roman"/>
              </a:rPr>
              <a:t>– Deposition rate vs sputtering current</a:t>
            </a:r>
          </a:p>
        </p:txBody>
      </p:sp>
      <p:sp>
        <p:nvSpPr>
          <p:cNvPr id="15369" name="Segnaposto numero diapositiva 16">
            <a:extLst>
              <a:ext uri="{FF2B5EF4-FFF2-40B4-BE49-F238E27FC236}">
                <a16:creationId xmlns:a16="http://schemas.microsoft.com/office/drawing/2014/main" id="{FBB80845-90F5-444D-BC46-5575C313D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56CD39DA-B366-4579-8455-7E425F564EE4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11</a:t>
            </a:fld>
            <a:endParaRPr lang="en-GB" altLang="uk-UA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8" name="Grafico 3">
            <a:extLst>
              <a:ext uri="{FF2B5EF4-FFF2-40B4-BE49-F238E27FC236}">
                <a16:creationId xmlns:a16="http://schemas.microsoft.com/office/drawing/2014/main" id="{00000000-0008-0000-1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804463"/>
              </p:ext>
            </p:extLst>
          </p:nvPr>
        </p:nvGraphicFramePr>
        <p:xfrm>
          <a:off x="318053" y="574766"/>
          <a:ext cx="8080512" cy="469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F30F49-1C32-47A5-8C3B-688905AE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857" y="589633"/>
            <a:ext cx="2600684" cy="56198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53232FA4-AF6D-4B30-AA5F-1A3105C02772}"/>
              </a:ext>
            </a:extLst>
          </p:cNvPr>
          <p:cNvSpPr/>
          <p:nvPr/>
        </p:nvSpPr>
        <p:spPr>
          <a:xfrm>
            <a:off x="5241235" y="1843743"/>
            <a:ext cx="198782" cy="104360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A8A7196D-912A-43C4-BF5B-F7A75410514E}"/>
              </a:ext>
            </a:extLst>
          </p:cNvPr>
          <p:cNvSpPr/>
          <p:nvPr/>
        </p:nvSpPr>
        <p:spPr>
          <a:xfrm>
            <a:off x="1" y="6436737"/>
            <a:ext cx="12192000" cy="431627"/>
          </a:xfrm>
          <a:prstGeom prst="rect">
            <a:avLst/>
          </a:prstGeom>
          <a:solidFill>
            <a:srgbClr val="07314F"/>
          </a:solidFill>
          <a:ln>
            <a:solidFill>
              <a:srgbClr val="002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Segnaposto numero diapositiva 5">
            <a:extLst>
              <a:ext uri="{FF2B5EF4-FFF2-40B4-BE49-F238E27FC236}">
                <a16:creationId xmlns:a16="http://schemas.microsoft.com/office/drawing/2014/main" id="{6A5190C4-C7EB-43F1-A70B-E45FFDBAE4FF}"/>
              </a:ext>
            </a:extLst>
          </p:cNvPr>
          <p:cNvSpPr txBox="1">
            <a:spLocks/>
          </p:cNvSpPr>
          <p:nvPr/>
        </p:nvSpPr>
        <p:spPr bwMode="auto">
          <a:xfrm>
            <a:off x="10090175" y="6492874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9pPr>
          </a:lstStyle>
          <a:p>
            <a:fld id="{BAE0B8D5-4B78-4AF7-86DF-D3D09FE6FC2E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11</a:t>
            </a:fld>
            <a:endParaRPr lang="en-GB" altLang="uk-UA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" name="Immagine 11">
            <a:extLst>
              <a:ext uri="{FF2B5EF4-FFF2-40B4-BE49-F238E27FC236}">
                <a16:creationId xmlns:a16="http://schemas.microsoft.com/office/drawing/2014/main" id="{F42939BB-9669-4046-A87A-58E22018D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9" y="6443274"/>
            <a:ext cx="863124" cy="436950"/>
          </a:xfrm>
          <a:prstGeom prst="rect">
            <a:avLst/>
          </a:prstGeom>
        </p:spPr>
      </p:pic>
      <p:pic>
        <p:nvPicPr>
          <p:cNvPr id="20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4CA0C1E-6F8F-4D26-A70B-430B1D424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" y="6407909"/>
            <a:ext cx="759391" cy="436403"/>
          </a:xfrm>
          <a:prstGeom prst="rect">
            <a:avLst/>
          </a:prstGeom>
        </p:spPr>
      </p:pic>
      <p:sp>
        <p:nvSpPr>
          <p:cNvPr id="21" name="Нижний колонтитул 4">
            <a:extLst>
              <a:ext uri="{FF2B5EF4-FFF2-40B4-BE49-F238E27FC236}">
                <a16:creationId xmlns:a16="http://schemas.microsoft.com/office/drawing/2014/main" id="{6889BB11-3434-4C39-9521-43AFCE0ED65A}"/>
              </a:ext>
            </a:extLst>
          </p:cNvPr>
          <p:cNvSpPr txBox="1">
            <a:spLocks/>
          </p:cNvSpPr>
          <p:nvPr/>
        </p:nvSpPr>
        <p:spPr>
          <a:xfrm>
            <a:off x="2722619" y="6479186"/>
            <a:ext cx="7230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Oswa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TFSRF-2021 15-18 March</a:t>
            </a:r>
            <a:r>
              <a:rPr lang="en-GB" dirty="0">
                <a:solidFill>
                  <a:srgbClr val="E7E6E6"/>
                </a:solidFill>
              </a:rPr>
              <a:t>                                     	</a:t>
            </a:r>
            <a:r>
              <a:rPr lang="en-GB" u="sng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Andrii.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Tsymbaliuk</a:t>
            </a:r>
            <a:r>
              <a:rPr lang="it-IT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lnl.infn.it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numero diapositiva 3">
            <a:extLst>
              <a:ext uri="{FF2B5EF4-FFF2-40B4-BE49-F238E27FC236}">
                <a16:creationId xmlns:a16="http://schemas.microsoft.com/office/drawing/2014/main" id="{8EBC9591-7479-4C64-B383-525D52DE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7AE05FF4-C72A-406D-95E9-5F5C681D77E9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12</a:t>
            </a:fld>
            <a:endParaRPr lang="en-GB" altLang="uk-UA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BDD995AC-3266-46AC-BCB2-814079377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069008"/>
              </p:ext>
            </p:extLst>
          </p:nvPr>
        </p:nvGraphicFramePr>
        <p:xfrm>
          <a:off x="63037" y="3132274"/>
          <a:ext cx="6148842" cy="313885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559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5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Sputtering process</a:t>
                      </a:r>
                    </a:p>
                  </a:txBody>
                  <a:tcPr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5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</a:p>
                  </a:txBody>
                  <a:tcPr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5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/>
                          <a:cs typeface="Times New Roman"/>
                        </a:rPr>
                        <a:t>Sputtering pressure [mbar]</a:t>
                      </a:r>
                    </a:p>
                  </a:txBody>
                  <a:tcPr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5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/>
                          <a:cs typeface="Times New Roman"/>
                        </a:rPr>
                        <a:t>Cycle time [min]</a:t>
                      </a:r>
                    </a:p>
                  </a:txBody>
                  <a:tcPr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5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cycles</a:t>
                      </a:r>
                    </a:p>
                  </a:txBody>
                  <a:tcPr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5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/>
                          <a:cs typeface="Times New Roman"/>
                        </a:rPr>
                        <a:t>Total time [min]</a:t>
                      </a:r>
                    </a:p>
                  </a:txBody>
                  <a:tcPr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5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/>
                          <a:cs typeface="Times New Roman"/>
                        </a:rPr>
                        <a:t>Cathode current [A]</a:t>
                      </a:r>
                    </a:p>
                  </a:txBody>
                  <a:tcPr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</a:p>
                  </a:txBody>
                  <a:tcPr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25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/>
                          <a:cs typeface="Times New Roman"/>
                        </a:rPr>
                        <a:t>Bias voltage [V]</a:t>
                      </a:r>
                    </a:p>
                  </a:txBody>
                  <a:tcPr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-130</a:t>
                      </a:r>
                    </a:p>
                  </a:txBody>
                  <a:tcPr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2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/>
                          <a:cs typeface="Times New Roman"/>
                        </a:rPr>
                        <a:t>Temperature of the cavity before sputtering [°C]</a:t>
                      </a:r>
                    </a:p>
                  </a:txBody>
                  <a:tcPr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421" name="CasellaDiTesto 9">
            <a:extLst>
              <a:ext uri="{FF2B5EF4-FFF2-40B4-BE49-F238E27FC236}">
                <a16:creationId xmlns:a16="http://schemas.microsoft.com/office/drawing/2014/main" id="{80747D56-5A1F-4F21-84FA-6110AA36E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/>
            <a:r>
              <a:rPr lang="en-GB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Experimentally defined optimal parameters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E6CAEBC0-372F-49E9-A07A-0BDC7C5EE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180380"/>
              </p:ext>
            </p:extLst>
          </p:nvPr>
        </p:nvGraphicFramePr>
        <p:xfrm>
          <a:off x="579793" y="702299"/>
          <a:ext cx="5115330" cy="234717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793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41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Baking process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/>
                          <a:cs typeface="Times New Roman"/>
                        </a:rPr>
                        <a:t>Temperature (zone 1) [°C]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/>
                          <a:cs typeface="Times New Roman"/>
                        </a:rPr>
                        <a:t>Temperature (zone 2) [°C]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/>
                          <a:cs typeface="Times New Roman"/>
                        </a:rPr>
                        <a:t>Temperature (zone 3) [°C]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/>
                          <a:cs typeface="Times New Roman"/>
                        </a:rPr>
                        <a:t>Cavity temperature [°C]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– 400 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/>
                          <a:cs typeface="Times New Roman"/>
                        </a:rPr>
                        <a:t>Baking time [hours]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2" name="Picture 8" descr="https://pp.userapi.com/c846418/v846418939/8ad92/3snXiqVmeCg.jpg">
            <a:extLst>
              <a:ext uri="{FF2B5EF4-FFF2-40B4-BE49-F238E27FC236}">
                <a16:creationId xmlns:a16="http://schemas.microsoft.com/office/drawing/2014/main" id="{23368893-6CED-4D8A-856E-26A5975FD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2"/>
          <a:stretch>
            <a:fillRect/>
          </a:stretch>
        </p:blipFill>
        <p:spPr bwMode="auto">
          <a:xfrm>
            <a:off x="7676322" y="504413"/>
            <a:ext cx="3858857" cy="58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0">
            <a:extLst>
              <a:ext uri="{FF2B5EF4-FFF2-40B4-BE49-F238E27FC236}">
                <a16:creationId xmlns:a16="http://schemas.microsoft.com/office/drawing/2014/main" id="{7A46179B-A7BB-40C5-968F-D9F13E61F2BD}"/>
              </a:ext>
            </a:extLst>
          </p:cNvPr>
          <p:cNvSpPr/>
          <p:nvPr/>
        </p:nvSpPr>
        <p:spPr>
          <a:xfrm>
            <a:off x="1" y="6436737"/>
            <a:ext cx="12192000" cy="431627"/>
          </a:xfrm>
          <a:prstGeom prst="rect">
            <a:avLst/>
          </a:prstGeom>
          <a:solidFill>
            <a:srgbClr val="07314F"/>
          </a:solidFill>
          <a:ln>
            <a:solidFill>
              <a:srgbClr val="002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B09D110E-BB8B-4E86-88DB-1AE13FF38FB3}"/>
              </a:ext>
            </a:extLst>
          </p:cNvPr>
          <p:cNvSpPr txBox="1">
            <a:spLocks/>
          </p:cNvSpPr>
          <p:nvPr/>
        </p:nvSpPr>
        <p:spPr bwMode="auto">
          <a:xfrm>
            <a:off x="10090175" y="6492874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9pPr>
          </a:lstStyle>
          <a:p>
            <a:fld id="{BAE0B8D5-4B78-4AF7-86DF-D3D09FE6FC2E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12</a:t>
            </a:fld>
            <a:endParaRPr lang="en-GB" altLang="uk-UA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" name="Immagine 11">
            <a:extLst>
              <a:ext uri="{FF2B5EF4-FFF2-40B4-BE49-F238E27FC236}">
                <a16:creationId xmlns:a16="http://schemas.microsoft.com/office/drawing/2014/main" id="{3B18B38C-690C-47E8-9CCB-7BA53B8D6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9" y="6443274"/>
            <a:ext cx="863124" cy="436950"/>
          </a:xfrm>
          <a:prstGeom prst="rect">
            <a:avLst/>
          </a:prstGeom>
        </p:spPr>
      </p:pic>
      <p:pic>
        <p:nvPicPr>
          <p:cNvPr id="21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649ED0E-D82C-4D49-A4E7-715758E7E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" y="6407909"/>
            <a:ext cx="759391" cy="436403"/>
          </a:xfrm>
          <a:prstGeom prst="rect">
            <a:avLst/>
          </a:prstGeom>
        </p:spPr>
      </p:pic>
      <p:sp>
        <p:nvSpPr>
          <p:cNvPr id="23" name="Нижний колонтитул 4">
            <a:extLst>
              <a:ext uri="{FF2B5EF4-FFF2-40B4-BE49-F238E27FC236}">
                <a16:creationId xmlns:a16="http://schemas.microsoft.com/office/drawing/2014/main" id="{83774BB1-5831-45F8-B552-13B52B2B059C}"/>
              </a:ext>
            </a:extLst>
          </p:cNvPr>
          <p:cNvSpPr txBox="1">
            <a:spLocks/>
          </p:cNvSpPr>
          <p:nvPr/>
        </p:nvSpPr>
        <p:spPr>
          <a:xfrm>
            <a:off x="2722619" y="6479186"/>
            <a:ext cx="7230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Oswa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TFSRF-2021 15-18 March</a:t>
            </a:r>
            <a:r>
              <a:rPr lang="en-GB" dirty="0">
                <a:solidFill>
                  <a:srgbClr val="E7E6E6"/>
                </a:solidFill>
              </a:rPr>
              <a:t>                                     	</a:t>
            </a:r>
            <a:r>
              <a:rPr lang="en-GB" u="sng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Andrii.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Tsymbaliuk</a:t>
            </a:r>
            <a:r>
              <a:rPr lang="it-IT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lnl.infn.it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FCFC74-7573-402E-8CF7-CED18751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1824038"/>
            <a:ext cx="8562975" cy="1325562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it-IT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Nb/Cu high-</a:t>
            </a:r>
            <a:r>
              <a:rPr lang="el-GR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QWR cavity production</a:t>
            </a:r>
          </a:p>
        </p:txBody>
      </p:sp>
      <p:sp>
        <p:nvSpPr>
          <p:cNvPr id="17411" name="Segnaposto numero diapositiva 3">
            <a:extLst>
              <a:ext uri="{FF2B5EF4-FFF2-40B4-BE49-F238E27FC236}">
                <a16:creationId xmlns:a16="http://schemas.microsoft.com/office/drawing/2014/main" id="{E0ECB268-91E3-4B2A-A1CA-CA3D21CA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CD4EF5EC-853D-4167-87BD-15F2B2FE43AE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13</a:t>
            </a:fld>
            <a:endParaRPr lang="en-GB" altLang="uk-UA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Segnaposto numero diapositiva 3">
            <a:extLst>
              <a:ext uri="{FF2B5EF4-FFF2-40B4-BE49-F238E27FC236}">
                <a16:creationId xmlns:a16="http://schemas.microsoft.com/office/drawing/2014/main" id="{51052DB8-51B6-49F2-B960-3A8D09FDD371}"/>
              </a:ext>
            </a:extLst>
          </p:cNvPr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9pPr>
          </a:lstStyle>
          <a:p>
            <a:fld id="{7AE05FF4-C72A-406D-95E9-5F5C681D77E9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13</a:t>
            </a:fld>
            <a:endParaRPr lang="en-GB" altLang="uk-UA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44EB2B-D495-4031-8D24-888F40481FF0}"/>
              </a:ext>
            </a:extLst>
          </p:cNvPr>
          <p:cNvSpPr/>
          <p:nvPr/>
        </p:nvSpPr>
        <p:spPr>
          <a:xfrm>
            <a:off x="1" y="6436737"/>
            <a:ext cx="12192000" cy="431627"/>
          </a:xfrm>
          <a:prstGeom prst="rect">
            <a:avLst/>
          </a:prstGeom>
          <a:solidFill>
            <a:srgbClr val="07314F"/>
          </a:solidFill>
          <a:ln>
            <a:solidFill>
              <a:srgbClr val="002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736B0A3F-8C61-45B5-8334-E925AC56B79A}"/>
              </a:ext>
            </a:extLst>
          </p:cNvPr>
          <p:cNvSpPr txBox="1">
            <a:spLocks/>
          </p:cNvSpPr>
          <p:nvPr/>
        </p:nvSpPr>
        <p:spPr bwMode="auto">
          <a:xfrm>
            <a:off x="10090175" y="6492874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9pPr>
          </a:lstStyle>
          <a:p>
            <a:fld id="{BAE0B8D5-4B78-4AF7-86DF-D3D09FE6FC2E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13</a:t>
            </a:fld>
            <a:endParaRPr lang="en-GB" altLang="uk-UA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Immagine 11">
            <a:extLst>
              <a:ext uri="{FF2B5EF4-FFF2-40B4-BE49-F238E27FC236}">
                <a16:creationId xmlns:a16="http://schemas.microsoft.com/office/drawing/2014/main" id="{631123D0-A1FF-46BE-8D93-A2365B2DF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9" y="6443274"/>
            <a:ext cx="863124" cy="436950"/>
          </a:xfrm>
          <a:prstGeom prst="rect">
            <a:avLst/>
          </a:prstGeom>
        </p:spPr>
      </p:pic>
      <p:pic>
        <p:nvPicPr>
          <p:cNvPr id="14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6A07ECE-EF8F-47B1-BF04-25BA99587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" y="6407909"/>
            <a:ext cx="759391" cy="436403"/>
          </a:xfrm>
          <a:prstGeom prst="rect">
            <a:avLst/>
          </a:prstGeom>
        </p:spPr>
      </p:pic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330F698E-197B-49CA-BB0C-0356C578864F}"/>
              </a:ext>
            </a:extLst>
          </p:cNvPr>
          <p:cNvSpPr txBox="1">
            <a:spLocks/>
          </p:cNvSpPr>
          <p:nvPr/>
        </p:nvSpPr>
        <p:spPr>
          <a:xfrm>
            <a:off x="2722619" y="6479186"/>
            <a:ext cx="7230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Oswa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TFSRF-2021 15-18 March</a:t>
            </a:r>
            <a:r>
              <a:rPr lang="en-GB" dirty="0">
                <a:solidFill>
                  <a:srgbClr val="E7E6E6"/>
                </a:solidFill>
              </a:rPr>
              <a:t>                                     	</a:t>
            </a:r>
            <a:r>
              <a:rPr lang="en-GB" u="sng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Andrii.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Tsymbaliuk</a:t>
            </a:r>
            <a:r>
              <a:rPr lang="it-IT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lnl.infn.it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sellaDiTesto 3">
            <a:extLst>
              <a:ext uri="{FF2B5EF4-FFF2-40B4-BE49-F238E27FC236}">
                <a16:creationId xmlns:a16="http://schemas.microsoft.com/office/drawing/2014/main" id="{BFA7B72C-302F-4757-8117-4FE20C9A7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/>
            <a:r>
              <a:rPr lang="en-GB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Nb/Cu</a:t>
            </a:r>
            <a:r>
              <a:rPr lang="ru-RU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QWR preparation</a:t>
            </a:r>
          </a:p>
        </p:txBody>
      </p:sp>
      <p:graphicFrame>
        <p:nvGraphicFramePr>
          <p:cNvPr id="5" name="Segnaposto contenuto 3">
            <a:extLst>
              <a:ext uri="{FF2B5EF4-FFF2-40B4-BE49-F238E27FC236}">
                <a16:creationId xmlns:a16="http://schemas.microsoft.com/office/drawing/2014/main" id="{175713AE-9BB0-4FE3-94EB-F51538F2B5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115935"/>
              </p:ext>
            </p:extLst>
          </p:nvPr>
        </p:nvGraphicFramePr>
        <p:xfrm>
          <a:off x="2798295" y="901903"/>
          <a:ext cx="6595410" cy="518101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13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1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2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Parameters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Tumbling</a:t>
                      </a: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Abrasive</a:t>
                      </a:r>
                      <a:r>
                        <a:rPr lang="en-GB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form: Green finishing pyramids; time 12 hours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Ultrasound cleaning</a:t>
                      </a: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 polishing</a:t>
                      </a: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Solution:</a:t>
                      </a:r>
                      <a:r>
                        <a:rPr lang="en-GB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H3PO4 : Butanol 3:2 </a:t>
                      </a:r>
                      <a:r>
                        <a:rPr lang="en-GB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v.r</a:t>
                      </a:r>
                      <a:r>
                        <a:rPr lang="en-GB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.; Volume: 90 l; Time: 2,5 hours.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Pressure Rinsing</a:t>
                      </a: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Solution: water</a:t>
                      </a: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1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SUBU 5</a:t>
                      </a: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Solution: </a:t>
                      </a:r>
                      <a:r>
                        <a:rPr lang="pt-BR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Sulfamic acid 5 g/l , Ammonium citrate - 1 g/l, Butanol - 50 ml/l , H</a:t>
                      </a:r>
                      <a:r>
                        <a:rPr lang="pt-BR" sz="1400" kern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pt-BR" sz="1400" kern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- 50 ml/l; Time: 4 min.</a:t>
                      </a:r>
                      <a:endParaRPr lang="en-GB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7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Rinsing</a:t>
                      </a: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Passivation</a:t>
                      </a: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Solution:</a:t>
                      </a:r>
                      <a:r>
                        <a:rPr lang="en-GB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Sulfamic acid 10 </a:t>
                      </a:r>
                      <a:r>
                        <a:rPr lang="pt-BR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g/l; Time: 5 min.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27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Rinsing</a:t>
                      </a: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times</a:t>
                      </a: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1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Ultrasound</a:t>
                      </a:r>
                      <a:r>
                        <a:rPr lang="en-GB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cleaning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min.</a:t>
                      </a: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27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Rinsing</a:t>
                      </a: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min.</a:t>
                      </a: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1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Pressure Rinsing, ethanol rinsing, nitrogen drying, packaging</a:t>
                      </a:r>
                    </a:p>
                  </a:txBody>
                  <a:tcPr marL="91448" marR="91448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493" name="Segnaposto numero diapositiva 10">
            <a:extLst>
              <a:ext uri="{FF2B5EF4-FFF2-40B4-BE49-F238E27FC236}">
                <a16:creationId xmlns:a16="http://schemas.microsoft.com/office/drawing/2014/main" id="{FD6209D4-54CA-4083-BCA3-78FA049B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93B962CA-9C78-4DB6-BABC-2B1217BD2044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14</a:t>
            </a:fld>
            <a:endParaRPr lang="en-GB" altLang="uk-UA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88" name="Immagine 5">
            <a:extLst>
              <a:ext uri="{FF2B5EF4-FFF2-40B4-BE49-F238E27FC236}">
                <a16:creationId xmlns:a16="http://schemas.microsoft.com/office/drawing/2014/main" id="{3D608E72-C9B2-45E7-A3D7-A412EE974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7" y="557775"/>
            <a:ext cx="2154237" cy="2872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89" name="Immagine 6">
            <a:extLst>
              <a:ext uri="{FF2B5EF4-FFF2-40B4-BE49-F238E27FC236}">
                <a16:creationId xmlns:a16="http://schemas.microsoft.com/office/drawing/2014/main" id="{47F2943C-D7D5-4FB3-B480-FDF302D82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918" y="596690"/>
            <a:ext cx="2172615" cy="2895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90" name="Immagine 7">
            <a:extLst>
              <a:ext uri="{FF2B5EF4-FFF2-40B4-BE49-F238E27FC236}">
                <a16:creationId xmlns:a16="http://schemas.microsoft.com/office/drawing/2014/main" id="{3D7867FC-86D4-44A1-B0CB-EF1F51BB0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t="14874" r="6204"/>
          <a:stretch>
            <a:fillRect/>
          </a:stretch>
        </p:blipFill>
        <p:spPr bwMode="auto">
          <a:xfrm>
            <a:off x="214911" y="3492410"/>
            <a:ext cx="2161075" cy="2872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91" name="Immagine 8">
            <a:extLst>
              <a:ext uri="{FF2B5EF4-FFF2-40B4-BE49-F238E27FC236}">
                <a16:creationId xmlns:a16="http://schemas.microsoft.com/office/drawing/2014/main" id="{08D2A7D2-DC35-4341-BE49-24EB144994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9" b="2"/>
          <a:stretch>
            <a:fillRect/>
          </a:stretch>
        </p:blipFill>
        <p:spPr bwMode="auto">
          <a:xfrm>
            <a:off x="9641918" y="3627135"/>
            <a:ext cx="2154238" cy="2693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egnaposto numero diapositiva 3">
            <a:extLst>
              <a:ext uri="{FF2B5EF4-FFF2-40B4-BE49-F238E27FC236}">
                <a16:creationId xmlns:a16="http://schemas.microsoft.com/office/drawing/2014/main" id="{3F73FC5C-F4A1-4A2E-8EC6-E322DBD67559}"/>
              </a:ext>
            </a:extLst>
          </p:cNvPr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9pPr>
          </a:lstStyle>
          <a:p>
            <a:fld id="{7AE05FF4-C72A-406D-95E9-5F5C681D77E9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14</a:t>
            </a:fld>
            <a:endParaRPr lang="en-GB" altLang="uk-UA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8582A781-9D0A-4EE1-AE1D-576CBA0431AF}"/>
              </a:ext>
            </a:extLst>
          </p:cNvPr>
          <p:cNvSpPr/>
          <p:nvPr/>
        </p:nvSpPr>
        <p:spPr>
          <a:xfrm>
            <a:off x="1" y="6436737"/>
            <a:ext cx="12192000" cy="431627"/>
          </a:xfrm>
          <a:prstGeom prst="rect">
            <a:avLst/>
          </a:prstGeom>
          <a:solidFill>
            <a:srgbClr val="07314F"/>
          </a:solidFill>
          <a:ln>
            <a:solidFill>
              <a:srgbClr val="002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FEB6D3F6-D54A-4176-82B2-D203B82349F8}"/>
              </a:ext>
            </a:extLst>
          </p:cNvPr>
          <p:cNvSpPr txBox="1">
            <a:spLocks/>
          </p:cNvSpPr>
          <p:nvPr/>
        </p:nvSpPr>
        <p:spPr bwMode="auto">
          <a:xfrm>
            <a:off x="10090175" y="6492874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9pPr>
          </a:lstStyle>
          <a:p>
            <a:fld id="{BAE0B8D5-4B78-4AF7-86DF-D3D09FE6FC2E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14</a:t>
            </a:fld>
            <a:endParaRPr lang="en-GB" altLang="uk-UA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" name="Immagine 11">
            <a:extLst>
              <a:ext uri="{FF2B5EF4-FFF2-40B4-BE49-F238E27FC236}">
                <a16:creationId xmlns:a16="http://schemas.microsoft.com/office/drawing/2014/main" id="{9656D688-EF8F-4265-9980-6362816031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9" y="6443274"/>
            <a:ext cx="863124" cy="436950"/>
          </a:xfrm>
          <a:prstGeom prst="rect">
            <a:avLst/>
          </a:prstGeom>
        </p:spPr>
      </p:pic>
      <p:pic>
        <p:nvPicPr>
          <p:cNvPr id="20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B9173E0-8048-428C-99CC-FC2B21AE19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" y="6407909"/>
            <a:ext cx="759391" cy="436403"/>
          </a:xfrm>
          <a:prstGeom prst="rect">
            <a:avLst/>
          </a:prstGeom>
        </p:spPr>
      </p:pic>
      <p:sp>
        <p:nvSpPr>
          <p:cNvPr id="21" name="Нижний колонтитул 4">
            <a:extLst>
              <a:ext uri="{FF2B5EF4-FFF2-40B4-BE49-F238E27FC236}">
                <a16:creationId xmlns:a16="http://schemas.microsoft.com/office/drawing/2014/main" id="{E5716109-45B9-4B42-86BE-C106657BBA81}"/>
              </a:ext>
            </a:extLst>
          </p:cNvPr>
          <p:cNvSpPr txBox="1">
            <a:spLocks/>
          </p:cNvSpPr>
          <p:nvPr/>
        </p:nvSpPr>
        <p:spPr>
          <a:xfrm>
            <a:off x="2722619" y="6479186"/>
            <a:ext cx="7230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Oswa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TFSRF-2021 15-18 March</a:t>
            </a:r>
            <a:r>
              <a:rPr lang="en-GB" dirty="0">
                <a:solidFill>
                  <a:srgbClr val="E7E6E6"/>
                </a:solidFill>
              </a:rPr>
              <a:t>                                     	</a:t>
            </a:r>
            <a:r>
              <a:rPr lang="en-GB" u="sng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Andrii.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Tsymbaliuk</a:t>
            </a:r>
            <a:r>
              <a:rPr lang="it-IT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lnl.infn.it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sellaDiTesto 3">
            <a:extLst>
              <a:ext uri="{FF2B5EF4-FFF2-40B4-BE49-F238E27FC236}">
                <a16:creationId xmlns:a16="http://schemas.microsoft.com/office/drawing/2014/main" id="{C1A4CB54-A75D-4ADC-BB2E-086DD5651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/>
            <a:r>
              <a:rPr lang="en-GB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Nb/Cu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QWR sputtering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A80528BE-6B95-4B78-909C-81320D97F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830565"/>
              </p:ext>
            </p:extLst>
          </p:nvPr>
        </p:nvGraphicFramePr>
        <p:xfrm>
          <a:off x="3600441" y="3048905"/>
          <a:ext cx="4412973" cy="32611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272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Sputtering process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Sputtering pressure [mbar]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/>
                          <a:cs typeface="Times New Roman"/>
                        </a:rPr>
                        <a:t>Cycle time [min]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cycles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/>
                          <a:cs typeface="Times New Roman"/>
                        </a:rPr>
                        <a:t>Total time [min]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/>
                          <a:cs typeface="Times New Roman"/>
                        </a:rPr>
                        <a:t>Pause between depositions [min]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/>
                          <a:cs typeface="Times New Roman"/>
                        </a:rPr>
                        <a:t>Cathode current [A]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/>
                          <a:cs typeface="Times New Roman"/>
                        </a:rPr>
                        <a:t>Bias voltage [V]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162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/>
                          <a:cs typeface="Times New Roman"/>
                        </a:rPr>
                        <a:t>Temperature of the cavity before sputtering [°C]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D7D363A9-EDAF-49D8-BBC1-919BED8EA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437074"/>
              </p:ext>
            </p:extLst>
          </p:nvPr>
        </p:nvGraphicFramePr>
        <p:xfrm>
          <a:off x="3600441" y="727679"/>
          <a:ext cx="4412974" cy="213277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272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18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Baking process</a:t>
                      </a:r>
                    </a:p>
                  </a:txBody>
                  <a:tcPr marT="45661" marB="456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84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</a:p>
                  </a:txBody>
                  <a:tcPr marT="45661" marB="456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61" marB="456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84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Temperature (zone 1) [°C]</a:t>
                      </a:r>
                    </a:p>
                  </a:txBody>
                  <a:tcPr marT="45661" marB="456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marT="45661" marB="456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184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Temperature (zone 2) [°C]</a:t>
                      </a:r>
                    </a:p>
                  </a:txBody>
                  <a:tcPr marT="45661" marB="456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T="45661" marB="456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184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Temperature (zone 3) [°C]</a:t>
                      </a:r>
                    </a:p>
                  </a:txBody>
                  <a:tcPr marT="45661" marB="456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marT="45661" marB="456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184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 temperature [°C]</a:t>
                      </a:r>
                    </a:p>
                  </a:txBody>
                  <a:tcPr marT="45661" marB="456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T="45661" marB="456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184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Baking time [hours]</a:t>
                      </a:r>
                    </a:p>
                  </a:txBody>
                  <a:tcPr marT="45661" marB="456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48 - 96</a:t>
                      </a:r>
                    </a:p>
                  </a:txBody>
                  <a:tcPr marT="45661" marB="456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9518" name="Picture 2" descr="https://pp.userapi.com/c845217/v845217766/1fe72c/NxFZf44-VTk.jpg">
            <a:extLst>
              <a:ext uri="{FF2B5EF4-FFF2-40B4-BE49-F238E27FC236}">
                <a16:creationId xmlns:a16="http://schemas.microsoft.com/office/drawing/2014/main" id="{E94E68DB-5364-453F-9D4B-D87F24689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7" b="9296"/>
          <a:stretch>
            <a:fillRect/>
          </a:stretch>
        </p:blipFill>
        <p:spPr bwMode="auto">
          <a:xfrm>
            <a:off x="384323" y="576263"/>
            <a:ext cx="2279353" cy="2522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19" name="Picture 4" descr="https://pp.userapi.com/c855120/v855120956/3f2c5/LECyyB6VK0g.jpg">
            <a:extLst>
              <a:ext uri="{FF2B5EF4-FFF2-40B4-BE49-F238E27FC236}">
                <a16:creationId xmlns:a16="http://schemas.microsoft.com/office/drawing/2014/main" id="{2D46FE8B-D8C8-4CBE-BFA1-A157E03AB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6"/>
          <a:stretch>
            <a:fillRect/>
          </a:stretch>
        </p:blipFill>
        <p:spPr bwMode="auto">
          <a:xfrm>
            <a:off x="9563996" y="542351"/>
            <a:ext cx="2554288" cy="2947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20" name="Picture 2" descr="https://pp.userapi.com/c848520/v848520956/1886db/1pP6RXWVmvY.jpg">
            <a:extLst>
              <a:ext uri="{FF2B5EF4-FFF2-40B4-BE49-F238E27FC236}">
                <a16:creationId xmlns:a16="http://schemas.microsoft.com/office/drawing/2014/main" id="{0DB60023-1045-4109-BEE2-EE728ED3F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5" b="4594"/>
          <a:stretch>
            <a:fillRect/>
          </a:stretch>
        </p:blipFill>
        <p:spPr bwMode="auto">
          <a:xfrm>
            <a:off x="8321467" y="3539428"/>
            <a:ext cx="2889871" cy="28288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22" name="Segnaposto numero diapositiva 15">
            <a:extLst>
              <a:ext uri="{FF2B5EF4-FFF2-40B4-BE49-F238E27FC236}">
                <a16:creationId xmlns:a16="http://schemas.microsoft.com/office/drawing/2014/main" id="{6E8B437D-AA81-4D68-8091-AF848EDB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7CAAFBCB-45DA-4233-8495-1FF84D6097BF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15</a:t>
            </a:fld>
            <a:endParaRPr lang="en-GB" altLang="uk-UA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523" name="Picture 9">
            <a:extLst>
              <a:ext uri="{FF2B5EF4-FFF2-40B4-BE49-F238E27FC236}">
                <a16:creationId xmlns:a16="http://schemas.microsoft.com/office/drawing/2014/main" id="{EE3E2F23-6F43-4E82-B633-960F195CB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29"/>
          <a:stretch>
            <a:fillRect/>
          </a:stretch>
        </p:blipFill>
        <p:spPr bwMode="auto">
          <a:xfrm>
            <a:off x="765313" y="3133277"/>
            <a:ext cx="2445015" cy="33849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egnaposto numero diapositiva 3">
            <a:extLst>
              <a:ext uri="{FF2B5EF4-FFF2-40B4-BE49-F238E27FC236}">
                <a16:creationId xmlns:a16="http://schemas.microsoft.com/office/drawing/2014/main" id="{210D40C6-FE66-4B2C-BD9F-12ED5AA47D64}"/>
              </a:ext>
            </a:extLst>
          </p:cNvPr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9pPr>
          </a:lstStyle>
          <a:p>
            <a:fld id="{7AE05FF4-C72A-406D-95E9-5F5C681D77E9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15</a:t>
            </a:fld>
            <a:endParaRPr lang="en-GB" altLang="uk-UA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7B9052AE-CAB5-428C-B205-9838888A841B}"/>
              </a:ext>
            </a:extLst>
          </p:cNvPr>
          <p:cNvSpPr/>
          <p:nvPr/>
        </p:nvSpPr>
        <p:spPr>
          <a:xfrm>
            <a:off x="1" y="6436737"/>
            <a:ext cx="12192000" cy="431627"/>
          </a:xfrm>
          <a:prstGeom prst="rect">
            <a:avLst/>
          </a:prstGeom>
          <a:solidFill>
            <a:srgbClr val="07314F"/>
          </a:solidFill>
          <a:ln>
            <a:solidFill>
              <a:srgbClr val="002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Segnaposto numero diapositiva 5">
            <a:extLst>
              <a:ext uri="{FF2B5EF4-FFF2-40B4-BE49-F238E27FC236}">
                <a16:creationId xmlns:a16="http://schemas.microsoft.com/office/drawing/2014/main" id="{3DFF12AB-2067-40ED-9B65-66FF1AEDCF43}"/>
              </a:ext>
            </a:extLst>
          </p:cNvPr>
          <p:cNvSpPr txBox="1">
            <a:spLocks/>
          </p:cNvSpPr>
          <p:nvPr/>
        </p:nvSpPr>
        <p:spPr bwMode="auto">
          <a:xfrm>
            <a:off x="10090175" y="6492874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9pPr>
          </a:lstStyle>
          <a:p>
            <a:fld id="{BAE0B8D5-4B78-4AF7-86DF-D3D09FE6FC2E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15</a:t>
            </a:fld>
            <a:endParaRPr lang="en-GB" altLang="uk-UA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" name="Immagine 11">
            <a:extLst>
              <a:ext uri="{FF2B5EF4-FFF2-40B4-BE49-F238E27FC236}">
                <a16:creationId xmlns:a16="http://schemas.microsoft.com/office/drawing/2014/main" id="{8B71EC78-1A7B-4CE6-B37A-C6A4A8C98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9" y="6443274"/>
            <a:ext cx="863124" cy="436950"/>
          </a:xfrm>
          <a:prstGeom prst="rect">
            <a:avLst/>
          </a:prstGeom>
        </p:spPr>
      </p:pic>
      <p:pic>
        <p:nvPicPr>
          <p:cNvPr id="21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0DAEC4-BC5A-4A19-B90B-B231E1552D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" y="6407909"/>
            <a:ext cx="759391" cy="436403"/>
          </a:xfrm>
          <a:prstGeom prst="rect">
            <a:avLst/>
          </a:prstGeom>
        </p:spPr>
      </p:pic>
      <p:sp>
        <p:nvSpPr>
          <p:cNvPr id="22" name="Нижний колонтитул 4">
            <a:extLst>
              <a:ext uri="{FF2B5EF4-FFF2-40B4-BE49-F238E27FC236}">
                <a16:creationId xmlns:a16="http://schemas.microsoft.com/office/drawing/2014/main" id="{122E9CB6-CDDF-4BBE-81EC-D2109D3DBA3D}"/>
              </a:ext>
            </a:extLst>
          </p:cNvPr>
          <p:cNvSpPr txBox="1">
            <a:spLocks/>
          </p:cNvSpPr>
          <p:nvPr/>
        </p:nvSpPr>
        <p:spPr>
          <a:xfrm>
            <a:off x="2722619" y="6479186"/>
            <a:ext cx="7230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Oswa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TFSRF-2021 15-18 March</a:t>
            </a:r>
            <a:r>
              <a:rPr lang="en-GB" dirty="0">
                <a:solidFill>
                  <a:srgbClr val="E7E6E6"/>
                </a:solidFill>
              </a:rPr>
              <a:t>                                     	</a:t>
            </a:r>
            <a:r>
              <a:rPr lang="en-GB" u="sng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Andrii.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Tsymbaliuk</a:t>
            </a:r>
            <a:r>
              <a:rPr lang="it-IT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lnl.infn.it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6D2ABF-07E8-4A61-BFE8-C09A10302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1824038"/>
            <a:ext cx="8562975" cy="1325562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it-IT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of Nb/Cu high-</a:t>
            </a:r>
            <a:r>
              <a:rPr lang="el-GR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QWR cryostat measurements</a:t>
            </a:r>
          </a:p>
        </p:txBody>
      </p:sp>
      <p:sp>
        <p:nvSpPr>
          <p:cNvPr id="9" name="Segnaposto numero diapositiva 3">
            <a:extLst>
              <a:ext uri="{FF2B5EF4-FFF2-40B4-BE49-F238E27FC236}">
                <a16:creationId xmlns:a16="http://schemas.microsoft.com/office/drawing/2014/main" id="{955049DF-D7A8-4C4F-8DAC-75425F7CF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7AE05FF4-C72A-406D-95E9-5F5C681D77E9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16</a:t>
            </a:fld>
            <a:endParaRPr lang="en-GB" altLang="uk-UA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0A16321-608E-434F-8940-9BDAB7CD67D4}"/>
              </a:ext>
            </a:extLst>
          </p:cNvPr>
          <p:cNvSpPr/>
          <p:nvPr/>
        </p:nvSpPr>
        <p:spPr>
          <a:xfrm>
            <a:off x="1" y="6436737"/>
            <a:ext cx="12192000" cy="431627"/>
          </a:xfrm>
          <a:prstGeom prst="rect">
            <a:avLst/>
          </a:prstGeom>
          <a:solidFill>
            <a:srgbClr val="07314F"/>
          </a:solidFill>
          <a:ln>
            <a:solidFill>
              <a:srgbClr val="002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1308AA00-1CCB-4010-AC46-9ED78E90D477}"/>
              </a:ext>
            </a:extLst>
          </p:cNvPr>
          <p:cNvSpPr txBox="1">
            <a:spLocks/>
          </p:cNvSpPr>
          <p:nvPr/>
        </p:nvSpPr>
        <p:spPr bwMode="auto">
          <a:xfrm>
            <a:off x="10090175" y="6492874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9pPr>
          </a:lstStyle>
          <a:p>
            <a:fld id="{BAE0B8D5-4B78-4AF7-86DF-D3D09FE6FC2E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16</a:t>
            </a:fld>
            <a:endParaRPr lang="en-GB" altLang="uk-UA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396A3A8-7C2B-4186-A018-E5B5B2171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9" y="6443274"/>
            <a:ext cx="863124" cy="436950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1E78E11-F470-4A56-AAA9-46961444F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" y="6407909"/>
            <a:ext cx="759391" cy="436403"/>
          </a:xfrm>
          <a:prstGeom prst="rect">
            <a:avLst/>
          </a:prstGeom>
        </p:spPr>
      </p:pic>
      <p:sp>
        <p:nvSpPr>
          <p:cNvPr id="14" name="Нижний колонтитул 4">
            <a:extLst>
              <a:ext uri="{FF2B5EF4-FFF2-40B4-BE49-F238E27FC236}">
                <a16:creationId xmlns:a16="http://schemas.microsoft.com/office/drawing/2014/main" id="{608E9365-E067-44A2-96DE-5B3083CF4B61}"/>
              </a:ext>
            </a:extLst>
          </p:cNvPr>
          <p:cNvSpPr txBox="1">
            <a:spLocks/>
          </p:cNvSpPr>
          <p:nvPr/>
        </p:nvSpPr>
        <p:spPr>
          <a:xfrm>
            <a:off x="2722619" y="6479186"/>
            <a:ext cx="7230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Oswa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TFSRF-2021 15-18 March</a:t>
            </a:r>
            <a:r>
              <a:rPr lang="en-GB" dirty="0">
                <a:solidFill>
                  <a:srgbClr val="E7E6E6"/>
                </a:solidFill>
              </a:rPr>
              <a:t>                                     	</a:t>
            </a:r>
            <a:r>
              <a:rPr lang="en-GB" u="sng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Andrii.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Tsymbaliuk</a:t>
            </a:r>
            <a:r>
              <a:rPr lang="it-IT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lnl.infn.it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sellaDiTesto 3">
            <a:extLst>
              <a:ext uri="{FF2B5EF4-FFF2-40B4-BE49-F238E27FC236}">
                <a16:creationId xmlns:a16="http://schemas.microsoft.com/office/drawing/2014/main" id="{6E4DB0FD-744C-4891-A204-9126CC601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1999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/>
            <a:r>
              <a:rPr lang="en-GB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methodology of Nb/Cu</a:t>
            </a:r>
            <a:r>
              <a:rPr lang="ru-RU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QWR  for cryostat measurement</a:t>
            </a:r>
          </a:p>
        </p:txBody>
      </p:sp>
      <p:graphicFrame>
        <p:nvGraphicFramePr>
          <p:cNvPr id="5" name="Segnaposto contenuto 3">
            <a:extLst>
              <a:ext uri="{FF2B5EF4-FFF2-40B4-BE49-F238E27FC236}">
                <a16:creationId xmlns:a16="http://schemas.microsoft.com/office/drawing/2014/main" id="{C5BEE379-1096-4A84-B189-9287406602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706057"/>
              </p:ext>
            </p:extLst>
          </p:nvPr>
        </p:nvGraphicFramePr>
        <p:xfrm>
          <a:off x="572188" y="542351"/>
          <a:ext cx="5898184" cy="434568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73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3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8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Parameters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56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33" marR="9143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Pumping of the system.</a:t>
                      </a:r>
                    </a:p>
                  </a:txBody>
                  <a:tcPr marL="91433" marR="9143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379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33" marR="9143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Liquid Nitrogen transfer in the external shield.</a:t>
                      </a:r>
                    </a:p>
                  </a:txBody>
                  <a:tcPr marL="91433" marR="9143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94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33" marR="9143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 baking.</a:t>
                      </a:r>
                    </a:p>
                  </a:txBody>
                  <a:tcPr marL="91433" marR="9143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K; 48 – 120 h. </a:t>
                      </a:r>
                    </a:p>
                  </a:txBody>
                  <a:tcPr marL="91433" marR="9143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378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33" marR="9143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“Hot conditioning”.</a:t>
                      </a:r>
                    </a:p>
                  </a:txBody>
                  <a:tcPr marL="91433" marR="9143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70 W; 24 – 48 h.</a:t>
                      </a:r>
                    </a:p>
                  </a:txBody>
                  <a:tcPr marL="91433" marR="9143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47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33" marR="9143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Liquid Nitrogen cooling down of the cavity. </a:t>
                      </a:r>
                    </a:p>
                  </a:txBody>
                  <a:tcPr marL="91433" marR="9143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 350 K to 100 K.</a:t>
                      </a:r>
                    </a:p>
                  </a:txBody>
                  <a:tcPr marL="91433" marR="9143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379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33" marR="9143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Liquid Helium cooling down of the cavity.</a:t>
                      </a:r>
                    </a:p>
                  </a:txBody>
                  <a:tcPr marL="91433" marR="9143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 100 K to 4,2 K.</a:t>
                      </a:r>
                    </a:p>
                  </a:txBody>
                  <a:tcPr marL="91433" marR="9143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378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33" marR="9143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“Cold conditioning”.</a:t>
                      </a:r>
                    </a:p>
                  </a:txBody>
                  <a:tcPr marL="91433" marR="9143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P(He) = 5,0E-5 mbar.</a:t>
                      </a:r>
                    </a:p>
                  </a:txBody>
                  <a:tcPr marL="91433" marR="9143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81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33" marR="9143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Cryostat measurements</a:t>
                      </a:r>
                    </a:p>
                  </a:txBody>
                  <a:tcPr marL="91433" marR="9143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1549" name="Picture 52">
            <a:extLst>
              <a:ext uri="{FF2B5EF4-FFF2-40B4-BE49-F238E27FC236}">
                <a16:creationId xmlns:a16="http://schemas.microsoft.com/office/drawing/2014/main" id="{6327F0C9-370F-4956-A610-E45FFB338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7" y="542351"/>
            <a:ext cx="4258987" cy="57314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gnaposto numero diapositiva 3">
            <a:extLst>
              <a:ext uri="{FF2B5EF4-FFF2-40B4-BE49-F238E27FC236}">
                <a16:creationId xmlns:a16="http://schemas.microsoft.com/office/drawing/2014/main" id="{512B8CF9-6D4E-4319-8A61-531501AE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7AE05FF4-C72A-406D-95E9-5F5C681D77E9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17</a:t>
            </a:fld>
            <a:endParaRPr lang="en-GB" altLang="uk-UA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C3CBB8B6-76F6-494A-9846-B44AA9E4C34B}"/>
              </a:ext>
            </a:extLst>
          </p:cNvPr>
          <p:cNvSpPr/>
          <p:nvPr/>
        </p:nvSpPr>
        <p:spPr>
          <a:xfrm>
            <a:off x="1" y="6436737"/>
            <a:ext cx="12192000" cy="431627"/>
          </a:xfrm>
          <a:prstGeom prst="rect">
            <a:avLst/>
          </a:prstGeom>
          <a:solidFill>
            <a:srgbClr val="07314F"/>
          </a:solidFill>
          <a:ln>
            <a:solidFill>
              <a:srgbClr val="002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956992BE-1DF5-4BA9-8C31-732A3C7F31E3}"/>
              </a:ext>
            </a:extLst>
          </p:cNvPr>
          <p:cNvSpPr txBox="1">
            <a:spLocks/>
          </p:cNvSpPr>
          <p:nvPr/>
        </p:nvSpPr>
        <p:spPr bwMode="auto">
          <a:xfrm>
            <a:off x="10090175" y="6492874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9pPr>
          </a:lstStyle>
          <a:p>
            <a:fld id="{BAE0B8D5-4B78-4AF7-86DF-D3D09FE6FC2E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17</a:t>
            </a:fld>
            <a:endParaRPr lang="en-GB" altLang="uk-UA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" name="Immagine 11">
            <a:extLst>
              <a:ext uri="{FF2B5EF4-FFF2-40B4-BE49-F238E27FC236}">
                <a16:creationId xmlns:a16="http://schemas.microsoft.com/office/drawing/2014/main" id="{5036804B-90AB-419F-B16D-4DB07CE6F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9" y="6443274"/>
            <a:ext cx="863124" cy="436950"/>
          </a:xfrm>
          <a:prstGeom prst="rect">
            <a:avLst/>
          </a:prstGeom>
        </p:spPr>
      </p:pic>
      <p:pic>
        <p:nvPicPr>
          <p:cNvPr id="15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01E19B6-C1B7-430D-8E54-529FEDDC8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" y="6407909"/>
            <a:ext cx="759391" cy="436403"/>
          </a:xfrm>
          <a:prstGeom prst="rect">
            <a:avLst/>
          </a:prstGeom>
        </p:spPr>
      </p:pic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id="{29A7B126-1CEA-46F9-871B-191A4E7E7BAC}"/>
              </a:ext>
            </a:extLst>
          </p:cNvPr>
          <p:cNvSpPr txBox="1">
            <a:spLocks/>
          </p:cNvSpPr>
          <p:nvPr/>
        </p:nvSpPr>
        <p:spPr>
          <a:xfrm>
            <a:off x="2722619" y="6479186"/>
            <a:ext cx="7230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Oswa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TFSRF-2021 15-18 March</a:t>
            </a:r>
            <a:r>
              <a:rPr lang="en-GB" dirty="0">
                <a:solidFill>
                  <a:srgbClr val="E7E6E6"/>
                </a:solidFill>
              </a:rPr>
              <a:t>                                     	</a:t>
            </a:r>
            <a:r>
              <a:rPr lang="en-GB" u="sng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Andrii.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Tsymbaliuk</a:t>
            </a:r>
            <a:r>
              <a:rPr lang="it-IT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lnl.infn.it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іаграма 20">
            <a:extLst>
              <a:ext uri="{FF2B5EF4-FFF2-40B4-BE49-F238E27FC236}">
                <a16:creationId xmlns:a16="http://schemas.microsoft.com/office/drawing/2014/main" id="{67599A25-75A0-4866-85F2-3200F597B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47846"/>
              </p:ext>
            </p:extLst>
          </p:nvPr>
        </p:nvGraphicFramePr>
        <p:xfrm>
          <a:off x="504791" y="527712"/>
          <a:ext cx="10873409" cy="5079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0" name="CasellaDiTesto 3">
            <a:extLst>
              <a:ext uri="{FF2B5EF4-FFF2-40B4-BE49-F238E27FC236}">
                <a16:creationId xmlns:a16="http://schemas.microsoft.com/office/drawing/2014/main" id="{A3891CC1-5EDF-48A6-A4E0-F92599FD2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/>
            <a:r>
              <a:rPr lang="en-GB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Nb/Cu</a:t>
            </a:r>
            <a:r>
              <a:rPr lang="ru-RU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QWR cryostat measurement results</a:t>
            </a:r>
          </a:p>
        </p:txBody>
      </p:sp>
      <p:sp>
        <p:nvSpPr>
          <p:cNvPr id="22531" name="Segnaposto numero diapositiva 10">
            <a:extLst>
              <a:ext uri="{FF2B5EF4-FFF2-40B4-BE49-F238E27FC236}">
                <a16:creationId xmlns:a16="http://schemas.microsoft.com/office/drawing/2014/main" id="{43E28EBE-E28F-4E27-9E09-98E2DEAA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75031620-2089-43BF-BE2E-D4B348DA9E12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18</a:t>
            </a:fld>
            <a:endParaRPr lang="en-GB" altLang="uk-UA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" name="Таблиця 6">
            <a:extLst>
              <a:ext uri="{FF2B5EF4-FFF2-40B4-BE49-F238E27FC236}">
                <a16:creationId xmlns:a16="http://schemas.microsoft.com/office/drawing/2014/main" id="{AB051FD9-1F6F-48F0-A3C1-654C427A6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709936"/>
              </p:ext>
            </p:extLst>
          </p:nvPr>
        </p:nvGraphicFramePr>
        <p:xfrm>
          <a:off x="6377308" y="5726470"/>
          <a:ext cx="3273588" cy="6086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1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844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484" marB="45484"/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Eacc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484" marB="45484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484" marB="454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844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W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484" marB="45484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&gt;4,5 MV/m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484" marB="45484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&gt;1,0E8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484" marB="454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46" name="TextBox 1">
            <a:extLst>
              <a:ext uri="{FF2B5EF4-FFF2-40B4-BE49-F238E27FC236}">
                <a16:creationId xmlns:a16="http://schemas.microsoft.com/office/drawing/2014/main" id="{89379837-3B81-4801-8229-AF7909839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592" y="5738759"/>
            <a:ext cx="17827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GB" altLang="uk-UA" sz="1600" b="1" dirty="0"/>
              <a:t>Measurement goal</a:t>
            </a:r>
            <a:endParaRPr lang="uk-UA" altLang="uk-UA" sz="1600" b="1" dirty="0"/>
          </a:p>
        </p:txBody>
      </p:sp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id="{915A7F62-8B21-4BEB-A6DF-59B4CFCE2488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5505684" y="5984922"/>
            <a:ext cx="871624" cy="458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id="{FEBD8CB8-7A77-49D5-AA09-105106B6453E}"/>
              </a:ext>
            </a:extLst>
          </p:cNvPr>
          <p:cNvCxnSpPr>
            <a:cxnSpLocks/>
          </p:cNvCxnSpPr>
          <p:nvPr/>
        </p:nvCxnSpPr>
        <p:spPr>
          <a:xfrm flipH="1">
            <a:off x="5666207" y="1250714"/>
            <a:ext cx="859586" cy="17712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2" name="TextBox 22">
            <a:extLst>
              <a:ext uri="{FF2B5EF4-FFF2-40B4-BE49-F238E27FC236}">
                <a16:creationId xmlns:a16="http://schemas.microsoft.com/office/drawing/2014/main" id="{991B28E4-DD58-4BE0-9EEB-9A8E35C87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5205" y="946864"/>
            <a:ext cx="83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GB" alt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endParaRPr lang="uk-UA" alt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egnaposto numero diapositiva 3">
            <a:extLst>
              <a:ext uri="{FF2B5EF4-FFF2-40B4-BE49-F238E27FC236}">
                <a16:creationId xmlns:a16="http://schemas.microsoft.com/office/drawing/2014/main" id="{29B70A69-17F2-4F96-A663-02C0D3240590}"/>
              </a:ext>
            </a:extLst>
          </p:cNvPr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9pPr>
          </a:lstStyle>
          <a:p>
            <a:fld id="{7AE05FF4-C72A-406D-95E9-5F5C681D77E9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18</a:t>
            </a:fld>
            <a:endParaRPr lang="en-GB" altLang="uk-UA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7224D4E5-C3E6-419C-BF69-5F6187510CA2}"/>
              </a:ext>
            </a:extLst>
          </p:cNvPr>
          <p:cNvSpPr/>
          <p:nvPr/>
        </p:nvSpPr>
        <p:spPr>
          <a:xfrm>
            <a:off x="1" y="6436737"/>
            <a:ext cx="12192000" cy="431627"/>
          </a:xfrm>
          <a:prstGeom prst="rect">
            <a:avLst/>
          </a:prstGeom>
          <a:solidFill>
            <a:srgbClr val="07314F"/>
          </a:solidFill>
          <a:ln>
            <a:solidFill>
              <a:srgbClr val="002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Segnaposto numero diapositiva 5">
            <a:extLst>
              <a:ext uri="{FF2B5EF4-FFF2-40B4-BE49-F238E27FC236}">
                <a16:creationId xmlns:a16="http://schemas.microsoft.com/office/drawing/2014/main" id="{44E6E9F8-5890-4C46-AE6A-236968758671}"/>
              </a:ext>
            </a:extLst>
          </p:cNvPr>
          <p:cNvSpPr txBox="1">
            <a:spLocks/>
          </p:cNvSpPr>
          <p:nvPr/>
        </p:nvSpPr>
        <p:spPr bwMode="auto">
          <a:xfrm>
            <a:off x="10090175" y="6492874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9pPr>
          </a:lstStyle>
          <a:p>
            <a:fld id="{BAE0B8D5-4B78-4AF7-86DF-D3D09FE6FC2E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18</a:t>
            </a:fld>
            <a:endParaRPr lang="en-GB" altLang="uk-UA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" name="Immagine 11">
            <a:extLst>
              <a:ext uri="{FF2B5EF4-FFF2-40B4-BE49-F238E27FC236}">
                <a16:creationId xmlns:a16="http://schemas.microsoft.com/office/drawing/2014/main" id="{52A9D1CB-5069-4F6B-8DEF-2F945B6AC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9" y="6443274"/>
            <a:ext cx="863124" cy="436950"/>
          </a:xfrm>
          <a:prstGeom prst="rect">
            <a:avLst/>
          </a:prstGeom>
        </p:spPr>
      </p:pic>
      <p:pic>
        <p:nvPicPr>
          <p:cNvPr id="26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4CFF28-0A24-46E0-8562-6A7AF44B4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" y="6407909"/>
            <a:ext cx="759391" cy="436403"/>
          </a:xfrm>
          <a:prstGeom prst="rect">
            <a:avLst/>
          </a:prstGeom>
        </p:spPr>
      </p:pic>
      <p:sp>
        <p:nvSpPr>
          <p:cNvPr id="27" name="Нижний колонтитул 4">
            <a:extLst>
              <a:ext uri="{FF2B5EF4-FFF2-40B4-BE49-F238E27FC236}">
                <a16:creationId xmlns:a16="http://schemas.microsoft.com/office/drawing/2014/main" id="{AD40ABB7-0F40-486A-96B5-5BCF40867A18}"/>
              </a:ext>
            </a:extLst>
          </p:cNvPr>
          <p:cNvSpPr txBox="1">
            <a:spLocks/>
          </p:cNvSpPr>
          <p:nvPr/>
        </p:nvSpPr>
        <p:spPr>
          <a:xfrm>
            <a:off x="2722619" y="6479186"/>
            <a:ext cx="7230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Oswa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TFSRF-2021 15-18 March</a:t>
            </a:r>
            <a:r>
              <a:rPr lang="en-GB" dirty="0">
                <a:solidFill>
                  <a:srgbClr val="E7E6E6"/>
                </a:solidFill>
              </a:rPr>
              <a:t>                                     	</a:t>
            </a:r>
            <a:r>
              <a:rPr lang="en-GB" u="sng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Andrii.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Tsymbaliuk</a:t>
            </a:r>
            <a:r>
              <a:rPr lang="it-IT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lnl.infn.it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sellaDiTesto 3">
            <a:extLst>
              <a:ext uri="{FF2B5EF4-FFF2-40B4-BE49-F238E27FC236}">
                <a16:creationId xmlns:a16="http://schemas.microsoft.com/office/drawing/2014/main" id="{6EF725B2-FFCB-4DF4-92A4-F4A4357D7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/>
            <a:r>
              <a:rPr lang="en-GB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Nb/Cu</a:t>
            </a:r>
            <a:r>
              <a:rPr lang="ru-RU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QWR cryostat measurement results</a:t>
            </a:r>
          </a:p>
        </p:txBody>
      </p:sp>
      <p:sp>
        <p:nvSpPr>
          <p:cNvPr id="23555" name="Segnaposto numero diapositiva 10">
            <a:extLst>
              <a:ext uri="{FF2B5EF4-FFF2-40B4-BE49-F238E27FC236}">
                <a16:creationId xmlns:a16="http://schemas.microsoft.com/office/drawing/2014/main" id="{5A38E8F9-E467-43E4-8BAB-665AF8DF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E6CE4194-E835-4BDF-8166-319B67A78477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19</a:t>
            </a:fld>
            <a:endParaRPr lang="en-GB" altLang="uk-UA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Таблиця 2">
            <a:extLst>
              <a:ext uri="{FF2B5EF4-FFF2-40B4-BE49-F238E27FC236}">
                <a16:creationId xmlns:a16="http://schemas.microsoft.com/office/drawing/2014/main" id="{8A6D7E37-304A-45ED-924D-064956F82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901302"/>
              </p:ext>
            </p:extLst>
          </p:nvPr>
        </p:nvGraphicFramePr>
        <p:xfrm>
          <a:off x="1743104" y="589830"/>
          <a:ext cx="7666381" cy="20119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0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939">
                  <a:extLst>
                    <a:ext uri="{9D8B030D-6E8A-4147-A177-3AD203B41FA5}">
                      <a16:colId xmlns:a16="http://schemas.microsoft.com/office/drawing/2014/main" val="3691289445"/>
                    </a:ext>
                  </a:extLst>
                </a:gridCol>
                <a:gridCol w="1510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1319">
                  <a:extLst>
                    <a:ext uri="{9D8B030D-6E8A-4147-A177-3AD203B41FA5}">
                      <a16:colId xmlns:a16="http://schemas.microsoft.com/office/drawing/2014/main" val="2339113141"/>
                    </a:ext>
                  </a:extLst>
                </a:gridCol>
              </a:tblGrid>
              <a:tr h="333856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 number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Q[0]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Eacc</a:t>
                      </a:r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[MV/m]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 (at 7W)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(plate – cavity)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45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DD cavity</a:t>
                      </a:r>
                      <a:endParaRPr lang="uk-UA" sz="16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2,07E+9</a:t>
                      </a:r>
                      <a:endParaRPr lang="uk-UA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uk-UA" sz="16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4,2E+8</a:t>
                      </a:r>
                      <a:endParaRPr lang="uk-UA" sz="16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0,96</a:t>
                      </a:r>
                      <a:endParaRPr lang="uk-UA" sz="16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5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 5</a:t>
                      </a:r>
                      <a:endParaRPr lang="uk-UA" sz="16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7,6E+8</a:t>
                      </a:r>
                      <a:endParaRPr lang="uk-UA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2,8E+8</a:t>
                      </a:r>
                      <a:endParaRPr lang="uk-UA" sz="16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1,66</a:t>
                      </a:r>
                      <a:endParaRPr lang="uk-UA" sz="16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5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 8</a:t>
                      </a:r>
                      <a:endParaRPr lang="uk-UA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1,5E+8</a:t>
                      </a: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uk-UA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1,4E+8</a:t>
                      </a:r>
                      <a:endParaRPr lang="uk-UA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45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 7</a:t>
                      </a:r>
                      <a:endParaRPr lang="uk-UA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3,2E+8</a:t>
                      </a:r>
                      <a:endParaRPr lang="uk-UA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uk-UA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1,8E+8</a:t>
                      </a:r>
                      <a:endParaRPr lang="uk-UA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uk-UA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856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 6</a:t>
                      </a:r>
                      <a:endParaRPr lang="uk-UA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7,6E+7</a:t>
                      </a:r>
                      <a:endParaRPr lang="uk-UA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uk-UA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6,7E+7</a:t>
                      </a:r>
                      <a:endParaRPr lang="uk-UA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uk-UA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F75D14C1-2CAA-464E-918D-D9FBFCC1A0A0}"/>
              </a:ext>
            </a:extLst>
          </p:cNvPr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9pPr>
          </a:lstStyle>
          <a:p>
            <a:fld id="{7AE05FF4-C72A-406D-95E9-5F5C681D77E9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19</a:t>
            </a:fld>
            <a:endParaRPr lang="en-GB" altLang="uk-UA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75C7536D-C4ED-4FAB-A644-B12DED4B695B}"/>
              </a:ext>
            </a:extLst>
          </p:cNvPr>
          <p:cNvSpPr/>
          <p:nvPr/>
        </p:nvSpPr>
        <p:spPr>
          <a:xfrm>
            <a:off x="1" y="6436737"/>
            <a:ext cx="12192000" cy="431627"/>
          </a:xfrm>
          <a:prstGeom prst="rect">
            <a:avLst/>
          </a:prstGeom>
          <a:solidFill>
            <a:srgbClr val="07314F"/>
          </a:solidFill>
          <a:ln>
            <a:solidFill>
              <a:srgbClr val="002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6081A91C-9C1B-46FE-9CBC-9B824D5F5DDD}"/>
              </a:ext>
            </a:extLst>
          </p:cNvPr>
          <p:cNvSpPr txBox="1">
            <a:spLocks/>
          </p:cNvSpPr>
          <p:nvPr/>
        </p:nvSpPr>
        <p:spPr bwMode="auto">
          <a:xfrm>
            <a:off x="10090175" y="6492874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9pPr>
          </a:lstStyle>
          <a:p>
            <a:fld id="{BAE0B8D5-4B78-4AF7-86DF-D3D09FE6FC2E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19</a:t>
            </a:fld>
            <a:endParaRPr lang="en-GB" altLang="uk-UA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" name="Immagine 11">
            <a:extLst>
              <a:ext uri="{FF2B5EF4-FFF2-40B4-BE49-F238E27FC236}">
                <a16:creationId xmlns:a16="http://schemas.microsoft.com/office/drawing/2014/main" id="{5E8521E5-4D81-408A-BE2D-835ADB64B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9" y="6443274"/>
            <a:ext cx="863124" cy="436950"/>
          </a:xfrm>
          <a:prstGeom prst="rect">
            <a:avLst/>
          </a:prstGeom>
        </p:spPr>
      </p:pic>
      <p:pic>
        <p:nvPicPr>
          <p:cNvPr id="16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CA57759-0D84-48AC-8689-A9D9D82FF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" y="6407909"/>
            <a:ext cx="759391" cy="436403"/>
          </a:xfrm>
          <a:prstGeom prst="rect">
            <a:avLst/>
          </a:prstGeom>
        </p:spPr>
      </p:pic>
      <p:sp>
        <p:nvSpPr>
          <p:cNvPr id="17" name="Нижний колонтитул 4">
            <a:extLst>
              <a:ext uri="{FF2B5EF4-FFF2-40B4-BE49-F238E27FC236}">
                <a16:creationId xmlns:a16="http://schemas.microsoft.com/office/drawing/2014/main" id="{504C85BB-9C73-465D-A48D-57F80AA5F074}"/>
              </a:ext>
            </a:extLst>
          </p:cNvPr>
          <p:cNvSpPr txBox="1">
            <a:spLocks/>
          </p:cNvSpPr>
          <p:nvPr/>
        </p:nvSpPr>
        <p:spPr>
          <a:xfrm>
            <a:off x="2722619" y="6479186"/>
            <a:ext cx="7230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Oswa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TFSRF-2021 15-18 March</a:t>
            </a:r>
            <a:r>
              <a:rPr lang="en-GB" dirty="0">
                <a:solidFill>
                  <a:srgbClr val="E7E6E6"/>
                </a:solidFill>
              </a:rPr>
              <a:t>                                     	</a:t>
            </a:r>
            <a:r>
              <a:rPr lang="en-GB" u="sng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Andrii.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Tsymbaliuk</a:t>
            </a:r>
            <a:r>
              <a:rPr lang="it-IT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lnl.infn.it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9" name="Picture 67">
            <a:extLst>
              <a:ext uri="{FF2B5EF4-FFF2-40B4-BE49-F238E27FC236}">
                <a16:creationId xmlns:a16="http://schemas.microsoft.com/office/drawing/2014/main" id="{1339D82E-8AFD-4FB8-87B5-D3EB5A02C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0" b="12229"/>
          <a:stretch/>
        </p:blipFill>
        <p:spPr bwMode="auto">
          <a:xfrm>
            <a:off x="7848346" y="2773330"/>
            <a:ext cx="4112925" cy="358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C40150D-844B-4AF5-81A5-9A26F6947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0" b="27362"/>
          <a:stretch/>
        </p:blipFill>
        <p:spPr bwMode="auto">
          <a:xfrm>
            <a:off x="288677" y="2773330"/>
            <a:ext cx="4717820" cy="349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ілка: униз 4">
            <a:extLst>
              <a:ext uri="{FF2B5EF4-FFF2-40B4-BE49-F238E27FC236}">
                <a16:creationId xmlns:a16="http://schemas.microsoft.com/office/drawing/2014/main" id="{1D0F0B93-C948-4154-A3CF-BC794AFFB388}"/>
              </a:ext>
            </a:extLst>
          </p:cNvPr>
          <p:cNvSpPr/>
          <p:nvPr/>
        </p:nvSpPr>
        <p:spPr>
          <a:xfrm rot="16200000">
            <a:off x="6211609" y="2466077"/>
            <a:ext cx="431625" cy="2762134"/>
          </a:xfrm>
          <a:prstGeom prst="downArrow">
            <a:avLst>
              <a:gd name="adj1" fmla="val 50000"/>
              <a:gd name="adj2" fmla="val 230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>
            <a:extLst>
              <a:ext uri="{FF2B5EF4-FFF2-40B4-BE49-F238E27FC236}">
                <a16:creationId xmlns:a16="http://schemas.microsoft.com/office/drawing/2014/main" id="{7DB91714-8922-420D-AA96-64061473358C}"/>
              </a:ext>
            </a:extLst>
          </p:cNvPr>
          <p:cNvSpPr/>
          <p:nvPr/>
        </p:nvSpPr>
        <p:spPr>
          <a:xfrm>
            <a:off x="1" y="6436737"/>
            <a:ext cx="12192000" cy="431627"/>
          </a:xfrm>
          <a:prstGeom prst="rect">
            <a:avLst/>
          </a:prstGeom>
          <a:solidFill>
            <a:srgbClr val="07314F"/>
          </a:solidFill>
          <a:ln>
            <a:solidFill>
              <a:srgbClr val="002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242" name="CasellaDiTesto 4">
            <a:extLst>
              <a:ext uri="{FF2B5EF4-FFF2-40B4-BE49-F238E27FC236}">
                <a16:creationId xmlns:a16="http://schemas.microsoft.com/office/drawing/2014/main" id="{E3AA5B7B-4C30-4B6C-9451-E27386C8D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/>
            <a:r>
              <a:rPr lang="en-GB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SPES facility in LNL-INFN</a:t>
            </a:r>
          </a:p>
        </p:txBody>
      </p:sp>
      <p:sp>
        <p:nvSpPr>
          <p:cNvPr id="10243" name="Segnaposto numero diapositiva 5">
            <a:extLst>
              <a:ext uri="{FF2B5EF4-FFF2-40B4-BE49-F238E27FC236}">
                <a16:creationId xmlns:a16="http://schemas.microsoft.com/office/drawing/2014/main" id="{09FC2DD2-506F-4F97-AAAE-6830EC91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090175" y="6492874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BAE0B8D5-4B78-4AF7-86DF-D3D09FE6FC2E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2</a:t>
            </a:fld>
            <a:endParaRPr lang="en-GB" altLang="uk-UA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Immagine 11">
            <a:extLst>
              <a:ext uri="{FF2B5EF4-FFF2-40B4-BE49-F238E27FC236}">
                <a16:creationId xmlns:a16="http://schemas.microsoft.com/office/drawing/2014/main" id="{1AA624EB-D57E-4DE8-A365-F2FB3DE47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9" y="6443274"/>
            <a:ext cx="863124" cy="436950"/>
          </a:xfrm>
          <a:prstGeom prst="rect">
            <a:avLst/>
          </a:prstGeom>
        </p:spPr>
      </p:pic>
      <p:pic>
        <p:nvPicPr>
          <p:cNvPr id="14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215929E-1DDD-4C85-AA9C-247B1C574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" y="6407909"/>
            <a:ext cx="759391" cy="436403"/>
          </a:xfrm>
          <a:prstGeom prst="rect">
            <a:avLst/>
          </a:prstGeom>
        </p:spPr>
      </p:pic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D4B6187F-0778-4DCE-98A9-CC068F9FE1E6}"/>
              </a:ext>
            </a:extLst>
          </p:cNvPr>
          <p:cNvSpPr txBox="1">
            <a:spLocks/>
          </p:cNvSpPr>
          <p:nvPr/>
        </p:nvSpPr>
        <p:spPr>
          <a:xfrm>
            <a:off x="2722619" y="6479186"/>
            <a:ext cx="7230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Oswa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TFSRF-2021 15-18 March</a:t>
            </a:r>
            <a:r>
              <a:rPr lang="en-GB" dirty="0">
                <a:solidFill>
                  <a:srgbClr val="E7E6E6"/>
                </a:solidFill>
              </a:rPr>
              <a:t>                                     	</a:t>
            </a:r>
            <a:r>
              <a:rPr lang="en-GB" u="sng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Andrii.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Tsymbaliuk</a:t>
            </a:r>
            <a:r>
              <a:rPr lang="it-IT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lnl.infn.it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46329A82-D6FD-44AE-B8AA-4C55FC4B61E4}"/>
              </a:ext>
            </a:extLst>
          </p:cNvPr>
          <p:cNvGrpSpPr>
            <a:grpSpLocks noChangeAspect="1"/>
          </p:cNvGrpSpPr>
          <p:nvPr/>
        </p:nvGrpSpPr>
        <p:grpSpPr>
          <a:xfrm>
            <a:off x="6837121" y="2887320"/>
            <a:ext cx="2841962" cy="3473510"/>
            <a:chOff x="971600" y="2863000"/>
            <a:chExt cx="4736604" cy="4341887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4504E367-E465-4181-90E0-81B51DBD19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71600" y="2863000"/>
              <a:ext cx="4736604" cy="4341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9D1B8781-5D78-495C-9F76-111B3D84D930}"/>
                </a:ext>
              </a:extLst>
            </p:cNvPr>
            <p:cNvSpPr/>
            <p:nvPr/>
          </p:nvSpPr>
          <p:spPr>
            <a:xfrm rot="10800000">
              <a:off x="2752730" y="3485841"/>
              <a:ext cx="1130061" cy="891903"/>
            </a:xfrm>
            <a:custGeom>
              <a:avLst/>
              <a:gdLst>
                <a:gd name="connsiteX0" fmla="*/ 43133 w 1130061"/>
                <a:gd name="connsiteY0" fmla="*/ 862642 h 862642"/>
                <a:gd name="connsiteX1" fmla="*/ 1121434 w 1130061"/>
                <a:gd name="connsiteY1" fmla="*/ 845389 h 862642"/>
                <a:gd name="connsiteX2" fmla="*/ 1130061 w 1130061"/>
                <a:gd name="connsiteY2" fmla="*/ 336430 h 862642"/>
                <a:gd name="connsiteX3" fmla="*/ 534838 w 1130061"/>
                <a:gd name="connsiteY3" fmla="*/ 345057 h 862642"/>
                <a:gd name="connsiteX4" fmla="*/ 552091 w 1130061"/>
                <a:gd name="connsiteY4" fmla="*/ 69011 h 862642"/>
                <a:gd name="connsiteX5" fmla="*/ 448574 w 1130061"/>
                <a:gd name="connsiteY5" fmla="*/ 8627 h 862642"/>
                <a:gd name="connsiteX6" fmla="*/ 267419 w 1130061"/>
                <a:gd name="connsiteY6" fmla="*/ 0 h 862642"/>
                <a:gd name="connsiteX7" fmla="*/ 0 w 1130061"/>
                <a:gd name="connsiteY7" fmla="*/ 198408 h 862642"/>
                <a:gd name="connsiteX8" fmla="*/ 17253 w 1130061"/>
                <a:gd name="connsiteY8" fmla="*/ 810883 h 862642"/>
                <a:gd name="connsiteX0" fmla="*/ 43133 w 1130061"/>
                <a:gd name="connsiteY0" fmla="*/ 891903 h 891903"/>
                <a:gd name="connsiteX1" fmla="*/ 1121434 w 1130061"/>
                <a:gd name="connsiteY1" fmla="*/ 874650 h 891903"/>
                <a:gd name="connsiteX2" fmla="*/ 1130061 w 1130061"/>
                <a:gd name="connsiteY2" fmla="*/ 365691 h 891903"/>
                <a:gd name="connsiteX3" fmla="*/ 534838 w 1130061"/>
                <a:gd name="connsiteY3" fmla="*/ 374318 h 891903"/>
                <a:gd name="connsiteX4" fmla="*/ 552091 w 1130061"/>
                <a:gd name="connsiteY4" fmla="*/ 98272 h 891903"/>
                <a:gd name="connsiteX5" fmla="*/ 448574 w 1130061"/>
                <a:gd name="connsiteY5" fmla="*/ 37888 h 891903"/>
                <a:gd name="connsiteX6" fmla="*/ 230843 w 1130061"/>
                <a:gd name="connsiteY6" fmla="*/ 0 h 891903"/>
                <a:gd name="connsiteX7" fmla="*/ 0 w 1130061"/>
                <a:gd name="connsiteY7" fmla="*/ 227669 h 891903"/>
                <a:gd name="connsiteX8" fmla="*/ 17253 w 1130061"/>
                <a:gd name="connsiteY8" fmla="*/ 840144 h 891903"/>
                <a:gd name="connsiteX0" fmla="*/ 43133 w 1130061"/>
                <a:gd name="connsiteY0" fmla="*/ 891903 h 891903"/>
                <a:gd name="connsiteX1" fmla="*/ 1121434 w 1130061"/>
                <a:gd name="connsiteY1" fmla="*/ 874650 h 891903"/>
                <a:gd name="connsiteX2" fmla="*/ 1130061 w 1130061"/>
                <a:gd name="connsiteY2" fmla="*/ 365691 h 891903"/>
                <a:gd name="connsiteX3" fmla="*/ 534838 w 1130061"/>
                <a:gd name="connsiteY3" fmla="*/ 374318 h 891903"/>
                <a:gd name="connsiteX4" fmla="*/ 552091 w 1130061"/>
                <a:gd name="connsiteY4" fmla="*/ 98272 h 891903"/>
                <a:gd name="connsiteX5" fmla="*/ 448574 w 1130061"/>
                <a:gd name="connsiteY5" fmla="*/ 37888 h 891903"/>
                <a:gd name="connsiteX6" fmla="*/ 230843 w 1130061"/>
                <a:gd name="connsiteY6" fmla="*/ 0 h 891903"/>
                <a:gd name="connsiteX7" fmla="*/ 0 w 1130061"/>
                <a:gd name="connsiteY7" fmla="*/ 227669 h 891903"/>
                <a:gd name="connsiteX8" fmla="*/ 17253 w 1130061"/>
                <a:gd name="connsiteY8" fmla="*/ 840144 h 891903"/>
                <a:gd name="connsiteX0" fmla="*/ 43133 w 1130061"/>
                <a:gd name="connsiteY0" fmla="*/ 891903 h 891903"/>
                <a:gd name="connsiteX1" fmla="*/ 1121434 w 1130061"/>
                <a:gd name="connsiteY1" fmla="*/ 874650 h 891903"/>
                <a:gd name="connsiteX2" fmla="*/ 1130061 w 1130061"/>
                <a:gd name="connsiteY2" fmla="*/ 365691 h 891903"/>
                <a:gd name="connsiteX3" fmla="*/ 534838 w 1130061"/>
                <a:gd name="connsiteY3" fmla="*/ 374318 h 891903"/>
                <a:gd name="connsiteX4" fmla="*/ 552091 w 1130061"/>
                <a:gd name="connsiteY4" fmla="*/ 98272 h 891903"/>
                <a:gd name="connsiteX5" fmla="*/ 448574 w 1130061"/>
                <a:gd name="connsiteY5" fmla="*/ 59834 h 891903"/>
                <a:gd name="connsiteX6" fmla="*/ 230843 w 1130061"/>
                <a:gd name="connsiteY6" fmla="*/ 0 h 891903"/>
                <a:gd name="connsiteX7" fmla="*/ 0 w 1130061"/>
                <a:gd name="connsiteY7" fmla="*/ 227669 h 891903"/>
                <a:gd name="connsiteX8" fmla="*/ 17253 w 1130061"/>
                <a:gd name="connsiteY8" fmla="*/ 840144 h 89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061" h="891903">
                  <a:moveTo>
                    <a:pt x="43133" y="891903"/>
                  </a:moveTo>
                  <a:lnTo>
                    <a:pt x="1121434" y="874650"/>
                  </a:lnTo>
                  <a:lnTo>
                    <a:pt x="1130061" y="365691"/>
                  </a:lnTo>
                  <a:lnTo>
                    <a:pt x="534838" y="374318"/>
                  </a:lnTo>
                  <a:lnTo>
                    <a:pt x="552091" y="98272"/>
                  </a:lnTo>
                  <a:lnTo>
                    <a:pt x="448574" y="59834"/>
                  </a:lnTo>
                  <a:cubicBezTo>
                    <a:pt x="375997" y="47205"/>
                    <a:pt x="303420" y="85781"/>
                    <a:pt x="230843" y="0"/>
                  </a:cubicBezTo>
                  <a:lnTo>
                    <a:pt x="0" y="227669"/>
                  </a:lnTo>
                  <a:lnTo>
                    <a:pt x="17253" y="840144"/>
                  </a:lnTo>
                </a:path>
              </a:pathLst>
            </a:custGeom>
            <a:solidFill>
              <a:srgbClr val="FFC00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AED545F9-8A06-4D1E-A040-FB20F31A162B}"/>
                </a:ext>
              </a:extLst>
            </p:cNvPr>
            <p:cNvCxnSpPr/>
            <p:nvPr/>
          </p:nvCxnSpPr>
          <p:spPr>
            <a:xfrm rot="10800000" flipH="1">
              <a:off x="2240088" y="5482848"/>
              <a:ext cx="127822" cy="16202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ttangolo 1">
              <a:extLst>
                <a:ext uri="{FF2B5EF4-FFF2-40B4-BE49-F238E27FC236}">
                  <a16:creationId xmlns:a16="http://schemas.microsoft.com/office/drawing/2014/main" id="{7CCFDD1F-4368-45F7-AF05-82BAD5FC258E}"/>
                </a:ext>
              </a:extLst>
            </p:cNvPr>
            <p:cNvSpPr/>
            <p:nvPr/>
          </p:nvSpPr>
          <p:spPr>
            <a:xfrm>
              <a:off x="3462622" y="3485841"/>
              <a:ext cx="1792945" cy="3049567"/>
            </a:xfrm>
            <a:custGeom>
              <a:avLst/>
              <a:gdLst>
                <a:gd name="connsiteX0" fmla="*/ 0 w 1372777"/>
                <a:gd name="connsiteY0" fmla="*/ 0 h 3049567"/>
                <a:gd name="connsiteX1" fmla="*/ 1372777 w 1372777"/>
                <a:gd name="connsiteY1" fmla="*/ 0 h 3049567"/>
                <a:gd name="connsiteX2" fmla="*/ 1372777 w 1372777"/>
                <a:gd name="connsiteY2" fmla="*/ 3049567 h 3049567"/>
                <a:gd name="connsiteX3" fmla="*/ 0 w 1372777"/>
                <a:gd name="connsiteY3" fmla="*/ 3049567 h 3049567"/>
                <a:gd name="connsiteX4" fmla="*/ 0 w 1372777"/>
                <a:gd name="connsiteY4" fmla="*/ 0 h 3049567"/>
                <a:gd name="connsiteX0" fmla="*/ 315136 w 1687913"/>
                <a:gd name="connsiteY0" fmla="*/ 0 h 3049567"/>
                <a:gd name="connsiteX1" fmla="*/ 1687913 w 1687913"/>
                <a:gd name="connsiteY1" fmla="*/ 0 h 3049567"/>
                <a:gd name="connsiteX2" fmla="*/ 1687913 w 1687913"/>
                <a:gd name="connsiteY2" fmla="*/ 3049567 h 3049567"/>
                <a:gd name="connsiteX3" fmla="*/ 315136 w 1687913"/>
                <a:gd name="connsiteY3" fmla="*/ 3049567 h 3049567"/>
                <a:gd name="connsiteX4" fmla="*/ 0 w 1687913"/>
                <a:gd name="connsiteY4" fmla="*/ 2680399 h 3049567"/>
                <a:gd name="connsiteX5" fmla="*/ 315136 w 1687913"/>
                <a:gd name="connsiteY5" fmla="*/ 0 h 3049567"/>
                <a:gd name="connsiteX0" fmla="*/ 409989 w 1782766"/>
                <a:gd name="connsiteY0" fmla="*/ 0 h 3049567"/>
                <a:gd name="connsiteX1" fmla="*/ 1782766 w 1782766"/>
                <a:gd name="connsiteY1" fmla="*/ 0 h 3049567"/>
                <a:gd name="connsiteX2" fmla="*/ 1782766 w 1782766"/>
                <a:gd name="connsiteY2" fmla="*/ 3049567 h 3049567"/>
                <a:gd name="connsiteX3" fmla="*/ 85 w 1782766"/>
                <a:gd name="connsiteY3" fmla="*/ 3018036 h 3049567"/>
                <a:gd name="connsiteX4" fmla="*/ 94853 w 1782766"/>
                <a:gd name="connsiteY4" fmla="*/ 2680399 h 3049567"/>
                <a:gd name="connsiteX5" fmla="*/ 409989 w 1782766"/>
                <a:gd name="connsiteY5" fmla="*/ 0 h 3049567"/>
                <a:gd name="connsiteX0" fmla="*/ 409989 w 1782766"/>
                <a:gd name="connsiteY0" fmla="*/ 0 h 3049567"/>
                <a:gd name="connsiteX1" fmla="*/ 1782766 w 1782766"/>
                <a:gd name="connsiteY1" fmla="*/ 0 h 3049567"/>
                <a:gd name="connsiteX2" fmla="*/ 1782766 w 1782766"/>
                <a:gd name="connsiteY2" fmla="*/ 3049567 h 3049567"/>
                <a:gd name="connsiteX3" fmla="*/ 85 w 1782766"/>
                <a:gd name="connsiteY3" fmla="*/ 3042750 h 3049567"/>
                <a:gd name="connsiteX4" fmla="*/ 94853 w 1782766"/>
                <a:gd name="connsiteY4" fmla="*/ 2680399 h 3049567"/>
                <a:gd name="connsiteX5" fmla="*/ 409989 w 1782766"/>
                <a:gd name="connsiteY5" fmla="*/ 0 h 3049567"/>
                <a:gd name="connsiteX0" fmla="*/ 451060 w 1823837"/>
                <a:gd name="connsiteY0" fmla="*/ 0 h 3049567"/>
                <a:gd name="connsiteX1" fmla="*/ 1823837 w 1823837"/>
                <a:gd name="connsiteY1" fmla="*/ 0 h 3049567"/>
                <a:gd name="connsiteX2" fmla="*/ 1823837 w 1823837"/>
                <a:gd name="connsiteY2" fmla="*/ 3049567 h 3049567"/>
                <a:gd name="connsiteX3" fmla="*/ 41156 w 1823837"/>
                <a:gd name="connsiteY3" fmla="*/ 3042750 h 3049567"/>
                <a:gd name="connsiteX4" fmla="*/ 0 w 1823837"/>
                <a:gd name="connsiteY4" fmla="*/ 1969885 h 3049567"/>
                <a:gd name="connsiteX5" fmla="*/ 451060 w 1823837"/>
                <a:gd name="connsiteY5" fmla="*/ 0 h 3049567"/>
                <a:gd name="connsiteX0" fmla="*/ 444882 w 1817659"/>
                <a:gd name="connsiteY0" fmla="*/ 0 h 3049567"/>
                <a:gd name="connsiteX1" fmla="*/ 1817659 w 1817659"/>
                <a:gd name="connsiteY1" fmla="*/ 0 h 3049567"/>
                <a:gd name="connsiteX2" fmla="*/ 1817659 w 1817659"/>
                <a:gd name="connsiteY2" fmla="*/ 3049567 h 3049567"/>
                <a:gd name="connsiteX3" fmla="*/ 34978 w 1817659"/>
                <a:gd name="connsiteY3" fmla="*/ 3042750 h 3049567"/>
                <a:gd name="connsiteX4" fmla="*/ 0 w 1817659"/>
                <a:gd name="connsiteY4" fmla="*/ 1963706 h 3049567"/>
                <a:gd name="connsiteX5" fmla="*/ 444882 w 1817659"/>
                <a:gd name="connsiteY5" fmla="*/ 0 h 3049567"/>
                <a:gd name="connsiteX0" fmla="*/ 444882 w 1817659"/>
                <a:gd name="connsiteY0" fmla="*/ 0 h 3049567"/>
                <a:gd name="connsiteX1" fmla="*/ 1817659 w 1817659"/>
                <a:gd name="connsiteY1" fmla="*/ 0 h 3049567"/>
                <a:gd name="connsiteX2" fmla="*/ 1817659 w 1817659"/>
                <a:gd name="connsiteY2" fmla="*/ 3049567 h 3049567"/>
                <a:gd name="connsiteX3" fmla="*/ 34978 w 1817659"/>
                <a:gd name="connsiteY3" fmla="*/ 3042750 h 3049567"/>
                <a:gd name="connsiteX4" fmla="*/ 0 w 1817659"/>
                <a:gd name="connsiteY4" fmla="*/ 1963706 h 3049567"/>
                <a:gd name="connsiteX5" fmla="*/ 208930 w 1817659"/>
                <a:gd name="connsiteY5" fmla="*/ 1988421 h 3049567"/>
                <a:gd name="connsiteX6" fmla="*/ 444882 w 1817659"/>
                <a:gd name="connsiteY6" fmla="*/ 0 h 3049567"/>
                <a:gd name="connsiteX0" fmla="*/ 420168 w 1792945"/>
                <a:gd name="connsiteY0" fmla="*/ 0 h 3049567"/>
                <a:gd name="connsiteX1" fmla="*/ 1792945 w 1792945"/>
                <a:gd name="connsiteY1" fmla="*/ 0 h 3049567"/>
                <a:gd name="connsiteX2" fmla="*/ 1792945 w 1792945"/>
                <a:gd name="connsiteY2" fmla="*/ 3049567 h 3049567"/>
                <a:gd name="connsiteX3" fmla="*/ 10264 w 1792945"/>
                <a:gd name="connsiteY3" fmla="*/ 3042750 h 3049567"/>
                <a:gd name="connsiteX4" fmla="*/ 0 w 1792945"/>
                <a:gd name="connsiteY4" fmla="*/ 2155236 h 3049567"/>
                <a:gd name="connsiteX5" fmla="*/ 184216 w 1792945"/>
                <a:gd name="connsiteY5" fmla="*/ 1988421 h 3049567"/>
                <a:gd name="connsiteX6" fmla="*/ 420168 w 1792945"/>
                <a:gd name="connsiteY6" fmla="*/ 0 h 3049567"/>
                <a:gd name="connsiteX0" fmla="*/ 420168 w 1792945"/>
                <a:gd name="connsiteY0" fmla="*/ 0 h 3049567"/>
                <a:gd name="connsiteX1" fmla="*/ 1792945 w 1792945"/>
                <a:gd name="connsiteY1" fmla="*/ 0 h 3049567"/>
                <a:gd name="connsiteX2" fmla="*/ 1792945 w 1792945"/>
                <a:gd name="connsiteY2" fmla="*/ 3049567 h 3049567"/>
                <a:gd name="connsiteX3" fmla="*/ 10264 w 1792945"/>
                <a:gd name="connsiteY3" fmla="*/ 3042750 h 3049567"/>
                <a:gd name="connsiteX4" fmla="*/ 0 w 1792945"/>
                <a:gd name="connsiteY4" fmla="*/ 2155236 h 3049567"/>
                <a:gd name="connsiteX5" fmla="*/ 184216 w 1792945"/>
                <a:gd name="connsiteY5" fmla="*/ 1988421 h 3049567"/>
                <a:gd name="connsiteX6" fmla="*/ 412816 w 1792945"/>
                <a:gd name="connsiteY6" fmla="*/ 666248 h 3049567"/>
                <a:gd name="connsiteX7" fmla="*/ 420168 w 1792945"/>
                <a:gd name="connsiteY7" fmla="*/ 0 h 3049567"/>
                <a:gd name="connsiteX0" fmla="*/ 420168 w 1792945"/>
                <a:gd name="connsiteY0" fmla="*/ 0 h 3049567"/>
                <a:gd name="connsiteX1" fmla="*/ 1792945 w 1792945"/>
                <a:gd name="connsiteY1" fmla="*/ 0 h 3049567"/>
                <a:gd name="connsiteX2" fmla="*/ 1792945 w 1792945"/>
                <a:gd name="connsiteY2" fmla="*/ 3049567 h 3049567"/>
                <a:gd name="connsiteX3" fmla="*/ 10264 w 1792945"/>
                <a:gd name="connsiteY3" fmla="*/ 3042750 h 3049567"/>
                <a:gd name="connsiteX4" fmla="*/ 0 w 1792945"/>
                <a:gd name="connsiteY4" fmla="*/ 2155236 h 3049567"/>
                <a:gd name="connsiteX5" fmla="*/ 184216 w 1792945"/>
                <a:gd name="connsiteY5" fmla="*/ 1988421 h 3049567"/>
                <a:gd name="connsiteX6" fmla="*/ 66827 w 1792945"/>
                <a:gd name="connsiteY6" fmla="*/ 999880 h 3049567"/>
                <a:gd name="connsiteX7" fmla="*/ 412816 w 1792945"/>
                <a:gd name="connsiteY7" fmla="*/ 666248 h 3049567"/>
                <a:gd name="connsiteX8" fmla="*/ 420168 w 1792945"/>
                <a:gd name="connsiteY8" fmla="*/ 0 h 3049567"/>
                <a:gd name="connsiteX0" fmla="*/ 420168 w 1792945"/>
                <a:gd name="connsiteY0" fmla="*/ 0 h 3049567"/>
                <a:gd name="connsiteX1" fmla="*/ 1792945 w 1792945"/>
                <a:gd name="connsiteY1" fmla="*/ 0 h 3049567"/>
                <a:gd name="connsiteX2" fmla="*/ 1792945 w 1792945"/>
                <a:gd name="connsiteY2" fmla="*/ 3049567 h 3049567"/>
                <a:gd name="connsiteX3" fmla="*/ 10264 w 1792945"/>
                <a:gd name="connsiteY3" fmla="*/ 3042750 h 3049567"/>
                <a:gd name="connsiteX4" fmla="*/ 0 w 1792945"/>
                <a:gd name="connsiteY4" fmla="*/ 2155236 h 3049567"/>
                <a:gd name="connsiteX5" fmla="*/ 184216 w 1792945"/>
                <a:gd name="connsiteY5" fmla="*/ 1988421 h 3049567"/>
                <a:gd name="connsiteX6" fmla="*/ 66827 w 1792945"/>
                <a:gd name="connsiteY6" fmla="*/ 999880 h 3049567"/>
                <a:gd name="connsiteX7" fmla="*/ 412816 w 1792945"/>
                <a:gd name="connsiteY7" fmla="*/ 666248 h 3049567"/>
                <a:gd name="connsiteX8" fmla="*/ 420168 w 1792945"/>
                <a:gd name="connsiteY8" fmla="*/ 0 h 3049567"/>
                <a:gd name="connsiteX0" fmla="*/ 420168 w 1792945"/>
                <a:gd name="connsiteY0" fmla="*/ 0 h 3049567"/>
                <a:gd name="connsiteX1" fmla="*/ 1792945 w 1792945"/>
                <a:gd name="connsiteY1" fmla="*/ 0 h 3049567"/>
                <a:gd name="connsiteX2" fmla="*/ 1792945 w 1792945"/>
                <a:gd name="connsiteY2" fmla="*/ 3049567 h 3049567"/>
                <a:gd name="connsiteX3" fmla="*/ 10264 w 1792945"/>
                <a:gd name="connsiteY3" fmla="*/ 3042750 h 3049567"/>
                <a:gd name="connsiteX4" fmla="*/ 0 w 1792945"/>
                <a:gd name="connsiteY4" fmla="*/ 2155236 h 3049567"/>
                <a:gd name="connsiteX5" fmla="*/ 184216 w 1792945"/>
                <a:gd name="connsiteY5" fmla="*/ 1988421 h 3049567"/>
                <a:gd name="connsiteX6" fmla="*/ 66827 w 1792945"/>
                <a:gd name="connsiteY6" fmla="*/ 999880 h 3049567"/>
                <a:gd name="connsiteX7" fmla="*/ 412816 w 1792945"/>
                <a:gd name="connsiteY7" fmla="*/ 666248 h 3049567"/>
                <a:gd name="connsiteX8" fmla="*/ 420168 w 1792945"/>
                <a:gd name="connsiteY8" fmla="*/ 0 h 3049567"/>
                <a:gd name="connsiteX0" fmla="*/ 420168 w 1792945"/>
                <a:gd name="connsiteY0" fmla="*/ 0 h 3049567"/>
                <a:gd name="connsiteX1" fmla="*/ 1792945 w 1792945"/>
                <a:gd name="connsiteY1" fmla="*/ 0 h 3049567"/>
                <a:gd name="connsiteX2" fmla="*/ 1792945 w 1792945"/>
                <a:gd name="connsiteY2" fmla="*/ 3049567 h 3049567"/>
                <a:gd name="connsiteX3" fmla="*/ 10264 w 1792945"/>
                <a:gd name="connsiteY3" fmla="*/ 3042750 h 3049567"/>
                <a:gd name="connsiteX4" fmla="*/ 0 w 1792945"/>
                <a:gd name="connsiteY4" fmla="*/ 2155236 h 3049567"/>
                <a:gd name="connsiteX5" fmla="*/ 184216 w 1792945"/>
                <a:gd name="connsiteY5" fmla="*/ 1988421 h 3049567"/>
                <a:gd name="connsiteX6" fmla="*/ 66827 w 1792945"/>
                <a:gd name="connsiteY6" fmla="*/ 999880 h 3049567"/>
                <a:gd name="connsiteX7" fmla="*/ 412816 w 1792945"/>
                <a:gd name="connsiteY7" fmla="*/ 666248 h 3049567"/>
                <a:gd name="connsiteX8" fmla="*/ 420168 w 1792945"/>
                <a:gd name="connsiteY8" fmla="*/ 0 h 3049567"/>
                <a:gd name="connsiteX0" fmla="*/ 420168 w 1792945"/>
                <a:gd name="connsiteY0" fmla="*/ 0 h 3049567"/>
                <a:gd name="connsiteX1" fmla="*/ 1792945 w 1792945"/>
                <a:gd name="connsiteY1" fmla="*/ 0 h 3049567"/>
                <a:gd name="connsiteX2" fmla="*/ 1792945 w 1792945"/>
                <a:gd name="connsiteY2" fmla="*/ 3049567 h 3049567"/>
                <a:gd name="connsiteX3" fmla="*/ 10264 w 1792945"/>
                <a:gd name="connsiteY3" fmla="*/ 3042750 h 3049567"/>
                <a:gd name="connsiteX4" fmla="*/ 0 w 1792945"/>
                <a:gd name="connsiteY4" fmla="*/ 2155236 h 3049567"/>
                <a:gd name="connsiteX5" fmla="*/ 184216 w 1792945"/>
                <a:gd name="connsiteY5" fmla="*/ 1988421 h 3049567"/>
                <a:gd name="connsiteX6" fmla="*/ 66827 w 1792945"/>
                <a:gd name="connsiteY6" fmla="*/ 999880 h 3049567"/>
                <a:gd name="connsiteX7" fmla="*/ 412816 w 1792945"/>
                <a:gd name="connsiteY7" fmla="*/ 666248 h 3049567"/>
                <a:gd name="connsiteX8" fmla="*/ 420168 w 1792945"/>
                <a:gd name="connsiteY8" fmla="*/ 0 h 3049567"/>
                <a:gd name="connsiteX0" fmla="*/ 420168 w 1792945"/>
                <a:gd name="connsiteY0" fmla="*/ 0 h 3049567"/>
                <a:gd name="connsiteX1" fmla="*/ 1792945 w 1792945"/>
                <a:gd name="connsiteY1" fmla="*/ 0 h 3049567"/>
                <a:gd name="connsiteX2" fmla="*/ 1792945 w 1792945"/>
                <a:gd name="connsiteY2" fmla="*/ 3049567 h 3049567"/>
                <a:gd name="connsiteX3" fmla="*/ 10264 w 1792945"/>
                <a:gd name="connsiteY3" fmla="*/ 3042750 h 3049567"/>
                <a:gd name="connsiteX4" fmla="*/ 0 w 1792945"/>
                <a:gd name="connsiteY4" fmla="*/ 2155236 h 3049567"/>
                <a:gd name="connsiteX5" fmla="*/ 184216 w 1792945"/>
                <a:gd name="connsiteY5" fmla="*/ 1988421 h 3049567"/>
                <a:gd name="connsiteX6" fmla="*/ 184216 w 1792945"/>
                <a:gd name="connsiteY6" fmla="*/ 1141983 h 3049567"/>
                <a:gd name="connsiteX7" fmla="*/ 66827 w 1792945"/>
                <a:gd name="connsiteY7" fmla="*/ 999880 h 3049567"/>
                <a:gd name="connsiteX8" fmla="*/ 412816 w 1792945"/>
                <a:gd name="connsiteY8" fmla="*/ 666248 h 3049567"/>
                <a:gd name="connsiteX9" fmla="*/ 420168 w 1792945"/>
                <a:gd name="connsiteY9" fmla="*/ 0 h 3049567"/>
                <a:gd name="connsiteX0" fmla="*/ 420168 w 1792945"/>
                <a:gd name="connsiteY0" fmla="*/ 0 h 3049567"/>
                <a:gd name="connsiteX1" fmla="*/ 1792945 w 1792945"/>
                <a:gd name="connsiteY1" fmla="*/ 0 h 3049567"/>
                <a:gd name="connsiteX2" fmla="*/ 1792945 w 1792945"/>
                <a:gd name="connsiteY2" fmla="*/ 3049567 h 3049567"/>
                <a:gd name="connsiteX3" fmla="*/ 10264 w 1792945"/>
                <a:gd name="connsiteY3" fmla="*/ 3042750 h 3049567"/>
                <a:gd name="connsiteX4" fmla="*/ 0 w 1792945"/>
                <a:gd name="connsiteY4" fmla="*/ 2155236 h 3049567"/>
                <a:gd name="connsiteX5" fmla="*/ 184216 w 1792945"/>
                <a:gd name="connsiteY5" fmla="*/ 1988421 h 3049567"/>
                <a:gd name="connsiteX6" fmla="*/ 184216 w 1792945"/>
                <a:gd name="connsiteY6" fmla="*/ 1141983 h 3049567"/>
                <a:gd name="connsiteX7" fmla="*/ 66827 w 1792945"/>
                <a:gd name="connsiteY7" fmla="*/ 999880 h 3049567"/>
                <a:gd name="connsiteX8" fmla="*/ 412816 w 1792945"/>
                <a:gd name="connsiteY8" fmla="*/ 666248 h 3049567"/>
                <a:gd name="connsiteX9" fmla="*/ 420168 w 1792945"/>
                <a:gd name="connsiteY9" fmla="*/ 0 h 3049567"/>
                <a:gd name="connsiteX0" fmla="*/ 420168 w 1792945"/>
                <a:gd name="connsiteY0" fmla="*/ 0 h 3049567"/>
                <a:gd name="connsiteX1" fmla="*/ 1792945 w 1792945"/>
                <a:gd name="connsiteY1" fmla="*/ 0 h 3049567"/>
                <a:gd name="connsiteX2" fmla="*/ 1792945 w 1792945"/>
                <a:gd name="connsiteY2" fmla="*/ 3049567 h 3049567"/>
                <a:gd name="connsiteX3" fmla="*/ 10264 w 1792945"/>
                <a:gd name="connsiteY3" fmla="*/ 3042750 h 3049567"/>
                <a:gd name="connsiteX4" fmla="*/ 0 w 1792945"/>
                <a:gd name="connsiteY4" fmla="*/ 2155236 h 3049567"/>
                <a:gd name="connsiteX5" fmla="*/ 184216 w 1792945"/>
                <a:gd name="connsiteY5" fmla="*/ 1988421 h 3049567"/>
                <a:gd name="connsiteX6" fmla="*/ 184216 w 1792945"/>
                <a:gd name="connsiteY6" fmla="*/ 1141983 h 3049567"/>
                <a:gd name="connsiteX7" fmla="*/ 66827 w 1792945"/>
                <a:gd name="connsiteY7" fmla="*/ 999880 h 3049567"/>
                <a:gd name="connsiteX8" fmla="*/ 412816 w 1792945"/>
                <a:gd name="connsiteY8" fmla="*/ 666248 h 3049567"/>
                <a:gd name="connsiteX9" fmla="*/ 420168 w 1792945"/>
                <a:gd name="connsiteY9" fmla="*/ 0 h 304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2945" h="3049567">
                  <a:moveTo>
                    <a:pt x="420168" y="0"/>
                  </a:moveTo>
                  <a:lnTo>
                    <a:pt x="1792945" y="0"/>
                  </a:lnTo>
                  <a:lnTo>
                    <a:pt x="1792945" y="3049567"/>
                  </a:lnTo>
                  <a:lnTo>
                    <a:pt x="10264" y="3042750"/>
                  </a:lnTo>
                  <a:cubicBezTo>
                    <a:pt x="6819" y="2870646"/>
                    <a:pt x="3445" y="2327340"/>
                    <a:pt x="0" y="2155236"/>
                  </a:cubicBezTo>
                  <a:cubicBezTo>
                    <a:pt x="9919" y="2095512"/>
                    <a:pt x="174297" y="2048145"/>
                    <a:pt x="184216" y="1988421"/>
                  </a:cubicBezTo>
                  <a:cubicBezTo>
                    <a:pt x="198443" y="1847348"/>
                    <a:pt x="203781" y="1306740"/>
                    <a:pt x="184216" y="1141983"/>
                  </a:cubicBezTo>
                  <a:cubicBezTo>
                    <a:pt x="152294" y="1076080"/>
                    <a:pt x="166710" y="1100794"/>
                    <a:pt x="66827" y="999880"/>
                  </a:cubicBezTo>
                  <a:cubicBezTo>
                    <a:pt x="234673" y="847481"/>
                    <a:pt x="279786" y="780379"/>
                    <a:pt x="412816" y="666248"/>
                  </a:cubicBezTo>
                  <a:cubicBezTo>
                    <a:pt x="415267" y="444165"/>
                    <a:pt x="417717" y="222083"/>
                    <a:pt x="420168" y="0"/>
                  </a:cubicBezTo>
                  <a:close/>
                </a:path>
              </a:pathLst>
            </a:custGeom>
            <a:solidFill>
              <a:srgbClr val="CC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54">
              <a:extLst>
                <a:ext uri="{FF2B5EF4-FFF2-40B4-BE49-F238E27FC236}">
                  <a16:creationId xmlns:a16="http://schemas.microsoft.com/office/drawing/2014/main" id="{5EE1974F-105E-4F7E-8D3F-E6371CDBA801}"/>
                </a:ext>
              </a:extLst>
            </p:cNvPr>
            <p:cNvSpPr/>
            <p:nvPr/>
          </p:nvSpPr>
          <p:spPr>
            <a:xfrm>
              <a:off x="4364985" y="4457240"/>
              <a:ext cx="530543" cy="520163"/>
            </a:xfrm>
            <a:prstGeom prst="ellipse">
              <a:avLst/>
            </a:prstGeom>
            <a:blipFill rotWithShape="1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Oval 74">
              <a:extLst>
                <a:ext uri="{FF2B5EF4-FFF2-40B4-BE49-F238E27FC236}">
                  <a16:creationId xmlns:a16="http://schemas.microsoft.com/office/drawing/2014/main" id="{D1A8CA90-CFD1-4AD7-AD51-8532D5A95FDD}"/>
                </a:ext>
              </a:extLst>
            </p:cNvPr>
            <p:cNvSpPr/>
            <p:nvPr/>
          </p:nvSpPr>
          <p:spPr>
            <a:xfrm>
              <a:off x="3226345" y="3582428"/>
              <a:ext cx="472554" cy="472554"/>
            </a:xfrm>
            <a:prstGeom prst="ellipse">
              <a:avLst/>
            </a:prstGeom>
            <a:blipFill rotWithShape="1">
              <a:blip r:embed="rId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ttangolo 3">
              <a:extLst>
                <a:ext uri="{FF2B5EF4-FFF2-40B4-BE49-F238E27FC236}">
                  <a16:creationId xmlns:a16="http://schemas.microsoft.com/office/drawing/2014/main" id="{08234AA4-0069-4CAA-8CEA-8FBBF4B94FBA}"/>
                </a:ext>
              </a:extLst>
            </p:cNvPr>
            <p:cNvSpPr/>
            <p:nvPr/>
          </p:nvSpPr>
          <p:spPr>
            <a:xfrm>
              <a:off x="2041592" y="4159144"/>
              <a:ext cx="833470" cy="596742"/>
            </a:xfrm>
            <a:prstGeom prst="rect">
              <a:avLst/>
            </a:pr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ISOL1</a:t>
              </a:r>
            </a:p>
          </p:txBody>
        </p:sp>
        <p:sp>
          <p:nvSpPr>
            <p:cNvPr id="21" name="Rettangolo 22">
              <a:extLst>
                <a:ext uri="{FF2B5EF4-FFF2-40B4-BE49-F238E27FC236}">
                  <a16:creationId xmlns:a16="http://schemas.microsoft.com/office/drawing/2014/main" id="{EA606AD4-87F1-4925-9698-85D9094ADA6E}"/>
                </a:ext>
              </a:extLst>
            </p:cNvPr>
            <p:cNvSpPr/>
            <p:nvPr/>
          </p:nvSpPr>
          <p:spPr>
            <a:xfrm>
              <a:off x="2077646" y="5229898"/>
              <a:ext cx="802462" cy="585431"/>
            </a:xfrm>
            <a:prstGeom prst="rect">
              <a:avLst/>
            </a:pr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ISOL2</a:t>
              </a:r>
            </a:p>
          </p:txBody>
        </p:sp>
        <p:sp>
          <p:nvSpPr>
            <p:cNvPr id="22" name="Rettangolo 23">
              <a:extLst>
                <a:ext uri="{FF2B5EF4-FFF2-40B4-BE49-F238E27FC236}">
                  <a16:creationId xmlns:a16="http://schemas.microsoft.com/office/drawing/2014/main" id="{135A2C4E-A47A-4F9C-8356-3295E15762C5}"/>
                </a:ext>
              </a:extLst>
            </p:cNvPr>
            <p:cNvSpPr/>
            <p:nvPr/>
          </p:nvSpPr>
          <p:spPr>
            <a:xfrm>
              <a:off x="2455976" y="4527006"/>
              <a:ext cx="45719" cy="504056"/>
            </a:xfrm>
            <a:prstGeom prst="rect">
              <a:avLst/>
            </a:pr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Rettangolo 24">
              <a:extLst>
                <a:ext uri="{FF2B5EF4-FFF2-40B4-BE49-F238E27FC236}">
                  <a16:creationId xmlns:a16="http://schemas.microsoft.com/office/drawing/2014/main" id="{BAE94C98-AC7F-40AB-B8E1-C60436347F86}"/>
                </a:ext>
              </a:extLst>
            </p:cNvPr>
            <p:cNvSpPr/>
            <p:nvPr/>
          </p:nvSpPr>
          <p:spPr>
            <a:xfrm rot="16200000">
              <a:off x="2234583" y="4784357"/>
              <a:ext cx="45719" cy="432047"/>
            </a:xfrm>
            <a:prstGeom prst="rect">
              <a:avLst/>
            </a:pr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Rettangolo 25">
              <a:extLst>
                <a:ext uri="{FF2B5EF4-FFF2-40B4-BE49-F238E27FC236}">
                  <a16:creationId xmlns:a16="http://schemas.microsoft.com/office/drawing/2014/main" id="{8EFC6BEB-B1EE-4490-B809-D193DAC47305}"/>
                </a:ext>
              </a:extLst>
            </p:cNvPr>
            <p:cNvSpPr/>
            <p:nvPr/>
          </p:nvSpPr>
          <p:spPr>
            <a:xfrm>
              <a:off x="2446832" y="4977403"/>
              <a:ext cx="45719" cy="504056"/>
            </a:xfrm>
            <a:prstGeom prst="rect">
              <a:avLst/>
            </a:pr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Rettangolo 26">
              <a:extLst>
                <a:ext uri="{FF2B5EF4-FFF2-40B4-BE49-F238E27FC236}">
                  <a16:creationId xmlns:a16="http://schemas.microsoft.com/office/drawing/2014/main" id="{488D2875-4FFE-42FB-BE38-7D13FC7CDB57}"/>
                </a:ext>
              </a:extLst>
            </p:cNvPr>
            <p:cNvSpPr/>
            <p:nvPr/>
          </p:nvSpPr>
          <p:spPr>
            <a:xfrm>
              <a:off x="1511152" y="4754024"/>
              <a:ext cx="530266" cy="1709376"/>
            </a:xfrm>
            <a:prstGeom prst="rect">
              <a:avLst/>
            </a:pr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1+ area</a:t>
              </a:r>
              <a:endPara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ttangolo 27">
              <a:extLst>
                <a:ext uri="{FF2B5EF4-FFF2-40B4-BE49-F238E27FC236}">
                  <a16:creationId xmlns:a16="http://schemas.microsoft.com/office/drawing/2014/main" id="{240488CF-1500-47B3-A379-BE8AAFA942B3}"/>
                </a:ext>
              </a:extLst>
            </p:cNvPr>
            <p:cNvSpPr/>
            <p:nvPr/>
          </p:nvSpPr>
          <p:spPr>
            <a:xfrm>
              <a:off x="1279231" y="3818705"/>
              <a:ext cx="730905" cy="680877"/>
            </a:xfrm>
            <a:prstGeom prst="rect">
              <a:avLst/>
            </a:pr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HRMS</a:t>
              </a:r>
              <a:endParaRPr lang="en-US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7" name="Picture 6">
            <a:extLst>
              <a:ext uri="{FF2B5EF4-FFF2-40B4-BE49-F238E27FC236}">
                <a16:creationId xmlns:a16="http://schemas.microsoft.com/office/drawing/2014/main" id="{9D10966A-D21F-46B8-B56D-EBF3498E0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" r="25996"/>
          <a:stretch/>
        </p:blipFill>
        <p:spPr bwMode="auto">
          <a:xfrm>
            <a:off x="2905631" y="2779295"/>
            <a:ext cx="4031201" cy="291565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</p:pic>
      <p:sp>
        <p:nvSpPr>
          <p:cNvPr id="28" name="Freeform 9">
            <a:extLst>
              <a:ext uri="{FF2B5EF4-FFF2-40B4-BE49-F238E27FC236}">
                <a16:creationId xmlns:a16="http://schemas.microsoft.com/office/drawing/2014/main" id="{4F79D5F5-5E86-4913-8D89-D374658749A6}"/>
              </a:ext>
            </a:extLst>
          </p:cNvPr>
          <p:cNvSpPr/>
          <p:nvPr/>
        </p:nvSpPr>
        <p:spPr>
          <a:xfrm rot="542183">
            <a:off x="4450352" y="3812905"/>
            <a:ext cx="2504361" cy="537993"/>
          </a:xfrm>
          <a:custGeom>
            <a:avLst/>
            <a:gdLst>
              <a:gd name="connsiteX0" fmla="*/ 2328333 w 2328333"/>
              <a:gd name="connsiteY0" fmla="*/ 118533 h 499533"/>
              <a:gd name="connsiteX1" fmla="*/ 1100666 w 2328333"/>
              <a:gd name="connsiteY1" fmla="*/ 321733 h 499533"/>
              <a:gd name="connsiteX2" fmla="*/ 1016000 w 2328333"/>
              <a:gd name="connsiteY2" fmla="*/ 0 h 499533"/>
              <a:gd name="connsiteX3" fmla="*/ 939800 w 2328333"/>
              <a:gd name="connsiteY3" fmla="*/ 8466 h 499533"/>
              <a:gd name="connsiteX4" fmla="*/ 990600 w 2328333"/>
              <a:gd name="connsiteY4" fmla="*/ 304800 h 499533"/>
              <a:gd name="connsiteX5" fmla="*/ 8466 w 2328333"/>
              <a:gd name="connsiteY5" fmla="*/ 499533 h 499533"/>
              <a:gd name="connsiteX6" fmla="*/ 0 w 2328333"/>
              <a:gd name="connsiteY6" fmla="*/ 499533 h 49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8333" h="499533">
                <a:moveTo>
                  <a:pt x="2328333" y="118533"/>
                </a:moveTo>
                <a:lnTo>
                  <a:pt x="1100666" y="321733"/>
                </a:lnTo>
                <a:lnTo>
                  <a:pt x="1016000" y="0"/>
                </a:lnTo>
                <a:lnTo>
                  <a:pt x="939800" y="8466"/>
                </a:lnTo>
                <a:lnTo>
                  <a:pt x="990600" y="304800"/>
                </a:lnTo>
                <a:lnTo>
                  <a:pt x="8466" y="499533"/>
                </a:lnTo>
                <a:lnTo>
                  <a:pt x="0" y="499533"/>
                </a:lnTo>
              </a:path>
            </a:pathLst>
          </a:cu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12">
            <a:extLst>
              <a:ext uri="{FF2B5EF4-FFF2-40B4-BE49-F238E27FC236}">
                <a16:creationId xmlns:a16="http://schemas.microsoft.com/office/drawing/2014/main" id="{1DF191FD-AF6F-4C04-95F6-0A5D608408D9}"/>
              </a:ext>
            </a:extLst>
          </p:cNvPr>
          <p:cNvSpPr/>
          <p:nvPr/>
        </p:nvSpPr>
        <p:spPr>
          <a:xfrm rot="542183">
            <a:off x="3028294" y="3510929"/>
            <a:ext cx="1457083" cy="725247"/>
          </a:xfrm>
          <a:custGeom>
            <a:avLst/>
            <a:gdLst>
              <a:gd name="connsiteX0" fmla="*/ 1253067 w 1354667"/>
              <a:gd name="connsiteY0" fmla="*/ 533400 h 694266"/>
              <a:gd name="connsiteX1" fmla="*/ 135467 w 1354667"/>
              <a:gd name="connsiteY1" fmla="*/ 694266 h 694266"/>
              <a:gd name="connsiteX2" fmla="*/ 8467 w 1354667"/>
              <a:gd name="connsiteY2" fmla="*/ 575733 h 694266"/>
              <a:gd name="connsiteX3" fmla="*/ 0 w 1354667"/>
              <a:gd name="connsiteY3" fmla="*/ 364066 h 694266"/>
              <a:gd name="connsiteX4" fmla="*/ 101600 w 1354667"/>
              <a:gd name="connsiteY4" fmla="*/ 186266 h 694266"/>
              <a:gd name="connsiteX5" fmla="*/ 1354667 w 1354667"/>
              <a:gd name="connsiteY5" fmla="*/ 0 h 694266"/>
              <a:gd name="connsiteX6" fmla="*/ 1354667 w 1354667"/>
              <a:gd name="connsiteY6" fmla="*/ 0 h 69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4667" h="694266">
                <a:moveTo>
                  <a:pt x="1253067" y="533400"/>
                </a:moveTo>
                <a:lnTo>
                  <a:pt x="135467" y="694266"/>
                </a:lnTo>
                <a:lnTo>
                  <a:pt x="8467" y="575733"/>
                </a:lnTo>
                <a:lnTo>
                  <a:pt x="0" y="364066"/>
                </a:lnTo>
                <a:lnTo>
                  <a:pt x="101600" y="186266"/>
                </a:lnTo>
                <a:lnTo>
                  <a:pt x="1354667" y="0"/>
                </a:lnTo>
                <a:lnTo>
                  <a:pt x="1354667" y="0"/>
                </a:lnTo>
              </a:path>
            </a:pathLst>
          </a:cu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56C968-8B1A-4E96-8BEE-1B0330BF67DC}"/>
              </a:ext>
            </a:extLst>
          </p:cNvPr>
          <p:cNvSpPr txBox="1"/>
          <p:nvPr/>
        </p:nvSpPr>
        <p:spPr>
          <a:xfrm rot="21334524">
            <a:off x="7676969" y="4463564"/>
            <a:ext cx="1066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cyclotron</a:t>
            </a:r>
            <a:endParaRPr lang="en-US" sz="14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0628A8-53C6-4259-96CA-247DB8A798B3}"/>
              </a:ext>
            </a:extLst>
          </p:cNvPr>
          <p:cNvSpPr txBox="1"/>
          <p:nvPr/>
        </p:nvSpPr>
        <p:spPr>
          <a:xfrm rot="14002">
            <a:off x="5373271" y="4322571"/>
            <a:ext cx="1149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 - MRMS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1043D4-BD10-4709-9CC7-F0B450AC9B65}"/>
              </a:ext>
            </a:extLst>
          </p:cNvPr>
          <p:cNvSpPr txBox="1"/>
          <p:nvPr/>
        </p:nvSpPr>
        <p:spPr>
          <a:xfrm rot="14002">
            <a:off x="4664904" y="3735052"/>
            <a:ext cx="627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RFQ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3A5FC4-DBDA-41F5-BD27-22744FE7BDC4}"/>
              </a:ext>
            </a:extLst>
          </p:cNvPr>
          <p:cNvSpPr txBox="1"/>
          <p:nvPr/>
        </p:nvSpPr>
        <p:spPr>
          <a:xfrm rot="14002">
            <a:off x="3077315" y="3717827"/>
            <a:ext cx="1343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ALPI SC_linac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FFC5E2E-B96D-4B4C-9E65-F272392E7EBD}"/>
              </a:ext>
            </a:extLst>
          </p:cNvPr>
          <p:cNvSpPr/>
          <p:nvPr/>
        </p:nvSpPr>
        <p:spPr>
          <a:xfrm>
            <a:off x="2905630" y="2779296"/>
            <a:ext cx="6644082" cy="350830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CasellaDiTesto 1">
            <a:extLst>
              <a:ext uri="{FF2B5EF4-FFF2-40B4-BE49-F238E27FC236}">
                <a16:creationId xmlns:a16="http://schemas.microsoft.com/office/drawing/2014/main" id="{6F85A399-18E4-4D0B-BA12-53368D93128C}"/>
              </a:ext>
            </a:extLst>
          </p:cNvPr>
          <p:cNvSpPr txBox="1"/>
          <p:nvPr/>
        </p:nvSpPr>
        <p:spPr>
          <a:xfrm>
            <a:off x="165100" y="375607"/>
            <a:ext cx="8017934" cy="23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elective 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roduction of 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xotic 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pecies (the SPES Facility):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generation ISOL facility for nuclear physics:</a:t>
            </a:r>
          </a:p>
          <a:p>
            <a:pPr marL="171450" indent="-1714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and re-acceleration with ALPI linac of exotic beams</a:t>
            </a:r>
          </a:p>
          <a:p>
            <a:pPr marL="171450" indent="-1714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production radioisotopes for nuclear medicine:</a:t>
            </a:r>
          </a:p>
          <a:p>
            <a:pPr marL="171450" indent="-1714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LARAMED and ISOLPHARM Projects;</a:t>
            </a:r>
          </a:p>
          <a:p>
            <a:pPr marL="171450" indent="-1714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Accelerator-based neutron source (proton and neutron facility for applied physics).</a:t>
            </a:r>
          </a:p>
        </p:txBody>
      </p:sp>
      <p:grpSp>
        <p:nvGrpSpPr>
          <p:cNvPr id="43" name="Gruppo 9">
            <a:extLst>
              <a:ext uri="{FF2B5EF4-FFF2-40B4-BE49-F238E27FC236}">
                <a16:creationId xmlns:a16="http://schemas.microsoft.com/office/drawing/2014/main" id="{84F3C829-7C9D-4A3D-A258-FC39FC033635}"/>
              </a:ext>
            </a:extLst>
          </p:cNvPr>
          <p:cNvGrpSpPr/>
          <p:nvPr/>
        </p:nvGrpSpPr>
        <p:grpSpPr>
          <a:xfrm>
            <a:off x="10002777" y="603946"/>
            <a:ext cx="1421019" cy="420748"/>
            <a:chOff x="6900699" y="958895"/>
            <a:chExt cx="2136744" cy="738622"/>
          </a:xfrm>
        </p:grpSpPr>
        <p:sp>
          <p:nvSpPr>
            <p:cNvPr id="44" name="Pentagon 72">
              <a:extLst>
                <a:ext uri="{FF2B5EF4-FFF2-40B4-BE49-F238E27FC236}">
                  <a16:creationId xmlns:a16="http://schemas.microsoft.com/office/drawing/2014/main" id="{F281818E-F9AC-4872-A5FE-35B476D8976E}"/>
                </a:ext>
              </a:extLst>
            </p:cNvPr>
            <p:cNvSpPr/>
            <p:nvPr/>
          </p:nvSpPr>
          <p:spPr>
            <a:xfrm rot="10800000">
              <a:off x="7237443" y="962736"/>
              <a:ext cx="1800000" cy="7200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Pentagon 4">
              <a:extLst>
                <a:ext uri="{FF2B5EF4-FFF2-40B4-BE49-F238E27FC236}">
                  <a16:creationId xmlns:a16="http://schemas.microsoft.com/office/drawing/2014/main" id="{E4518ED2-C035-42AF-8C30-4B4D753CE102}"/>
                </a:ext>
              </a:extLst>
            </p:cNvPr>
            <p:cNvSpPr/>
            <p:nvPr/>
          </p:nvSpPr>
          <p:spPr>
            <a:xfrm>
              <a:off x="7072803" y="958895"/>
              <a:ext cx="1788849" cy="7386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1424" tIns="19050" rIns="35560" bIns="19050" numCol="1" spcCol="1270" anchor="ctr" anchorCtr="0">
              <a:noAutofit/>
            </a:bodyPr>
            <a:lstStyle/>
            <a:p>
              <a:pPr algn="r" defTabSz="2222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900" b="1" dirty="0"/>
                <a:t>Cyclotron</a:t>
              </a:r>
              <a:endParaRPr lang="en-US" sz="1400" b="1" dirty="0"/>
            </a:p>
          </p:txBody>
        </p:sp>
        <p:sp>
          <p:nvSpPr>
            <p:cNvPr id="46" name="Oval 71">
              <a:extLst>
                <a:ext uri="{FF2B5EF4-FFF2-40B4-BE49-F238E27FC236}">
                  <a16:creationId xmlns:a16="http://schemas.microsoft.com/office/drawing/2014/main" id="{5BB94F9E-7B7B-43EF-93AF-86344BC86EBF}"/>
                </a:ext>
              </a:extLst>
            </p:cNvPr>
            <p:cNvSpPr/>
            <p:nvPr/>
          </p:nvSpPr>
          <p:spPr>
            <a:xfrm>
              <a:off x="6900699" y="958896"/>
              <a:ext cx="723840" cy="720000"/>
            </a:xfrm>
            <a:prstGeom prst="ellipse">
              <a:avLst/>
            </a:prstGeom>
            <a:blipFill rotWithShape="1">
              <a:blip r:embed="rId9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7" name="Gruppo 11">
            <a:extLst>
              <a:ext uri="{FF2B5EF4-FFF2-40B4-BE49-F238E27FC236}">
                <a16:creationId xmlns:a16="http://schemas.microsoft.com/office/drawing/2014/main" id="{9DBB26D4-B795-46C2-A6DB-CE2353E66E24}"/>
              </a:ext>
            </a:extLst>
          </p:cNvPr>
          <p:cNvGrpSpPr/>
          <p:nvPr/>
        </p:nvGrpSpPr>
        <p:grpSpPr>
          <a:xfrm>
            <a:off x="10002777" y="1104136"/>
            <a:ext cx="1421019" cy="431628"/>
            <a:chOff x="6901431" y="2205659"/>
            <a:chExt cx="2136012" cy="738622"/>
          </a:xfrm>
        </p:grpSpPr>
        <p:sp>
          <p:nvSpPr>
            <p:cNvPr id="48" name="Pentagon 62">
              <a:extLst>
                <a:ext uri="{FF2B5EF4-FFF2-40B4-BE49-F238E27FC236}">
                  <a16:creationId xmlns:a16="http://schemas.microsoft.com/office/drawing/2014/main" id="{B06111B9-72A2-401B-AB53-6D548BC3014A}"/>
                </a:ext>
              </a:extLst>
            </p:cNvPr>
            <p:cNvSpPr/>
            <p:nvPr/>
          </p:nvSpPr>
          <p:spPr>
            <a:xfrm rot="10800000">
              <a:off x="7237443" y="2224281"/>
              <a:ext cx="1800000" cy="720000"/>
            </a:xfrm>
            <a:prstGeom prst="homePlat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Pentagon 4">
              <a:extLst>
                <a:ext uri="{FF2B5EF4-FFF2-40B4-BE49-F238E27FC236}">
                  <a16:creationId xmlns:a16="http://schemas.microsoft.com/office/drawing/2014/main" id="{706720B4-C581-416A-A6EB-1663B77F3662}"/>
                </a:ext>
              </a:extLst>
            </p:cNvPr>
            <p:cNvSpPr/>
            <p:nvPr/>
          </p:nvSpPr>
          <p:spPr>
            <a:xfrm>
              <a:off x="6941031" y="2205659"/>
              <a:ext cx="1994140" cy="7386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1424" tIns="19050" rIns="35560" bIns="19050" numCol="1" spcCol="1270" anchor="ctr" anchorCtr="0">
              <a:noAutofit/>
            </a:bodyPr>
            <a:lstStyle/>
            <a:p>
              <a:pPr algn="r" defTabSz="2222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900" b="1" dirty="0"/>
                <a:t>ISOL </a:t>
              </a:r>
              <a:r>
                <a:rPr lang="en-US" sz="1050" b="1" dirty="0"/>
                <a:t>RIBs+ Post-Acc.</a:t>
              </a:r>
              <a:endParaRPr lang="en-US" sz="1400" b="1" dirty="0"/>
            </a:p>
          </p:txBody>
        </p:sp>
        <p:sp>
          <p:nvSpPr>
            <p:cNvPr id="50" name="Oval 57">
              <a:extLst>
                <a:ext uri="{FF2B5EF4-FFF2-40B4-BE49-F238E27FC236}">
                  <a16:creationId xmlns:a16="http://schemas.microsoft.com/office/drawing/2014/main" id="{2D9B0C36-A971-4286-BBB7-DC59A8DB071B}"/>
                </a:ext>
              </a:extLst>
            </p:cNvPr>
            <p:cNvSpPr/>
            <p:nvPr/>
          </p:nvSpPr>
          <p:spPr>
            <a:xfrm>
              <a:off x="6901431" y="2221905"/>
              <a:ext cx="722376" cy="720000"/>
            </a:xfrm>
            <a:prstGeom prst="ellipse">
              <a:avLst/>
            </a:prstGeom>
            <a:blipFill rotWithShape="1">
              <a:blip r:embed="rId10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1" name="Gruppo 15">
            <a:extLst>
              <a:ext uri="{FF2B5EF4-FFF2-40B4-BE49-F238E27FC236}">
                <a16:creationId xmlns:a16="http://schemas.microsoft.com/office/drawing/2014/main" id="{28FDA307-D1AB-47B3-A273-8D03395DFFB9}"/>
              </a:ext>
            </a:extLst>
          </p:cNvPr>
          <p:cNvGrpSpPr/>
          <p:nvPr/>
        </p:nvGrpSpPr>
        <p:grpSpPr>
          <a:xfrm>
            <a:off x="9897266" y="2200122"/>
            <a:ext cx="1540468" cy="450240"/>
            <a:chOff x="6761650" y="4790490"/>
            <a:chExt cx="2275792" cy="770473"/>
          </a:xfrm>
        </p:grpSpPr>
        <p:sp>
          <p:nvSpPr>
            <p:cNvPr id="52" name="Pentagon 52">
              <a:extLst>
                <a:ext uri="{FF2B5EF4-FFF2-40B4-BE49-F238E27FC236}">
                  <a16:creationId xmlns:a16="http://schemas.microsoft.com/office/drawing/2014/main" id="{84227D45-A126-4072-AA02-6D74085B8855}"/>
                </a:ext>
              </a:extLst>
            </p:cNvPr>
            <p:cNvSpPr/>
            <p:nvPr/>
          </p:nvSpPr>
          <p:spPr>
            <a:xfrm rot="10800000">
              <a:off x="7237441" y="4840962"/>
              <a:ext cx="1800001" cy="720001"/>
            </a:xfrm>
            <a:prstGeom prst="homePlat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Pentagon 4">
              <a:extLst>
                <a:ext uri="{FF2B5EF4-FFF2-40B4-BE49-F238E27FC236}">
                  <a16:creationId xmlns:a16="http://schemas.microsoft.com/office/drawing/2014/main" id="{6797B29F-2BB6-49A2-9C94-B13172975374}"/>
                </a:ext>
              </a:extLst>
            </p:cNvPr>
            <p:cNvSpPr/>
            <p:nvPr/>
          </p:nvSpPr>
          <p:spPr>
            <a:xfrm>
              <a:off x="6761650" y="4790490"/>
              <a:ext cx="2095790" cy="720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1424" tIns="19050" rIns="35560" bIns="19050" numCol="1" spcCol="1270" anchor="ctr" anchorCtr="0">
              <a:noAutofit/>
            </a:bodyPr>
            <a:lstStyle/>
            <a:p>
              <a:pPr algn="r" defTabSz="2222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900" b="1" dirty="0"/>
                <a:t>Nuclear Applications</a:t>
              </a:r>
            </a:p>
          </p:txBody>
        </p:sp>
        <p:sp>
          <p:nvSpPr>
            <p:cNvPr id="54" name="Oval 74">
              <a:extLst>
                <a:ext uri="{FF2B5EF4-FFF2-40B4-BE49-F238E27FC236}">
                  <a16:creationId xmlns:a16="http://schemas.microsoft.com/office/drawing/2014/main" id="{D98E7DD2-CB2D-4524-BCB2-EAB55DD3400A}"/>
                </a:ext>
              </a:extLst>
            </p:cNvPr>
            <p:cNvSpPr/>
            <p:nvPr/>
          </p:nvSpPr>
          <p:spPr>
            <a:xfrm>
              <a:off x="6902619" y="4831650"/>
              <a:ext cx="720000" cy="720000"/>
            </a:xfrm>
            <a:prstGeom prst="ellipse">
              <a:avLst/>
            </a:prstGeom>
            <a:blipFill rotWithShape="1">
              <a:blip r:embed="rId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5" name="Gruppo 14">
            <a:extLst>
              <a:ext uri="{FF2B5EF4-FFF2-40B4-BE49-F238E27FC236}">
                <a16:creationId xmlns:a16="http://schemas.microsoft.com/office/drawing/2014/main" id="{501B965C-26D1-4AB1-A260-9C015E2482FE}"/>
              </a:ext>
            </a:extLst>
          </p:cNvPr>
          <p:cNvGrpSpPr/>
          <p:nvPr/>
        </p:nvGrpSpPr>
        <p:grpSpPr>
          <a:xfrm>
            <a:off x="9986384" y="1652129"/>
            <a:ext cx="1451350" cy="431629"/>
            <a:chOff x="6893308" y="3399398"/>
            <a:chExt cx="2144135" cy="738624"/>
          </a:xfrm>
        </p:grpSpPr>
        <p:sp>
          <p:nvSpPr>
            <p:cNvPr id="56" name="Pentagon 67">
              <a:extLst>
                <a:ext uri="{FF2B5EF4-FFF2-40B4-BE49-F238E27FC236}">
                  <a16:creationId xmlns:a16="http://schemas.microsoft.com/office/drawing/2014/main" id="{758C0408-2F68-431F-8B06-BCC999EEB030}"/>
                </a:ext>
              </a:extLst>
            </p:cNvPr>
            <p:cNvSpPr/>
            <p:nvPr/>
          </p:nvSpPr>
          <p:spPr>
            <a:xfrm rot="10800000">
              <a:off x="7237443" y="3418022"/>
              <a:ext cx="1800000" cy="720000"/>
            </a:xfrm>
            <a:prstGeom prst="homePlat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Pentagon 4">
              <a:extLst>
                <a:ext uri="{FF2B5EF4-FFF2-40B4-BE49-F238E27FC236}">
                  <a16:creationId xmlns:a16="http://schemas.microsoft.com/office/drawing/2014/main" id="{E2F2A76F-AE2D-4C33-82F9-A41B846FB434}"/>
                </a:ext>
              </a:extLst>
            </p:cNvPr>
            <p:cNvSpPr/>
            <p:nvPr/>
          </p:nvSpPr>
          <p:spPr>
            <a:xfrm>
              <a:off x="7086615" y="3399400"/>
              <a:ext cx="1848557" cy="7386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1424" tIns="19050" rIns="35560" bIns="19050" numCol="1" spcCol="1270" anchor="ctr" anchorCtr="0">
              <a:noAutofit/>
            </a:bodyPr>
            <a:lstStyle/>
            <a:p>
              <a:pPr algn="r" defTabSz="2222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900" b="1" dirty="0"/>
                <a:t>Nuclear Medicine</a:t>
              </a:r>
            </a:p>
          </p:txBody>
        </p:sp>
        <p:sp>
          <p:nvSpPr>
            <p:cNvPr id="58" name="Oval 54">
              <a:extLst>
                <a:ext uri="{FF2B5EF4-FFF2-40B4-BE49-F238E27FC236}">
                  <a16:creationId xmlns:a16="http://schemas.microsoft.com/office/drawing/2014/main" id="{7D181859-DE7E-42DA-A009-0096C87B23EF}"/>
                </a:ext>
              </a:extLst>
            </p:cNvPr>
            <p:cNvSpPr/>
            <p:nvPr/>
          </p:nvSpPr>
          <p:spPr>
            <a:xfrm>
              <a:off x="6893308" y="3399398"/>
              <a:ext cx="738622" cy="720000"/>
            </a:xfrm>
            <a:prstGeom prst="ellipse">
              <a:avLst/>
            </a:prstGeom>
            <a:blipFill rotWithShape="1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sellaDiTesto 3">
            <a:extLst>
              <a:ext uri="{FF2B5EF4-FFF2-40B4-BE49-F238E27FC236}">
                <a16:creationId xmlns:a16="http://schemas.microsoft.com/office/drawing/2014/main" id="{2EC1F207-2C8E-4BD9-9502-4496F9C39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/>
            <a:r>
              <a:rPr lang="en-GB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Current status of the ALPI Upgrade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126B7F6-0003-4163-86AE-FC8C268DD7A3}"/>
              </a:ext>
            </a:extLst>
          </p:cNvPr>
          <p:cNvSpPr txBox="1"/>
          <p:nvPr/>
        </p:nvSpPr>
        <p:spPr>
          <a:xfrm>
            <a:off x="270925" y="709597"/>
            <a:ext cx="5980788" cy="3752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Sputtering and measurement vacuum systems for QWR production were refurbished and modified;</a:t>
            </a: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QWR sputtering technology was updated for production of Nb/Cu high-β QWR cavities;</a:t>
            </a: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Nb/Cu QWR cavities were produced;</a:t>
            </a: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Nb/Cu QWR cavities are ready for use;</a:t>
            </a: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performance of the produced QWR:</a:t>
            </a: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2" name="Picture 2" descr="https://sun9-45.userapi.com/c858032/v858032200/95754/sdYv3VyQpoM.jpg">
            <a:extLst>
              <a:ext uri="{FF2B5EF4-FFF2-40B4-BE49-F238E27FC236}">
                <a16:creationId xmlns:a16="http://schemas.microsoft.com/office/drawing/2014/main" id="{BB407CDB-54A4-4492-8153-E45D23972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6" b="6914"/>
          <a:stretch>
            <a:fillRect/>
          </a:stretch>
        </p:blipFill>
        <p:spPr bwMode="auto">
          <a:xfrm>
            <a:off x="6473879" y="579018"/>
            <a:ext cx="5447196" cy="5740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E346A9-118A-4B1D-9AD8-064C9F02B419}"/>
              </a:ext>
            </a:extLst>
          </p:cNvPr>
          <p:cNvSpPr txBox="1"/>
          <p:nvPr/>
        </p:nvSpPr>
        <p:spPr>
          <a:xfrm>
            <a:off x="648804" y="4468571"/>
            <a:ext cx="5447196" cy="4376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Q[0] = 2,07E+9; Q[7W] = 4,2E+8 E[</a:t>
            </a:r>
            <a:r>
              <a:rPr lang="en-GB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</a:t>
            </a:r>
            <a:r>
              <a:rPr lang="en-GB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6,6 MV/m)</a:t>
            </a:r>
          </a:p>
        </p:txBody>
      </p:sp>
      <p:sp>
        <p:nvSpPr>
          <p:cNvPr id="14" name="Segnaposto numero diapositiva 10">
            <a:extLst>
              <a:ext uri="{FF2B5EF4-FFF2-40B4-BE49-F238E27FC236}">
                <a16:creationId xmlns:a16="http://schemas.microsoft.com/office/drawing/2014/main" id="{D1840485-238C-4517-8BE2-C070E84A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E6CE4194-E835-4BDF-8166-319B67A78477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20</a:t>
            </a:fld>
            <a:endParaRPr lang="en-GB" altLang="uk-UA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Segnaposto numero diapositiva 3">
            <a:extLst>
              <a:ext uri="{FF2B5EF4-FFF2-40B4-BE49-F238E27FC236}">
                <a16:creationId xmlns:a16="http://schemas.microsoft.com/office/drawing/2014/main" id="{376C7C80-32CD-467A-A8AE-C611FC6EE817}"/>
              </a:ext>
            </a:extLst>
          </p:cNvPr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9pPr>
          </a:lstStyle>
          <a:p>
            <a:fld id="{7AE05FF4-C72A-406D-95E9-5F5C681D77E9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20</a:t>
            </a:fld>
            <a:endParaRPr lang="en-GB" altLang="uk-UA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D9354949-4D2A-43B4-A08D-D39E432B5716}"/>
              </a:ext>
            </a:extLst>
          </p:cNvPr>
          <p:cNvSpPr/>
          <p:nvPr/>
        </p:nvSpPr>
        <p:spPr>
          <a:xfrm>
            <a:off x="1" y="6436737"/>
            <a:ext cx="12192000" cy="431627"/>
          </a:xfrm>
          <a:prstGeom prst="rect">
            <a:avLst/>
          </a:prstGeom>
          <a:solidFill>
            <a:srgbClr val="07314F"/>
          </a:solidFill>
          <a:ln>
            <a:solidFill>
              <a:srgbClr val="002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Segnaposto numero diapositiva 5">
            <a:extLst>
              <a:ext uri="{FF2B5EF4-FFF2-40B4-BE49-F238E27FC236}">
                <a16:creationId xmlns:a16="http://schemas.microsoft.com/office/drawing/2014/main" id="{F5EABA91-6EE6-425A-A205-54ACA8A79845}"/>
              </a:ext>
            </a:extLst>
          </p:cNvPr>
          <p:cNvSpPr txBox="1">
            <a:spLocks/>
          </p:cNvSpPr>
          <p:nvPr/>
        </p:nvSpPr>
        <p:spPr bwMode="auto">
          <a:xfrm>
            <a:off x="10090175" y="6492874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9pPr>
          </a:lstStyle>
          <a:p>
            <a:fld id="{BAE0B8D5-4B78-4AF7-86DF-D3D09FE6FC2E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20</a:t>
            </a:fld>
            <a:endParaRPr lang="en-GB" altLang="uk-UA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" name="Immagine 11">
            <a:extLst>
              <a:ext uri="{FF2B5EF4-FFF2-40B4-BE49-F238E27FC236}">
                <a16:creationId xmlns:a16="http://schemas.microsoft.com/office/drawing/2014/main" id="{F684CF02-F08B-4648-9D39-2C38406D2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9" y="6443274"/>
            <a:ext cx="863124" cy="436950"/>
          </a:xfrm>
          <a:prstGeom prst="rect">
            <a:avLst/>
          </a:prstGeom>
        </p:spPr>
      </p:pic>
      <p:pic>
        <p:nvPicPr>
          <p:cNvPr id="19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B9C30F8-5F84-4EFB-B601-76AEF88D8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" y="6407909"/>
            <a:ext cx="759391" cy="436403"/>
          </a:xfrm>
          <a:prstGeom prst="rect">
            <a:avLst/>
          </a:prstGeom>
        </p:spPr>
      </p:pic>
      <p:sp>
        <p:nvSpPr>
          <p:cNvPr id="20" name="Нижний колонтитул 4">
            <a:extLst>
              <a:ext uri="{FF2B5EF4-FFF2-40B4-BE49-F238E27FC236}">
                <a16:creationId xmlns:a16="http://schemas.microsoft.com/office/drawing/2014/main" id="{EA9F071D-495C-453B-A889-E1D268E0EB77}"/>
              </a:ext>
            </a:extLst>
          </p:cNvPr>
          <p:cNvSpPr txBox="1">
            <a:spLocks/>
          </p:cNvSpPr>
          <p:nvPr/>
        </p:nvSpPr>
        <p:spPr>
          <a:xfrm>
            <a:off x="2722619" y="6479186"/>
            <a:ext cx="7230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Oswa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TFSRF-2021 15-18 March</a:t>
            </a:r>
            <a:r>
              <a:rPr lang="en-GB" dirty="0">
                <a:solidFill>
                  <a:srgbClr val="E7E6E6"/>
                </a:solidFill>
              </a:rPr>
              <a:t>                                     	</a:t>
            </a:r>
            <a:r>
              <a:rPr lang="en-GB" u="sng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Andrii.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Tsymbaliuk</a:t>
            </a:r>
            <a:r>
              <a:rPr lang="it-IT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lnl.infn.it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rgbClr val="002060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DC8E708-6DC1-4F89-B509-6A859906E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altLang="uk-UA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attention!</a:t>
            </a:r>
          </a:p>
        </p:txBody>
      </p:sp>
      <p:pic>
        <p:nvPicPr>
          <p:cNvPr id="5" name="Рисунок 4" descr="Зображення, що містить надворі, небо, особа, стоячий&#10;&#10;Автоматично згенерований опис">
            <a:extLst>
              <a:ext uri="{FF2B5EF4-FFF2-40B4-BE49-F238E27FC236}">
                <a16:creationId xmlns:a16="http://schemas.microsoft.com/office/drawing/2014/main" id="{8522D3E2-DFB9-4237-B259-B66F86D2F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60" y="821662"/>
            <a:ext cx="7633251" cy="4287813"/>
          </a:xfrm>
          <a:prstGeom prst="rect">
            <a:avLst/>
          </a:prstGeom>
        </p:spPr>
      </p:pic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3EB7A7DD-5BD5-4199-94AE-95C34452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E6CE4194-E835-4BDF-8166-319B67A78477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21</a:t>
            </a:fld>
            <a:endParaRPr lang="en-GB" altLang="uk-UA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DAA9A25C-D051-4914-B427-5FEE08D84E3A}"/>
              </a:ext>
            </a:extLst>
          </p:cNvPr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9pPr>
          </a:lstStyle>
          <a:p>
            <a:fld id="{7AE05FF4-C72A-406D-95E9-5F5C681D77E9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21</a:t>
            </a:fld>
            <a:endParaRPr lang="en-GB" altLang="uk-UA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B860E2C8-6F33-44EA-9B09-AD98D9922041}"/>
              </a:ext>
            </a:extLst>
          </p:cNvPr>
          <p:cNvSpPr/>
          <p:nvPr/>
        </p:nvSpPr>
        <p:spPr>
          <a:xfrm>
            <a:off x="1" y="6436737"/>
            <a:ext cx="12192000" cy="431627"/>
          </a:xfrm>
          <a:prstGeom prst="rect">
            <a:avLst/>
          </a:prstGeom>
          <a:solidFill>
            <a:srgbClr val="07314F"/>
          </a:solidFill>
          <a:ln>
            <a:solidFill>
              <a:srgbClr val="002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2F22FC50-90AF-4A29-ABEA-6B9E5BB21E2A}"/>
              </a:ext>
            </a:extLst>
          </p:cNvPr>
          <p:cNvSpPr txBox="1">
            <a:spLocks/>
          </p:cNvSpPr>
          <p:nvPr/>
        </p:nvSpPr>
        <p:spPr bwMode="auto">
          <a:xfrm>
            <a:off x="10090175" y="6492874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9pPr>
          </a:lstStyle>
          <a:p>
            <a:fld id="{BAE0B8D5-4B78-4AF7-86DF-D3D09FE6FC2E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21</a:t>
            </a:fld>
            <a:endParaRPr lang="en-GB" altLang="uk-UA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" name="Immagine 11">
            <a:extLst>
              <a:ext uri="{FF2B5EF4-FFF2-40B4-BE49-F238E27FC236}">
                <a16:creationId xmlns:a16="http://schemas.microsoft.com/office/drawing/2014/main" id="{746D831A-B68E-4C7D-AA6A-CBC1B6EA6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9" y="6443274"/>
            <a:ext cx="863124" cy="436950"/>
          </a:xfrm>
          <a:prstGeom prst="rect">
            <a:avLst/>
          </a:prstGeom>
        </p:spPr>
      </p:pic>
      <p:pic>
        <p:nvPicPr>
          <p:cNvPr id="16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92FB7FB-205B-4F2A-82D1-B3CD9057E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" y="6407909"/>
            <a:ext cx="759391" cy="436403"/>
          </a:xfrm>
          <a:prstGeom prst="rect">
            <a:avLst/>
          </a:prstGeom>
        </p:spPr>
      </p:pic>
      <p:sp>
        <p:nvSpPr>
          <p:cNvPr id="17" name="Нижний колонтитул 4">
            <a:extLst>
              <a:ext uri="{FF2B5EF4-FFF2-40B4-BE49-F238E27FC236}">
                <a16:creationId xmlns:a16="http://schemas.microsoft.com/office/drawing/2014/main" id="{EA818842-3E22-403C-AF12-4D494A9E213D}"/>
              </a:ext>
            </a:extLst>
          </p:cNvPr>
          <p:cNvSpPr txBox="1">
            <a:spLocks/>
          </p:cNvSpPr>
          <p:nvPr/>
        </p:nvSpPr>
        <p:spPr>
          <a:xfrm>
            <a:off x="2722619" y="6479186"/>
            <a:ext cx="7230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Oswa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TFSRF-2021 15-18 March</a:t>
            </a:r>
            <a:r>
              <a:rPr lang="en-GB" dirty="0">
                <a:solidFill>
                  <a:srgbClr val="E7E6E6"/>
                </a:solidFill>
              </a:rPr>
              <a:t>                                     	</a:t>
            </a:r>
            <a:r>
              <a:rPr lang="en-GB" u="sng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Andrii.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Tsymbaliuk</a:t>
            </a:r>
            <a:r>
              <a:rPr lang="it-IT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lnl.infn.it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CasellaDiTesto 1">
            <a:extLst>
              <a:ext uri="{FF2B5EF4-FFF2-40B4-BE49-F238E27FC236}">
                <a16:creationId xmlns:a16="http://schemas.microsoft.com/office/drawing/2014/main" id="{39888D34-95B0-41CF-8870-FAA2F5725821}"/>
              </a:ext>
            </a:extLst>
          </p:cNvPr>
          <p:cNvSpPr txBox="1"/>
          <p:nvPr/>
        </p:nvSpPr>
        <p:spPr>
          <a:xfrm>
            <a:off x="81263" y="1615937"/>
            <a:ext cx="4180436" cy="1525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thanks to my research team: Giorgio Keppel, Enrico </a:t>
            </a:r>
            <a:r>
              <a:rPr lang="en-GB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Munaron</a:t>
            </a:r>
            <a:r>
              <a:rPr lang="en-GB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Damiano </a:t>
            </a:r>
            <a:r>
              <a:rPr lang="en-GB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Bortolato</a:t>
            </a:r>
            <a:r>
              <a:rPr lang="en-GB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Fabrizio </a:t>
            </a:r>
            <a:r>
              <a:rPr lang="en-GB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Stivanello</a:t>
            </a:r>
            <a:r>
              <a:rPr lang="en-GB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Eduard </a:t>
            </a:r>
            <a:r>
              <a:rPr lang="en-GB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Chyhyrynets</a:t>
            </a:r>
            <a:r>
              <a:rPr lang="en-GB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Cristian Pira.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sellaDiTesto 4">
            <a:extLst>
              <a:ext uri="{FF2B5EF4-FFF2-40B4-BE49-F238E27FC236}">
                <a16:creationId xmlns:a16="http://schemas.microsoft.com/office/drawing/2014/main" id="{059E5CC5-FDE0-4390-92B8-F705993F1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/>
            <a:r>
              <a:rPr lang="en-GB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Project of ALPI upgrade for SPES facility</a:t>
            </a:r>
          </a:p>
        </p:txBody>
      </p:sp>
      <p:sp>
        <p:nvSpPr>
          <p:cNvPr id="11267" name="Segnaposto numero diapositiva 5">
            <a:extLst>
              <a:ext uri="{FF2B5EF4-FFF2-40B4-BE49-F238E27FC236}">
                <a16:creationId xmlns:a16="http://schemas.microsoft.com/office/drawing/2014/main" id="{862B2EBF-1290-41B4-987C-F5865017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442CC17C-8B9F-4F7C-904B-B5C4A74356BF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3</a:t>
            </a:fld>
            <a:endParaRPr lang="en-GB" altLang="uk-UA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68" name="Immagine 16">
            <a:extLst>
              <a:ext uri="{FF2B5EF4-FFF2-40B4-BE49-F238E27FC236}">
                <a16:creationId xmlns:a16="http://schemas.microsoft.com/office/drawing/2014/main" id="{310D0B1A-D2D9-4A07-9EB0-750745021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3" y="755651"/>
            <a:ext cx="10585174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tangolo arrotondato 17">
            <a:extLst>
              <a:ext uri="{FF2B5EF4-FFF2-40B4-BE49-F238E27FC236}">
                <a16:creationId xmlns:a16="http://schemas.microsoft.com/office/drawing/2014/main" id="{6CBD56EF-19DD-4B47-8938-294A377CF845}"/>
              </a:ext>
            </a:extLst>
          </p:cNvPr>
          <p:cNvSpPr/>
          <p:nvPr/>
        </p:nvSpPr>
        <p:spPr>
          <a:xfrm>
            <a:off x="6020491" y="4122738"/>
            <a:ext cx="1098936" cy="647700"/>
          </a:xfrm>
          <a:prstGeom prst="roundRect">
            <a:avLst/>
          </a:prstGeom>
          <a:solidFill>
            <a:schemeClr val="bg1">
              <a:lumMod val="50000"/>
              <a:alpha val="1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9" name="Oval 2">
            <a:extLst>
              <a:ext uri="{FF2B5EF4-FFF2-40B4-BE49-F238E27FC236}">
                <a16:creationId xmlns:a16="http://schemas.microsoft.com/office/drawing/2014/main" id="{879D55E6-06C3-4223-8CAB-4336F35E074C}"/>
              </a:ext>
            </a:extLst>
          </p:cNvPr>
          <p:cNvSpPr/>
          <p:nvPr/>
        </p:nvSpPr>
        <p:spPr>
          <a:xfrm>
            <a:off x="6253618" y="4305300"/>
            <a:ext cx="318507" cy="2873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205A7BB9-6FC3-4147-AD1D-0596A1B40ADD}"/>
              </a:ext>
            </a:extLst>
          </p:cNvPr>
          <p:cNvSpPr/>
          <p:nvPr/>
        </p:nvSpPr>
        <p:spPr>
          <a:xfrm>
            <a:off x="6613980" y="4316414"/>
            <a:ext cx="318505" cy="2873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ttangolo arrotondato 7">
            <a:extLst>
              <a:ext uri="{FF2B5EF4-FFF2-40B4-BE49-F238E27FC236}">
                <a16:creationId xmlns:a16="http://schemas.microsoft.com/office/drawing/2014/main" id="{722BFCAA-3A33-47E4-9E8B-834C31174720}"/>
              </a:ext>
            </a:extLst>
          </p:cNvPr>
          <p:cNvSpPr/>
          <p:nvPr/>
        </p:nvSpPr>
        <p:spPr>
          <a:xfrm>
            <a:off x="6468166" y="1603375"/>
            <a:ext cx="1098936" cy="647700"/>
          </a:xfrm>
          <a:prstGeom prst="roundRect">
            <a:avLst/>
          </a:prstGeom>
          <a:solidFill>
            <a:schemeClr val="bg1">
              <a:lumMod val="50000"/>
              <a:alpha val="1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2" name="Oval 10">
            <a:extLst>
              <a:ext uri="{FF2B5EF4-FFF2-40B4-BE49-F238E27FC236}">
                <a16:creationId xmlns:a16="http://schemas.microsoft.com/office/drawing/2014/main" id="{E222FEF0-B246-4E51-8297-BC2114C43836}"/>
              </a:ext>
            </a:extLst>
          </p:cNvPr>
          <p:cNvSpPr/>
          <p:nvPr/>
        </p:nvSpPr>
        <p:spPr>
          <a:xfrm>
            <a:off x="6701119" y="1784351"/>
            <a:ext cx="320368" cy="2889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12">
            <a:extLst>
              <a:ext uri="{FF2B5EF4-FFF2-40B4-BE49-F238E27FC236}">
                <a16:creationId xmlns:a16="http://schemas.microsoft.com/office/drawing/2014/main" id="{FB4BA3DE-6532-4BA7-96BE-4919A2FC17EF}"/>
              </a:ext>
            </a:extLst>
          </p:cNvPr>
          <p:cNvSpPr/>
          <p:nvPr/>
        </p:nvSpPr>
        <p:spPr>
          <a:xfrm>
            <a:off x="7061655" y="1795464"/>
            <a:ext cx="318505" cy="2889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5" name="TextBox 3">
            <a:extLst>
              <a:ext uri="{FF2B5EF4-FFF2-40B4-BE49-F238E27FC236}">
                <a16:creationId xmlns:a16="http://schemas.microsoft.com/office/drawing/2014/main" id="{BAA7F305-87E9-4EAB-90EF-EC28872BB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0654" y="893763"/>
            <a:ext cx="1704281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/>
            <a:r>
              <a:rPr lang="it-IT" altLang="uk-UA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8 cavities</a:t>
            </a:r>
            <a:endParaRPr lang="en-US" altLang="uk-UA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6" name="TextBox 18">
            <a:extLst>
              <a:ext uri="{FF2B5EF4-FFF2-40B4-BE49-F238E27FC236}">
                <a16:creationId xmlns:a16="http://schemas.microsoft.com/office/drawing/2014/main" id="{A88F3EB9-8CA6-4BDA-9A2B-CE228F1A8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0169" y="4803775"/>
            <a:ext cx="1966909" cy="5857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/>
            <a:r>
              <a:rPr lang="it-IT" altLang="uk-UA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Re-positioned  low </a:t>
            </a:r>
            <a:r>
              <a:rPr lang="el-GR" altLang="uk-UA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it-IT" altLang="uk-UA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cavities</a:t>
            </a:r>
            <a:endParaRPr lang="en-US" altLang="uk-UA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7" name="CasellaDiTesto 1">
            <a:extLst>
              <a:ext uri="{FF2B5EF4-FFF2-40B4-BE49-F238E27FC236}">
                <a16:creationId xmlns:a16="http://schemas.microsoft.com/office/drawing/2014/main" id="{0047ED7B-3C90-4AEF-830B-B8758EA2D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13" y="5964236"/>
            <a:ext cx="6692645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/>
            <a:r>
              <a:rPr lang="it-IT" alt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Upgrade advantages: higher energy (+2 cryostats, 8 cavities), higher transmission, increased reliability.</a:t>
            </a: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D34A8A83-74B2-4EC5-9334-7E73633ABD0C}"/>
              </a:ext>
            </a:extLst>
          </p:cNvPr>
          <p:cNvSpPr/>
          <p:nvPr/>
        </p:nvSpPr>
        <p:spPr>
          <a:xfrm>
            <a:off x="1" y="6436737"/>
            <a:ext cx="12192000" cy="431627"/>
          </a:xfrm>
          <a:prstGeom prst="rect">
            <a:avLst/>
          </a:prstGeom>
          <a:solidFill>
            <a:srgbClr val="07314F"/>
          </a:solidFill>
          <a:ln>
            <a:solidFill>
              <a:srgbClr val="002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Segnaposto numero diapositiva 5">
            <a:extLst>
              <a:ext uri="{FF2B5EF4-FFF2-40B4-BE49-F238E27FC236}">
                <a16:creationId xmlns:a16="http://schemas.microsoft.com/office/drawing/2014/main" id="{D774EDB9-834A-4C62-B5BA-C5C66C36BA8E}"/>
              </a:ext>
            </a:extLst>
          </p:cNvPr>
          <p:cNvSpPr txBox="1">
            <a:spLocks/>
          </p:cNvSpPr>
          <p:nvPr/>
        </p:nvSpPr>
        <p:spPr bwMode="auto">
          <a:xfrm>
            <a:off x="10090175" y="6492874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9pPr>
          </a:lstStyle>
          <a:p>
            <a:fld id="{BAE0B8D5-4B78-4AF7-86DF-D3D09FE6FC2E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3</a:t>
            </a:fld>
            <a:endParaRPr lang="en-GB" altLang="uk-UA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" name="Immagine 11">
            <a:extLst>
              <a:ext uri="{FF2B5EF4-FFF2-40B4-BE49-F238E27FC236}">
                <a16:creationId xmlns:a16="http://schemas.microsoft.com/office/drawing/2014/main" id="{0095EDC3-FEA7-4751-BDD5-467136B08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9" y="6443274"/>
            <a:ext cx="863124" cy="436950"/>
          </a:xfrm>
          <a:prstGeom prst="rect">
            <a:avLst/>
          </a:prstGeom>
        </p:spPr>
      </p:pic>
      <p:pic>
        <p:nvPicPr>
          <p:cNvPr id="29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1D95E0-6A90-4933-B621-5CF4C9BE8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" y="6407909"/>
            <a:ext cx="759391" cy="436403"/>
          </a:xfrm>
          <a:prstGeom prst="rect">
            <a:avLst/>
          </a:prstGeom>
        </p:spPr>
      </p:pic>
      <p:sp>
        <p:nvSpPr>
          <p:cNvPr id="30" name="Нижний колонтитул 4">
            <a:extLst>
              <a:ext uri="{FF2B5EF4-FFF2-40B4-BE49-F238E27FC236}">
                <a16:creationId xmlns:a16="http://schemas.microsoft.com/office/drawing/2014/main" id="{EF1AF3E6-7A9B-4481-87C0-C17AD726D2E6}"/>
              </a:ext>
            </a:extLst>
          </p:cNvPr>
          <p:cNvSpPr txBox="1">
            <a:spLocks/>
          </p:cNvSpPr>
          <p:nvPr/>
        </p:nvSpPr>
        <p:spPr>
          <a:xfrm>
            <a:off x="2722619" y="6479186"/>
            <a:ext cx="7230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Oswa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TFSRF-2021 15-18 March</a:t>
            </a:r>
            <a:r>
              <a:rPr lang="en-GB" dirty="0">
                <a:solidFill>
                  <a:srgbClr val="E7E6E6"/>
                </a:solidFill>
              </a:rPr>
              <a:t>                                     	</a:t>
            </a:r>
            <a:r>
              <a:rPr lang="en-GB" u="sng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Andrii.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Tsymbaliuk</a:t>
            </a:r>
            <a:r>
              <a:rPr lang="it-IT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lnl.infn.it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260"/>
            <a:ext cx="12192000" cy="47299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Times New Roman"/>
                <a:cs typeface="Times New Roman"/>
              </a:rPr>
              <a:t>Beam Energies with full SPES Upgrade for Piave-Tandem-ALPI</a:t>
            </a:r>
            <a:endParaRPr lang="it-IT" sz="2400" dirty="0">
              <a:latin typeface="Times New Roman"/>
              <a:cs typeface="Times New Roman"/>
            </a:endParaRPr>
          </a:p>
        </p:txBody>
      </p:sp>
      <p:graphicFrame>
        <p:nvGraphicFramePr>
          <p:cNvPr id="8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154121"/>
              </p:ext>
            </p:extLst>
          </p:nvPr>
        </p:nvGraphicFramePr>
        <p:xfrm>
          <a:off x="1192696" y="546653"/>
          <a:ext cx="9988826" cy="549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0">
            <a:extLst>
              <a:ext uri="{FF2B5EF4-FFF2-40B4-BE49-F238E27FC236}">
                <a16:creationId xmlns:a16="http://schemas.microsoft.com/office/drawing/2014/main" id="{5D4A8A87-047F-43D6-8D94-2DC796A35F96}"/>
              </a:ext>
            </a:extLst>
          </p:cNvPr>
          <p:cNvSpPr/>
          <p:nvPr/>
        </p:nvSpPr>
        <p:spPr>
          <a:xfrm>
            <a:off x="1" y="6436737"/>
            <a:ext cx="12192000" cy="431627"/>
          </a:xfrm>
          <a:prstGeom prst="rect">
            <a:avLst/>
          </a:prstGeom>
          <a:solidFill>
            <a:srgbClr val="07314F"/>
          </a:solidFill>
          <a:ln>
            <a:solidFill>
              <a:srgbClr val="002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A6EB35D3-6413-4DEB-BC0F-0F48C436A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090175" y="6492874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BAE0B8D5-4B78-4AF7-86DF-D3D09FE6FC2E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4</a:t>
            </a:fld>
            <a:endParaRPr lang="en-GB" altLang="uk-UA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" name="Immagine 11">
            <a:extLst>
              <a:ext uri="{FF2B5EF4-FFF2-40B4-BE49-F238E27FC236}">
                <a16:creationId xmlns:a16="http://schemas.microsoft.com/office/drawing/2014/main" id="{11FDEC86-D398-4A83-B93D-9E0AFE111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9" y="6443274"/>
            <a:ext cx="863124" cy="436950"/>
          </a:xfrm>
          <a:prstGeom prst="rect">
            <a:avLst/>
          </a:prstGeom>
        </p:spPr>
      </p:pic>
      <p:pic>
        <p:nvPicPr>
          <p:cNvPr id="15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09599CF-6BA7-46AB-97C1-6900D0F96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" y="6407909"/>
            <a:ext cx="759391" cy="436403"/>
          </a:xfrm>
          <a:prstGeom prst="rect">
            <a:avLst/>
          </a:prstGeom>
        </p:spPr>
      </p:pic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id="{F1D0A711-FB51-4677-8F26-DF6868448F67}"/>
              </a:ext>
            </a:extLst>
          </p:cNvPr>
          <p:cNvSpPr txBox="1">
            <a:spLocks/>
          </p:cNvSpPr>
          <p:nvPr/>
        </p:nvSpPr>
        <p:spPr>
          <a:xfrm>
            <a:off x="2722619" y="6479186"/>
            <a:ext cx="7230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Oswa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TFSRF-2021 15-18 March</a:t>
            </a:r>
            <a:r>
              <a:rPr lang="en-GB" dirty="0">
                <a:solidFill>
                  <a:srgbClr val="E7E6E6"/>
                </a:solidFill>
              </a:rPr>
              <a:t>                                     	</a:t>
            </a:r>
            <a:r>
              <a:rPr lang="en-GB" u="sng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Andrii.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Tsymbaliuk</a:t>
            </a:r>
            <a:r>
              <a:rPr lang="it-IT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lnl.infn.it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9777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9F025CD3-7BB1-47E3-8BDD-C9FF030C3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0"/>
            <a:ext cx="12192000" cy="47299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Times New Roman"/>
                <a:cs typeface="Times New Roman"/>
              </a:rPr>
              <a:t>History of the ALPI Upgrade</a:t>
            </a:r>
            <a:endParaRPr lang="it-IT" sz="2400" dirty="0">
              <a:latin typeface="Times New Roman"/>
              <a:cs typeface="Times New Roman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10ECACF-BF12-400B-8F6A-F88B1229D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151" y="553125"/>
            <a:ext cx="9521302" cy="5476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04B2597-E6FC-4C1D-B596-F87717B04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B807D-F0A8-44F3-BC3A-587AE048674C}" type="slidenum">
              <a:rPr lang="en-GB" altLang="uk-UA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GB" altLang="uk-UA" dirty="0">
              <a:solidFill>
                <a:schemeClr val="bg1"/>
              </a:solidFill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FAA8E533-C1DA-47C8-8AEF-9AC3CB629485}"/>
              </a:ext>
            </a:extLst>
          </p:cNvPr>
          <p:cNvSpPr/>
          <p:nvPr/>
        </p:nvSpPr>
        <p:spPr>
          <a:xfrm>
            <a:off x="1" y="6436737"/>
            <a:ext cx="12192000" cy="431627"/>
          </a:xfrm>
          <a:prstGeom prst="rect">
            <a:avLst/>
          </a:prstGeom>
          <a:solidFill>
            <a:srgbClr val="07314F"/>
          </a:solidFill>
          <a:ln>
            <a:solidFill>
              <a:srgbClr val="002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1A9A5E16-3816-4BCC-BF98-49ADBDCD5B2A}"/>
              </a:ext>
            </a:extLst>
          </p:cNvPr>
          <p:cNvSpPr txBox="1">
            <a:spLocks/>
          </p:cNvSpPr>
          <p:nvPr/>
        </p:nvSpPr>
        <p:spPr bwMode="auto">
          <a:xfrm>
            <a:off x="10090175" y="6492874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9pPr>
          </a:lstStyle>
          <a:p>
            <a:fld id="{BAE0B8D5-4B78-4AF7-86DF-D3D09FE6FC2E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5</a:t>
            </a:fld>
            <a:endParaRPr lang="en-GB" altLang="uk-UA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" name="Immagine 11">
            <a:extLst>
              <a:ext uri="{FF2B5EF4-FFF2-40B4-BE49-F238E27FC236}">
                <a16:creationId xmlns:a16="http://schemas.microsoft.com/office/drawing/2014/main" id="{3784ADF7-ED25-44CB-A60D-90F97637A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9" y="6443274"/>
            <a:ext cx="863124" cy="436950"/>
          </a:xfrm>
          <a:prstGeom prst="rect">
            <a:avLst/>
          </a:prstGeom>
        </p:spPr>
      </p:pic>
      <p:pic>
        <p:nvPicPr>
          <p:cNvPr id="15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521496E-8AE5-4CD4-8A6D-C641EBB47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" y="6407909"/>
            <a:ext cx="759391" cy="436403"/>
          </a:xfrm>
          <a:prstGeom prst="rect">
            <a:avLst/>
          </a:prstGeom>
        </p:spPr>
      </p:pic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id="{2AAF7511-6958-4425-8C87-E70A34FFB3F9}"/>
              </a:ext>
            </a:extLst>
          </p:cNvPr>
          <p:cNvSpPr txBox="1">
            <a:spLocks/>
          </p:cNvSpPr>
          <p:nvPr/>
        </p:nvSpPr>
        <p:spPr>
          <a:xfrm>
            <a:off x="2722619" y="6479186"/>
            <a:ext cx="7230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Oswa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TFSRF-2021 15-18 March</a:t>
            </a:r>
            <a:r>
              <a:rPr lang="en-GB" dirty="0">
                <a:solidFill>
                  <a:srgbClr val="E7E6E6"/>
                </a:solidFill>
              </a:rPr>
              <a:t>                                     	</a:t>
            </a:r>
            <a:r>
              <a:rPr lang="en-GB" u="sng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Andrii.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Tsymbaliuk</a:t>
            </a:r>
            <a:r>
              <a:rPr lang="it-IT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lnl.infn.it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153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sellaDiTesto 4">
            <a:extLst>
              <a:ext uri="{FF2B5EF4-FFF2-40B4-BE49-F238E27FC236}">
                <a16:creationId xmlns:a16="http://schemas.microsoft.com/office/drawing/2014/main" id="{1252FAC9-6741-4A2B-BEA2-F8D2121AF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/>
            <a:r>
              <a:rPr lang="en-GB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Cryostat measurement of previously sputtered medium-</a:t>
            </a:r>
            <a:r>
              <a:rPr lang="el-GR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GB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 QWR</a:t>
            </a:r>
          </a:p>
        </p:txBody>
      </p:sp>
      <p:sp>
        <p:nvSpPr>
          <p:cNvPr id="12291" name="Segnaposto numero diapositiva 5">
            <a:extLst>
              <a:ext uri="{FF2B5EF4-FFF2-40B4-BE49-F238E27FC236}">
                <a16:creationId xmlns:a16="http://schemas.microsoft.com/office/drawing/2014/main" id="{088F68B1-88F6-4B05-A983-17221F21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59828757-5F77-4569-8CE6-D6380989789E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6</a:t>
            </a:fld>
            <a:endParaRPr lang="en-GB" altLang="uk-UA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6" name="Grafico 1">
            <a:extLst>
              <a:ext uri="{FF2B5EF4-FFF2-40B4-BE49-F238E27FC236}">
                <a16:creationId xmlns:a16="http://schemas.microsoft.com/office/drawing/2014/main" id="{F788CCBB-C9D5-4DEE-8FF9-9E09DC706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316361"/>
              </p:ext>
            </p:extLst>
          </p:nvPr>
        </p:nvGraphicFramePr>
        <p:xfrm>
          <a:off x="1630018" y="549606"/>
          <a:ext cx="9143999" cy="571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10">
            <a:extLst>
              <a:ext uri="{FF2B5EF4-FFF2-40B4-BE49-F238E27FC236}">
                <a16:creationId xmlns:a16="http://schemas.microsoft.com/office/drawing/2014/main" id="{1E7ECC01-F6C0-49AC-9800-0231799C8A4D}"/>
              </a:ext>
            </a:extLst>
          </p:cNvPr>
          <p:cNvSpPr/>
          <p:nvPr/>
        </p:nvSpPr>
        <p:spPr>
          <a:xfrm>
            <a:off x="1" y="6436737"/>
            <a:ext cx="12192000" cy="431627"/>
          </a:xfrm>
          <a:prstGeom prst="rect">
            <a:avLst/>
          </a:prstGeom>
          <a:solidFill>
            <a:srgbClr val="07314F"/>
          </a:solidFill>
          <a:ln>
            <a:solidFill>
              <a:srgbClr val="002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80717D7A-E474-46CE-9C91-249C45326156}"/>
              </a:ext>
            </a:extLst>
          </p:cNvPr>
          <p:cNvSpPr txBox="1">
            <a:spLocks/>
          </p:cNvSpPr>
          <p:nvPr/>
        </p:nvSpPr>
        <p:spPr bwMode="auto">
          <a:xfrm>
            <a:off x="10090175" y="6492874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9pPr>
          </a:lstStyle>
          <a:p>
            <a:fld id="{BAE0B8D5-4B78-4AF7-86DF-D3D09FE6FC2E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6</a:t>
            </a:fld>
            <a:endParaRPr lang="en-GB" altLang="uk-UA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53E817C-80CB-4CDC-BE85-A1E291BB1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9" y="6443274"/>
            <a:ext cx="863124" cy="436950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F564A8C-6DA5-43BF-B0FB-9928CAECD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" y="6407909"/>
            <a:ext cx="759391" cy="436403"/>
          </a:xfrm>
          <a:prstGeom prst="rect">
            <a:avLst/>
          </a:prstGeom>
        </p:spPr>
      </p:pic>
      <p:sp>
        <p:nvSpPr>
          <p:cNvPr id="14" name="Нижний колонтитул 4">
            <a:extLst>
              <a:ext uri="{FF2B5EF4-FFF2-40B4-BE49-F238E27FC236}">
                <a16:creationId xmlns:a16="http://schemas.microsoft.com/office/drawing/2014/main" id="{B87E503E-E542-4B7E-A8D6-BAE9DE9AB7FA}"/>
              </a:ext>
            </a:extLst>
          </p:cNvPr>
          <p:cNvSpPr txBox="1">
            <a:spLocks/>
          </p:cNvSpPr>
          <p:nvPr/>
        </p:nvSpPr>
        <p:spPr>
          <a:xfrm>
            <a:off x="2722619" y="6479186"/>
            <a:ext cx="7230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Oswa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TFSRF-2021 15-18 March</a:t>
            </a:r>
            <a:r>
              <a:rPr lang="en-GB" dirty="0">
                <a:solidFill>
                  <a:srgbClr val="E7E6E6"/>
                </a:solidFill>
              </a:rPr>
              <a:t>                                     	</a:t>
            </a:r>
            <a:r>
              <a:rPr lang="en-GB" u="sng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Andrii.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Tsymbaliuk</a:t>
            </a:r>
            <a:r>
              <a:rPr lang="it-IT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lnl.infn.it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FEF2D8-CC75-4A2D-A944-B401A36D1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929" y="1751054"/>
            <a:ext cx="8740141" cy="1325562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Sputtering parameters definition</a:t>
            </a:r>
          </a:p>
        </p:txBody>
      </p:sp>
      <p:sp>
        <p:nvSpPr>
          <p:cNvPr id="13315" name="Segnaposto numero diapositiva 3">
            <a:extLst>
              <a:ext uri="{FF2B5EF4-FFF2-40B4-BE49-F238E27FC236}">
                <a16:creationId xmlns:a16="http://schemas.microsoft.com/office/drawing/2014/main" id="{B9447FCB-6682-4939-A25A-ECC7C7388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2DC3370D-C1AE-489B-8BC4-0240E1AC7B88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7</a:t>
            </a:fld>
            <a:endParaRPr lang="en-GB" altLang="uk-UA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27BE92A-D283-4C50-B6DC-4A63C88170FE}"/>
              </a:ext>
            </a:extLst>
          </p:cNvPr>
          <p:cNvSpPr/>
          <p:nvPr/>
        </p:nvSpPr>
        <p:spPr>
          <a:xfrm>
            <a:off x="1" y="6436737"/>
            <a:ext cx="12192000" cy="431627"/>
          </a:xfrm>
          <a:prstGeom prst="rect">
            <a:avLst/>
          </a:prstGeom>
          <a:solidFill>
            <a:srgbClr val="07314F"/>
          </a:solidFill>
          <a:ln>
            <a:solidFill>
              <a:srgbClr val="002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E060ACD6-F325-46A9-A7DD-788AD263B6AD}"/>
              </a:ext>
            </a:extLst>
          </p:cNvPr>
          <p:cNvSpPr txBox="1">
            <a:spLocks/>
          </p:cNvSpPr>
          <p:nvPr/>
        </p:nvSpPr>
        <p:spPr bwMode="auto">
          <a:xfrm>
            <a:off x="10090175" y="6492874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9pPr>
          </a:lstStyle>
          <a:p>
            <a:fld id="{BAE0B8D5-4B78-4AF7-86DF-D3D09FE6FC2E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7</a:t>
            </a:fld>
            <a:endParaRPr lang="en-GB" altLang="uk-UA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Immagine 11">
            <a:extLst>
              <a:ext uri="{FF2B5EF4-FFF2-40B4-BE49-F238E27FC236}">
                <a16:creationId xmlns:a16="http://schemas.microsoft.com/office/drawing/2014/main" id="{B89B2694-7C41-4FFF-B6CE-B640359E2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9" y="6443274"/>
            <a:ext cx="863124" cy="436950"/>
          </a:xfrm>
          <a:prstGeom prst="rect">
            <a:avLst/>
          </a:prstGeom>
        </p:spPr>
      </p:pic>
      <p:pic>
        <p:nvPicPr>
          <p:cNvPr id="12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56DACC-6F85-4407-87E1-42B28CC32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" y="6407909"/>
            <a:ext cx="759391" cy="436403"/>
          </a:xfrm>
          <a:prstGeom prst="rect">
            <a:avLst/>
          </a:prstGeom>
        </p:spPr>
      </p:pic>
      <p:sp>
        <p:nvSpPr>
          <p:cNvPr id="13" name="Нижний колонтитул 4">
            <a:extLst>
              <a:ext uri="{FF2B5EF4-FFF2-40B4-BE49-F238E27FC236}">
                <a16:creationId xmlns:a16="http://schemas.microsoft.com/office/drawing/2014/main" id="{6B936DA9-1799-44EE-9FB2-B0A7459458AC}"/>
              </a:ext>
            </a:extLst>
          </p:cNvPr>
          <p:cNvSpPr txBox="1">
            <a:spLocks/>
          </p:cNvSpPr>
          <p:nvPr/>
        </p:nvSpPr>
        <p:spPr>
          <a:xfrm>
            <a:off x="2722619" y="6479186"/>
            <a:ext cx="7230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Oswa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TFSRF-2021 15-18 March</a:t>
            </a:r>
            <a:r>
              <a:rPr lang="en-GB" dirty="0">
                <a:solidFill>
                  <a:srgbClr val="E7E6E6"/>
                </a:solidFill>
              </a:rPr>
              <a:t>                                     	</a:t>
            </a:r>
            <a:r>
              <a:rPr lang="en-GB" u="sng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Andrii.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Tsymbaliuk</a:t>
            </a:r>
            <a:r>
              <a:rPr lang="it-IT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lnl.infn.it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4">
            <a:extLst>
              <a:ext uri="{FF2B5EF4-FFF2-40B4-BE49-F238E27FC236}">
                <a16:creationId xmlns:a16="http://schemas.microsoft.com/office/drawing/2014/main" id="{B6BBC2B8-4349-41BF-9C1B-17BFC1FF5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/>
            <a:r>
              <a:rPr lang="en-GB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of research activity</a:t>
            </a:r>
          </a:p>
        </p:txBody>
      </p: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FDF0F9AA-0B7A-4DBA-B9B8-F073FBF9D37D}"/>
              </a:ext>
            </a:extLst>
          </p:cNvPr>
          <p:cNvSpPr txBox="1"/>
          <p:nvPr/>
        </p:nvSpPr>
        <p:spPr>
          <a:xfrm>
            <a:off x="81262" y="502156"/>
            <a:ext cx="7951304" cy="27033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Refurbishing</a:t>
            </a:r>
            <a:r>
              <a:rPr lang="en-GB" sz="1600" dirty="0">
                <a:latin typeface="Times New Roman"/>
                <a:cs typeface="Times New Roman"/>
              </a:rPr>
              <a:t> and modification of the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QWR sputtering system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imes New Roman"/>
                <a:cs typeface="Times New Roman"/>
              </a:rPr>
              <a:t>More then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15 tests</a:t>
            </a:r>
            <a:r>
              <a:rPr lang="en-GB" sz="1600" b="1" dirty="0">
                <a:latin typeface="Times New Roman"/>
                <a:cs typeface="Times New Roman"/>
              </a:rPr>
              <a:t> </a:t>
            </a:r>
            <a:r>
              <a:rPr lang="en-GB" sz="1600" dirty="0">
                <a:latin typeface="Times New Roman"/>
                <a:cs typeface="Times New Roman"/>
              </a:rPr>
              <a:t>were done in order to find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best sputtering parameters</a:t>
            </a:r>
            <a:r>
              <a:rPr lang="en-GB" sz="1600" b="1" dirty="0">
                <a:latin typeface="Times New Roman"/>
                <a:cs typeface="Times New Roman"/>
              </a:rPr>
              <a:t> </a:t>
            </a:r>
            <a:r>
              <a:rPr lang="en-GB" sz="1600" dirty="0">
                <a:latin typeface="Times New Roman"/>
                <a:cs typeface="Times New Roman"/>
              </a:rPr>
              <a:t>for QWR deposition process.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Refurbishing</a:t>
            </a:r>
            <a:r>
              <a:rPr lang="en-GB" sz="1600" dirty="0">
                <a:latin typeface="Times New Roman"/>
                <a:cs typeface="Times New Roman"/>
              </a:rPr>
              <a:t> and modification of the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cryostat</a:t>
            </a:r>
            <a:r>
              <a:rPr lang="en-GB" sz="1600" dirty="0">
                <a:latin typeface="Times New Roman"/>
                <a:cs typeface="Times New Roman"/>
              </a:rPr>
              <a:t> for low temperature measurements.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imes New Roman"/>
                <a:cs typeface="Times New Roman"/>
              </a:rPr>
              <a:t>Definition of the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best sputtering parameters</a:t>
            </a:r>
            <a:r>
              <a:rPr lang="en-GB" sz="1600" b="1" dirty="0">
                <a:latin typeface="Times New Roman"/>
                <a:cs typeface="Times New Roman"/>
              </a:rPr>
              <a:t> </a:t>
            </a:r>
            <a:r>
              <a:rPr lang="en-GB" sz="1600" dirty="0">
                <a:latin typeface="Times New Roman"/>
                <a:cs typeface="Times New Roman"/>
              </a:rPr>
              <a:t>with cleaned quartz for the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QWR plates</a:t>
            </a:r>
            <a:r>
              <a:rPr lang="en-GB" sz="1600" b="1" dirty="0">
                <a:latin typeface="Times New Roman"/>
                <a:cs typeface="Times New Roman"/>
              </a:rPr>
              <a:t> </a:t>
            </a:r>
            <a:r>
              <a:rPr lang="en-GB" sz="1600" dirty="0">
                <a:latin typeface="Times New Roman"/>
                <a:cs typeface="Times New Roman"/>
              </a:rPr>
              <a:t>was done.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imes New Roman"/>
                <a:cs typeface="Times New Roman"/>
              </a:rPr>
              <a:t>More then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5 high-</a:t>
            </a:r>
            <a:r>
              <a:rPr lang="el-GR" sz="16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β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QWRs</a:t>
            </a:r>
            <a:r>
              <a:rPr lang="en-GB" sz="1600" dirty="0">
                <a:latin typeface="Times New Roman"/>
                <a:cs typeface="Times New Roman"/>
              </a:rPr>
              <a:t> were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deposited </a:t>
            </a:r>
            <a:r>
              <a:rPr lang="en-GB" sz="1600" dirty="0">
                <a:latin typeface="Times New Roman"/>
                <a:cs typeface="Times New Roman"/>
              </a:rPr>
              <a:t>from 2019.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imes New Roman"/>
                <a:cs typeface="Times New Roman"/>
              </a:rPr>
              <a:t>More then 12 low temperature measurements of medium-</a:t>
            </a:r>
            <a:r>
              <a:rPr lang="el-GR" sz="1600" dirty="0">
                <a:latin typeface="Times New Roman"/>
                <a:cs typeface="Times New Roman"/>
              </a:rPr>
              <a:t>β</a:t>
            </a:r>
            <a:r>
              <a:rPr lang="en-GB" sz="1600" dirty="0">
                <a:latin typeface="Times New Roman"/>
                <a:cs typeface="Times New Roman"/>
              </a:rPr>
              <a:t> and high-</a:t>
            </a:r>
            <a:r>
              <a:rPr lang="el-GR" sz="1600" dirty="0">
                <a:latin typeface="Times New Roman"/>
                <a:cs typeface="Times New Roman"/>
              </a:rPr>
              <a:t>β</a:t>
            </a:r>
            <a:r>
              <a:rPr lang="en-GB" sz="1600" dirty="0">
                <a:latin typeface="Times New Roman"/>
                <a:cs typeface="Times New Roman"/>
              </a:rPr>
              <a:t> QWRs were done.</a:t>
            </a:r>
          </a:p>
        </p:txBody>
      </p:sp>
      <p:pic>
        <p:nvPicPr>
          <p:cNvPr id="14" name="Picture 2" descr="https://pp.userapi.com/c850328/v850328026/3f02b/X6f4rGWL1cs.jpg">
            <a:extLst>
              <a:ext uri="{FF2B5EF4-FFF2-40B4-BE49-F238E27FC236}">
                <a16:creationId xmlns:a16="http://schemas.microsoft.com/office/drawing/2014/main" id="{97697A4C-B812-455B-90F5-A1FB93511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842" y="518101"/>
            <a:ext cx="3972665" cy="5296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8610" name="Picture 2">
            <a:extLst>
              <a:ext uri="{FF2B5EF4-FFF2-40B4-BE49-F238E27FC236}">
                <a16:creationId xmlns:a16="http://schemas.microsoft.com/office/drawing/2014/main" id="{2CCA4136-529D-47DC-B879-083D01CF3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9" b="18166"/>
          <a:stretch/>
        </p:blipFill>
        <p:spPr bwMode="auto">
          <a:xfrm>
            <a:off x="947857" y="3359430"/>
            <a:ext cx="5976078" cy="299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0">
            <a:extLst>
              <a:ext uri="{FF2B5EF4-FFF2-40B4-BE49-F238E27FC236}">
                <a16:creationId xmlns:a16="http://schemas.microsoft.com/office/drawing/2014/main" id="{BC5AC787-5BD4-4E67-90FB-8247ED393A45}"/>
              </a:ext>
            </a:extLst>
          </p:cNvPr>
          <p:cNvSpPr/>
          <p:nvPr/>
        </p:nvSpPr>
        <p:spPr>
          <a:xfrm>
            <a:off x="1" y="6436737"/>
            <a:ext cx="12192000" cy="431627"/>
          </a:xfrm>
          <a:prstGeom prst="rect">
            <a:avLst/>
          </a:prstGeom>
          <a:solidFill>
            <a:srgbClr val="07314F"/>
          </a:solidFill>
          <a:ln>
            <a:solidFill>
              <a:srgbClr val="002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C5549F88-EDAD-4C94-97D1-A1D405B9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090175" y="6492874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BAE0B8D5-4B78-4AF7-86DF-D3D09FE6FC2E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8</a:t>
            </a:fld>
            <a:endParaRPr lang="en-GB" altLang="uk-UA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Immagine 11">
            <a:extLst>
              <a:ext uri="{FF2B5EF4-FFF2-40B4-BE49-F238E27FC236}">
                <a16:creationId xmlns:a16="http://schemas.microsoft.com/office/drawing/2014/main" id="{564956B5-63CE-4BB8-8244-813E08EFD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9" y="6443274"/>
            <a:ext cx="863124" cy="436950"/>
          </a:xfrm>
          <a:prstGeom prst="rect">
            <a:avLst/>
          </a:prstGeom>
        </p:spPr>
      </p:pic>
      <p:pic>
        <p:nvPicPr>
          <p:cNvPr id="17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E9C5DDA-C933-4093-9F29-02F324D33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" y="6407909"/>
            <a:ext cx="759391" cy="436403"/>
          </a:xfrm>
          <a:prstGeom prst="rect">
            <a:avLst/>
          </a:prstGeom>
        </p:spPr>
      </p:pic>
      <p:sp>
        <p:nvSpPr>
          <p:cNvPr id="18" name="Нижний колонтитул 4">
            <a:extLst>
              <a:ext uri="{FF2B5EF4-FFF2-40B4-BE49-F238E27FC236}">
                <a16:creationId xmlns:a16="http://schemas.microsoft.com/office/drawing/2014/main" id="{0094DDA2-BE8A-4163-B8CF-37015F9E46B7}"/>
              </a:ext>
            </a:extLst>
          </p:cNvPr>
          <p:cNvSpPr txBox="1">
            <a:spLocks/>
          </p:cNvSpPr>
          <p:nvPr/>
        </p:nvSpPr>
        <p:spPr>
          <a:xfrm>
            <a:off x="2722619" y="6479186"/>
            <a:ext cx="7230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Oswa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TFSRF-2021 15-18 March</a:t>
            </a:r>
            <a:r>
              <a:rPr lang="en-GB" dirty="0">
                <a:solidFill>
                  <a:srgbClr val="E7E6E6"/>
                </a:solidFill>
              </a:rPr>
              <a:t>                                     	</a:t>
            </a:r>
            <a:r>
              <a:rPr lang="en-GB" u="sng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Andrii.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Tsymbaliuk</a:t>
            </a:r>
            <a:r>
              <a:rPr lang="it-IT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lnl.infn.it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5007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C456842-D02F-48A7-BB94-DDBC4072E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676772"/>
              </p:ext>
            </p:extLst>
          </p:nvPr>
        </p:nvGraphicFramePr>
        <p:xfrm>
          <a:off x="395909" y="1028512"/>
          <a:ext cx="11400182" cy="512102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135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0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2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9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9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635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70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7435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Parameters</a:t>
                      </a:r>
                      <a:endParaRPr lang="it-IT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36" marB="4573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600" b="1" i="0" u="none" strike="noStrike" noProof="0" dirty="0">
                          <a:latin typeface="Times New Roman"/>
                        </a:rPr>
                        <a:t># </a:t>
                      </a:r>
                      <a:r>
                        <a:rPr lang="en-GB" sz="1600" dirty="0">
                          <a:latin typeface="Times New Roman"/>
                          <a:cs typeface="Times New Roman"/>
                        </a:rPr>
                        <a:t>6</a:t>
                      </a:r>
                      <a:endParaRPr lang="it-IT" sz="16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600" b="1" i="0" u="none" strike="noStrike" noProof="0" dirty="0">
                          <a:latin typeface="Times New Roman"/>
                        </a:rPr>
                        <a:t># </a:t>
                      </a:r>
                      <a:r>
                        <a:rPr lang="en-GB" sz="1600" dirty="0">
                          <a:latin typeface="Times New Roman"/>
                          <a:cs typeface="Times New Roman"/>
                        </a:rPr>
                        <a:t>7</a:t>
                      </a:r>
                      <a:endParaRPr lang="it-IT" sz="16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8</a:t>
                      </a:r>
                      <a:endParaRPr lang="it-IT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600" b="1" i="0" u="none" strike="noStrike" noProof="0" dirty="0">
                          <a:latin typeface="Times New Roman"/>
                        </a:rPr>
                        <a:t>#</a:t>
                      </a:r>
                      <a:r>
                        <a:rPr lang="en-GB" sz="1600" dirty="0">
                          <a:latin typeface="Times New Roman"/>
                          <a:cs typeface="Times New Roman"/>
                        </a:rPr>
                        <a:t> 9</a:t>
                      </a:r>
                      <a:endParaRPr lang="it-IT" sz="16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600" b="1" i="0" u="none" strike="noStrike" noProof="0" dirty="0">
                          <a:latin typeface="Times New Roman"/>
                        </a:rPr>
                        <a:t>#</a:t>
                      </a:r>
                      <a:r>
                        <a:rPr lang="en-GB" sz="1600" dirty="0">
                          <a:latin typeface="Times New Roman"/>
                          <a:cs typeface="Times New Roman"/>
                        </a:rPr>
                        <a:t> 10</a:t>
                      </a:r>
                      <a:endParaRPr lang="it-IT" sz="16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600" b="1" i="0" u="none" strike="noStrike" noProof="0" dirty="0">
                          <a:latin typeface="Times New Roman"/>
                        </a:rPr>
                        <a:t>#</a:t>
                      </a:r>
                      <a:r>
                        <a:rPr lang="it-IT" sz="1600" dirty="0">
                          <a:latin typeface="Times New Roman"/>
                          <a:cs typeface="Times New Roman"/>
                        </a:rPr>
                        <a:t> 11</a:t>
                      </a:r>
                    </a:p>
                  </a:txBody>
                  <a:tcPr marL="91452" marR="91452" marT="45736" marB="457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 dirty="0">
                          <a:latin typeface="Times New Roman"/>
                        </a:rPr>
                        <a:t>#</a:t>
                      </a:r>
                      <a:r>
                        <a:rPr lang="it-IT" sz="1600" dirty="0">
                          <a:latin typeface="Times New Roman"/>
                          <a:cs typeface="Times New Roman"/>
                        </a:rPr>
                        <a:t> 12</a:t>
                      </a:r>
                    </a:p>
                  </a:txBody>
                  <a:tcPr marL="91452" marR="91452" marT="45736" marB="457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 dirty="0">
                          <a:latin typeface="Times New Roman"/>
                        </a:rPr>
                        <a:t>#</a:t>
                      </a:r>
                      <a:r>
                        <a:rPr lang="it-IT" sz="1600" dirty="0">
                          <a:latin typeface="Times New Roman"/>
                          <a:cs typeface="Times New Roman"/>
                        </a:rPr>
                        <a:t> 13</a:t>
                      </a:r>
                    </a:p>
                  </a:txBody>
                  <a:tcPr marL="91452" marR="91452" marT="45736" marB="457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 dirty="0">
                          <a:latin typeface="Times New Roman"/>
                        </a:rPr>
                        <a:t>#</a:t>
                      </a:r>
                      <a:r>
                        <a:rPr lang="it-IT" sz="1600" dirty="0">
                          <a:latin typeface="Times New Roman"/>
                          <a:cs typeface="Times New Roman"/>
                        </a:rPr>
                        <a:t> 14</a:t>
                      </a:r>
                    </a:p>
                  </a:txBody>
                  <a:tcPr marL="91452" marR="91452" marT="45736" marB="457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 dirty="0">
                          <a:latin typeface="Times New Roman"/>
                        </a:rPr>
                        <a:t>#</a:t>
                      </a:r>
                      <a:r>
                        <a:rPr lang="it-IT" sz="1600" dirty="0">
                          <a:latin typeface="Times New Roman"/>
                          <a:cs typeface="Times New Roman"/>
                        </a:rPr>
                        <a:t> 15</a:t>
                      </a:r>
                      <a:endParaRPr lang="en-GB" sz="16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52">
                <a:tc gridSpan="11"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Pre sputtering baking</a:t>
                      </a:r>
                      <a:endParaRPr lang="it-IT" sz="1800" b="1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52">
                <a:tc>
                  <a:txBody>
                    <a:bodyPr/>
                    <a:lstStyle/>
                    <a:p>
                      <a:pPr algn="l"/>
                      <a:r>
                        <a:rPr lang="it-IT" sz="1600" dirty="0">
                          <a:latin typeface="Times New Roman"/>
                          <a:cs typeface="Times New Roman"/>
                        </a:rPr>
                        <a:t>Chamber</a:t>
                      </a:r>
                      <a:r>
                        <a:rPr lang="it-IT" sz="1600" baseline="0" dirty="0">
                          <a:latin typeface="Times New Roman"/>
                          <a:cs typeface="Times New Roman"/>
                        </a:rPr>
                        <a:t> temp. [</a:t>
                      </a:r>
                      <a:r>
                        <a:rPr lang="en-GB" sz="1600" dirty="0">
                          <a:latin typeface="Times New Roman"/>
                          <a:cs typeface="Times New Roman"/>
                        </a:rPr>
                        <a:t>°C]</a:t>
                      </a:r>
                      <a:endParaRPr lang="it-IT" sz="1600" b="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120 – 150</a:t>
                      </a:r>
                      <a:endParaRPr lang="en-GB" sz="180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120 – 200</a:t>
                      </a:r>
                      <a:endParaRPr lang="en-GB" sz="180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52">
                <a:tc>
                  <a:txBody>
                    <a:bodyPr/>
                    <a:lstStyle/>
                    <a:p>
                      <a:pPr algn="l"/>
                      <a:r>
                        <a:rPr lang="it-IT" sz="1600" dirty="0">
                          <a:latin typeface="Times New Roman"/>
                          <a:cs typeface="Times New Roman"/>
                        </a:rPr>
                        <a:t>Cavity temp. [</a:t>
                      </a:r>
                      <a:r>
                        <a:rPr lang="en-GB" sz="1600" dirty="0">
                          <a:latin typeface="Times New Roman"/>
                          <a:cs typeface="Times New Roman"/>
                        </a:rPr>
                        <a:t>°C]</a:t>
                      </a:r>
                      <a:endParaRPr lang="it-IT" sz="1600" b="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300</a:t>
                      </a:r>
                      <a:r>
                        <a:rPr lang="en-GB" sz="1800" baseline="0" dirty="0">
                          <a:latin typeface="Times New Roman"/>
                          <a:cs typeface="Times New Roman"/>
                        </a:rPr>
                        <a:t> – 400</a:t>
                      </a:r>
                      <a:endParaRPr lang="en-GB" sz="18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350</a:t>
                      </a:r>
                      <a:endParaRPr lang="en-GB" sz="180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52">
                <a:tc>
                  <a:txBody>
                    <a:bodyPr/>
                    <a:lstStyle/>
                    <a:p>
                      <a:pPr algn="l"/>
                      <a:r>
                        <a:rPr lang="it-IT" sz="1600" dirty="0">
                          <a:latin typeface="Times New Roman"/>
                          <a:cs typeface="Times New Roman"/>
                        </a:rPr>
                        <a:t>Time [hours]</a:t>
                      </a:r>
                      <a:endParaRPr lang="it-IT" sz="1600" b="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51</a:t>
                      </a: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63</a:t>
                      </a:r>
                      <a:endParaRPr lang="en-GB" sz="180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48</a:t>
                      </a:r>
                      <a:endParaRPr lang="en-GB" sz="180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72</a:t>
                      </a:r>
                      <a:endParaRPr lang="en-GB" sz="180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48</a:t>
                      </a:r>
                      <a:endParaRPr lang="it-IT" sz="1800" b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88</a:t>
                      </a:r>
                      <a:endParaRPr lang="it-IT" sz="1800" b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72</a:t>
                      </a:r>
                      <a:endParaRPr lang="en-GB" sz="180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48</a:t>
                      </a:r>
                      <a:endParaRPr lang="en-GB" sz="180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72</a:t>
                      </a:r>
                      <a:endParaRPr lang="en-GB" sz="180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32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 l="-368" t="-301333" r="-435294" b="-588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-</a:t>
                      </a:r>
                      <a:endParaRPr lang="en-GB" sz="180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 l="-230000" t="-301333" r="-527059" b="-588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 l="-578351" t="-301333" r="-823711" b="-588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 l="-664646" t="-301333" r="-707071" b="-588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 l="-647009" t="-301333" r="-498291" b="-588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 l="-760000" t="-301333" r="-406957" b="-588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3</a:t>
                      </a:r>
                      <a:endParaRPr lang="it-IT" sz="1800" b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1,3</a:t>
                      </a:r>
                      <a:endParaRPr lang="en-GB" sz="180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1,6</a:t>
                      </a:r>
                      <a:endParaRPr lang="en-GB" sz="180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4,6</a:t>
                      </a:r>
                      <a:endParaRPr lang="en-GB" sz="180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52">
                <a:tc gridSpan="11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Sputtering</a:t>
                      </a:r>
                      <a:r>
                        <a:rPr lang="en-GB" sz="1800" baseline="0" dirty="0">
                          <a:latin typeface="Times New Roman"/>
                          <a:cs typeface="Times New Roman"/>
                        </a:rPr>
                        <a:t> parameters</a:t>
                      </a:r>
                      <a:endParaRPr lang="it-IT" sz="1800" b="1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5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/>
                          <a:cs typeface="Times New Roman"/>
                        </a:rPr>
                        <a:t>Full time [min]</a:t>
                      </a:r>
                      <a:endParaRPr lang="it-IT" sz="16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60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165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150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160</a:t>
                      </a: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165</a:t>
                      </a: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260</a:t>
                      </a: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240</a:t>
                      </a: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5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Series</a:t>
                      </a:r>
                      <a:endParaRPr lang="it-IT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4 x 15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11 x 15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10 x 15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11 x 15</a:t>
                      </a: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17 x</a:t>
                      </a:r>
                      <a:r>
                        <a:rPr lang="en-GB" sz="1800" baseline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16 x</a:t>
                      </a:r>
                      <a:r>
                        <a:rPr lang="en-GB" sz="1800" baseline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82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/>
                          <a:cs typeface="Times New Roman"/>
                        </a:rPr>
                        <a:t>Pressure [mbar]</a:t>
                      </a:r>
                      <a:endParaRPr lang="it-IT" sz="16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0,1 -</a:t>
                      </a:r>
                      <a:r>
                        <a:rPr lang="en-GB" sz="1800" baseline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0,2</a:t>
                      </a:r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5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/>
                          <a:cs typeface="Times New Roman"/>
                        </a:rPr>
                        <a:t>Bias voltage [V]</a:t>
                      </a:r>
                      <a:endParaRPr lang="it-IT" sz="16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GB" sz="1800" baseline="0" dirty="0">
                          <a:latin typeface="Times New Roman"/>
                          <a:cs typeface="Times New Roman"/>
                        </a:rPr>
                        <a:t>-130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4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/>
                          <a:cs typeface="Times New Roman"/>
                        </a:rPr>
                        <a:t>Cavity temp. [°C]</a:t>
                      </a:r>
                      <a:endParaRPr lang="it-IT" sz="16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25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300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2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/>
                          <a:cs typeface="Times New Roman"/>
                        </a:rPr>
                        <a:t>Cathode current [A]</a:t>
                      </a:r>
                      <a:endParaRPr lang="it-IT" sz="16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3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3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3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3,5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4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3,25</a:t>
                      </a: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3,25</a:t>
                      </a: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3,25</a:t>
                      </a: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/>
                          <a:cs typeface="Times New Roman"/>
                        </a:rPr>
                        <a:t>3,25</a:t>
                      </a:r>
                    </a:p>
                  </a:txBody>
                  <a:tcPr marL="91452" marR="91452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339" name="CasellaDiTesto 4">
            <a:extLst>
              <a:ext uri="{FF2B5EF4-FFF2-40B4-BE49-F238E27FC236}">
                <a16:creationId xmlns:a16="http://schemas.microsoft.com/office/drawing/2014/main" id="{9412E9A0-1535-4A36-B632-1EEAC7EFC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/>
            <a:r>
              <a:rPr lang="en-GB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of the test measurements for QWR deposition</a:t>
            </a:r>
          </a:p>
        </p:txBody>
      </p:sp>
      <p:sp>
        <p:nvSpPr>
          <p:cNvPr id="14340" name="Segnaposto numero diapositiva 6">
            <a:extLst>
              <a:ext uri="{FF2B5EF4-FFF2-40B4-BE49-F238E27FC236}">
                <a16:creationId xmlns:a16="http://schemas.microsoft.com/office/drawing/2014/main" id="{0390EFB9-7AFC-433D-9EAE-42FB291A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7DDE83C4-90D6-4897-B4B9-E6FE7ECDEDE3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9</a:t>
            </a:fld>
            <a:endParaRPr lang="en-GB" altLang="uk-UA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6FF724AA-B478-45CD-975A-E08490B3F9F6}"/>
              </a:ext>
            </a:extLst>
          </p:cNvPr>
          <p:cNvSpPr/>
          <p:nvPr/>
        </p:nvSpPr>
        <p:spPr>
          <a:xfrm>
            <a:off x="2464904" y="5729069"/>
            <a:ext cx="9432235" cy="5238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F174D44-2BF6-4C99-B9EC-D4D03425BB43}"/>
              </a:ext>
            </a:extLst>
          </p:cNvPr>
          <p:cNvSpPr txBox="1"/>
          <p:nvPr/>
        </p:nvSpPr>
        <p:spPr>
          <a:xfrm>
            <a:off x="457201" y="525340"/>
            <a:ext cx="42164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 of different sputtering tests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C99BC031-5E2D-470E-B510-843704A2183D}"/>
              </a:ext>
            </a:extLst>
          </p:cNvPr>
          <p:cNvSpPr/>
          <p:nvPr/>
        </p:nvSpPr>
        <p:spPr>
          <a:xfrm>
            <a:off x="1" y="6436737"/>
            <a:ext cx="12192000" cy="431627"/>
          </a:xfrm>
          <a:prstGeom prst="rect">
            <a:avLst/>
          </a:prstGeom>
          <a:solidFill>
            <a:srgbClr val="07314F"/>
          </a:solidFill>
          <a:ln>
            <a:solidFill>
              <a:srgbClr val="002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E4B52AF2-AA17-4EC4-B9AB-05CE5984CF14}"/>
              </a:ext>
            </a:extLst>
          </p:cNvPr>
          <p:cNvSpPr txBox="1">
            <a:spLocks/>
          </p:cNvSpPr>
          <p:nvPr/>
        </p:nvSpPr>
        <p:spPr bwMode="auto">
          <a:xfrm>
            <a:off x="10090175" y="6492874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9pPr>
          </a:lstStyle>
          <a:p>
            <a:fld id="{BAE0B8D5-4B78-4AF7-86DF-D3D09FE6FC2E}" type="slidenum">
              <a:rPr lang="en-GB" altLang="uk-UA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9</a:t>
            </a:fld>
            <a:endParaRPr lang="en-GB" altLang="uk-UA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" name="Immagine 11">
            <a:extLst>
              <a:ext uri="{FF2B5EF4-FFF2-40B4-BE49-F238E27FC236}">
                <a16:creationId xmlns:a16="http://schemas.microsoft.com/office/drawing/2014/main" id="{E20ED68A-93D2-4E28-9290-C9512F2DE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9" y="6443274"/>
            <a:ext cx="863124" cy="436950"/>
          </a:xfrm>
          <a:prstGeom prst="rect">
            <a:avLst/>
          </a:prstGeom>
        </p:spPr>
      </p:pic>
      <p:pic>
        <p:nvPicPr>
          <p:cNvPr id="16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9E15163-5B93-434A-A3DE-37103D763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" y="6407909"/>
            <a:ext cx="759391" cy="436403"/>
          </a:xfrm>
          <a:prstGeom prst="rect">
            <a:avLst/>
          </a:prstGeom>
        </p:spPr>
      </p:pic>
      <p:sp>
        <p:nvSpPr>
          <p:cNvPr id="17" name="Нижний колонтитул 4">
            <a:extLst>
              <a:ext uri="{FF2B5EF4-FFF2-40B4-BE49-F238E27FC236}">
                <a16:creationId xmlns:a16="http://schemas.microsoft.com/office/drawing/2014/main" id="{18885901-4321-402B-B38C-817B535DD528}"/>
              </a:ext>
            </a:extLst>
          </p:cNvPr>
          <p:cNvSpPr txBox="1">
            <a:spLocks/>
          </p:cNvSpPr>
          <p:nvPr/>
        </p:nvSpPr>
        <p:spPr>
          <a:xfrm>
            <a:off x="2722619" y="6479186"/>
            <a:ext cx="7230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Oswa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TFSRF-2021 15-18 March</a:t>
            </a:r>
            <a:r>
              <a:rPr lang="en-GB" dirty="0">
                <a:solidFill>
                  <a:srgbClr val="E7E6E6"/>
                </a:solidFill>
              </a:rPr>
              <a:t>                                     	</a:t>
            </a:r>
            <a:r>
              <a:rPr lang="en-GB" u="sng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Andrii.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Tsymbaliuk</a:t>
            </a:r>
            <a:r>
              <a:rPr lang="it-IT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lnl.infn.it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Personalizzato 1">
      <a:dk1>
        <a:sysClr val="windowText" lastClr="000000"/>
      </a:dk1>
      <a:lt1>
        <a:sysClr val="window" lastClr="FFFFFF"/>
      </a:lt1>
      <a:dk2>
        <a:srgbClr val="1482AB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za struttura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zato 1">
    <a:dk1>
      <a:sysClr val="windowText" lastClr="000000"/>
    </a:dk1>
    <a:lt1>
      <a:sysClr val="window" lastClr="FFFFFF"/>
    </a:lt1>
    <a:dk2>
      <a:srgbClr val="1482AB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35BCEF1B6E93409295B812BB8F2E3D" ma:contentTypeVersion="13" ma:contentTypeDescription="Create a new document." ma:contentTypeScope="" ma:versionID="15e604d37227ccf95bc88fe245ef54fd">
  <xsd:schema xmlns:xsd="http://www.w3.org/2001/XMLSchema" xmlns:xs="http://www.w3.org/2001/XMLSchema" xmlns:p="http://schemas.microsoft.com/office/2006/metadata/properties" xmlns:ns3="3566c0a8-d0a6-4aac-8d72-282a56064c45" xmlns:ns4="0446953a-f3e2-4cd0-a23c-ead1f1af7299" targetNamespace="http://schemas.microsoft.com/office/2006/metadata/properties" ma:root="true" ma:fieldsID="b6fb63dd865ef62ad1debd455646e256" ns3:_="" ns4:_="">
    <xsd:import namespace="3566c0a8-d0a6-4aac-8d72-282a56064c45"/>
    <xsd:import namespace="0446953a-f3e2-4cd0-a23c-ead1f1af72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6c0a8-d0a6-4aac-8d72-282a56064c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6953a-f3e2-4cd0-a23c-ead1f1af729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75EFB7-0B89-42F5-9E9D-5097885348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66c0a8-d0a6-4aac-8d72-282a56064c45"/>
    <ds:schemaRef ds:uri="0446953a-f3e2-4cd0-a23c-ead1f1af72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97FCDB-3843-4A90-A685-30BD6C1FC890}">
  <ds:schemaRefs>
    <ds:schemaRef ds:uri="http://purl.org/dc/elements/1.1/"/>
    <ds:schemaRef ds:uri="http://purl.org/dc/dcmitype/"/>
    <ds:schemaRef ds:uri="http://schemas.microsoft.com/office/infopath/2007/PartnerControls"/>
    <ds:schemaRef ds:uri="0446953a-f3e2-4cd0-a23c-ead1f1af7299"/>
    <ds:schemaRef ds:uri="http://schemas.microsoft.com/office/2006/documentManagement/types"/>
    <ds:schemaRef ds:uri="3566c0a8-d0a6-4aac-8d72-282a56064c45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BD0BD58-75ED-4446-B505-0A10DFBC5F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TM03457515[[fn=Visualizzazione]]</Template>
  <TotalTime>7918</TotalTime>
  <Words>1541</Words>
  <Application>Microsoft Office PowerPoint</Application>
  <PresentationFormat>Широкий екран</PresentationFormat>
  <Paragraphs>394</Paragraphs>
  <Slides>21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слайдів</vt:lpstr>
      </vt:variant>
      <vt:variant>
        <vt:i4>21</vt:i4>
      </vt:variant>
    </vt:vector>
  </HeadingPairs>
  <TitlesOfParts>
    <vt:vector size="33" baseType="lpstr">
      <vt:lpstr>Arial</vt:lpstr>
      <vt:lpstr>Calibri</vt:lpstr>
      <vt:lpstr>Calibri Light</vt:lpstr>
      <vt:lpstr>Century Schoolbook</vt:lpstr>
      <vt:lpstr>Oswald</vt:lpstr>
      <vt:lpstr>Times New Roman</vt:lpstr>
      <vt:lpstr>Wingdings</vt:lpstr>
      <vt:lpstr>Wingdings 2</vt:lpstr>
      <vt:lpstr>Personalizza struttura</vt:lpstr>
      <vt:lpstr>View</vt:lpstr>
      <vt:lpstr>1_Personalizza struttura</vt:lpstr>
      <vt:lpstr>2_Personalizza struttura</vt:lpstr>
      <vt:lpstr>Status of the ALPI Upgrade for the SPES facility</vt:lpstr>
      <vt:lpstr>Презентація PowerPoint</vt:lpstr>
      <vt:lpstr>Презентація PowerPoint</vt:lpstr>
      <vt:lpstr>Beam Energies with full SPES Upgrade for Piave-Tandem-ALPI</vt:lpstr>
      <vt:lpstr>History of the ALPI Upgrade</vt:lpstr>
      <vt:lpstr>Презентація PowerPoint</vt:lpstr>
      <vt:lpstr>Sputtering parameters definition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Nb/Cu high-β QWR cavity production</vt:lpstr>
      <vt:lpstr>Презентація PowerPoint</vt:lpstr>
      <vt:lpstr>Презентація PowerPoint</vt:lpstr>
      <vt:lpstr>Results of Nb/Cu high-β QWR cryostat measurements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Nb/Cu QWR superconductive cavities production for the ALPI upgrade of the SPES project</dc:title>
  <dc:creator>Aндрій Цимбалюк</dc:creator>
  <cp:lastModifiedBy>Andrii Tsymbaliuk</cp:lastModifiedBy>
  <cp:revision>246</cp:revision>
  <dcterms:created xsi:type="dcterms:W3CDTF">2019-10-03T09:08:00Z</dcterms:created>
  <dcterms:modified xsi:type="dcterms:W3CDTF">2021-03-15T11:26:13Z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0x0101005E35BCEF1B6E93409295B812BB8F2E3D</vt:lpwstr>
  </property>
</Properties>
</file>