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802" r:id="rId1"/>
  </p:sldMasterIdLst>
  <p:notesMasterIdLst>
    <p:notesMasterId r:id="rId24"/>
  </p:notesMasterIdLst>
  <p:handoutMasterIdLst>
    <p:handoutMasterId r:id="rId25"/>
  </p:handoutMasterIdLst>
  <p:sldIdLst>
    <p:sldId id="256" r:id="rId2"/>
    <p:sldId id="376" r:id="rId3"/>
    <p:sldId id="435" r:id="rId4"/>
    <p:sldId id="363" r:id="rId5"/>
    <p:sldId id="270" r:id="rId6"/>
    <p:sldId id="368" r:id="rId7"/>
    <p:sldId id="258" r:id="rId8"/>
    <p:sldId id="275" r:id="rId9"/>
    <p:sldId id="288" r:id="rId10"/>
    <p:sldId id="287" r:id="rId11"/>
    <p:sldId id="283" r:id="rId12"/>
    <p:sldId id="280" r:id="rId13"/>
    <p:sldId id="439" r:id="rId14"/>
    <p:sldId id="364" r:id="rId15"/>
    <p:sldId id="440" r:id="rId16"/>
    <p:sldId id="445" r:id="rId17"/>
    <p:sldId id="358" r:id="rId18"/>
    <p:sldId id="360" r:id="rId19"/>
    <p:sldId id="359" r:id="rId20"/>
    <p:sldId id="446" r:id="rId21"/>
    <p:sldId id="374" r:id="rId22"/>
    <p:sldId id="262" r:id="rId23"/>
  </p:sldIdLst>
  <p:sldSz cx="9144000" cy="6858000" type="screen4x3"/>
  <p:notesSz cx="6954838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19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tūrs Medvids" initials="AM" lastIdx="1" clrIdx="0">
    <p:extLst>
      <p:ext uri="{19B8F6BF-5375-455C-9EA6-DF929625EA0E}">
        <p15:presenceInfo xmlns:p15="http://schemas.microsoft.com/office/powerpoint/2012/main" userId="Artūrs Medvid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3131"/>
    <a:srgbClr val="293B97"/>
    <a:srgbClr val="005551"/>
    <a:srgbClr val="B72E91"/>
    <a:srgbClr val="1E2785"/>
    <a:srgbClr val="1E297F"/>
    <a:srgbClr val="424242"/>
    <a:srgbClr val="F4F4F4"/>
    <a:srgbClr val="F4F498"/>
    <a:srgbClr val="9898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12" autoAdjust="0"/>
    <p:restoredTop sz="96120" autoAdjust="0"/>
  </p:normalViewPr>
  <p:slideViewPr>
    <p:cSldViewPr snapToGrid="0" snapToObjects="1">
      <p:cViewPr varScale="1">
        <p:scale>
          <a:sx n="109" d="100"/>
          <a:sy n="109" d="100"/>
        </p:scale>
        <p:origin x="52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-3774" y="-96"/>
      </p:cViewPr>
      <p:guideLst>
        <p:guide orient="horz" pos="2932"/>
        <p:guide pos="219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13763" cy="4654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9467" y="2"/>
            <a:ext cx="3013763" cy="4654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FDBB95-2919-BA49-BF3E-F989F8D69C19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42031"/>
            <a:ext cx="3013763" cy="4654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9467" y="8842031"/>
            <a:ext cx="3013763" cy="4654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869F8-E71A-D14F-A8BC-587CDE7D4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047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13763" cy="4654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7" y="2"/>
            <a:ext cx="3013763" cy="4654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1E34D1-F639-E448-89D5-A8813FF58557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8500"/>
            <a:ext cx="4656138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5" y="4421824"/>
            <a:ext cx="5563870" cy="418909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42031"/>
            <a:ext cx="3013763" cy="4654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7" y="8842031"/>
            <a:ext cx="3013763" cy="4654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579E2-A0C5-8541-B354-36B522AD5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5970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5927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1049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50333" y="4695825"/>
            <a:ext cx="8102600" cy="495300"/>
          </a:xfrm>
        </p:spPr>
        <p:txBody>
          <a:bodyPr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700">
                <a:solidFill>
                  <a:srgbClr val="00555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lv-LV" sz="2700" dirty="0" err="1"/>
              <a:t>Text</a:t>
            </a:r>
            <a:r>
              <a:rPr lang="lv-LV" sz="2700" dirty="0"/>
              <a:t>, </a:t>
            </a:r>
            <a:r>
              <a:rPr lang="lv-LV" sz="2700" dirty="0" err="1"/>
              <a:t>text</a:t>
            </a:r>
            <a:r>
              <a:rPr lang="lv-LV" sz="2700" dirty="0"/>
              <a:t>, </a:t>
            </a:r>
            <a:r>
              <a:rPr lang="lv-LV" sz="2700" dirty="0" err="1"/>
              <a:t>text</a:t>
            </a:r>
            <a:endParaRPr lang="en-US" sz="27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124575"/>
            <a:ext cx="8102600" cy="295275"/>
          </a:xfr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00555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dirty="0" err="1">
                <a:solidFill>
                  <a:srgbClr val="005551"/>
                </a:solidFill>
                <a:latin typeface="Arial"/>
                <a:cs typeface="Arial"/>
              </a:rPr>
              <a:t>Datums</a:t>
            </a:r>
            <a:endParaRPr lang="en-US" sz="1400" dirty="0">
              <a:solidFill>
                <a:srgbClr val="005551"/>
              </a:solidFill>
              <a:latin typeface="Arial"/>
              <a:cs typeface="Arial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50863" y="5372100"/>
            <a:ext cx="8102600" cy="276225"/>
          </a:xfrm>
        </p:spPr>
        <p:txBody>
          <a:bodyPr>
            <a:noAutofit/>
          </a:bodyPr>
          <a:lstStyle>
            <a:lvl1pPr marL="0" indent="0" algn="ctr">
              <a:buNone/>
              <a:defRPr sz="1400" baseline="0">
                <a:solidFill>
                  <a:srgbClr val="005551"/>
                </a:solidFill>
              </a:defRPr>
            </a:lvl1pPr>
          </a:lstStyle>
          <a:p>
            <a:pPr lvl="0"/>
            <a:r>
              <a:rPr lang="lv-LV" dirty="0"/>
              <a:t>Vārds, uzvārds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50863" y="5648325"/>
            <a:ext cx="8102600" cy="28575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005551"/>
                </a:solidFill>
              </a:defRPr>
            </a:lvl1pPr>
          </a:lstStyle>
          <a:p>
            <a:pPr lvl="0"/>
            <a:r>
              <a:rPr lang="lv-LV" sz="1400" dirty="0"/>
              <a:t>Amats</a:t>
            </a:r>
            <a:endParaRPr lang="lv-LV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550863" y="2311995"/>
            <a:ext cx="8102600" cy="1809750"/>
          </a:xfrm>
        </p:spPr>
        <p:txBody>
          <a:bodyPr>
            <a:normAutofit/>
          </a:bodyPr>
          <a:lstStyle>
            <a:lvl1pPr marL="0" indent="0" algn="ctr">
              <a:buNone/>
              <a:defRPr sz="5500" b="1" baseline="0">
                <a:solidFill>
                  <a:srgbClr val="005551"/>
                </a:solidFill>
              </a:defRPr>
            </a:lvl1pPr>
          </a:lstStyle>
          <a:p>
            <a:pPr lvl="0"/>
            <a:r>
              <a:rPr lang="lv-LV" dirty="0"/>
              <a:t>Jaunas prezentācijas nosaukums</a:t>
            </a:r>
          </a:p>
        </p:txBody>
      </p:sp>
    </p:spTree>
    <p:extLst>
      <p:ext uri="{BB962C8B-B14F-4D97-AF65-F5344CB8AC3E}">
        <p14:creationId xmlns:p14="http://schemas.microsoft.com/office/powerpoint/2010/main" val="2979143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30327"/>
            <a:ext cx="5111750" cy="4995835"/>
          </a:xfrm>
        </p:spPr>
        <p:txBody>
          <a:bodyPr/>
          <a:lstStyle>
            <a:lvl1pPr>
              <a:defRPr sz="1800">
                <a:solidFill>
                  <a:srgbClr val="005551"/>
                </a:solidFill>
              </a:defRPr>
            </a:lvl1pPr>
            <a:lvl2pPr>
              <a:defRPr sz="1800">
                <a:solidFill>
                  <a:srgbClr val="005551"/>
                </a:solidFill>
              </a:defRPr>
            </a:lvl2pPr>
            <a:lvl3pPr>
              <a:defRPr sz="1400">
                <a:solidFill>
                  <a:srgbClr val="005551"/>
                </a:solidFill>
              </a:defRPr>
            </a:lvl3pPr>
            <a:lvl4pPr>
              <a:defRPr sz="1400">
                <a:solidFill>
                  <a:srgbClr val="005551"/>
                </a:solidFill>
              </a:defRPr>
            </a:lvl4pPr>
            <a:lvl5pPr>
              <a:defRPr sz="1400">
                <a:solidFill>
                  <a:srgbClr val="00555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 dirty="0"/>
              <a:t>Click to edit Master text styles</a:t>
            </a:r>
          </a:p>
          <a:p>
            <a:pPr lvl="1"/>
            <a:r>
              <a:rPr lang="lv-LV" dirty="0"/>
              <a:t>Second level</a:t>
            </a:r>
          </a:p>
          <a:p>
            <a:pPr lvl="2"/>
            <a:r>
              <a:rPr lang="lv-LV" dirty="0"/>
              <a:t>Third level</a:t>
            </a:r>
          </a:p>
          <a:p>
            <a:pPr lvl="3"/>
            <a:r>
              <a:rPr lang="lv-LV" dirty="0"/>
              <a:t>Fourth level</a:t>
            </a:r>
          </a:p>
          <a:p>
            <a:pPr lvl="4"/>
            <a:r>
              <a:rPr lang="lv-LV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657230"/>
            <a:ext cx="3008313" cy="3468931"/>
          </a:xfrm>
        </p:spPr>
        <p:txBody>
          <a:bodyPr/>
          <a:lstStyle>
            <a:lvl1pPr marL="0" indent="0">
              <a:buNone/>
              <a:defRPr sz="1400">
                <a:solidFill>
                  <a:srgbClr val="00555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dirty="0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457200" y="1130328"/>
            <a:ext cx="3008313" cy="1431924"/>
          </a:xfrm>
        </p:spPr>
        <p:txBody>
          <a:bodyPr>
            <a:noAutofit/>
          </a:bodyPr>
          <a:lstStyle>
            <a:lvl1pPr marL="0" indent="0">
              <a:buNone/>
              <a:defRPr sz="3600" baseline="0">
                <a:solidFill>
                  <a:srgbClr val="00555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dirty="0"/>
              <a:t>Click to edit text 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56859"/>
            <a:ext cx="8229600" cy="868909"/>
          </a:xfrm>
        </p:spPr>
        <p:txBody>
          <a:bodyPr anchor="t">
            <a:noAutofit/>
          </a:bodyPr>
          <a:lstStyle>
            <a:lvl1pPr algn="l">
              <a:defRPr sz="2800">
                <a:solidFill>
                  <a:srgbClr val="005551"/>
                </a:solidFill>
              </a:defRPr>
            </a:lvl1pPr>
          </a:lstStyle>
          <a:p>
            <a:r>
              <a:rPr lang="lv-LV" dirty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57199" y="6272742"/>
            <a:ext cx="2472267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r>
              <a:rPr lang="lv-LV" dirty="0" err="1"/>
              <a:t>Riga</a:t>
            </a:r>
            <a:r>
              <a:rPr lang="lv-LV" dirty="0"/>
              <a:t> </a:t>
            </a:r>
            <a:r>
              <a:rPr lang="lv-LV" dirty="0" err="1"/>
              <a:t>Technical</a:t>
            </a:r>
            <a:r>
              <a:rPr lang="lv-LV" dirty="0"/>
              <a:t> </a:t>
            </a:r>
            <a:r>
              <a:rPr lang="lv-LV" dirty="0" err="1"/>
              <a:t>University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4"/>
          </p:nvPr>
        </p:nvSpPr>
        <p:spPr>
          <a:xfrm>
            <a:off x="5977467" y="62727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6A6A6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014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dalu_slaid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TU_PPT_4x3_07-06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71743"/>
            <a:ext cx="7772400" cy="1470025"/>
          </a:xfrm>
        </p:spPr>
        <p:txBody>
          <a:bodyPr>
            <a:noAutofit/>
          </a:bodyPr>
          <a:lstStyle>
            <a:lvl1pPr algn="ctr">
              <a:defRPr sz="55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lv-LV" dirty="0"/>
              <a:t>Click to edit</a:t>
            </a:r>
            <a:br>
              <a:rPr lang="lv-LV" dirty="0"/>
            </a:br>
            <a:r>
              <a:rPr lang="lv-LV" dirty="0"/>
              <a:t>master text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241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tēli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2601" y="1182076"/>
            <a:ext cx="8204200" cy="5015523"/>
          </a:xfrm>
        </p:spPr>
        <p:txBody>
          <a:bodyPr/>
          <a:lstStyle>
            <a:lvl1pPr>
              <a:defRPr>
                <a:solidFill>
                  <a:srgbClr val="005551"/>
                </a:solidFill>
              </a:defRPr>
            </a:lvl1pPr>
          </a:lstStyle>
          <a:p>
            <a:r>
              <a:rPr lang="lv-LV" dirty="0"/>
              <a:t>Drag picture to placeholder or click icon to add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156859"/>
            <a:ext cx="8229600" cy="868909"/>
          </a:xfrm>
        </p:spPr>
        <p:txBody>
          <a:bodyPr anchor="t">
            <a:noAutofit/>
          </a:bodyPr>
          <a:lstStyle>
            <a:lvl1pPr algn="l">
              <a:defRPr sz="3600">
                <a:solidFill>
                  <a:srgbClr val="005551"/>
                </a:solidFill>
              </a:defRPr>
            </a:lvl1pPr>
          </a:lstStyle>
          <a:p>
            <a:r>
              <a:rPr lang="lv-LV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57199" y="6272742"/>
            <a:ext cx="2472267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r>
              <a:rPr lang="lv-LV" dirty="0" err="1"/>
              <a:t>Riga</a:t>
            </a:r>
            <a:r>
              <a:rPr lang="lv-LV" dirty="0"/>
              <a:t> </a:t>
            </a:r>
            <a:r>
              <a:rPr lang="lv-LV" dirty="0" err="1"/>
              <a:t>Technical</a:t>
            </a:r>
            <a:r>
              <a:rPr lang="lv-LV" dirty="0"/>
              <a:t> </a:t>
            </a:r>
            <a:r>
              <a:rPr lang="lv-LV" dirty="0" err="1"/>
              <a:t>University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977467" y="62727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6A6A6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980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tēli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5253" y="1182077"/>
            <a:ext cx="4103680" cy="237066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989898"/>
                </a:solidFill>
              </a:defRPr>
            </a:lvl1pPr>
          </a:lstStyle>
          <a:p>
            <a:r>
              <a:rPr lang="lv-LV" dirty="0"/>
              <a:t>Drag picture to placeholder or click icon to add</a:t>
            </a:r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82066" y="1182077"/>
            <a:ext cx="4004733" cy="482132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989898"/>
                </a:solidFill>
              </a:defRPr>
            </a:lvl1pPr>
          </a:lstStyle>
          <a:p>
            <a:r>
              <a:rPr lang="lv-LV" dirty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85253" y="3632730"/>
            <a:ext cx="4103680" cy="237066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989898"/>
                </a:solidFill>
              </a:defRPr>
            </a:lvl1pPr>
          </a:lstStyle>
          <a:p>
            <a:r>
              <a:rPr lang="lv-LV" dirty="0"/>
              <a:t>Drag picture to placeholder or click icon to add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156859"/>
            <a:ext cx="8229600" cy="868909"/>
          </a:xfrm>
        </p:spPr>
        <p:txBody>
          <a:bodyPr anchor="t">
            <a:noAutofit/>
          </a:bodyPr>
          <a:lstStyle>
            <a:lvl1pPr algn="l">
              <a:defRPr sz="3600">
                <a:solidFill>
                  <a:srgbClr val="005551"/>
                </a:solidFill>
              </a:defRPr>
            </a:lvl1pPr>
          </a:lstStyle>
          <a:p>
            <a:r>
              <a:rPr lang="lv-LV" dirty="0"/>
              <a:t>Click to edit Master title style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57199" y="6272742"/>
            <a:ext cx="2472267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r>
              <a:rPr lang="lv-LV" dirty="0" err="1"/>
              <a:t>Riga</a:t>
            </a:r>
            <a:r>
              <a:rPr lang="lv-LV" dirty="0"/>
              <a:t> </a:t>
            </a:r>
            <a:r>
              <a:rPr lang="lv-LV" dirty="0" err="1"/>
              <a:t>Technical</a:t>
            </a:r>
            <a:r>
              <a:rPr lang="lv-LV" dirty="0"/>
              <a:t> </a:t>
            </a:r>
            <a:r>
              <a:rPr lang="lv-LV" dirty="0" err="1"/>
              <a:t>University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5977467" y="62727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6A6A6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7992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tēli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107905" y="3669502"/>
            <a:ext cx="3109079" cy="2001761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lv-LV" dirty="0"/>
              <a:t>Drag picture to placeholder or click icon to add</a:t>
            </a:r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27735" y="1523278"/>
            <a:ext cx="1483435" cy="199503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lv-LV" dirty="0"/>
              <a:t>Drag picture to placeholder or click icon to add</a:t>
            </a:r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5108522" y="1523278"/>
            <a:ext cx="1483435" cy="199503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lv-LV" dirty="0"/>
              <a:t>Drag picture to placeholder or click icon to add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7200" y="1182078"/>
            <a:ext cx="3534229" cy="4807487"/>
          </a:xfrm>
        </p:spPr>
        <p:txBody>
          <a:bodyPr/>
          <a:lstStyle>
            <a:lvl1pPr marL="342900" indent="-342900">
              <a:buFont typeface="Wingdings" charset="2"/>
              <a:buChar char="§"/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 marL="1143000" indent="-228600">
              <a:buSzPct val="75000"/>
              <a:buFont typeface="Wingdings" charset="2"/>
              <a:buChar char="§"/>
              <a:defRPr sz="1400">
                <a:solidFill>
                  <a:schemeClr val="tx1"/>
                </a:solidFill>
              </a:defRPr>
            </a:lvl3pPr>
            <a:lvl4pPr>
              <a:buSzPct val="75000"/>
              <a:defRPr sz="1400">
                <a:solidFill>
                  <a:schemeClr val="tx1"/>
                </a:solidFill>
              </a:defRPr>
            </a:lvl4pPr>
            <a:lvl5pPr marL="2114550" indent="-285750">
              <a:buSzPct val="50000"/>
              <a:buFont typeface="Wingdings" charset="2"/>
              <a:buChar char="§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lv-LV" dirty="0"/>
              <a:t>Click to edit Master text styles</a:t>
            </a:r>
          </a:p>
          <a:p>
            <a:pPr lvl="1"/>
            <a:r>
              <a:rPr lang="lv-LV" dirty="0"/>
              <a:t>Second level</a:t>
            </a:r>
          </a:p>
          <a:p>
            <a:pPr lvl="2"/>
            <a:r>
              <a:rPr lang="lv-LV" dirty="0"/>
              <a:t>Third level</a:t>
            </a:r>
          </a:p>
          <a:p>
            <a:pPr lvl="3"/>
            <a:r>
              <a:rPr lang="lv-LV" dirty="0"/>
              <a:t>Fourth level</a:t>
            </a:r>
          </a:p>
          <a:p>
            <a:pPr lvl="4"/>
            <a:r>
              <a:rPr lang="lv-LV" dirty="0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156859"/>
            <a:ext cx="8229600" cy="868909"/>
          </a:xfrm>
        </p:spPr>
        <p:txBody>
          <a:bodyPr anchor="t">
            <a:noAutofit/>
          </a:bodyPr>
          <a:lstStyle>
            <a:lvl1pPr algn="l">
              <a:defRPr sz="3600">
                <a:solidFill>
                  <a:srgbClr val="005551"/>
                </a:solidFill>
              </a:defRPr>
            </a:lvl1pPr>
          </a:lstStyle>
          <a:p>
            <a:r>
              <a:rPr lang="lv-LV" dirty="0"/>
              <a:t>Click to edit Master title style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57199" y="6272742"/>
            <a:ext cx="2472267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r>
              <a:rPr lang="lv-LV" dirty="0" err="1"/>
              <a:t>Riga</a:t>
            </a:r>
            <a:r>
              <a:rPr lang="lv-LV" dirty="0"/>
              <a:t> </a:t>
            </a:r>
            <a:r>
              <a:rPr lang="lv-LV" dirty="0" err="1"/>
              <a:t>Technical</a:t>
            </a:r>
            <a:r>
              <a:rPr lang="lv-LV" dirty="0"/>
              <a:t> </a:t>
            </a:r>
            <a:r>
              <a:rPr lang="lv-LV" dirty="0" err="1"/>
              <a:t>University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5977467" y="62727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117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ga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94745" y="1271076"/>
            <a:ext cx="7772400" cy="1470025"/>
          </a:xfrm>
        </p:spPr>
        <p:txBody>
          <a:bodyPr>
            <a:normAutofit/>
          </a:bodyPr>
          <a:lstStyle>
            <a:lvl1pPr algn="ctr">
              <a:defRPr sz="3600" b="1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lv-LV" dirty="0"/>
              <a:t>Click to edit</a:t>
            </a:r>
            <a:br>
              <a:rPr lang="lv-LV" dirty="0"/>
            </a:br>
            <a:r>
              <a:rPr lang="lv-LV" dirty="0"/>
              <a:t>master text syle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380545" y="2883357"/>
            <a:ext cx="6400800" cy="13453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rgbClr val="00555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 dirty="0"/>
              <a:t>Click to edit Master subtitle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2431144" y="2741101"/>
            <a:ext cx="4330095" cy="7092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57199" y="6272742"/>
            <a:ext cx="2472267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r>
              <a:rPr lang="lv-LV" dirty="0" err="1"/>
              <a:t>Riga</a:t>
            </a:r>
            <a:r>
              <a:rPr lang="lv-LV" dirty="0"/>
              <a:t> </a:t>
            </a:r>
            <a:r>
              <a:rPr lang="lv-LV" dirty="0" err="1"/>
              <a:t>Technical</a:t>
            </a:r>
            <a:r>
              <a:rPr lang="lv-LV" dirty="0"/>
              <a:t> </a:t>
            </a:r>
            <a:r>
              <a:rPr lang="lv-LV" dirty="0" err="1"/>
              <a:t>University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5977467" y="62727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636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dalu_slaid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617787"/>
            <a:ext cx="7772400" cy="1470025"/>
          </a:xfrm>
        </p:spPr>
        <p:txBody>
          <a:bodyPr>
            <a:noAutofit/>
          </a:bodyPr>
          <a:lstStyle>
            <a:lvl1pPr algn="ctr">
              <a:defRPr sz="5500" b="1" i="0">
                <a:solidFill>
                  <a:srgbClr val="005551"/>
                </a:solidFill>
                <a:latin typeface="Arial"/>
                <a:cs typeface="Arial"/>
              </a:defRPr>
            </a:lvl1pPr>
          </a:lstStyle>
          <a:p>
            <a:r>
              <a:rPr lang="lv-LV" dirty="0"/>
              <a:t>Paldies.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595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auk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0545" y="2883357"/>
            <a:ext cx="6400800" cy="11975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 dirty="0"/>
              <a:t>Click to edit Master subtitle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80545" y="4354823"/>
            <a:ext cx="6400800" cy="13414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Click to edit Master text styles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2415898" y="2741101"/>
            <a:ext cx="4330095" cy="3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2810642" y="4238143"/>
            <a:ext cx="3540606" cy="0"/>
          </a:xfrm>
          <a:prstGeom prst="line">
            <a:avLst/>
          </a:prstGeom>
          <a:ln w="3175" cmpd="sng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57199" y="6272742"/>
            <a:ext cx="2472267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r>
              <a:rPr lang="lv-LV" dirty="0" err="1"/>
              <a:t>Riga</a:t>
            </a:r>
            <a:r>
              <a:rPr lang="lv-LV" dirty="0"/>
              <a:t> </a:t>
            </a:r>
            <a:r>
              <a:rPr lang="lv-LV" dirty="0" err="1"/>
              <a:t>Technical</a:t>
            </a:r>
            <a:r>
              <a:rPr lang="lv-LV" dirty="0"/>
              <a:t> </a:t>
            </a:r>
            <a:r>
              <a:rPr lang="lv-LV" dirty="0" err="1"/>
              <a:t>University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48736" y="1420280"/>
            <a:ext cx="82296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lv-LV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672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TU_PPT_4x3_06-05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3931"/>
            <a:ext cx="8229600" cy="2789129"/>
          </a:xfrm>
        </p:spPr>
        <p:txBody>
          <a:bodyPr/>
          <a:lstStyle>
            <a:lvl1pPr marL="342900" indent="-342900">
              <a:buFont typeface="Wingdings" charset="2"/>
              <a:buChar char="§"/>
              <a:defRPr sz="2000">
                <a:solidFill>
                  <a:schemeClr val="accent1"/>
                </a:solidFill>
              </a:defRPr>
            </a:lvl1pPr>
            <a:lvl2pPr>
              <a:defRPr sz="1800">
                <a:solidFill>
                  <a:schemeClr val="accent1"/>
                </a:solidFill>
              </a:defRPr>
            </a:lvl2pPr>
            <a:lvl3pPr marL="1143000" indent="-228600">
              <a:buSzPct val="75000"/>
              <a:buFont typeface="Wingdings" charset="2"/>
              <a:buChar char="§"/>
              <a:defRPr sz="1400">
                <a:solidFill>
                  <a:schemeClr val="accent1"/>
                </a:solidFill>
              </a:defRPr>
            </a:lvl3pPr>
            <a:lvl4pPr>
              <a:buSzPct val="75000"/>
              <a:defRPr sz="1400">
                <a:solidFill>
                  <a:schemeClr val="accent1"/>
                </a:solidFill>
              </a:defRPr>
            </a:lvl4pPr>
            <a:lvl5pPr marL="2114550" indent="-285750">
              <a:buSzPct val="50000"/>
              <a:buFont typeface="Wingdings" charset="2"/>
              <a:buChar char="§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lv-LV" dirty="0"/>
              <a:t>Click to edit Master text styles</a:t>
            </a:r>
          </a:p>
          <a:p>
            <a:pPr lvl="1"/>
            <a:r>
              <a:rPr lang="lv-LV" dirty="0"/>
              <a:t>Second level</a:t>
            </a:r>
          </a:p>
          <a:p>
            <a:pPr lvl="2"/>
            <a:r>
              <a:rPr lang="lv-LV" dirty="0"/>
              <a:t>Third level</a:t>
            </a:r>
          </a:p>
          <a:p>
            <a:pPr lvl="3"/>
            <a:r>
              <a:rPr lang="lv-LV" dirty="0"/>
              <a:t>Fourth level</a:t>
            </a:r>
          </a:p>
          <a:p>
            <a:pPr lvl="4"/>
            <a:r>
              <a:rPr lang="lv-LV" dirty="0"/>
              <a:t>Fifth level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967310" y="161158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967310" y="161158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9967310" y="161158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964"/>
            <a:ext cx="8229600" cy="770685"/>
          </a:xfrm>
        </p:spPr>
        <p:txBody>
          <a:bodyPr anchor="t">
            <a:noAutofit/>
          </a:bodyPr>
          <a:lstStyle>
            <a:lvl1pPr algn="l">
              <a:defRPr sz="4400" b="1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lv-LV" dirty="0"/>
              <a:t>Click to edit Master title style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57199" y="6272742"/>
            <a:ext cx="2472267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r>
              <a:rPr lang="lv-LV" dirty="0" err="1"/>
              <a:t>Riga</a:t>
            </a:r>
            <a:r>
              <a:rPr lang="lv-LV" dirty="0"/>
              <a:t> </a:t>
            </a:r>
            <a:r>
              <a:rPr lang="lv-LV" dirty="0" err="1"/>
              <a:t>Technical</a:t>
            </a:r>
            <a:r>
              <a:rPr lang="lv-LV" dirty="0"/>
              <a:t> </a:t>
            </a:r>
            <a:r>
              <a:rPr lang="lv-LV" dirty="0" err="1"/>
              <a:t>University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5977467" y="62727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6A6A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6"/>
          <p:cNvSpPr txBox="1">
            <a:spLocks/>
          </p:cNvSpPr>
          <p:nvPr userDrawn="1"/>
        </p:nvSpPr>
        <p:spPr>
          <a:xfrm>
            <a:off x="8204200" y="6272742"/>
            <a:ext cx="482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rgbClr val="10205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F746A6-E283-484D-A747-262174EE73C9}" type="slidenum">
              <a:rPr lang="en-US" smtClean="0">
                <a:solidFill>
                  <a:srgbClr val="A6A6A6"/>
                </a:solidFill>
              </a:rPr>
              <a:pPr/>
              <a:t>‹#›</a:t>
            </a:fld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308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dalu_slaid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TU_PPT_4x3_03-0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271076"/>
            <a:ext cx="7772400" cy="1470025"/>
          </a:xfrm>
        </p:spPr>
        <p:txBody>
          <a:bodyPr>
            <a:noAutofit/>
          </a:bodyPr>
          <a:lstStyle>
            <a:lvl1pPr algn="ctr">
              <a:defRPr sz="5500" b="1" i="0">
                <a:solidFill>
                  <a:srgbClr val="005551"/>
                </a:solidFill>
                <a:latin typeface="Arial"/>
                <a:cs typeface="Arial"/>
              </a:defRPr>
            </a:lvl1pPr>
          </a:lstStyle>
          <a:p>
            <a:r>
              <a:rPr lang="lv-LV" dirty="0"/>
              <a:t>Click to edit</a:t>
            </a:r>
            <a:br>
              <a:rPr lang="lv-LV" dirty="0"/>
            </a:br>
            <a:r>
              <a:rPr lang="lv-LV" dirty="0"/>
              <a:t>master text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371600" y="3206978"/>
            <a:ext cx="6400800" cy="6472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rgbClr val="00555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667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1948"/>
            <a:ext cx="8229600" cy="772587"/>
          </a:xfrm>
        </p:spPr>
        <p:txBody>
          <a:bodyPr/>
          <a:lstStyle/>
          <a:p>
            <a:r>
              <a:rPr lang="lv-LV" dirty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lv-LV" dirty="0" err="1"/>
              <a:t>Riga</a:t>
            </a:r>
            <a:r>
              <a:rPr lang="lv-LV" dirty="0"/>
              <a:t> </a:t>
            </a:r>
            <a:r>
              <a:rPr lang="lv-LV" dirty="0" err="1"/>
              <a:t>Technical</a:t>
            </a:r>
            <a:r>
              <a:rPr lang="lv-LV" dirty="0"/>
              <a:t> </a:t>
            </a:r>
            <a:r>
              <a:rPr lang="lv-LV" dirty="0" err="1"/>
              <a:t>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453931"/>
            <a:ext cx="8229600" cy="2789129"/>
          </a:xfrm>
        </p:spPr>
        <p:txBody>
          <a:bodyPr/>
          <a:lstStyle>
            <a:lvl1pPr marL="342900" indent="-342900">
              <a:buFont typeface="Wingdings" charset="2"/>
              <a:buChar char="§"/>
              <a:defRPr sz="2000">
                <a:solidFill>
                  <a:schemeClr val="accent1"/>
                </a:solidFill>
              </a:defRPr>
            </a:lvl1pPr>
            <a:lvl2pPr>
              <a:defRPr sz="1800">
                <a:solidFill>
                  <a:schemeClr val="accent1"/>
                </a:solidFill>
              </a:defRPr>
            </a:lvl2pPr>
            <a:lvl3pPr marL="1143000" indent="-228600">
              <a:buSzPct val="75000"/>
              <a:buFont typeface="Wingdings" charset="2"/>
              <a:buChar char="§"/>
              <a:defRPr sz="1400">
                <a:solidFill>
                  <a:schemeClr val="accent1"/>
                </a:solidFill>
              </a:defRPr>
            </a:lvl3pPr>
            <a:lvl4pPr>
              <a:buSzPct val="75000"/>
              <a:defRPr sz="1400">
                <a:solidFill>
                  <a:schemeClr val="accent1"/>
                </a:solidFill>
              </a:defRPr>
            </a:lvl4pPr>
            <a:lvl5pPr marL="2114550" indent="-285750">
              <a:buSzPct val="50000"/>
              <a:buFont typeface="Wingdings" charset="2"/>
              <a:buChar char="§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lv-LV" dirty="0"/>
              <a:t>Click to edit Master text styles</a:t>
            </a:r>
          </a:p>
          <a:p>
            <a:pPr lvl="1"/>
            <a:r>
              <a:rPr lang="lv-LV" dirty="0"/>
              <a:t>Second level</a:t>
            </a:r>
          </a:p>
          <a:p>
            <a:pPr lvl="2"/>
            <a:r>
              <a:rPr lang="lv-LV" dirty="0"/>
              <a:t>Third level</a:t>
            </a:r>
          </a:p>
          <a:p>
            <a:pPr lvl="3"/>
            <a:r>
              <a:rPr lang="lv-LV" dirty="0"/>
              <a:t>Fourth level</a:t>
            </a:r>
          </a:p>
          <a:p>
            <a:pPr lvl="4"/>
            <a:r>
              <a:rPr lang="lv-LV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19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342900" indent="-342900">
              <a:buFont typeface="Wingdings" charset="2"/>
              <a:buChar char="§"/>
              <a:defRPr sz="1800">
                <a:solidFill>
                  <a:srgbClr val="005551"/>
                </a:solidFill>
              </a:defRPr>
            </a:lvl1pPr>
            <a:lvl2pPr>
              <a:defRPr sz="1800">
                <a:solidFill>
                  <a:srgbClr val="005551"/>
                </a:solidFill>
              </a:defRPr>
            </a:lvl2pPr>
            <a:lvl3pPr marL="1143000" indent="-228600">
              <a:buSzPct val="75000"/>
              <a:buFont typeface="Wingdings" charset="2"/>
              <a:buChar char="§"/>
              <a:defRPr sz="1400">
                <a:solidFill>
                  <a:srgbClr val="005551"/>
                </a:solidFill>
              </a:defRPr>
            </a:lvl3pPr>
            <a:lvl4pPr>
              <a:buSzPct val="75000"/>
              <a:defRPr sz="1400">
                <a:solidFill>
                  <a:srgbClr val="005551"/>
                </a:solidFill>
              </a:defRPr>
            </a:lvl4pPr>
            <a:lvl5pPr marL="2057400" indent="-228600">
              <a:buSzPct val="50000"/>
              <a:buFont typeface="Wingdings" charset="2"/>
              <a:buChar char="§"/>
              <a:defRPr sz="1400">
                <a:solidFill>
                  <a:srgbClr val="00555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 dirty="0"/>
              <a:t>Click to edit Master text styles</a:t>
            </a:r>
          </a:p>
          <a:p>
            <a:pPr lvl="1"/>
            <a:r>
              <a:rPr lang="lv-LV" dirty="0"/>
              <a:t>Second level</a:t>
            </a:r>
          </a:p>
          <a:p>
            <a:pPr lvl="2"/>
            <a:r>
              <a:rPr lang="lv-LV" dirty="0"/>
              <a:t>Third level</a:t>
            </a:r>
          </a:p>
          <a:p>
            <a:pPr lvl="3"/>
            <a:r>
              <a:rPr lang="lv-LV" dirty="0"/>
              <a:t>Fourth level</a:t>
            </a:r>
          </a:p>
          <a:p>
            <a:pPr lvl="4"/>
            <a:r>
              <a:rPr lang="lv-LV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marL="342900" indent="-342900">
              <a:buFont typeface="Wingdings" charset="2"/>
              <a:buChar char="§"/>
              <a:defRPr sz="1800">
                <a:solidFill>
                  <a:srgbClr val="005551"/>
                </a:solidFill>
              </a:defRPr>
            </a:lvl1pPr>
            <a:lvl2pPr>
              <a:defRPr sz="1800">
                <a:solidFill>
                  <a:srgbClr val="005551"/>
                </a:solidFill>
              </a:defRPr>
            </a:lvl2pPr>
            <a:lvl3pPr marL="1143000" indent="-228600">
              <a:buSzPct val="75000"/>
              <a:buFont typeface="Wingdings" charset="2"/>
              <a:buChar char="§"/>
              <a:defRPr sz="1400">
                <a:solidFill>
                  <a:srgbClr val="005551"/>
                </a:solidFill>
              </a:defRPr>
            </a:lvl3pPr>
            <a:lvl4pPr>
              <a:buSzPct val="75000"/>
              <a:defRPr sz="1400">
                <a:solidFill>
                  <a:srgbClr val="005551"/>
                </a:solidFill>
              </a:defRPr>
            </a:lvl4pPr>
            <a:lvl5pPr marL="2057400" indent="-228600">
              <a:buSzPct val="50000"/>
              <a:buFont typeface="Wingdings" charset="2"/>
              <a:buChar char="§"/>
              <a:defRPr sz="1400">
                <a:solidFill>
                  <a:srgbClr val="00555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 dirty="0"/>
              <a:t>Click to edit Master text styles</a:t>
            </a:r>
          </a:p>
          <a:p>
            <a:pPr lvl="1"/>
            <a:r>
              <a:rPr lang="lv-LV" dirty="0"/>
              <a:t>Second level</a:t>
            </a:r>
          </a:p>
          <a:p>
            <a:pPr lvl="2"/>
            <a:r>
              <a:rPr lang="lv-LV" dirty="0"/>
              <a:t>Third level</a:t>
            </a:r>
          </a:p>
          <a:p>
            <a:pPr lvl="3"/>
            <a:r>
              <a:rPr lang="lv-LV" dirty="0"/>
              <a:t>Fourth level</a:t>
            </a:r>
          </a:p>
          <a:p>
            <a:pPr lvl="4"/>
            <a:r>
              <a:rPr lang="lv-LV" dirty="0"/>
              <a:t>Fifth level</a:t>
            </a: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57199" y="6272742"/>
            <a:ext cx="2472267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r>
              <a:rPr lang="lv-LV" dirty="0" err="1"/>
              <a:t>Riga</a:t>
            </a:r>
            <a:r>
              <a:rPr lang="lv-LV" dirty="0"/>
              <a:t> </a:t>
            </a:r>
            <a:r>
              <a:rPr lang="lv-LV" dirty="0" err="1"/>
              <a:t>Technical</a:t>
            </a:r>
            <a:r>
              <a:rPr lang="lv-LV" dirty="0"/>
              <a:t> </a:t>
            </a:r>
            <a:r>
              <a:rPr lang="lv-LV" dirty="0" err="1"/>
              <a:t>University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5977467" y="62727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6A6A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7200" y="419100"/>
            <a:ext cx="8229600" cy="990600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005551"/>
                </a:solidFill>
              </a:defRPr>
            </a:lvl1pPr>
          </a:lstStyle>
          <a:p>
            <a:pPr lvl="0"/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413618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39999"/>
            <a:ext cx="4040188" cy="3586163"/>
          </a:xfrm>
        </p:spPr>
        <p:txBody>
          <a:bodyPr/>
          <a:lstStyle>
            <a:lvl1pPr marL="342900" indent="-342900">
              <a:buFont typeface="Wingdings" charset="2"/>
              <a:buChar char="§"/>
              <a:defRPr sz="1800">
                <a:solidFill>
                  <a:srgbClr val="005551"/>
                </a:solidFill>
              </a:defRPr>
            </a:lvl1pPr>
            <a:lvl2pPr>
              <a:defRPr sz="1800">
                <a:solidFill>
                  <a:srgbClr val="005551"/>
                </a:solidFill>
              </a:defRPr>
            </a:lvl2pPr>
            <a:lvl3pPr marL="1143000" indent="-228600">
              <a:buSzPct val="75000"/>
              <a:buFont typeface="Wingdings" charset="2"/>
              <a:buChar char="§"/>
              <a:defRPr sz="1400">
                <a:solidFill>
                  <a:srgbClr val="005551"/>
                </a:solidFill>
              </a:defRPr>
            </a:lvl3pPr>
            <a:lvl4pPr>
              <a:buSzPct val="75000"/>
              <a:defRPr sz="1400">
                <a:solidFill>
                  <a:srgbClr val="005551"/>
                </a:solidFill>
              </a:defRPr>
            </a:lvl4pPr>
            <a:lvl5pPr marL="2057400" indent="-228600">
              <a:buSzPct val="50000"/>
              <a:buFont typeface="Wingdings" charset="2"/>
              <a:buChar char="§"/>
              <a:defRPr sz="1400">
                <a:solidFill>
                  <a:srgbClr val="00555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 dirty="0" err="1"/>
              <a:t>Click</a:t>
            </a:r>
            <a:r>
              <a:rPr lang="lv-LV" dirty="0"/>
              <a:t> to </a:t>
            </a:r>
            <a:r>
              <a:rPr lang="lv-LV" dirty="0" err="1"/>
              <a:t>edit</a:t>
            </a:r>
            <a:r>
              <a:rPr lang="lv-LV" dirty="0"/>
              <a:t> </a:t>
            </a:r>
            <a:r>
              <a:rPr lang="lv-LV" dirty="0" err="1"/>
              <a:t>Master</a:t>
            </a:r>
            <a:r>
              <a:rPr lang="lv-LV" dirty="0"/>
              <a:t> </a:t>
            </a:r>
            <a:r>
              <a:rPr lang="lv-LV" dirty="0" err="1"/>
              <a:t>text</a:t>
            </a:r>
            <a:r>
              <a:rPr lang="lv-LV" dirty="0"/>
              <a:t> </a:t>
            </a:r>
            <a:r>
              <a:rPr lang="lv-LV" dirty="0" err="1"/>
              <a:t>styles</a:t>
            </a:r>
            <a:endParaRPr lang="lv-LV" dirty="0"/>
          </a:p>
          <a:p>
            <a:pPr lvl="1"/>
            <a:r>
              <a:rPr lang="lv-LV" dirty="0" err="1"/>
              <a:t>Second</a:t>
            </a:r>
            <a:r>
              <a:rPr lang="lv-LV" dirty="0"/>
              <a:t> </a:t>
            </a:r>
            <a:r>
              <a:rPr lang="lv-LV" dirty="0" err="1"/>
              <a:t>level</a:t>
            </a:r>
            <a:endParaRPr lang="lv-LV" dirty="0"/>
          </a:p>
          <a:p>
            <a:pPr lvl="2"/>
            <a:r>
              <a:rPr lang="lv-LV" dirty="0" err="1"/>
              <a:t>Third</a:t>
            </a:r>
            <a:r>
              <a:rPr lang="lv-LV" dirty="0"/>
              <a:t> </a:t>
            </a:r>
            <a:r>
              <a:rPr lang="lv-LV" dirty="0" err="1"/>
              <a:t>level</a:t>
            </a:r>
            <a:endParaRPr lang="lv-LV" dirty="0"/>
          </a:p>
          <a:p>
            <a:pPr lvl="3"/>
            <a:r>
              <a:rPr lang="lv-LV" dirty="0" err="1"/>
              <a:t>Fourth</a:t>
            </a:r>
            <a:r>
              <a:rPr lang="lv-LV" dirty="0"/>
              <a:t> </a:t>
            </a:r>
            <a:r>
              <a:rPr lang="lv-LV" dirty="0" err="1"/>
              <a:t>level</a:t>
            </a:r>
            <a:endParaRPr lang="lv-LV" dirty="0"/>
          </a:p>
          <a:p>
            <a:pPr lvl="4"/>
            <a:r>
              <a:rPr lang="lv-LV" dirty="0" err="1"/>
              <a:t>Fifth</a:t>
            </a:r>
            <a:r>
              <a:rPr lang="lv-LV" dirty="0"/>
              <a:t> </a:t>
            </a:r>
            <a:r>
              <a:rPr lang="lv-LV" dirty="0" err="1"/>
              <a:t>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39999"/>
            <a:ext cx="4041775" cy="3586164"/>
          </a:xfrm>
        </p:spPr>
        <p:txBody>
          <a:bodyPr/>
          <a:lstStyle>
            <a:lvl1pPr marL="342900" indent="-342900">
              <a:buFont typeface="Wingdings" charset="2"/>
              <a:buChar char="§"/>
              <a:defRPr sz="1800">
                <a:solidFill>
                  <a:srgbClr val="005551"/>
                </a:solidFill>
              </a:defRPr>
            </a:lvl1pPr>
            <a:lvl2pPr>
              <a:defRPr sz="1800">
                <a:solidFill>
                  <a:srgbClr val="005551"/>
                </a:solidFill>
              </a:defRPr>
            </a:lvl2pPr>
            <a:lvl3pPr marL="1143000" indent="-228600">
              <a:buSzPct val="75000"/>
              <a:buFont typeface="Wingdings" charset="2"/>
              <a:buChar char="§"/>
              <a:defRPr sz="1400">
                <a:solidFill>
                  <a:srgbClr val="005551"/>
                </a:solidFill>
              </a:defRPr>
            </a:lvl3pPr>
            <a:lvl4pPr>
              <a:buSzPct val="75000"/>
              <a:defRPr sz="1400">
                <a:solidFill>
                  <a:srgbClr val="005551"/>
                </a:solidFill>
              </a:defRPr>
            </a:lvl4pPr>
            <a:lvl5pPr marL="2057400" indent="-228600">
              <a:buSzPct val="50000"/>
              <a:buFont typeface="Wingdings" charset="2"/>
              <a:buChar char="§"/>
              <a:defRPr sz="1400">
                <a:solidFill>
                  <a:srgbClr val="00555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 dirty="0" err="1"/>
              <a:t>Click</a:t>
            </a:r>
            <a:r>
              <a:rPr lang="lv-LV" dirty="0"/>
              <a:t> to </a:t>
            </a:r>
            <a:r>
              <a:rPr lang="lv-LV" dirty="0" err="1"/>
              <a:t>edit</a:t>
            </a:r>
            <a:r>
              <a:rPr lang="lv-LV" dirty="0"/>
              <a:t> </a:t>
            </a:r>
            <a:r>
              <a:rPr lang="lv-LV" dirty="0" err="1"/>
              <a:t>Master</a:t>
            </a:r>
            <a:r>
              <a:rPr lang="lv-LV" dirty="0"/>
              <a:t> </a:t>
            </a:r>
            <a:r>
              <a:rPr lang="lv-LV" dirty="0" err="1"/>
              <a:t>text</a:t>
            </a:r>
            <a:r>
              <a:rPr lang="lv-LV" dirty="0"/>
              <a:t> </a:t>
            </a:r>
            <a:r>
              <a:rPr lang="lv-LV" dirty="0" err="1"/>
              <a:t>styles</a:t>
            </a:r>
            <a:endParaRPr lang="lv-LV" dirty="0"/>
          </a:p>
          <a:p>
            <a:pPr lvl="1"/>
            <a:r>
              <a:rPr lang="lv-LV" dirty="0" err="1"/>
              <a:t>Second</a:t>
            </a:r>
            <a:r>
              <a:rPr lang="lv-LV" dirty="0"/>
              <a:t> </a:t>
            </a:r>
            <a:r>
              <a:rPr lang="lv-LV" dirty="0" err="1"/>
              <a:t>level</a:t>
            </a:r>
            <a:endParaRPr lang="lv-LV" dirty="0"/>
          </a:p>
          <a:p>
            <a:pPr lvl="2"/>
            <a:r>
              <a:rPr lang="lv-LV" dirty="0" err="1"/>
              <a:t>Third</a:t>
            </a:r>
            <a:r>
              <a:rPr lang="lv-LV" dirty="0"/>
              <a:t> </a:t>
            </a:r>
            <a:r>
              <a:rPr lang="lv-LV" dirty="0" err="1"/>
              <a:t>level</a:t>
            </a:r>
            <a:endParaRPr lang="lv-LV" dirty="0"/>
          </a:p>
          <a:p>
            <a:pPr lvl="3"/>
            <a:r>
              <a:rPr lang="lv-LV" dirty="0" err="1"/>
              <a:t>Fourth</a:t>
            </a:r>
            <a:r>
              <a:rPr lang="lv-LV" dirty="0"/>
              <a:t> </a:t>
            </a:r>
            <a:r>
              <a:rPr lang="lv-LV" dirty="0" err="1"/>
              <a:t>level</a:t>
            </a:r>
            <a:endParaRPr lang="lv-LV" dirty="0"/>
          </a:p>
          <a:p>
            <a:pPr lvl="4"/>
            <a:r>
              <a:rPr lang="lv-LV" dirty="0" err="1"/>
              <a:t>Fifth</a:t>
            </a:r>
            <a:r>
              <a:rPr lang="lv-LV" dirty="0"/>
              <a:t> </a:t>
            </a:r>
            <a:r>
              <a:rPr lang="lv-LV" dirty="0" err="1"/>
              <a:t>level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465491" y="1146908"/>
            <a:ext cx="4031897" cy="1184275"/>
          </a:xfrm>
        </p:spPr>
        <p:txBody>
          <a:bodyPr>
            <a:noAutofit/>
          </a:bodyPr>
          <a:lstStyle>
            <a:lvl1pPr marL="0" indent="0">
              <a:buNone/>
              <a:defRPr sz="3600" b="1" i="0" baseline="0">
                <a:solidFill>
                  <a:schemeClr val="accent1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dirty="0"/>
              <a:t>Click to edit text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4645025" y="1146908"/>
            <a:ext cx="4031897" cy="1184275"/>
          </a:xfrm>
        </p:spPr>
        <p:txBody>
          <a:bodyPr>
            <a:noAutofit/>
          </a:bodyPr>
          <a:lstStyle>
            <a:lvl1pPr marL="0" indent="0">
              <a:buNone/>
              <a:defRPr sz="3600" b="1" i="0" baseline="0">
                <a:solidFill>
                  <a:schemeClr val="accent1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dirty="0"/>
              <a:t>Click to edit text title style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63964"/>
            <a:ext cx="8229600" cy="770685"/>
          </a:xfrm>
        </p:spPr>
        <p:txBody>
          <a:bodyPr anchor="t">
            <a:noAutofit/>
          </a:bodyPr>
          <a:lstStyle>
            <a:lvl1pPr algn="l">
              <a:defRPr sz="2600">
                <a:solidFill>
                  <a:schemeClr val="accent1"/>
                </a:solidFill>
              </a:defRPr>
            </a:lvl1pPr>
          </a:lstStyle>
          <a:p>
            <a:r>
              <a:rPr lang="lv-LV"/>
              <a:t>Click to edit Master title style</a:t>
            </a:r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199571" y="656771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457199" y="6272742"/>
            <a:ext cx="2472267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r>
              <a:rPr lang="lv-LV" dirty="0" err="1"/>
              <a:t>Riga</a:t>
            </a:r>
            <a:r>
              <a:rPr lang="lv-LV" dirty="0"/>
              <a:t> </a:t>
            </a:r>
            <a:r>
              <a:rPr lang="lv-LV" dirty="0" err="1"/>
              <a:t>Technical</a:t>
            </a:r>
            <a:r>
              <a:rPr lang="lv-LV" dirty="0"/>
              <a:t> </a:t>
            </a:r>
            <a:r>
              <a:rPr lang="lv-LV" dirty="0" err="1"/>
              <a:t>University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7"/>
          </p:nvPr>
        </p:nvSpPr>
        <p:spPr>
          <a:xfrm>
            <a:off x="5977467" y="62727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6A6A6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892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dalu_slaid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TU_PPT_4x3_04-0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271076"/>
            <a:ext cx="7772400" cy="1470025"/>
          </a:xfrm>
        </p:spPr>
        <p:txBody>
          <a:bodyPr>
            <a:noAutofit/>
          </a:bodyPr>
          <a:lstStyle>
            <a:lvl1pPr algn="ctr">
              <a:defRPr sz="55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lv-LV" dirty="0"/>
              <a:t>Click to edit</a:t>
            </a:r>
            <a:br>
              <a:rPr lang="lv-LV" dirty="0"/>
            </a:br>
            <a:r>
              <a:rPr lang="lv-LV" dirty="0"/>
              <a:t>master text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371600" y="3179691"/>
            <a:ext cx="6400800" cy="7149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910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ākum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176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961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4517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4"/>
            <a:r>
              <a:rPr lang="lv-LV" dirty="0"/>
              <a:t>Click to edit Master text styles</a:t>
            </a:r>
          </a:p>
          <a:p>
            <a:pPr lvl="5"/>
            <a:r>
              <a:rPr lang="lv-LV" dirty="0"/>
              <a:t>Second level</a:t>
            </a:r>
          </a:p>
          <a:p>
            <a:pPr lvl="6"/>
            <a:r>
              <a:rPr lang="lv-LV" dirty="0"/>
              <a:t>Third level</a:t>
            </a:r>
          </a:p>
          <a:p>
            <a:pPr lvl="7"/>
            <a:r>
              <a:rPr lang="lv-LV" dirty="0"/>
              <a:t>Fourth level</a:t>
            </a:r>
          </a:p>
          <a:p>
            <a:pPr lvl="8"/>
            <a:r>
              <a:rPr lang="lv-LV" dirty="0"/>
              <a:t>Fifth level</a:t>
            </a: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57199" y="6272742"/>
            <a:ext cx="2472267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lv-LV" dirty="0" err="1"/>
              <a:t>Riga</a:t>
            </a:r>
            <a:r>
              <a:rPr lang="lv-LV" dirty="0"/>
              <a:t> </a:t>
            </a:r>
            <a:r>
              <a:rPr lang="lv-LV" dirty="0" err="1"/>
              <a:t>Technical</a:t>
            </a:r>
            <a:r>
              <a:rPr lang="lv-LV" dirty="0"/>
              <a:t> </a:t>
            </a:r>
            <a:r>
              <a:rPr lang="lv-LV" dirty="0" err="1"/>
              <a:t>University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3414889" y="2794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373556" y="688622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Slide Number Placeholder 6"/>
          <p:cNvSpPr txBox="1">
            <a:spLocks/>
          </p:cNvSpPr>
          <p:nvPr userDrawn="1"/>
        </p:nvSpPr>
        <p:spPr>
          <a:xfrm>
            <a:off x="8204200" y="6272742"/>
            <a:ext cx="482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rgbClr val="10205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F746A6-E283-484D-A747-262174EE73C9}" type="slidenum">
              <a:rPr lang="en-US" smtClean="0">
                <a:solidFill>
                  <a:srgbClr val="A6A6A6"/>
                </a:solidFill>
              </a:rPr>
              <a:pPr/>
              <a:t>‹#›</a:t>
            </a:fld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7467" y="62727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6A6A6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965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803" r:id="rId2"/>
    <p:sldLayoutId id="2147483842" r:id="rId3"/>
    <p:sldLayoutId id="2147483838" r:id="rId4"/>
    <p:sldLayoutId id="2147483840" r:id="rId5"/>
    <p:sldLayoutId id="2147483806" r:id="rId6"/>
    <p:sldLayoutId id="2147483807" r:id="rId7"/>
    <p:sldLayoutId id="2147483815" r:id="rId8"/>
    <p:sldLayoutId id="2147483839" r:id="rId9"/>
    <p:sldLayoutId id="2147483810" r:id="rId10"/>
    <p:sldLayoutId id="2147483841" r:id="rId11"/>
    <p:sldLayoutId id="2147483817" r:id="rId12"/>
    <p:sldLayoutId id="2147483818" r:id="rId13"/>
    <p:sldLayoutId id="2147483820" r:id="rId14"/>
    <p:sldLayoutId id="2147483821" r:id="rId15"/>
    <p:sldLayoutId id="2147483843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b="1" i="0" kern="1200">
          <a:solidFill>
            <a:schemeClr val="accent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323232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323232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23232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323232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accent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png"/><Relationship Id="rId4" Type="http://schemas.openxmlformats.org/officeDocument/2006/relationships/image" Target="../media/image36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7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3.png"/><Relationship Id="rId7" Type="http://schemas.openxmlformats.org/officeDocument/2006/relationships/image" Target="../media/image4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lt.fraunhofer.de/en/publication-and-press/brochures/brochure_Lasers_in_Photovoltaics.html" TargetMode="External"/><Relationship Id="rId13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hyperlink" Target="http://www.oxfordlasers.com/laser-micromachining/applications/photovoltaic-cell-production-and-rd/" TargetMode="External"/><Relationship Id="rId12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nnolas-solutions.de/mwt-ewt-via-drilling/" TargetMode="External"/><Relationship Id="rId11" Type="http://schemas.openxmlformats.org/officeDocument/2006/relationships/image" Target="../media/image14.jpeg"/><Relationship Id="rId5" Type="http://schemas.openxmlformats.org/officeDocument/2006/relationships/hyperlink" Target="http://www.pveducation.org/pvcdrom/design/surface-texturing" TargetMode="External"/><Relationship Id="rId10" Type="http://schemas.openxmlformats.org/officeDocument/2006/relationships/image" Target="../media/image13.png"/><Relationship Id="rId4" Type="http://schemas.openxmlformats.org/officeDocument/2006/relationships/hyperlink" Target="http://www.solarnovus.com/the-laser-at-50-playing-a-vital-role-in-the-solar-industry_N1021.html" TargetMode="External"/><Relationship Id="rId9" Type="http://schemas.openxmlformats.org/officeDocument/2006/relationships/image" Target="../media/image12.png"/><Relationship Id="rId14" Type="http://schemas.openxmlformats.org/officeDocument/2006/relationships/image" Target="../media/image1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50863" y="5924551"/>
            <a:ext cx="8102600" cy="49530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dirty="0" smtClean="0"/>
              <a:t>1</a:t>
            </a:r>
            <a:r>
              <a:rPr lang="lv-LV" dirty="0" smtClean="0"/>
              <a:t>6.</a:t>
            </a:r>
            <a:r>
              <a:rPr lang="en-US" dirty="0" smtClean="0"/>
              <a:t>0</a:t>
            </a:r>
            <a:r>
              <a:rPr lang="lv-LV" dirty="0" smtClean="0"/>
              <a:t>3.2021</a:t>
            </a:r>
            <a:r>
              <a:rPr lang="en-US" dirty="0" smtClean="0"/>
              <a:t>.</a:t>
            </a:r>
            <a:endParaRPr lang="lv-LV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50863" y="2206487"/>
            <a:ext cx="8102600" cy="3718064"/>
          </a:xfrm>
        </p:spPr>
        <p:txBody>
          <a:bodyPr>
            <a:normAutofit fontScale="25000" lnSpcReduction="20000"/>
          </a:bodyPr>
          <a:lstStyle/>
          <a:p>
            <a:r>
              <a:rPr lang="en-US" sz="14400" dirty="0"/>
              <a:t>Improvement of </a:t>
            </a:r>
            <a:r>
              <a:rPr lang="en-US" sz="14400" dirty="0" err="1"/>
              <a:t>Nb</a:t>
            </a:r>
            <a:r>
              <a:rPr lang="en-US" sz="14400" dirty="0"/>
              <a:t> thin film on Cu substrate by </a:t>
            </a:r>
            <a:r>
              <a:rPr lang="en-US" sz="14400" dirty="0" err="1"/>
              <a:t>Nd:YAG</a:t>
            </a:r>
            <a:r>
              <a:rPr lang="en-US" sz="14400" dirty="0"/>
              <a:t> laser radiation</a:t>
            </a:r>
          </a:p>
          <a:p>
            <a:endParaRPr lang="en-US" sz="6400" i="1" dirty="0"/>
          </a:p>
          <a:p>
            <a:r>
              <a:rPr lang="en-US" i="1" dirty="0"/>
              <a:t>Arturs Medvids</a:t>
            </a:r>
            <a:r>
              <a:rPr lang="en-US" i="1" baseline="30000" dirty="0"/>
              <a:t>1</a:t>
            </a:r>
            <a:r>
              <a:rPr lang="en-US" i="1" dirty="0"/>
              <a:t>, Pavels Onufrijevs</a:t>
            </a:r>
            <a:r>
              <a:rPr lang="en-US" i="1" baseline="30000" dirty="0"/>
              <a:t>1</a:t>
            </a:r>
            <a:r>
              <a:rPr lang="en-US" i="1" dirty="0"/>
              <a:t>, Reza Valizadeh</a:t>
            </a:r>
            <a:r>
              <a:rPr lang="en-US" i="1" baseline="30000" dirty="0"/>
              <a:t>2</a:t>
            </a:r>
            <a:r>
              <a:rPr lang="en-US" i="1" dirty="0"/>
              <a:t>, Oleg Malyshev</a:t>
            </a:r>
            <a:r>
              <a:rPr lang="en-US" i="1" baseline="30000" dirty="0"/>
              <a:t>2</a:t>
            </a:r>
            <a:r>
              <a:rPr lang="en-US" i="1" dirty="0"/>
              <a:t>, Cristian Pira</a:t>
            </a:r>
            <a:r>
              <a:rPr lang="en-US" i="1" baseline="30000" dirty="0"/>
              <a:t>3</a:t>
            </a:r>
            <a:r>
              <a:rPr lang="en-US" i="1" dirty="0"/>
              <a:t>, Alban Sublet</a:t>
            </a:r>
            <a:r>
              <a:rPr lang="en-US" i="1" baseline="30000" dirty="0"/>
              <a:t>4</a:t>
            </a:r>
            <a:r>
              <a:rPr lang="en-US" i="1" dirty="0"/>
              <a:t>, Rastislav Ries</a:t>
            </a:r>
            <a:r>
              <a:rPr lang="en-US" i="1" baseline="30000" dirty="0"/>
              <a:t>5</a:t>
            </a:r>
            <a:r>
              <a:rPr lang="en-US" i="1" dirty="0"/>
              <a:t>, Eugen </a:t>
            </a:r>
            <a:r>
              <a:rPr lang="en-US" i="1" dirty="0" smtClean="0"/>
              <a:t>Seiler</a:t>
            </a:r>
            <a:r>
              <a:rPr lang="en-US" i="1" baseline="30000" dirty="0" smtClean="0"/>
              <a:t>5</a:t>
            </a:r>
            <a:endParaRPr lang="lv-LV" i="1" dirty="0"/>
          </a:p>
          <a:p>
            <a:r>
              <a:rPr lang="lv-LV" i="1" baseline="30000" dirty="0"/>
              <a:t>1</a:t>
            </a:r>
            <a:r>
              <a:rPr lang="en-US" i="1" dirty="0"/>
              <a:t> Riga Technical University, P. </a:t>
            </a:r>
            <a:r>
              <a:rPr lang="en-US" i="1" dirty="0" err="1"/>
              <a:t>Valdena</a:t>
            </a:r>
            <a:r>
              <a:rPr lang="en-US" i="1" dirty="0"/>
              <a:t> 3/7, Riga, LV-1048, Latvia</a:t>
            </a:r>
          </a:p>
          <a:p>
            <a:r>
              <a:rPr lang="en-US" i="1" baseline="30000" dirty="0"/>
              <a:t>2</a:t>
            </a:r>
            <a:r>
              <a:rPr lang="en-US" i="1" dirty="0"/>
              <a:t> STFC </a:t>
            </a:r>
            <a:r>
              <a:rPr lang="en-US" i="1" dirty="0" err="1"/>
              <a:t>Daresburt</a:t>
            </a:r>
            <a:r>
              <a:rPr lang="en-US" i="1" dirty="0"/>
              <a:t> Laboratory, WA4 4AD Warrington, UK</a:t>
            </a:r>
          </a:p>
          <a:p>
            <a:r>
              <a:rPr lang="en-US" i="1" baseline="30000" dirty="0"/>
              <a:t>3</a:t>
            </a:r>
            <a:r>
              <a:rPr lang="en-US" i="1" dirty="0"/>
              <a:t> LNL/INFN, 35020 </a:t>
            </a:r>
            <a:r>
              <a:rPr lang="en-US" i="1" dirty="0" err="1"/>
              <a:t>Legnaro</a:t>
            </a:r>
            <a:r>
              <a:rPr lang="en-US" i="1" dirty="0"/>
              <a:t> PD, Italy</a:t>
            </a:r>
          </a:p>
          <a:p>
            <a:r>
              <a:rPr lang="en-US" i="1" baseline="30000" dirty="0"/>
              <a:t>4</a:t>
            </a:r>
            <a:r>
              <a:rPr lang="en-US" i="1" dirty="0"/>
              <a:t> CERN, 1211 Genève, Switzerland</a:t>
            </a:r>
          </a:p>
          <a:p>
            <a:r>
              <a:rPr lang="en-US" i="1" baseline="30000" dirty="0"/>
              <a:t>5</a:t>
            </a:r>
            <a:r>
              <a:rPr lang="en-US" i="1" dirty="0"/>
              <a:t> Institute of Electrical Engineering SAS, </a:t>
            </a:r>
            <a:r>
              <a:rPr lang="en-US" i="1" dirty="0" err="1"/>
              <a:t>Dubravska</a:t>
            </a:r>
            <a:r>
              <a:rPr lang="en-US" i="1" dirty="0"/>
              <a:t> </a:t>
            </a:r>
            <a:r>
              <a:rPr lang="en-US" i="1" dirty="0" err="1"/>
              <a:t>cesta</a:t>
            </a:r>
            <a:r>
              <a:rPr lang="en-US" i="1" dirty="0"/>
              <a:t> 9, 841 04 Bratislava, </a:t>
            </a:r>
            <a:r>
              <a:rPr lang="en-US" i="1" dirty="0" smtClean="0"/>
              <a:t>Slovakia</a:t>
            </a:r>
            <a:endParaRPr lang="en-US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7593" y="673824"/>
            <a:ext cx="1847850" cy="1266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173" y="521424"/>
            <a:ext cx="2514600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1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53C8F2-DA93-4D99-B770-E161FD082B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lv-LV"/>
              <a:t>Riga Technical University</a:t>
            </a:r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AE5F425-891D-4F55-A211-AEB049F114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439637"/>
              </p:ext>
            </p:extLst>
          </p:nvPr>
        </p:nvGraphicFramePr>
        <p:xfrm>
          <a:off x="2250833" y="2762083"/>
          <a:ext cx="4435717" cy="20736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17513">
                  <a:extLst>
                    <a:ext uri="{9D8B030D-6E8A-4147-A177-3AD203B41FA5}">
                      <a16:colId xmlns:a16="http://schemas.microsoft.com/office/drawing/2014/main" val="1167372851"/>
                    </a:ext>
                  </a:extLst>
                </a:gridCol>
                <a:gridCol w="1109102">
                  <a:extLst>
                    <a:ext uri="{9D8B030D-6E8A-4147-A177-3AD203B41FA5}">
                      <a16:colId xmlns:a16="http://schemas.microsoft.com/office/drawing/2014/main" val="111167727"/>
                    </a:ext>
                  </a:extLst>
                </a:gridCol>
                <a:gridCol w="1109102">
                  <a:extLst>
                    <a:ext uri="{9D8B030D-6E8A-4147-A177-3AD203B41FA5}">
                      <a16:colId xmlns:a16="http://schemas.microsoft.com/office/drawing/2014/main" val="2544617488"/>
                    </a:ext>
                  </a:extLst>
                </a:gridCol>
              </a:tblGrid>
              <a:tr h="7776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effectLst/>
                        </a:rPr>
                        <a:t>Sample</a:t>
                      </a:r>
                      <a:endParaRPr lang="lv-LV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effectLst/>
                        </a:rPr>
                        <a:t>Ra by AFM non-irradiated</a:t>
                      </a:r>
                      <a:endParaRPr lang="lv-LV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>
                          <a:effectLst/>
                        </a:rPr>
                        <a:t>Ra by AFM</a:t>
                      </a:r>
                      <a:endParaRPr lang="lv-LV" sz="1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Irradiated by Laser</a:t>
                      </a:r>
                      <a:endParaRPr lang="lv-LV" sz="1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4094364"/>
                  </a:ext>
                </a:extLst>
              </a:tr>
              <a:tr h="2592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effectLst/>
                        </a:rPr>
                        <a:t>SUBU5 CERN (C10)</a:t>
                      </a:r>
                      <a:endParaRPr lang="lv-LV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 nm </a:t>
                      </a:r>
                      <a:endParaRPr lang="lv-LV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nm</a:t>
                      </a:r>
                      <a:endParaRPr lang="lv-LV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35442"/>
                  </a:ext>
                </a:extLst>
              </a:tr>
              <a:tr h="2592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effectLst/>
                        </a:rPr>
                        <a:t>SUBU5 INFN (L20)</a:t>
                      </a:r>
                      <a:endParaRPr lang="lv-LV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 nm </a:t>
                      </a:r>
                      <a:endParaRPr lang="lv-LV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 nm</a:t>
                      </a:r>
                      <a:endParaRPr lang="lv-LV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0200688"/>
                  </a:ext>
                </a:extLst>
              </a:tr>
              <a:tr h="2592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kern="1200">
                          <a:effectLst/>
                        </a:rPr>
                        <a:t>EP (L21)</a:t>
                      </a:r>
                      <a:endParaRPr lang="lv-LV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 nm</a:t>
                      </a:r>
                      <a:endParaRPr lang="lv-LV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nm</a:t>
                      </a:r>
                      <a:endParaRPr lang="lv-LV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794635"/>
                  </a:ext>
                </a:extLst>
              </a:tr>
              <a:tr h="2592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effectLst/>
                        </a:rPr>
                        <a:t>EP+SUBU5 (L16)</a:t>
                      </a:r>
                      <a:endParaRPr lang="lv-LV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 nm</a:t>
                      </a:r>
                      <a:endParaRPr lang="lv-LV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nm</a:t>
                      </a:r>
                      <a:endParaRPr lang="lv-LV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9852114"/>
                  </a:ext>
                </a:extLst>
              </a:tr>
              <a:tr h="2592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kern="1200">
                          <a:effectLst/>
                        </a:rPr>
                        <a:t>Tumbling (L8)</a:t>
                      </a:r>
                      <a:endParaRPr lang="lv-LV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 nm </a:t>
                      </a:r>
                      <a:endParaRPr lang="lv-LV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 nm</a:t>
                      </a:r>
                      <a:endParaRPr lang="lv-LV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5744745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DE46CBC1-A89E-426B-9BC1-685CC2952DD5}"/>
              </a:ext>
            </a:extLst>
          </p:cNvPr>
          <p:cNvSpPr/>
          <p:nvPr/>
        </p:nvSpPr>
        <p:spPr>
          <a:xfrm>
            <a:off x="3834882" y="195143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GB" sz="1600" i="1" dirty="0">
                <a:solidFill>
                  <a:srgbClr val="012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Table 1 Roughness comparison between the five coated samples</a:t>
            </a:r>
            <a:endParaRPr lang="lv-LV" sz="1600" i="1" dirty="0">
              <a:solidFill>
                <a:srgbClr val="012545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6C7D9866-93D1-41E8-8201-8FCD2A448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426" y="1097295"/>
            <a:ext cx="7925147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lv-LV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Roughness </a:t>
            </a:r>
            <a:endParaRPr kumimoji="0" lang="lv-LV" altLang="lv-LV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altLang="lv-LV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roughness was measured with a </a:t>
            </a:r>
            <a:r>
              <a:rPr lang="it-IT" sz="1200" i="1" dirty="0"/>
              <a:t>VEECO CP II Scanning Probe Microscope</a:t>
            </a:r>
            <a:endParaRPr lang="lv-LV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3310" y="221863"/>
            <a:ext cx="1853345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17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078618A-74EC-4138-9B1C-C96D895BAF81}"/>
              </a:ext>
            </a:extLst>
          </p:cNvPr>
          <p:cNvSpPr/>
          <p:nvPr/>
        </p:nvSpPr>
        <p:spPr>
          <a:xfrm>
            <a:off x="1424389" y="32964"/>
            <a:ext cx="2478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Non-irradiated    </a:t>
            </a:r>
            <a:endParaRPr lang="lv-LV" sz="2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116DFC-15B7-4D7B-8560-42D76880326E}"/>
              </a:ext>
            </a:extLst>
          </p:cNvPr>
          <p:cNvSpPr/>
          <p:nvPr/>
        </p:nvSpPr>
        <p:spPr>
          <a:xfrm>
            <a:off x="4783493" y="32965"/>
            <a:ext cx="41805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Irradiated by </a:t>
            </a:r>
            <a:r>
              <a:rPr lang="en-US" sz="2400" dirty="0" err="1"/>
              <a:t>Nd:YAG</a:t>
            </a:r>
            <a:r>
              <a:rPr lang="en-US" sz="2400" dirty="0"/>
              <a:t> laser    </a:t>
            </a:r>
            <a:endParaRPr lang="lv-LV" sz="2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FAC9797-586F-4A55-90B6-8BBFF059B8D1}"/>
              </a:ext>
            </a:extLst>
          </p:cNvPr>
          <p:cNvSpPr/>
          <p:nvPr/>
        </p:nvSpPr>
        <p:spPr>
          <a:xfrm rot="16200000">
            <a:off x="-918040" y="1599253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Lens mode: Field-Free</a:t>
            </a:r>
            <a:endParaRPr lang="lv-LV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ABFFEB-A63B-4718-BCC2-E38FB5CF8C7D}"/>
              </a:ext>
            </a:extLst>
          </p:cNvPr>
          <p:cNvSpPr/>
          <p:nvPr/>
        </p:nvSpPr>
        <p:spPr>
          <a:xfrm rot="16200000">
            <a:off x="-930865" y="4008993"/>
            <a:ext cx="2531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Lens mode: Immersion</a:t>
            </a:r>
            <a:endParaRPr lang="lv-LV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E5B8A0-C0C4-4B4B-AEA5-3501AA2A9BE7}"/>
              </a:ext>
            </a:extLst>
          </p:cNvPr>
          <p:cNvSpPr/>
          <p:nvPr/>
        </p:nvSpPr>
        <p:spPr>
          <a:xfrm>
            <a:off x="0" y="69347"/>
            <a:ext cx="10390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ighlight>
                  <a:srgbClr val="FFFF00"/>
                </a:highlight>
              </a:rPr>
              <a:t>L21 </a:t>
            </a:r>
            <a:r>
              <a:rPr lang="en-US" sz="2400" dirty="0"/>
              <a:t>   </a:t>
            </a:r>
            <a:endParaRPr lang="lv-LV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95D304-D08B-4B56-A421-7F1A96B8C8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067" y="661751"/>
            <a:ext cx="3049783" cy="21900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C137D3-AAD2-4021-BA95-BFC6EB6CA3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888" y="2952415"/>
            <a:ext cx="3049785" cy="21900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A0EF61-27F2-43A1-A313-4A08F2C031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743" y="661751"/>
            <a:ext cx="3049783" cy="21900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68D477-9024-449A-9AE5-B0C63A3DE5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743" y="2952414"/>
            <a:ext cx="3049785" cy="21900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3C4C17-DA33-4F5E-93BE-DEF4641C6DA3}"/>
              </a:ext>
            </a:extLst>
          </p:cNvPr>
          <p:cNvSpPr/>
          <p:nvPr/>
        </p:nvSpPr>
        <p:spPr>
          <a:xfrm>
            <a:off x="374931" y="5237970"/>
            <a:ext cx="82123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Fig.5.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SEM images of L21 sample before and after irradiation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by pulsed Nd:YAG laser  (λ= 1.064 µm, τ =6 ns and intensity up to I=200 MW/cm</a:t>
            </a:r>
            <a:r>
              <a:rPr lang="en-US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).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For the sample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longitudinal pinholes fully disappeared.</a:t>
            </a:r>
          </a:p>
        </p:txBody>
      </p:sp>
    </p:spTree>
    <p:extLst>
      <p:ext uri="{BB962C8B-B14F-4D97-AF65-F5344CB8AC3E}">
        <p14:creationId xmlns:p14="http://schemas.microsoft.com/office/powerpoint/2010/main" val="1063715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794C9-5F1B-4EAC-8EF9-439338F3D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lv-LV"/>
              <a:t>Riga Technical University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78618A-74EC-4138-9B1C-C96D895BAF81}"/>
              </a:ext>
            </a:extLst>
          </p:cNvPr>
          <p:cNvSpPr/>
          <p:nvPr/>
        </p:nvSpPr>
        <p:spPr>
          <a:xfrm>
            <a:off x="1424389" y="32964"/>
            <a:ext cx="2478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Non-irradiated    </a:t>
            </a:r>
            <a:endParaRPr lang="lv-LV" sz="2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116DFC-15B7-4D7B-8560-42D76880326E}"/>
              </a:ext>
            </a:extLst>
          </p:cNvPr>
          <p:cNvSpPr/>
          <p:nvPr/>
        </p:nvSpPr>
        <p:spPr>
          <a:xfrm>
            <a:off x="4783493" y="32965"/>
            <a:ext cx="41805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Irradiated by </a:t>
            </a:r>
            <a:r>
              <a:rPr lang="en-US" sz="2400" dirty="0" err="1"/>
              <a:t>Nd:YAG</a:t>
            </a:r>
            <a:r>
              <a:rPr lang="en-US" sz="2400" dirty="0"/>
              <a:t> laser    </a:t>
            </a:r>
            <a:endParaRPr lang="lv-LV" sz="2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FAC9797-586F-4A55-90B6-8BBFF059B8D1}"/>
              </a:ext>
            </a:extLst>
          </p:cNvPr>
          <p:cNvSpPr/>
          <p:nvPr/>
        </p:nvSpPr>
        <p:spPr>
          <a:xfrm rot="16200000">
            <a:off x="-1005944" y="1788561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Lens mode: Field-Free</a:t>
            </a:r>
            <a:endParaRPr lang="lv-LV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ABFFEB-A63B-4718-BCC2-E38FB5CF8C7D}"/>
              </a:ext>
            </a:extLst>
          </p:cNvPr>
          <p:cNvSpPr/>
          <p:nvPr/>
        </p:nvSpPr>
        <p:spPr>
          <a:xfrm rot="16200000">
            <a:off x="-1075919" y="4484419"/>
            <a:ext cx="2531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Lens mode: Immersion</a:t>
            </a:r>
            <a:endParaRPr lang="lv-LV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E5B8A0-C0C4-4B4B-AEA5-3501AA2A9BE7}"/>
              </a:ext>
            </a:extLst>
          </p:cNvPr>
          <p:cNvSpPr/>
          <p:nvPr/>
        </p:nvSpPr>
        <p:spPr>
          <a:xfrm>
            <a:off x="0" y="69347"/>
            <a:ext cx="8675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ighlight>
                  <a:srgbClr val="FFFF00"/>
                </a:highlight>
              </a:rPr>
              <a:t>L8 </a:t>
            </a:r>
            <a:r>
              <a:rPr lang="en-US" sz="2400" dirty="0"/>
              <a:t>   </a:t>
            </a:r>
            <a:endParaRPr lang="lv-LV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E7EA31-107C-4B91-A245-A9E3395A48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545" y="923184"/>
            <a:ext cx="3207009" cy="23029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2F6A00-8C9F-4233-AD7E-14474894A2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545" y="3406245"/>
            <a:ext cx="3207009" cy="2302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F95937-107D-42CF-8C80-8F3A73F043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493" y="923184"/>
            <a:ext cx="3207009" cy="23029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5709853-49C6-4652-86A3-A3AC96B0C1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494" y="3429740"/>
            <a:ext cx="3207010" cy="23029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F579D0-2A60-4F49-9435-5A61268A18A9}"/>
              </a:ext>
            </a:extLst>
          </p:cNvPr>
          <p:cNvSpPr/>
          <p:nvPr/>
        </p:nvSpPr>
        <p:spPr>
          <a:xfrm>
            <a:off x="191069" y="5744475"/>
            <a:ext cx="86117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Fig.6.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SEM images of  the sample L8 the surface is characterized by chaotically distributed scratches with length up to10 </a:t>
            </a:r>
            <a:r>
              <a:rPr lang="en-US" dirty="0"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m, which disappear after irradiation by the laser.</a:t>
            </a:r>
          </a:p>
        </p:txBody>
      </p:sp>
    </p:spTree>
    <p:extLst>
      <p:ext uri="{BB962C8B-B14F-4D97-AF65-F5344CB8AC3E}">
        <p14:creationId xmlns:p14="http://schemas.microsoft.com/office/powerpoint/2010/main" val="2380559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36288D-A2BB-41C3-B0CE-2B208A423C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lv-LV"/>
              <a:t>Riga Technical University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41DB7E-5D35-4873-B9AD-B06C28B10AC1}"/>
              </a:ext>
            </a:extLst>
          </p:cNvPr>
          <p:cNvSpPr/>
          <p:nvPr/>
        </p:nvSpPr>
        <p:spPr>
          <a:xfrm>
            <a:off x="5112073" y="2505670"/>
            <a:ext cx="2993239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Times" panose="02020603050405020304" pitchFamily="18" charset="0"/>
              </a:rPr>
              <a:t>Fig</a:t>
            </a:r>
            <a:r>
              <a:rPr lang="lv-LV" dirty="0">
                <a:latin typeface="Times" panose="02020603050405020304" pitchFamily="18" charset="0"/>
              </a:rPr>
              <a:t>.</a:t>
            </a:r>
            <a:r>
              <a:rPr lang="en-US" dirty="0">
                <a:latin typeface="Times" panose="02020603050405020304" pitchFamily="18" charset="0"/>
              </a:rPr>
              <a:t> 7: XRD of Niobium on Copper substrate (sample</a:t>
            </a:r>
          </a:p>
          <a:p>
            <a:r>
              <a:rPr lang="lv-LV" dirty="0">
                <a:latin typeface="Times" panose="02020603050405020304" pitchFamily="18" charset="0"/>
              </a:rPr>
              <a:t>22/3/16</a:t>
            </a:r>
            <a:r>
              <a:rPr lang="en-US" dirty="0">
                <a:latin typeface="Times" panose="02020603050405020304" pitchFamily="18" charset="0"/>
              </a:rPr>
              <a:t>)</a:t>
            </a:r>
            <a:r>
              <a:rPr lang="lv-LV" dirty="0">
                <a:latin typeface="Times" panose="02020603050405020304" pitchFamily="18" charset="0"/>
              </a:rPr>
              <a:t> </a:t>
            </a:r>
            <a:r>
              <a:rPr lang="lv-LV" dirty="0" err="1">
                <a:latin typeface="Times" panose="02020603050405020304" pitchFamily="18" charset="0"/>
              </a:rPr>
              <a:t>before</a:t>
            </a:r>
            <a:r>
              <a:rPr lang="lv-LV" dirty="0">
                <a:latin typeface="Times" panose="02020603050405020304" pitchFamily="18" charset="0"/>
              </a:rPr>
              <a:t> </a:t>
            </a:r>
            <a:r>
              <a:rPr lang="lv-LV" dirty="0" err="1">
                <a:latin typeface="Times" panose="02020603050405020304" pitchFamily="18" charset="0"/>
              </a:rPr>
              <a:t>and</a:t>
            </a:r>
            <a:r>
              <a:rPr lang="lv-LV" dirty="0">
                <a:latin typeface="Times" panose="02020603050405020304" pitchFamily="18" charset="0"/>
              </a:rPr>
              <a:t> </a:t>
            </a:r>
            <a:r>
              <a:rPr lang="lv-LV" dirty="0" err="1">
                <a:latin typeface="Times" panose="02020603050405020304" pitchFamily="18" charset="0"/>
              </a:rPr>
              <a:t>after</a:t>
            </a:r>
            <a:r>
              <a:rPr lang="lv-LV" dirty="0">
                <a:latin typeface="Times" panose="02020603050405020304" pitchFamily="18" charset="0"/>
              </a:rPr>
              <a:t> </a:t>
            </a:r>
            <a:r>
              <a:rPr lang="lv-LV" dirty="0" err="1">
                <a:latin typeface="Times" panose="02020603050405020304" pitchFamily="18" charset="0"/>
              </a:rPr>
              <a:t>irradiation</a:t>
            </a:r>
            <a:r>
              <a:rPr lang="lv-LV" dirty="0">
                <a:latin typeface="Times" panose="02020603050405020304" pitchFamily="18" charset="0"/>
              </a:rPr>
              <a:t> </a:t>
            </a:r>
            <a:r>
              <a:rPr lang="lv-LV" dirty="0" err="1">
                <a:latin typeface="Times" panose="02020603050405020304" pitchFamily="18" charset="0"/>
              </a:rPr>
              <a:t>by</a:t>
            </a:r>
            <a:r>
              <a:rPr lang="lv-LV" dirty="0">
                <a:latin typeface="Times" panose="02020603050405020304" pitchFamily="18" charset="0"/>
              </a:rPr>
              <a:t> Nd:YAG </a:t>
            </a:r>
            <a:r>
              <a:rPr lang="lv-LV" dirty="0" err="1">
                <a:latin typeface="Times" panose="02020603050405020304" pitchFamily="18" charset="0"/>
              </a:rPr>
              <a:t>laser</a:t>
            </a:r>
            <a:r>
              <a:rPr lang="lv-LV" dirty="0">
                <a:latin typeface="Times" panose="02020603050405020304" pitchFamily="18" charset="0"/>
              </a:rPr>
              <a:t>.</a:t>
            </a:r>
          </a:p>
          <a:p>
            <a:endParaRPr lang="lv-LV" dirty="0">
              <a:latin typeface="Times" panose="02020603050405020304" pitchFamily="18" charset="0"/>
            </a:endParaRPr>
          </a:p>
          <a:p>
            <a:r>
              <a:rPr lang="lv-LV" dirty="0" err="1">
                <a:latin typeface="Times" panose="02020603050405020304" pitchFamily="18" charset="0"/>
              </a:rPr>
              <a:t>The</a:t>
            </a:r>
            <a:r>
              <a:rPr lang="lv-LV" dirty="0">
                <a:latin typeface="Times" panose="02020603050405020304" pitchFamily="18" charset="0"/>
              </a:rPr>
              <a:t> </a:t>
            </a:r>
            <a:r>
              <a:rPr lang="lv-LV" dirty="0" err="1">
                <a:latin typeface="Times" panose="02020603050405020304" pitchFamily="18" charset="0"/>
              </a:rPr>
              <a:t>program</a:t>
            </a:r>
            <a:r>
              <a:rPr lang="lv-LV" dirty="0">
                <a:latin typeface="Times" panose="02020603050405020304" pitchFamily="18" charset="0"/>
              </a:rPr>
              <a:t> EVA (DIFFRAC plus BASIC </a:t>
            </a:r>
            <a:r>
              <a:rPr lang="lv-LV" dirty="0" err="1">
                <a:latin typeface="Times" panose="02020603050405020304" pitchFamily="18" charset="0"/>
              </a:rPr>
              <a:t>Evaluation</a:t>
            </a:r>
            <a:r>
              <a:rPr lang="lv-LV" dirty="0">
                <a:latin typeface="Times" panose="02020603050405020304" pitchFamily="18" charset="0"/>
              </a:rPr>
              <a:t> </a:t>
            </a:r>
            <a:r>
              <a:rPr lang="lv-LV" dirty="0" err="1">
                <a:latin typeface="Times" panose="02020603050405020304" pitchFamily="18" charset="0"/>
              </a:rPr>
              <a:t>Package</a:t>
            </a:r>
            <a:r>
              <a:rPr lang="lv-LV" dirty="0">
                <a:latin typeface="Times" panose="02020603050405020304" pitchFamily="18" charset="0"/>
              </a:rPr>
              <a:t>, </a:t>
            </a:r>
            <a:r>
              <a:rPr lang="lv-LV" dirty="0" err="1">
                <a:latin typeface="Times" panose="02020603050405020304" pitchFamily="18" charset="0"/>
              </a:rPr>
              <a:t>Bruker</a:t>
            </a:r>
            <a:r>
              <a:rPr lang="lv-LV" dirty="0">
                <a:latin typeface="Times" panose="02020603050405020304" pitchFamily="18" charset="0"/>
              </a:rPr>
              <a:t> AXS)</a:t>
            </a:r>
            <a:endParaRPr lang="en-US" dirty="0">
              <a:latin typeface="Times" panose="02020603050405020304" pitchFamily="18" charset="0"/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38E38BF3-F083-436F-BD72-EFC3CAB92C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6773254"/>
              </p:ext>
            </p:extLst>
          </p:nvPr>
        </p:nvGraphicFramePr>
        <p:xfrm>
          <a:off x="547440" y="71931"/>
          <a:ext cx="4654875" cy="66643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" name="Graph" r:id="rId3" imgW="2916000" imgH="4174560" progId="Origin95.Graph">
                  <p:embed/>
                </p:oleObj>
              </mc:Choice>
              <mc:Fallback>
                <p:oleObj name="Graph" r:id="rId3" imgW="2916000" imgH="41745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7440" y="71931"/>
                        <a:ext cx="4654875" cy="666430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0894" y="371333"/>
            <a:ext cx="1853345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36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9E2CD-2FFC-41B9-9947-C520F7991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lv-LV" dirty="0" err="1"/>
              <a:t>Riga</a:t>
            </a:r>
            <a:r>
              <a:rPr lang="lv-LV" dirty="0"/>
              <a:t> </a:t>
            </a:r>
            <a:r>
              <a:rPr lang="lv-LV" dirty="0" err="1"/>
              <a:t>Technical</a:t>
            </a:r>
            <a:r>
              <a:rPr lang="lv-LV" dirty="0"/>
              <a:t> </a:t>
            </a:r>
            <a:r>
              <a:rPr lang="lv-LV" dirty="0" err="1"/>
              <a:t>University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F6039A-ECA9-4FA2-A042-34F4DEDC4990}"/>
              </a:ext>
            </a:extLst>
          </p:cNvPr>
          <p:cNvSpPr/>
          <p:nvPr/>
        </p:nvSpPr>
        <p:spPr>
          <a:xfrm>
            <a:off x="283028" y="4690600"/>
            <a:ext cx="85779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lv-LV" dirty="0" err="1">
                <a:solidFill>
                  <a:srgbClr val="012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Table</a:t>
            </a:r>
            <a:r>
              <a:rPr lang="lv-LV" dirty="0">
                <a:solidFill>
                  <a:srgbClr val="012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GB" dirty="0">
                <a:solidFill>
                  <a:srgbClr val="012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The flux entry field B</a:t>
            </a:r>
            <a:r>
              <a:rPr lang="en-GB" baseline="-25000" dirty="0">
                <a:solidFill>
                  <a:srgbClr val="012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GB" dirty="0">
                <a:solidFill>
                  <a:srgbClr val="012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(left), determined applying the 2% relative difference criterion, and the field of maximum magnetic moment B</a:t>
            </a:r>
            <a:r>
              <a:rPr lang="en-GB" baseline="-25000" dirty="0">
                <a:solidFill>
                  <a:srgbClr val="012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dirty="0">
                <a:solidFill>
                  <a:srgbClr val="012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(right) before and after irradiation by laser depending on Cu surface preparation methods at 4.22 K. 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2FA8334-8CE6-4F04-9DDB-CE826087C3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479633"/>
              </p:ext>
            </p:extLst>
          </p:nvPr>
        </p:nvGraphicFramePr>
        <p:xfrm>
          <a:off x="961753" y="1624467"/>
          <a:ext cx="7429500" cy="26468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861">
                  <a:extLst>
                    <a:ext uri="{9D8B030D-6E8A-4147-A177-3AD203B41FA5}">
                      <a16:colId xmlns:a16="http://schemas.microsoft.com/office/drawing/2014/main" val="2895676121"/>
                    </a:ext>
                  </a:extLst>
                </a:gridCol>
                <a:gridCol w="1305483">
                  <a:extLst>
                    <a:ext uri="{9D8B030D-6E8A-4147-A177-3AD203B41FA5}">
                      <a16:colId xmlns:a16="http://schemas.microsoft.com/office/drawing/2014/main" val="628639782"/>
                    </a:ext>
                  </a:extLst>
                </a:gridCol>
                <a:gridCol w="1267367">
                  <a:extLst>
                    <a:ext uri="{9D8B030D-6E8A-4147-A177-3AD203B41FA5}">
                      <a16:colId xmlns:a16="http://schemas.microsoft.com/office/drawing/2014/main" val="3161960050"/>
                    </a:ext>
                  </a:extLst>
                </a:gridCol>
                <a:gridCol w="457395">
                  <a:extLst>
                    <a:ext uri="{9D8B030D-6E8A-4147-A177-3AD203B41FA5}">
                      <a16:colId xmlns:a16="http://schemas.microsoft.com/office/drawing/2014/main" val="4193108424"/>
                    </a:ext>
                  </a:extLst>
                </a:gridCol>
                <a:gridCol w="135604">
                  <a:extLst>
                    <a:ext uri="{9D8B030D-6E8A-4147-A177-3AD203B41FA5}">
                      <a16:colId xmlns:a16="http://schemas.microsoft.com/office/drawing/2014/main" val="2627787950"/>
                    </a:ext>
                  </a:extLst>
                </a:gridCol>
                <a:gridCol w="960239">
                  <a:extLst>
                    <a:ext uri="{9D8B030D-6E8A-4147-A177-3AD203B41FA5}">
                      <a16:colId xmlns:a16="http://schemas.microsoft.com/office/drawing/2014/main" val="4215858351"/>
                    </a:ext>
                  </a:extLst>
                </a:gridCol>
                <a:gridCol w="1079962">
                  <a:extLst>
                    <a:ext uri="{9D8B030D-6E8A-4147-A177-3AD203B41FA5}">
                      <a16:colId xmlns:a16="http://schemas.microsoft.com/office/drawing/2014/main" val="3146648276"/>
                    </a:ext>
                  </a:extLst>
                </a:gridCol>
                <a:gridCol w="571744">
                  <a:extLst>
                    <a:ext uri="{9D8B030D-6E8A-4147-A177-3AD203B41FA5}">
                      <a16:colId xmlns:a16="http://schemas.microsoft.com/office/drawing/2014/main" val="452337818"/>
                    </a:ext>
                  </a:extLst>
                </a:gridCol>
                <a:gridCol w="1041845">
                  <a:extLst>
                    <a:ext uri="{9D8B030D-6E8A-4147-A177-3AD203B41FA5}">
                      <a16:colId xmlns:a16="http://schemas.microsoft.com/office/drawing/2014/main" val="2013861930"/>
                    </a:ext>
                  </a:extLst>
                </a:gridCol>
              </a:tblGrid>
              <a:tr h="19050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ARIES samples, before and after Laser-irradiation at RTU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86977804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>
                          <a:effectLst/>
                        </a:rPr>
                        <a:t>deposited at INFN Legnaro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051178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2899361"/>
                  </a:ext>
                </a:extLst>
              </a:tr>
              <a:tr h="190500"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Magnetization measurements in </a:t>
                      </a:r>
                      <a:r>
                        <a:rPr lang="en-US" sz="1100" u="none" strike="noStrike" dirty="0" smtClean="0">
                          <a:effectLst/>
                        </a:rPr>
                        <a:t>Perpendicular </a:t>
                      </a:r>
                      <a:r>
                        <a:rPr lang="en-US" sz="1100" u="none" strike="noStrike" dirty="0">
                          <a:effectLst/>
                        </a:rPr>
                        <a:t>applied field, planar samples ~2x2 mm</a:t>
                      </a:r>
                      <a:r>
                        <a:rPr lang="en-US" sz="1100" u="none" strike="noStrike" baseline="30000" dirty="0">
                          <a:effectLst/>
                        </a:rPr>
                        <a:t>2</a:t>
                      </a:r>
                      <a:endParaRPr lang="en-US" sz="11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701994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713417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u="none" strike="noStrike">
                          <a:effectLst/>
                        </a:rPr>
                        <a:t>4.22 K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Field of 1st entry of mag. flux, 2% criterion</a:t>
                      </a:r>
                      <a:endParaRPr lang="en-US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 fontAlgn="b"/>
                      <a:r>
                        <a:rPr lang="lv-LV" sz="1100" u="none" strike="noStrike" dirty="0">
                          <a:effectLst/>
                        </a:rPr>
                        <a:t> </a:t>
                      </a:r>
                      <a:r>
                        <a:rPr lang="el-GR" sz="1100" u="none" strike="noStrike" dirty="0">
                          <a:effectLst/>
                        </a:rPr>
                        <a:t>Δ</a:t>
                      </a:r>
                      <a:r>
                        <a:rPr lang="en-US" sz="1100" u="none" strike="noStrike" dirty="0">
                          <a:effectLst/>
                        </a:rPr>
                        <a:t>/Ben, </a:t>
                      </a:r>
                      <a:r>
                        <a:rPr lang="lv-LV" sz="1100" u="none" strike="noStrike" dirty="0">
                          <a:effectLst/>
                        </a:rPr>
                        <a:t>%</a:t>
                      </a:r>
                      <a:endParaRPr lang="lv-LV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lv-LV" sz="1100" u="none" strike="noStrike" dirty="0">
                          <a:effectLst/>
                        </a:rPr>
                        <a:t> 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Field of maximum mag. moment</a:t>
                      </a:r>
                      <a:endParaRPr lang="en-US" sz="11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100" u="none" strike="noStrike">
                          <a:effectLst/>
                        </a:rPr>
                        <a:t>Field of maximum mag. moment</a:t>
                      </a:r>
                      <a:endParaRPr lang="lv-LV"/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100" u="none" strike="noStrike" dirty="0">
                          <a:effectLst/>
                        </a:rPr>
                        <a:t> </a:t>
                      </a:r>
                      <a:r>
                        <a:rPr lang="el-GR" sz="1100" u="none" strike="noStrike" dirty="0">
                          <a:effectLst/>
                        </a:rPr>
                        <a:t>Δ</a:t>
                      </a:r>
                      <a:r>
                        <a:rPr lang="en-US" sz="1100" u="none" strike="noStrike" dirty="0">
                          <a:effectLst/>
                        </a:rPr>
                        <a:t>/Bp, 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lv-LV" sz="1100" u="none" strike="noStrike" dirty="0">
                          <a:effectLst/>
                        </a:rPr>
                        <a:t>%</a:t>
                      </a:r>
                      <a:endParaRPr lang="lv-LV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lv-LV" sz="1100" u="none" strike="noStrike">
                          <a:effectLst/>
                        </a:rPr>
                        <a:t>Cu Surface prep.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6317205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v-LV" sz="1100" u="none" strike="noStrike">
                          <a:effectLst/>
                        </a:rPr>
                        <a:t>Sample: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u="none" strike="noStrike" dirty="0" err="1">
                          <a:effectLst/>
                        </a:rPr>
                        <a:t>Original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u="none" strike="noStrike">
                          <a:effectLst/>
                        </a:rPr>
                        <a:t>after-Laser</a:t>
                      </a:r>
                      <a:endParaRPr lang="lv-LV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 fontAlgn="b"/>
                      <a:endParaRPr lang="lv-LV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 vMerge="1">
                  <a:txBody>
                    <a:bodyPr/>
                    <a:lstStyle/>
                    <a:p>
                      <a:pPr algn="ctr" fontAlgn="ctr"/>
                      <a:r>
                        <a:rPr lang="lv-LV" sz="1100" u="none" strike="noStrike">
                          <a:effectLst/>
                        </a:rPr>
                        <a:t>Original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u="none" strike="noStrike">
                          <a:effectLst/>
                        </a:rPr>
                        <a:t>Original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u="none" strike="noStrike">
                          <a:effectLst/>
                        </a:rPr>
                        <a:t>after-Laser</a:t>
                      </a:r>
                      <a:endParaRPr lang="lv-LV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2096157"/>
                  </a:ext>
                </a:extLst>
              </a:tr>
              <a:tr h="196985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u="none" strike="noStrike" dirty="0">
                          <a:effectLst/>
                        </a:rPr>
                        <a:t>Ben [</a:t>
                      </a:r>
                      <a:r>
                        <a:rPr lang="lv-LV" sz="1100" u="none" strike="noStrike" dirty="0" err="1">
                          <a:effectLst/>
                        </a:rPr>
                        <a:t>Oe</a:t>
                      </a:r>
                      <a:r>
                        <a:rPr lang="lv-LV" sz="1100" u="none" strike="noStrike" dirty="0">
                          <a:effectLst/>
                        </a:rPr>
                        <a:t>]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u="none" strike="noStrike" dirty="0">
                          <a:effectLst/>
                        </a:rPr>
                        <a:t>Ben [</a:t>
                      </a:r>
                      <a:r>
                        <a:rPr lang="lv-LV" sz="1100" u="none" strike="noStrike" dirty="0" err="1">
                          <a:effectLst/>
                        </a:rPr>
                        <a:t>Oe</a:t>
                      </a:r>
                      <a:r>
                        <a:rPr lang="lv-LV" sz="1100" u="none" strike="noStrike" dirty="0">
                          <a:effectLst/>
                        </a:rPr>
                        <a:t>]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l" fontAlgn="b"/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 vMerge="1">
                  <a:txBody>
                    <a:bodyPr/>
                    <a:lstStyle/>
                    <a:p>
                      <a:pPr algn="ctr" fontAlgn="ctr"/>
                      <a:r>
                        <a:rPr lang="lv-LV" sz="1100" u="none" strike="noStrike">
                          <a:effectLst/>
                        </a:rPr>
                        <a:t>Bp [Oe]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u="none" strike="noStrike">
                          <a:effectLst/>
                        </a:rPr>
                        <a:t>Bp [Oe]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u="none" strike="noStrike">
                          <a:effectLst/>
                        </a:rPr>
                        <a:t>Bp [Oe]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131674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L8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u="none" strike="noStrike">
                          <a:effectLst/>
                        </a:rPr>
                        <a:t>180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u="none" strike="noStrike" dirty="0">
                          <a:effectLst/>
                        </a:rPr>
                        <a:t>191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lv-LV" sz="1100" u="none" strike="noStrike" dirty="0">
                          <a:effectLst/>
                        </a:rPr>
                        <a:t>6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lv-LV" sz="1100" u="none" strike="noStrike">
                          <a:effectLst/>
                        </a:rPr>
                        <a:t>465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u="none" strike="noStrike">
                          <a:effectLst/>
                        </a:rPr>
                        <a:t>465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u="none" strike="noStrike" dirty="0">
                          <a:effectLst/>
                        </a:rPr>
                        <a:t>465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u="none" strike="noStrike">
                          <a:effectLst/>
                        </a:rPr>
                        <a:t>0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>
                          <a:effectLst/>
                        </a:rPr>
                        <a:t>Tumbling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3843628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u="none" strike="noStrike">
                          <a:effectLst/>
                          <a:highlight>
                            <a:srgbClr val="FFFF00"/>
                          </a:highlight>
                        </a:rPr>
                        <a:t>C10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u="none" strike="noStrike">
                          <a:effectLst/>
                        </a:rPr>
                        <a:t>120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u="none" strike="noStrike" dirty="0">
                          <a:effectLst/>
                        </a:rPr>
                        <a:t>170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30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lv-LV" sz="1100" u="none" strike="noStrike">
                          <a:effectLst/>
                        </a:rPr>
                        <a:t>315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u="none" strike="noStrike">
                          <a:effectLst/>
                        </a:rPr>
                        <a:t>315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u="none" strike="noStrike" dirty="0">
                          <a:effectLst/>
                        </a:rPr>
                        <a:t>352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u="none" strike="noStrike" dirty="0">
                          <a:effectLst/>
                        </a:rPr>
                        <a:t>1</a:t>
                      </a:r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>
                          <a:effectLst/>
                        </a:rPr>
                        <a:t>CERN subu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687029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L16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u="none" strike="noStrike">
                          <a:effectLst/>
                        </a:rPr>
                        <a:t>140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u="none" strike="noStrike" dirty="0">
                          <a:effectLst/>
                        </a:rPr>
                        <a:t>155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lv-LV" sz="1100" u="none" strike="noStrike" dirty="0">
                          <a:effectLst/>
                        </a:rPr>
                        <a:t>1</a:t>
                      </a:r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lv-LV" sz="1100" u="none" strike="noStrike">
                          <a:effectLst/>
                        </a:rPr>
                        <a:t>320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u="none" strike="noStrike">
                          <a:effectLst/>
                        </a:rPr>
                        <a:t>320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u="none" strike="noStrike" dirty="0">
                          <a:effectLst/>
                        </a:rPr>
                        <a:t>322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u="none" strike="noStrike">
                          <a:effectLst/>
                        </a:rPr>
                        <a:t>1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>
                          <a:effectLst/>
                        </a:rPr>
                        <a:t>EP+SUBU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897732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L20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u="none" strike="noStrike">
                          <a:effectLst/>
                        </a:rPr>
                        <a:t>200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u="none" strike="noStrike" dirty="0">
                          <a:effectLst/>
                        </a:rPr>
                        <a:t>237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lv-LV" sz="1100" u="none" strike="noStrike" dirty="0">
                          <a:effectLst/>
                        </a:rPr>
                        <a:t>1</a:t>
                      </a:r>
                      <a:r>
                        <a:rPr lang="en-US" sz="1100" u="none" strike="noStrike" dirty="0">
                          <a:effectLst/>
                        </a:rPr>
                        <a:t>6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lv-LV" sz="1100" u="none" strike="noStrike">
                          <a:effectLst/>
                        </a:rPr>
                        <a:t>825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u="none" strike="noStrike">
                          <a:effectLst/>
                        </a:rPr>
                        <a:t>825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u="none" strike="noStrike" dirty="0">
                          <a:effectLst/>
                        </a:rPr>
                        <a:t>787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u="none" strike="noStrike" dirty="0">
                          <a:effectLst/>
                        </a:rPr>
                        <a:t>5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>
                          <a:effectLst/>
                        </a:rPr>
                        <a:t>SUBU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636764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L21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u="none" strike="noStrike">
                          <a:effectLst/>
                        </a:rPr>
                        <a:t>180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u="none" strike="noStrike" dirty="0">
                          <a:effectLst/>
                        </a:rPr>
                        <a:t>188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lv-LV" sz="1100" u="none" strike="noStrike" dirty="0">
                          <a:effectLst/>
                        </a:rPr>
                        <a:t>4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lv-LV" sz="1100" u="none" strike="noStrike" dirty="0">
                          <a:effectLst/>
                        </a:rPr>
                        <a:t>445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u="none" strike="noStrike" dirty="0">
                          <a:effectLst/>
                        </a:rPr>
                        <a:t>445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u="none" strike="noStrike" dirty="0">
                          <a:effectLst/>
                        </a:rPr>
                        <a:t>437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u="none" strike="noStrike" dirty="0">
                          <a:effectLst/>
                        </a:rPr>
                        <a:t>2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 dirty="0">
                          <a:effectLst/>
                        </a:rPr>
                        <a:t>EP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065518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4831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8EE7D-7F68-4663-924A-35DD06E88F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lv-LV"/>
              <a:t>Riga Technical University</a:t>
            </a:r>
            <a:endParaRPr lang="en-US" dirty="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B3F15B6E-29F8-47DD-A59C-E69A860F71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4931713"/>
              </p:ext>
            </p:extLst>
          </p:nvPr>
        </p:nvGraphicFramePr>
        <p:xfrm>
          <a:off x="1318845" y="271719"/>
          <a:ext cx="6998433" cy="5355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" name="Graph" r:id="rId3" imgW="3920760" imgH="3000960" progId="Origin95.Graph">
                  <p:embed/>
                </p:oleObj>
              </mc:Choice>
              <mc:Fallback>
                <p:oleObj name="Graph" r:id="rId3" imgW="3920760" imgH="30009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18845" y="271719"/>
                        <a:ext cx="6998433" cy="535507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571499" y="5534677"/>
            <a:ext cx="82559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Fig. </a:t>
            </a:r>
            <a:r>
              <a:rPr lang="en-US" dirty="0" smtClean="0"/>
              <a:t>8. </a:t>
            </a:r>
            <a:r>
              <a:rPr lang="en-US" dirty="0"/>
              <a:t>The first magnetic flux entry field Hen vs. the laser dose for </a:t>
            </a:r>
            <a:r>
              <a:rPr lang="en-US" dirty="0" smtClean="0"/>
              <a:t>sample  L16.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707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313131"/>
                </a:solidFill>
              </a:rPr>
              <a:t>Fig. </a:t>
            </a:r>
            <a:r>
              <a:rPr lang="en-US" dirty="0" smtClean="0">
                <a:solidFill>
                  <a:srgbClr val="313131"/>
                </a:solidFill>
              </a:rPr>
              <a:t>9. </a:t>
            </a:r>
            <a:r>
              <a:rPr lang="en-US" dirty="0">
                <a:solidFill>
                  <a:srgbClr val="313131"/>
                </a:solidFill>
              </a:rPr>
              <a:t>The first magnetic flux entry field H</a:t>
            </a:r>
            <a:r>
              <a:rPr lang="en-US" baseline="-25000" dirty="0">
                <a:solidFill>
                  <a:srgbClr val="313131"/>
                </a:solidFill>
              </a:rPr>
              <a:t>en</a:t>
            </a:r>
            <a:r>
              <a:rPr lang="en-US" dirty="0">
                <a:solidFill>
                  <a:srgbClr val="313131"/>
                </a:solidFill>
              </a:rPr>
              <a:t> vs. the laser dose </a:t>
            </a:r>
            <a:r>
              <a:rPr lang="en-US" dirty="0">
                <a:solidFill>
                  <a:srgbClr val="313131"/>
                </a:solidFill>
              </a:rPr>
              <a:t>for </a:t>
            </a:r>
            <a:r>
              <a:rPr lang="en-US" dirty="0" smtClean="0">
                <a:solidFill>
                  <a:srgbClr val="313131"/>
                </a:solidFill>
              </a:rPr>
              <a:t>samples:  </a:t>
            </a:r>
            <a:r>
              <a:rPr lang="en-US" dirty="0">
                <a:solidFill>
                  <a:srgbClr val="313131"/>
                </a:solidFill>
              </a:rPr>
              <a:t>L16 </a:t>
            </a:r>
            <a:r>
              <a:rPr lang="en-US" dirty="0" smtClean="0">
                <a:solidFill>
                  <a:srgbClr val="313131"/>
                </a:solidFill>
              </a:rPr>
              <a:t>(</a:t>
            </a:r>
            <a:r>
              <a:rPr lang="en-US" dirty="0">
                <a:solidFill>
                  <a:srgbClr val="313131"/>
                </a:solidFill>
              </a:rPr>
              <a:t>triangles) and </a:t>
            </a:r>
            <a:r>
              <a:rPr lang="en-US" dirty="0" smtClean="0">
                <a:solidFill>
                  <a:srgbClr val="313131"/>
                </a:solidFill>
              </a:rPr>
              <a:t>L20 (</a:t>
            </a:r>
            <a:r>
              <a:rPr lang="en-US" dirty="0">
                <a:solidFill>
                  <a:srgbClr val="313131"/>
                </a:solidFill>
              </a:rPr>
              <a:t>circles</a:t>
            </a:r>
            <a:r>
              <a:rPr lang="en-US" dirty="0" smtClean="0">
                <a:solidFill>
                  <a:srgbClr val="313131"/>
                </a:solidFill>
              </a:rPr>
              <a:t>).</a:t>
            </a:r>
            <a:endParaRPr lang="en-US" dirty="0">
              <a:solidFill>
                <a:srgbClr val="31313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lv-LV" smtClean="0"/>
              <a:t>Riga Technical University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48736" y="1051016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/>
              <a:t>Magnetic flux penetration into the superconducting </a:t>
            </a:r>
            <a:r>
              <a:rPr lang="en-US" sz="2400" dirty="0" err="1" smtClean="0"/>
              <a:t>Nb</a:t>
            </a:r>
            <a:r>
              <a:rPr lang="en-US" sz="2400" dirty="0" smtClean="0"/>
              <a:t> </a:t>
            </a:r>
            <a:r>
              <a:rPr lang="en-US" sz="2400" dirty="0"/>
              <a:t>films deposited on Cu substrate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616" y="2237128"/>
            <a:ext cx="4974767" cy="23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82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RIES Kick-off Mee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3" y="39711"/>
            <a:ext cx="1743075" cy="122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horizon2020news.it/wp-content/uploads/2016/07/horizon-2020-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46854" y="317213"/>
            <a:ext cx="2514843" cy="67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57338" y="129349"/>
            <a:ext cx="4789516" cy="1137698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Influence of Laser Radiation on Adhesion of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</a:rPr>
              <a:t>Nb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 layer to Cu Substrate</a:t>
            </a:r>
            <a:endParaRPr lang="it-IT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7894AB-8EF0-4A1C-AA87-1DAEA8261329}"/>
              </a:ext>
            </a:extLst>
          </p:cNvPr>
          <p:cNvSpPr/>
          <p:nvPr/>
        </p:nvSpPr>
        <p:spPr>
          <a:xfrm>
            <a:off x="457200" y="1454911"/>
            <a:ext cx="8543925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Experiment 2. </a:t>
            </a:r>
            <a:endParaRPr lang="lv-LV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Nb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films were deposited by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magnetron sputtering</a:t>
            </a:r>
            <a:r>
              <a:rPr lang="lv-LV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HiPIMS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r>
              <a:rPr lang="lv-LV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lv-LV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on</a:t>
            </a:r>
            <a:r>
              <a:rPr lang="lv-LV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lv-LV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Cu</a:t>
            </a:r>
            <a:r>
              <a:rPr lang="lv-LV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lv-LV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substrate</a:t>
            </a:r>
            <a:r>
              <a:rPr lang="lv-LV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The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variable deposition parameters:</a:t>
            </a:r>
          </a:p>
          <a:p>
            <a:r>
              <a:rPr lang="lv-LV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Sample</a:t>
            </a:r>
            <a:r>
              <a:rPr lang="lv-LV" dirty="0">
                <a:latin typeface="Times New Roman" panose="02020603050405020304" pitchFamily="18" charset="0"/>
                <a:ea typeface="Calibri" panose="020F0502020204030204" pitchFamily="34" charset="0"/>
              </a:rPr>
              <a:t> Nr.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22/3/16</a:t>
            </a:r>
            <a:r>
              <a:rPr lang="en-US" dirty="0">
                <a:solidFill>
                  <a:srgbClr val="00555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lv-LV" dirty="0">
                <a:solidFill>
                  <a:srgbClr val="00555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STFC</a:t>
            </a:r>
            <a:r>
              <a:rPr lang="en-US" dirty="0">
                <a:solidFill>
                  <a:srgbClr val="00555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- 500 ˚C deposition temperature with -80 V DC substrate bias deposited for 240 mins onto as received copper substrate</a:t>
            </a:r>
          </a:p>
          <a:p>
            <a:r>
              <a:rPr lang="lv-LV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Sample</a:t>
            </a:r>
            <a:r>
              <a:rPr lang="lv-LV" dirty="0">
                <a:latin typeface="Times New Roman" panose="02020603050405020304" pitchFamily="18" charset="0"/>
                <a:ea typeface="Calibri" panose="020F0502020204030204" pitchFamily="34" charset="0"/>
              </a:rPr>
              <a:t> Nr.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4/5/16 </a:t>
            </a:r>
            <a:r>
              <a:rPr lang="en-US" dirty="0">
                <a:solidFill>
                  <a:srgbClr val="00555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lv-LV" dirty="0">
                <a:solidFill>
                  <a:srgbClr val="00555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STFC</a:t>
            </a:r>
            <a:r>
              <a:rPr lang="en-US" dirty="0">
                <a:solidFill>
                  <a:srgbClr val="00555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-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700 ˚C deposition temperature with -80 V DC substrate bias deposited for 480 mins onto as received copper substrate</a:t>
            </a:r>
          </a:p>
          <a:p>
            <a:pPr lvl="0"/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The samples were irradiated by Nd:YAG laser  (λ= 1.064 µm, τ =6 ns and intensity I=200.0 MW/cm</a:t>
            </a:r>
            <a:r>
              <a:rPr lang="en-US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) in scanning mode with step 5µm in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Ar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atmosphere</a:t>
            </a:r>
            <a:r>
              <a:rPr lang="lv-LV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Four </a:t>
            </a:r>
            <a:r>
              <a:rPr lang="lv-LV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sample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s</a:t>
            </a:r>
            <a:r>
              <a:rPr lang="lv-LV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were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irradiated with different doses: D1=1.</a:t>
            </a:r>
            <a:r>
              <a:rPr lang="lv-LV" dirty="0">
                <a:latin typeface="Times New Roman" panose="02020603050405020304" pitchFamily="18" charset="0"/>
                <a:ea typeface="Calibri" panose="020F0502020204030204" pitchFamily="34" charset="0"/>
              </a:rPr>
              <a:t>4x10</a:t>
            </a:r>
            <a:r>
              <a:rPr lang="lv-LV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20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phot</a:t>
            </a:r>
            <a:r>
              <a:rPr lang="lv-LV" dirty="0">
                <a:latin typeface="Times New Roman" panose="02020603050405020304" pitchFamily="18" charset="0"/>
                <a:ea typeface="Calibri" panose="020F0502020204030204" pitchFamily="34" charset="0"/>
              </a:rPr>
              <a:t>/cm</a:t>
            </a:r>
            <a:r>
              <a:rPr lang="lv-LV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; D2=</a:t>
            </a:r>
            <a:r>
              <a:rPr lang="lv-LV" dirty="0">
                <a:latin typeface="Times New Roman" panose="02020603050405020304" pitchFamily="18" charset="0"/>
                <a:ea typeface="Calibri" panose="020F0502020204030204" pitchFamily="34" charset="0"/>
              </a:rPr>
              <a:t>2.2x10</a:t>
            </a:r>
            <a:r>
              <a:rPr lang="lv-LV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20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phot</a:t>
            </a:r>
            <a:r>
              <a:rPr lang="lv-LV" dirty="0">
                <a:latin typeface="Times New Roman" panose="02020603050405020304" pitchFamily="18" charset="0"/>
                <a:ea typeface="Calibri" panose="020F0502020204030204" pitchFamily="34" charset="0"/>
              </a:rPr>
              <a:t>/cm</a:t>
            </a:r>
            <a:r>
              <a:rPr lang="lv-LV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; D3=4</a:t>
            </a:r>
            <a:r>
              <a:rPr lang="lv-LV" dirty="0">
                <a:latin typeface="Times New Roman" panose="02020603050405020304" pitchFamily="18" charset="0"/>
                <a:ea typeface="Calibri" panose="020F0502020204030204" pitchFamily="34" charset="0"/>
              </a:rPr>
              <a:t>.4x10</a:t>
            </a:r>
            <a:r>
              <a:rPr lang="lv-LV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20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phot</a:t>
            </a:r>
            <a:r>
              <a:rPr lang="lv-LV" dirty="0">
                <a:latin typeface="Times New Roman" panose="02020603050405020304" pitchFamily="18" charset="0"/>
                <a:ea typeface="Calibri" panose="020F0502020204030204" pitchFamily="34" charset="0"/>
              </a:rPr>
              <a:t>/cm</a:t>
            </a:r>
            <a:r>
              <a:rPr lang="lv-LV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; D4=4</a:t>
            </a:r>
            <a:r>
              <a:rPr lang="lv-LV" dirty="0">
                <a:latin typeface="Times New Roman" panose="02020603050405020304" pitchFamily="18" charset="0"/>
                <a:ea typeface="Calibri" panose="020F0502020204030204" pitchFamily="34" charset="0"/>
              </a:rPr>
              <a:t>4.0x10</a:t>
            </a:r>
            <a:r>
              <a:rPr lang="lv-LV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20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phot</a:t>
            </a:r>
            <a:r>
              <a:rPr lang="lv-LV" dirty="0">
                <a:latin typeface="Times New Roman" panose="02020603050405020304" pitchFamily="18" charset="0"/>
                <a:ea typeface="Calibri" panose="020F0502020204030204" pitchFamily="34" charset="0"/>
              </a:rPr>
              <a:t>/cm</a:t>
            </a:r>
            <a:r>
              <a:rPr lang="lv-LV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lv-LV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Delamination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was investigated by scratching method (CSM Micro-Combi Tester) using conical diamond indenter (Rockwell). Scratch force on the indenter was gradually increased from 10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mN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to 3.0 N. </a:t>
            </a:r>
          </a:p>
        </p:txBody>
      </p:sp>
    </p:spTree>
    <p:extLst>
      <p:ext uri="{BB962C8B-B14F-4D97-AF65-F5344CB8AC3E}">
        <p14:creationId xmlns:p14="http://schemas.microsoft.com/office/powerpoint/2010/main" val="4129961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RIES Kick-off Meeting">
            <a:extLst>
              <a:ext uri="{FF2B5EF4-FFF2-40B4-BE49-F238E27FC236}">
                <a16:creationId xmlns:a16="http://schemas.microsoft.com/office/drawing/2014/main" id="{99D6441A-EA78-40F3-8D01-3E2963126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3" y="39711"/>
            <a:ext cx="1743075" cy="122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horizon2020news.it/wp-content/uploads/2016/07/horizon-2020-2.png">
            <a:extLst>
              <a:ext uri="{FF2B5EF4-FFF2-40B4-BE49-F238E27FC236}">
                <a16:creationId xmlns:a16="http://schemas.microsoft.com/office/drawing/2014/main" id="{22FCFE49-C8AF-49AB-885A-FA0E1884E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46854" y="317213"/>
            <a:ext cx="2514843" cy="67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DF65830F-387D-4CE6-BF18-65E554E9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338" y="261298"/>
            <a:ext cx="4789516" cy="707612"/>
          </a:xfrm>
        </p:spPr>
        <p:txBody>
          <a:bodyPr>
            <a:noAutofit/>
          </a:bodyPr>
          <a:lstStyle/>
          <a:p>
            <a:pPr algn="ctr"/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Influence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of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Laser Radiation on Adhesion of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Nb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layer to Cu Substrate</a:t>
            </a:r>
            <a:endParaRPr lang="it-IT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F6081C-A5B8-45AE-A378-67A5E5656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3" y="1172694"/>
            <a:ext cx="2153961" cy="162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3">
            <a:extLst>
              <a:ext uri="{FF2B5EF4-FFF2-40B4-BE49-F238E27FC236}">
                <a16:creationId xmlns:a16="http://schemas.microsoft.com/office/drawing/2014/main" id="{2C839A68-4C99-4782-8B15-BC0FD9C9C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8076" y="1172692"/>
            <a:ext cx="2183781" cy="162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7647696B-86D0-41B9-A898-3E9337DF5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102FD551-1220-45F8-81E9-6F294EC93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3" y="2991574"/>
            <a:ext cx="45595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lv-LV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Fig.9. Optical microscope images of </a:t>
            </a:r>
            <a:r>
              <a:rPr kumimoji="0" lang="en-US" altLang="lv-LV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Nb</a:t>
            </a:r>
            <a:r>
              <a:rPr kumimoji="0" lang="en-US" altLang="lv-LV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/Cu structure sample Nr.4/5/16: (a) before irradiation and (b) after irradiation by laser with D2.</a:t>
            </a:r>
            <a:endParaRPr kumimoji="0" lang="en-US" altLang="lv-LV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0" name="Picture 1">
            <a:extLst>
              <a:ext uri="{FF2B5EF4-FFF2-40B4-BE49-F238E27FC236}">
                <a16:creationId xmlns:a16="http://schemas.microsoft.com/office/drawing/2014/main" id="{0CAF273A-1831-4C83-A6CA-40E11BB8D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0847" y="1172692"/>
            <a:ext cx="2183613" cy="164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FD60A8A9-2C8D-4A80-AFC3-3A818040E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8730" y="1191445"/>
            <a:ext cx="2177331" cy="162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B47DC30C-B69F-45AD-80B6-7D372BFF9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2497710B-3034-4FB5-B81F-034984D35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899241"/>
            <a:ext cx="445406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lv-LV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Fig.10. Optical microscope images of </a:t>
            </a:r>
            <a:r>
              <a:rPr kumimoji="0" lang="en-US" altLang="lv-LV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Nb</a:t>
            </a:r>
            <a:r>
              <a:rPr kumimoji="0" lang="en-US" altLang="lv-LV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/Cu structure sample Nr.22/3/16: (a) before irradiation and (b) after irradiation by laser with D4.</a:t>
            </a:r>
            <a:r>
              <a:rPr kumimoji="0" lang="en-US" altLang="lv-LV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lv-LV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4" name="Picture 6">
            <a:extLst>
              <a:ext uri="{FF2B5EF4-FFF2-40B4-BE49-F238E27FC236}">
                <a16:creationId xmlns:a16="http://schemas.microsoft.com/office/drawing/2014/main" id="{642A415A-9D98-4204-8E4D-F74C68DEE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3" y="3616491"/>
            <a:ext cx="2266911" cy="169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7">
            <a:extLst>
              <a:ext uri="{FF2B5EF4-FFF2-40B4-BE49-F238E27FC236}">
                <a16:creationId xmlns:a16="http://schemas.microsoft.com/office/drawing/2014/main" id="{741B3E12-0D9F-4BE4-8A0A-1744B3BC5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1182" y="3596033"/>
            <a:ext cx="2307532" cy="171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1">
            <a:extLst>
              <a:ext uri="{FF2B5EF4-FFF2-40B4-BE49-F238E27FC236}">
                <a16:creationId xmlns:a16="http://schemas.microsoft.com/office/drawing/2014/main" id="{5D9021CA-4130-4FE2-8A1C-4BF8E75EE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C41CCA-B4AA-4B6C-AF6F-8EE63681706E}"/>
              </a:ext>
            </a:extLst>
          </p:cNvPr>
          <p:cNvSpPr/>
          <p:nvPr/>
        </p:nvSpPr>
        <p:spPr>
          <a:xfrm>
            <a:off x="-144245" y="5309118"/>
            <a:ext cx="5140850" cy="78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Fig11. Optical microscope image</a:t>
            </a:r>
            <a:r>
              <a:rPr lang="lv-LV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Nb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/Cu structure sample Nr.4/5/16 after scratch: (a) before irradiation and (b) after irradiation by laser with D4. </a:t>
            </a:r>
            <a:endParaRPr lang="lv-LV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D053F8-53CB-459D-8230-46D632B43652}"/>
              </a:ext>
            </a:extLst>
          </p:cNvPr>
          <p:cNvSpPr/>
          <p:nvPr/>
        </p:nvSpPr>
        <p:spPr>
          <a:xfrm>
            <a:off x="5049825" y="3505302"/>
            <a:ext cx="3913338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 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laser irradiation not only affects the adhesion of coating, but also increases its hardness. </a:t>
            </a:r>
            <a:endParaRPr lang="lv-LV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786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RIES Kick-off Meeting">
            <a:extLst>
              <a:ext uri="{FF2B5EF4-FFF2-40B4-BE49-F238E27FC236}">
                <a16:creationId xmlns:a16="http://schemas.microsoft.com/office/drawing/2014/main" id="{C5E7A50E-1DB6-488E-A8BB-50920DABA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3" y="39711"/>
            <a:ext cx="1743075" cy="122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horizon2020news.it/wp-content/uploads/2016/07/horizon-2020-2.png">
            <a:extLst>
              <a:ext uri="{FF2B5EF4-FFF2-40B4-BE49-F238E27FC236}">
                <a16:creationId xmlns:a16="http://schemas.microsoft.com/office/drawing/2014/main" id="{F2736450-CA0F-44F8-B1C2-D532CEF451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46854" y="317213"/>
            <a:ext cx="2514843" cy="67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BAEA85A-3F0C-40BC-9EFD-354421AA7D14}"/>
              </a:ext>
            </a:extLst>
          </p:cNvPr>
          <p:cNvSpPr/>
          <p:nvPr/>
        </p:nvSpPr>
        <p:spPr>
          <a:xfrm>
            <a:off x="264143" y="5540699"/>
            <a:ext cx="8472591" cy="78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 was found that the critical delamination force for sample Nr.22/3/16 increased with the laser dose and for dose D4 is maximal 36% as compared with non-irradiated area. </a:t>
            </a:r>
            <a:r>
              <a:rPr lang="lv-LV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 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hardness of the structure was increased after laser irradiation.  </a:t>
            </a:r>
            <a:endParaRPr lang="lv-LV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2C564FF5-77EB-42B8-A789-8EA9DD665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68" y="4919397"/>
            <a:ext cx="445406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/>
              <a:t>Fig.12. Critical force for the coating delamination. 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/>
              <a:t>Sample 22/3/16.</a:t>
            </a:r>
            <a:endParaRPr lang="lv-LV" sz="1200" b="1" dirty="0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lv-LV" sz="1200" b="0" i="0" u="none" strike="noStrike" kern="1200" cap="none" spc="0" normalizeH="0" baseline="0" noProof="0" dirty="0">
                <a:ln>
                  <a:noFill/>
                </a:ln>
                <a:solidFill>
                  <a:srgbClr val="00555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lv-LV" sz="1800" b="0" i="0" u="none" strike="noStrike" kern="1200" cap="none" spc="0" normalizeH="0" baseline="0" noProof="0" dirty="0">
              <a:ln>
                <a:noFill/>
              </a:ln>
              <a:solidFill>
                <a:srgbClr val="0055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BD18A729-D854-49C3-AE46-AE9D4F179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338" y="261298"/>
            <a:ext cx="4789516" cy="707612"/>
          </a:xfrm>
        </p:spPr>
        <p:txBody>
          <a:bodyPr>
            <a:noAutofit/>
          </a:bodyPr>
          <a:lstStyle/>
          <a:p>
            <a:pPr algn="ctr"/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Influence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of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Laser Radiation on Adhesion of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Nb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/Cu Structure</a:t>
            </a:r>
            <a:endParaRPr lang="it-IT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132" y="1213954"/>
            <a:ext cx="5788143" cy="368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749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E91E5F6F-64EA-4541-9208-C0AC26995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598" y="1001604"/>
            <a:ext cx="8037856" cy="5595040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algn="l"/>
            <a:r>
              <a:rPr lang="en-US" sz="2800" b="1" dirty="0"/>
              <a:t>I</a:t>
            </a:r>
            <a:r>
              <a:rPr lang="lv-LV" sz="2800" b="1" dirty="0"/>
              <a:t>.</a:t>
            </a:r>
            <a:r>
              <a:rPr lang="ja-JP" altLang="en-US" sz="2800" b="1" dirty="0"/>
              <a:t> </a:t>
            </a:r>
            <a:r>
              <a:rPr lang="en-US" sz="2800" b="1" dirty="0" smtClean="0"/>
              <a:t>Introduction</a:t>
            </a:r>
            <a:endParaRPr lang="lv-LV" sz="2800" b="1" dirty="0"/>
          </a:p>
          <a:p>
            <a:pPr marL="1257300" lvl="2" indent="-342900" algn="l">
              <a:defRPr/>
            </a:pPr>
            <a:r>
              <a:rPr lang="en-US" dirty="0">
                <a:solidFill>
                  <a:schemeClr val="accent1"/>
                </a:solidFill>
              </a:rPr>
              <a:t>1. Motivation</a:t>
            </a:r>
            <a:r>
              <a:rPr lang="lv-LV" dirty="0">
                <a:solidFill>
                  <a:schemeClr val="accent1"/>
                </a:solidFill>
              </a:rPr>
              <a:t>;</a:t>
            </a:r>
            <a:endParaRPr lang="en-US" dirty="0">
              <a:solidFill>
                <a:schemeClr val="accent1"/>
              </a:solidFill>
            </a:endParaRPr>
          </a:p>
          <a:p>
            <a:pPr marL="1257300" lvl="2" indent="-342900" algn="l">
              <a:defRPr/>
            </a:pPr>
            <a:r>
              <a:rPr lang="en-US" dirty="0">
                <a:solidFill>
                  <a:schemeClr val="accent1"/>
                </a:solidFill>
              </a:rPr>
              <a:t>2. The Aim of the Work</a:t>
            </a:r>
            <a:r>
              <a:rPr lang="lv-LV" dirty="0">
                <a:solidFill>
                  <a:schemeClr val="accent1"/>
                </a:solidFill>
              </a:rPr>
              <a:t>.</a:t>
            </a:r>
            <a:endParaRPr lang="en-US" dirty="0">
              <a:solidFill>
                <a:schemeClr val="accent1"/>
              </a:solidFill>
            </a:endParaRPr>
          </a:p>
          <a:p>
            <a:pPr algn="l"/>
            <a:r>
              <a:rPr lang="en-US" sz="2800" b="1" dirty="0"/>
              <a:t>II</a:t>
            </a:r>
            <a:r>
              <a:rPr lang="lv-LV" sz="2800" b="1" dirty="0"/>
              <a:t>.</a:t>
            </a:r>
            <a:r>
              <a:rPr lang="en-US" sz="2800" b="1" dirty="0"/>
              <a:t> Experimental Part</a:t>
            </a:r>
            <a:r>
              <a:rPr lang="lv-LV" sz="2800" b="1" dirty="0"/>
              <a:t> </a:t>
            </a:r>
            <a:r>
              <a:rPr lang="lv-LV" sz="2800" b="1" dirty="0" err="1"/>
              <a:t>and</a:t>
            </a:r>
            <a:r>
              <a:rPr lang="lv-LV" sz="2800" b="1" dirty="0"/>
              <a:t> </a:t>
            </a:r>
            <a:r>
              <a:rPr lang="en-US" sz="2800" b="1" dirty="0"/>
              <a:t>Discussion</a:t>
            </a:r>
          </a:p>
          <a:p>
            <a:pPr marL="914400" lvl="1" indent="-457200" algn="l">
              <a:buFont typeface="+mj-lt"/>
              <a:buAutoNum type="arabicPeriod"/>
            </a:pPr>
            <a:r>
              <a:rPr lang="en-US" sz="2400" dirty="0">
                <a:solidFill>
                  <a:schemeClr val="accent1"/>
                </a:solidFill>
              </a:rPr>
              <a:t>Investigation of the grain size</a:t>
            </a:r>
            <a:r>
              <a:rPr lang="lv-LV" sz="2400" dirty="0">
                <a:solidFill>
                  <a:schemeClr val="accent1"/>
                </a:solidFill>
              </a:rPr>
              <a:t> </a:t>
            </a:r>
            <a:r>
              <a:rPr lang="en-US" sz="2400" dirty="0">
                <a:solidFill>
                  <a:schemeClr val="accent1"/>
                </a:solidFill>
              </a:rPr>
              <a:t>of </a:t>
            </a:r>
            <a:r>
              <a:rPr lang="en-US" sz="2400" dirty="0" err="1">
                <a:solidFill>
                  <a:schemeClr val="accent1"/>
                </a:solidFill>
              </a:rPr>
              <a:t>Nb</a:t>
            </a:r>
            <a:r>
              <a:rPr lang="lv-LV" sz="2400" dirty="0">
                <a:solidFill>
                  <a:schemeClr val="accent1"/>
                </a:solidFill>
              </a:rPr>
              <a:t> </a:t>
            </a:r>
            <a:r>
              <a:rPr lang="lv-LV" sz="2400" dirty="0" err="1">
                <a:solidFill>
                  <a:schemeClr val="accent1"/>
                </a:solidFill>
              </a:rPr>
              <a:t>in</a:t>
            </a:r>
            <a:r>
              <a:rPr lang="lv-LV" sz="2400" dirty="0">
                <a:solidFill>
                  <a:schemeClr val="accent1"/>
                </a:solidFill>
              </a:rPr>
              <a:t> </a:t>
            </a:r>
            <a:r>
              <a:rPr lang="lv-LV" sz="2400" dirty="0" err="1">
                <a:solidFill>
                  <a:schemeClr val="accent1"/>
                </a:solidFill>
              </a:rPr>
              <a:t>Nb</a:t>
            </a:r>
            <a:r>
              <a:rPr lang="lv-LV" sz="2400" dirty="0">
                <a:solidFill>
                  <a:schemeClr val="accent1"/>
                </a:solidFill>
              </a:rPr>
              <a:t>/</a:t>
            </a:r>
            <a:r>
              <a:rPr lang="lv-LV" sz="2400" dirty="0" err="1">
                <a:solidFill>
                  <a:schemeClr val="accent1"/>
                </a:solidFill>
              </a:rPr>
              <a:t>Cu</a:t>
            </a:r>
            <a:r>
              <a:rPr lang="lv-LV" sz="2400" dirty="0">
                <a:solidFill>
                  <a:schemeClr val="accent1"/>
                </a:solidFill>
              </a:rPr>
              <a:t> </a:t>
            </a:r>
            <a:r>
              <a:rPr lang="lv-LV" sz="2400" dirty="0" err="1">
                <a:solidFill>
                  <a:schemeClr val="accent1"/>
                </a:solidFill>
              </a:rPr>
              <a:t>structure</a:t>
            </a:r>
            <a:r>
              <a:rPr lang="lv-LV" sz="2400" dirty="0">
                <a:solidFill>
                  <a:schemeClr val="accent1"/>
                </a:solidFill>
              </a:rPr>
              <a:t> </a:t>
            </a:r>
            <a:r>
              <a:rPr lang="en-US" sz="2400" dirty="0">
                <a:solidFill>
                  <a:schemeClr val="accent1"/>
                </a:solidFill>
              </a:rPr>
              <a:t>before and after the irradiation by Nd:YAG laser;</a:t>
            </a:r>
          </a:p>
          <a:p>
            <a:pPr marL="914400" lvl="1" indent="-457200" algn="l">
              <a:buFont typeface="+mj-lt"/>
              <a:buAutoNum type="arabicPeriod"/>
            </a:pPr>
            <a:r>
              <a:rPr lang="en-US" sz="2400" dirty="0">
                <a:solidFill>
                  <a:schemeClr val="accent1"/>
                </a:solidFill>
              </a:rPr>
              <a:t>Investigation of </a:t>
            </a:r>
            <a:r>
              <a:rPr lang="en-US" sz="2400" dirty="0" err="1">
                <a:solidFill>
                  <a:schemeClr val="accent1"/>
                </a:solidFill>
              </a:rPr>
              <a:t>Nb</a:t>
            </a:r>
            <a:r>
              <a:rPr lang="en-US" sz="2400" dirty="0">
                <a:solidFill>
                  <a:schemeClr val="accent1"/>
                </a:solidFill>
              </a:rPr>
              <a:t> layer adhesion to Cu substrate before and after the irradiation by Nd:YAG laser;</a:t>
            </a:r>
          </a:p>
          <a:p>
            <a:pPr marL="914400" lvl="1" indent="-457200" algn="l">
              <a:buFont typeface="+mj-lt"/>
              <a:buAutoNum type="arabicPeriod"/>
            </a:pPr>
            <a:r>
              <a:rPr lang="en-US" sz="2400" dirty="0">
                <a:solidFill>
                  <a:schemeClr val="accent1"/>
                </a:solidFill>
              </a:rPr>
              <a:t>Investigation of</a:t>
            </a:r>
            <a:r>
              <a:rPr lang="lv-LV" sz="2400" dirty="0">
                <a:solidFill>
                  <a:schemeClr val="accent1"/>
                </a:solidFill>
              </a:rPr>
              <a:t> </a:t>
            </a:r>
            <a:r>
              <a:rPr lang="lv-LV" sz="2400" dirty="0" err="1">
                <a:solidFill>
                  <a:schemeClr val="accent1"/>
                </a:solidFill>
              </a:rPr>
              <a:t>Nb</a:t>
            </a:r>
            <a:r>
              <a:rPr lang="lv-LV" sz="2400" dirty="0">
                <a:solidFill>
                  <a:schemeClr val="accent1"/>
                </a:solidFill>
              </a:rPr>
              <a:t>/</a:t>
            </a:r>
            <a:r>
              <a:rPr lang="lv-LV" sz="2400" dirty="0" err="1">
                <a:solidFill>
                  <a:schemeClr val="accent1"/>
                </a:solidFill>
              </a:rPr>
              <a:t>Cu</a:t>
            </a:r>
            <a:r>
              <a:rPr lang="lv-LV" sz="2400" dirty="0">
                <a:solidFill>
                  <a:schemeClr val="accent1"/>
                </a:solidFill>
              </a:rPr>
              <a:t> </a:t>
            </a:r>
            <a:r>
              <a:rPr lang="lv-LV" sz="2400" dirty="0" err="1">
                <a:solidFill>
                  <a:schemeClr val="accent1"/>
                </a:solidFill>
              </a:rPr>
              <a:t>structure</a:t>
            </a:r>
            <a:r>
              <a:rPr lang="en-US" sz="2400" dirty="0">
                <a:solidFill>
                  <a:schemeClr val="accent1"/>
                </a:solidFill>
              </a:rPr>
              <a:t> magnetic properties before and after the irradiation by Nd:YAG laser.</a:t>
            </a:r>
          </a:p>
          <a:p>
            <a:pPr marL="914400" lvl="1" indent="-457200" algn="l">
              <a:buFont typeface="+mj-lt"/>
              <a:buAutoNum type="arabicPeriod"/>
            </a:pPr>
            <a:r>
              <a:rPr lang="en-US" sz="2600" dirty="0">
                <a:solidFill>
                  <a:srgbClr val="2B5481"/>
                </a:solidFill>
                <a:cs typeface="Arial" charset="0"/>
              </a:rPr>
              <a:t>In experiments </a:t>
            </a:r>
            <a:r>
              <a:rPr lang="lv-LV" sz="2600" dirty="0" err="1">
                <a:solidFill>
                  <a:srgbClr val="2B5481"/>
                </a:solidFill>
                <a:cs typeface="Arial" charset="0"/>
              </a:rPr>
              <a:t>on</a:t>
            </a:r>
            <a:r>
              <a:rPr lang="lv-LV" sz="2600" dirty="0">
                <a:solidFill>
                  <a:srgbClr val="2B5481"/>
                </a:solidFill>
                <a:cs typeface="Arial" charset="0"/>
              </a:rPr>
              <a:t> </a:t>
            </a:r>
            <a:r>
              <a:rPr lang="lv-LV" sz="2600" dirty="0" err="1">
                <a:solidFill>
                  <a:srgbClr val="2B5481"/>
                </a:solidFill>
                <a:cs typeface="Arial" charset="0"/>
              </a:rPr>
              <a:t>Nb</a:t>
            </a:r>
            <a:r>
              <a:rPr lang="lv-LV" sz="2600" dirty="0">
                <a:solidFill>
                  <a:srgbClr val="2B5481"/>
                </a:solidFill>
                <a:cs typeface="Arial" charset="0"/>
              </a:rPr>
              <a:t>/</a:t>
            </a:r>
            <a:r>
              <a:rPr lang="lv-LV" sz="2600" dirty="0" err="1">
                <a:solidFill>
                  <a:srgbClr val="2B5481"/>
                </a:solidFill>
                <a:cs typeface="Arial" charset="0"/>
              </a:rPr>
              <a:t>Cu</a:t>
            </a:r>
            <a:r>
              <a:rPr lang="lv-LV" sz="2600" dirty="0">
                <a:solidFill>
                  <a:srgbClr val="2B5481"/>
                </a:solidFill>
                <a:cs typeface="Arial" charset="0"/>
              </a:rPr>
              <a:t> </a:t>
            </a:r>
            <a:r>
              <a:rPr lang="lv-LV" sz="2600" dirty="0" err="1">
                <a:solidFill>
                  <a:srgbClr val="2B5481"/>
                </a:solidFill>
                <a:cs typeface="Arial" charset="0"/>
              </a:rPr>
              <a:t>structure</a:t>
            </a:r>
            <a:r>
              <a:rPr lang="en-US" sz="2600" dirty="0">
                <a:solidFill>
                  <a:srgbClr val="2B5481"/>
                </a:solidFill>
                <a:cs typeface="Arial" charset="0"/>
              </a:rPr>
              <a:t>:</a:t>
            </a:r>
            <a:r>
              <a:rPr lang="lv-LV" sz="2600" dirty="0">
                <a:solidFill>
                  <a:srgbClr val="2B5481"/>
                </a:solidFill>
                <a:cs typeface="Arial" charset="0"/>
              </a:rPr>
              <a:t> </a:t>
            </a:r>
            <a:r>
              <a:rPr lang="en-US" sz="2600" dirty="0">
                <a:solidFill>
                  <a:srgbClr val="2B5481"/>
                </a:solidFill>
                <a:cs typeface="Arial" charset="0"/>
              </a:rPr>
              <a:t>AFM,</a:t>
            </a:r>
            <a:r>
              <a:rPr lang="lv-LV" sz="2600" dirty="0">
                <a:solidFill>
                  <a:srgbClr val="2B5481"/>
                </a:solidFill>
                <a:cs typeface="Arial" charset="0"/>
              </a:rPr>
              <a:t> </a:t>
            </a:r>
            <a:r>
              <a:rPr lang="en-US" sz="2600" dirty="0">
                <a:solidFill>
                  <a:srgbClr val="2B5481"/>
                </a:solidFill>
                <a:cs typeface="Arial" charset="0"/>
              </a:rPr>
              <a:t>optical microscope,</a:t>
            </a:r>
            <a:r>
              <a:rPr lang="en-US" sz="2600" dirty="0">
                <a:solidFill>
                  <a:srgbClr val="005551"/>
                </a:solidFill>
                <a:ea typeface="Calibri" panose="020F0502020204030204" pitchFamily="34" charset="0"/>
              </a:rPr>
              <a:t> CSM Micro-Combi Tester</a:t>
            </a:r>
            <a:r>
              <a:rPr lang="lv-LV" sz="2600" dirty="0">
                <a:solidFill>
                  <a:srgbClr val="005551"/>
                </a:solidFill>
                <a:ea typeface="Calibri" panose="020F0502020204030204" pitchFamily="34" charset="0"/>
              </a:rPr>
              <a:t> </a:t>
            </a:r>
            <a:r>
              <a:rPr lang="lv-LV" sz="2600" dirty="0" err="1">
                <a:solidFill>
                  <a:srgbClr val="005551"/>
                </a:solidFill>
                <a:ea typeface="Calibri" panose="020F0502020204030204" pitchFamily="34" charset="0"/>
              </a:rPr>
              <a:t>with</a:t>
            </a:r>
            <a:r>
              <a:rPr lang="lv-LV" sz="2600" dirty="0">
                <a:solidFill>
                  <a:srgbClr val="005551"/>
                </a:solidFill>
                <a:ea typeface="Calibri" panose="020F0502020204030204" pitchFamily="34" charset="0"/>
              </a:rPr>
              <a:t> </a:t>
            </a:r>
            <a:r>
              <a:rPr lang="en-US" sz="2600" dirty="0">
                <a:solidFill>
                  <a:srgbClr val="00555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conical diamond indenter (Rockwell)</a:t>
            </a:r>
            <a:r>
              <a:rPr lang="en-US" sz="2600" dirty="0">
                <a:solidFill>
                  <a:srgbClr val="2B5481"/>
                </a:solidFill>
                <a:cs typeface="Arial" charset="0"/>
              </a:rPr>
              <a:t>, SEM </a:t>
            </a:r>
            <a:r>
              <a:rPr lang="en-US" altLang="ja-JP" sz="2600" dirty="0">
                <a:solidFill>
                  <a:srgbClr val="2B5481"/>
                </a:solidFill>
                <a:cs typeface="Arial" charset="0"/>
              </a:rPr>
              <a:t>and DC magnetic field till </a:t>
            </a:r>
            <a:r>
              <a:rPr lang="en-US" altLang="ja-JP" sz="2600" dirty="0" err="1">
                <a:solidFill>
                  <a:srgbClr val="2B5481"/>
                </a:solidFill>
                <a:cs typeface="Arial" charset="0"/>
              </a:rPr>
              <a:t>B</a:t>
            </a:r>
            <a:r>
              <a:rPr lang="en-US" altLang="ja-JP" sz="2600" baseline="30000" dirty="0" err="1">
                <a:solidFill>
                  <a:srgbClr val="2B5481"/>
                </a:solidFill>
                <a:cs typeface="Arial" charset="0"/>
              </a:rPr>
              <a:t>max</a:t>
            </a:r>
            <a:r>
              <a:rPr lang="lv-LV" altLang="ja-JP" sz="2600" baseline="-25000" dirty="0">
                <a:solidFill>
                  <a:srgbClr val="2B5481"/>
                </a:solidFill>
                <a:cs typeface="Arial" charset="0"/>
              </a:rPr>
              <a:t>z</a:t>
            </a:r>
            <a:r>
              <a:rPr lang="en-US" altLang="ja-JP" sz="2600" dirty="0">
                <a:solidFill>
                  <a:srgbClr val="2B5481"/>
                </a:solidFill>
                <a:cs typeface="Arial" charset="0"/>
              </a:rPr>
              <a:t>=</a:t>
            </a:r>
            <a:r>
              <a:rPr lang="lv-LV" altLang="ja-JP" sz="2600" dirty="0">
                <a:solidFill>
                  <a:srgbClr val="2B5481"/>
                </a:solidFill>
                <a:cs typeface="Arial" charset="0"/>
              </a:rPr>
              <a:t>0.</a:t>
            </a:r>
            <a:r>
              <a:rPr lang="ru-RU" altLang="ja-JP" sz="2600" dirty="0">
                <a:solidFill>
                  <a:srgbClr val="2B5481"/>
                </a:solidFill>
                <a:cs typeface="Arial" charset="0"/>
              </a:rPr>
              <a:t>3</a:t>
            </a:r>
            <a:r>
              <a:rPr lang="en-US" altLang="ja-JP" sz="2600" dirty="0">
                <a:solidFill>
                  <a:srgbClr val="2B5481"/>
                </a:solidFill>
                <a:cs typeface="Arial" charset="0"/>
              </a:rPr>
              <a:t>5 </a:t>
            </a:r>
            <a:r>
              <a:rPr lang="lv-LV" altLang="ja-JP" sz="2600" dirty="0" err="1">
                <a:solidFill>
                  <a:srgbClr val="2B5481"/>
                </a:solidFill>
                <a:cs typeface="Arial" charset="0"/>
              </a:rPr>
              <a:t>mT</a:t>
            </a:r>
            <a:r>
              <a:rPr lang="en-US" altLang="ja-JP" sz="2600" dirty="0">
                <a:solidFill>
                  <a:srgbClr val="2B5481"/>
                </a:solidFill>
                <a:cs typeface="Arial" charset="0"/>
              </a:rPr>
              <a:t>  were </a:t>
            </a:r>
            <a:r>
              <a:rPr lang="lv-LV" sz="2400" dirty="0" err="1">
                <a:solidFill>
                  <a:srgbClr val="2B5481"/>
                </a:solidFill>
                <a:cs typeface="Arial" charset="0"/>
              </a:rPr>
              <a:t>us</a:t>
            </a:r>
            <a:r>
              <a:rPr lang="en-US" sz="2400" dirty="0">
                <a:solidFill>
                  <a:srgbClr val="2B5481"/>
                </a:solidFill>
                <a:cs typeface="Arial" charset="0"/>
              </a:rPr>
              <a:t>ed.</a:t>
            </a:r>
            <a:endParaRPr lang="en-US" sz="2400" dirty="0">
              <a:solidFill>
                <a:schemeClr val="accent1"/>
              </a:solidFill>
            </a:endParaRPr>
          </a:p>
          <a:p>
            <a:pPr algn="l"/>
            <a:r>
              <a:rPr lang="lv-LV" altLang="ja-JP" sz="2800" b="1" dirty="0"/>
              <a:t>III.</a:t>
            </a:r>
            <a:r>
              <a:rPr lang="en-US" sz="2800" b="1" dirty="0"/>
              <a:t> Conclusions</a:t>
            </a:r>
            <a:endParaRPr lang="en-US" altLang="ja-JP" sz="2800" b="1" dirty="0"/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53C8F2-DA93-4D99-B770-E161FD082B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lv-LV"/>
              <a:t>Riga Technical University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F58EC8-95D0-4608-AD33-A6542104F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36" y="76994"/>
            <a:ext cx="8229600" cy="1143000"/>
          </a:xfrm>
        </p:spPr>
        <p:txBody>
          <a:bodyPr>
            <a:normAutofit/>
          </a:bodyPr>
          <a:lstStyle/>
          <a:p>
            <a:r>
              <a:rPr lang="lv-LV" altLang="ja-JP" sz="2800" dirty="0">
                <a:ea typeface="+mn-ea"/>
              </a:rPr>
              <a:t>OUTLINE</a:t>
            </a:r>
            <a:endParaRPr lang="lv-LV" sz="2800" dirty="0">
              <a:ea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3645" y="415296"/>
            <a:ext cx="1853345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58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437" y="1853531"/>
            <a:ext cx="2876190" cy="199047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QPR sample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lv-LV" smtClean="0"/>
              <a:t>Riga Technical University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035" y="1825895"/>
            <a:ext cx="2962913" cy="19752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8437" y="4602704"/>
            <a:ext cx="61595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13131"/>
                </a:solidFill>
              </a:rPr>
              <a:t>Fig.5. QPR sample </a:t>
            </a:r>
            <a:r>
              <a:rPr lang="en-US" dirty="0" smtClean="0">
                <a:solidFill>
                  <a:srgbClr val="313131"/>
                </a:solidFill>
              </a:rPr>
              <a:t>before (a) </a:t>
            </a:r>
            <a:r>
              <a:rPr lang="en-US" dirty="0">
                <a:solidFill>
                  <a:srgbClr val="313131"/>
                </a:solidFill>
              </a:rPr>
              <a:t>and after </a:t>
            </a:r>
            <a:r>
              <a:rPr lang="en-US" dirty="0" smtClean="0">
                <a:solidFill>
                  <a:srgbClr val="313131"/>
                </a:solidFill>
              </a:rPr>
              <a:t>irradiation (b) </a:t>
            </a:r>
            <a:r>
              <a:rPr lang="en-US" dirty="0">
                <a:solidFill>
                  <a:srgbClr val="313131"/>
                </a:solidFill>
              </a:rPr>
              <a:t>by Nd:YAG laser at intensity I=75MW/cm</a:t>
            </a:r>
            <a:r>
              <a:rPr lang="en-US" baseline="30000" dirty="0">
                <a:solidFill>
                  <a:srgbClr val="313131"/>
                </a:solidFill>
              </a:rPr>
              <a:t>2</a:t>
            </a:r>
            <a:r>
              <a:rPr lang="en-US" dirty="0">
                <a:solidFill>
                  <a:srgbClr val="313131"/>
                </a:solidFill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2101" y="301000"/>
            <a:ext cx="1853345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81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28B1ECE-9AB7-48B6-A865-887D6F6698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485" y="1105786"/>
            <a:ext cx="7825562" cy="4540102"/>
          </a:xfrm>
          <a:solidFill>
            <a:schemeClr val="bg1"/>
          </a:solidFill>
        </p:spPr>
        <p:txBody>
          <a:bodyPr/>
          <a:lstStyle/>
          <a:p>
            <a:pPr marL="457200" indent="-457200" algn="l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critical delamination force for irradiated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Nb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/Cu structure increased with the laser dose by maximally 36%. The results can be explained by the diffusion of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Nb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into Cu substrate.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Laser irradiation of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Nb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/Cu structure leads to a decrease of surface roughness Ra from 8 nm till 1 nm. 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size of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Nb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crystals is increased from 25 nm to 31nm at the intensity of Nd:YAG laser radiation 230 MW/cm</a:t>
            </a:r>
            <a:r>
              <a:rPr lang="en-US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laser irradiation of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Nb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/Cu structure increased the field of first flux entry by up to 65% compared to a non-irradiated sample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lv-LV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first magnetic flux entry field H</a:t>
            </a:r>
            <a:r>
              <a:rPr lang="en-US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lv-LV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function</a:t>
            </a:r>
            <a:r>
              <a:rPr lang="lv-LV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laser irradiation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dose is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monotonous</a:t>
            </a:r>
            <a:r>
              <a:rPr lang="lv-LV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lv-LV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maximum</a:t>
            </a:r>
            <a:r>
              <a:rPr lang="lv-LV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about</a:t>
            </a:r>
            <a:r>
              <a:rPr lang="lv-LV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200 J/cm</a:t>
            </a:r>
            <a:r>
              <a:rPr lang="lv-LV" baseline="30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lv-LV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C4AA4-2EDA-4911-88E0-9B9859723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lv-LV"/>
              <a:t>Riga Technical University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25459F3-8628-4CCF-A74F-54918C288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145" y="80892"/>
            <a:ext cx="8229600" cy="1143000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1233" y="195487"/>
            <a:ext cx="1853345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1266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lv-LV"/>
              <a:t>Riga Technical University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199" y="1732587"/>
            <a:ext cx="8229600" cy="431450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sz="2400" dirty="0"/>
              <a:t>The authors would like to acknowledge the support provided by European Union’s ARIES collaboration H2020 Research and Innovation Programme under Grant Agreement no. 730871.</a:t>
            </a:r>
            <a:r>
              <a:rPr lang="lv-LV" dirty="0"/>
              <a:t/>
            </a:r>
            <a:br>
              <a:rPr lang="lv-LV" dirty="0"/>
            </a:br>
            <a:r>
              <a:rPr lang="lv-LV" dirty="0"/>
              <a:t/>
            </a:r>
            <a:br>
              <a:rPr lang="lv-LV" dirty="0"/>
            </a:br>
            <a:r>
              <a:rPr lang="en-US" dirty="0"/>
              <a:t>Thank you for your attention!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682" y="274618"/>
            <a:ext cx="1853345" cy="12619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6115" y="259970"/>
            <a:ext cx="251177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26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55569D2B-E205-4084-9B78-468DB3D70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833" y="2009797"/>
            <a:ext cx="4511159" cy="2979720"/>
          </a:xfrm>
          <a:prstGeom prst="rect">
            <a:avLst/>
          </a:prstGeom>
        </p:spPr>
      </p:pic>
      <p:pic>
        <p:nvPicPr>
          <p:cNvPr id="7" name="Picture 3" descr="C:\Users\Pavels\Desktop\Lasers_Spectra_Physics_SiPV.jpg">
            <a:extLst>
              <a:ext uri="{FF2B5EF4-FFF2-40B4-BE49-F238E27FC236}">
                <a16:creationId xmlns:a16="http://schemas.microsoft.com/office/drawing/2014/main" id="{66E2EAAC-4326-4BE5-9CEE-DEA704EC6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1613" y="1252559"/>
            <a:ext cx="1331912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3EA3F234-6BF5-469F-8D06-C3D242F39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57716"/>
            <a:ext cx="6689467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1100" b="0" i="0" u="none" strike="noStrike" kern="1200" cap="none" spc="0" normalizeH="0" baseline="0" noProof="0" dirty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  <a:hlinkClick r:id="rId4"/>
              </a:rPr>
              <a:t>http://www.solarnovus.com/the-laser-at-50-playing-a-vital-role-in-the-solar-industry_N1021.html</a:t>
            </a:r>
            <a:endParaRPr kumimoji="0" lang="lv-LV" altLang="lv-LV" sz="1100" b="0" i="0" u="none" strike="noStrike" kern="1200" cap="none" spc="0" normalizeH="0" baseline="0" noProof="0" dirty="0">
              <a:ln>
                <a:noFill/>
              </a:ln>
              <a:solidFill>
                <a:srgbClr val="A3A3A3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1100" b="0" i="0" u="none" strike="noStrike" kern="1200" cap="none" spc="0" normalizeH="0" baseline="0" noProof="0" dirty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  <a:hlinkClick r:id="rId5"/>
              </a:rPr>
              <a:t>http://www.pveducation.org/pvcdrom/design/surface-texturing</a:t>
            </a:r>
            <a:endParaRPr kumimoji="0" lang="lv-LV" altLang="lv-LV" sz="1100" b="0" i="0" u="none" strike="noStrike" kern="1200" cap="none" spc="0" normalizeH="0" baseline="0" noProof="0" dirty="0">
              <a:ln>
                <a:noFill/>
              </a:ln>
              <a:solidFill>
                <a:srgbClr val="A3A3A3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1100" b="0" i="0" u="none" strike="noStrike" kern="1200" cap="none" spc="0" normalizeH="0" baseline="0" noProof="0" dirty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  <a:hlinkClick r:id="rId6"/>
              </a:rPr>
              <a:t>http://www.innolas-solutions.de/mwt-ewt-via-drilling/</a:t>
            </a:r>
            <a:endParaRPr kumimoji="0" lang="en-US" altLang="lv-LV" sz="1100" b="0" i="0" u="none" strike="noStrike" kern="1200" cap="none" spc="0" normalizeH="0" baseline="0" noProof="0" dirty="0">
              <a:ln>
                <a:noFill/>
              </a:ln>
              <a:solidFill>
                <a:srgbClr val="A3A3A3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1100" b="0" i="0" u="none" strike="noStrike" kern="1200" cap="none" spc="0" normalizeH="0" baseline="0" noProof="0" dirty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  <a:hlinkClick r:id="rId7"/>
              </a:rPr>
              <a:t>http://www.oxfordlasers.com/laser-micromachining/applications/photovoltaic-cell-production-and-rd/</a:t>
            </a:r>
            <a:endParaRPr kumimoji="0" lang="en-US" altLang="lv-LV" sz="1100" b="0" i="0" u="none" strike="noStrike" kern="1200" cap="none" spc="0" normalizeH="0" baseline="0" noProof="0" dirty="0">
              <a:ln>
                <a:noFill/>
              </a:ln>
              <a:solidFill>
                <a:srgbClr val="A3A3A3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lv-LV" sz="1100" b="0" i="0" u="none" strike="noStrike" kern="1200" cap="none" spc="0" normalizeH="0" baseline="0" noProof="0" dirty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  <a:hlinkClick r:id="rId8"/>
              </a:rPr>
              <a:t>http://www.ilt.fraunhofer.de/en/publication-and-press/brochures/brochure_Lasers_in_Photovoltaics.html</a:t>
            </a:r>
            <a:endParaRPr kumimoji="0" lang="en-US" altLang="lv-LV" sz="1100" b="0" i="0" u="none" strike="noStrike" kern="1200" cap="none" spc="0" normalizeH="0" baseline="0" noProof="0" dirty="0">
              <a:ln>
                <a:noFill/>
              </a:ln>
              <a:solidFill>
                <a:srgbClr val="A3A3A3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lv-LV" sz="1100" b="0" i="0" u="none" strike="noStrike" kern="1200" cap="none" spc="0" normalizeH="0" baseline="0" noProof="0" dirty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Energy Procedia 8 (2011) 614–619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lv-LV" sz="1100" b="0" i="0" u="none" strike="noStrike" kern="1200" cap="none" spc="0" normalizeH="0" baseline="0" noProof="0" dirty="0">
              <a:ln>
                <a:noFill/>
              </a:ln>
              <a:solidFill>
                <a:srgbClr val="A3A3A3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ECDCBE36-A528-46E1-B8B8-8B084E2A9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98718"/>
            <a:ext cx="782161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lv-LV" sz="2400" b="0" i="0" u="none" strike="noStrike" kern="1200" cap="none" spc="0" normalizeH="0" baseline="0" noProof="0" dirty="0">
                <a:ln>
                  <a:noFill/>
                </a:ln>
                <a:solidFill>
                  <a:srgbClr val="293B97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INTRODUCTION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altLang="lv-LV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ncrease</a:t>
            </a:r>
            <a:r>
              <a:rPr kumimoji="0" lang="en-US" altLang="lv-LV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 of application of </a:t>
            </a:r>
            <a:r>
              <a:rPr kumimoji="0" lang="en-US" altLang="lv-LV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laser </a:t>
            </a:r>
            <a:r>
              <a:rPr kumimoji="0" lang="en-US" altLang="lv-LV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radiation </a:t>
            </a:r>
            <a:r>
              <a:rPr kumimoji="0" lang="en-US" altLang="lv-LV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in</a:t>
            </a:r>
            <a:r>
              <a:rPr kumimoji="0" lang="en-US" altLang="lv-LV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 different processes of metals, semiconductors, polymers </a:t>
            </a:r>
            <a:r>
              <a:rPr kumimoji="0" lang="en-US" altLang="lv-LV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is explained by flexibility, simplicity and cheapness of laser technology.</a:t>
            </a:r>
            <a:endParaRPr kumimoji="0" lang="en-GB" altLang="lv-LV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9DEAE0D9-2013-4096-B56A-32C5F7895A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7135" y="3869941"/>
            <a:ext cx="1331912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3F0FE755-044D-4BB3-BFA6-360A24C9DC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6660" y="2487626"/>
            <a:ext cx="1331912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5F08082-9110-4D5B-A6B9-219325AE5D82}"/>
              </a:ext>
            </a:extLst>
          </p:cNvPr>
          <p:cNvSpPr/>
          <p:nvPr/>
        </p:nvSpPr>
        <p:spPr>
          <a:xfrm>
            <a:off x="82550" y="4037013"/>
            <a:ext cx="3084513" cy="46037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B54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Laser damage-less ablation for formation of front contact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588FDF-8C92-445A-A939-BF4BE6F1A7E4}"/>
              </a:ext>
            </a:extLst>
          </p:cNvPr>
          <p:cNvSpPr/>
          <p:nvPr/>
        </p:nvSpPr>
        <p:spPr>
          <a:xfrm>
            <a:off x="6973091" y="4551749"/>
            <a:ext cx="1089283" cy="46037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B54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Laser texturing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748E90-C4B1-4065-BC99-FEFCB1D2D84F}"/>
              </a:ext>
            </a:extLst>
          </p:cNvPr>
          <p:cNvSpPr/>
          <p:nvPr/>
        </p:nvSpPr>
        <p:spPr>
          <a:xfrm>
            <a:off x="6973091" y="3153575"/>
            <a:ext cx="1089283" cy="46037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B54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Laser</a:t>
            </a:r>
            <a:r>
              <a:rPr kumimoji="0" lang="lv-LV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B54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lv-LV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B54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drilling</a:t>
            </a:r>
            <a:endParaRPr kumimoji="0" lang="lv-LV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2B548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42BF7F3-3D16-420B-A10E-BFC049FA774D}"/>
              </a:ext>
            </a:extLst>
          </p:cNvPr>
          <p:cNvSpPr/>
          <p:nvPr/>
        </p:nvSpPr>
        <p:spPr>
          <a:xfrm>
            <a:off x="6979314" y="2027251"/>
            <a:ext cx="1089283" cy="46037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B5481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>Laser</a:t>
            </a:r>
            <a:r>
              <a:rPr kumimoji="0" lang="lv-LV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B5481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> doping</a:t>
            </a:r>
            <a:endParaRPr kumimoji="0" lang="en-US" altLang="lv-LV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itchFamily="34" charset="0"/>
              <a:ea typeface="+mn-ea"/>
              <a:cs typeface="Arial" pitchFamily="34" charset="0"/>
            </a:endParaRPr>
          </a:p>
        </p:txBody>
      </p:sp>
      <p:pic>
        <p:nvPicPr>
          <p:cNvPr id="20" name="Picture 14" descr="Laser fired solar cell contact">
            <a:extLst>
              <a:ext uri="{FF2B5EF4-FFF2-40B4-BE49-F238E27FC236}">
                <a16:creationId xmlns:a16="http://schemas.microsoft.com/office/drawing/2014/main" id="{B25C01A8-8F95-4821-94CB-F8D17778F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0" y="1799355"/>
            <a:ext cx="1410817" cy="105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6" descr="Solar Cell Edge Isolation">
            <a:extLst>
              <a:ext uri="{FF2B5EF4-FFF2-40B4-BE49-F238E27FC236}">
                <a16:creationId xmlns:a16="http://schemas.microsoft.com/office/drawing/2014/main" id="{32561860-DEC1-42E7-892A-88D8F694E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0" y="4497388"/>
            <a:ext cx="1368425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8" descr="http://www.ilt.fraunhofer.de/content/dam/ilt/en/images/Publication-and-Press/brochures/Lasers%20in%20Photovoltaics/Laser_in_Photovoltaics_pic5.jpg">
            <a:extLst>
              <a:ext uri="{FF2B5EF4-FFF2-40B4-BE49-F238E27FC236}">
                <a16:creationId xmlns:a16="http://schemas.microsoft.com/office/drawing/2014/main" id="{BFD21F6B-5D93-49CF-B24D-5E9FB1D53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7447" y="5266543"/>
            <a:ext cx="1371600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145A6818-7EC8-42B6-B8BC-7F96A43EA1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88" y="3105150"/>
            <a:ext cx="1430337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5EAC56F-97D8-460B-B4FB-814F51454F9A}"/>
              </a:ext>
            </a:extLst>
          </p:cNvPr>
          <p:cNvSpPr/>
          <p:nvPr/>
        </p:nvSpPr>
        <p:spPr>
          <a:xfrm>
            <a:off x="1065210" y="1792874"/>
            <a:ext cx="1089283" cy="46037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B54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Laser-fired contacts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927363-3B62-4DB7-BF76-C61722E7ED3D}"/>
              </a:ext>
            </a:extLst>
          </p:cNvPr>
          <p:cNvSpPr/>
          <p:nvPr/>
        </p:nvSpPr>
        <p:spPr>
          <a:xfrm>
            <a:off x="855921" y="5099779"/>
            <a:ext cx="1331912" cy="46037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B54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Laser edge isolation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7433B1-8DCC-46A5-9364-4987C81D13A5}"/>
              </a:ext>
            </a:extLst>
          </p:cNvPr>
          <p:cNvSpPr/>
          <p:nvPr/>
        </p:nvSpPr>
        <p:spPr>
          <a:xfrm>
            <a:off x="3546077" y="1827930"/>
            <a:ext cx="1794669" cy="46037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B54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Laser</a:t>
            </a:r>
            <a:r>
              <a:rPr kumimoji="0" lang="lv-LV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B54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B54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pollishing</a:t>
            </a:r>
            <a:endParaRPr kumimoji="0" lang="lv-LV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2B548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B5B0E1-C57A-43B8-8367-ECF1CACDC49C}"/>
              </a:ext>
            </a:extLst>
          </p:cNvPr>
          <p:cNvSpPr/>
          <p:nvPr/>
        </p:nvSpPr>
        <p:spPr>
          <a:xfrm>
            <a:off x="6491804" y="5765002"/>
            <a:ext cx="1570570" cy="446766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B548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Laser soldering and welding</a:t>
            </a:r>
          </a:p>
        </p:txBody>
      </p:sp>
    </p:spTree>
    <p:extLst>
      <p:ext uri="{BB962C8B-B14F-4D97-AF65-F5344CB8AC3E}">
        <p14:creationId xmlns:p14="http://schemas.microsoft.com/office/powerpoint/2010/main" val="56210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C1F1C9E-5187-4549-837D-F6D7238BD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8" y="2035629"/>
            <a:ext cx="8510955" cy="359448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800" dirty="0"/>
              <a:t>The aim of the study is to develop laser technology for application in RF cavity. </a:t>
            </a:r>
          </a:p>
          <a:p>
            <a:endParaRPr lang="en-US" sz="2800" dirty="0"/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/>
              <a:t>Increase the grain size of </a:t>
            </a:r>
            <a:r>
              <a:rPr lang="en-US" sz="2800" dirty="0" err="1"/>
              <a:t>Nb</a:t>
            </a:r>
            <a:r>
              <a:rPr lang="en-US" sz="2800" dirty="0"/>
              <a:t> on Cu substrate;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/>
              <a:t>Increase adhesion of </a:t>
            </a:r>
            <a:r>
              <a:rPr lang="en-US" sz="2800" dirty="0" err="1"/>
              <a:t>Nb</a:t>
            </a:r>
            <a:r>
              <a:rPr lang="en-US" sz="2800" dirty="0"/>
              <a:t> layer to Cu </a:t>
            </a:r>
            <a:r>
              <a:rPr lang="en-US" sz="2800" dirty="0" smtClean="0"/>
              <a:t>substrate</a:t>
            </a:r>
            <a:r>
              <a:rPr lang="lv-LV" sz="2800" dirty="0" smtClean="0"/>
              <a:t>;</a:t>
            </a:r>
          </a:p>
          <a:p>
            <a:pPr marL="514350" indent="-514350" algn="l">
              <a:buFont typeface="+mj-lt"/>
              <a:buAutoNum type="arabicPeriod"/>
            </a:pPr>
            <a:r>
              <a:rPr lang="lv-LV" sz="2800" dirty="0" smtClean="0"/>
              <a:t>I</a:t>
            </a:r>
            <a:r>
              <a:rPr lang="en-US" sz="2800" dirty="0" err="1" smtClean="0"/>
              <a:t>ncrease</a:t>
            </a:r>
            <a:r>
              <a:rPr lang="en-US" sz="2800" dirty="0" smtClean="0"/>
              <a:t> </a:t>
            </a:r>
            <a:r>
              <a:rPr lang="en-US" sz="2800" dirty="0"/>
              <a:t>the </a:t>
            </a:r>
            <a:r>
              <a:rPr lang="lv-LV" sz="2800" dirty="0" err="1" smtClean="0"/>
              <a:t>magnetic</a:t>
            </a:r>
            <a:r>
              <a:rPr lang="lv-LV" sz="2800" dirty="0" smtClean="0"/>
              <a:t> </a:t>
            </a:r>
            <a:r>
              <a:rPr lang="en-US" sz="2800" dirty="0" smtClean="0"/>
              <a:t>field </a:t>
            </a:r>
            <a:r>
              <a:rPr lang="en-US" sz="2800" dirty="0"/>
              <a:t>of first flux </a:t>
            </a:r>
            <a:r>
              <a:rPr lang="en-US" sz="2800" dirty="0" smtClean="0"/>
              <a:t>entry</a:t>
            </a:r>
            <a:r>
              <a:rPr lang="lv-LV" sz="2800" dirty="0" smtClean="0"/>
              <a:t> B</a:t>
            </a:r>
            <a:r>
              <a:rPr lang="lv-LV" sz="2800" baseline="-25000" dirty="0" smtClean="0"/>
              <a:t>en</a:t>
            </a:r>
            <a:r>
              <a:rPr lang="lv-LV" sz="2800" dirty="0" smtClean="0"/>
              <a:t>.</a:t>
            </a:r>
            <a:endParaRPr lang="en-US" sz="2800" dirty="0"/>
          </a:p>
          <a:p>
            <a:pPr algn="l"/>
            <a:r>
              <a:rPr lang="en-US" sz="2800" dirty="0"/>
              <a:t>				</a:t>
            </a:r>
            <a:endParaRPr lang="lv-LV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CA554D-5716-43E8-BF37-A82AF51E46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lv-LV"/>
              <a:t>Riga Technical University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A9B46E2-37B9-4269-8A3C-1527A4A1E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788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Aim of the Work</a:t>
            </a:r>
            <a:br>
              <a:rPr lang="en-US" dirty="0"/>
            </a:b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97600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lv-LV"/>
              <a:t>Riga Technical University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794" y="583811"/>
            <a:ext cx="3315295" cy="41215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20429" y="4764756"/>
            <a:ext cx="7031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Fig.1.</a:t>
            </a:r>
            <a:r>
              <a:rPr lang="lv-LV" dirty="0"/>
              <a:t>C</a:t>
            </a:r>
            <a:r>
              <a:rPr lang="en-US" dirty="0" err="1"/>
              <a:t>hamber</a:t>
            </a:r>
            <a:r>
              <a:rPr lang="en-US" dirty="0"/>
              <a:t> with inert gas</a:t>
            </a:r>
            <a:r>
              <a:rPr lang="lv-LV" dirty="0"/>
              <a:t> A</a:t>
            </a:r>
            <a:r>
              <a:rPr lang="en-US" dirty="0" err="1"/>
              <a:t>rgon</a:t>
            </a:r>
            <a:r>
              <a:rPr lang="lv-LV" dirty="0"/>
              <a:t> </a:t>
            </a:r>
            <a:r>
              <a:rPr lang="lv-LV" dirty="0" err="1"/>
              <a:t>for</a:t>
            </a:r>
            <a:r>
              <a:rPr lang="lv-LV" dirty="0"/>
              <a:t> l</a:t>
            </a:r>
            <a:r>
              <a:rPr lang="en-US" dirty="0" err="1"/>
              <a:t>aser</a:t>
            </a:r>
            <a:r>
              <a:rPr lang="en-US" dirty="0"/>
              <a:t> cleaning and polishing of  Cu and </a:t>
            </a:r>
            <a:r>
              <a:rPr lang="en-US" dirty="0" err="1"/>
              <a:t>Nb</a:t>
            </a:r>
            <a:r>
              <a:rPr lang="en-US" dirty="0"/>
              <a:t>/Cu structure. Nd:YAG laser “EKSPLA”.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EDCA7A-E232-4E4F-AD4A-A8656AFEEED4}"/>
              </a:ext>
            </a:extLst>
          </p:cNvPr>
          <p:cNvSpPr txBox="1"/>
          <p:nvPr/>
        </p:nvSpPr>
        <p:spPr>
          <a:xfrm>
            <a:off x="1332411" y="73425"/>
            <a:ext cx="7402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Experiment 1.  </a:t>
            </a:r>
            <a:r>
              <a:rPr lang="en-US" sz="2800" dirty="0" err="1"/>
              <a:t>Nb</a:t>
            </a:r>
            <a:r>
              <a:rPr lang="en-US" sz="2800" dirty="0"/>
              <a:t>/Cu structure polishing</a:t>
            </a:r>
            <a:endParaRPr lang="lv-LV" sz="2800" dirty="0"/>
          </a:p>
        </p:txBody>
      </p:sp>
      <p:pic>
        <p:nvPicPr>
          <p:cNvPr id="9" name="Picture 2" descr="C:\Users\Pavels\Desktop\Untitled-1.png">
            <a:extLst>
              <a:ext uri="{FF2B5EF4-FFF2-40B4-BE49-F238E27FC236}">
                <a16:creationId xmlns:a16="http://schemas.microsoft.com/office/drawing/2014/main" id="{329D428D-3B45-4337-B0D4-D147404D8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4805" y="919418"/>
            <a:ext cx="3643197" cy="3819481"/>
          </a:xfrm>
          <a:prstGeom prst="rect">
            <a:avLst/>
          </a:prstGeom>
          <a:noFill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61429C2-EA6C-4F36-888A-CA616135CD15}"/>
              </a:ext>
            </a:extLst>
          </p:cNvPr>
          <p:cNvSpPr/>
          <p:nvPr/>
        </p:nvSpPr>
        <p:spPr>
          <a:xfrm>
            <a:off x="457199" y="5472899"/>
            <a:ext cx="82296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The samples</a:t>
            </a:r>
            <a:r>
              <a:rPr lang="en-US" dirty="0">
                <a:solidFill>
                  <a:srgbClr val="00555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lv-LV" dirty="0">
                <a:solidFill>
                  <a:srgbClr val="00555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Nr.</a:t>
            </a:r>
            <a:r>
              <a:rPr lang="en-US" dirty="0">
                <a:solidFill>
                  <a:srgbClr val="00555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22/3/16; 4/5/16; </a:t>
            </a:r>
            <a:r>
              <a:rPr lang="en-GB" altLang="lv-LV" dirty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1/7/16</a:t>
            </a:r>
            <a:r>
              <a:rPr lang="en-US" dirty="0">
                <a:solidFill>
                  <a:srgbClr val="00555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lv-LV" dirty="0" err="1">
                <a:solidFill>
                  <a:srgbClr val="00555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from</a:t>
            </a:r>
            <a:r>
              <a:rPr lang="lv-LV" dirty="0">
                <a:solidFill>
                  <a:srgbClr val="00555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>
                <a:solidFill>
                  <a:srgbClr val="00555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lv-LV" dirty="0">
                <a:solidFill>
                  <a:srgbClr val="00555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STFC</a:t>
            </a:r>
            <a:r>
              <a:rPr lang="en-US" dirty="0">
                <a:solidFill>
                  <a:srgbClr val="00555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); C10 (</a:t>
            </a:r>
            <a:r>
              <a:rPr lang="en-GB" dirty="0">
                <a:solidFill>
                  <a:srgbClr val="005551"/>
                </a:solidFill>
              </a:rPr>
              <a:t>CERN)</a:t>
            </a:r>
            <a:r>
              <a:rPr lang="en-US" dirty="0">
                <a:solidFill>
                  <a:srgbClr val="005551"/>
                </a:solidFill>
                <a:latin typeface="Times New Roman" panose="02020603050405020304" pitchFamily="18" charset="0"/>
              </a:rPr>
              <a:t> and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L8, L16, L20, L21</a:t>
            </a:r>
            <a:r>
              <a:rPr lang="en-US" dirty="0">
                <a:solidFill>
                  <a:srgbClr val="00555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(INFN)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were irradiated by pulsed Nd:YAG laser (λ= 1.064 µm, τ =6 ns and intensity up to 200 MW/cm</a:t>
            </a:r>
            <a:r>
              <a:rPr lang="en-US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) in scanning mode with step 5µm in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Ar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atmosphere. </a:t>
            </a:r>
            <a:endParaRPr lang="lv-LV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31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70DCB66-1A22-438A-A4B5-E2F80BC04E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872" y="3818759"/>
            <a:ext cx="3168190" cy="23188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806129-F107-4846-BF62-A19DACB340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872443"/>
            <a:ext cx="3666561" cy="2403128"/>
          </a:xfrm>
          <a:prstGeom prst="rect">
            <a:avLst/>
          </a:prstGeom>
        </p:spPr>
      </p:pic>
      <p:pic>
        <p:nvPicPr>
          <p:cNvPr id="6" name="Picture 2" descr="ARIES Kick-off Meet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3" y="39711"/>
            <a:ext cx="1743075" cy="122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horizon2020news.it/wp-content/uploads/2016/07/horizon-2020-2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46854" y="317213"/>
            <a:ext cx="2514843" cy="67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57337" y="129349"/>
            <a:ext cx="4609547" cy="837546"/>
          </a:xfrm>
        </p:spPr>
        <p:txBody>
          <a:bodyPr>
            <a:noAutofit/>
          </a:bodyPr>
          <a:lstStyle/>
          <a:p>
            <a:pPr algn="ctr"/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Influence of Laser Radiation on Surface Roughness of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</a:rPr>
              <a:t>Nb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/Cu Structure</a:t>
            </a:r>
            <a:endParaRPr lang="it-IT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7894AB-8EF0-4A1C-AA87-1DAEA8261329}"/>
              </a:ext>
            </a:extLst>
          </p:cNvPr>
          <p:cNvSpPr/>
          <p:nvPr/>
        </p:nvSpPr>
        <p:spPr>
          <a:xfrm>
            <a:off x="252140" y="736891"/>
            <a:ext cx="8394769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Experiment 1.</a:t>
            </a:r>
          </a:p>
          <a:p>
            <a:pPr algn="just"/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Nb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films were deposited by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HiPIMS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(magnetron sputtering) 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lv-LV" dirty="0">
                <a:latin typeface="Times New Roman" panose="02020603050405020304" pitchFamily="18" charset="0"/>
              </a:rPr>
              <a:t>STFC</a:t>
            </a:r>
            <a:r>
              <a:rPr lang="en-US" dirty="0">
                <a:latin typeface="Times New Roman" panose="02020603050405020304" pitchFamily="18" charset="0"/>
              </a:rPr>
              <a:t>)</a:t>
            </a:r>
            <a:r>
              <a:rPr lang="en-GB" altLang="lv-LV" dirty="0">
                <a:latin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with pulse width of 100 µs, repetition rate of 200 Hz, average plasma current of 600 mA, peak current of 40 A and a krypton pressure of 500 </a:t>
            </a:r>
            <a:r>
              <a:rPr lang="en-US" dirty="0" err="1">
                <a:latin typeface="Times New Roman" panose="02020603050405020304" pitchFamily="18" charset="0"/>
              </a:rPr>
              <a:t>mTorr</a:t>
            </a:r>
            <a:r>
              <a:rPr lang="en-US" dirty="0">
                <a:latin typeface="Times New Roman" panose="02020603050405020304" pitchFamily="18" charset="0"/>
              </a:rPr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altLang="lv-LV" sz="1600" dirty="0">
                <a:latin typeface="Times New Roman" panose="02020603050405020304" pitchFamily="18" charset="0"/>
              </a:rPr>
              <a:t>Sample Nr. 1/7/16– 500 ˚C deposition temperature with 0V DC substrate bias (grounded) for 240 mins onto copper substrate which was pre-annealed to 700˚C for 12 hours prior to deposition.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altLang="lv-LV" sz="1600" dirty="0">
                <a:latin typeface="Times New Roman" panose="02020603050405020304" pitchFamily="18" charset="0"/>
              </a:rPr>
              <a:t>Sample Nr.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22/3/16</a:t>
            </a:r>
            <a:r>
              <a:rPr lang="en-US" sz="1600" dirty="0">
                <a:solidFill>
                  <a:srgbClr val="00555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- 500 ˚C deposition temperature with -80 V DC substrate bias deposited for 240 mins onto as received copper substrate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altLang="lv-LV" sz="1600" dirty="0">
                <a:latin typeface="Times New Roman" panose="02020603050405020304" pitchFamily="18" charset="0"/>
              </a:rPr>
              <a:t>Sample Nr.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4/5/16 </a:t>
            </a:r>
            <a:r>
              <a:rPr lang="en-US" sz="1600" dirty="0">
                <a:solidFill>
                  <a:srgbClr val="00555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700 ˚C deposition temperature with -80 V DC substrate bias deposited for 480 mins onto as received copper substrate.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The sample was irradiated by Nd:YAG laser  (λ= 1.064 µm, τ =6 ns and intensity I=200.0 MW/cm</a:t>
            </a:r>
            <a:r>
              <a:rPr lang="en-US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) in scanning mode with step 5µm in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Ar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atmosphere. </a:t>
            </a:r>
            <a:endParaRPr lang="lv-LV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48CFD1-9A2D-414F-8E76-675D287F39BB}"/>
              </a:ext>
            </a:extLst>
          </p:cNvPr>
          <p:cNvSpPr txBox="1"/>
          <p:nvPr/>
        </p:nvSpPr>
        <p:spPr>
          <a:xfrm>
            <a:off x="20017" y="6220637"/>
            <a:ext cx="9103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Fig.2. </a:t>
            </a:r>
            <a:r>
              <a:rPr lang="en-US" sz="1400" dirty="0"/>
              <a:t>3D AFM images of </a:t>
            </a:r>
            <a:r>
              <a:rPr lang="en-US" sz="1400" dirty="0" err="1"/>
              <a:t>Nb</a:t>
            </a:r>
            <a:r>
              <a:rPr lang="en-US" sz="1400" dirty="0"/>
              <a:t>/Cu </a:t>
            </a:r>
            <a:r>
              <a:rPr lang="en-GB" altLang="lv-LV" sz="1400" dirty="0"/>
              <a:t>sample (1/7/16) : </a:t>
            </a:r>
            <a:r>
              <a:rPr lang="en-US" sz="1400" dirty="0"/>
              <a:t>non-irradiated (a) and irradiated by Nd:YAG at intensity I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=200.0 MW/cm</a:t>
            </a:r>
            <a:r>
              <a:rPr lang="en-US" sz="1400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1400" dirty="0"/>
              <a:t> (b). The </a:t>
            </a:r>
            <a:r>
              <a:rPr lang="en-US" sz="1400" dirty="0" err="1"/>
              <a:t>Nb</a:t>
            </a:r>
            <a:r>
              <a:rPr lang="en-US" sz="1400" dirty="0"/>
              <a:t> surface roughness Ra of the non-irradiated is 7.6 nm; for laser irradiated it is 0.5 nm.</a:t>
            </a:r>
            <a:endParaRPr lang="lv-LV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51E4E9-AEBE-4D68-8221-21E59C8C5728}"/>
              </a:ext>
            </a:extLst>
          </p:cNvPr>
          <p:cNvSpPr txBox="1"/>
          <p:nvPr/>
        </p:nvSpPr>
        <p:spPr>
          <a:xfrm>
            <a:off x="3622267" y="390699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a)</a:t>
            </a:r>
            <a:endParaRPr lang="lv-LV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3E0486-DD2A-4748-A109-DB39A105253E}"/>
              </a:ext>
            </a:extLst>
          </p:cNvPr>
          <p:cNvSpPr txBox="1"/>
          <p:nvPr/>
        </p:nvSpPr>
        <p:spPr>
          <a:xfrm>
            <a:off x="7604275" y="390699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b)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3506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lv-LV"/>
              <a:t>Riga Technical University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4564" y="221903"/>
            <a:ext cx="2964799" cy="21290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8428" y="2729564"/>
            <a:ext cx="2964799" cy="21290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51211" y="2291824"/>
            <a:ext cx="362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/>
              <a:t>a)							b)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53109" y="4778482"/>
            <a:ext cx="639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/>
              <a:t>						   d)							</a:t>
            </a:r>
            <a:endParaRPr lang="en-US" dirty="0"/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 flipH="1">
            <a:off x="-1" y="5410568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altLang="lv-LV" sz="1400" dirty="0" smtClean="0"/>
              <a:t>Fig.</a:t>
            </a:r>
            <a:r>
              <a:rPr lang="en-US" altLang="lv-LV" sz="1400" dirty="0"/>
              <a:t>3</a:t>
            </a:r>
            <a:r>
              <a:rPr lang="en-GB" altLang="lv-LV" sz="1400" dirty="0" smtClean="0"/>
              <a:t>. </a:t>
            </a:r>
            <a:r>
              <a:rPr lang="en-GB" altLang="lv-LV" sz="1400" dirty="0"/>
              <a:t>SEM images of </a:t>
            </a:r>
            <a:r>
              <a:rPr lang="lv-LV" altLang="en-US" sz="1400" dirty="0" err="1"/>
              <a:t>Nb</a:t>
            </a:r>
            <a:r>
              <a:rPr lang="lv-LV" altLang="en-US" sz="1400" dirty="0"/>
              <a:t>/</a:t>
            </a:r>
            <a:r>
              <a:rPr lang="lv-LV" altLang="en-US" sz="1400" dirty="0" err="1"/>
              <a:t>Cu</a:t>
            </a:r>
            <a:r>
              <a:rPr lang="en-GB" altLang="en-US" sz="1400" dirty="0"/>
              <a:t> </a:t>
            </a:r>
            <a:r>
              <a:rPr lang="en-US" altLang="en-US" sz="1400" dirty="0">
                <a:solidFill>
                  <a:srgbClr val="005551"/>
                </a:solidFill>
              </a:rPr>
              <a:t>sample</a:t>
            </a:r>
            <a:r>
              <a:rPr lang="lv-LV" dirty="0">
                <a:solidFill>
                  <a:srgbClr val="00555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Nr.</a:t>
            </a:r>
            <a:r>
              <a:rPr lang="en-US" dirty="0">
                <a:solidFill>
                  <a:srgbClr val="00555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22/3/16</a:t>
            </a:r>
            <a:r>
              <a:rPr lang="en-GB" altLang="en-US" sz="1400" dirty="0"/>
              <a:t> before irradiation</a:t>
            </a:r>
            <a:r>
              <a:rPr lang="lv-LV" altLang="en-US" sz="1400" dirty="0"/>
              <a:t> (a) </a:t>
            </a:r>
            <a:r>
              <a:rPr lang="lv-LV" altLang="en-US" sz="1400" dirty="0" err="1"/>
              <a:t>and</a:t>
            </a:r>
            <a:r>
              <a:rPr lang="lv-LV" altLang="en-US" sz="1400" dirty="0"/>
              <a:t> </a:t>
            </a:r>
            <a:r>
              <a:rPr lang="en-GB" altLang="en-US" sz="1400" dirty="0"/>
              <a:t>after irradiation by </a:t>
            </a:r>
            <a:r>
              <a:rPr lang="en-GB" altLang="en-US" sz="1400" dirty="0" err="1"/>
              <a:t>Nd:YAG</a:t>
            </a:r>
            <a:r>
              <a:rPr lang="en-GB" altLang="en-US" sz="1400" dirty="0"/>
              <a:t> laser with</a:t>
            </a:r>
          </a:p>
          <a:p>
            <a:pPr algn="ctr"/>
            <a:r>
              <a:rPr lang="en-GB" altLang="en-US" sz="1400" dirty="0"/>
              <a:t>Intensities: I</a:t>
            </a:r>
            <a:r>
              <a:rPr lang="lv-LV" altLang="en-US" sz="1400" baseline="-25000" dirty="0"/>
              <a:t>1</a:t>
            </a:r>
            <a:r>
              <a:rPr lang="en-GB" altLang="en-US" sz="1400" dirty="0"/>
              <a:t> = </a:t>
            </a:r>
            <a:r>
              <a:rPr lang="en-US" altLang="en-US" sz="1400" dirty="0"/>
              <a:t>140 </a:t>
            </a:r>
            <a:r>
              <a:rPr lang="en-GB" altLang="en-US" sz="1400" dirty="0"/>
              <a:t>MW/cm</a:t>
            </a:r>
            <a:r>
              <a:rPr lang="en-GB" altLang="en-US" sz="1400" baseline="30000" dirty="0"/>
              <a:t>2</a:t>
            </a:r>
            <a:r>
              <a:rPr lang="en-GB" altLang="en-US" sz="1400" dirty="0"/>
              <a:t> </a:t>
            </a:r>
            <a:r>
              <a:rPr lang="lv-LV" altLang="en-US" sz="1400" dirty="0"/>
              <a:t>(b</a:t>
            </a:r>
            <a:r>
              <a:rPr lang="lv-LV" altLang="en-US" sz="1400" dirty="0" smtClean="0"/>
              <a:t>)</a:t>
            </a:r>
            <a:r>
              <a:rPr lang="en-GB" altLang="en-US" sz="1400" dirty="0" smtClean="0"/>
              <a:t>; </a:t>
            </a:r>
            <a:r>
              <a:rPr lang="en-GB" altLang="en-US" sz="1400" dirty="0"/>
              <a:t>I</a:t>
            </a:r>
            <a:r>
              <a:rPr lang="lv-LV" altLang="en-US" sz="1400" baseline="-25000" dirty="0"/>
              <a:t>3</a:t>
            </a:r>
            <a:r>
              <a:rPr lang="en-GB" altLang="en-US" sz="1400" dirty="0"/>
              <a:t> = 25</a:t>
            </a:r>
            <a:r>
              <a:rPr lang="lv-LV" altLang="en-US" sz="1400" dirty="0"/>
              <a:t>3</a:t>
            </a:r>
            <a:r>
              <a:rPr lang="en-GB" altLang="en-US" sz="1400" dirty="0"/>
              <a:t> MW/cm</a:t>
            </a:r>
            <a:r>
              <a:rPr lang="en-GB" altLang="en-US" sz="1400" baseline="30000" dirty="0"/>
              <a:t>2</a:t>
            </a:r>
            <a:r>
              <a:rPr lang="en-GB" altLang="en-US" sz="1400" dirty="0"/>
              <a:t> </a:t>
            </a:r>
            <a:r>
              <a:rPr lang="lv-LV" altLang="en-US" sz="1400" dirty="0"/>
              <a:t>(d</a:t>
            </a:r>
            <a:r>
              <a:rPr lang="lv-LV" altLang="en-US" sz="1400" dirty="0" smtClean="0"/>
              <a:t>)</a:t>
            </a:r>
            <a:r>
              <a:rPr lang="en-US" altLang="en-US" sz="1400" dirty="0" smtClean="0"/>
              <a:t>.</a:t>
            </a:r>
            <a:endParaRPr lang="en-GB" altLang="en-US" sz="1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6874" y="221903"/>
            <a:ext cx="2964798" cy="212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789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D957CC-BAAF-421B-AAF5-AB981D9582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lv-LV"/>
              <a:t>Riga Technical University</a:t>
            </a:r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B041AF57-8CDB-4E05-B1E8-DB3AE69679C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65864" y="277055"/>
            <a:ext cx="8012271" cy="58284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0" tIns="228528" rIns="0" bIns="0" numCol="1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en-US" altLang="lv-LV" sz="2400" b="1" dirty="0">
                <a:solidFill>
                  <a:srgbClr val="293B97"/>
                </a:solidFill>
              </a:rPr>
              <a:t>Sample deposition at INFN</a:t>
            </a:r>
          </a:p>
          <a:p>
            <a:pPr lvl="0" algn="l" defTabSz="914400"/>
            <a:endParaRPr lang="en-US" altLang="lv-LV" sz="1800" b="1" dirty="0">
              <a:solidFill>
                <a:srgbClr val="293B97"/>
              </a:solidFill>
            </a:endParaRPr>
          </a:p>
          <a:p>
            <a:pPr lvl="0" algn="l" defTabSz="914400"/>
            <a:r>
              <a:rPr lang="en-US" altLang="lv-LV" sz="1800" dirty="0"/>
              <a:t>Samples C10</a:t>
            </a:r>
            <a:r>
              <a:rPr lang="en-US" sz="1800" dirty="0">
                <a:solidFill>
                  <a:srgbClr val="00555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(</a:t>
            </a:r>
            <a:r>
              <a:rPr lang="en-GB" sz="1800" dirty="0">
                <a:solidFill>
                  <a:srgbClr val="005551"/>
                </a:solidFill>
                <a:latin typeface="Arial"/>
                <a:cs typeface="+mn-cs"/>
              </a:rPr>
              <a:t>CERN)</a:t>
            </a:r>
            <a:r>
              <a:rPr lang="en-US" altLang="lv-LV" sz="1800" dirty="0"/>
              <a:t>, L8, L16, L20, and L21</a:t>
            </a:r>
            <a:r>
              <a:rPr lang="en-US" sz="1800" dirty="0">
                <a:solidFill>
                  <a:srgbClr val="00555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(INFN)</a:t>
            </a:r>
            <a:r>
              <a:rPr lang="en-US" altLang="lv-LV" sz="1800" dirty="0"/>
              <a:t> have been coated with a 3 µm thick </a:t>
            </a:r>
            <a:r>
              <a:rPr lang="en-US" altLang="lv-LV" sz="1800" dirty="0" err="1"/>
              <a:t>Nb</a:t>
            </a:r>
            <a:r>
              <a:rPr lang="en-US" altLang="lv-LV" sz="1800" dirty="0"/>
              <a:t> film. </a:t>
            </a:r>
            <a:r>
              <a:rPr lang="en-US" altLang="lv-LV" sz="1800" dirty="0" smtClean="0"/>
              <a:t>The </a:t>
            </a:r>
            <a:r>
              <a:rPr lang="en-US" altLang="lv-LV" sz="1800" dirty="0"/>
              <a:t>below listed procedure and deposition parameters have been applied:</a:t>
            </a:r>
          </a:p>
          <a:p>
            <a:pPr lvl="0" algn="l" defTabSz="914400"/>
            <a:endParaRPr lang="en-US" altLang="lv-LV" sz="1800" dirty="0"/>
          </a:p>
          <a:p>
            <a:pPr lvl="0" algn="l" defTabSz="914400"/>
            <a:endParaRPr lang="en-US" altLang="lv-LV" sz="1800" dirty="0"/>
          </a:p>
          <a:p>
            <a:pPr lvl="0" algn="l" defTabSz="914400"/>
            <a:endParaRPr lang="en-US" altLang="lv-LV" sz="1800" dirty="0"/>
          </a:p>
          <a:p>
            <a:pPr lvl="0" algn="l" defTabSz="914400"/>
            <a:endParaRPr lang="en-US" altLang="lv-LV" sz="1800" dirty="0"/>
          </a:p>
          <a:p>
            <a:pPr lvl="0" algn="l" defTabSz="914400"/>
            <a:endParaRPr lang="en-US" altLang="lv-LV" sz="1800" dirty="0"/>
          </a:p>
          <a:p>
            <a:pPr lvl="0" algn="l" defTabSz="914400"/>
            <a:endParaRPr lang="en-US" altLang="lv-LV" sz="1800" dirty="0"/>
          </a:p>
          <a:p>
            <a:pPr lvl="0" algn="l" defTabSz="914400"/>
            <a:endParaRPr lang="en-US" altLang="lv-LV" sz="1800" dirty="0"/>
          </a:p>
          <a:p>
            <a:pPr marL="285750" lvl="0" indent="-285750" algn="l" defTabSz="914400">
              <a:buFont typeface="Arial" panose="020B0604020202020204" pitchFamily="34" charset="0"/>
              <a:buChar char="•"/>
            </a:pPr>
            <a:r>
              <a:rPr lang="en-US" altLang="lv-LV" sz="1800" dirty="0"/>
              <a:t>Chamber evacuation and baking at 650 °C for more than 40 hours.</a:t>
            </a:r>
          </a:p>
          <a:p>
            <a:pPr marL="285750" lvl="0" indent="-285750" algn="l" defTabSz="914400">
              <a:buFont typeface="Arial" panose="020B0604020202020204" pitchFamily="34" charset="0"/>
              <a:buChar char="•"/>
            </a:pPr>
            <a:r>
              <a:rPr lang="en-US" altLang="lv-LV" sz="1800" dirty="0"/>
              <a:t>Target conditioning for 5 minutes.</a:t>
            </a:r>
          </a:p>
          <a:p>
            <a:pPr marL="285750" lvl="0" indent="-285750" algn="l" defTabSz="914400">
              <a:buFont typeface="Arial" panose="020B0604020202020204" pitchFamily="34" charset="0"/>
              <a:buChar char="•"/>
            </a:pPr>
            <a:r>
              <a:rPr lang="en-US" altLang="lv-LV" sz="1800" dirty="0"/>
              <a:t>Subsequent deposition without interruption of the process for 20 min.</a:t>
            </a:r>
          </a:p>
          <a:p>
            <a:pPr marL="285750" lvl="0" indent="-285750" algn="l" defTabSz="914400">
              <a:buFont typeface="Arial" panose="020B0604020202020204" pitchFamily="34" charset="0"/>
              <a:buChar char="•"/>
            </a:pPr>
            <a:r>
              <a:rPr lang="en-US" altLang="lv-LV" sz="1800" dirty="0"/>
              <a:t>Cooldown for more than 15 hours.</a:t>
            </a:r>
          </a:p>
          <a:p>
            <a:pPr marL="285750" lvl="0" indent="-285750" algn="l" defTabSz="914400">
              <a:buFont typeface="Arial" panose="020B0604020202020204" pitchFamily="34" charset="0"/>
              <a:buChar char="•"/>
            </a:pPr>
            <a:r>
              <a:rPr lang="en-US" altLang="lv-LV" sz="1800" dirty="0"/>
              <a:t>Rinsing the pieces in ethanol and dry with nitrogen.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altLang="lv-LV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8BCEE6A-5377-4048-BAC1-3F750AAB39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9872023"/>
              </p:ext>
            </p:extLst>
          </p:nvPr>
        </p:nvGraphicFramePr>
        <p:xfrm>
          <a:off x="3215215" y="2269614"/>
          <a:ext cx="3861860" cy="12618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0930">
                  <a:extLst>
                    <a:ext uri="{9D8B030D-6E8A-4147-A177-3AD203B41FA5}">
                      <a16:colId xmlns:a16="http://schemas.microsoft.com/office/drawing/2014/main" val="3563249528"/>
                    </a:ext>
                  </a:extLst>
                </a:gridCol>
                <a:gridCol w="1930930">
                  <a:extLst>
                    <a:ext uri="{9D8B030D-6E8A-4147-A177-3AD203B41FA5}">
                      <a16:colId xmlns:a16="http://schemas.microsoft.com/office/drawing/2014/main" val="4041270657"/>
                    </a:ext>
                  </a:extLst>
                </a:gridCol>
              </a:tblGrid>
              <a:tr h="706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effectLst/>
                        </a:rPr>
                        <a:t>Sample Nr.</a:t>
                      </a:r>
                      <a:endParaRPr lang="lv-LV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Methods </a:t>
                      </a:r>
                      <a:endParaRPr lang="lv-LV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18014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effectLst/>
                        </a:rPr>
                        <a:t>C10</a:t>
                      </a:r>
                      <a:endParaRPr lang="lv-LV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effectLst/>
                        </a:rPr>
                        <a:t>SUBU5 (CERN)</a:t>
                      </a:r>
                      <a:endParaRPr lang="lv-LV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7705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effectLst/>
                        </a:rPr>
                        <a:t>L20</a:t>
                      </a:r>
                      <a:endParaRPr lang="lv-LV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effectLst/>
                        </a:rPr>
                        <a:t>SUBU5 (INFN)</a:t>
                      </a:r>
                      <a:endParaRPr lang="lv-LV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4001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effectLst/>
                        </a:rPr>
                        <a:t>L21</a:t>
                      </a:r>
                      <a:endParaRPr lang="lv-LV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effectLst/>
                        </a:rPr>
                        <a:t>EP</a:t>
                      </a:r>
                      <a:endParaRPr lang="lv-LV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67377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effectLst/>
                        </a:rPr>
                        <a:t>L16</a:t>
                      </a:r>
                      <a:endParaRPr lang="lv-LV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effectLst/>
                        </a:rPr>
                        <a:t>EP+SUBU5</a:t>
                      </a:r>
                      <a:endParaRPr lang="lv-LV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47312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effectLst/>
                        </a:rPr>
                        <a:t>L8</a:t>
                      </a:r>
                      <a:endParaRPr lang="lv-LV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effectLst/>
                        </a:rPr>
                        <a:t>Tumbling</a:t>
                      </a:r>
                      <a:endParaRPr lang="lv-LV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72646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0659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2FA7F27-B215-47CA-BD7C-2F97EC0B50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34674-7C78-41E6-98CC-09F02A0315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lv-LV"/>
              <a:t>Riga Technical University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CC5F890-EBA3-42FB-A50E-DBDFA308E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673581-91E7-4812-A1EA-C27051901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11" y="414385"/>
            <a:ext cx="8928578" cy="49379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7730" y="5487740"/>
            <a:ext cx="4711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Fig. 4. 3D AFM images of </a:t>
            </a:r>
            <a:r>
              <a:rPr lang="en-US" dirty="0" err="1" smtClean="0"/>
              <a:t>Nb</a:t>
            </a:r>
            <a:r>
              <a:rPr lang="en-US" dirty="0" smtClean="0"/>
              <a:t>/Cu structures.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497338"/>
      </p:ext>
    </p:extLst>
  </p:cSld>
  <p:clrMapOvr>
    <a:masterClrMapping/>
  </p:clrMapOvr>
</p:sld>
</file>

<file path=ppt/theme/theme1.xml><?xml version="1.0" encoding="utf-8"?>
<a:theme xmlns:a="http://schemas.openxmlformats.org/drawingml/2006/main" name="L_Ekspresis_PPT_pamatne">
  <a:themeElements>
    <a:clrScheme name="Custom 6">
      <a:dk1>
        <a:srgbClr val="005551"/>
      </a:dk1>
      <a:lt1>
        <a:srgbClr val="FFFFFF"/>
      </a:lt1>
      <a:dk2>
        <a:srgbClr val="005551"/>
      </a:dk2>
      <a:lt2>
        <a:srgbClr val="FFFFFF"/>
      </a:lt2>
      <a:accent1>
        <a:srgbClr val="005551"/>
      </a:accent1>
      <a:accent2>
        <a:srgbClr val="BDCF3C"/>
      </a:accent2>
      <a:accent3>
        <a:srgbClr val="B72E91"/>
      </a:accent3>
      <a:accent4>
        <a:srgbClr val="27C4A6"/>
      </a:accent4>
      <a:accent5>
        <a:srgbClr val="FFC832"/>
      </a:accent5>
      <a:accent6>
        <a:srgbClr val="00B9F1"/>
      </a:accent6>
      <a:hlink>
        <a:srgbClr val="8B5BA4"/>
      </a:hlink>
      <a:folHlink>
        <a:srgbClr val="BFBFB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L_Ekspresis_PPT_pamatne.potx</Template>
  <TotalTime>17891</TotalTime>
  <Words>1837</Words>
  <Application>Microsoft Office PowerPoint</Application>
  <PresentationFormat>On-screen Show (4:3)</PresentationFormat>
  <Paragraphs>235</Paragraphs>
  <Slides>22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ＭＳ Ｐゴシック</vt:lpstr>
      <vt:lpstr>Arial</vt:lpstr>
      <vt:lpstr>Arial Black</vt:lpstr>
      <vt:lpstr>Calibri</vt:lpstr>
      <vt:lpstr>Symbol</vt:lpstr>
      <vt:lpstr>Tahoma</vt:lpstr>
      <vt:lpstr>Times</vt:lpstr>
      <vt:lpstr>Times New Roman</vt:lpstr>
      <vt:lpstr>Wingdings</vt:lpstr>
      <vt:lpstr>L_Ekspresis_PPT_pamatne</vt:lpstr>
      <vt:lpstr>Graph</vt:lpstr>
      <vt:lpstr>Unicode Origin Graph</vt:lpstr>
      <vt:lpstr>PowerPoint Presentation</vt:lpstr>
      <vt:lpstr>OUTLINE</vt:lpstr>
      <vt:lpstr>PowerPoint Presentation</vt:lpstr>
      <vt:lpstr>The Aim of the Work </vt:lpstr>
      <vt:lpstr>PowerPoint Presentation</vt:lpstr>
      <vt:lpstr>Influence of Laser Radiation on Surface Roughness of Nb/Cu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Magnetic flux penetration into the superconducting Nb films deposited on Cu substrate </vt:lpstr>
      <vt:lpstr>Influence of Laser Radiation on Adhesion of Nb layer to Cu Substrate</vt:lpstr>
      <vt:lpstr>Influence of Laser Radiation on Adhesion of Nb layer to Cu Substrate</vt:lpstr>
      <vt:lpstr>Influence of Laser Radiation on Adhesion of Nb/Cu Structure</vt:lpstr>
      <vt:lpstr>QPR sample</vt:lpstr>
      <vt:lpstr>Conclusions</vt:lpstr>
      <vt:lpstr>The authors would like to acknowledge the support provided by European Union’s ARIES collaboration H2020 Research and Innovation Programme under Grant Agreement no. 730871.  Thank you for your attention!</vt:lpstr>
    </vt:vector>
  </TitlesOfParts>
  <Company>ESM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JZ</dc:creator>
  <cp:lastModifiedBy>Artūrs Medvids</cp:lastModifiedBy>
  <cp:revision>478</cp:revision>
  <cp:lastPrinted>2020-02-11T10:41:38Z</cp:lastPrinted>
  <dcterms:created xsi:type="dcterms:W3CDTF">2015-01-14T08:45:22Z</dcterms:created>
  <dcterms:modified xsi:type="dcterms:W3CDTF">2021-03-16T12:06:02Z</dcterms:modified>
</cp:coreProperties>
</file>