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63" r:id="rId7"/>
    <p:sldId id="268" r:id="rId8"/>
    <p:sldId id="264" r:id="rId9"/>
    <p:sldId id="265" r:id="rId10"/>
    <p:sldId id="266" r:id="rId11"/>
    <p:sldId id="274" r:id="rId12"/>
    <p:sldId id="275" r:id="rId13"/>
    <p:sldId id="281" r:id="rId14"/>
    <p:sldId id="276" r:id="rId15"/>
    <p:sldId id="277" r:id="rId16"/>
    <p:sldId id="278" r:id="rId17"/>
    <p:sldId id="279" r:id="rId18"/>
    <p:sldId id="273" r:id="rId19"/>
    <p:sldId id="280" r:id="rId20"/>
    <p:sldId id="272" r:id="rId21"/>
    <p:sldId id="28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42BC-B2FE-4F89-9C2A-9CD6E6E22323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14EA-7928-4ABE-878B-C509EF803D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0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21E1B0-AF9D-4705-9869-6A462C545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06559A-F45D-4ABA-875B-DF08CD8C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046D57-F09A-473C-AC6F-1074543D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4114800" cy="365125"/>
          </a:xfrm>
        </p:spPr>
        <p:txBody>
          <a:bodyPr/>
          <a:lstStyle>
            <a:lvl1pPr algn="l">
              <a:defRPr sz="3200" baseline="0"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04AA8D-65E5-4E3F-9372-474BF980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2743200" cy="365125"/>
          </a:xfrm>
        </p:spPr>
        <p:txBody>
          <a:bodyPr/>
          <a:lstStyle>
            <a:lvl1pPr>
              <a:defRPr sz="3200" baseline="0">
                <a:latin typeface="Times New Roman" panose="02020603050405020304" pitchFamily="18" charset="0"/>
              </a:defRPr>
            </a:lvl1pPr>
          </a:lstStyle>
          <a:p>
            <a:fld id="{FFD5A685-B8C3-4360-826A-34F182496D6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99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2326E5-3D81-480A-96D3-C0726C63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F50E2C-E2DE-4F49-AE84-CCDDBBEDA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02E87-A1FC-4C1F-9767-245D20E5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DE677F-4B87-4890-A8E9-D40BF0DA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064FC1-35F1-4947-881B-637A1026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26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E0774BE-F1B1-46FB-A183-40121CAFC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4F64907-28CA-4D8E-BBF7-37DB012B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332EC1-56A2-412C-80DF-4BF92084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B6D235-D84F-4B78-B6B9-063EADEF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C2CA86-3C67-4BA3-8980-3BD3E40E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6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44D97A-1476-4F7E-B85A-BD6DDE91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3600" baseline="0">
                <a:latin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2D1C9C-4164-4115-9FCE-698ECBC6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4818426"/>
          </a:xfrm>
        </p:spPr>
        <p:txBody>
          <a:bodyPr/>
          <a:lstStyle>
            <a:lvl1pPr>
              <a:defRPr sz="3200" baseline="0">
                <a:latin typeface="Times New Roman" panose="02020603050405020304" pitchFamily="18" charset="0"/>
              </a:defRPr>
            </a:lvl1pPr>
            <a:lvl2pPr>
              <a:defRPr sz="2800" baseline="0">
                <a:latin typeface="Times New Roman" panose="02020603050405020304" pitchFamily="18" charset="0"/>
              </a:defRPr>
            </a:lvl2pPr>
            <a:lvl3pPr>
              <a:defRPr sz="2400"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A9B9E8-4F15-4625-AA69-23630AAD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64151"/>
            <a:ext cx="8893629" cy="365125"/>
          </a:xfrm>
        </p:spPr>
        <p:txBody>
          <a:bodyPr/>
          <a:lstStyle>
            <a:lvl1pPr algn="l">
              <a:defRPr sz="3200" baseline="0">
                <a:solidFill>
                  <a:srgbClr val="0070C0"/>
                </a:solidFill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298D75-39EC-498F-A7BC-C9ECF384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6960" y="6356350"/>
            <a:ext cx="1386840" cy="365125"/>
          </a:xfrm>
        </p:spPr>
        <p:txBody>
          <a:bodyPr/>
          <a:lstStyle>
            <a:lvl1pPr>
              <a:defRPr sz="3200" baseline="0">
                <a:solidFill>
                  <a:srgbClr val="0070C0"/>
                </a:solidFill>
                <a:latin typeface="Times New Roman" panose="02020603050405020304" pitchFamily="18" charset="0"/>
              </a:defRPr>
            </a:lvl1pPr>
          </a:lstStyle>
          <a:p>
            <a:fld id="{FFD5A685-B8C3-4360-826A-34F182496D6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3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137DD1-3E98-4D62-9B59-E0357C8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6720EC-D927-4CD1-A544-677F354FA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8B841F-0807-415B-9F69-39162D28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A3DC2F-DB78-4FC1-97F3-50F4795A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B00798-C210-4167-A862-5BAA34E4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59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DD1A9-CC62-4479-923D-A6018A45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016FD9-1A52-4607-BC96-D56B6E14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9939C6-56FF-451E-B78F-E22E5F20B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750D93-BBA0-441B-AA64-40562E89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93C9BF-474C-4E85-ADFE-C9B5D9B0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ECFF87-8DC1-4B5B-8476-58E664A4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0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0D2A0-8C13-4313-8927-12B8A774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B38AAC-0803-4DEB-9DD9-ABE62353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CFBF01-7906-4C98-80EE-7E0E2F9D1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D1376CE-89D7-411D-87CA-585887F76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9F3D206-8233-48D9-9CD7-B17C9A7A5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0027ECB-5098-4C5E-A974-9D3BF117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E169C62-CF22-4B05-8707-A5AEB770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EA23643-936D-4706-A06A-8917C976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21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793917-C29B-4B49-A3C9-74564047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FA2094-37B8-439D-A7F4-7BD218E2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7CDD27-02A2-4AAD-92E5-34DB02E2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DBBB16-7165-43DB-80A6-83759862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79DD585-E63B-4B6B-B11C-EC77A45C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277687-6950-4776-8077-E360F252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CE72A8-7BFB-4F4C-8D78-82130D8B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97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846DE-4181-4FCB-81FA-34C74117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CE5363-9631-4E67-A1F3-4F909FE51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3F19F2-8D0D-46B1-B14D-4A784A62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841774-A55E-4594-A275-4B8283A1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68C2E4-E878-49A5-A049-0A9A1331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235FA3-C609-4D59-A212-365C449F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04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AE123-28C9-4A20-B2BF-F9924498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9C64611-71B3-4D45-9182-833482B75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3EB2C3-716E-4185-B6EA-98956813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0D0941-D426-49A1-BCCB-7518F38D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5BBAFF-49B9-4328-AB6E-A59EAE0D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22FBD3-A86E-4211-80B0-E802C174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3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C7F57E5-8BA1-4A7C-8DE2-33B23EEC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5CDB66-92B2-4051-9965-0FCAAAAD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F91CA8-03FF-4593-8E2F-7D6964E1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11C6B9-8736-4480-A161-B7C2BFC8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4ABF7A-3B8A-49A3-B6E0-B83446DB7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A685-B8C3-4360-826A-34F182496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8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22AAD6-89C5-4D1D-9025-E74D7DD16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2080591"/>
            <a:ext cx="11794435" cy="1429372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</a:rPr>
              <a:t>Investigation of Local Nonlinear Microwave Response of Nb</a:t>
            </a:r>
            <a:r>
              <a:rPr lang="en-US" altLang="zh-TW" sz="4000" baseline="-25000" dirty="0">
                <a:latin typeface="Times New Roman" panose="02020603050405020304" pitchFamily="18" charset="0"/>
              </a:rPr>
              <a:t>3</a:t>
            </a:r>
            <a:r>
              <a:rPr lang="en-US" altLang="zh-TW" sz="4000" dirty="0">
                <a:latin typeface="Times New Roman" panose="02020603050405020304" pitchFamily="18" charset="0"/>
              </a:rPr>
              <a:t>Sn and Nb-on-Cu in the Superconducting State</a:t>
            </a:r>
            <a:endParaRPr lang="zh-TW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A4A84E-7E9E-419C-8B2D-43ED05BD1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341926"/>
            <a:ext cx="10972800" cy="2059894"/>
          </a:xfrm>
        </p:spPr>
        <p:txBody>
          <a:bodyPr>
            <a:normAutofit/>
          </a:bodyPr>
          <a:lstStyle/>
          <a:p>
            <a:r>
              <a:rPr lang="en-US" altLang="zh-TW" sz="2800" u="heavy" dirty="0">
                <a:uFill>
                  <a:solidFill>
                    <a:srgbClr val="FFC000"/>
                  </a:solidFill>
                </a:uFill>
                <a:latin typeface="Times New Roman" panose="02020603050405020304" pitchFamily="18" charset="0"/>
              </a:rPr>
              <a:t>Chung-Yang Wang</a:t>
            </a:r>
            <a:r>
              <a:rPr lang="en-US" altLang="zh-TW" sz="2800" dirty="0">
                <a:latin typeface="Times New Roman" panose="02020603050405020304" pitchFamily="18" charset="0"/>
              </a:rPr>
              <a:t>, </a:t>
            </a:r>
            <a:r>
              <a:rPr lang="en-US" altLang="zh-TW" sz="2800" dirty="0" err="1">
                <a:latin typeface="Times New Roman" panose="02020603050405020304" pitchFamily="18" charset="0"/>
              </a:rPr>
              <a:t>Bakhrom</a:t>
            </a:r>
            <a:r>
              <a:rPr lang="en-US" altLang="zh-TW" sz="2800" dirty="0">
                <a:latin typeface="Times New Roman" panose="02020603050405020304" pitchFamily="18" charset="0"/>
              </a:rPr>
              <a:t> </a:t>
            </a:r>
            <a:r>
              <a:rPr lang="en-US" altLang="zh-TW" sz="2800" dirty="0" err="1">
                <a:latin typeface="Times New Roman" panose="02020603050405020304" pitchFamily="18" charset="0"/>
              </a:rPr>
              <a:t>Oripov</a:t>
            </a:r>
            <a:r>
              <a:rPr lang="en-US" altLang="zh-TW" sz="2800" dirty="0">
                <a:latin typeface="Times New Roman" panose="02020603050405020304" pitchFamily="18" charset="0"/>
              </a:rPr>
              <a:t>, Steven Anlage</a:t>
            </a:r>
          </a:p>
          <a:p>
            <a:r>
              <a:rPr lang="en-US" altLang="zh-TW" sz="2800" dirty="0">
                <a:latin typeface="Times New Roman" panose="02020603050405020304" pitchFamily="18" charset="0"/>
              </a:rPr>
              <a:t>Quantum Materials Center, Department of Physics, University of Maryland</a:t>
            </a:r>
          </a:p>
          <a:p>
            <a:endParaRPr lang="en-US" altLang="zh-TW" sz="2800" dirty="0">
              <a:latin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</a:rPr>
              <a:t>Thin Film SRF workshop</a:t>
            </a:r>
            <a:r>
              <a:rPr lang="zh-TW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</a:rPr>
              <a:t>2021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AA39F75-437E-4AA5-89B1-16EA2532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20697"/>
            <a:ext cx="2059894" cy="205989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932F273-EECD-4981-9146-8FA5021C5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29" y="456180"/>
            <a:ext cx="4818742" cy="1033620"/>
          </a:xfrm>
          <a:prstGeom prst="rect">
            <a:avLst/>
          </a:prstGeom>
        </p:spPr>
      </p:pic>
      <p:pic>
        <p:nvPicPr>
          <p:cNvPr id="6" name="Picture 6" descr="DOE-logo | Management Pro">
            <a:extLst>
              <a:ext uri="{FF2B5EF4-FFF2-40B4-BE49-F238E27FC236}">
                <a16:creationId xmlns:a16="http://schemas.microsoft.com/office/drawing/2014/main" id="{98CD3919-63B2-462E-9A4D-EAEDAA98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25" y="181063"/>
            <a:ext cx="1743519" cy="173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3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4DCF4-7FA5-4C1C-B6AE-59C9C93B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Sources of 3</a:t>
            </a:r>
            <a:r>
              <a:rPr lang="en-US" altLang="zh-TW" baseline="30000" dirty="0"/>
              <a:t>rd</a:t>
            </a:r>
            <a:r>
              <a:rPr lang="en-US" altLang="zh-TW" dirty="0"/>
              <a:t> harmonic response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7B1062-B643-42F7-87ED-14A8F2F0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E3CFB6-FAA1-4FC0-80B6-5996C25B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3306D03-0059-4B23-94EE-87C2148C9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9" t="39028" r="39674" b="16893"/>
          <a:stretch/>
        </p:blipFill>
        <p:spPr>
          <a:xfrm>
            <a:off x="6380245" y="2287658"/>
            <a:ext cx="4701048" cy="385553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DADF494-1FA6-41B5-BEB0-C9160BD20B6C}"/>
              </a:ext>
            </a:extLst>
          </p:cNvPr>
          <p:cNvSpPr txBox="1"/>
          <p:nvPr/>
        </p:nvSpPr>
        <p:spPr>
          <a:xfrm>
            <a:off x="7719307" y="59728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0" i="0" dirty="0">
                <a:effectLst/>
                <a:latin typeface="Times New Roman" panose="02020603050405020304" pitchFamily="18" charset="0"/>
              </a:rPr>
              <a:t>arXiv:1912.07576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E4DF1FD6-B5DC-4DA9-BA91-B1FEEE15CE39}"/>
              </a:ext>
            </a:extLst>
          </p:cNvPr>
          <p:cNvGrpSpPr/>
          <p:nvPr/>
        </p:nvGrpSpPr>
        <p:grpSpPr>
          <a:xfrm>
            <a:off x="1283798" y="2395048"/>
            <a:ext cx="2965979" cy="3252058"/>
            <a:chOff x="501351" y="2449459"/>
            <a:chExt cx="2040866" cy="2647428"/>
          </a:xfrm>
        </p:grpSpPr>
        <p:cxnSp>
          <p:nvCxnSpPr>
            <p:cNvPr id="11" name="Straight Arrow Connector 41">
              <a:extLst>
                <a:ext uri="{FF2B5EF4-FFF2-40B4-BE49-F238E27FC236}">
                  <a16:creationId xmlns:a16="http://schemas.microsoft.com/office/drawing/2014/main" id="{A72940DC-F9E9-4FB2-98CB-15863E60B0F7}"/>
                </a:ext>
              </a:extLst>
            </p:cNvPr>
            <p:cNvCxnSpPr/>
            <p:nvPr/>
          </p:nvCxnSpPr>
          <p:spPr>
            <a:xfrm>
              <a:off x="501351" y="5096887"/>
              <a:ext cx="17767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42">
              <a:extLst>
                <a:ext uri="{FF2B5EF4-FFF2-40B4-BE49-F238E27FC236}">
                  <a16:creationId xmlns:a16="http://schemas.microsoft.com/office/drawing/2014/main" id="{0E1ED732-2B31-467E-8069-A621D80B5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51" y="4019569"/>
              <a:ext cx="0" cy="1077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44">
              <a:extLst>
                <a:ext uri="{FF2B5EF4-FFF2-40B4-BE49-F238E27FC236}">
                  <a16:creationId xmlns:a16="http://schemas.microsoft.com/office/drawing/2014/main" id="{D2814F3A-D418-45A5-A40E-1C8FCC4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391" y="2449459"/>
              <a:ext cx="1712277" cy="1899803"/>
            </a:xfrm>
            <a:prstGeom prst="rect">
              <a:avLst/>
            </a:prstGeom>
          </p:spPr>
        </p:pic>
        <p:sp>
          <p:nvSpPr>
            <p:cNvPr id="16" name="Rectangle 46">
              <a:extLst>
                <a:ext uri="{FF2B5EF4-FFF2-40B4-BE49-F238E27FC236}">
                  <a16:creationId xmlns:a16="http://schemas.microsoft.com/office/drawing/2014/main" id="{29CE7522-CD15-462E-B9D7-FDBCAA898493}"/>
                </a:ext>
              </a:extLst>
            </p:cNvPr>
            <p:cNvSpPr/>
            <p:nvPr/>
          </p:nvSpPr>
          <p:spPr>
            <a:xfrm>
              <a:off x="566294" y="4330331"/>
              <a:ext cx="1975923" cy="42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47">
              <a:extLst>
                <a:ext uri="{FF2B5EF4-FFF2-40B4-BE49-F238E27FC236}">
                  <a16:creationId xmlns:a16="http://schemas.microsoft.com/office/drawing/2014/main" id="{020D683A-F73E-4CB7-8685-0DCB5022B687}"/>
                </a:ext>
              </a:extLst>
            </p:cNvPr>
            <p:cNvSpPr/>
            <p:nvPr/>
          </p:nvSpPr>
          <p:spPr>
            <a:xfrm>
              <a:off x="608114" y="4341269"/>
              <a:ext cx="1892282" cy="49824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/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/>
              <a:endParaRPr lang="en-US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8" name="Straight Arrow Connector 48">
              <a:extLst>
                <a:ext uri="{FF2B5EF4-FFF2-40B4-BE49-F238E27FC236}">
                  <a16:creationId xmlns:a16="http://schemas.microsoft.com/office/drawing/2014/main" id="{79BC6888-EE50-47AA-99F9-19991C55C58F}"/>
                </a:ext>
              </a:extLst>
            </p:cNvPr>
            <p:cNvCxnSpPr/>
            <p:nvPr/>
          </p:nvCxnSpPr>
          <p:spPr>
            <a:xfrm flipH="1">
              <a:off x="2195146" y="4033666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49">
              <a:extLst>
                <a:ext uri="{FF2B5EF4-FFF2-40B4-BE49-F238E27FC236}">
                  <a16:creationId xmlns:a16="http://schemas.microsoft.com/office/drawing/2014/main" id="{C5910225-259B-47EB-BA54-0C5A59EECA4F}"/>
                </a:ext>
              </a:extLst>
            </p:cNvPr>
            <p:cNvCxnSpPr/>
            <p:nvPr/>
          </p:nvCxnSpPr>
          <p:spPr>
            <a:xfrm flipH="1">
              <a:off x="2144829" y="4033667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50">
              <a:extLst>
                <a:ext uri="{FF2B5EF4-FFF2-40B4-BE49-F238E27FC236}">
                  <a16:creationId xmlns:a16="http://schemas.microsoft.com/office/drawing/2014/main" id="{96FB7D71-EBE1-4C1B-AD89-00E086A1B1F1}"/>
                </a:ext>
              </a:extLst>
            </p:cNvPr>
            <p:cNvCxnSpPr/>
            <p:nvPr/>
          </p:nvCxnSpPr>
          <p:spPr>
            <a:xfrm flipH="1">
              <a:off x="2096913" y="4036156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51">
              <a:extLst>
                <a:ext uri="{FF2B5EF4-FFF2-40B4-BE49-F238E27FC236}">
                  <a16:creationId xmlns:a16="http://schemas.microsoft.com/office/drawing/2014/main" id="{03B8BE57-5B4C-4BD8-A584-9F39DCDA07E0}"/>
                </a:ext>
              </a:extLst>
            </p:cNvPr>
            <p:cNvCxnSpPr/>
            <p:nvPr/>
          </p:nvCxnSpPr>
          <p:spPr>
            <a:xfrm flipH="1">
              <a:off x="2046596" y="4036157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52">
              <a:extLst>
                <a:ext uri="{FF2B5EF4-FFF2-40B4-BE49-F238E27FC236}">
                  <a16:creationId xmlns:a16="http://schemas.microsoft.com/office/drawing/2014/main" id="{090F3903-6835-4B1E-830F-C587C56D748B}"/>
                </a:ext>
              </a:extLst>
            </p:cNvPr>
            <p:cNvCxnSpPr/>
            <p:nvPr/>
          </p:nvCxnSpPr>
          <p:spPr>
            <a:xfrm flipH="1">
              <a:off x="1998678" y="4036156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53">
              <a:extLst>
                <a:ext uri="{FF2B5EF4-FFF2-40B4-BE49-F238E27FC236}">
                  <a16:creationId xmlns:a16="http://schemas.microsoft.com/office/drawing/2014/main" id="{82AEDC29-F227-443B-9A7E-955448CBEE70}"/>
                </a:ext>
              </a:extLst>
            </p:cNvPr>
            <p:cNvCxnSpPr/>
            <p:nvPr/>
          </p:nvCxnSpPr>
          <p:spPr>
            <a:xfrm flipH="1" flipV="1">
              <a:off x="849964" y="4085669"/>
              <a:ext cx="8112" cy="313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54">
              <a:extLst>
                <a:ext uri="{FF2B5EF4-FFF2-40B4-BE49-F238E27FC236}">
                  <a16:creationId xmlns:a16="http://schemas.microsoft.com/office/drawing/2014/main" id="{BBFB032C-4075-4A6A-B29A-C79FF141C211}"/>
                </a:ext>
              </a:extLst>
            </p:cNvPr>
            <p:cNvCxnSpPr/>
            <p:nvPr/>
          </p:nvCxnSpPr>
          <p:spPr>
            <a:xfrm flipH="1" flipV="1">
              <a:off x="733235" y="4085669"/>
              <a:ext cx="7932" cy="316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55">
              <a:extLst>
                <a:ext uri="{FF2B5EF4-FFF2-40B4-BE49-F238E27FC236}">
                  <a16:creationId xmlns:a16="http://schemas.microsoft.com/office/drawing/2014/main" id="{8B4768A4-0236-4F64-8D21-4D084664BD44}"/>
                </a:ext>
              </a:extLst>
            </p:cNvPr>
            <p:cNvCxnSpPr/>
            <p:nvPr/>
          </p:nvCxnSpPr>
          <p:spPr>
            <a:xfrm flipH="1" flipV="1">
              <a:off x="1096751" y="4080691"/>
              <a:ext cx="8112" cy="313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56">
              <a:extLst>
                <a:ext uri="{FF2B5EF4-FFF2-40B4-BE49-F238E27FC236}">
                  <a16:creationId xmlns:a16="http://schemas.microsoft.com/office/drawing/2014/main" id="{FEB31995-9268-4C91-A49E-A4F13C28FF02}"/>
                </a:ext>
              </a:extLst>
            </p:cNvPr>
            <p:cNvCxnSpPr/>
            <p:nvPr/>
          </p:nvCxnSpPr>
          <p:spPr>
            <a:xfrm flipH="1" flipV="1">
              <a:off x="980023" y="4080691"/>
              <a:ext cx="7932" cy="316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57">
              <a:extLst>
                <a:ext uri="{FF2B5EF4-FFF2-40B4-BE49-F238E27FC236}">
                  <a16:creationId xmlns:a16="http://schemas.microsoft.com/office/drawing/2014/main" id="{1C47FD81-4C3A-4B80-9D50-E535225354F7}"/>
                </a:ext>
              </a:extLst>
            </p:cNvPr>
            <p:cNvCxnSpPr/>
            <p:nvPr/>
          </p:nvCxnSpPr>
          <p:spPr>
            <a:xfrm flipH="1" flipV="1">
              <a:off x="1233321" y="4073222"/>
              <a:ext cx="8112" cy="313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Curved Up Arrow 90">
              <a:extLst>
                <a:ext uri="{FF2B5EF4-FFF2-40B4-BE49-F238E27FC236}">
                  <a16:creationId xmlns:a16="http://schemas.microsoft.com/office/drawing/2014/main" id="{2F526516-70A2-4220-9B76-1E5C6E7504AA}"/>
                </a:ext>
              </a:extLst>
            </p:cNvPr>
            <p:cNvSpPr/>
            <p:nvPr/>
          </p:nvSpPr>
          <p:spPr>
            <a:xfrm flipH="1">
              <a:off x="824180" y="4355440"/>
              <a:ext cx="1320648" cy="295585"/>
            </a:xfrm>
            <a:prstGeom prst="curvedUpArrow">
              <a:avLst>
                <a:gd name="adj1" fmla="val 25000"/>
                <a:gd name="adj2" fmla="val 87538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Curved Up Arrow 93">
              <a:extLst>
                <a:ext uri="{FF2B5EF4-FFF2-40B4-BE49-F238E27FC236}">
                  <a16:creationId xmlns:a16="http://schemas.microsoft.com/office/drawing/2014/main" id="{E9111FD1-FDF8-4462-AA4E-6BE74CF54C91}"/>
                </a:ext>
              </a:extLst>
            </p:cNvPr>
            <p:cNvSpPr/>
            <p:nvPr/>
          </p:nvSpPr>
          <p:spPr>
            <a:xfrm flipH="1">
              <a:off x="845540" y="4349572"/>
              <a:ext cx="1320648" cy="446999"/>
            </a:xfrm>
            <a:prstGeom prst="curvedUpArrow">
              <a:avLst>
                <a:gd name="adj1" fmla="val 7389"/>
                <a:gd name="adj2" fmla="val 27822"/>
                <a:gd name="adj3" fmla="val 1178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Curved Up Arrow 92">
              <a:extLst>
                <a:ext uri="{FF2B5EF4-FFF2-40B4-BE49-F238E27FC236}">
                  <a16:creationId xmlns:a16="http://schemas.microsoft.com/office/drawing/2014/main" id="{32089497-5F88-4000-9E5A-423AFDF03ABB}"/>
                </a:ext>
              </a:extLst>
            </p:cNvPr>
            <p:cNvSpPr/>
            <p:nvPr/>
          </p:nvSpPr>
          <p:spPr>
            <a:xfrm>
              <a:off x="910352" y="4359268"/>
              <a:ext cx="1328573" cy="295585"/>
            </a:xfrm>
            <a:prstGeom prst="curvedUpArrow">
              <a:avLst>
                <a:gd name="adj1" fmla="val 25000"/>
                <a:gd name="adj2" fmla="val 87538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1" name="Straight Arrow Connector 61">
              <a:extLst>
                <a:ext uri="{FF2B5EF4-FFF2-40B4-BE49-F238E27FC236}">
                  <a16:creationId xmlns:a16="http://schemas.microsoft.com/office/drawing/2014/main" id="{1314C2B8-AE25-42E4-A891-975CFED23C64}"/>
                </a:ext>
              </a:extLst>
            </p:cNvPr>
            <p:cNvCxnSpPr/>
            <p:nvPr/>
          </p:nvCxnSpPr>
          <p:spPr>
            <a:xfrm rot="10800000" flipH="1">
              <a:off x="2195146" y="3994585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62">
              <a:extLst>
                <a:ext uri="{FF2B5EF4-FFF2-40B4-BE49-F238E27FC236}">
                  <a16:creationId xmlns:a16="http://schemas.microsoft.com/office/drawing/2014/main" id="{AC1CBCF2-6A6B-4ACE-A8E3-C9CAD64EE620}"/>
                </a:ext>
              </a:extLst>
            </p:cNvPr>
            <p:cNvCxnSpPr/>
            <p:nvPr/>
          </p:nvCxnSpPr>
          <p:spPr>
            <a:xfrm rot="10800000" flipH="1">
              <a:off x="2144829" y="3994586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63">
              <a:extLst>
                <a:ext uri="{FF2B5EF4-FFF2-40B4-BE49-F238E27FC236}">
                  <a16:creationId xmlns:a16="http://schemas.microsoft.com/office/drawing/2014/main" id="{73C64054-CF07-43BB-A42E-27AA073A921F}"/>
                </a:ext>
              </a:extLst>
            </p:cNvPr>
            <p:cNvCxnSpPr/>
            <p:nvPr/>
          </p:nvCxnSpPr>
          <p:spPr>
            <a:xfrm rot="10800000" flipH="1">
              <a:off x="2096913" y="3997075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64">
              <a:extLst>
                <a:ext uri="{FF2B5EF4-FFF2-40B4-BE49-F238E27FC236}">
                  <a16:creationId xmlns:a16="http://schemas.microsoft.com/office/drawing/2014/main" id="{536E5D97-3ED6-492B-B706-9818FA175B30}"/>
                </a:ext>
              </a:extLst>
            </p:cNvPr>
            <p:cNvCxnSpPr/>
            <p:nvPr/>
          </p:nvCxnSpPr>
          <p:spPr>
            <a:xfrm rot="10800000" flipH="1">
              <a:off x="2046596" y="3997076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65">
              <a:extLst>
                <a:ext uri="{FF2B5EF4-FFF2-40B4-BE49-F238E27FC236}">
                  <a16:creationId xmlns:a16="http://schemas.microsoft.com/office/drawing/2014/main" id="{31E527A7-B952-4301-B115-E2D3DA445AAE}"/>
                </a:ext>
              </a:extLst>
            </p:cNvPr>
            <p:cNvCxnSpPr/>
            <p:nvPr/>
          </p:nvCxnSpPr>
          <p:spPr>
            <a:xfrm rot="10800000" flipH="1">
              <a:off x="1998678" y="3997074"/>
              <a:ext cx="2956" cy="365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66">
              <a:extLst>
                <a:ext uri="{FF2B5EF4-FFF2-40B4-BE49-F238E27FC236}">
                  <a16:creationId xmlns:a16="http://schemas.microsoft.com/office/drawing/2014/main" id="{7D56C5F8-80AD-4A18-81EC-6CA519FF9023}"/>
                </a:ext>
              </a:extLst>
            </p:cNvPr>
            <p:cNvCxnSpPr/>
            <p:nvPr/>
          </p:nvCxnSpPr>
          <p:spPr>
            <a:xfrm rot="10800000" flipH="1" flipV="1">
              <a:off x="849864" y="4102195"/>
              <a:ext cx="8112" cy="313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67">
              <a:extLst>
                <a:ext uri="{FF2B5EF4-FFF2-40B4-BE49-F238E27FC236}">
                  <a16:creationId xmlns:a16="http://schemas.microsoft.com/office/drawing/2014/main" id="{0313A985-1F77-47D8-8090-6D59B7F21972}"/>
                </a:ext>
              </a:extLst>
            </p:cNvPr>
            <p:cNvCxnSpPr/>
            <p:nvPr/>
          </p:nvCxnSpPr>
          <p:spPr>
            <a:xfrm rot="10800000" flipH="1" flipV="1">
              <a:off x="733135" y="4102195"/>
              <a:ext cx="7932" cy="316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8">
              <a:extLst>
                <a:ext uri="{FF2B5EF4-FFF2-40B4-BE49-F238E27FC236}">
                  <a16:creationId xmlns:a16="http://schemas.microsoft.com/office/drawing/2014/main" id="{288E2ED4-4E33-425C-A9D8-D92498299495}"/>
                </a:ext>
              </a:extLst>
            </p:cNvPr>
            <p:cNvCxnSpPr/>
            <p:nvPr/>
          </p:nvCxnSpPr>
          <p:spPr>
            <a:xfrm rot="10800000" flipH="1" flipV="1">
              <a:off x="1096651" y="4097216"/>
              <a:ext cx="8112" cy="313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69">
              <a:extLst>
                <a:ext uri="{FF2B5EF4-FFF2-40B4-BE49-F238E27FC236}">
                  <a16:creationId xmlns:a16="http://schemas.microsoft.com/office/drawing/2014/main" id="{42765856-4678-4602-BD8D-257A4C9A2143}"/>
                </a:ext>
              </a:extLst>
            </p:cNvPr>
            <p:cNvCxnSpPr/>
            <p:nvPr/>
          </p:nvCxnSpPr>
          <p:spPr>
            <a:xfrm rot="10800000" flipH="1" flipV="1">
              <a:off x="979923" y="4097216"/>
              <a:ext cx="7932" cy="316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0">
              <a:extLst>
                <a:ext uri="{FF2B5EF4-FFF2-40B4-BE49-F238E27FC236}">
                  <a16:creationId xmlns:a16="http://schemas.microsoft.com/office/drawing/2014/main" id="{B08FB6AE-F9C0-4422-913B-5B477E265752}"/>
                </a:ext>
              </a:extLst>
            </p:cNvPr>
            <p:cNvCxnSpPr/>
            <p:nvPr/>
          </p:nvCxnSpPr>
          <p:spPr>
            <a:xfrm rot="10800000" flipH="1" flipV="1">
              <a:off x="1233221" y="4089748"/>
              <a:ext cx="8112" cy="313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E0718915-15FC-4C53-B960-4BF07527B853}"/>
              </a:ext>
            </a:extLst>
          </p:cNvPr>
          <p:cNvSpPr txBox="1"/>
          <p:nvPr/>
        </p:nvSpPr>
        <p:spPr>
          <a:xfrm>
            <a:off x="838199" y="1459108"/>
            <a:ext cx="38571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Likely harmonic generation from vortex semi-loop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EC52176-E6BD-45A0-9290-B60FD25EF0BF}"/>
              </a:ext>
            </a:extLst>
          </p:cNvPr>
          <p:cNvSpPr txBox="1"/>
          <p:nvPr/>
        </p:nvSpPr>
        <p:spPr>
          <a:xfrm>
            <a:off x="5902817" y="1470083"/>
            <a:ext cx="54509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Evidence of several Sn-deficient/Sn-rich Nb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Sn phases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C82347B3-2CA9-4659-A57A-E2D8E21B995D}"/>
              </a:ext>
            </a:extLst>
          </p:cNvPr>
          <p:cNvCxnSpPr/>
          <p:nvPr/>
        </p:nvCxnSpPr>
        <p:spPr>
          <a:xfrm>
            <a:off x="8628308" y="2395048"/>
            <a:ext cx="0" cy="21708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CB05C90-05F3-49B6-95F4-36082E50D1EC}"/>
              </a:ext>
            </a:extLst>
          </p:cNvPr>
          <p:cNvSpPr txBox="1"/>
          <p:nvPr/>
        </p:nvSpPr>
        <p:spPr>
          <a:xfrm>
            <a:off x="1514930" y="2708601"/>
            <a:ext cx="165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magnetic writer head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076EAFD-FA7D-4379-977E-D78A958452E2}"/>
              </a:ext>
            </a:extLst>
          </p:cNvPr>
          <p:cNvSpPr txBox="1"/>
          <p:nvPr/>
        </p:nvSpPr>
        <p:spPr>
          <a:xfrm>
            <a:off x="2283139" y="4654567"/>
            <a:ext cx="119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sample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3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86DAF-CAE2-4EE0-8288-060F1722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Nb-on-Cu film information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1E42FD-5DB5-4CE4-B2AC-098E5A76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50179A-B63A-4B1F-BDFF-412D60FD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0EF5925-07E7-4B05-B1B9-A0C734BF8F5E}"/>
              </a:ext>
            </a:extLst>
          </p:cNvPr>
          <p:cNvGrpSpPr/>
          <p:nvPr/>
        </p:nvGrpSpPr>
        <p:grpSpPr>
          <a:xfrm>
            <a:off x="838199" y="1438690"/>
            <a:ext cx="10953274" cy="4310539"/>
            <a:chOff x="671513" y="285750"/>
            <a:chExt cx="10953274" cy="4310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B4505F-7AC8-4830-8BB9-E08FB0A72DD4}"/>
                </a:ext>
              </a:extLst>
            </p:cNvPr>
            <p:cNvSpPr/>
            <p:nvPr/>
          </p:nvSpPr>
          <p:spPr>
            <a:xfrm>
              <a:off x="3524250" y="285750"/>
              <a:ext cx="4610100" cy="427672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8">
              <a:extLst>
                <a:ext uri="{FF2B5EF4-FFF2-40B4-BE49-F238E27FC236}">
                  <a16:creationId xmlns:a16="http://schemas.microsoft.com/office/drawing/2014/main" id="{A9D887BB-D11D-4239-B62C-41FDF48E7867}"/>
                </a:ext>
              </a:extLst>
            </p:cNvPr>
            <p:cNvCxnSpPr/>
            <p:nvPr/>
          </p:nvCxnSpPr>
          <p:spPr>
            <a:xfrm>
              <a:off x="2962275" y="1381125"/>
              <a:ext cx="146685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>
              <a:extLst>
                <a:ext uri="{FF2B5EF4-FFF2-40B4-BE49-F238E27FC236}">
                  <a16:creationId xmlns:a16="http://schemas.microsoft.com/office/drawing/2014/main" id="{030E8BC5-0F90-45DC-8700-E7D7316162C6}"/>
                </a:ext>
              </a:extLst>
            </p:cNvPr>
            <p:cNvCxnSpPr/>
            <p:nvPr/>
          </p:nvCxnSpPr>
          <p:spPr>
            <a:xfrm>
              <a:off x="2543175" y="2414587"/>
              <a:ext cx="146685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0">
              <a:extLst>
                <a:ext uri="{FF2B5EF4-FFF2-40B4-BE49-F238E27FC236}">
                  <a16:creationId xmlns:a16="http://schemas.microsoft.com/office/drawing/2014/main" id="{4B03D34F-9C85-4C4E-A09D-9710A8B8A263}"/>
                </a:ext>
              </a:extLst>
            </p:cNvPr>
            <p:cNvCxnSpPr/>
            <p:nvPr/>
          </p:nvCxnSpPr>
          <p:spPr>
            <a:xfrm>
              <a:off x="3057525" y="3581400"/>
              <a:ext cx="146685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1">
              <a:extLst>
                <a:ext uri="{FF2B5EF4-FFF2-40B4-BE49-F238E27FC236}">
                  <a16:creationId xmlns:a16="http://schemas.microsoft.com/office/drawing/2014/main" id="{51230E34-67D6-43F1-8B24-A7EA8F0ABA5E}"/>
                </a:ext>
              </a:extLst>
            </p:cNvPr>
            <p:cNvCxnSpPr/>
            <p:nvPr/>
          </p:nvCxnSpPr>
          <p:spPr>
            <a:xfrm flipH="1">
              <a:off x="6572250" y="3857625"/>
              <a:ext cx="1666875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3">
              <a:extLst>
                <a:ext uri="{FF2B5EF4-FFF2-40B4-BE49-F238E27FC236}">
                  <a16:creationId xmlns:a16="http://schemas.microsoft.com/office/drawing/2014/main" id="{9AD1E69D-AA61-495F-952B-4F1BCFF5C6CD}"/>
                </a:ext>
              </a:extLst>
            </p:cNvPr>
            <p:cNvCxnSpPr/>
            <p:nvPr/>
          </p:nvCxnSpPr>
          <p:spPr>
            <a:xfrm flipH="1">
              <a:off x="7562850" y="2914650"/>
              <a:ext cx="1666875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4">
              <a:extLst>
                <a:ext uri="{FF2B5EF4-FFF2-40B4-BE49-F238E27FC236}">
                  <a16:creationId xmlns:a16="http://schemas.microsoft.com/office/drawing/2014/main" id="{B89302BB-F97F-40D8-B4F7-D083EE64A434}"/>
                </a:ext>
              </a:extLst>
            </p:cNvPr>
            <p:cNvCxnSpPr/>
            <p:nvPr/>
          </p:nvCxnSpPr>
          <p:spPr>
            <a:xfrm flipH="1">
              <a:off x="7405687" y="1657350"/>
              <a:ext cx="1666875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5">
              <a:extLst>
                <a:ext uri="{FF2B5EF4-FFF2-40B4-BE49-F238E27FC236}">
                  <a16:creationId xmlns:a16="http://schemas.microsoft.com/office/drawing/2014/main" id="{729308FE-3368-41FF-B72C-64DA4F79FD43}"/>
                </a:ext>
              </a:extLst>
            </p:cNvPr>
            <p:cNvCxnSpPr/>
            <p:nvPr/>
          </p:nvCxnSpPr>
          <p:spPr>
            <a:xfrm flipH="1">
              <a:off x="6886575" y="914400"/>
              <a:ext cx="1666875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9F3C70AB-EB49-47A9-9E73-021AD901E0C2}"/>
                </a:ext>
              </a:extLst>
            </p:cNvPr>
            <p:cNvSpPr txBox="1"/>
            <p:nvPr/>
          </p:nvSpPr>
          <p:spPr>
            <a:xfrm>
              <a:off x="1115873" y="1052793"/>
              <a:ext cx="1857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– No bias</a:t>
              </a:r>
            </a:p>
            <a:p>
              <a:r>
                <a:rPr lang="en-GB" dirty="0"/>
                <a:t>1.5±0.1 µm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3A0A471F-0CBD-42A5-8962-29650B5BB915}"/>
                </a:ext>
              </a:extLst>
            </p:cNvPr>
            <p:cNvSpPr txBox="1"/>
            <p:nvPr/>
          </p:nvSpPr>
          <p:spPr>
            <a:xfrm>
              <a:off x="671513" y="2229921"/>
              <a:ext cx="1857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 -25V bias</a:t>
              </a:r>
            </a:p>
            <a:p>
              <a:r>
                <a:rPr lang="en-GB" dirty="0"/>
                <a:t>1.20±0.05 µm</a:t>
              </a:r>
            </a:p>
            <a:p>
              <a:endParaRPr lang="en-GB" dirty="0"/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FE03A622-A606-4E43-BB80-0DD144E10AA7}"/>
                </a:ext>
              </a:extLst>
            </p:cNvPr>
            <p:cNvSpPr txBox="1"/>
            <p:nvPr/>
          </p:nvSpPr>
          <p:spPr>
            <a:xfrm>
              <a:off x="1033462" y="3396734"/>
              <a:ext cx="1857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 -50V bias</a:t>
              </a:r>
            </a:p>
            <a:p>
              <a:r>
                <a:rPr lang="en-GB" dirty="0"/>
                <a:t>1.24±0.04 µm</a:t>
              </a:r>
            </a:p>
            <a:p>
              <a:endParaRPr lang="en-GB" dirty="0"/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846EB9DC-8E82-439A-BBC9-C2E06D4DA684}"/>
                </a:ext>
              </a:extLst>
            </p:cNvPr>
            <p:cNvSpPr txBox="1"/>
            <p:nvPr/>
          </p:nvSpPr>
          <p:spPr>
            <a:xfrm>
              <a:off x="8401050" y="3672959"/>
              <a:ext cx="1857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 -75V bias</a:t>
              </a:r>
            </a:p>
            <a:p>
              <a:r>
                <a:rPr lang="en-GB" dirty="0"/>
                <a:t>1.15±0.04 µm</a:t>
              </a:r>
            </a:p>
            <a:p>
              <a:endParaRPr lang="en-GB" dirty="0"/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EAF91010-FC8A-4A28-8A72-6EF796524CEA}"/>
                </a:ext>
              </a:extLst>
            </p:cNvPr>
            <p:cNvSpPr txBox="1"/>
            <p:nvPr/>
          </p:nvSpPr>
          <p:spPr>
            <a:xfrm>
              <a:off x="9362600" y="2633155"/>
              <a:ext cx="2262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 -100V bias</a:t>
              </a:r>
            </a:p>
            <a:p>
              <a:r>
                <a:rPr lang="en-GB" dirty="0"/>
                <a:t>1.17±0.04 µm</a:t>
              </a:r>
            </a:p>
            <a:p>
              <a:endParaRPr lang="en-GB" dirty="0"/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9D870035-5DD7-4DB4-B345-21FC0617DD54}"/>
                </a:ext>
              </a:extLst>
            </p:cNvPr>
            <p:cNvSpPr txBox="1"/>
            <p:nvPr/>
          </p:nvSpPr>
          <p:spPr>
            <a:xfrm>
              <a:off x="9160669" y="1472684"/>
              <a:ext cx="22598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 -125V bias</a:t>
              </a:r>
            </a:p>
            <a:p>
              <a:r>
                <a:rPr lang="en-GB" dirty="0"/>
                <a:t>1.25±0.03 µm</a:t>
              </a:r>
            </a:p>
            <a:p>
              <a:endParaRPr lang="en-GB" dirty="0"/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72202E02-DE4B-41F6-A294-5CF051817B31}"/>
                </a:ext>
              </a:extLst>
            </p:cNvPr>
            <p:cNvSpPr txBox="1"/>
            <p:nvPr/>
          </p:nvSpPr>
          <p:spPr>
            <a:xfrm>
              <a:off x="8767763" y="567057"/>
              <a:ext cx="1857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DCMS – No bias</a:t>
              </a:r>
            </a:p>
            <a:p>
              <a:r>
                <a:rPr lang="en-GB" dirty="0"/>
                <a:t>3.50±0.08 µm</a:t>
              </a:r>
            </a:p>
            <a:p>
              <a:endParaRPr lang="en-GB" dirty="0"/>
            </a:p>
          </p:txBody>
        </p:sp>
      </p:grp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1174815E-56B6-482D-B24E-CA5D16F34F48}"/>
              </a:ext>
            </a:extLst>
          </p:cNvPr>
          <p:cNvSpPr/>
          <p:nvPr/>
        </p:nvSpPr>
        <p:spPr>
          <a:xfrm>
            <a:off x="8803005" y="1605892"/>
            <a:ext cx="1857375" cy="8252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073ADD45-DBB0-4580-AE0A-330D99B88465}"/>
              </a:ext>
            </a:extLst>
          </p:cNvPr>
          <p:cNvSpPr/>
          <p:nvPr/>
        </p:nvSpPr>
        <p:spPr>
          <a:xfrm>
            <a:off x="9411889" y="3663852"/>
            <a:ext cx="2090738" cy="8252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587134B-F745-4C6B-8CF5-A5CEE527A523}"/>
              </a:ext>
            </a:extLst>
          </p:cNvPr>
          <p:cNvSpPr/>
          <p:nvPr/>
        </p:nvSpPr>
        <p:spPr>
          <a:xfrm>
            <a:off x="1200148" y="2111111"/>
            <a:ext cx="1857375" cy="8252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A4F9E8C-5824-47F4-AA40-489046BC5FAF}"/>
              </a:ext>
            </a:extLst>
          </p:cNvPr>
          <p:cNvSpPr txBox="1"/>
          <p:nvPr/>
        </p:nvSpPr>
        <p:spPr>
          <a:xfrm>
            <a:off x="1512641" y="1628601"/>
            <a:ext cx="14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sample 2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F131F97-69B7-404D-BF56-AB6C92DADF2B}"/>
              </a:ext>
            </a:extLst>
          </p:cNvPr>
          <p:cNvSpPr txBox="1"/>
          <p:nvPr/>
        </p:nvSpPr>
        <p:spPr>
          <a:xfrm>
            <a:off x="9910006" y="3199994"/>
            <a:ext cx="14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sample 1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FA5076D-0479-48C9-9BE0-094FCAF54FB0}"/>
              </a:ext>
            </a:extLst>
          </p:cNvPr>
          <p:cNvSpPr txBox="1"/>
          <p:nvPr/>
        </p:nvSpPr>
        <p:spPr>
          <a:xfrm>
            <a:off x="9070949" y="1141457"/>
            <a:ext cx="14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sample 3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4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A4D63-2847-4B9C-BDA2-3635C2F0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 Nb-on-Cu sample</a:t>
            </a:r>
            <a:r>
              <a:rPr lang="zh-TW" altLang="en-US" dirty="0"/>
              <a:t> </a:t>
            </a:r>
            <a:r>
              <a:rPr lang="en-US" altLang="zh-TW" dirty="0"/>
              <a:t>(100 V bias sample)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F43D1BE-C631-46D3-8502-9180CD5DB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816D41-BB17-40A5-8444-9B8937B5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0CC94C-03C5-4253-9E3C-758C59C3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AE349751-4C9E-4215-A4ED-9A1EEEB870AF}"/>
              </a:ext>
            </a:extLst>
          </p:cNvPr>
          <p:cNvSpPr/>
          <p:nvPr/>
        </p:nvSpPr>
        <p:spPr>
          <a:xfrm>
            <a:off x="4525617" y="2185765"/>
            <a:ext cx="2020957" cy="3164331"/>
          </a:xfrm>
          <a:custGeom>
            <a:avLst/>
            <a:gdLst>
              <a:gd name="connsiteX0" fmla="*/ 0 w 2451652"/>
              <a:gd name="connsiteY0" fmla="*/ 0 h 2862469"/>
              <a:gd name="connsiteX1" fmla="*/ 92766 w 2451652"/>
              <a:gd name="connsiteY1" fmla="*/ 13252 h 2862469"/>
              <a:gd name="connsiteX2" fmla="*/ 145774 w 2451652"/>
              <a:gd name="connsiteY2" fmla="*/ 39756 h 2862469"/>
              <a:gd name="connsiteX3" fmla="*/ 185531 w 2451652"/>
              <a:gd name="connsiteY3" fmla="*/ 53008 h 2862469"/>
              <a:gd name="connsiteX4" fmla="*/ 251792 w 2451652"/>
              <a:gd name="connsiteY4" fmla="*/ 106017 h 2862469"/>
              <a:gd name="connsiteX5" fmla="*/ 331305 w 2451652"/>
              <a:gd name="connsiteY5" fmla="*/ 159026 h 2862469"/>
              <a:gd name="connsiteX6" fmla="*/ 371061 w 2451652"/>
              <a:gd name="connsiteY6" fmla="*/ 185530 h 2862469"/>
              <a:gd name="connsiteX7" fmla="*/ 437322 w 2451652"/>
              <a:gd name="connsiteY7" fmla="*/ 251791 h 2862469"/>
              <a:gd name="connsiteX8" fmla="*/ 477079 w 2451652"/>
              <a:gd name="connsiteY8" fmla="*/ 278295 h 2862469"/>
              <a:gd name="connsiteX9" fmla="*/ 490331 w 2451652"/>
              <a:gd name="connsiteY9" fmla="*/ 318052 h 2862469"/>
              <a:gd name="connsiteX10" fmla="*/ 569844 w 2451652"/>
              <a:gd name="connsiteY10" fmla="*/ 371061 h 2862469"/>
              <a:gd name="connsiteX11" fmla="*/ 649357 w 2451652"/>
              <a:gd name="connsiteY11" fmla="*/ 437321 h 2862469"/>
              <a:gd name="connsiteX12" fmla="*/ 742122 w 2451652"/>
              <a:gd name="connsiteY12" fmla="*/ 463826 h 2862469"/>
              <a:gd name="connsiteX13" fmla="*/ 821635 w 2451652"/>
              <a:gd name="connsiteY13" fmla="*/ 516834 h 2862469"/>
              <a:gd name="connsiteX14" fmla="*/ 901148 w 2451652"/>
              <a:gd name="connsiteY14" fmla="*/ 556591 h 2862469"/>
              <a:gd name="connsiteX15" fmla="*/ 1033670 w 2451652"/>
              <a:gd name="connsiteY15" fmla="*/ 649356 h 2862469"/>
              <a:gd name="connsiteX16" fmla="*/ 1086679 w 2451652"/>
              <a:gd name="connsiteY16" fmla="*/ 675861 h 2862469"/>
              <a:gd name="connsiteX17" fmla="*/ 1166192 w 2451652"/>
              <a:gd name="connsiteY17" fmla="*/ 755374 h 2862469"/>
              <a:gd name="connsiteX18" fmla="*/ 1205948 w 2451652"/>
              <a:gd name="connsiteY18" fmla="*/ 795130 h 2862469"/>
              <a:gd name="connsiteX19" fmla="*/ 1245705 w 2451652"/>
              <a:gd name="connsiteY19" fmla="*/ 834887 h 2862469"/>
              <a:gd name="connsiteX20" fmla="*/ 1285461 w 2451652"/>
              <a:gd name="connsiteY20" fmla="*/ 874643 h 2862469"/>
              <a:gd name="connsiteX21" fmla="*/ 1298713 w 2451652"/>
              <a:gd name="connsiteY21" fmla="*/ 914400 h 2862469"/>
              <a:gd name="connsiteX22" fmla="*/ 1364974 w 2451652"/>
              <a:gd name="connsiteY22" fmla="*/ 967408 h 2862469"/>
              <a:gd name="connsiteX23" fmla="*/ 1391479 w 2451652"/>
              <a:gd name="connsiteY23" fmla="*/ 993913 h 2862469"/>
              <a:gd name="connsiteX24" fmla="*/ 1417983 w 2451652"/>
              <a:gd name="connsiteY24" fmla="*/ 1033669 h 2862469"/>
              <a:gd name="connsiteX25" fmla="*/ 1444487 w 2451652"/>
              <a:gd name="connsiteY25" fmla="*/ 1060174 h 2862469"/>
              <a:gd name="connsiteX26" fmla="*/ 1470992 w 2451652"/>
              <a:gd name="connsiteY26" fmla="*/ 1099930 h 2862469"/>
              <a:gd name="connsiteX27" fmla="*/ 1510748 w 2451652"/>
              <a:gd name="connsiteY27" fmla="*/ 1139687 h 2862469"/>
              <a:gd name="connsiteX28" fmla="*/ 1590261 w 2451652"/>
              <a:gd name="connsiteY28" fmla="*/ 1272208 h 2862469"/>
              <a:gd name="connsiteX29" fmla="*/ 1616766 w 2451652"/>
              <a:gd name="connsiteY29" fmla="*/ 1351721 h 2862469"/>
              <a:gd name="connsiteX30" fmla="*/ 1683026 w 2451652"/>
              <a:gd name="connsiteY30" fmla="*/ 1431234 h 2862469"/>
              <a:gd name="connsiteX31" fmla="*/ 1696279 w 2451652"/>
              <a:gd name="connsiteY31" fmla="*/ 1470991 h 2862469"/>
              <a:gd name="connsiteX32" fmla="*/ 1775792 w 2451652"/>
              <a:gd name="connsiteY32" fmla="*/ 1577008 h 2862469"/>
              <a:gd name="connsiteX33" fmla="*/ 1789044 w 2451652"/>
              <a:gd name="connsiteY33" fmla="*/ 1616765 h 2862469"/>
              <a:gd name="connsiteX34" fmla="*/ 1842052 w 2451652"/>
              <a:gd name="connsiteY34" fmla="*/ 1696278 h 2862469"/>
              <a:gd name="connsiteX35" fmla="*/ 1855305 w 2451652"/>
              <a:gd name="connsiteY35" fmla="*/ 1749287 h 2862469"/>
              <a:gd name="connsiteX36" fmla="*/ 1921566 w 2451652"/>
              <a:gd name="connsiteY36" fmla="*/ 1828800 h 2862469"/>
              <a:gd name="connsiteX37" fmla="*/ 1934818 w 2451652"/>
              <a:gd name="connsiteY37" fmla="*/ 1868556 h 2862469"/>
              <a:gd name="connsiteX38" fmla="*/ 1961322 w 2451652"/>
              <a:gd name="connsiteY38" fmla="*/ 1895061 h 2862469"/>
              <a:gd name="connsiteX39" fmla="*/ 1987826 w 2451652"/>
              <a:gd name="connsiteY39" fmla="*/ 1974574 h 2862469"/>
              <a:gd name="connsiteX40" fmla="*/ 2054087 w 2451652"/>
              <a:gd name="connsiteY40" fmla="*/ 2040834 h 2862469"/>
              <a:gd name="connsiteX41" fmla="*/ 2080592 w 2451652"/>
              <a:gd name="connsiteY41" fmla="*/ 2067339 h 2862469"/>
              <a:gd name="connsiteX42" fmla="*/ 2120348 w 2451652"/>
              <a:gd name="connsiteY42" fmla="*/ 2120347 h 2862469"/>
              <a:gd name="connsiteX43" fmla="*/ 2173357 w 2451652"/>
              <a:gd name="connsiteY43" fmla="*/ 2213113 h 2862469"/>
              <a:gd name="connsiteX44" fmla="*/ 2226366 w 2451652"/>
              <a:gd name="connsiteY44" fmla="*/ 2292626 h 2862469"/>
              <a:gd name="connsiteX45" fmla="*/ 2252870 w 2451652"/>
              <a:gd name="connsiteY45" fmla="*/ 2332382 h 2862469"/>
              <a:gd name="connsiteX46" fmla="*/ 2279374 w 2451652"/>
              <a:gd name="connsiteY46" fmla="*/ 2358887 h 2862469"/>
              <a:gd name="connsiteX47" fmla="*/ 2305879 w 2451652"/>
              <a:gd name="connsiteY47" fmla="*/ 2451652 h 2862469"/>
              <a:gd name="connsiteX48" fmla="*/ 2319131 w 2451652"/>
              <a:gd name="connsiteY48" fmla="*/ 2491408 h 2862469"/>
              <a:gd name="connsiteX49" fmla="*/ 2332383 w 2451652"/>
              <a:gd name="connsiteY49" fmla="*/ 2544417 h 2862469"/>
              <a:gd name="connsiteX50" fmla="*/ 2358887 w 2451652"/>
              <a:gd name="connsiteY50" fmla="*/ 2597426 h 2862469"/>
              <a:gd name="connsiteX51" fmla="*/ 2398644 w 2451652"/>
              <a:gd name="connsiteY51" fmla="*/ 2676939 h 2862469"/>
              <a:gd name="connsiteX52" fmla="*/ 2425148 w 2451652"/>
              <a:gd name="connsiteY52" fmla="*/ 2769704 h 2862469"/>
              <a:gd name="connsiteX53" fmla="*/ 2438400 w 2451652"/>
              <a:gd name="connsiteY53" fmla="*/ 2809461 h 2862469"/>
              <a:gd name="connsiteX54" fmla="*/ 2451652 w 2451652"/>
              <a:gd name="connsiteY54" fmla="*/ 2862469 h 28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51652" h="2862469">
                <a:moveTo>
                  <a:pt x="0" y="0"/>
                </a:moveTo>
                <a:cubicBezTo>
                  <a:pt x="30922" y="4417"/>
                  <a:pt x="62631" y="5033"/>
                  <a:pt x="92766" y="13252"/>
                </a:cubicBezTo>
                <a:cubicBezTo>
                  <a:pt x="111825" y="18450"/>
                  <a:pt x="127616" y="31974"/>
                  <a:pt x="145774" y="39756"/>
                </a:cubicBezTo>
                <a:cubicBezTo>
                  <a:pt x="158614" y="45259"/>
                  <a:pt x="172279" y="48591"/>
                  <a:pt x="185531" y="53008"/>
                </a:cubicBezTo>
                <a:cubicBezTo>
                  <a:pt x="262636" y="130116"/>
                  <a:pt x="151491" y="22433"/>
                  <a:pt x="251792" y="106017"/>
                </a:cubicBezTo>
                <a:cubicBezTo>
                  <a:pt x="317972" y="161167"/>
                  <a:pt x="261435" y="135737"/>
                  <a:pt x="331305" y="159026"/>
                </a:cubicBezTo>
                <a:cubicBezTo>
                  <a:pt x="344557" y="167861"/>
                  <a:pt x="359075" y="175042"/>
                  <a:pt x="371061" y="185530"/>
                </a:cubicBezTo>
                <a:cubicBezTo>
                  <a:pt x="394568" y="206099"/>
                  <a:pt x="411332" y="234465"/>
                  <a:pt x="437322" y="251791"/>
                </a:cubicBezTo>
                <a:lnTo>
                  <a:pt x="477079" y="278295"/>
                </a:lnTo>
                <a:cubicBezTo>
                  <a:pt x="481496" y="291547"/>
                  <a:pt x="482582" y="306429"/>
                  <a:pt x="490331" y="318052"/>
                </a:cubicBezTo>
                <a:cubicBezTo>
                  <a:pt x="518692" y="360595"/>
                  <a:pt x="528164" y="357167"/>
                  <a:pt x="569844" y="371061"/>
                </a:cubicBezTo>
                <a:cubicBezTo>
                  <a:pt x="599155" y="400372"/>
                  <a:pt x="612454" y="418869"/>
                  <a:pt x="649357" y="437321"/>
                </a:cubicBezTo>
                <a:cubicBezTo>
                  <a:pt x="668375" y="446830"/>
                  <a:pt x="725130" y="459578"/>
                  <a:pt x="742122" y="463826"/>
                </a:cubicBezTo>
                <a:cubicBezTo>
                  <a:pt x="768626" y="481495"/>
                  <a:pt x="791416" y="506760"/>
                  <a:pt x="821635" y="516834"/>
                </a:cubicBezTo>
                <a:cubicBezTo>
                  <a:pt x="870869" y="533246"/>
                  <a:pt x="856191" y="524479"/>
                  <a:pt x="901148" y="556591"/>
                </a:cubicBezTo>
                <a:cubicBezTo>
                  <a:pt x="939927" y="584290"/>
                  <a:pt x="993055" y="629048"/>
                  <a:pt x="1033670" y="649356"/>
                </a:cubicBezTo>
                <a:cubicBezTo>
                  <a:pt x="1051340" y="658191"/>
                  <a:pt x="1071253" y="663520"/>
                  <a:pt x="1086679" y="675861"/>
                </a:cubicBezTo>
                <a:cubicBezTo>
                  <a:pt x="1115948" y="699276"/>
                  <a:pt x="1139688" y="728870"/>
                  <a:pt x="1166192" y="755374"/>
                </a:cubicBezTo>
                <a:lnTo>
                  <a:pt x="1205948" y="795130"/>
                </a:lnTo>
                <a:lnTo>
                  <a:pt x="1245705" y="834887"/>
                </a:lnTo>
                <a:lnTo>
                  <a:pt x="1285461" y="874643"/>
                </a:lnTo>
                <a:cubicBezTo>
                  <a:pt x="1289878" y="887895"/>
                  <a:pt x="1291526" y="902422"/>
                  <a:pt x="1298713" y="914400"/>
                </a:cubicBezTo>
                <a:cubicBezTo>
                  <a:pt x="1313480" y="939011"/>
                  <a:pt x="1344141" y="950742"/>
                  <a:pt x="1364974" y="967408"/>
                </a:cubicBezTo>
                <a:cubicBezTo>
                  <a:pt x="1374731" y="975213"/>
                  <a:pt x="1383674" y="984156"/>
                  <a:pt x="1391479" y="993913"/>
                </a:cubicBezTo>
                <a:cubicBezTo>
                  <a:pt x="1401428" y="1006350"/>
                  <a:pt x="1408034" y="1021232"/>
                  <a:pt x="1417983" y="1033669"/>
                </a:cubicBezTo>
                <a:cubicBezTo>
                  <a:pt x="1425788" y="1043425"/>
                  <a:pt x="1436682" y="1050418"/>
                  <a:pt x="1444487" y="1060174"/>
                </a:cubicBezTo>
                <a:cubicBezTo>
                  <a:pt x="1454437" y="1072611"/>
                  <a:pt x="1460796" y="1087694"/>
                  <a:pt x="1470992" y="1099930"/>
                </a:cubicBezTo>
                <a:cubicBezTo>
                  <a:pt x="1482990" y="1114328"/>
                  <a:pt x="1499242" y="1124893"/>
                  <a:pt x="1510748" y="1139687"/>
                </a:cubicBezTo>
                <a:cubicBezTo>
                  <a:pt x="1536372" y="1172632"/>
                  <a:pt x="1573290" y="1229782"/>
                  <a:pt x="1590261" y="1272208"/>
                </a:cubicBezTo>
                <a:cubicBezTo>
                  <a:pt x="1600637" y="1298148"/>
                  <a:pt x="1601269" y="1328475"/>
                  <a:pt x="1616766" y="1351721"/>
                </a:cubicBezTo>
                <a:cubicBezTo>
                  <a:pt x="1653666" y="1407072"/>
                  <a:pt x="1632008" y="1380216"/>
                  <a:pt x="1683026" y="1431234"/>
                </a:cubicBezTo>
                <a:cubicBezTo>
                  <a:pt x="1687444" y="1444486"/>
                  <a:pt x="1689495" y="1458780"/>
                  <a:pt x="1696279" y="1470991"/>
                </a:cubicBezTo>
                <a:cubicBezTo>
                  <a:pt x="1733743" y="1538426"/>
                  <a:pt x="1735578" y="1536795"/>
                  <a:pt x="1775792" y="1577008"/>
                </a:cubicBezTo>
                <a:cubicBezTo>
                  <a:pt x="1780209" y="1590260"/>
                  <a:pt x="1782260" y="1604554"/>
                  <a:pt x="1789044" y="1616765"/>
                </a:cubicBezTo>
                <a:cubicBezTo>
                  <a:pt x="1804514" y="1644611"/>
                  <a:pt x="1842052" y="1696278"/>
                  <a:pt x="1842052" y="1696278"/>
                </a:cubicBezTo>
                <a:cubicBezTo>
                  <a:pt x="1846470" y="1713948"/>
                  <a:pt x="1848130" y="1732546"/>
                  <a:pt x="1855305" y="1749287"/>
                </a:cubicBezTo>
                <a:cubicBezTo>
                  <a:pt x="1869143" y="1781575"/>
                  <a:pt x="1897685" y="1804919"/>
                  <a:pt x="1921566" y="1828800"/>
                </a:cubicBezTo>
                <a:cubicBezTo>
                  <a:pt x="1925983" y="1842052"/>
                  <a:pt x="1927631" y="1856578"/>
                  <a:pt x="1934818" y="1868556"/>
                </a:cubicBezTo>
                <a:cubicBezTo>
                  <a:pt x="1941246" y="1879270"/>
                  <a:pt x="1955734" y="1883886"/>
                  <a:pt x="1961322" y="1895061"/>
                </a:cubicBezTo>
                <a:cubicBezTo>
                  <a:pt x="1973816" y="1920050"/>
                  <a:pt x="1968071" y="1954819"/>
                  <a:pt x="1987826" y="1974574"/>
                </a:cubicBezTo>
                <a:lnTo>
                  <a:pt x="2054087" y="2040834"/>
                </a:lnTo>
                <a:cubicBezTo>
                  <a:pt x="2062922" y="2049669"/>
                  <a:pt x="2073095" y="2057343"/>
                  <a:pt x="2080592" y="2067339"/>
                </a:cubicBezTo>
                <a:lnTo>
                  <a:pt x="2120348" y="2120347"/>
                </a:lnTo>
                <a:cubicBezTo>
                  <a:pt x="2142429" y="2186593"/>
                  <a:pt x="2122301" y="2140177"/>
                  <a:pt x="2173357" y="2213113"/>
                </a:cubicBezTo>
                <a:cubicBezTo>
                  <a:pt x="2191624" y="2239209"/>
                  <a:pt x="2208696" y="2266122"/>
                  <a:pt x="2226366" y="2292626"/>
                </a:cubicBezTo>
                <a:cubicBezTo>
                  <a:pt x="2235201" y="2305878"/>
                  <a:pt x="2241608" y="2321120"/>
                  <a:pt x="2252870" y="2332382"/>
                </a:cubicBezTo>
                <a:lnTo>
                  <a:pt x="2279374" y="2358887"/>
                </a:lnTo>
                <a:cubicBezTo>
                  <a:pt x="2311148" y="2454208"/>
                  <a:pt x="2272598" y="2335172"/>
                  <a:pt x="2305879" y="2451652"/>
                </a:cubicBezTo>
                <a:cubicBezTo>
                  <a:pt x="2309717" y="2465083"/>
                  <a:pt x="2315294" y="2477977"/>
                  <a:pt x="2319131" y="2491408"/>
                </a:cubicBezTo>
                <a:cubicBezTo>
                  <a:pt x="2324135" y="2508921"/>
                  <a:pt x="2325988" y="2527363"/>
                  <a:pt x="2332383" y="2544417"/>
                </a:cubicBezTo>
                <a:cubicBezTo>
                  <a:pt x="2339319" y="2562914"/>
                  <a:pt x="2351105" y="2579268"/>
                  <a:pt x="2358887" y="2597426"/>
                </a:cubicBezTo>
                <a:cubicBezTo>
                  <a:pt x="2391805" y="2674236"/>
                  <a:pt x="2347710" y="2600538"/>
                  <a:pt x="2398644" y="2676939"/>
                </a:cubicBezTo>
                <a:cubicBezTo>
                  <a:pt x="2430416" y="2772254"/>
                  <a:pt x="2391871" y="2653231"/>
                  <a:pt x="2425148" y="2769704"/>
                </a:cubicBezTo>
                <a:cubicBezTo>
                  <a:pt x="2428986" y="2783136"/>
                  <a:pt x="2434562" y="2796029"/>
                  <a:pt x="2438400" y="2809461"/>
                </a:cubicBezTo>
                <a:cubicBezTo>
                  <a:pt x="2443403" y="2826973"/>
                  <a:pt x="2451652" y="2862469"/>
                  <a:pt x="2451652" y="2862469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4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77EC68-504C-4758-813E-6D257884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Temperature scan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F581513-7096-4B98-A5B9-893EF6165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D368237-E772-411A-86D4-8E3B5F5A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E08032-D0E4-46DD-8BEB-B4AA1528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472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CB3919-F6B0-46D1-9A75-AC02125C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Temperature scan for various input powers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7EF8B74-0176-4BAA-8751-8781A4D1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39CD72-52AA-44F7-9B18-917ED045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F96269-4C0D-4F9A-8939-2169EDED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179AAB-3722-417A-A9FA-684E4FA63008}"/>
              </a:ext>
            </a:extLst>
          </p:cNvPr>
          <p:cNvSpPr txBox="1"/>
          <p:nvPr/>
        </p:nvSpPr>
        <p:spPr>
          <a:xfrm>
            <a:off x="10111409" y="2438400"/>
            <a:ext cx="1855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strong power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↓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weak power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13731E5-6D74-4AC8-A8A4-BAA3845C2BC0}"/>
              </a:ext>
            </a:extLst>
          </p:cNvPr>
          <p:cNvCxnSpPr>
            <a:cxnSpLocks/>
          </p:cNvCxnSpPr>
          <p:nvPr/>
        </p:nvCxnSpPr>
        <p:spPr>
          <a:xfrm>
            <a:off x="5327374" y="2133600"/>
            <a:ext cx="0" cy="339255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C5F0A346-715F-46DD-A19E-00B03554CC35}"/>
              </a:ext>
            </a:extLst>
          </p:cNvPr>
          <p:cNvCxnSpPr>
            <a:cxnSpLocks/>
          </p:cNvCxnSpPr>
          <p:nvPr/>
        </p:nvCxnSpPr>
        <p:spPr>
          <a:xfrm>
            <a:off x="5777947" y="2567609"/>
            <a:ext cx="0" cy="30384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39CE4F4-7122-4D66-8813-D92A550504C0}"/>
              </a:ext>
            </a:extLst>
          </p:cNvPr>
          <p:cNvCxnSpPr>
            <a:cxnSpLocks/>
          </p:cNvCxnSpPr>
          <p:nvPr/>
        </p:nvCxnSpPr>
        <p:spPr>
          <a:xfrm>
            <a:off x="6308034" y="3535017"/>
            <a:ext cx="0" cy="199114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51AFE-1591-4169-969C-AC431BB9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Second Nb-on-Cu sample (no bias sample)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4761016-63FC-49EB-9220-2EC548D26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5" y="1358900"/>
            <a:ext cx="10119829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AE1486-8063-4803-8F38-5D4CC1D7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EB381D-0FCC-4870-A3E0-B03725F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808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9084EF-5805-448F-927B-AFB0589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Temperature scan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AA8BE41-0060-4DF3-91C3-729EBC5A0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2F11B6-217E-4429-8122-3D02A958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A9BE63-FC6F-4302-83CF-D7D2BBBE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A9CB27D-FA94-4B63-9C80-4C5418B69D35}"/>
              </a:ext>
            </a:extLst>
          </p:cNvPr>
          <p:cNvSpPr txBox="1"/>
          <p:nvPr/>
        </p:nvSpPr>
        <p:spPr>
          <a:xfrm>
            <a:off x="2491408" y="4134679"/>
            <a:ext cx="494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low temperature nonlinearity up to 9 K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↓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likely to be intrinsic response of Nb 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100CD-A7FE-472F-8F23-12D6C916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 among Nb-on-Cu samples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F0C633-3165-493F-AE36-B45FE779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Nb-on-Cu (sample from CERN)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092312-F5AC-410F-A4EE-ECEC98F9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F80D5A6E-DB4C-4027-B1C6-62E16E769E89}"/>
              </a:ext>
            </a:extLst>
          </p:cNvPr>
          <p:cNvGrpSpPr/>
          <p:nvPr/>
        </p:nvGrpSpPr>
        <p:grpSpPr>
          <a:xfrm>
            <a:off x="1063723" y="1610968"/>
            <a:ext cx="10508914" cy="4276725"/>
            <a:chOff x="1115873" y="285750"/>
            <a:chExt cx="10508914" cy="42767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5AA16B-18C6-418F-A3AE-B5E20E0CB5B4}"/>
                </a:ext>
              </a:extLst>
            </p:cNvPr>
            <p:cNvSpPr/>
            <p:nvPr/>
          </p:nvSpPr>
          <p:spPr>
            <a:xfrm>
              <a:off x="3524250" y="285750"/>
              <a:ext cx="4610100" cy="427672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8">
              <a:extLst>
                <a:ext uri="{FF2B5EF4-FFF2-40B4-BE49-F238E27FC236}">
                  <a16:creationId xmlns:a16="http://schemas.microsoft.com/office/drawing/2014/main" id="{BE75D3CF-F390-463F-867E-FBE04CD6C40E}"/>
                </a:ext>
              </a:extLst>
            </p:cNvPr>
            <p:cNvCxnSpPr/>
            <p:nvPr/>
          </p:nvCxnSpPr>
          <p:spPr>
            <a:xfrm>
              <a:off x="2962275" y="1381125"/>
              <a:ext cx="146685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3">
              <a:extLst>
                <a:ext uri="{FF2B5EF4-FFF2-40B4-BE49-F238E27FC236}">
                  <a16:creationId xmlns:a16="http://schemas.microsoft.com/office/drawing/2014/main" id="{68E601FB-5A69-4B9B-AB50-ACFDE16BCE69}"/>
                </a:ext>
              </a:extLst>
            </p:cNvPr>
            <p:cNvCxnSpPr/>
            <p:nvPr/>
          </p:nvCxnSpPr>
          <p:spPr>
            <a:xfrm flipH="1">
              <a:off x="7562850" y="2914650"/>
              <a:ext cx="1666875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5">
              <a:extLst>
                <a:ext uri="{FF2B5EF4-FFF2-40B4-BE49-F238E27FC236}">
                  <a16:creationId xmlns:a16="http://schemas.microsoft.com/office/drawing/2014/main" id="{1F284D4D-377D-4C54-8905-A39375D5A8A1}"/>
                </a:ext>
              </a:extLst>
            </p:cNvPr>
            <p:cNvCxnSpPr/>
            <p:nvPr/>
          </p:nvCxnSpPr>
          <p:spPr>
            <a:xfrm flipH="1">
              <a:off x="6886575" y="914400"/>
              <a:ext cx="1666875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2D9C1A81-7FE7-46EE-9765-38D04E36E011}"/>
                </a:ext>
              </a:extLst>
            </p:cNvPr>
            <p:cNvSpPr txBox="1"/>
            <p:nvPr/>
          </p:nvSpPr>
          <p:spPr>
            <a:xfrm>
              <a:off x="1115873" y="1052793"/>
              <a:ext cx="1857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– No bias</a:t>
              </a:r>
            </a:p>
            <a:p>
              <a:r>
                <a:rPr lang="en-GB" dirty="0"/>
                <a:t>1.5±0.1 µm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7CDDC74A-5A0E-4908-B188-C0DC937F7A23}"/>
                </a:ext>
              </a:extLst>
            </p:cNvPr>
            <p:cNvSpPr txBox="1"/>
            <p:nvPr/>
          </p:nvSpPr>
          <p:spPr>
            <a:xfrm>
              <a:off x="9362600" y="2633155"/>
              <a:ext cx="2262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HiPIMS</a:t>
              </a:r>
              <a:r>
                <a:rPr lang="en-GB" dirty="0"/>
                <a:t>  -100V bias</a:t>
              </a:r>
            </a:p>
            <a:p>
              <a:r>
                <a:rPr lang="en-GB" dirty="0"/>
                <a:t>1.17±0.04 µm</a:t>
              </a:r>
            </a:p>
            <a:p>
              <a:endParaRPr lang="en-GB" dirty="0"/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E98A62DE-BF3A-4F46-A69D-F479366844CA}"/>
                </a:ext>
              </a:extLst>
            </p:cNvPr>
            <p:cNvSpPr txBox="1"/>
            <p:nvPr/>
          </p:nvSpPr>
          <p:spPr>
            <a:xfrm>
              <a:off x="8767763" y="567057"/>
              <a:ext cx="1857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DCMS – No bias</a:t>
              </a:r>
            </a:p>
            <a:p>
              <a:r>
                <a:rPr lang="en-GB" dirty="0"/>
                <a:t>3.50±0.08 µm</a:t>
              </a:r>
            </a:p>
            <a:p>
              <a:endParaRPr lang="en-GB" dirty="0"/>
            </a:p>
          </p:txBody>
        </p:sp>
      </p:grp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D4337B63-1BC1-4771-9AAE-AC8A6177CFD1}"/>
              </a:ext>
            </a:extLst>
          </p:cNvPr>
          <p:cNvSpPr/>
          <p:nvPr/>
        </p:nvSpPr>
        <p:spPr>
          <a:xfrm>
            <a:off x="8584169" y="1778170"/>
            <a:ext cx="1857375" cy="8252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C431914-B3B9-4563-86AA-30A6C52D0911}"/>
              </a:ext>
            </a:extLst>
          </p:cNvPr>
          <p:cNvSpPr/>
          <p:nvPr/>
        </p:nvSpPr>
        <p:spPr>
          <a:xfrm>
            <a:off x="9193053" y="3836130"/>
            <a:ext cx="2090738" cy="8252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955FC00-ECC7-4210-937F-F5F70529C9DE}"/>
              </a:ext>
            </a:extLst>
          </p:cNvPr>
          <p:cNvSpPr/>
          <p:nvPr/>
        </p:nvSpPr>
        <p:spPr>
          <a:xfrm>
            <a:off x="981312" y="2283389"/>
            <a:ext cx="1857375" cy="8252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58995BC-9CFE-4C5D-AE12-9824C34DB8E1}"/>
              </a:ext>
            </a:extLst>
          </p:cNvPr>
          <p:cNvSpPr txBox="1"/>
          <p:nvPr/>
        </p:nvSpPr>
        <p:spPr>
          <a:xfrm>
            <a:off x="1293805" y="1800879"/>
            <a:ext cx="14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sample 2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28055D4-CBD4-4D20-BCCA-279024AEF233}"/>
              </a:ext>
            </a:extLst>
          </p:cNvPr>
          <p:cNvSpPr txBox="1"/>
          <p:nvPr/>
        </p:nvSpPr>
        <p:spPr>
          <a:xfrm>
            <a:off x="9691170" y="3372272"/>
            <a:ext cx="14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sample 1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0ACF5DD-7DC6-4D37-B765-031929069489}"/>
              </a:ext>
            </a:extLst>
          </p:cNvPr>
          <p:cNvSpPr txBox="1"/>
          <p:nvPr/>
        </p:nvSpPr>
        <p:spPr>
          <a:xfrm>
            <a:off x="8852113" y="1313735"/>
            <a:ext cx="140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sample 3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DC6468E-B755-40BC-9227-60D23AB042E2}"/>
              </a:ext>
            </a:extLst>
          </p:cNvPr>
          <p:cNvSpPr txBox="1"/>
          <p:nvPr/>
        </p:nvSpPr>
        <p:spPr>
          <a:xfrm>
            <a:off x="8015249" y="2592168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find no nontrivial signal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D092E93-4796-456E-9415-6E26AE2C308D}"/>
              </a:ext>
            </a:extLst>
          </p:cNvPr>
          <p:cNvSpPr txBox="1"/>
          <p:nvPr/>
        </p:nvSpPr>
        <p:spPr>
          <a:xfrm>
            <a:off x="325085" y="3141654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intrinsic signal from Nb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8A2050F-19E9-45AD-9BFD-6D10ACE06487}"/>
              </a:ext>
            </a:extLst>
          </p:cNvPr>
          <p:cNvSpPr txBox="1"/>
          <p:nvPr/>
        </p:nvSpPr>
        <p:spPr>
          <a:xfrm>
            <a:off x="8443692" y="4654266"/>
            <a:ext cx="358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superconducting transition around 6.1 K</a:t>
            </a:r>
            <a:r>
              <a:rPr lang="zh-TW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</a:rPr>
              <a:t>(oxide of Nb?)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2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EE9A3-1D42-4AA2-BF3B-9CF6640A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ABEB1-09FF-42E8-8DAD-91D5A2B0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Demonstration of magnetic microwave microscope as a RF characterization</a:t>
            </a:r>
          </a:p>
          <a:p>
            <a:r>
              <a:rPr lang="en-US" altLang="zh-TW" dirty="0"/>
              <a:t>Reveal possible existences of lower-T</a:t>
            </a:r>
            <a:r>
              <a:rPr lang="en-US" altLang="zh-TW" baseline="-25000" dirty="0"/>
              <a:t>c</a:t>
            </a:r>
            <a:r>
              <a:rPr lang="en-US" altLang="zh-TW" dirty="0"/>
              <a:t> superconducting transition</a:t>
            </a:r>
          </a:p>
          <a:p>
            <a:endParaRPr lang="en-US" altLang="zh-TW" dirty="0"/>
          </a:p>
          <a:p>
            <a:r>
              <a:rPr lang="en-US" altLang="zh-TW" dirty="0"/>
              <a:t>Future work:</a:t>
            </a:r>
          </a:p>
          <a:p>
            <a:pPr marL="0" indent="0">
              <a:buNone/>
            </a:pPr>
            <a:r>
              <a:rPr lang="en-US" altLang="zh-TW" dirty="0"/>
              <a:t>  AFM-based microwave microscope</a:t>
            </a:r>
          </a:p>
          <a:p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08F5B3-2571-4BF1-BF12-D0E18F1C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Summary and future work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FD3980-ED11-46F8-A590-699CEFF8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6BE75151-1D62-4E17-985F-65E3CB56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25" y="3150246"/>
            <a:ext cx="4978549" cy="3120311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id="{962336D8-3CDA-423C-B8D9-DD5DBF5A63F2}"/>
              </a:ext>
            </a:extLst>
          </p:cNvPr>
          <p:cNvSpPr txBox="1"/>
          <p:nvPr/>
        </p:nvSpPr>
        <p:spPr>
          <a:xfrm>
            <a:off x="9182343" y="5247957"/>
            <a:ext cx="109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shielded microwave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401540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F34F8-B014-4176-93FD-8044E17E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65DFFE-7188-403A-81D4-0477E901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Nb</a:t>
            </a:r>
            <a:r>
              <a:rPr lang="en-US" altLang="zh-TW" baseline="-25000" dirty="0"/>
              <a:t>3</a:t>
            </a:r>
            <a:r>
              <a:rPr lang="en-US" altLang="zh-TW" dirty="0"/>
              <a:t>Sn sample (Cornell): Matthias </a:t>
            </a:r>
            <a:r>
              <a:rPr lang="en-US" altLang="zh-TW" dirty="0" err="1"/>
              <a:t>Liepe</a:t>
            </a:r>
            <a:r>
              <a:rPr lang="en-US" altLang="zh-TW" dirty="0"/>
              <a:t>, </a:t>
            </a:r>
            <a:r>
              <a:rPr lang="en-US" altLang="zh-TW" dirty="0" err="1"/>
              <a:t>Zeming</a:t>
            </a:r>
            <a:r>
              <a:rPr lang="en-US" altLang="zh-TW" dirty="0"/>
              <a:t> Sun, Thomas </a:t>
            </a:r>
            <a:r>
              <a:rPr lang="en-US" altLang="zh-TW" dirty="0" err="1"/>
              <a:t>Oseroff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Nb-on-Cu sample (CERN): Guillaume </a:t>
            </a:r>
            <a:r>
              <a:rPr lang="en-US" altLang="zh-TW" dirty="0" err="1"/>
              <a:t>Rosaz</a:t>
            </a:r>
            <a:endParaRPr lang="en-US" altLang="zh-TW" dirty="0"/>
          </a:p>
          <a:p>
            <a:r>
              <a:rPr lang="en-US" altLang="zh-TW" sz="3200" dirty="0"/>
              <a:t>This work is funded by US DOE / HEP through grant # DE-SC0017931 and the Maryland QMC.</a:t>
            </a:r>
          </a:p>
          <a:p>
            <a:r>
              <a:rPr lang="en-US" altLang="zh-TW" sz="3200" dirty="0">
                <a:latin typeface="Times New Roman" panose="02020603050405020304" pitchFamily="18" charset="0"/>
              </a:rPr>
              <a:t>Special thanks to Seagate Corp. and Western Digital Corp. for providing magnetic probes for us.</a:t>
            </a:r>
            <a:endParaRPr lang="en-US" altLang="zh-TW" sz="3200" dirty="0"/>
          </a:p>
          <a:p>
            <a:endParaRPr lang="en-US" altLang="zh-TW" sz="320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80BE7C-DD21-4141-928C-D8774A40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Summary and future work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4008C51-0FA4-44DE-80CB-D97B4639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709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A37604-B96F-4963-B038-D00507EF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003207-4495-4C3F-BCE0-79C1B1505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Motivation: SRF (</a:t>
            </a:r>
            <a:r>
              <a:rPr lang="en-US" altLang="zh-TW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</a:rPr>
              <a:t>S</a:t>
            </a:r>
            <a:r>
              <a:rPr lang="en-US" altLang="zh-TW" dirty="0"/>
              <a:t>uperconducting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adio </a:t>
            </a:r>
            <a:r>
              <a:rPr lang="en-US" altLang="zh-TW" dirty="0">
                <a:solidFill>
                  <a:srgbClr val="FF0000"/>
                </a:solidFill>
              </a:rPr>
              <a:t>F</a:t>
            </a:r>
            <a:r>
              <a:rPr lang="en-US" altLang="zh-TW" dirty="0"/>
              <a:t>requency) physics and local measurement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Measurement method and nonlinear response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Result for Nb-on-Cu (sample from CERN)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Summary and future work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905093-5366-4139-A04E-F156CC53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965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0B620C-FC9C-44F1-AFF3-42DE0779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fabrication for Nb</a:t>
            </a:r>
            <a:r>
              <a:rPr lang="en-US" altLang="zh-TW" baseline="-25000" dirty="0"/>
              <a:t>3</a:t>
            </a:r>
            <a:r>
              <a:rPr lang="en-US" altLang="zh-TW" dirty="0"/>
              <a:t>Sn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8F052F-99EE-464F-A803-68B03680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Sn-plating converted Nb</a:t>
            </a:r>
            <a:r>
              <a:rPr lang="en-US" altLang="zh-TW" baseline="-25000" dirty="0"/>
              <a:t>3</a:t>
            </a:r>
            <a:r>
              <a:rPr lang="en-US" altLang="zh-TW" dirty="0"/>
              <a:t>Sn (not vapor diffusion approach)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1E6B40-9226-4E5F-9740-887A46B2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Backup slide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C9E81B8-4A1A-4BC3-9B8B-C5FA3909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846D8B6-7823-4266-B72C-CDD55ECBF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07" y="1907150"/>
            <a:ext cx="8297186" cy="43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5104AC-9E67-4482-8C22-C7D1EB6F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Coating parameters for Nb-on-Cu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8B6FAED-CFCE-4DD3-893B-EC91D07B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Backup slide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8AB918-EED5-4BB9-B07B-EBC620FA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3820E38E-D3B1-420B-AB9A-0847B79A8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07910"/>
              </p:ext>
            </p:extLst>
          </p:nvPr>
        </p:nvGraphicFramePr>
        <p:xfrm>
          <a:off x="2032001" y="1945640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1809497484"/>
                    </a:ext>
                  </a:extLst>
                </a:gridCol>
                <a:gridCol w="2075391">
                  <a:extLst>
                    <a:ext uri="{9D8B030D-6E8A-4147-A177-3AD203B41FA5}">
                      <a16:colId xmlns:a16="http://schemas.microsoft.com/office/drawing/2014/main" val="1706895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7220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HiPIMS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0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Average Power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8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Discharge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1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Current (A) (peak for </a:t>
                      </a:r>
                      <a:r>
                        <a:rPr lang="en-GB" dirty="0" err="1"/>
                        <a:t>HiPIMS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90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9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Pressure (mbar)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2.3.10</a:t>
                      </a:r>
                      <a:r>
                        <a:rPr lang="en-GB" baseline="30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2.3.10</a:t>
                      </a:r>
                      <a:r>
                        <a:rPr lang="en-GB" baseline="300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6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Temperature (</a:t>
                      </a: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˚</a:t>
                      </a:r>
                      <a:r>
                        <a:rPr lang="en-GB" dirty="0"/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2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Coating duration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07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5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78DCE-68E4-469C-817B-7F46DB41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Superconducting Radio Frequency Cavity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DB7D51-A328-4B1F-85F6-5A150BE7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Motivation: SRF physics and local measurement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960A55-0557-4267-96AB-3208CE55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56B408-9600-4A9A-B77A-26D94359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" y="3346225"/>
            <a:ext cx="3967028" cy="30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E60CE4A-58C6-448A-9E7A-FEE80E31447F}"/>
              </a:ext>
            </a:extLst>
          </p:cNvPr>
          <p:cNvSpPr txBox="1"/>
          <p:nvPr/>
        </p:nvSpPr>
        <p:spPr>
          <a:xfrm>
            <a:off x="3965471" y="4039469"/>
            <a:ext cx="1785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https://www.classe.cornell.edu/rsrc/Home/Research/SRF/SrfCavitiesAPrimerOne/SRFBas1.GIF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87AAB42-2E76-4EA6-87F2-B176331CD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44" b="29602"/>
          <a:stretch/>
        </p:blipFill>
        <p:spPr>
          <a:xfrm>
            <a:off x="175590" y="1419307"/>
            <a:ext cx="4720188" cy="148291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58B502A-F9F9-42A0-B973-68E2438C4094}"/>
              </a:ext>
            </a:extLst>
          </p:cNvPr>
          <p:cNvSpPr txBox="1"/>
          <p:nvPr/>
        </p:nvSpPr>
        <p:spPr>
          <a:xfrm>
            <a:off x="347748" y="2921249"/>
            <a:ext cx="448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https://www-bd.fnal.gov/srf/about_NML.html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35B259F-1766-4C9D-BF5C-0329770D4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34" t="24641" r="9891" b="12252"/>
          <a:stretch/>
        </p:blipFill>
        <p:spPr>
          <a:xfrm>
            <a:off x="6152614" y="1481241"/>
            <a:ext cx="5393635" cy="431255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5E2A4DF-265F-4D61-B87D-C543F61A76DE}"/>
              </a:ext>
            </a:extLst>
          </p:cNvPr>
          <p:cNvSpPr txBox="1"/>
          <p:nvPr/>
        </p:nvSpPr>
        <p:spPr>
          <a:xfrm>
            <a:off x="7802214" y="5793795"/>
            <a:ext cx="303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SRF2019 (Anna </a:t>
            </a:r>
            <a:r>
              <a:rPr lang="en-US" altLang="zh-TW" dirty="0" err="1">
                <a:latin typeface="Times New Roman" panose="02020603050405020304" pitchFamily="18" charset="0"/>
              </a:rPr>
              <a:t>Grassellino</a:t>
            </a:r>
            <a:r>
              <a:rPr lang="en-US" altLang="zh-TW" dirty="0">
                <a:latin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519B5C2-B046-44FD-B967-AF82603C0CE9}"/>
              </a:ext>
            </a:extLst>
          </p:cNvPr>
          <p:cNvSpPr txBox="1"/>
          <p:nvPr/>
        </p:nvSpPr>
        <p:spPr>
          <a:xfrm>
            <a:off x="175590" y="3845152"/>
            <a:ext cx="135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1.3 GHz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8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B901BF-E223-41A8-BCC1-F19FC5E3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Near-field microwave microscope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A2C11DA-B498-4014-BB80-45D46BCD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Measurement method and nonlinear response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47052F6-0275-4364-AECA-D231531E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17" name="Picture 7" descr="Picture of slider on Tl sample_DSC4746.jpg">
            <a:extLst>
              <a:ext uri="{FF2B5EF4-FFF2-40B4-BE49-F238E27FC236}">
                <a16:creationId xmlns:a16="http://schemas.microsoft.com/office/drawing/2014/main" id="{3DBEE717-9CD4-446C-8580-2FE3F488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923" r="18659"/>
          <a:stretch/>
        </p:blipFill>
        <p:spPr bwMode="auto">
          <a:xfrm>
            <a:off x="574734" y="2979508"/>
            <a:ext cx="2087742" cy="19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ed Rectangle 57">
            <a:extLst>
              <a:ext uri="{FF2B5EF4-FFF2-40B4-BE49-F238E27FC236}">
                <a16:creationId xmlns:a16="http://schemas.microsoft.com/office/drawing/2014/main" id="{1F2ABBBC-19C3-4DC2-87F9-91BF2E85DA5B}"/>
              </a:ext>
            </a:extLst>
          </p:cNvPr>
          <p:cNvSpPr/>
          <p:nvPr/>
        </p:nvSpPr>
        <p:spPr>
          <a:xfrm>
            <a:off x="3697758" y="2676515"/>
            <a:ext cx="2967508" cy="3996609"/>
          </a:xfrm>
          <a:prstGeom prst="roundRect">
            <a:avLst>
              <a:gd name="adj" fmla="val 11799"/>
            </a:avLst>
          </a:prstGeom>
          <a:solidFill>
            <a:schemeClr val="accent4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31">
            <a:extLst>
              <a:ext uri="{FF2B5EF4-FFF2-40B4-BE49-F238E27FC236}">
                <a16:creationId xmlns:a16="http://schemas.microsoft.com/office/drawing/2014/main" id="{819E9E8E-BFF6-47AA-9034-52A956B0D027}"/>
              </a:ext>
            </a:extLst>
          </p:cNvPr>
          <p:cNvGrpSpPr/>
          <p:nvPr/>
        </p:nvGrpSpPr>
        <p:grpSpPr>
          <a:xfrm>
            <a:off x="4913043" y="3061151"/>
            <a:ext cx="850197" cy="592868"/>
            <a:chOff x="8959897" y="1552296"/>
            <a:chExt cx="850197" cy="592868"/>
          </a:xfrm>
        </p:grpSpPr>
        <p:sp>
          <p:nvSpPr>
            <p:cNvPr id="55" name="Oval 60">
              <a:extLst>
                <a:ext uri="{FF2B5EF4-FFF2-40B4-BE49-F238E27FC236}">
                  <a16:creationId xmlns:a16="http://schemas.microsoft.com/office/drawing/2014/main" id="{A917F92A-D53B-49DE-846E-4D7D734FA9BB}"/>
                </a:ext>
              </a:extLst>
            </p:cNvPr>
            <p:cNvSpPr/>
            <p:nvPr/>
          </p:nvSpPr>
          <p:spPr>
            <a:xfrm>
              <a:off x="8959900" y="1552296"/>
              <a:ext cx="850194" cy="381446"/>
            </a:xfrm>
            <a:prstGeom prst="ellipse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61">
              <a:extLst>
                <a:ext uri="{FF2B5EF4-FFF2-40B4-BE49-F238E27FC236}">
                  <a16:creationId xmlns:a16="http://schemas.microsoft.com/office/drawing/2014/main" id="{6C28ABF2-A86A-46EB-82DB-17942FFE4821}"/>
                </a:ext>
              </a:extLst>
            </p:cNvPr>
            <p:cNvSpPr/>
            <p:nvPr/>
          </p:nvSpPr>
          <p:spPr>
            <a:xfrm>
              <a:off x="8959899" y="1655257"/>
              <a:ext cx="850194" cy="381446"/>
            </a:xfrm>
            <a:prstGeom prst="ellipse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62">
              <a:extLst>
                <a:ext uri="{FF2B5EF4-FFF2-40B4-BE49-F238E27FC236}">
                  <a16:creationId xmlns:a16="http://schemas.microsoft.com/office/drawing/2014/main" id="{CD412261-7ED7-46FC-85E6-7DCFF9E38BA5}"/>
                </a:ext>
              </a:extLst>
            </p:cNvPr>
            <p:cNvSpPr/>
            <p:nvPr/>
          </p:nvSpPr>
          <p:spPr>
            <a:xfrm>
              <a:off x="8959897" y="1763718"/>
              <a:ext cx="850194" cy="381446"/>
            </a:xfrm>
            <a:prstGeom prst="ellipse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Curved Left Arrow 65">
            <a:extLst>
              <a:ext uri="{FF2B5EF4-FFF2-40B4-BE49-F238E27FC236}">
                <a16:creationId xmlns:a16="http://schemas.microsoft.com/office/drawing/2014/main" id="{BD02AF44-C88D-4978-9C75-41445717621F}"/>
              </a:ext>
            </a:extLst>
          </p:cNvPr>
          <p:cNvSpPr/>
          <p:nvPr/>
        </p:nvSpPr>
        <p:spPr>
          <a:xfrm rot="11004285" flipH="1" flipV="1">
            <a:off x="5724241" y="4343434"/>
            <a:ext cx="495994" cy="86602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Curved Left Arrow 66">
            <a:extLst>
              <a:ext uri="{FF2B5EF4-FFF2-40B4-BE49-F238E27FC236}">
                <a16:creationId xmlns:a16="http://schemas.microsoft.com/office/drawing/2014/main" id="{DC0AAD37-0C5C-4CE6-B6E9-5B9F71E5F40D}"/>
              </a:ext>
            </a:extLst>
          </p:cNvPr>
          <p:cNvSpPr/>
          <p:nvPr/>
        </p:nvSpPr>
        <p:spPr>
          <a:xfrm rot="21370201" flipH="1">
            <a:off x="4559277" y="4313393"/>
            <a:ext cx="538505" cy="855259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wn Arrow 67">
            <a:extLst>
              <a:ext uri="{FF2B5EF4-FFF2-40B4-BE49-F238E27FC236}">
                <a16:creationId xmlns:a16="http://schemas.microsoft.com/office/drawing/2014/main" id="{89F6DB38-6CBD-4806-9A5B-9B601218F62F}"/>
              </a:ext>
            </a:extLst>
          </p:cNvPr>
          <p:cNvSpPr/>
          <p:nvPr/>
        </p:nvSpPr>
        <p:spPr>
          <a:xfrm rot="10800000">
            <a:off x="5181513" y="4110532"/>
            <a:ext cx="367218" cy="580288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2">
            <a:extLst>
              <a:ext uri="{FF2B5EF4-FFF2-40B4-BE49-F238E27FC236}">
                <a16:creationId xmlns:a16="http://schemas.microsoft.com/office/drawing/2014/main" id="{E9FECF51-7974-484F-8297-26D0613D58FC}"/>
              </a:ext>
            </a:extLst>
          </p:cNvPr>
          <p:cNvGrpSpPr/>
          <p:nvPr/>
        </p:nvGrpSpPr>
        <p:grpSpPr>
          <a:xfrm>
            <a:off x="5150740" y="2597878"/>
            <a:ext cx="612492" cy="1395893"/>
            <a:chOff x="9197594" y="1089023"/>
            <a:chExt cx="612492" cy="1395893"/>
          </a:xfrm>
        </p:grpSpPr>
        <p:sp>
          <p:nvSpPr>
            <p:cNvPr id="62" name="Down Arrow 64">
              <a:extLst>
                <a:ext uri="{FF2B5EF4-FFF2-40B4-BE49-F238E27FC236}">
                  <a16:creationId xmlns:a16="http://schemas.microsoft.com/office/drawing/2014/main" id="{56269A53-728F-4D23-8A8C-63CDB5A8935F}"/>
                </a:ext>
              </a:extLst>
            </p:cNvPr>
            <p:cNvSpPr/>
            <p:nvPr/>
          </p:nvSpPr>
          <p:spPr>
            <a:xfrm>
              <a:off x="9217897" y="1609471"/>
              <a:ext cx="367218" cy="87544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8">
              <a:extLst>
                <a:ext uri="{FF2B5EF4-FFF2-40B4-BE49-F238E27FC236}">
                  <a16:creationId xmlns:a16="http://schemas.microsoft.com/office/drawing/2014/main" id="{41344E2C-991A-44BB-90E7-A77AE0159DFD}"/>
                </a:ext>
              </a:extLst>
            </p:cNvPr>
            <p:cNvSpPr txBox="1"/>
            <p:nvPr/>
          </p:nvSpPr>
          <p:spPr>
            <a:xfrm>
              <a:off x="9197594" y="1089023"/>
              <a:ext cx="612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sz="2400" b="1" baseline="-25000" dirty="0" err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rf</a:t>
              </a:r>
              <a:endParaRPr lang="en-US" sz="2400" b="1" baseline="-25000" dirty="0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4" name="TextBox 69">
            <a:extLst>
              <a:ext uri="{FF2B5EF4-FFF2-40B4-BE49-F238E27FC236}">
                <a16:creationId xmlns:a16="http://schemas.microsoft.com/office/drawing/2014/main" id="{AF0BF9AB-5A9A-41BF-B696-E1C8A9E3EDF5}"/>
              </a:ext>
            </a:extLst>
          </p:cNvPr>
          <p:cNvSpPr txBox="1"/>
          <p:nvPr/>
        </p:nvSpPr>
        <p:spPr>
          <a:xfrm>
            <a:off x="5075251" y="5041122"/>
            <a:ext cx="69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J</a:t>
            </a:r>
            <a:r>
              <a:rPr lang="en-US" sz="2400" b="1" baseline="-25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surf</a:t>
            </a:r>
            <a:endParaRPr lang="en-US" sz="2400" b="1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70">
            <a:extLst>
              <a:ext uri="{FF2B5EF4-FFF2-40B4-BE49-F238E27FC236}">
                <a16:creationId xmlns:a16="http://schemas.microsoft.com/office/drawing/2014/main" id="{973828EF-6DD1-4477-943E-2DD8D14B9B28}"/>
              </a:ext>
            </a:extLst>
          </p:cNvPr>
          <p:cNvSpPr txBox="1"/>
          <p:nvPr/>
        </p:nvSpPr>
        <p:spPr>
          <a:xfrm>
            <a:off x="5150748" y="4603657"/>
            <a:ext cx="61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  <a:r>
              <a:rPr lang="en-US" sz="2400" b="1" baseline="-25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rf</a:t>
            </a:r>
            <a:endParaRPr lang="en-US" sz="2400" b="1" baseline="-250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Rectangle 83">
            <a:extLst>
              <a:ext uri="{FF2B5EF4-FFF2-40B4-BE49-F238E27FC236}">
                <a16:creationId xmlns:a16="http://schemas.microsoft.com/office/drawing/2014/main" id="{B81DA046-DD68-41D9-8F76-F6D9AF17B693}"/>
              </a:ext>
            </a:extLst>
          </p:cNvPr>
          <p:cNvSpPr/>
          <p:nvPr/>
        </p:nvSpPr>
        <p:spPr>
          <a:xfrm>
            <a:off x="3270120" y="4098636"/>
            <a:ext cx="1255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Arial" pitchFamily="34" charset="0"/>
              </a:rPr>
              <a:t>sample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31C15EE-FD77-4C11-A7E3-5C8BD6B15A61}"/>
              </a:ext>
            </a:extLst>
          </p:cNvPr>
          <p:cNvSpPr txBox="1"/>
          <p:nvPr/>
        </p:nvSpPr>
        <p:spPr>
          <a:xfrm>
            <a:off x="1976331" y="1355212"/>
            <a:ext cx="8239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</a:rPr>
              <a:t>Use a near-field microwave microscope to study defects and their relation to cavity performance.</a:t>
            </a:r>
            <a:endParaRPr lang="zh-TW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5EA680B-C21A-494A-AA02-23120429B307}"/>
              </a:ext>
            </a:extLst>
          </p:cNvPr>
          <p:cNvSpPr txBox="1"/>
          <p:nvPr/>
        </p:nvSpPr>
        <p:spPr>
          <a:xfrm>
            <a:off x="6021235" y="3103524"/>
            <a:ext cx="578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Input: (f, </a:t>
            </a:r>
            <a:r>
              <a:rPr lang="en-US" altLang="zh-TW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TW" sz="28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input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Response: (f, </a:t>
            </a:r>
            <a:r>
              <a:rPr lang="en-US" altLang="zh-TW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TW" sz="2800" baseline="-25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), (2f, P</a:t>
            </a:r>
            <a:r>
              <a:rPr lang="en-US" altLang="zh-TW" sz="2800" baseline="-25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2f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), </a:t>
            </a:r>
            <a:r>
              <a:rPr lang="en-US" altLang="zh-TW" sz="2800" dirty="0">
                <a:solidFill>
                  <a:schemeClr val="accent2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(3f, P</a:t>
            </a:r>
            <a:r>
              <a:rPr lang="en-US" altLang="zh-TW" sz="2800" baseline="-25000" dirty="0">
                <a:solidFill>
                  <a:schemeClr val="accent2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3f</a:t>
            </a:r>
            <a:r>
              <a:rPr lang="en-US" altLang="zh-TW" sz="2800" dirty="0">
                <a:solidFill>
                  <a:schemeClr val="accent2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), 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etc.</a:t>
            </a: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C25A577F-252D-4782-A0CC-44ED7AE284C0}"/>
              </a:ext>
            </a:extLst>
          </p:cNvPr>
          <p:cNvSpPr/>
          <p:nvPr/>
        </p:nvSpPr>
        <p:spPr>
          <a:xfrm>
            <a:off x="9851002" y="3558406"/>
            <a:ext cx="1386841" cy="51360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0F05AEB-BFF5-472F-8DBB-9AA2EB5A6BF1}"/>
              </a:ext>
            </a:extLst>
          </p:cNvPr>
          <p:cNvSpPr txBox="1"/>
          <p:nvPr/>
        </p:nvSpPr>
        <p:spPr>
          <a:xfrm>
            <a:off x="7483840" y="2515788"/>
            <a:ext cx="470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near SRF cavity operating frequency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4895FDE-A19F-499C-9F5B-313610ED254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216214" y="2746621"/>
            <a:ext cx="267626" cy="418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  <p:bldP spid="59" grpId="0" animBg="1"/>
      <p:bldP spid="60" grpId="0" animBg="1"/>
      <p:bldP spid="64" grpId="0"/>
      <p:bldP spid="65" grpId="0"/>
      <p:bldP spid="66" grpId="0"/>
      <p:bldP spid="3" grpId="0"/>
      <p:bldP spid="6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A4D33C-4609-45C9-B384-B7E1A29E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</a:t>
            </a:r>
            <a:r>
              <a:rPr lang="en-US" altLang="zh-TW" baseline="-25000" dirty="0"/>
              <a:t>3</a:t>
            </a:r>
            <a:r>
              <a:rPr lang="en-US" altLang="zh-TW" dirty="0"/>
              <a:t>Sn film information (Sn-plating converted Nb</a:t>
            </a:r>
            <a:r>
              <a:rPr lang="en-US" altLang="zh-TW" baseline="-25000" dirty="0"/>
              <a:t>3</a:t>
            </a:r>
            <a:r>
              <a:rPr lang="en-US" altLang="zh-TW" dirty="0"/>
              <a:t>Sn 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C644B4-7161-4893-98ED-AA52F5DB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DA9B1B-C5DC-4579-A8F4-C3E6536C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36749A2-9B09-4CAD-97F0-572A20BFB60C}"/>
              </a:ext>
            </a:extLst>
          </p:cNvPr>
          <p:cNvSpPr txBox="1"/>
          <p:nvPr/>
        </p:nvSpPr>
        <p:spPr>
          <a:xfrm>
            <a:off x="6212746" y="5249143"/>
            <a:ext cx="364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Size: 1 cm *1cm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Substrate thickness: 3 mm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DC37FFB-13FE-4956-B5B0-624D9A328259}"/>
              </a:ext>
            </a:extLst>
          </p:cNvPr>
          <p:cNvSpPr txBox="1"/>
          <p:nvPr/>
        </p:nvSpPr>
        <p:spPr>
          <a:xfrm>
            <a:off x="7166241" y="1188048"/>
            <a:ext cx="408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Surface SEM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Grain size: 100 nm – 2 um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6BDCD53-A1F4-45AF-BF1D-EFB3D4352E85}"/>
              </a:ext>
            </a:extLst>
          </p:cNvPr>
          <p:cNvSpPr/>
          <p:nvPr/>
        </p:nvSpPr>
        <p:spPr>
          <a:xfrm>
            <a:off x="3527808" y="4074667"/>
            <a:ext cx="317732" cy="2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E9C40DD-17AE-48CE-9D7A-7CC6582BA122}"/>
              </a:ext>
            </a:extLst>
          </p:cNvPr>
          <p:cNvSpPr/>
          <p:nvPr/>
        </p:nvSpPr>
        <p:spPr>
          <a:xfrm>
            <a:off x="3527807" y="5888418"/>
            <a:ext cx="317732" cy="2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0C19EBDF-4433-4E77-8983-308FEC83B27C}"/>
              </a:ext>
            </a:extLst>
          </p:cNvPr>
          <p:cNvSpPr txBox="1"/>
          <p:nvPr/>
        </p:nvSpPr>
        <p:spPr>
          <a:xfrm>
            <a:off x="2518746" y="1372715"/>
            <a:ext cx="280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Cross-section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146489D-A4B4-4BA9-A49D-C6BFCA5A0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7"/>
          <a:stretch/>
        </p:blipFill>
        <p:spPr>
          <a:xfrm>
            <a:off x="1160334" y="1943834"/>
            <a:ext cx="9871331" cy="2852208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ED0551C4-4E44-45E1-AF61-7B79B24F6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25" y="4724403"/>
            <a:ext cx="1712875" cy="16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0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9A1530-165D-4EE4-8197-2605E521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Fixed-point measurement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(T</a:t>
            </a:r>
            <a:r>
              <a:rPr lang="en-US" altLang="zh-TW" baseline="-25000" dirty="0"/>
              <a:t>c</a:t>
            </a:r>
            <a:r>
              <a:rPr lang="en-US" altLang="zh-TW" dirty="0"/>
              <a:t> around 18.3 K)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E5238B4-49FC-47F8-9396-238801F96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56" y="1360873"/>
            <a:ext cx="10125344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A1B112-2700-494B-ABBC-A15904E7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462630-98CC-45B7-B8D7-6AC04DE6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1A2F811-49D5-4506-9EA9-15E0B9A272F2}"/>
              </a:ext>
            </a:extLst>
          </p:cNvPr>
          <p:cNvSpPr/>
          <p:nvPr/>
        </p:nvSpPr>
        <p:spPr>
          <a:xfrm>
            <a:off x="7712765" y="2339008"/>
            <a:ext cx="1749285" cy="1524001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D3E0CCD-24BF-4D4F-B9E0-732542FCB8FD}"/>
              </a:ext>
            </a:extLst>
          </p:cNvPr>
          <p:cNvCxnSpPr>
            <a:cxnSpLocks/>
          </p:cNvCxnSpPr>
          <p:nvPr/>
        </p:nvCxnSpPr>
        <p:spPr>
          <a:xfrm>
            <a:off x="396882" y="3365700"/>
            <a:ext cx="16697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372C608-AD14-42EA-B2E1-75430729BDEE}"/>
              </a:ext>
            </a:extLst>
          </p:cNvPr>
          <p:cNvCxnSpPr>
            <a:cxnSpLocks/>
          </p:cNvCxnSpPr>
          <p:nvPr/>
        </p:nvCxnSpPr>
        <p:spPr>
          <a:xfrm rot="16200000">
            <a:off x="-438005" y="2524187"/>
            <a:ext cx="166977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弧形 15">
            <a:extLst>
              <a:ext uri="{FF2B5EF4-FFF2-40B4-BE49-F238E27FC236}">
                <a16:creationId xmlns:a16="http://schemas.microsoft.com/office/drawing/2014/main" id="{E2FCCD06-87C5-492A-838C-4253818B6B85}"/>
              </a:ext>
            </a:extLst>
          </p:cNvPr>
          <p:cNvSpPr/>
          <p:nvPr/>
        </p:nvSpPr>
        <p:spPr>
          <a:xfrm>
            <a:off x="-848497" y="2156615"/>
            <a:ext cx="2491401" cy="2438388"/>
          </a:xfrm>
          <a:prstGeom prst="arc">
            <a:avLst>
              <a:gd name="adj1" fmla="val 16228638"/>
              <a:gd name="adj2" fmla="val 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ECC05AE-C614-4262-B4E1-5FF7564CA7EC}"/>
              </a:ext>
            </a:extLst>
          </p:cNvPr>
          <p:cNvSpPr txBox="1"/>
          <p:nvPr/>
        </p:nvSpPr>
        <p:spPr>
          <a:xfrm>
            <a:off x="1776764" y="3375809"/>
            <a:ext cx="57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T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CA6E67-8163-4ACA-9681-12B8EDB9EE58}"/>
              </a:ext>
            </a:extLst>
          </p:cNvPr>
          <p:cNvSpPr txBox="1"/>
          <p:nvPr/>
        </p:nvSpPr>
        <p:spPr>
          <a:xfrm>
            <a:off x="214325" y="1244407"/>
            <a:ext cx="57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B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963FDE9-B928-4F2F-800B-A38E6D0CC05E}"/>
              </a:ext>
            </a:extLst>
          </p:cNvPr>
          <p:cNvSpPr txBox="1"/>
          <p:nvPr/>
        </p:nvSpPr>
        <p:spPr>
          <a:xfrm>
            <a:off x="631771" y="2663094"/>
            <a:ext cx="5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SC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2AF7404-53CA-44A5-9807-BBBCABAD48D6}"/>
              </a:ext>
            </a:extLst>
          </p:cNvPr>
          <p:cNvSpPr txBox="1"/>
          <p:nvPr/>
        </p:nvSpPr>
        <p:spPr>
          <a:xfrm>
            <a:off x="965067" y="1706072"/>
            <a:ext cx="117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normal state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A2B7F0-16C9-45E1-9F9E-5AB5E6155A87}"/>
              </a:ext>
            </a:extLst>
          </p:cNvPr>
          <p:cNvSpPr txBox="1"/>
          <p:nvPr/>
        </p:nvSpPr>
        <p:spPr>
          <a:xfrm>
            <a:off x="-20803" y="4091504"/>
            <a:ext cx="2503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superconducting transition-induced nonlinearity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↓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around phase boundary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2E297D-7FAD-403C-8A93-53B94F99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Fixed-point measurement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(T</a:t>
            </a:r>
            <a:r>
              <a:rPr lang="en-US" altLang="zh-TW" baseline="-25000" dirty="0"/>
              <a:t>c</a:t>
            </a:r>
            <a:r>
              <a:rPr lang="en-US" altLang="zh-TW" dirty="0"/>
              <a:t> around 18.3 K)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410B5E3-B214-4DAF-89BA-BB9547087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3CF660-F3B0-4AFE-BFAA-9092D37E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5C0CBC-6A06-4A8B-AEED-C9824E38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46628459-C375-4565-BF5F-B4D8C7E08BED}"/>
              </a:ext>
            </a:extLst>
          </p:cNvPr>
          <p:cNvSpPr/>
          <p:nvPr/>
        </p:nvSpPr>
        <p:spPr>
          <a:xfrm>
            <a:off x="4976191" y="2259496"/>
            <a:ext cx="2451652" cy="2862469"/>
          </a:xfrm>
          <a:custGeom>
            <a:avLst/>
            <a:gdLst>
              <a:gd name="connsiteX0" fmla="*/ 0 w 2451652"/>
              <a:gd name="connsiteY0" fmla="*/ 0 h 2862469"/>
              <a:gd name="connsiteX1" fmla="*/ 92766 w 2451652"/>
              <a:gd name="connsiteY1" fmla="*/ 13252 h 2862469"/>
              <a:gd name="connsiteX2" fmla="*/ 145774 w 2451652"/>
              <a:gd name="connsiteY2" fmla="*/ 39756 h 2862469"/>
              <a:gd name="connsiteX3" fmla="*/ 185531 w 2451652"/>
              <a:gd name="connsiteY3" fmla="*/ 53008 h 2862469"/>
              <a:gd name="connsiteX4" fmla="*/ 251792 w 2451652"/>
              <a:gd name="connsiteY4" fmla="*/ 106017 h 2862469"/>
              <a:gd name="connsiteX5" fmla="*/ 331305 w 2451652"/>
              <a:gd name="connsiteY5" fmla="*/ 159026 h 2862469"/>
              <a:gd name="connsiteX6" fmla="*/ 371061 w 2451652"/>
              <a:gd name="connsiteY6" fmla="*/ 185530 h 2862469"/>
              <a:gd name="connsiteX7" fmla="*/ 437322 w 2451652"/>
              <a:gd name="connsiteY7" fmla="*/ 251791 h 2862469"/>
              <a:gd name="connsiteX8" fmla="*/ 477079 w 2451652"/>
              <a:gd name="connsiteY8" fmla="*/ 278295 h 2862469"/>
              <a:gd name="connsiteX9" fmla="*/ 490331 w 2451652"/>
              <a:gd name="connsiteY9" fmla="*/ 318052 h 2862469"/>
              <a:gd name="connsiteX10" fmla="*/ 569844 w 2451652"/>
              <a:gd name="connsiteY10" fmla="*/ 371061 h 2862469"/>
              <a:gd name="connsiteX11" fmla="*/ 649357 w 2451652"/>
              <a:gd name="connsiteY11" fmla="*/ 437321 h 2862469"/>
              <a:gd name="connsiteX12" fmla="*/ 742122 w 2451652"/>
              <a:gd name="connsiteY12" fmla="*/ 463826 h 2862469"/>
              <a:gd name="connsiteX13" fmla="*/ 821635 w 2451652"/>
              <a:gd name="connsiteY13" fmla="*/ 516834 h 2862469"/>
              <a:gd name="connsiteX14" fmla="*/ 901148 w 2451652"/>
              <a:gd name="connsiteY14" fmla="*/ 556591 h 2862469"/>
              <a:gd name="connsiteX15" fmla="*/ 1033670 w 2451652"/>
              <a:gd name="connsiteY15" fmla="*/ 649356 h 2862469"/>
              <a:gd name="connsiteX16" fmla="*/ 1086679 w 2451652"/>
              <a:gd name="connsiteY16" fmla="*/ 675861 h 2862469"/>
              <a:gd name="connsiteX17" fmla="*/ 1166192 w 2451652"/>
              <a:gd name="connsiteY17" fmla="*/ 755374 h 2862469"/>
              <a:gd name="connsiteX18" fmla="*/ 1205948 w 2451652"/>
              <a:gd name="connsiteY18" fmla="*/ 795130 h 2862469"/>
              <a:gd name="connsiteX19" fmla="*/ 1245705 w 2451652"/>
              <a:gd name="connsiteY19" fmla="*/ 834887 h 2862469"/>
              <a:gd name="connsiteX20" fmla="*/ 1285461 w 2451652"/>
              <a:gd name="connsiteY20" fmla="*/ 874643 h 2862469"/>
              <a:gd name="connsiteX21" fmla="*/ 1298713 w 2451652"/>
              <a:gd name="connsiteY21" fmla="*/ 914400 h 2862469"/>
              <a:gd name="connsiteX22" fmla="*/ 1364974 w 2451652"/>
              <a:gd name="connsiteY22" fmla="*/ 967408 h 2862469"/>
              <a:gd name="connsiteX23" fmla="*/ 1391479 w 2451652"/>
              <a:gd name="connsiteY23" fmla="*/ 993913 h 2862469"/>
              <a:gd name="connsiteX24" fmla="*/ 1417983 w 2451652"/>
              <a:gd name="connsiteY24" fmla="*/ 1033669 h 2862469"/>
              <a:gd name="connsiteX25" fmla="*/ 1444487 w 2451652"/>
              <a:gd name="connsiteY25" fmla="*/ 1060174 h 2862469"/>
              <a:gd name="connsiteX26" fmla="*/ 1470992 w 2451652"/>
              <a:gd name="connsiteY26" fmla="*/ 1099930 h 2862469"/>
              <a:gd name="connsiteX27" fmla="*/ 1510748 w 2451652"/>
              <a:gd name="connsiteY27" fmla="*/ 1139687 h 2862469"/>
              <a:gd name="connsiteX28" fmla="*/ 1590261 w 2451652"/>
              <a:gd name="connsiteY28" fmla="*/ 1272208 h 2862469"/>
              <a:gd name="connsiteX29" fmla="*/ 1616766 w 2451652"/>
              <a:gd name="connsiteY29" fmla="*/ 1351721 h 2862469"/>
              <a:gd name="connsiteX30" fmla="*/ 1683026 w 2451652"/>
              <a:gd name="connsiteY30" fmla="*/ 1431234 h 2862469"/>
              <a:gd name="connsiteX31" fmla="*/ 1696279 w 2451652"/>
              <a:gd name="connsiteY31" fmla="*/ 1470991 h 2862469"/>
              <a:gd name="connsiteX32" fmla="*/ 1775792 w 2451652"/>
              <a:gd name="connsiteY32" fmla="*/ 1577008 h 2862469"/>
              <a:gd name="connsiteX33" fmla="*/ 1789044 w 2451652"/>
              <a:gd name="connsiteY33" fmla="*/ 1616765 h 2862469"/>
              <a:gd name="connsiteX34" fmla="*/ 1842052 w 2451652"/>
              <a:gd name="connsiteY34" fmla="*/ 1696278 h 2862469"/>
              <a:gd name="connsiteX35" fmla="*/ 1855305 w 2451652"/>
              <a:gd name="connsiteY35" fmla="*/ 1749287 h 2862469"/>
              <a:gd name="connsiteX36" fmla="*/ 1921566 w 2451652"/>
              <a:gd name="connsiteY36" fmla="*/ 1828800 h 2862469"/>
              <a:gd name="connsiteX37" fmla="*/ 1934818 w 2451652"/>
              <a:gd name="connsiteY37" fmla="*/ 1868556 h 2862469"/>
              <a:gd name="connsiteX38" fmla="*/ 1961322 w 2451652"/>
              <a:gd name="connsiteY38" fmla="*/ 1895061 h 2862469"/>
              <a:gd name="connsiteX39" fmla="*/ 1987826 w 2451652"/>
              <a:gd name="connsiteY39" fmla="*/ 1974574 h 2862469"/>
              <a:gd name="connsiteX40" fmla="*/ 2054087 w 2451652"/>
              <a:gd name="connsiteY40" fmla="*/ 2040834 h 2862469"/>
              <a:gd name="connsiteX41" fmla="*/ 2080592 w 2451652"/>
              <a:gd name="connsiteY41" fmla="*/ 2067339 h 2862469"/>
              <a:gd name="connsiteX42" fmla="*/ 2120348 w 2451652"/>
              <a:gd name="connsiteY42" fmla="*/ 2120347 h 2862469"/>
              <a:gd name="connsiteX43" fmla="*/ 2173357 w 2451652"/>
              <a:gd name="connsiteY43" fmla="*/ 2213113 h 2862469"/>
              <a:gd name="connsiteX44" fmla="*/ 2226366 w 2451652"/>
              <a:gd name="connsiteY44" fmla="*/ 2292626 h 2862469"/>
              <a:gd name="connsiteX45" fmla="*/ 2252870 w 2451652"/>
              <a:gd name="connsiteY45" fmla="*/ 2332382 h 2862469"/>
              <a:gd name="connsiteX46" fmla="*/ 2279374 w 2451652"/>
              <a:gd name="connsiteY46" fmla="*/ 2358887 h 2862469"/>
              <a:gd name="connsiteX47" fmla="*/ 2305879 w 2451652"/>
              <a:gd name="connsiteY47" fmla="*/ 2451652 h 2862469"/>
              <a:gd name="connsiteX48" fmla="*/ 2319131 w 2451652"/>
              <a:gd name="connsiteY48" fmla="*/ 2491408 h 2862469"/>
              <a:gd name="connsiteX49" fmla="*/ 2332383 w 2451652"/>
              <a:gd name="connsiteY49" fmla="*/ 2544417 h 2862469"/>
              <a:gd name="connsiteX50" fmla="*/ 2358887 w 2451652"/>
              <a:gd name="connsiteY50" fmla="*/ 2597426 h 2862469"/>
              <a:gd name="connsiteX51" fmla="*/ 2398644 w 2451652"/>
              <a:gd name="connsiteY51" fmla="*/ 2676939 h 2862469"/>
              <a:gd name="connsiteX52" fmla="*/ 2425148 w 2451652"/>
              <a:gd name="connsiteY52" fmla="*/ 2769704 h 2862469"/>
              <a:gd name="connsiteX53" fmla="*/ 2438400 w 2451652"/>
              <a:gd name="connsiteY53" fmla="*/ 2809461 h 2862469"/>
              <a:gd name="connsiteX54" fmla="*/ 2451652 w 2451652"/>
              <a:gd name="connsiteY54" fmla="*/ 2862469 h 28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51652" h="2862469">
                <a:moveTo>
                  <a:pt x="0" y="0"/>
                </a:moveTo>
                <a:cubicBezTo>
                  <a:pt x="30922" y="4417"/>
                  <a:pt x="62631" y="5033"/>
                  <a:pt x="92766" y="13252"/>
                </a:cubicBezTo>
                <a:cubicBezTo>
                  <a:pt x="111825" y="18450"/>
                  <a:pt x="127616" y="31974"/>
                  <a:pt x="145774" y="39756"/>
                </a:cubicBezTo>
                <a:cubicBezTo>
                  <a:pt x="158614" y="45259"/>
                  <a:pt x="172279" y="48591"/>
                  <a:pt x="185531" y="53008"/>
                </a:cubicBezTo>
                <a:cubicBezTo>
                  <a:pt x="262636" y="130116"/>
                  <a:pt x="151491" y="22433"/>
                  <a:pt x="251792" y="106017"/>
                </a:cubicBezTo>
                <a:cubicBezTo>
                  <a:pt x="317972" y="161167"/>
                  <a:pt x="261435" y="135737"/>
                  <a:pt x="331305" y="159026"/>
                </a:cubicBezTo>
                <a:cubicBezTo>
                  <a:pt x="344557" y="167861"/>
                  <a:pt x="359075" y="175042"/>
                  <a:pt x="371061" y="185530"/>
                </a:cubicBezTo>
                <a:cubicBezTo>
                  <a:pt x="394568" y="206099"/>
                  <a:pt x="411332" y="234465"/>
                  <a:pt x="437322" y="251791"/>
                </a:cubicBezTo>
                <a:lnTo>
                  <a:pt x="477079" y="278295"/>
                </a:lnTo>
                <a:cubicBezTo>
                  <a:pt x="481496" y="291547"/>
                  <a:pt x="482582" y="306429"/>
                  <a:pt x="490331" y="318052"/>
                </a:cubicBezTo>
                <a:cubicBezTo>
                  <a:pt x="518692" y="360595"/>
                  <a:pt x="528164" y="357167"/>
                  <a:pt x="569844" y="371061"/>
                </a:cubicBezTo>
                <a:cubicBezTo>
                  <a:pt x="599155" y="400372"/>
                  <a:pt x="612454" y="418869"/>
                  <a:pt x="649357" y="437321"/>
                </a:cubicBezTo>
                <a:cubicBezTo>
                  <a:pt x="668375" y="446830"/>
                  <a:pt x="725130" y="459578"/>
                  <a:pt x="742122" y="463826"/>
                </a:cubicBezTo>
                <a:cubicBezTo>
                  <a:pt x="768626" y="481495"/>
                  <a:pt x="791416" y="506760"/>
                  <a:pt x="821635" y="516834"/>
                </a:cubicBezTo>
                <a:cubicBezTo>
                  <a:pt x="870869" y="533246"/>
                  <a:pt x="856191" y="524479"/>
                  <a:pt x="901148" y="556591"/>
                </a:cubicBezTo>
                <a:cubicBezTo>
                  <a:pt x="939927" y="584290"/>
                  <a:pt x="993055" y="629048"/>
                  <a:pt x="1033670" y="649356"/>
                </a:cubicBezTo>
                <a:cubicBezTo>
                  <a:pt x="1051340" y="658191"/>
                  <a:pt x="1071253" y="663520"/>
                  <a:pt x="1086679" y="675861"/>
                </a:cubicBezTo>
                <a:cubicBezTo>
                  <a:pt x="1115948" y="699276"/>
                  <a:pt x="1139688" y="728870"/>
                  <a:pt x="1166192" y="755374"/>
                </a:cubicBezTo>
                <a:lnTo>
                  <a:pt x="1205948" y="795130"/>
                </a:lnTo>
                <a:lnTo>
                  <a:pt x="1245705" y="834887"/>
                </a:lnTo>
                <a:lnTo>
                  <a:pt x="1285461" y="874643"/>
                </a:lnTo>
                <a:cubicBezTo>
                  <a:pt x="1289878" y="887895"/>
                  <a:pt x="1291526" y="902422"/>
                  <a:pt x="1298713" y="914400"/>
                </a:cubicBezTo>
                <a:cubicBezTo>
                  <a:pt x="1313480" y="939011"/>
                  <a:pt x="1344141" y="950742"/>
                  <a:pt x="1364974" y="967408"/>
                </a:cubicBezTo>
                <a:cubicBezTo>
                  <a:pt x="1374731" y="975213"/>
                  <a:pt x="1383674" y="984156"/>
                  <a:pt x="1391479" y="993913"/>
                </a:cubicBezTo>
                <a:cubicBezTo>
                  <a:pt x="1401428" y="1006350"/>
                  <a:pt x="1408034" y="1021232"/>
                  <a:pt x="1417983" y="1033669"/>
                </a:cubicBezTo>
                <a:cubicBezTo>
                  <a:pt x="1425788" y="1043425"/>
                  <a:pt x="1436682" y="1050418"/>
                  <a:pt x="1444487" y="1060174"/>
                </a:cubicBezTo>
                <a:cubicBezTo>
                  <a:pt x="1454437" y="1072611"/>
                  <a:pt x="1460796" y="1087694"/>
                  <a:pt x="1470992" y="1099930"/>
                </a:cubicBezTo>
                <a:cubicBezTo>
                  <a:pt x="1482990" y="1114328"/>
                  <a:pt x="1499242" y="1124893"/>
                  <a:pt x="1510748" y="1139687"/>
                </a:cubicBezTo>
                <a:cubicBezTo>
                  <a:pt x="1536372" y="1172632"/>
                  <a:pt x="1573290" y="1229782"/>
                  <a:pt x="1590261" y="1272208"/>
                </a:cubicBezTo>
                <a:cubicBezTo>
                  <a:pt x="1600637" y="1298148"/>
                  <a:pt x="1601269" y="1328475"/>
                  <a:pt x="1616766" y="1351721"/>
                </a:cubicBezTo>
                <a:cubicBezTo>
                  <a:pt x="1653666" y="1407072"/>
                  <a:pt x="1632008" y="1380216"/>
                  <a:pt x="1683026" y="1431234"/>
                </a:cubicBezTo>
                <a:cubicBezTo>
                  <a:pt x="1687444" y="1444486"/>
                  <a:pt x="1689495" y="1458780"/>
                  <a:pt x="1696279" y="1470991"/>
                </a:cubicBezTo>
                <a:cubicBezTo>
                  <a:pt x="1733743" y="1538426"/>
                  <a:pt x="1735578" y="1536795"/>
                  <a:pt x="1775792" y="1577008"/>
                </a:cubicBezTo>
                <a:cubicBezTo>
                  <a:pt x="1780209" y="1590260"/>
                  <a:pt x="1782260" y="1604554"/>
                  <a:pt x="1789044" y="1616765"/>
                </a:cubicBezTo>
                <a:cubicBezTo>
                  <a:pt x="1804514" y="1644611"/>
                  <a:pt x="1842052" y="1696278"/>
                  <a:pt x="1842052" y="1696278"/>
                </a:cubicBezTo>
                <a:cubicBezTo>
                  <a:pt x="1846470" y="1713948"/>
                  <a:pt x="1848130" y="1732546"/>
                  <a:pt x="1855305" y="1749287"/>
                </a:cubicBezTo>
                <a:cubicBezTo>
                  <a:pt x="1869143" y="1781575"/>
                  <a:pt x="1897685" y="1804919"/>
                  <a:pt x="1921566" y="1828800"/>
                </a:cubicBezTo>
                <a:cubicBezTo>
                  <a:pt x="1925983" y="1842052"/>
                  <a:pt x="1927631" y="1856578"/>
                  <a:pt x="1934818" y="1868556"/>
                </a:cubicBezTo>
                <a:cubicBezTo>
                  <a:pt x="1941246" y="1879270"/>
                  <a:pt x="1955734" y="1883886"/>
                  <a:pt x="1961322" y="1895061"/>
                </a:cubicBezTo>
                <a:cubicBezTo>
                  <a:pt x="1973816" y="1920050"/>
                  <a:pt x="1968071" y="1954819"/>
                  <a:pt x="1987826" y="1974574"/>
                </a:cubicBezTo>
                <a:lnTo>
                  <a:pt x="2054087" y="2040834"/>
                </a:lnTo>
                <a:cubicBezTo>
                  <a:pt x="2062922" y="2049669"/>
                  <a:pt x="2073095" y="2057343"/>
                  <a:pt x="2080592" y="2067339"/>
                </a:cubicBezTo>
                <a:lnTo>
                  <a:pt x="2120348" y="2120347"/>
                </a:lnTo>
                <a:cubicBezTo>
                  <a:pt x="2142429" y="2186593"/>
                  <a:pt x="2122301" y="2140177"/>
                  <a:pt x="2173357" y="2213113"/>
                </a:cubicBezTo>
                <a:cubicBezTo>
                  <a:pt x="2191624" y="2239209"/>
                  <a:pt x="2208696" y="2266122"/>
                  <a:pt x="2226366" y="2292626"/>
                </a:cubicBezTo>
                <a:cubicBezTo>
                  <a:pt x="2235201" y="2305878"/>
                  <a:pt x="2241608" y="2321120"/>
                  <a:pt x="2252870" y="2332382"/>
                </a:cubicBezTo>
                <a:lnTo>
                  <a:pt x="2279374" y="2358887"/>
                </a:lnTo>
                <a:cubicBezTo>
                  <a:pt x="2311148" y="2454208"/>
                  <a:pt x="2272598" y="2335172"/>
                  <a:pt x="2305879" y="2451652"/>
                </a:cubicBezTo>
                <a:cubicBezTo>
                  <a:pt x="2309717" y="2465083"/>
                  <a:pt x="2315294" y="2477977"/>
                  <a:pt x="2319131" y="2491408"/>
                </a:cubicBezTo>
                <a:cubicBezTo>
                  <a:pt x="2324135" y="2508921"/>
                  <a:pt x="2325988" y="2527363"/>
                  <a:pt x="2332383" y="2544417"/>
                </a:cubicBezTo>
                <a:cubicBezTo>
                  <a:pt x="2339319" y="2562914"/>
                  <a:pt x="2351105" y="2579268"/>
                  <a:pt x="2358887" y="2597426"/>
                </a:cubicBezTo>
                <a:cubicBezTo>
                  <a:pt x="2391805" y="2674236"/>
                  <a:pt x="2347710" y="2600538"/>
                  <a:pt x="2398644" y="2676939"/>
                </a:cubicBezTo>
                <a:cubicBezTo>
                  <a:pt x="2430416" y="2772254"/>
                  <a:pt x="2391871" y="2653231"/>
                  <a:pt x="2425148" y="2769704"/>
                </a:cubicBezTo>
                <a:cubicBezTo>
                  <a:pt x="2428986" y="2783136"/>
                  <a:pt x="2434562" y="2796029"/>
                  <a:pt x="2438400" y="2809461"/>
                </a:cubicBezTo>
                <a:cubicBezTo>
                  <a:pt x="2443403" y="2826973"/>
                  <a:pt x="2451652" y="2862469"/>
                  <a:pt x="2451652" y="2862469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B361F103-A009-4527-A93C-6790F5F4BB64}"/>
              </a:ext>
            </a:extLst>
          </p:cNvPr>
          <p:cNvSpPr/>
          <p:nvPr/>
        </p:nvSpPr>
        <p:spPr>
          <a:xfrm>
            <a:off x="2616591" y="2405575"/>
            <a:ext cx="2715064" cy="2518117"/>
          </a:xfrm>
          <a:custGeom>
            <a:avLst/>
            <a:gdLst>
              <a:gd name="connsiteX0" fmla="*/ 0 w 2715064"/>
              <a:gd name="connsiteY0" fmla="*/ 0 h 2518117"/>
              <a:gd name="connsiteX1" fmla="*/ 112541 w 2715064"/>
              <a:gd name="connsiteY1" fmla="*/ 14068 h 2518117"/>
              <a:gd name="connsiteX2" fmla="*/ 140677 w 2715064"/>
              <a:gd name="connsiteY2" fmla="*/ 42203 h 2518117"/>
              <a:gd name="connsiteX3" fmla="*/ 239151 w 2715064"/>
              <a:gd name="connsiteY3" fmla="*/ 84407 h 2518117"/>
              <a:gd name="connsiteX4" fmla="*/ 323557 w 2715064"/>
              <a:gd name="connsiteY4" fmla="*/ 154745 h 2518117"/>
              <a:gd name="connsiteX5" fmla="*/ 379827 w 2715064"/>
              <a:gd name="connsiteY5" fmla="*/ 196948 h 2518117"/>
              <a:gd name="connsiteX6" fmla="*/ 422031 w 2715064"/>
              <a:gd name="connsiteY6" fmla="*/ 225083 h 2518117"/>
              <a:gd name="connsiteX7" fmla="*/ 492369 w 2715064"/>
              <a:gd name="connsiteY7" fmla="*/ 295422 h 2518117"/>
              <a:gd name="connsiteX8" fmla="*/ 534572 w 2715064"/>
              <a:gd name="connsiteY8" fmla="*/ 323557 h 2518117"/>
              <a:gd name="connsiteX9" fmla="*/ 562707 w 2715064"/>
              <a:gd name="connsiteY9" fmla="*/ 351693 h 2518117"/>
              <a:gd name="connsiteX10" fmla="*/ 604911 w 2715064"/>
              <a:gd name="connsiteY10" fmla="*/ 365760 h 2518117"/>
              <a:gd name="connsiteX11" fmla="*/ 689317 w 2715064"/>
              <a:gd name="connsiteY11" fmla="*/ 436099 h 2518117"/>
              <a:gd name="connsiteX12" fmla="*/ 731520 w 2715064"/>
              <a:gd name="connsiteY12" fmla="*/ 464234 h 2518117"/>
              <a:gd name="connsiteX13" fmla="*/ 787791 w 2715064"/>
              <a:gd name="connsiteY13" fmla="*/ 520505 h 2518117"/>
              <a:gd name="connsiteX14" fmla="*/ 829994 w 2715064"/>
              <a:gd name="connsiteY14" fmla="*/ 548640 h 2518117"/>
              <a:gd name="connsiteX15" fmla="*/ 886264 w 2715064"/>
              <a:gd name="connsiteY15" fmla="*/ 618979 h 2518117"/>
              <a:gd name="connsiteX16" fmla="*/ 914400 w 2715064"/>
              <a:gd name="connsiteY16" fmla="*/ 647114 h 2518117"/>
              <a:gd name="connsiteX17" fmla="*/ 956603 w 2715064"/>
              <a:gd name="connsiteY17" fmla="*/ 717453 h 2518117"/>
              <a:gd name="connsiteX18" fmla="*/ 1026941 w 2715064"/>
              <a:gd name="connsiteY18" fmla="*/ 844062 h 2518117"/>
              <a:gd name="connsiteX19" fmla="*/ 1097280 w 2715064"/>
              <a:gd name="connsiteY19" fmla="*/ 914400 h 2518117"/>
              <a:gd name="connsiteX20" fmla="*/ 1111347 w 2715064"/>
              <a:gd name="connsiteY20" fmla="*/ 956603 h 2518117"/>
              <a:gd name="connsiteX21" fmla="*/ 1181686 w 2715064"/>
              <a:gd name="connsiteY21" fmla="*/ 1012874 h 2518117"/>
              <a:gd name="connsiteX22" fmla="*/ 1209821 w 2715064"/>
              <a:gd name="connsiteY22" fmla="*/ 1069145 h 2518117"/>
              <a:gd name="connsiteX23" fmla="*/ 1266092 w 2715064"/>
              <a:gd name="connsiteY23" fmla="*/ 1097280 h 2518117"/>
              <a:gd name="connsiteX24" fmla="*/ 1350498 w 2715064"/>
              <a:gd name="connsiteY24" fmla="*/ 1153551 h 2518117"/>
              <a:gd name="connsiteX25" fmla="*/ 1378634 w 2715064"/>
              <a:gd name="connsiteY25" fmla="*/ 1181687 h 2518117"/>
              <a:gd name="connsiteX26" fmla="*/ 1463040 w 2715064"/>
              <a:gd name="connsiteY26" fmla="*/ 1237957 h 2518117"/>
              <a:gd name="connsiteX27" fmla="*/ 1575581 w 2715064"/>
              <a:gd name="connsiteY27" fmla="*/ 1322363 h 2518117"/>
              <a:gd name="connsiteX28" fmla="*/ 1603717 w 2715064"/>
              <a:gd name="connsiteY28" fmla="*/ 1350499 h 2518117"/>
              <a:gd name="connsiteX29" fmla="*/ 1688123 w 2715064"/>
              <a:gd name="connsiteY29" fmla="*/ 1406770 h 2518117"/>
              <a:gd name="connsiteX30" fmla="*/ 1730326 w 2715064"/>
              <a:gd name="connsiteY30" fmla="*/ 1448973 h 2518117"/>
              <a:gd name="connsiteX31" fmla="*/ 1772529 w 2715064"/>
              <a:gd name="connsiteY31" fmla="*/ 1477108 h 2518117"/>
              <a:gd name="connsiteX32" fmla="*/ 1842867 w 2715064"/>
              <a:gd name="connsiteY32" fmla="*/ 1547447 h 2518117"/>
              <a:gd name="connsiteX33" fmla="*/ 1871003 w 2715064"/>
              <a:gd name="connsiteY33" fmla="*/ 1575582 h 2518117"/>
              <a:gd name="connsiteX34" fmla="*/ 1899138 w 2715064"/>
              <a:gd name="connsiteY34" fmla="*/ 1617785 h 2518117"/>
              <a:gd name="connsiteX35" fmla="*/ 1941341 w 2715064"/>
              <a:gd name="connsiteY35" fmla="*/ 1631853 h 2518117"/>
              <a:gd name="connsiteX36" fmla="*/ 2025747 w 2715064"/>
              <a:gd name="connsiteY36" fmla="*/ 1702191 h 2518117"/>
              <a:gd name="connsiteX37" fmla="*/ 2053883 w 2715064"/>
              <a:gd name="connsiteY37" fmla="*/ 1744394 h 2518117"/>
              <a:gd name="connsiteX38" fmla="*/ 2138289 w 2715064"/>
              <a:gd name="connsiteY38" fmla="*/ 1800665 h 2518117"/>
              <a:gd name="connsiteX39" fmla="*/ 2222695 w 2715064"/>
              <a:gd name="connsiteY39" fmla="*/ 1871003 h 2518117"/>
              <a:gd name="connsiteX40" fmla="*/ 2293034 w 2715064"/>
              <a:gd name="connsiteY40" fmla="*/ 1941342 h 2518117"/>
              <a:gd name="connsiteX41" fmla="*/ 2377440 w 2715064"/>
              <a:gd name="connsiteY41" fmla="*/ 1997613 h 2518117"/>
              <a:gd name="connsiteX42" fmla="*/ 2405575 w 2715064"/>
              <a:gd name="connsiteY42" fmla="*/ 2039816 h 2518117"/>
              <a:gd name="connsiteX43" fmla="*/ 2433711 w 2715064"/>
              <a:gd name="connsiteY43" fmla="*/ 2067951 h 2518117"/>
              <a:gd name="connsiteX44" fmla="*/ 2461846 w 2715064"/>
              <a:gd name="connsiteY44" fmla="*/ 2110154 h 2518117"/>
              <a:gd name="connsiteX45" fmla="*/ 2518117 w 2715064"/>
              <a:gd name="connsiteY45" fmla="*/ 2166425 h 2518117"/>
              <a:gd name="connsiteX46" fmla="*/ 2546252 w 2715064"/>
              <a:gd name="connsiteY46" fmla="*/ 2222696 h 2518117"/>
              <a:gd name="connsiteX47" fmla="*/ 2560320 w 2715064"/>
              <a:gd name="connsiteY47" fmla="*/ 2264899 h 2518117"/>
              <a:gd name="connsiteX48" fmla="*/ 2616591 w 2715064"/>
              <a:gd name="connsiteY48" fmla="*/ 2349305 h 2518117"/>
              <a:gd name="connsiteX49" fmla="*/ 2686929 w 2715064"/>
              <a:gd name="connsiteY49" fmla="*/ 2447779 h 2518117"/>
              <a:gd name="connsiteX50" fmla="*/ 2715064 w 2715064"/>
              <a:gd name="connsiteY50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15064" h="2518117">
                <a:moveTo>
                  <a:pt x="0" y="0"/>
                </a:moveTo>
                <a:cubicBezTo>
                  <a:pt x="37514" y="4689"/>
                  <a:pt x="76330" y="3205"/>
                  <a:pt x="112541" y="14068"/>
                </a:cubicBezTo>
                <a:cubicBezTo>
                  <a:pt x="125245" y="17879"/>
                  <a:pt x="129641" y="34846"/>
                  <a:pt x="140677" y="42203"/>
                </a:cubicBezTo>
                <a:cubicBezTo>
                  <a:pt x="228497" y="100750"/>
                  <a:pt x="164122" y="46893"/>
                  <a:pt x="239151" y="84407"/>
                </a:cubicBezTo>
                <a:cubicBezTo>
                  <a:pt x="288898" y="109280"/>
                  <a:pt x="280000" y="117411"/>
                  <a:pt x="323557" y="154745"/>
                </a:cubicBezTo>
                <a:cubicBezTo>
                  <a:pt x="341358" y="170003"/>
                  <a:pt x="360748" y="183320"/>
                  <a:pt x="379827" y="196948"/>
                </a:cubicBezTo>
                <a:cubicBezTo>
                  <a:pt x="393585" y="206775"/>
                  <a:pt x="409307" y="213949"/>
                  <a:pt x="422031" y="225083"/>
                </a:cubicBezTo>
                <a:cubicBezTo>
                  <a:pt x="446985" y="246918"/>
                  <a:pt x="464780" y="277029"/>
                  <a:pt x="492369" y="295422"/>
                </a:cubicBezTo>
                <a:cubicBezTo>
                  <a:pt x="506437" y="304800"/>
                  <a:pt x="521370" y="312995"/>
                  <a:pt x="534572" y="323557"/>
                </a:cubicBezTo>
                <a:cubicBezTo>
                  <a:pt x="544929" y="331843"/>
                  <a:pt x="551334" y="344869"/>
                  <a:pt x="562707" y="351693"/>
                </a:cubicBezTo>
                <a:cubicBezTo>
                  <a:pt x="575423" y="359322"/>
                  <a:pt x="590843" y="361071"/>
                  <a:pt x="604911" y="365760"/>
                </a:cubicBezTo>
                <a:cubicBezTo>
                  <a:pt x="644896" y="405746"/>
                  <a:pt x="630795" y="394298"/>
                  <a:pt x="689317" y="436099"/>
                </a:cubicBezTo>
                <a:cubicBezTo>
                  <a:pt x="703075" y="445926"/>
                  <a:pt x="718683" y="453231"/>
                  <a:pt x="731520" y="464234"/>
                </a:cubicBezTo>
                <a:cubicBezTo>
                  <a:pt x="751660" y="481497"/>
                  <a:pt x="765720" y="505791"/>
                  <a:pt x="787791" y="520505"/>
                </a:cubicBezTo>
                <a:cubicBezTo>
                  <a:pt x="801859" y="529883"/>
                  <a:pt x="816792" y="538078"/>
                  <a:pt x="829994" y="548640"/>
                </a:cubicBezTo>
                <a:cubicBezTo>
                  <a:pt x="867734" y="578832"/>
                  <a:pt x="853768" y="578359"/>
                  <a:pt x="886264" y="618979"/>
                </a:cubicBezTo>
                <a:cubicBezTo>
                  <a:pt x="894550" y="629336"/>
                  <a:pt x="905021" y="637736"/>
                  <a:pt x="914400" y="647114"/>
                </a:cubicBezTo>
                <a:cubicBezTo>
                  <a:pt x="954247" y="766661"/>
                  <a:pt x="898674" y="620906"/>
                  <a:pt x="956603" y="717453"/>
                </a:cubicBezTo>
                <a:cubicBezTo>
                  <a:pt x="1009672" y="805899"/>
                  <a:pt x="897895" y="715018"/>
                  <a:pt x="1026941" y="844062"/>
                </a:cubicBezTo>
                <a:lnTo>
                  <a:pt x="1097280" y="914400"/>
                </a:lnTo>
                <a:cubicBezTo>
                  <a:pt x="1101969" y="928468"/>
                  <a:pt x="1103718" y="943888"/>
                  <a:pt x="1111347" y="956603"/>
                </a:cubicBezTo>
                <a:cubicBezTo>
                  <a:pt x="1124711" y="978876"/>
                  <a:pt x="1162517" y="1000095"/>
                  <a:pt x="1181686" y="1012874"/>
                </a:cubicBezTo>
                <a:cubicBezTo>
                  <a:pt x="1191064" y="1031631"/>
                  <a:pt x="1194992" y="1054316"/>
                  <a:pt x="1209821" y="1069145"/>
                </a:cubicBezTo>
                <a:cubicBezTo>
                  <a:pt x="1224650" y="1083974"/>
                  <a:pt x="1248110" y="1086491"/>
                  <a:pt x="1266092" y="1097280"/>
                </a:cubicBezTo>
                <a:cubicBezTo>
                  <a:pt x="1295088" y="1114677"/>
                  <a:pt x="1326588" y="1129641"/>
                  <a:pt x="1350498" y="1153551"/>
                </a:cubicBezTo>
                <a:cubicBezTo>
                  <a:pt x="1359877" y="1162930"/>
                  <a:pt x="1368023" y="1173729"/>
                  <a:pt x="1378634" y="1181687"/>
                </a:cubicBezTo>
                <a:cubicBezTo>
                  <a:pt x="1405686" y="1201976"/>
                  <a:pt x="1439130" y="1214046"/>
                  <a:pt x="1463040" y="1237957"/>
                </a:cubicBezTo>
                <a:cubicBezTo>
                  <a:pt x="1543863" y="1318781"/>
                  <a:pt x="1501922" y="1297811"/>
                  <a:pt x="1575581" y="1322363"/>
                </a:cubicBezTo>
                <a:cubicBezTo>
                  <a:pt x="1584960" y="1331742"/>
                  <a:pt x="1593106" y="1342541"/>
                  <a:pt x="1603717" y="1350499"/>
                </a:cubicBezTo>
                <a:cubicBezTo>
                  <a:pt x="1630769" y="1370788"/>
                  <a:pt x="1664213" y="1382860"/>
                  <a:pt x="1688123" y="1406770"/>
                </a:cubicBezTo>
                <a:cubicBezTo>
                  <a:pt x="1702191" y="1420838"/>
                  <a:pt x="1715042" y="1436237"/>
                  <a:pt x="1730326" y="1448973"/>
                </a:cubicBezTo>
                <a:cubicBezTo>
                  <a:pt x="1743314" y="1459797"/>
                  <a:pt x="1759805" y="1465975"/>
                  <a:pt x="1772529" y="1477108"/>
                </a:cubicBezTo>
                <a:cubicBezTo>
                  <a:pt x="1797483" y="1498943"/>
                  <a:pt x="1819421" y="1524001"/>
                  <a:pt x="1842867" y="1547447"/>
                </a:cubicBezTo>
                <a:cubicBezTo>
                  <a:pt x="1852246" y="1556826"/>
                  <a:pt x="1863646" y="1564546"/>
                  <a:pt x="1871003" y="1575582"/>
                </a:cubicBezTo>
                <a:cubicBezTo>
                  <a:pt x="1880381" y="1589650"/>
                  <a:pt x="1885936" y="1607223"/>
                  <a:pt x="1899138" y="1617785"/>
                </a:cubicBezTo>
                <a:cubicBezTo>
                  <a:pt x="1910717" y="1627048"/>
                  <a:pt x="1927273" y="1627164"/>
                  <a:pt x="1941341" y="1631853"/>
                </a:cubicBezTo>
                <a:cubicBezTo>
                  <a:pt x="2009890" y="1734675"/>
                  <a:pt x="1918657" y="1612950"/>
                  <a:pt x="2025747" y="1702191"/>
                </a:cubicBezTo>
                <a:cubicBezTo>
                  <a:pt x="2038736" y="1713015"/>
                  <a:pt x="2041159" y="1733260"/>
                  <a:pt x="2053883" y="1744394"/>
                </a:cubicBezTo>
                <a:cubicBezTo>
                  <a:pt x="2079331" y="1766661"/>
                  <a:pt x="2138289" y="1800665"/>
                  <a:pt x="2138289" y="1800665"/>
                </a:cubicBezTo>
                <a:cubicBezTo>
                  <a:pt x="2200194" y="1893524"/>
                  <a:pt x="2123843" y="1794118"/>
                  <a:pt x="2222695" y="1871003"/>
                </a:cubicBezTo>
                <a:cubicBezTo>
                  <a:pt x="2248868" y="1891360"/>
                  <a:pt x="2263376" y="1926513"/>
                  <a:pt x="2293034" y="1941342"/>
                </a:cubicBezTo>
                <a:cubicBezTo>
                  <a:pt x="2338523" y="1964087"/>
                  <a:pt x="2348797" y="1961809"/>
                  <a:pt x="2377440" y="1997613"/>
                </a:cubicBezTo>
                <a:cubicBezTo>
                  <a:pt x="2388002" y="2010815"/>
                  <a:pt x="2395013" y="2026614"/>
                  <a:pt x="2405575" y="2039816"/>
                </a:cubicBezTo>
                <a:cubicBezTo>
                  <a:pt x="2413861" y="2050173"/>
                  <a:pt x="2425425" y="2057594"/>
                  <a:pt x="2433711" y="2067951"/>
                </a:cubicBezTo>
                <a:cubicBezTo>
                  <a:pt x="2444273" y="2081153"/>
                  <a:pt x="2450843" y="2097317"/>
                  <a:pt x="2461846" y="2110154"/>
                </a:cubicBezTo>
                <a:cubicBezTo>
                  <a:pt x="2479109" y="2130294"/>
                  <a:pt x="2518117" y="2166425"/>
                  <a:pt x="2518117" y="2166425"/>
                </a:cubicBezTo>
                <a:cubicBezTo>
                  <a:pt x="2527495" y="2185182"/>
                  <a:pt x="2537991" y="2203421"/>
                  <a:pt x="2546252" y="2222696"/>
                </a:cubicBezTo>
                <a:cubicBezTo>
                  <a:pt x="2552093" y="2236326"/>
                  <a:pt x="2553119" y="2251936"/>
                  <a:pt x="2560320" y="2264899"/>
                </a:cubicBezTo>
                <a:cubicBezTo>
                  <a:pt x="2576742" y="2294458"/>
                  <a:pt x="2597834" y="2321170"/>
                  <a:pt x="2616591" y="2349305"/>
                </a:cubicBezTo>
                <a:cubicBezTo>
                  <a:pt x="2657736" y="2411022"/>
                  <a:pt x="2634576" y="2377974"/>
                  <a:pt x="2686929" y="2447779"/>
                </a:cubicBezTo>
                <a:cubicBezTo>
                  <a:pt x="2702605" y="2510483"/>
                  <a:pt x="2687326" y="2490379"/>
                  <a:pt x="2715064" y="2518117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8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B5C1E-8A87-465D-9E8D-16B43F00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Temperature scan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82AD22-8A16-476A-B889-B16CD371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7C1A8EC-76D7-4874-90D3-76874A34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EB72FCA-8E82-48AF-A81F-3F39BB3C7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BCB73D5-E828-40D1-ABC6-85F7388A7D10}"/>
                  </a:ext>
                </a:extLst>
              </p:cNvPr>
              <p:cNvSpPr txBox="1"/>
              <p:nvPr/>
            </p:nvSpPr>
            <p:spPr>
              <a:xfrm>
                <a:off x="2656144" y="1768694"/>
                <a:ext cx="1968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=14.5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~14.8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BCB73D5-E828-40D1-ABC6-85F7388A7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44" y="1768694"/>
                <a:ext cx="1968296" cy="276999"/>
              </a:xfrm>
              <a:prstGeom prst="rect">
                <a:avLst/>
              </a:prstGeom>
              <a:blipFill>
                <a:blip r:embed="rId3"/>
                <a:stretch>
                  <a:fillRect l="-2477" r="-2167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DD09BD4-17AC-4A32-8AFB-158C90B11DBB}"/>
                  </a:ext>
                </a:extLst>
              </p:cNvPr>
              <p:cNvSpPr txBox="1"/>
              <p:nvPr/>
            </p:nvSpPr>
            <p:spPr>
              <a:xfrm>
                <a:off x="5520906" y="2240612"/>
                <a:ext cx="1150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=15.1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DD09BD4-17AC-4A32-8AFB-158C90B11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06" y="2240612"/>
                <a:ext cx="1150187" cy="276999"/>
              </a:xfrm>
              <a:prstGeom prst="rect">
                <a:avLst/>
              </a:prstGeom>
              <a:blipFill>
                <a:blip r:embed="rId4"/>
                <a:stretch>
                  <a:fillRect l="-4787" r="-4255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A3773F0-07BC-490D-92CB-92C284141CB9}"/>
                  </a:ext>
                </a:extLst>
              </p:cNvPr>
              <p:cNvSpPr txBox="1"/>
              <p:nvPr/>
            </p:nvSpPr>
            <p:spPr>
              <a:xfrm>
                <a:off x="8273757" y="1682219"/>
                <a:ext cx="1278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=15.62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A3773F0-07BC-490D-92CB-92C284141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57" y="1682219"/>
                <a:ext cx="1278427" cy="276999"/>
              </a:xfrm>
              <a:prstGeom prst="rect">
                <a:avLst/>
              </a:prstGeom>
              <a:blipFill>
                <a:blip r:embed="rId5"/>
                <a:stretch>
                  <a:fillRect l="-3810" r="-381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C9E7E93-0A0D-4890-9142-2AA21658B479}"/>
                  </a:ext>
                </a:extLst>
              </p:cNvPr>
              <p:cNvSpPr txBox="1"/>
              <p:nvPr/>
            </p:nvSpPr>
            <p:spPr>
              <a:xfrm>
                <a:off x="8961553" y="2869032"/>
                <a:ext cx="1150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=15.7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C9E7E93-0A0D-4890-9142-2AA21658B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53" y="2869032"/>
                <a:ext cx="1150187" cy="276999"/>
              </a:xfrm>
              <a:prstGeom prst="rect">
                <a:avLst/>
              </a:prstGeom>
              <a:blipFill>
                <a:blip r:embed="rId6"/>
                <a:stretch>
                  <a:fillRect l="-4233" r="-4233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4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43D856-660A-463E-BD0C-553064C9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Temperature scan for various input powers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8EE784-EA93-4D09-A005-EE117369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Result for Nb</a:t>
            </a:r>
            <a:r>
              <a:rPr lang="en-US" altLang="zh-TW" baseline="-25000" dirty="0"/>
              <a:t>3</a:t>
            </a:r>
            <a:r>
              <a:rPr lang="en-US" altLang="zh-TW" dirty="0"/>
              <a:t>Sn (sample from Cornell)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75BA3A-0E52-448D-A079-6EC2A401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A685-B8C3-4360-826A-34F182496D6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58822F78-634F-452E-AF54-EA978EDA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" y="1358900"/>
            <a:ext cx="10125344" cy="4818063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037E8D5-CFDC-4311-901F-313D0A8836FF}"/>
              </a:ext>
            </a:extLst>
          </p:cNvPr>
          <p:cNvSpPr txBox="1"/>
          <p:nvPr/>
        </p:nvSpPr>
        <p:spPr>
          <a:xfrm>
            <a:off x="10084904" y="1524000"/>
            <a:ext cx="1855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strong power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↓</a:t>
            </a: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</a:rPr>
              <a:t>weak power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4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745</Words>
  <Application>Microsoft Office PowerPoint</Application>
  <PresentationFormat>寬螢幕</PresentationFormat>
  <Paragraphs>180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佈景主題</vt:lpstr>
      <vt:lpstr>Investigation of Local Nonlinear Microwave Response of Nb3Sn and Nb-on-Cu in the Superconducting State</vt:lpstr>
      <vt:lpstr>Outline</vt:lpstr>
      <vt:lpstr>Superconducting Radio Frequency Cavity</vt:lpstr>
      <vt:lpstr>Near-field microwave microscope</vt:lpstr>
      <vt:lpstr>Nb3Sn film information (Sn-plating converted Nb3Sn )</vt:lpstr>
      <vt:lpstr>Fixed-point measurement for Nb3Sn (Tc around 18.3 K)</vt:lpstr>
      <vt:lpstr>Fixed-point measurement for Nb3Sn (Tc around 18.3 K)</vt:lpstr>
      <vt:lpstr>Temperature scan</vt:lpstr>
      <vt:lpstr>Temperature scan for various input powers</vt:lpstr>
      <vt:lpstr>Sources of 3rd harmonic response</vt:lpstr>
      <vt:lpstr>Nb-on-Cu film information</vt:lpstr>
      <vt:lpstr>First Nb-on-Cu sample (100 V bias sample)</vt:lpstr>
      <vt:lpstr>Temperature scan</vt:lpstr>
      <vt:lpstr>Temperature scan for various input powers</vt:lpstr>
      <vt:lpstr>Second Nb-on-Cu sample (no bias sample)</vt:lpstr>
      <vt:lpstr>Temperature scan</vt:lpstr>
      <vt:lpstr>Comparison among Nb-on-Cu samples</vt:lpstr>
      <vt:lpstr>Conclusion</vt:lpstr>
      <vt:lpstr>Acknowledgement</vt:lpstr>
      <vt:lpstr>Sample fabrication for Nb3Sn</vt:lpstr>
      <vt:lpstr>Coating parameters for Nb-on-Cu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73</cp:revision>
  <dcterms:created xsi:type="dcterms:W3CDTF">2021-03-06T20:58:39Z</dcterms:created>
  <dcterms:modified xsi:type="dcterms:W3CDTF">2021-03-17T23:52:10Z</dcterms:modified>
</cp:coreProperties>
</file>