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9" r:id="rId2"/>
    <p:sldMasterId id="2147483672" r:id="rId3"/>
  </p:sldMasterIdLst>
  <p:notesMasterIdLst>
    <p:notesMasterId r:id="rId33"/>
  </p:notesMasterIdLst>
  <p:handoutMasterIdLst>
    <p:handoutMasterId r:id="rId34"/>
  </p:handoutMasterIdLst>
  <p:sldIdLst>
    <p:sldId id="287" r:id="rId4"/>
    <p:sldId id="288" r:id="rId5"/>
    <p:sldId id="360" r:id="rId6"/>
    <p:sldId id="289" r:id="rId7"/>
    <p:sldId id="311" r:id="rId8"/>
    <p:sldId id="344" r:id="rId9"/>
    <p:sldId id="356" r:id="rId10"/>
    <p:sldId id="322" r:id="rId11"/>
    <p:sldId id="326" r:id="rId12"/>
    <p:sldId id="323" r:id="rId13"/>
    <p:sldId id="353" r:id="rId14"/>
    <p:sldId id="334" r:id="rId15"/>
    <p:sldId id="332" r:id="rId16"/>
    <p:sldId id="354" r:id="rId17"/>
    <p:sldId id="347" r:id="rId18"/>
    <p:sldId id="345" r:id="rId19"/>
    <p:sldId id="320" r:id="rId20"/>
    <p:sldId id="338" r:id="rId21"/>
    <p:sldId id="350" r:id="rId22"/>
    <p:sldId id="341" r:id="rId23"/>
    <p:sldId id="348" r:id="rId24"/>
    <p:sldId id="325" r:id="rId25"/>
    <p:sldId id="343" r:id="rId26"/>
    <p:sldId id="361" r:id="rId27"/>
    <p:sldId id="335" r:id="rId28"/>
    <p:sldId id="358" r:id="rId29"/>
    <p:sldId id="337" r:id="rId30"/>
    <p:sldId id="359" r:id="rId31"/>
    <p:sldId id="362" r:id="rId32"/>
  </p:sldIdLst>
  <p:sldSz cx="9144000" cy="6858000" type="screen4x3"/>
  <p:notesSz cx="7099300" cy="10234613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76">
          <p15:clr>
            <a:srgbClr val="A4A3A4"/>
          </p15:clr>
        </p15:guide>
        <p15:guide id="2" pos="54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7A4"/>
    <a:srgbClr val="F8B13C"/>
    <a:srgbClr val="2C669E"/>
    <a:srgbClr val="000000"/>
    <a:srgbClr val="1F497D"/>
    <a:srgbClr val="1E38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40" autoAdjust="0"/>
    <p:restoredTop sz="92869" autoAdjust="0"/>
  </p:normalViewPr>
  <p:slideViewPr>
    <p:cSldViewPr snapToObjects="1" showGuides="1">
      <p:cViewPr varScale="1">
        <p:scale>
          <a:sx n="120" d="100"/>
          <a:sy n="120" d="100"/>
        </p:scale>
        <p:origin x="706" y="86"/>
      </p:cViewPr>
      <p:guideLst>
        <p:guide orient="horz" pos="2976"/>
        <p:guide pos="54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A9EAEE-E444-4272-BF30-D6DF50B0311C}" type="doc">
      <dgm:prSet loTypeId="urn:microsoft.com/office/officeart/2005/8/layout/StepDownProcess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CAEF6D2-9FA8-4DD0-B765-BAD883306843}">
      <dgm:prSet phldrT="[Text]" custT="1"/>
      <dgm:spPr/>
      <dgm:t>
        <a:bodyPr/>
        <a:lstStyle/>
        <a:p>
          <a:r>
            <a:rPr lang="en-GB" sz="2000" dirty="0" smtClean="0"/>
            <a:t>Thin film deposition</a:t>
          </a:r>
          <a:endParaRPr lang="en-GB" sz="2000" dirty="0"/>
        </a:p>
      </dgm:t>
    </dgm:pt>
    <dgm:pt modelId="{878E38E9-897E-42CE-BC7E-2DC4D649C9BB}" type="parTrans" cxnId="{3AA6F2DA-A280-4D72-AFFA-52AC57E7DB14}">
      <dgm:prSet/>
      <dgm:spPr/>
      <dgm:t>
        <a:bodyPr/>
        <a:lstStyle/>
        <a:p>
          <a:endParaRPr lang="en-GB"/>
        </a:p>
      </dgm:t>
    </dgm:pt>
    <dgm:pt modelId="{FF623345-46B6-454A-ACA9-33F21F938AB7}" type="sibTrans" cxnId="{3AA6F2DA-A280-4D72-AFFA-52AC57E7DB14}">
      <dgm:prSet/>
      <dgm:spPr/>
      <dgm:t>
        <a:bodyPr/>
        <a:lstStyle/>
        <a:p>
          <a:endParaRPr lang="en-GB"/>
        </a:p>
      </dgm:t>
    </dgm:pt>
    <dgm:pt modelId="{6FAB1782-B1D1-41E5-A347-C19809AE877D}">
      <dgm:prSet phldrT="[Text]" custT="1"/>
      <dgm:spPr/>
      <dgm:t>
        <a:bodyPr/>
        <a:lstStyle/>
        <a:p>
          <a:r>
            <a:rPr lang="en-GB" sz="1600" b="1" dirty="0" smtClean="0"/>
            <a:t>PVD</a:t>
          </a:r>
          <a:r>
            <a:rPr lang="en-GB" sz="1600" dirty="0" smtClean="0"/>
            <a:t>: DC, pulsed, HIPIMS… </a:t>
          </a:r>
          <a:endParaRPr lang="en-GB" sz="1600" dirty="0"/>
        </a:p>
      </dgm:t>
    </dgm:pt>
    <dgm:pt modelId="{013C4B52-1199-4BA8-813D-715A1D50AA82}" type="parTrans" cxnId="{89651536-326B-4EF1-B027-492D666F7AB0}">
      <dgm:prSet/>
      <dgm:spPr/>
      <dgm:t>
        <a:bodyPr/>
        <a:lstStyle/>
        <a:p>
          <a:endParaRPr lang="en-GB"/>
        </a:p>
      </dgm:t>
    </dgm:pt>
    <dgm:pt modelId="{FF7793CA-D8EF-4983-BF2A-C5E7A61BC3DD}" type="sibTrans" cxnId="{89651536-326B-4EF1-B027-492D666F7AB0}">
      <dgm:prSet/>
      <dgm:spPr/>
      <dgm:t>
        <a:bodyPr/>
        <a:lstStyle/>
        <a:p>
          <a:endParaRPr lang="en-GB"/>
        </a:p>
      </dgm:t>
    </dgm:pt>
    <dgm:pt modelId="{7B57427B-09B9-476F-A872-EF9FA1BBC188}">
      <dgm:prSet phldrT="[Text]" custT="1"/>
      <dgm:spPr>
        <a:solidFill>
          <a:srgbClr val="FFC000"/>
        </a:solidFill>
      </dgm:spPr>
      <dgm:t>
        <a:bodyPr/>
        <a:lstStyle/>
        <a:p>
          <a:r>
            <a:rPr lang="en-GB" sz="2000" dirty="0" smtClean="0"/>
            <a:t>Film characterisation</a:t>
          </a:r>
          <a:endParaRPr lang="en-GB" sz="2000" dirty="0"/>
        </a:p>
      </dgm:t>
    </dgm:pt>
    <dgm:pt modelId="{B532E245-767B-4301-8900-D420BBA5B1DB}" type="parTrans" cxnId="{85E31EEF-9B9A-437A-8F56-990A801C12AC}">
      <dgm:prSet/>
      <dgm:spPr/>
      <dgm:t>
        <a:bodyPr/>
        <a:lstStyle/>
        <a:p>
          <a:endParaRPr lang="en-GB"/>
        </a:p>
      </dgm:t>
    </dgm:pt>
    <dgm:pt modelId="{2AAACF4B-040E-46E1-8A07-A6464193126F}" type="sibTrans" cxnId="{85E31EEF-9B9A-437A-8F56-990A801C12AC}">
      <dgm:prSet/>
      <dgm:spPr/>
      <dgm:t>
        <a:bodyPr/>
        <a:lstStyle/>
        <a:p>
          <a:endParaRPr lang="en-GB"/>
        </a:p>
      </dgm:t>
    </dgm:pt>
    <dgm:pt modelId="{B809833C-1183-4634-B01D-F284819B3735}">
      <dgm:prSet phldrT="[Text]" custT="1"/>
      <dgm:spPr/>
      <dgm:t>
        <a:bodyPr/>
        <a:lstStyle/>
        <a:p>
          <a:r>
            <a:rPr lang="en-GB" sz="1600" dirty="0" smtClean="0"/>
            <a:t>SEM, FIB, AFM,</a:t>
          </a:r>
          <a:endParaRPr lang="en-GB" sz="1600" dirty="0"/>
        </a:p>
      </dgm:t>
    </dgm:pt>
    <dgm:pt modelId="{A78BD900-0B86-49FA-A9E8-454B4E2998DB}" type="parTrans" cxnId="{3676700A-9EBA-469F-8CB4-B7C4D990F419}">
      <dgm:prSet/>
      <dgm:spPr/>
      <dgm:t>
        <a:bodyPr/>
        <a:lstStyle/>
        <a:p>
          <a:endParaRPr lang="en-GB"/>
        </a:p>
      </dgm:t>
    </dgm:pt>
    <dgm:pt modelId="{C89D33AD-25C8-4DBB-B7C2-14811FB8FC98}" type="sibTrans" cxnId="{3676700A-9EBA-469F-8CB4-B7C4D990F419}">
      <dgm:prSet/>
      <dgm:spPr/>
      <dgm:t>
        <a:bodyPr/>
        <a:lstStyle/>
        <a:p>
          <a:endParaRPr lang="en-GB"/>
        </a:p>
      </dgm:t>
    </dgm:pt>
    <dgm:pt modelId="{B6F1BCBA-865B-4A40-AD86-EA8C004C98C2}">
      <dgm:prSet phldrT="[Text]" custT="1"/>
      <dgm:spPr>
        <a:solidFill>
          <a:srgbClr val="00B050"/>
        </a:solidFill>
      </dgm:spPr>
      <dgm:t>
        <a:bodyPr/>
        <a:lstStyle/>
        <a:p>
          <a:r>
            <a:rPr lang="en-GB" sz="2000" dirty="0" smtClean="0"/>
            <a:t>Real cavity measurement</a:t>
          </a:r>
          <a:endParaRPr lang="en-GB" sz="2000" dirty="0"/>
        </a:p>
      </dgm:t>
    </dgm:pt>
    <dgm:pt modelId="{CA1E7587-F2D0-4BBD-A42F-C42D8B8F90B7}" type="parTrans" cxnId="{8B133460-2E68-4052-8116-93E920F57FF1}">
      <dgm:prSet/>
      <dgm:spPr/>
      <dgm:t>
        <a:bodyPr/>
        <a:lstStyle/>
        <a:p>
          <a:endParaRPr lang="en-GB"/>
        </a:p>
      </dgm:t>
    </dgm:pt>
    <dgm:pt modelId="{26B83EA0-C209-4595-ABED-2597ACF39A7C}" type="sibTrans" cxnId="{8B133460-2E68-4052-8116-93E920F57FF1}">
      <dgm:prSet/>
      <dgm:spPr/>
      <dgm:t>
        <a:bodyPr/>
        <a:lstStyle/>
        <a:p>
          <a:endParaRPr lang="en-GB"/>
        </a:p>
      </dgm:t>
    </dgm:pt>
    <dgm:pt modelId="{C39E2F5C-1A6A-4FAA-A6C1-B38E360602DF}">
      <dgm:prSet phldrT="[Text]" custT="1"/>
      <dgm:spPr/>
      <dgm:t>
        <a:bodyPr/>
        <a:lstStyle/>
        <a:p>
          <a:r>
            <a:rPr lang="en-GB" sz="1600" dirty="0" smtClean="0">
              <a:solidFill>
                <a:schemeClr val="bg1"/>
              </a:solidFill>
            </a:rPr>
            <a:t>Cavity deposition</a:t>
          </a:r>
          <a:endParaRPr lang="en-GB" sz="1600" dirty="0">
            <a:solidFill>
              <a:schemeClr val="bg1"/>
            </a:solidFill>
          </a:endParaRPr>
        </a:p>
      </dgm:t>
    </dgm:pt>
    <dgm:pt modelId="{F7070A1B-01C8-4F04-8EB4-9E7EA8E451B0}" type="parTrans" cxnId="{BF2B6D9C-7DC9-4FB4-A503-0C006E21E098}">
      <dgm:prSet/>
      <dgm:spPr/>
      <dgm:t>
        <a:bodyPr/>
        <a:lstStyle/>
        <a:p>
          <a:endParaRPr lang="en-GB"/>
        </a:p>
      </dgm:t>
    </dgm:pt>
    <dgm:pt modelId="{16750E3E-A31B-4B8B-A1FF-3BDC042D81D9}" type="sibTrans" cxnId="{BF2B6D9C-7DC9-4FB4-A503-0C006E21E098}">
      <dgm:prSet/>
      <dgm:spPr/>
      <dgm:t>
        <a:bodyPr/>
        <a:lstStyle/>
        <a:p>
          <a:endParaRPr lang="en-GB"/>
        </a:p>
      </dgm:t>
    </dgm:pt>
    <dgm:pt modelId="{BDC5FE40-44EC-4840-AD9B-14EE64DCBDB8}">
      <dgm:prSet phldrT="[Text]" custT="1"/>
      <dgm:spPr/>
      <dgm:t>
        <a:bodyPr/>
        <a:lstStyle/>
        <a:p>
          <a:r>
            <a:rPr lang="en-GB" sz="1600" dirty="0" smtClean="0"/>
            <a:t>(PE)CVD, (PE)ALD</a:t>
          </a:r>
          <a:endParaRPr lang="en-GB" sz="1600" dirty="0"/>
        </a:p>
      </dgm:t>
    </dgm:pt>
    <dgm:pt modelId="{98713331-6877-426A-956D-568122DB8A47}" type="parTrans" cxnId="{062CA7E8-844E-49B0-99FD-1A3067F21CF0}">
      <dgm:prSet/>
      <dgm:spPr/>
      <dgm:t>
        <a:bodyPr/>
        <a:lstStyle/>
        <a:p>
          <a:endParaRPr lang="en-GB"/>
        </a:p>
      </dgm:t>
    </dgm:pt>
    <dgm:pt modelId="{1F9D4510-C7C5-40B6-98DE-FE5C19D21740}" type="sibTrans" cxnId="{062CA7E8-844E-49B0-99FD-1A3067F21CF0}">
      <dgm:prSet/>
      <dgm:spPr/>
      <dgm:t>
        <a:bodyPr/>
        <a:lstStyle/>
        <a:p>
          <a:endParaRPr lang="en-GB"/>
        </a:p>
      </dgm:t>
    </dgm:pt>
    <dgm:pt modelId="{569A1FE1-93AA-4F34-BF57-AF885A3686D1}">
      <dgm:prSet phldrT="[Text]" custT="1"/>
      <dgm:spPr/>
      <dgm:t>
        <a:bodyPr/>
        <a:lstStyle/>
        <a:p>
          <a:r>
            <a:rPr lang="en-GB" sz="1600" dirty="0" smtClean="0"/>
            <a:t>XPS, XRD, RBS, TEM… </a:t>
          </a:r>
          <a:endParaRPr lang="en-GB" sz="1600" dirty="0"/>
        </a:p>
      </dgm:t>
    </dgm:pt>
    <dgm:pt modelId="{813A2FC3-7D5C-47C6-989A-3AB8DA3ECF46}" type="parTrans" cxnId="{0E01A329-F70E-4CC1-8967-A55BEFABB914}">
      <dgm:prSet/>
      <dgm:spPr/>
      <dgm:t>
        <a:bodyPr/>
        <a:lstStyle/>
        <a:p>
          <a:endParaRPr lang="en-GB"/>
        </a:p>
      </dgm:t>
    </dgm:pt>
    <dgm:pt modelId="{3248FAE7-70D2-41BA-82B9-E14A3DE56AB4}" type="sibTrans" cxnId="{0E01A329-F70E-4CC1-8967-A55BEFABB914}">
      <dgm:prSet/>
      <dgm:spPr/>
      <dgm:t>
        <a:bodyPr/>
        <a:lstStyle/>
        <a:p>
          <a:endParaRPr lang="en-GB"/>
        </a:p>
      </dgm:t>
    </dgm:pt>
    <dgm:pt modelId="{F8B87128-E586-4145-809B-DB088059FF9A}">
      <dgm:prSet phldrT="[Text]" custT="1"/>
      <dgm:spPr>
        <a:solidFill>
          <a:srgbClr val="C00000"/>
        </a:solidFill>
      </dgm:spPr>
      <dgm:t>
        <a:bodyPr/>
        <a:lstStyle/>
        <a:p>
          <a:r>
            <a:rPr lang="en-GB" sz="1800" dirty="0" smtClean="0"/>
            <a:t> </a:t>
          </a:r>
          <a:r>
            <a:rPr lang="en-GB" sz="2000" dirty="0" smtClean="0"/>
            <a:t>Superconducting RF properties evaluation</a:t>
          </a:r>
          <a:endParaRPr lang="en-GB" sz="1800" dirty="0"/>
        </a:p>
      </dgm:t>
    </dgm:pt>
    <dgm:pt modelId="{67FC6E27-C489-48AB-8DE5-C2586C36AD0A}" type="parTrans" cxnId="{812DF239-1ADB-47D7-9CA6-9569CD9C8A4C}">
      <dgm:prSet/>
      <dgm:spPr/>
      <dgm:t>
        <a:bodyPr/>
        <a:lstStyle/>
        <a:p>
          <a:endParaRPr lang="en-GB"/>
        </a:p>
      </dgm:t>
    </dgm:pt>
    <dgm:pt modelId="{AD9FE069-6F72-4624-B87A-737405AFB0B9}" type="sibTrans" cxnId="{812DF239-1ADB-47D7-9CA6-9569CD9C8A4C}">
      <dgm:prSet/>
      <dgm:spPr/>
      <dgm:t>
        <a:bodyPr/>
        <a:lstStyle/>
        <a:p>
          <a:endParaRPr lang="en-GB"/>
        </a:p>
      </dgm:t>
    </dgm:pt>
    <dgm:pt modelId="{C4C62C85-F761-4735-B10B-D96293CD9F23}">
      <dgm:prSet phldrT="[Text]" custT="1"/>
      <dgm:spPr>
        <a:solidFill>
          <a:srgbClr val="7030A0"/>
        </a:solidFill>
      </dgm:spPr>
      <dgm:t>
        <a:bodyPr/>
        <a:lstStyle/>
        <a:p>
          <a:r>
            <a:rPr lang="en-GB" sz="2000" dirty="0" smtClean="0"/>
            <a:t>Superconducting properties measurement</a:t>
          </a:r>
          <a:endParaRPr lang="en-GB" sz="2000" dirty="0"/>
        </a:p>
      </dgm:t>
    </dgm:pt>
    <dgm:pt modelId="{C68FF7B0-B44D-4BF6-B9A1-EBCA504C6F0F}" type="parTrans" cxnId="{AB8F9A6F-DC8C-42A2-B3C4-A3B7F6B51644}">
      <dgm:prSet/>
      <dgm:spPr/>
      <dgm:t>
        <a:bodyPr/>
        <a:lstStyle/>
        <a:p>
          <a:endParaRPr lang="en-GB"/>
        </a:p>
      </dgm:t>
    </dgm:pt>
    <dgm:pt modelId="{87AAD171-E6F7-4E88-833D-7DD6E7DE8D93}" type="sibTrans" cxnId="{AB8F9A6F-DC8C-42A2-B3C4-A3B7F6B51644}">
      <dgm:prSet/>
      <dgm:spPr/>
      <dgm:t>
        <a:bodyPr/>
        <a:lstStyle/>
        <a:p>
          <a:endParaRPr lang="en-GB"/>
        </a:p>
      </dgm:t>
    </dgm:pt>
    <dgm:pt modelId="{4D304B9F-FDCA-4761-81E5-0F07730DAE05}">
      <dgm:prSet phldrT="[Text]" custT="1"/>
      <dgm:spPr/>
      <dgm:t>
        <a:bodyPr/>
        <a:lstStyle/>
        <a:p>
          <a:pPr marL="87313" marR="0" indent="-87313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600" dirty="0" smtClean="0"/>
            <a:t> </a:t>
          </a:r>
          <a:r>
            <a:rPr lang="en-GB" sz="1600" i="1" dirty="0" smtClean="0"/>
            <a:t>RRR, </a:t>
          </a:r>
          <a:r>
            <a:rPr lang="en-GB" sz="1600" i="1" dirty="0" err="1" smtClean="0"/>
            <a:t>H</a:t>
          </a:r>
          <a:r>
            <a:rPr lang="en-GB" sz="1600" i="1" baseline="-25000" dirty="0" err="1" smtClean="0"/>
            <a:t>c</a:t>
          </a:r>
          <a:r>
            <a:rPr lang="en-GB" sz="1600" i="1" dirty="0" smtClean="0"/>
            <a:t>, </a:t>
          </a:r>
          <a:r>
            <a:rPr lang="en-GB" sz="1600" i="1" dirty="0" err="1" smtClean="0"/>
            <a:t>H</a:t>
          </a:r>
          <a:r>
            <a:rPr lang="en-GB" sz="1600" i="1" baseline="-25000" dirty="0" err="1" smtClean="0"/>
            <a:t>fp</a:t>
          </a:r>
          <a:r>
            <a:rPr lang="en-GB" sz="1600" i="1" dirty="0" smtClean="0"/>
            <a:t>, </a:t>
          </a:r>
          <a:r>
            <a:rPr lang="en-GB" sz="1600" i="1" dirty="0" err="1" smtClean="0"/>
            <a:t>H</a:t>
          </a:r>
          <a:r>
            <a:rPr lang="en-GB" sz="1600" i="1" baseline="-25000" dirty="0" err="1" smtClean="0"/>
            <a:t>sh</a:t>
          </a:r>
          <a:r>
            <a:rPr lang="en-GB" sz="1600" dirty="0" smtClean="0"/>
            <a:t>,  …</a:t>
          </a:r>
          <a:endParaRPr lang="en-GB" sz="1600" dirty="0"/>
        </a:p>
      </dgm:t>
    </dgm:pt>
    <dgm:pt modelId="{2887F4BA-F02B-449D-A23F-D0F0D047F4DD}" type="parTrans" cxnId="{F4549C28-4218-47BE-A5CD-38D2D92C8352}">
      <dgm:prSet/>
      <dgm:spPr/>
      <dgm:t>
        <a:bodyPr/>
        <a:lstStyle/>
        <a:p>
          <a:endParaRPr lang="en-GB"/>
        </a:p>
      </dgm:t>
    </dgm:pt>
    <dgm:pt modelId="{78EAC478-7EDC-47C4-86B5-02E5757F5151}" type="sibTrans" cxnId="{F4549C28-4218-47BE-A5CD-38D2D92C8352}">
      <dgm:prSet/>
      <dgm:spPr/>
      <dgm:t>
        <a:bodyPr/>
        <a:lstStyle/>
        <a:p>
          <a:endParaRPr lang="en-GB"/>
        </a:p>
      </dgm:t>
    </dgm:pt>
    <dgm:pt modelId="{5B6C2779-70B5-40CA-95F2-19F5A0A687B2}">
      <dgm:prSet phldrT="[Text]" custT="1"/>
      <dgm:spPr/>
      <dgm:t>
        <a:bodyPr/>
        <a:lstStyle/>
        <a:p>
          <a:r>
            <a:rPr lang="en-GB" sz="1600" dirty="0" smtClean="0"/>
            <a:t>QPR at CERN</a:t>
          </a:r>
          <a:endParaRPr lang="en-GB" sz="1600" dirty="0"/>
        </a:p>
      </dgm:t>
    </dgm:pt>
    <dgm:pt modelId="{0C03977E-8ECF-49C8-B147-515324EF3833}" type="parTrans" cxnId="{213032EC-38C3-4DAD-AC40-5942C9BE007E}">
      <dgm:prSet/>
      <dgm:spPr/>
      <dgm:t>
        <a:bodyPr/>
        <a:lstStyle/>
        <a:p>
          <a:endParaRPr lang="en-GB"/>
        </a:p>
      </dgm:t>
    </dgm:pt>
    <dgm:pt modelId="{C3ED9B91-C993-427D-B4F5-E6507017C271}" type="sibTrans" cxnId="{213032EC-38C3-4DAD-AC40-5942C9BE007E}">
      <dgm:prSet/>
      <dgm:spPr/>
      <dgm:t>
        <a:bodyPr/>
        <a:lstStyle/>
        <a:p>
          <a:endParaRPr lang="en-GB"/>
        </a:p>
      </dgm:t>
    </dgm:pt>
    <dgm:pt modelId="{14CFDF1E-5058-43BE-9B77-AC4753C41013}">
      <dgm:prSet phldrT="[Text]" custT="1"/>
      <dgm:spPr/>
      <dgm:t>
        <a:bodyPr/>
        <a:lstStyle/>
        <a:p>
          <a:r>
            <a:rPr lang="en-GB" sz="1600" dirty="0" smtClean="0"/>
            <a:t>QPR at HZF</a:t>
          </a:r>
          <a:endParaRPr lang="en-GB" sz="1600" dirty="0"/>
        </a:p>
      </dgm:t>
    </dgm:pt>
    <dgm:pt modelId="{2455C267-9BC4-4232-BBFE-F80EC0FAFA57}" type="parTrans" cxnId="{7B043B52-B802-4674-BBAF-56260BF73C08}">
      <dgm:prSet/>
      <dgm:spPr/>
      <dgm:t>
        <a:bodyPr/>
        <a:lstStyle/>
        <a:p>
          <a:endParaRPr lang="en-GB"/>
        </a:p>
      </dgm:t>
    </dgm:pt>
    <dgm:pt modelId="{C2E0F83A-52A2-4B24-8C82-87DED41AB7C3}" type="sibTrans" cxnId="{7B043B52-B802-4674-BBAF-56260BF73C08}">
      <dgm:prSet/>
      <dgm:spPr/>
      <dgm:t>
        <a:bodyPr/>
        <a:lstStyle/>
        <a:p>
          <a:endParaRPr lang="en-GB"/>
        </a:p>
      </dgm:t>
    </dgm:pt>
    <dgm:pt modelId="{9790E33C-AB67-4E48-B145-001FAA3F90D6}">
      <dgm:prSet phldrT="[Text]" custT="1"/>
      <dgm:spPr/>
      <dgm:t>
        <a:bodyPr/>
        <a:lstStyle/>
        <a:p>
          <a:r>
            <a:rPr lang="en-GB" sz="1600" dirty="0" smtClean="0"/>
            <a:t>HW cavity at ASTeC</a:t>
          </a:r>
          <a:endParaRPr lang="en-GB" sz="1600" dirty="0"/>
        </a:p>
      </dgm:t>
    </dgm:pt>
    <dgm:pt modelId="{6FFAB58E-9669-4534-BDCE-3CE2471B082D}" type="parTrans" cxnId="{D863A1B8-571E-49C0-89EB-2329776892C5}">
      <dgm:prSet/>
      <dgm:spPr/>
      <dgm:t>
        <a:bodyPr/>
        <a:lstStyle/>
        <a:p>
          <a:endParaRPr lang="en-GB"/>
        </a:p>
      </dgm:t>
    </dgm:pt>
    <dgm:pt modelId="{98A4562C-37A2-41CA-8D48-E369A29F4839}" type="sibTrans" cxnId="{D863A1B8-571E-49C0-89EB-2329776892C5}">
      <dgm:prSet/>
      <dgm:spPr/>
      <dgm:t>
        <a:bodyPr/>
        <a:lstStyle/>
        <a:p>
          <a:endParaRPr lang="en-GB"/>
        </a:p>
      </dgm:t>
    </dgm:pt>
    <dgm:pt modelId="{6E500A07-9B99-4E57-966F-B54B9F7446C8}">
      <dgm:prSet phldrT="[Text]" custT="1"/>
      <dgm:spPr/>
      <dgm:t>
        <a:bodyPr/>
        <a:lstStyle/>
        <a:p>
          <a:r>
            <a:rPr lang="en-GB" sz="1600" b="1" dirty="0" err="1" smtClean="0"/>
            <a:t>Nb</a:t>
          </a:r>
          <a:r>
            <a:rPr lang="en-GB" sz="1600" b="1" dirty="0" smtClean="0"/>
            <a:t>, </a:t>
          </a:r>
          <a:r>
            <a:rPr lang="en-GB" sz="1600" b="1" dirty="0" err="1" smtClean="0"/>
            <a:t>NbN</a:t>
          </a:r>
          <a:r>
            <a:rPr lang="en-GB" sz="1600" b="1" dirty="0" smtClean="0"/>
            <a:t>, Nb</a:t>
          </a:r>
          <a:r>
            <a:rPr lang="en-GB" sz="1600" b="1" baseline="-25000" dirty="0" smtClean="0"/>
            <a:t>3</a:t>
          </a:r>
          <a:r>
            <a:rPr lang="en-GB" sz="1600" b="1" dirty="0" smtClean="0"/>
            <a:t>Sn</a:t>
          </a:r>
          <a:r>
            <a:rPr lang="en-GB" sz="1600" dirty="0" smtClean="0"/>
            <a:t>, MgB</a:t>
          </a:r>
          <a:r>
            <a:rPr lang="en-GB" sz="1600" baseline="-25000" dirty="0" smtClean="0"/>
            <a:t>2</a:t>
          </a:r>
          <a:r>
            <a:rPr lang="en-GB" sz="1600" dirty="0" smtClean="0"/>
            <a:t>, etc.</a:t>
          </a:r>
          <a:endParaRPr lang="en-GB" sz="1600" dirty="0"/>
        </a:p>
      </dgm:t>
    </dgm:pt>
    <dgm:pt modelId="{578B198A-B97A-471C-85A4-948B571EBDBB}" type="parTrans" cxnId="{9C694CBB-38C2-4B1D-B9C8-46C83235751C}">
      <dgm:prSet/>
      <dgm:spPr/>
      <dgm:t>
        <a:bodyPr/>
        <a:lstStyle/>
        <a:p>
          <a:endParaRPr lang="en-GB"/>
        </a:p>
      </dgm:t>
    </dgm:pt>
    <dgm:pt modelId="{8FB783F9-A48F-4302-9049-33722CEB49B0}" type="sibTrans" cxnId="{9C694CBB-38C2-4B1D-B9C8-46C83235751C}">
      <dgm:prSet/>
      <dgm:spPr/>
      <dgm:t>
        <a:bodyPr/>
        <a:lstStyle/>
        <a:p>
          <a:endParaRPr lang="en-GB"/>
        </a:p>
      </dgm:t>
    </dgm:pt>
    <dgm:pt modelId="{DBC831C9-3B30-4B86-B08A-E4A4ACD26395}">
      <dgm:prSet custT="1"/>
      <dgm:spPr>
        <a:solidFill>
          <a:schemeClr val="tx1">
            <a:lumMod val="75000"/>
          </a:schemeClr>
        </a:solidFill>
      </dgm:spPr>
      <dgm:t>
        <a:bodyPr/>
        <a:lstStyle/>
        <a:p>
          <a:r>
            <a:rPr lang="en-GB" sz="2000" dirty="0" smtClean="0"/>
            <a:t>Surface preparation</a:t>
          </a:r>
          <a:endParaRPr lang="en-GB" sz="2000" dirty="0"/>
        </a:p>
      </dgm:t>
    </dgm:pt>
    <dgm:pt modelId="{225F85D4-C16D-49E9-B5BD-968ABDA555FB}" type="parTrans" cxnId="{E36B3276-B0F6-438F-840E-47BFEB27727A}">
      <dgm:prSet/>
      <dgm:spPr/>
      <dgm:t>
        <a:bodyPr/>
        <a:lstStyle/>
        <a:p>
          <a:endParaRPr lang="en-GB"/>
        </a:p>
      </dgm:t>
    </dgm:pt>
    <dgm:pt modelId="{85995E96-8A94-4FB2-A26E-CA3BFF72F816}" type="sibTrans" cxnId="{E36B3276-B0F6-438F-840E-47BFEB27727A}">
      <dgm:prSet/>
      <dgm:spPr/>
      <dgm:t>
        <a:bodyPr/>
        <a:lstStyle/>
        <a:p>
          <a:endParaRPr lang="en-GB"/>
        </a:p>
      </dgm:t>
    </dgm:pt>
    <dgm:pt modelId="{E6893EED-36DE-470C-964B-CBAC7424AB1A}">
      <dgm:prSet custT="1"/>
      <dgm:spPr/>
      <dgm:t>
        <a:bodyPr/>
        <a:lstStyle/>
        <a:p>
          <a:r>
            <a:rPr lang="en-GB" sz="1600" dirty="0" smtClean="0"/>
            <a:t>Cleaning, etching,</a:t>
          </a:r>
          <a:endParaRPr lang="en-GB" sz="1600" dirty="0"/>
        </a:p>
      </dgm:t>
    </dgm:pt>
    <dgm:pt modelId="{F5BAA086-E217-4036-B63C-ADE9E34A162C}" type="parTrans" cxnId="{07AD1287-7038-48E2-9748-B1125F77C9C8}">
      <dgm:prSet/>
      <dgm:spPr/>
      <dgm:t>
        <a:bodyPr/>
        <a:lstStyle/>
        <a:p>
          <a:endParaRPr lang="en-GB"/>
        </a:p>
      </dgm:t>
    </dgm:pt>
    <dgm:pt modelId="{D302CE2F-240C-4698-802E-F5F79AD3292D}" type="sibTrans" cxnId="{07AD1287-7038-48E2-9748-B1125F77C9C8}">
      <dgm:prSet/>
      <dgm:spPr/>
      <dgm:t>
        <a:bodyPr/>
        <a:lstStyle/>
        <a:p>
          <a:endParaRPr lang="en-GB"/>
        </a:p>
      </dgm:t>
    </dgm:pt>
    <dgm:pt modelId="{5018DAC9-803B-4BA4-890C-EA92F1BCAC15}">
      <dgm:prSet custT="1"/>
      <dgm:spPr/>
      <dgm:t>
        <a:bodyPr/>
        <a:lstStyle/>
        <a:p>
          <a:r>
            <a:rPr lang="en-GB" sz="1600" dirty="0" smtClean="0"/>
            <a:t>Polishing, passivating</a:t>
          </a:r>
          <a:endParaRPr lang="en-GB" sz="1600" dirty="0"/>
        </a:p>
      </dgm:t>
    </dgm:pt>
    <dgm:pt modelId="{E7D31BEC-A1D5-4EF1-91B5-1D4EE7EA52BA}" type="parTrans" cxnId="{32119CFF-C432-4582-ACB4-C7FCC86F6224}">
      <dgm:prSet/>
      <dgm:spPr/>
      <dgm:t>
        <a:bodyPr/>
        <a:lstStyle/>
        <a:p>
          <a:endParaRPr lang="en-GB"/>
        </a:p>
      </dgm:t>
    </dgm:pt>
    <dgm:pt modelId="{189C2BC7-601D-4175-B64D-5D3480932EBE}" type="sibTrans" cxnId="{32119CFF-C432-4582-ACB4-C7FCC86F6224}">
      <dgm:prSet/>
      <dgm:spPr/>
      <dgm:t>
        <a:bodyPr/>
        <a:lstStyle/>
        <a:p>
          <a:endParaRPr lang="en-GB"/>
        </a:p>
      </dgm:t>
    </dgm:pt>
    <dgm:pt modelId="{830EBFD2-AE1C-4DC6-AD22-002C9585C554}">
      <dgm:prSet phldrT="[Text]" custT="1"/>
      <dgm:spPr/>
      <dgm:t>
        <a:bodyPr/>
        <a:lstStyle/>
        <a:p>
          <a:pPr marL="87313" marR="0" indent="-87313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600" dirty="0" smtClean="0"/>
            <a:t> DC magnetic susceptibility, </a:t>
          </a:r>
          <a:endParaRPr lang="en-GB" sz="1600" dirty="0"/>
        </a:p>
      </dgm:t>
    </dgm:pt>
    <dgm:pt modelId="{E2ABDF19-A55F-4CA6-B61F-6671F544D5CA}" type="parTrans" cxnId="{48514E5C-2755-46EE-853D-7F61002A4A31}">
      <dgm:prSet/>
      <dgm:spPr/>
      <dgm:t>
        <a:bodyPr/>
        <a:lstStyle/>
        <a:p>
          <a:endParaRPr lang="en-GB"/>
        </a:p>
      </dgm:t>
    </dgm:pt>
    <dgm:pt modelId="{73CB50DB-0C8B-44EC-9376-CB30AE8D196A}" type="sibTrans" cxnId="{48514E5C-2755-46EE-853D-7F61002A4A31}">
      <dgm:prSet/>
      <dgm:spPr/>
      <dgm:t>
        <a:bodyPr/>
        <a:lstStyle/>
        <a:p>
          <a:endParaRPr lang="en-GB"/>
        </a:p>
      </dgm:t>
    </dgm:pt>
    <dgm:pt modelId="{374465DD-5701-402E-9B80-E1E80300216F}">
      <dgm:prSet phldrT="[Text]" custT="1"/>
      <dgm:spPr/>
      <dgm:t>
        <a:bodyPr/>
        <a:lstStyle/>
        <a:p>
          <a:pPr marL="87313" marR="0" indent="-87313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600" dirty="0" smtClean="0"/>
            <a:t> Field penetration</a:t>
          </a:r>
          <a:endParaRPr lang="en-GB" sz="1600" dirty="0"/>
        </a:p>
      </dgm:t>
    </dgm:pt>
    <dgm:pt modelId="{9AFA2704-E288-462A-AEE4-5FAEA2F37F75}" type="parTrans" cxnId="{A4E03F41-1C33-4467-8B66-65C24DEE1583}">
      <dgm:prSet/>
      <dgm:spPr/>
      <dgm:t>
        <a:bodyPr/>
        <a:lstStyle/>
        <a:p>
          <a:endParaRPr lang="en-GB"/>
        </a:p>
      </dgm:t>
    </dgm:pt>
    <dgm:pt modelId="{17BCA8E0-02AD-42CB-A0A5-7010D699060B}" type="sibTrans" cxnId="{A4E03F41-1C33-4467-8B66-65C24DEE1583}">
      <dgm:prSet/>
      <dgm:spPr/>
      <dgm:t>
        <a:bodyPr/>
        <a:lstStyle/>
        <a:p>
          <a:endParaRPr lang="en-GB"/>
        </a:p>
      </dgm:t>
    </dgm:pt>
    <dgm:pt modelId="{11D7BBFF-01A2-4126-ABC4-3D0D0068E019}" type="pres">
      <dgm:prSet presAssocID="{0EA9EAEE-E444-4272-BF30-D6DF50B0311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5EE6683F-95B1-47BE-BD94-B0DFB86DDE72}" type="pres">
      <dgm:prSet presAssocID="{DBC831C9-3B30-4B86-B08A-E4A4ACD26395}" presName="composite" presStyleCnt="0"/>
      <dgm:spPr/>
    </dgm:pt>
    <dgm:pt modelId="{42DBB386-C1B8-4B18-9B1F-90591C86D5E1}" type="pres">
      <dgm:prSet presAssocID="{DBC831C9-3B30-4B86-B08A-E4A4ACD26395}" presName="bentUpArrow1" presStyleLbl="alignImgPlace1" presStyleIdx="0" presStyleCnt="5" custScaleX="77428" custLinFactNeighborX="-45082" custLinFactNeighborY="-28835"/>
      <dgm:spPr/>
    </dgm:pt>
    <dgm:pt modelId="{E6DE9C64-22B1-47DD-B637-5BC76A7614FB}" type="pres">
      <dgm:prSet presAssocID="{DBC831C9-3B30-4B86-B08A-E4A4ACD26395}" presName="ParentText" presStyleLbl="node1" presStyleIdx="0" presStyleCnt="6" custScaleX="152671" custLinFactNeighborX="-1334" custLinFactNeighborY="-4536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3C6D264-6EAA-4775-8CAB-7C9F4D2795FA}" type="pres">
      <dgm:prSet presAssocID="{DBC831C9-3B30-4B86-B08A-E4A4ACD26395}" presName="ChildText" presStyleLbl="revTx" presStyleIdx="0" presStyleCnt="6" custScaleX="307990" custScaleY="138620" custLinFactX="39962" custLinFactNeighborX="100000" custLinFactNeighborY="-5444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F406C5A-D565-4727-88F5-1ECB8964A2DB}" type="pres">
      <dgm:prSet presAssocID="{85995E96-8A94-4FB2-A26E-CA3BFF72F816}" presName="sibTrans" presStyleCnt="0"/>
      <dgm:spPr/>
    </dgm:pt>
    <dgm:pt modelId="{1FB1F902-B800-4129-9070-0AE3CD68C5FD}" type="pres">
      <dgm:prSet presAssocID="{0CAEF6D2-9FA8-4DD0-B765-BAD883306843}" presName="composite" presStyleCnt="0"/>
      <dgm:spPr/>
    </dgm:pt>
    <dgm:pt modelId="{83CF12EF-F632-41C3-8E93-D41EC76A463F}" type="pres">
      <dgm:prSet presAssocID="{0CAEF6D2-9FA8-4DD0-B765-BAD883306843}" presName="bentUpArrow1" presStyleLbl="alignImgPlace1" presStyleIdx="1" presStyleCnt="5" custScaleX="90871" custLinFactX="-240" custLinFactNeighborX="-100000" custLinFactNeighborY="-32370"/>
      <dgm:spPr/>
    </dgm:pt>
    <dgm:pt modelId="{8B264F77-EDBD-4CD5-9725-C42F15B3CB86}" type="pres">
      <dgm:prSet presAssocID="{0CAEF6D2-9FA8-4DD0-B765-BAD883306843}" presName="ParentText" presStyleLbl="node1" presStyleIdx="1" presStyleCnt="6" custScaleX="185583" custLinFactNeighborX="-59814" custLinFactNeighborY="-2566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6A027EC-6474-4A24-90F1-927C79242976}" type="pres">
      <dgm:prSet presAssocID="{0CAEF6D2-9FA8-4DD0-B765-BAD883306843}" presName="ChildText" presStyleLbl="revTx" presStyleIdx="1" presStyleCnt="6" custScaleX="409017" custScaleY="149867" custLinFactX="31104" custLinFactNeighborX="100000" custLinFactNeighborY="-437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AA4FD04-0D18-4576-BAC0-C60A4453E46C}" type="pres">
      <dgm:prSet presAssocID="{FF623345-46B6-454A-ACA9-33F21F938AB7}" presName="sibTrans" presStyleCnt="0"/>
      <dgm:spPr/>
    </dgm:pt>
    <dgm:pt modelId="{90F770B9-6FE1-4494-8C07-40ADAB119F02}" type="pres">
      <dgm:prSet presAssocID="{7B57427B-09B9-476F-A872-EF9FA1BBC188}" presName="composite" presStyleCnt="0"/>
      <dgm:spPr/>
    </dgm:pt>
    <dgm:pt modelId="{7A19C41A-0DD8-444C-9B84-BD0AADA80B63}" type="pres">
      <dgm:prSet presAssocID="{7B57427B-09B9-476F-A872-EF9FA1BBC188}" presName="bentUpArrow1" presStyleLbl="alignImgPlace1" presStyleIdx="2" presStyleCnt="5" custScaleX="119234" custLinFactNeighborX="-99561" custLinFactNeighborY="-33141"/>
      <dgm:spPr/>
    </dgm:pt>
    <dgm:pt modelId="{A2F44327-0DEC-4301-9A6C-97C7907B7356}" type="pres">
      <dgm:prSet presAssocID="{7B57427B-09B9-476F-A872-EF9FA1BBC188}" presName="ParentText" presStyleLbl="node1" presStyleIdx="2" presStyleCnt="6" custScaleX="216311" custLinFactNeighborX="-73056" custLinFactNeighborY="-3220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AB9D224-59E7-421E-961A-120ED8C6A700}" type="pres">
      <dgm:prSet presAssocID="{7B57427B-09B9-476F-A872-EF9FA1BBC188}" presName="ChildText" presStyleLbl="revTx" presStyleIdx="2" presStyleCnt="6" custScaleX="312234" custScaleY="142845" custLinFactNeighborX="79144" custLinFactNeighborY="-397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3FFE616-80CE-4B63-867C-C781BCD0A121}" type="pres">
      <dgm:prSet presAssocID="{2AAACF4B-040E-46E1-8A07-A6464193126F}" presName="sibTrans" presStyleCnt="0"/>
      <dgm:spPr/>
    </dgm:pt>
    <dgm:pt modelId="{2BDA771C-6BF8-441F-8DD0-5E6EC52E94DC}" type="pres">
      <dgm:prSet presAssocID="{C4C62C85-F761-4735-B10B-D96293CD9F23}" presName="composite" presStyleCnt="0"/>
      <dgm:spPr/>
    </dgm:pt>
    <dgm:pt modelId="{6D8799F0-E236-4BDD-BF99-9A833F28AF73}" type="pres">
      <dgm:prSet presAssocID="{C4C62C85-F761-4735-B10B-D96293CD9F23}" presName="bentUpArrow1" presStyleLbl="alignImgPlace1" presStyleIdx="3" presStyleCnt="5" custScaleX="94555" custLinFactX="-5425" custLinFactNeighborX="-100000" custLinFactNeighborY="-14356"/>
      <dgm:spPr/>
    </dgm:pt>
    <dgm:pt modelId="{8479A71D-D8EC-4F5C-A1D9-1EB5347B7180}" type="pres">
      <dgm:prSet presAssocID="{C4C62C85-F761-4735-B10B-D96293CD9F23}" presName="ParentText" presStyleLbl="node1" presStyleIdx="3" presStyleCnt="6" custScaleX="218000" custScaleY="121097" custLinFactNeighborX="-52259" custLinFactNeighborY="-3083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25CB47C-D328-4E8E-B979-6924867B2B56}" type="pres">
      <dgm:prSet presAssocID="{C4C62C85-F761-4735-B10B-D96293CD9F23}" presName="ChildText" presStyleLbl="revTx" presStyleIdx="3" presStyleCnt="6" custScaleX="446710" custScaleY="209497" custLinFactX="100000" custLinFactNeighborX="109188" custLinFactNeighborY="-4835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60F49DD-85CC-4053-AEB9-6A528BD00E1D}" type="pres">
      <dgm:prSet presAssocID="{87AAD171-E6F7-4E88-833D-7DD6E7DE8D93}" presName="sibTrans" presStyleCnt="0"/>
      <dgm:spPr/>
    </dgm:pt>
    <dgm:pt modelId="{1F21799A-B6FD-4A87-898C-CEF43949468D}" type="pres">
      <dgm:prSet presAssocID="{F8B87128-E586-4145-809B-DB088059FF9A}" presName="composite" presStyleCnt="0"/>
      <dgm:spPr/>
    </dgm:pt>
    <dgm:pt modelId="{1A7E66CB-A5D3-43AA-B3DB-533FD079490A}" type="pres">
      <dgm:prSet presAssocID="{F8B87128-E586-4145-809B-DB088059FF9A}" presName="bentUpArrow1" presStyleLbl="alignImgPlace1" presStyleIdx="4" presStyleCnt="5" custScaleX="78925" custLinFactNeighborX="-75414" custLinFactNeighborY="14527"/>
      <dgm:spPr/>
    </dgm:pt>
    <dgm:pt modelId="{034C68A1-51C0-4950-B919-108ED3586A46}" type="pres">
      <dgm:prSet presAssocID="{F8B87128-E586-4145-809B-DB088059FF9A}" presName="ParentText" presStyleLbl="node1" presStyleIdx="4" presStyleCnt="6" custScaleX="206538" custScaleY="141645" custLinFactNeighborX="-61993" custLinFactNeighborY="-1241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993D8DD-1D97-4797-9BDE-4C3C90F88B86}" type="pres">
      <dgm:prSet presAssocID="{F8B87128-E586-4145-809B-DB088059FF9A}" presName="ChildText" presStyleLbl="revTx" presStyleIdx="4" presStyleCnt="6" custScaleX="281591" custScaleY="142209" custLinFactNeighborX="82169" custLinFactNeighborY="-231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A1FC4B8-77BC-4FF6-9593-BC707C510953}" type="pres">
      <dgm:prSet presAssocID="{AD9FE069-6F72-4624-B87A-737405AFB0B9}" presName="sibTrans" presStyleCnt="0"/>
      <dgm:spPr/>
    </dgm:pt>
    <dgm:pt modelId="{91854944-EC30-475A-A091-BE9DC3B92CEB}" type="pres">
      <dgm:prSet presAssocID="{B6F1BCBA-865B-4A40-AD86-EA8C004C98C2}" presName="composite" presStyleCnt="0"/>
      <dgm:spPr/>
    </dgm:pt>
    <dgm:pt modelId="{69D64B38-CF56-4713-9F89-B991CC438D56}" type="pres">
      <dgm:prSet presAssocID="{B6F1BCBA-865B-4A40-AD86-EA8C004C98C2}" presName="ParentText" presStyleLbl="node1" presStyleIdx="5" presStyleCnt="6" custScaleX="180967" custLinFactNeighborX="-56461" custLinFactNeighborY="1476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ECCABB3-2536-47EB-AE6B-21B265793710}" type="pres">
      <dgm:prSet presAssocID="{B6F1BCBA-865B-4A40-AD86-EA8C004C98C2}" presName="FinalChildText" presStyleLbl="revTx" presStyleIdx="5" presStyleCnt="6" custScaleX="164313" custLinFactNeighborX="-3233" custLinFactNeighborY="59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58473C7-ED93-4B3E-80DF-F2257A1B73E2}" type="presOf" srcId="{14CFDF1E-5058-43BE-9B77-AC4753C41013}" destId="{4993D8DD-1D97-4797-9BDE-4C3C90F88B86}" srcOrd="0" destOrd="1" presId="urn:microsoft.com/office/officeart/2005/8/layout/StepDownProcess"/>
    <dgm:cxn modelId="{85E31EEF-9B9A-437A-8F56-990A801C12AC}" srcId="{0EA9EAEE-E444-4272-BF30-D6DF50B0311C}" destId="{7B57427B-09B9-476F-A872-EF9FA1BBC188}" srcOrd="2" destOrd="0" parTransId="{B532E245-767B-4301-8900-D420BBA5B1DB}" sibTransId="{2AAACF4B-040E-46E1-8A07-A6464193126F}"/>
    <dgm:cxn modelId="{2D748BAA-DA46-4ECB-9CCD-02B150BD5A29}" type="presOf" srcId="{9790E33C-AB67-4E48-B145-001FAA3F90D6}" destId="{4993D8DD-1D97-4797-9BDE-4C3C90F88B86}" srcOrd="0" destOrd="2" presId="urn:microsoft.com/office/officeart/2005/8/layout/StepDownProcess"/>
    <dgm:cxn modelId="{E36B3276-B0F6-438F-840E-47BFEB27727A}" srcId="{0EA9EAEE-E444-4272-BF30-D6DF50B0311C}" destId="{DBC831C9-3B30-4B86-B08A-E4A4ACD26395}" srcOrd="0" destOrd="0" parTransId="{225F85D4-C16D-49E9-B5BD-968ABDA555FB}" sibTransId="{85995E96-8A94-4FB2-A26E-CA3BFF72F816}"/>
    <dgm:cxn modelId="{9BBD7613-CC0D-4261-ABB5-A86E2A85E663}" type="presOf" srcId="{6E500A07-9B99-4E57-966F-B54B9F7446C8}" destId="{E6A027EC-6474-4A24-90F1-927C79242976}" srcOrd="0" destOrd="2" presId="urn:microsoft.com/office/officeart/2005/8/layout/StepDownProcess"/>
    <dgm:cxn modelId="{3C8C52EF-2763-4D2E-899C-F30A1A9CE6AF}" type="presOf" srcId="{F8B87128-E586-4145-809B-DB088059FF9A}" destId="{034C68A1-51C0-4950-B919-108ED3586A46}" srcOrd="0" destOrd="0" presId="urn:microsoft.com/office/officeart/2005/8/layout/StepDownProcess"/>
    <dgm:cxn modelId="{89651536-326B-4EF1-B027-492D666F7AB0}" srcId="{0CAEF6D2-9FA8-4DD0-B765-BAD883306843}" destId="{6FAB1782-B1D1-41E5-A347-C19809AE877D}" srcOrd="0" destOrd="0" parTransId="{013C4B52-1199-4BA8-813D-715A1D50AA82}" sibTransId="{FF7793CA-D8EF-4983-BF2A-C5E7A61BC3DD}"/>
    <dgm:cxn modelId="{019F9141-5AA8-4429-8BC4-1FFC19A37D35}" type="presOf" srcId="{5B6C2779-70B5-40CA-95F2-19F5A0A687B2}" destId="{4993D8DD-1D97-4797-9BDE-4C3C90F88B86}" srcOrd="0" destOrd="0" presId="urn:microsoft.com/office/officeart/2005/8/layout/StepDownProcess"/>
    <dgm:cxn modelId="{E6D1A521-DEEE-498A-B0B1-A89C01D1DAE6}" type="presOf" srcId="{DBC831C9-3B30-4B86-B08A-E4A4ACD26395}" destId="{E6DE9C64-22B1-47DD-B637-5BC76A7614FB}" srcOrd="0" destOrd="0" presId="urn:microsoft.com/office/officeart/2005/8/layout/StepDownProcess"/>
    <dgm:cxn modelId="{E8AC64D4-8F54-4A2C-B868-334D77BA8BA0}" type="presOf" srcId="{B6F1BCBA-865B-4A40-AD86-EA8C004C98C2}" destId="{69D64B38-CF56-4713-9F89-B991CC438D56}" srcOrd="0" destOrd="0" presId="urn:microsoft.com/office/officeart/2005/8/layout/StepDownProcess"/>
    <dgm:cxn modelId="{B2AA25CD-A16E-4648-ABCD-F36806AF6D63}" type="presOf" srcId="{6FAB1782-B1D1-41E5-A347-C19809AE877D}" destId="{E6A027EC-6474-4A24-90F1-927C79242976}" srcOrd="0" destOrd="0" presId="urn:microsoft.com/office/officeart/2005/8/layout/StepDownProcess"/>
    <dgm:cxn modelId="{67552DD0-B8EC-4954-A333-AD88434CDE83}" type="presOf" srcId="{E6893EED-36DE-470C-964B-CBAC7424AB1A}" destId="{23C6D264-6EAA-4775-8CAB-7C9F4D2795FA}" srcOrd="0" destOrd="0" presId="urn:microsoft.com/office/officeart/2005/8/layout/StepDownProcess"/>
    <dgm:cxn modelId="{07AD1287-7038-48E2-9748-B1125F77C9C8}" srcId="{DBC831C9-3B30-4B86-B08A-E4A4ACD26395}" destId="{E6893EED-36DE-470C-964B-CBAC7424AB1A}" srcOrd="0" destOrd="0" parTransId="{F5BAA086-E217-4036-B63C-ADE9E34A162C}" sibTransId="{D302CE2F-240C-4698-802E-F5F79AD3292D}"/>
    <dgm:cxn modelId="{AB8F9A6F-DC8C-42A2-B3C4-A3B7F6B51644}" srcId="{0EA9EAEE-E444-4272-BF30-D6DF50B0311C}" destId="{C4C62C85-F761-4735-B10B-D96293CD9F23}" srcOrd="3" destOrd="0" parTransId="{C68FF7B0-B44D-4BF6-B9A1-EBCA504C6F0F}" sibTransId="{87AAD171-E6F7-4E88-833D-7DD6E7DE8D93}"/>
    <dgm:cxn modelId="{286567FA-D179-4198-967C-13832E0848A1}" type="presOf" srcId="{830EBFD2-AE1C-4DC6-AD22-002C9585C554}" destId="{325CB47C-D328-4E8E-B979-6924867B2B56}" srcOrd="0" destOrd="1" presId="urn:microsoft.com/office/officeart/2005/8/layout/StepDownProcess"/>
    <dgm:cxn modelId="{EF4BD8C8-BFE4-47CC-B0FC-85198D06665E}" type="presOf" srcId="{569A1FE1-93AA-4F34-BF57-AF885A3686D1}" destId="{1AB9D224-59E7-421E-961A-120ED8C6A700}" srcOrd="0" destOrd="1" presId="urn:microsoft.com/office/officeart/2005/8/layout/StepDownProcess"/>
    <dgm:cxn modelId="{CC93EDD9-3CEB-4651-84BF-17E6B8799E4B}" type="presOf" srcId="{BDC5FE40-44EC-4840-AD9B-14EE64DCBDB8}" destId="{E6A027EC-6474-4A24-90F1-927C79242976}" srcOrd="0" destOrd="1" presId="urn:microsoft.com/office/officeart/2005/8/layout/StepDownProcess"/>
    <dgm:cxn modelId="{32119CFF-C432-4582-ACB4-C7FCC86F6224}" srcId="{DBC831C9-3B30-4B86-B08A-E4A4ACD26395}" destId="{5018DAC9-803B-4BA4-890C-EA92F1BCAC15}" srcOrd="1" destOrd="0" parTransId="{E7D31BEC-A1D5-4EF1-91B5-1D4EE7EA52BA}" sibTransId="{189C2BC7-601D-4175-B64D-5D3480932EBE}"/>
    <dgm:cxn modelId="{812DF239-1ADB-47D7-9CA6-9569CD9C8A4C}" srcId="{0EA9EAEE-E444-4272-BF30-D6DF50B0311C}" destId="{F8B87128-E586-4145-809B-DB088059FF9A}" srcOrd="4" destOrd="0" parTransId="{67FC6E27-C489-48AB-8DE5-C2586C36AD0A}" sibTransId="{AD9FE069-6F72-4624-B87A-737405AFB0B9}"/>
    <dgm:cxn modelId="{7B043B52-B802-4674-BBAF-56260BF73C08}" srcId="{F8B87128-E586-4145-809B-DB088059FF9A}" destId="{14CFDF1E-5058-43BE-9B77-AC4753C41013}" srcOrd="1" destOrd="0" parTransId="{2455C267-9BC4-4232-BBFE-F80EC0FAFA57}" sibTransId="{C2E0F83A-52A2-4B24-8C82-87DED41AB7C3}"/>
    <dgm:cxn modelId="{48514E5C-2755-46EE-853D-7F61002A4A31}" srcId="{C4C62C85-F761-4735-B10B-D96293CD9F23}" destId="{830EBFD2-AE1C-4DC6-AD22-002C9585C554}" srcOrd="1" destOrd="0" parTransId="{E2ABDF19-A55F-4CA6-B61F-6671F544D5CA}" sibTransId="{73CB50DB-0C8B-44EC-9376-CB30AE8D196A}"/>
    <dgm:cxn modelId="{F49B47D0-ECB3-425E-BFBF-02E18591EF43}" type="presOf" srcId="{0EA9EAEE-E444-4272-BF30-D6DF50B0311C}" destId="{11D7BBFF-01A2-4126-ABC4-3D0D0068E019}" srcOrd="0" destOrd="0" presId="urn:microsoft.com/office/officeart/2005/8/layout/StepDownProcess"/>
    <dgm:cxn modelId="{3AA6F2DA-A280-4D72-AFFA-52AC57E7DB14}" srcId="{0EA9EAEE-E444-4272-BF30-D6DF50B0311C}" destId="{0CAEF6D2-9FA8-4DD0-B765-BAD883306843}" srcOrd="1" destOrd="0" parTransId="{878E38E9-897E-42CE-BC7E-2DC4D649C9BB}" sibTransId="{FF623345-46B6-454A-ACA9-33F21F938AB7}"/>
    <dgm:cxn modelId="{062CA7E8-844E-49B0-99FD-1A3067F21CF0}" srcId="{0CAEF6D2-9FA8-4DD0-B765-BAD883306843}" destId="{BDC5FE40-44EC-4840-AD9B-14EE64DCBDB8}" srcOrd="1" destOrd="0" parTransId="{98713331-6877-426A-956D-568122DB8A47}" sibTransId="{1F9D4510-C7C5-40B6-98DE-FE5C19D21740}"/>
    <dgm:cxn modelId="{3676700A-9EBA-469F-8CB4-B7C4D990F419}" srcId="{7B57427B-09B9-476F-A872-EF9FA1BBC188}" destId="{B809833C-1183-4634-B01D-F284819B3735}" srcOrd="0" destOrd="0" parTransId="{A78BD900-0B86-49FA-A9E8-454B4E2998DB}" sibTransId="{C89D33AD-25C8-4DBB-B7C2-14811FB8FC98}"/>
    <dgm:cxn modelId="{0E01A329-F70E-4CC1-8967-A55BEFABB914}" srcId="{7B57427B-09B9-476F-A872-EF9FA1BBC188}" destId="{569A1FE1-93AA-4F34-BF57-AF885A3686D1}" srcOrd="1" destOrd="0" parTransId="{813A2FC3-7D5C-47C6-989A-3AB8DA3ECF46}" sibTransId="{3248FAE7-70D2-41BA-82B9-E14A3DE56AB4}"/>
    <dgm:cxn modelId="{E73D47E2-1CEE-4573-AFF1-FD8CD5B68CE6}" type="presOf" srcId="{374465DD-5701-402E-9B80-E1E80300216F}" destId="{325CB47C-D328-4E8E-B979-6924867B2B56}" srcOrd="0" destOrd="2" presId="urn:microsoft.com/office/officeart/2005/8/layout/StepDownProcess"/>
    <dgm:cxn modelId="{AB9D960D-22D2-4ADE-8F16-382BD0C63B54}" type="presOf" srcId="{C39E2F5C-1A6A-4FAA-A6C1-B38E360602DF}" destId="{1ECCABB3-2536-47EB-AE6B-21B265793710}" srcOrd="0" destOrd="0" presId="urn:microsoft.com/office/officeart/2005/8/layout/StepDownProcess"/>
    <dgm:cxn modelId="{80C1414A-8A21-4BCB-8C64-97DF55257A10}" type="presOf" srcId="{B809833C-1183-4634-B01D-F284819B3735}" destId="{1AB9D224-59E7-421E-961A-120ED8C6A700}" srcOrd="0" destOrd="0" presId="urn:microsoft.com/office/officeart/2005/8/layout/StepDownProcess"/>
    <dgm:cxn modelId="{A4E03F41-1C33-4467-8B66-65C24DEE1583}" srcId="{C4C62C85-F761-4735-B10B-D96293CD9F23}" destId="{374465DD-5701-402E-9B80-E1E80300216F}" srcOrd="2" destOrd="0" parTransId="{9AFA2704-E288-462A-AEE4-5FAEA2F37F75}" sibTransId="{17BCA8E0-02AD-42CB-A0A5-7010D699060B}"/>
    <dgm:cxn modelId="{BF2B6D9C-7DC9-4FB4-A503-0C006E21E098}" srcId="{B6F1BCBA-865B-4A40-AD86-EA8C004C98C2}" destId="{C39E2F5C-1A6A-4FAA-A6C1-B38E360602DF}" srcOrd="0" destOrd="0" parTransId="{F7070A1B-01C8-4F04-8EB4-9E7EA8E451B0}" sibTransId="{16750E3E-A31B-4B8B-A1FF-3BDC042D81D9}"/>
    <dgm:cxn modelId="{8B133460-2E68-4052-8116-93E920F57FF1}" srcId="{0EA9EAEE-E444-4272-BF30-D6DF50B0311C}" destId="{B6F1BCBA-865B-4A40-AD86-EA8C004C98C2}" srcOrd="5" destOrd="0" parTransId="{CA1E7587-F2D0-4BBD-A42F-C42D8B8F90B7}" sibTransId="{26B83EA0-C209-4595-ABED-2597ACF39A7C}"/>
    <dgm:cxn modelId="{30CFDCD8-2927-4795-8ADE-FF76EC32A208}" type="presOf" srcId="{C4C62C85-F761-4735-B10B-D96293CD9F23}" destId="{8479A71D-D8EC-4F5C-A1D9-1EB5347B7180}" srcOrd="0" destOrd="0" presId="urn:microsoft.com/office/officeart/2005/8/layout/StepDownProcess"/>
    <dgm:cxn modelId="{213032EC-38C3-4DAD-AC40-5942C9BE007E}" srcId="{F8B87128-E586-4145-809B-DB088059FF9A}" destId="{5B6C2779-70B5-40CA-95F2-19F5A0A687B2}" srcOrd="0" destOrd="0" parTransId="{0C03977E-8ECF-49C8-B147-515324EF3833}" sibTransId="{C3ED9B91-C993-427D-B4F5-E6507017C271}"/>
    <dgm:cxn modelId="{9F24AC90-AD6A-4EE3-AAED-309B68F02EC7}" type="presOf" srcId="{7B57427B-09B9-476F-A872-EF9FA1BBC188}" destId="{A2F44327-0DEC-4301-9A6C-97C7907B7356}" srcOrd="0" destOrd="0" presId="urn:microsoft.com/office/officeart/2005/8/layout/StepDownProcess"/>
    <dgm:cxn modelId="{9C694CBB-38C2-4B1D-B9C8-46C83235751C}" srcId="{0CAEF6D2-9FA8-4DD0-B765-BAD883306843}" destId="{6E500A07-9B99-4E57-966F-B54B9F7446C8}" srcOrd="2" destOrd="0" parTransId="{578B198A-B97A-471C-85A4-948B571EBDBB}" sibTransId="{8FB783F9-A48F-4302-9049-33722CEB49B0}"/>
    <dgm:cxn modelId="{F4549C28-4218-47BE-A5CD-38D2D92C8352}" srcId="{C4C62C85-F761-4735-B10B-D96293CD9F23}" destId="{4D304B9F-FDCA-4761-81E5-0F07730DAE05}" srcOrd="0" destOrd="0" parTransId="{2887F4BA-F02B-449D-A23F-D0F0D047F4DD}" sibTransId="{78EAC478-7EDC-47C4-86B5-02E5757F5151}"/>
    <dgm:cxn modelId="{EBA85727-EA05-4E73-AD6E-12FBC6BED2C4}" type="presOf" srcId="{0CAEF6D2-9FA8-4DD0-B765-BAD883306843}" destId="{8B264F77-EDBD-4CD5-9725-C42F15B3CB86}" srcOrd="0" destOrd="0" presId="urn:microsoft.com/office/officeart/2005/8/layout/StepDownProcess"/>
    <dgm:cxn modelId="{50512B47-454C-412D-ABA0-86DA6F404B8E}" type="presOf" srcId="{4D304B9F-FDCA-4761-81E5-0F07730DAE05}" destId="{325CB47C-D328-4E8E-B979-6924867B2B56}" srcOrd="0" destOrd="0" presId="urn:microsoft.com/office/officeart/2005/8/layout/StepDownProcess"/>
    <dgm:cxn modelId="{D863A1B8-571E-49C0-89EB-2329776892C5}" srcId="{F8B87128-E586-4145-809B-DB088059FF9A}" destId="{9790E33C-AB67-4E48-B145-001FAA3F90D6}" srcOrd="2" destOrd="0" parTransId="{6FFAB58E-9669-4534-BDCE-3CE2471B082D}" sibTransId="{98A4562C-37A2-41CA-8D48-E369A29F4839}"/>
    <dgm:cxn modelId="{7C7022DF-1E6E-4C18-BE72-E9D5C7CEBC03}" type="presOf" srcId="{5018DAC9-803B-4BA4-890C-EA92F1BCAC15}" destId="{23C6D264-6EAA-4775-8CAB-7C9F4D2795FA}" srcOrd="0" destOrd="1" presId="urn:microsoft.com/office/officeart/2005/8/layout/StepDownProcess"/>
    <dgm:cxn modelId="{92692922-84D0-4152-B0FA-8C9DC777A324}" type="presParOf" srcId="{11D7BBFF-01A2-4126-ABC4-3D0D0068E019}" destId="{5EE6683F-95B1-47BE-BD94-B0DFB86DDE72}" srcOrd="0" destOrd="0" presId="urn:microsoft.com/office/officeart/2005/8/layout/StepDownProcess"/>
    <dgm:cxn modelId="{6FDA2923-6674-495C-A0C1-87EC49BED07A}" type="presParOf" srcId="{5EE6683F-95B1-47BE-BD94-B0DFB86DDE72}" destId="{42DBB386-C1B8-4B18-9B1F-90591C86D5E1}" srcOrd="0" destOrd="0" presId="urn:microsoft.com/office/officeart/2005/8/layout/StepDownProcess"/>
    <dgm:cxn modelId="{6A0F240D-36B0-49FB-BA4F-1BBD22F910C2}" type="presParOf" srcId="{5EE6683F-95B1-47BE-BD94-B0DFB86DDE72}" destId="{E6DE9C64-22B1-47DD-B637-5BC76A7614FB}" srcOrd="1" destOrd="0" presId="urn:microsoft.com/office/officeart/2005/8/layout/StepDownProcess"/>
    <dgm:cxn modelId="{912351EA-DABF-425A-BA1D-63F5C5AFD87D}" type="presParOf" srcId="{5EE6683F-95B1-47BE-BD94-B0DFB86DDE72}" destId="{23C6D264-6EAA-4775-8CAB-7C9F4D2795FA}" srcOrd="2" destOrd="0" presId="urn:microsoft.com/office/officeart/2005/8/layout/StepDownProcess"/>
    <dgm:cxn modelId="{748A8E28-A3A1-49C5-9CB3-E06FE67EF473}" type="presParOf" srcId="{11D7BBFF-01A2-4126-ABC4-3D0D0068E019}" destId="{EF406C5A-D565-4727-88F5-1ECB8964A2DB}" srcOrd="1" destOrd="0" presId="urn:microsoft.com/office/officeart/2005/8/layout/StepDownProcess"/>
    <dgm:cxn modelId="{41FB42F4-25D1-4C83-9362-017E019B99C1}" type="presParOf" srcId="{11D7BBFF-01A2-4126-ABC4-3D0D0068E019}" destId="{1FB1F902-B800-4129-9070-0AE3CD68C5FD}" srcOrd="2" destOrd="0" presId="urn:microsoft.com/office/officeart/2005/8/layout/StepDownProcess"/>
    <dgm:cxn modelId="{0FE37E90-DB75-4606-BA85-CF1A60125EFE}" type="presParOf" srcId="{1FB1F902-B800-4129-9070-0AE3CD68C5FD}" destId="{83CF12EF-F632-41C3-8E93-D41EC76A463F}" srcOrd="0" destOrd="0" presId="urn:microsoft.com/office/officeart/2005/8/layout/StepDownProcess"/>
    <dgm:cxn modelId="{69B5FB60-C86A-475E-AC35-FCA7DAE2561C}" type="presParOf" srcId="{1FB1F902-B800-4129-9070-0AE3CD68C5FD}" destId="{8B264F77-EDBD-4CD5-9725-C42F15B3CB86}" srcOrd="1" destOrd="0" presId="urn:microsoft.com/office/officeart/2005/8/layout/StepDownProcess"/>
    <dgm:cxn modelId="{D087BC63-9021-489E-9353-9D77DFB8194E}" type="presParOf" srcId="{1FB1F902-B800-4129-9070-0AE3CD68C5FD}" destId="{E6A027EC-6474-4A24-90F1-927C79242976}" srcOrd="2" destOrd="0" presId="urn:microsoft.com/office/officeart/2005/8/layout/StepDownProcess"/>
    <dgm:cxn modelId="{FD32C66E-8FEF-48B9-B145-BB8BA2D0BC25}" type="presParOf" srcId="{11D7BBFF-01A2-4126-ABC4-3D0D0068E019}" destId="{8AA4FD04-0D18-4576-BAC0-C60A4453E46C}" srcOrd="3" destOrd="0" presId="urn:microsoft.com/office/officeart/2005/8/layout/StepDownProcess"/>
    <dgm:cxn modelId="{EB5B5C00-0CEA-4737-8338-5FF372455AAF}" type="presParOf" srcId="{11D7BBFF-01A2-4126-ABC4-3D0D0068E019}" destId="{90F770B9-6FE1-4494-8C07-40ADAB119F02}" srcOrd="4" destOrd="0" presId="urn:microsoft.com/office/officeart/2005/8/layout/StepDownProcess"/>
    <dgm:cxn modelId="{4DFE3A48-D96E-48A0-86B8-91BA3223AF15}" type="presParOf" srcId="{90F770B9-6FE1-4494-8C07-40ADAB119F02}" destId="{7A19C41A-0DD8-444C-9B84-BD0AADA80B63}" srcOrd="0" destOrd="0" presId="urn:microsoft.com/office/officeart/2005/8/layout/StepDownProcess"/>
    <dgm:cxn modelId="{4C7372A0-BCD7-45B2-A740-14D06035C670}" type="presParOf" srcId="{90F770B9-6FE1-4494-8C07-40ADAB119F02}" destId="{A2F44327-0DEC-4301-9A6C-97C7907B7356}" srcOrd="1" destOrd="0" presId="urn:microsoft.com/office/officeart/2005/8/layout/StepDownProcess"/>
    <dgm:cxn modelId="{D9720EE0-0C43-4D21-95D8-E93DA79E982F}" type="presParOf" srcId="{90F770B9-6FE1-4494-8C07-40ADAB119F02}" destId="{1AB9D224-59E7-421E-961A-120ED8C6A700}" srcOrd="2" destOrd="0" presId="urn:microsoft.com/office/officeart/2005/8/layout/StepDownProcess"/>
    <dgm:cxn modelId="{20ABCA9B-818E-41CB-B2AF-DA4AB98E1F32}" type="presParOf" srcId="{11D7BBFF-01A2-4126-ABC4-3D0D0068E019}" destId="{B3FFE616-80CE-4B63-867C-C781BCD0A121}" srcOrd="5" destOrd="0" presId="urn:microsoft.com/office/officeart/2005/8/layout/StepDownProcess"/>
    <dgm:cxn modelId="{DC72C1F6-6399-463C-ADD9-EA6CA489D66D}" type="presParOf" srcId="{11D7BBFF-01A2-4126-ABC4-3D0D0068E019}" destId="{2BDA771C-6BF8-441F-8DD0-5E6EC52E94DC}" srcOrd="6" destOrd="0" presId="urn:microsoft.com/office/officeart/2005/8/layout/StepDownProcess"/>
    <dgm:cxn modelId="{14494B3E-AFC9-45CF-9E25-51B09CA6D16A}" type="presParOf" srcId="{2BDA771C-6BF8-441F-8DD0-5E6EC52E94DC}" destId="{6D8799F0-E236-4BDD-BF99-9A833F28AF73}" srcOrd="0" destOrd="0" presId="urn:microsoft.com/office/officeart/2005/8/layout/StepDownProcess"/>
    <dgm:cxn modelId="{4054467F-3912-4AF9-A15C-B72A41FFF672}" type="presParOf" srcId="{2BDA771C-6BF8-441F-8DD0-5E6EC52E94DC}" destId="{8479A71D-D8EC-4F5C-A1D9-1EB5347B7180}" srcOrd="1" destOrd="0" presId="urn:microsoft.com/office/officeart/2005/8/layout/StepDownProcess"/>
    <dgm:cxn modelId="{12B64C86-D796-4CB7-957E-A1FFE1D4E506}" type="presParOf" srcId="{2BDA771C-6BF8-441F-8DD0-5E6EC52E94DC}" destId="{325CB47C-D328-4E8E-B979-6924867B2B56}" srcOrd="2" destOrd="0" presId="urn:microsoft.com/office/officeart/2005/8/layout/StepDownProcess"/>
    <dgm:cxn modelId="{27792628-5B97-4E15-BBAB-B54E57E30A1A}" type="presParOf" srcId="{11D7BBFF-01A2-4126-ABC4-3D0D0068E019}" destId="{660F49DD-85CC-4053-AEB9-6A528BD00E1D}" srcOrd="7" destOrd="0" presId="urn:microsoft.com/office/officeart/2005/8/layout/StepDownProcess"/>
    <dgm:cxn modelId="{3BF24977-11E1-4523-91D6-3F6857EB4D1E}" type="presParOf" srcId="{11D7BBFF-01A2-4126-ABC4-3D0D0068E019}" destId="{1F21799A-B6FD-4A87-898C-CEF43949468D}" srcOrd="8" destOrd="0" presId="urn:microsoft.com/office/officeart/2005/8/layout/StepDownProcess"/>
    <dgm:cxn modelId="{5072250D-4A83-4593-9A9E-1DCABE6052D1}" type="presParOf" srcId="{1F21799A-B6FD-4A87-898C-CEF43949468D}" destId="{1A7E66CB-A5D3-43AA-B3DB-533FD079490A}" srcOrd="0" destOrd="0" presId="urn:microsoft.com/office/officeart/2005/8/layout/StepDownProcess"/>
    <dgm:cxn modelId="{C18F827E-B9B1-40BD-A327-9F90DD67879B}" type="presParOf" srcId="{1F21799A-B6FD-4A87-898C-CEF43949468D}" destId="{034C68A1-51C0-4950-B919-108ED3586A46}" srcOrd="1" destOrd="0" presId="urn:microsoft.com/office/officeart/2005/8/layout/StepDownProcess"/>
    <dgm:cxn modelId="{0BC5AD02-700A-4159-B740-82EA0D20A832}" type="presParOf" srcId="{1F21799A-B6FD-4A87-898C-CEF43949468D}" destId="{4993D8DD-1D97-4797-9BDE-4C3C90F88B86}" srcOrd="2" destOrd="0" presId="urn:microsoft.com/office/officeart/2005/8/layout/StepDownProcess"/>
    <dgm:cxn modelId="{7FFAF616-7AC2-428F-AC74-2B41059C6DDD}" type="presParOf" srcId="{11D7BBFF-01A2-4126-ABC4-3D0D0068E019}" destId="{1A1FC4B8-77BC-4FF6-9593-BC707C510953}" srcOrd="9" destOrd="0" presId="urn:microsoft.com/office/officeart/2005/8/layout/StepDownProcess"/>
    <dgm:cxn modelId="{688D6CAB-B93D-489A-8282-148993F208A2}" type="presParOf" srcId="{11D7BBFF-01A2-4126-ABC4-3D0D0068E019}" destId="{91854944-EC30-475A-A091-BE9DC3B92CEB}" srcOrd="10" destOrd="0" presId="urn:microsoft.com/office/officeart/2005/8/layout/StepDownProcess"/>
    <dgm:cxn modelId="{D3B6AF8E-3D34-4F17-A5F0-F162FE6D198E}" type="presParOf" srcId="{91854944-EC30-475A-A091-BE9DC3B92CEB}" destId="{69D64B38-CF56-4713-9F89-B991CC438D56}" srcOrd="0" destOrd="0" presId="urn:microsoft.com/office/officeart/2005/8/layout/StepDownProcess"/>
    <dgm:cxn modelId="{6802F3C3-D8ED-4699-9D18-F8E4EB624A7B}" type="presParOf" srcId="{91854944-EC30-475A-A091-BE9DC3B92CEB}" destId="{1ECCABB3-2536-47EB-AE6B-21B265793710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A9EAEE-E444-4272-BF30-D6DF50B0311C}" type="doc">
      <dgm:prSet loTypeId="urn:microsoft.com/office/officeart/2005/8/layout/StepDownProcess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CAEF6D2-9FA8-4DD0-B765-BAD883306843}">
      <dgm:prSet phldrT="[Text]" custT="1"/>
      <dgm:spPr/>
      <dgm:t>
        <a:bodyPr/>
        <a:lstStyle/>
        <a:p>
          <a:r>
            <a:rPr lang="en-GB" sz="2000" dirty="0" smtClean="0"/>
            <a:t>Thin film deposition</a:t>
          </a:r>
          <a:endParaRPr lang="en-GB" sz="2000" dirty="0"/>
        </a:p>
      </dgm:t>
    </dgm:pt>
    <dgm:pt modelId="{878E38E9-897E-42CE-BC7E-2DC4D649C9BB}" type="parTrans" cxnId="{3AA6F2DA-A280-4D72-AFFA-52AC57E7DB14}">
      <dgm:prSet/>
      <dgm:spPr/>
      <dgm:t>
        <a:bodyPr/>
        <a:lstStyle/>
        <a:p>
          <a:endParaRPr lang="en-GB"/>
        </a:p>
      </dgm:t>
    </dgm:pt>
    <dgm:pt modelId="{FF623345-46B6-454A-ACA9-33F21F938AB7}" type="sibTrans" cxnId="{3AA6F2DA-A280-4D72-AFFA-52AC57E7DB14}">
      <dgm:prSet/>
      <dgm:spPr/>
      <dgm:t>
        <a:bodyPr/>
        <a:lstStyle/>
        <a:p>
          <a:endParaRPr lang="en-GB"/>
        </a:p>
      </dgm:t>
    </dgm:pt>
    <dgm:pt modelId="{6FAB1782-B1D1-41E5-A347-C19809AE877D}">
      <dgm:prSet phldrT="[Text]" custT="1"/>
      <dgm:spPr/>
      <dgm:t>
        <a:bodyPr/>
        <a:lstStyle/>
        <a:p>
          <a:r>
            <a:rPr lang="en-GB" sz="1600" b="1" dirty="0" smtClean="0"/>
            <a:t>PVD</a:t>
          </a:r>
          <a:r>
            <a:rPr lang="en-GB" sz="1600" dirty="0" smtClean="0"/>
            <a:t>: DC, pulsed, HIPIMS… </a:t>
          </a:r>
          <a:endParaRPr lang="en-GB" sz="1600" dirty="0"/>
        </a:p>
      </dgm:t>
    </dgm:pt>
    <dgm:pt modelId="{013C4B52-1199-4BA8-813D-715A1D50AA82}" type="parTrans" cxnId="{89651536-326B-4EF1-B027-492D666F7AB0}">
      <dgm:prSet/>
      <dgm:spPr/>
      <dgm:t>
        <a:bodyPr/>
        <a:lstStyle/>
        <a:p>
          <a:endParaRPr lang="en-GB"/>
        </a:p>
      </dgm:t>
    </dgm:pt>
    <dgm:pt modelId="{FF7793CA-D8EF-4983-BF2A-C5E7A61BC3DD}" type="sibTrans" cxnId="{89651536-326B-4EF1-B027-492D666F7AB0}">
      <dgm:prSet/>
      <dgm:spPr/>
      <dgm:t>
        <a:bodyPr/>
        <a:lstStyle/>
        <a:p>
          <a:endParaRPr lang="en-GB"/>
        </a:p>
      </dgm:t>
    </dgm:pt>
    <dgm:pt modelId="{7B57427B-09B9-476F-A872-EF9FA1BBC188}">
      <dgm:prSet phldrT="[Text]" custT="1"/>
      <dgm:spPr>
        <a:solidFill>
          <a:srgbClr val="FFC000"/>
        </a:solidFill>
      </dgm:spPr>
      <dgm:t>
        <a:bodyPr/>
        <a:lstStyle/>
        <a:p>
          <a:r>
            <a:rPr lang="en-GB" sz="2000" dirty="0" smtClean="0"/>
            <a:t>Film characterisation</a:t>
          </a:r>
          <a:endParaRPr lang="en-GB" sz="2000" dirty="0"/>
        </a:p>
      </dgm:t>
    </dgm:pt>
    <dgm:pt modelId="{B532E245-767B-4301-8900-D420BBA5B1DB}" type="parTrans" cxnId="{85E31EEF-9B9A-437A-8F56-990A801C12AC}">
      <dgm:prSet/>
      <dgm:spPr/>
      <dgm:t>
        <a:bodyPr/>
        <a:lstStyle/>
        <a:p>
          <a:endParaRPr lang="en-GB"/>
        </a:p>
      </dgm:t>
    </dgm:pt>
    <dgm:pt modelId="{2AAACF4B-040E-46E1-8A07-A6464193126F}" type="sibTrans" cxnId="{85E31EEF-9B9A-437A-8F56-990A801C12AC}">
      <dgm:prSet/>
      <dgm:spPr/>
      <dgm:t>
        <a:bodyPr/>
        <a:lstStyle/>
        <a:p>
          <a:endParaRPr lang="en-GB"/>
        </a:p>
      </dgm:t>
    </dgm:pt>
    <dgm:pt modelId="{B809833C-1183-4634-B01D-F284819B3735}">
      <dgm:prSet phldrT="[Text]" custT="1"/>
      <dgm:spPr/>
      <dgm:t>
        <a:bodyPr/>
        <a:lstStyle/>
        <a:p>
          <a:r>
            <a:rPr lang="en-GB" sz="1600" dirty="0" smtClean="0"/>
            <a:t>SEM, FIB, AFM,</a:t>
          </a:r>
          <a:endParaRPr lang="en-GB" sz="1600" dirty="0"/>
        </a:p>
      </dgm:t>
    </dgm:pt>
    <dgm:pt modelId="{A78BD900-0B86-49FA-A9E8-454B4E2998DB}" type="parTrans" cxnId="{3676700A-9EBA-469F-8CB4-B7C4D990F419}">
      <dgm:prSet/>
      <dgm:spPr/>
      <dgm:t>
        <a:bodyPr/>
        <a:lstStyle/>
        <a:p>
          <a:endParaRPr lang="en-GB"/>
        </a:p>
      </dgm:t>
    </dgm:pt>
    <dgm:pt modelId="{C89D33AD-25C8-4DBB-B7C2-14811FB8FC98}" type="sibTrans" cxnId="{3676700A-9EBA-469F-8CB4-B7C4D990F419}">
      <dgm:prSet/>
      <dgm:spPr/>
      <dgm:t>
        <a:bodyPr/>
        <a:lstStyle/>
        <a:p>
          <a:endParaRPr lang="en-GB"/>
        </a:p>
      </dgm:t>
    </dgm:pt>
    <dgm:pt modelId="{B6F1BCBA-865B-4A40-AD86-EA8C004C98C2}">
      <dgm:prSet phldrT="[Text]" custT="1"/>
      <dgm:spPr>
        <a:solidFill>
          <a:srgbClr val="00B050"/>
        </a:solidFill>
      </dgm:spPr>
      <dgm:t>
        <a:bodyPr/>
        <a:lstStyle/>
        <a:p>
          <a:r>
            <a:rPr lang="en-GB" sz="2000" dirty="0" smtClean="0"/>
            <a:t>Real </a:t>
          </a:r>
          <a:r>
            <a:rPr lang="en-GB" sz="2000" dirty="0" smtClean="0"/>
            <a:t>cavity  </a:t>
          </a:r>
          <a:r>
            <a:rPr lang="en-GB" sz="2000" dirty="0" smtClean="0"/>
            <a:t>measurement</a:t>
          </a:r>
          <a:endParaRPr lang="en-GB" sz="2000" dirty="0"/>
        </a:p>
      </dgm:t>
    </dgm:pt>
    <dgm:pt modelId="{CA1E7587-F2D0-4BBD-A42F-C42D8B8F90B7}" type="parTrans" cxnId="{8B133460-2E68-4052-8116-93E920F57FF1}">
      <dgm:prSet/>
      <dgm:spPr/>
      <dgm:t>
        <a:bodyPr/>
        <a:lstStyle/>
        <a:p>
          <a:endParaRPr lang="en-GB"/>
        </a:p>
      </dgm:t>
    </dgm:pt>
    <dgm:pt modelId="{26B83EA0-C209-4595-ABED-2597ACF39A7C}" type="sibTrans" cxnId="{8B133460-2E68-4052-8116-93E920F57FF1}">
      <dgm:prSet/>
      <dgm:spPr/>
      <dgm:t>
        <a:bodyPr/>
        <a:lstStyle/>
        <a:p>
          <a:endParaRPr lang="en-GB"/>
        </a:p>
      </dgm:t>
    </dgm:pt>
    <dgm:pt modelId="{C39E2F5C-1A6A-4FAA-A6C1-B38E360602DF}">
      <dgm:prSet phldrT="[Text]" custT="1"/>
      <dgm:spPr/>
      <dgm:t>
        <a:bodyPr/>
        <a:lstStyle/>
        <a:p>
          <a:r>
            <a:rPr lang="en-GB" sz="1600" dirty="0" smtClean="0">
              <a:solidFill>
                <a:schemeClr val="bg1"/>
              </a:solidFill>
            </a:rPr>
            <a:t>Cavity deposition</a:t>
          </a:r>
          <a:endParaRPr lang="en-GB" sz="1600" dirty="0">
            <a:solidFill>
              <a:schemeClr val="bg1"/>
            </a:solidFill>
          </a:endParaRPr>
        </a:p>
      </dgm:t>
    </dgm:pt>
    <dgm:pt modelId="{F7070A1B-01C8-4F04-8EB4-9E7EA8E451B0}" type="parTrans" cxnId="{BF2B6D9C-7DC9-4FB4-A503-0C006E21E098}">
      <dgm:prSet/>
      <dgm:spPr/>
      <dgm:t>
        <a:bodyPr/>
        <a:lstStyle/>
        <a:p>
          <a:endParaRPr lang="en-GB"/>
        </a:p>
      </dgm:t>
    </dgm:pt>
    <dgm:pt modelId="{16750E3E-A31B-4B8B-A1FF-3BDC042D81D9}" type="sibTrans" cxnId="{BF2B6D9C-7DC9-4FB4-A503-0C006E21E098}">
      <dgm:prSet/>
      <dgm:spPr/>
      <dgm:t>
        <a:bodyPr/>
        <a:lstStyle/>
        <a:p>
          <a:endParaRPr lang="en-GB"/>
        </a:p>
      </dgm:t>
    </dgm:pt>
    <dgm:pt modelId="{BDC5FE40-44EC-4840-AD9B-14EE64DCBDB8}">
      <dgm:prSet phldrT="[Text]" custT="1"/>
      <dgm:spPr/>
      <dgm:t>
        <a:bodyPr/>
        <a:lstStyle/>
        <a:p>
          <a:r>
            <a:rPr lang="en-GB" sz="1600" dirty="0" smtClean="0">
              <a:solidFill>
                <a:schemeClr val="accent6">
                  <a:lumMod val="50000"/>
                </a:schemeClr>
              </a:solidFill>
            </a:rPr>
            <a:t>(PE)CVD, (PE)ALD</a:t>
          </a:r>
          <a:endParaRPr lang="en-GB" sz="1600" dirty="0">
            <a:solidFill>
              <a:schemeClr val="accent6">
                <a:lumMod val="50000"/>
              </a:schemeClr>
            </a:solidFill>
          </a:endParaRPr>
        </a:p>
      </dgm:t>
    </dgm:pt>
    <dgm:pt modelId="{98713331-6877-426A-956D-568122DB8A47}" type="parTrans" cxnId="{062CA7E8-844E-49B0-99FD-1A3067F21CF0}">
      <dgm:prSet/>
      <dgm:spPr/>
      <dgm:t>
        <a:bodyPr/>
        <a:lstStyle/>
        <a:p>
          <a:endParaRPr lang="en-GB"/>
        </a:p>
      </dgm:t>
    </dgm:pt>
    <dgm:pt modelId="{1F9D4510-C7C5-40B6-98DE-FE5C19D21740}" type="sibTrans" cxnId="{062CA7E8-844E-49B0-99FD-1A3067F21CF0}">
      <dgm:prSet/>
      <dgm:spPr/>
      <dgm:t>
        <a:bodyPr/>
        <a:lstStyle/>
        <a:p>
          <a:endParaRPr lang="en-GB"/>
        </a:p>
      </dgm:t>
    </dgm:pt>
    <dgm:pt modelId="{569A1FE1-93AA-4F34-BF57-AF885A3686D1}">
      <dgm:prSet phldrT="[Text]" custT="1"/>
      <dgm:spPr/>
      <dgm:t>
        <a:bodyPr/>
        <a:lstStyle/>
        <a:p>
          <a:r>
            <a:rPr lang="en-GB" sz="1600" dirty="0" smtClean="0"/>
            <a:t>XPS, XRD, RBS, TEM… </a:t>
          </a:r>
          <a:endParaRPr lang="en-GB" sz="1600" dirty="0"/>
        </a:p>
      </dgm:t>
    </dgm:pt>
    <dgm:pt modelId="{813A2FC3-7D5C-47C6-989A-3AB8DA3ECF46}" type="parTrans" cxnId="{0E01A329-F70E-4CC1-8967-A55BEFABB914}">
      <dgm:prSet/>
      <dgm:spPr/>
      <dgm:t>
        <a:bodyPr/>
        <a:lstStyle/>
        <a:p>
          <a:endParaRPr lang="en-GB"/>
        </a:p>
      </dgm:t>
    </dgm:pt>
    <dgm:pt modelId="{3248FAE7-70D2-41BA-82B9-E14A3DE56AB4}" type="sibTrans" cxnId="{0E01A329-F70E-4CC1-8967-A55BEFABB914}">
      <dgm:prSet/>
      <dgm:spPr/>
      <dgm:t>
        <a:bodyPr/>
        <a:lstStyle/>
        <a:p>
          <a:endParaRPr lang="en-GB"/>
        </a:p>
      </dgm:t>
    </dgm:pt>
    <dgm:pt modelId="{F8B87128-E586-4145-809B-DB088059FF9A}">
      <dgm:prSet phldrT="[Text]" custT="1"/>
      <dgm:spPr>
        <a:solidFill>
          <a:srgbClr val="C00000"/>
        </a:solidFill>
      </dgm:spPr>
      <dgm:t>
        <a:bodyPr/>
        <a:lstStyle/>
        <a:p>
          <a:r>
            <a:rPr lang="en-GB" sz="1800" dirty="0" smtClean="0"/>
            <a:t> </a:t>
          </a:r>
          <a:r>
            <a:rPr lang="en-GB" sz="2000" dirty="0" smtClean="0"/>
            <a:t>Superconducting RF properties evaluation</a:t>
          </a:r>
          <a:endParaRPr lang="en-GB" sz="1800" dirty="0"/>
        </a:p>
      </dgm:t>
    </dgm:pt>
    <dgm:pt modelId="{67FC6E27-C489-48AB-8DE5-C2586C36AD0A}" type="parTrans" cxnId="{812DF239-1ADB-47D7-9CA6-9569CD9C8A4C}">
      <dgm:prSet/>
      <dgm:spPr/>
      <dgm:t>
        <a:bodyPr/>
        <a:lstStyle/>
        <a:p>
          <a:endParaRPr lang="en-GB"/>
        </a:p>
      </dgm:t>
    </dgm:pt>
    <dgm:pt modelId="{AD9FE069-6F72-4624-B87A-737405AFB0B9}" type="sibTrans" cxnId="{812DF239-1ADB-47D7-9CA6-9569CD9C8A4C}">
      <dgm:prSet/>
      <dgm:spPr/>
      <dgm:t>
        <a:bodyPr/>
        <a:lstStyle/>
        <a:p>
          <a:endParaRPr lang="en-GB"/>
        </a:p>
      </dgm:t>
    </dgm:pt>
    <dgm:pt modelId="{C4C62C85-F761-4735-B10B-D96293CD9F23}">
      <dgm:prSet phldrT="[Text]" custT="1"/>
      <dgm:spPr>
        <a:solidFill>
          <a:srgbClr val="7030A0"/>
        </a:solidFill>
      </dgm:spPr>
      <dgm:t>
        <a:bodyPr/>
        <a:lstStyle/>
        <a:p>
          <a:r>
            <a:rPr lang="en-GB" sz="2000" dirty="0" smtClean="0"/>
            <a:t>Superconducting properties measurement</a:t>
          </a:r>
          <a:endParaRPr lang="en-GB" sz="2000" dirty="0"/>
        </a:p>
      </dgm:t>
    </dgm:pt>
    <dgm:pt modelId="{C68FF7B0-B44D-4BF6-B9A1-EBCA504C6F0F}" type="parTrans" cxnId="{AB8F9A6F-DC8C-42A2-B3C4-A3B7F6B51644}">
      <dgm:prSet/>
      <dgm:spPr/>
      <dgm:t>
        <a:bodyPr/>
        <a:lstStyle/>
        <a:p>
          <a:endParaRPr lang="en-GB"/>
        </a:p>
      </dgm:t>
    </dgm:pt>
    <dgm:pt modelId="{87AAD171-E6F7-4E88-833D-7DD6E7DE8D93}" type="sibTrans" cxnId="{AB8F9A6F-DC8C-42A2-B3C4-A3B7F6B51644}">
      <dgm:prSet/>
      <dgm:spPr/>
      <dgm:t>
        <a:bodyPr/>
        <a:lstStyle/>
        <a:p>
          <a:endParaRPr lang="en-GB"/>
        </a:p>
      </dgm:t>
    </dgm:pt>
    <dgm:pt modelId="{4D304B9F-FDCA-4761-81E5-0F07730DAE05}">
      <dgm:prSet phldrT="[Text]" custT="1"/>
      <dgm:spPr/>
      <dgm:t>
        <a:bodyPr/>
        <a:lstStyle/>
        <a:p>
          <a:pPr marL="87313" marR="0" indent="-87313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600" dirty="0" smtClean="0"/>
            <a:t> </a:t>
          </a:r>
          <a:r>
            <a:rPr lang="en-GB" sz="1600" i="1" dirty="0" smtClean="0"/>
            <a:t>RRR, </a:t>
          </a:r>
          <a:r>
            <a:rPr lang="en-GB" sz="1600" i="1" dirty="0" err="1" smtClean="0"/>
            <a:t>H</a:t>
          </a:r>
          <a:r>
            <a:rPr lang="en-GB" sz="1600" i="1" baseline="-25000" dirty="0" err="1" smtClean="0"/>
            <a:t>c</a:t>
          </a:r>
          <a:r>
            <a:rPr lang="en-GB" sz="1600" i="1" dirty="0" smtClean="0"/>
            <a:t>, </a:t>
          </a:r>
          <a:r>
            <a:rPr lang="en-GB" sz="1600" i="1" dirty="0" err="1" smtClean="0"/>
            <a:t>H</a:t>
          </a:r>
          <a:r>
            <a:rPr lang="en-GB" sz="1600" i="1" baseline="-25000" dirty="0" err="1" smtClean="0"/>
            <a:t>fp</a:t>
          </a:r>
          <a:r>
            <a:rPr lang="en-GB" sz="1600" i="1" dirty="0" smtClean="0"/>
            <a:t>, </a:t>
          </a:r>
          <a:r>
            <a:rPr lang="en-GB" sz="1600" i="1" dirty="0" err="1" smtClean="0"/>
            <a:t>H</a:t>
          </a:r>
          <a:r>
            <a:rPr lang="en-GB" sz="1600" i="1" baseline="-25000" dirty="0" err="1" smtClean="0"/>
            <a:t>sh</a:t>
          </a:r>
          <a:r>
            <a:rPr lang="en-GB" sz="1600" dirty="0" smtClean="0"/>
            <a:t>,  …</a:t>
          </a:r>
          <a:endParaRPr lang="en-GB" sz="1600" dirty="0"/>
        </a:p>
      </dgm:t>
    </dgm:pt>
    <dgm:pt modelId="{2887F4BA-F02B-449D-A23F-D0F0D047F4DD}" type="parTrans" cxnId="{F4549C28-4218-47BE-A5CD-38D2D92C8352}">
      <dgm:prSet/>
      <dgm:spPr/>
      <dgm:t>
        <a:bodyPr/>
        <a:lstStyle/>
        <a:p>
          <a:endParaRPr lang="en-GB"/>
        </a:p>
      </dgm:t>
    </dgm:pt>
    <dgm:pt modelId="{78EAC478-7EDC-47C4-86B5-02E5757F5151}" type="sibTrans" cxnId="{F4549C28-4218-47BE-A5CD-38D2D92C8352}">
      <dgm:prSet/>
      <dgm:spPr/>
      <dgm:t>
        <a:bodyPr/>
        <a:lstStyle/>
        <a:p>
          <a:endParaRPr lang="en-GB"/>
        </a:p>
      </dgm:t>
    </dgm:pt>
    <dgm:pt modelId="{5B6C2779-70B5-40CA-95F2-19F5A0A687B2}">
      <dgm:prSet phldrT="[Text]" custT="1"/>
      <dgm:spPr/>
      <dgm:t>
        <a:bodyPr/>
        <a:lstStyle/>
        <a:p>
          <a:r>
            <a:rPr lang="en-GB" sz="1600" dirty="0" smtClean="0"/>
            <a:t>QPR at CERN</a:t>
          </a:r>
          <a:endParaRPr lang="en-GB" sz="1600" dirty="0"/>
        </a:p>
      </dgm:t>
    </dgm:pt>
    <dgm:pt modelId="{0C03977E-8ECF-49C8-B147-515324EF3833}" type="parTrans" cxnId="{213032EC-38C3-4DAD-AC40-5942C9BE007E}">
      <dgm:prSet/>
      <dgm:spPr/>
      <dgm:t>
        <a:bodyPr/>
        <a:lstStyle/>
        <a:p>
          <a:endParaRPr lang="en-GB"/>
        </a:p>
      </dgm:t>
    </dgm:pt>
    <dgm:pt modelId="{C3ED9B91-C993-427D-B4F5-E6507017C271}" type="sibTrans" cxnId="{213032EC-38C3-4DAD-AC40-5942C9BE007E}">
      <dgm:prSet/>
      <dgm:spPr/>
      <dgm:t>
        <a:bodyPr/>
        <a:lstStyle/>
        <a:p>
          <a:endParaRPr lang="en-GB"/>
        </a:p>
      </dgm:t>
    </dgm:pt>
    <dgm:pt modelId="{14CFDF1E-5058-43BE-9B77-AC4753C41013}">
      <dgm:prSet phldrT="[Text]" custT="1"/>
      <dgm:spPr/>
      <dgm:t>
        <a:bodyPr/>
        <a:lstStyle/>
        <a:p>
          <a:r>
            <a:rPr lang="en-GB" sz="1600" dirty="0" smtClean="0"/>
            <a:t>QPR at HZF</a:t>
          </a:r>
          <a:endParaRPr lang="en-GB" sz="1600" dirty="0"/>
        </a:p>
      </dgm:t>
    </dgm:pt>
    <dgm:pt modelId="{2455C267-9BC4-4232-BBFE-F80EC0FAFA57}" type="parTrans" cxnId="{7B043B52-B802-4674-BBAF-56260BF73C08}">
      <dgm:prSet/>
      <dgm:spPr/>
      <dgm:t>
        <a:bodyPr/>
        <a:lstStyle/>
        <a:p>
          <a:endParaRPr lang="en-GB"/>
        </a:p>
      </dgm:t>
    </dgm:pt>
    <dgm:pt modelId="{C2E0F83A-52A2-4B24-8C82-87DED41AB7C3}" type="sibTrans" cxnId="{7B043B52-B802-4674-BBAF-56260BF73C08}">
      <dgm:prSet/>
      <dgm:spPr/>
      <dgm:t>
        <a:bodyPr/>
        <a:lstStyle/>
        <a:p>
          <a:endParaRPr lang="en-GB"/>
        </a:p>
      </dgm:t>
    </dgm:pt>
    <dgm:pt modelId="{9790E33C-AB67-4E48-B145-001FAA3F90D6}">
      <dgm:prSet phldrT="[Text]" custT="1"/>
      <dgm:spPr/>
      <dgm:t>
        <a:bodyPr/>
        <a:lstStyle/>
        <a:p>
          <a:r>
            <a:rPr lang="en-GB" sz="1600" dirty="0" smtClean="0"/>
            <a:t>HW cavity at ASTeC</a:t>
          </a:r>
          <a:endParaRPr lang="en-GB" sz="1600" dirty="0"/>
        </a:p>
      </dgm:t>
    </dgm:pt>
    <dgm:pt modelId="{6FFAB58E-9669-4534-BDCE-3CE2471B082D}" type="parTrans" cxnId="{D863A1B8-571E-49C0-89EB-2329776892C5}">
      <dgm:prSet/>
      <dgm:spPr/>
      <dgm:t>
        <a:bodyPr/>
        <a:lstStyle/>
        <a:p>
          <a:endParaRPr lang="en-GB"/>
        </a:p>
      </dgm:t>
    </dgm:pt>
    <dgm:pt modelId="{98A4562C-37A2-41CA-8D48-E369A29F4839}" type="sibTrans" cxnId="{D863A1B8-571E-49C0-89EB-2329776892C5}">
      <dgm:prSet/>
      <dgm:spPr/>
      <dgm:t>
        <a:bodyPr/>
        <a:lstStyle/>
        <a:p>
          <a:endParaRPr lang="en-GB"/>
        </a:p>
      </dgm:t>
    </dgm:pt>
    <dgm:pt modelId="{6E500A07-9B99-4E57-966F-B54B9F7446C8}">
      <dgm:prSet phldrT="[Text]" custT="1"/>
      <dgm:spPr/>
      <dgm:t>
        <a:bodyPr/>
        <a:lstStyle/>
        <a:p>
          <a:r>
            <a:rPr lang="en-GB" sz="1600" b="1" dirty="0" err="1" smtClean="0"/>
            <a:t>Nb</a:t>
          </a:r>
          <a:r>
            <a:rPr lang="en-GB" sz="1600" b="1" dirty="0" smtClean="0"/>
            <a:t>, </a:t>
          </a:r>
          <a:r>
            <a:rPr lang="en-GB" sz="1600" b="1" dirty="0" err="1" smtClean="0"/>
            <a:t>NbN</a:t>
          </a:r>
          <a:r>
            <a:rPr lang="en-GB" sz="1600" b="1" dirty="0" smtClean="0"/>
            <a:t>, Nb</a:t>
          </a:r>
          <a:r>
            <a:rPr lang="en-GB" sz="1600" b="1" baseline="-25000" dirty="0" smtClean="0"/>
            <a:t>3</a:t>
          </a:r>
          <a:r>
            <a:rPr lang="en-GB" sz="1600" b="1" dirty="0" smtClean="0"/>
            <a:t>Sn</a:t>
          </a:r>
          <a:r>
            <a:rPr lang="en-GB" sz="1600" dirty="0" smtClean="0"/>
            <a:t>, MgB</a:t>
          </a:r>
          <a:r>
            <a:rPr lang="en-GB" sz="1600" baseline="-25000" dirty="0" smtClean="0"/>
            <a:t>2</a:t>
          </a:r>
          <a:r>
            <a:rPr lang="en-GB" sz="1600" dirty="0" smtClean="0"/>
            <a:t>, SIS, etc.</a:t>
          </a:r>
          <a:endParaRPr lang="en-GB" sz="1600" dirty="0"/>
        </a:p>
      </dgm:t>
    </dgm:pt>
    <dgm:pt modelId="{578B198A-B97A-471C-85A4-948B571EBDBB}" type="parTrans" cxnId="{9C694CBB-38C2-4B1D-B9C8-46C83235751C}">
      <dgm:prSet/>
      <dgm:spPr/>
      <dgm:t>
        <a:bodyPr/>
        <a:lstStyle/>
        <a:p>
          <a:endParaRPr lang="en-GB"/>
        </a:p>
      </dgm:t>
    </dgm:pt>
    <dgm:pt modelId="{8FB783F9-A48F-4302-9049-33722CEB49B0}" type="sibTrans" cxnId="{9C694CBB-38C2-4B1D-B9C8-46C83235751C}">
      <dgm:prSet/>
      <dgm:spPr/>
      <dgm:t>
        <a:bodyPr/>
        <a:lstStyle/>
        <a:p>
          <a:endParaRPr lang="en-GB"/>
        </a:p>
      </dgm:t>
    </dgm:pt>
    <dgm:pt modelId="{DBC831C9-3B30-4B86-B08A-E4A4ACD26395}">
      <dgm:prSet custT="1"/>
      <dgm:spPr>
        <a:solidFill>
          <a:schemeClr val="tx1">
            <a:lumMod val="75000"/>
          </a:schemeClr>
        </a:solidFill>
      </dgm:spPr>
      <dgm:t>
        <a:bodyPr/>
        <a:lstStyle/>
        <a:p>
          <a:r>
            <a:rPr lang="en-GB" sz="2000" dirty="0" smtClean="0"/>
            <a:t>Surface preparation</a:t>
          </a:r>
          <a:endParaRPr lang="en-GB" sz="2000" dirty="0"/>
        </a:p>
      </dgm:t>
    </dgm:pt>
    <dgm:pt modelId="{225F85D4-C16D-49E9-B5BD-968ABDA555FB}" type="parTrans" cxnId="{E36B3276-B0F6-438F-840E-47BFEB27727A}">
      <dgm:prSet/>
      <dgm:spPr/>
      <dgm:t>
        <a:bodyPr/>
        <a:lstStyle/>
        <a:p>
          <a:endParaRPr lang="en-GB"/>
        </a:p>
      </dgm:t>
    </dgm:pt>
    <dgm:pt modelId="{85995E96-8A94-4FB2-A26E-CA3BFF72F816}" type="sibTrans" cxnId="{E36B3276-B0F6-438F-840E-47BFEB27727A}">
      <dgm:prSet/>
      <dgm:spPr/>
      <dgm:t>
        <a:bodyPr/>
        <a:lstStyle/>
        <a:p>
          <a:endParaRPr lang="en-GB"/>
        </a:p>
      </dgm:t>
    </dgm:pt>
    <dgm:pt modelId="{E6893EED-36DE-470C-964B-CBAC7424AB1A}">
      <dgm:prSet custT="1"/>
      <dgm:spPr/>
      <dgm:t>
        <a:bodyPr/>
        <a:lstStyle/>
        <a:p>
          <a:r>
            <a:rPr lang="en-GB" sz="1600" dirty="0" smtClean="0"/>
            <a:t>Cleaning, etching,</a:t>
          </a:r>
          <a:endParaRPr lang="en-GB" sz="1600" dirty="0"/>
        </a:p>
      </dgm:t>
    </dgm:pt>
    <dgm:pt modelId="{F5BAA086-E217-4036-B63C-ADE9E34A162C}" type="parTrans" cxnId="{07AD1287-7038-48E2-9748-B1125F77C9C8}">
      <dgm:prSet/>
      <dgm:spPr/>
      <dgm:t>
        <a:bodyPr/>
        <a:lstStyle/>
        <a:p>
          <a:endParaRPr lang="en-GB"/>
        </a:p>
      </dgm:t>
    </dgm:pt>
    <dgm:pt modelId="{D302CE2F-240C-4698-802E-F5F79AD3292D}" type="sibTrans" cxnId="{07AD1287-7038-48E2-9748-B1125F77C9C8}">
      <dgm:prSet/>
      <dgm:spPr/>
      <dgm:t>
        <a:bodyPr/>
        <a:lstStyle/>
        <a:p>
          <a:endParaRPr lang="en-GB"/>
        </a:p>
      </dgm:t>
    </dgm:pt>
    <dgm:pt modelId="{5018DAC9-803B-4BA4-890C-EA92F1BCAC15}">
      <dgm:prSet custT="1"/>
      <dgm:spPr/>
      <dgm:t>
        <a:bodyPr/>
        <a:lstStyle/>
        <a:p>
          <a:r>
            <a:rPr lang="en-GB" sz="1600" dirty="0" smtClean="0"/>
            <a:t>Polishing, passivating</a:t>
          </a:r>
          <a:endParaRPr lang="en-GB" sz="1600" dirty="0"/>
        </a:p>
      </dgm:t>
    </dgm:pt>
    <dgm:pt modelId="{E7D31BEC-A1D5-4EF1-91B5-1D4EE7EA52BA}" type="parTrans" cxnId="{32119CFF-C432-4582-ACB4-C7FCC86F6224}">
      <dgm:prSet/>
      <dgm:spPr/>
      <dgm:t>
        <a:bodyPr/>
        <a:lstStyle/>
        <a:p>
          <a:endParaRPr lang="en-GB"/>
        </a:p>
      </dgm:t>
    </dgm:pt>
    <dgm:pt modelId="{189C2BC7-601D-4175-B64D-5D3480932EBE}" type="sibTrans" cxnId="{32119CFF-C432-4582-ACB4-C7FCC86F6224}">
      <dgm:prSet/>
      <dgm:spPr/>
      <dgm:t>
        <a:bodyPr/>
        <a:lstStyle/>
        <a:p>
          <a:endParaRPr lang="en-GB"/>
        </a:p>
      </dgm:t>
    </dgm:pt>
    <dgm:pt modelId="{830EBFD2-AE1C-4DC6-AD22-002C9585C554}">
      <dgm:prSet phldrT="[Text]" custT="1"/>
      <dgm:spPr/>
      <dgm:t>
        <a:bodyPr/>
        <a:lstStyle/>
        <a:p>
          <a:pPr marL="87313" marR="0" indent="-87313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600" dirty="0" smtClean="0"/>
            <a:t> DC magnetic susceptibility, </a:t>
          </a:r>
          <a:endParaRPr lang="en-GB" sz="1600" dirty="0"/>
        </a:p>
      </dgm:t>
    </dgm:pt>
    <dgm:pt modelId="{E2ABDF19-A55F-4CA6-B61F-6671F544D5CA}" type="parTrans" cxnId="{48514E5C-2755-46EE-853D-7F61002A4A31}">
      <dgm:prSet/>
      <dgm:spPr/>
      <dgm:t>
        <a:bodyPr/>
        <a:lstStyle/>
        <a:p>
          <a:endParaRPr lang="en-GB"/>
        </a:p>
      </dgm:t>
    </dgm:pt>
    <dgm:pt modelId="{73CB50DB-0C8B-44EC-9376-CB30AE8D196A}" type="sibTrans" cxnId="{48514E5C-2755-46EE-853D-7F61002A4A31}">
      <dgm:prSet/>
      <dgm:spPr/>
      <dgm:t>
        <a:bodyPr/>
        <a:lstStyle/>
        <a:p>
          <a:endParaRPr lang="en-GB"/>
        </a:p>
      </dgm:t>
    </dgm:pt>
    <dgm:pt modelId="{374465DD-5701-402E-9B80-E1E80300216F}">
      <dgm:prSet phldrT="[Text]" custT="1"/>
      <dgm:spPr/>
      <dgm:t>
        <a:bodyPr/>
        <a:lstStyle/>
        <a:p>
          <a:pPr marL="87313" marR="0" indent="-87313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600" dirty="0" smtClean="0"/>
            <a:t> Field penetration</a:t>
          </a:r>
          <a:endParaRPr lang="en-GB" sz="1600" dirty="0"/>
        </a:p>
      </dgm:t>
    </dgm:pt>
    <dgm:pt modelId="{9AFA2704-E288-462A-AEE4-5FAEA2F37F75}" type="parTrans" cxnId="{A4E03F41-1C33-4467-8B66-65C24DEE1583}">
      <dgm:prSet/>
      <dgm:spPr/>
      <dgm:t>
        <a:bodyPr/>
        <a:lstStyle/>
        <a:p>
          <a:endParaRPr lang="en-GB"/>
        </a:p>
      </dgm:t>
    </dgm:pt>
    <dgm:pt modelId="{17BCA8E0-02AD-42CB-A0A5-7010D699060B}" type="sibTrans" cxnId="{A4E03F41-1C33-4467-8B66-65C24DEE1583}">
      <dgm:prSet/>
      <dgm:spPr/>
      <dgm:t>
        <a:bodyPr/>
        <a:lstStyle/>
        <a:p>
          <a:endParaRPr lang="en-GB"/>
        </a:p>
      </dgm:t>
    </dgm:pt>
    <dgm:pt modelId="{BD334C79-3DC8-4CBC-B7D0-E683618D5DBC}">
      <dgm:prSet phldrT="[Text]" custT="1"/>
      <dgm:spPr/>
      <dgm:t>
        <a:bodyPr/>
        <a:lstStyle/>
        <a:p>
          <a:r>
            <a:rPr lang="en-GB" sz="1600" dirty="0" err="1" smtClean="0">
              <a:solidFill>
                <a:srgbClr val="00B0F0"/>
              </a:solidFill>
            </a:rPr>
            <a:t>Nb</a:t>
          </a:r>
          <a:r>
            <a:rPr lang="en-GB" sz="1600" dirty="0" smtClean="0">
              <a:solidFill>
                <a:srgbClr val="00B0F0"/>
              </a:solidFill>
            </a:rPr>
            <a:t> film laser treatment</a:t>
          </a:r>
          <a:endParaRPr lang="en-GB" sz="1600" dirty="0">
            <a:solidFill>
              <a:srgbClr val="00B0F0"/>
            </a:solidFill>
          </a:endParaRPr>
        </a:p>
      </dgm:t>
    </dgm:pt>
    <dgm:pt modelId="{B02E4BEC-C350-46D4-95D2-2E70E8ABB35A}" type="parTrans" cxnId="{8F5D78C9-4E90-4893-AA1B-5AF3308ABEBE}">
      <dgm:prSet/>
      <dgm:spPr/>
      <dgm:t>
        <a:bodyPr/>
        <a:lstStyle/>
        <a:p>
          <a:endParaRPr lang="en-US"/>
        </a:p>
      </dgm:t>
    </dgm:pt>
    <dgm:pt modelId="{CE17AF8A-E5FC-4F28-A2AB-A3379385E209}" type="sibTrans" cxnId="{8F5D78C9-4E90-4893-AA1B-5AF3308ABEBE}">
      <dgm:prSet/>
      <dgm:spPr/>
      <dgm:t>
        <a:bodyPr/>
        <a:lstStyle/>
        <a:p>
          <a:endParaRPr lang="en-US"/>
        </a:p>
      </dgm:t>
    </dgm:pt>
    <dgm:pt modelId="{11D7BBFF-01A2-4126-ABC4-3D0D0068E019}" type="pres">
      <dgm:prSet presAssocID="{0EA9EAEE-E444-4272-BF30-D6DF50B0311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5EE6683F-95B1-47BE-BD94-B0DFB86DDE72}" type="pres">
      <dgm:prSet presAssocID="{DBC831C9-3B30-4B86-B08A-E4A4ACD26395}" presName="composite" presStyleCnt="0"/>
      <dgm:spPr/>
    </dgm:pt>
    <dgm:pt modelId="{42DBB386-C1B8-4B18-9B1F-90591C86D5E1}" type="pres">
      <dgm:prSet presAssocID="{DBC831C9-3B30-4B86-B08A-E4A4ACD26395}" presName="bentUpArrow1" presStyleLbl="alignImgPlace1" presStyleIdx="0" presStyleCnt="5" custScaleX="77428" custLinFactNeighborX="-45082" custLinFactNeighborY="-28835"/>
      <dgm:spPr/>
    </dgm:pt>
    <dgm:pt modelId="{E6DE9C64-22B1-47DD-B637-5BC76A7614FB}" type="pres">
      <dgm:prSet presAssocID="{DBC831C9-3B30-4B86-B08A-E4A4ACD26395}" presName="ParentText" presStyleLbl="node1" presStyleIdx="0" presStyleCnt="6" custScaleX="152671" custLinFactNeighborX="-1334" custLinFactNeighborY="-4536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3C6D264-6EAA-4775-8CAB-7C9F4D2795FA}" type="pres">
      <dgm:prSet presAssocID="{DBC831C9-3B30-4B86-B08A-E4A4ACD26395}" presName="ChildText" presStyleLbl="revTx" presStyleIdx="0" presStyleCnt="6" custScaleX="307990" custScaleY="138620" custLinFactX="39962" custLinFactNeighborX="100000" custLinFactNeighborY="-5444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F406C5A-D565-4727-88F5-1ECB8964A2DB}" type="pres">
      <dgm:prSet presAssocID="{85995E96-8A94-4FB2-A26E-CA3BFF72F816}" presName="sibTrans" presStyleCnt="0"/>
      <dgm:spPr/>
    </dgm:pt>
    <dgm:pt modelId="{1FB1F902-B800-4129-9070-0AE3CD68C5FD}" type="pres">
      <dgm:prSet presAssocID="{0CAEF6D2-9FA8-4DD0-B765-BAD883306843}" presName="composite" presStyleCnt="0"/>
      <dgm:spPr/>
    </dgm:pt>
    <dgm:pt modelId="{83CF12EF-F632-41C3-8E93-D41EC76A463F}" type="pres">
      <dgm:prSet presAssocID="{0CAEF6D2-9FA8-4DD0-B765-BAD883306843}" presName="bentUpArrow1" presStyleLbl="alignImgPlace1" presStyleIdx="1" presStyleCnt="5" custScaleX="90871" custLinFactX="-240" custLinFactNeighborX="-100000" custLinFactNeighborY="-32370"/>
      <dgm:spPr/>
    </dgm:pt>
    <dgm:pt modelId="{8B264F77-EDBD-4CD5-9725-C42F15B3CB86}" type="pres">
      <dgm:prSet presAssocID="{0CAEF6D2-9FA8-4DD0-B765-BAD883306843}" presName="ParentText" presStyleLbl="node1" presStyleIdx="1" presStyleCnt="6" custScaleX="185583" custLinFactNeighborX="-59814" custLinFactNeighborY="-2566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6A027EC-6474-4A24-90F1-927C79242976}" type="pres">
      <dgm:prSet presAssocID="{0CAEF6D2-9FA8-4DD0-B765-BAD883306843}" presName="ChildText" presStyleLbl="revTx" presStyleIdx="1" presStyleCnt="6" custScaleX="415289" custScaleY="180391" custLinFactX="31104" custLinFactNeighborX="100000" custLinFactNeighborY="-437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AA4FD04-0D18-4576-BAC0-C60A4453E46C}" type="pres">
      <dgm:prSet presAssocID="{FF623345-46B6-454A-ACA9-33F21F938AB7}" presName="sibTrans" presStyleCnt="0"/>
      <dgm:spPr/>
    </dgm:pt>
    <dgm:pt modelId="{90F770B9-6FE1-4494-8C07-40ADAB119F02}" type="pres">
      <dgm:prSet presAssocID="{7B57427B-09B9-476F-A872-EF9FA1BBC188}" presName="composite" presStyleCnt="0"/>
      <dgm:spPr/>
    </dgm:pt>
    <dgm:pt modelId="{7A19C41A-0DD8-444C-9B84-BD0AADA80B63}" type="pres">
      <dgm:prSet presAssocID="{7B57427B-09B9-476F-A872-EF9FA1BBC188}" presName="bentUpArrow1" presStyleLbl="alignImgPlace1" presStyleIdx="2" presStyleCnt="5" custScaleX="119234" custLinFactNeighborX="-99561" custLinFactNeighborY="-33141"/>
      <dgm:spPr/>
    </dgm:pt>
    <dgm:pt modelId="{A2F44327-0DEC-4301-9A6C-97C7907B7356}" type="pres">
      <dgm:prSet presAssocID="{7B57427B-09B9-476F-A872-EF9FA1BBC188}" presName="ParentText" presStyleLbl="node1" presStyleIdx="2" presStyleCnt="6" custScaleX="216311" custLinFactNeighborX="-73056" custLinFactNeighborY="-3220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AB9D224-59E7-421E-961A-120ED8C6A700}" type="pres">
      <dgm:prSet presAssocID="{7B57427B-09B9-476F-A872-EF9FA1BBC188}" presName="ChildText" presStyleLbl="revTx" presStyleIdx="2" presStyleCnt="6" custScaleX="312234" custScaleY="142845" custLinFactNeighborX="79144" custLinFactNeighborY="-397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3FFE616-80CE-4B63-867C-C781BCD0A121}" type="pres">
      <dgm:prSet presAssocID="{2AAACF4B-040E-46E1-8A07-A6464193126F}" presName="sibTrans" presStyleCnt="0"/>
      <dgm:spPr/>
    </dgm:pt>
    <dgm:pt modelId="{2BDA771C-6BF8-441F-8DD0-5E6EC52E94DC}" type="pres">
      <dgm:prSet presAssocID="{C4C62C85-F761-4735-B10B-D96293CD9F23}" presName="composite" presStyleCnt="0"/>
      <dgm:spPr/>
    </dgm:pt>
    <dgm:pt modelId="{6D8799F0-E236-4BDD-BF99-9A833F28AF73}" type="pres">
      <dgm:prSet presAssocID="{C4C62C85-F761-4735-B10B-D96293CD9F23}" presName="bentUpArrow1" presStyleLbl="alignImgPlace1" presStyleIdx="3" presStyleCnt="5" custScaleX="94555" custLinFactX="-5425" custLinFactNeighborX="-100000" custLinFactNeighborY="-14356"/>
      <dgm:spPr/>
    </dgm:pt>
    <dgm:pt modelId="{8479A71D-D8EC-4F5C-A1D9-1EB5347B7180}" type="pres">
      <dgm:prSet presAssocID="{C4C62C85-F761-4735-B10B-D96293CD9F23}" presName="ParentText" presStyleLbl="node1" presStyleIdx="3" presStyleCnt="6" custScaleX="218000" custScaleY="121097" custLinFactNeighborX="-52259" custLinFactNeighborY="-3083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25CB47C-D328-4E8E-B979-6924867B2B56}" type="pres">
      <dgm:prSet presAssocID="{C4C62C85-F761-4735-B10B-D96293CD9F23}" presName="ChildText" presStyleLbl="revTx" presStyleIdx="3" presStyleCnt="6" custScaleX="446710" custScaleY="209497" custLinFactX="100000" custLinFactNeighborX="109188" custLinFactNeighborY="-4835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60F49DD-85CC-4053-AEB9-6A528BD00E1D}" type="pres">
      <dgm:prSet presAssocID="{87AAD171-E6F7-4E88-833D-7DD6E7DE8D93}" presName="sibTrans" presStyleCnt="0"/>
      <dgm:spPr/>
    </dgm:pt>
    <dgm:pt modelId="{1F21799A-B6FD-4A87-898C-CEF43949468D}" type="pres">
      <dgm:prSet presAssocID="{F8B87128-E586-4145-809B-DB088059FF9A}" presName="composite" presStyleCnt="0"/>
      <dgm:spPr/>
    </dgm:pt>
    <dgm:pt modelId="{1A7E66CB-A5D3-43AA-B3DB-533FD079490A}" type="pres">
      <dgm:prSet presAssocID="{F8B87128-E586-4145-809B-DB088059FF9A}" presName="bentUpArrow1" presStyleLbl="alignImgPlace1" presStyleIdx="4" presStyleCnt="5" custScaleX="78925" custLinFactNeighborX="-75414" custLinFactNeighborY="14527"/>
      <dgm:spPr/>
    </dgm:pt>
    <dgm:pt modelId="{034C68A1-51C0-4950-B919-108ED3586A46}" type="pres">
      <dgm:prSet presAssocID="{F8B87128-E586-4145-809B-DB088059FF9A}" presName="ParentText" presStyleLbl="node1" presStyleIdx="4" presStyleCnt="6" custScaleX="206538" custScaleY="141645" custLinFactNeighborX="-61993" custLinFactNeighborY="-1241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993D8DD-1D97-4797-9BDE-4C3C90F88B86}" type="pres">
      <dgm:prSet presAssocID="{F8B87128-E586-4145-809B-DB088059FF9A}" presName="ChildText" presStyleLbl="revTx" presStyleIdx="4" presStyleCnt="6" custScaleX="281591" custScaleY="142209" custLinFactNeighborX="82169" custLinFactNeighborY="-231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A1FC4B8-77BC-4FF6-9593-BC707C510953}" type="pres">
      <dgm:prSet presAssocID="{AD9FE069-6F72-4624-B87A-737405AFB0B9}" presName="sibTrans" presStyleCnt="0"/>
      <dgm:spPr/>
    </dgm:pt>
    <dgm:pt modelId="{91854944-EC30-475A-A091-BE9DC3B92CEB}" type="pres">
      <dgm:prSet presAssocID="{B6F1BCBA-865B-4A40-AD86-EA8C004C98C2}" presName="composite" presStyleCnt="0"/>
      <dgm:spPr/>
    </dgm:pt>
    <dgm:pt modelId="{69D64B38-CF56-4713-9F89-B991CC438D56}" type="pres">
      <dgm:prSet presAssocID="{B6F1BCBA-865B-4A40-AD86-EA8C004C98C2}" presName="ParentText" presStyleLbl="node1" presStyleIdx="5" presStyleCnt="6" custScaleX="180967" custLinFactNeighborX="-56461" custLinFactNeighborY="1476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ECCABB3-2536-47EB-AE6B-21B265793710}" type="pres">
      <dgm:prSet presAssocID="{B6F1BCBA-865B-4A40-AD86-EA8C004C98C2}" presName="FinalChildText" presStyleLbl="revTx" presStyleIdx="5" presStyleCnt="6" custScaleX="164313" custLinFactNeighborX="2388" custLinFactNeighborY="280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58473C7-ED93-4B3E-80DF-F2257A1B73E2}" type="presOf" srcId="{14CFDF1E-5058-43BE-9B77-AC4753C41013}" destId="{4993D8DD-1D97-4797-9BDE-4C3C90F88B86}" srcOrd="0" destOrd="1" presId="urn:microsoft.com/office/officeart/2005/8/layout/StepDownProcess"/>
    <dgm:cxn modelId="{85E31EEF-9B9A-437A-8F56-990A801C12AC}" srcId="{0EA9EAEE-E444-4272-BF30-D6DF50B0311C}" destId="{7B57427B-09B9-476F-A872-EF9FA1BBC188}" srcOrd="2" destOrd="0" parTransId="{B532E245-767B-4301-8900-D420BBA5B1DB}" sibTransId="{2AAACF4B-040E-46E1-8A07-A6464193126F}"/>
    <dgm:cxn modelId="{2D748BAA-DA46-4ECB-9CCD-02B150BD5A29}" type="presOf" srcId="{9790E33C-AB67-4E48-B145-001FAA3F90D6}" destId="{4993D8DD-1D97-4797-9BDE-4C3C90F88B86}" srcOrd="0" destOrd="2" presId="urn:microsoft.com/office/officeart/2005/8/layout/StepDownProcess"/>
    <dgm:cxn modelId="{E36B3276-B0F6-438F-840E-47BFEB27727A}" srcId="{0EA9EAEE-E444-4272-BF30-D6DF50B0311C}" destId="{DBC831C9-3B30-4B86-B08A-E4A4ACD26395}" srcOrd="0" destOrd="0" parTransId="{225F85D4-C16D-49E9-B5BD-968ABDA555FB}" sibTransId="{85995E96-8A94-4FB2-A26E-CA3BFF72F816}"/>
    <dgm:cxn modelId="{9BBD7613-CC0D-4261-ABB5-A86E2A85E663}" type="presOf" srcId="{6E500A07-9B99-4E57-966F-B54B9F7446C8}" destId="{E6A027EC-6474-4A24-90F1-927C79242976}" srcOrd="0" destOrd="2" presId="urn:microsoft.com/office/officeart/2005/8/layout/StepDownProcess"/>
    <dgm:cxn modelId="{3C8C52EF-2763-4D2E-899C-F30A1A9CE6AF}" type="presOf" srcId="{F8B87128-E586-4145-809B-DB088059FF9A}" destId="{034C68A1-51C0-4950-B919-108ED3586A46}" srcOrd="0" destOrd="0" presId="urn:microsoft.com/office/officeart/2005/8/layout/StepDownProcess"/>
    <dgm:cxn modelId="{89651536-326B-4EF1-B027-492D666F7AB0}" srcId="{0CAEF6D2-9FA8-4DD0-B765-BAD883306843}" destId="{6FAB1782-B1D1-41E5-A347-C19809AE877D}" srcOrd="0" destOrd="0" parTransId="{013C4B52-1199-4BA8-813D-715A1D50AA82}" sibTransId="{FF7793CA-D8EF-4983-BF2A-C5E7A61BC3DD}"/>
    <dgm:cxn modelId="{019F9141-5AA8-4429-8BC4-1FFC19A37D35}" type="presOf" srcId="{5B6C2779-70B5-40CA-95F2-19F5A0A687B2}" destId="{4993D8DD-1D97-4797-9BDE-4C3C90F88B86}" srcOrd="0" destOrd="0" presId="urn:microsoft.com/office/officeart/2005/8/layout/StepDownProcess"/>
    <dgm:cxn modelId="{E6D1A521-DEEE-498A-B0B1-A89C01D1DAE6}" type="presOf" srcId="{DBC831C9-3B30-4B86-B08A-E4A4ACD26395}" destId="{E6DE9C64-22B1-47DD-B637-5BC76A7614FB}" srcOrd="0" destOrd="0" presId="urn:microsoft.com/office/officeart/2005/8/layout/StepDownProcess"/>
    <dgm:cxn modelId="{E8AC64D4-8F54-4A2C-B868-334D77BA8BA0}" type="presOf" srcId="{B6F1BCBA-865B-4A40-AD86-EA8C004C98C2}" destId="{69D64B38-CF56-4713-9F89-B991CC438D56}" srcOrd="0" destOrd="0" presId="urn:microsoft.com/office/officeart/2005/8/layout/StepDownProcess"/>
    <dgm:cxn modelId="{B2AA25CD-A16E-4648-ABCD-F36806AF6D63}" type="presOf" srcId="{6FAB1782-B1D1-41E5-A347-C19809AE877D}" destId="{E6A027EC-6474-4A24-90F1-927C79242976}" srcOrd="0" destOrd="0" presId="urn:microsoft.com/office/officeart/2005/8/layout/StepDownProcess"/>
    <dgm:cxn modelId="{67552DD0-B8EC-4954-A333-AD88434CDE83}" type="presOf" srcId="{E6893EED-36DE-470C-964B-CBAC7424AB1A}" destId="{23C6D264-6EAA-4775-8CAB-7C9F4D2795FA}" srcOrd="0" destOrd="0" presId="urn:microsoft.com/office/officeart/2005/8/layout/StepDownProcess"/>
    <dgm:cxn modelId="{07AD1287-7038-48E2-9748-B1125F77C9C8}" srcId="{DBC831C9-3B30-4B86-B08A-E4A4ACD26395}" destId="{E6893EED-36DE-470C-964B-CBAC7424AB1A}" srcOrd="0" destOrd="0" parTransId="{F5BAA086-E217-4036-B63C-ADE9E34A162C}" sibTransId="{D302CE2F-240C-4698-802E-F5F79AD3292D}"/>
    <dgm:cxn modelId="{AB8F9A6F-DC8C-42A2-B3C4-A3B7F6B51644}" srcId="{0EA9EAEE-E444-4272-BF30-D6DF50B0311C}" destId="{C4C62C85-F761-4735-B10B-D96293CD9F23}" srcOrd="3" destOrd="0" parTransId="{C68FF7B0-B44D-4BF6-B9A1-EBCA504C6F0F}" sibTransId="{87AAD171-E6F7-4E88-833D-7DD6E7DE8D93}"/>
    <dgm:cxn modelId="{286567FA-D179-4198-967C-13832E0848A1}" type="presOf" srcId="{830EBFD2-AE1C-4DC6-AD22-002C9585C554}" destId="{325CB47C-D328-4E8E-B979-6924867B2B56}" srcOrd="0" destOrd="1" presId="urn:microsoft.com/office/officeart/2005/8/layout/StepDownProcess"/>
    <dgm:cxn modelId="{EF4BD8C8-BFE4-47CC-B0FC-85198D06665E}" type="presOf" srcId="{569A1FE1-93AA-4F34-BF57-AF885A3686D1}" destId="{1AB9D224-59E7-421E-961A-120ED8C6A700}" srcOrd="0" destOrd="1" presId="urn:microsoft.com/office/officeart/2005/8/layout/StepDownProcess"/>
    <dgm:cxn modelId="{CC93EDD9-3CEB-4651-84BF-17E6B8799E4B}" type="presOf" srcId="{BDC5FE40-44EC-4840-AD9B-14EE64DCBDB8}" destId="{E6A027EC-6474-4A24-90F1-927C79242976}" srcOrd="0" destOrd="1" presId="urn:microsoft.com/office/officeart/2005/8/layout/StepDownProcess"/>
    <dgm:cxn modelId="{32119CFF-C432-4582-ACB4-C7FCC86F6224}" srcId="{DBC831C9-3B30-4B86-B08A-E4A4ACD26395}" destId="{5018DAC9-803B-4BA4-890C-EA92F1BCAC15}" srcOrd="1" destOrd="0" parTransId="{E7D31BEC-A1D5-4EF1-91B5-1D4EE7EA52BA}" sibTransId="{189C2BC7-601D-4175-B64D-5D3480932EBE}"/>
    <dgm:cxn modelId="{812DF239-1ADB-47D7-9CA6-9569CD9C8A4C}" srcId="{0EA9EAEE-E444-4272-BF30-D6DF50B0311C}" destId="{F8B87128-E586-4145-809B-DB088059FF9A}" srcOrd="4" destOrd="0" parTransId="{67FC6E27-C489-48AB-8DE5-C2586C36AD0A}" sibTransId="{AD9FE069-6F72-4624-B87A-737405AFB0B9}"/>
    <dgm:cxn modelId="{7B043B52-B802-4674-BBAF-56260BF73C08}" srcId="{F8B87128-E586-4145-809B-DB088059FF9A}" destId="{14CFDF1E-5058-43BE-9B77-AC4753C41013}" srcOrd="1" destOrd="0" parTransId="{2455C267-9BC4-4232-BBFE-F80EC0FAFA57}" sibTransId="{C2E0F83A-52A2-4B24-8C82-87DED41AB7C3}"/>
    <dgm:cxn modelId="{48514E5C-2755-46EE-853D-7F61002A4A31}" srcId="{C4C62C85-F761-4735-B10B-D96293CD9F23}" destId="{830EBFD2-AE1C-4DC6-AD22-002C9585C554}" srcOrd="1" destOrd="0" parTransId="{E2ABDF19-A55F-4CA6-B61F-6671F544D5CA}" sibTransId="{73CB50DB-0C8B-44EC-9376-CB30AE8D196A}"/>
    <dgm:cxn modelId="{F49B47D0-ECB3-425E-BFBF-02E18591EF43}" type="presOf" srcId="{0EA9EAEE-E444-4272-BF30-D6DF50B0311C}" destId="{11D7BBFF-01A2-4126-ABC4-3D0D0068E019}" srcOrd="0" destOrd="0" presId="urn:microsoft.com/office/officeart/2005/8/layout/StepDownProcess"/>
    <dgm:cxn modelId="{3AA6F2DA-A280-4D72-AFFA-52AC57E7DB14}" srcId="{0EA9EAEE-E444-4272-BF30-D6DF50B0311C}" destId="{0CAEF6D2-9FA8-4DD0-B765-BAD883306843}" srcOrd="1" destOrd="0" parTransId="{878E38E9-897E-42CE-BC7E-2DC4D649C9BB}" sibTransId="{FF623345-46B6-454A-ACA9-33F21F938AB7}"/>
    <dgm:cxn modelId="{062CA7E8-844E-49B0-99FD-1A3067F21CF0}" srcId="{0CAEF6D2-9FA8-4DD0-B765-BAD883306843}" destId="{BDC5FE40-44EC-4840-AD9B-14EE64DCBDB8}" srcOrd="1" destOrd="0" parTransId="{98713331-6877-426A-956D-568122DB8A47}" sibTransId="{1F9D4510-C7C5-40B6-98DE-FE5C19D21740}"/>
    <dgm:cxn modelId="{3676700A-9EBA-469F-8CB4-B7C4D990F419}" srcId="{7B57427B-09B9-476F-A872-EF9FA1BBC188}" destId="{B809833C-1183-4634-B01D-F284819B3735}" srcOrd="0" destOrd="0" parTransId="{A78BD900-0B86-49FA-A9E8-454B4E2998DB}" sibTransId="{C89D33AD-25C8-4DBB-B7C2-14811FB8FC98}"/>
    <dgm:cxn modelId="{0E01A329-F70E-4CC1-8967-A55BEFABB914}" srcId="{7B57427B-09B9-476F-A872-EF9FA1BBC188}" destId="{569A1FE1-93AA-4F34-BF57-AF885A3686D1}" srcOrd="1" destOrd="0" parTransId="{813A2FC3-7D5C-47C6-989A-3AB8DA3ECF46}" sibTransId="{3248FAE7-70D2-41BA-82B9-E14A3DE56AB4}"/>
    <dgm:cxn modelId="{E73D47E2-1CEE-4573-AFF1-FD8CD5B68CE6}" type="presOf" srcId="{374465DD-5701-402E-9B80-E1E80300216F}" destId="{325CB47C-D328-4E8E-B979-6924867B2B56}" srcOrd="0" destOrd="2" presId="urn:microsoft.com/office/officeart/2005/8/layout/StepDownProcess"/>
    <dgm:cxn modelId="{AB9D960D-22D2-4ADE-8F16-382BD0C63B54}" type="presOf" srcId="{C39E2F5C-1A6A-4FAA-A6C1-B38E360602DF}" destId="{1ECCABB3-2536-47EB-AE6B-21B265793710}" srcOrd="0" destOrd="0" presId="urn:microsoft.com/office/officeart/2005/8/layout/StepDownProcess"/>
    <dgm:cxn modelId="{80C1414A-8A21-4BCB-8C64-97DF55257A10}" type="presOf" srcId="{B809833C-1183-4634-B01D-F284819B3735}" destId="{1AB9D224-59E7-421E-961A-120ED8C6A700}" srcOrd="0" destOrd="0" presId="urn:microsoft.com/office/officeart/2005/8/layout/StepDownProcess"/>
    <dgm:cxn modelId="{A4E03F41-1C33-4467-8B66-65C24DEE1583}" srcId="{C4C62C85-F761-4735-B10B-D96293CD9F23}" destId="{374465DD-5701-402E-9B80-E1E80300216F}" srcOrd="2" destOrd="0" parTransId="{9AFA2704-E288-462A-AEE4-5FAEA2F37F75}" sibTransId="{17BCA8E0-02AD-42CB-A0A5-7010D699060B}"/>
    <dgm:cxn modelId="{BF2B6D9C-7DC9-4FB4-A503-0C006E21E098}" srcId="{B6F1BCBA-865B-4A40-AD86-EA8C004C98C2}" destId="{C39E2F5C-1A6A-4FAA-A6C1-B38E360602DF}" srcOrd="0" destOrd="0" parTransId="{F7070A1B-01C8-4F04-8EB4-9E7EA8E451B0}" sibTransId="{16750E3E-A31B-4B8B-A1FF-3BDC042D81D9}"/>
    <dgm:cxn modelId="{17BC447D-540A-4BFD-ADC2-93E61AAD3B67}" type="presOf" srcId="{BD334C79-3DC8-4CBC-B7D0-E683618D5DBC}" destId="{E6A027EC-6474-4A24-90F1-927C79242976}" srcOrd="0" destOrd="3" presId="urn:microsoft.com/office/officeart/2005/8/layout/StepDownProcess"/>
    <dgm:cxn modelId="{8B133460-2E68-4052-8116-93E920F57FF1}" srcId="{0EA9EAEE-E444-4272-BF30-D6DF50B0311C}" destId="{B6F1BCBA-865B-4A40-AD86-EA8C004C98C2}" srcOrd="5" destOrd="0" parTransId="{CA1E7587-F2D0-4BBD-A42F-C42D8B8F90B7}" sibTransId="{26B83EA0-C209-4595-ABED-2597ACF39A7C}"/>
    <dgm:cxn modelId="{30CFDCD8-2927-4795-8ADE-FF76EC32A208}" type="presOf" srcId="{C4C62C85-F761-4735-B10B-D96293CD9F23}" destId="{8479A71D-D8EC-4F5C-A1D9-1EB5347B7180}" srcOrd="0" destOrd="0" presId="urn:microsoft.com/office/officeart/2005/8/layout/StepDownProcess"/>
    <dgm:cxn modelId="{213032EC-38C3-4DAD-AC40-5942C9BE007E}" srcId="{F8B87128-E586-4145-809B-DB088059FF9A}" destId="{5B6C2779-70B5-40CA-95F2-19F5A0A687B2}" srcOrd="0" destOrd="0" parTransId="{0C03977E-8ECF-49C8-B147-515324EF3833}" sibTransId="{C3ED9B91-C993-427D-B4F5-E6507017C271}"/>
    <dgm:cxn modelId="{9F24AC90-AD6A-4EE3-AAED-309B68F02EC7}" type="presOf" srcId="{7B57427B-09B9-476F-A872-EF9FA1BBC188}" destId="{A2F44327-0DEC-4301-9A6C-97C7907B7356}" srcOrd="0" destOrd="0" presId="urn:microsoft.com/office/officeart/2005/8/layout/StepDownProcess"/>
    <dgm:cxn modelId="{9C694CBB-38C2-4B1D-B9C8-46C83235751C}" srcId="{0CAEF6D2-9FA8-4DD0-B765-BAD883306843}" destId="{6E500A07-9B99-4E57-966F-B54B9F7446C8}" srcOrd="2" destOrd="0" parTransId="{578B198A-B97A-471C-85A4-948B571EBDBB}" sibTransId="{8FB783F9-A48F-4302-9049-33722CEB49B0}"/>
    <dgm:cxn modelId="{F4549C28-4218-47BE-A5CD-38D2D92C8352}" srcId="{C4C62C85-F761-4735-B10B-D96293CD9F23}" destId="{4D304B9F-FDCA-4761-81E5-0F07730DAE05}" srcOrd="0" destOrd="0" parTransId="{2887F4BA-F02B-449D-A23F-D0F0D047F4DD}" sibTransId="{78EAC478-7EDC-47C4-86B5-02E5757F5151}"/>
    <dgm:cxn modelId="{EBA85727-EA05-4E73-AD6E-12FBC6BED2C4}" type="presOf" srcId="{0CAEF6D2-9FA8-4DD0-B765-BAD883306843}" destId="{8B264F77-EDBD-4CD5-9725-C42F15B3CB86}" srcOrd="0" destOrd="0" presId="urn:microsoft.com/office/officeart/2005/8/layout/StepDownProcess"/>
    <dgm:cxn modelId="{50512B47-454C-412D-ABA0-86DA6F404B8E}" type="presOf" srcId="{4D304B9F-FDCA-4761-81E5-0F07730DAE05}" destId="{325CB47C-D328-4E8E-B979-6924867B2B56}" srcOrd="0" destOrd="0" presId="urn:microsoft.com/office/officeart/2005/8/layout/StepDownProcess"/>
    <dgm:cxn modelId="{D863A1B8-571E-49C0-89EB-2329776892C5}" srcId="{F8B87128-E586-4145-809B-DB088059FF9A}" destId="{9790E33C-AB67-4E48-B145-001FAA3F90D6}" srcOrd="2" destOrd="0" parTransId="{6FFAB58E-9669-4534-BDCE-3CE2471B082D}" sibTransId="{98A4562C-37A2-41CA-8D48-E369A29F4839}"/>
    <dgm:cxn modelId="{7C7022DF-1E6E-4C18-BE72-E9D5C7CEBC03}" type="presOf" srcId="{5018DAC9-803B-4BA4-890C-EA92F1BCAC15}" destId="{23C6D264-6EAA-4775-8CAB-7C9F4D2795FA}" srcOrd="0" destOrd="1" presId="urn:microsoft.com/office/officeart/2005/8/layout/StepDownProcess"/>
    <dgm:cxn modelId="{8F5D78C9-4E90-4893-AA1B-5AF3308ABEBE}" srcId="{6E500A07-9B99-4E57-966F-B54B9F7446C8}" destId="{BD334C79-3DC8-4CBC-B7D0-E683618D5DBC}" srcOrd="0" destOrd="0" parTransId="{B02E4BEC-C350-46D4-95D2-2E70E8ABB35A}" sibTransId="{CE17AF8A-E5FC-4F28-A2AB-A3379385E209}"/>
    <dgm:cxn modelId="{92692922-84D0-4152-B0FA-8C9DC777A324}" type="presParOf" srcId="{11D7BBFF-01A2-4126-ABC4-3D0D0068E019}" destId="{5EE6683F-95B1-47BE-BD94-B0DFB86DDE72}" srcOrd="0" destOrd="0" presId="urn:microsoft.com/office/officeart/2005/8/layout/StepDownProcess"/>
    <dgm:cxn modelId="{6FDA2923-6674-495C-A0C1-87EC49BED07A}" type="presParOf" srcId="{5EE6683F-95B1-47BE-BD94-B0DFB86DDE72}" destId="{42DBB386-C1B8-4B18-9B1F-90591C86D5E1}" srcOrd="0" destOrd="0" presId="urn:microsoft.com/office/officeart/2005/8/layout/StepDownProcess"/>
    <dgm:cxn modelId="{6A0F240D-36B0-49FB-BA4F-1BBD22F910C2}" type="presParOf" srcId="{5EE6683F-95B1-47BE-BD94-B0DFB86DDE72}" destId="{E6DE9C64-22B1-47DD-B637-5BC76A7614FB}" srcOrd="1" destOrd="0" presId="urn:microsoft.com/office/officeart/2005/8/layout/StepDownProcess"/>
    <dgm:cxn modelId="{912351EA-DABF-425A-BA1D-63F5C5AFD87D}" type="presParOf" srcId="{5EE6683F-95B1-47BE-BD94-B0DFB86DDE72}" destId="{23C6D264-6EAA-4775-8CAB-7C9F4D2795FA}" srcOrd="2" destOrd="0" presId="urn:microsoft.com/office/officeart/2005/8/layout/StepDownProcess"/>
    <dgm:cxn modelId="{748A8E28-A3A1-49C5-9CB3-E06FE67EF473}" type="presParOf" srcId="{11D7BBFF-01A2-4126-ABC4-3D0D0068E019}" destId="{EF406C5A-D565-4727-88F5-1ECB8964A2DB}" srcOrd="1" destOrd="0" presId="urn:microsoft.com/office/officeart/2005/8/layout/StepDownProcess"/>
    <dgm:cxn modelId="{41FB42F4-25D1-4C83-9362-017E019B99C1}" type="presParOf" srcId="{11D7BBFF-01A2-4126-ABC4-3D0D0068E019}" destId="{1FB1F902-B800-4129-9070-0AE3CD68C5FD}" srcOrd="2" destOrd="0" presId="urn:microsoft.com/office/officeart/2005/8/layout/StepDownProcess"/>
    <dgm:cxn modelId="{0FE37E90-DB75-4606-BA85-CF1A60125EFE}" type="presParOf" srcId="{1FB1F902-B800-4129-9070-0AE3CD68C5FD}" destId="{83CF12EF-F632-41C3-8E93-D41EC76A463F}" srcOrd="0" destOrd="0" presId="urn:microsoft.com/office/officeart/2005/8/layout/StepDownProcess"/>
    <dgm:cxn modelId="{69B5FB60-C86A-475E-AC35-FCA7DAE2561C}" type="presParOf" srcId="{1FB1F902-B800-4129-9070-0AE3CD68C5FD}" destId="{8B264F77-EDBD-4CD5-9725-C42F15B3CB86}" srcOrd="1" destOrd="0" presId="urn:microsoft.com/office/officeart/2005/8/layout/StepDownProcess"/>
    <dgm:cxn modelId="{D087BC63-9021-489E-9353-9D77DFB8194E}" type="presParOf" srcId="{1FB1F902-B800-4129-9070-0AE3CD68C5FD}" destId="{E6A027EC-6474-4A24-90F1-927C79242976}" srcOrd="2" destOrd="0" presId="urn:microsoft.com/office/officeart/2005/8/layout/StepDownProcess"/>
    <dgm:cxn modelId="{FD32C66E-8FEF-48B9-B145-BB8BA2D0BC25}" type="presParOf" srcId="{11D7BBFF-01A2-4126-ABC4-3D0D0068E019}" destId="{8AA4FD04-0D18-4576-BAC0-C60A4453E46C}" srcOrd="3" destOrd="0" presId="urn:microsoft.com/office/officeart/2005/8/layout/StepDownProcess"/>
    <dgm:cxn modelId="{EB5B5C00-0CEA-4737-8338-5FF372455AAF}" type="presParOf" srcId="{11D7BBFF-01A2-4126-ABC4-3D0D0068E019}" destId="{90F770B9-6FE1-4494-8C07-40ADAB119F02}" srcOrd="4" destOrd="0" presId="urn:microsoft.com/office/officeart/2005/8/layout/StepDownProcess"/>
    <dgm:cxn modelId="{4DFE3A48-D96E-48A0-86B8-91BA3223AF15}" type="presParOf" srcId="{90F770B9-6FE1-4494-8C07-40ADAB119F02}" destId="{7A19C41A-0DD8-444C-9B84-BD0AADA80B63}" srcOrd="0" destOrd="0" presId="urn:microsoft.com/office/officeart/2005/8/layout/StepDownProcess"/>
    <dgm:cxn modelId="{4C7372A0-BCD7-45B2-A740-14D06035C670}" type="presParOf" srcId="{90F770B9-6FE1-4494-8C07-40ADAB119F02}" destId="{A2F44327-0DEC-4301-9A6C-97C7907B7356}" srcOrd="1" destOrd="0" presId="urn:microsoft.com/office/officeart/2005/8/layout/StepDownProcess"/>
    <dgm:cxn modelId="{D9720EE0-0C43-4D21-95D8-E93DA79E982F}" type="presParOf" srcId="{90F770B9-6FE1-4494-8C07-40ADAB119F02}" destId="{1AB9D224-59E7-421E-961A-120ED8C6A700}" srcOrd="2" destOrd="0" presId="urn:microsoft.com/office/officeart/2005/8/layout/StepDownProcess"/>
    <dgm:cxn modelId="{20ABCA9B-818E-41CB-B2AF-DA4AB98E1F32}" type="presParOf" srcId="{11D7BBFF-01A2-4126-ABC4-3D0D0068E019}" destId="{B3FFE616-80CE-4B63-867C-C781BCD0A121}" srcOrd="5" destOrd="0" presId="urn:microsoft.com/office/officeart/2005/8/layout/StepDownProcess"/>
    <dgm:cxn modelId="{DC72C1F6-6399-463C-ADD9-EA6CA489D66D}" type="presParOf" srcId="{11D7BBFF-01A2-4126-ABC4-3D0D0068E019}" destId="{2BDA771C-6BF8-441F-8DD0-5E6EC52E94DC}" srcOrd="6" destOrd="0" presId="urn:microsoft.com/office/officeart/2005/8/layout/StepDownProcess"/>
    <dgm:cxn modelId="{14494B3E-AFC9-45CF-9E25-51B09CA6D16A}" type="presParOf" srcId="{2BDA771C-6BF8-441F-8DD0-5E6EC52E94DC}" destId="{6D8799F0-E236-4BDD-BF99-9A833F28AF73}" srcOrd="0" destOrd="0" presId="urn:microsoft.com/office/officeart/2005/8/layout/StepDownProcess"/>
    <dgm:cxn modelId="{4054467F-3912-4AF9-A15C-B72A41FFF672}" type="presParOf" srcId="{2BDA771C-6BF8-441F-8DD0-5E6EC52E94DC}" destId="{8479A71D-D8EC-4F5C-A1D9-1EB5347B7180}" srcOrd="1" destOrd="0" presId="urn:microsoft.com/office/officeart/2005/8/layout/StepDownProcess"/>
    <dgm:cxn modelId="{12B64C86-D796-4CB7-957E-A1FFE1D4E506}" type="presParOf" srcId="{2BDA771C-6BF8-441F-8DD0-5E6EC52E94DC}" destId="{325CB47C-D328-4E8E-B979-6924867B2B56}" srcOrd="2" destOrd="0" presId="urn:microsoft.com/office/officeart/2005/8/layout/StepDownProcess"/>
    <dgm:cxn modelId="{27792628-5B97-4E15-BBAB-B54E57E30A1A}" type="presParOf" srcId="{11D7BBFF-01A2-4126-ABC4-3D0D0068E019}" destId="{660F49DD-85CC-4053-AEB9-6A528BD00E1D}" srcOrd="7" destOrd="0" presId="urn:microsoft.com/office/officeart/2005/8/layout/StepDownProcess"/>
    <dgm:cxn modelId="{3BF24977-11E1-4523-91D6-3F6857EB4D1E}" type="presParOf" srcId="{11D7BBFF-01A2-4126-ABC4-3D0D0068E019}" destId="{1F21799A-B6FD-4A87-898C-CEF43949468D}" srcOrd="8" destOrd="0" presId="urn:microsoft.com/office/officeart/2005/8/layout/StepDownProcess"/>
    <dgm:cxn modelId="{5072250D-4A83-4593-9A9E-1DCABE6052D1}" type="presParOf" srcId="{1F21799A-B6FD-4A87-898C-CEF43949468D}" destId="{1A7E66CB-A5D3-43AA-B3DB-533FD079490A}" srcOrd="0" destOrd="0" presId="urn:microsoft.com/office/officeart/2005/8/layout/StepDownProcess"/>
    <dgm:cxn modelId="{C18F827E-B9B1-40BD-A327-9F90DD67879B}" type="presParOf" srcId="{1F21799A-B6FD-4A87-898C-CEF43949468D}" destId="{034C68A1-51C0-4950-B919-108ED3586A46}" srcOrd="1" destOrd="0" presId="urn:microsoft.com/office/officeart/2005/8/layout/StepDownProcess"/>
    <dgm:cxn modelId="{0BC5AD02-700A-4159-B740-82EA0D20A832}" type="presParOf" srcId="{1F21799A-B6FD-4A87-898C-CEF43949468D}" destId="{4993D8DD-1D97-4797-9BDE-4C3C90F88B86}" srcOrd="2" destOrd="0" presId="urn:microsoft.com/office/officeart/2005/8/layout/StepDownProcess"/>
    <dgm:cxn modelId="{7FFAF616-7AC2-428F-AC74-2B41059C6DDD}" type="presParOf" srcId="{11D7BBFF-01A2-4126-ABC4-3D0D0068E019}" destId="{1A1FC4B8-77BC-4FF6-9593-BC707C510953}" srcOrd="9" destOrd="0" presId="urn:microsoft.com/office/officeart/2005/8/layout/StepDownProcess"/>
    <dgm:cxn modelId="{688D6CAB-B93D-489A-8282-148993F208A2}" type="presParOf" srcId="{11D7BBFF-01A2-4126-ABC4-3D0D0068E019}" destId="{91854944-EC30-475A-A091-BE9DC3B92CEB}" srcOrd="10" destOrd="0" presId="urn:microsoft.com/office/officeart/2005/8/layout/StepDownProcess"/>
    <dgm:cxn modelId="{D3B6AF8E-3D34-4F17-A5F0-F162FE6D198E}" type="presParOf" srcId="{91854944-EC30-475A-A091-BE9DC3B92CEB}" destId="{69D64B38-CF56-4713-9F89-B991CC438D56}" srcOrd="0" destOrd="0" presId="urn:microsoft.com/office/officeart/2005/8/layout/StepDownProcess"/>
    <dgm:cxn modelId="{6802F3C3-D8ED-4699-9D18-F8E4EB624A7B}" type="presParOf" srcId="{91854944-EC30-475A-A091-BE9DC3B92CEB}" destId="{1ECCABB3-2536-47EB-AE6B-21B265793710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DBB386-C1B8-4B18-9B1F-90591C86D5E1}">
      <dsp:nvSpPr>
        <dsp:cNvPr id="0" name=""/>
        <dsp:cNvSpPr/>
      </dsp:nvSpPr>
      <dsp:spPr>
        <a:xfrm rot="5400000">
          <a:off x="117507" y="752801"/>
          <a:ext cx="593619" cy="52326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6DE9C64-22B1-47DD-B637-5BC76A7614FB}">
      <dsp:nvSpPr>
        <dsp:cNvPr id="0" name=""/>
        <dsp:cNvSpPr/>
      </dsp:nvSpPr>
      <dsp:spPr>
        <a:xfrm>
          <a:off x="0" y="0"/>
          <a:ext cx="1525648" cy="699481"/>
        </a:xfrm>
        <a:prstGeom prst="roundRect">
          <a:avLst>
            <a:gd name="adj" fmla="val 16670"/>
          </a:avLst>
        </a:prstGeom>
        <a:solidFill>
          <a:schemeClr val="tx1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Surface preparation</a:t>
          </a:r>
          <a:endParaRPr lang="en-GB" sz="2000" kern="1200" dirty="0"/>
        </a:p>
      </dsp:txBody>
      <dsp:txXfrm>
        <a:off x="34152" y="34152"/>
        <a:ext cx="1457344" cy="631177"/>
      </dsp:txXfrm>
    </dsp:sp>
    <dsp:sp modelId="{23C6D264-6EAA-4775-8CAB-7C9F4D2795FA}">
      <dsp:nvSpPr>
        <dsp:cNvPr id="0" name=""/>
        <dsp:cNvSpPr/>
      </dsp:nvSpPr>
      <dsp:spPr>
        <a:xfrm>
          <a:off x="1525617" y="0"/>
          <a:ext cx="2238469" cy="783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Cleaning, etching,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Polishing, passivating</a:t>
          </a:r>
          <a:endParaRPr lang="en-GB" sz="1600" kern="1200" dirty="0"/>
        </a:p>
      </dsp:txBody>
      <dsp:txXfrm>
        <a:off x="1525617" y="0"/>
        <a:ext cx="2238469" cy="783690"/>
      </dsp:txXfrm>
    </dsp:sp>
    <dsp:sp modelId="{83CF12EF-F632-41C3-8E93-D41EC76A463F}">
      <dsp:nvSpPr>
        <dsp:cNvPr id="0" name=""/>
        <dsp:cNvSpPr/>
      </dsp:nvSpPr>
      <dsp:spPr>
        <a:xfrm rot="5400000">
          <a:off x="1226840" y="1546390"/>
          <a:ext cx="593619" cy="61411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B264F77-EDBD-4CD5-9725-C42F15B3CB86}">
      <dsp:nvSpPr>
        <dsp:cNvPr id="0" name=""/>
        <dsp:cNvSpPr/>
      </dsp:nvSpPr>
      <dsp:spPr>
        <a:xfrm>
          <a:off x="721662" y="870172"/>
          <a:ext cx="1854540" cy="69948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Thin film deposition</a:t>
          </a:r>
          <a:endParaRPr lang="en-GB" sz="2000" kern="1200" dirty="0"/>
        </a:p>
      </dsp:txBody>
      <dsp:txXfrm>
        <a:off x="755814" y="904324"/>
        <a:ext cx="1786236" cy="631177"/>
      </dsp:txXfrm>
    </dsp:sp>
    <dsp:sp modelId="{E6A027EC-6474-4A24-90F1-927C79242976}">
      <dsp:nvSpPr>
        <dsp:cNvPr id="0" name=""/>
        <dsp:cNvSpPr/>
      </dsp:nvSpPr>
      <dsp:spPr>
        <a:xfrm>
          <a:off x="2576205" y="728248"/>
          <a:ext cx="2972732" cy="8472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b="1" kern="1200" dirty="0" smtClean="0"/>
            <a:t>PVD</a:t>
          </a:r>
          <a:r>
            <a:rPr lang="en-GB" sz="1600" kern="1200" dirty="0" smtClean="0"/>
            <a:t>: DC, pulsed, HIPIMS… 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(PE)CVD, (PE)ALD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b="1" kern="1200" dirty="0" err="1" smtClean="0"/>
            <a:t>Nb</a:t>
          </a:r>
          <a:r>
            <a:rPr lang="en-GB" sz="1600" b="1" kern="1200" dirty="0" smtClean="0"/>
            <a:t>, </a:t>
          </a:r>
          <a:r>
            <a:rPr lang="en-GB" sz="1600" b="1" kern="1200" dirty="0" err="1" smtClean="0"/>
            <a:t>NbN</a:t>
          </a:r>
          <a:r>
            <a:rPr lang="en-GB" sz="1600" b="1" kern="1200" dirty="0" smtClean="0"/>
            <a:t>, Nb</a:t>
          </a:r>
          <a:r>
            <a:rPr lang="en-GB" sz="1600" b="1" kern="1200" baseline="-25000" dirty="0" smtClean="0"/>
            <a:t>3</a:t>
          </a:r>
          <a:r>
            <a:rPr lang="en-GB" sz="1600" b="1" kern="1200" dirty="0" smtClean="0"/>
            <a:t>Sn</a:t>
          </a:r>
          <a:r>
            <a:rPr lang="en-GB" sz="1600" kern="1200" dirty="0" smtClean="0"/>
            <a:t>, MgB</a:t>
          </a:r>
          <a:r>
            <a:rPr lang="en-GB" sz="1600" kern="1200" baseline="-25000" dirty="0" smtClean="0"/>
            <a:t>2</a:t>
          </a:r>
          <a:r>
            <a:rPr lang="en-GB" sz="1600" kern="1200" dirty="0" smtClean="0"/>
            <a:t>, etc.</a:t>
          </a:r>
          <a:endParaRPr lang="en-GB" sz="1600" kern="1200" dirty="0"/>
        </a:p>
      </dsp:txBody>
      <dsp:txXfrm>
        <a:off x="2576205" y="728248"/>
        <a:ext cx="2972732" cy="847275"/>
      </dsp:txXfrm>
    </dsp:sp>
    <dsp:sp modelId="{7A19C41A-0DD8-444C-9B84-BD0AADA80B63}">
      <dsp:nvSpPr>
        <dsp:cNvPr id="0" name=""/>
        <dsp:cNvSpPr/>
      </dsp:nvSpPr>
      <dsp:spPr>
        <a:xfrm rot="5400000">
          <a:off x="2702616" y="2286122"/>
          <a:ext cx="593619" cy="80580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F44327-0DEC-4301-9A6C-97C7907B7356}">
      <dsp:nvSpPr>
        <dsp:cNvPr id="0" name=""/>
        <dsp:cNvSpPr/>
      </dsp:nvSpPr>
      <dsp:spPr>
        <a:xfrm>
          <a:off x="1906987" y="1664540"/>
          <a:ext cx="2161606" cy="699481"/>
        </a:xfrm>
        <a:prstGeom prst="roundRect">
          <a:avLst>
            <a:gd name="adj" fmla="val 16670"/>
          </a:avLst>
        </a:prstGeom>
        <a:solidFill>
          <a:srgbClr val="FFC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Film characterisation</a:t>
          </a:r>
          <a:endParaRPr lang="en-GB" sz="2000" kern="1200" dirty="0"/>
        </a:p>
      </dsp:txBody>
      <dsp:txXfrm>
        <a:off x="1941139" y="1698692"/>
        <a:ext cx="2093302" cy="631177"/>
      </dsp:txXfrm>
    </dsp:sp>
    <dsp:sp modelId="{1AB9D224-59E7-421E-961A-120ED8C6A700}">
      <dsp:nvSpPr>
        <dsp:cNvPr id="0" name=""/>
        <dsp:cNvSpPr/>
      </dsp:nvSpPr>
      <dsp:spPr>
        <a:xfrm>
          <a:off x="4021456" y="1610493"/>
          <a:ext cx="2269314" cy="8075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SEM, FIB, AFM,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XPS, XRD, RBS, TEM… </a:t>
          </a:r>
          <a:endParaRPr lang="en-GB" sz="1600" kern="1200" dirty="0"/>
        </a:p>
      </dsp:txBody>
      <dsp:txXfrm>
        <a:off x="4021456" y="1610493"/>
        <a:ext cx="2269314" cy="807576"/>
      </dsp:txXfrm>
    </dsp:sp>
    <dsp:sp modelId="{6D8799F0-E236-4BDD-BF99-9A833F28AF73}">
      <dsp:nvSpPr>
        <dsp:cNvPr id="0" name=""/>
        <dsp:cNvSpPr/>
      </dsp:nvSpPr>
      <dsp:spPr>
        <a:xfrm rot="5400000">
          <a:off x="3989078" y="3509584"/>
          <a:ext cx="593619" cy="63901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479A71D-D8EC-4F5C-A1D9-1EB5347B7180}">
      <dsp:nvSpPr>
        <dsp:cNvPr id="0" name=""/>
        <dsp:cNvSpPr/>
      </dsp:nvSpPr>
      <dsp:spPr>
        <a:xfrm>
          <a:off x="3432466" y="2628896"/>
          <a:ext cx="2178484" cy="847050"/>
        </a:xfrm>
        <a:prstGeom prst="roundRect">
          <a:avLst>
            <a:gd name="adj" fmla="val 16670"/>
          </a:avLst>
        </a:prstGeom>
        <a:solidFill>
          <a:srgbClr val="7030A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Superconducting properties measurement</a:t>
          </a:r>
          <a:endParaRPr lang="en-GB" sz="2000" kern="1200" dirty="0"/>
        </a:p>
      </dsp:txBody>
      <dsp:txXfrm>
        <a:off x="3473823" y="2670253"/>
        <a:ext cx="2095770" cy="764336"/>
      </dsp:txXfrm>
    </dsp:sp>
    <dsp:sp modelId="{325CB47C-D328-4E8E-B979-6924867B2B56}">
      <dsp:nvSpPr>
        <dsp:cNvPr id="0" name=""/>
        <dsp:cNvSpPr/>
      </dsp:nvSpPr>
      <dsp:spPr>
        <a:xfrm>
          <a:off x="5709419" y="2402197"/>
          <a:ext cx="3246684" cy="1184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87313" marR="0" lvl="1" indent="-87313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GB" sz="1600" kern="1200" dirty="0" smtClean="0"/>
            <a:t> </a:t>
          </a:r>
          <a:r>
            <a:rPr lang="en-GB" sz="1600" i="1" kern="1200" dirty="0" smtClean="0"/>
            <a:t>RRR, </a:t>
          </a:r>
          <a:r>
            <a:rPr lang="en-GB" sz="1600" i="1" kern="1200" dirty="0" err="1" smtClean="0"/>
            <a:t>H</a:t>
          </a:r>
          <a:r>
            <a:rPr lang="en-GB" sz="1600" i="1" kern="1200" baseline="-25000" dirty="0" err="1" smtClean="0"/>
            <a:t>c</a:t>
          </a:r>
          <a:r>
            <a:rPr lang="en-GB" sz="1600" i="1" kern="1200" dirty="0" smtClean="0"/>
            <a:t>, </a:t>
          </a:r>
          <a:r>
            <a:rPr lang="en-GB" sz="1600" i="1" kern="1200" dirty="0" err="1" smtClean="0"/>
            <a:t>H</a:t>
          </a:r>
          <a:r>
            <a:rPr lang="en-GB" sz="1600" i="1" kern="1200" baseline="-25000" dirty="0" err="1" smtClean="0"/>
            <a:t>fp</a:t>
          </a:r>
          <a:r>
            <a:rPr lang="en-GB" sz="1600" i="1" kern="1200" dirty="0" smtClean="0"/>
            <a:t>, </a:t>
          </a:r>
          <a:r>
            <a:rPr lang="en-GB" sz="1600" i="1" kern="1200" dirty="0" err="1" smtClean="0"/>
            <a:t>H</a:t>
          </a:r>
          <a:r>
            <a:rPr lang="en-GB" sz="1600" i="1" kern="1200" baseline="-25000" dirty="0" err="1" smtClean="0"/>
            <a:t>sh</a:t>
          </a:r>
          <a:r>
            <a:rPr lang="en-GB" sz="1600" kern="1200" dirty="0" smtClean="0"/>
            <a:t>,  …</a:t>
          </a:r>
          <a:endParaRPr lang="en-GB" sz="1600" kern="1200" dirty="0"/>
        </a:p>
        <a:p>
          <a:pPr marL="87313" marR="0" lvl="1" indent="-87313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GB" sz="1600" kern="1200" dirty="0" smtClean="0"/>
            <a:t> DC magnetic susceptibility, </a:t>
          </a:r>
          <a:endParaRPr lang="en-GB" sz="1600" kern="1200" dirty="0"/>
        </a:p>
        <a:p>
          <a:pPr marL="87313" marR="0" lvl="1" indent="-87313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GB" sz="1600" kern="1200" dirty="0" smtClean="0"/>
            <a:t> Field penetration</a:t>
          </a:r>
          <a:endParaRPr lang="en-GB" sz="1600" kern="1200" dirty="0"/>
        </a:p>
      </dsp:txBody>
      <dsp:txXfrm>
        <a:off x="5709419" y="2402197"/>
        <a:ext cx="3246684" cy="1184394"/>
      </dsp:txXfrm>
    </dsp:sp>
    <dsp:sp modelId="{1A7E66CB-A5D3-43AA-B3DB-533FD079490A}">
      <dsp:nvSpPr>
        <dsp:cNvPr id="0" name=""/>
        <dsp:cNvSpPr/>
      </dsp:nvSpPr>
      <dsp:spPr>
        <a:xfrm rot="5400000">
          <a:off x="5452280" y="4665251"/>
          <a:ext cx="593619" cy="53338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34C68A1-51C0-4950-B919-108ED3586A46}">
      <dsp:nvSpPr>
        <dsp:cNvPr id="0" name=""/>
        <dsp:cNvSpPr/>
      </dsp:nvSpPr>
      <dsp:spPr>
        <a:xfrm>
          <a:off x="4652847" y="3617245"/>
          <a:ext cx="2063944" cy="990779"/>
        </a:xfrm>
        <a:prstGeom prst="roundRect">
          <a:avLst>
            <a:gd name="adj" fmla="val 16670"/>
          </a:avLst>
        </a:prstGeom>
        <a:solidFill>
          <a:srgbClr val="C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 </a:t>
          </a:r>
          <a:r>
            <a:rPr lang="en-GB" sz="2000" kern="1200" dirty="0" smtClean="0"/>
            <a:t>Superconducting RF properties evaluation</a:t>
          </a:r>
          <a:endParaRPr lang="en-GB" sz="1800" kern="1200" dirty="0"/>
        </a:p>
      </dsp:txBody>
      <dsp:txXfrm>
        <a:off x="4701222" y="3665620"/>
        <a:ext cx="1967194" cy="894029"/>
      </dsp:txXfrm>
    </dsp:sp>
    <dsp:sp modelId="{4993D8DD-1D97-4797-9BDE-4C3C90F88B86}">
      <dsp:nvSpPr>
        <dsp:cNvPr id="0" name=""/>
        <dsp:cNvSpPr/>
      </dsp:nvSpPr>
      <dsp:spPr>
        <a:xfrm>
          <a:off x="6741273" y="3666298"/>
          <a:ext cx="2046601" cy="803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QPR at CERN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QPR at HZF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HW cavity at ASTeC</a:t>
          </a:r>
          <a:endParaRPr lang="en-GB" sz="1600" kern="1200" dirty="0"/>
        </a:p>
      </dsp:txBody>
      <dsp:txXfrm>
        <a:off x="6741273" y="3666298"/>
        <a:ext cx="2046601" cy="803980"/>
      </dsp:txXfrm>
    </dsp:sp>
    <dsp:sp modelId="{69D64B38-CF56-4713-9F89-B991CC438D56}">
      <dsp:nvSpPr>
        <dsp:cNvPr id="0" name=""/>
        <dsp:cNvSpPr/>
      </dsp:nvSpPr>
      <dsp:spPr>
        <a:xfrm>
          <a:off x="6025782" y="4738762"/>
          <a:ext cx="1808412" cy="699481"/>
        </a:xfrm>
        <a:prstGeom prst="roundRect">
          <a:avLst>
            <a:gd name="adj" fmla="val 16670"/>
          </a:avLst>
        </a:prstGeom>
        <a:solidFill>
          <a:srgbClr val="00B05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Real cavity measurement</a:t>
          </a:r>
          <a:endParaRPr lang="en-GB" sz="2000" kern="1200" dirty="0"/>
        </a:p>
      </dsp:txBody>
      <dsp:txXfrm>
        <a:off x="6059934" y="4772914"/>
        <a:ext cx="1740108" cy="631177"/>
      </dsp:txXfrm>
    </dsp:sp>
    <dsp:sp modelId="{1ECCABB3-2536-47EB-AE6B-21B265793710}">
      <dsp:nvSpPr>
        <dsp:cNvPr id="0" name=""/>
        <dsp:cNvSpPr/>
      </dsp:nvSpPr>
      <dsp:spPr>
        <a:xfrm>
          <a:off x="7736647" y="4735867"/>
          <a:ext cx="1194225" cy="565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>
              <a:solidFill>
                <a:schemeClr val="bg1"/>
              </a:solidFill>
            </a:rPr>
            <a:t>Cavity deposition</a:t>
          </a:r>
          <a:endParaRPr lang="en-GB" sz="1600" kern="1200" dirty="0">
            <a:solidFill>
              <a:schemeClr val="bg1"/>
            </a:solidFill>
          </a:endParaRPr>
        </a:p>
      </dsp:txBody>
      <dsp:txXfrm>
        <a:off x="7736647" y="4735867"/>
        <a:ext cx="1194225" cy="5653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DBB386-C1B8-4B18-9B1F-90591C86D5E1}">
      <dsp:nvSpPr>
        <dsp:cNvPr id="0" name=""/>
        <dsp:cNvSpPr/>
      </dsp:nvSpPr>
      <dsp:spPr>
        <a:xfrm rot="5400000">
          <a:off x="117507" y="709659"/>
          <a:ext cx="593619" cy="52326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6DE9C64-22B1-47DD-B637-5BC76A7614FB}">
      <dsp:nvSpPr>
        <dsp:cNvPr id="0" name=""/>
        <dsp:cNvSpPr/>
      </dsp:nvSpPr>
      <dsp:spPr>
        <a:xfrm>
          <a:off x="0" y="0"/>
          <a:ext cx="1525648" cy="699481"/>
        </a:xfrm>
        <a:prstGeom prst="roundRect">
          <a:avLst>
            <a:gd name="adj" fmla="val 16670"/>
          </a:avLst>
        </a:prstGeom>
        <a:solidFill>
          <a:schemeClr val="tx1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Surface preparation</a:t>
          </a:r>
          <a:endParaRPr lang="en-GB" sz="2000" kern="1200" dirty="0"/>
        </a:p>
      </dsp:txBody>
      <dsp:txXfrm>
        <a:off x="34152" y="34152"/>
        <a:ext cx="1457344" cy="631177"/>
      </dsp:txXfrm>
    </dsp:sp>
    <dsp:sp modelId="{23C6D264-6EAA-4775-8CAB-7C9F4D2795FA}">
      <dsp:nvSpPr>
        <dsp:cNvPr id="0" name=""/>
        <dsp:cNvSpPr/>
      </dsp:nvSpPr>
      <dsp:spPr>
        <a:xfrm>
          <a:off x="1525617" y="0"/>
          <a:ext cx="2238469" cy="783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Cleaning, etching,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Polishing, passivating</a:t>
          </a:r>
          <a:endParaRPr lang="en-GB" sz="1600" kern="1200" dirty="0"/>
        </a:p>
      </dsp:txBody>
      <dsp:txXfrm>
        <a:off x="1525617" y="0"/>
        <a:ext cx="2238469" cy="783690"/>
      </dsp:txXfrm>
    </dsp:sp>
    <dsp:sp modelId="{83CF12EF-F632-41C3-8E93-D41EC76A463F}">
      <dsp:nvSpPr>
        <dsp:cNvPr id="0" name=""/>
        <dsp:cNvSpPr/>
      </dsp:nvSpPr>
      <dsp:spPr>
        <a:xfrm rot="5400000">
          <a:off x="1226840" y="1589532"/>
          <a:ext cx="593619" cy="61411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B264F77-EDBD-4CD5-9725-C42F15B3CB86}">
      <dsp:nvSpPr>
        <dsp:cNvPr id="0" name=""/>
        <dsp:cNvSpPr/>
      </dsp:nvSpPr>
      <dsp:spPr>
        <a:xfrm>
          <a:off x="721662" y="913314"/>
          <a:ext cx="1854540" cy="69948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Thin film deposition</a:t>
          </a:r>
          <a:endParaRPr lang="en-GB" sz="2000" kern="1200" dirty="0"/>
        </a:p>
      </dsp:txBody>
      <dsp:txXfrm>
        <a:off x="755814" y="947466"/>
        <a:ext cx="1786236" cy="631177"/>
      </dsp:txXfrm>
    </dsp:sp>
    <dsp:sp modelId="{E6A027EC-6474-4A24-90F1-927C79242976}">
      <dsp:nvSpPr>
        <dsp:cNvPr id="0" name=""/>
        <dsp:cNvSpPr/>
      </dsp:nvSpPr>
      <dsp:spPr>
        <a:xfrm>
          <a:off x="2553412" y="685106"/>
          <a:ext cx="3018317" cy="101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b="1" kern="1200" dirty="0" smtClean="0"/>
            <a:t>PVD</a:t>
          </a:r>
          <a:r>
            <a:rPr lang="en-GB" sz="1600" kern="1200" dirty="0" smtClean="0"/>
            <a:t>: DC, pulsed, HIPIMS… 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>
              <a:solidFill>
                <a:schemeClr val="accent6">
                  <a:lumMod val="50000"/>
                </a:schemeClr>
              </a:solidFill>
            </a:rPr>
            <a:t>(PE)CVD, (PE)ALD</a:t>
          </a:r>
          <a:endParaRPr lang="en-GB" sz="1600" kern="1200" dirty="0">
            <a:solidFill>
              <a:schemeClr val="accent6">
                <a:lumMod val="50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b="1" kern="1200" dirty="0" err="1" smtClean="0"/>
            <a:t>Nb</a:t>
          </a:r>
          <a:r>
            <a:rPr lang="en-GB" sz="1600" b="1" kern="1200" dirty="0" smtClean="0"/>
            <a:t>, </a:t>
          </a:r>
          <a:r>
            <a:rPr lang="en-GB" sz="1600" b="1" kern="1200" dirty="0" err="1" smtClean="0"/>
            <a:t>NbN</a:t>
          </a:r>
          <a:r>
            <a:rPr lang="en-GB" sz="1600" b="1" kern="1200" dirty="0" smtClean="0"/>
            <a:t>, Nb</a:t>
          </a:r>
          <a:r>
            <a:rPr lang="en-GB" sz="1600" b="1" kern="1200" baseline="-25000" dirty="0" smtClean="0"/>
            <a:t>3</a:t>
          </a:r>
          <a:r>
            <a:rPr lang="en-GB" sz="1600" b="1" kern="1200" dirty="0" smtClean="0"/>
            <a:t>Sn</a:t>
          </a:r>
          <a:r>
            <a:rPr lang="en-GB" sz="1600" kern="1200" dirty="0" smtClean="0"/>
            <a:t>, MgB</a:t>
          </a:r>
          <a:r>
            <a:rPr lang="en-GB" sz="1600" kern="1200" baseline="-25000" dirty="0" smtClean="0"/>
            <a:t>2</a:t>
          </a:r>
          <a:r>
            <a:rPr lang="en-GB" sz="1600" kern="1200" dirty="0" smtClean="0"/>
            <a:t>, SIS, etc.</a:t>
          </a:r>
          <a:endParaRPr lang="en-GB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err="1" smtClean="0">
              <a:solidFill>
                <a:srgbClr val="00B0F0"/>
              </a:solidFill>
            </a:rPr>
            <a:t>Nb</a:t>
          </a:r>
          <a:r>
            <a:rPr lang="en-GB" sz="1600" kern="1200" dirty="0" smtClean="0">
              <a:solidFill>
                <a:srgbClr val="00B0F0"/>
              </a:solidFill>
            </a:rPr>
            <a:t> film laser treatment</a:t>
          </a:r>
          <a:endParaRPr lang="en-GB" sz="1600" kern="1200" dirty="0">
            <a:solidFill>
              <a:srgbClr val="00B0F0"/>
            </a:solidFill>
          </a:endParaRPr>
        </a:p>
      </dsp:txBody>
      <dsp:txXfrm>
        <a:off x="2553412" y="685106"/>
        <a:ext cx="3018317" cy="1019843"/>
      </dsp:txXfrm>
    </dsp:sp>
    <dsp:sp modelId="{7A19C41A-0DD8-444C-9B84-BD0AADA80B63}">
      <dsp:nvSpPr>
        <dsp:cNvPr id="0" name=""/>
        <dsp:cNvSpPr/>
      </dsp:nvSpPr>
      <dsp:spPr>
        <a:xfrm rot="5400000">
          <a:off x="2702616" y="2329264"/>
          <a:ext cx="593619" cy="80580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F44327-0DEC-4301-9A6C-97C7907B7356}">
      <dsp:nvSpPr>
        <dsp:cNvPr id="0" name=""/>
        <dsp:cNvSpPr/>
      </dsp:nvSpPr>
      <dsp:spPr>
        <a:xfrm>
          <a:off x="1906987" y="1707682"/>
          <a:ext cx="2161606" cy="699481"/>
        </a:xfrm>
        <a:prstGeom prst="roundRect">
          <a:avLst>
            <a:gd name="adj" fmla="val 16670"/>
          </a:avLst>
        </a:prstGeom>
        <a:solidFill>
          <a:srgbClr val="FFC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Film characterisation</a:t>
          </a:r>
          <a:endParaRPr lang="en-GB" sz="2000" kern="1200" dirty="0"/>
        </a:p>
      </dsp:txBody>
      <dsp:txXfrm>
        <a:off x="1941139" y="1741834"/>
        <a:ext cx="2093302" cy="631177"/>
      </dsp:txXfrm>
    </dsp:sp>
    <dsp:sp modelId="{1AB9D224-59E7-421E-961A-120ED8C6A700}">
      <dsp:nvSpPr>
        <dsp:cNvPr id="0" name=""/>
        <dsp:cNvSpPr/>
      </dsp:nvSpPr>
      <dsp:spPr>
        <a:xfrm>
          <a:off x="4021456" y="1653635"/>
          <a:ext cx="2269314" cy="8075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SEM, FIB, AFM,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XPS, XRD, RBS, TEM… </a:t>
          </a:r>
          <a:endParaRPr lang="en-GB" sz="1600" kern="1200" dirty="0"/>
        </a:p>
      </dsp:txBody>
      <dsp:txXfrm>
        <a:off x="4021456" y="1653635"/>
        <a:ext cx="2269314" cy="807576"/>
      </dsp:txXfrm>
    </dsp:sp>
    <dsp:sp modelId="{6D8799F0-E236-4BDD-BF99-9A833F28AF73}">
      <dsp:nvSpPr>
        <dsp:cNvPr id="0" name=""/>
        <dsp:cNvSpPr/>
      </dsp:nvSpPr>
      <dsp:spPr>
        <a:xfrm rot="5400000">
          <a:off x="3989078" y="3552726"/>
          <a:ext cx="593619" cy="63901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479A71D-D8EC-4F5C-A1D9-1EB5347B7180}">
      <dsp:nvSpPr>
        <dsp:cNvPr id="0" name=""/>
        <dsp:cNvSpPr/>
      </dsp:nvSpPr>
      <dsp:spPr>
        <a:xfrm>
          <a:off x="3432466" y="2672038"/>
          <a:ext cx="2178484" cy="847050"/>
        </a:xfrm>
        <a:prstGeom prst="roundRect">
          <a:avLst>
            <a:gd name="adj" fmla="val 16670"/>
          </a:avLst>
        </a:prstGeom>
        <a:solidFill>
          <a:srgbClr val="7030A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Superconducting properties measurement</a:t>
          </a:r>
          <a:endParaRPr lang="en-GB" sz="2000" kern="1200" dirty="0"/>
        </a:p>
      </dsp:txBody>
      <dsp:txXfrm>
        <a:off x="3473823" y="2713395"/>
        <a:ext cx="2095770" cy="764336"/>
      </dsp:txXfrm>
    </dsp:sp>
    <dsp:sp modelId="{325CB47C-D328-4E8E-B979-6924867B2B56}">
      <dsp:nvSpPr>
        <dsp:cNvPr id="0" name=""/>
        <dsp:cNvSpPr/>
      </dsp:nvSpPr>
      <dsp:spPr>
        <a:xfrm>
          <a:off x="5709419" y="2445339"/>
          <a:ext cx="3246684" cy="1184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87313" marR="0" lvl="1" indent="-87313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GB" sz="1600" kern="1200" dirty="0" smtClean="0"/>
            <a:t> </a:t>
          </a:r>
          <a:r>
            <a:rPr lang="en-GB" sz="1600" i="1" kern="1200" dirty="0" smtClean="0"/>
            <a:t>RRR, </a:t>
          </a:r>
          <a:r>
            <a:rPr lang="en-GB" sz="1600" i="1" kern="1200" dirty="0" err="1" smtClean="0"/>
            <a:t>H</a:t>
          </a:r>
          <a:r>
            <a:rPr lang="en-GB" sz="1600" i="1" kern="1200" baseline="-25000" dirty="0" err="1" smtClean="0"/>
            <a:t>c</a:t>
          </a:r>
          <a:r>
            <a:rPr lang="en-GB" sz="1600" i="1" kern="1200" dirty="0" smtClean="0"/>
            <a:t>, </a:t>
          </a:r>
          <a:r>
            <a:rPr lang="en-GB" sz="1600" i="1" kern="1200" dirty="0" err="1" smtClean="0"/>
            <a:t>H</a:t>
          </a:r>
          <a:r>
            <a:rPr lang="en-GB" sz="1600" i="1" kern="1200" baseline="-25000" dirty="0" err="1" smtClean="0"/>
            <a:t>fp</a:t>
          </a:r>
          <a:r>
            <a:rPr lang="en-GB" sz="1600" i="1" kern="1200" dirty="0" smtClean="0"/>
            <a:t>, </a:t>
          </a:r>
          <a:r>
            <a:rPr lang="en-GB" sz="1600" i="1" kern="1200" dirty="0" err="1" smtClean="0"/>
            <a:t>H</a:t>
          </a:r>
          <a:r>
            <a:rPr lang="en-GB" sz="1600" i="1" kern="1200" baseline="-25000" dirty="0" err="1" smtClean="0"/>
            <a:t>sh</a:t>
          </a:r>
          <a:r>
            <a:rPr lang="en-GB" sz="1600" kern="1200" dirty="0" smtClean="0"/>
            <a:t>,  …</a:t>
          </a:r>
          <a:endParaRPr lang="en-GB" sz="1600" kern="1200" dirty="0"/>
        </a:p>
        <a:p>
          <a:pPr marL="87313" marR="0" lvl="1" indent="-87313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GB" sz="1600" kern="1200" dirty="0" smtClean="0"/>
            <a:t> DC magnetic susceptibility, </a:t>
          </a:r>
          <a:endParaRPr lang="en-GB" sz="1600" kern="1200" dirty="0"/>
        </a:p>
        <a:p>
          <a:pPr marL="87313" marR="0" lvl="1" indent="-87313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GB" sz="1600" kern="1200" dirty="0" smtClean="0"/>
            <a:t> Field penetration</a:t>
          </a:r>
          <a:endParaRPr lang="en-GB" sz="1600" kern="1200" dirty="0"/>
        </a:p>
      </dsp:txBody>
      <dsp:txXfrm>
        <a:off x="5709419" y="2445339"/>
        <a:ext cx="3246684" cy="1184394"/>
      </dsp:txXfrm>
    </dsp:sp>
    <dsp:sp modelId="{1A7E66CB-A5D3-43AA-B3DB-533FD079490A}">
      <dsp:nvSpPr>
        <dsp:cNvPr id="0" name=""/>
        <dsp:cNvSpPr/>
      </dsp:nvSpPr>
      <dsp:spPr>
        <a:xfrm rot="5400000">
          <a:off x="5452280" y="4708393"/>
          <a:ext cx="593619" cy="53338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34C68A1-51C0-4950-B919-108ED3586A46}">
      <dsp:nvSpPr>
        <dsp:cNvPr id="0" name=""/>
        <dsp:cNvSpPr/>
      </dsp:nvSpPr>
      <dsp:spPr>
        <a:xfrm>
          <a:off x="4652847" y="3660387"/>
          <a:ext cx="2063944" cy="990779"/>
        </a:xfrm>
        <a:prstGeom prst="roundRect">
          <a:avLst>
            <a:gd name="adj" fmla="val 16670"/>
          </a:avLst>
        </a:prstGeom>
        <a:solidFill>
          <a:srgbClr val="C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 </a:t>
          </a:r>
          <a:r>
            <a:rPr lang="en-GB" sz="2000" kern="1200" dirty="0" smtClean="0"/>
            <a:t>Superconducting RF properties evaluation</a:t>
          </a:r>
          <a:endParaRPr lang="en-GB" sz="1800" kern="1200" dirty="0"/>
        </a:p>
      </dsp:txBody>
      <dsp:txXfrm>
        <a:off x="4701222" y="3708762"/>
        <a:ext cx="1967194" cy="894029"/>
      </dsp:txXfrm>
    </dsp:sp>
    <dsp:sp modelId="{4993D8DD-1D97-4797-9BDE-4C3C90F88B86}">
      <dsp:nvSpPr>
        <dsp:cNvPr id="0" name=""/>
        <dsp:cNvSpPr/>
      </dsp:nvSpPr>
      <dsp:spPr>
        <a:xfrm>
          <a:off x="6741273" y="3709440"/>
          <a:ext cx="2046601" cy="803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QPR at CERN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QPR at HZF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HW cavity at ASTeC</a:t>
          </a:r>
          <a:endParaRPr lang="en-GB" sz="1600" kern="1200" dirty="0"/>
        </a:p>
      </dsp:txBody>
      <dsp:txXfrm>
        <a:off x="6741273" y="3709440"/>
        <a:ext cx="2046601" cy="803980"/>
      </dsp:txXfrm>
    </dsp:sp>
    <dsp:sp modelId="{69D64B38-CF56-4713-9F89-B991CC438D56}">
      <dsp:nvSpPr>
        <dsp:cNvPr id="0" name=""/>
        <dsp:cNvSpPr/>
      </dsp:nvSpPr>
      <dsp:spPr>
        <a:xfrm>
          <a:off x="6025782" y="4781904"/>
          <a:ext cx="1808412" cy="699481"/>
        </a:xfrm>
        <a:prstGeom prst="roundRect">
          <a:avLst>
            <a:gd name="adj" fmla="val 16670"/>
          </a:avLst>
        </a:prstGeom>
        <a:solidFill>
          <a:srgbClr val="00B05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Real </a:t>
          </a:r>
          <a:r>
            <a:rPr lang="en-GB" sz="2000" kern="1200" dirty="0" smtClean="0"/>
            <a:t>cavity  </a:t>
          </a:r>
          <a:r>
            <a:rPr lang="en-GB" sz="2000" kern="1200" dirty="0" smtClean="0"/>
            <a:t>measurement</a:t>
          </a:r>
          <a:endParaRPr lang="en-GB" sz="2000" kern="1200" dirty="0"/>
        </a:p>
      </dsp:txBody>
      <dsp:txXfrm>
        <a:off x="6059934" y="4816056"/>
        <a:ext cx="1740108" cy="631177"/>
      </dsp:txXfrm>
    </dsp:sp>
    <dsp:sp modelId="{1ECCABB3-2536-47EB-AE6B-21B265793710}">
      <dsp:nvSpPr>
        <dsp:cNvPr id="0" name=""/>
        <dsp:cNvSpPr/>
      </dsp:nvSpPr>
      <dsp:spPr>
        <a:xfrm>
          <a:off x="7761878" y="4904031"/>
          <a:ext cx="1194225" cy="565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>
              <a:solidFill>
                <a:schemeClr val="bg1"/>
              </a:solidFill>
            </a:rPr>
            <a:t>Cavity deposition</a:t>
          </a:r>
          <a:endParaRPr lang="en-GB" sz="1600" kern="1200" dirty="0">
            <a:solidFill>
              <a:schemeClr val="bg1"/>
            </a:solidFill>
          </a:endParaRPr>
        </a:p>
      </dsp:txBody>
      <dsp:txXfrm>
        <a:off x="7761878" y="4904031"/>
        <a:ext cx="1194225" cy="5653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428C6C0-723B-1144-B0BB-13233DB680E2}" type="datetimeFigureOut">
              <a:rPr lang="fr-FR" smtClean="0"/>
              <a:pPr/>
              <a:t>11/03/2021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4A649DF4-BFDC-CE44-88D7-285A082144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487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3625803-7089-5846-80C7-3D9AC85D7E45}" type="datetimeFigureOut">
              <a:rPr lang="fr-FR" smtClean="0"/>
              <a:pPr/>
              <a:t>11/03/2021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090F73C1-2BD6-684E-AA1B-49165E0DF4B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848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309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934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221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230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481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95239"/>
            <a:r>
              <a:rPr lang="en-GB" sz="1300" dirty="0"/>
              <a:t>This graph shows some results on first entry fields for various samples produced by ARIES partners.</a:t>
            </a:r>
          </a:p>
          <a:p>
            <a:pPr defTabSz="495239"/>
            <a:r>
              <a:rPr lang="en-GB" sz="1300" dirty="0"/>
              <a:t>Although, at this workshop there will be no talk from this partner, their results will be shown at almost every talk from the ARIES partners. 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7669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6570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1606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673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6448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200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796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654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1140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306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5598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3985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7437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4822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1071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4161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786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362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576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95239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746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286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95239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625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465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317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7200" y="1068388"/>
            <a:ext cx="8229600" cy="30321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>
                <a:solidFill>
                  <a:srgbClr val="0157A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9th International Workshop on Thin Film and New Ideas..., 15-18 March 2021 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Espace réservé du titre 1"/>
          <p:cNvSpPr txBox="1">
            <a:spLocks/>
          </p:cNvSpPr>
          <p:nvPr userDrawn="1"/>
        </p:nvSpPr>
        <p:spPr>
          <a:xfrm>
            <a:off x="457200" y="274638"/>
            <a:ext cx="8229600" cy="5619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157A4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Cliquez et modifiez le titre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157A4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9th International Workshop on Thin Film and New Ideas..., 15-18 March 2021 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4525963"/>
          </a:xfrm>
        </p:spPr>
        <p:txBody>
          <a:bodyPr vert="horz" wrap="square"/>
          <a:lstStyle>
            <a:lvl1pPr algn="l">
              <a:spcAft>
                <a:spcPts val="0"/>
              </a:spcAft>
              <a:buFont typeface="Arial"/>
              <a:buChar char="•"/>
              <a:defRPr sz="2400" baseline="0"/>
            </a:lvl1pPr>
            <a:lvl2pPr algn="l">
              <a:defRPr sz="2000"/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9th International Workshop on Thin Film and New Ideas..., 15-18 March 2021 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Espace réservé du contenu 2"/>
          <p:cNvSpPr>
            <a:spLocks noGrp="1"/>
          </p:cNvSpPr>
          <p:nvPr>
            <p:ph sz="half" idx="13"/>
          </p:nvPr>
        </p:nvSpPr>
        <p:spPr>
          <a:xfrm>
            <a:off x="4648200" y="990600"/>
            <a:ext cx="4038600" cy="4525963"/>
          </a:xfrm>
        </p:spPr>
        <p:txBody>
          <a:bodyPr vert="horz" wrap="square"/>
          <a:lstStyle>
            <a:lvl1pPr algn="l">
              <a:spcAft>
                <a:spcPts val="0"/>
              </a:spcAft>
              <a:buFont typeface="Arial"/>
              <a:buChar char="•"/>
              <a:defRPr sz="2400" baseline="0"/>
            </a:lvl1pPr>
            <a:lvl2pPr algn="l">
              <a:defRPr sz="2000"/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066800"/>
            <a:ext cx="4040188" cy="5635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rgbClr val="0157A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 dirty="0" smtClean="0"/>
              <a:t>Cliquez pour modifier le style des sous-titres du masque</a:t>
            </a:r>
            <a:endParaRPr lang="en-GB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9812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  <a:endParaRPr lang="en-GB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  <a:endParaRPr lang="en-GB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9th International Workshop on Thin Film and New Ideas..., 15-18 March 2021 </a:t>
            </a: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457200" y="1828800"/>
            <a:ext cx="4040188" cy="1588"/>
          </a:xfrm>
          <a:prstGeom prst="line">
            <a:avLst/>
          </a:prstGeom>
          <a:ln>
            <a:solidFill>
              <a:srgbClr val="0157A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 userDrawn="1"/>
        </p:nvCxnSpPr>
        <p:spPr>
          <a:xfrm>
            <a:off x="4651963" y="1828800"/>
            <a:ext cx="4040188" cy="1588"/>
          </a:xfrm>
          <a:prstGeom prst="line">
            <a:avLst/>
          </a:prstGeom>
          <a:ln>
            <a:solidFill>
              <a:srgbClr val="0157A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texte 2"/>
          <p:cNvSpPr>
            <a:spLocks noGrp="1"/>
          </p:cNvSpPr>
          <p:nvPr>
            <p:ph type="body" idx="13" hasCustomPrompt="1"/>
          </p:nvPr>
        </p:nvSpPr>
        <p:spPr>
          <a:xfrm>
            <a:off x="4654050" y="1066800"/>
            <a:ext cx="4040188" cy="5635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rgbClr val="0157A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 dirty="0" smtClean="0"/>
              <a:t>Cliquez pour modifier le style des sous-titres du masque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8229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5367338"/>
            <a:ext cx="5486400" cy="1952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9th International Workshop on Thin Film and New Ideas..., 15-18 March 2021 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81B4523E-0E60-2F49-A1DB-8E66CE3DE8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Espace réservé du titre 1"/>
          <p:cNvSpPr txBox="1">
            <a:spLocks/>
          </p:cNvSpPr>
          <p:nvPr userDrawn="1"/>
        </p:nvSpPr>
        <p:spPr>
          <a:xfrm>
            <a:off x="457200" y="274638"/>
            <a:ext cx="8229600" cy="5619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157A4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Cliquez et modifiez le titre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157A4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534400" y="6356350"/>
            <a:ext cx="457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81B4523E-0E60-2F49-A1DB-8E66CE3DE8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759183" y="3518250"/>
            <a:ext cx="7924800" cy="492443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algn="r">
              <a:buFontTx/>
              <a:buNone/>
              <a:defRPr b="1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 smtClean="0"/>
              <a:t>Test </a:t>
            </a:r>
            <a:r>
              <a:rPr lang="en-GB" noProof="0" dirty="0" smtClean="0"/>
              <a:t>presentation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slide 1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9183" y="5301208"/>
            <a:ext cx="7924800" cy="378210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buNone/>
              <a:defRPr sz="1800" baseline="0">
                <a:solidFill>
                  <a:srgbClr val="F8B13C"/>
                </a:solidFill>
                <a:latin typeface="Arial"/>
                <a:cs typeface="Arial"/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fr-FR" dirty="0" smtClean="0"/>
              <a:t>Test Name / Organisation</a:t>
            </a:r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759183" y="4565462"/>
            <a:ext cx="7924800" cy="533110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buFontTx/>
              <a:buNone/>
              <a:defRPr sz="3000" b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 smtClean="0"/>
              <a:t>Test venue/date/</a:t>
            </a:r>
            <a:r>
              <a:rPr lang="fr-FR" dirty="0" err="1" smtClean="0"/>
              <a:t>event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746302" y="3619500"/>
            <a:ext cx="7696200" cy="990600"/>
          </a:xfrm>
          <a:prstGeom prst="rect">
            <a:avLst/>
          </a:prstGeom>
        </p:spPr>
        <p:txBody>
          <a:bodyPr vert="horz" wrap="square"/>
          <a:lstStyle>
            <a:lvl1pPr algn="ctr">
              <a:buNone/>
              <a:defRPr sz="4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fr-FR" dirty="0" err="1" smtClean="0"/>
              <a:t>Thank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</a:t>
            </a:r>
            <a:r>
              <a:rPr lang="fr-FR" dirty="0" err="1" smtClean="0"/>
              <a:t>text</a:t>
            </a:r>
            <a:r>
              <a:rPr lang="fr-FR" dirty="0" smtClean="0"/>
              <a:t>...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534400" y="6356350"/>
            <a:ext cx="457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81B4523E-0E60-2F49-A1DB-8E66CE3DE8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759183" y="3518250"/>
            <a:ext cx="7924800" cy="492443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algn="r">
              <a:buFontTx/>
              <a:buNone/>
              <a:defRPr b="1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 smtClean="0"/>
              <a:t>Test </a:t>
            </a:r>
            <a:r>
              <a:rPr lang="en-GB" noProof="0" dirty="0" smtClean="0"/>
              <a:t>presentation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slide 1</a:t>
            </a:r>
          </a:p>
        </p:txBody>
      </p:sp>
      <p:sp>
        <p:nvSpPr>
          <p:cNvPr id="8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9183" y="5301208"/>
            <a:ext cx="7924800" cy="378210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buNone/>
              <a:defRPr sz="1800" baseline="0">
                <a:solidFill>
                  <a:srgbClr val="F8B13C"/>
                </a:solidFill>
                <a:latin typeface="Arial"/>
                <a:cs typeface="Arial"/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fr-FR" dirty="0" smtClean="0"/>
              <a:t>Test Name / Organisation</a:t>
            </a:r>
          </a:p>
        </p:txBody>
      </p:sp>
      <p:sp>
        <p:nvSpPr>
          <p:cNvPr id="9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759183" y="4565462"/>
            <a:ext cx="7924800" cy="533110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buFontTx/>
              <a:buNone/>
              <a:defRPr sz="3000" b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 smtClean="0"/>
              <a:t>Test venue/date/</a:t>
            </a:r>
            <a:r>
              <a:rPr lang="fr-FR" dirty="0" err="1" smtClean="0"/>
              <a:t>event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746302" y="3619500"/>
            <a:ext cx="7696200" cy="990600"/>
          </a:xfrm>
          <a:prstGeom prst="rect">
            <a:avLst/>
          </a:prstGeom>
        </p:spPr>
        <p:txBody>
          <a:bodyPr vert="horz" wrap="square"/>
          <a:lstStyle>
            <a:lvl1pPr algn="ctr">
              <a:buNone/>
              <a:defRPr sz="4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fr-FR" dirty="0" err="1" smtClean="0"/>
              <a:t>Thank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</a:t>
            </a:r>
            <a:r>
              <a:rPr lang="fr-FR" dirty="0" err="1" smtClean="0"/>
              <a:t>text</a:t>
            </a:r>
            <a:r>
              <a:rPr lang="fr-FR" dirty="0" smtClean="0"/>
              <a:t>...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r-FR" dirty="0" smtClean="0"/>
              <a:t>Cliquez et modifiez le titre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676400" y="6524625"/>
            <a:ext cx="5199856" cy="196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9th International Workshop on Thin Film and New Ideas..., 15-18 March 2021 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81B4523E-0E60-2F49-A1DB-8E66CE3DE81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Image 7" descr="Aries-Logo-std-L.pn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2" y="5867400"/>
            <a:ext cx="1523898" cy="1069884"/>
          </a:xfrm>
          <a:prstGeom prst="rect">
            <a:avLst/>
          </a:prstGeom>
        </p:spPr>
      </p:pic>
      <p:cxnSp>
        <p:nvCxnSpPr>
          <p:cNvPr id="9" name="Connecteur droit 8"/>
          <p:cNvCxnSpPr/>
          <p:nvPr userDrawn="1"/>
        </p:nvCxnSpPr>
        <p:spPr>
          <a:xfrm>
            <a:off x="457200" y="836612"/>
            <a:ext cx="8229600" cy="1588"/>
          </a:xfrm>
          <a:prstGeom prst="line">
            <a:avLst/>
          </a:prstGeom>
          <a:ln>
            <a:solidFill>
              <a:srgbClr val="0157A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 userDrawn="1"/>
        </p:nvSpPr>
        <p:spPr>
          <a:xfrm>
            <a:off x="3429000" y="67214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7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0157A4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8B13C"/>
        </a:buClr>
        <a:buSzPct val="130000"/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8B13C"/>
        </a:buClr>
        <a:buSzPct val="130000"/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8B13C"/>
        </a:buClr>
        <a:buSzPct val="130000"/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8B13C"/>
        </a:buClr>
        <a:buSzPct val="130000"/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8B13C"/>
        </a:buClr>
        <a:buSzPct val="130000"/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Aries-Logo-std-L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2536" y="448583"/>
            <a:ext cx="4399784" cy="3088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3909"/>
            <a:ext cx="412626" cy="27508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395536" y="144493"/>
            <a:ext cx="889248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b="0" i="0" kern="1200" dirty="0" smtClean="0">
                <a:solidFill>
                  <a:srgbClr val="000000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Grant Agreement No 730871.</a:t>
            </a:r>
            <a:endParaRPr lang="en-GB" sz="9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2" r:id="rId2"/>
  </p:sldLayoutIdLst>
  <p:timing>
    <p:tnLst>
      <p:par>
        <p:cTn id="1" dur="indefinite" restart="never" nodeType="tmRoot"/>
      </p:par>
    </p:tnLst>
  </p:timing>
  <p:hf hdr="0"/>
  <p:txStyles>
    <p:titleStyle>
      <a:lvl1pPr algn="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ARIE-logo-BL-trans-PPT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3927" y="836712"/>
            <a:ext cx="3230988" cy="21306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3909"/>
            <a:ext cx="412626" cy="27508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395536" y="144493"/>
            <a:ext cx="889248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b="0" i="0" kern="1200" dirty="0" smtClean="0">
                <a:solidFill>
                  <a:schemeClr val="bg1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Grant Agreement No 730871.</a:t>
            </a:r>
            <a:endParaRPr lang="en-GB" sz="9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tif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0.tif"/><Relationship Id="rId5" Type="http://schemas.openxmlformats.org/officeDocument/2006/relationships/image" Target="../media/image29.tif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3.t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tif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5.tif"/><Relationship Id="rId5" Type="http://schemas.openxmlformats.org/officeDocument/2006/relationships/image" Target="../media/image34.wmf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.png"/><Relationship Id="rId5" Type="http://schemas.openxmlformats.org/officeDocument/2006/relationships/image" Target="../media/image37.gif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jp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jpeg"/><Relationship Id="rId12" Type="http://schemas.microsoft.com/office/2007/relationships/hdphoto" Target="../media/hdphoto1.wdp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3.jpe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3.emf"/><Relationship Id="rId5" Type="http://schemas.openxmlformats.org/officeDocument/2006/relationships/image" Target="../media/image52.jpe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7.png"/><Relationship Id="rId11" Type="http://schemas.openxmlformats.org/officeDocument/2006/relationships/image" Target="../media/image7.png"/><Relationship Id="rId5" Type="http://schemas.openxmlformats.org/officeDocument/2006/relationships/image" Target="../media/image56.png"/><Relationship Id="rId10" Type="http://schemas.openxmlformats.org/officeDocument/2006/relationships/image" Target="../media/image20.jpe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62.wmf"/><Relationship Id="rId5" Type="http://schemas.openxmlformats.org/officeDocument/2006/relationships/image" Target="../media/image61.wmf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jpe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11.tif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10.png"/><Relationship Id="rId17" Type="http://schemas.openxmlformats.org/officeDocument/2006/relationships/image" Target="../media/image7.png"/><Relationship Id="rId2" Type="http://schemas.openxmlformats.org/officeDocument/2006/relationships/audio" Target="../media/media26.m4a"/><Relationship Id="rId16" Type="http://schemas.openxmlformats.org/officeDocument/2006/relationships/image" Target="../media/image70.gif"/><Relationship Id="rId1" Type="http://schemas.microsoft.com/office/2007/relationships/media" Target="../media/media26.m4a"/><Relationship Id="rId6" Type="http://schemas.openxmlformats.org/officeDocument/2006/relationships/diagramLayout" Target="../diagrams/layout2.xml"/><Relationship Id="rId11" Type="http://schemas.openxmlformats.org/officeDocument/2006/relationships/image" Target="../media/image9.tiff"/><Relationship Id="rId5" Type="http://schemas.openxmlformats.org/officeDocument/2006/relationships/diagramData" Target="../diagrams/data2.xml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26.xml"/><Relationship Id="rId9" Type="http://schemas.microsoft.com/office/2007/relationships/diagramDrawing" Target="../diagrams/drawing2.xml"/><Relationship Id="rId14" Type="http://schemas.openxmlformats.org/officeDocument/2006/relationships/image" Target="../media/image6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10.png"/><Relationship Id="rId3" Type="http://schemas.openxmlformats.org/officeDocument/2006/relationships/audio" Target="../media/media4.m4a"/><Relationship Id="rId7" Type="http://schemas.openxmlformats.org/officeDocument/2006/relationships/diagramLayout" Target="../diagrams/layout1.xml"/><Relationship Id="rId12" Type="http://schemas.openxmlformats.org/officeDocument/2006/relationships/image" Target="../media/image9.tiff"/><Relationship Id="rId2" Type="http://schemas.microsoft.com/office/2007/relationships/media" Target="../media/media4.m4a"/><Relationship Id="rId16" Type="http://schemas.openxmlformats.org/officeDocument/2006/relationships/image" Target="../media/image7.png"/><Relationship Id="rId1" Type="http://schemas.openxmlformats.org/officeDocument/2006/relationships/tags" Target="../tags/tag1.xml"/><Relationship Id="rId6" Type="http://schemas.openxmlformats.org/officeDocument/2006/relationships/diagramData" Target="../diagrams/data1.xml"/><Relationship Id="rId11" Type="http://schemas.openxmlformats.org/officeDocument/2006/relationships/image" Target="../media/image8.jpe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12.png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1.xml"/><Relationship Id="rId14" Type="http://schemas.openxmlformats.org/officeDocument/2006/relationships/image" Target="../media/image11.t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jpeg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155672" y="2775113"/>
            <a:ext cx="6713594" cy="1477328"/>
          </a:xfrm>
        </p:spPr>
        <p:txBody>
          <a:bodyPr/>
          <a:lstStyle/>
          <a:p>
            <a:r>
              <a:rPr lang="en-GB" dirty="0" smtClean="0"/>
              <a:t>Main </a:t>
            </a:r>
            <a:r>
              <a:rPr lang="en-GB" dirty="0"/>
              <a:t>highlights ARIES WP15 team collaboration </a:t>
            </a:r>
            <a:r>
              <a:rPr lang="en-GB" dirty="0" smtClean="0"/>
              <a:t>on Thin </a:t>
            </a:r>
            <a:r>
              <a:rPr lang="en-GB" dirty="0"/>
              <a:t>Film for Superconducting RF (TF-SRF)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635896" y="4437111"/>
            <a:ext cx="5243512" cy="1339135"/>
          </a:xfrm>
        </p:spPr>
        <p:txBody>
          <a:bodyPr/>
          <a:lstStyle/>
          <a:p>
            <a:r>
              <a:rPr lang="en-GB" sz="2400" dirty="0"/>
              <a:t>Oleg Malyshev</a:t>
            </a:r>
          </a:p>
          <a:p>
            <a:r>
              <a:rPr lang="en-GB" sz="2400" dirty="0" smtClean="0"/>
              <a:t>ARIES WP15 </a:t>
            </a:r>
            <a:r>
              <a:rPr lang="en-GB" sz="2400" dirty="0" smtClean="0"/>
              <a:t>coordinator </a:t>
            </a:r>
          </a:p>
          <a:p>
            <a:r>
              <a:rPr lang="en-GB" sz="2400" dirty="0" smtClean="0"/>
              <a:t>on behalf of </a:t>
            </a:r>
            <a:r>
              <a:rPr lang="en-GB" sz="2400" dirty="0" smtClean="0"/>
              <a:t>the WP15 </a:t>
            </a:r>
            <a:r>
              <a:rPr lang="en-GB" sz="2400" dirty="0" smtClean="0"/>
              <a:t>team</a:t>
            </a:r>
            <a:endParaRPr lang="en-GB" sz="2400" b="1" dirty="0" smtClean="0"/>
          </a:p>
          <a:p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1115615" y="5877272"/>
            <a:ext cx="7551351" cy="378210"/>
          </a:xfrm>
        </p:spPr>
        <p:txBody>
          <a:bodyPr/>
          <a:lstStyle/>
          <a:p>
            <a:r>
              <a:rPr lang="en-GB" b="1" dirty="0" smtClean="0"/>
              <a:t>9</a:t>
            </a:r>
            <a:r>
              <a:rPr lang="en-GB" b="1" baseline="30000" dirty="0" smtClean="0"/>
              <a:t>th</a:t>
            </a:r>
            <a:r>
              <a:rPr lang="en-GB" b="1" dirty="0" smtClean="0"/>
              <a:t> International Workshop on Thin Film and New Ideas for pushing the Limits of RF Superconductivity</a:t>
            </a:r>
            <a:r>
              <a:rPr lang="en-GB" dirty="0" smtClean="0"/>
              <a:t> </a:t>
            </a:r>
            <a:r>
              <a:rPr lang="en-GB" b="1" dirty="0" smtClean="0"/>
              <a:t>, </a:t>
            </a:r>
            <a:r>
              <a:rPr lang="ru-RU" b="1" dirty="0" smtClean="0"/>
              <a:t>15</a:t>
            </a:r>
            <a:r>
              <a:rPr lang="en-GB" b="1" dirty="0" smtClean="0"/>
              <a:t>-18 March 2021</a:t>
            </a:r>
            <a:endParaRPr lang="en-GB" dirty="0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49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26"/>
    </mc:Choice>
    <mc:Fallback>
      <p:transition spd="slow" advTm="14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561974"/>
          </a:xfrm>
        </p:spPr>
        <p:txBody>
          <a:bodyPr/>
          <a:lstStyle/>
          <a:p>
            <a:r>
              <a:rPr lang="en-GB" dirty="0"/>
              <a:t>Task 15.3. Thin </a:t>
            </a:r>
            <a:r>
              <a:rPr lang="en-GB" dirty="0"/>
              <a:t>film </a:t>
            </a:r>
            <a:r>
              <a:rPr lang="en-GB" dirty="0" smtClean="0"/>
              <a:t>characterisation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668404" y="5638636"/>
            <a:ext cx="2459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/>
              <a:t>Courtesy of R. Valizadeh (STFC) </a:t>
            </a:r>
            <a:endParaRPr lang="en-GB" sz="1400" i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7133"/>
            <a:ext cx="4662885" cy="295783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9512" y="4696304"/>
            <a:ext cx="3948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lphaLcParenBoth"/>
            </a:pPr>
            <a:r>
              <a:rPr lang="en-GB" sz="1200" i="1" dirty="0" smtClean="0"/>
              <a:t>High </a:t>
            </a:r>
            <a:r>
              <a:rPr lang="en-GB" sz="1200" i="1" dirty="0"/>
              <a:t>resolution SEM of ion milled X-section of SIS multilayer structure (</a:t>
            </a:r>
            <a:r>
              <a:rPr lang="en-GB" sz="1200" i="1" dirty="0" err="1"/>
              <a:t>Nb</a:t>
            </a:r>
            <a:r>
              <a:rPr lang="en-GB" sz="1200" i="1" dirty="0"/>
              <a:t>/</a:t>
            </a:r>
            <a:r>
              <a:rPr lang="en-GB" sz="1200" i="1" dirty="0" err="1"/>
              <a:t>AlN</a:t>
            </a:r>
            <a:r>
              <a:rPr lang="en-GB" sz="1200" i="1" dirty="0"/>
              <a:t>/Nb3Sn) deposited on Ta. </a:t>
            </a:r>
            <a:endParaRPr lang="en-GB" sz="1200" i="1" dirty="0" smtClean="0"/>
          </a:p>
          <a:p>
            <a:endParaRPr lang="en-GB" sz="1200" i="1" dirty="0" smtClean="0"/>
          </a:p>
          <a:p>
            <a:r>
              <a:rPr lang="en-GB" sz="1200" i="1" dirty="0" smtClean="0"/>
              <a:t>(</a:t>
            </a:r>
            <a:r>
              <a:rPr lang="en-GB" sz="1200" i="1" dirty="0"/>
              <a:t>b) EDX chemical mapping of the X-section.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647" y="1657489"/>
            <a:ext cx="4225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lphaLcParenBoth"/>
            </a:pPr>
            <a:r>
              <a:rPr lang="en-GB" sz="1200" i="1" dirty="0" smtClean="0"/>
              <a:t>.</a:t>
            </a:r>
          </a:p>
          <a:p>
            <a:pPr marL="228600" indent="-228600">
              <a:buAutoNum type="alphaLcParenBoth"/>
            </a:pPr>
            <a:endParaRPr lang="en-GB" sz="1200" i="1" dirty="0"/>
          </a:p>
          <a:p>
            <a:pPr marL="228600" indent="-228600">
              <a:buAutoNum type="alphaLcParenBoth"/>
            </a:pPr>
            <a:endParaRPr lang="en-GB" sz="1200" i="1" dirty="0" smtClean="0"/>
          </a:p>
          <a:p>
            <a:pPr marL="228600" indent="-228600">
              <a:buAutoNum type="alphaLcParenBoth"/>
            </a:pPr>
            <a:endParaRPr lang="en-GB" sz="1200" i="1" dirty="0"/>
          </a:p>
          <a:p>
            <a:pPr marL="228600" indent="-228600">
              <a:buAutoNum type="alphaLcParenBoth"/>
            </a:pPr>
            <a:endParaRPr lang="en-GB" sz="1200" i="1" dirty="0" smtClean="0"/>
          </a:p>
          <a:p>
            <a:pPr marL="228600" indent="-228600">
              <a:buAutoNum type="alphaLcParenBoth"/>
            </a:pPr>
            <a:endParaRPr lang="en-GB" sz="1200" i="1" dirty="0"/>
          </a:p>
          <a:p>
            <a:pPr marL="228600" indent="-228600">
              <a:buAutoNum type="alphaLcParenBoth"/>
            </a:pPr>
            <a:endParaRPr lang="en-GB" sz="1200" i="1" dirty="0" smtClean="0"/>
          </a:p>
          <a:p>
            <a:pPr marL="228600" indent="-228600">
              <a:buAutoNum type="alphaLcParenBoth"/>
            </a:pPr>
            <a:endParaRPr lang="en-GB" sz="1200" i="1" dirty="0"/>
          </a:p>
          <a:p>
            <a:pPr marL="228600" indent="-228600">
              <a:buAutoNum type="alphaLcParenBoth"/>
            </a:pPr>
            <a:endParaRPr lang="en-GB" sz="1200" i="1" dirty="0" smtClean="0"/>
          </a:p>
          <a:p>
            <a:pPr marL="228600" indent="-228600">
              <a:buAutoNum type="alphaLcParenBoth"/>
            </a:pPr>
            <a:r>
              <a:rPr lang="en-GB" sz="1200" i="1" dirty="0" smtClean="0"/>
              <a:t>  </a:t>
            </a:r>
            <a:endParaRPr lang="en-GB" sz="12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9th International Workshop on Thin Film and New Ideas..., 15-18 March 2021 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31640" y="990601"/>
            <a:ext cx="7272808" cy="42422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At STFC                                     At University Siegen 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5243006" y="5313214"/>
            <a:ext cx="35074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 smtClean="0"/>
              <a:t>Cross sectional SEM </a:t>
            </a:r>
            <a:r>
              <a:rPr lang="en-GB" sz="1400" i="1" dirty="0"/>
              <a:t>images of </a:t>
            </a:r>
            <a:r>
              <a:rPr lang="en-GB" sz="1400" i="1" dirty="0" err="1" smtClean="0"/>
              <a:t>NbN</a:t>
            </a:r>
            <a:r>
              <a:rPr lang="en-GB" sz="1400" i="1" dirty="0" smtClean="0"/>
              <a:t> </a:t>
            </a:r>
            <a:endParaRPr lang="en-GB" sz="1400" dirty="0"/>
          </a:p>
        </p:txBody>
      </p:sp>
      <p:sp>
        <p:nvSpPr>
          <p:cNvPr id="15" name="Rectangle 14"/>
          <p:cNvSpPr/>
          <p:nvPr/>
        </p:nvSpPr>
        <p:spPr>
          <a:xfrm>
            <a:off x="6167484" y="5688908"/>
            <a:ext cx="2347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/>
              <a:t>Courtesy of M. Vogel (Siegen)</a:t>
            </a:r>
            <a:endParaRPr lang="en-GB" sz="1400" dirty="0"/>
          </a:p>
        </p:txBody>
      </p:sp>
      <p:pic>
        <p:nvPicPr>
          <p:cNvPr id="16" name="Picture 4" descr="https://lh4.googleusercontent.com/vq3E9BP1hIcegNqGEyZxVPoNbyEFT3xGLIpv1w9tTRYrsCP5AbYj8Zqbn0dAsNHt6dYug4DGuOY-6rrxcgemFZIo5S8aA2QKqT_xtkdUoVEPSWgznv60-iF3kewo8gMw24TRoT_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261" y="1363458"/>
            <a:ext cx="3740165" cy="388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18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35"/>
    </mc:Choice>
    <mc:Fallback>
      <p:transition spd="slow" advTm="28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 15.3. Thin </a:t>
            </a:r>
            <a:r>
              <a:rPr lang="en-GB" dirty="0"/>
              <a:t>film </a:t>
            </a:r>
            <a:r>
              <a:rPr lang="en-GB" dirty="0" smtClean="0"/>
              <a:t>development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43786" y="958850"/>
            <a:ext cx="8360662" cy="5033964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The results will be reported in 6 talks at this workshop:</a:t>
            </a:r>
          </a:p>
          <a:p>
            <a:pPr lvl="1"/>
            <a:r>
              <a:rPr lang="en-GB" dirty="0"/>
              <a:t>on </a:t>
            </a:r>
            <a:r>
              <a:rPr lang="en-GB" dirty="0" smtClean="0"/>
              <a:t>16</a:t>
            </a:r>
            <a:r>
              <a:rPr lang="en-GB" baseline="30000" dirty="0" smtClean="0"/>
              <a:t>th</a:t>
            </a:r>
            <a:r>
              <a:rPr lang="en-GB" dirty="0" smtClean="0"/>
              <a:t> </a:t>
            </a:r>
            <a:r>
              <a:rPr lang="en-GB" dirty="0"/>
              <a:t>March:</a:t>
            </a:r>
          </a:p>
          <a:p>
            <a:pPr lvl="2"/>
            <a:r>
              <a:rPr lang="en-GB" i="1" dirty="0" smtClean="0">
                <a:solidFill>
                  <a:srgbClr val="0070C0"/>
                </a:solidFill>
              </a:rPr>
              <a:t>Cristian </a:t>
            </a:r>
            <a:r>
              <a:rPr lang="en-GB" i="1" dirty="0" err="1" smtClean="0">
                <a:solidFill>
                  <a:srgbClr val="0070C0"/>
                </a:solidFill>
              </a:rPr>
              <a:t>Pira</a:t>
            </a:r>
            <a:r>
              <a:rPr lang="en-GB" i="1" dirty="0" smtClean="0">
                <a:solidFill>
                  <a:srgbClr val="0070C0"/>
                </a:solidFill>
              </a:rPr>
              <a:t> (INFN/LNL)</a:t>
            </a:r>
            <a:r>
              <a:rPr lang="en-GB" dirty="0" smtClean="0">
                <a:solidFill>
                  <a:srgbClr val="0070C0"/>
                </a:solidFill>
              </a:rPr>
              <a:t>, </a:t>
            </a:r>
            <a:r>
              <a:rPr lang="en-GB" dirty="0">
                <a:solidFill>
                  <a:srgbClr val="0070C0"/>
                </a:solidFill>
              </a:rPr>
              <a:t>“Nb</a:t>
            </a:r>
            <a:r>
              <a:rPr lang="en-GB" baseline="-25000" dirty="0">
                <a:solidFill>
                  <a:srgbClr val="0070C0"/>
                </a:solidFill>
              </a:rPr>
              <a:t>3</a:t>
            </a:r>
            <a:r>
              <a:rPr lang="en-GB" dirty="0">
                <a:solidFill>
                  <a:srgbClr val="0070C0"/>
                </a:solidFill>
              </a:rPr>
              <a:t>Sn films via liquid tin diffusion for SRF application</a:t>
            </a:r>
            <a:r>
              <a:rPr lang="en-GB" dirty="0" smtClean="0">
                <a:solidFill>
                  <a:srgbClr val="0070C0"/>
                </a:solidFill>
              </a:rPr>
              <a:t>”</a:t>
            </a:r>
            <a:r>
              <a:rPr lang="en-GB" i="1" dirty="0">
                <a:solidFill>
                  <a:srgbClr val="0070C0"/>
                </a:solidFill>
              </a:rPr>
              <a:t> </a:t>
            </a:r>
            <a:endParaRPr lang="en-GB" i="1" dirty="0" smtClean="0">
              <a:solidFill>
                <a:srgbClr val="0070C0"/>
              </a:solidFill>
            </a:endParaRPr>
          </a:p>
          <a:p>
            <a:pPr lvl="2"/>
            <a:r>
              <a:rPr lang="en-GB" i="1" dirty="0" smtClean="0">
                <a:solidFill>
                  <a:schemeClr val="accent6">
                    <a:lumMod val="50000"/>
                  </a:schemeClr>
                </a:solidFill>
              </a:rPr>
              <a:t>Felix </a:t>
            </a:r>
            <a:r>
              <a:rPr lang="en-GB" i="1" dirty="0">
                <a:solidFill>
                  <a:schemeClr val="accent6">
                    <a:lumMod val="50000"/>
                  </a:schemeClr>
                </a:solidFill>
              </a:rPr>
              <a:t>Walk (STFC/CI)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, “Bipolar </a:t>
            </a:r>
            <a:r>
              <a:rPr lang="en-GB" dirty="0" err="1">
                <a:solidFill>
                  <a:schemeClr val="accent6">
                    <a:lumMod val="50000"/>
                  </a:schemeClr>
                </a:solidFill>
              </a:rPr>
              <a:t>HiPIMS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: Correlating plasma parameters to thin film properties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”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r>
              <a:rPr lang="en-GB" dirty="0" smtClean="0"/>
              <a:t>on 17</a:t>
            </a:r>
            <a:r>
              <a:rPr lang="en-GB" baseline="30000" dirty="0" smtClean="0"/>
              <a:t>th</a:t>
            </a:r>
            <a:r>
              <a:rPr lang="en-GB" dirty="0" smtClean="0"/>
              <a:t> March:</a:t>
            </a:r>
            <a:endParaRPr lang="en-GB" dirty="0"/>
          </a:p>
          <a:p>
            <a:pPr lvl="2"/>
            <a:r>
              <a:rPr lang="en-GB" i="1" dirty="0">
                <a:solidFill>
                  <a:schemeClr val="accent6">
                    <a:lumMod val="50000"/>
                  </a:schemeClr>
                </a:solidFill>
              </a:rPr>
              <a:t>Francis Lockwood </a:t>
            </a:r>
            <a:r>
              <a:rPr lang="en-GB" i="1" dirty="0" err="1" smtClean="0">
                <a:solidFill>
                  <a:schemeClr val="accent6">
                    <a:lumMod val="50000"/>
                  </a:schemeClr>
                </a:solidFill>
              </a:rPr>
              <a:t>Estrin</a:t>
            </a:r>
            <a:r>
              <a:rPr lang="en-GB" i="1" dirty="0" smtClean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en-GB" i="1" dirty="0">
                <a:solidFill>
                  <a:schemeClr val="accent6">
                    <a:lumMod val="50000"/>
                  </a:schemeClr>
                </a:solidFill>
              </a:rPr>
              <a:t>STFC/CI)</a:t>
            </a:r>
            <a:r>
              <a:rPr lang="en-GB" i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“Using </a:t>
            </a:r>
            <a:r>
              <a:rPr lang="en-GB" dirty="0" err="1">
                <a:solidFill>
                  <a:schemeClr val="accent6">
                    <a:lumMod val="50000"/>
                  </a:schemeClr>
                </a:solidFill>
              </a:rPr>
              <a:t>HiPIMS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for V</a:t>
            </a:r>
            <a:r>
              <a:rPr lang="en-GB" baseline="-25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Si Superconducting Thin 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Films Nearly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all”</a:t>
            </a:r>
            <a:endParaRPr lang="en-GB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2"/>
            <a:r>
              <a:rPr lang="en-GB" i="1" dirty="0" smtClean="0">
                <a:solidFill>
                  <a:schemeClr val="accent6">
                    <a:lumMod val="50000"/>
                  </a:schemeClr>
                </a:solidFill>
              </a:rPr>
              <a:t>Reza Valizadeh </a:t>
            </a:r>
            <a:r>
              <a:rPr lang="en-GB" i="1" dirty="0">
                <a:solidFill>
                  <a:schemeClr val="accent6">
                    <a:lumMod val="50000"/>
                  </a:schemeClr>
                </a:solidFill>
              </a:rPr>
              <a:t>(STFC/CI)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“Synthesis of Alternative Superconducting Film to </a:t>
            </a:r>
            <a:r>
              <a:rPr lang="en-GB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for SRF Cavity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”</a:t>
            </a:r>
          </a:p>
          <a:p>
            <a:pPr lvl="2"/>
            <a:r>
              <a:rPr lang="en-GB" i="1" dirty="0" smtClean="0">
                <a:solidFill>
                  <a:srgbClr val="00B050"/>
                </a:solidFill>
              </a:rPr>
              <a:t>Stewart Leith (Siegen </a:t>
            </a:r>
            <a:r>
              <a:rPr lang="en-GB" i="1" dirty="0" err="1" smtClean="0">
                <a:solidFill>
                  <a:srgbClr val="00B050"/>
                </a:solidFill>
              </a:rPr>
              <a:t>Uni</a:t>
            </a:r>
            <a:r>
              <a:rPr lang="en-GB" i="1" dirty="0" smtClean="0">
                <a:solidFill>
                  <a:srgbClr val="00B050"/>
                </a:solidFill>
              </a:rPr>
              <a:t>)</a:t>
            </a:r>
            <a:r>
              <a:rPr lang="en-GB" dirty="0" smtClean="0">
                <a:solidFill>
                  <a:srgbClr val="00B050"/>
                </a:solidFill>
              </a:rPr>
              <a:t>, “The </a:t>
            </a:r>
            <a:r>
              <a:rPr lang="en-GB" dirty="0">
                <a:solidFill>
                  <a:srgbClr val="00B050"/>
                </a:solidFill>
              </a:rPr>
              <a:t>Development of </a:t>
            </a:r>
            <a:r>
              <a:rPr lang="en-GB" dirty="0" err="1">
                <a:solidFill>
                  <a:srgbClr val="00B050"/>
                </a:solidFill>
              </a:rPr>
              <a:t>HiPIMS</a:t>
            </a:r>
            <a:r>
              <a:rPr lang="en-GB" dirty="0">
                <a:solidFill>
                  <a:srgbClr val="00B050"/>
                </a:solidFill>
              </a:rPr>
              <a:t> Multilayer SIS film coatings on Copper for SRF </a:t>
            </a:r>
            <a:r>
              <a:rPr lang="en-GB" dirty="0" smtClean="0">
                <a:solidFill>
                  <a:srgbClr val="00B050"/>
                </a:solidFill>
              </a:rPr>
              <a:t>Applications”</a:t>
            </a:r>
          </a:p>
          <a:p>
            <a:pPr lvl="2"/>
            <a:r>
              <a:rPr lang="en-GB" i="1" dirty="0" smtClean="0">
                <a:solidFill>
                  <a:srgbClr val="00B050"/>
                </a:solidFill>
              </a:rPr>
              <a:t>Özdem Sezgin </a:t>
            </a:r>
            <a:r>
              <a:rPr lang="en-GB" i="1" dirty="0">
                <a:solidFill>
                  <a:srgbClr val="00B050"/>
                </a:solidFill>
              </a:rPr>
              <a:t>(Siegen </a:t>
            </a:r>
            <a:r>
              <a:rPr lang="en-GB" i="1" dirty="0" err="1">
                <a:solidFill>
                  <a:srgbClr val="00B050"/>
                </a:solidFill>
              </a:rPr>
              <a:t>Uni</a:t>
            </a:r>
            <a:r>
              <a:rPr lang="en-GB" i="1" dirty="0">
                <a:solidFill>
                  <a:srgbClr val="00B050"/>
                </a:solidFill>
              </a:rPr>
              <a:t>)</a:t>
            </a:r>
            <a:r>
              <a:rPr lang="en-GB" dirty="0" smtClean="0">
                <a:solidFill>
                  <a:srgbClr val="00B050"/>
                </a:solidFill>
              </a:rPr>
              <a:t>, </a:t>
            </a:r>
            <a:r>
              <a:rPr lang="en-GB" dirty="0">
                <a:solidFill>
                  <a:srgbClr val="00B050"/>
                </a:solidFill>
              </a:rPr>
              <a:t>“</a:t>
            </a:r>
            <a:r>
              <a:rPr lang="en-GB" dirty="0" err="1">
                <a:solidFill>
                  <a:srgbClr val="00B050"/>
                </a:solidFill>
              </a:rPr>
              <a:t>NbN</a:t>
            </a:r>
            <a:r>
              <a:rPr lang="en-GB" dirty="0">
                <a:solidFill>
                  <a:srgbClr val="00B050"/>
                </a:solidFill>
              </a:rPr>
              <a:t> Thin Film-Based Multilayer (S-(I)-S) Structures for SRF Cavities</a:t>
            </a:r>
            <a:r>
              <a:rPr lang="en-GB" dirty="0" smtClean="0">
                <a:solidFill>
                  <a:srgbClr val="00B050"/>
                </a:solidFill>
              </a:rPr>
              <a:t>”</a:t>
            </a:r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1"/>
            <a:endParaRPr lang="en-GB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9th International Workshop on Thin Film and New Ideas..., 15-18 March 2021 </a:t>
            </a:r>
            <a:endParaRPr lang="en-GB"/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28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15"/>
    </mc:Choice>
    <mc:Fallback>
      <p:transition spd="slow" advTm="61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60" y="2281456"/>
            <a:ext cx="1719652" cy="12348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Task 15.3. </a:t>
            </a:r>
            <a:r>
              <a:rPr lang="en-GB" dirty="0" smtClean="0">
                <a:solidFill>
                  <a:srgbClr val="0070C0"/>
                </a:solidFill>
              </a:rPr>
              <a:t>L</a:t>
            </a:r>
            <a:r>
              <a:rPr lang="en-GB" dirty="0" smtClean="0">
                <a:solidFill>
                  <a:srgbClr val="0070C0"/>
                </a:solidFill>
              </a:rPr>
              <a:t>aser </a:t>
            </a:r>
            <a:r>
              <a:rPr lang="en-GB" dirty="0" smtClean="0">
                <a:solidFill>
                  <a:srgbClr val="0070C0"/>
                </a:solidFill>
              </a:rPr>
              <a:t>treatment </a:t>
            </a:r>
            <a:r>
              <a:rPr lang="en-GB" dirty="0" err="1">
                <a:solidFill>
                  <a:srgbClr val="0070C0"/>
                </a:solidFill>
              </a:rPr>
              <a:t>Nb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 smtClean="0">
                <a:solidFill>
                  <a:srgbClr val="0070C0"/>
                </a:solidFill>
              </a:rPr>
              <a:t>films </a:t>
            </a:r>
            <a:r>
              <a:rPr lang="en-GB" dirty="0">
                <a:solidFill>
                  <a:srgbClr val="0070C0"/>
                </a:solidFill>
              </a:rPr>
              <a:t>at </a:t>
            </a:r>
            <a:r>
              <a:rPr lang="en-GB" dirty="0" smtClean="0">
                <a:solidFill>
                  <a:srgbClr val="0070C0"/>
                </a:solidFill>
              </a:rPr>
              <a:t>RTU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21577" y="908923"/>
            <a:ext cx="8229600" cy="125119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sz="2600" dirty="0" smtClean="0"/>
              <a:t>Aims: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 smtClean="0"/>
              <a:t>Increase </a:t>
            </a:r>
            <a:r>
              <a:rPr lang="en-GB" dirty="0"/>
              <a:t>the grain size of </a:t>
            </a:r>
            <a:r>
              <a:rPr lang="en-GB" dirty="0" err="1"/>
              <a:t>Nb</a:t>
            </a:r>
            <a:r>
              <a:rPr lang="en-GB" dirty="0"/>
              <a:t>;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Increase </a:t>
            </a:r>
            <a:r>
              <a:rPr lang="en-GB" dirty="0" smtClean="0"/>
              <a:t>the adhesion </a:t>
            </a:r>
            <a:r>
              <a:rPr lang="en-GB" dirty="0"/>
              <a:t>of </a:t>
            </a:r>
            <a:r>
              <a:rPr lang="en-GB" dirty="0" err="1"/>
              <a:t>Nb</a:t>
            </a:r>
            <a:r>
              <a:rPr lang="en-GB" dirty="0"/>
              <a:t> layer to Cu </a:t>
            </a:r>
            <a:r>
              <a:rPr lang="en-GB" dirty="0" smtClean="0"/>
              <a:t>substrate </a:t>
            </a:r>
            <a:r>
              <a:rPr lang="en-GB" dirty="0" smtClean="0"/>
              <a:t>(annealing </a:t>
            </a:r>
            <a:r>
              <a:rPr lang="en-GB" dirty="0"/>
              <a:t>the defects by laser radiation</a:t>
            </a:r>
            <a:r>
              <a:rPr lang="en-GB" dirty="0" smtClean="0"/>
              <a:t>);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 smtClean="0"/>
              <a:t>Improve superconducting properties</a:t>
            </a:r>
            <a:r>
              <a:rPr lang="en-GB" dirty="0" smtClean="0"/>
              <a:t>.</a:t>
            </a:r>
            <a:endParaRPr lang="en-GB" dirty="0"/>
          </a:p>
          <a:p>
            <a:pPr>
              <a:buFont typeface="Courier New" panose="02070309020205020404" pitchFamily="49" charset="0"/>
              <a:buChar char="o"/>
            </a:pPr>
            <a:endParaRPr lang="en-US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7" y="2276873"/>
            <a:ext cx="1754539" cy="125993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299815"/>
            <a:ext cx="1747805" cy="125509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294765"/>
            <a:ext cx="1733424" cy="124477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276872"/>
            <a:ext cx="1726037" cy="123946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54111" y="2302765"/>
            <a:ext cx="8165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(</a:t>
            </a:r>
            <a:r>
              <a:rPr lang="lv-LV" sz="1600" dirty="0" smtClean="0">
                <a:solidFill>
                  <a:schemeClr val="bg1"/>
                </a:solidFill>
              </a:rPr>
              <a:t>a)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lv-LV" sz="1600" dirty="0">
                <a:solidFill>
                  <a:schemeClr val="bg1"/>
                </a:solidFill>
              </a:rPr>
              <a:t>			</a:t>
            </a:r>
            <a:r>
              <a:rPr lang="en-GB" sz="1600" dirty="0" smtClean="0">
                <a:solidFill>
                  <a:schemeClr val="bg1"/>
                </a:solidFill>
              </a:rPr>
              <a:t>            (</a:t>
            </a:r>
            <a:r>
              <a:rPr lang="lv-LV" sz="1600" dirty="0" smtClean="0">
                <a:solidFill>
                  <a:schemeClr val="bg1"/>
                </a:solidFill>
              </a:rPr>
              <a:t>b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lv-LV" sz="1600" dirty="0" smtClean="0">
                <a:solidFill>
                  <a:schemeClr val="bg1"/>
                </a:solidFill>
              </a:rPr>
              <a:t>)</a:t>
            </a:r>
            <a:r>
              <a:rPr lang="en-GB" sz="1600" dirty="0" smtClean="0">
                <a:solidFill>
                  <a:schemeClr val="bg1"/>
                </a:solidFill>
              </a:rPr>
              <a:t>                               (</a:t>
            </a:r>
            <a:r>
              <a:rPr lang="lv-LV" sz="1600" dirty="0" smtClean="0">
                <a:solidFill>
                  <a:schemeClr val="bg1"/>
                </a:solidFill>
              </a:rPr>
              <a:t>c</a:t>
            </a:r>
            <a:r>
              <a:rPr lang="lv-LV" sz="1600" dirty="0">
                <a:solidFill>
                  <a:schemeClr val="bg1"/>
                </a:solidFill>
              </a:rPr>
              <a:t>)			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smtClean="0">
                <a:solidFill>
                  <a:schemeClr val="bg1"/>
                </a:solidFill>
              </a:rPr>
              <a:t>      </a:t>
            </a:r>
            <a:r>
              <a:rPr lang="lv-LV" sz="1600" dirty="0" smtClean="0">
                <a:solidFill>
                  <a:schemeClr val="bg1"/>
                </a:solidFill>
              </a:rPr>
              <a:t>  </a:t>
            </a:r>
            <a:r>
              <a:rPr lang="en-GB" sz="1600" dirty="0" smtClean="0">
                <a:solidFill>
                  <a:schemeClr val="bg1"/>
                </a:solidFill>
              </a:rPr>
              <a:t>(</a:t>
            </a:r>
            <a:r>
              <a:rPr lang="lv-LV" sz="1600" dirty="0" smtClean="0">
                <a:solidFill>
                  <a:schemeClr val="bg1"/>
                </a:solidFill>
              </a:rPr>
              <a:t>d</a:t>
            </a:r>
            <a:r>
              <a:rPr lang="lv-LV" sz="1600" dirty="0">
                <a:solidFill>
                  <a:schemeClr val="bg1"/>
                </a:solidFill>
              </a:rPr>
              <a:t>)				</a:t>
            </a:r>
            <a:r>
              <a:rPr lang="en-GB" sz="1600" dirty="0" smtClean="0">
                <a:solidFill>
                  <a:schemeClr val="bg1"/>
                </a:solidFill>
              </a:rPr>
              <a:t>(</a:t>
            </a:r>
            <a:r>
              <a:rPr lang="lv-LV" sz="1600" dirty="0" smtClean="0">
                <a:solidFill>
                  <a:schemeClr val="bg1"/>
                </a:solidFill>
              </a:rPr>
              <a:t>e</a:t>
            </a:r>
            <a:r>
              <a:rPr lang="lv-LV" sz="1600" dirty="0">
                <a:solidFill>
                  <a:schemeClr val="bg1"/>
                </a:solidFill>
              </a:rPr>
              <a:t>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0" name="TextBox 1"/>
          <p:cNvSpPr txBox="1">
            <a:spLocks noChangeArrowheads="1"/>
          </p:cNvSpPr>
          <p:nvPr/>
        </p:nvSpPr>
        <p:spPr bwMode="auto">
          <a:xfrm flipH="1">
            <a:off x="539551" y="3611846"/>
            <a:ext cx="845204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altLang="lv-LV" sz="1400" dirty="0" smtClean="0"/>
              <a:t>SEM </a:t>
            </a:r>
            <a:r>
              <a:rPr lang="en-GB" altLang="lv-LV" sz="1400" dirty="0"/>
              <a:t>images of </a:t>
            </a:r>
            <a:r>
              <a:rPr lang="lv-LV" altLang="en-US" sz="1400" dirty="0" err="1"/>
              <a:t>Nb</a:t>
            </a:r>
            <a:r>
              <a:rPr lang="lv-LV" altLang="en-US" sz="1400" dirty="0"/>
              <a:t>/</a:t>
            </a:r>
            <a:r>
              <a:rPr lang="lv-LV" altLang="en-US" sz="1400" dirty="0" err="1"/>
              <a:t>Cu</a:t>
            </a:r>
            <a:r>
              <a:rPr lang="en-GB" altLang="en-US" sz="1400" dirty="0"/>
              <a:t> structure before irradiation</a:t>
            </a:r>
            <a:r>
              <a:rPr lang="lv-LV" altLang="en-US" sz="1400" dirty="0"/>
              <a:t> (a) </a:t>
            </a:r>
            <a:r>
              <a:rPr lang="lv-LV" altLang="en-US" sz="1400" dirty="0" err="1"/>
              <a:t>and</a:t>
            </a:r>
            <a:r>
              <a:rPr lang="lv-LV" altLang="en-US" sz="1400" dirty="0"/>
              <a:t> </a:t>
            </a:r>
            <a:r>
              <a:rPr lang="en-GB" altLang="en-US" sz="1400" dirty="0"/>
              <a:t>after irradiation by </a:t>
            </a:r>
            <a:r>
              <a:rPr lang="en-GB" altLang="en-US" sz="1400" dirty="0" err="1"/>
              <a:t>Nd:YAG</a:t>
            </a:r>
            <a:r>
              <a:rPr lang="en-GB" altLang="en-US" sz="1400" dirty="0"/>
              <a:t> laser </a:t>
            </a:r>
            <a:r>
              <a:rPr lang="en-GB" altLang="en-US" sz="1400" dirty="0" smtClean="0"/>
              <a:t>with  </a:t>
            </a:r>
            <a:r>
              <a:rPr lang="en-GB" altLang="en-US" sz="1400" i="1" dirty="0"/>
              <a:t>I</a:t>
            </a:r>
            <a:r>
              <a:rPr lang="lv-LV" altLang="en-US" sz="1400" baseline="-25000" dirty="0"/>
              <a:t>1</a:t>
            </a:r>
            <a:r>
              <a:rPr lang="en-GB" altLang="en-US" sz="1400" dirty="0"/>
              <a:t> = </a:t>
            </a:r>
            <a:r>
              <a:rPr lang="en-US" altLang="en-US" sz="1400" dirty="0"/>
              <a:t>140 </a:t>
            </a:r>
            <a:r>
              <a:rPr lang="en-GB" altLang="en-US" sz="1400" dirty="0"/>
              <a:t>MW/cm</a:t>
            </a:r>
            <a:r>
              <a:rPr lang="en-GB" altLang="en-US" sz="1400" baseline="30000" dirty="0"/>
              <a:t>2</a:t>
            </a:r>
            <a:r>
              <a:rPr lang="en-GB" altLang="en-US" sz="1400" dirty="0"/>
              <a:t> </a:t>
            </a:r>
            <a:r>
              <a:rPr lang="lv-LV" altLang="en-US" sz="1400" dirty="0"/>
              <a:t>(b)</a:t>
            </a:r>
            <a:r>
              <a:rPr lang="en-GB" altLang="en-US" sz="1400" dirty="0"/>
              <a:t>; </a:t>
            </a:r>
            <a:r>
              <a:rPr lang="en-GB" altLang="en-US" sz="1400" i="1" dirty="0"/>
              <a:t>I</a:t>
            </a:r>
            <a:r>
              <a:rPr lang="en-GB" altLang="en-US" sz="1400" baseline="-25000" dirty="0"/>
              <a:t>2</a:t>
            </a:r>
            <a:r>
              <a:rPr lang="en-GB" altLang="en-US" sz="1400" dirty="0"/>
              <a:t> = </a:t>
            </a:r>
            <a:r>
              <a:rPr lang="en-US" altLang="en-US" sz="1400" dirty="0"/>
              <a:t>170</a:t>
            </a:r>
            <a:r>
              <a:rPr lang="en-GB" altLang="en-US" sz="1400" dirty="0"/>
              <a:t> MW/cm</a:t>
            </a:r>
            <a:r>
              <a:rPr lang="en-GB" altLang="en-US" sz="1400" baseline="30000" dirty="0"/>
              <a:t>2</a:t>
            </a:r>
            <a:r>
              <a:rPr lang="en-GB" altLang="en-US" sz="1400" dirty="0"/>
              <a:t> </a:t>
            </a:r>
            <a:r>
              <a:rPr lang="lv-LV" altLang="en-US" sz="1400" dirty="0"/>
              <a:t>(c)</a:t>
            </a:r>
            <a:r>
              <a:rPr lang="en-GB" altLang="en-US" sz="1400" dirty="0"/>
              <a:t>; </a:t>
            </a:r>
            <a:r>
              <a:rPr lang="en-GB" altLang="en-US" sz="1400" i="1" dirty="0"/>
              <a:t>I</a:t>
            </a:r>
            <a:r>
              <a:rPr lang="lv-LV" altLang="en-US" sz="1400" baseline="-25000" dirty="0"/>
              <a:t>3</a:t>
            </a:r>
            <a:r>
              <a:rPr lang="en-GB" altLang="en-US" sz="1400" dirty="0"/>
              <a:t> = 25</a:t>
            </a:r>
            <a:r>
              <a:rPr lang="lv-LV" altLang="en-US" sz="1400" dirty="0"/>
              <a:t>3</a:t>
            </a:r>
            <a:r>
              <a:rPr lang="en-GB" altLang="en-US" sz="1400" dirty="0"/>
              <a:t> MW/cm</a:t>
            </a:r>
            <a:r>
              <a:rPr lang="en-GB" altLang="en-US" sz="1400" baseline="30000" dirty="0"/>
              <a:t>2</a:t>
            </a:r>
            <a:r>
              <a:rPr lang="en-GB" altLang="en-US" sz="1400" dirty="0"/>
              <a:t> </a:t>
            </a:r>
            <a:r>
              <a:rPr lang="lv-LV" altLang="en-US" sz="1400" dirty="0"/>
              <a:t>(d)</a:t>
            </a:r>
            <a:r>
              <a:rPr lang="en-GB" altLang="en-US" sz="1400" dirty="0"/>
              <a:t>; </a:t>
            </a:r>
            <a:r>
              <a:rPr lang="en-GB" altLang="en-US" sz="1400" i="1" dirty="0"/>
              <a:t>I</a:t>
            </a:r>
            <a:r>
              <a:rPr lang="lv-LV" altLang="en-US" sz="1400" baseline="-25000" dirty="0"/>
              <a:t>4</a:t>
            </a:r>
            <a:r>
              <a:rPr lang="en-GB" altLang="en-US" sz="1400" dirty="0"/>
              <a:t> = </a:t>
            </a:r>
            <a:r>
              <a:rPr lang="en-US" altLang="en-US" sz="1400" dirty="0"/>
              <a:t>320  </a:t>
            </a:r>
            <a:r>
              <a:rPr lang="en-GB" altLang="en-US" sz="1400" dirty="0"/>
              <a:t>MW/cm</a:t>
            </a:r>
            <a:r>
              <a:rPr lang="en-GB" altLang="en-US" sz="1400" baseline="30000" dirty="0"/>
              <a:t>2</a:t>
            </a:r>
            <a:r>
              <a:rPr lang="en-GB" altLang="en-US" sz="1400" dirty="0"/>
              <a:t> </a:t>
            </a:r>
            <a:r>
              <a:rPr lang="lv-LV" altLang="en-US" sz="1400" dirty="0"/>
              <a:t>(e</a:t>
            </a:r>
            <a:r>
              <a:rPr lang="lv-LV" altLang="en-US" sz="1400" dirty="0" smtClean="0"/>
              <a:t>)</a:t>
            </a:r>
            <a:r>
              <a:rPr lang="en-GB" altLang="en-US" sz="1400" dirty="0"/>
              <a:t>. </a:t>
            </a:r>
            <a:endParaRPr lang="en-GB" altLang="en-US" sz="1400" dirty="0" smtClean="0"/>
          </a:p>
          <a:p>
            <a:pPr algn="ctr"/>
            <a:r>
              <a:rPr lang="en-GB" altLang="en-US" sz="1400" i="1" dirty="0" smtClean="0"/>
              <a:t>Courtesy </a:t>
            </a:r>
            <a:r>
              <a:rPr lang="en-GB" altLang="en-US" sz="1400" i="1" dirty="0"/>
              <a:t>to Arturs Medvids, Pavels Onufrijevs and </a:t>
            </a:r>
            <a:r>
              <a:rPr lang="en-GB" altLang="en-US" sz="1400" i="1" dirty="0" err="1"/>
              <a:t>Jevgenijs</a:t>
            </a:r>
            <a:r>
              <a:rPr lang="en-GB" altLang="en-US" sz="1400" i="1" dirty="0"/>
              <a:t> </a:t>
            </a:r>
            <a:r>
              <a:rPr lang="en-GB" altLang="en-US" sz="1400" i="1" dirty="0" err="1" smtClean="0"/>
              <a:t>Kaupuzs</a:t>
            </a:r>
            <a:r>
              <a:rPr lang="en-GB" altLang="en-US" sz="1400" i="1" dirty="0" smtClean="0"/>
              <a:t> (RTU</a:t>
            </a:r>
            <a:r>
              <a:rPr lang="en-GB" altLang="en-US" sz="1400" i="1" dirty="0" smtClean="0"/>
              <a:t>)</a:t>
            </a:r>
            <a:endParaRPr lang="en-GB" altLang="en-US" sz="1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539550" y="4350510"/>
            <a:ext cx="7994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 results for </a:t>
            </a:r>
            <a:r>
              <a:rPr lang="en-US" dirty="0" err="1" smtClean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Nb</a:t>
            </a:r>
            <a:r>
              <a:rPr lang="en-US" dirty="0" smtClean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film irradiated by laser:</a:t>
            </a:r>
            <a:endParaRPr lang="en-US" dirty="0" smtClean="0"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sizes of </a:t>
            </a:r>
            <a:r>
              <a:rPr lang="en-US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Nb</a:t>
            </a: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crystals can be </a:t>
            </a:r>
            <a:r>
              <a:rPr lang="en-US" dirty="0" smtClean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increased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Defects between grains (pinholes) can be eliminated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Superconducting properties are changing</a:t>
            </a:r>
            <a:endParaRPr lang="en-US" dirty="0"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9th International Workshop on Thin Film and New Ideas..., 15-18 March 2021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03648" y="5556020"/>
            <a:ext cx="6893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/>
              <a:t>More details on </a:t>
            </a:r>
            <a:r>
              <a:rPr lang="en-GB" sz="1600" i="1" dirty="0" smtClean="0"/>
              <a:t>16</a:t>
            </a:r>
            <a:r>
              <a:rPr lang="en-GB" sz="1600" i="1" baseline="30000" dirty="0" smtClean="0"/>
              <a:t>th</a:t>
            </a:r>
            <a:r>
              <a:rPr lang="en-GB" sz="1600" i="1" dirty="0" smtClean="0"/>
              <a:t> March:</a:t>
            </a:r>
            <a:endParaRPr lang="en-GB" sz="1600" i="1" dirty="0" smtClean="0"/>
          </a:p>
          <a:p>
            <a:r>
              <a:rPr lang="en-GB" sz="1600" i="1" dirty="0" smtClean="0"/>
              <a:t>Arturs Medvids</a:t>
            </a:r>
            <a:r>
              <a:rPr lang="en-GB" sz="1600" i="1" dirty="0" smtClean="0"/>
              <a:t>, </a:t>
            </a:r>
            <a:r>
              <a:rPr lang="en-GB" sz="1600" i="1" dirty="0"/>
              <a:t>“Improvement of Mechanical and Magnetic Properties of </a:t>
            </a:r>
            <a:r>
              <a:rPr lang="en-GB" sz="1600" i="1" dirty="0" err="1"/>
              <a:t>Nb</a:t>
            </a:r>
            <a:r>
              <a:rPr lang="en-GB" sz="1600" i="1" dirty="0"/>
              <a:t>/Cu Structure by Laser Radiation for SRF Applications”</a:t>
            </a:r>
            <a:endParaRPr lang="en-GB" sz="1600" i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4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93"/>
    </mc:Choice>
    <mc:Fallback>
      <p:transition spd="slow" advTm="26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676456" cy="561974"/>
          </a:xfrm>
        </p:spPr>
        <p:txBody>
          <a:bodyPr/>
          <a:lstStyle/>
          <a:p>
            <a:r>
              <a:rPr lang="en-GB" sz="2800" dirty="0"/>
              <a:t>Task </a:t>
            </a:r>
            <a:r>
              <a:rPr lang="en-GB" sz="2800" dirty="0" smtClean="0"/>
              <a:t>15.4. </a:t>
            </a:r>
            <a:r>
              <a:rPr lang="en-GB" sz="2800" dirty="0"/>
              <a:t>DC </a:t>
            </a:r>
            <a:r>
              <a:rPr lang="en-GB" sz="2800" dirty="0" smtClean="0"/>
              <a:t>Superconductivity evaluation at IEE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1" y="907168"/>
            <a:ext cx="5611843" cy="78221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1800" dirty="0" smtClean="0"/>
              <a:t>PPMS (Physical </a:t>
            </a:r>
            <a:r>
              <a:rPr lang="en-GB" sz="1800" dirty="0"/>
              <a:t>Property Measurement System)</a:t>
            </a:r>
          </a:p>
          <a:p>
            <a:r>
              <a:rPr lang="en-GB" sz="1800" dirty="0" smtClean="0"/>
              <a:t>Virgin DC magnetisation </a:t>
            </a:r>
            <a:r>
              <a:rPr lang="en-GB" sz="1800" dirty="0"/>
              <a:t>curve: </a:t>
            </a:r>
            <a:r>
              <a:rPr lang="en-GB" sz="1800" dirty="0" smtClean="0"/>
              <a:t>B</a:t>
            </a:r>
            <a:r>
              <a:rPr lang="en-GB" sz="1800" baseline="-25000" dirty="0" smtClean="0"/>
              <a:t>en</a:t>
            </a:r>
            <a:r>
              <a:rPr lang="en-GB" sz="1800" dirty="0" smtClean="0"/>
              <a:t>(~</a:t>
            </a:r>
            <a:r>
              <a:rPr lang="en-GB" sz="1800" dirty="0"/>
              <a:t>B</a:t>
            </a:r>
            <a:r>
              <a:rPr lang="en-GB" sz="1800" baseline="-25000" dirty="0"/>
              <a:t>c1 </a:t>
            </a:r>
            <a:r>
              <a:rPr lang="en-GB" sz="1800" baseline="-25000" dirty="0" smtClean="0"/>
              <a:t>perp</a:t>
            </a:r>
            <a:r>
              <a:rPr lang="en-GB" sz="1800" dirty="0" smtClean="0"/>
              <a:t>), [</a:t>
            </a:r>
            <a:r>
              <a:rPr lang="en-GB" sz="1800" dirty="0" err="1" smtClean="0"/>
              <a:t>B</a:t>
            </a:r>
            <a:r>
              <a:rPr lang="en-GB" sz="1800" baseline="-25000" dirty="0" err="1" smtClean="0"/>
              <a:t>p</a:t>
            </a:r>
            <a:r>
              <a:rPr lang="en-GB" sz="1800" dirty="0"/>
              <a:t>, </a:t>
            </a:r>
            <a:r>
              <a:rPr lang="en-GB" sz="1800" dirty="0" smtClean="0"/>
              <a:t>B</a:t>
            </a:r>
            <a:r>
              <a:rPr lang="en-GB" sz="1800" baseline="-25000" dirty="0" smtClean="0"/>
              <a:t>c2</a:t>
            </a:r>
            <a:r>
              <a:rPr lang="en-GB" sz="1800" dirty="0" smtClean="0"/>
              <a:t>]</a:t>
            </a:r>
            <a:endParaRPr lang="en-GB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1676400" y="5373216"/>
            <a:ext cx="2322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/>
              <a:t>Courtesy of </a:t>
            </a:r>
            <a:r>
              <a:rPr lang="en-GB" sz="1400" i="1" dirty="0"/>
              <a:t>Eugen Seiler and Rastislav </a:t>
            </a:r>
            <a:r>
              <a:rPr lang="en-GB" sz="1400" i="1" dirty="0" smtClean="0"/>
              <a:t>Ries (IEE)</a:t>
            </a:r>
            <a:endParaRPr lang="en-GB" sz="14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28800"/>
            <a:ext cx="4788024" cy="34263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5677" r="7751" b="2986"/>
          <a:stretch/>
        </p:blipFill>
        <p:spPr>
          <a:xfrm>
            <a:off x="5791355" y="919142"/>
            <a:ext cx="3194026" cy="19390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12941" y="2286823"/>
            <a:ext cx="1459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/>
              <a:t>Nb</a:t>
            </a:r>
            <a:r>
              <a:rPr lang="en-US" sz="1400" i="1" dirty="0"/>
              <a:t>/Cu Siegen </a:t>
            </a:r>
            <a:r>
              <a:rPr lang="en-US" sz="1400" i="1" dirty="0" err="1" smtClean="0"/>
              <a:t>Uni</a:t>
            </a:r>
            <a:endParaRPr lang="en-US" sz="1400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1" t="5677" r="7174" b="3396"/>
          <a:stretch/>
        </p:blipFill>
        <p:spPr>
          <a:xfrm>
            <a:off x="5874474" y="2951978"/>
            <a:ext cx="3110907" cy="18724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96000" y="4365104"/>
            <a:ext cx="1033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/>
              <a:t>Nb</a:t>
            </a:r>
            <a:r>
              <a:rPr lang="en-US" sz="1400" i="1" dirty="0"/>
              <a:t>/Cu </a:t>
            </a:r>
            <a:r>
              <a:rPr lang="en-US" sz="1400" i="1" dirty="0" smtClean="0"/>
              <a:t>STFC</a:t>
            </a:r>
            <a:endParaRPr lang="en-US" sz="1400" i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t="6087" r="7982" b="2781"/>
          <a:stretch/>
        </p:blipFill>
        <p:spPr>
          <a:xfrm>
            <a:off x="4375693" y="4904473"/>
            <a:ext cx="2857982" cy="17241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82423" y="6062960"/>
            <a:ext cx="1634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L16 </a:t>
            </a:r>
            <a:r>
              <a:rPr lang="en-US" sz="1200" i="1" dirty="0" smtClean="0"/>
              <a:t>(</a:t>
            </a:r>
            <a:r>
              <a:rPr lang="en-US" sz="1200" i="1" dirty="0" err="1"/>
              <a:t>Nb</a:t>
            </a:r>
            <a:r>
              <a:rPr lang="en-US" sz="1200" i="1" dirty="0"/>
              <a:t>/Cu</a:t>
            </a:r>
            <a:r>
              <a:rPr lang="en-US" sz="1200" i="1" dirty="0" smtClean="0"/>
              <a:t>)</a:t>
            </a:r>
            <a:r>
              <a:rPr lang="en-US" sz="1200" i="1" dirty="0"/>
              <a:t> </a:t>
            </a:r>
            <a:endParaRPr lang="en-US" sz="1200" i="1" dirty="0" smtClean="0"/>
          </a:p>
          <a:p>
            <a:r>
              <a:rPr lang="en-US" sz="1200" i="1" dirty="0" smtClean="0"/>
              <a:t>Laser treated  at RTU</a:t>
            </a:r>
            <a:endParaRPr lang="en-US" sz="1200" i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9th International Workshop on Thin Film and New Ideas..., 15-18 March 2021 </a:t>
            </a:r>
            <a:endParaRPr lang="en-GB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01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88"/>
    </mc:Choice>
    <mc:Fallback>
      <p:transition spd="slow" advTm="28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274638"/>
            <a:ext cx="9108504" cy="561974"/>
          </a:xfrm>
        </p:spPr>
        <p:txBody>
          <a:bodyPr/>
          <a:lstStyle/>
          <a:p>
            <a:r>
              <a:rPr lang="en-GB" dirty="0"/>
              <a:t>Task 15.4. </a:t>
            </a:r>
            <a:r>
              <a:rPr lang="en-GB" dirty="0" smtClean="0"/>
              <a:t>DC </a:t>
            </a:r>
            <a:r>
              <a:rPr lang="en-GB" dirty="0"/>
              <a:t>Superconductivity evaluation at </a:t>
            </a:r>
            <a:r>
              <a:rPr lang="en-GB" dirty="0" smtClean="0"/>
              <a:t>IEE 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475656" y="6202461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/>
              <a:t>Courtesy of </a:t>
            </a:r>
            <a:r>
              <a:rPr lang="en-GB" sz="1400" i="1" dirty="0"/>
              <a:t>Eugen Seiler and Rastislav </a:t>
            </a:r>
            <a:r>
              <a:rPr lang="en-GB" sz="1400" i="1" dirty="0" smtClean="0"/>
              <a:t>Ries (IEE)</a:t>
            </a:r>
            <a:endParaRPr lang="en-GB" sz="14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9th International Workshop on Thin Film and New Ideas..., 15-18 March 2021 </a:t>
            </a:r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830656"/>
            <a:ext cx="7994848" cy="547866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65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10"/>
    </mc:Choice>
    <mc:Fallback>
      <p:transition spd="slow" advTm="19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01000" cy="561974"/>
          </a:xfrm>
        </p:spPr>
        <p:txBody>
          <a:bodyPr/>
          <a:lstStyle/>
          <a:p>
            <a:r>
              <a:rPr lang="en-GB" sz="2800" dirty="0"/>
              <a:t>Task 15.4: AC/DC Superconductivity evaluation at STFC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98273"/>
            <a:ext cx="6372522" cy="2746751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Magnetic </a:t>
            </a:r>
            <a:r>
              <a:rPr lang="en-GB" dirty="0" smtClean="0"/>
              <a:t>field penetration </a:t>
            </a:r>
            <a:r>
              <a:rPr lang="en-GB" dirty="0" smtClean="0"/>
              <a:t>facility for </a:t>
            </a:r>
            <a:r>
              <a:rPr lang="en-GB" dirty="0" smtClean="0"/>
              <a:t>the planar </a:t>
            </a:r>
            <a:r>
              <a:rPr lang="en-GB" dirty="0" smtClean="0"/>
              <a:t>samples  </a:t>
            </a:r>
            <a:endParaRPr lang="en-GB" dirty="0" smtClean="0"/>
          </a:p>
          <a:p>
            <a:pPr lvl="1"/>
            <a:r>
              <a:rPr lang="en-GB" dirty="0"/>
              <a:t>DC magnetic field </a:t>
            </a:r>
            <a:r>
              <a:rPr lang="en-GB" dirty="0">
                <a:solidFill>
                  <a:srgbClr val="00B050"/>
                </a:solidFill>
              </a:rPr>
              <a:t>parallel</a:t>
            </a:r>
            <a:r>
              <a:rPr lang="en-GB" dirty="0"/>
              <a:t> to the surface</a:t>
            </a:r>
          </a:p>
          <a:p>
            <a:pPr lvl="1"/>
            <a:r>
              <a:rPr lang="en-GB" dirty="0"/>
              <a:t>Magnetic field applied from </a:t>
            </a:r>
            <a:r>
              <a:rPr lang="en-GB" dirty="0">
                <a:solidFill>
                  <a:srgbClr val="00B050"/>
                </a:solidFill>
              </a:rPr>
              <a:t>one side </a:t>
            </a:r>
            <a:r>
              <a:rPr lang="en-GB" dirty="0"/>
              <a:t>of the </a:t>
            </a:r>
            <a:r>
              <a:rPr lang="en-GB" dirty="0" smtClean="0"/>
              <a:t>sample (similar </a:t>
            </a:r>
            <a:r>
              <a:rPr lang="en-GB" dirty="0"/>
              <a:t>to an SRF </a:t>
            </a:r>
            <a:r>
              <a:rPr lang="en-GB" dirty="0" smtClean="0"/>
              <a:t>cavity)</a:t>
            </a:r>
          </a:p>
          <a:p>
            <a:pPr lvl="1"/>
            <a:r>
              <a:rPr lang="en-GB" dirty="0" smtClean="0"/>
              <a:t>Field </a:t>
            </a:r>
            <a:r>
              <a:rPr lang="en-GB" dirty="0">
                <a:solidFill>
                  <a:srgbClr val="00B050"/>
                </a:solidFill>
              </a:rPr>
              <a:t>local</a:t>
            </a:r>
            <a:r>
              <a:rPr lang="en-GB" dirty="0"/>
              <a:t> to the sample surface </a:t>
            </a:r>
          </a:p>
          <a:p>
            <a:pPr lvl="2"/>
            <a:r>
              <a:rPr lang="en-GB" dirty="0"/>
              <a:t>Avoid edge effect.</a:t>
            </a:r>
          </a:p>
          <a:p>
            <a:pPr lvl="2"/>
            <a:r>
              <a:rPr lang="en-GB" dirty="0"/>
              <a:t>Allow possibility </a:t>
            </a:r>
            <a:r>
              <a:rPr lang="en-GB" dirty="0" smtClean="0"/>
              <a:t>of </a:t>
            </a:r>
            <a:r>
              <a:rPr lang="en-GB" dirty="0"/>
              <a:t>sample scanning.</a:t>
            </a:r>
          </a:p>
          <a:p>
            <a:pPr lvl="1"/>
            <a:r>
              <a:rPr lang="en-GB" dirty="0" smtClean="0"/>
              <a:t>Applied </a:t>
            </a:r>
            <a:r>
              <a:rPr lang="en-GB" dirty="0"/>
              <a:t>and penetrated field measured by Hall probe sensors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419159-F4F3-4511-8BE7-3FC99D01ED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525" y="904750"/>
            <a:ext cx="2222075" cy="19443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35420" y="4661940"/>
            <a:ext cx="2708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/>
              <a:t>Courtesy of D. Turner (</a:t>
            </a:r>
            <a:r>
              <a:rPr lang="en-GB" sz="1400" i="1" dirty="0" err="1" smtClean="0"/>
              <a:t>LancU</a:t>
            </a:r>
            <a:r>
              <a:rPr lang="en-GB" sz="1400" i="1" dirty="0" smtClean="0"/>
              <a:t>/STFC)</a:t>
            </a:r>
            <a:endParaRPr lang="en-GB" sz="1400" i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9th International Workshop on Thin Film and New Ideas..., 15-18 March 2021 </a:t>
            </a:r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4743417" y="5133608"/>
            <a:ext cx="4211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/>
              <a:t>More details on </a:t>
            </a:r>
            <a:r>
              <a:rPr lang="en-GB" sz="1600" i="1" dirty="0" smtClean="0"/>
              <a:t>18</a:t>
            </a:r>
            <a:r>
              <a:rPr lang="en-GB" sz="1600" i="1" baseline="30000" dirty="0" smtClean="0"/>
              <a:t>th</a:t>
            </a:r>
            <a:r>
              <a:rPr lang="en-GB" sz="1600" i="1" dirty="0" smtClean="0"/>
              <a:t> March:</a:t>
            </a:r>
            <a:endParaRPr lang="en-GB" sz="1600" i="1" dirty="0" smtClean="0"/>
          </a:p>
          <a:p>
            <a:r>
              <a:rPr lang="en-GB" sz="1600" i="1" dirty="0"/>
              <a:t>Dan </a:t>
            </a:r>
            <a:r>
              <a:rPr lang="en-GB" sz="1600" i="1" dirty="0" smtClean="0"/>
              <a:t>Turner, </a:t>
            </a:r>
            <a:r>
              <a:rPr lang="en-GB" sz="1600" i="1" dirty="0"/>
              <a:t>“DC magnetic field penetration results for </a:t>
            </a:r>
            <a:r>
              <a:rPr lang="en-GB" sz="1600" i="1" dirty="0" err="1"/>
              <a:t>Nb</a:t>
            </a:r>
            <a:r>
              <a:rPr lang="en-GB" sz="1600" i="1" dirty="0"/>
              <a:t> thin films with superconducting radiofrequency applications”</a:t>
            </a:r>
          </a:p>
        </p:txBody>
      </p:sp>
      <p:pic>
        <p:nvPicPr>
          <p:cNvPr id="14" name="Picture 13" descr="A picture containing indoor, dining table&#10;&#10;Description automatically generated">
            <a:extLst>
              <a:ext uri="{FF2B5EF4-FFF2-40B4-BE49-F238E27FC236}">
                <a16:creationId xmlns:a16="http://schemas.microsoft.com/office/drawing/2014/main" id="{CAE3E51E-FED0-4CC3-86EC-04B661053E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7" r="21080" b="25333"/>
          <a:stretch/>
        </p:blipFill>
        <p:spPr>
          <a:xfrm>
            <a:off x="6435419" y="2901991"/>
            <a:ext cx="2519958" cy="1740383"/>
          </a:xfrm>
          <a:prstGeom prst="rect">
            <a:avLst/>
          </a:prstGeom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A337220B-44BB-409C-9068-715E5170C6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20" y="3445680"/>
            <a:ext cx="4066724" cy="290163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20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41"/>
    </mc:Choice>
    <mc:Fallback>
      <p:transition spd="slow" advTm="43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46302" y="4005064"/>
            <a:ext cx="7696200" cy="990600"/>
          </a:xfrm>
        </p:spPr>
        <p:txBody>
          <a:bodyPr/>
          <a:lstStyle/>
          <a:p>
            <a:r>
              <a:rPr lang="en-GB" dirty="0"/>
              <a:t>QPR samples for SRF test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92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47"/>
    </mc:Choice>
    <mc:Fallback>
      <p:transition spd="slow" advTm="15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117" y="205907"/>
            <a:ext cx="8229600" cy="561974"/>
          </a:xfrm>
        </p:spPr>
        <p:txBody>
          <a:bodyPr/>
          <a:lstStyle/>
          <a:p>
            <a:r>
              <a:rPr lang="en-GB" dirty="0" smtClean="0"/>
              <a:t>Objectives</a:t>
            </a:r>
            <a:endParaRPr lang="en-GB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179512" y="1032616"/>
            <a:ext cx="7361781" cy="462243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GB" b="1" dirty="0" smtClean="0">
                <a:solidFill>
                  <a:schemeClr val="accent3">
                    <a:lumMod val="50000"/>
                  </a:schemeClr>
                </a:solidFill>
              </a:rPr>
              <a:t>The main objective is </a:t>
            </a:r>
          </a:p>
          <a:p>
            <a:pPr marL="457200" lvl="1" indent="0">
              <a:buNone/>
            </a:pPr>
            <a:r>
              <a:rPr lang="en-GB" b="1" dirty="0" smtClean="0">
                <a:solidFill>
                  <a:schemeClr val="accent3">
                    <a:lumMod val="50000"/>
                  </a:schemeClr>
                </a:solidFill>
              </a:rPr>
              <a:t>testing the deposited thin films </a:t>
            </a:r>
          </a:p>
          <a:p>
            <a:pPr marL="457200" lvl="1" indent="0">
              <a:buNone/>
            </a:pPr>
            <a:r>
              <a:rPr lang="en-GB" b="1" dirty="0" smtClean="0">
                <a:solidFill>
                  <a:schemeClr val="accent3">
                    <a:lumMod val="50000"/>
                  </a:schemeClr>
                </a:solidFill>
              </a:rPr>
              <a:t>at the RF conditions, </a:t>
            </a:r>
          </a:p>
          <a:p>
            <a:pPr marL="457200" lvl="1" indent="0">
              <a:buNone/>
            </a:pPr>
            <a:r>
              <a:rPr lang="en-GB" dirty="0" smtClean="0">
                <a:solidFill>
                  <a:schemeClr val="accent3">
                    <a:lumMod val="50000"/>
                  </a:schemeClr>
                </a:solidFill>
              </a:rPr>
              <a:t>this includes:</a:t>
            </a:r>
            <a:endParaRPr lang="en-GB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2"/>
            <a:r>
              <a:rPr lang="en-GB" sz="2000" dirty="0" smtClean="0">
                <a:solidFill>
                  <a:srgbClr val="0070C0"/>
                </a:solidFill>
              </a:rPr>
              <a:t>Sample </a:t>
            </a:r>
            <a:r>
              <a:rPr lang="en-GB" sz="2000" dirty="0" smtClean="0">
                <a:solidFill>
                  <a:srgbClr val="0070C0"/>
                </a:solidFill>
              </a:rPr>
              <a:t>manufacturing (HZB)</a:t>
            </a:r>
          </a:p>
          <a:p>
            <a:pPr lvl="2"/>
            <a:r>
              <a:rPr lang="en-GB" sz="2000" dirty="0" smtClean="0">
                <a:solidFill>
                  <a:srgbClr val="0070C0"/>
                </a:solidFill>
              </a:rPr>
              <a:t>Cases for sample transfer (HZB)</a:t>
            </a:r>
          </a:p>
          <a:p>
            <a:pPr lvl="2"/>
            <a:r>
              <a:rPr lang="en-GB" sz="2000" dirty="0" smtClean="0">
                <a:solidFill>
                  <a:srgbClr val="0070C0"/>
                </a:solidFill>
              </a:rPr>
              <a:t>Sample polishing with EP and SUBU (INFN)</a:t>
            </a:r>
          </a:p>
          <a:p>
            <a:pPr lvl="2"/>
            <a:r>
              <a:rPr lang="en-GB" sz="2000" dirty="0" err="1" smtClean="0">
                <a:solidFill>
                  <a:srgbClr val="0070C0"/>
                </a:solidFill>
              </a:rPr>
              <a:t>Nb</a:t>
            </a:r>
            <a:r>
              <a:rPr lang="en-GB" sz="2000" dirty="0" smtClean="0">
                <a:solidFill>
                  <a:srgbClr val="0070C0"/>
                </a:solidFill>
              </a:rPr>
              <a:t> </a:t>
            </a:r>
            <a:r>
              <a:rPr lang="en-GB" sz="2000" dirty="0">
                <a:solidFill>
                  <a:srgbClr val="0070C0"/>
                </a:solidFill>
              </a:rPr>
              <a:t>film deposition (STFC, </a:t>
            </a:r>
            <a:r>
              <a:rPr lang="en-GB" sz="2000" dirty="0" smtClean="0">
                <a:solidFill>
                  <a:srgbClr val="0070C0"/>
                </a:solidFill>
              </a:rPr>
              <a:t>Siegen, INFN)</a:t>
            </a:r>
          </a:p>
          <a:p>
            <a:pPr lvl="3"/>
            <a:r>
              <a:rPr lang="en-GB" sz="2000" dirty="0" smtClean="0">
                <a:solidFill>
                  <a:srgbClr val="0070C0"/>
                </a:solidFill>
              </a:rPr>
              <a:t>Laser treatment (RTU)</a:t>
            </a:r>
          </a:p>
          <a:p>
            <a:pPr lvl="2"/>
            <a:r>
              <a:rPr lang="en-GB" sz="2000" dirty="0" smtClean="0">
                <a:solidFill>
                  <a:srgbClr val="0070C0"/>
                </a:solidFill>
              </a:rPr>
              <a:t>SIS deposition </a:t>
            </a:r>
            <a:r>
              <a:rPr lang="en-GB" sz="2000" dirty="0">
                <a:solidFill>
                  <a:srgbClr val="0070C0"/>
                </a:solidFill>
              </a:rPr>
              <a:t>(STFC, </a:t>
            </a:r>
            <a:r>
              <a:rPr lang="en-GB" sz="2000" dirty="0" smtClean="0">
                <a:solidFill>
                  <a:srgbClr val="0070C0"/>
                </a:solidFill>
              </a:rPr>
              <a:t>Siegen)</a:t>
            </a:r>
            <a:endParaRPr lang="en-GB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2"/>
            <a:r>
              <a:rPr lang="en-GB" sz="2000" dirty="0" smtClean="0">
                <a:solidFill>
                  <a:srgbClr val="0157A4"/>
                </a:solidFill>
              </a:rPr>
              <a:t>SRF testing of QPR samples </a:t>
            </a:r>
            <a:r>
              <a:rPr lang="en-GB" sz="2000" dirty="0" smtClean="0">
                <a:solidFill>
                  <a:srgbClr val="0157A4"/>
                </a:solidFill>
              </a:rPr>
              <a:t>(HZB, CERN)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84498" y="1891583"/>
            <a:ext cx="116070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000" b="1" dirty="0" smtClean="0">
              <a:solidFill>
                <a:srgbClr val="C00000"/>
              </a:solidFill>
            </a:endParaRPr>
          </a:p>
          <a:p>
            <a:endParaRPr lang="en-GB" sz="2000" b="1" dirty="0" smtClean="0">
              <a:solidFill>
                <a:srgbClr val="C00000"/>
              </a:solidFill>
            </a:endParaRPr>
          </a:p>
          <a:p>
            <a:r>
              <a:rPr lang="en-GB" sz="2000" b="1" dirty="0" smtClean="0">
                <a:solidFill>
                  <a:schemeClr val="accent3">
                    <a:lumMod val="50000"/>
                  </a:schemeClr>
                </a:solidFill>
              </a:rPr>
              <a:t>Task 15.4</a:t>
            </a:r>
            <a:endParaRPr lang="en-GB" sz="2000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GB" sz="20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GB" sz="2000" b="1" dirty="0" smtClean="0">
                <a:solidFill>
                  <a:schemeClr val="accent3">
                    <a:lumMod val="50000"/>
                  </a:schemeClr>
                </a:solidFill>
              </a:rPr>
              <a:t>Task 15.2</a:t>
            </a:r>
            <a:endParaRPr lang="en-GB" sz="2000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GB" sz="20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GB" sz="2000" b="1" dirty="0" smtClean="0">
                <a:solidFill>
                  <a:schemeClr val="accent3">
                    <a:lumMod val="50000"/>
                  </a:schemeClr>
                </a:solidFill>
              </a:rPr>
              <a:t>Task 15.3</a:t>
            </a:r>
          </a:p>
          <a:p>
            <a:endParaRPr lang="en-GB" sz="20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GB" sz="2000" b="1" dirty="0" smtClean="0">
                <a:solidFill>
                  <a:schemeClr val="accent3">
                    <a:lumMod val="50000"/>
                  </a:schemeClr>
                </a:solidFill>
              </a:rPr>
              <a:t>Task 15.4</a:t>
            </a:r>
            <a:endParaRPr lang="en-GB" sz="2000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GB" b="1" dirty="0">
              <a:solidFill>
                <a:srgbClr val="C00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4734734" y="2708920"/>
            <a:ext cx="2991190" cy="204055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5940152" y="3933056"/>
            <a:ext cx="1843838" cy="65787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6369531" y="3317588"/>
            <a:ext cx="1466122" cy="336551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6297522" y="4571178"/>
            <a:ext cx="1494145" cy="523871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5137070" y="2846383"/>
            <a:ext cx="2588854" cy="421966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9th International Workshop on Thin Film and New Ideas..., 15-18 March 2021 </a:t>
            </a:r>
            <a:endParaRPr lang="en-GB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4427984" y="4009513"/>
            <a:ext cx="3363684" cy="413839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932040" y="4107030"/>
            <a:ext cx="2874982" cy="632645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70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55"/>
    </mc:Choice>
    <mc:Fallback>
      <p:transition spd="slow" advTm="23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561974"/>
          </a:xfrm>
        </p:spPr>
        <p:txBody>
          <a:bodyPr/>
          <a:lstStyle/>
          <a:p>
            <a:r>
              <a:rPr lang="en-GB" sz="2800" dirty="0" smtClean="0"/>
              <a:t>QPR samples</a:t>
            </a:r>
            <a:endParaRPr lang="en-GB" sz="2800" dirty="0"/>
          </a:p>
        </p:txBody>
      </p:sp>
      <p:sp>
        <p:nvSpPr>
          <p:cNvPr id="8" name="Rectangle 7"/>
          <p:cNvSpPr/>
          <p:nvPr/>
        </p:nvSpPr>
        <p:spPr>
          <a:xfrm>
            <a:off x="6534949" y="4273976"/>
            <a:ext cx="24566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 smtClean="0"/>
              <a:t>Nb</a:t>
            </a:r>
            <a:r>
              <a:rPr lang="en-US" sz="1200" i="1" dirty="0" smtClean="0"/>
              <a:t> </a:t>
            </a:r>
            <a:r>
              <a:rPr lang="en-US" sz="1200" i="1" dirty="0"/>
              <a:t>samples at HZB after </a:t>
            </a:r>
            <a:r>
              <a:rPr lang="en-US" sz="1200" i="1" dirty="0" smtClean="0"/>
              <a:t>production</a:t>
            </a:r>
            <a:endParaRPr lang="en-GB" sz="1200" i="1" dirty="0"/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68351" y="980728"/>
            <a:ext cx="5732095" cy="503498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2000" dirty="0" smtClean="0">
                <a:solidFill>
                  <a:srgbClr val="7030A0"/>
                </a:solidFill>
              </a:rPr>
              <a:t>QPR samples were designed at HZB, manufacured </a:t>
            </a:r>
            <a:r>
              <a:rPr lang="de-DE" sz="2000" dirty="0">
                <a:solidFill>
                  <a:srgbClr val="7030A0"/>
                </a:solidFill>
              </a:rPr>
              <a:t>at Research Instruments and delivered in Year </a:t>
            </a:r>
            <a:r>
              <a:rPr lang="de-DE" sz="2000" dirty="0" smtClean="0">
                <a:solidFill>
                  <a:srgbClr val="7030A0"/>
                </a:solidFill>
              </a:rPr>
              <a:t>2 (</a:t>
            </a:r>
            <a:r>
              <a:rPr lang="de-DE" sz="2000" dirty="0">
                <a:solidFill>
                  <a:srgbClr val="7030A0"/>
                </a:solidFill>
              </a:rPr>
              <a:t>2018</a:t>
            </a:r>
            <a:r>
              <a:rPr lang="de-DE" sz="2000" dirty="0" smtClean="0">
                <a:solidFill>
                  <a:srgbClr val="7030A0"/>
                </a:solidFill>
              </a:rPr>
              <a:t>):</a:t>
            </a:r>
          </a:p>
          <a:p>
            <a:pPr lvl="1">
              <a:spcBef>
                <a:spcPts val="0"/>
              </a:spcBef>
            </a:pPr>
            <a:r>
              <a:rPr lang="de-DE" sz="2000" dirty="0" smtClean="0">
                <a:solidFill>
                  <a:schemeClr val="accent6">
                    <a:lumMod val="50000"/>
                  </a:schemeClr>
                </a:solidFill>
              </a:rPr>
              <a:t>5 OFHC/Nb samples </a:t>
            </a:r>
          </a:p>
          <a:p>
            <a:pPr lvl="1">
              <a:spcBef>
                <a:spcPts val="0"/>
              </a:spcBef>
            </a:pPr>
            <a:r>
              <a:rPr lang="de-DE" sz="2000" dirty="0" smtClean="0"/>
              <a:t>5 </a:t>
            </a:r>
            <a:r>
              <a:rPr lang="de-DE" sz="2000" dirty="0" smtClean="0"/>
              <a:t>Nb </a:t>
            </a:r>
            <a:r>
              <a:rPr lang="de-DE" sz="2000" dirty="0" smtClean="0"/>
              <a:t>samples</a:t>
            </a:r>
            <a:r>
              <a:rPr lang="de-DE" sz="2000" dirty="0" smtClean="0">
                <a:solidFill>
                  <a:srgbClr val="7030A0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endParaRPr lang="de-DE" sz="2000" dirty="0">
              <a:solidFill>
                <a:srgbClr val="7030A0"/>
              </a:solidFill>
            </a:endParaRPr>
          </a:p>
          <a:p>
            <a:pPr>
              <a:spcBef>
                <a:spcPts val="0"/>
              </a:spcBef>
            </a:pPr>
            <a:r>
              <a:rPr lang="en-GB" sz="2000" dirty="0" smtClean="0">
                <a:solidFill>
                  <a:srgbClr val="7030A0"/>
                </a:solidFill>
              </a:rPr>
              <a:t>A </a:t>
            </a:r>
            <a:r>
              <a:rPr lang="en-GB" sz="2000" dirty="0" smtClean="0">
                <a:solidFill>
                  <a:srgbClr val="7030A0"/>
                </a:solidFill>
              </a:rPr>
              <a:t>dedicated </a:t>
            </a:r>
            <a:r>
              <a:rPr lang="en-GB" sz="2000" dirty="0">
                <a:solidFill>
                  <a:srgbClr val="7030A0"/>
                </a:solidFill>
              </a:rPr>
              <a:t>chamber </a:t>
            </a:r>
            <a:r>
              <a:rPr lang="en-GB" sz="2000" dirty="0" smtClean="0">
                <a:solidFill>
                  <a:srgbClr val="7030A0"/>
                </a:solidFill>
              </a:rPr>
              <a:t>for transporting </a:t>
            </a:r>
            <a:r>
              <a:rPr lang="en-GB" sz="2000" dirty="0">
                <a:solidFill>
                  <a:srgbClr val="7030A0"/>
                </a:solidFill>
              </a:rPr>
              <a:t>the QPR samples under clean room conditions in vacuum or arbitrary </a:t>
            </a:r>
            <a:r>
              <a:rPr lang="en-GB" sz="2000" dirty="0" smtClean="0">
                <a:solidFill>
                  <a:srgbClr val="7030A0"/>
                </a:solidFill>
              </a:rPr>
              <a:t>atmospheres has </a:t>
            </a:r>
            <a:r>
              <a:rPr lang="en-GB" sz="2000" dirty="0">
                <a:solidFill>
                  <a:srgbClr val="7030A0"/>
                </a:solidFill>
              </a:rPr>
              <a:t>been designed and </a:t>
            </a:r>
            <a:r>
              <a:rPr lang="en-GB" sz="2000" dirty="0" smtClean="0">
                <a:solidFill>
                  <a:srgbClr val="7030A0"/>
                </a:solidFill>
              </a:rPr>
              <a:t>manufactured: </a:t>
            </a:r>
          </a:p>
          <a:p>
            <a:pPr lvl="1">
              <a:spcBef>
                <a:spcPts val="0"/>
              </a:spcBef>
            </a:pPr>
            <a:r>
              <a:rPr lang="en-GB" sz="2000" dirty="0" smtClean="0">
                <a:solidFill>
                  <a:srgbClr val="7030A0"/>
                </a:solidFill>
              </a:rPr>
              <a:t>It </a:t>
            </a:r>
            <a:r>
              <a:rPr lang="en-GB" sz="2000" dirty="0">
                <a:solidFill>
                  <a:srgbClr val="7030A0"/>
                </a:solidFill>
              </a:rPr>
              <a:t>consists of ISO-KF160 standard pieces, </a:t>
            </a:r>
            <a:endParaRPr lang="en-GB" sz="2000" dirty="0" smtClean="0">
              <a:solidFill>
                <a:srgbClr val="7030A0"/>
              </a:solidFill>
            </a:endParaRPr>
          </a:p>
          <a:p>
            <a:pPr lvl="1">
              <a:spcBef>
                <a:spcPts val="0"/>
              </a:spcBef>
            </a:pPr>
            <a:r>
              <a:rPr lang="en-GB" sz="2000" dirty="0" smtClean="0">
                <a:solidFill>
                  <a:srgbClr val="7030A0"/>
                </a:solidFill>
              </a:rPr>
              <a:t>equipped </a:t>
            </a:r>
            <a:r>
              <a:rPr lang="en-GB" sz="2000" dirty="0">
                <a:solidFill>
                  <a:srgbClr val="7030A0"/>
                </a:solidFill>
              </a:rPr>
              <a:t>with suitable fixtures for the samples, </a:t>
            </a:r>
            <a:endParaRPr lang="en-GB" sz="2000" dirty="0" smtClean="0">
              <a:solidFill>
                <a:srgbClr val="7030A0"/>
              </a:solidFill>
            </a:endParaRPr>
          </a:p>
          <a:p>
            <a:pPr lvl="1">
              <a:spcBef>
                <a:spcPts val="0"/>
              </a:spcBef>
            </a:pPr>
            <a:r>
              <a:rPr lang="en-GB" sz="2000" dirty="0" smtClean="0">
                <a:solidFill>
                  <a:srgbClr val="7030A0"/>
                </a:solidFill>
              </a:rPr>
              <a:t>and </a:t>
            </a:r>
            <a:r>
              <a:rPr lang="en-GB" sz="2000" dirty="0">
                <a:solidFill>
                  <a:srgbClr val="7030A0"/>
                </a:solidFill>
              </a:rPr>
              <a:t>an </a:t>
            </a:r>
            <a:r>
              <a:rPr lang="en-GB" sz="2000" dirty="0" smtClean="0">
                <a:solidFill>
                  <a:srgbClr val="7030A0"/>
                </a:solidFill>
              </a:rPr>
              <a:t>evacuation/vent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7030A0"/>
                </a:solidFill>
              </a:rPr>
              <a:t>    manifold</a:t>
            </a:r>
            <a:r>
              <a:rPr lang="en-GB" sz="2000" dirty="0" smtClean="0">
                <a:solidFill>
                  <a:srgbClr val="7030A0"/>
                </a:solidFill>
              </a:rPr>
              <a:t>.</a:t>
            </a:r>
            <a:endParaRPr lang="de-DE" sz="2000" dirty="0" smtClean="0">
              <a:solidFill>
                <a:srgbClr val="7030A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68793"/>
            <a:ext cx="3048000" cy="193615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228184" y="2016985"/>
            <a:ext cx="2695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Cu-</a:t>
            </a:r>
            <a:r>
              <a:rPr lang="en-US" sz="1200" i="1" dirty="0" err="1" smtClean="0"/>
              <a:t>Nb</a:t>
            </a:r>
            <a:r>
              <a:rPr lang="en-US" sz="1200" i="1" dirty="0" smtClean="0"/>
              <a:t> samples at HZB after production</a:t>
            </a:r>
            <a:endParaRPr lang="en-US" sz="1200" i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2" t="15880" r="20934" b="2115"/>
          <a:stretch/>
        </p:blipFill>
        <p:spPr>
          <a:xfrm rot="16200000">
            <a:off x="6520827" y="1737379"/>
            <a:ext cx="1955015" cy="311636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026" name="Picture 2" descr="https://lh3.googleusercontent.com/MA8H8UOCp_GXdpcNQf3Hy5grpUIXbrWrP6ilQJjI0lHWoT12UhTvXWpu7ZmgGbQSlACKFrVdT8lau3TSrao2C1QeTsa1U77tMLp2PPk6dXfxHVs98J8al54KN1FlxTDxW6OO6kR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790" y="4724400"/>
            <a:ext cx="2295525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9th International Workshop on Thin Film and New Ideas..., 15-18 March 2021 </a:t>
            </a:r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6048310" y="5297401"/>
            <a:ext cx="248609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Sample transport chamber                </a:t>
            </a:r>
          </a:p>
          <a:p>
            <a:r>
              <a:rPr lang="en-GB" sz="1200" i="1" dirty="0"/>
              <a:t>Courtesy of Oliver Kugeler (HZB</a:t>
            </a:r>
            <a:r>
              <a:rPr lang="en-GB" sz="1400" i="1" dirty="0"/>
              <a:t>)</a:t>
            </a:r>
            <a:endParaRPr lang="en-GB" sz="1400" i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347864" y="1772818"/>
            <a:ext cx="2520280" cy="327298"/>
          </a:xfrm>
          <a:prstGeom prst="straightConnector1">
            <a:avLst/>
          </a:prstGeom>
          <a:ln>
            <a:solidFill>
              <a:srgbClr val="C0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627784" y="2420888"/>
            <a:ext cx="3240360" cy="36004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38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84"/>
    </mc:Choice>
    <mc:Fallback>
      <p:transition spd="slow" advTm="28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Workflow of the </a:t>
            </a:r>
            <a:r>
              <a:rPr lang="en-GB" dirty="0" smtClean="0"/>
              <a:t>QPR Experiment</a:t>
            </a:r>
            <a:endParaRPr lang="en-GB" dirty="0"/>
          </a:p>
        </p:txBody>
      </p:sp>
      <p:sp>
        <p:nvSpPr>
          <p:cNvPr id="33" name="Rettangolo 117">
            <a:extLst>
              <a:ext uri="{FF2B5EF4-FFF2-40B4-BE49-F238E27FC236}">
                <a16:creationId xmlns:a16="http://schemas.microsoft.com/office/drawing/2014/main" id="{BA86C1D0-8489-48E5-A32A-0DBADA925A75}"/>
              </a:ext>
            </a:extLst>
          </p:cNvPr>
          <p:cNvSpPr/>
          <p:nvPr/>
        </p:nvSpPr>
        <p:spPr>
          <a:xfrm>
            <a:off x="50337" y="921263"/>
            <a:ext cx="904332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rgbClr val="0000FF"/>
                </a:solidFill>
                <a:latin typeface="Oswald" panose="02000503000000000000" pitchFamily="2" charset="0"/>
              </a:rPr>
              <a:t>GOAL: </a:t>
            </a:r>
            <a:r>
              <a:rPr lang="en-GB" dirty="0">
                <a:solidFill>
                  <a:srgbClr val="0000FF"/>
                </a:solidFill>
                <a:latin typeface="Oswald" panose="02000503000000000000" pitchFamily="2" charset="0"/>
              </a:rPr>
              <a:t>Evaluate the effect of planar substrate Cu polishing on RF performance of QPR   </a:t>
            </a:r>
            <a:endParaRPr lang="it-IT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389002" y="6103783"/>
            <a:ext cx="3610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Courtesy of </a:t>
            </a:r>
            <a:r>
              <a:rPr lang="en-GB" sz="1400" i="1" dirty="0" smtClean="0"/>
              <a:t>C</a:t>
            </a:r>
            <a:r>
              <a:rPr lang="en-GB" sz="1400" i="1" dirty="0" smtClean="0"/>
              <a:t>. </a:t>
            </a:r>
            <a:r>
              <a:rPr lang="en-GB" sz="1400" i="1" dirty="0" err="1" smtClean="0"/>
              <a:t>Pira</a:t>
            </a:r>
            <a:r>
              <a:rPr lang="en-GB" sz="1400" i="1" dirty="0" smtClean="0"/>
              <a:t> (INFN</a:t>
            </a:r>
            <a:r>
              <a:rPr lang="en-GB" sz="1400" i="1" dirty="0"/>
              <a:t>) and E. </a:t>
            </a:r>
            <a:r>
              <a:rPr lang="en-GB" sz="1400" i="1" dirty="0" err="1"/>
              <a:t>Chyhyrynets</a:t>
            </a:r>
            <a:r>
              <a:rPr lang="en-GB" sz="1400" i="1" dirty="0"/>
              <a:t> </a:t>
            </a:r>
            <a:endParaRPr lang="en-GB" sz="14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9th International Workshop on Thin Film and New Ideas..., 15-18 March 2021 </a:t>
            </a:r>
            <a:endParaRPr lang="en-GB"/>
          </a:p>
        </p:txBody>
      </p:sp>
      <p:pic>
        <p:nvPicPr>
          <p:cNvPr id="8" name="Рисунок 10">
            <a:extLst>
              <a:ext uri="{FF2B5EF4-FFF2-40B4-BE49-F238E27FC236}">
                <a16:creationId xmlns:a16="http://schemas.microsoft.com/office/drawing/2014/main" id="{756163EE-B2C1-49D0-8994-C3262CDB6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565" y="2632210"/>
            <a:ext cx="829128" cy="414564"/>
          </a:xfrm>
          <a:prstGeom prst="rect">
            <a:avLst/>
          </a:prstGeom>
        </p:spPr>
      </p:pic>
      <p:sp>
        <p:nvSpPr>
          <p:cNvPr id="9" name="Freccia in giù 93">
            <a:extLst>
              <a:ext uri="{FF2B5EF4-FFF2-40B4-BE49-F238E27FC236}">
                <a16:creationId xmlns:a16="http://schemas.microsoft.com/office/drawing/2014/main" id="{93AFFB4C-2650-4A60-BE61-C50FCB411008}"/>
              </a:ext>
            </a:extLst>
          </p:cNvPr>
          <p:cNvSpPr/>
          <p:nvPr/>
        </p:nvSpPr>
        <p:spPr>
          <a:xfrm rot="5400000" flipV="1">
            <a:off x="1338978" y="2503670"/>
            <a:ext cx="337930" cy="671645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Picture 2" descr="http://www.astec.stfc.ac.uk/ASTeC/images/site-logo.jpg">
            <a:extLst>
              <a:ext uri="{FF2B5EF4-FFF2-40B4-BE49-F238E27FC236}">
                <a16:creationId xmlns:a16="http://schemas.microsoft.com/office/drawing/2014/main" id="{1F1BB421-0FC0-451F-AF19-DC2B53516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083" y="2588349"/>
            <a:ext cx="756200" cy="48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uni-siegen.de/cd/basiselemente/logo/logo_uni_siegen_rgb.jpg?lang=de">
            <a:extLst>
              <a:ext uri="{FF2B5EF4-FFF2-40B4-BE49-F238E27FC236}">
                <a16:creationId xmlns:a16="http://schemas.microsoft.com/office/drawing/2014/main" id="{21BE40F2-2362-4F0A-8BEE-26C532A7B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93232"/>
            <a:ext cx="1246257" cy="41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17">
            <a:extLst>
              <a:ext uri="{FF2B5EF4-FFF2-40B4-BE49-F238E27FC236}">
                <a16:creationId xmlns:a16="http://schemas.microsoft.com/office/drawing/2014/main" id="{BE320739-6FF9-471B-BB08-116F298F7BAF}"/>
              </a:ext>
            </a:extLst>
          </p:cNvPr>
          <p:cNvSpPr/>
          <p:nvPr/>
        </p:nvSpPr>
        <p:spPr>
          <a:xfrm>
            <a:off x="5109124" y="1895961"/>
            <a:ext cx="13336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latin typeface="Oswald" panose="02000503000000000000" pitchFamily="2" charset="0"/>
              </a:rPr>
              <a:t>Nb, </a:t>
            </a:r>
            <a:r>
              <a:rPr lang="it-IT" sz="1400" b="1" dirty="0" smtClean="0">
                <a:latin typeface="Oswald" panose="02000503000000000000" pitchFamily="2" charset="0"/>
              </a:rPr>
              <a:t>NbN</a:t>
            </a:r>
            <a:r>
              <a:rPr lang="it-IT" sz="1400" b="1" dirty="0">
                <a:latin typeface="Oswald" panose="02000503000000000000" pitchFamily="2" charset="0"/>
              </a:rPr>
              <a:t> </a:t>
            </a:r>
            <a:r>
              <a:rPr lang="it-IT" sz="1400" b="1" dirty="0" smtClean="0">
                <a:latin typeface="Oswald" panose="02000503000000000000" pitchFamily="2" charset="0"/>
              </a:rPr>
              <a:t>and</a:t>
            </a:r>
            <a:r>
              <a:rPr lang="it-IT" sz="1400" b="1" dirty="0" smtClean="0">
                <a:latin typeface="Oswald" panose="02000503000000000000" pitchFamily="2" charset="0"/>
              </a:rPr>
              <a:t> </a:t>
            </a:r>
            <a:r>
              <a:rPr lang="it-IT" sz="1400" b="1" dirty="0">
                <a:latin typeface="Oswald" panose="02000503000000000000" pitchFamily="2" charset="0"/>
              </a:rPr>
              <a:t>SIS  by HiPIMS</a:t>
            </a:r>
          </a:p>
        </p:txBody>
      </p:sp>
      <p:sp>
        <p:nvSpPr>
          <p:cNvPr id="13" name="Rettangolo 117">
            <a:extLst>
              <a:ext uri="{FF2B5EF4-FFF2-40B4-BE49-F238E27FC236}">
                <a16:creationId xmlns:a16="http://schemas.microsoft.com/office/drawing/2014/main" id="{7C1AF22E-6702-44C3-B94A-5ECC9C215AB9}"/>
              </a:ext>
            </a:extLst>
          </p:cNvPr>
          <p:cNvSpPr/>
          <p:nvPr/>
        </p:nvSpPr>
        <p:spPr>
          <a:xfrm>
            <a:off x="-36512" y="3223013"/>
            <a:ext cx="1128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b="1" dirty="0">
                <a:latin typeface="Oswald" panose="02000503000000000000" pitchFamily="2" charset="0"/>
              </a:rPr>
              <a:t>Lathe</a:t>
            </a:r>
            <a:br>
              <a:rPr lang="en-GB" sz="1400" b="1" dirty="0">
                <a:latin typeface="Oswald" panose="02000503000000000000" pitchFamily="2" charset="0"/>
              </a:rPr>
            </a:br>
            <a:r>
              <a:rPr lang="en-GB" sz="1400" b="1" dirty="0">
                <a:latin typeface="Oswald" panose="02000503000000000000" pitchFamily="2" charset="0"/>
              </a:rPr>
              <a:t>machining </a:t>
            </a:r>
            <a:endParaRPr lang="it-IT" sz="1400" b="1" dirty="0">
              <a:latin typeface="Oswald" panose="02000503000000000000" pitchFamily="2" charset="0"/>
            </a:endParaRPr>
          </a:p>
        </p:txBody>
      </p:sp>
      <p:pic>
        <p:nvPicPr>
          <p:cNvPr id="14" name="Рисунок 20">
            <a:extLst>
              <a:ext uri="{FF2B5EF4-FFF2-40B4-BE49-F238E27FC236}">
                <a16:creationId xmlns:a16="http://schemas.microsoft.com/office/drawing/2014/main" id="{046E70B6-245E-47EE-B905-E3AB095A9E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4179" y="2642388"/>
            <a:ext cx="829128" cy="414564"/>
          </a:xfrm>
          <a:prstGeom prst="rect">
            <a:avLst/>
          </a:prstGeom>
        </p:spPr>
      </p:pic>
      <p:sp>
        <p:nvSpPr>
          <p:cNvPr id="15" name="Rettangolo 117">
            <a:extLst>
              <a:ext uri="{FF2B5EF4-FFF2-40B4-BE49-F238E27FC236}">
                <a16:creationId xmlns:a16="http://schemas.microsoft.com/office/drawing/2014/main" id="{695A7DE3-E9F8-4D4D-AF2B-4D5D47BA8775}"/>
              </a:ext>
            </a:extLst>
          </p:cNvPr>
          <p:cNvSpPr/>
          <p:nvPr/>
        </p:nvSpPr>
        <p:spPr>
          <a:xfrm>
            <a:off x="1691680" y="3187144"/>
            <a:ext cx="14429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latin typeface="Oswald" panose="02000503000000000000" pitchFamily="2" charset="0"/>
              </a:rPr>
              <a:t>Chemical</a:t>
            </a:r>
          </a:p>
          <a:p>
            <a:pPr algn="ctr"/>
            <a:r>
              <a:rPr lang="en-GB" sz="1400" b="1" dirty="0">
                <a:latin typeface="Oswald" panose="02000503000000000000" pitchFamily="2" charset="0"/>
              </a:rPr>
              <a:t>or</a:t>
            </a:r>
          </a:p>
          <a:p>
            <a:pPr algn="ctr"/>
            <a:r>
              <a:rPr lang="en-GB" sz="1400" b="1" dirty="0">
                <a:latin typeface="Oswald" panose="02000503000000000000" pitchFamily="2" charset="0"/>
              </a:rPr>
              <a:t>Electrochemical</a:t>
            </a:r>
          </a:p>
          <a:p>
            <a:pPr algn="ctr"/>
            <a:r>
              <a:rPr lang="en-GB" sz="1400" b="1" dirty="0">
                <a:latin typeface="Oswald" panose="02000503000000000000" pitchFamily="2" charset="0"/>
              </a:rPr>
              <a:t>Polishing</a:t>
            </a:r>
          </a:p>
        </p:txBody>
      </p:sp>
      <p:sp>
        <p:nvSpPr>
          <p:cNvPr id="16" name="Freccia in giù 93">
            <a:extLst>
              <a:ext uri="{FF2B5EF4-FFF2-40B4-BE49-F238E27FC236}">
                <a16:creationId xmlns:a16="http://schemas.microsoft.com/office/drawing/2014/main" id="{73697ABE-4038-4399-82F3-17282FE44C9B}"/>
              </a:ext>
            </a:extLst>
          </p:cNvPr>
          <p:cNvSpPr/>
          <p:nvPr/>
        </p:nvSpPr>
        <p:spPr>
          <a:xfrm rot="3668002" flipV="1">
            <a:off x="3171004" y="2012880"/>
            <a:ext cx="337930" cy="704185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in giù 93">
            <a:extLst>
              <a:ext uri="{FF2B5EF4-FFF2-40B4-BE49-F238E27FC236}">
                <a16:creationId xmlns:a16="http://schemas.microsoft.com/office/drawing/2014/main" id="{ECB051EA-531E-488E-A82E-A3A43EDFF35D}"/>
              </a:ext>
            </a:extLst>
          </p:cNvPr>
          <p:cNvSpPr/>
          <p:nvPr/>
        </p:nvSpPr>
        <p:spPr>
          <a:xfrm rot="5400000" flipV="1">
            <a:off x="3185581" y="2530420"/>
            <a:ext cx="337930" cy="594176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Freccia in giù 93">
            <a:extLst>
              <a:ext uri="{FF2B5EF4-FFF2-40B4-BE49-F238E27FC236}">
                <a16:creationId xmlns:a16="http://schemas.microsoft.com/office/drawing/2014/main" id="{56FD8FDF-D009-4C45-90BD-DBD5F4AA6333}"/>
              </a:ext>
            </a:extLst>
          </p:cNvPr>
          <p:cNvSpPr/>
          <p:nvPr/>
        </p:nvSpPr>
        <p:spPr>
          <a:xfrm rot="5400000" flipV="1">
            <a:off x="6887127" y="2359270"/>
            <a:ext cx="337930" cy="936477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Freccia in giù 93">
            <a:extLst>
              <a:ext uri="{FF2B5EF4-FFF2-40B4-BE49-F238E27FC236}">
                <a16:creationId xmlns:a16="http://schemas.microsoft.com/office/drawing/2014/main" id="{C8F69A1A-7B95-4CA7-8FDD-3C7FB46AF78C}"/>
              </a:ext>
            </a:extLst>
          </p:cNvPr>
          <p:cNvSpPr/>
          <p:nvPr/>
        </p:nvSpPr>
        <p:spPr>
          <a:xfrm rot="4249206" flipV="1">
            <a:off x="6909798" y="2829890"/>
            <a:ext cx="337930" cy="1042120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D937B0C7-B933-4B4C-9BD7-7CBB53ADB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700" y="2400954"/>
            <a:ext cx="1526184" cy="52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ttangolo 117">
            <a:extLst>
              <a:ext uri="{FF2B5EF4-FFF2-40B4-BE49-F238E27FC236}">
                <a16:creationId xmlns:a16="http://schemas.microsoft.com/office/drawing/2014/main" id="{351C8611-DD90-49F0-96B4-BCF84A4F5778}"/>
              </a:ext>
            </a:extLst>
          </p:cNvPr>
          <p:cNvSpPr/>
          <p:nvPr/>
        </p:nvSpPr>
        <p:spPr>
          <a:xfrm>
            <a:off x="2056512" y="4293096"/>
            <a:ext cx="1211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00FF"/>
                </a:solidFill>
                <a:latin typeface="Oswald" panose="02000503000000000000" pitchFamily="2" charset="0"/>
              </a:rPr>
              <a:t>POLISHING</a:t>
            </a:r>
            <a:endParaRPr lang="it-IT" sz="1400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22" name="Rettangolo 117">
            <a:extLst>
              <a:ext uri="{FF2B5EF4-FFF2-40B4-BE49-F238E27FC236}">
                <a16:creationId xmlns:a16="http://schemas.microsoft.com/office/drawing/2014/main" id="{351C8611-DD90-49F0-96B4-BCF84A4F5778}"/>
              </a:ext>
            </a:extLst>
          </p:cNvPr>
          <p:cNvSpPr/>
          <p:nvPr/>
        </p:nvSpPr>
        <p:spPr>
          <a:xfrm>
            <a:off x="35497" y="4201924"/>
            <a:ext cx="1509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0000FF"/>
                </a:solidFill>
                <a:latin typeface="Oswald" panose="02000503000000000000" pitchFamily="2" charset="0"/>
              </a:rPr>
              <a:t>MECHANICAL</a:t>
            </a:r>
          </a:p>
          <a:p>
            <a:pPr algn="ctr"/>
            <a:r>
              <a:rPr lang="en-GB" sz="1400" b="1" dirty="0">
                <a:solidFill>
                  <a:srgbClr val="0000FF"/>
                </a:solidFill>
                <a:latin typeface="Oswald" panose="02000503000000000000" pitchFamily="2" charset="0"/>
              </a:rPr>
              <a:t>MACHINING</a:t>
            </a:r>
            <a:endParaRPr lang="it-IT" sz="1400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23" name="Rettangolo 117">
            <a:extLst>
              <a:ext uri="{FF2B5EF4-FFF2-40B4-BE49-F238E27FC236}">
                <a16:creationId xmlns:a16="http://schemas.microsoft.com/office/drawing/2014/main" id="{351C8611-DD90-49F0-96B4-BCF84A4F5778}"/>
              </a:ext>
            </a:extLst>
          </p:cNvPr>
          <p:cNvSpPr/>
          <p:nvPr/>
        </p:nvSpPr>
        <p:spPr>
          <a:xfrm>
            <a:off x="4591838" y="4273351"/>
            <a:ext cx="14444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00FF"/>
                </a:solidFill>
                <a:latin typeface="Oswald" panose="02000503000000000000" pitchFamily="2" charset="0"/>
              </a:rPr>
              <a:t>COATING</a:t>
            </a:r>
            <a:endParaRPr lang="it-IT" sz="1400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sp>
        <p:nvSpPr>
          <p:cNvPr id="24" name="Rettangolo 117">
            <a:extLst>
              <a:ext uri="{FF2B5EF4-FFF2-40B4-BE49-F238E27FC236}">
                <a16:creationId xmlns:a16="http://schemas.microsoft.com/office/drawing/2014/main" id="{351C8611-DD90-49F0-96B4-BCF84A4F5778}"/>
              </a:ext>
            </a:extLst>
          </p:cNvPr>
          <p:cNvSpPr/>
          <p:nvPr/>
        </p:nvSpPr>
        <p:spPr>
          <a:xfrm>
            <a:off x="7659416" y="4273351"/>
            <a:ext cx="10602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00FF"/>
                </a:solidFill>
                <a:latin typeface="Oswald" panose="02000503000000000000" pitchFamily="2" charset="0"/>
              </a:rPr>
              <a:t>RF TEST</a:t>
            </a:r>
            <a:endParaRPr lang="it-IT" sz="1400" dirty="0">
              <a:solidFill>
                <a:srgbClr val="0000FF"/>
              </a:solidFill>
              <a:latin typeface="Oswald" panose="02000503000000000000" pitchFamily="2" charset="0"/>
            </a:endParaRPr>
          </a:p>
        </p:txBody>
      </p:sp>
      <p:grpSp>
        <p:nvGrpSpPr>
          <p:cNvPr id="25" name="Gruppo 51"/>
          <p:cNvGrpSpPr/>
          <p:nvPr/>
        </p:nvGrpSpPr>
        <p:grpSpPr>
          <a:xfrm>
            <a:off x="35497" y="4719803"/>
            <a:ext cx="1308008" cy="1238401"/>
            <a:chOff x="1200905" y="1554357"/>
            <a:chExt cx="1493649" cy="1670449"/>
          </a:xfrm>
        </p:grpSpPr>
        <p:pic>
          <p:nvPicPr>
            <p:cNvPr id="26" name="Immagine 48"/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200905" y="1554357"/>
              <a:ext cx="1493649" cy="1670449"/>
            </a:xfrm>
            <a:prstGeom prst="rect">
              <a:avLst/>
            </a:prstGeom>
          </p:spPr>
        </p:pic>
        <p:sp>
          <p:nvSpPr>
            <p:cNvPr id="27" name="Ovale 50"/>
            <p:cNvSpPr/>
            <p:nvPr/>
          </p:nvSpPr>
          <p:spPr>
            <a:xfrm>
              <a:off x="1525829" y="1790197"/>
              <a:ext cx="821288" cy="24875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Freccia in giù 93">
            <a:extLst>
              <a:ext uri="{FF2B5EF4-FFF2-40B4-BE49-F238E27FC236}">
                <a16:creationId xmlns:a16="http://schemas.microsoft.com/office/drawing/2014/main" id="{9B330FE7-50F2-4335-8116-3F2D6642B823}"/>
              </a:ext>
            </a:extLst>
          </p:cNvPr>
          <p:cNvSpPr/>
          <p:nvPr/>
        </p:nvSpPr>
        <p:spPr>
          <a:xfrm rot="7524423" flipV="1">
            <a:off x="3189586" y="2935831"/>
            <a:ext cx="337930" cy="703239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9" name="Рисунок 20">
            <a:extLst>
              <a:ext uri="{FF2B5EF4-FFF2-40B4-BE49-F238E27FC236}">
                <a16:creationId xmlns:a16="http://schemas.microsoft.com/office/drawing/2014/main" id="{1B42F0CF-FD95-481C-84DE-A8DA9EB545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4089" y="3287450"/>
            <a:ext cx="829128" cy="414564"/>
          </a:xfrm>
          <a:prstGeom prst="rect">
            <a:avLst/>
          </a:prstGeom>
        </p:spPr>
      </p:pic>
      <p:sp>
        <p:nvSpPr>
          <p:cNvPr id="30" name="Rettangolo 117">
            <a:extLst>
              <a:ext uri="{FF2B5EF4-FFF2-40B4-BE49-F238E27FC236}">
                <a16:creationId xmlns:a16="http://schemas.microsoft.com/office/drawing/2014/main" id="{C14273B3-49F9-498D-82BD-62E052F68485}"/>
              </a:ext>
            </a:extLst>
          </p:cNvPr>
          <p:cNvSpPr/>
          <p:nvPr/>
        </p:nvSpPr>
        <p:spPr>
          <a:xfrm>
            <a:off x="4714630" y="2564383"/>
            <a:ext cx="1653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400" b="1" dirty="0" smtClean="0">
                <a:latin typeface="Oswald" panose="02000503000000000000" pitchFamily="2" charset="0"/>
              </a:rPr>
              <a:t>Nb,  Nb3SN, SIS by </a:t>
            </a:r>
            <a:r>
              <a:rPr lang="it-IT" sz="1400" b="1" dirty="0">
                <a:latin typeface="Oswald" panose="02000503000000000000" pitchFamily="2" charset="0"/>
              </a:rPr>
              <a:t>DCMS or HiPIMS</a:t>
            </a:r>
          </a:p>
        </p:txBody>
      </p:sp>
      <p:sp>
        <p:nvSpPr>
          <p:cNvPr id="31" name="Rettangolo 117">
            <a:extLst>
              <a:ext uri="{FF2B5EF4-FFF2-40B4-BE49-F238E27FC236}">
                <a16:creationId xmlns:a16="http://schemas.microsoft.com/office/drawing/2014/main" id="{C77D1209-9278-4148-8BA1-98C3676E2C45}"/>
              </a:ext>
            </a:extLst>
          </p:cNvPr>
          <p:cNvSpPr/>
          <p:nvPr/>
        </p:nvSpPr>
        <p:spPr>
          <a:xfrm>
            <a:off x="4540556" y="3391978"/>
            <a:ext cx="19817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400" b="1" dirty="0">
                <a:latin typeface="Oswald" panose="02000503000000000000" pitchFamily="2" charset="0"/>
              </a:rPr>
              <a:t>Nb </a:t>
            </a:r>
            <a:r>
              <a:rPr lang="it-IT" sz="1400" b="1" dirty="0" err="1">
                <a:latin typeface="Oswald" panose="02000503000000000000" pitchFamily="2" charset="0"/>
              </a:rPr>
              <a:t>thick</a:t>
            </a:r>
            <a:r>
              <a:rPr lang="it-IT" sz="1400" b="1" dirty="0">
                <a:latin typeface="Oswald" panose="02000503000000000000" pitchFamily="2" charset="0"/>
              </a:rPr>
              <a:t> film by DCMS</a:t>
            </a:r>
          </a:p>
        </p:txBody>
      </p:sp>
      <p:sp>
        <p:nvSpPr>
          <p:cNvPr id="32" name="Freccia in giù 93">
            <a:extLst>
              <a:ext uri="{FF2B5EF4-FFF2-40B4-BE49-F238E27FC236}">
                <a16:creationId xmlns:a16="http://schemas.microsoft.com/office/drawing/2014/main" id="{CFCD171C-D0F6-4281-9A9F-ED2A6AC74CE4}"/>
              </a:ext>
            </a:extLst>
          </p:cNvPr>
          <p:cNvSpPr/>
          <p:nvPr/>
        </p:nvSpPr>
        <p:spPr>
          <a:xfrm rot="6820883" flipV="1">
            <a:off x="6873145" y="1704945"/>
            <a:ext cx="337930" cy="1039468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4" name="Immagine 61">
            <a:extLst>
              <a:ext uri="{FF2B5EF4-FFF2-40B4-BE49-F238E27FC236}">
                <a16:creationId xmlns:a16="http://schemas.microsoft.com/office/drawing/2014/main" id="{E7E8B78D-D2C3-45EA-ADB1-619321212B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55387" y="2997817"/>
            <a:ext cx="649061" cy="647207"/>
          </a:xfrm>
          <a:prstGeom prst="rect">
            <a:avLst/>
          </a:prstGeom>
        </p:spPr>
      </p:pic>
      <p:grpSp>
        <p:nvGrpSpPr>
          <p:cNvPr id="35" name="Gruppo 76">
            <a:extLst>
              <a:ext uri="{FF2B5EF4-FFF2-40B4-BE49-F238E27FC236}">
                <a16:creationId xmlns:a16="http://schemas.microsoft.com/office/drawing/2014/main" id="{1B10EAFF-FAF6-4B20-A179-CFC4294E7662}"/>
              </a:ext>
            </a:extLst>
          </p:cNvPr>
          <p:cNvGrpSpPr/>
          <p:nvPr/>
        </p:nvGrpSpPr>
        <p:grpSpPr>
          <a:xfrm>
            <a:off x="2130078" y="4647609"/>
            <a:ext cx="1258924" cy="1310595"/>
            <a:chOff x="1200905" y="1554357"/>
            <a:chExt cx="1493649" cy="1670449"/>
          </a:xfrm>
        </p:grpSpPr>
        <p:pic>
          <p:nvPicPr>
            <p:cNvPr id="36" name="Immagine 77">
              <a:extLst>
                <a:ext uri="{FF2B5EF4-FFF2-40B4-BE49-F238E27FC236}">
                  <a16:creationId xmlns:a16="http://schemas.microsoft.com/office/drawing/2014/main" id="{BEE47EEF-CE9E-4F3A-AF02-0AD9C2756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200905" y="1554357"/>
              <a:ext cx="1493649" cy="1670449"/>
            </a:xfrm>
            <a:prstGeom prst="rect">
              <a:avLst/>
            </a:prstGeom>
          </p:spPr>
        </p:pic>
        <p:sp>
          <p:nvSpPr>
            <p:cNvPr id="37" name="Ovale 78">
              <a:extLst>
                <a:ext uri="{FF2B5EF4-FFF2-40B4-BE49-F238E27FC236}">
                  <a16:creationId xmlns:a16="http://schemas.microsoft.com/office/drawing/2014/main" id="{372E3449-2A9A-4BBD-9E60-E30CC9DE0F8D}"/>
                </a:ext>
              </a:extLst>
            </p:cNvPr>
            <p:cNvSpPr/>
            <p:nvPr/>
          </p:nvSpPr>
          <p:spPr>
            <a:xfrm>
              <a:off x="1525829" y="1790197"/>
              <a:ext cx="821288" cy="248756"/>
            </a:xfrm>
            <a:prstGeom prst="ellipse">
              <a:avLst/>
            </a:prstGeom>
            <a:solidFill>
              <a:srgbClr val="EC77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uppo 79">
            <a:extLst>
              <a:ext uri="{FF2B5EF4-FFF2-40B4-BE49-F238E27FC236}">
                <a16:creationId xmlns:a16="http://schemas.microsoft.com/office/drawing/2014/main" id="{72F8838B-20A4-442C-AD0F-1A5E9A630E62}"/>
              </a:ext>
            </a:extLst>
          </p:cNvPr>
          <p:cNvGrpSpPr/>
          <p:nvPr/>
        </p:nvGrpSpPr>
        <p:grpSpPr>
          <a:xfrm>
            <a:off x="4398919" y="4568990"/>
            <a:ext cx="1328313" cy="1391341"/>
            <a:chOff x="1200905" y="1554357"/>
            <a:chExt cx="1493649" cy="1670449"/>
          </a:xfrm>
        </p:grpSpPr>
        <p:pic>
          <p:nvPicPr>
            <p:cNvPr id="39" name="Immagine 80">
              <a:extLst>
                <a:ext uri="{FF2B5EF4-FFF2-40B4-BE49-F238E27FC236}">
                  <a16:creationId xmlns:a16="http://schemas.microsoft.com/office/drawing/2014/main" id="{2DE0477A-2A2C-4509-9E53-3C76A98A7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200905" y="1554357"/>
              <a:ext cx="1493649" cy="1670449"/>
            </a:xfrm>
            <a:prstGeom prst="rect">
              <a:avLst/>
            </a:prstGeom>
          </p:spPr>
        </p:pic>
        <p:sp>
          <p:nvSpPr>
            <p:cNvPr id="40" name="Ovale 81">
              <a:extLst>
                <a:ext uri="{FF2B5EF4-FFF2-40B4-BE49-F238E27FC236}">
                  <a16:creationId xmlns:a16="http://schemas.microsoft.com/office/drawing/2014/main" id="{7AB0D0A5-1D31-432A-871E-4D15ADE44A10}"/>
                </a:ext>
              </a:extLst>
            </p:cNvPr>
            <p:cNvSpPr/>
            <p:nvPr/>
          </p:nvSpPr>
          <p:spPr>
            <a:xfrm>
              <a:off x="1525829" y="1790197"/>
              <a:ext cx="821288" cy="24875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Freccia in giù 93">
            <a:extLst>
              <a:ext uri="{FF2B5EF4-FFF2-40B4-BE49-F238E27FC236}">
                <a16:creationId xmlns:a16="http://schemas.microsoft.com/office/drawing/2014/main" id="{8E33FD01-7B42-401E-A185-8B439B8BD40C}"/>
              </a:ext>
            </a:extLst>
          </p:cNvPr>
          <p:cNvSpPr/>
          <p:nvPr/>
        </p:nvSpPr>
        <p:spPr>
          <a:xfrm rot="5400000" flipV="1">
            <a:off x="1642514" y="5009361"/>
            <a:ext cx="337930" cy="671645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reccia in giù 93">
            <a:extLst>
              <a:ext uri="{FF2B5EF4-FFF2-40B4-BE49-F238E27FC236}">
                <a16:creationId xmlns:a16="http://schemas.microsoft.com/office/drawing/2014/main" id="{02D11F0A-DD0A-4226-A494-C25D390AF4D4}"/>
              </a:ext>
            </a:extLst>
          </p:cNvPr>
          <p:cNvSpPr/>
          <p:nvPr/>
        </p:nvSpPr>
        <p:spPr>
          <a:xfrm rot="5400000" flipV="1">
            <a:off x="3711353" y="4820121"/>
            <a:ext cx="337930" cy="1095337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reccia in giù 93">
            <a:extLst>
              <a:ext uri="{FF2B5EF4-FFF2-40B4-BE49-F238E27FC236}">
                <a16:creationId xmlns:a16="http://schemas.microsoft.com/office/drawing/2014/main" id="{63778098-6270-4F1C-BAFD-63DAA3195589}"/>
              </a:ext>
            </a:extLst>
          </p:cNvPr>
          <p:cNvSpPr/>
          <p:nvPr/>
        </p:nvSpPr>
        <p:spPr>
          <a:xfrm rot="5400000" flipV="1">
            <a:off x="6030177" y="4896111"/>
            <a:ext cx="337930" cy="922181"/>
          </a:xfrm>
          <a:prstGeom prst="downArrow">
            <a:avLst>
              <a:gd name="adj1" fmla="val 23692"/>
              <a:gd name="adj2" fmla="val 45551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4" name="Picture 1">
            <a:extLst>
              <a:ext uri="{FF2B5EF4-FFF2-40B4-BE49-F238E27FC236}">
                <a16:creationId xmlns:a16="http://schemas.microsoft.com/office/drawing/2014/main" id="{2739C3D9-4DD7-413C-97F9-5EB45556055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9" t="4720" r="7821"/>
          <a:stretch/>
        </p:blipFill>
        <p:spPr>
          <a:xfrm>
            <a:off x="6969321" y="4598003"/>
            <a:ext cx="2049145" cy="1474641"/>
          </a:xfrm>
          <a:prstGeom prst="rect">
            <a:avLst/>
          </a:prstGeom>
        </p:spPr>
      </p:pic>
      <p:sp>
        <p:nvSpPr>
          <p:cNvPr id="45" name="Freccia a inversione 1">
            <a:extLst>
              <a:ext uri="{FF2B5EF4-FFF2-40B4-BE49-F238E27FC236}">
                <a16:creationId xmlns:a16="http://schemas.microsoft.com/office/drawing/2014/main" id="{FA9029ED-0EE3-46A2-8F2A-02674B7B163C}"/>
              </a:ext>
            </a:extLst>
          </p:cNvPr>
          <p:cNvSpPr/>
          <p:nvPr/>
        </p:nvSpPr>
        <p:spPr>
          <a:xfrm flipH="1">
            <a:off x="2216556" y="1340768"/>
            <a:ext cx="6317844" cy="906115"/>
          </a:xfrm>
          <a:prstGeom prst="uturnArrow">
            <a:avLst>
              <a:gd name="adj1" fmla="val 13181"/>
              <a:gd name="adj2" fmla="val 25000"/>
              <a:gd name="adj3" fmla="val 23182"/>
              <a:gd name="adj4" fmla="val 46477"/>
              <a:gd name="adj5" fmla="val 10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77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15"/>
    </mc:Choice>
    <mc:Fallback>
      <p:transition spd="slow" advTm="41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ARIES project?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33708"/>
            <a:ext cx="8435280" cy="5559723"/>
          </a:xfrm>
        </p:spPr>
        <p:txBody>
          <a:bodyPr>
            <a:normAutofit/>
          </a:bodyPr>
          <a:lstStyle/>
          <a:p>
            <a:r>
              <a:rPr lang="en-GB" dirty="0" smtClean="0"/>
              <a:t>ARIES </a:t>
            </a:r>
            <a:r>
              <a:rPr lang="en-GB" dirty="0"/>
              <a:t>is a Horizon 2020 Integrating Activity, co-funded by the European Commission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A</a:t>
            </a:r>
            <a:r>
              <a:rPr lang="en-GB" dirty="0" smtClean="0"/>
              <a:t>ccelerator 						</a:t>
            </a:r>
            <a:r>
              <a:rPr lang="en-GB" i="1" dirty="0" smtClean="0">
                <a:solidFill>
                  <a:srgbClr val="C00000"/>
                </a:solidFill>
              </a:rPr>
              <a:t>started    01/05/2017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R</a:t>
            </a:r>
            <a:r>
              <a:rPr lang="en-GB" dirty="0" smtClean="0"/>
              <a:t>esearch and						</a:t>
            </a:r>
            <a:r>
              <a:rPr lang="en-GB" i="1" dirty="0" smtClean="0">
                <a:solidFill>
                  <a:srgbClr val="C00000"/>
                </a:solidFill>
              </a:rPr>
              <a:t>end date 31/04/2021 </a:t>
            </a:r>
            <a:r>
              <a:rPr lang="en-GB" dirty="0" smtClean="0"/>
              <a:t>	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I</a:t>
            </a:r>
            <a:r>
              <a:rPr lang="en-GB" dirty="0" smtClean="0"/>
              <a:t>nnovation for 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E</a:t>
            </a:r>
            <a:r>
              <a:rPr lang="en-GB" dirty="0" smtClean="0"/>
              <a:t>uropean 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S</a:t>
            </a:r>
            <a:r>
              <a:rPr lang="en-GB" dirty="0" smtClean="0"/>
              <a:t>cience </a:t>
            </a:r>
            <a:r>
              <a:rPr lang="en-GB" dirty="0"/>
              <a:t>and </a:t>
            </a:r>
            <a:r>
              <a:rPr lang="en-GB" dirty="0" smtClean="0"/>
              <a:t>Society </a:t>
            </a:r>
          </a:p>
          <a:p>
            <a:r>
              <a:rPr lang="en-GB" dirty="0" smtClean="0"/>
              <a:t>Three components </a:t>
            </a:r>
            <a:r>
              <a:rPr lang="en-GB" dirty="0" smtClean="0"/>
              <a:t>of ARIES:</a:t>
            </a:r>
          </a:p>
          <a:p>
            <a:pPr lvl="1"/>
            <a:r>
              <a:rPr lang="en-GB" dirty="0"/>
              <a:t>Network (NA), Transnational Access (TNA), </a:t>
            </a:r>
            <a:r>
              <a:rPr lang="en-GB" dirty="0">
                <a:solidFill>
                  <a:srgbClr val="0070C0"/>
                </a:solidFill>
              </a:rPr>
              <a:t>Joint research activities (JRA</a:t>
            </a:r>
            <a:r>
              <a:rPr lang="en-GB" dirty="0" smtClean="0">
                <a:solidFill>
                  <a:srgbClr val="0070C0"/>
                </a:solidFill>
              </a:rPr>
              <a:t>)</a:t>
            </a:r>
            <a:r>
              <a:rPr lang="en-GB" dirty="0" smtClean="0"/>
              <a:t> in 18 WPs</a:t>
            </a:r>
            <a:endParaRPr lang="en-GB" dirty="0"/>
          </a:p>
          <a:p>
            <a:pPr lvl="2"/>
            <a:r>
              <a:rPr lang="en-GB" dirty="0" smtClean="0"/>
              <a:t>JRA – </a:t>
            </a:r>
            <a:r>
              <a:rPr lang="en-GB" dirty="0" smtClean="0"/>
              <a:t>only four WPs, where</a:t>
            </a:r>
            <a:endParaRPr lang="en-GB" dirty="0" smtClean="0"/>
          </a:p>
          <a:p>
            <a:pPr lvl="3"/>
            <a:r>
              <a:rPr lang="en-GB" b="1" dirty="0" smtClean="0">
                <a:solidFill>
                  <a:srgbClr val="00B050"/>
                </a:solidFill>
              </a:rPr>
              <a:t>WP15: Thin </a:t>
            </a:r>
            <a:r>
              <a:rPr lang="en-GB" b="1" dirty="0">
                <a:solidFill>
                  <a:srgbClr val="00B050"/>
                </a:solidFill>
              </a:rPr>
              <a:t>films for superconducting cavities </a:t>
            </a:r>
            <a:r>
              <a:rPr lang="en-GB" dirty="0"/>
              <a:t>	</a:t>
            </a:r>
          </a:p>
          <a:p>
            <a:pPr lvl="3"/>
            <a:endParaRPr lang="en-GB" dirty="0"/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9th International Workshop on Thin Film and New Ideas..., 15-18 March 2021 </a:t>
            </a:r>
            <a:endParaRPr lang="en-GB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65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24"/>
    </mc:Choice>
    <mc:Fallback>
      <p:transition spd="slow" advTm="31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QPR substrate polishing at INFN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061" y="973669"/>
            <a:ext cx="4375931" cy="2095291"/>
          </a:xfrm>
        </p:spPr>
        <p:txBody>
          <a:bodyPr>
            <a:normAutofit/>
          </a:bodyPr>
          <a:lstStyle/>
          <a:p>
            <a:r>
              <a:rPr lang="en-GB" sz="1600" dirty="0"/>
              <a:t>SUBU5 (Chemical Polishing) </a:t>
            </a:r>
            <a:r>
              <a:rPr lang="en-GB" sz="1600" dirty="0" smtClean="0"/>
              <a:t>-&gt; </a:t>
            </a:r>
            <a:r>
              <a:rPr lang="en-GB" sz="1600" dirty="0"/>
              <a:t>3 samples:</a:t>
            </a:r>
          </a:p>
          <a:p>
            <a:pPr lvl="1"/>
            <a:r>
              <a:rPr lang="en-GB" sz="1600" dirty="0" err="1"/>
              <a:t>Sulfamic</a:t>
            </a:r>
            <a:r>
              <a:rPr lang="en-GB" sz="1600" dirty="0"/>
              <a:t> acid – 5 </a:t>
            </a:r>
            <a:r>
              <a:rPr lang="en-GB" sz="1600" dirty="0" smtClean="0"/>
              <a:t>g/l, (</a:t>
            </a:r>
            <a:r>
              <a:rPr lang="en-GB" sz="1600" dirty="0"/>
              <a:t>NH</a:t>
            </a:r>
            <a:r>
              <a:rPr lang="en-GB" sz="1600" baseline="-25000" dirty="0"/>
              <a:t>4</a:t>
            </a:r>
            <a:r>
              <a:rPr lang="en-GB" sz="1600" dirty="0"/>
              <a:t>)</a:t>
            </a:r>
            <a:r>
              <a:rPr lang="en-GB" sz="1600" baseline="-25000" dirty="0"/>
              <a:t>3</a:t>
            </a:r>
            <a:r>
              <a:rPr lang="en-GB" sz="1600" dirty="0"/>
              <a:t>Cit – 1 </a:t>
            </a:r>
            <a:r>
              <a:rPr lang="en-GB" sz="1600" dirty="0" smtClean="0"/>
              <a:t>g/l, H</a:t>
            </a:r>
            <a:r>
              <a:rPr lang="en-GB" sz="1600" baseline="-25000" dirty="0" smtClean="0"/>
              <a:t>2</a:t>
            </a:r>
            <a:r>
              <a:rPr lang="en-GB" sz="1600" dirty="0" smtClean="0"/>
              <a:t>O</a:t>
            </a:r>
            <a:r>
              <a:rPr lang="en-GB" sz="1600" baseline="-25000" dirty="0" smtClean="0"/>
              <a:t>2</a:t>
            </a:r>
            <a:r>
              <a:rPr lang="en-GB" sz="1600" dirty="0" smtClean="0"/>
              <a:t> </a:t>
            </a:r>
            <a:r>
              <a:rPr lang="en-GB" sz="1600" dirty="0"/>
              <a:t>– 50 </a:t>
            </a:r>
            <a:r>
              <a:rPr lang="en-GB" sz="1600" dirty="0" smtClean="0"/>
              <a:t>ml/l, Butanol </a:t>
            </a:r>
            <a:r>
              <a:rPr lang="en-GB" sz="1600" dirty="0"/>
              <a:t>– 50 </a:t>
            </a:r>
            <a:r>
              <a:rPr lang="en-GB" sz="1600" dirty="0" smtClean="0"/>
              <a:t>ml/l, </a:t>
            </a:r>
          </a:p>
          <a:p>
            <a:pPr lvl="1"/>
            <a:r>
              <a:rPr lang="en-GB" sz="1600" dirty="0" smtClean="0"/>
              <a:t>T = 73 </a:t>
            </a:r>
            <a:r>
              <a:rPr lang="en-GB" sz="1600" dirty="0"/>
              <a:t>°</a:t>
            </a:r>
            <a:r>
              <a:rPr lang="en-GB" sz="1600" dirty="0" smtClean="0"/>
              <a:t>C</a:t>
            </a:r>
          </a:p>
          <a:p>
            <a:pPr lvl="1"/>
            <a:r>
              <a:rPr lang="en-GB" sz="1600" dirty="0"/>
              <a:t>Average removal </a:t>
            </a:r>
            <a:r>
              <a:rPr lang="en-GB" sz="1600" dirty="0" smtClean="0"/>
              <a:t>thickens: </a:t>
            </a:r>
            <a:r>
              <a:rPr lang="el-GR" sz="1600" dirty="0"/>
              <a:t>δ = </a:t>
            </a:r>
            <a:r>
              <a:rPr lang="el-GR" sz="1600" dirty="0" smtClean="0"/>
              <a:t>~</a:t>
            </a:r>
            <a:r>
              <a:rPr lang="en-GB" sz="1600" dirty="0" smtClean="0"/>
              <a:t>6</a:t>
            </a:r>
            <a:r>
              <a:rPr lang="el-GR" sz="1600" dirty="0" smtClean="0"/>
              <a:t> </a:t>
            </a:r>
            <a:r>
              <a:rPr lang="el-GR" sz="1600" dirty="0"/>
              <a:t>μ</a:t>
            </a:r>
            <a:r>
              <a:rPr lang="en-GB" sz="1600" dirty="0"/>
              <a:t>m </a:t>
            </a:r>
            <a:endParaRPr lang="en-GB" sz="1600" dirty="0" smtClean="0"/>
          </a:p>
          <a:p>
            <a:r>
              <a:rPr lang="en-GB" sz="1600" dirty="0" smtClean="0"/>
              <a:t>Passivation (5 min):</a:t>
            </a:r>
          </a:p>
          <a:p>
            <a:pPr lvl="1"/>
            <a:r>
              <a:rPr lang="en-GB" sz="1600" dirty="0" err="1" smtClean="0"/>
              <a:t>Sulfamic</a:t>
            </a:r>
            <a:r>
              <a:rPr lang="en-GB" sz="1600" dirty="0" smtClean="0"/>
              <a:t> </a:t>
            </a:r>
            <a:r>
              <a:rPr lang="en-GB" sz="1600" dirty="0"/>
              <a:t>acid – 20 </a:t>
            </a:r>
            <a:r>
              <a:rPr lang="en-GB" sz="1600" dirty="0" smtClean="0"/>
              <a:t>g/l,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8" t="13836" r="30660" b="31195"/>
          <a:stretch/>
        </p:blipFill>
        <p:spPr>
          <a:xfrm>
            <a:off x="3894375" y="3309787"/>
            <a:ext cx="3260572" cy="29138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6" t="34088" r="56698" b="12452"/>
          <a:stretch/>
        </p:blipFill>
        <p:spPr>
          <a:xfrm>
            <a:off x="1577601" y="3322040"/>
            <a:ext cx="2212036" cy="29015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64423" y="3933056"/>
            <a:ext cx="17795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Courtesy of </a:t>
            </a:r>
            <a:endParaRPr lang="en-GB" sz="1400" i="1" dirty="0" smtClean="0"/>
          </a:p>
          <a:p>
            <a:r>
              <a:rPr lang="en-GB" sz="1400" i="1" dirty="0" smtClean="0"/>
              <a:t>Eduard </a:t>
            </a:r>
            <a:r>
              <a:rPr lang="en-GB" sz="1400" i="1" dirty="0" err="1" smtClean="0"/>
              <a:t>Chyhyrynets</a:t>
            </a:r>
            <a:r>
              <a:rPr lang="en-GB" sz="1400" i="1" dirty="0" smtClean="0"/>
              <a:t> (INFN)</a:t>
            </a:r>
            <a:endParaRPr lang="en-GB" sz="1400" i="1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09072" y="973669"/>
            <a:ext cx="4434928" cy="20952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EP (</a:t>
            </a:r>
            <a:r>
              <a:rPr lang="en-GB" sz="1600" dirty="0" err="1"/>
              <a:t>ElectroPolishing</a:t>
            </a:r>
            <a:r>
              <a:rPr lang="en-GB" sz="1600" dirty="0" smtClean="0"/>
              <a:t>):</a:t>
            </a:r>
          </a:p>
          <a:p>
            <a:pPr lvl="1"/>
            <a:r>
              <a:rPr lang="en-GB" sz="1600" i="1" dirty="0">
                <a:solidFill>
                  <a:prstClr val="black"/>
                </a:solidFill>
              </a:rPr>
              <a:t>Phosphoric acid 85% - 3 </a:t>
            </a:r>
            <a:r>
              <a:rPr lang="en-GB" sz="1600" i="1" dirty="0" err="1">
                <a:solidFill>
                  <a:prstClr val="black"/>
                </a:solidFill>
              </a:rPr>
              <a:t>v.r</a:t>
            </a:r>
            <a:r>
              <a:rPr lang="en-GB" sz="1600" i="1" dirty="0" smtClean="0">
                <a:solidFill>
                  <a:prstClr val="black"/>
                </a:solidFill>
              </a:rPr>
              <a:t>., N-Butanol </a:t>
            </a:r>
            <a:r>
              <a:rPr lang="en-GB" sz="1600" i="1" dirty="0">
                <a:solidFill>
                  <a:prstClr val="black"/>
                </a:solidFill>
              </a:rPr>
              <a:t>98% - 2 </a:t>
            </a:r>
            <a:r>
              <a:rPr lang="en-GB" sz="1600" i="1" dirty="0" err="1">
                <a:solidFill>
                  <a:prstClr val="black"/>
                </a:solidFill>
              </a:rPr>
              <a:t>v.r</a:t>
            </a:r>
            <a:r>
              <a:rPr lang="en-GB" sz="1600" i="1" dirty="0" smtClean="0">
                <a:solidFill>
                  <a:prstClr val="black"/>
                </a:solidFill>
              </a:rPr>
              <a:t>., </a:t>
            </a:r>
          </a:p>
          <a:p>
            <a:pPr lvl="1"/>
            <a:r>
              <a:rPr lang="en-GB" sz="1600" dirty="0" smtClean="0">
                <a:solidFill>
                  <a:prstClr val="black"/>
                </a:solidFill>
              </a:rPr>
              <a:t>Temperature 40 °C</a:t>
            </a:r>
          </a:p>
          <a:p>
            <a:pPr lvl="1"/>
            <a:r>
              <a:rPr lang="en-GB" sz="1600" dirty="0"/>
              <a:t>Average removal thickens</a:t>
            </a:r>
            <a:r>
              <a:rPr lang="en-GB" sz="1600" dirty="0" smtClean="0"/>
              <a:t>: </a:t>
            </a:r>
            <a:r>
              <a:rPr lang="el-GR" sz="1600" dirty="0" smtClean="0"/>
              <a:t>δ = ~</a:t>
            </a:r>
            <a:r>
              <a:rPr lang="en-GB" sz="1600" dirty="0" smtClean="0"/>
              <a:t>1</a:t>
            </a:r>
            <a:r>
              <a:rPr lang="el-GR" sz="1600" dirty="0" smtClean="0"/>
              <a:t>5 μ</a:t>
            </a:r>
            <a:r>
              <a:rPr lang="en-GB" sz="1600" dirty="0" smtClean="0"/>
              <a:t>m </a:t>
            </a:r>
          </a:p>
          <a:p>
            <a:r>
              <a:rPr lang="en-GB" sz="1600" dirty="0" smtClean="0"/>
              <a:t>Passivation:</a:t>
            </a:r>
          </a:p>
          <a:p>
            <a:pPr lvl="1"/>
            <a:r>
              <a:rPr lang="en-GB" sz="1600" dirty="0" err="1" smtClean="0"/>
              <a:t>Sulfamic</a:t>
            </a:r>
            <a:r>
              <a:rPr lang="en-GB" sz="1600" dirty="0" smtClean="0"/>
              <a:t> acid – 20 g/l,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9th International Workshop on Thin Film and New Ideas..., 15-18 March 2021 </a:t>
            </a:r>
            <a:endParaRPr lang="en-GB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72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20"/>
    </mc:Choice>
    <mc:Fallback>
      <p:transition spd="slow" advTm="11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QPR </a:t>
            </a:r>
            <a:r>
              <a:rPr lang="en-GB" dirty="0" smtClean="0"/>
              <a:t>deposition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550107" y="2198025"/>
            <a:ext cx="2668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 smtClean="0"/>
              <a:t>A QPR sample (a) inside the deposition chamber </a:t>
            </a:r>
            <a:r>
              <a:rPr lang="en-GB" sz="1400" i="1" dirty="0" smtClean="0"/>
              <a:t>and </a:t>
            </a:r>
            <a:r>
              <a:rPr lang="en-GB" sz="1400" i="1" dirty="0" smtClean="0"/>
              <a:t>(b) after </a:t>
            </a:r>
            <a:r>
              <a:rPr lang="en-GB" sz="1400" i="1" dirty="0" err="1" smtClean="0"/>
              <a:t>Nb</a:t>
            </a:r>
            <a:r>
              <a:rPr lang="en-GB" sz="1400" i="1" dirty="0" smtClean="0"/>
              <a:t> film deposition at </a:t>
            </a:r>
            <a:r>
              <a:rPr lang="en-GB" sz="1400" i="1" dirty="0" smtClean="0"/>
              <a:t>STFC/ASTeC.</a:t>
            </a:r>
            <a:endParaRPr lang="en-GB" sz="1400" i="1" dirty="0" smtClean="0"/>
          </a:p>
          <a:p>
            <a:pPr algn="r"/>
            <a:r>
              <a:rPr lang="en-GB" sz="1400" i="1" dirty="0" smtClean="0"/>
              <a:t>Courtesy of R. Valizadeh (STFC) </a:t>
            </a:r>
            <a:endParaRPr lang="en-GB" sz="1400" i="1" dirty="0"/>
          </a:p>
        </p:txBody>
      </p:sp>
      <p:pic>
        <p:nvPicPr>
          <p:cNvPr id="10" name="Picture 9" descr="Image 3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2253" y="1268510"/>
            <a:ext cx="2496277" cy="18722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40152" y="4098683"/>
            <a:ext cx="30514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600" b="1" dirty="0" smtClean="0">
                <a:solidFill>
                  <a:srgbClr val="00B050"/>
                </a:solidFill>
              </a:rPr>
              <a:t>Seven </a:t>
            </a:r>
            <a:r>
              <a:rPr lang="en-GB" sz="1600" b="1" dirty="0" smtClean="0">
                <a:solidFill>
                  <a:srgbClr val="00B050"/>
                </a:solidFill>
              </a:rPr>
              <a:t>QPR samples </a:t>
            </a:r>
            <a:r>
              <a:rPr lang="en-GB" sz="1600" b="1" dirty="0" smtClean="0">
                <a:solidFill>
                  <a:srgbClr val="00B050"/>
                </a:solidFill>
              </a:rPr>
              <a:t>deposited </a:t>
            </a:r>
            <a:r>
              <a:rPr lang="en-GB" sz="1600" b="1" dirty="0" smtClean="0">
                <a:solidFill>
                  <a:srgbClr val="00B050"/>
                </a:solidFill>
              </a:rPr>
              <a:t>with </a:t>
            </a:r>
            <a:r>
              <a:rPr lang="en-GB" sz="1600" b="1" dirty="0" err="1" smtClean="0">
                <a:solidFill>
                  <a:srgbClr val="00B050"/>
                </a:solidFill>
              </a:rPr>
              <a:t>Nb</a:t>
            </a:r>
            <a:r>
              <a:rPr lang="en-GB" sz="1600" b="1" dirty="0" smtClean="0">
                <a:solidFill>
                  <a:srgbClr val="00B050"/>
                </a:solidFill>
              </a:rPr>
              <a:t> </a:t>
            </a:r>
            <a:r>
              <a:rPr lang="en-GB" sz="1600" b="1" dirty="0" smtClean="0">
                <a:solidFill>
                  <a:srgbClr val="00B050"/>
                </a:solidFill>
              </a:rPr>
              <a:t>at CERN</a:t>
            </a:r>
            <a:r>
              <a:rPr lang="en-GB" sz="1600" b="1" dirty="0">
                <a:solidFill>
                  <a:srgbClr val="00B050"/>
                </a:solidFill>
              </a:rPr>
              <a:t>, </a:t>
            </a:r>
            <a:r>
              <a:rPr lang="en-GB" sz="1600" b="1" dirty="0" smtClean="0">
                <a:solidFill>
                  <a:srgbClr val="00B050"/>
                </a:solidFill>
              </a:rPr>
              <a:t>INFN, Siegen</a:t>
            </a:r>
            <a:r>
              <a:rPr lang="en-GB" sz="1600" b="1" dirty="0" smtClean="0">
                <a:solidFill>
                  <a:srgbClr val="00B050"/>
                </a:solidFill>
              </a:rPr>
              <a:t> and STFC</a:t>
            </a:r>
          </a:p>
          <a:p>
            <a:pPr marL="742950" lvl="1" indent="-285750">
              <a:buFontTx/>
              <a:buChar char="-"/>
            </a:pPr>
            <a:r>
              <a:rPr lang="en-GB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One QPR-  laser treated</a:t>
            </a:r>
            <a:endParaRPr lang="en-GB" sz="16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GB" sz="1600" b="1" dirty="0" smtClean="0">
                <a:solidFill>
                  <a:srgbClr val="00B0F0"/>
                </a:solidFill>
              </a:rPr>
              <a:t>Three </a:t>
            </a:r>
            <a:r>
              <a:rPr lang="en-GB" sz="1600" b="1" dirty="0">
                <a:solidFill>
                  <a:srgbClr val="00B0F0"/>
                </a:solidFill>
              </a:rPr>
              <a:t>QPR samples </a:t>
            </a:r>
            <a:r>
              <a:rPr lang="en-GB" sz="1600" b="1" dirty="0" smtClean="0">
                <a:solidFill>
                  <a:srgbClr val="00B0F0"/>
                </a:solidFill>
              </a:rPr>
              <a:t>with SIS at Siegen and STFC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96860" y="975184"/>
            <a:ext cx="27199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/>
              <a:t>A QPR sample inside the deposition chamber </a:t>
            </a:r>
            <a:r>
              <a:rPr lang="en-GB" sz="1400" i="1" dirty="0"/>
              <a:t>at Siegen </a:t>
            </a:r>
            <a:r>
              <a:rPr lang="en-GB" sz="1400" i="1" dirty="0" smtClean="0"/>
              <a:t>Uni. </a:t>
            </a:r>
            <a:endParaRPr lang="en-GB" sz="1400" i="1" dirty="0" smtClean="0"/>
          </a:p>
          <a:p>
            <a:r>
              <a:rPr lang="en-GB" sz="1400" i="1" dirty="0" smtClean="0"/>
              <a:t>Courtesy </a:t>
            </a:r>
            <a:r>
              <a:rPr lang="en-GB" sz="1400" i="1" dirty="0" smtClean="0"/>
              <a:t>of M. </a:t>
            </a:r>
            <a:r>
              <a:rPr lang="en-GB" sz="1400" i="1" dirty="0"/>
              <a:t>Vogel </a:t>
            </a:r>
            <a:r>
              <a:rPr lang="en-GB" sz="1400" i="1" dirty="0" smtClean="0"/>
              <a:t> </a:t>
            </a:r>
            <a:endParaRPr lang="en-GB" sz="1400" i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69" y="865966"/>
            <a:ext cx="2203304" cy="292307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95536" y="4917885"/>
            <a:ext cx="2040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 smtClean="0"/>
              <a:t>A QPR </a:t>
            </a:r>
            <a:r>
              <a:rPr lang="en-GB" sz="1400" i="1" dirty="0"/>
              <a:t>sample </a:t>
            </a:r>
            <a:r>
              <a:rPr lang="en-GB" sz="1400" i="1" dirty="0" smtClean="0"/>
              <a:t>deposition facility </a:t>
            </a:r>
            <a:r>
              <a:rPr lang="en-GB" sz="1400" i="1" dirty="0"/>
              <a:t>at </a:t>
            </a:r>
            <a:r>
              <a:rPr lang="en-GB" sz="1400" i="1" dirty="0" smtClean="0"/>
              <a:t>INFN/LNL. </a:t>
            </a:r>
          </a:p>
          <a:p>
            <a:pPr algn="r"/>
            <a:r>
              <a:rPr lang="en-GB" sz="1400" i="1" dirty="0" smtClean="0"/>
              <a:t>Courtesy </a:t>
            </a:r>
            <a:r>
              <a:rPr lang="en-GB" sz="1400" i="1" dirty="0" smtClean="0"/>
              <a:t>of C. </a:t>
            </a:r>
            <a:r>
              <a:rPr lang="en-GB" sz="1400" i="1" dirty="0" err="1" smtClean="0"/>
              <a:t>Pira</a:t>
            </a:r>
            <a:endParaRPr lang="en-GB" sz="1400" i="1" dirty="0"/>
          </a:p>
        </p:txBody>
      </p:sp>
      <p:pic>
        <p:nvPicPr>
          <p:cNvPr id="20" name="Picture 19" descr="Image 4"/>
          <p:cNvPicPr>
            <a:picLocks noGrp="1" noChangeAspect="1"/>
          </p:cNvPicPr>
          <p:nvPr isPhoto="1"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43447" y="1281795"/>
            <a:ext cx="2452897" cy="18396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9th International Workshop on Thin Film and New Ideas..., 15-18 March 2021 </a:t>
            </a:r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1269" y="3605774"/>
            <a:ext cx="3285638" cy="2889497"/>
          </a:xfrm>
          <a:prstGeom prst="rect">
            <a:avLst/>
          </a:prstGeom>
        </p:spPr>
      </p:pic>
      <p:sp>
        <p:nvSpPr>
          <p:cNvPr id="28" name="Right Arrow 27"/>
          <p:cNvSpPr/>
          <p:nvPr/>
        </p:nvSpPr>
        <p:spPr>
          <a:xfrm rot="10800000">
            <a:off x="2440901" y="1704688"/>
            <a:ext cx="798013" cy="22406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ight Arrow 28"/>
          <p:cNvSpPr/>
          <p:nvPr/>
        </p:nvSpPr>
        <p:spPr>
          <a:xfrm>
            <a:off x="4332176" y="3166809"/>
            <a:ext cx="798013" cy="22406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ight Arrow 29"/>
          <p:cNvSpPr/>
          <p:nvPr/>
        </p:nvSpPr>
        <p:spPr>
          <a:xfrm>
            <a:off x="1528783" y="5685903"/>
            <a:ext cx="798013" cy="22406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Audio 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38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92"/>
    </mc:Choice>
    <mc:Fallback>
      <p:transition spd="slow" advTm="24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561974"/>
          </a:xfrm>
        </p:spPr>
        <p:txBody>
          <a:bodyPr/>
          <a:lstStyle/>
          <a:p>
            <a:r>
              <a:rPr lang="en-GB" sz="2800" dirty="0"/>
              <a:t>Task 15.4: </a:t>
            </a:r>
            <a:r>
              <a:rPr lang="en-GB" sz="2800" dirty="0" smtClean="0"/>
              <a:t>RF Superconductivity evaluation with QPR </a:t>
            </a:r>
            <a:endParaRPr lang="en-GB" sz="28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44129"/>
              </p:ext>
            </p:extLst>
          </p:nvPr>
        </p:nvGraphicFramePr>
        <p:xfrm>
          <a:off x="134614" y="982442"/>
          <a:ext cx="8856986" cy="426414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79415">
                  <a:extLst>
                    <a:ext uri="{9D8B030D-6E8A-4147-A177-3AD203B41FA5}">
                      <a16:colId xmlns:a16="http://schemas.microsoft.com/office/drawing/2014/main" val="424588653"/>
                    </a:ext>
                  </a:extLst>
                </a:gridCol>
                <a:gridCol w="1204550">
                  <a:extLst>
                    <a:ext uri="{9D8B030D-6E8A-4147-A177-3AD203B41FA5}">
                      <a16:colId xmlns:a16="http://schemas.microsoft.com/office/drawing/2014/main" val="1333798788"/>
                    </a:ext>
                  </a:extLst>
                </a:gridCol>
                <a:gridCol w="1355554">
                  <a:extLst>
                    <a:ext uri="{9D8B030D-6E8A-4147-A177-3AD203B41FA5}">
                      <a16:colId xmlns:a16="http://schemas.microsoft.com/office/drawing/2014/main" val="1728995491"/>
                    </a:ext>
                  </a:extLst>
                </a:gridCol>
                <a:gridCol w="1161573">
                  <a:extLst>
                    <a:ext uri="{9D8B030D-6E8A-4147-A177-3AD203B41FA5}">
                      <a16:colId xmlns:a16="http://schemas.microsoft.com/office/drawing/2014/main" val="1566396925"/>
                    </a:ext>
                  </a:extLst>
                </a:gridCol>
                <a:gridCol w="1161572">
                  <a:extLst>
                    <a:ext uri="{9D8B030D-6E8A-4147-A177-3AD203B41FA5}">
                      <a16:colId xmlns:a16="http://schemas.microsoft.com/office/drawing/2014/main" val="2584762465"/>
                    </a:ext>
                  </a:extLst>
                </a:gridCol>
                <a:gridCol w="1161571">
                  <a:extLst>
                    <a:ext uri="{9D8B030D-6E8A-4147-A177-3AD203B41FA5}">
                      <a16:colId xmlns:a16="http://schemas.microsoft.com/office/drawing/2014/main" val="65677554"/>
                    </a:ext>
                  </a:extLst>
                </a:gridCol>
                <a:gridCol w="1024638">
                  <a:extLst>
                    <a:ext uri="{9D8B030D-6E8A-4147-A177-3AD203B41FA5}">
                      <a16:colId xmlns:a16="http://schemas.microsoft.com/office/drawing/2014/main" val="120607091"/>
                    </a:ext>
                  </a:extLst>
                </a:gridCol>
                <a:gridCol w="1008113">
                  <a:extLst>
                    <a:ext uri="{9D8B030D-6E8A-4147-A177-3AD203B41FA5}">
                      <a16:colId xmlns:a16="http://schemas.microsoft.com/office/drawing/2014/main" val="1607847931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en-US" strike="noStrike" dirty="0" err="1" smtClean="0"/>
                        <a:t>Samp</a:t>
                      </a:r>
                      <a:endParaRPr lang="en-US" strike="noStrik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trike="noStrik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trike="noStrik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trike="noStrik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trike="noStrik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trike="noStrik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trike="noStrik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trike="noStrik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362141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b="1" i="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B-1</a:t>
                      </a:r>
                      <a:endParaRPr lang="en-US" b="1" i="0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strike="noStrike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SUBU</a:t>
                      </a:r>
                      <a:endParaRPr lang="en-US" sz="1400" strike="noStrike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</a:t>
                      </a:r>
                      <a:r>
                        <a:rPr lang="de-DE" sz="140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µm</a:t>
                      </a:r>
                      <a:r>
                        <a:rPr lang="en-US" sz="1400" strike="noStrike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</a:p>
                    <a:p>
                      <a:pPr algn="r"/>
                      <a:r>
                        <a:rPr lang="en-US" sz="1400" strike="noStrike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Nb</a:t>
                      </a:r>
                      <a:r>
                        <a:rPr lang="en-US" sz="1400" strike="noStrike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film</a:t>
                      </a:r>
                      <a:endParaRPr lang="en-US" sz="1400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Cutting,</a:t>
                      </a:r>
                      <a:r>
                        <a:rPr lang="en-US" sz="1200" b="0" strike="noStrike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200" b="0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Stripping, 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EP</a:t>
                      </a:r>
                      <a:endParaRPr lang="en-US" sz="1200" b="1" strike="noStrike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</a:t>
                      </a:r>
                      <a:r>
                        <a:rPr lang="de-DE" sz="120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µm</a:t>
                      </a:r>
                      <a:r>
                        <a:rPr lang="en-US" sz="1200" strike="noStrike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trike="noStrike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Nb</a:t>
                      </a:r>
                      <a:r>
                        <a:rPr lang="en-US" sz="1200" strike="noStrike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film</a:t>
                      </a:r>
                      <a:endParaRPr lang="en-US" sz="1200" strike="noStrike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Laser treatment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b="1" strike="noStrike" dirty="0" smtClean="0"/>
                        <a:t>Field Penetration</a:t>
                      </a:r>
                      <a:endParaRPr lang="en-US" sz="1050" b="1" strike="noStrike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strike="noStrik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455402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b="1" i="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B-2</a:t>
                      </a:r>
                      <a:endParaRPr lang="en-US" b="1" i="0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SUBU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 </a:t>
                      </a:r>
                      <a:r>
                        <a:rPr lang="de-DE" sz="140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µm</a:t>
                      </a:r>
                      <a:r>
                        <a:rPr lang="en-US" sz="1400" strike="noStrike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trike="noStrike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Nb</a:t>
                      </a:r>
                      <a:r>
                        <a:rPr lang="en-US" sz="1400" strike="noStrike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film</a:t>
                      </a:r>
                      <a:endParaRPr lang="en-US" sz="1400" strike="noStrike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RF test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Recoat.:</a:t>
                      </a:r>
                    </a:p>
                    <a:p>
                      <a:pPr algn="r"/>
                      <a:r>
                        <a:rPr lang="en-US" sz="140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7.3 </a:t>
                      </a:r>
                      <a:r>
                        <a:rPr lang="de-DE" sz="140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µm</a:t>
                      </a:r>
                      <a:r>
                        <a:rPr lang="en-US" sz="1400" strike="noStrike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strike="noStrike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Nb</a:t>
                      </a:r>
                      <a:endParaRPr lang="en-US" sz="1400" strike="noStrike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RF test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RF </a:t>
                      </a:r>
                      <a:endParaRPr lang="en-US" sz="1400" strike="noStrike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test</a:t>
                      </a:r>
                      <a:endParaRPr lang="en-US" sz="1400" strike="noStrike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strike="noStrike" dirty="0" smtClean="0"/>
                        <a:t>Stripping,</a:t>
                      </a:r>
                    </a:p>
                    <a:p>
                      <a:pPr algn="r"/>
                      <a:r>
                        <a:rPr lang="en-US" sz="1200" strike="noStrike" dirty="0" smtClean="0"/>
                        <a:t>SUBU, </a:t>
                      </a:r>
                    </a:p>
                    <a:p>
                      <a:pPr algn="r"/>
                      <a:r>
                        <a:rPr lang="en-US" sz="1200" b="1" strike="noStrike" dirty="0" err="1" smtClean="0"/>
                        <a:t>Nb</a:t>
                      </a:r>
                      <a:endParaRPr lang="en-US" sz="1200" b="1" strike="noStrike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66246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b="1" i="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B-3</a:t>
                      </a:r>
                      <a:endParaRPr lang="en-US" b="1" i="0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EP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</a:t>
                      </a:r>
                      <a:r>
                        <a:rPr lang="de-DE" sz="140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µm</a:t>
                      </a:r>
                      <a:endParaRPr lang="en-US" sz="1400" strike="noStrike" baseline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trike="noStrike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Nb</a:t>
                      </a:r>
                      <a:r>
                        <a:rPr lang="en-US" sz="1400" strike="noStrike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film</a:t>
                      </a:r>
                      <a:endParaRPr lang="en-US" sz="1400" strike="noStrike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RF test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SIS: 3 </a:t>
                      </a:r>
                      <a:r>
                        <a:rPr lang="de-DE" sz="110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µm </a:t>
                      </a:r>
                      <a:r>
                        <a:rPr lang="en-US" sz="1100" strike="noStrike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Nb</a:t>
                      </a:r>
                      <a:r>
                        <a:rPr lang="en-US" sz="1100" strike="noStrike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/</a:t>
                      </a:r>
                      <a:r>
                        <a:rPr lang="en-US" sz="110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 nm </a:t>
                      </a:r>
                      <a:r>
                        <a:rPr lang="en-US" sz="1100" strike="noStrike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AlN</a:t>
                      </a:r>
                      <a:r>
                        <a:rPr lang="en-US" sz="110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/</a:t>
                      </a:r>
                      <a:r>
                        <a:rPr lang="en-GB" sz="110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 nm </a:t>
                      </a:r>
                      <a:r>
                        <a:rPr lang="en-GB" sz="1100" strike="noStrike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NbN</a:t>
                      </a:r>
                      <a:endParaRPr lang="en-GB" sz="1100" strike="noStrike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strike="noStrike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RF test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strike="noStrike" dirty="0" smtClean="0"/>
                        <a:t>Stripping,</a:t>
                      </a:r>
                    </a:p>
                    <a:p>
                      <a:pPr algn="r"/>
                      <a:r>
                        <a:rPr lang="en-US" sz="1200" strike="noStrike" dirty="0" smtClean="0"/>
                        <a:t>SUBU</a:t>
                      </a:r>
                      <a:endParaRPr lang="en-US" sz="1200" strike="noStrik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i="1" strike="noStrike" dirty="0" smtClean="0"/>
                        <a:t>TBD</a:t>
                      </a:r>
                      <a:endParaRPr lang="en-US" sz="1400" i="1" strike="noStrik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5380829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b="1" i="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B-4</a:t>
                      </a:r>
                      <a:endParaRPr lang="en-US" b="1" i="0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EP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</a:t>
                      </a:r>
                      <a:r>
                        <a:rPr lang="de-DE" sz="140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µm</a:t>
                      </a:r>
                      <a:r>
                        <a:rPr lang="en-US" sz="1400" strike="noStrike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trike="noStrike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Nb</a:t>
                      </a:r>
                      <a:r>
                        <a:rPr lang="en-US" sz="1400" strike="noStrike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film</a:t>
                      </a:r>
                      <a:endParaRPr lang="en-US" sz="1400" strike="noStrike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RF test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Stripping, 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EP</a:t>
                      </a:r>
                      <a:endParaRPr lang="en-US" sz="1400" b="1" strike="noStrike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SIS</a:t>
                      </a:r>
                      <a:endParaRPr lang="en-US" sz="1400" b="1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RF </a:t>
                      </a:r>
                      <a:endParaRPr lang="en-US" sz="1400" b="1" strike="noStrike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r"/>
                      <a:r>
                        <a:rPr lang="en-US" sz="1400" b="1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test</a:t>
                      </a:r>
                      <a:endParaRPr lang="en-US" sz="1400" b="1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strike="noStrike" dirty="0" smtClean="0"/>
                        <a:t>Stripping,</a:t>
                      </a:r>
                    </a:p>
                    <a:p>
                      <a:pPr algn="r"/>
                      <a:r>
                        <a:rPr lang="en-US" sz="1200" strike="noStrike" dirty="0" smtClean="0"/>
                        <a:t>EP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706758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b="1" i="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B-5</a:t>
                      </a:r>
                      <a:endParaRPr lang="en-US" b="1" i="0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SUBU</a:t>
                      </a:r>
                      <a:endParaRPr lang="en-US" sz="1400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</a:t>
                      </a:r>
                      <a:r>
                        <a:rPr lang="de-DE" sz="140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µm</a:t>
                      </a:r>
                      <a:r>
                        <a:rPr lang="en-US" sz="1400" strike="noStrike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</a:p>
                    <a:p>
                      <a:pPr algn="r"/>
                      <a:r>
                        <a:rPr lang="en-US" sz="1400" strike="noStrike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Nb</a:t>
                      </a:r>
                      <a:r>
                        <a:rPr lang="en-US" sz="1400" strike="noStrike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film</a:t>
                      </a:r>
                      <a:endParaRPr lang="en-US" sz="1400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RF test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Laser</a:t>
                      </a:r>
                    </a:p>
                    <a:p>
                      <a:pPr algn="r"/>
                      <a:r>
                        <a:rPr lang="en-GB" sz="140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treatment</a:t>
                      </a:r>
                      <a:endParaRPr lang="en-US" sz="1400" strike="noStrike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RF test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trike="noStrike" dirty="0" smtClean="0"/>
                        <a:t>Stripping,</a:t>
                      </a:r>
                    </a:p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trike="noStrike" dirty="0" smtClean="0"/>
                        <a:t>SUBU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strike="noStrike" dirty="0" smtClean="0"/>
                        <a:t>SIS</a:t>
                      </a:r>
                      <a:endParaRPr lang="en-US" sz="1400" b="1" strike="noStrike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256698"/>
                  </a:ext>
                </a:extLst>
              </a:tr>
            </a:tbl>
          </a:graphicData>
        </a:graphic>
      </p:graphicFrame>
      <p:pic>
        <p:nvPicPr>
          <p:cNvPr id="11" name="Picture 2" descr="Картинки по запросу INFN LNL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504056" cy="2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Картинки по запросу INFN LNL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48880"/>
            <a:ext cx="504056" cy="2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Картинки по запросу INFN LNL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40968"/>
            <a:ext cx="504056" cy="2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Картинки по запросу INFN LNL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861048"/>
            <a:ext cx="504056" cy="2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Картинки по запросу INFN LNL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81128"/>
            <a:ext cx="504056" cy="2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www.ganesha-mobility.de/wp-content/uploads/2017/03/Uni_Siegen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" t="11086" r="6081" b="8791"/>
          <a:stretch/>
        </p:blipFill>
        <p:spPr bwMode="auto">
          <a:xfrm>
            <a:off x="2195736" y="2427602"/>
            <a:ext cx="792088" cy="24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www.ganesha-mobility.de/wp-content/uploads/2017/03/Uni_Siegen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" t="11086" r="6081" b="8791"/>
          <a:stretch/>
        </p:blipFill>
        <p:spPr bwMode="auto">
          <a:xfrm>
            <a:off x="2195736" y="3147682"/>
            <a:ext cx="792088" cy="24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Картинки по запросу stfc logo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78" r="75163" b="33137"/>
          <a:stretch/>
        </p:blipFill>
        <p:spPr bwMode="auto">
          <a:xfrm>
            <a:off x="2267744" y="1707522"/>
            <a:ext cx="432048" cy="42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Картинки по запросу stfc logo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78" r="75163" b="33137"/>
          <a:stretch/>
        </p:blipFill>
        <p:spPr bwMode="auto">
          <a:xfrm>
            <a:off x="2267744" y="3939770"/>
            <a:ext cx="432048" cy="42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Картинки по запросу stfc logo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78" r="75163" b="33137"/>
          <a:stretch/>
        </p:blipFill>
        <p:spPr bwMode="auto">
          <a:xfrm>
            <a:off x="2267744" y="4659850"/>
            <a:ext cx="432048" cy="42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Похожее изображени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94" b="29640"/>
          <a:stretch/>
        </p:blipFill>
        <p:spPr bwMode="auto">
          <a:xfrm>
            <a:off x="3635896" y="3193216"/>
            <a:ext cx="360040" cy="16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Похожее изображени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94" b="29640"/>
          <a:stretch/>
        </p:blipFill>
        <p:spPr bwMode="auto">
          <a:xfrm>
            <a:off x="3635896" y="3913296"/>
            <a:ext cx="360040" cy="16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Похожее изображени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94" b="29640"/>
          <a:stretch/>
        </p:blipFill>
        <p:spPr bwMode="auto">
          <a:xfrm>
            <a:off x="3635896" y="2420888"/>
            <a:ext cx="360040" cy="16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Похожее изображени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94" b="29640"/>
          <a:stretch/>
        </p:blipFill>
        <p:spPr bwMode="auto">
          <a:xfrm>
            <a:off x="3635896" y="4633376"/>
            <a:ext cx="360040" cy="16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Картинки по запросу cern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48880"/>
            <a:ext cx="386303" cy="38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Похожее изображени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94" b="29640"/>
          <a:stretch/>
        </p:blipFill>
        <p:spPr bwMode="auto">
          <a:xfrm>
            <a:off x="7164288" y="2420888"/>
            <a:ext cx="360040" cy="16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Картинки по запросу cern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889" y="2469852"/>
            <a:ext cx="386303" cy="38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Похожее изображени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94" b="29640"/>
          <a:stretch/>
        </p:blipFill>
        <p:spPr bwMode="auto">
          <a:xfrm>
            <a:off x="5940152" y="4633376"/>
            <a:ext cx="360040" cy="16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186612"/>
              </p:ext>
            </p:extLst>
          </p:nvPr>
        </p:nvGraphicFramePr>
        <p:xfrm>
          <a:off x="450092" y="5307989"/>
          <a:ext cx="4512741" cy="645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420">
                  <a:extLst>
                    <a:ext uri="{9D8B030D-6E8A-4147-A177-3AD203B41FA5}">
                      <a16:colId xmlns:a16="http://schemas.microsoft.com/office/drawing/2014/main" val="3464643743"/>
                    </a:ext>
                  </a:extLst>
                </a:gridCol>
                <a:gridCol w="1195981">
                  <a:extLst>
                    <a:ext uri="{9D8B030D-6E8A-4147-A177-3AD203B41FA5}">
                      <a16:colId xmlns:a16="http://schemas.microsoft.com/office/drawing/2014/main" val="2149403356"/>
                    </a:ext>
                  </a:extLst>
                </a:gridCol>
                <a:gridCol w="1089011">
                  <a:extLst>
                    <a:ext uri="{9D8B030D-6E8A-4147-A177-3AD203B41FA5}">
                      <a16:colId xmlns:a16="http://schemas.microsoft.com/office/drawing/2014/main" val="2157491362"/>
                    </a:ext>
                  </a:extLst>
                </a:gridCol>
                <a:gridCol w="1066329">
                  <a:extLst>
                    <a:ext uri="{9D8B030D-6E8A-4147-A177-3AD203B41FA5}">
                      <a16:colId xmlns:a16="http://schemas.microsoft.com/office/drawing/2014/main" val="1254595186"/>
                    </a:ext>
                  </a:extLst>
                </a:gridCol>
              </a:tblGrid>
              <a:tr h="259407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83372" marR="83372" marT="41686" marB="416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DONE   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83372" marR="83372" marT="41686" marB="41686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 marL="83372" marR="83372" marT="41686" marB="41686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FAILED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83372" marR="83372" marT="41686" marB="4168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0849780"/>
                  </a:ext>
                </a:extLst>
              </a:tr>
              <a:tr h="348662"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 marL="83372" marR="83372" marT="41686" marB="41686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IN </a:t>
                      </a:r>
                      <a:r>
                        <a:rPr lang="en-US" sz="1400" b="1" dirty="0" smtClean="0"/>
                        <a:t>PROCESS</a:t>
                      </a:r>
                      <a:endParaRPr lang="en-US" sz="1400" b="1" dirty="0" smtClean="0"/>
                    </a:p>
                  </a:txBody>
                  <a:tcPr marL="83372" marR="83372" marT="41686" marB="41686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83372" marR="83372" marT="41686" marB="41686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LASER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3372" marR="83372" marT="41686" marB="4168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359503"/>
                  </a:ext>
                </a:extLst>
              </a:tr>
            </a:tbl>
          </a:graphicData>
        </a:graphic>
      </p:graphicFrame>
      <p:pic>
        <p:nvPicPr>
          <p:cNvPr id="33" name="Picture 2" descr="http://www.rtu.lv/component/option,com_docman/task,doc_download/gid,1699/gerbonis_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" t="8999" r="5329" b="10019"/>
          <a:stretch/>
        </p:blipFill>
        <p:spPr bwMode="auto">
          <a:xfrm>
            <a:off x="4704182" y="4534162"/>
            <a:ext cx="587898" cy="40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s://www.ganesha-mobility.de/wp-content/uploads/2017/03/Uni_Siegen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" t="11086" r="6081" b="8791"/>
          <a:stretch/>
        </p:blipFill>
        <p:spPr bwMode="auto">
          <a:xfrm>
            <a:off x="4655039" y="3425153"/>
            <a:ext cx="792088" cy="24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Картинки по запросу INFN LNL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82143"/>
            <a:ext cx="504056" cy="2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Похожее изображени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94" b="29640"/>
          <a:stretch/>
        </p:blipFill>
        <p:spPr bwMode="auto">
          <a:xfrm>
            <a:off x="5940152" y="3193216"/>
            <a:ext cx="360040" cy="16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Похожее изображени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94" b="29640"/>
          <a:stretch/>
        </p:blipFill>
        <p:spPr bwMode="auto">
          <a:xfrm>
            <a:off x="7164288" y="3913296"/>
            <a:ext cx="360040" cy="16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65845" y="5285836"/>
            <a:ext cx="26472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Courtesy of </a:t>
            </a:r>
            <a:r>
              <a:rPr lang="en-GB" sz="1600" i="1" dirty="0" smtClean="0"/>
              <a:t>D. Tikhonov (HZB)</a:t>
            </a:r>
            <a:endParaRPr lang="en-GB" sz="1600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9th International Workshop on Thin Film and New Ideas..., 15-18 March 2021 </a:t>
            </a:r>
            <a:endParaRPr lang="en-GB"/>
          </a:p>
        </p:txBody>
      </p:sp>
      <p:pic>
        <p:nvPicPr>
          <p:cNvPr id="40" name="Picture 2" descr="http://www.rtu.lv/component/option,com_docman/task,doc_download/gid,1699/gerbonis_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" t="8999" r="5329" b="10019"/>
          <a:stretch/>
        </p:blipFill>
        <p:spPr bwMode="auto">
          <a:xfrm>
            <a:off x="5856310" y="1556792"/>
            <a:ext cx="587898" cy="40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Картинки по запросу INFN LNL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344" y="2708920"/>
            <a:ext cx="504056" cy="2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Картинки по запросу INFN LNL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918767"/>
            <a:ext cx="504056" cy="2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Картинки по запросу stfc logo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78" r="75163" b="33137"/>
          <a:stretch/>
        </p:blipFill>
        <p:spPr bwMode="auto">
          <a:xfrm>
            <a:off x="8089393" y="4542626"/>
            <a:ext cx="432048" cy="42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Картинки по запросу stfc logo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78" r="75163" b="33137"/>
          <a:stretch/>
        </p:blipFill>
        <p:spPr bwMode="auto">
          <a:xfrm>
            <a:off x="7031440" y="1540232"/>
            <a:ext cx="432048" cy="42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Картинки по запросу INFN LNL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106" y="1981833"/>
            <a:ext cx="504056" cy="2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Картинки по запросу stfc logo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78" r="75163" b="33137"/>
          <a:stretch/>
        </p:blipFill>
        <p:spPr bwMode="auto">
          <a:xfrm>
            <a:off x="4716016" y="1635514"/>
            <a:ext cx="432048" cy="42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Картинки по запросу INFN LNL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9" y="4172653"/>
            <a:ext cx="504056" cy="2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Картинки по запросу INFN LNL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466621"/>
            <a:ext cx="504056" cy="2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https://www.ganesha-mobility.de/wp-content/uploads/2017/03/Uni_Siegen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" t="11086" r="6081" b="8791"/>
          <a:stretch/>
        </p:blipFill>
        <p:spPr bwMode="auto">
          <a:xfrm>
            <a:off x="5862578" y="3818338"/>
            <a:ext cx="792088" cy="24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68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05"/>
    </mc:Choice>
    <mc:Fallback>
      <p:transition spd="slow" advTm="30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QPR testing at HZB</a:t>
            </a:r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67" y="1380848"/>
            <a:ext cx="4107985" cy="28684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0472" y="919183"/>
            <a:ext cx="3021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/>
              <a:t>R</a:t>
            </a:r>
            <a:r>
              <a:rPr lang="en-GB" i="1" baseline="-25000" dirty="0" err="1" smtClean="0"/>
              <a:t>s</a:t>
            </a:r>
            <a:r>
              <a:rPr lang="en-GB" dirty="0" smtClean="0"/>
              <a:t>(</a:t>
            </a:r>
            <a:r>
              <a:rPr lang="en-GB" i="1" dirty="0" smtClean="0"/>
              <a:t>B</a:t>
            </a:r>
            <a:r>
              <a:rPr lang="en-GB" dirty="0" smtClean="0"/>
              <a:t>) at 415 MHz and </a:t>
            </a:r>
            <a:r>
              <a:rPr lang="en-GB" i="1" dirty="0" smtClean="0"/>
              <a:t>T</a:t>
            </a:r>
            <a:r>
              <a:rPr lang="en-GB" dirty="0" smtClean="0"/>
              <a:t> = 4.5 K</a:t>
            </a:r>
            <a:endParaRPr lang="en-GB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6590" y="1196181"/>
            <a:ext cx="5058497" cy="305309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932040" y="886917"/>
            <a:ext cx="3946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/>
              <a:t>R</a:t>
            </a:r>
            <a:r>
              <a:rPr lang="en-GB" i="1" baseline="-25000" dirty="0" err="1" smtClean="0"/>
              <a:t>s</a:t>
            </a:r>
            <a:r>
              <a:rPr lang="en-GB" dirty="0" smtClean="0"/>
              <a:t>(</a:t>
            </a:r>
            <a:r>
              <a:rPr lang="en-GB" i="1" dirty="0" smtClean="0"/>
              <a:t>B</a:t>
            </a:r>
            <a:r>
              <a:rPr lang="en-GB" dirty="0" smtClean="0"/>
              <a:t>) at 415 MHz and </a:t>
            </a:r>
            <a:r>
              <a:rPr lang="en-GB" i="1" dirty="0" smtClean="0"/>
              <a:t>T</a:t>
            </a:r>
            <a:r>
              <a:rPr lang="en-GB" dirty="0" smtClean="0"/>
              <a:t> = 4.5 K and 2.5 K</a:t>
            </a:r>
            <a:endParaRPr lang="en-GB" dirty="0"/>
          </a:p>
        </p:txBody>
      </p:sp>
      <p:sp>
        <p:nvSpPr>
          <p:cNvPr id="34" name="TextBox 33"/>
          <p:cNvSpPr txBox="1"/>
          <p:nvPr/>
        </p:nvSpPr>
        <p:spPr>
          <a:xfrm>
            <a:off x="2952696" y="4419831"/>
            <a:ext cx="26472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Courtesy of </a:t>
            </a:r>
            <a:r>
              <a:rPr lang="en-GB" sz="1600" i="1" dirty="0" smtClean="0"/>
              <a:t>D. Tikhonov (HZB)</a:t>
            </a:r>
            <a:endParaRPr lang="en-GB" sz="16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9th International Workshop on Thin Film and New Ideas..., 15-18 March 2021 </a:t>
            </a:r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403648" y="5430739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/>
              <a:t>More details </a:t>
            </a:r>
            <a:r>
              <a:rPr lang="en-GB" sz="1600" i="1" dirty="0" smtClean="0"/>
              <a:t>on 18</a:t>
            </a:r>
            <a:r>
              <a:rPr lang="en-GB" sz="1600" i="1" baseline="30000" dirty="0" smtClean="0"/>
              <a:t>th</a:t>
            </a:r>
            <a:r>
              <a:rPr lang="en-GB" sz="1600" i="1" dirty="0" smtClean="0"/>
              <a:t> March:</a:t>
            </a:r>
            <a:endParaRPr lang="en-GB" sz="1600" i="1" dirty="0" smtClean="0"/>
          </a:p>
          <a:p>
            <a:r>
              <a:rPr lang="en-GB" sz="1600" i="1" dirty="0" smtClean="0"/>
              <a:t>Dmitry Tikhonov</a:t>
            </a:r>
            <a:r>
              <a:rPr lang="en-GB" sz="1600" i="1" dirty="0"/>
              <a:t>, </a:t>
            </a:r>
            <a:r>
              <a:rPr lang="en-GB" sz="1600" i="1" dirty="0" smtClean="0"/>
              <a:t>“Investigation of SIS multilayer films at HZB”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79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87"/>
    </mc:Choice>
    <mc:Fallback>
      <p:transition spd="slow" advTm="14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QPR testing at </a:t>
            </a:r>
            <a:r>
              <a:rPr lang="en-GB" dirty="0" smtClean="0"/>
              <a:t>CERN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2255271"/>
          </a:xfrm>
        </p:spPr>
        <p:txBody>
          <a:bodyPr>
            <a:normAutofit/>
          </a:bodyPr>
          <a:lstStyle/>
          <a:p>
            <a:r>
              <a:rPr lang="en-GB" sz="2000" dirty="0" smtClean="0"/>
              <a:t>Main purposes</a:t>
            </a:r>
          </a:p>
          <a:p>
            <a:pPr lvl="1"/>
            <a:r>
              <a:rPr lang="en-GB" sz="2000" dirty="0" smtClean="0"/>
              <a:t>To develop a QPR sample substrate  that could be used at both CERN and HZB facilities </a:t>
            </a:r>
          </a:p>
          <a:p>
            <a:pPr lvl="1"/>
            <a:r>
              <a:rPr lang="en-GB" sz="2000" dirty="0" smtClean="0"/>
              <a:t>To compare the results of the same sample measured at both facilities</a:t>
            </a:r>
          </a:p>
          <a:p>
            <a:r>
              <a:rPr lang="en-GB" sz="2000" i="1" dirty="0"/>
              <a:t>Work in progress</a:t>
            </a:r>
          </a:p>
          <a:p>
            <a:endParaRPr lang="en-GB" sz="2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9th International Workshop on Thin Film and New Ideas..., 15-18 March 2021 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34" name="TextBox 33"/>
          <p:cNvSpPr txBox="1"/>
          <p:nvPr/>
        </p:nvSpPr>
        <p:spPr>
          <a:xfrm>
            <a:off x="3923928" y="5922615"/>
            <a:ext cx="2725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Courtesy of 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L. Vega Cid </a:t>
            </a:r>
            <a:r>
              <a:rPr lang="en-GB" sz="1600" i="1" dirty="0" smtClean="0"/>
              <a:t>(CERN)</a:t>
            </a:r>
            <a:endParaRPr lang="en-GB" sz="1600" i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DC92CF8-642F-4C99-A1B1-F9B736856E05}"/>
              </a:ext>
            </a:extLst>
          </p:cNvPr>
          <p:cNvGrpSpPr/>
          <p:nvPr/>
        </p:nvGrpSpPr>
        <p:grpSpPr>
          <a:xfrm>
            <a:off x="970182" y="3501008"/>
            <a:ext cx="6986193" cy="2672392"/>
            <a:chOff x="1383632" y="1643102"/>
            <a:chExt cx="9498406" cy="404216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4635A8A-A975-4DB9-8275-588EA1AFAA0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83634" y="1643102"/>
              <a:ext cx="7540370" cy="3023146"/>
              <a:chOff x="240634" y="208729"/>
              <a:chExt cx="9502499" cy="3809819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04B89F3-4457-4360-B1F9-87C7E8399E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78" t="21403" r="5918" b="23274"/>
              <a:stretch/>
            </p:blipFill>
            <p:spPr>
              <a:xfrm>
                <a:off x="240634" y="224589"/>
                <a:ext cx="3086868" cy="3793959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C4058CF-D85B-413C-A150-127996BFAB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7" t="15673" b="16608"/>
              <a:stretch/>
            </p:blipFill>
            <p:spPr>
              <a:xfrm>
                <a:off x="3481136" y="208729"/>
                <a:ext cx="3050033" cy="3793959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1BE90411-A718-4DE8-8649-726C572667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43" t="20936" b="18714"/>
              <a:stretch/>
            </p:blipFill>
            <p:spPr>
              <a:xfrm>
                <a:off x="6691592" y="224589"/>
                <a:ext cx="3051541" cy="3793959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EEE8A7D-77A8-4D8F-B1C5-3534771D9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4718" y="1643102"/>
              <a:ext cx="1693440" cy="3010562"/>
            </a:xfrm>
            <a:prstGeom prst="rect">
              <a:avLst/>
            </a:prstGeom>
          </p:spPr>
        </p:pic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058600A9-15BD-4611-BE93-EF0407DD2351}"/>
                </a:ext>
              </a:extLst>
            </p:cNvPr>
            <p:cNvSpPr txBox="1"/>
            <p:nvPr/>
          </p:nvSpPr>
          <p:spPr>
            <a:xfrm>
              <a:off x="1383632" y="4743451"/>
              <a:ext cx="2571387" cy="554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 dirty="0"/>
                <a:t>QPR sample holder</a:t>
              </a:r>
            </a:p>
          </p:txBody>
        </p:sp>
        <p:sp>
          <p:nvSpPr>
            <p:cNvPr id="16" name="TextBox 24">
              <a:extLst>
                <a:ext uri="{FF2B5EF4-FFF2-40B4-BE49-F238E27FC236}">
                  <a16:creationId xmlns:a16="http://schemas.microsoft.com/office/drawing/2014/main" id="{040EE082-E812-49D7-BD11-A388E9B26745}"/>
                </a:ext>
              </a:extLst>
            </p:cNvPr>
            <p:cNvSpPr txBox="1"/>
            <p:nvPr/>
          </p:nvSpPr>
          <p:spPr>
            <a:xfrm>
              <a:off x="4018669" y="4743451"/>
              <a:ext cx="2420245" cy="941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 dirty="0"/>
                <a:t>QPR sample mounted</a:t>
              </a:r>
            </a:p>
          </p:txBody>
        </p:sp>
        <p:sp>
          <p:nvSpPr>
            <p:cNvPr id="17" name="TextBox 25">
              <a:extLst>
                <a:ext uri="{FF2B5EF4-FFF2-40B4-BE49-F238E27FC236}">
                  <a16:creationId xmlns:a16="http://schemas.microsoft.com/office/drawing/2014/main" id="{C96987A7-2596-4010-9BB5-318CD70B6D85}"/>
                </a:ext>
              </a:extLst>
            </p:cNvPr>
            <p:cNvSpPr txBox="1"/>
            <p:nvPr/>
          </p:nvSpPr>
          <p:spPr>
            <a:xfrm>
              <a:off x="6502560" y="4743451"/>
              <a:ext cx="2622391" cy="554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 dirty="0"/>
                <a:t>After coating</a:t>
              </a:r>
            </a:p>
          </p:txBody>
        </p:sp>
        <p:sp>
          <p:nvSpPr>
            <p:cNvPr id="18" name="TextBox 26">
              <a:extLst>
                <a:ext uri="{FF2B5EF4-FFF2-40B4-BE49-F238E27FC236}">
                  <a16:creationId xmlns:a16="http://schemas.microsoft.com/office/drawing/2014/main" id="{6A730204-D830-418A-9453-5491C3D0B7E4}"/>
                </a:ext>
              </a:extLst>
            </p:cNvPr>
            <p:cNvSpPr txBox="1"/>
            <p:nvPr/>
          </p:nvSpPr>
          <p:spPr>
            <a:xfrm>
              <a:off x="9188597" y="4666249"/>
              <a:ext cx="1693441" cy="941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 dirty="0"/>
                <a:t>A happy ESR </a:t>
              </a:r>
              <a:r>
                <a:rPr lang="en-GB" sz="1400" dirty="0">
                  <a:sym typeface="Wingdings" panose="05000000000000000000" pitchFamily="2" charset="2"/>
                </a:rPr>
                <a:t></a:t>
              </a:r>
              <a:endParaRPr lang="en-GB" sz="1400" dirty="0"/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88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52"/>
    </mc:Choice>
    <mc:Fallback>
      <p:transition spd="slow" advTm="24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10787"/>
            <a:ext cx="8892480" cy="561974"/>
          </a:xfrm>
        </p:spPr>
        <p:txBody>
          <a:bodyPr/>
          <a:lstStyle/>
          <a:p>
            <a:r>
              <a:rPr lang="en-GB" sz="2800" dirty="0"/>
              <a:t>Task 15.4: </a:t>
            </a:r>
            <a:r>
              <a:rPr lang="en-GB" sz="2800" dirty="0" smtClean="0"/>
              <a:t>RF Superconductivity evaluation (STFC)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060" y="933599"/>
            <a:ext cx="5716203" cy="2940411"/>
          </a:xfrm>
        </p:spPr>
        <p:txBody>
          <a:bodyPr>
            <a:normAutofit/>
          </a:bodyPr>
          <a:lstStyle/>
          <a:p>
            <a:r>
              <a:rPr lang="en-GB" sz="1800" dirty="0" smtClean="0"/>
              <a:t>At </a:t>
            </a:r>
            <a:r>
              <a:rPr lang="en-GB" sz="1800" b="1" dirty="0" smtClean="0"/>
              <a:t>STFC </a:t>
            </a:r>
            <a:r>
              <a:rPr lang="en-GB" sz="1800" dirty="0"/>
              <a:t>a radiofrequency (RF) cavity and cryostat dedicated to the measurement of superconducting coatings at 7.8 GHz has been </a:t>
            </a:r>
            <a:r>
              <a:rPr lang="en-GB" sz="1800" dirty="0" smtClean="0"/>
              <a:t>updated </a:t>
            </a:r>
            <a:r>
              <a:rPr lang="en-GB" sz="1800" dirty="0"/>
              <a:t>to </a:t>
            </a:r>
            <a:r>
              <a:rPr lang="en-GB" sz="1800" dirty="0" smtClean="0"/>
              <a:t>operation </a:t>
            </a:r>
            <a:r>
              <a:rPr lang="en-GB" sz="1800" dirty="0"/>
              <a:t>with a closed-cycle </a:t>
            </a:r>
            <a:r>
              <a:rPr lang="en-GB" sz="1800" dirty="0" smtClean="0"/>
              <a:t>refrigerator. </a:t>
            </a:r>
          </a:p>
          <a:p>
            <a:r>
              <a:rPr lang="en-GB" sz="1800" dirty="0" smtClean="0"/>
              <a:t>Low power measurements with an emphasis </a:t>
            </a:r>
            <a:r>
              <a:rPr lang="en-GB" sz="1800" dirty="0"/>
              <a:t>on fast turn-around </a:t>
            </a:r>
            <a:r>
              <a:rPr lang="en-GB" sz="1800" dirty="0" smtClean="0"/>
              <a:t>time (~2 days for each sample).</a:t>
            </a:r>
            <a:endParaRPr lang="en-GB" sz="1800" dirty="0" smtClean="0"/>
          </a:p>
          <a:p>
            <a:r>
              <a:rPr lang="en-GB" sz="1800" dirty="0" smtClean="0"/>
              <a:t>A </a:t>
            </a:r>
            <a:r>
              <a:rPr lang="en-GB" sz="1800" dirty="0" err="1" smtClean="0"/>
              <a:t>cooldown</a:t>
            </a:r>
            <a:r>
              <a:rPr lang="en-GB" sz="1800" dirty="0" smtClean="0"/>
              <a:t> demonstrated </a:t>
            </a:r>
          </a:p>
          <a:p>
            <a:pPr lvl="1"/>
            <a:r>
              <a:rPr lang="en-GB" sz="1800" i="1" dirty="0" err="1" smtClean="0"/>
              <a:t>T</a:t>
            </a:r>
            <a:r>
              <a:rPr lang="en-GB" sz="1800" i="1" baseline="-25000" dirty="0" err="1" smtClean="0"/>
              <a:t>cavity</a:t>
            </a:r>
            <a:r>
              <a:rPr lang="en-GB" sz="1800" dirty="0" smtClean="0"/>
              <a:t> = 4.1 K and  </a:t>
            </a:r>
            <a:r>
              <a:rPr lang="en-GB" sz="1800" i="1" dirty="0" err="1" smtClean="0"/>
              <a:t>T</a:t>
            </a:r>
            <a:r>
              <a:rPr lang="en-GB" sz="1800" i="1" baseline="-25000" dirty="0" err="1" smtClean="0"/>
              <a:t>sample</a:t>
            </a:r>
            <a:r>
              <a:rPr lang="en-GB" sz="1800" dirty="0" smtClean="0"/>
              <a:t> = </a:t>
            </a:r>
            <a:r>
              <a:rPr lang="en-GB" sz="1800" dirty="0" smtClean="0"/>
              <a:t>3.8 </a:t>
            </a:r>
            <a:r>
              <a:rPr lang="en-GB" sz="1800" dirty="0" smtClean="0"/>
              <a:t>K.</a:t>
            </a:r>
          </a:p>
          <a:p>
            <a:r>
              <a:rPr lang="en-GB" sz="1800" dirty="0" smtClean="0"/>
              <a:t>RF testing </a:t>
            </a:r>
            <a:r>
              <a:rPr lang="en-GB" sz="1800" dirty="0" smtClean="0"/>
              <a:t>with a bulk </a:t>
            </a:r>
            <a:r>
              <a:rPr lang="en-GB" sz="1800" dirty="0" err="1" smtClean="0"/>
              <a:t>Nb</a:t>
            </a:r>
            <a:r>
              <a:rPr lang="en-GB" sz="1800" dirty="0" smtClean="0"/>
              <a:t> sample is in </a:t>
            </a:r>
            <a:r>
              <a:rPr lang="en-GB" sz="1800" dirty="0" smtClean="0"/>
              <a:t>progress</a:t>
            </a:r>
            <a:endParaRPr lang="en-GB" sz="1800" dirty="0"/>
          </a:p>
        </p:txBody>
      </p:sp>
      <p:sp>
        <p:nvSpPr>
          <p:cNvPr id="12" name="Rectangle 11"/>
          <p:cNvSpPr/>
          <p:nvPr/>
        </p:nvSpPr>
        <p:spPr>
          <a:xfrm>
            <a:off x="6012160" y="4669711"/>
            <a:ext cx="30574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 smtClean="0"/>
              <a:t>Pill-box cavity in a new facility with a  </a:t>
            </a:r>
            <a:r>
              <a:rPr lang="en-GB" sz="1400" dirty="0"/>
              <a:t>closed-cycle </a:t>
            </a:r>
            <a:r>
              <a:rPr lang="en-GB" sz="1400" dirty="0" smtClean="0"/>
              <a:t>refrigerator in STFC</a:t>
            </a:r>
            <a:r>
              <a:rPr lang="en-GB" sz="1400" i="1" dirty="0" smtClean="0"/>
              <a:t> </a:t>
            </a:r>
            <a:endParaRPr lang="en-GB" sz="1400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FDDB8B-6421-45AD-903E-8126316A43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0" t="14703" b="15997"/>
          <a:stretch/>
        </p:blipFill>
        <p:spPr>
          <a:xfrm>
            <a:off x="1737969" y="4077072"/>
            <a:ext cx="3258461" cy="208823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E479FA5-CE32-408E-B241-9B4341652BC1}"/>
              </a:ext>
            </a:extLst>
          </p:cNvPr>
          <p:cNvCxnSpPr/>
          <p:nvPr/>
        </p:nvCxnSpPr>
        <p:spPr>
          <a:xfrm flipV="1">
            <a:off x="1454113" y="5237698"/>
            <a:ext cx="1173671" cy="22958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F0780EB-549E-4163-BB93-D392B76B23EF}"/>
              </a:ext>
            </a:extLst>
          </p:cNvPr>
          <p:cNvSpPr txBox="1"/>
          <p:nvPr/>
        </p:nvSpPr>
        <p:spPr>
          <a:xfrm>
            <a:off x="351563" y="5095348"/>
            <a:ext cx="117074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Sample</a:t>
            </a:r>
          </a:p>
          <a:p>
            <a:r>
              <a:rPr lang="en-GB" sz="1400" dirty="0" smtClean="0"/>
              <a:t>Sample </a:t>
            </a:r>
            <a:r>
              <a:rPr lang="en-GB" sz="1400" dirty="0"/>
              <a:t>Plate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FFD411-2322-40A3-BD66-D579BA7F08C5}"/>
              </a:ext>
            </a:extLst>
          </p:cNvPr>
          <p:cNvCxnSpPr/>
          <p:nvPr/>
        </p:nvCxnSpPr>
        <p:spPr>
          <a:xfrm flipV="1">
            <a:off x="1475656" y="4997000"/>
            <a:ext cx="1039701" cy="2250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586F8DE-8F9E-4D38-8997-62FC0152F90F}"/>
              </a:ext>
            </a:extLst>
          </p:cNvPr>
          <p:cNvSpPr txBox="1"/>
          <p:nvPr/>
        </p:nvSpPr>
        <p:spPr>
          <a:xfrm>
            <a:off x="375773" y="4836162"/>
            <a:ext cx="109988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Cavity Plate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8"/>
          <a:stretch/>
        </p:blipFill>
        <p:spPr>
          <a:xfrm>
            <a:off x="6228184" y="955200"/>
            <a:ext cx="2551584" cy="36168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9th International Workshop on Thin Film and New Ideas..., 15-18 March 2021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372018" y="5196810"/>
            <a:ext cx="36195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/>
              <a:t>More </a:t>
            </a:r>
            <a:r>
              <a:rPr lang="en-GB" sz="1600" i="1" dirty="0" smtClean="0"/>
              <a:t>details </a:t>
            </a:r>
            <a:r>
              <a:rPr lang="en-GB" sz="1600" i="1" dirty="0"/>
              <a:t>on </a:t>
            </a:r>
            <a:r>
              <a:rPr lang="en-GB" sz="1600" i="1" dirty="0" smtClean="0"/>
              <a:t>18</a:t>
            </a:r>
            <a:r>
              <a:rPr lang="en-GB" sz="1600" i="1" baseline="30000" dirty="0" smtClean="0"/>
              <a:t>th</a:t>
            </a:r>
            <a:r>
              <a:rPr lang="en-GB" sz="1600" i="1" dirty="0" smtClean="0"/>
              <a:t> March:</a:t>
            </a:r>
            <a:endParaRPr lang="en-GB" sz="1600" i="1" dirty="0" smtClean="0"/>
          </a:p>
          <a:p>
            <a:r>
              <a:rPr lang="en-GB" sz="1600" i="1" dirty="0"/>
              <a:t>Dan Seal, “A low power test facility for SRF thin film testing with high sample throughput rate</a:t>
            </a:r>
            <a:r>
              <a:rPr lang="en-GB" sz="1600" i="1" dirty="0" smtClean="0"/>
              <a:t>”</a:t>
            </a:r>
            <a:endParaRPr lang="en-GB" sz="1600" i="1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CFFD411-2322-40A3-BD66-D579BA7F08C5}"/>
              </a:ext>
            </a:extLst>
          </p:cNvPr>
          <p:cNvCxnSpPr/>
          <p:nvPr/>
        </p:nvCxnSpPr>
        <p:spPr>
          <a:xfrm flipV="1">
            <a:off x="1078634" y="5095349"/>
            <a:ext cx="1909190" cy="17475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30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67"/>
    </mc:Choice>
    <mc:Fallback>
      <p:transition spd="slow" advTm="31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-7915"/>
            <a:ext cx="8064896" cy="792162"/>
          </a:xfrm>
        </p:spPr>
        <p:txBody>
          <a:bodyPr/>
          <a:lstStyle/>
          <a:p>
            <a:r>
              <a:rPr lang="en-GB" sz="2800" b="1" dirty="0" smtClean="0"/>
              <a:t>Future: </a:t>
            </a:r>
            <a:r>
              <a:rPr lang="en-GB" sz="2800" dirty="0" smtClean="0"/>
              <a:t>I.FAST WP9: </a:t>
            </a:r>
            <a:r>
              <a:rPr lang="en-GB" sz="2800" dirty="0"/>
              <a:t>Innovative superconducting </a:t>
            </a:r>
            <a:r>
              <a:rPr lang="en-GB" sz="2800" dirty="0" smtClean="0"/>
              <a:t>cavities </a:t>
            </a:r>
            <a:r>
              <a:rPr lang="en-GB" sz="2800" dirty="0" smtClean="0"/>
              <a:t>(</a:t>
            </a:r>
            <a:r>
              <a:rPr lang="en-GB" sz="2800" dirty="0" smtClean="0"/>
              <a:t>01/05/2021-30/04/2025)</a:t>
            </a:r>
            <a:endParaRPr lang="en-GB" sz="28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1914275"/>
              </p:ext>
            </p:extLst>
          </p:nvPr>
        </p:nvGraphicFramePr>
        <p:xfrm>
          <a:off x="152400" y="908720"/>
          <a:ext cx="8956104" cy="5482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428794" y="1012120"/>
            <a:ext cx="3672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B050"/>
                </a:solidFill>
              </a:rPr>
              <a:t>The main emphasis </a:t>
            </a:r>
            <a:r>
              <a:rPr lang="en-GB" sz="2000" dirty="0" smtClean="0">
                <a:solidFill>
                  <a:srgbClr val="00B050"/>
                </a:solidFill>
              </a:rPr>
              <a:t>is </a:t>
            </a:r>
            <a:r>
              <a:rPr lang="en-GB" sz="2000" dirty="0">
                <a:solidFill>
                  <a:srgbClr val="00B050"/>
                </a:solidFill>
              </a:rPr>
              <a:t>on </a:t>
            </a:r>
            <a:r>
              <a:rPr lang="en-GB" sz="2000" dirty="0" smtClean="0">
                <a:solidFill>
                  <a:srgbClr val="00B050"/>
                </a:solidFill>
              </a:rPr>
              <a:t>applying the result of ARIES to RF cavity deposition and testing</a:t>
            </a:r>
            <a:endParaRPr lang="en-GB" sz="2000" dirty="0">
              <a:solidFill>
                <a:srgbClr val="00B05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7452322" y="1988840"/>
            <a:ext cx="619943" cy="363594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" y="2733762"/>
            <a:ext cx="1107232" cy="108510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-37734" y="2521368"/>
            <a:ext cx="9999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Film deposition</a:t>
            </a:r>
            <a:endParaRPr lang="en-GB" sz="1000" dirty="0"/>
          </a:p>
        </p:txBody>
      </p:sp>
      <p:pic>
        <p:nvPicPr>
          <p:cNvPr id="35" name="Picture 34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9" b="32975"/>
          <a:stretch/>
        </p:blipFill>
        <p:spPr bwMode="auto">
          <a:xfrm>
            <a:off x="71608" y="4024931"/>
            <a:ext cx="1914304" cy="906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-2497" y="3785042"/>
            <a:ext cx="1580791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00" dirty="0"/>
              <a:t>SEM image of a </a:t>
            </a:r>
            <a:r>
              <a:rPr lang="en-GB" sz="900" dirty="0" err="1"/>
              <a:t>NbN</a:t>
            </a:r>
            <a:r>
              <a:rPr lang="en-GB" sz="900" dirty="0"/>
              <a:t> thin </a:t>
            </a:r>
            <a:r>
              <a:rPr lang="en-GB" sz="900" dirty="0" smtClean="0"/>
              <a:t>film</a:t>
            </a:r>
            <a:endParaRPr lang="en-GB" sz="900" dirty="0"/>
          </a:p>
        </p:txBody>
      </p:sp>
      <p:pic>
        <p:nvPicPr>
          <p:cNvPr id="38" name="Grafik 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980385"/>
            <a:ext cx="1172628" cy="1288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1" t="5677" r="7174" b="3396"/>
          <a:stretch/>
        </p:blipFill>
        <p:spPr>
          <a:xfrm>
            <a:off x="30618" y="5157883"/>
            <a:ext cx="1589054" cy="95645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941044" y="4923071"/>
            <a:ext cx="117923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DC </a:t>
            </a:r>
            <a:r>
              <a:rPr lang="en-GB" sz="1000" dirty="0" smtClean="0"/>
              <a:t>magnetisation</a:t>
            </a:r>
            <a:endParaRPr lang="en-GB" sz="1000" dirty="0"/>
          </a:p>
        </p:txBody>
      </p:sp>
      <p:sp>
        <p:nvSpPr>
          <p:cNvPr id="41" name="TextBox 40"/>
          <p:cNvSpPr txBox="1"/>
          <p:nvPr/>
        </p:nvSpPr>
        <p:spPr>
          <a:xfrm>
            <a:off x="3104553" y="4710825"/>
            <a:ext cx="41741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QPR</a:t>
            </a:r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9th International Workshop on Thin Film and New Ideas..., 15-18 March 2021 </a:t>
            </a:r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815" y="2551936"/>
            <a:ext cx="1875847" cy="937924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8" t="6083" r="7228" b="20913"/>
          <a:stretch/>
        </p:blipFill>
        <p:spPr bwMode="auto">
          <a:xfrm>
            <a:off x="4035050" y="5781884"/>
            <a:ext cx="1190803" cy="54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099325" y="5591919"/>
            <a:ext cx="9838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Test cavity</a:t>
            </a:r>
            <a:endParaRPr lang="en-GB" sz="1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78294" y="5523128"/>
            <a:ext cx="1193506" cy="92865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991800" y="2321104"/>
            <a:ext cx="1942389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00" dirty="0" smtClean="0"/>
              <a:t>1.3 GHz cavity for STF deposition</a:t>
            </a:r>
            <a:endParaRPr lang="en-GB" sz="9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67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67"/>
    </mc:Choice>
    <mc:Fallback>
      <p:transition spd="slow" advTm="56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650" y="931918"/>
            <a:ext cx="8640960" cy="5377402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Five polishing techniques for Cu have been tested with </a:t>
            </a:r>
            <a:r>
              <a:rPr lang="en-GB" dirty="0" err="1" smtClean="0">
                <a:solidFill>
                  <a:srgbClr val="0070C0"/>
                </a:solidFill>
              </a:rPr>
              <a:t>Nb</a:t>
            </a:r>
            <a:r>
              <a:rPr lang="en-GB" dirty="0" smtClean="0">
                <a:solidFill>
                  <a:srgbClr val="0070C0"/>
                </a:solidFill>
              </a:rPr>
              <a:t> </a:t>
            </a:r>
            <a:r>
              <a:rPr lang="en-GB" dirty="0" smtClean="0">
                <a:solidFill>
                  <a:srgbClr val="0070C0"/>
                </a:solidFill>
              </a:rPr>
              <a:t>films</a:t>
            </a:r>
          </a:p>
          <a:p>
            <a:pPr lvl="1"/>
            <a:r>
              <a:rPr lang="en-GB" sz="2200" dirty="0" smtClean="0"/>
              <a:t>SUBU5 and EP demonstrate best results </a:t>
            </a:r>
            <a:endParaRPr lang="en-GB" sz="2200" dirty="0" smtClean="0"/>
          </a:p>
          <a:p>
            <a:r>
              <a:rPr lang="en-GB" dirty="0" smtClean="0">
                <a:solidFill>
                  <a:srgbClr val="0070C0"/>
                </a:solidFill>
              </a:rPr>
              <a:t>Development of superconducting films on small samples:</a:t>
            </a:r>
          </a:p>
          <a:p>
            <a:pPr lvl="1"/>
            <a:r>
              <a:rPr lang="en-GB" sz="2200" dirty="0" err="1" smtClean="0"/>
              <a:t>NbN</a:t>
            </a:r>
            <a:r>
              <a:rPr lang="en-GB" sz="2200" dirty="0" smtClean="0"/>
              <a:t>, Nb</a:t>
            </a:r>
            <a:r>
              <a:rPr lang="en-GB" sz="2200" baseline="-25000" dirty="0" smtClean="0"/>
              <a:t>3</a:t>
            </a:r>
            <a:r>
              <a:rPr lang="en-GB" sz="2200" dirty="0" smtClean="0"/>
              <a:t>Sn, </a:t>
            </a:r>
            <a:r>
              <a:rPr lang="en-GB" sz="2200" dirty="0" err="1" smtClean="0"/>
              <a:t>NbTiN</a:t>
            </a:r>
            <a:r>
              <a:rPr lang="en-GB" sz="2200" dirty="0" smtClean="0"/>
              <a:t> </a:t>
            </a:r>
            <a:r>
              <a:rPr lang="en-GB" sz="2200" dirty="0"/>
              <a:t>films </a:t>
            </a:r>
            <a:r>
              <a:rPr lang="en-GB" sz="2200" dirty="0" smtClean="0"/>
              <a:t>as well as SIS structures deposited</a:t>
            </a:r>
            <a:r>
              <a:rPr lang="en-GB" sz="2200" dirty="0"/>
              <a:t> </a:t>
            </a:r>
            <a:r>
              <a:rPr lang="en-GB" sz="2200" dirty="0" smtClean="0"/>
              <a:t>and characterised,</a:t>
            </a:r>
          </a:p>
          <a:p>
            <a:pPr lvl="1"/>
            <a:r>
              <a:rPr lang="en-GB" sz="2200" dirty="0" smtClean="0"/>
              <a:t>Small </a:t>
            </a:r>
            <a:r>
              <a:rPr lang="en-GB" sz="2200" dirty="0"/>
              <a:t>sample evaluation on SC properties </a:t>
            </a:r>
            <a:r>
              <a:rPr lang="en-GB" sz="2200" dirty="0" smtClean="0"/>
              <a:t>with </a:t>
            </a:r>
            <a:r>
              <a:rPr lang="en-GB" sz="2200" dirty="0"/>
              <a:t>VSM and </a:t>
            </a:r>
            <a:r>
              <a:rPr lang="en-GB" sz="2200" dirty="0" smtClean="0"/>
              <a:t>MFPF;</a:t>
            </a:r>
            <a:endParaRPr lang="en-GB" sz="2200" dirty="0"/>
          </a:p>
          <a:p>
            <a:r>
              <a:rPr lang="en-GB" dirty="0" smtClean="0">
                <a:solidFill>
                  <a:srgbClr val="0070C0"/>
                </a:solidFill>
              </a:rPr>
              <a:t>Evaluation of </a:t>
            </a:r>
            <a:r>
              <a:rPr lang="en-GB" dirty="0" err="1" smtClean="0">
                <a:solidFill>
                  <a:srgbClr val="0070C0"/>
                </a:solidFill>
              </a:rPr>
              <a:t>Nb</a:t>
            </a:r>
            <a:r>
              <a:rPr lang="en-GB" dirty="0" smtClean="0">
                <a:solidFill>
                  <a:srgbClr val="0070C0"/>
                </a:solidFill>
              </a:rPr>
              <a:t> </a:t>
            </a:r>
            <a:r>
              <a:rPr lang="en-GB" dirty="0">
                <a:solidFill>
                  <a:srgbClr val="0070C0"/>
                </a:solidFill>
              </a:rPr>
              <a:t>films </a:t>
            </a:r>
            <a:r>
              <a:rPr lang="en-GB" dirty="0" smtClean="0">
                <a:solidFill>
                  <a:srgbClr val="0070C0"/>
                </a:solidFill>
              </a:rPr>
              <a:t>at the RF conditions: </a:t>
            </a:r>
          </a:p>
          <a:p>
            <a:pPr lvl="1"/>
            <a:r>
              <a:rPr lang="en-GB" sz="2200" dirty="0" smtClean="0"/>
              <a:t>New QPR design, sample transport case,  </a:t>
            </a:r>
          </a:p>
          <a:p>
            <a:pPr lvl="1"/>
            <a:r>
              <a:rPr lang="en-GB" sz="2200" dirty="0" smtClean="0"/>
              <a:t>QRR sample polishing developed and applied to the samples at </a:t>
            </a:r>
            <a:r>
              <a:rPr lang="en-GB" sz="2200" dirty="0"/>
              <a:t>INFN </a:t>
            </a:r>
            <a:endParaRPr lang="en-GB" sz="2200" dirty="0" smtClean="0"/>
          </a:p>
          <a:p>
            <a:pPr lvl="1"/>
            <a:r>
              <a:rPr lang="en-GB" sz="2200" dirty="0" smtClean="0"/>
              <a:t>Deposition of 10 </a:t>
            </a:r>
            <a:r>
              <a:rPr lang="en-GB" sz="2200" dirty="0" smtClean="0"/>
              <a:t>QPR samples </a:t>
            </a:r>
            <a:r>
              <a:rPr lang="en-GB" sz="2200" dirty="0" smtClean="0"/>
              <a:t>at </a:t>
            </a:r>
            <a:r>
              <a:rPr lang="en-GB" sz="2200" dirty="0" smtClean="0"/>
              <a:t>INFN, Siegen and STFC </a:t>
            </a:r>
            <a:endParaRPr lang="en-GB" sz="2200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en-GB" sz="1900" i="1" dirty="0" smtClean="0"/>
              <a:t>with </a:t>
            </a:r>
            <a:r>
              <a:rPr lang="en-GB" sz="1900" i="1" dirty="0" err="1" smtClean="0"/>
              <a:t>Nb</a:t>
            </a:r>
            <a:r>
              <a:rPr lang="en-GB" sz="1900" i="1" dirty="0"/>
              <a:t> </a:t>
            </a:r>
            <a:r>
              <a:rPr lang="en-GB" sz="1900" i="1" dirty="0" smtClean="0"/>
              <a:t>and SIS: </a:t>
            </a:r>
            <a:r>
              <a:rPr lang="en-GB" sz="1900" i="1" dirty="0" err="1" smtClean="0"/>
              <a:t>Nb</a:t>
            </a:r>
            <a:r>
              <a:rPr lang="en-GB" sz="1900" i="1" dirty="0" smtClean="0"/>
              <a:t>/</a:t>
            </a:r>
            <a:r>
              <a:rPr lang="en-GB" sz="1900" i="1" dirty="0" err="1" smtClean="0"/>
              <a:t>AlN</a:t>
            </a:r>
            <a:r>
              <a:rPr lang="en-GB" sz="1900" i="1" dirty="0" smtClean="0"/>
              <a:t>/</a:t>
            </a:r>
            <a:r>
              <a:rPr lang="en-GB" sz="1900" i="1" dirty="0" err="1" smtClean="0"/>
              <a:t>NbN</a:t>
            </a:r>
            <a:r>
              <a:rPr lang="en-GB" sz="1900" i="1" dirty="0" smtClean="0"/>
              <a:t> and </a:t>
            </a:r>
            <a:r>
              <a:rPr lang="en-GB" sz="1900" i="1" dirty="0" err="1" smtClean="0"/>
              <a:t>Nb</a:t>
            </a:r>
            <a:r>
              <a:rPr lang="en-GB" sz="1900" i="1" dirty="0" smtClean="0"/>
              <a:t>/</a:t>
            </a:r>
            <a:r>
              <a:rPr lang="en-GB" sz="1900" i="1" dirty="0" err="1" smtClean="0"/>
              <a:t>AlN</a:t>
            </a:r>
            <a:r>
              <a:rPr lang="en-GB" sz="1900" i="1" dirty="0" smtClean="0"/>
              <a:t>/Nb</a:t>
            </a:r>
            <a:r>
              <a:rPr lang="en-GB" sz="1900" i="1" baseline="-25000" dirty="0" smtClean="0"/>
              <a:t>3</a:t>
            </a:r>
            <a:r>
              <a:rPr lang="en-GB" sz="1900" i="1" dirty="0" smtClean="0"/>
              <a:t>Sn</a:t>
            </a:r>
            <a:r>
              <a:rPr lang="en-GB" sz="2200" dirty="0" smtClean="0"/>
              <a:t>,</a:t>
            </a:r>
          </a:p>
          <a:p>
            <a:pPr lvl="1"/>
            <a:r>
              <a:rPr lang="en-GB" sz="2200" dirty="0" smtClean="0"/>
              <a:t>Comparative testing of QPR facilities at CERN and HZB with the samples produced by WP15 team;</a:t>
            </a:r>
          </a:p>
          <a:p>
            <a:r>
              <a:rPr lang="en-GB" dirty="0" smtClean="0">
                <a:solidFill>
                  <a:srgbClr val="0070C0"/>
                </a:solidFill>
              </a:rPr>
              <a:t>Developing of new technologies for TF SRF: </a:t>
            </a:r>
          </a:p>
          <a:p>
            <a:pPr lvl="1"/>
            <a:r>
              <a:rPr lang="en-GB" sz="2200" dirty="0" smtClean="0"/>
              <a:t>Laser treatment of Cu substrate and </a:t>
            </a:r>
            <a:r>
              <a:rPr lang="en-GB" sz="2200" dirty="0" err="1" smtClean="0"/>
              <a:t>Nb</a:t>
            </a:r>
            <a:r>
              <a:rPr lang="en-GB" sz="2200" dirty="0" smtClean="0"/>
              <a:t> films, </a:t>
            </a:r>
          </a:p>
          <a:p>
            <a:pPr lvl="1"/>
            <a:r>
              <a:rPr lang="en-GB" sz="2200" dirty="0" smtClean="0"/>
              <a:t>Magnetic field penetration facility (MFPF);</a:t>
            </a:r>
          </a:p>
          <a:p>
            <a:r>
              <a:rPr lang="en-GB" sz="2200" dirty="0" smtClean="0">
                <a:solidFill>
                  <a:srgbClr val="0070C0"/>
                </a:solidFill>
              </a:rPr>
              <a:t>Collaborating, </a:t>
            </a:r>
            <a:r>
              <a:rPr lang="en-GB" sz="2200" dirty="0">
                <a:solidFill>
                  <a:srgbClr val="0070C0"/>
                </a:solidFill>
              </a:rPr>
              <a:t>involving new partners, </a:t>
            </a:r>
            <a:r>
              <a:rPr lang="en-GB" sz="2200" dirty="0" smtClean="0">
                <a:solidFill>
                  <a:srgbClr val="0070C0"/>
                </a:solidFill>
              </a:rPr>
              <a:t>enhancing a capability of every partner, frequent discussions, </a:t>
            </a:r>
            <a:r>
              <a:rPr lang="en-GB" sz="2200" dirty="0" smtClean="0">
                <a:solidFill>
                  <a:srgbClr val="0070C0"/>
                </a:solidFill>
              </a:rPr>
              <a:t>joint publications</a:t>
            </a:r>
            <a:r>
              <a:rPr lang="en-GB" sz="2200" dirty="0" smtClean="0">
                <a:solidFill>
                  <a:srgbClr val="0070C0"/>
                </a:solidFill>
              </a:rPr>
              <a:t>. </a:t>
            </a:r>
            <a:endParaRPr lang="en-GB" sz="2200" dirty="0">
              <a:solidFill>
                <a:srgbClr val="0070C0"/>
              </a:solidFill>
            </a:endParaRPr>
          </a:p>
          <a:p>
            <a:pPr lvl="1"/>
            <a:endParaRPr lang="en-GB" sz="2200" dirty="0"/>
          </a:p>
          <a:p>
            <a:pPr lvl="1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9th International Workshop on Thin Film and New Ideas..., 15-18 March 2021 </a:t>
            </a:r>
            <a:endParaRPr lang="en-GB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53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87"/>
    </mc:Choice>
    <mc:Fallback>
      <p:transition spd="slow" advTm="82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ARIES WP15 team: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51520" y="908720"/>
            <a:ext cx="4176464" cy="4526632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CERN:</a:t>
            </a:r>
          </a:p>
          <a:p>
            <a:pPr lvl="1"/>
            <a:r>
              <a:rPr lang="en-GB" dirty="0" smtClean="0"/>
              <a:t>A</a:t>
            </a:r>
            <a:r>
              <a:rPr lang="en-GB" dirty="0"/>
              <a:t>. </a:t>
            </a:r>
            <a:r>
              <a:rPr lang="en-GB" dirty="0" smtClean="0"/>
              <a:t>Sublet, </a:t>
            </a:r>
            <a:r>
              <a:rPr lang="en-GB" dirty="0" smtClean="0"/>
              <a:t>L. Vega </a:t>
            </a:r>
            <a:r>
              <a:rPr lang="en-GB" dirty="0" smtClean="0"/>
              <a:t>Cid, </a:t>
            </a:r>
            <a:r>
              <a:rPr lang="en-GB" dirty="0" smtClean="0"/>
              <a:t>G. </a:t>
            </a:r>
            <a:r>
              <a:rPr lang="en-GB" dirty="0" err="1" smtClean="0"/>
              <a:t>Rosaz</a:t>
            </a:r>
            <a:r>
              <a:rPr lang="en-GB" dirty="0" smtClean="0"/>
              <a:t>, P. Vidal</a:t>
            </a:r>
            <a:r>
              <a:rPr lang="en-GB" dirty="0" smtClean="0"/>
              <a:t>, W</a:t>
            </a:r>
            <a:r>
              <a:rPr lang="en-GB" dirty="0"/>
              <a:t>. </a:t>
            </a:r>
            <a:r>
              <a:rPr lang="en-GB" dirty="0" smtClean="0"/>
              <a:t>Venturini, </a:t>
            </a:r>
            <a:r>
              <a:rPr lang="en-GB" dirty="0"/>
              <a:t>G. </a:t>
            </a:r>
            <a:r>
              <a:rPr lang="en-GB" dirty="0" smtClean="0"/>
              <a:t>Vandoni and </a:t>
            </a:r>
            <a:r>
              <a:rPr lang="en-GB" dirty="0"/>
              <a:t>M. </a:t>
            </a:r>
            <a:r>
              <a:rPr lang="en-GB" dirty="0" err="1" smtClean="0"/>
              <a:t>Taborelli</a:t>
            </a:r>
            <a:endParaRPr lang="en-GB" dirty="0" smtClean="0"/>
          </a:p>
          <a:p>
            <a:r>
              <a:rPr lang="en-GB" dirty="0" smtClean="0"/>
              <a:t>IEE: </a:t>
            </a:r>
          </a:p>
          <a:p>
            <a:pPr lvl="1"/>
            <a:r>
              <a:rPr lang="en-GB" dirty="0"/>
              <a:t>E. Seiler, </a:t>
            </a:r>
            <a:r>
              <a:rPr lang="en-GB" dirty="0" smtClean="0"/>
              <a:t>R. Ries and             F. </a:t>
            </a:r>
            <a:r>
              <a:rPr lang="en-GB" dirty="0" err="1" smtClean="0"/>
              <a:t>Gömöry</a:t>
            </a:r>
            <a:endParaRPr lang="en-GB" dirty="0" smtClean="0"/>
          </a:p>
          <a:p>
            <a:r>
              <a:rPr lang="en-GB" dirty="0" smtClean="0"/>
              <a:t>INFN</a:t>
            </a:r>
          </a:p>
          <a:p>
            <a:pPr lvl="1"/>
            <a:r>
              <a:rPr lang="en-GB" dirty="0"/>
              <a:t>V</a:t>
            </a:r>
            <a:r>
              <a:rPr lang="en-GB" dirty="0" smtClean="0"/>
              <a:t>. Palmieri, C. </a:t>
            </a:r>
            <a:r>
              <a:rPr lang="en-GB" dirty="0" err="1" smtClean="0"/>
              <a:t>Pira</a:t>
            </a:r>
            <a:r>
              <a:rPr lang="en-GB" dirty="0" smtClean="0"/>
              <a:t>,                E</a:t>
            </a:r>
            <a:r>
              <a:rPr lang="en-GB" dirty="0" smtClean="0"/>
              <a:t>. </a:t>
            </a:r>
            <a:r>
              <a:rPr lang="en-GB" dirty="0" err="1" smtClean="0"/>
              <a:t>Chyhyrynets</a:t>
            </a:r>
            <a:r>
              <a:rPr lang="en-GB" dirty="0" smtClean="0"/>
              <a:t>, </a:t>
            </a:r>
            <a:r>
              <a:rPr lang="it-IT" dirty="0" smtClean="0"/>
              <a:t>F. </a:t>
            </a:r>
            <a:r>
              <a:rPr lang="it-IT" dirty="0"/>
              <a:t>Stivanello, </a:t>
            </a:r>
            <a:r>
              <a:rPr lang="it-IT" dirty="0" smtClean="0"/>
              <a:t>O. </a:t>
            </a:r>
            <a:r>
              <a:rPr lang="it-IT" dirty="0"/>
              <a:t>Azzolini and </a:t>
            </a:r>
            <a:r>
              <a:rPr lang="it-IT" dirty="0" smtClean="0"/>
              <a:t>G. </a:t>
            </a:r>
            <a:r>
              <a:rPr lang="it-IT" dirty="0"/>
              <a:t>Keppel</a:t>
            </a:r>
            <a:endParaRPr lang="en-GB" dirty="0" smtClean="0"/>
          </a:p>
          <a:p>
            <a:r>
              <a:rPr lang="en-GB" dirty="0" smtClean="0"/>
              <a:t>HZB: </a:t>
            </a:r>
          </a:p>
          <a:p>
            <a:pPr lvl="1"/>
            <a:r>
              <a:rPr lang="en-GB" dirty="0"/>
              <a:t>O. Kugeler, </a:t>
            </a:r>
            <a:r>
              <a:rPr lang="en-GB" dirty="0" smtClean="0"/>
              <a:t>S. </a:t>
            </a:r>
            <a:r>
              <a:rPr lang="en-GB" dirty="0" err="1" smtClean="0"/>
              <a:t>Keckert</a:t>
            </a:r>
            <a:r>
              <a:rPr lang="en-GB" dirty="0" smtClean="0"/>
              <a:t>,           </a:t>
            </a:r>
            <a:r>
              <a:rPr lang="en-GB" dirty="0"/>
              <a:t>J. </a:t>
            </a:r>
            <a:r>
              <a:rPr lang="en-GB" dirty="0" err="1" smtClean="0"/>
              <a:t>Köszegi</a:t>
            </a:r>
            <a:r>
              <a:rPr lang="en-GB" dirty="0"/>
              <a:t> </a:t>
            </a:r>
            <a:r>
              <a:rPr lang="en-GB" dirty="0" smtClean="0"/>
              <a:t>and D</a:t>
            </a:r>
            <a:r>
              <a:rPr lang="en-GB" dirty="0"/>
              <a:t>. Tikhonov </a:t>
            </a: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9th International Workshop on Thin Film and New Ideas..., 15-18 March 2021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half" idx="13"/>
          </p:nvPr>
        </p:nvSpPr>
        <p:spPr>
          <a:xfrm>
            <a:off x="4932040" y="908720"/>
            <a:ext cx="3977394" cy="4413845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CEA: </a:t>
            </a:r>
          </a:p>
          <a:p>
            <a:pPr lvl="1"/>
            <a:r>
              <a:rPr lang="en-GB" dirty="0" smtClean="0"/>
              <a:t>C. Antoine</a:t>
            </a:r>
          </a:p>
          <a:p>
            <a:r>
              <a:rPr lang="en-GB" dirty="0" smtClean="0"/>
              <a:t>RTU</a:t>
            </a:r>
            <a:endParaRPr lang="en-GB" dirty="0" smtClean="0"/>
          </a:p>
          <a:p>
            <a:pPr lvl="1"/>
            <a:r>
              <a:rPr lang="en-GB" dirty="0"/>
              <a:t>A. Medvids, P. </a:t>
            </a:r>
            <a:r>
              <a:rPr lang="en-GB" dirty="0" err="1" smtClean="0"/>
              <a:t>Onufrievs</a:t>
            </a:r>
            <a:r>
              <a:rPr lang="en-GB" dirty="0" smtClean="0"/>
              <a:t> and A. Katashev</a:t>
            </a:r>
          </a:p>
          <a:p>
            <a:r>
              <a:rPr lang="en-GB" dirty="0" smtClean="0"/>
              <a:t>Siegen University</a:t>
            </a:r>
          </a:p>
          <a:p>
            <a:pPr lvl="1"/>
            <a:r>
              <a:rPr lang="en-GB" dirty="0"/>
              <a:t>M. Vogel, S. Leith and </a:t>
            </a:r>
            <a:r>
              <a:rPr lang="en-GB" dirty="0" smtClean="0"/>
              <a:t>       Ö. </a:t>
            </a:r>
            <a:r>
              <a:rPr lang="en-GB" dirty="0"/>
              <a:t>Sezgin</a:t>
            </a:r>
            <a:endParaRPr lang="en-GB" dirty="0" smtClean="0"/>
          </a:p>
          <a:p>
            <a:r>
              <a:rPr lang="en-GB" dirty="0" smtClean="0"/>
              <a:t>STFC/CI:</a:t>
            </a:r>
          </a:p>
          <a:p>
            <a:pPr lvl="1"/>
            <a:r>
              <a:rPr lang="en-GB" dirty="0"/>
              <a:t>O. Malyshev, R. Valizadeh, </a:t>
            </a:r>
            <a:r>
              <a:rPr lang="en-GB" dirty="0" smtClean="0"/>
              <a:t> F</a:t>
            </a:r>
            <a:r>
              <a:rPr lang="en-GB" dirty="0"/>
              <a:t>. Lockwood </a:t>
            </a:r>
            <a:r>
              <a:rPr lang="en-GB" dirty="0" err="1"/>
              <a:t>Estrin</a:t>
            </a:r>
            <a:r>
              <a:rPr lang="en-GB" dirty="0" smtClean="0"/>
              <a:t>, F. Walk, D</a:t>
            </a:r>
            <a:r>
              <a:rPr lang="en-GB" dirty="0"/>
              <a:t>. Turner, D. Seal, T. Sean, </a:t>
            </a:r>
            <a:r>
              <a:rPr lang="en-GB" dirty="0" smtClean="0"/>
              <a:t>F. Goudket and G</a:t>
            </a:r>
            <a:r>
              <a:rPr lang="en-GB" dirty="0"/>
              <a:t>. Burt</a:t>
            </a:r>
          </a:p>
        </p:txBody>
      </p:sp>
      <p:sp>
        <p:nvSpPr>
          <p:cNvPr id="8" name="Rectangle 7"/>
          <p:cNvSpPr/>
          <p:nvPr/>
        </p:nvSpPr>
        <p:spPr>
          <a:xfrm>
            <a:off x="957891" y="3573016"/>
            <a:ext cx="1368152" cy="2880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547664" y="5573235"/>
            <a:ext cx="590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This research has been supported by European Commission’s ARIES collaboration H2020 Research and Innovation Programme under Grant Agreement no. 730871.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25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29"/>
    </mc:Choice>
    <mc:Fallback>
      <p:transition spd="slow" advTm="17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0236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200" dirty="0" smtClean="0"/>
              <a:t>Thanks for your attention</a:t>
            </a:r>
            <a:endParaRPr lang="en-GB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9th International Workshop on Thin Film and New Ideas..., 15-18 March 2021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44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0"/>
    </mc:Choice>
    <mc:Fallback>
      <p:transition spd="slow" advTm="2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61974"/>
          </a:xfrm>
        </p:spPr>
        <p:txBody>
          <a:bodyPr/>
          <a:lstStyle/>
          <a:p>
            <a:r>
              <a:rPr lang="en-GB" dirty="0" smtClean="0"/>
              <a:t>WP15 Description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91264" cy="5174704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The aim of this work package is </a:t>
            </a:r>
            <a:r>
              <a:rPr lang="en-GB" dirty="0">
                <a:solidFill>
                  <a:srgbClr val="C00000"/>
                </a:solidFill>
              </a:rPr>
              <a:t>to intensify systematic studies and development of the coating technology of superconducting materials </a:t>
            </a:r>
            <a:r>
              <a:rPr lang="en-GB" dirty="0"/>
              <a:t>to enable the superconducting coated RF cavities with </a:t>
            </a:r>
            <a:r>
              <a:rPr lang="en-GB" i="1" dirty="0"/>
              <a:t>Q</a:t>
            </a:r>
            <a:r>
              <a:rPr lang="en-GB" dirty="0"/>
              <a:t>(</a:t>
            </a:r>
            <a:r>
              <a:rPr lang="en-GB" i="1" dirty="0"/>
              <a:t>E</a:t>
            </a:r>
            <a:r>
              <a:rPr lang="en-GB" dirty="0"/>
              <a:t>) characteristics better than for the bulk ones. </a:t>
            </a:r>
          </a:p>
          <a:p>
            <a:r>
              <a:rPr lang="en-GB" dirty="0"/>
              <a:t>The main emphasis </a:t>
            </a:r>
            <a:r>
              <a:rPr lang="en-GB" dirty="0" smtClean="0"/>
              <a:t>is on </a:t>
            </a:r>
            <a:r>
              <a:rPr lang="en-GB" b="1" dirty="0">
                <a:solidFill>
                  <a:srgbClr val="00B050"/>
                </a:solidFill>
              </a:rPr>
              <a:t>a systematic study of correlation</a:t>
            </a:r>
            <a:r>
              <a:rPr lang="en-GB" dirty="0"/>
              <a:t> between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 smtClean="0">
                <a:solidFill>
                  <a:srgbClr val="0070C0"/>
                </a:solidFill>
              </a:rPr>
              <a:t>substrate surface </a:t>
            </a:r>
            <a:r>
              <a:rPr lang="en-GB" dirty="0">
                <a:solidFill>
                  <a:srgbClr val="0070C0"/>
                </a:solidFill>
              </a:rPr>
              <a:t>preparation,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0070C0"/>
                </a:solidFill>
              </a:rPr>
              <a:t>deposition </a:t>
            </a:r>
            <a:r>
              <a:rPr lang="en-GB" dirty="0" smtClean="0">
                <a:solidFill>
                  <a:srgbClr val="0070C0"/>
                </a:solidFill>
              </a:rPr>
              <a:t>parameters for: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2200" dirty="0" smtClean="0"/>
              <a:t>superconducting </a:t>
            </a:r>
            <a:r>
              <a:rPr lang="en-GB" sz="2200" dirty="0"/>
              <a:t>material </a:t>
            </a:r>
            <a:r>
              <a:rPr lang="en-GB" sz="2200" b="1" dirty="0" err="1"/>
              <a:t>Nb</a:t>
            </a:r>
            <a:r>
              <a:rPr lang="en-GB" sz="2200" b="1" dirty="0"/>
              <a:t>, </a:t>
            </a:r>
            <a:r>
              <a:rPr lang="en-GB" sz="2200" b="1" dirty="0" err="1"/>
              <a:t>NbN</a:t>
            </a:r>
            <a:r>
              <a:rPr lang="en-GB" sz="2200" b="1" dirty="0"/>
              <a:t>, Nb</a:t>
            </a:r>
            <a:r>
              <a:rPr lang="en-GB" sz="2200" b="1" baseline="-25000" dirty="0"/>
              <a:t>3</a:t>
            </a:r>
            <a:r>
              <a:rPr lang="en-GB" sz="2200" b="1" dirty="0"/>
              <a:t>Sn, </a:t>
            </a:r>
            <a:r>
              <a:rPr lang="en-GB" sz="2200" b="1" dirty="0" err="1"/>
              <a:t>NbTiN</a:t>
            </a:r>
            <a:r>
              <a:rPr lang="en-GB" sz="2200" b="1" dirty="0"/>
              <a:t> and SIS</a:t>
            </a:r>
            <a:endParaRPr lang="en-GB" sz="2200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2200" dirty="0"/>
              <a:t>deposited on </a:t>
            </a:r>
            <a:r>
              <a:rPr lang="en-GB" sz="2200" b="1" dirty="0"/>
              <a:t>Cu</a:t>
            </a:r>
            <a:r>
              <a:rPr lang="en-GB" sz="2200" dirty="0"/>
              <a:t> substrate,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 smtClean="0">
                <a:solidFill>
                  <a:srgbClr val="0070C0"/>
                </a:solidFill>
              </a:rPr>
              <a:t>film </a:t>
            </a:r>
            <a:r>
              <a:rPr lang="en-GB" dirty="0">
                <a:solidFill>
                  <a:srgbClr val="0070C0"/>
                </a:solidFill>
              </a:rPr>
              <a:t>structure, morphology, </a:t>
            </a:r>
            <a:r>
              <a:rPr lang="en-GB" dirty="0" smtClean="0">
                <a:solidFill>
                  <a:srgbClr val="0070C0"/>
                </a:solidFill>
              </a:rPr>
              <a:t>chemistry, phase, </a:t>
            </a:r>
            <a:endParaRPr lang="en-GB" dirty="0">
              <a:solidFill>
                <a:srgbClr val="0070C0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 smtClean="0">
                <a:solidFill>
                  <a:srgbClr val="0070C0"/>
                </a:solidFill>
              </a:rPr>
              <a:t>AC </a:t>
            </a:r>
            <a:r>
              <a:rPr lang="en-GB" dirty="0" smtClean="0">
                <a:solidFill>
                  <a:srgbClr val="0070C0"/>
                </a:solidFill>
              </a:rPr>
              <a:t>and DC </a:t>
            </a:r>
            <a:r>
              <a:rPr lang="en-GB" dirty="0">
                <a:solidFill>
                  <a:srgbClr val="0070C0"/>
                </a:solidFill>
              </a:rPr>
              <a:t>superconductivity </a:t>
            </a:r>
            <a:r>
              <a:rPr lang="en-GB" dirty="0" smtClean="0">
                <a:solidFill>
                  <a:srgbClr val="0070C0"/>
                </a:solidFill>
              </a:rPr>
              <a:t>parameters: </a:t>
            </a:r>
            <a:endParaRPr lang="en-GB" dirty="0">
              <a:solidFill>
                <a:srgbClr val="0070C0"/>
              </a:solidFill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2200" dirty="0"/>
              <a:t>such as </a:t>
            </a:r>
            <a:r>
              <a:rPr lang="en-GB" sz="2200" i="1" dirty="0"/>
              <a:t>T</a:t>
            </a:r>
            <a:r>
              <a:rPr lang="en-GB" sz="2200" i="1" baseline="-25000" dirty="0"/>
              <a:t>c</a:t>
            </a:r>
            <a:r>
              <a:rPr lang="en-GB" sz="2200" i="1" dirty="0"/>
              <a:t>, </a:t>
            </a:r>
            <a:r>
              <a:rPr lang="en-GB" sz="2200" i="1" dirty="0" err="1"/>
              <a:t>H</a:t>
            </a:r>
            <a:r>
              <a:rPr lang="en-GB" sz="2200" i="1" baseline="-25000" dirty="0" err="1"/>
              <a:t>c</a:t>
            </a:r>
            <a:r>
              <a:rPr lang="en-GB" sz="2200" i="1" dirty="0"/>
              <a:t>, </a:t>
            </a:r>
            <a:r>
              <a:rPr lang="en-GB" sz="2200" i="1" dirty="0" err="1"/>
              <a:t>H</a:t>
            </a:r>
            <a:r>
              <a:rPr lang="en-GB" sz="2200" i="1" baseline="-25000" dirty="0" err="1"/>
              <a:t>fp</a:t>
            </a:r>
            <a:r>
              <a:rPr lang="en-GB" sz="2200" i="1" dirty="0"/>
              <a:t>, </a:t>
            </a:r>
            <a:r>
              <a:rPr lang="en-GB" sz="2200" i="1" dirty="0" err="1"/>
              <a:t>H</a:t>
            </a:r>
            <a:r>
              <a:rPr lang="en-GB" sz="2200" i="1" baseline="-25000" dirty="0" err="1"/>
              <a:t>sh</a:t>
            </a:r>
            <a:r>
              <a:rPr lang="en-GB" sz="2200" i="1" dirty="0"/>
              <a:t>, RRR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 smtClean="0">
                <a:solidFill>
                  <a:srgbClr val="0070C0"/>
                </a:solidFill>
              </a:rPr>
              <a:t>and</a:t>
            </a:r>
            <a:r>
              <a:rPr lang="en-GB" dirty="0">
                <a:solidFill>
                  <a:srgbClr val="0070C0"/>
                </a:solidFill>
              </a:rPr>
              <a:t>, finally, the behaviour at </a:t>
            </a:r>
            <a:r>
              <a:rPr lang="en-GB" dirty="0" smtClean="0">
                <a:solidFill>
                  <a:srgbClr val="0070C0"/>
                </a:solidFill>
              </a:rPr>
              <a:t>RF conditions with </a:t>
            </a:r>
            <a:r>
              <a:rPr lang="en-GB" dirty="0">
                <a:solidFill>
                  <a:srgbClr val="0070C0"/>
                </a:solidFill>
              </a:rPr>
              <a:t>the test cavities </a:t>
            </a:r>
            <a:r>
              <a:rPr lang="en-GB" dirty="0" smtClean="0">
                <a:solidFill>
                  <a:srgbClr val="0070C0"/>
                </a:solidFill>
              </a:rPr>
              <a:t>at </a:t>
            </a:r>
            <a:r>
              <a:rPr lang="en-GB" dirty="0">
                <a:solidFill>
                  <a:srgbClr val="0070C0"/>
                </a:solidFill>
              </a:rPr>
              <a:t>CERN, HZB and STFC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9th International Workshop on Thin Film and New Ideas..., 15-18 March 2021 </a:t>
            </a:r>
            <a:endParaRPr lang="en-GB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58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13"/>
    </mc:Choice>
    <mc:Fallback>
      <p:transition spd="slow" advTm="34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-7915"/>
            <a:ext cx="6768752" cy="792162"/>
          </a:xfrm>
        </p:spPr>
        <p:txBody>
          <a:bodyPr/>
          <a:lstStyle/>
          <a:p>
            <a:r>
              <a:rPr lang="en-GB" dirty="0" smtClean="0"/>
              <a:t>Work distribution for WP15 Tasks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9361709"/>
              </p:ext>
            </p:extLst>
          </p:nvPr>
        </p:nvGraphicFramePr>
        <p:xfrm>
          <a:off x="152400" y="1223404"/>
          <a:ext cx="8956104" cy="5482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91880" y="823294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C00000"/>
                </a:solidFill>
              </a:rPr>
              <a:t>The main emphasis </a:t>
            </a:r>
            <a:r>
              <a:rPr lang="en-GB" sz="2000" dirty="0" smtClean="0">
                <a:solidFill>
                  <a:srgbClr val="C00000"/>
                </a:solidFill>
              </a:rPr>
              <a:t>is </a:t>
            </a:r>
            <a:r>
              <a:rPr lang="en-GB" sz="2000" dirty="0">
                <a:solidFill>
                  <a:srgbClr val="C00000"/>
                </a:solidFill>
              </a:rPr>
              <a:t>on a systematic study of correlation </a:t>
            </a:r>
            <a:r>
              <a:rPr lang="en-GB" sz="2000" dirty="0" smtClean="0">
                <a:solidFill>
                  <a:srgbClr val="C00000"/>
                </a:solidFill>
              </a:rPr>
              <a:t>between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1256940">
            <a:off x="4499299" y="1137151"/>
            <a:ext cx="1120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TASK 15.2</a:t>
            </a:r>
            <a:endParaRPr lang="en-GB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851924" y="1340768"/>
            <a:ext cx="2874648" cy="2644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9878675">
            <a:off x="5408199" y="2116973"/>
            <a:ext cx="1120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TASK 15.3</a:t>
            </a:r>
            <a:endParaRPr lang="en-GB" b="1" dirty="0"/>
          </a:p>
        </p:txBody>
      </p:sp>
      <p:sp>
        <p:nvSpPr>
          <p:cNvPr id="14" name="TextBox 13"/>
          <p:cNvSpPr txBox="1"/>
          <p:nvPr/>
        </p:nvSpPr>
        <p:spPr>
          <a:xfrm rot="17529112">
            <a:off x="6902494" y="2804201"/>
            <a:ext cx="1120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TASK 15.4</a:t>
            </a:r>
            <a:endParaRPr lang="en-GB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796136" y="1665566"/>
            <a:ext cx="1491835" cy="15129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220072" y="1556792"/>
            <a:ext cx="1919966" cy="5040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579765" y="1691178"/>
            <a:ext cx="664643" cy="32419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260438" y="1675154"/>
            <a:ext cx="1479996" cy="21194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" y="2991964"/>
            <a:ext cx="1107232" cy="108510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-2497" y="2765200"/>
            <a:ext cx="9999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Film deposition</a:t>
            </a:r>
            <a:endParaRPr lang="en-GB" sz="1000" dirty="0"/>
          </a:p>
        </p:txBody>
      </p:sp>
      <p:pic>
        <p:nvPicPr>
          <p:cNvPr id="35" name="Picture 34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9" b="32975"/>
          <a:stretch/>
        </p:blipFill>
        <p:spPr bwMode="auto">
          <a:xfrm>
            <a:off x="497456" y="4122636"/>
            <a:ext cx="1914304" cy="906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497456" y="4087924"/>
            <a:ext cx="191430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00" dirty="0"/>
              <a:t>SEM image of a </a:t>
            </a:r>
            <a:r>
              <a:rPr lang="en-GB" sz="900" dirty="0" err="1"/>
              <a:t>NbN</a:t>
            </a:r>
            <a:r>
              <a:rPr lang="en-GB" sz="900" dirty="0"/>
              <a:t> thin </a:t>
            </a:r>
            <a:r>
              <a:rPr lang="en-GB" sz="900" dirty="0" smtClean="0"/>
              <a:t>film</a:t>
            </a:r>
            <a:endParaRPr lang="en-GB" sz="900" dirty="0"/>
          </a:p>
        </p:txBody>
      </p:sp>
      <p:pic>
        <p:nvPicPr>
          <p:cNvPr id="38" name="Grafik 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388" y="4982022"/>
            <a:ext cx="1172628" cy="1288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1" t="5677" r="7174" b="3396"/>
          <a:stretch/>
        </p:blipFill>
        <p:spPr>
          <a:xfrm>
            <a:off x="644088" y="5243827"/>
            <a:ext cx="1589054" cy="95645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48995" y="5020391"/>
            <a:ext cx="117923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DC </a:t>
            </a:r>
            <a:r>
              <a:rPr lang="en-GB" sz="1000" dirty="0" smtClean="0"/>
              <a:t>magnetisation</a:t>
            </a:r>
            <a:endParaRPr lang="en-GB" sz="1000" dirty="0"/>
          </a:p>
        </p:txBody>
      </p:sp>
      <p:sp>
        <p:nvSpPr>
          <p:cNvPr id="41" name="TextBox 40"/>
          <p:cNvSpPr txBox="1"/>
          <p:nvPr/>
        </p:nvSpPr>
        <p:spPr>
          <a:xfrm>
            <a:off x="2987824" y="4719926"/>
            <a:ext cx="41741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QPR</a:t>
            </a:r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9th International Workshop on Thin Film and New Ideas..., 15-18 March 2021 </a:t>
            </a:r>
            <a:endParaRPr lang="en-GB" dirty="0"/>
          </a:p>
        </p:txBody>
      </p:sp>
      <p:sp>
        <p:nvSpPr>
          <p:cNvPr id="19" name="Multiply 18"/>
          <p:cNvSpPr/>
          <p:nvPr/>
        </p:nvSpPr>
        <p:spPr>
          <a:xfrm>
            <a:off x="6217782" y="5805264"/>
            <a:ext cx="1691140" cy="1017700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8" t="6083" r="7228" b="20913"/>
          <a:stretch/>
        </p:blipFill>
        <p:spPr bwMode="auto">
          <a:xfrm>
            <a:off x="3953598" y="5916158"/>
            <a:ext cx="899287" cy="40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009449" y="5716103"/>
            <a:ext cx="9838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Test cavity</a:t>
            </a:r>
            <a:endParaRPr lang="en-GB" sz="1000" dirty="0"/>
          </a:p>
        </p:txBody>
      </p:sp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470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58"/>
    </mc:Choice>
    <mc:Fallback>
      <p:transition spd="slow" advTm="26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" grpId="0"/>
      <p:bldP spid="9" grpId="0"/>
      <p:bldP spid="13" grpId="0"/>
      <p:bldP spid="14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672" y="59746"/>
            <a:ext cx="2952328" cy="798630"/>
          </a:xfrm>
        </p:spPr>
        <p:txBody>
          <a:bodyPr/>
          <a:lstStyle/>
          <a:p>
            <a:r>
              <a:rPr lang="en-GB" dirty="0" smtClean="0"/>
              <a:t>WP15 Partners</a:t>
            </a:r>
            <a:endParaRPr lang="en-GB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796923"/>
              </p:ext>
            </p:extLst>
          </p:nvPr>
        </p:nvGraphicFramePr>
        <p:xfrm>
          <a:off x="179512" y="908724"/>
          <a:ext cx="8784975" cy="5208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356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/>
                        <a:t>Participants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Leading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Participating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542">
                <a:tc>
                  <a:txBody>
                    <a:bodyPr/>
                    <a:lstStyle/>
                    <a:p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CEA (</a:t>
                      </a:r>
                      <a:r>
                        <a:rPr lang="en-GB" dirty="0" err="1" smtClean="0"/>
                        <a:t>Saclay</a:t>
                      </a:r>
                      <a:r>
                        <a:rPr lang="en-GB" dirty="0" smtClean="0"/>
                        <a:t>, France)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7030A0"/>
                          </a:solidFill>
                        </a:rPr>
                        <a:t>Task </a:t>
                      </a:r>
                      <a:r>
                        <a:rPr lang="en-GB" b="1" dirty="0" smtClean="0">
                          <a:solidFill>
                            <a:srgbClr val="7030A0"/>
                          </a:solidFill>
                        </a:rPr>
                        <a:t>4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970">
                <a:tc>
                  <a:txBody>
                    <a:bodyPr/>
                    <a:lstStyle/>
                    <a:p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i="1" dirty="0" smtClean="0"/>
                        <a:t>CERN (Geneva, Switzerland)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7030A0"/>
                          </a:solidFill>
                        </a:rPr>
                        <a:t>All tasks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4142">
                <a:tc>
                  <a:txBody>
                    <a:bodyPr/>
                    <a:lstStyle/>
                    <a:p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IEE-SAS (Bratislava, Slovakia)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2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7030A0"/>
                          </a:solidFill>
                        </a:rPr>
                        <a:t>Tasks </a:t>
                      </a:r>
                      <a:r>
                        <a:rPr lang="en-GB" b="1" dirty="0" smtClean="0">
                          <a:solidFill>
                            <a:srgbClr val="7030A0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LNL/INFN (</a:t>
                      </a:r>
                      <a:r>
                        <a:rPr lang="en-GB" dirty="0" err="1" smtClean="0"/>
                        <a:t>Legnaro</a:t>
                      </a:r>
                      <a:r>
                        <a:rPr lang="en-GB" dirty="0" smtClean="0"/>
                        <a:t>, Italy)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7030A0"/>
                          </a:solidFill>
                        </a:rPr>
                        <a:t>Task 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2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7030A0"/>
                          </a:solidFill>
                        </a:rPr>
                        <a:t>Tasks 1, </a:t>
                      </a:r>
                      <a:r>
                        <a:rPr lang="en-GB" b="1" dirty="0" smtClean="0">
                          <a:solidFill>
                            <a:srgbClr val="7030A0"/>
                          </a:solidFill>
                        </a:rPr>
                        <a:t>2</a:t>
                      </a:r>
                      <a:r>
                        <a:rPr lang="en-GB" dirty="0" smtClean="0">
                          <a:solidFill>
                            <a:srgbClr val="7030A0"/>
                          </a:solidFill>
                        </a:rPr>
                        <a:t> and</a:t>
                      </a:r>
                      <a:r>
                        <a:rPr lang="en-GB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GB" b="1" baseline="0" dirty="0" smtClean="0">
                          <a:solidFill>
                            <a:srgbClr val="7030A0"/>
                          </a:solidFill>
                        </a:rPr>
                        <a:t>3</a:t>
                      </a:r>
                      <a:endParaRPr lang="en-GB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Helmholtz-</a:t>
                      </a:r>
                      <a:r>
                        <a:rPr lang="en-GB" dirty="0" err="1" smtClean="0"/>
                        <a:t>Zentrum</a:t>
                      </a:r>
                      <a:r>
                        <a:rPr lang="en-GB" dirty="0" smtClean="0"/>
                        <a:t> Berlin (Berlin, Germany)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7030A0"/>
                          </a:solidFill>
                        </a:rPr>
                        <a:t>Task 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7030A0"/>
                          </a:solidFill>
                        </a:rPr>
                        <a:t>Tasks 1 and </a:t>
                      </a:r>
                      <a:r>
                        <a:rPr lang="en-GB" b="1" baseline="0" dirty="0" smtClean="0">
                          <a:solidFill>
                            <a:srgbClr val="7030A0"/>
                          </a:solidFill>
                        </a:rPr>
                        <a:t>4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en-GB" dirty="0" smtClean="0"/>
                        <a:t>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RTU (Riga, Latvia)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7030A0"/>
                          </a:solidFill>
                        </a:rPr>
                        <a:t>Task 2 and </a:t>
                      </a:r>
                      <a:r>
                        <a:rPr lang="en-GB" b="1" dirty="0" smtClean="0">
                          <a:solidFill>
                            <a:srgbClr val="7030A0"/>
                          </a:solidFill>
                        </a:rPr>
                        <a:t>3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University Siegen, (Siegen, Germany)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9138" lvl="1" indent="-719138">
                        <a:buNone/>
                      </a:pPr>
                      <a:r>
                        <a:rPr lang="en-GB" dirty="0" smtClean="0">
                          <a:solidFill>
                            <a:srgbClr val="7030A0"/>
                          </a:solidFill>
                        </a:rPr>
                        <a:t>Tasks </a:t>
                      </a:r>
                      <a:r>
                        <a:rPr lang="en-GB" b="1" dirty="0" smtClean="0">
                          <a:solidFill>
                            <a:srgbClr val="7030A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r>
                        <a:rPr lang="en-GB" dirty="0" smtClean="0"/>
                        <a:t>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ASTeC/STFC (Daresbury, UK)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7030A0"/>
                          </a:solidFill>
                        </a:rPr>
                        <a:t>WP and Tasks 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7030A0"/>
                          </a:solidFill>
                        </a:rPr>
                        <a:t>All tasks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3566">
                <a:tc>
                  <a:txBody>
                    <a:bodyPr/>
                    <a:lstStyle/>
                    <a:p>
                      <a:r>
                        <a:rPr lang="en-GB" dirty="0" smtClean="0"/>
                        <a:t>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Lancaster University (Lancaster, UK)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7030A0"/>
                          </a:solidFill>
                        </a:rPr>
                        <a:t>Task </a:t>
                      </a:r>
                      <a:r>
                        <a:rPr lang="en-GB" b="1" dirty="0" smtClean="0">
                          <a:solidFill>
                            <a:srgbClr val="7030A0"/>
                          </a:solidFill>
                        </a:rPr>
                        <a:t>4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" name="Picture 2" descr="http://www.astec.stfc.ac.uk/ASTeC/images/site-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344" y="5046848"/>
            <a:ext cx="922093" cy="59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uni-siegen.de/cd/basiselemente/logo/logo_uni_siegen_rgb.jpg?lang=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957" y="4453839"/>
            <a:ext cx="1672187" cy="47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www.helmholtz-berlin.de/media/media/allgemein/logos/logo_2010/hzb_logo_cmy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437" y="3285804"/>
            <a:ext cx="1232925" cy="62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mmissariat à l&amp;#39;énergie atomique et aux énergies alternativ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957" y="1177289"/>
            <a:ext cx="880099" cy="71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unizh.web.cern.ch/unizh/CERN-logo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798" y="1734106"/>
            <a:ext cx="726354" cy="73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logo_ElU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355976" y="2276872"/>
            <a:ext cx="560063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4" descr="Logo INFN Trasparent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41488" y="2704666"/>
            <a:ext cx="854469" cy="796343"/>
          </a:xfrm>
          <a:prstGeom prst="rect">
            <a:avLst/>
          </a:prstGeom>
        </p:spPr>
      </p:pic>
      <p:pic>
        <p:nvPicPr>
          <p:cNvPr id="13" name="Picture 2" descr="http://www.rtu.lv/component/option,com_docman/task,doc_download/gid,1699/gerbonis_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503" y="3789040"/>
            <a:ext cx="950453" cy="71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lancaster university log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11" b="22022"/>
          <a:stretch/>
        </p:blipFill>
        <p:spPr bwMode="auto">
          <a:xfrm>
            <a:off x="4772437" y="5661248"/>
            <a:ext cx="1252827" cy="42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9th International Workshop on Thin Film and New Ideas..., 15-18 March 2021 </a:t>
            </a:r>
            <a:endParaRPr lang="en-GB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94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98"/>
    </mc:Choice>
    <mc:Fallback>
      <p:transition spd="slow" advTm="11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46302" y="4005064"/>
            <a:ext cx="7696200" cy="1584176"/>
          </a:xfrm>
        </p:spPr>
        <p:txBody>
          <a:bodyPr/>
          <a:lstStyle/>
          <a:p>
            <a:r>
              <a:rPr lang="en-GB" dirty="0" smtClean="0"/>
              <a:t>Superconducting Thin Film </a:t>
            </a:r>
            <a:r>
              <a:rPr lang="en-GB" dirty="0"/>
              <a:t>D</a:t>
            </a:r>
            <a:r>
              <a:rPr lang="en-GB" dirty="0" smtClean="0"/>
              <a:t>evelopment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22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0"/>
    </mc:Choice>
    <mc:Fallback>
      <p:transition spd="slow" advTm="5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117" y="205907"/>
            <a:ext cx="8229600" cy="561974"/>
          </a:xfrm>
        </p:spPr>
        <p:txBody>
          <a:bodyPr/>
          <a:lstStyle/>
          <a:p>
            <a:r>
              <a:rPr lang="en-GB" dirty="0" smtClean="0"/>
              <a:t>Objectives</a:t>
            </a:r>
            <a:endParaRPr lang="en-GB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-36512" y="1124744"/>
            <a:ext cx="8961348" cy="5303616"/>
          </a:xfrm>
        </p:spPr>
        <p:txBody>
          <a:bodyPr>
            <a:normAutofit/>
          </a:bodyPr>
          <a:lstStyle/>
          <a:p>
            <a:pPr lvl="1"/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</a:rPr>
              <a:t>Thin film development 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on small samples (53 mm × 53 mm)</a:t>
            </a:r>
          </a:p>
          <a:p>
            <a:pPr lvl="2"/>
            <a:r>
              <a:rPr lang="en-GB" sz="2000" dirty="0" smtClean="0">
                <a:solidFill>
                  <a:srgbClr val="0070C0"/>
                </a:solidFill>
              </a:rPr>
              <a:t>Copper </a:t>
            </a:r>
            <a:r>
              <a:rPr lang="en-GB" sz="2000" dirty="0" smtClean="0">
                <a:solidFill>
                  <a:srgbClr val="0070C0"/>
                </a:solidFill>
              </a:rPr>
              <a:t>substrate </a:t>
            </a:r>
            <a:r>
              <a:rPr lang="en-GB" sz="2000" dirty="0" smtClean="0">
                <a:solidFill>
                  <a:srgbClr val="0070C0"/>
                </a:solidFill>
              </a:rPr>
              <a:t>polishing </a:t>
            </a:r>
          </a:p>
          <a:p>
            <a:pPr lvl="3"/>
            <a:r>
              <a:rPr lang="en-GB" sz="2000" dirty="0" smtClean="0">
                <a:solidFill>
                  <a:srgbClr val="0070C0"/>
                </a:solidFill>
              </a:rPr>
              <a:t>with EP, SUBU5</a:t>
            </a:r>
            <a:r>
              <a:rPr lang="en-GB" sz="2000" dirty="0">
                <a:solidFill>
                  <a:srgbClr val="0070C0"/>
                </a:solidFill>
              </a:rPr>
              <a:t>, </a:t>
            </a:r>
            <a:r>
              <a:rPr lang="en-GB" sz="2000" dirty="0" smtClean="0">
                <a:solidFill>
                  <a:srgbClr val="0070C0"/>
                </a:solidFill>
              </a:rPr>
              <a:t>EP + SUBU5, Tumbling (INFN)</a:t>
            </a:r>
          </a:p>
          <a:p>
            <a:pPr lvl="3"/>
            <a:r>
              <a:rPr lang="en-GB" sz="2000" dirty="0" smtClean="0">
                <a:solidFill>
                  <a:srgbClr val="0070C0"/>
                </a:solidFill>
              </a:rPr>
              <a:t>with SUBU5 (CERN)</a:t>
            </a:r>
          </a:p>
          <a:p>
            <a:pPr lvl="3"/>
            <a:r>
              <a:rPr lang="en-GB" sz="2000" dirty="0" smtClean="0">
                <a:solidFill>
                  <a:srgbClr val="0070C0"/>
                </a:solidFill>
              </a:rPr>
              <a:t>with laser (RTU) </a:t>
            </a:r>
          </a:p>
          <a:p>
            <a:pPr lvl="2"/>
            <a:r>
              <a:rPr lang="en-GB" sz="2000" dirty="0" err="1" smtClean="0">
                <a:solidFill>
                  <a:srgbClr val="0070C0"/>
                </a:solidFill>
              </a:rPr>
              <a:t>Nb</a:t>
            </a:r>
            <a:r>
              <a:rPr lang="en-GB" sz="2000" dirty="0" smtClean="0">
                <a:solidFill>
                  <a:srgbClr val="0070C0"/>
                </a:solidFill>
              </a:rPr>
              <a:t> (</a:t>
            </a:r>
            <a:r>
              <a:rPr lang="en-GB" sz="2000" dirty="0" smtClean="0">
                <a:solidFill>
                  <a:srgbClr val="0070C0"/>
                </a:solidFill>
              </a:rPr>
              <a:t>STFC, </a:t>
            </a:r>
            <a:r>
              <a:rPr lang="en-GB" sz="2000" dirty="0" smtClean="0">
                <a:solidFill>
                  <a:srgbClr val="0070C0"/>
                </a:solidFill>
              </a:rPr>
              <a:t>Siegen, INFN)</a:t>
            </a:r>
            <a:endParaRPr lang="en-GB" sz="2000" dirty="0" smtClean="0">
              <a:solidFill>
                <a:srgbClr val="0070C0"/>
              </a:solidFill>
            </a:endParaRPr>
          </a:p>
          <a:p>
            <a:pPr lvl="3"/>
            <a:r>
              <a:rPr lang="en-GB" sz="2000" dirty="0" smtClean="0">
                <a:solidFill>
                  <a:srgbClr val="0070C0"/>
                </a:solidFill>
              </a:rPr>
              <a:t>Laser treatment of the film (RTU)</a:t>
            </a:r>
          </a:p>
          <a:p>
            <a:pPr lvl="2"/>
            <a:r>
              <a:rPr lang="en-GB" sz="2000" dirty="0" err="1">
                <a:solidFill>
                  <a:srgbClr val="0070C0"/>
                </a:solidFill>
              </a:rPr>
              <a:t>NbN</a:t>
            </a:r>
            <a:r>
              <a:rPr lang="en-GB" sz="2000" dirty="0">
                <a:solidFill>
                  <a:srgbClr val="0070C0"/>
                </a:solidFill>
              </a:rPr>
              <a:t>, Nb</a:t>
            </a:r>
            <a:r>
              <a:rPr lang="en-GB" sz="2000" baseline="-25000" dirty="0">
                <a:solidFill>
                  <a:srgbClr val="0070C0"/>
                </a:solidFill>
              </a:rPr>
              <a:t>3</a:t>
            </a:r>
            <a:r>
              <a:rPr lang="en-GB" sz="2000" dirty="0">
                <a:solidFill>
                  <a:srgbClr val="0070C0"/>
                </a:solidFill>
              </a:rPr>
              <a:t>Sn, </a:t>
            </a:r>
            <a:r>
              <a:rPr lang="en-GB" sz="2000" dirty="0" err="1">
                <a:solidFill>
                  <a:srgbClr val="0070C0"/>
                </a:solidFill>
              </a:rPr>
              <a:t>NbTiN</a:t>
            </a:r>
            <a:r>
              <a:rPr lang="en-GB" sz="2000" dirty="0">
                <a:solidFill>
                  <a:srgbClr val="0070C0"/>
                </a:solidFill>
              </a:rPr>
              <a:t> and SIS deposition (STFC, </a:t>
            </a:r>
            <a:r>
              <a:rPr lang="en-GB" sz="2000" dirty="0" smtClean="0">
                <a:solidFill>
                  <a:srgbClr val="0070C0"/>
                </a:solidFill>
              </a:rPr>
              <a:t>Siegen)</a:t>
            </a:r>
            <a:endParaRPr lang="en-GB" sz="2000" dirty="0" smtClean="0">
              <a:solidFill>
                <a:srgbClr val="0070C0"/>
              </a:solidFill>
            </a:endParaRPr>
          </a:p>
          <a:p>
            <a:pPr lvl="2"/>
            <a:r>
              <a:rPr lang="en-GB" sz="2000" dirty="0" smtClean="0">
                <a:solidFill>
                  <a:srgbClr val="0070C0"/>
                </a:solidFill>
              </a:rPr>
              <a:t>Film </a:t>
            </a:r>
            <a:r>
              <a:rPr lang="en-GB" sz="2000" dirty="0">
                <a:solidFill>
                  <a:srgbClr val="0070C0"/>
                </a:solidFill>
              </a:rPr>
              <a:t>characterisation (STFC, </a:t>
            </a:r>
            <a:r>
              <a:rPr lang="en-GB" sz="2000" dirty="0" smtClean="0">
                <a:solidFill>
                  <a:srgbClr val="0070C0"/>
                </a:solidFill>
              </a:rPr>
              <a:t>Siegen, </a:t>
            </a:r>
            <a:r>
              <a:rPr lang="en-GB" sz="2000" dirty="0" smtClean="0">
                <a:solidFill>
                  <a:srgbClr val="0070C0"/>
                </a:solidFill>
              </a:rPr>
              <a:t>INFN, RTU)</a:t>
            </a:r>
            <a:endParaRPr lang="en-GB" sz="2000" dirty="0" smtClean="0">
              <a:solidFill>
                <a:srgbClr val="0070C0"/>
              </a:solidFill>
            </a:endParaRPr>
          </a:p>
          <a:p>
            <a:pPr lvl="2"/>
            <a:r>
              <a:rPr lang="en-GB" sz="2000" dirty="0">
                <a:solidFill>
                  <a:srgbClr val="0070C0"/>
                </a:solidFill>
              </a:rPr>
              <a:t>DC and AC </a:t>
            </a:r>
            <a:r>
              <a:rPr lang="en-GB" sz="2000" dirty="0" smtClean="0">
                <a:solidFill>
                  <a:srgbClr val="0070C0"/>
                </a:solidFill>
              </a:rPr>
              <a:t>superconductivity evaluation </a:t>
            </a:r>
          </a:p>
          <a:p>
            <a:pPr marL="914400" lvl="2" indent="0">
              <a:buNone/>
            </a:pPr>
            <a:r>
              <a:rPr lang="en-GB" sz="2000" dirty="0">
                <a:solidFill>
                  <a:srgbClr val="0070C0"/>
                </a:solidFill>
              </a:rPr>
              <a:t> </a:t>
            </a:r>
            <a:r>
              <a:rPr lang="en-GB" sz="2000" dirty="0" smtClean="0">
                <a:solidFill>
                  <a:srgbClr val="0070C0"/>
                </a:solidFill>
              </a:rPr>
              <a:t>   measurements </a:t>
            </a:r>
            <a:r>
              <a:rPr lang="en-GB" sz="2000" dirty="0" smtClean="0">
                <a:solidFill>
                  <a:srgbClr val="0070C0"/>
                </a:solidFill>
              </a:rPr>
              <a:t>(CEA, IEE</a:t>
            </a:r>
            <a:r>
              <a:rPr lang="en-GB" sz="2000" dirty="0" smtClean="0">
                <a:solidFill>
                  <a:srgbClr val="0070C0"/>
                </a:solidFill>
              </a:rPr>
              <a:t>, STFC)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68884" y="2080627"/>
            <a:ext cx="1160702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Task </a:t>
            </a:r>
            <a:r>
              <a:rPr lang="en-GB" sz="2000" b="1" dirty="0" smtClean="0">
                <a:solidFill>
                  <a:srgbClr val="C00000"/>
                </a:solidFill>
              </a:rPr>
              <a:t>15.2</a:t>
            </a:r>
            <a:endParaRPr lang="en-GB" sz="2000" b="1" dirty="0">
              <a:solidFill>
                <a:srgbClr val="C00000"/>
              </a:solidFill>
            </a:endParaRPr>
          </a:p>
          <a:p>
            <a:endParaRPr lang="en-GB" sz="2000" b="1" dirty="0" smtClean="0">
              <a:solidFill>
                <a:srgbClr val="C00000"/>
              </a:solidFill>
            </a:endParaRPr>
          </a:p>
          <a:p>
            <a:endParaRPr lang="en-GB" sz="2000" b="1" dirty="0" smtClean="0">
              <a:solidFill>
                <a:srgbClr val="C00000"/>
              </a:solidFill>
            </a:endParaRPr>
          </a:p>
          <a:p>
            <a:endParaRPr lang="en-GB" sz="2000" b="1" dirty="0" smtClean="0">
              <a:solidFill>
                <a:srgbClr val="C00000"/>
              </a:solidFill>
            </a:endParaRPr>
          </a:p>
          <a:p>
            <a:r>
              <a:rPr lang="en-GB" sz="2000" b="1" dirty="0" smtClean="0">
                <a:solidFill>
                  <a:srgbClr val="C00000"/>
                </a:solidFill>
              </a:rPr>
              <a:t>Task </a:t>
            </a:r>
            <a:r>
              <a:rPr lang="en-GB" sz="2000" b="1" dirty="0" smtClean="0">
                <a:solidFill>
                  <a:srgbClr val="C00000"/>
                </a:solidFill>
              </a:rPr>
              <a:t>15.3</a:t>
            </a:r>
          </a:p>
          <a:p>
            <a:endParaRPr lang="en-GB" sz="2000" b="1" dirty="0" smtClean="0">
              <a:solidFill>
                <a:srgbClr val="C00000"/>
              </a:solidFill>
            </a:endParaRPr>
          </a:p>
          <a:p>
            <a:endParaRPr lang="en-GB" sz="2000" b="1" dirty="0">
              <a:solidFill>
                <a:srgbClr val="C00000"/>
              </a:solidFill>
            </a:endParaRPr>
          </a:p>
          <a:p>
            <a:endParaRPr lang="en-GB" sz="2000" b="1" dirty="0" smtClean="0">
              <a:solidFill>
                <a:srgbClr val="C00000"/>
              </a:solidFill>
            </a:endParaRPr>
          </a:p>
          <a:p>
            <a:r>
              <a:rPr lang="en-GB" sz="2000" b="1" dirty="0" smtClean="0">
                <a:solidFill>
                  <a:srgbClr val="C00000"/>
                </a:solidFill>
              </a:rPr>
              <a:t>Task 15.4</a:t>
            </a:r>
          </a:p>
          <a:p>
            <a:endParaRPr lang="en-GB" sz="2000" b="1" dirty="0" smtClean="0">
              <a:solidFill>
                <a:srgbClr val="C00000"/>
              </a:solidFill>
            </a:endParaRPr>
          </a:p>
          <a:p>
            <a:endParaRPr lang="en-GB" sz="2000" b="1" dirty="0" smtClean="0">
              <a:solidFill>
                <a:srgbClr val="C0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3779912" y="2409958"/>
            <a:ext cx="4085709" cy="39603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7017132" y="2090494"/>
            <a:ext cx="848488" cy="15119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5796136" y="4724400"/>
            <a:ext cx="2072748" cy="146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176079" y="2308908"/>
            <a:ext cx="3689541" cy="16004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15236" y="6428358"/>
            <a:ext cx="457200" cy="365125"/>
          </a:xfrm>
        </p:spPr>
        <p:txBody>
          <a:bodyPr/>
          <a:lstStyle/>
          <a:p>
            <a:fld id="{81B4523E-0E60-2F49-A1DB-8E66CE3DE81B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57236" y="6596633"/>
            <a:ext cx="5199856" cy="196850"/>
          </a:xfrm>
        </p:spPr>
        <p:txBody>
          <a:bodyPr/>
          <a:lstStyle/>
          <a:p>
            <a:r>
              <a:rPr lang="en-GB" smtClean="0"/>
              <a:t>9th International Workshop on Thin Film and New Ideas..., 15-18 March 2021 </a:t>
            </a:r>
            <a:endParaRPr lang="en-GB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730670" y="3712919"/>
            <a:ext cx="1291190" cy="61342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4067944" y="3188298"/>
            <a:ext cx="3744417" cy="24298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5364090" y="3511886"/>
            <a:ext cx="2446324" cy="6113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7421069" y="3630090"/>
            <a:ext cx="406353" cy="14646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" name="Audio 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28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723"/>
    </mc:Choice>
    <mc:Fallback>
      <p:transition spd="slow" advTm="85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8471"/>
            <a:ext cx="8229600" cy="561974"/>
          </a:xfrm>
        </p:spPr>
        <p:txBody>
          <a:bodyPr/>
          <a:lstStyle/>
          <a:p>
            <a:r>
              <a:rPr lang="en-GB" smtClean="0"/>
              <a:t>Task 15.2. Substrate </a:t>
            </a:r>
            <a:r>
              <a:rPr lang="en-GB" dirty="0"/>
              <a:t>surface preparation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08720"/>
            <a:ext cx="5930941" cy="4248472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50 </a:t>
            </a:r>
            <a:r>
              <a:rPr lang="en-GB" dirty="0"/>
              <a:t>planar copper samples with 4 different </a:t>
            </a:r>
            <a:r>
              <a:rPr lang="en-GB" dirty="0" smtClean="0"/>
              <a:t>procedures:</a:t>
            </a:r>
          </a:p>
          <a:p>
            <a:pPr lvl="1"/>
            <a:r>
              <a:rPr lang="en-GB" dirty="0"/>
              <a:t>50 </a:t>
            </a:r>
            <a:r>
              <a:rPr lang="en-GB" dirty="0" smtClean="0"/>
              <a:t>samples </a:t>
            </a:r>
            <a:r>
              <a:rPr lang="en-GB" dirty="0"/>
              <a:t>with a size of 53mm x 53 mm were cut at CERN from the same copper sheet</a:t>
            </a:r>
            <a:r>
              <a:rPr lang="en-GB" dirty="0" smtClean="0"/>
              <a:t> </a:t>
            </a:r>
          </a:p>
          <a:p>
            <a:pPr lvl="2"/>
            <a:r>
              <a:rPr lang="en-GB" sz="2000" dirty="0"/>
              <a:t>25 </a:t>
            </a:r>
            <a:r>
              <a:rPr lang="en-GB" sz="2000" dirty="0" smtClean="0"/>
              <a:t>samples </a:t>
            </a:r>
            <a:r>
              <a:rPr lang="en-GB" sz="2000" dirty="0"/>
              <a:t>were treated at CERN with </a:t>
            </a:r>
            <a:endParaRPr lang="en-GB" sz="2000" dirty="0" smtClean="0"/>
          </a:p>
          <a:p>
            <a:pPr lvl="3"/>
            <a:r>
              <a:rPr lang="en-GB" sz="2000" dirty="0" smtClean="0"/>
              <a:t>SUBU solution</a:t>
            </a:r>
          </a:p>
          <a:p>
            <a:pPr lvl="2"/>
            <a:r>
              <a:rPr lang="en-GB" sz="2000" dirty="0"/>
              <a:t>25 </a:t>
            </a:r>
            <a:r>
              <a:rPr lang="en-GB" sz="2000" dirty="0" smtClean="0"/>
              <a:t>samples </a:t>
            </a:r>
            <a:r>
              <a:rPr lang="en-GB" sz="2000" dirty="0"/>
              <a:t>were treated at </a:t>
            </a:r>
            <a:r>
              <a:rPr lang="en-GB" sz="2000" dirty="0" smtClean="0"/>
              <a:t>INFN  </a:t>
            </a:r>
            <a:r>
              <a:rPr lang="en-GB" sz="2000" dirty="0"/>
              <a:t>with </a:t>
            </a:r>
            <a:endParaRPr lang="en-GB" sz="2000" dirty="0" smtClean="0"/>
          </a:p>
          <a:p>
            <a:pPr lvl="3"/>
            <a:r>
              <a:rPr lang="en-GB" sz="2000" dirty="0" smtClean="0"/>
              <a:t>SUBU </a:t>
            </a:r>
            <a:r>
              <a:rPr lang="en-GB" sz="2000" dirty="0"/>
              <a:t>solution, </a:t>
            </a:r>
            <a:endParaRPr lang="en-GB" sz="2000" dirty="0" smtClean="0"/>
          </a:p>
          <a:p>
            <a:pPr lvl="3"/>
            <a:r>
              <a:rPr lang="en-GB" sz="2000" dirty="0" err="1" smtClean="0"/>
              <a:t>Electropolishing</a:t>
            </a:r>
            <a:r>
              <a:rPr lang="en-GB" sz="2000" dirty="0" smtClean="0"/>
              <a:t> </a:t>
            </a:r>
            <a:r>
              <a:rPr lang="en-GB" sz="2000" dirty="0"/>
              <a:t>(EP), </a:t>
            </a:r>
            <a:endParaRPr lang="en-GB" sz="2000" dirty="0" smtClean="0"/>
          </a:p>
          <a:p>
            <a:pPr lvl="3"/>
            <a:r>
              <a:rPr lang="en-GB" sz="2000" dirty="0" smtClean="0"/>
              <a:t>SUBU+EP, </a:t>
            </a:r>
          </a:p>
          <a:p>
            <a:pPr lvl="3"/>
            <a:r>
              <a:rPr lang="en-GB" sz="2000" dirty="0" smtClean="0"/>
              <a:t>Tumbling</a:t>
            </a:r>
          </a:p>
          <a:p>
            <a:r>
              <a:rPr lang="en-GB" dirty="0" smtClean="0"/>
              <a:t>Based on results from 1</a:t>
            </a:r>
            <a:r>
              <a:rPr lang="en-GB" baseline="30000" dirty="0" smtClean="0"/>
              <a:t>st</a:t>
            </a:r>
            <a:r>
              <a:rPr lang="en-GB" dirty="0" smtClean="0"/>
              <a:t> and 2</a:t>
            </a:r>
            <a:r>
              <a:rPr lang="en-GB" baseline="30000" dirty="0" smtClean="0"/>
              <a:t>nd</a:t>
            </a:r>
            <a:r>
              <a:rPr lang="en-GB" dirty="0" smtClean="0"/>
              <a:t> year </a:t>
            </a:r>
            <a:r>
              <a:rPr lang="en-GB" dirty="0" smtClean="0">
                <a:solidFill>
                  <a:srgbClr val="00B050"/>
                </a:solidFill>
              </a:rPr>
              <a:t>SUBU and EP </a:t>
            </a:r>
            <a:r>
              <a:rPr lang="en-GB" dirty="0" smtClean="0"/>
              <a:t>were </a:t>
            </a:r>
            <a:r>
              <a:rPr lang="en-GB" dirty="0"/>
              <a:t>selected as </a:t>
            </a:r>
            <a:r>
              <a:rPr lang="en-GB" dirty="0">
                <a:solidFill>
                  <a:srgbClr val="00B050"/>
                </a:solidFill>
              </a:rPr>
              <a:t>most promising polishing procedures for </a:t>
            </a:r>
            <a:r>
              <a:rPr lang="en-GB" dirty="0" smtClean="0">
                <a:solidFill>
                  <a:srgbClr val="00B050"/>
                </a:solidFill>
              </a:rPr>
              <a:t>the following </a:t>
            </a:r>
            <a:r>
              <a:rPr lang="en-GB" dirty="0">
                <a:solidFill>
                  <a:srgbClr val="00B050"/>
                </a:solidFill>
              </a:rPr>
              <a:t>WP15 </a:t>
            </a:r>
            <a:r>
              <a:rPr lang="en-GB" dirty="0" smtClean="0">
                <a:solidFill>
                  <a:srgbClr val="00B050"/>
                </a:solidFill>
              </a:rPr>
              <a:t>work</a:t>
            </a:r>
          </a:p>
          <a:p>
            <a:r>
              <a:rPr lang="en-GB" dirty="0" smtClean="0"/>
              <a:t>Most resent results were obtained in 4</a:t>
            </a:r>
            <a:r>
              <a:rPr lang="en-GB" baseline="30000" dirty="0" smtClean="0"/>
              <a:t>th</a:t>
            </a:r>
            <a:r>
              <a:rPr lang="en-GB" dirty="0" smtClean="0"/>
              <a:t> Year</a:t>
            </a:r>
          </a:p>
          <a:p>
            <a:endParaRPr lang="en-GB" dirty="0" smtClean="0"/>
          </a:p>
        </p:txBody>
      </p:sp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001" y="2974654"/>
            <a:ext cx="1634279" cy="2183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882" y="944693"/>
            <a:ext cx="2986303" cy="194582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5724759" y="5108678"/>
            <a:ext cx="34334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 smtClean="0"/>
              <a:t>SUBU and </a:t>
            </a:r>
            <a:r>
              <a:rPr lang="en-US" sz="1400" i="1" dirty="0" err="1" smtClean="0"/>
              <a:t>Electropolishing</a:t>
            </a:r>
            <a:r>
              <a:rPr lang="en-US" sz="1400" i="1" dirty="0" smtClean="0"/>
              <a:t> treatments</a:t>
            </a:r>
          </a:p>
          <a:p>
            <a:pPr algn="ctr"/>
            <a:r>
              <a:rPr lang="en-GB" sz="1400" i="1" dirty="0"/>
              <a:t>Courtesy of E. </a:t>
            </a:r>
            <a:r>
              <a:rPr lang="en-GB" sz="1400" i="1" dirty="0" err="1"/>
              <a:t>Chyhyrynets</a:t>
            </a:r>
            <a:r>
              <a:rPr lang="en-GB" sz="1400" i="1" dirty="0"/>
              <a:t> and C. </a:t>
            </a:r>
            <a:r>
              <a:rPr lang="en-GB" sz="1400" i="1" dirty="0" err="1"/>
              <a:t>Pira</a:t>
            </a:r>
            <a:r>
              <a:rPr lang="en-GB" sz="1400" i="1" dirty="0"/>
              <a:t> (INFN)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9th International Workshop on Thin Film and New Ideas..., 15-18 March 2021 </a:t>
            </a:r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420240" y="5609403"/>
            <a:ext cx="5441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/>
              <a:t>More details on </a:t>
            </a:r>
            <a:r>
              <a:rPr lang="en-GB" sz="1600" i="1" dirty="0" smtClean="0"/>
              <a:t>18</a:t>
            </a:r>
            <a:r>
              <a:rPr lang="en-GB" sz="1600" i="1" baseline="30000" dirty="0" smtClean="0"/>
              <a:t>th</a:t>
            </a:r>
            <a:r>
              <a:rPr lang="en-GB" sz="1600" i="1" dirty="0" smtClean="0"/>
              <a:t> March:</a:t>
            </a:r>
            <a:endParaRPr lang="en-GB" sz="1600" i="1" dirty="0" smtClean="0"/>
          </a:p>
          <a:p>
            <a:r>
              <a:rPr lang="en-GB" sz="1600" i="1" dirty="0"/>
              <a:t>Dan </a:t>
            </a:r>
            <a:r>
              <a:rPr lang="en-GB" sz="1600" i="1" dirty="0" smtClean="0"/>
              <a:t>Turner, </a:t>
            </a:r>
            <a:r>
              <a:rPr lang="en-GB" sz="1600" i="1" dirty="0"/>
              <a:t>“DC magnetic field penetration results for </a:t>
            </a:r>
            <a:r>
              <a:rPr lang="en-GB" sz="1600" i="1" dirty="0" err="1"/>
              <a:t>Nb</a:t>
            </a:r>
            <a:r>
              <a:rPr lang="en-GB" sz="1600" i="1" dirty="0"/>
              <a:t> thin films with superconducting radiofrequency applications”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41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03"/>
    </mc:Choice>
    <mc:Fallback>
      <p:transition spd="slow" advTm="42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 15.3. Thin film </a:t>
            </a:r>
            <a:r>
              <a:rPr lang="en-GB" dirty="0" smtClean="0"/>
              <a:t>deposition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60360"/>
            <a:ext cx="8784976" cy="7140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000" dirty="0" smtClean="0"/>
              <a:t>Deposition at facilities at different </a:t>
            </a:r>
            <a:r>
              <a:rPr lang="en-GB" sz="2000" dirty="0"/>
              <a:t>institutes</a:t>
            </a:r>
            <a:r>
              <a:rPr lang="en-GB" sz="2000" dirty="0" smtClean="0"/>
              <a:t>:</a:t>
            </a: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	             </a:t>
            </a:r>
            <a:r>
              <a:rPr lang="en-GB" sz="1800" dirty="0" smtClean="0"/>
              <a:t>University </a:t>
            </a:r>
            <a:r>
              <a:rPr lang="en-GB" sz="1800" dirty="0" smtClean="0"/>
              <a:t>Siegen                 LNL/INFN    </a:t>
            </a:r>
            <a:r>
              <a:rPr lang="en-GB" sz="1800" dirty="0" smtClean="0"/>
              <a:t>	</a:t>
            </a:r>
            <a:r>
              <a:rPr lang="en-GB" sz="1800" dirty="0" smtClean="0"/>
              <a:t>           </a:t>
            </a:r>
            <a:r>
              <a:rPr lang="en-GB" sz="1800" dirty="0" smtClean="0"/>
              <a:t> </a:t>
            </a:r>
            <a:r>
              <a:rPr lang="en-GB" sz="1800" dirty="0"/>
              <a:t>ASTeC/STFC</a:t>
            </a:r>
            <a:endParaRPr lang="en-GB" sz="1800" dirty="0"/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Content Placeholder 5" descr="D:\ASTeC\Annual Reports\2017-2018\20180426_121415.jp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374420"/>
            <a:ext cx="2088232" cy="2049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0BD92F-450F-4748-A57C-6B3A0CDB6B2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16" y="3411729"/>
            <a:ext cx="3309934" cy="1927797"/>
          </a:xfrm>
          <a:prstGeom prst="rect">
            <a:avLst/>
          </a:prstGeom>
          <a:noFill/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23528" y="903752"/>
            <a:ext cx="8892480" cy="1756608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Thin film </a:t>
            </a:r>
            <a:r>
              <a:rPr lang="en-GB" b="1" dirty="0" smtClean="0"/>
              <a:t>deposition facilities </a:t>
            </a:r>
            <a:r>
              <a:rPr lang="en-GB" dirty="0" smtClean="0"/>
              <a:t>are key facilities for </a:t>
            </a:r>
            <a:r>
              <a:rPr lang="en-GB" dirty="0"/>
              <a:t>the </a:t>
            </a:r>
            <a:r>
              <a:rPr lang="en-GB" dirty="0" smtClean="0"/>
              <a:t>project</a:t>
            </a:r>
            <a:endParaRPr lang="en-GB" b="1" dirty="0" smtClean="0"/>
          </a:p>
          <a:p>
            <a:r>
              <a:rPr lang="en-GB" dirty="0" smtClean="0"/>
              <a:t>Quality of </a:t>
            </a:r>
            <a:r>
              <a:rPr lang="en-GB" dirty="0" err="1" smtClean="0">
                <a:solidFill>
                  <a:srgbClr val="00B050"/>
                </a:solidFill>
              </a:rPr>
              <a:t>Nb</a:t>
            </a:r>
            <a:r>
              <a:rPr lang="en-GB" dirty="0" smtClean="0">
                <a:solidFill>
                  <a:srgbClr val="00B050"/>
                </a:solidFill>
              </a:rPr>
              <a:t> films </a:t>
            </a:r>
            <a:r>
              <a:rPr lang="en-GB" dirty="0" smtClean="0"/>
              <a:t>deposited in Year 1 and </a:t>
            </a:r>
            <a:r>
              <a:rPr lang="en-GB" dirty="0"/>
              <a:t>2 at </a:t>
            </a:r>
            <a:r>
              <a:rPr lang="en-GB" b="1" dirty="0"/>
              <a:t>INFN, Siegen </a:t>
            </a:r>
            <a:r>
              <a:rPr lang="en-GB" dirty="0"/>
              <a:t>and </a:t>
            </a:r>
            <a:r>
              <a:rPr lang="en-GB" b="1" dirty="0"/>
              <a:t>STFC</a:t>
            </a:r>
            <a:r>
              <a:rPr lang="en-GB" dirty="0"/>
              <a:t> is </a:t>
            </a:r>
            <a:r>
              <a:rPr lang="en-GB" dirty="0" smtClean="0"/>
              <a:t>comparable </a:t>
            </a:r>
          </a:p>
          <a:p>
            <a:r>
              <a:rPr lang="en-GB" dirty="0" smtClean="0"/>
              <a:t>Year 3 and 4: the main focus is on producing and testing the films </a:t>
            </a:r>
            <a:r>
              <a:rPr lang="en-GB" i="1" dirty="0" smtClean="0"/>
              <a:t>different from </a:t>
            </a:r>
            <a:r>
              <a:rPr lang="en-GB" i="1" dirty="0" err="1" smtClean="0"/>
              <a:t>Nb</a:t>
            </a:r>
            <a:r>
              <a:rPr lang="en-GB" dirty="0" smtClean="0"/>
              <a:t>: </a:t>
            </a:r>
            <a:r>
              <a:rPr lang="en-GB" dirty="0" err="1" smtClean="0">
                <a:solidFill>
                  <a:srgbClr val="00B050"/>
                </a:solidFill>
              </a:rPr>
              <a:t>NbN</a:t>
            </a:r>
            <a:r>
              <a:rPr lang="en-GB" dirty="0" smtClean="0">
                <a:solidFill>
                  <a:srgbClr val="00B050"/>
                </a:solidFill>
              </a:rPr>
              <a:t>, Nb</a:t>
            </a:r>
            <a:r>
              <a:rPr lang="en-GB" baseline="-25000" dirty="0" smtClean="0">
                <a:solidFill>
                  <a:srgbClr val="00B050"/>
                </a:solidFill>
              </a:rPr>
              <a:t>3</a:t>
            </a:r>
            <a:r>
              <a:rPr lang="en-GB" dirty="0" smtClean="0">
                <a:solidFill>
                  <a:srgbClr val="00B050"/>
                </a:solidFill>
              </a:rPr>
              <a:t>Sn, </a:t>
            </a:r>
            <a:r>
              <a:rPr lang="en-GB" dirty="0" err="1" smtClean="0">
                <a:solidFill>
                  <a:srgbClr val="00B050"/>
                </a:solidFill>
              </a:rPr>
              <a:t>NbTiN</a:t>
            </a:r>
            <a:r>
              <a:rPr lang="en-GB" dirty="0" smtClean="0"/>
              <a:t>, as well as </a:t>
            </a:r>
            <a:r>
              <a:rPr lang="en-GB" dirty="0" smtClean="0">
                <a:solidFill>
                  <a:srgbClr val="00B050"/>
                </a:solidFill>
              </a:rPr>
              <a:t>SIS</a:t>
            </a:r>
            <a:r>
              <a:rPr lang="en-GB" dirty="0" smtClean="0"/>
              <a:t> </a:t>
            </a:r>
            <a:r>
              <a:rPr lang="en-GB" dirty="0" smtClean="0"/>
              <a:t>structures</a:t>
            </a:r>
            <a:endParaRPr lang="en-GB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6616027" y="5440387"/>
            <a:ext cx="24918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A sample during the </a:t>
            </a:r>
            <a:r>
              <a:rPr lang="en-GB" sz="1400" dirty="0" err="1" smtClean="0"/>
              <a:t>Nb</a:t>
            </a:r>
            <a:r>
              <a:rPr lang="en-GB" sz="1400" dirty="0" smtClean="0"/>
              <a:t> deposition at </a:t>
            </a:r>
            <a:r>
              <a:rPr lang="en-GB" sz="1400" dirty="0" smtClean="0"/>
              <a:t>ASTeC/STFC</a:t>
            </a:r>
          </a:p>
          <a:p>
            <a:r>
              <a:rPr lang="en-GB" sz="1400" i="1" dirty="0"/>
              <a:t>Courtesy of </a:t>
            </a:r>
            <a:r>
              <a:rPr lang="en-GB" sz="1400" i="1" dirty="0" smtClean="0"/>
              <a:t>R. Valizadeh (STFC)</a:t>
            </a:r>
            <a:endParaRPr lang="en-GB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72482" y="5423664"/>
            <a:ext cx="36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 sample </a:t>
            </a:r>
            <a:r>
              <a:rPr lang="en-GB" sz="1400" dirty="0" smtClean="0"/>
              <a:t>and a </a:t>
            </a:r>
            <a:r>
              <a:rPr lang="en-GB" sz="1400" dirty="0" err="1" smtClean="0"/>
              <a:t>Nb</a:t>
            </a:r>
            <a:r>
              <a:rPr lang="en-GB" sz="1400" dirty="0" smtClean="0"/>
              <a:t> target in </a:t>
            </a:r>
            <a:r>
              <a:rPr lang="en-GB" sz="1400" dirty="0"/>
              <a:t>deposition facility at </a:t>
            </a:r>
            <a:r>
              <a:rPr lang="en-GB" sz="1400" dirty="0" smtClean="0"/>
              <a:t>University Siegen. </a:t>
            </a:r>
            <a:endParaRPr lang="en-GB" sz="1400" dirty="0"/>
          </a:p>
          <a:p>
            <a:r>
              <a:rPr lang="en-GB" sz="1400" i="1" dirty="0" smtClean="0"/>
              <a:t>Courtesy of M. Vogel (Siegen)</a:t>
            </a:r>
            <a:endParaRPr lang="en-GB" sz="1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9th International Workshop on Thin Film and New Ideas..., 15-18 March 2021 </a:t>
            </a:r>
            <a:endParaRPr lang="en-GB"/>
          </a:p>
        </p:txBody>
      </p:sp>
      <p:pic>
        <p:nvPicPr>
          <p:cNvPr id="13" name="Immagine 4" descr="C:\Users\vanga\Desktop\Lab\20180423_093725.jpg">
            <a:extLst>
              <a:ext uri="{FF2B5EF4-FFF2-40B4-BE49-F238E27FC236}">
                <a16:creationId xmlns:a16="http://schemas.microsoft.com/office/drawing/2014/main" id="{CC0893D5-AC8E-4952-9114-0BFEBA2EA455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2" r="17793"/>
          <a:stretch/>
        </p:blipFill>
        <p:spPr bwMode="auto">
          <a:xfrm rot="5400000">
            <a:off x="4131226" y="3274881"/>
            <a:ext cx="2004724" cy="22038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979746" y="5402242"/>
            <a:ext cx="24294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A sample </a:t>
            </a:r>
            <a:r>
              <a:rPr lang="en-GB" sz="1400" dirty="0" smtClean="0"/>
              <a:t>and </a:t>
            </a:r>
            <a:r>
              <a:rPr lang="en-GB" sz="1400" dirty="0" err="1" smtClean="0"/>
              <a:t>sutter</a:t>
            </a:r>
            <a:r>
              <a:rPr lang="en-GB" sz="1400" dirty="0" smtClean="0"/>
              <a:t> assembly for </a:t>
            </a:r>
            <a:r>
              <a:rPr lang="en-GB" sz="1400" dirty="0" smtClean="0"/>
              <a:t>the </a:t>
            </a:r>
            <a:r>
              <a:rPr lang="en-GB" sz="1400" dirty="0" err="1" smtClean="0"/>
              <a:t>Nb</a:t>
            </a:r>
            <a:r>
              <a:rPr lang="en-GB" sz="1400" dirty="0" smtClean="0"/>
              <a:t> deposition at </a:t>
            </a:r>
            <a:r>
              <a:rPr lang="en-GB" sz="1400" dirty="0" smtClean="0"/>
              <a:t>LNL/INFN</a:t>
            </a:r>
          </a:p>
          <a:p>
            <a:r>
              <a:rPr lang="en-GB" sz="1400" i="1" dirty="0"/>
              <a:t>Courtesy of </a:t>
            </a:r>
            <a:r>
              <a:rPr lang="en-GB" sz="1400" i="1" dirty="0" smtClean="0"/>
              <a:t>C. </a:t>
            </a:r>
            <a:r>
              <a:rPr lang="en-GB" sz="1400" i="1" dirty="0" err="1" smtClean="0"/>
              <a:t>Pira</a:t>
            </a:r>
            <a:r>
              <a:rPr lang="en-GB" sz="1400" i="1" dirty="0" smtClean="0"/>
              <a:t> (INFN)</a:t>
            </a:r>
            <a:endParaRPr lang="en-GB" sz="1400" dirty="0"/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51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06"/>
    </mc:Choice>
    <mc:Fallback>
      <p:transition spd="slow" advTm="43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3.1|2.8|4.1|9.8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ARIES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HLU-Pres-test01.thmx</Template>
  <TotalTime>15721</TotalTime>
  <Words>3129</Words>
  <Application>Microsoft Office PowerPoint</Application>
  <PresentationFormat>On-screen Show (4:3)</PresentationFormat>
  <Paragraphs>524</Paragraphs>
  <Slides>29</Slides>
  <Notes>28</Notes>
  <HiddenSlides>0</HiddenSlides>
  <MMClips>29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Courier New</vt:lpstr>
      <vt:lpstr>Oswald</vt:lpstr>
      <vt:lpstr>Wingdings</vt:lpstr>
      <vt:lpstr>Thème Office</vt:lpstr>
      <vt:lpstr>Thème ARIES</vt:lpstr>
      <vt:lpstr>Thème Office</vt:lpstr>
      <vt:lpstr>PowerPoint Presentation</vt:lpstr>
      <vt:lpstr>What is ARIES project?</vt:lpstr>
      <vt:lpstr>WP15 Description</vt:lpstr>
      <vt:lpstr>Work distribution for WP15 Tasks</vt:lpstr>
      <vt:lpstr>WP15 Partners</vt:lpstr>
      <vt:lpstr>PowerPoint Presentation</vt:lpstr>
      <vt:lpstr>Objectives</vt:lpstr>
      <vt:lpstr>Task 15.2. Substrate surface preparation</vt:lpstr>
      <vt:lpstr>Task 15.3. Thin film deposition</vt:lpstr>
      <vt:lpstr>Task 15.3. Thin film characterisation</vt:lpstr>
      <vt:lpstr>Task 15.3. Thin film development</vt:lpstr>
      <vt:lpstr>Task 15.3. Laser treatment Nb films at RTU</vt:lpstr>
      <vt:lpstr>Task 15.4. DC Superconductivity evaluation at IEE</vt:lpstr>
      <vt:lpstr>Task 15.4. DC Superconductivity evaluation at IEE </vt:lpstr>
      <vt:lpstr>Task 15.4: AC/DC Superconductivity evaluation at STFC</vt:lpstr>
      <vt:lpstr>PowerPoint Presentation</vt:lpstr>
      <vt:lpstr>Objectives</vt:lpstr>
      <vt:lpstr>QPR samples</vt:lpstr>
      <vt:lpstr>Workflow of the QPR Experiment</vt:lpstr>
      <vt:lpstr>QPR substrate polishing at INFN</vt:lpstr>
      <vt:lpstr>QPR deposition</vt:lpstr>
      <vt:lpstr>Task 15.4: RF Superconductivity evaluation with QPR </vt:lpstr>
      <vt:lpstr>QPR testing at HZB</vt:lpstr>
      <vt:lpstr>QPR testing at CERN</vt:lpstr>
      <vt:lpstr>Task 15.4: RF Superconductivity evaluation (STFC)</vt:lpstr>
      <vt:lpstr>Future: I.FAST WP9: Innovative superconducting cavities (01/05/2021-30/04/2025)</vt:lpstr>
      <vt:lpstr>Conclusions</vt:lpstr>
      <vt:lpstr>ARIES WP15 team:</vt:lpstr>
      <vt:lpstr>PowerPoint Presentation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André-Pierre OLIVIER</dc:creator>
  <cp:lastModifiedBy>Malyshev, Oleg (STFC,DL,AST)</cp:lastModifiedBy>
  <cp:revision>251</cp:revision>
  <cp:lastPrinted>2021-03-13T21:38:44Z</cp:lastPrinted>
  <dcterms:created xsi:type="dcterms:W3CDTF">2017-04-26T09:15:49Z</dcterms:created>
  <dcterms:modified xsi:type="dcterms:W3CDTF">2021-03-14T13:10:01Z</dcterms:modified>
</cp:coreProperties>
</file>