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57" r:id="rId2"/>
    <p:sldId id="364" r:id="rId3"/>
    <p:sldId id="367" r:id="rId4"/>
    <p:sldId id="369" r:id="rId5"/>
    <p:sldId id="355" r:id="rId6"/>
    <p:sldId id="370" r:id="rId7"/>
    <p:sldId id="366" r:id="rId8"/>
    <p:sldId id="316" r:id="rId9"/>
    <p:sldId id="358" r:id="rId10"/>
    <p:sldId id="334" r:id="rId11"/>
    <p:sldId id="368" r:id="rId12"/>
    <p:sldId id="30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122188C-4321-470C-B036-DA180CFA689A}">
          <p14:sldIdLst>
            <p14:sldId id="357"/>
            <p14:sldId id="364"/>
            <p14:sldId id="367"/>
            <p14:sldId id="369"/>
            <p14:sldId id="355"/>
            <p14:sldId id="370"/>
            <p14:sldId id="366"/>
            <p14:sldId id="316"/>
            <p14:sldId id="358"/>
            <p14:sldId id="334"/>
            <p14:sldId id="368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738"/>
    <a:srgbClr val="A6D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3907" autoAdjust="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7AF3CCE-AE74-476C-9336-38127863C3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61149-7782-45BA-BDB6-7D43C12A0A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DE8F-3573-4D5E-82C4-135840C1DB98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7BA239-65D4-42C0-8F9C-D84DB9BE4F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CA6C29-31B4-4BD2-9A26-2CE0B49292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5D9B2-90D8-46EF-814E-9E5409B2A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774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9DF3F-5A17-4D4F-8C52-FCEC4F2D7A83}" type="datetimeFigureOut">
              <a:rPr lang="de-DE" smtClean="0"/>
              <a:t>17.03.2021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C6D83-5039-457D-AD51-9CAF61C5CD4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559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6D83-5039-457D-AD51-9CAF61C5CD49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268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9F68B-49DA-4364-8BB7-B5400B869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4463"/>
            <a:ext cx="9144000" cy="2507530"/>
          </a:xfrm>
        </p:spPr>
        <p:txBody>
          <a:bodyPr anchor="b"/>
          <a:lstStyle>
            <a:lvl1pPr algn="ctr">
              <a:defRPr sz="6000">
                <a:solidFill>
                  <a:srgbClr val="1AA738"/>
                </a:solidFill>
                <a:latin typeface="TheSans UHH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38CFF8-8D14-4D00-B7F3-8C9337EB0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TheSans UHH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C39EAA6-528D-48C3-8A07-074D823B2ABA}"/>
              </a:ext>
            </a:extLst>
          </p:cNvPr>
          <p:cNvSpPr/>
          <p:nvPr userDrawn="1"/>
        </p:nvSpPr>
        <p:spPr>
          <a:xfrm>
            <a:off x="1725107" y="6074349"/>
            <a:ext cx="8776668" cy="783652"/>
          </a:xfrm>
          <a:prstGeom prst="rect">
            <a:avLst/>
          </a:prstGeom>
          <a:solidFill>
            <a:srgbClr val="1AA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6069B6E7-D862-4216-8B34-0D914C96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4727" y="6356356"/>
            <a:ext cx="8154184" cy="4309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err="1"/>
              <a:t>test</a:t>
            </a:r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4FEDCF6-DA0E-4CED-B453-86FB10E7CF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73" y="6074355"/>
            <a:ext cx="1690227" cy="7836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7B12021-708D-4A53-A7C4-0A2F00B9B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074355"/>
            <a:ext cx="2102177" cy="78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7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C5A20-566A-4148-8E46-28174AD3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D336850-9F05-47E6-9762-1DE8439C3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560EC1-2F57-41FE-98EF-F33AED40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8F56B7-44D6-4E58-9521-0D79E5CC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76CC62-B2AF-4060-B9B5-262AA9B8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72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5FA8D6D-319C-47E4-86EC-7813C3C8D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B904B1-9483-4EE7-9A4A-549168206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624B9-777F-4876-93DE-A7CE0998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43E585-2C73-4D4E-9C6A-4F7E3E1B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95AD6-6BE4-40B0-8E6F-A8A9EDBC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68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2D4DE-C2C1-4808-A57E-C7552B13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8B289C-F177-43DF-87B9-107D578A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4B3BB2-257C-4F3F-A1A6-2A871189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A50AA2-7E9D-4CB6-B9F1-6D37DD62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2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61598EC-A972-4A06-A0E1-7CCEB9C46079}"/>
              </a:ext>
            </a:extLst>
          </p:cNvPr>
          <p:cNvSpPr/>
          <p:nvPr/>
        </p:nvSpPr>
        <p:spPr>
          <a:xfrm>
            <a:off x="1725107" y="6074349"/>
            <a:ext cx="8776668" cy="783652"/>
          </a:xfrm>
          <a:prstGeom prst="rect">
            <a:avLst/>
          </a:prstGeom>
          <a:solidFill>
            <a:srgbClr val="1AA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0ECDD3-D9BE-4074-A0B0-6F1BB8E097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73" y="6074355"/>
            <a:ext cx="1690227" cy="7836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569A63F-25DD-41FB-A5F5-CFEFDD89F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074355"/>
            <a:ext cx="2102177" cy="78365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F31514-08DE-488D-965A-2C8DDA656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991"/>
            <a:ext cx="10515600" cy="4961656"/>
          </a:xfrm>
        </p:spPr>
        <p:txBody>
          <a:bodyPr/>
          <a:lstStyle>
            <a:lvl1pPr>
              <a:defRPr>
                <a:latin typeface="TheSans UHH"/>
              </a:defRPr>
            </a:lvl1pPr>
            <a:lvl2pPr>
              <a:defRPr>
                <a:latin typeface="TheSans UHH"/>
              </a:defRPr>
            </a:lvl2pPr>
            <a:lvl3pPr>
              <a:defRPr>
                <a:latin typeface="TheSans UHH"/>
              </a:defRPr>
            </a:lvl3pPr>
            <a:lvl4pPr>
              <a:defRPr>
                <a:latin typeface="TheSans UHH"/>
              </a:defRPr>
            </a:lvl4pPr>
            <a:lvl5pPr>
              <a:defRPr>
                <a:latin typeface="TheSans UHH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6087356-18EB-449D-BAE0-3BE8FFCFD0FA}"/>
              </a:ext>
            </a:extLst>
          </p:cNvPr>
          <p:cNvSpPr/>
          <p:nvPr/>
        </p:nvSpPr>
        <p:spPr>
          <a:xfrm>
            <a:off x="0" y="6"/>
            <a:ext cx="12192000" cy="650449"/>
          </a:xfrm>
          <a:prstGeom prst="rect">
            <a:avLst/>
          </a:prstGeom>
          <a:solidFill>
            <a:srgbClr val="1AA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18A4A2-2E6F-404D-BA87-58364673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70"/>
            <a:ext cx="10515600" cy="5920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TheSans UHH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204F097-6C86-4C10-9CC7-4490E0A4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82" y="6334818"/>
            <a:ext cx="6232063" cy="45248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heSans UHH"/>
              </a:defRPr>
            </a:lvl1pPr>
          </a:lstStyle>
          <a:p>
            <a:r>
              <a:rPr lang="de-DE"/>
              <a:t>test</a:t>
            </a:r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C1110463-9105-44B2-9BFA-BE6D2D79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044" y="6395194"/>
            <a:ext cx="1050301" cy="32725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heSans UHH"/>
              </a:defRPr>
            </a:lvl1pPr>
          </a:lstStyle>
          <a:p>
            <a:fld id="{06438010-4A15-46C1-92DA-00A6DAF2093C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66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B23DC-7EC8-424F-8C59-46FD2966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8CE103-4D85-4844-8DB1-C719F3508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57B89C-965A-4EE9-94D3-C40C8374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5CBD01-B0B3-4C74-874C-917E23EC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5A5C6-5628-41D0-8E21-C452DD19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63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3868A4-8B98-4171-B096-977E5D0A8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41991"/>
            <a:ext cx="5181600" cy="4961656"/>
          </a:xfrm>
        </p:spPr>
        <p:txBody>
          <a:bodyPr/>
          <a:lstStyle>
            <a:lvl1pPr>
              <a:defRPr>
                <a:latin typeface="TheSans UHH"/>
              </a:defRPr>
            </a:lvl1pPr>
            <a:lvl2pPr>
              <a:defRPr>
                <a:latin typeface="TheSans UHH"/>
              </a:defRPr>
            </a:lvl2pPr>
            <a:lvl3pPr>
              <a:defRPr>
                <a:latin typeface="TheSans UHH"/>
              </a:defRPr>
            </a:lvl3pPr>
            <a:lvl4pPr>
              <a:defRPr>
                <a:latin typeface="TheSans UHH"/>
              </a:defRPr>
            </a:lvl4pPr>
            <a:lvl5pPr>
              <a:defRPr>
                <a:latin typeface="TheSans UHH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B9C65F-A0BD-4010-9197-643789844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41991"/>
            <a:ext cx="5181600" cy="4961656"/>
          </a:xfrm>
        </p:spPr>
        <p:txBody>
          <a:bodyPr/>
          <a:lstStyle>
            <a:lvl1pPr>
              <a:defRPr>
                <a:latin typeface="TheSans UHH"/>
              </a:defRPr>
            </a:lvl1pPr>
            <a:lvl2pPr>
              <a:defRPr>
                <a:latin typeface="TheSans UHH"/>
              </a:defRPr>
            </a:lvl2pPr>
            <a:lvl3pPr>
              <a:defRPr>
                <a:latin typeface="TheSans UHH"/>
              </a:defRPr>
            </a:lvl3pPr>
            <a:lvl4pPr>
              <a:defRPr>
                <a:latin typeface="TheSans UHH"/>
              </a:defRPr>
            </a:lvl4pPr>
            <a:lvl5pPr>
              <a:defRPr>
                <a:latin typeface="TheSans UHH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D66CBD-86CF-4DA8-9B66-2A58BD739FD7}"/>
              </a:ext>
            </a:extLst>
          </p:cNvPr>
          <p:cNvSpPr/>
          <p:nvPr/>
        </p:nvSpPr>
        <p:spPr>
          <a:xfrm>
            <a:off x="1725107" y="6074349"/>
            <a:ext cx="8776668" cy="783652"/>
          </a:xfrm>
          <a:prstGeom prst="rect">
            <a:avLst/>
          </a:prstGeom>
          <a:solidFill>
            <a:srgbClr val="1AA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44145EC-E1E3-4F2A-85EC-AF46758B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82" y="6334818"/>
            <a:ext cx="6232063" cy="45248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/>
              <a:t>test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AC4FBB-C81C-4B2D-B682-97F87DC0A0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73" y="6074355"/>
            <a:ext cx="1690227" cy="7836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AE02F76-FC01-46CC-A52D-27B77ECDA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074355"/>
            <a:ext cx="2102177" cy="78365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FE8CA79-FA02-43B7-8DA6-76375E286054}"/>
              </a:ext>
            </a:extLst>
          </p:cNvPr>
          <p:cNvSpPr/>
          <p:nvPr/>
        </p:nvSpPr>
        <p:spPr>
          <a:xfrm>
            <a:off x="0" y="6"/>
            <a:ext cx="12192000" cy="650449"/>
          </a:xfrm>
          <a:prstGeom prst="rect">
            <a:avLst/>
          </a:prstGeom>
          <a:solidFill>
            <a:srgbClr val="1AA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E0965EC-5E66-4424-AFCA-3CE605B6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70"/>
            <a:ext cx="10515600" cy="5920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TheSans UHH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Foliennummernplatzhalter 8">
            <a:extLst>
              <a:ext uri="{FF2B5EF4-FFF2-40B4-BE49-F238E27FC236}">
                <a16:creationId xmlns:a16="http://schemas.microsoft.com/office/drawing/2014/main" id="{A34E0575-6533-4D4A-BE12-93FD2C14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044" y="6395194"/>
            <a:ext cx="1050301" cy="32725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6438010-4A15-46C1-92DA-00A6DAF2093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8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93C56-9DB8-4047-9F0F-43579496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56E69D-E353-4306-B604-F3CC273C5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D5DE82-FB6C-4395-B29F-5414532F7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B94B95-64DC-4DFA-BF8C-E2E096CAF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B634155-EB61-4251-98BC-F5DEF4332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955008E-F71A-4E99-AAC1-11FF2B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D0FA907-D3FC-46C1-8F46-FCB96C24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4BA9A1F-49FE-4B42-97FD-787635EA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7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57A06-D0A4-4228-BB2E-4B39684B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90CE7-FCEC-4A83-94D4-A090352A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68E695-F231-40EC-81CD-246FEF9D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A995ED-D564-4D43-A661-B017D5DD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92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28D37-83D6-4D4E-827F-5F295DD8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D45D85-F369-4755-9630-15E73344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3F25E6-317D-4702-B4FA-E9F64603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31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54E59-BD85-4BBF-9661-9429F2B2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AEA670-D259-4978-ABA0-F177BF528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F104DC-7141-4EFB-8CCD-7456F284F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7527D1-C2FC-4F18-9A34-8062EDA9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B0A14B-D208-45D9-94A8-DC7F8DA1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8C7F2F-9BBA-40F2-9C46-31936277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94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E3C01-BE0B-4C3B-A965-AB8DA916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CBC5B0-8845-4301-A1B6-F9CE8E14E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8BFA1E-FA50-497D-9DD2-C0846A5AC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62EAB5-CBFC-4AF9-AC31-BBF4F910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2A4446-CB7C-46FE-8793-BC22B5FC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B0A192-1A63-4A1D-AEE6-1CB6591B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90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CDE0AC-042F-4223-9B97-4E8E6522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FC4AD6-3E51-461B-A9AF-7933C2021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75AB77-B323-404E-94DC-6882D54EB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9F4DC0-C85B-48DB-9158-D4EFC0B6D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8751FA-2397-4433-97D3-7C66E3B0E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010-4A15-46C1-92DA-00A6DAF2093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29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28D7A-D139-4D71-B282-154A5ADB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8874"/>
            <a:ext cx="2743200" cy="365125"/>
          </a:xfrm>
        </p:spPr>
        <p:txBody>
          <a:bodyPr/>
          <a:lstStyle/>
          <a:p>
            <a:fld id="{06438010-4A15-46C1-92DA-00A6DAF2093C}" type="slidenum">
              <a:rPr lang="de-DE" smtClean="0"/>
              <a:t>1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E3F10F-23B2-485E-B782-6BBBEB648727}"/>
              </a:ext>
            </a:extLst>
          </p:cNvPr>
          <p:cNvSpPr txBox="1">
            <a:spLocks/>
          </p:cNvSpPr>
          <p:nvPr/>
        </p:nvSpPr>
        <p:spPr>
          <a:xfrm>
            <a:off x="840827" y="79972"/>
            <a:ext cx="11887200" cy="2507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1AA738"/>
                </a:solidFill>
                <a:latin typeface="TheSans UHH" panose="020B0502050302020203"/>
              </a:rPr>
              <a:t>ALD-Based </a:t>
            </a:r>
            <a:r>
              <a:rPr lang="en-US" sz="5400" b="1" dirty="0" err="1">
                <a:solidFill>
                  <a:srgbClr val="1AA738"/>
                </a:solidFill>
                <a:latin typeface="TheSans UHH" panose="020B0502050302020203"/>
              </a:rPr>
              <a:t>NbTiN</a:t>
            </a:r>
            <a:r>
              <a:rPr lang="en-US" sz="5400" b="1" dirty="0">
                <a:solidFill>
                  <a:srgbClr val="1AA738"/>
                </a:solidFill>
                <a:latin typeface="TheSans UHH" panose="020B0502050302020203"/>
              </a:rPr>
              <a:t> studies for SIS R&amp;D</a:t>
            </a:r>
            <a:endParaRPr lang="de-DE" sz="5400" b="1" dirty="0">
              <a:solidFill>
                <a:srgbClr val="1AA738"/>
              </a:solidFill>
              <a:latin typeface="TheSans UHH" panose="020B0502050302020203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4C251BF-64AD-4B01-8915-5FBB240BC104}"/>
              </a:ext>
            </a:extLst>
          </p:cNvPr>
          <p:cNvSpPr txBox="1"/>
          <p:nvPr/>
        </p:nvSpPr>
        <p:spPr>
          <a:xfrm>
            <a:off x="743606" y="2189134"/>
            <a:ext cx="10704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TheSans UHH" panose="020B0502050302020203" pitchFamily="34" charset="0"/>
              </a:rPr>
              <a:t>Isabel González Díaz-Palacio</a:t>
            </a:r>
            <a:r>
              <a:rPr lang="de-DE" sz="2000" baseline="30000" dirty="0">
                <a:latin typeface="TheSans UHH" panose="020B0502050302020203" pitchFamily="34" charset="0"/>
              </a:rPr>
              <a:t>1</a:t>
            </a:r>
            <a:r>
              <a:rPr lang="de-DE" sz="2000" dirty="0">
                <a:latin typeface="TheSans UHH" panose="020B0502050302020203" pitchFamily="34" charset="0"/>
              </a:rPr>
              <a:t>, Marc Wenskat</a:t>
            </a:r>
            <a:r>
              <a:rPr lang="de-DE" sz="2000" baseline="30000" dirty="0">
                <a:latin typeface="TheSans UHH" panose="020B0502050302020203" pitchFamily="34" charset="0"/>
              </a:rPr>
              <a:t>2</a:t>
            </a:r>
            <a:r>
              <a:rPr lang="de-DE" sz="2000" dirty="0">
                <a:latin typeface="TheSans UHH" panose="020B0502050302020203" pitchFamily="34" charset="0"/>
              </a:rPr>
              <a:t>, Wolfgang Hillert</a:t>
            </a:r>
            <a:r>
              <a:rPr lang="de-DE" sz="2000" baseline="30000" dirty="0">
                <a:latin typeface="TheSans UHH" panose="020B0502050302020203" pitchFamily="34" charset="0"/>
              </a:rPr>
              <a:t>2</a:t>
            </a:r>
            <a:r>
              <a:rPr lang="de-DE" sz="2000" dirty="0">
                <a:latin typeface="TheSans UHH" panose="020B0502050302020203" pitchFamily="34" charset="0"/>
              </a:rPr>
              <a:t>, Robert H. Blick</a:t>
            </a:r>
            <a:r>
              <a:rPr lang="de-DE" sz="2000" baseline="30000" dirty="0">
                <a:latin typeface="TheSans UHH" panose="020B0502050302020203" pitchFamily="34" charset="0"/>
              </a:rPr>
              <a:t>1</a:t>
            </a:r>
            <a:r>
              <a:rPr lang="de-DE" sz="2000" dirty="0">
                <a:latin typeface="TheSans UHH" panose="020B0502050302020203" pitchFamily="34" charset="0"/>
              </a:rPr>
              <a:t>, Robert Zierold</a:t>
            </a:r>
            <a:r>
              <a:rPr lang="de-DE" sz="2000" baseline="30000" dirty="0">
                <a:latin typeface="TheSans UHH" panose="020B0502050302020203" pitchFamily="34" charset="0"/>
              </a:rPr>
              <a:t>1</a:t>
            </a:r>
            <a:endParaRPr lang="de-DE" sz="2000" dirty="0">
              <a:latin typeface="TheSans UHH" panose="020B0502050302020203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0797254F-FAA8-42FD-9569-0966A8548B23}"/>
              </a:ext>
            </a:extLst>
          </p:cNvPr>
          <p:cNvSpPr txBox="1"/>
          <p:nvPr/>
        </p:nvSpPr>
        <p:spPr>
          <a:xfrm>
            <a:off x="2154991" y="3026227"/>
            <a:ext cx="83549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Institute of Nanostructure and Solid State Physics &amp; Center for Hybrid Nanostructures, Universität Hamburg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Institute of Experimental Physics, Universität Hamburg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Universität Hamburg (@unihh) | Twitter">
            <a:extLst>
              <a:ext uri="{FF2B5EF4-FFF2-40B4-BE49-F238E27FC236}">
                <a16:creationId xmlns:a16="http://schemas.microsoft.com/office/drawing/2014/main" id="{BA5C6B21-5586-41E9-AAD8-6FC20D418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5" y="5539863"/>
            <a:ext cx="1053663" cy="105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1B96B040-C47F-4967-B82B-7DDB6407A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487" y="5616781"/>
            <a:ext cx="1077218" cy="10772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00AD2F-1C99-4D3E-8E65-1218D686053B}"/>
              </a:ext>
            </a:extLst>
          </p:cNvPr>
          <p:cNvCxnSpPr/>
          <p:nvPr/>
        </p:nvCxnSpPr>
        <p:spPr>
          <a:xfrm>
            <a:off x="354724" y="4140109"/>
            <a:ext cx="11422118" cy="0"/>
          </a:xfrm>
          <a:prstGeom prst="line">
            <a:avLst/>
          </a:prstGeom>
          <a:ln>
            <a:solidFill>
              <a:srgbClr val="1AA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4">
            <a:extLst>
              <a:ext uri="{FF2B5EF4-FFF2-40B4-BE49-F238E27FC236}">
                <a16:creationId xmlns:a16="http://schemas.microsoft.com/office/drawing/2014/main" id="{55D2DD97-4C64-4A73-85F1-4E203BF6B7BE}"/>
              </a:ext>
            </a:extLst>
          </p:cNvPr>
          <p:cNvSpPr/>
          <p:nvPr/>
        </p:nvSpPr>
        <p:spPr>
          <a:xfrm>
            <a:off x="1940789" y="4643829"/>
            <a:ext cx="83104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effectLst/>
                <a:latin typeface="Roboto"/>
              </a:rPr>
              <a:t>9th International Workshop on Thin Films and New Ideas for Pushing the Limits of RF Superconductivity </a:t>
            </a:r>
          </a:p>
          <a:p>
            <a:endParaRPr lang="en-US" dirty="0"/>
          </a:p>
        </p:txBody>
      </p:sp>
      <p:sp>
        <p:nvSpPr>
          <p:cNvPr id="13" name="Rectángulo 6">
            <a:extLst>
              <a:ext uri="{FF2B5EF4-FFF2-40B4-BE49-F238E27FC236}">
                <a16:creationId xmlns:a16="http://schemas.microsoft.com/office/drawing/2014/main" id="{FC672367-16B0-4E8B-94CA-B35923AF8CAB}"/>
              </a:ext>
            </a:extLst>
          </p:cNvPr>
          <p:cNvSpPr/>
          <p:nvPr/>
        </p:nvSpPr>
        <p:spPr>
          <a:xfrm>
            <a:off x="4717654" y="5866639"/>
            <a:ext cx="2385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15</a:t>
            </a:r>
            <a:r>
              <a:rPr lang="en-US" sz="2000" baseline="30000" dirty="0"/>
              <a:t>th</a:t>
            </a:r>
            <a:r>
              <a:rPr lang="en-US" sz="2000" dirty="0"/>
              <a:t>-18</a:t>
            </a:r>
            <a:r>
              <a:rPr lang="en-US" sz="2000" baseline="30000" dirty="0"/>
              <a:t>th</a:t>
            </a:r>
            <a:r>
              <a:rPr lang="en-US" sz="2000" dirty="0"/>
              <a:t> March 2021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78536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1100F6-4D46-42D3-8A14-BD634CAF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Effect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RTA in</a:t>
            </a:r>
            <a:r>
              <a:rPr lang="en-US" sz="3600" dirty="0">
                <a:latin typeface="TheSans UHH" panose="020B0502050302020203" pitchFamily="34" charset="0"/>
              </a:rPr>
              <a:t> samples </a:t>
            </a:r>
            <a:r>
              <a:rPr lang="en-US" dirty="0">
                <a:latin typeface="TheSans UHH" panose="020B0502050302020203" pitchFamily="34" charset="0"/>
              </a:rPr>
              <a:t>with different </a:t>
            </a:r>
            <a:r>
              <a:rPr lang="en-US" sz="3600" dirty="0">
                <a:latin typeface="TheSans UHH" panose="020B0502050302020203" pitchFamily="34" charset="0"/>
              </a:rPr>
              <a:t>ratios of </a:t>
            </a:r>
            <a:r>
              <a:rPr lang="en-US" sz="3600" dirty="0" err="1">
                <a:latin typeface="TheSans UHH" panose="020B0502050302020203" pitchFamily="34" charset="0"/>
              </a:rPr>
              <a:t>NbN</a:t>
            </a:r>
            <a:r>
              <a:rPr lang="en-US" sz="3600" dirty="0">
                <a:latin typeface="TheSans UHH" panose="020B0502050302020203" pitchFamily="34" charset="0"/>
              </a:rPr>
              <a:t> to </a:t>
            </a:r>
            <a:r>
              <a:rPr lang="en-US" sz="3600" dirty="0" err="1">
                <a:latin typeface="TheSans UHH" panose="020B0502050302020203" pitchFamily="34" charset="0"/>
              </a:rPr>
              <a:t>TiN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CEB75-783B-4B39-9658-F92EC0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6B77B-6963-4556-A148-51552EE407EF}"/>
              </a:ext>
            </a:extLst>
          </p:cNvPr>
          <p:cNvSpPr txBox="1"/>
          <p:nvPr/>
        </p:nvSpPr>
        <p:spPr>
          <a:xfrm>
            <a:off x="1860062" y="1781908"/>
            <a:ext cx="222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TheSans UHH" panose="020B0502050302020203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91D4F07-672A-4B44-84F8-815F2CAB9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374107"/>
              </p:ext>
            </p:extLst>
          </p:nvPr>
        </p:nvGraphicFramePr>
        <p:xfrm>
          <a:off x="765691" y="1328357"/>
          <a:ext cx="5490569" cy="420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95.Graph">
                  <p:embed/>
                </p:oleObj>
              </mc:Choice>
              <mc:Fallback>
                <p:oleObj name="Graph" r:id="rId2" imgW="3920760" imgH="3000960" progId="Origin95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355AD0C-825B-4FC6-90F3-27E1359AB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5691" y="1328357"/>
                        <a:ext cx="5490569" cy="4201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E64F13A-3D1F-4907-B713-15BC8AB39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207805"/>
              </p:ext>
            </p:extLst>
          </p:nvPr>
        </p:nvGraphicFramePr>
        <p:xfrm>
          <a:off x="5856769" y="1410951"/>
          <a:ext cx="5336866" cy="408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C681B65-947D-4FC6-A6AE-8E3FE4607B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6769" y="1410951"/>
                        <a:ext cx="5336866" cy="4083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4AD203-C1CF-413B-BC54-3C009FF580C8}"/>
              </a:ext>
            </a:extLst>
          </p:cNvPr>
          <p:cNvSpPr txBox="1"/>
          <p:nvPr/>
        </p:nvSpPr>
        <p:spPr>
          <a:xfrm>
            <a:off x="765691" y="876314"/>
            <a:ext cx="10210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1800" dirty="0" err="1"/>
              <a:t>Influence</a:t>
            </a:r>
            <a:r>
              <a:rPr lang="es-ES" sz="1800" dirty="0"/>
              <a:t> </a:t>
            </a:r>
            <a:r>
              <a:rPr lang="es-ES" sz="1800" dirty="0" err="1"/>
              <a:t>of</a:t>
            </a:r>
            <a:r>
              <a:rPr lang="es-ES" sz="1800" dirty="0"/>
              <a:t> RTA at 1000°C in pure H</a:t>
            </a:r>
            <a:r>
              <a:rPr lang="es-ES" sz="1800" baseline="-25000" dirty="0"/>
              <a:t>2</a:t>
            </a:r>
            <a:r>
              <a:rPr lang="es-ES" sz="1800" dirty="0"/>
              <a:t> </a:t>
            </a:r>
            <a:r>
              <a:rPr lang="es-ES" sz="1800" dirty="0" err="1"/>
              <a:t>for</a:t>
            </a:r>
            <a:r>
              <a:rPr lang="es-ES" sz="1800" dirty="0"/>
              <a:t> 50 minutes in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transport</a:t>
            </a:r>
            <a:r>
              <a:rPr lang="es-ES" sz="1800" dirty="0"/>
              <a:t> </a:t>
            </a:r>
            <a:r>
              <a:rPr lang="es-ES" sz="1800" dirty="0" err="1"/>
              <a:t>properties</a:t>
            </a:r>
            <a:r>
              <a:rPr lang="es-ES" sz="1800" dirty="0"/>
              <a:t> </a:t>
            </a:r>
            <a:r>
              <a:rPr lang="es-ES" sz="1800" dirty="0" err="1"/>
              <a:t>of</a:t>
            </a:r>
            <a:r>
              <a:rPr lang="es-ES" sz="1800" dirty="0"/>
              <a:t> </a:t>
            </a:r>
            <a:r>
              <a:rPr lang="es-ES" sz="1800" dirty="0" err="1"/>
              <a:t>samples</a:t>
            </a:r>
            <a:r>
              <a:rPr lang="es-ES" sz="1800" dirty="0"/>
              <a:t> </a:t>
            </a:r>
            <a:r>
              <a:rPr lang="es-ES" sz="1800" dirty="0" err="1"/>
              <a:t>with</a:t>
            </a:r>
            <a:r>
              <a:rPr lang="es-ES" sz="1800" dirty="0"/>
              <a:t> </a:t>
            </a:r>
            <a:r>
              <a:rPr lang="es-ES" sz="1800" dirty="0" err="1"/>
              <a:t>different</a:t>
            </a:r>
            <a:r>
              <a:rPr lang="es-ES" sz="1800" dirty="0"/>
              <a:t> ratios </a:t>
            </a:r>
            <a:r>
              <a:rPr lang="es-ES" sz="1800" dirty="0" err="1"/>
              <a:t>of</a:t>
            </a:r>
            <a:r>
              <a:rPr lang="es-ES" sz="1800" dirty="0"/>
              <a:t> </a:t>
            </a:r>
            <a:r>
              <a:rPr lang="es-ES" sz="1800" dirty="0" err="1"/>
              <a:t>NbN</a:t>
            </a:r>
            <a:r>
              <a:rPr lang="es-ES" sz="1800" dirty="0"/>
              <a:t> </a:t>
            </a:r>
            <a:r>
              <a:rPr lang="es-ES" sz="1800" dirty="0" err="1"/>
              <a:t>to</a:t>
            </a:r>
            <a:r>
              <a:rPr lang="es-ES" sz="1800" dirty="0"/>
              <a:t> </a:t>
            </a:r>
            <a:r>
              <a:rPr lang="es-ES" sz="1800" dirty="0" err="1"/>
              <a:t>TiN</a:t>
            </a:r>
            <a:endParaRPr lang="es-ES" sz="1800" dirty="0"/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id="{A82482BC-77A9-42F7-B627-EFE1C6EAC310}"/>
              </a:ext>
            </a:extLst>
          </p:cNvPr>
          <p:cNvSpPr txBox="1"/>
          <p:nvPr/>
        </p:nvSpPr>
        <p:spPr>
          <a:xfrm>
            <a:off x="2692747" y="6353117"/>
            <a:ext cx="699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/>
              </a:rPr>
              <a:t>Isabel González Díaz-Palacio</a:t>
            </a:r>
            <a:r>
              <a:rPr lang="de-DE" b="1" dirty="0">
                <a:solidFill>
                  <a:schemeClr val="bg1"/>
                </a:solidFill>
                <a:latin typeface="TheSans UHH" panose="020B0502050302020203"/>
                <a:cs typeface="TH SarabunPSK" panose="020B0502040204020203" pitchFamily="34" charset="-34"/>
              </a:rPr>
              <a:t>, </a:t>
            </a:r>
            <a:r>
              <a:rPr lang="de-DE" sz="1800" b="1" dirty="0">
                <a:solidFill>
                  <a:schemeClr val="bg1"/>
                </a:solidFill>
                <a:effectLst/>
                <a:latin typeface="TheSans UHH" panose="020B0502050302020203"/>
                <a:cs typeface="TH SarabunPSK" panose="020B0502040204020203" pitchFamily="34" charset="-34"/>
              </a:rPr>
              <a:t>9th International Workshop on Thin Films </a:t>
            </a:r>
            <a:endParaRPr lang="en-US" b="1" dirty="0">
              <a:solidFill>
                <a:schemeClr val="bg1"/>
              </a:solidFill>
              <a:latin typeface="TheSans UHH" panose="020B0502050302020203"/>
              <a:cs typeface="TH SarabunPSK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493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1100F6-4D46-42D3-8A14-BD634CAF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Conclusions</a:t>
            </a:r>
            <a:r>
              <a:rPr lang="es-ES" dirty="0"/>
              <a:t> and </a:t>
            </a:r>
            <a:r>
              <a:rPr lang="es-ES" dirty="0" err="1"/>
              <a:t>Persperctives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CEB75-783B-4B39-9658-F92EC0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6B77B-6963-4556-A148-51552EE407EF}"/>
              </a:ext>
            </a:extLst>
          </p:cNvPr>
          <p:cNvSpPr txBox="1"/>
          <p:nvPr/>
        </p:nvSpPr>
        <p:spPr>
          <a:xfrm>
            <a:off x="1860062" y="1781908"/>
            <a:ext cx="222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TheSans UHH" panose="020B0502050302020203" pitchFamily="34" charset="0"/>
            </a:endParaRPr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id="{A82482BC-77A9-42F7-B627-EFE1C6EAC310}"/>
              </a:ext>
            </a:extLst>
          </p:cNvPr>
          <p:cNvSpPr txBox="1"/>
          <p:nvPr/>
        </p:nvSpPr>
        <p:spPr>
          <a:xfrm>
            <a:off x="2692747" y="6353117"/>
            <a:ext cx="699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/>
              </a:rPr>
              <a:t>Isabel González Díaz-Palacio</a:t>
            </a:r>
            <a:r>
              <a:rPr lang="de-DE" b="1" dirty="0">
                <a:solidFill>
                  <a:schemeClr val="bg1"/>
                </a:solidFill>
                <a:latin typeface="TheSans UHH" panose="020B0502050302020203"/>
                <a:cs typeface="TH SarabunPSK" panose="020B0502040204020203" pitchFamily="34" charset="-34"/>
              </a:rPr>
              <a:t>, </a:t>
            </a:r>
            <a:r>
              <a:rPr lang="de-DE" sz="1800" b="1" dirty="0">
                <a:solidFill>
                  <a:schemeClr val="bg1"/>
                </a:solidFill>
                <a:effectLst/>
                <a:latin typeface="TheSans UHH" panose="020B0502050302020203"/>
                <a:cs typeface="TH SarabunPSK" panose="020B0502040204020203" pitchFamily="34" charset="-34"/>
              </a:rPr>
              <a:t>9th International Workshop on Thin Films </a:t>
            </a:r>
            <a:endParaRPr lang="en-US" b="1" dirty="0">
              <a:solidFill>
                <a:schemeClr val="bg1"/>
              </a:solidFill>
              <a:latin typeface="TheSans UHH" panose="020B0502050302020203"/>
              <a:cs typeface="TH SarabunPSK" panose="020B0502040204020203" pitchFamily="34" charset="-3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3B680F-2905-4C21-8EAC-F10174452C57}"/>
              </a:ext>
            </a:extLst>
          </p:cNvPr>
          <p:cNvSpPr txBox="1"/>
          <p:nvPr/>
        </p:nvSpPr>
        <p:spPr>
          <a:xfrm>
            <a:off x="1499874" y="3321257"/>
            <a:ext cx="10204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latin typeface="TheSans UHH" panose="020B0502050302020203" pitchFamily="34" charset="0"/>
              </a:rPr>
              <a:t>Deposition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on</a:t>
            </a:r>
            <a:r>
              <a:rPr lang="es-ES" sz="2000" dirty="0">
                <a:latin typeface="TheSans UHH" panose="020B0502050302020203" pitchFamily="34" charset="0"/>
              </a:rPr>
              <a:t> Nb </a:t>
            </a:r>
            <a:r>
              <a:rPr lang="es-ES" sz="2000" dirty="0" err="1">
                <a:latin typeface="TheSans UHH" panose="020B0502050302020203" pitchFamily="34" charset="0"/>
              </a:rPr>
              <a:t>already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treated</a:t>
            </a:r>
            <a:r>
              <a:rPr lang="es-ES" sz="2000" dirty="0">
                <a:latin typeface="TheSans UHH" panose="020B0502050302020203" pitchFamily="34" charset="0"/>
              </a:rPr>
              <a:t> (EP + 800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ºC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baking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for</a:t>
            </a:r>
            <a:r>
              <a:rPr lang="es-ES" sz="2000" dirty="0">
                <a:latin typeface="TheSans UHH" panose="020B0502050302020203" pitchFamily="34" charset="0"/>
              </a:rPr>
              <a:t> 3h)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dirty="0">
              <a:latin typeface="TheSans UHH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latin typeface="TheSans UHH" panose="020B0502050302020203" pitchFamily="34" charset="0"/>
              </a:rPr>
              <a:t>Structural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analysis</a:t>
            </a:r>
            <a:r>
              <a:rPr lang="es-ES" sz="2000" dirty="0">
                <a:latin typeface="TheSans UHH" panose="020B0502050302020203" pitchFamily="34" charset="0"/>
              </a:rPr>
              <a:t> are </a:t>
            </a:r>
            <a:r>
              <a:rPr lang="es-ES" sz="2000" dirty="0" err="1">
                <a:latin typeface="TheSans UHH" panose="020B0502050302020203" pitchFamily="34" charset="0"/>
              </a:rPr>
              <a:t>on-going</a:t>
            </a:r>
            <a:r>
              <a:rPr lang="es-ES" sz="2000" dirty="0">
                <a:latin typeface="TheSans UHH" panose="020B0502050302020203" pitchFamily="34" charset="0"/>
              </a:rPr>
              <a:t> at DESY </a:t>
            </a:r>
            <a:r>
              <a:rPr lang="es-ES" sz="2000" dirty="0" err="1">
                <a:latin typeface="TheSans UHH" panose="020B0502050302020203" pitchFamily="34" charset="0"/>
              </a:rPr>
              <a:t>NanoLab</a:t>
            </a:r>
            <a:endParaRPr lang="es-ES" sz="2000" dirty="0">
              <a:latin typeface="TheSans UHH" panose="020B0502050302020203" pitchFamily="34" charset="0"/>
            </a:endParaRPr>
          </a:p>
          <a:p>
            <a:pPr lvl="1"/>
            <a:r>
              <a:rPr lang="es-ES" sz="2000" dirty="0">
                <a:latin typeface="TheSans UHH" panose="020B0502050302020203" pitchFamily="34" charset="0"/>
              </a:rPr>
              <a:t>( EBSD, XRD and XRR)</a:t>
            </a:r>
          </a:p>
          <a:p>
            <a:endParaRPr lang="es-ES" sz="2000" dirty="0">
              <a:latin typeface="TheSans UHH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>
                <a:latin typeface="TheSans UHH" panose="020B0502050302020203" pitchFamily="34" charset="0"/>
              </a:rPr>
              <a:t>DC </a:t>
            </a:r>
            <a:r>
              <a:rPr lang="es-ES" sz="2000" dirty="0" err="1">
                <a:latin typeface="TheSans UHH" panose="020B0502050302020203" pitchFamily="34" charset="0"/>
              </a:rPr>
              <a:t>magnetic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field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penetration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study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is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on-going</a:t>
            </a:r>
            <a:r>
              <a:rPr lang="es-ES" sz="2000" dirty="0">
                <a:latin typeface="TheSans UHH" panose="020B0502050302020203" pitchFamily="34" charset="0"/>
              </a:rPr>
              <a:t> at </a:t>
            </a:r>
            <a:r>
              <a:rPr lang="es-ES" sz="2000" dirty="0" err="1">
                <a:latin typeface="TheSans UHH" panose="020B0502050302020203" pitchFamily="34" charset="0"/>
              </a:rPr>
              <a:t>LancU</a:t>
            </a:r>
            <a:r>
              <a:rPr lang="es-ES" sz="2000">
                <a:latin typeface="TheSans UHH" panose="020B0502050302020203" pitchFamily="34" charset="0"/>
              </a:rPr>
              <a:t>/STFC</a:t>
            </a:r>
            <a:endParaRPr lang="es-ES" sz="2000" dirty="0">
              <a:latin typeface="TheSans UHH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dirty="0">
              <a:latin typeface="TheSans UHH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TheSans UHH" panose="020B0502050302020203"/>
                <a:ea typeface="Calibri" panose="020F0502020204030204" pitchFamily="34" charset="0"/>
              </a:rPr>
              <a:t>Analysis of H</a:t>
            </a:r>
            <a:r>
              <a:rPr lang="en-GB" sz="2000" baseline="-25000" dirty="0">
                <a:latin typeface="TheSans UHH" panose="020B0502050302020203"/>
                <a:ea typeface="Calibri" panose="020F0502020204030204" pitchFamily="34" charset="0"/>
              </a:rPr>
              <a:t>2</a:t>
            </a:r>
            <a:r>
              <a:rPr lang="en-GB" sz="2000" dirty="0">
                <a:latin typeface="TheSans UHH" panose="020B0502050302020203"/>
                <a:ea typeface="Calibri" panose="020F0502020204030204" pitchFamily="34" charset="0"/>
              </a:rPr>
              <a:t> concentration using EMGA is scheduled at DESY</a:t>
            </a:r>
            <a:endParaRPr lang="es-ES" sz="2000" dirty="0">
              <a:latin typeface="TheSans UHH" panose="020B0502050302020203" pitchFamily="34" charset="0"/>
            </a:endParaRPr>
          </a:p>
          <a:p>
            <a:endParaRPr lang="es-ES" sz="2000" dirty="0">
              <a:latin typeface="TheSans UHH" panose="020B0502050302020203" pitchFamily="34" charset="0"/>
            </a:endParaRPr>
          </a:p>
          <a:p>
            <a:endParaRPr lang="es-ES" sz="2000" dirty="0">
              <a:latin typeface="TheSans UHH" panose="020B0502050302020203" pitchFamily="34" charset="0"/>
            </a:endParaRPr>
          </a:p>
        </p:txBody>
      </p:sp>
      <p:pic>
        <p:nvPicPr>
          <p:cNvPr id="7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AA01D191-51E0-405F-BFE6-3C263DF8F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17882" r="14732" b="18869"/>
          <a:stretch/>
        </p:blipFill>
        <p:spPr>
          <a:xfrm rot="10800000">
            <a:off x="8796235" y="3575053"/>
            <a:ext cx="1780185" cy="10887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D01294-B18C-4500-9E66-6B5BE3D36538}"/>
              </a:ext>
            </a:extLst>
          </p:cNvPr>
          <p:cNvSpPr txBox="1"/>
          <p:nvPr/>
        </p:nvSpPr>
        <p:spPr>
          <a:xfrm>
            <a:off x="1499874" y="1104767"/>
            <a:ext cx="9192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latin typeface="TheSans UHH" panose="020B0502050302020203" pitchFamily="34" charset="0"/>
              </a:rPr>
              <a:t>I </a:t>
            </a:r>
            <a:r>
              <a:rPr lang="es-ES" sz="2000" dirty="0" err="1">
                <a:latin typeface="TheSans UHH" panose="020B0502050302020203" pitchFamily="34" charset="0"/>
              </a:rPr>
              <a:t>have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synthesized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AlN</a:t>
            </a:r>
            <a:r>
              <a:rPr lang="es-ES" sz="2000" dirty="0">
                <a:latin typeface="TheSans UHH" panose="020B0502050302020203" pitchFamily="34" charset="0"/>
              </a:rPr>
              <a:t> and </a:t>
            </a:r>
            <a:r>
              <a:rPr lang="es-ES" sz="2000" dirty="0" err="1">
                <a:latin typeface="TheSans UHH" panose="020B0502050302020203" pitchFamily="34" charset="0"/>
              </a:rPr>
              <a:t>superconducting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NbTiN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alloys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by</a:t>
            </a:r>
            <a:r>
              <a:rPr lang="es-ES" sz="2000" dirty="0">
                <a:latin typeface="TheSans UHH" panose="020B0502050302020203" pitchFamily="34" charset="0"/>
              </a:rPr>
              <a:t> PEALD and </a:t>
            </a:r>
            <a:r>
              <a:rPr lang="es-ES" sz="2000" dirty="0" err="1">
                <a:latin typeface="TheSans UHH" panose="020B0502050302020203" pitchFamily="34" charset="0"/>
              </a:rPr>
              <a:t>the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deposition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process</a:t>
            </a:r>
            <a:r>
              <a:rPr lang="es-ES" sz="2000" dirty="0">
                <a:latin typeface="TheSans UHH" panose="020B0502050302020203" pitchFamily="34" charset="0"/>
              </a:rPr>
              <a:t> has </a:t>
            </a:r>
            <a:r>
              <a:rPr lang="es-ES" sz="2000" dirty="0" err="1">
                <a:latin typeface="TheSans UHH" panose="020B0502050302020203" pitchFamily="34" charset="0"/>
              </a:rPr>
              <a:t>been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optimized</a:t>
            </a:r>
            <a:endParaRPr lang="es-ES" sz="2000" dirty="0">
              <a:latin typeface="TheSans UHH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>
              <a:latin typeface="TheSans UHH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err="1">
                <a:latin typeface="TheSans UHH" panose="020B0502050302020203" pitchFamily="34" charset="0"/>
              </a:rPr>
              <a:t>Transport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properties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of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NbTiN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alloys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have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been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studied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for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different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compositions</a:t>
            </a:r>
            <a:endParaRPr lang="es-ES" sz="2000" dirty="0">
              <a:latin typeface="TheSans UHH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>
              <a:latin typeface="TheSans UHH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err="1">
                <a:latin typeface="TheSans UHH" panose="020B0502050302020203" pitchFamily="34" charset="0"/>
              </a:rPr>
              <a:t>Post-annealing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is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mandatory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to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improve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the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deposited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NbTiN</a:t>
            </a:r>
            <a:r>
              <a:rPr lang="es-ES" sz="2000" dirty="0">
                <a:latin typeface="TheSans UHH" panose="020B0502050302020203" pitchFamily="34" charset="0"/>
              </a:rPr>
              <a:t> films</a:t>
            </a:r>
          </a:p>
        </p:txBody>
      </p:sp>
    </p:spTree>
    <p:extLst>
      <p:ext uri="{BB962C8B-B14F-4D97-AF65-F5344CB8AC3E}">
        <p14:creationId xmlns:p14="http://schemas.microsoft.com/office/powerpoint/2010/main" val="15412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87906-B2AA-487A-BF90-5248424E2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40244"/>
            <a:ext cx="11887200" cy="1279340"/>
          </a:xfrm>
        </p:spPr>
        <p:txBody>
          <a:bodyPr anchor="ctr">
            <a:noAutofit/>
          </a:bodyPr>
          <a:lstStyle/>
          <a:p>
            <a:r>
              <a:rPr lang="en-US" sz="7200" dirty="0"/>
              <a:t>THANK YOU FOR </a:t>
            </a:r>
            <a:br>
              <a:rPr lang="en-US" sz="7200" dirty="0"/>
            </a:br>
            <a:r>
              <a:rPr lang="en-US" sz="7200" dirty="0"/>
              <a:t>YOUR ATTENTION!</a:t>
            </a:r>
            <a:br>
              <a:rPr lang="en-US" dirty="0"/>
            </a:br>
            <a:endParaRPr lang="de-D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2ACBC6-0DEE-4E5F-AE71-D90A42CDCE61}"/>
              </a:ext>
            </a:extLst>
          </p:cNvPr>
          <p:cNvSpPr txBox="1"/>
          <p:nvPr/>
        </p:nvSpPr>
        <p:spPr>
          <a:xfrm>
            <a:off x="3391224" y="4200879"/>
            <a:ext cx="5104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i="0" dirty="0" err="1">
                <a:effectLst/>
                <a:latin typeface="TheSans UHH" panose="020B0502050302020203"/>
                <a:cs typeface="Times New Roman" panose="02020603050405020304" pitchFamily="18" charset="0"/>
              </a:rPr>
              <a:t>Feel</a:t>
            </a:r>
            <a:r>
              <a:rPr lang="es-ES" sz="1600" b="0" i="0" dirty="0">
                <a:effectLst/>
                <a:latin typeface="TheSans UHH" panose="020B0502050302020203"/>
                <a:cs typeface="Times New Roman" panose="02020603050405020304" pitchFamily="18" charset="0"/>
              </a:rPr>
              <a:t> free </a:t>
            </a:r>
            <a:r>
              <a:rPr lang="es-ES" sz="1600" b="0" i="0" dirty="0" err="1">
                <a:effectLst/>
                <a:latin typeface="TheSans UHH" panose="020B0502050302020203"/>
                <a:cs typeface="Times New Roman" panose="02020603050405020304" pitchFamily="18" charset="0"/>
              </a:rPr>
              <a:t>to</a:t>
            </a:r>
            <a:r>
              <a:rPr lang="es-ES" sz="1600" b="0" i="0" dirty="0">
                <a:effectLst/>
                <a:latin typeface="TheSans UHH" panose="020B0502050302020203"/>
                <a:cs typeface="Times New Roman" panose="02020603050405020304" pitchFamily="18" charset="0"/>
              </a:rPr>
              <a:t> </a:t>
            </a:r>
            <a:r>
              <a:rPr lang="es-ES" sz="1600" b="0" i="0" dirty="0" err="1">
                <a:effectLst/>
                <a:latin typeface="TheSans UHH" panose="020B0502050302020203"/>
                <a:cs typeface="Times New Roman" panose="02020603050405020304" pitchFamily="18" charset="0"/>
              </a:rPr>
              <a:t>contact</a:t>
            </a:r>
            <a:r>
              <a:rPr lang="es-ES" sz="1600" b="0" i="0" dirty="0">
                <a:effectLst/>
                <a:latin typeface="TheSans UHH" panose="020B0502050302020203"/>
                <a:cs typeface="Times New Roman" panose="02020603050405020304" pitchFamily="18" charset="0"/>
              </a:rPr>
              <a:t> </a:t>
            </a:r>
            <a:r>
              <a:rPr lang="es-ES" sz="1600" b="0" i="0" dirty="0" err="1">
                <a:effectLst/>
                <a:latin typeface="TheSans UHH" panose="020B0502050302020203"/>
                <a:cs typeface="Times New Roman" panose="02020603050405020304" pitchFamily="18" charset="0"/>
              </a:rPr>
              <a:t>via</a:t>
            </a:r>
            <a:r>
              <a:rPr lang="es-ES" sz="1600" b="0" i="0" dirty="0">
                <a:effectLst/>
                <a:latin typeface="TheSans UHH" panose="020B0502050302020203"/>
                <a:cs typeface="Times New Roman" panose="02020603050405020304" pitchFamily="18" charset="0"/>
              </a:rPr>
              <a:t>: </a:t>
            </a:r>
            <a:r>
              <a:rPr lang="es-ES" sz="1600" dirty="0" err="1">
                <a:latin typeface="TheSans UHH" panose="020B0502050302020203"/>
                <a:cs typeface="Times New Roman" panose="02020603050405020304" pitchFamily="18" charset="0"/>
              </a:rPr>
              <a:t>igonzale</a:t>
            </a:r>
            <a:r>
              <a:rPr lang="es-ES" sz="1600" b="0" i="0" dirty="0" err="1">
                <a:effectLst/>
                <a:latin typeface="TheSans UHH" panose="020B0502050302020203"/>
                <a:cs typeface="Times New Roman" panose="02020603050405020304" pitchFamily="18" charset="0"/>
              </a:rPr>
              <a:t>@physnet.uni-hamburg.de</a:t>
            </a:r>
            <a:endParaRPr lang="es-ES" sz="1600" dirty="0">
              <a:latin typeface="TheSans UHH" panose="020B0502050302020203"/>
              <a:cs typeface="Times New Roman" panose="02020603050405020304" pitchFamily="18" charset="0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17BC4FD0-86C2-4C7B-A990-937ED50DFA47}"/>
              </a:ext>
            </a:extLst>
          </p:cNvPr>
          <p:cNvSpPr txBox="1"/>
          <p:nvPr/>
        </p:nvSpPr>
        <p:spPr>
          <a:xfrm>
            <a:off x="2692747" y="6353117"/>
            <a:ext cx="699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/>
              </a:rPr>
              <a:t>Isabel González Díaz-Palacio</a:t>
            </a:r>
            <a:r>
              <a:rPr lang="de-DE" b="1" dirty="0">
                <a:solidFill>
                  <a:schemeClr val="bg1"/>
                </a:solidFill>
                <a:latin typeface="TheSans UHH" panose="020B0502050302020203"/>
                <a:cs typeface="TH SarabunPSK" panose="020B0502040204020203" pitchFamily="34" charset="-34"/>
              </a:rPr>
              <a:t>, </a:t>
            </a:r>
            <a:r>
              <a:rPr lang="de-DE" sz="1800" b="1" dirty="0">
                <a:solidFill>
                  <a:schemeClr val="bg1"/>
                </a:solidFill>
                <a:effectLst/>
                <a:latin typeface="TheSans UHH" panose="020B0502050302020203"/>
                <a:cs typeface="TH SarabunPSK" panose="020B0502040204020203" pitchFamily="34" charset="-34"/>
              </a:rPr>
              <a:t>9th International Workshop on Thin Films </a:t>
            </a:r>
            <a:endParaRPr lang="en-US" b="1" dirty="0">
              <a:solidFill>
                <a:schemeClr val="bg1"/>
              </a:solidFill>
              <a:latin typeface="TheSans UHH" panose="020B0502050302020203"/>
              <a:cs typeface="TH SarabunPSK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83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2D2C717-CEA1-47A4-AD8C-15A383F9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Project SMART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8BEA71-B33F-4E66-B273-9EC7DE6B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7C15AFDB-B445-415B-95A5-AED27886EF96}"/>
              </a:ext>
            </a:extLst>
          </p:cNvPr>
          <p:cNvSpPr txBox="1"/>
          <p:nvPr/>
        </p:nvSpPr>
        <p:spPr>
          <a:xfrm>
            <a:off x="2692747" y="6353117"/>
            <a:ext cx="699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/>
              </a:rPr>
              <a:t>Isabel González Díaz-Palacio</a:t>
            </a:r>
            <a:r>
              <a:rPr lang="de-DE" b="1" dirty="0">
                <a:solidFill>
                  <a:schemeClr val="bg1"/>
                </a:solidFill>
                <a:latin typeface="TheSans UHH" panose="020B0502050302020203"/>
                <a:cs typeface="TH SarabunPSK" panose="020B0502040204020203" pitchFamily="34" charset="-34"/>
              </a:rPr>
              <a:t>, </a:t>
            </a:r>
            <a:r>
              <a:rPr lang="de-DE" sz="1800" b="1" dirty="0">
                <a:solidFill>
                  <a:schemeClr val="bg1"/>
                </a:solidFill>
                <a:effectLst/>
                <a:latin typeface="TheSans UHH" panose="020B0502050302020203"/>
                <a:cs typeface="TH SarabunPSK" panose="020B0502040204020203" pitchFamily="34" charset="-34"/>
              </a:rPr>
              <a:t>9th International Workshop on Thin Films </a:t>
            </a:r>
            <a:endParaRPr lang="en-US" b="1" dirty="0">
              <a:solidFill>
                <a:schemeClr val="bg1"/>
              </a:solidFill>
              <a:latin typeface="TheSans UHH" panose="020B0502050302020203"/>
              <a:cs typeface="TH SarabunPSK" panose="020B0502040204020203" pitchFamily="34" charset="-3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DA4A29-C451-42AF-B4A5-C6D957C97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5" t="36136" r="21418" b="55226"/>
          <a:stretch/>
        </p:blipFill>
        <p:spPr>
          <a:xfrm>
            <a:off x="917653" y="1198676"/>
            <a:ext cx="10286172" cy="8187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24C8D6-056D-4307-A6EE-38E1D3BE0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69" t="44442" r="50762" b="39875"/>
          <a:stretch/>
        </p:blipFill>
        <p:spPr>
          <a:xfrm>
            <a:off x="8805828" y="1608075"/>
            <a:ext cx="2504662" cy="1651868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137BC4F9-9430-4769-A965-B28284D988EF}"/>
              </a:ext>
            </a:extLst>
          </p:cNvPr>
          <p:cNvSpPr txBox="1"/>
          <p:nvPr/>
        </p:nvSpPr>
        <p:spPr>
          <a:xfrm>
            <a:off x="3696011" y="1592072"/>
            <a:ext cx="2399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06.2019-06.2022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7261A8BF-FA1C-44C3-8949-7E520FBB28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25" t="52539" r="42152" b="30517"/>
          <a:stretch/>
        </p:blipFill>
        <p:spPr>
          <a:xfrm>
            <a:off x="3253591" y="2470196"/>
            <a:ext cx="5871892" cy="2398291"/>
          </a:xfrm>
          <a:prstGeom prst="rect">
            <a:avLst/>
          </a:prstGeom>
        </p:spPr>
      </p:pic>
      <p:sp>
        <p:nvSpPr>
          <p:cNvPr id="36" name="Abrir llave 35">
            <a:extLst>
              <a:ext uri="{FF2B5EF4-FFF2-40B4-BE49-F238E27FC236}">
                <a16:creationId xmlns:a16="http://schemas.microsoft.com/office/drawing/2014/main" id="{E3DE33CB-B76E-4DEB-9D2E-6400ACDEE183}"/>
              </a:ext>
            </a:extLst>
          </p:cNvPr>
          <p:cNvSpPr/>
          <p:nvPr/>
        </p:nvSpPr>
        <p:spPr>
          <a:xfrm>
            <a:off x="3605114" y="3244315"/>
            <a:ext cx="181793" cy="4733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A08CC3D-0CF7-4A9F-8DD0-D8292D68D0C6}"/>
              </a:ext>
            </a:extLst>
          </p:cNvPr>
          <p:cNvSpPr txBox="1"/>
          <p:nvPr/>
        </p:nvSpPr>
        <p:spPr>
          <a:xfrm>
            <a:off x="1673043" y="3300009"/>
            <a:ext cx="177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heSans UHH" panose="020B0502050302020203" pitchFamily="34" charset="0"/>
              </a:rPr>
              <a:t>SIS </a:t>
            </a:r>
            <a:r>
              <a:rPr lang="es-ES" dirty="0" err="1">
                <a:latin typeface="TheSans UHH" panose="020B0502050302020203" pitchFamily="34" charset="0"/>
              </a:rPr>
              <a:t>Coatings</a:t>
            </a:r>
            <a:r>
              <a:rPr lang="es-ES" dirty="0">
                <a:latin typeface="TheSans UHH" panose="020B0502050302020203" pitchFamily="34" charset="0"/>
              </a:rPr>
              <a:t> R&amp;D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883E246-FE4F-4A05-A146-300D593A3985}"/>
              </a:ext>
            </a:extLst>
          </p:cNvPr>
          <p:cNvSpPr txBox="1"/>
          <p:nvPr/>
        </p:nvSpPr>
        <p:spPr>
          <a:xfrm>
            <a:off x="7002706" y="3205464"/>
            <a:ext cx="58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heSans UHH" panose="020B0502050302020203" pitchFamily="34" charset="0"/>
              </a:rPr>
              <a:t>ALD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F72E70E-3D45-40F2-B61C-FD94C4B4054C}"/>
              </a:ext>
            </a:extLst>
          </p:cNvPr>
          <p:cNvSpPr txBox="1"/>
          <p:nvPr/>
        </p:nvSpPr>
        <p:spPr>
          <a:xfrm>
            <a:off x="6961240" y="3456249"/>
            <a:ext cx="664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TheSans UHH" panose="020B0502050302020203" pitchFamily="34" charset="0"/>
              </a:rPr>
              <a:t>PVD</a:t>
            </a:r>
            <a:endParaRPr lang="es-ES" dirty="0"/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0218AE6F-3CEF-4124-9953-F379885D94E8}"/>
              </a:ext>
            </a:extLst>
          </p:cNvPr>
          <p:cNvCxnSpPr>
            <a:endCxn id="44" idx="1"/>
          </p:cNvCxnSpPr>
          <p:nvPr/>
        </p:nvCxnSpPr>
        <p:spPr>
          <a:xfrm>
            <a:off x="6431925" y="3390130"/>
            <a:ext cx="570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19090020-5203-4FEB-A180-7A64E89EF2D9}"/>
              </a:ext>
            </a:extLst>
          </p:cNvPr>
          <p:cNvCxnSpPr>
            <a:cxnSpLocks/>
          </p:cNvCxnSpPr>
          <p:nvPr/>
        </p:nvCxnSpPr>
        <p:spPr>
          <a:xfrm>
            <a:off x="6280401" y="3669341"/>
            <a:ext cx="680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Abrir llave 47">
            <a:extLst>
              <a:ext uri="{FF2B5EF4-FFF2-40B4-BE49-F238E27FC236}">
                <a16:creationId xmlns:a16="http://schemas.microsoft.com/office/drawing/2014/main" id="{92660909-8EE0-4C25-9E0D-43FAFE7589A7}"/>
              </a:ext>
            </a:extLst>
          </p:cNvPr>
          <p:cNvSpPr/>
          <p:nvPr/>
        </p:nvSpPr>
        <p:spPr>
          <a:xfrm>
            <a:off x="3605113" y="4333201"/>
            <a:ext cx="181793" cy="4733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9F374CE-F3FB-4408-901B-33ADC56ED854}"/>
              </a:ext>
            </a:extLst>
          </p:cNvPr>
          <p:cNvSpPr txBox="1"/>
          <p:nvPr/>
        </p:nvSpPr>
        <p:spPr>
          <a:xfrm>
            <a:off x="1673043" y="3880009"/>
            <a:ext cx="217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TheSans UHH" panose="020B0502050302020203" pitchFamily="34" charset="0"/>
              </a:rPr>
              <a:t>Computational</a:t>
            </a:r>
            <a:r>
              <a:rPr lang="es-ES" dirty="0">
                <a:latin typeface="TheSans UHH" panose="020B0502050302020203" pitchFamily="34" charset="0"/>
              </a:rPr>
              <a:t> EM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08E8BB5-297D-4DA2-9D1A-EBA122075B2C}"/>
              </a:ext>
            </a:extLst>
          </p:cNvPr>
          <p:cNvSpPr txBox="1"/>
          <p:nvPr/>
        </p:nvSpPr>
        <p:spPr>
          <a:xfrm>
            <a:off x="2760106" y="4385199"/>
            <a:ext cx="82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latin typeface="TheSans UHH" panose="020B0502050302020203" pitchFamily="34" charset="0"/>
              </a:rPr>
              <a:t>QPRs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12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2D2C717-CEA1-47A4-AD8C-15A383F9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tasks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8BEA71-B33F-4E66-B273-9EC7DE6B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7C15AFDB-B445-415B-95A5-AED27886EF96}"/>
              </a:ext>
            </a:extLst>
          </p:cNvPr>
          <p:cNvSpPr txBox="1"/>
          <p:nvPr/>
        </p:nvSpPr>
        <p:spPr>
          <a:xfrm>
            <a:off x="2692747" y="6353117"/>
            <a:ext cx="699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/>
              </a:rPr>
              <a:t>Isabel González Díaz-Palacio</a:t>
            </a:r>
            <a:r>
              <a:rPr lang="de-DE" b="1" dirty="0">
                <a:solidFill>
                  <a:schemeClr val="bg1"/>
                </a:solidFill>
                <a:latin typeface="TheSans UHH" panose="020B0502050302020203"/>
                <a:cs typeface="TH SarabunPSK" panose="020B0502040204020203" pitchFamily="34" charset="-34"/>
              </a:rPr>
              <a:t>, </a:t>
            </a:r>
            <a:r>
              <a:rPr lang="de-DE" sz="1800" b="1" dirty="0">
                <a:solidFill>
                  <a:schemeClr val="bg1"/>
                </a:solidFill>
                <a:effectLst/>
                <a:latin typeface="TheSans UHH" panose="020B0502050302020203"/>
                <a:cs typeface="TH SarabunPSK" panose="020B0502040204020203" pitchFamily="34" charset="-34"/>
              </a:rPr>
              <a:t>9th International Workshop on Thin Films </a:t>
            </a:r>
            <a:endParaRPr lang="en-US" b="1" dirty="0">
              <a:solidFill>
                <a:schemeClr val="bg1"/>
              </a:solidFill>
              <a:latin typeface="TheSans UHH" panose="020B0502050302020203"/>
              <a:cs typeface="TH SarabunPSK" panose="020B0502040204020203" pitchFamily="34" charset="-34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009A713-E5C2-44BC-8EDD-E0141D56E4FE}"/>
              </a:ext>
            </a:extLst>
          </p:cNvPr>
          <p:cNvSpPr/>
          <p:nvPr/>
        </p:nvSpPr>
        <p:spPr>
          <a:xfrm>
            <a:off x="1537253" y="1426958"/>
            <a:ext cx="2252870" cy="1060174"/>
          </a:xfrm>
          <a:prstGeom prst="roundRect">
            <a:avLst/>
          </a:prstGeom>
          <a:solidFill>
            <a:srgbClr val="1AA738"/>
          </a:solidFill>
          <a:ln>
            <a:solidFill>
              <a:srgbClr val="1AA73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err="1"/>
              <a:t>Thin</a:t>
            </a:r>
            <a:r>
              <a:rPr lang="es-ES" sz="2200" dirty="0"/>
              <a:t> film </a:t>
            </a:r>
            <a:r>
              <a:rPr lang="es-ES" sz="2200" dirty="0" err="1"/>
              <a:t>deposition</a:t>
            </a:r>
            <a:endParaRPr lang="es-ES" sz="2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621E8C6-1AED-4CFF-83E7-8A8FA262965E}"/>
              </a:ext>
            </a:extLst>
          </p:cNvPr>
          <p:cNvSpPr txBox="1"/>
          <p:nvPr/>
        </p:nvSpPr>
        <p:spPr>
          <a:xfrm>
            <a:off x="4346714" y="1199173"/>
            <a:ext cx="30347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>
                <a:latin typeface="TheSans UHH" panose="020B0502050302020203" pitchFamily="34" charset="0"/>
              </a:rPr>
              <a:t>PEALD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dirty="0">
              <a:latin typeface="TheSans UHH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>
                <a:latin typeface="TheSans UHH" panose="020B0502050302020203" pitchFamily="34" charset="0"/>
              </a:rPr>
              <a:t>Superconductor: </a:t>
            </a:r>
            <a:r>
              <a:rPr lang="es-ES" sz="2000" dirty="0" err="1">
                <a:latin typeface="TheSans UHH" panose="020B0502050302020203" pitchFamily="34" charset="0"/>
              </a:rPr>
              <a:t>NbTiN</a:t>
            </a:r>
            <a:endParaRPr lang="es-ES" sz="2000" dirty="0">
              <a:latin typeface="TheSans UHH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dirty="0">
              <a:latin typeface="TheSans UHH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latin typeface="TheSans UHH" panose="020B0502050302020203" pitchFamily="34" charset="0"/>
              </a:rPr>
              <a:t>Insulator</a:t>
            </a:r>
            <a:r>
              <a:rPr lang="es-ES" sz="2000" dirty="0">
                <a:latin typeface="TheSans UHH" panose="020B0502050302020203" pitchFamily="34" charset="0"/>
              </a:rPr>
              <a:t>: </a:t>
            </a:r>
            <a:r>
              <a:rPr lang="es-ES" sz="2000" dirty="0" err="1">
                <a:latin typeface="TheSans UHH" panose="020B0502050302020203" pitchFamily="34" charset="0"/>
              </a:rPr>
              <a:t>AlN</a:t>
            </a:r>
            <a:endParaRPr lang="es-ES" sz="2000" dirty="0">
              <a:latin typeface="TheSans UHH" panose="020B0502050302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A9B7E0-D167-482E-A1DC-26CFA19D1B60}"/>
              </a:ext>
            </a:extLst>
          </p:cNvPr>
          <p:cNvSpPr txBox="1"/>
          <p:nvPr/>
        </p:nvSpPr>
        <p:spPr>
          <a:xfrm>
            <a:off x="8303365" y="1795430"/>
            <a:ext cx="2809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heSans UHH" panose="020B0502050302020203" pitchFamily="34" charset="0"/>
              </a:rPr>
              <a:t>Process</a:t>
            </a:r>
            <a:r>
              <a:rPr lang="es-ES" sz="2200" dirty="0">
                <a:latin typeface="TheSans UHH" panose="020B0502050302020203" pitchFamily="34" charset="0"/>
              </a:rPr>
              <a:t> </a:t>
            </a:r>
            <a:r>
              <a:rPr lang="es-ES" sz="2200" dirty="0" err="1">
                <a:latin typeface="TheSans UHH" panose="020B0502050302020203" pitchFamily="34" charset="0"/>
              </a:rPr>
              <a:t>optimization</a:t>
            </a:r>
            <a:endParaRPr lang="es-ES" sz="2200" dirty="0">
              <a:latin typeface="TheSans UHH" panose="020B0502050302020203" pitchFamily="34" charset="0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BA7A8FF-D1DC-4AB2-B835-EE247E62414D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7381462" y="2010874"/>
            <a:ext cx="921903" cy="3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FE3F913-D885-47DD-A757-6AC05D3025B9}"/>
              </a:ext>
            </a:extLst>
          </p:cNvPr>
          <p:cNvSpPr/>
          <p:nvPr/>
        </p:nvSpPr>
        <p:spPr>
          <a:xfrm>
            <a:off x="1566312" y="3533811"/>
            <a:ext cx="2252870" cy="1060174"/>
          </a:xfrm>
          <a:prstGeom prst="roundRect">
            <a:avLst/>
          </a:prstGeom>
          <a:solidFill>
            <a:srgbClr val="1AA738"/>
          </a:solidFill>
          <a:ln>
            <a:solidFill>
              <a:srgbClr val="1AA73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/>
              <a:t>Film </a:t>
            </a:r>
            <a:r>
              <a:rPr lang="es-ES" sz="2200" dirty="0" err="1"/>
              <a:t>characterization</a:t>
            </a:r>
            <a:endParaRPr lang="es-ES" sz="2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8AD05C7-B7A7-4802-8A8D-A02CD99B6D45}"/>
              </a:ext>
            </a:extLst>
          </p:cNvPr>
          <p:cNvSpPr txBox="1"/>
          <p:nvPr/>
        </p:nvSpPr>
        <p:spPr>
          <a:xfrm>
            <a:off x="4529688" y="370995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 err="1">
                <a:latin typeface="TheSans UHH" panose="020B0502050302020203" pitchFamily="34" charset="0"/>
              </a:rPr>
              <a:t>Transport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properties</a:t>
            </a:r>
            <a:endParaRPr lang="es-ES" sz="2000" dirty="0">
              <a:latin typeface="TheSans UHH" panose="020B0502050302020203" pitchFamily="34" charset="0"/>
            </a:endParaRPr>
          </a:p>
          <a:p>
            <a:r>
              <a:rPr lang="es-ES" sz="2000" dirty="0">
                <a:latin typeface="TheSans UHH" panose="020B0502050302020203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 err="1">
                <a:latin typeface="TheSans UHH" panose="020B0502050302020203" pitchFamily="34" charset="0"/>
              </a:rPr>
              <a:t>Structural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properties</a:t>
            </a:r>
            <a:r>
              <a:rPr lang="es-ES" sz="2000" dirty="0">
                <a:latin typeface="TheSans UHH" panose="020B0502050302020203" pitchFamily="34" charset="0"/>
              </a:rPr>
              <a:t> (</a:t>
            </a:r>
            <a:r>
              <a:rPr lang="es-ES" sz="2000" dirty="0" err="1">
                <a:latin typeface="TheSans UHH" panose="020B0502050302020203" pitchFamily="34" charset="0"/>
              </a:rPr>
              <a:t>analysis</a:t>
            </a:r>
            <a:r>
              <a:rPr lang="es-ES" sz="2000" dirty="0">
                <a:latin typeface="TheSans UHH" panose="020B0502050302020203" pitchFamily="34" charset="0"/>
              </a:rPr>
              <a:t> </a:t>
            </a:r>
            <a:r>
              <a:rPr lang="es-ES" sz="2000" dirty="0" err="1">
                <a:latin typeface="TheSans UHH" panose="020B0502050302020203" pitchFamily="34" charset="0"/>
              </a:rPr>
              <a:t>on-going</a:t>
            </a:r>
            <a:r>
              <a:rPr lang="es-ES" sz="2000" dirty="0">
                <a:latin typeface="TheSans UHH" panose="020B0502050302020203" pitchFamily="34" charset="0"/>
              </a:rPr>
              <a:t>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082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2D2C717-CEA1-47A4-AD8C-15A383F9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On-going</a:t>
            </a:r>
            <a:r>
              <a:rPr lang="es-ES" dirty="0"/>
              <a:t> </a:t>
            </a:r>
            <a:r>
              <a:rPr lang="es-ES" dirty="0" err="1"/>
              <a:t>NbTiN</a:t>
            </a:r>
            <a:r>
              <a:rPr lang="es-ES" dirty="0"/>
              <a:t> R&amp;D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8BEA71-B33F-4E66-B273-9EC7DE6B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7C15AFDB-B445-415B-95A5-AED27886EF96}"/>
              </a:ext>
            </a:extLst>
          </p:cNvPr>
          <p:cNvSpPr txBox="1"/>
          <p:nvPr/>
        </p:nvSpPr>
        <p:spPr>
          <a:xfrm>
            <a:off x="2692747" y="6353117"/>
            <a:ext cx="699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/>
              </a:rPr>
              <a:t>Isabel González Díaz-Palacio</a:t>
            </a:r>
            <a:r>
              <a:rPr lang="de-DE" b="1" dirty="0">
                <a:solidFill>
                  <a:schemeClr val="bg1"/>
                </a:solidFill>
                <a:latin typeface="TheSans UHH" panose="020B0502050302020203"/>
                <a:cs typeface="TH SarabunPSK" panose="020B0502040204020203" pitchFamily="34" charset="-34"/>
              </a:rPr>
              <a:t>, </a:t>
            </a:r>
            <a:r>
              <a:rPr lang="de-DE" sz="1800" b="1" dirty="0">
                <a:solidFill>
                  <a:schemeClr val="bg1"/>
                </a:solidFill>
                <a:effectLst/>
                <a:latin typeface="TheSans UHH" panose="020B0502050302020203"/>
                <a:cs typeface="TH SarabunPSK" panose="020B0502040204020203" pitchFamily="34" charset="-34"/>
              </a:rPr>
              <a:t>9th International Workshop on Thin Films </a:t>
            </a:r>
            <a:endParaRPr lang="en-US" b="1" dirty="0">
              <a:solidFill>
                <a:schemeClr val="bg1"/>
              </a:solidFill>
              <a:latin typeface="TheSans UHH" panose="020B0502050302020203"/>
              <a:cs typeface="TH SarabunPSK" panose="020B0502040204020203" pitchFamily="34" charset="-34"/>
            </a:endParaRPr>
          </a:p>
        </p:txBody>
      </p:sp>
      <p:pic>
        <p:nvPicPr>
          <p:cNvPr id="15" name="Marcador de contenido 8" descr="Imagen que contiene interior, cocina, tabla, estufa&#10;&#10;Descripción generada automáticamente">
            <a:extLst>
              <a:ext uri="{FF2B5EF4-FFF2-40B4-BE49-F238E27FC236}">
                <a16:creationId xmlns:a16="http://schemas.microsoft.com/office/drawing/2014/main" id="{741C7A23-EDF9-4E52-B9C1-40EA2D05A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4" r="20717" b="20793"/>
          <a:stretch/>
        </p:blipFill>
        <p:spPr>
          <a:xfrm>
            <a:off x="4520308" y="1707196"/>
            <a:ext cx="3177889" cy="3062100"/>
          </a:xfrm>
        </p:spPr>
      </p:pic>
      <p:pic>
        <p:nvPicPr>
          <p:cNvPr id="16" name="Grafik 8">
            <a:extLst>
              <a:ext uri="{FF2B5EF4-FFF2-40B4-BE49-F238E27FC236}">
                <a16:creationId xmlns:a16="http://schemas.microsoft.com/office/drawing/2014/main" id="{A3D739F8-9092-42CD-9C2A-F254219F9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43" y="1707195"/>
            <a:ext cx="3972455" cy="3062100"/>
          </a:xfrm>
          <a:prstGeom prst="rect">
            <a:avLst/>
          </a:prstGeom>
        </p:spPr>
      </p:pic>
      <p:pic>
        <p:nvPicPr>
          <p:cNvPr id="19" name="Imagen 18" descr="Una bola blanca&#10;&#10;Descripción generada automáticamente con confianza baja">
            <a:extLst>
              <a:ext uri="{FF2B5EF4-FFF2-40B4-BE49-F238E27FC236}">
                <a16:creationId xmlns:a16="http://schemas.microsoft.com/office/drawing/2014/main" id="{5B7A32D9-5871-4594-A6F5-FCEF29AD2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t="31884" r="24235" b="26764"/>
          <a:stretch/>
        </p:blipFill>
        <p:spPr>
          <a:xfrm rot="16200000">
            <a:off x="8168532" y="1456672"/>
            <a:ext cx="3062098" cy="356314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35AD8D0-8629-4124-8FB5-A0591348AEE9}"/>
              </a:ext>
            </a:extLst>
          </p:cNvPr>
          <p:cNvSpPr txBox="1"/>
          <p:nvPr/>
        </p:nvSpPr>
        <p:spPr>
          <a:xfrm>
            <a:off x="505407" y="5150803"/>
            <a:ext cx="759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heSans UHH" panose="020B0502050302020203" pitchFamily="34" charset="0"/>
              </a:rPr>
              <a:t>ALD </a:t>
            </a:r>
            <a:r>
              <a:rPr lang="es-ES" dirty="0" err="1">
                <a:latin typeface="TheSans UHH" panose="020B0502050302020203" pitchFamily="34" charset="0"/>
              </a:rPr>
              <a:t>allows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for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uniform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coatings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of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complex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geometries</a:t>
            </a:r>
            <a:r>
              <a:rPr lang="es-ES" dirty="0">
                <a:latin typeface="TheSans UHH" panose="020B0502050302020203" pitchFamily="34" charset="0"/>
              </a:rPr>
              <a:t> – </a:t>
            </a:r>
            <a:r>
              <a:rPr lang="es-ES" dirty="0" err="1">
                <a:latin typeface="TheSans UHH" panose="020B0502050302020203" pitchFamily="34" charset="0"/>
              </a:rPr>
              <a:t>limited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by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the</a:t>
            </a:r>
            <a:r>
              <a:rPr lang="es-ES" dirty="0">
                <a:latin typeface="TheSans UHH" panose="020B0502050302020203" pitchFamily="34" charset="0"/>
              </a:rPr>
              <a:t> reactor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D9A9FC-BE3B-4D7F-930F-7743B53DB2AB}"/>
              </a:ext>
            </a:extLst>
          </p:cNvPr>
          <p:cNvSpPr txBox="1"/>
          <p:nvPr/>
        </p:nvSpPr>
        <p:spPr>
          <a:xfrm>
            <a:off x="2685880" y="1264442"/>
            <a:ext cx="39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heSans UHH" panose="020B0502050302020203" pitchFamily="34" charset="0"/>
              </a:rPr>
              <a:t>Plasma </a:t>
            </a:r>
            <a:r>
              <a:rPr lang="es-ES" dirty="0" err="1">
                <a:latin typeface="TheSans UHH" panose="020B0502050302020203" pitchFamily="34" charset="0"/>
              </a:rPr>
              <a:t>Enhanced</a:t>
            </a:r>
            <a:r>
              <a:rPr lang="es-ES" dirty="0">
                <a:latin typeface="TheSans UHH" panose="020B0502050302020203" pitchFamily="34" charset="0"/>
              </a:rPr>
              <a:t> ALD </a:t>
            </a:r>
            <a:r>
              <a:rPr lang="es-ES" dirty="0" err="1">
                <a:latin typeface="TheSans UHH" panose="020B0502050302020203" pitchFamily="34" charset="0"/>
              </a:rPr>
              <a:t>Setup</a:t>
            </a:r>
            <a:endParaRPr lang="es-ES" dirty="0">
              <a:latin typeface="TheSans UHH" panose="020B0502050302020203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BA10B33-D5C7-4A36-9397-AFF8703D2391}"/>
              </a:ext>
            </a:extLst>
          </p:cNvPr>
          <p:cNvSpPr txBox="1"/>
          <p:nvPr/>
        </p:nvSpPr>
        <p:spPr>
          <a:xfrm>
            <a:off x="8802012" y="5054634"/>
            <a:ext cx="225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TheSans UHH" panose="020B0502050302020203" pitchFamily="34" charset="0"/>
              </a:rPr>
              <a:t>AlN</a:t>
            </a:r>
            <a:r>
              <a:rPr lang="es-ES" dirty="0">
                <a:latin typeface="TheSans UHH" panose="020B0502050302020203" pitchFamily="34" charset="0"/>
              </a:rPr>
              <a:t> and </a:t>
            </a:r>
            <a:r>
              <a:rPr lang="es-ES" dirty="0" err="1">
                <a:latin typeface="TheSans UHH" panose="020B0502050302020203" pitchFamily="34" charset="0"/>
              </a:rPr>
              <a:t>NbTiN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deposited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on</a:t>
            </a:r>
            <a:r>
              <a:rPr lang="es-ES" dirty="0">
                <a:latin typeface="TheSans UHH" panose="020B0502050302020203" pitchFamily="34" charset="0"/>
              </a:rPr>
              <a:t> Si </a:t>
            </a:r>
            <a:r>
              <a:rPr lang="es-ES" dirty="0" err="1">
                <a:latin typeface="TheSans UHH" panose="020B0502050302020203" pitchFamily="34" charset="0"/>
              </a:rPr>
              <a:t>wafer</a:t>
            </a:r>
            <a:endParaRPr lang="es-ES" dirty="0">
              <a:latin typeface="TheSans UHH" panose="020B0502050302020203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50C33D6-1125-45BE-A031-A2E703323E11}"/>
              </a:ext>
            </a:extLst>
          </p:cNvPr>
          <p:cNvSpPr txBox="1"/>
          <p:nvPr/>
        </p:nvSpPr>
        <p:spPr>
          <a:xfrm>
            <a:off x="8319053" y="1261759"/>
            <a:ext cx="2547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latin typeface="TheSans UHH" panose="020B0502050302020203" pitchFamily="34" charset="0"/>
              </a:rPr>
              <a:t>Samples</a:t>
            </a:r>
            <a:r>
              <a:rPr lang="es-ES" dirty="0">
                <a:latin typeface="TheSans UHH" panose="020B0502050302020203" pitchFamily="34" charset="0"/>
              </a:rPr>
              <a:t> after </a:t>
            </a:r>
            <a:r>
              <a:rPr lang="es-ES" dirty="0" err="1">
                <a:latin typeface="TheSans UHH" panose="020B0502050302020203" pitchFamily="34" charset="0"/>
              </a:rPr>
              <a:t>deposition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648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16BB80-CCAF-4931-909E-301D772E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Supercycle ALD Approach for Nb</a:t>
            </a:r>
            <a:r>
              <a:rPr lang="de-DE" baseline="-25000" dirty="0"/>
              <a:t>x</a:t>
            </a:r>
            <a:r>
              <a:rPr lang="de-DE" dirty="0"/>
              <a:t>Ti</a:t>
            </a:r>
            <a:r>
              <a:rPr lang="de-DE" baseline="-25000" dirty="0"/>
              <a:t>1-x</a:t>
            </a:r>
            <a:r>
              <a:rPr lang="de-DE" dirty="0"/>
              <a:t>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1D875C-6BBD-4ADA-954D-D50DBCAA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t>5</a:t>
            </a:fld>
            <a:endParaRPr lang="de-DE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B20F69-ACBD-49FF-954F-127ADB17B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0" t="42185" r="48843" b="30139"/>
          <a:stretch/>
        </p:blipFill>
        <p:spPr>
          <a:xfrm>
            <a:off x="838200" y="970151"/>
            <a:ext cx="1830588" cy="138289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C2CF423-2287-4653-BDC9-7C2254DE4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66" t="45769" r="36641" b="28746"/>
          <a:stretch/>
        </p:blipFill>
        <p:spPr>
          <a:xfrm>
            <a:off x="2557073" y="867818"/>
            <a:ext cx="1910180" cy="127345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A042316-EFFF-4788-BE7B-5DB4946771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01" t="52427" r="37313" b="28945"/>
          <a:stretch/>
        </p:blipFill>
        <p:spPr>
          <a:xfrm>
            <a:off x="4425570" y="1179021"/>
            <a:ext cx="1820637" cy="93083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687D436-27FB-4640-A500-0DF255153F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201" t="47573" r="36306" b="29144"/>
          <a:stretch/>
        </p:blipFill>
        <p:spPr>
          <a:xfrm>
            <a:off x="2649903" y="1953816"/>
            <a:ext cx="1910180" cy="116340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DECBE94-D236-4B4B-9649-182C09D071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425" t="51830" r="37090" b="29542"/>
          <a:stretch/>
        </p:blipFill>
        <p:spPr>
          <a:xfrm>
            <a:off x="4486121" y="2053450"/>
            <a:ext cx="1820639" cy="93083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DBB9AE6-E70F-48FC-A36C-FC2F7D3ED3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298" t="45371" r="48462" b="31533"/>
          <a:stretch/>
        </p:blipFill>
        <p:spPr>
          <a:xfrm>
            <a:off x="4340432" y="2989801"/>
            <a:ext cx="1902948" cy="116340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1A58628-C81C-4897-9F37-36598FDC63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649" t="43795" r="38012" b="28945"/>
          <a:stretch/>
        </p:blipFill>
        <p:spPr>
          <a:xfrm>
            <a:off x="4486943" y="4118248"/>
            <a:ext cx="1732678" cy="137314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D7B7CBC-DAF5-4360-85FC-DC816A7C65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537" t="45109" r="37314" b="30462"/>
          <a:stretch/>
        </p:blipFill>
        <p:spPr>
          <a:xfrm>
            <a:off x="2598511" y="4138863"/>
            <a:ext cx="1863832" cy="127045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1C7B471C-FFD1-4BB6-8CCD-9C711425CE3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0298" t="44479" r="48462" b="32130"/>
          <a:stretch/>
        </p:blipFill>
        <p:spPr>
          <a:xfrm>
            <a:off x="754786" y="4260908"/>
            <a:ext cx="1882326" cy="116550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7E7C970-45B0-4CC5-A63B-F100DF6499B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2761" t="47813" r="37537" b="30339"/>
          <a:stretch/>
        </p:blipFill>
        <p:spPr>
          <a:xfrm>
            <a:off x="2579803" y="3058244"/>
            <a:ext cx="1760629" cy="109771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DAEA856-E62C-46BE-AC0A-A4537B43E54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174" t="46161" r="37609" b="29458"/>
          <a:stretch/>
        </p:blipFill>
        <p:spPr>
          <a:xfrm>
            <a:off x="857687" y="3117219"/>
            <a:ext cx="1675916" cy="113626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677635CE-7CEB-4F87-8852-A4DA5064085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2201" t="46325" r="37201" b="30936"/>
          <a:stretch/>
        </p:blipFill>
        <p:spPr>
          <a:xfrm>
            <a:off x="792779" y="1980953"/>
            <a:ext cx="1830588" cy="1136266"/>
          </a:xfrm>
          <a:prstGeom prst="rect">
            <a:avLst/>
          </a:prstGeom>
        </p:spPr>
      </p:pic>
      <p:sp>
        <p:nvSpPr>
          <p:cNvPr id="41" name="Diagrama de flujo: conector 40">
            <a:extLst>
              <a:ext uri="{FF2B5EF4-FFF2-40B4-BE49-F238E27FC236}">
                <a16:creationId xmlns:a16="http://schemas.microsoft.com/office/drawing/2014/main" id="{28847BD9-C944-4898-A464-79E62BB40265}"/>
              </a:ext>
            </a:extLst>
          </p:cNvPr>
          <p:cNvSpPr/>
          <p:nvPr/>
        </p:nvSpPr>
        <p:spPr>
          <a:xfrm>
            <a:off x="7302483" y="5337055"/>
            <a:ext cx="223948" cy="17871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Diagrama de flujo: conector 41">
            <a:extLst>
              <a:ext uri="{FF2B5EF4-FFF2-40B4-BE49-F238E27FC236}">
                <a16:creationId xmlns:a16="http://schemas.microsoft.com/office/drawing/2014/main" id="{14649B31-08D3-478F-BF0A-C909E9DF26FF}"/>
              </a:ext>
            </a:extLst>
          </p:cNvPr>
          <p:cNvSpPr/>
          <p:nvPr/>
        </p:nvSpPr>
        <p:spPr>
          <a:xfrm>
            <a:off x="9099935" y="5370436"/>
            <a:ext cx="126674" cy="8935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D775D60-9685-4D23-B0C8-642E80FAE135}"/>
              </a:ext>
            </a:extLst>
          </p:cNvPr>
          <p:cNvSpPr txBox="1"/>
          <p:nvPr/>
        </p:nvSpPr>
        <p:spPr>
          <a:xfrm>
            <a:off x="6968023" y="5564748"/>
            <a:ext cx="86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TDMAT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98A271E-8E18-4092-A4A2-78487437B940}"/>
              </a:ext>
            </a:extLst>
          </p:cNvPr>
          <p:cNvSpPr txBox="1"/>
          <p:nvPr/>
        </p:nvSpPr>
        <p:spPr>
          <a:xfrm>
            <a:off x="8647240" y="5573504"/>
            <a:ext cx="135874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700" dirty="0" err="1"/>
              <a:t>By-product</a:t>
            </a:r>
            <a:endParaRPr lang="es-ES" sz="1700" dirty="0"/>
          </a:p>
        </p:txBody>
      </p:sp>
      <p:sp>
        <p:nvSpPr>
          <p:cNvPr id="45" name="Diagrama de flujo: conector 44">
            <a:extLst>
              <a:ext uri="{FF2B5EF4-FFF2-40B4-BE49-F238E27FC236}">
                <a16:creationId xmlns:a16="http://schemas.microsoft.com/office/drawing/2014/main" id="{E461E660-C99D-4072-8C17-18AE58248231}"/>
              </a:ext>
            </a:extLst>
          </p:cNvPr>
          <p:cNvSpPr/>
          <p:nvPr/>
        </p:nvSpPr>
        <p:spPr>
          <a:xfrm>
            <a:off x="10174040" y="5389550"/>
            <a:ext cx="126674" cy="8935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Diagrama de flujo: conector 45">
            <a:extLst>
              <a:ext uri="{FF2B5EF4-FFF2-40B4-BE49-F238E27FC236}">
                <a16:creationId xmlns:a16="http://schemas.microsoft.com/office/drawing/2014/main" id="{034A5A85-8A31-41BA-993D-19FFD84C4344}"/>
              </a:ext>
            </a:extLst>
          </p:cNvPr>
          <p:cNvSpPr/>
          <p:nvPr/>
        </p:nvSpPr>
        <p:spPr>
          <a:xfrm>
            <a:off x="9861370" y="5389550"/>
            <a:ext cx="126674" cy="8935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FA2C352-87D1-4463-9160-74D166EEA74F}"/>
              </a:ext>
            </a:extLst>
          </p:cNvPr>
          <p:cNvSpPr txBox="1"/>
          <p:nvPr/>
        </p:nvSpPr>
        <p:spPr>
          <a:xfrm>
            <a:off x="9731714" y="5573504"/>
            <a:ext cx="861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</a:t>
            </a:r>
            <a:r>
              <a:rPr lang="es-ES" baseline="-25000" dirty="0"/>
              <a:t>2</a:t>
            </a:r>
            <a:r>
              <a:rPr lang="es-ES" dirty="0"/>
              <a:t> / N</a:t>
            </a:r>
            <a:r>
              <a:rPr lang="es-ES" baseline="-25000" dirty="0"/>
              <a:t>2</a:t>
            </a:r>
          </a:p>
        </p:txBody>
      </p:sp>
      <p:sp>
        <p:nvSpPr>
          <p:cNvPr id="48" name="Diagrama de flujo: conector 47">
            <a:extLst>
              <a:ext uri="{FF2B5EF4-FFF2-40B4-BE49-F238E27FC236}">
                <a16:creationId xmlns:a16="http://schemas.microsoft.com/office/drawing/2014/main" id="{A1CC7944-8407-402D-96BE-47CD8AFF3F6D}"/>
              </a:ext>
            </a:extLst>
          </p:cNvPr>
          <p:cNvSpPr/>
          <p:nvPr/>
        </p:nvSpPr>
        <p:spPr>
          <a:xfrm>
            <a:off x="10595959" y="5337055"/>
            <a:ext cx="223948" cy="17871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52E6998-6368-4749-B1EB-9E3EEF32854B}"/>
              </a:ext>
            </a:extLst>
          </p:cNvPr>
          <p:cNvSpPr txBox="1"/>
          <p:nvPr/>
        </p:nvSpPr>
        <p:spPr>
          <a:xfrm>
            <a:off x="10505664" y="5579005"/>
            <a:ext cx="729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TiN</a:t>
            </a:r>
            <a:endParaRPr lang="es-ES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7D0E957-010A-4941-8D29-77D7D09F07A8}"/>
              </a:ext>
            </a:extLst>
          </p:cNvPr>
          <p:cNvSpPr txBox="1"/>
          <p:nvPr/>
        </p:nvSpPr>
        <p:spPr>
          <a:xfrm>
            <a:off x="7796053" y="5571244"/>
            <a:ext cx="124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TBTDEN</a:t>
            </a:r>
          </a:p>
        </p:txBody>
      </p:sp>
      <p:sp>
        <p:nvSpPr>
          <p:cNvPr id="51" name="Diagrama de flujo: conector 50">
            <a:extLst>
              <a:ext uri="{FF2B5EF4-FFF2-40B4-BE49-F238E27FC236}">
                <a16:creationId xmlns:a16="http://schemas.microsoft.com/office/drawing/2014/main" id="{864E0C95-DD93-45BE-A8A4-DF1C13A9513C}"/>
              </a:ext>
            </a:extLst>
          </p:cNvPr>
          <p:cNvSpPr/>
          <p:nvPr/>
        </p:nvSpPr>
        <p:spPr>
          <a:xfrm>
            <a:off x="11241826" y="5344872"/>
            <a:ext cx="223948" cy="17871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Diagrama de flujo: conector 51">
            <a:extLst>
              <a:ext uri="{FF2B5EF4-FFF2-40B4-BE49-F238E27FC236}">
                <a16:creationId xmlns:a16="http://schemas.microsoft.com/office/drawing/2014/main" id="{829E966B-509D-4D00-9122-EE47CCCE7E0F}"/>
              </a:ext>
            </a:extLst>
          </p:cNvPr>
          <p:cNvSpPr/>
          <p:nvPr/>
        </p:nvSpPr>
        <p:spPr>
          <a:xfrm>
            <a:off x="8121400" y="5352237"/>
            <a:ext cx="223948" cy="178710"/>
          </a:xfrm>
          <a:prstGeom prst="flowChartConnector">
            <a:avLst/>
          </a:prstGeom>
          <a:solidFill>
            <a:srgbClr val="7A5D00"/>
          </a:solidFill>
          <a:ln>
            <a:solidFill>
              <a:srgbClr val="7A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03D003D-34A8-431F-8B5A-593C3F7AB90C}"/>
              </a:ext>
            </a:extLst>
          </p:cNvPr>
          <p:cNvSpPr txBox="1"/>
          <p:nvPr/>
        </p:nvSpPr>
        <p:spPr>
          <a:xfrm>
            <a:off x="11054708" y="5576617"/>
            <a:ext cx="99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NbN</a:t>
            </a:r>
            <a:endParaRPr lang="es-ES" dirty="0"/>
          </a:p>
        </p:txBody>
      </p:sp>
      <p:sp>
        <p:nvSpPr>
          <p:cNvPr id="55" name="Abrir llave 54">
            <a:extLst>
              <a:ext uri="{FF2B5EF4-FFF2-40B4-BE49-F238E27FC236}">
                <a16:creationId xmlns:a16="http://schemas.microsoft.com/office/drawing/2014/main" id="{17A9A85E-E92B-41BE-9ED6-C3000FF04797}"/>
              </a:ext>
            </a:extLst>
          </p:cNvPr>
          <p:cNvSpPr/>
          <p:nvPr/>
        </p:nvSpPr>
        <p:spPr>
          <a:xfrm rot="10800000">
            <a:off x="6224584" y="979462"/>
            <a:ext cx="279155" cy="209451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Abrir llave 55">
            <a:extLst>
              <a:ext uri="{FF2B5EF4-FFF2-40B4-BE49-F238E27FC236}">
                <a16:creationId xmlns:a16="http://schemas.microsoft.com/office/drawing/2014/main" id="{E2D4E648-FD13-4C8A-ABB7-10E9C08FFF58}"/>
              </a:ext>
            </a:extLst>
          </p:cNvPr>
          <p:cNvSpPr/>
          <p:nvPr/>
        </p:nvSpPr>
        <p:spPr>
          <a:xfrm rot="10800000">
            <a:off x="6254864" y="3429070"/>
            <a:ext cx="279155" cy="209451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D2235EEB-7B87-45D3-8284-A285518A7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0" t="42185" r="48843" b="30139"/>
          <a:stretch/>
        </p:blipFill>
        <p:spPr>
          <a:xfrm>
            <a:off x="806524" y="722627"/>
            <a:ext cx="1830588" cy="138289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3576DDD-8EC8-4BE2-A612-63F34F7FDB1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1958" t="35891" r="36789" b="30769"/>
          <a:stretch/>
        </p:blipFill>
        <p:spPr>
          <a:xfrm>
            <a:off x="8233374" y="1827319"/>
            <a:ext cx="3084678" cy="27206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4AC5845-7EE1-41C6-8BEB-FB1B06102EDF}"/>
              </a:ext>
            </a:extLst>
          </p:cNvPr>
          <p:cNvSpPr txBox="1"/>
          <p:nvPr/>
        </p:nvSpPr>
        <p:spPr>
          <a:xfrm>
            <a:off x="6627166" y="1730284"/>
            <a:ext cx="707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TheSans UHH" panose="020B0502050302020203" pitchFamily="34" charset="0"/>
              </a:rPr>
              <a:t>TiN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cycle</a:t>
            </a:r>
            <a:endParaRPr lang="es-ES" dirty="0">
              <a:latin typeface="TheSans UHH" panose="020B0502050302020203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92C6A8B-5801-4661-91A8-727F1CB4ABE3}"/>
              </a:ext>
            </a:extLst>
          </p:cNvPr>
          <p:cNvSpPr txBox="1"/>
          <p:nvPr/>
        </p:nvSpPr>
        <p:spPr>
          <a:xfrm>
            <a:off x="6727540" y="4158491"/>
            <a:ext cx="707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TheSans UHH" panose="020B0502050302020203" pitchFamily="34" charset="0"/>
              </a:rPr>
              <a:t>NbN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cycle</a:t>
            </a:r>
            <a:endParaRPr lang="es-ES" dirty="0">
              <a:latin typeface="TheSans UHH" panose="020B0502050302020203" pitchFamily="34" charset="0"/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7A130E83-0A0F-4CC5-851F-4BEF0F68FC6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1087" t="29328" r="36474" b="29357"/>
          <a:stretch/>
        </p:blipFill>
        <p:spPr>
          <a:xfrm>
            <a:off x="8229744" y="1427029"/>
            <a:ext cx="3067080" cy="31749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81C9C99-58C1-4655-9B3B-7ECC06C415F2}"/>
              </a:ext>
            </a:extLst>
          </p:cNvPr>
          <p:cNvSpPr txBox="1"/>
          <p:nvPr/>
        </p:nvSpPr>
        <p:spPr>
          <a:xfrm>
            <a:off x="7337542" y="4237901"/>
            <a:ext cx="68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TheSans UHH" panose="020B0502050302020203" pitchFamily="34" charset="0"/>
              </a:rPr>
              <a:t>X2</a:t>
            </a:r>
            <a:endParaRPr lang="es-ES" b="1" dirty="0">
              <a:solidFill>
                <a:srgbClr val="FF0000"/>
              </a:solidFill>
              <a:latin typeface="TheSans UHH" panose="020B0502050302020203" pitchFamily="34" charset="0"/>
            </a:endParaRPr>
          </a:p>
        </p:txBody>
      </p:sp>
      <p:sp>
        <p:nvSpPr>
          <p:cNvPr id="40" name="Abrir llave 54">
            <a:extLst>
              <a:ext uri="{FF2B5EF4-FFF2-40B4-BE49-F238E27FC236}">
                <a16:creationId xmlns:a16="http://schemas.microsoft.com/office/drawing/2014/main" id="{2CAB1F13-7F47-451E-A2C8-5135BFA68EDE}"/>
              </a:ext>
            </a:extLst>
          </p:cNvPr>
          <p:cNvSpPr/>
          <p:nvPr/>
        </p:nvSpPr>
        <p:spPr>
          <a:xfrm rot="10800000">
            <a:off x="7730169" y="1107536"/>
            <a:ext cx="499575" cy="3860117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63864363-03A2-4BC8-8218-676F964C6443}"/>
              </a:ext>
            </a:extLst>
          </p:cNvPr>
          <p:cNvSpPr txBox="1"/>
          <p:nvPr/>
        </p:nvSpPr>
        <p:spPr>
          <a:xfrm>
            <a:off x="2692747" y="6353117"/>
            <a:ext cx="699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/>
              </a:rPr>
              <a:t>Isabel González Díaz-Palacio</a:t>
            </a:r>
            <a:r>
              <a:rPr lang="de-DE" b="1" dirty="0">
                <a:solidFill>
                  <a:schemeClr val="bg1"/>
                </a:solidFill>
                <a:latin typeface="TheSans UHH" panose="020B0502050302020203"/>
                <a:cs typeface="TH SarabunPSK" panose="020B0502040204020203" pitchFamily="34" charset="-34"/>
              </a:rPr>
              <a:t>, </a:t>
            </a:r>
            <a:r>
              <a:rPr lang="de-DE" sz="1800" b="1" dirty="0">
                <a:solidFill>
                  <a:schemeClr val="bg1"/>
                </a:solidFill>
                <a:effectLst/>
                <a:latin typeface="TheSans UHH" panose="020B0502050302020203"/>
                <a:cs typeface="TH SarabunPSK" panose="020B0502040204020203" pitchFamily="34" charset="-34"/>
              </a:rPr>
              <a:t>9th International Workshop on Thin Films </a:t>
            </a:r>
            <a:endParaRPr lang="en-US" b="1" dirty="0">
              <a:solidFill>
                <a:schemeClr val="bg1"/>
              </a:solidFill>
              <a:latin typeface="TheSans UHH" panose="020B0502050302020203"/>
              <a:cs typeface="TH SarabunPSK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005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9">
            <a:extLst>
              <a:ext uri="{FF2B5EF4-FFF2-40B4-BE49-F238E27FC236}">
                <a16:creationId xmlns:a16="http://schemas.microsoft.com/office/drawing/2014/main" id="{817FC526-5620-45A5-A374-FFE77198881F}"/>
              </a:ext>
            </a:extLst>
          </p:cNvPr>
          <p:cNvSpPr txBox="1">
            <a:spLocks/>
          </p:cNvSpPr>
          <p:nvPr/>
        </p:nvSpPr>
        <p:spPr>
          <a:xfrm>
            <a:off x="838200" y="59368"/>
            <a:ext cx="10515600" cy="59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TheSans UHH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heSans UHH" panose="020B0502050302020203" pitchFamily="34" charset="0"/>
              </a:rPr>
              <a:t>Tuning the superconducting properties by varying ratio of </a:t>
            </a:r>
            <a:r>
              <a:rPr lang="en-US" sz="3600" dirty="0" err="1">
                <a:latin typeface="TheSans UHH" panose="020B0502050302020203" pitchFamily="34" charset="0"/>
              </a:rPr>
              <a:t>NbN</a:t>
            </a:r>
            <a:r>
              <a:rPr lang="en-US" sz="3600" dirty="0">
                <a:latin typeface="TheSans UHH" panose="020B0502050302020203" pitchFamily="34" charset="0"/>
              </a:rPr>
              <a:t> to </a:t>
            </a:r>
            <a:r>
              <a:rPr lang="en-US" sz="3600" dirty="0" err="1">
                <a:latin typeface="TheSans UHH" panose="020B0502050302020203" pitchFamily="34" charset="0"/>
              </a:rPr>
              <a:t>TiN</a:t>
            </a:r>
            <a:endParaRPr lang="en-US" dirty="0"/>
          </a:p>
        </p:txBody>
      </p:sp>
      <p:sp>
        <p:nvSpPr>
          <p:cNvPr id="35" name="Marcador de número de diapositiva 34">
            <a:extLst>
              <a:ext uri="{FF2B5EF4-FFF2-40B4-BE49-F238E27FC236}">
                <a16:creationId xmlns:a16="http://schemas.microsoft.com/office/drawing/2014/main" id="{D9A506A4-A5D7-463B-8FB8-72A960A5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160D181-FAB9-4513-B24D-222423608F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19350" y="1248475"/>
            <a:ext cx="4382522" cy="37994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A7C4E6-E481-4C82-A7F8-DF11FB632E2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41342" y="1248474"/>
            <a:ext cx="4509316" cy="379944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FDDA295-1345-46CD-B375-D97BE3596699}"/>
              </a:ext>
            </a:extLst>
          </p:cNvPr>
          <p:cNvSpPr txBox="1"/>
          <p:nvPr/>
        </p:nvSpPr>
        <p:spPr>
          <a:xfrm>
            <a:off x="1317701" y="4987698"/>
            <a:ext cx="2650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EDX </a:t>
            </a:r>
            <a:r>
              <a:rPr lang="es-ES" dirty="0" err="1"/>
              <a:t>Composition</a:t>
            </a:r>
            <a:r>
              <a:rPr lang="es-ES" dirty="0"/>
              <a:t> </a:t>
            </a:r>
            <a:r>
              <a:rPr lang="es-ES" dirty="0" err="1"/>
              <a:t>Analysis</a:t>
            </a:r>
            <a:endParaRPr lang="es-ES" dirty="0"/>
          </a:p>
        </p:txBody>
      </p:sp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533693D2-4995-4F1C-A9E4-CB512D466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6790" y="1295427"/>
          <a:ext cx="4904054" cy="3752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533693D2-4995-4F1C-A9E4-CB512D4667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36790" y="1295427"/>
                        <a:ext cx="4904054" cy="3752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3">
            <a:extLst>
              <a:ext uri="{FF2B5EF4-FFF2-40B4-BE49-F238E27FC236}">
                <a16:creationId xmlns:a16="http://schemas.microsoft.com/office/drawing/2014/main" id="{76D468B0-ECF1-46F5-A535-85D819D407B7}"/>
              </a:ext>
            </a:extLst>
          </p:cNvPr>
          <p:cNvSpPr txBox="1"/>
          <p:nvPr/>
        </p:nvSpPr>
        <p:spPr>
          <a:xfrm>
            <a:off x="2692747" y="6353117"/>
            <a:ext cx="699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/>
              </a:rPr>
              <a:t>Isabel González Díaz-Palacio</a:t>
            </a:r>
            <a:r>
              <a:rPr lang="de-DE" b="1" dirty="0">
                <a:solidFill>
                  <a:schemeClr val="bg1"/>
                </a:solidFill>
                <a:latin typeface="TheSans UHH" panose="020B0502050302020203"/>
                <a:cs typeface="TH SarabunPSK" panose="020B0502040204020203" pitchFamily="34" charset="-34"/>
              </a:rPr>
              <a:t>, </a:t>
            </a:r>
            <a:r>
              <a:rPr lang="de-DE" sz="1800" b="1" dirty="0">
                <a:solidFill>
                  <a:schemeClr val="bg1"/>
                </a:solidFill>
                <a:effectLst/>
                <a:latin typeface="TheSans UHH" panose="020B0502050302020203"/>
                <a:cs typeface="TH SarabunPSK" panose="020B0502040204020203" pitchFamily="34" charset="-34"/>
              </a:rPr>
              <a:t>9th International Workshop on Thin Films </a:t>
            </a:r>
            <a:endParaRPr lang="en-US" b="1" dirty="0">
              <a:solidFill>
                <a:schemeClr val="bg1"/>
              </a:solidFill>
              <a:latin typeface="TheSans UHH" panose="020B0502050302020203"/>
              <a:cs typeface="TH SarabunPSK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354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237C8C-AC97-44A7-BB45-E1D6A931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Optimization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2F8217-EE1C-4585-B682-3E7FBA9D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4649430E-4DCF-401B-9ED2-64DAF7997A3E}"/>
              </a:ext>
            </a:extLst>
          </p:cNvPr>
          <p:cNvSpPr txBox="1"/>
          <p:nvPr/>
        </p:nvSpPr>
        <p:spPr>
          <a:xfrm>
            <a:off x="2692747" y="6353117"/>
            <a:ext cx="699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/>
              </a:rPr>
              <a:t>Isabel González Díaz-Palacio</a:t>
            </a:r>
            <a:r>
              <a:rPr lang="de-DE" b="1" dirty="0">
                <a:solidFill>
                  <a:schemeClr val="bg1"/>
                </a:solidFill>
                <a:latin typeface="TheSans UHH" panose="020B0502050302020203"/>
                <a:cs typeface="TH SarabunPSK" panose="020B0502040204020203" pitchFamily="34" charset="-34"/>
              </a:rPr>
              <a:t>, </a:t>
            </a:r>
            <a:r>
              <a:rPr lang="de-DE" sz="1800" b="1" dirty="0">
                <a:solidFill>
                  <a:schemeClr val="bg1"/>
                </a:solidFill>
                <a:effectLst/>
                <a:latin typeface="TheSans UHH" panose="020B0502050302020203"/>
                <a:cs typeface="TH SarabunPSK" panose="020B0502040204020203" pitchFamily="34" charset="-34"/>
              </a:rPr>
              <a:t>9th International Workshop on Thin Films </a:t>
            </a:r>
            <a:endParaRPr lang="en-US" b="1" dirty="0">
              <a:solidFill>
                <a:schemeClr val="bg1"/>
              </a:solidFill>
              <a:latin typeface="TheSans UHH" panose="020B0502050302020203"/>
              <a:cs typeface="TH SarabunPSK" panose="020B0502040204020203" pitchFamily="34" charset="-34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71CD17D-85B4-4A97-8105-429F829B1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41815"/>
              </p:ext>
            </p:extLst>
          </p:nvPr>
        </p:nvGraphicFramePr>
        <p:xfrm>
          <a:off x="304800" y="1828800"/>
          <a:ext cx="11048999" cy="3155503"/>
        </p:xfrm>
        <a:graphic>
          <a:graphicData uri="http://schemas.openxmlformats.org/drawingml/2006/table">
            <a:tbl>
              <a:tblPr/>
              <a:tblGrid>
                <a:gridCol w="1455013">
                  <a:extLst>
                    <a:ext uri="{9D8B030D-6E8A-4147-A177-3AD203B41FA5}">
                      <a16:colId xmlns:a16="http://schemas.microsoft.com/office/drawing/2014/main" val="1342728746"/>
                    </a:ext>
                  </a:extLst>
                </a:gridCol>
                <a:gridCol w="1111468">
                  <a:extLst>
                    <a:ext uri="{9D8B030D-6E8A-4147-A177-3AD203B41FA5}">
                      <a16:colId xmlns:a16="http://schemas.microsoft.com/office/drawing/2014/main" val="196630686"/>
                    </a:ext>
                  </a:extLst>
                </a:gridCol>
                <a:gridCol w="919487">
                  <a:extLst>
                    <a:ext uri="{9D8B030D-6E8A-4147-A177-3AD203B41FA5}">
                      <a16:colId xmlns:a16="http://schemas.microsoft.com/office/drawing/2014/main" val="1941546327"/>
                    </a:ext>
                  </a:extLst>
                </a:gridCol>
                <a:gridCol w="1151885">
                  <a:extLst>
                    <a:ext uri="{9D8B030D-6E8A-4147-A177-3AD203B41FA5}">
                      <a16:colId xmlns:a16="http://schemas.microsoft.com/office/drawing/2014/main" val="3338039921"/>
                    </a:ext>
                  </a:extLst>
                </a:gridCol>
                <a:gridCol w="757818">
                  <a:extLst>
                    <a:ext uri="{9D8B030D-6E8A-4147-A177-3AD203B41FA5}">
                      <a16:colId xmlns:a16="http://schemas.microsoft.com/office/drawing/2014/main" val="3688626456"/>
                    </a:ext>
                  </a:extLst>
                </a:gridCol>
                <a:gridCol w="828549">
                  <a:extLst>
                    <a:ext uri="{9D8B030D-6E8A-4147-A177-3AD203B41FA5}">
                      <a16:colId xmlns:a16="http://schemas.microsoft.com/office/drawing/2014/main" val="3892871026"/>
                    </a:ext>
                  </a:extLst>
                </a:gridCol>
                <a:gridCol w="992743">
                  <a:extLst>
                    <a:ext uri="{9D8B030D-6E8A-4147-A177-3AD203B41FA5}">
                      <a16:colId xmlns:a16="http://schemas.microsoft.com/office/drawing/2014/main" val="1076195597"/>
                    </a:ext>
                  </a:extLst>
                </a:gridCol>
                <a:gridCol w="858861">
                  <a:extLst>
                    <a:ext uri="{9D8B030D-6E8A-4147-A177-3AD203B41FA5}">
                      <a16:colId xmlns:a16="http://schemas.microsoft.com/office/drawing/2014/main" val="3178331105"/>
                    </a:ext>
                  </a:extLst>
                </a:gridCol>
                <a:gridCol w="1212510">
                  <a:extLst>
                    <a:ext uri="{9D8B030D-6E8A-4147-A177-3AD203B41FA5}">
                      <a16:colId xmlns:a16="http://schemas.microsoft.com/office/drawing/2014/main" val="4199570146"/>
                    </a:ext>
                  </a:extLst>
                </a:gridCol>
                <a:gridCol w="858861">
                  <a:extLst>
                    <a:ext uri="{9D8B030D-6E8A-4147-A177-3AD203B41FA5}">
                      <a16:colId xmlns:a16="http://schemas.microsoft.com/office/drawing/2014/main" val="2861207444"/>
                    </a:ext>
                  </a:extLst>
                </a:gridCol>
                <a:gridCol w="901804">
                  <a:extLst>
                    <a:ext uri="{9D8B030D-6E8A-4147-A177-3AD203B41FA5}">
                      <a16:colId xmlns:a16="http://schemas.microsoft.com/office/drawing/2014/main" val="613207709"/>
                    </a:ext>
                  </a:extLst>
                </a:gridCol>
              </a:tblGrid>
              <a:tr h="5497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Deposition Temperature (°C)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TDMAT pulse (ms)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Plasma Power (W)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Plasma Time (s)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 (sccm)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 (sccm)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TBTDEN pulse (ms)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Plasma Power (W)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Plasma Time (s)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 (sccm)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 (sccm)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58280"/>
                  </a:ext>
                </a:extLst>
              </a:tr>
              <a:tr h="2895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89216"/>
                  </a:ext>
                </a:extLst>
              </a:tr>
              <a:tr h="2895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5177"/>
                  </a:ext>
                </a:extLst>
              </a:tr>
              <a:tr h="2895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57971"/>
                  </a:ext>
                </a:extLst>
              </a:tr>
              <a:tr h="2895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58271"/>
                  </a:ext>
                </a:extLst>
              </a:tr>
              <a:tr h="2895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81418"/>
                  </a:ext>
                </a:extLst>
              </a:tr>
              <a:tr h="2895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578956"/>
                  </a:ext>
                </a:extLst>
              </a:tr>
              <a:tr h="2895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02887"/>
                  </a:ext>
                </a:extLst>
              </a:tr>
              <a:tr h="2895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9645"/>
                  </a:ext>
                </a:extLst>
              </a:tr>
              <a:tr h="2895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4268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0EFBB2A-B2AB-433C-BEE0-0A2DB2101DAD}"/>
              </a:ext>
            </a:extLst>
          </p:cNvPr>
          <p:cNvSpPr txBox="1"/>
          <p:nvPr/>
        </p:nvSpPr>
        <p:spPr>
          <a:xfrm>
            <a:off x="2888974" y="1325218"/>
            <a:ext cx="310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TheSans UHH" panose="020B0502050302020203" pitchFamily="34" charset="0"/>
              </a:rPr>
              <a:t>TiN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deposition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parameters</a:t>
            </a:r>
            <a:endParaRPr lang="es-ES" dirty="0">
              <a:latin typeface="TheSans UHH" panose="020B0502050302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A741D1-AB3D-452C-B2A9-98F0540A00B5}"/>
              </a:ext>
            </a:extLst>
          </p:cNvPr>
          <p:cNvSpPr txBox="1"/>
          <p:nvPr/>
        </p:nvSpPr>
        <p:spPr>
          <a:xfrm>
            <a:off x="7839540" y="1305909"/>
            <a:ext cx="310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TheSans UHH" panose="020B0502050302020203" pitchFamily="34" charset="0"/>
              </a:rPr>
              <a:t>NbN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deposition</a:t>
            </a:r>
            <a:r>
              <a:rPr lang="es-ES" dirty="0">
                <a:latin typeface="TheSans UHH" panose="020B0502050302020203" pitchFamily="34" charset="0"/>
              </a:rPr>
              <a:t> </a:t>
            </a:r>
            <a:r>
              <a:rPr lang="es-ES" dirty="0" err="1">
                <a:latin typeface="TheSans UHH" panose="020B0502050302020203" pitchFamily="34" charset="0"/>
              </a:rPr>
              <a:t>parameters</a:t>
            </a:r>
            <a:endParaRPr lang="es-ES" dirty="0">
              <a:latin typeface="TheSans UHH" panose="020B0502050302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2EBF10-DBAB-4882-BEB9-21A4E45642B6}"/>
              </a:ext>
            </a:extLst>
          </p:cNvPr>
          <p:cNvSpPr txBox="1"/>
          <p:nvPr/>
        </p:nvSpPr>
        <p:spPr>
          <a:xfrm>
            <a:off x="5440896" y="5320416"/>
            <a:ext cx="394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latin typeface="TheSans UHH" panose="020B0502050302020203" pitchFamily="34" charset="0"/>
              </a:rPr>
              <a:t>NbTiN</a:t>
            </a:r>
            <a:r>
              <a:rPr lang="es-ES" b="1" dirty="0">
                <a:latin typeface="TheSans UHH" panose="020B0502050302020203" pitchFamily="34" charset="0"/>
              </a:rPr>
              <a:t> Tc= 7.8 K</a:t>
            </a:r>
          </a:p>
        </p:txBody>
      </p:sp>
    </p:spTree>
    <p:extLst>
      <p:ext uri="{BB962C8B-B14F-4D97-AF65-F5344CB8AC3E}">
        <p14:creationId xmlns:p14="http://schemas.microsoft.com/office/powerpoint/2010/main" val="18473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170554-94B1-4332-9CC4-115095F41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err="1"/>
              <a:t>Influence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temperature</a:t>
            </a:r>
            <a:r>
              <a:rPr lang="es-ES" sz="2400" dirty="0"/>
              <a:t> and time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annealing</a:t>
            </a:r>
            <a:r>
              <a:rPr lang="es-ES" sz="2400" dirty="0"/>
              <a:t> </a:t>
            </a:r>
            <a:r>
              <a:rPr lang="es-ES" sz="2400" dirty="0" err="1"/>
              <a:t>process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transport</a:t>
            </a:r>
            <a:r>
              <a:rPr lang="es-ES" sz="2400" dirty="0"/>
              <a:t> </a:t>
            </a:r>
            <a:r>
              <a:rPr lang="es-ES" sz="2400" dirty="0" err="1"/>
              <a:t>properties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Nb</a:t>
            </a:r>
            <a:r>
              <a:rPr lang="es-ES" sz="1200" dirty="0"/>
              <a:t>0.66</a:t>
            </a:r>
            <a:r>
              <a:rPr lang="es-ES" sz="2400" dirty="0"/>
              <a:t>Ti</a:t>
            </a:r>
            <a:r>
              <a:rPr lang="es-ES" sz="1200" dirty="0"/>
              <a:t>0.33</a:t>
            </a:r>
            <a:r>
              <a:rPr lang="es-ES" sz="2400" dirty="0"/>
              <a:t>N films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900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1100F6-4D46-42D3-8A14-BD634CAF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Rapid </a:t>
            </a:r>
            <a:r>
              <a:rPr lang="es-ES" dirty="0" err="1"/>
              <a:t>Thermal</a:t>
            </a:r>
            <a:r>
              <a:rPr lang="es-ES" dirty="0"/>
              <a:t> </a:t>
            </a:r>
            <a:r>
              <a:rPr lang="es-ES" dirty="0" err="1"/>
              <a:t>Annealing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CEB75-783B-4B39-9658-F92EC0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6B77B-6963-4556-A148-51552EE407EF}"/>
              </a:ext>
            </a:extLst>
          </p:cNvPr>
          <p:cNvSpPr txBox="1"/>
          <p:nvPr/>
        </p:nvSpPr>
        <p:spPr>
          <a:xfrm>
            <a:off x="1860062" y="1781908"/>
            <a:ext cx="222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TheSans UHH" panose="020B0502050302020203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298AFAF-0EA5-46B9-9BBF-90CF1CD55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58103"/>
              </p:ext>
            </p:extLst>
          </p:nvPr>
        </p:nvGraphicFramePr>
        <p:xfrm>
          <a:off x="1294707" y="1719085"/>
          <a:ext cx="4469300" cy="341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95.Graph">
                  <p:embed/>
                </p:oleObj>
              </mc:Choice>
              <mc:Fallback>
                <p:oleObj name="Graph" r:id="rId2" imgW="3920760" imgH="3000960" progId="Origin95.Grap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50E6568-AFB7-450E-BCDE-FE6371BF9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4707" y="1719085"/>
                        <a:ext cx="4469300" cy="3419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9EBDA81-CBC8-4EDF-92BB-E18A44128B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269626"/>
              </p:ext>
            </p:extLst>
          </p:nvPr>
        </p:nvGraphicFramePr>
        <p:xfrm>
          <a:off x="6220514" y="1781908"/>
          <a:ext cx="4469300" cy="341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6FE02A2-C8F0-404C-BBD8-F4F61AAC2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0514" y="1781908"/>
                        <a:ext cx="4469300" cy="3419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360682-C6B0-4FD5-AA21-8B440F6A6DCE}"/>
              </a:ext>
            </a:extLst>
          </p:cNvPr>
          <p:cNvSpPr txBox="1"/>
          <p:nvPr/>
        </p:nvSpPr>
        <p:spPr>
          <a:xfrm>
            <a:off x="4414345" y="3483165"/>
            <a:ext cx="488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TheSans UHH" panose="020B0502050302020203" pitchFamily="34" charset="0"/>
              </a:rPr>
              <a:t>Ar H</a:t>
            </a:r>
            <a:r>
              <a:rPr lang="es-ES" sz="1000" baseline="-25000" dirty="0">
                <a:latin typeface="TheSans UHH" panose="020B0502050302020203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5841E-8DE4-4688-A41A-A3A5E44F0A30}"/>
              </a:ext>
            </a:extLst>
          </p:cNvPr>
          <p:cNvSpPr txBox="1"/>
          <p:nvPr/>
        </p:nvSpPr>
        <p:spPr>
          <a:xfrm>
            <a:off x="9307567" y="2956613"/>
            <a:ext cx="4887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latin typeface="TheSans UHH" panose="020B0502050302020203" pitchFamily="34" charset="0"/>
              </a:rPr>
              <a:t>Ar H</a:t>
            </a:r>
            <a:r>
              <a:rPr lang="es-ES" sz="1000" baseline="-25000" dirty="0">
                <a:latin typeface="TheSans UHH" panose="020B0502050302020203" pitchFamily="34" charset="0"/>
              </a:rPr>
              <a:t>2</a:t>
            </a:r>
          </a:p>
        </p:txBody>
      </p:sp>
      <p:sp>
        <p:nvSpPr>
          <p:cNvPr id="16" name="Textfeld 3">
            <a:extLst>
              <a:ext uri="{FF2B5EF4-FFF2-40B4-BE49-F238E27FC236}">
                <a16:creationId xmlns:a16="http://schemas.microsoft.com/office/drawing/2014/main" id="{FB1ECDE7-27FC-401D-9724-49C364EE345B}"/>
              </a:ext>
            </a:extLst>
          </p:cNvPr>
          <p:cNvSpPr txBox="1"/>
          <p:nvPr/>
        </p:nvSpPr>
        <p:spPr>
          <a:xfrm>
            <a:off x="2692747" y="6353117"/>
            <a:ext cx="699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/>
              </a:rPr>
              <a:t>Isabel González Díaz-Palacio</a:t>
            </a:r>
            <a:r>
              <a:rPr lang="de-DE" b="1" dirty="0">
                <a:solidFill>
                  <a:schemeClr val="bg1"/>
                </a:solidFill>
                <a:latin typeface="TheSans UHH" panose="020B0502050302020203"/>
                <a:cs typeface="TH SarabunPSK" panose="020B0502040204020203" pitchFamily="34" charset="-34"/>
              </a:rPr>
              <a:t>, </a:t>
            </a:r>
            <a:r>
              <a:rPr lang="de-DE" sz="1800" b="1" dirty="0">
                <a:solidFill>
                  <a:schemeClr val="bg1"/>
                </a:solidFill>
                <a:effectLst/>
                <a:latin typeface="TheSans UHH" panose="020B0502050302020203"/>
                <a:cs typeface="TH SarabunPSK" panose="020B0502040204020203" pitchFamily="34" charset="-34"/>
              </a:rPr>
              <a:t>9th International Workshop on Thin Films </a:t>
            </a:r>
            <a:endParaRPr lang="en-US" b="1" dirty="0">
              <a:solidFill>
                <a:schemeClr val="bg1"/>
              </a:solidFill>
              <a:latin typeface="TheSans UHH" panose="020B0502050302020203"/>
              <a:cs typeface="TH SarabunPSK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163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5A315-7954-4E01-8004-5843DA297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61" y="784454"/>
            <a:ext cx="11932139" cy="4961656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err="1"/>
              <a:t>Influence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gas </a:t>
            </a:r>
            <a:r>
              <a:rPr lang="es-ES" sz="2800" dirty="0" err="1"/>
              <a:t>atmosphere</a:t>
            </a:r>
            <a:r>
              <a:rPr lang="es-ES" sz="2800" dirty="0"/>
              <a:t> in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transport</a:t>
            </a:r>
            <a:r>
              <a:rPr lang="es-ES" sz="2800" dirty="0"/>
              <a:t> </a:t>
            </a:r>
            <a:r>
              <a:rPr lang="es-ES" sz="2800" dirty="0" err="1"/>
              <a:t>properties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400" dirty="0"/>
              <a:t>Nb</a:t>
            </a:r>
            <a:r>
              <a:rPr lang="es-ES" sz="1200" dirty="0"/>
              <a:t>0.66</a:t>
            </a:r>
            <a:r>
              <a:rPr lang="es-ES" sz="2400" dirty="0"/>
              <a:t>Ti</a:t>
            </a:r>
            <a:r>
              <a:rPr lang="es-ES" sz="1200" dirty="0"/>
              <a:t>0.33</a:t>
            </a:r>
            <a:r>
              <a:rPr lang="es-ES" sz="2400" dirty="0"/>
              <a:t>N</a:t>
            </a:r>
            <a:r>
              <a:rPr lang="es-ES" sz="2800" dirty="0"/>
              <a:t> films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err="1"/>
              <a:t>Different</a:t>
            </a:r>
            <a:r>
              <a:rPr lang="es-ES" sz="1800" dirty="0"/>
              <a:t> </a:t>
            </a:r>
            <a:r>
              <a:rPr lang="es-ES" sz="1800" dirty="0" err="1"/>
              <a:t>annealing</a:t>
            </a:r>
            <a:r>
              <a:rPr lang="es-ES" sz="1800" dirty="0"/>
              <a:t> </a:t>
            </a:r>
            <a:r>
              <a:rPr lang="es-ES" sz="1800" dirty="0" err="1"/>
              <a:t>atmospheres</a:t>
            </a:r>
            <a:r>
              <a:rPr lang="es-ES" sz="1800" dirty="0"/>
              <a:t> </a:t>
            </a:r>
            <a:r>
              <a:rPr lang="es-ES" sz="2800" dirty="0"/>
              <a:t>: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602481-8704-414A-A09A-F026CC5F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Rapid </a:t>
            </a:r>
            <a:r>
              <a:rPr lang="es-ES" dirty="0" err="1"/>
              <a:t>Thermal</a:t>
            </a:r>
            <a:r>
              <a:rPr lang="es-ES" dirty="0"/>
              <a:t> </a:t>
            </a:r>
            <a:r>
              <a:rPr lang="es-ES" dirty="0" err="1"/>
              <a:t>Annealing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F5CF3-7D48-493B-8C2C-02576166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010-4A15-46C1-92DA-00A6DAF2093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77694-28B5-4CC3-91D6-4785E57FE069}"/>
              </a:ext>
            </a:extLst>
          </p:cNvPr>
          <p:cNvSpPr txBox="1"/>
          <p:nvPr/>
        </p:nvSpPr>
        <p:spPr>
          <a:xfrm>
            <a:off x="541215" y="1772434"/>
            <a:ext cx="51249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600" dirty="0"/>
              <a:t>Ar/H</a:t>
            </a:r>
            <a:r>
              <a:rPr lang="es-ES" sz="1100" dirty="0"/>
              <a:t>2</a:t>
            </a:r>
            <a:r>
              <a:rPr lang="es-ES" sz="1600" dirty="0"/>
              <a:t> mixture (95% </a:t>
            </a:r>
            <a:r>
              <a:rPr lang="es-ES" sz="1600" dirty="0" err="1"/>
              <a:t>of</a:t>
            </a:r>
            <a:r>
              <a:rPr lang="es-ES" sz="1600" dirty="0"/>
              <a:t> Ar and 5% </a:t>
            </a:r>
            <a:r>
              <a:rPr lang="es-ES" sz="1600" dirty="0" err="1"/>
              <a:t>of</a:t>
            </a:r>
            <a:r>
              <a:rPr lang="es-ES" sz="1600" dirty="0"/>
              <a:t> H</a:t>
            </a:r>
            <a:r>
              <a:rPr lang="es-ES" sz="1100" dirty="0"/>
              <a:t>2</a:t>
            </a:r>
            <a:r>
              <a:rPr lang="es-ES" sz="1600" dirty="0"/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N</a:t>
            </a:r>
            <a:r>
              <a:rPr lang="es-ES" sz="1100" dirty="0"/>
              <a:t>2</a:t>
            </a:r>
            <a:endParaRPr lang="es-ES" sz="1600" dirty="0"/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N</a:t>
            </a:r>
            <a:r>
              <a:rPr lang="es-ES" sz="1100" dirty="0"/>
              <a:t>2</a:t>
            </a:r>
            <a:r>
              <a:rPr lang="es-ES" sz="1600" dirty="0"/>
              <a:t>/H</a:t>
            </a:r>
            <a:r>
              <a:rPr lang="es-ES" sz="1100" dirty="0"/>
              <a:t>2</a:t>
            </a:r>
            <a:r>
              <a:rPr lang="es-ES" sz="1600" dirty="0"/>
              <a:t> mixture (85% </a:t>
            </a:r>
            <a:r>
              <a:rPr lang="es-ES" sz="1600" dirty="0" err="1"/>
              <a:t>of</a:t>
            </a:r>
            <a:r>
              <a:rPr lang="es-ES" sz="1600" dirty="0"/>
              <a:t> N</a:t>
            </a:r>
            <a:r>
              <a:rPr lang="es-ES" sz="1100" dirty="0"/>
              <a:t>2</a:t>
            </a:r>
            <a:r>
              <a:rPr lang="es-ES" sz="1600" dirty="0"/>
              <a:t> and 15% </a:t>
            </a:r>
            <a:r>
              <a:rPr lang="es-ES" sz="1600" dirty="0" err="1"/>
              <a:t>of</a:t>
            </a:r>
            <a:r>
              <a:rPr lang="es-ES" sz="1600" dirty="0"/>
              <a:t> H</a:t>
            </a:r>
            <a:r>
              <a:rPr lang="es-ES" sz="1100" dirty="0"/>
              <a:t>2</a:t>
            </a:r>
            <a:r>
              <a:rPr lang="es-ES" sz="16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ECB88-282D-4E14-A1F6-94ED48DF1519}"/>
              </a:ext>
            </a:extLst>
          </p:cNvPr>
          <p:cNvSpPr txBox="1"/>
          <p:nvPr/>
        </p:nvSpPr>
        <p:spPr>
          <a:xfrm>
            <a:off x="5492262" y="1409663"/>
            <a:ext cx="6174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/>
              <a:t>Studies</a:t>
            </a:r>
            <a:r>
              <a:rPr lang="es-ES" dirty="0"/>
              <a:t> </a:t>
            </a:r>
            <a:r>
              <a:rPr lang="es-ES" dirty="0" err="1"/>
              <a:t>varying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N</a:t>
            </a:r>
            <a:r>
              <a:rPr lang="es-ES" sz="1200" dirty="0"/>
              <a:t>2</a:t>
            </a:r>
            <a:r>
              <a:rPr lang="es-ES" dirty="0"/>
              <a:t>/H</a:t>
            </a:r>
            <a:r>
              <a:rPr lang="es-ES" sz="1200" dirty="0"/>
              <a:t>2</a:t>
            </a:r>
            <a:r>
              <a:rPr lang="es-ES" dirty="0"/>
              <a:t> mixture are </a:t>
            </a:r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made</a:t>
            </a:r>
            <a:r>
              <a:rPr lang="es-E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18331-AA73-4D11-B4B2-630AE98A5018}"/>
              </a:ext>
            </a:extLst>
          </p:cNvPr>
          <p:cNvSpPr txBox="1"/>
          <p:nvPr/>
        </p:nvSpPr>
        <p:spPr>
          <a:xfrm>
            <a:off x="5547207" y="3878677"/>
            <a:ext cx="6402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After the first RTA, a 2nd thermal treatment (without vacuum break) in pure N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atmosphere has been </a:t>
            </a:r>
            <a:r>
              <a:rPr lang="es-ES" dirty="0" err="1"/>
              <a:t>performed</a:t>
            </a:r>
            <a:r>
              <a:rPr lang="es-ES" dirty="0"/>
              <a:t> at 1000</a:t>
            </a:r>
            <a:r>
              <a:rPr lang="es-ES" dirty="0">
                <a:cs typeface="Calibri" panose="020F0502020204030204" pitchFamily="34" charset="0"/>
              </a:rPr>
              <a:t>°C. </a:t>
            </a:r>
            <a:r>
              <a:rPr lang="es-ES" dirty="0" err="1">
                <a:cs typeface="Calibri" panose="020F0502020204030204" pitchFamily="34" charset="0"/>
              </a:rPr>
              <a:t>The</a:t>
            </a:r>
            <a:r>
              <a:rPr lang="es-ES" dirty="0">
                <a:cs typeface="Calibri" panose="020F0502020204030204" pitchFamily="34" charset="0"/>
              </a:rPr>
              <a:t> </a:t>
            </a:r>
            <a:r>
              <a:rPr lang="es-ES" dirty="0" err="1">
                <a:cs typeface="Calibri" panose="020F0502020204030204" pitchFamily="34" charset="0"/>
              </a:rPr>
              <a:t>results</a:t>
            </a:r>
            <a:r>
              <a:rPr lang="es-ES" dirty="0">
                <a:cs typeface="Calibri" panose="020F0502020204030204" pitchFamily="34" charset="0"/>
              </a:rPr>
              <a:t> </a:t>
            </a:r>
            <a:r>
              <a:rPr lang="es-ES" dirty="0" err="1">
                <a:cs typeface="Calibri" panose="020F0502020204030204" pitchFamily="34" charset="0"/>
              </a:rPr>
              <a:t>showed</a:t>
            </a:r>
            <a:r>
              <a:rPr lang="es-ES" dirty="0">
                <a:cs typeface="Calibri" panose="020F0502020204030204" pitchFamily="34" charset="0"/>
              </a:rPr>
              <a:t> </a:t>
            </a:r>
            <a:r>
              <a:rPr lang="es-ES" dirty="0" err="1">
                <a:cs typeface="Calibri" panose="020F0502020204030204" pitchFamily="34" charset="0"/>
              </a:rPr>
              <a:t>that</a:t>
            </a:r>
            <a:r>
              <a:rPr lang="es-ES" dirty="0">
                <a:cs typeface="Calibri" panose="020F0502020204030204" pitchFamily="34" charset="0"/>
              </a:rPr>
              <a:t> Tc has </a:t>
            </a:r>
            <a:r>
              <a:rPr lang="es-ES" dirty="0" err="1">
                <a:cs typeface="Calibri" panose="020F0502020204030204" pitchFamily="34" charset="0"/>
              </a:rPr>
              <a:t>been</a:t>
            </a:r>
            <a:r>
              <a:rPr lang="es-ES" dirty="0">
                <a:cs typeface="Calibri" panose="020F0502020204030204" pitchFamily="34" charset="0"/>
              </a:rPr>
              <a:t> </a:t>
            </a:r>
            <a:r>
              <a:rPr lang="es-ES" dirty="0" err="1">
                <a:cs typeface="Calibri" panose="020F0502020204030204" pitchFamily="34" charset="0"/>
              </a:rPr>
              <a:t>increased</a:t>
            </a:r>
            <a:r>
              <a:rPr lang="es-ES" dirty="0"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s-ES" dirty="0">
                <a:cs typeface="Calibri" panose="020F0502020204030204" pitchFamily="34" charset="0"/>
              </a:rPr>
              <a:t>	</a:t>
            </a:r>
            <a:r>
              <a:rPr lang="es-ES" dirty="0" err="1">
                <a:cs typeface="Calibri" panose="020F0502020204030204" pitchFamily="34" charset="0"/>
              </a:rPr>
              <a:t>The</a:t>
            </a:r>
            <a:r>
              <a:rPr lang="es-ES" dirty="0">
                <a:cs typeface="Calibri" panose="020F0502020204030204" pitchFamily="34" charset="0"/>
              </a:rPr>
              <a:t> </a:t>
            </a:r>
            <a:r>
              <a:rPr lang="es-ES" dirty="0" err="1">
                <a:cs typeface="Calibri" panose="020F0502020204030204" pitchFamily="34" charset="0"/>
              </a:rPr>
              <a:t>best</a:t>
            </a:r>
            <a:r>
              <a:rPr lang="es-ES" dirty="0">
                <a:cs typeface="Calibri" panose="020F0502020204030204" pitchFamily="34" charset="0"/>
              </a:rPr>
              <a:t> </a:t>
            </a:r>
            <a:r>
              <a:rPr lang="es-ES" dirty="0" err="1">
                <a:cs typeface="Calibri" panose="020F0502020204030204" pitchFamily="34" charset="0"/>
              </a:rPr>
              <a:t>result</a:t>
            </a:r>
            <a:r>
              <a:rPr lang="es-ES" dirty="0">
                <a:cs typeface="Calibri" panose="020F0502020204030204" pitchFamily="34" charset="0"/>
              </a:rPr>
              <a:t> </a:t>
            </a:r>
            <a:r>
              <a:rPr lang="es-ES" dirty="0" err="1">
                <a:cs typeface="Calibri" panose="020F0502020204030204" pitchFamily="34" charset="0"/>
              </a:rPr>
              <a:t>is</a:t>
            </a:r>
            <a:r>
              <a:rPr lang="es-ES" dirty="0">
                <a:cs typeface="Calibri" panose="020F0502020204030204" pitchFamily="34" charset="0"/>
              </a:rPr>
              <a:t>  </a:t>
            </a:r>
            <a:r>
              <a:rPr lang="es-ES" b="1" dirty="0">
                <a:cs typeface="Calibri" panose="020F0502020204030204" pitchFamily="34" charset="0"/>
              </a:rPr>
              <a:t>Tc= 13,93 K ;  </a:t>
            </a:r>
            <a:r>
              <a:rPr lang="el-GR" b="1" dirty="0">
                <a:cs typeface="Arial" panose="020B0604020202020204" pitchFamily="34" charset="0"/>
              </a:rPr>
              <a:t>ρ </a:t>
            </a:r>
            <a:r>
              <a:rPr lang="es-ES" b="1" dirty="0">
                <a:cs typeface="Arial" panose="020B0604020202020204" pitchFamily="34" charset="0"/>
              </a:rPr>
              <a:t>= 132 </a:t>
            </a:r>
            <a:r>
              <a:rPr lang="el-GR" b="1" dirty="0">
                <a:cs typeface="Arial" panose="020B0604020202020204" pitchFamily="34" charset="0"/>
              </a:rPr>
              <a:t>μΩ·</a:t>
            </a:r>
            <a:r>
              <a:rPr lang="es-ES" b="1" dirty="0">
                <a:cs typeface="Arial" panose="020B0604020202020204" pitchFamily="34" charset="0"/>
              </a:rPr>
              <a:t>cm</a:t>
            </a:r>
            <a:endParaRPr lang="es-ES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CE7E74-94DD-46C4-B4A7-5414377E0712}"/>
              </a:ext>
            </a:extLst>
          </p:cNvPr>
          <p:cNvCxnSpPr/>
          <p:nvPr/>
        </p:nvCxnSpPr>
        <p:spPr>
          <a:xfrm>
            <a:off x="5236308" y="1399624"/>
            <a:ext cx="0" cy="4501210"/>
          </a:xfrm>
          <a:prstGeom prst="line">
            <a:avLst/>
          </a:prstGeom>
          <a:ln w="28575">
            <a:solidFill>
              <a:srgbClr val="1AA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6351E4-A842-4C25-B548-27A4CA59F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566308"/>
              </p:ext>
            </p:extLst>
          </p:nvPr>
        </p:nvGraphicFramePr>
        <p:xfrm>
          <a:off x="423159" y="2363597"/>
          <a:ext cx="4390755" cy="335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95.Graph">
                  <p:embed/>
                </p:oleObj>
              </mc:Choice>
              <mc:Fallback>
                <p:oleObj name="Graph" r:id="rId2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3159" y="2363597"/>
                        <a:ext cx="4390755" cy="3359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7BBBBE7-8B81-4696-AF5A-AB0D8FC2A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549" y="2145313"/>
            <a:ext cx="5210175" cy="781050"/>
          </a:xfrm>
          <a:prstGeom prst="rect">
            <a:avLst/>
          </a:prstGeom>
        </p:spPr>
      </p:pic>
      <p:sp>
        <p:nvSpPr>
          <p:cNvPr id="14" name="Textfeld 3">
            <a:extLst>
              <a:ext uri="{FF2B5EF4-FFF2-40B4-BE49-F238E27FC236}">
                <a16:creationId xmlns:a16="http://schemas.microsoft.com/office/drawing/2014/main" id="{4E88C608-3452-4F45-8EF7-88B50301B8DD}"/>
              </a:ext>
            </a:extLst>
          </p:cNvPr>
          <p:cNvSpPr txBox="1"/>
          <p:nvPr/>
        </p:nvSpPr>
        <p:spPr>
          <a:xfrm>
            <a:off x="2692747" y="6353117"/>
            <a:ext cx="699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/>
              </a:rPr>
              <a:t>Isabel González Díaz-Palacio</a:t>
            </a:r>
            <a:r>
              <a:rPr lang="de-DE" b="1" dirty="0">
                <a:solidFill>
                  <a:schemeClr val="bg1"/>
                </a:solidFill>
                <a:latin typeface="TheSans UHH" panose="020B0502050302020203"/>
                <a:cs typeface="TH SarabunPSK" panose="020B0502040204020203" pitchFamily="34" charset="-34"/>
              </a:rPr>
              <a:t>, </a:t>
            </a:r>
            <a:r>
              <a:rPr lang="de-DE" sz="1800" b="1" dirty="0">
                <a:solidFill>
                  <a:schemeClr val="bg1"/>
                </a:solidFill>
                <a:effectLst/>
                <a:latin typeface="TheSans UHH" panose="020B0502050302020203"/>
                <a:cs typeface="TH SarabunPSK" panose="020B0502040204020203" pitchFamily="34" charset="-34"/>
              </a:rPr>
              <a:t>9th International Workshop on Thin Films </a:t>
            </a:r>
            <a:endParaRPr lang="en-US" b="1" dirty="0">
              <a:solidFill>
                <a:schemeClr val="bg1"/>
              </a:solidFill>
              <a:latin typeface="TheSans UHH" panose="020B0502050302020203"/>
              <a:cs typeface="TH SarabunPSK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8784710"/>
      </p:ext>
    </p:extLst>
  </p:cSld>
  <p:clrMapOvr>
    <a:masterClrMapping/>
  </p:clrMapOvr>
</p:sld>
</file>

<file path=ppt/theme/theme1.xml><?xml version="1.0" encoding="utf-8"?>
<a:theme xmlns:a="http://schemas.openxmlformats.org/drawingml/2006/main" name="CHyN-16-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TheSans UHH" panose="020B0502050302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yN-16-9" id="{A3EFC859-17F3-42FD-82BC-DD3B030AEA90}" vid="{E0BF9F85-6698-458B-96DF-EE8BF4E351C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7898</TotalTime>
  <Words>739</Words>
  <Application>Microsoft Office PowerPoint</Application>
  <PresentationFormat>Panorámica</PresentationFormat>
  <Paragraphs>217</Paragraphs>
  <Slides>12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TheSans UHH</vt:lpstr>
      <vt:lpstr>Times New Roman</vt:lpstr>
      <vt:lpstr>Wingdings</vt:lpstr>
      <vt:lpstr>CHyN-16-9</vt:lpstr>
      <vt:lpstr>Graph</vt:lpstr>
      <vt:lpstr>Presentación de PowerPoint</vt:lpstr>
      <vt:lpstr>The Project SMART </vt:lpstr>
      <vt:lpstr>Work tasks</vt:lpstr>
      <vt:lpstr>On-going NbTiN R&amp;D </vt:lpstr>
      <vt:lpstr>Supercycle ALD Approach for NbxTi1-xN</vt:lpstr>
      <vt:lpstr>Presentación de PowerPoint</vt:lpstr>
      <vt:lpstr>Process Optimization</vt:lpstr>
      <vt:lpstr>Rapid Thermal Annealing</vt:lpstr>
      <vt:lpstr>Rapid Thermal Annealing</vt:lpstr>
      <vt:lpstr>Effect of RTA in samples with different ratios of NbN to TiN</vt:lpstr>
      <vt:lpstr>Conclusions and Persperctives</vt:lpstr>
      <vt:lpstr>THANK YOU FOR 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Superconducting and Insulating Nitride-Based Thin Films Deposited by Plasma Enhanced ALD</dc:title>
  <dc:creator>Isabel González Díaz-Palacio</dc:creator>
  <cp:lastModifiedBy>Isabel González Díaz-Palacio</cp:lastModifiedBy>
  <cp:revision>228</cp:revision>
  <dcterms:created xsi:type="dcterms:W3CDTF">2020-11-06T10:42:56Z</dcterms:created>
  <dcterms:modified xsi:type="dcterms:W3CDTF">2021-03-17T13:28:21Z</dcterms:modified>
</cp:coreProperties>
</file>