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1"/>
  </p:notesMasterIdLst>
  <p:handoutMasterIdLst>
    <p:handoutMasterId r:id="rId22"/>
  </p:handoutMasterIdLst>
  <p:sldIdLst>
    <p:sldId id="344" r:id="rId2"/>
    <p:sldId id="534" r:id="rId3"/>
    <p:sldId id="586" r:id="rId4"/>
    <p:sldId id="588" r:id="rId5"/>
    <p:sldId id="552" r:id="rId6"/>
    <p:sldId id="597" r:id="rId7"/>
    <p:sldId id="596" r:id="rId8"/>
    <p:sldId id="593" r:id="rId9"/>
    <p:sldId id="554" r:id="rId10"/>
    <p:sldId id="591" r:id="rId11"/>
    <p:sldId id="589" r:id="rId12"/>
    <p:sldId id="562" r:id="rId13"/>
    <p:sldId id="555" r:id="rId14"/>
    <p:sldId id="595" r:id="rId15"/>
    <p:sldId id="578" r:id="rId16"/>
    <p:sldId id="594" r:id="rId17"/>
    <p:sldId id="582" r:id="rId18"/>
    <p:sldId id="583" r:id="rId19"/>
    <p:sldId id="50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uhtaroglu" initials="a" lastIdx="15" clrIdx="0">
    <p:extLst>
      <p:ext uri="{19B8F6BF-5375-455C-9EA6-DF929625EA0E}">
        <p15:presenceInfo xmlns:p15="http://schemas.microsoft.com/office/powerpoint/2012/main" userId="amuhtaroglu" providerId="None"/>
      </p:ext>
    </p:extLst>
  </p:cmAuthor>
  <p:cmAuthor id="2" name="DELL" initials="D" lastIdx="1" clrIdx="1"/>
  <p:cmAuthor id="3" name="Walive Pathiranage, Manula Randhika Pathirana" initials="WPMRP" lastIdx="1" clrIdx="2">
    <p:extLst>
      <p:ext uri="{19B8F6BF-5375-455C-9EA6-DF929625EA0E}">
        <p15:presenceInfo xmlns:p15="http://schemas.microsoft.com/office/powerpoint/2012/main" userId="S-1-5-21-1030296908-513020922-313593124-2137743" providerId="AD"/>
      </p:ext>
    </p:extLst>
  </p:cmAuthor>
  <p:cmAuthor id="4" name="Manula Pathirana Walive Pathiranage" initials="MPWP" lastIdx="2" clrIdx="3">
    <p:extLst>
      <p:ext uri="{19B8F6BF-5375-455C-9EA6-DF929625EA0E}">
        <p15:presenceInfo xmlns:p15="http://schemas.microsoft.com/office/powerpoint/2012/main" userId="e6fb5775736dfc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44EF2"/>
    <a:srgbClr val="005024"/>
    <a:srgbClr val="FF0000"/>
    <a:srgbClr val="0E07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6" autoAdjust="0"/>
    <p:restoredTop sz="95652" autoAdjust="0"/>
  </p:normalViewPr>
  <p:slideViewPr>
    <p:cSldViewPr>
      <p:cViewPr varScale="1">
        <p:scale>
          <a:sx n="109" d="100"/>
          <a:sy n="109" d="100"/>
        </p:scale>
        <p:origin x="15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3889C-155F-4B6A-8D78-5E28CE3FAD05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829FB-9A8D-42CE-A5BB-5F69211FFE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99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BDB44-0DE8-4C5F-B787-D7E3DDF08B6B}" type="datetimeFigureOut">
              <a:rPr lang="en-US" smtClean="0"/>
              <a:pPr/>
              <a:t>3/14/2021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9F1D-4CDF-445D-9596-AB30D4684B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69F1D-4CDF-445D-9596-AB30D4684B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69F1D-4CDF-445D-9596-AB30D4684B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9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69F1D-4CDF-445D-9596-AB30D4684B4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0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69F1D-4CDF-445D-9596-AB30D4684B4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3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93AF-F9C2-420E-A54F-DF1A2AC7F38F}" type="datetime1">
              <a:rPr lang="tr-TR" smtClean="0"/>
              <a:t>14.03.2021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4600" cy="365125"/>
          </a:xfrm>
        </p:spPr>
        <p:txBody>
          <a:bodyPr/>
          <a:lstStyle/>
          <a:p>
            <a:fld id="{23D69953-5920-4A5A-A7E4-FB04A1C0D7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30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0ADD-2709-4F9B-9F98-B5A947BC01AF}" type="datetime1">
              <a:rPr lang="tr-TR" smtClean="0"/>
              <a:t>14.03.2021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23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AB40F-D6FF-4D3D-94FD-0747D94476C4}" type="datetime1">
              <a:rPr lang="tr-TR" smtClean="0"/>
              <a:t>14.03.2021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35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153400" cy="49530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0"/>
            <a:ext cx="8001000" cy="9906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0E07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Click to edit Master title style</a:t>
            </a:r>
            <a:endParaRPr lang="tr-TR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79D82-C78E-4A9F-B1CB-A4ECF43F47CC}" type="datetime1">
              <a:rPr lang="tr-TR" smtClean="0"/>
              <a:t>14.03.2021</a:t>
            </a:fld>
            <a:endParaRPr lang="tr-T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6705600" y="6477000"/>
            <a:ext cx="2438400" cy="228600"/>
          </a:xfrm>
          <a:prstGeom prst="rect">
            <a:avLst/>
          </a:prstGeom>
        </p:spPr>
        <p:txBody>
          <a:bodyPr rtlCol="0"/>
          <a:lstStyle>
            <a:lvl1pPr>
              <a:defRPr sz="1400" b="1"/>
            </a:lvl1pPr>
          </a:lstStyle>
          <a:p>
            <a:fld id="{B5F688CD-4359-4398-8D59-BE26FDB19C9F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4"/>
            <a:ext cx="8229600" cy="48895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5625A-6589-48A1-9CA7-4BA94B6E5CA3}" type="datetime1">
              <a:rPr lang="tr-TR" smtClean="0"/>
              <a:t>14.03.2021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B5F688CD-4359-4398-8D59-BE26FDB19C9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70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5EA2-C207-4C24-9A08-B76FFE5A3E3C}" type="datetime1">
              <a:rPr lang="tr-TR" smtClean="0"/>
              <a:t>14.03.2021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47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5F553-6159-40E3-B9A6-C167FD2DC210}" type="datetime1">
              <a:rPr lang="tr-TR" smtClean="0"/>
              <a:t>14.03.2021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41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ECDFA-CC81-4060-BECB-2DD1764EFBBA}" type="datetime1">
              <a:rPr lang="tr-TR" smtClean="0"/>
              <a:t>14.03.2021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30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1A802-FD08-4333-905A-A237A69270B9}" type="datetime1">
              <a:rPr lang="tr-TR" smtClean="0"/>
              <a:t>14.03.2021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118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1C465-8B73-4F77-8EB2-C7212768BDC9}" type="datetime1">
              <a:rPr lang="tr-TR" smtClean="0"/>
              <a:t>14.03.2021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644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97F1-5D3B-437F-925A-54698115A908}" type="datetime1">
              <a:rPr lang="tr-TR" smtClean="0"/>
              <a:t>14.03.2021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542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0E766-4E1A-4F31-AE74-82C71E2E0ED1}" type="datetime1">
              <a:rPr lang="tr-TR" smtClean="0"/>
              <a:t>14.03.2021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819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8A68D-F839-4074-BB11-F3ED056CDDEB}" type="datetime1">
              <a:rPr lang="tr-TR" smtClean="0"/>
              <a:t>14.03.2021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69953-5920-4A5A-A7E4-FB04A1C0D7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104775" y="76200"/>
            <a:ext cx="8934450" cy="6705599"/>
          </a:xfrm>
          <a:prstGeom prst="rect">
            <a:avLst/>
          </a:prstGeom>
          <a:noFill/>
          <a:ln w="57150" cmpd="thickThin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4654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9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E0799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E0799"/>
        </a:buClr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E0799"/>
        </a:buClr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E0799"/>
        </a:buClr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E0799"/>
        </a:buClr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E0799"/>
        </a:buClr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7" Type="http://schemas.openxmlformats.org/officeDocument/2006/relationships/image" Target="../media/image27.png"/><Relationship Id="rId2" Type="http://schemas.microsoft.com/office/2007/relationships/media" Target="../media/media2.mp4"/><Relationship Id="rId1" Type="http://schemas.openxmlformats.org/officeDocument/2006/relationships/tags" Target="../tags/tag15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7.xml"/><Relationship Id="rId7" Type="http://schemas.openxmlformats.org/officeDocument/2006/relationships/image" Target="../media/image30.jpe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tags" Target="../tags/tag21.xml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tags" Target="../tags/tag23.xml"/><Relationship Id="rId10" Type="http://schemas.openxmlformats.org/officeDocument/2006/relationships/image" Target="../media/image39.png"/><Relationship Id="rId4" Type="http://schemas.openxmlformats.org/officeDocument/2006/relationships/tags" Target="../tags/tag22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24.xml"/><Relationship Id="rId7" Type="http://schemas.openxmlformats.org/officeDocument/2006/relationships/image" Target="../media/image42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5.png"/><Relationship Id="rId4" Type="http://schemas.openxmlformats.org/officeDocument/2006/relationships/tags" Target="../tags/tag25.xml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28.xml"/><Relationship Id="rId7" Type="http://schemas.openxmlformats.org/officeDocument/2006/relationships/image" Target="../media/image4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32.xml"/><Relationship Id="rId7" Type="http://schemas.openxmlformats.org/officeDocument/2006/relationships/image" Target="../media/image5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5.em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3.xml"/><Relationship Id="rId7" Type="http://schemas.openxmlformats.org/officeDocument/2006/relationships/image" Target="../media/image2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tags" Target="../tags/tag14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54" y="0"/>
            <a:ext cx="8890609" cy="795754"/>
          </a:xfrm>
        </p:spPr>
        <p:txBody>
          <a:bodyPr lIns="0" tIns="0" rIns="0" bIns="0">
            <a:noAutofit/>
          </a:bodyPr>
          <a:lstStyle/>
          <a:p>
            <a:br>
              <a:rPr lang="en-US" sz="3600" dirty="0">
                <a:effectLst>
                  <a:glow rad="127000">
                    <a:schemeClr val="bg1"/>
                  </a:glow>
                </a:effectLst>
              </a:rPr>
            </a:br>
            <a:br>
              <a:rPr lang="en-US" sz="3600" dirty="0">
                <a:effectLst>
                  <a:glow rad="127000">
                    <a:schemeClr val="bg1"/>
                  </a:glow>
                </a:effectLst>
              </a:rPr>
            </a:br>
            <a:r>
              <a:rPr lang="en-US" sz="3600" dirty="0">
                <a:effectLst>
                  <a:glow rad="127000">
                    <a:schemeClr val="bg1"/>
                  </a:glow>
                </a:effectLst>
              </a:rPr>
              <a:t>Nonlinear RF losses of a trapped vortex in different pinning landscapes under strong RF field in a superconducting film</a:t>
            </a:r>
            <a:endParaRPr lang="en-US" sz="3600" b="1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354182"/>
            <a:ext cx="8991600" cy="976017"/>
          </a:xfrm>
        </p:spPr>
        <p:txBody>
          <a:bodyPr lIns="0" tIns="0" rIns="0" bIns="0">
            <a:normAutofit/>
          </a:bodyPr>
          <a:lstStyle/>
          <a:p>
            <a:r>
              <a:rPr lang="tr-TR" sz="1800" b="1" dirty="0">
                <a:solidFill>
                  <a:schemeClr val="tx1"/>
                </a:solidFill>
              </a:rPr>
              <a:t>Old Dominion University</a:t>
            </a:r>
            <a:endParaRPr lang="en-US" sz="1800" b="1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Department of Physics and Center for Accelerator Science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Norfolk VA 23529, USA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7271" y="2184310"/>
            <a:ext cx="8991600" cy="976018"/>
          </a:xfrm>
          <a:prstGeom prst="rect">
            <a:avLst/>
          </a:prstGeom>
        </p:spPr>
        <p:txBody>
          <a:bodyPr vert="horz" lIns="0" tIns="0" rIns="0" bIns="0" rtlCol="0" anchor="ctr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W.P. Manula Pathirana</a:t>
            </a:r>
          </a:p>
          <a:p>
            <a:pPr>
              <a:lnSpc>
                <a:spcPct val="120000"/>
              </a:lnSpc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 Gurevich</a:t>
            </a:r>
          </a:p>
          <a:p>
            <a:pPr algn="l"/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40BE3AF-05B7-4AB1-ABAA-1829A7080B78}"/>
              </a:ext>
            </a:extLst>
          </p:cNvPr>
          <p:cNvSpPr txBox="1">
            <a:spLocks/>
          </p:cNvSpPr>
          <p:nvPr/>
        </p:nvSpPr>
        <p:spPr>
          <a:xfrm>
            <a:off x="128954" y="4446524"/>
            <a:ext cx="8991600" cy="9760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Supported by NSF under Grants No. PHY 1632749 and PHY 1734075, </a:t>
            </a:r>
          </a:p>
          <a:p>
            <a:r>
              <a:rPr lang="en-US" sz="1600" dirty="0">
                <a:solidFill>
                  <a:schemeClr val="tx1"/>
                </a:solidFill>
              </a:rPr>
              <a:t>and by DOE under Grant No. DE-SC0010081.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FD60674-800F-4A06-859B-5E8A07D1D411}"/>
              </a:ext>
            </a:extLst>
          </p:cNvPr>
          <p:cNvSpPr txBox="1">
            <a:spLocks/>
          </p:cNvSpPr>
          <p:nvPr/>
        </p:nvSpPr>
        <p:spPr>
          <a:xfrm>
            <a:off x="-457200" y="5467229"/>
            <a:ext cx="10287000" cy="5950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/>
                </a:solidFill>
              </a:rPr>
              <a:t>15</a:t>
            </a:r>
            <a:r>
              <a:rPr lang="en-US" sz="1600" b="1" baseline="30000" dirty="0">
                <a:solidFill>
                  <a:schemeClr val="tx1"/>
                </a:solidFill>
              </a:rPr>
              <a:t>th</a:t>
            </a:r>
            <a:r>
              <a:rPr lang="en-US" sz="1600" b="1" dirty="0">
                <a:solidFill>
                  <a:schemeClr val="tx1"/>
                </a:solidFill>
              </a:rPr>
              <a:t> March 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0C3B5-4BE6-418A-8DA4-CE55ABD6A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93" y="5257800"/>
            <a:ext cx="3518791" cy="1088096"/>
          </a:xfrm>
          <a:prstGeom prst="rect">
            <a:avLst/>
          </a:prstGeom>
        </p:spPr>
      </p:pic>
      <p:pic>
        <p:nvPicPr>
          <p:cNvPr id="1026" name="Picture 2" descr="ODU | Hatch">
            <a:extLst>
              <a:ext uri="{FF2B5EF4-FFF2-40B4-BE49-F238E27FC236}">
                <a16:creationId xmlns:a16="http://schemas.microsoft.com/office/drawing/2014/main" id="{117BB102-2F24-4DF0-8E78-5B2777DD6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343" y="4862895"/>
            <a:ext cx="1756564" cy="148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8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DE005BD-4A72-44E6-A043-CFDF6CDD84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r="6650"/>
          <a:stretch/>
        </p:blipFill>
        <p:spPr>
          <a:xfrm>
            <a:off x="120211" y="869999"/>
            <a:ext cx="4697984" cy="3566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78CE9-AE9D-4560-906B-42E8DA89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87" y="33383"/>
            <a:ext cx="8587885" cy="792162"/>
          </a:xfrm>
        </p:spPr>
        <p:txBody>
          <a:bodyPr>
            <a:noAutofit/>
          </a:bodyPr>
          <a:lstStyle/>
          <a:p>
            <a:r>
              <a:rPr lang="en-US" sz="3600" dirty="0"/>
              <a:t>Effect of pinning fluctuations on R</a:t>
            </a:r>
            <a:r>
              <a:rPr lang="en-US" sz="3600" baseline="-25000" dirty="0"/>
              <a:t>i</a:t>
            </a:r>
            <a:r>
              <a:rPr lang="en-US" sz="3600" dirty="0"/>
              <a:t>(H)</a:t>
            </a:r>
          </a:p>
        </p:txBody>
      </p:sp>
      <p:pic>
        <p:nvPicPr>
          <p:cNvPr id="28" name="Picture 27" descr="IguanaTex Bitmap Display&#10;&#10;\documentclass{article}&#10;\usepackage{amsmath}&#10;\pagestyle{empty}&#10;\begin{document}&#10;&#10;$l/\lambda=10$, $\gamma=0.04$, $\kappa=10$ and $\zeta_n=1$&#10;&#10;\end{document}">
            <a:extLst>
              <a:ext uri="{FF2B5EF4-FFF2-40B4-BE49-F238E27FC236}">
                <a16:creationId xmlns:a16="http://schemas.microsoft.com/office/drawing/2014/main" id="{2984E9B2-28EF-4393-9489-397EC44343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3" y="4683176"/>
            <a:ext cx="4149575" cy="24249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E6DE5D1-0D59-4DAA-A81E-0E1ADE60DA7E}"/>
              </a:ext>
            </a:extLst>
          </p:cNvPr>
          <p:cNvSpPr txBox="1"/>
          <p:nvPr/>
        </p:nvSpPr>
        <p:spPr>
          <a:xfrm>
            <a:off x="3696017" y="5107026"/>
            <a:ext cx="220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 ~0.2-3 GHz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EBE1F0-6699-4655-AE4C-BC026A9F661D}"/>
              </a:ext>
            </a:extLst>
          </p:cNvPr>
          <p:cNvSpPr txBox="1"/>
          <p:nvPr/>
        </p:nvSpPr>
        <p:spPr>
          <a:xfrm>
            <a:off x="4997356" y="4243659"/>
            <a:ext cx="4149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Depinning of the vortex between clusters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9919BC-7351-4058-B331-35B8FFC948B2}"/>
              </a:ext>
            </a:extLst>
          </p:cNvPr>
          <p:cNvSpPr txBox="1"/>
          <p:nvPr/>
        </p:nvSpPr>
        <p:spPr>
          <a:xfrm>
            <a:off x="2526969" y="2895600"/>
            <a:ext cx="2209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E07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 statistical distributions of pins with same pin density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E9F990-FBA4-489F-9022-D33AF8ABA465}"/>
              </a:ext>
            </a:extLst>
          </p:cNvPr>
          <p:cNvSpPr txBox="1"/>
          <p:nvPr/>
        </p:nvSpPr>
        <p:spPr>
          <a:xfrm>
            <a:off x="144287" y="5620388"/>
            <a:ext cx="89235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fluctuations in R</a:t>
            </a:r>
            <a:r>
              <a:rPr lang="en-US" sz="2000" i="1" baseline="-250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 at the small field under different  statistical realizations of the pinning potentials are observed.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0B69C8-5F6C-4530-B95E-3EA0FF1F349E}"/>
              </a:ext>
            </a:extLst>
          </p:cNvPr>
          <p:cNvSpPr txBox="1"/>
          <p:nvPr/>
        </p:nvSpPr>
        <p:spPr>
          <a:xfrm>
            <a:off x="3307783" y="950248"/>
            <a:ext cx="1428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Bulk pinning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BFDD2-FF95-4DDC-8CBB-77CDDA5E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10</a:t>
            </a:fld>
            <a:endParaRPr lang="tr-TR" dirty="0"/>
          </a:p>
        </p:txBody>
      </p:sp>
      <p:pic>
        <p:nvPicPr>
          <p:cNvPr id="4" name="ezgif.com-gif-maker (2)">
            <a:hlinkClick r:id="" action="ppaction://media"/>
            <a:extLst>
              <a:ext uri="{FF2B5EF4-FFF2-40B4-BE49-F238E27FC236}">
                <a16:creationId xmlns:a16="http://schemas.microsoft.com/office/drawing/2014/main" id="{A2575090-54D7-40FF-AE30-CBCA2E727739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7"/>
          <a:srcRect l="11012" t="6840" r="7559" b="9307"/>
          <a:stretch/>
        </p:blipFill>
        <p:spPr>
          <a:xfrm>
            <a:off x="4827256" y="1021139"/>
            <a:ext cx="4104315" cy="31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8CE9-AE9D-4560-906B-42E8DA89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115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Global surface resistance </a:t>
            </a:r>
          </a:p>
        </p:txBody>
      </p:sp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7F5FA63A-A5BE-4A69-9BA6-691EF2D4B3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8"/>
          <a:stretch/>
        </p:blipFill>
        <p:spPr>
          <a:xfrm>
            <a:off x="1829414" y="914777"/>
            <a:ext cx="5601577" cy="3977604"/>
          </a:xfrm>
          <a:prstGeom prst="rect">
            <a:avLst/>
          </a:prstGeom>
        </p:spPr>
      </p:pic>
      <p:pic>
        <p:nvPicPr>
          <p:cNvPr id="28" name="Picture 27" descr="IguanaTex Bitmap Display&#10;&#10;\documentclass{article}&#10;\usepackage{amsmath}&#10;\pagestyle{empty}&#10;\begin{document}&#10;&#10;$l/\lambda=10$, $\gamma=0.04$, $\kappa=10$ and $\zeta_n=1$&#10;&#10;\end{document}">
            <a:extLst>
              <a:ext uri="{FF2B5EF4-FFF2-40B4-BE49-F238E27FC236}">
                <a16:creationId xmlns:a16="http://schemas.microsoft.com/office/drawing/2014/main" id="{2984E9B2-28EF-4393-9489-397EC44343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46" y="4892381"/>
            <a:ext cx="4149575" cy="24249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D527F5B-1022-4B9B-B075-236E73D3C36B}"/>
              </a:ext>
            </a:extLst>
          </p:cNvPr>
          <p:cNvGrpSpPr/>
          <p:nvPr/>
        </p:nvGrpSpPr>
        <p:grpSpPr>
          <a:xfrm>
            <a:off x="3429000" y="1148565"/>
            <a:ext cx="5492871" cy="1580358"/>
            <a:chOff x="5410200" y="1189786"/>
            <a:chExt cx="5492871" cy="158035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B81773A-D74B-48C4-8AAB-D29E94FD0065}"/>
                </a:ext>
              </a:extLst>
            </p:cNvPr>
            <p:cNvSpPr txBox="1"/>
            <p:nvPr/>
          </p:nvSpPr>
          <p:spPr>
            <a:xfrm>
              <a:off x="5741334" y="2400812"/>
              <a:ext cx="17526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baseline="0" dirty="0">
                  <a:solidFill>
                    <a:srgbClr val="00CC00"/>
                  </a:solidFill>
                  <a:latin typeface="+mj-lt"/>
                </a:rPr>
                <a:t>hysteretic losses</a:t>
              </a:r>
              <a:endParaRPr lang="en-US" dirty="0">
                <a:solidFill>
                  <a:srgbClr val="00CC00"/>
                </a:solidFill>
                <a:latin typeface="+mj-lt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B71E33C-1108-49D0-AD48-064852143669}"/>
                </a:ext>
              </a:extLst>
            </p:cNvPr>
            <p:cNvCxnSpPr/>
            <p:nvPr/>
          </p:nvCxnSpPr>
          <p:spPr>
            <a:xfrm flipH="1" flipV="1">
              <a:off x="5410200" y="2483407"/>
              <a:ext cx="313633" cy="107393"/>
            </a:xfrm>
            <a:prstGeom prst="straightConnector1">
              <a:avLst/>
            </a:prstGeom>
            <a:ln w="19050">
              <a:solidFill>
                <a:srgbClr val="144EF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A12B55-398E-40F7-BF24-7F09AD8AA21F}"/>
                </a:ext>
              </a:extLst>
            </p:cNvPr>
            <p:cNvSpPr txBox="1"/>
            <p:nvPr/>
          </p:nvSpPr>
          <p:spPr>
            <a:xfrm>
              <a:off x="6331071" y="1569244"/>
              <a:ext cx="4572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baseline="0" dirty="0">
                  <a:solidFill>
                    <a:srgbClr val="00CC00"/>
                  </a:solidFill>
                  <a:latin typeface="+mj-lt"/>
                </a:rPr>
                <a:t>viscous-dominated</a:t>
              </a:r>
              <a:endParaRPr lang="en-US" dirty="0">
                <a:solidFill>
                  <a:srgbClr val="00CC00"/>
                </a:solidFill>
                <a:latin typeface="+mj-lt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E7B1854-8FB6-459D-B808-06CD6DA326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81800" y="1189786"/>
              <a:ext cx="295904" cy="412641"/>
            </a:xfrm>
            <a:prstGeom prst="straightConnector1">
              <a:avLst/>
            </a:prstGeom>
            <a:ln w="19050">
              <a:solidFill>
                <a:srgbClr val="144EF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E6DE5D1-0D59-4DAA-A81E-0E1ADE60DA7E}"/>
              </a:ext>
            </a:extLst>
          </p:cNvPr>
          <p:cNvSpPr txBox="1"/>
          <p:nvPr/>
        </p:nvSpPr>
        <p:spPr>
          <a:xfrm>
            <a:off x="5105400" y="3190431"/>
            <a:ext cx="220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 ~0.2-3 GHz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1BF17C-E18A-4551-8A7E-D6E3841C1AF9}"/>
              </a:ext>
            </a:extLst>
          </p:cNvPr>
          <p:cNvSpPr txBox="1"/>
          <p:nvPr/>
        </p:nvSpPr>
        <p:spPr>
          <a:xfrm>
            <a:off x="53769" y="5308844"/>
            <a:ext cx="91528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low-field 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averaged over statistical realizations of  random pinning potentials exhibits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linear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with H.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behavior of  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is the same for surface and cluster pinning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867944-94B4-4EBB-BB9E-D0267E7CE84A}"/>
              </a:ext>
            </a:extLst>
          </p:cNvPr>
          <p:cNvSpPr/>
          <p:nvPr/>
        </p:nvSpPr>
        <p:spPr>
          <a:xfrm>
            <a:off x="5410200" y="3876687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Bulk pinning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B4099-AEAD-474D-8A3C-79ABEB82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11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1092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zgif.com-gif-maker (4)">
            <a:hlinkClick r:id="" action="ppaction://media"/>
            <a:extLst>
              <a:ext uri="{FF2B5EF4-FFF2-40B4-BE49-F238E27FC236}">
                <a16:creationId xmlns:a16="http://schemas.microsoft.com/office/drawing/2014/main" id="{B55CBAC1-26CA-4A75-BA05-1776327C4B6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0457" t="6140" r="8115" b="9527"/>
          <a:stretch/>
        </p:blipFill>
        <p:spPr>
          <a:xfrm>
            <a:off x="4586654" y="782040"/>
            <a:ext cx="4364134" cy="3389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78CE9-AE9D-4560-906B-42E8DA89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47" y="266957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 of pinning Strength on R</a:t>
            </a:r>
            <a:r>
              <a:rPr lang="en-US" baseline="-25000" dirty="0"/>
              <a:t>i</a:t>
            </a:r>
            <a:r>
              <a:rPr lang="en-US" dirty="0"/>
              <a:t>(H)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DE7ECE26-52DD-45C3-85BA-820E7A2E6C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4" y="762000"/>
            <a:ext cx="4343400" cy="3258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DDAC9F-1A99-4C95-AB29-E7B5B673F8AF}"/>
              </a:ext>
            </a:extLst>
          </p:cNvPr>
          <p:cNvSpPr txBox="1"/>
          <p:nvPr/>
        </p:nvSpPr>
        <p:spPr>
          <a:xfrm>
            <a:off x="244542" y="4000834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3862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calculated at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=0.04,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=10, l=10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317977-3981-40C5-AD10-3E30213182EB}"/>
              </a:ext>
            </a:extLst>
          </p:cNvPr>
          <p:cNvSpPr txBox="1"/>
          <p:nvPr/>
        </p:nvSpPr>
        <p:spPr>
          <a:xfrm>
            <a:off x="4911175" y="4253635"/>
            <a:ext cx="4157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temporal escape of the vortex tip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AE310-9B69-4725-95A0-53F104EC14C7}"/>
              </a:ext>
            </a:extLst>
          </p:cNvPr>
          <p:cNvSpPr/>
          <p:nvPr/>
        </p:nvSpPr>
        <p:spPr>
          <a:xfrm>
            <a:off x="1062960" y="2201152"/>
            <a:ext cx="1382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Cluster pinning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23AD2A-AFC2-478A-B6FA-83736CF06706}"/>
              </a:ext>
            </a:extLst>
          </p:cNvPr>
          <p:cNvSpPr txBox="1"/>
          <p:nvPr/>
        </p:nvSpPr>
        <p:spPr>
          <a:xfrm>
            <a:off x="205154" y="4487229"/>
            <a:ext cx="49011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temporal escape of the vortex tip occurs 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0.35 at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da-DK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da-DK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0.03 at ζ</a:t>
            </a:r>
            <a:r>
              <a:rPr lang="da-DK" sz="20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a-DK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en-US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4AAFC-611C-4696-A1E1-F254D297C5F1}"/>
              </a:ext>
            </a:extLst>
          </p:cNvPr>
          <p:cNvSpPr txBox="1"/>
          <p:nvPr/>
        </p:nvSpPr>
        <p:spPr>
          <a:xfrm>
            <a:off x="632147" y="597060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aseline="-25000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the depinning field</a:t>
            </a:r>
            <a:endParaRPr lang="en-US" dirty="0">
              <a:highlight>
                <a:srgbClr val="00CC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5A4571-BEFD-4857-9998-AC1271ED6750}"/>
              </a:ext>
            </a:extLst>
          </p:cNvPr>
          <p:cNvSpPr txBox="1"/>
          <p:nvPr/>
        </p:nvSpPr>
        <p:spPr>
          <a:xfrm>
            <a:off x="4267200" y="5170740"/>
            <a:ext cx="59972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Larkin-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Overchinnikov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theory of collective pinning 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4AA372-1A96-4166-846B-0AAFA5CD0475}"/>
              </a:ext>
            </a:extLst>
          </p:cNvPr>
          <p:cNvGrpSpPr/>
          <p:nvPr/>
        </p:nvGrpSpPr>
        <p:grpSpPr>
          <a:xfrm>
            <a:off x="5410200" y="5719083"/>
            <a:ext cx="2438400" cy="539411"/>
            <a:chOff x="609600" y="5657377"/>
            <a:chExt cx="2438400" cy="539411"/>
          </a:xfrm>
        </p:grpSpPr>
        <p:pic>
          <p:nvPicPr>
            <p:cNvPr id="23" name="Picture 22" descr="\documentclass{article}&#10;\usepackage{amsmath}&#10;\pagestyle{empty}&#10;\begin{document}&#10;&#10;$\beta_c\simeq (\zeta\lambda/\kappa^2)\sqrt{n_il}$&#10;&#10;\end{document}" title="IguanaTex Bitmap Display">
              <a:extLst>
                <a:ext uri="{FF2B5EF4-FFF2-40B4-BE49-F238E27FC236}">
                  <a16:creationId xmlns:a16="http://schemas.microsoft.com/office/drawing/2014/main" id="{A920E4E9-EE3C-46F9-9472-11DEE5121EF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5" y="5777063"/>
              <a:ext cx="2160609" cy="300038"/>
            </a:xfrm>
            <a:prstGeom prst="rect">
              <a:avLst/>
            </a:prstGeom>
          </p:spPr>
        </p:pic>
        <p:sp>
          <p:nvSpPr>
            <p:cNvPr id="25" name="Rounded Rectangle 36 1 1 1">
              <a:extLst>
                <a:ext uri="{FF2B5EF4-FFF2-40B4-BE49-F238E27FC236}">
                  <a16:creationId xmlns:a16="http://schemas.microsoft.com/office/drawing/2014/main" id="{1B08EFB7-44A7-4063-800D-B7626D586B96}"/>
                </a:ext>
              </a:extLst>
            </p:cNvPr>
            <p:cNvSpPr/>
            <p:nvPr/>
          </p:nvSpPr>
          <p:spPr>
            <a:xfrm>
              <a:off x="609600" y="5657377"/>
              <a:ext cx="2438400" cy="539411"/>
            </a:xfrm>
            <a:prstGeom prst="roundRect">
              <a:avLst/>
            </a:prstGeom>
            <a:noFill/>
            <a:ln>
              <a:solidFill>
                <a:srgbClr val="144E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7F09E7-CE9A-44B2-9FB8-7F446856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0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C671-5663-402F-9636-5BC95172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8015"/>
            <a:ext cx="9097785" cy="563562"/>
          </a:xfrm>
        </p:spPr>
        <p:txBody>
          <a:bodyPr>
            <a:noAutofit/>
          </a:bodyPr>
          <a:lstStyle/>
          <a:p>
            <a:r>
              <a:rPr lang="en-US" sz="3600" dirty="0"/>
              <a:t>Effect of frequency on the field dependence of R</a:t>
            </a:r>
            <a:r>
              <a:rPr lang="en-US" sz="3600" baseline="-25000" dirty="0"/>
              <a:t>i</a:t>
            </a:r>
            <a:r>
              <a:rPr lang="en-US" sz="3600" dirty="0"/>
              <a:t>(H) 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1207EBDD-A2CF-43EE-94B9-0FB75A10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" t="4254" r="5189"/>
          <a:stretch/>
        </p:blipFill>
        <p:spPr>
          <a:xfrm>
            <a:off x="1676400" y="1295400"/>
            <a:ext cx="4800600" cy="36323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7708F9-ED91-488B-BF6C-3A0594BDEDAD}"/>
              </a:ext>
            </a:extLst>
          </p:cNvPr>
          <p:cNvSpPr txBox="1"/>
          <p:nvPr/>
        </p:nvSpPr>
        <p:spPr>
          <a:xfrm>
            <a:off x="0" y="4767636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3862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calculated at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=10,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 (Bulk pinning) 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B8BFB1-E307-4FF5-A441-4C6FEDABD3E7}"/>
              </a:ext>
            </a:extLst>
          </p:cNvPr>
          <p:cNvSpPr txBox="1"/>
          <p:nvPr/>
        </p:nvSpPr>
        <p:spPr>
          <a:xfrm>
            <a:off x="198615" y="5486400"/>
            <a:ext cx="85181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frequency decreases a linear field dependence of 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develops at small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behavior is similar for surface and cluster pinning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F6D801-88A7-4BF3-B919-42593C90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825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C671-5663-402F-9636-5BC95172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61" y="218858"/>
            <a:ext cx="8794506" cy="563562"/>
          </a:xfrm>
        </p:spPr>
        <p:txBody>
          <a:bodyPr>
            <a:noAutofit/>
          </a:bodyPr>
          <a:lstStyle/>
          <a:p>
            <a:r>
              <a:rPr lang="en-US" sz="3600" dirty="0"/>
              <a:t>Frequency dependence of R</a:t>
            </a:r>
            <a:r>
              <a:rPr lang="en-US" sz="3600" baseline="-25000" dirty="0"/>
              <a:t>i</a:t>
            </a:r>
            <a:r>
              <a:rPr lang="en-US" sz="3600" dirty="0"/>
              <a:t>(f)</a:t>
            </a:r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67308A81-E445-489E-A109-013F2AC788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" r="8652"/>
          <a:stretch/>
        </p:blipFill>
        <p:spPr>
          <a:xfrm>
            <a:off x="4651314" y="1509573"/>
            <a:ext cx="4291046" cy="3351315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90083787-D314-4542-BD64-B8C3AB0763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" r="5713"/>
          <a:stretch/>
        </p:blipFill>
        <p:spPr>
          <a:xfrm>
            <a:off x="182256" y="1453884"/>
            <a:ext cx="4429170" cy="335131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B043B2D-60A3-4FB0-B160-CD16E9AD92C4}"/>
              </a:ext>
            </a:extLst>
          </p:cNvPr>
          <p:cNvGrpSpPr/>
          <p:nvPr/>
        </p:nvGrpSpPr>
        <p:grpSpPr>
          <a:xfrm>
            <a:off x="254061" y="3876304"/>
            <a:ext cx="3500890" cy="700879"/>
            <a:chOff x="483577" y="3777724"/>
            <a:chExt cx="2760601" cy="70087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313185-9E43-4629-8745-A08EA8A792EB}"/>
                </a:ext>
              </a:extLst>
            </p:cNvPr>
            <p:cNvSpPr/>
            <p:nvPr/>
          </p:nvSpPr>
          <p:spPr>
            <a:xfrm>
              <a:off x="483577" y="3869003"/>
              <a:ext cx="685800" cy="609600"/>
            </a:xfrm>
            <a:prstGeom prst="ellipse">
              <a:avLst/>
            </a:prstGeom>
            <a:noFill/>
            <a:ln>
              <a:solidFill>
                <a:srgbClr val="144E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FCF77F-B047-4E6C-AE86-089411CF1A99}"/>
                </a:ext>
              </a:extLst>
            </p:cNvPr>
            <p:cNvSpPr txBox="1"/>
            <p:nvPr/>
          </p:nvSpPr>
          <p:spPr>
            <a:xfrm>
              <a:off x="1186778" y="3777724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Finite length effect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D4C5EE0-D9E6-4FCC-8844-0EB8BFEB8151}"/>
              </a:ext>
            </a:extLst>
          </p:cNvPr>
          <p:cNvSpPr txBox="1"/>
          <p:nvPr/>
        </p:nvSpPr>
        <p:spPr>
          <a:xfrm>
            <a:off x="3575538" y="2095900"/>
            <a:ext cx="6163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BF1BEE-1CE7-4297-BFAA-9BC2144EFACE}"/>
              </a:ext>
            </a:extLst>
          </p:cNvPr>
          <p:cNvSpPr txBox="1"/>
          <p:nvPr/>
        </p:nvSpPr>
        <p:spPr>
          <a:xfrm>
            <a:off x="6776049" y="1936366"/>
            <a:ext cx="869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sz="1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3B3EA7-8DAE-4808-81B3-F684A056027D}"/>
              </a:ext>
            </a:extLst>
          </p:cNvPr>
          <p:cNvSpPr txBox="1"/>
          <p:nvPr/>
        </p:nvSpPr>
        <p:spPr>
          <a:xfrm>
            <a:off x="2579162" y="5476663"/>
            <a:ext cx="44195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=0.04, l/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=20,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 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=0.0625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4BBE86-7E65-4B5E-A8AA-F82FE4782E51}"/>
              </a:ext>
            </a:extLst>
          </p:cNvPr>
          <p:cNvSpPr txBox="1"/>
          <p:nvPr/>
        </p:nvSpPr>
        <p:spPr>
          <a:xfrm>
            <a:off x="5633704" y="3903051"/>
            <a:ext cx="2044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Pinning-dominated</a:t>
            </a:r>
            <a:endParaRPr 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D79101-6B44-40E6-9B6A-68B42904865E}"/>
              </a:ext>
            </a:extLst>
          </p:cNvPr>
          <p:cNvSpPr txBox="1"/>
          <p:nvPr/>
        </p:nvSpPr>
        <p:spPr>
          <a:xfrm>
            <a:off x="7032035" y="246523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viscous-dominated</a:t>
            </a:r>
            <a:endParaRPr 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\documentclass{article}&#10;\usepackage{amsmath}&#10;\pagestyle{empty}&#10;\begin{document}&#10;&#10;$r_i(\gamma)\propto \gamma$&#10;&#10;\end{document}" title="IguanaTex Bitmap Display">
            <a:extLst>
              <a:ext uri="{FF2B5EF4-FFF2-40B4-BE49-F238E27FC236}">
                <a16:creationId xmlns:a16="http://schemas.microsoft.com/office/drawing/2014/main" id="{6BCC93B1-57AC-43D0-98CC-67437D93575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16" y="3921008"/>
            <a:ext cx="1111314" cy="2799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4260982-5AD5-403B-ACF6-25CF083ED33E}"/>
              </a:ext>
            </a:extLst>
          </p:cNvPr>
          <p:cNvSpPr txBox="1"/>
          <p:nvPr/>
        </p:nvSpPr>
        <p:spPr>
          <a:xfrm>
            <a:off x="3563471" y="5969089"/>
            <a:ext cx="5754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(Bulk pinning)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92299-BAE3-4C12-9B6B-43036E38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14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7858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8EC091F8-D949-43D7-8EFD-65EAD749C6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4"/>
          <a:stretch/>
        </p:blipFill>
        <p:spPr>
          <a:xfrm>
            <a:off x="4509825" y="607715"/>
            <a:ext cx="4289453" cy="3416643"/>
          </a:xfrm>
          <a:prstGeom prst="rect">
            <a:avLst/>
          </a:prstGeom>
        </p:spPr>
      </p:pic>
      <p:pic>
        <p:nvPicPr>
          <p:cNvPr id="23" name="Picture 22" descr="Chart&#10;&#10;Description automatically generated">
            <a:extLst>
              <a:ext uri="{FF2B5EF4-FFF2-40B4-BE49-F238E27FC236}">
                <a16:creationId xmlns:a16="http://schemas.microsoft.com/office/drawing/2014/main" id="{D31F73A0-EA65-4F95-8472-135F142654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" r="4983"/>
          <a:stretch/>
        </p:blipFill>
        <p:spPr>
          <a:xfrm>
            <a:off x="134876" y="759484"/>
            <a:ext cx="4398141" cy="33445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1236594-717F-4659-9154-690BCC24C21A}"/>
              </a:ext>
            </a:extLst>
          </p:cNvPr>
          <p:cNvSpPr txBox="1"/>
          <p:nvPr/>
        </p:nvSpPr>
        <p:spPr>
          <a:xfrm>
            <a:off x="673523" y="1676400"/>
            <a:ext cx="237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 defTabSz="4386263" fontAlgn="base">
              <a:spcBef>
                <a:spcPct val="0"/>
              </a:spcBef>
              <a:spcAft>
                <a:spcPct val="0"/>
              </a:spcAft>
              <a:buAutoNum type="arabicParenBoth"/>
            </a:pPr>
            <a:r>
              <a:rPr lang="el-GR" i="1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i="1" baseline="-250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=0.08,</a:t>
            </a:r>
          </a:p>
          <a:p>
            <a:pPr marL="457200" lvl="0" indent="-457200" algn="ctr" defTabSz="4386263" fontAlgn="base">
              <a:spcBef>
                <a:spcPct val="0"/>
              </a:spcBef>
              <a:spcAft>
                <a:spcPct val="0"/>
              </a:spcAft>
              <a:buAutoNum type="arabicParenBoth"/>
            </a:pPr>
            <a:r>
              <a:rPr lang="el-GR" i="1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i="1" baseline="-250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=0.04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94FDE6-4636-4711-99A5-593F7EF6B38F}"/>
              </a:ext>
            </a:extLst>
          </p:cNvPr>
          <p:cNvSpPr txBox="1"/>
          <p:nvPr/>
        </p:nvSpPr>
        <p:spPr>
          <a:xfrm>
            <a:off x="724785" y="396814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86263" fontAlgn="base">
              <a:spcBef>
                <a:spcPct val="0"/>
              </a:spcBef>
              <a:spcAft>
                <a:spcPct val="0"/>
              </a:spcAft>
            </a:pP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=0.01,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=2, l=10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0.2-3 GHz)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3862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EBA2E7-32CE-4165-9518-25A259B1EC2A}"/>
              </a:ext>
            </a:extLst>
          </p:cNvPr>
          <p:cNvSpPr txBox="1"/>
          <p:nvPr/>
        </p:nvSpPr>
        <p:spPr>
          <a:xfrm>
            <a:off x="6228565" y="833205"/>
            <a:ext cx="26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Strong pinning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FCAE7F-6AB7-4D0B-8E17-F616358665F1}"/>
              </a:ext>
            </a:extLst>
          </p:cNvPr>
          <p:cNvSpPr txBox="1"/>
          <p:nvPr/>
        </p:nvSpPr>
        <p:spPr>
          <a:xfrm>
            <a:off x="1036285" y="919786"/>
            <a:ext cx="26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Weak pinning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F4F6AC-775A-4B46-9648-10ECA755949D}"/>
              </a:ext>
            </a:extLst>
          </p:cNvPr>
          <p:cNvSpPr txBox="1"/>
          <p:nvPr/>
        </p:nvSpPr>
        <p:spPr>
          <a:xfrm>
            <a:off x="6780175" y="1231939"/>
            <a:ext cx="2236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386263" fontAlgn="base">
              <a:spcBef>
                <a:spcPct val="0"/>
              </a:spcBef>
              <a:spcAft>
                <a:spcPct val="0"/>
              </a:spcAft>
            </a:pPr>
            <a:r>
              <a:rPr lang="el-GR" i="1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i="1" baseline="-250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22A46-09D5-4B98-9FDE-A3B790E6724A}"/>
              </a:ext>
            </a:extLst>
          </p:cNvPr>
          <p:cNvSpPr txBox="1"/>
          <p:nvPr/>
        </p:nvSpPr>
        <p:spPr>
          <a:xfrm>
            <a:off x="3241829" y="23325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aseline="30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919F52-3878-42D0-BF02-4ED7BDC437A6}"/>
              </a:ext>
            </a:extLst>
          </p:cNvPr>
          <p:cNvSpPr txBox="1"/>
          <p:nvPr/>
        </p:nvSpPr>
        <p:spPr>
          <a:xfrm>
            <a:off x="7086599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aseline="30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811E3E-7AEA-44DE-980C-F19AEC18FE48}"/>
              </a:ext>
            </a:extLst>
          </p:cNvPr>
          <p:cNvSpPr txBox="1"/>
          <p:nvPr/>
        </p:nvSpPr>
        <p:spPr>
          <a:xfrm>
            <a:off x="6173223" y="248189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aseline="300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4F6F49F-310D-4220-930B-01359161BFEF}"/>
              </a:ext>
            </a:extLst>
          </p:cNvPr>
          <p:cNvSpPr txBox="1">
            <a:spLocks/>
          </p:cNvSpPr>
          <p:nvPr/>
        </p:nvSpPr>
        <p:spPr>
          <a:xfrm>
            <a:off x="673523" y="-3402"/>
            <a:ext cx="8229600" cy="729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E07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600" dirty="0"/>
              <a:t>R</a:t>
            </a:r>
            <a:r>
              <a:rPr lang="en-US" sz="3600" baseline="-25000" dirty="0"/>
              <a:t>i</a:t>
            </a:r>
            <a:r>
              <a:rPr lang="en-US" sz="3600" dirty="0"/>
              <a:t>(H) for the LO drag at strong RF fields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63BBA1-3344-452C-A2A9-AEA02D064E11}"/>
              </a:ext>
            </a:extLst>
          </p:cNvPr>
          <p:cNvSpPr txBox="1"/>
          <p:nvPr/>
        </p:nvSpPr>
        <p:spPr>
          <a:xfrm>
            <a:off x="6513531" y="4491361"/>
            <a:ext cx="26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Strong pinning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85846B-404C-4B54-A2E2-57BD2A8E2476}"/>
              </a:ext>
            </a:extLst>
          </p:cNvPr>
          <p:cNvSpPr txBox="1"/>
          <p:nvPr/>
        </p:nvSpPr>
        <p:spPr>
          <a:xfrm>
            <a:off x="885138" y="4491286"/>
            <a:ext cx="26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Weak pinning</a:t>
            </a:r>
          </a:p>
        </p:txBody>
      </p:sp>
      <p:pic>
        <p:nvPicPr>
          <p:cNvPr id="18" name="Picture 17" descr="\documentclass{article}&#10;\usepackage{amsmath}&#10;\pagestyle{empty}&#10;\begin{document}&#10;&#10;$L_\omega \propto \sqrt{\frac{1}{\eta(v)}}$&#10;&#10;&#10;&#10;\end{document}" title="IguanaTex Bitmap Display">
            <a:extLst>
              <a:ext uri="{FF2B5EF4-FFF2-40B4-BE49-F238E27FC236}">
                <a16:creationId xmlns:a16="http://schemas.microsoft.com/office/drawing/2014/main" id="{B9A3F814-1D83-464B-BD12-A447EEA7CF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54" y="5141299"/>
            <a:ext cx="1467062" cy="448141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begin{document}&#10;&#10;$L_\omega &lt; l$&#10;&#10;\end{document}" title="IguanaTex Bitmap Display">
            <a:extLst>
              <a:ext uri="{FF2B5EF4-FFF2-40B4-BE49-F238E27FC236}">
                <a16:creationId xmlns:a16="http://schemas.microsoft.com/office/drawing/2014/main" id="{89988843-17CE-416D-A867-14F96EACA5C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48" y="5321067"/>
            <a:ext cx="744209" cy="201121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begin{document}&#10;&#10;$L_\omega \sim l$ at $v \sim v_0$&#10;&#10;\end{document}" title="IguanaTex Bitmap Display">
            <a:extLst>
              <a:ext uri="{FF2B5EF4-FFF2-40B4-BE49-F238E27FC236}">
                <a16:creationId xmlns:a16="http://schemas.microsoft.com/office/drawing/2014/main" id="{7E74715D-4EE8-464F-B8C6-29EF9D8859A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2" y="5740452"/>
            <a:ext cx="1881195" cy="20254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3E279AF-385F-4283-940B-0234831790A3}"/>
              </a:ext>
            </a:extLst>
          </p:cNvPr>
          <p:cNvSpPr txBox="1"/>
          <p:nvPr/>
        </p:nvSpPr>
        <p:spPr>
          <a:xfrm>
            <a:off x="661696" y="6022895"/>
            <a:ext cx="26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instability at v~v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7BD06E-DFD4-4BCF-B2D4-66502CAA30C4}"/>
              </a:ext>
            </a:extLst>
          </p:cNvPr>
          <p:cNvSpPr txBox="1"/>
          <p:nvPr/>
        </p:nvSpPr>
        <p:spPr>
          <a:xfrm>
            <a:off x="545869" y="4889517"/>
            <a:ext cx="263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Vortex moves as a stick</a:t>
            </a:r>
          </a:p>
        </p:txBody>
      </p:sp>
      <p:pic>
        <p:nvPicPr>
          <p:cNvPr id="13" name="Picture 12" descr="\documentclass{article}&#10;\usepackage{amsmath}&#10;\pagestyle{empty}&#10;\begin{document}&#10;&#10;$L_\omega &gt; l$&#10;&#10;\end{document}" title="IguanaTex Bitmap Display">
            <a:extLst>
              <a:ext uri="{FF2B5EF4-FFF2-40B4-BE49-F238E27FC236}">
                <a16:creationId xmlns:a16="http://schemas.microsoft.com/office/drawing/2014/main" id="{7875CD2F-67F6-4585-8F48-CA6E515360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34220"/>
            <a:ext cx="744209" cy="201121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begin{document}&#10;&#10;$L_\omega \sim l$ at $v \sim v_0$&#10;&#10;\end{document}" title="IguanaTex Bitmap Display">
            <a:extLst>
              <a:ext uri="{FF2B5EF4-FFF2-40B4-BE49-F238E27FC236}">
                <a16:creationId xmlns:a16="http://schemas.microsoft.com/office/drawing/2014/main" id="{AE5D8CD1-9F9E-4C3C-B4C9-41A703DA9A1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06" y="5294952"/>
            <a:ext cx="1881195" cy="20254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5C7621A-69CB-4EAC-B518-35A3E6C008DD}"/>
              </a:ext>
            </a:extLst>
          </p:cNvPr>
          <p:cNvSpPr txBox="1"/>
          <p:nvPr/>
        </p:nvSpPr>
        <p:spPr>
          <a:xfrm>
            <a:off x="5675333" y="5670146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Vortex line tension and pinning suppress the LO instability at v~v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baseline="-25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B88BF-6029-40C3-8454-7731C2EE9DE4}"/>
              </a:ext>
            </a:extLst>
          </p:cNvPr>
          <p:cNvSpPr/>
          <p:nvPr/>
        </p:nvSpPr>
        <p:spPr>
          <a:xfrm>
            <a:off x="3515607" y="5074183"/>
            <a:ext cx="1881195" cy="6029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E1EF24-3EF6-40D6-BB44-5807BED7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179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zgif.com-gif-maker (5)">
            <a:hlinkClick r:id="" action="ppaction://media"/>
            <a:extLst>
              <a:ext uri="{FF2B5EF4-FFF2-40B4-BE49-F238E27FC236}">
                <a16:creationId xmlns:a16="http://schemas.microsoft.com/office/drawing/2014/main" id="{1A131229-EC01-4CDA-B36A-E3BCC9BEBA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10201" t="5959" r="8854" b="8551"/>
          <a:stretch/>
        </p:blipFill>
        <p:spPr>
          <a:xfrm>
            <a:off x="4599218" y="633685"/>
            <a:ext cx="4002796" cy="317063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F1A53AE-133F-4DF8-891B-DBBAF97263B3}"/>
              </a:ext>
            </a:extLst>
          </p:cNvPr>
          <p:cNvSpPr txBox="1"/>
          <p:nvPr/>
        </p:nvSpPr>
        <p:spPr>
          <a:xfrm>
            <a:off x="-1252504" y="6383856"/>
            <a:ext cx="7272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86263" fontAlgn="base">
              <a:spcBef>
                <a:spcPct val="0"/>
              </a:spcBef>
              <a:spcAft>
                <a:spcPct val="0"/>
              </a:spcAft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=2, l=10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10-50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GHz)</a:t>
            </a:r>
          </a:p>
          <a:p>
            <a:pPr lvl="0" algn="ctr" defTabSz="438626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6DCD28-473D-407E-A9B3-2935DD643791}"/>
              </a:ext>
            </a:extLst>
          </p:cNvPr>
          <p:cNvGrpSpPr/>
          <p:nvPr/>
        </p:nvGrpSpPr>
        <p:grpSpPr>
          <a:xfrm>
            <a:off x="231678" y="633684"/>
            <a:ext cx="4385999" cy="3048000"/>
            <a:chOff x="228601" y="838200"/>
            <a:chExt cx="4385999" cy="3048000"/>
          </a:xfrm>
        </p:grpSpPr>
        <p:pic>
          <p:nvPicPr>
            <p:cNvPr id="4" name="Picture 3" descr="Chart, line chart&#10;&#10;Description automatically generated">
              <a:extLst>
                <a:ext uri="{FF2B5EF4-FFF2-40B4-BE49-F238E27FC236}">
                  <a16:creationId xmlns:a16="http://schemas.microsoft.com/office/drawing/2014/main" id="{6600879C-A11A-44A9-BA17-006B41AD0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2" r="8000"/>
            <a:stretch/>
          </p:blipFill>
          <p:spPr>
            <a:xfrm>
              <a:off x="228601" y="838200"/>
              <a:ext cx="3924330" cy="304800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10B1B38-5446-4AFA-86D0-5DC85A139742}"/>
                </a:ext>
              </a:extLst>
            </p:cNvPr>
            <p:cNvSpPr txBox="1"/>
            <p:nvPr/>
          </p:nvSpPr>
          <p:spPr>
            <a:xfrm>
              <a:off x="2590800" y="13716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</a:t>
              </a:r>
              <a:endParaRPr lang="en-US" baseline="300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342788-42A3-4690-BD32-24CA04E3DF20}"/>
                </a:ext>
              </a:extLst>
            </p:cNvPr>
            <p:cNvSpPr txBox="1"/>
            <p:nvPr/>
          </p:nvSpPr>
          <p:spPr>
            <a:xfrm>
              <a:off x="1981200" y="2146975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=10</a:t>
              </a:r>
              <a:endParaRPr lang="en-US" baseline="30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F482AD-2F03-4C0C-A2F1-8F29CCFB1B8F}"/>
                </a:ext>
              </a:extLst>
            </p:cNvPr>
            <p:cNvSpPr txBox="1"/>
            <p:nvPr/>
          </p:nvSpPr>
          <p:spPr>
            <a:xfrm>
              <a:off x="1984131" y="3041548"/>
              <a:ext cx="2630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+mj-lt"/>
                </a:rPr>
                <a:t>Strong pinning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987E7B-563A-464F-B155-D2AC89BBAC9B}"/>
                </a:ext>
              </a:extLst>
            </p:cNvPr>
            <p:cNvSpPr txBox="1"/>
            <p:nvPr/>
          </p:nvSpPr>
          <p:spPr>
            <a:xfrm>
              <a:off x="2333741" y="949034"/>
              <a:ext cx="223669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4386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ζ</a:t>
              </a:r>
              <a:r>
                <a:rPr lang="en-US" b="1" i="1" baseline="-25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=0.8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F197E5D-A3D4-49DF-B487-44B4999BEAF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000" y="1143000"/>
              <a:ext cx="0" cy="22860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FABF64-3A6A-47F3-ACAE-220D61C4DC38}"/>
                </a:ext>
              </a:extLst>
            </p:cNvPr>
            <p:cNvSpPr txBox="1"/>
            <p:nvPr/>
          </p:nvSpPr>
          <p:spPr>
            <a:xfrm>
              <a:off x="1113377" y="2348418"/>
              <a:ext cx="52146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i="1" dirty="0">
                  <a:highlight>
                    <a:srgbClr val="00CC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i="1" baseline="-25000" dirty="0">
                  <a:highlight>
                    <a:srgbClr val="00CC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dirty="0">
                  <a:highlight>
                    <a:srgbClr val="00CC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dirty="0">
                <a:highlight>
                  <a:srgbClr val="00CC00"/>
                </a:highlight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50F528A-2D0D-4E31-AE78-2BA27B252DE0}"/>
                </a:ext>
              </a:extLst>
            </p:cNvPr>
            <p:cNvCxnSpPr>
              <a:cxnSpLocks/>
            </p:cNvCxnSpPr>
            <p:nvPr/>
          </p:nvCxnSpPr>
          <p:spPr>
            <a:xfrm>
              <a:off x="1905000" y="1143000"/>
              <a:ext cx="0" cy="22860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152C16D9-4CDB-4C12-8F42-FACAFB4F1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5166" y="-87577"/>
            <a:ext cx="8229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E079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sz="3600" dirty="0"/>
              <a:t>R</a:t>
            </a:r>
            <a:r>
              <a:rPr lang="en-US" sz="3600" baseline="-25000" dirty="0"/>
              <a:t>i</a:t>
            </a:r>
            <a:r>
              <a:rPr lang="en-US" sz="3600" dirty="0"/>
              <a:t>(H) at strong RF fields at high frequencies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52E0BE-E10F-4662-9E59-19DC28576ADE}"/>
              </a:ext>
            </a:extLst>
          </p:cNvPr>
          <p:cNvSpPr txBox="1"/>
          <p:nvPr/>
        </p:nvSpPr>
        <p:spPr>
          <a:xfrm>
            <a:off x="4532037" y="586469"/>
            <a:ext cx="22366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4386263" fontAlgn="base">
              <a:spcBef>
                <a:spcPct val="0"/>
              </a:spcBef>
              <a:spcAft>
                <a:spcPct val="0"/>
              </a:spcAft>
            </a:pPr>
            <a:r>
              <a:rPr lang="el-GR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=3,</a:t>
            </a:r>
            <a:r>
              <a:rPr lang="el-GR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i="1" baseline="-25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=10,</a:t>
            </a:r>
            <a:r>
              <a:rPr lang="el-GR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ζ</a:t>
            </a:r>
            <a:r>
              <a:rPr lang="en-US" b="1" i="1" baseline="-25000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8FC215-B096-41DF-BA47-2739510E2994}"/>
              </a:ext>
            </a:extLst>
          </p:cNvPr>
          <p:cNvSpPr txBox="1"/>
          <p:nvPr/>
        </p:nvSpPr>
        <p:spPr>
          <a:xfrm>
            <a:off x="4038600" y="3766013"/>
            <a:ext cx="521094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i="0" u="none" strike="noStrike" baseline="0" dirty="0">
                <a:solidFill>
                  <a:srgbClr val="0E07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Pins in the vicinity of the vortex are shown to clarify the vortex behavior.</a:t>
            </a:r>
            <a:endParaRPr lang="en-US" sz="1300" dirty="0">
              <a:solidFill>
                <a:srgbClr val="0E07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D1396FF-4CE4-47C7-8149-5A9AB5CCC0C5}"/>
              </a:ext>
            </a:extLst>
          </p:cNvPr>
          <p:cNvGrpSpPr/>
          <p:nvPr/>
        </p:nvGrpSpPr>
        <p:grpSpPr>
          <a:xfrm>
            <a:off x="316281" y="3630251"/>
            <a:ext cx="4188862" cy="2811383"/>
            <a:chOff x="4570435" y="838200"/>
            <a:chExt cx="4341835" cy="3048000"/>
          </a:xfrm>
        </p:grpSpPr>
        <p:pic>
          <p:nvPicPr>
            <p:cNvPr id="40" name="Picture 39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2F47FB30-ED07-4950-BD08-FF65B535F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2" r="7070"/>
            <a:stretch/>
          </p:blipFill>
          <p:spPr>
            <a:xfrm>
              <a:off x="4570435" y="838200"/>
              <a:ext cx="3963965" cy="304800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B6C899-92A2-4BC3-8D0D-F05E29659722}"/>
                </a:ext>
              </a:extLst>
            </p:cNvPr>
            <p:cNvSpPr txBox="1"/>
            <p:nvPr/>
          </p:nvSpPr>
          <p:spPr>
            <a:xfrm>
              <a:off x="6660922" y="152750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=1</a:t>
              </a:r>
              <a:endParaRPr lang="en-US" baseline="300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53B9C5E-E185-4A6C-A993-356902610ED6}"/>
                </a:ext>
              </a:extLst>
            </p:cNvPr>
            <p:cNvSpPr txBox="1"/>
            <p:nvPr/>
          </p:nvSpPr>
          <p:spPr>
            <a:xfrm>
              <a:off x="5181600" y="3060493"/>
              <a:ext cx="2630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+mj-lt"/>
                </a:rPr>
                <a:t>Weak pinning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835FD1-AAC3-448B-8D83-C9819991EC49}"/>
                </a:ext>
              </a:extLst>
            </p:cNvPr>
            <p:cNvSpPr txBox="1"/>
            <p:nvPr/>
          </p:nvSpPr>
          <p:spPr>
            <a:xfrm>
              <a:off x="6675576" y="981753"/>
              <a:ext cx="2236694" cy="400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386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ζ</a:t>
              </a:r>
              <a:r>
                <a:rPr lang="en-US" b="1" i="1" baseline="-25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=0.08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A8C9ECF-5926-4158-AD0B-15DC17A879E5}"/>
              </a:ext>
            </a:extLst>
          </p:cNvPr>
          <p:cNvSpPr txBox="1"/>
          <p:nvPr/>
        </p:nvSpPr>
        <p:spPr>
          <a:xfrm>
            <a:off x="4225189" y="4312488"/>
            <a:ext cx="51039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a nearly harmonic oscillations to highly anharmonic oscillations at </a:t>
            </a:r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8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800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Elastic skin depth L</a:t>
            </a:r>
            <a:r>
              <a:rPr lang="el-GR" sz="1800" b="0" i="0" u="none" strike="noStrik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800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increases with </a:t>
            </a:r>
            <a:r>
              <a:rPr lang="el-GR" sz="1800" b="0" i="0" u="none" strike="no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18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800" b="0" i="0" u="none" strike="no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\documentclass{article}&#10;\usepackage{amsmath}&#10;\pagestyle{empty}&#10;\begin{document}&#10;&#10;$L_\omega &lt; l$ at $\beta&lt;\beta_p$&#10;&#10;&#10;&#10;\end{document}" title="IguanaTex Bitmap Display">
            <a:extLst>
              <a:ext uri="{FF2B5EF4-FFF2-40B4-BE49-F238E27FC236}">
                <a16:creationId xmlns:a16="http://schemas.microsoft.com/office/drawing/2014/main" id="{6F4A14B8-F5B1-4A4C-B6D1-9FC401FC8FD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21" y="5378928"/>
            <a:ext cx="1938443" cy="236781"/>
          </a:xfrm>
          <a:prstGeom prst="rect">
            <a:avLst/>
          </a:prstGeom>
        </p:spPr>
      </p:pic>
      <p:pic>
        <p:nvPicPr>
          <p:cNvPr id="52" name="Picture 51" descr="\documentclass{article}&#10;\usepackage{amsmath}&#10;\pagestyle{empty}&#10;\begin{document}&#10;&#10;$L_\omega &gt; l$ at $\beta&gt;\beta_p$&#10;&#10;&#10;&#10;\end{document}" title="IguanaTex Bitmap Display">
            <a:extLst>
              <a:ext uri="{FF2B5EF4-FFF2-40B4-BE49-F238E27FC236}">
                <a16:creationId xmlns:a16="http://schemas.microsoft.com/office/drawing/2014/main" id="{58056788-58DF-40DD-9DE3-98A8BEC1EC1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97" y="5908756"/>
            <a:ext cx="1938444" cy="236781"/>
          </a:xfrm>
          <a:prstGeom prst="rect">
            <a:avLst/>
          </a:prstGeom>
        </p:spPr>
      </p:pic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3E4ABBB-C132-459B-B66D-8E246AFA1EC8}"/>
              </a:ext>
            </a:extLst>
          </p:cNvPr>
          <p:cNvCxnSpPr/>
          <p:nvPr/>
        </p:nvCxnSpPr>
        <p:spPr>
          <a:xfrm flipH="1">
            <a:off x="1146076" y="3124200"/>
            <a:ext cx="76200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CA207AA-6856-47C0-9729-A218FF18532A}"/>
              </a:ext>
            </a:extLst>
          </p:cNvPr>
          <p:cNvSpPr txBox="1"/>
          <p:nvPr/>
        </p:nvSpPr>
        <p:spPr>
          <a:xfrm>
            <a:off x="2774207" y="4774033"/>
            <a:ext cx="120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aseline="-25000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1/v</a:t>
            </a:r>
            <a:r>
              <a:rPr lang="en-US" baseline="-25000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^2</a:t>
            </a:r>
            <a:endParaRPr lang="en-US" dirty="0">
              <a:highlight>
                <a:srgbClr val="00CC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239F-9BAF-4A39-B73B-97CE2B25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84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0BEF-0DCA-4750-9961-2F565C59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3286"/>
            <a:ext cx="8229600" cy="792162"/>
          </a:xfrm>
        </p:spPr>
        <p:txBody>
          <a:bodyPr>
            <a:noAutofit/>
          </a:bodyPr>
          <a:lstStyle/>
          <a:p>
            <a:r>
              <a:rPr lang="en-US" sz="3600" dirty="0"/>
              <a:t>RF overheating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4A0BA9-C4F8-4078-895E-5177AB2C80D5}"/>
              </a:ext>
            </a:extLst>
          </p:cNvPr>
          <p:cNvSpPr txBox="1">
            <a:spLocks/>
          </p:cNvSpPr>
          <p:nvPr/>
        </p:nvSpPr>
        <p:spPr>
          <a:xfrm>
            <a:off x="114300" y="760599"/>
            <a:ext cx="9067800" cy="3352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E0799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/>
              <a:t>At high vortex velocities, the Joule overheating can mask the LO decrease of R</a:t>
            </a:r>
            <a:r>
              <a:rPr lang="en-US" sz="2400" baseline="-25000" dirty="0"/>
              <a:t>s</a:t>
            </a:r>
            <a:r>
              <a:rPr lang="en-US" sz="2400" dirty="0"/>
              <a:t>(H).</a:t>
            </a:r>
            <a:endParaRPr lang="en-US" sz="2800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marL="0" indent="0">
              <a:lnSpc>
                <a:spcPct val="90000"/>
              </a:lnSpc>
              <a:buNone/>
            </a:pP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B854A-BDBC-444F-B708-34F8D43D5D8C}"/>
              </a:ext>
            </a:extLst>
          </p:cNvPr>
          <p:cNvSpPr txBox="1"/>
          <p:nvPr/>
        </p:nvSpPr>
        <p:spPr>
          <a:xfrm>
            <a:off x="152400" y="6467403"/>
            <a:ext cx="967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CMR9"/>
              </a:rPr>
              <a:t>*A. </a:t>
            </a:r>
            <a:r>
              <a:rPr lang="en-US" sz="1800" b="0" i="0" u="none" strike="noStrike" baseline="0" dirty="0" err="1">
                <a:latin typeface="CMR9"/>
              </a:rPr>
              <a:t>Gurevich</a:t>
            </a:r>
            <a:r>
              <a:rPr lang="en-US" sz="1800" b="0" i="0" u="none" strike="noStrike" baseline="0" dirty="0">
                <a:latin typeface="CMR9"/>
              </a:rPr>
              <a:t>, Rev. Accel. Sci. Technol. </a:t>
            </a:r>
            <a:r>
              <a:rPr lang="en-US" sz="1800" b="0" i="0" u="none" strike="noStrike" baseline="0" dirty="0">
                <a:latin typeface="CMBX9"/>
              </a:rPr>
              <a:t>5</a:t>
            </a:r>
            <a:r>
              <a:rPr lang="en-US" sz="1800" b="0" i="0" u="none" strike="noStrike" baseline="0" dirty="0">
                <a:latin typeface="CMR9"/>
              </a:rPr>
              <a:t>,119 (2012).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307213-8475-4720-AEBB-AB074DE86CFC}"/>
              </a:ext>
            </a:extLst>
          </p:cNvPr>
          <p:cNvSpPr txBox="1"/>
          <p:nvPr/>
        </p:nvSpPr>
        <p:spPr>
          <a:xfrm>
            <a:off x="1676400" y="4616275"/>
            <a:ext cx="2639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Trapped flux density</a:t>
            </a:r>
            <a:endParaRPr lang="en-US" dirty="0">
              <a:solidFill>
                <a:srgbClr val="144EF2"/>
              </a:solidFill>
            </a:endParaRPr>
          </a:p>
        </p:txBody>
      </p:sp>
      <p:pic>
        <p:nvPicPr>
          <p:cNvPr id="15" name="Picture 14" descr="\documentclass{article}&#10;\usepackage{amsmath}&#10;\pagestyle{empty}&#10;\begin{document}&#10;&#10;\begin{gather}&#10;\left[h\frac{r_i(\beta)}{r_i(0)}+e^{a\theta}\right]\beta^2=s\theta,&#10;\label{tb1} \\&#10;h=\frac{R_i(0)}{R_{\rm BCS}},\qquad s=\frac{2T_0\mu_0^2k\alpha_K}{(k+d\alpha_K)R_{\rm BCS}B_{c1}^2}, \qquad a=\Delta/k_BT_0&#10;\label{tb2}&#10;\end{gather}&#10;&#10;\end{document}" title="IguanaTex Bitmap Display">
            <a:extLst>
              <a:ext uri="{FF2B5EF4-FFF2-40B4-BE49-F238E27FC236}">
                <a16:creationId xmlns:a16="http://schemas.microsoft.com/office/drawing/2014/main" id="{12F5DDA3-5CD8-4410-A948-3AF3078D82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7"/>
          <a:stretch/>
        </p:blipFill>
        <p:spPr>
          <a:xfrm>
            <a:off x="1857426" y="3456707"/>
            <a:ext cx="6156456" cy="125772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808B55D-1C04-46FA-8877-F015713450E3}"/>
              </a:ext>
            </a:extLst>
          </p:cNvPr>
          <p:cNvSpPr/>
          <p:nvPr/>
        </p:nvSpPr>
        <p:spPr>
          <a:xfrm>
            <a:off x="1537716" y="3314861"/>
            <a:ext cx="6391918" cy="1706758"/>
          </a:xfrm>
          <a:prstGeom prst="roundRect">
            <a:avLst/>
          </a:prstGeom>
          <a:noFill/>
          <a:ln>
            <a:solidFill>
              <a:srgbClr val="144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\documentclass{article}&#10;\usepackage{amsmath}&#10;\pagestyle{empty}&#10;\begin{document}&#10;&#10;$\left[\bar{R}_i(T,H)+R_{\rm BCS}(T)\right]\frac{H^2}{2}=\frac{(T-T_0)k\alpha_K}{k+d\alpha_K}$&#10;&#10;\end{document}" title="IguanaTex Bitmap Display">
            <a:extLst>
              <a:ext uri="{FF2B5EF4-FFF2-40B4-BE49-F238E27FC236}">
                <a16:creationId xmlns:a16="http://schemas.microsoft.com/office/drawing/2014/main" id="{89AC1E3C-A9AA-47F5-B11D-0F73841DF5A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08" y="2281819"/>
            <a:ext cx="5284004" cy="461361"/>
          </a:xfrm>
          <a:prstGeom prst="rect">
            <a:avLst/>
          </a:prstGeom>
        </p:spPr>
      </p:pic>
      <p:sp>
        <p:nvSpPr>
          <p:cNvPr id="18" name="Arrow: Down 17">
            <a:extLst>
              <a:ext uri="{FF2B5EF4-FFF2-40B4-BE49-F238E27FC236}">
                <a16:creationId xmlns:a16="http://schemas.microsoft.com/office/drawing/2014/main" id="{34C17977-5340-4BBB-BD56-C33AE6858306}"/>
              </a:ext>
            </a:extLst>
          </p:cNvPr>
          <p:cNvSpPr/>
          <p:nvPr/>
        </p:nvSpPr>
        <p:spPr>
          <a:xfrm>
            <a:off x="4414881" y="2840726"/>
            <a:ext cx="189327" cy="412237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E42B59-F4F5-40C0-B3BE-15C1BFA05E38}"/>
              </a:ext>
            </a:extLst>
          </p:cNvPr>
          <p:cNvSpPr txBox="1"/>
          <p:nvPr/>
        </p:nvSpPr>
        <p:spPr>
          <a:xfrm>
            <a:off x="103190" y="177505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CC00"/>
                </a:highlight>
              </a:rPr>
              <a:t>Thermal feedback for trapped vortices and linear BCS*: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39AB51-6FDD-4130-9A97-43D11457D1EA}"/>
              </a:ext>
            </a:extLst>
          </p:cNvPr>
          <p:cNvSpPr txBox="1"/>
          <p:nvPr/>
        </p:nvSpPr>
        <p:spPr>
          <a:xfrm>
            <a:off x="6986954" y="1879748"/>
            <a:ext cx="205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baseline="-250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err="1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Kapitza</a:t>
            </a:r>
            <a:endParaRPr lang="en-US" sz="1600" dirty="0">
              <a:solidFill>
                <a:srgbClr val="144E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k-thermal conductivity</a:t>
            </a:r>
          </a:p>
          <a:p>
            <a:r>
              <a:rPr lang="en-US" sz="16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d-thickness</a:t>
            </a:r>
            <a:endParaRPr lang="en-US" sz="1600" dirty="0">
              <a:solidFill>
                <a:srgbClr val="144EF2"/>
              </a:solidFill>
            </a:endParaRPr>
          </a:p>
        </p:txBody>
      </p:sp>
      <p:pic>
        <p:nvPicPr>
          <p:cNvPr id="10" name="Picture 9" descr="\documentclass{article}&#10;\usepackage{amsmath}&#10;\pagestyle{empty}&#10;\begin{document}&#10;&#10;$\theta =(T-T_0)/T_0\ll 1$&#10;&#10;\end{document}" title="IguanaTex Bitmap Display">
            <a:extLst>
              <a:ext uri="{FF2B5EF4-FFF2-40B4-BE49-F238E27FC236}">
                <a16:creationId xmlns:a16="http://schemas.microsoft.com/office/drawing/2014/main" id="{EB93F55E-B3BC-4E97-8EC0-E2434FF5395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23" y="2896371"/>
            <a:ext cx="2133600" cy="2369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0F7D6B0-8EDC-44BC-9970-9E174BAB55AE}"/>
              </a:ext>
            </a:extLst>
          </p:cNvPr>
          <p:cNvSpPr txBox="1"/>
          <p:nvPr/>
        </p:nvSpPr>
        <p:spPr>
          <a:xfrm>
            <a:off x="6789948" y="2797107"/>
            <a:ext cx="227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(At Weak overheating)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17A0D3-2632-4953-BFBF-25E43DDD738C}"/>
              </a:ext>
            </a:extLst>
          </p:cNvPr>
          <p:cNvGrpSpPr/>
          <p:nvPr/>
        </p:nvGrpSpPr>
        <p:grpSpPr>
          <a:xfrm>
            <a:off x="2780127" y="5099300"/>
            <a:ext cx="3648162" cy="780308"/>
            <a:chOff x="228600" y="4447947"/>
            <a:chExt cx="3648162" cy="780308"/>
          </a:xfrm>
        </p:grpSpPr>
        <p:pic>
          <p:nvPicPr>
            <p:cNvPr id="21" name="Picture 20" descr="\documentclass{article}&#10;\usepackage{amsmath}&#10;\pagestyle{empty}&#10;\begin{document}&#10;&#10;$R_s(\beta)=\left[h\frac{r_i(\beta)}{r_i(0)}+e^{a\theta}\right]R_{\rm BCS}$&#10;&#10;\end{document}" title="IguanaTex Bitmap Display">
              <a:extLst>
                <a:ext uri="{FF2B5EF4-FFF2-40B4-BE49-F238E27FC236}">
                  <a16:creationId xmlns:a16="http://schemas.microsoft.com/office/drawing/2014/main" id="{28C695C5-D180-4EFD-99B7-EC68F7A72693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748" y="4565763"/>
              <a:ext cx="3471390" cy="501181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0568891-C237-4213-8A98-E92E173DA4EC}"/>
                </a:ext>
              </a:extLst>
            </p:cNvPr>
            <p:cNvSpPr/>
            <p:nvPr/>
          </p:nvSpPr>
          <p:spPr>
            <a:xfrm>
              <a:off x="228600" y="4447947"/>
              <a:ext cx="3648162" cy="78030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7CF4A32-9CF6-4406-BA69-3543A1296477}"/>
              </a:ext>
            </a:extLst>
          </p:cNvPr>
          <p:cNvSpPr txBox="1"/>
          <p:nvPr/>
        </p:nvSpPr>
        <p:spPr>
          <a:xfrm>
            <a:off x="304800" y="6004228"/>
            <a:ext cx="9022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 ~ 0.1-10, s ~ 43 and a ~ 11 (For moderately dirty Nb with </a:t>
            </a:r>
            <a:r>
              <a:rPr lang="el-GR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=2 at T</a:t>
            </a:r>
            <a:r>
              <a:rPr lang="en-US" sz="16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=1.6 K and f ~ 1.5 GHz.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D1D92B-247E-4229-BA69-ABA04EFF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6409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0BEF-0DCA-4750-9961-2F565C59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71" y="-13578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RF overheating</a:t>
            </a:r>
          </a:p>
        </p:txBody>
      </p:sp>
      <p:pic>
        <p:nvPicPr>
          <p:cNvPr id="6" name="Picture 5" descr="Histogram&#10;&#10;Description automatically generated">
            <a:extLst>
              <a:ext uri="{FF2B5EF4-FFF2-40B4-BE49-F238E27FC236}">
                <a16:creationId xmlns:a16="http://schemas.microsoft.com/office/drawing/2014/main" id="{24FCE37C-9EF9-421F-97C6-7AC15CDD4D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" t="4348" r="6925"/>
          <a:stretch/>
        </p:blipFill>
        <p:spPr>
          <a:xfrm>
            <a:off x="4572000" y="525222"/>
            <a:ext cx="4147513" cy="310896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68F4CDC1-A64E-4F4A-B919-262AB05ABE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" r="4782"/>
          <a:stretch/>
        </p:blipFill>
        <p:spPr>
          <a:xfrm>
            <a:off x="4419600" y="3696431"/>
            <a:ext cx="4352335" cy="2923651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B9A5FCD6-B880-43EF-9C96-67D3852D880A}"/>
              </a:ext>
            </a:extLst>
          </p:cNvPr>
          <p:cNvGrpSpPr/>
          <p:nvPr/>
        </p:nvGrpSpPr>
        <p:grpSpPr>
          <a:xfrm>
            <a:off x="577442" y="4454696"/>
            <a:ext cx="2928342" cy="890557"/>
            <a:chOff x="228601" y="4186337"/>
            <a:chExt cx="3505200" cy="109360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35E44B-CE72-4A78-A8D5-394AD917C66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39" y="4341710"/>
              <a:ext cx="1810286" cy="288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723E4FD-91E5-44D9-8ECB-C08AA57B92B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8847" y="4341710"/>
              <a:ext cx="1404953" cy="288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76E456D-8BEE-45FA-B489-0AA99F2B928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99" y="4834473"/>
              <a:ext cx="2369524" cy="284952"/>
            </a:xfrm>
            <a:prstGeom prst="rect">
              <a:avLst/>
            </a:prstGeom>
          </p:spPr>
        </p:pic>
        <p:sp>
          <p:nvSpPr>
            <p:cNvPr id="26" name="Rounded Rectangle 12">
              <a:extLst>
                <a:ext uri="{FF2B5EF4-FFF2-40B4-BE49-F238E27FC236}">
                  <a16:creationId xmlns:a16="http://schemas.microsoft.com/office/drawing/2014/main" id="{58ED1A9D-962B-434B-96C1-9FEB50A24E8F}"/>
                </a:ext>
              </a:extLst>
            </p:cNvPr>
            <p:cNvSpPr/>
            <p:nvPr/>
          </p:nvSpPr>
          <p:spPr>
            <a:xfrm>
              <a:off x="228601" y="4186337"/>
              <a:ext cx="3505200" cy="109360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53E18553-1E32-4052-A2E0-E5B71E873EAD}"/>
              </a:ext>
            </a:extLst>
          </p:cNvPr>
          <p:cNvSpPr txBox="1"/>
          <p:nvPr/>
        </p:nvSpPr>
        <p:spPr>
          <a:xfrm>
            <a:off x="5153316" y="581597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386263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=0.04</a:t>
            </a:r>
            <a:endParaRPr 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5373DE0-606B-46EE-A2B2-9B9B45A8BE42}"/>
              </a:ext>
            </a:extLst>
          </p:cNvPr>
          <p:cNvSpPr txBox="1"/>
          <p:nvPr/>
        </p:nvSpPr>
        <p:spPr>
          <a:xfrm>
            <a:off x="7745270" y="585902"/>
            <a:ext cx="10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386263" fontAlgn="base">
              <a:spcBef>
                <a:spcPct val="0"/>
              </a:spcBef>
              <a:spcAft>
                <a:spcPct val="0"/>
              </a:spcAft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=0.4</a:t>
            </a:r>
            <a:endParaRPr lang="en-US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304B46C-5466-4A22-BB66-C1903591FE8C}"/>
              </a:ext>
            </a:extLst>
          </p:cNvPr>
          <p:cNvSpPr txBox="1"/>
          <p:nvPr/>
        </p:nvSpPr>
        <p:spPr>
          <a:xfrm>
            <a:off x="5138662" y="972689"/>
            <a:ext cx="1963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Dirty Nb/High frequency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 ~3-10 GHz)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879C5BF-BEC5-4778-A86F-14F49CD64B0B}"/>
              </a:ext>
            </a:extLst>
          </p:cNvPr>
          <p:cNvSpPr txBox="1"/>
          <p:nvPr/>
        </p:nvSpPr>
        <p:spPr>
          <a:xfrm>
            <a:off x="5138662" y="4975921"/>
            <a:ext cx="1963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 Nb/Low frequency 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 ~0.5-3 GHz)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B00343-9CEC-428F-A989-B69E81F9D3DE}"/>
              </a:ext>
            </a:extLst>
          </p:cNvPr>
          <p:cNvGrpSpPr/>
          <p:nvPr/>
        </p:nvGrpSpPr>
        <p:grpSpPr>
          <a:xfrm>
            <a:off x="147071" y="707070"/>
            <a:ext cx="4043929" cy="3039420"/>
            <a:chOff x="104407" y="922980"/>
            <a:chExt cx="4043929" cy="3039420"/>
          </a:xfrm>
        </p:grpSpPr>
        <p:pic>
          <p:nvPicPr>
            <p:cNvPr id="4" name="Picture 3" descr="Chart&#10;&#10;Description automatically generated">
              <a:extLst>
                <a:ext uri="{FF2B5EF4-FFF2-40B4-BE49-F238E27FC236}">
                  <a16:creationId xmlns:a16="http://schemas.microsoft.com/office/drawing/2014/main" id="{DEF7DAD5-BD7E-443D-863E-D24E34793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30" r="5196"/>
            <a:stretch/>
          </p:blipFill>
          <p:spPr>
            <a:xfrm>
              <a:off x="104407" y="922980"/>
              <a:ext cx="4043929" cy="303942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70C18DF-E406-454C-A7A6-F7937D07C672}"/>
                </a:ext>
              </a:extLst>
            </p:cNvPr>
            <p:cNvSpPr txBox="1"/>
            <p:nvPr/>
          </p:nvSpPr>
          <p:spPr>
            <a:xfrm>
              <a:off x="624204" y="939749"/>
              <a:ext cx="9926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386263" fontAlgn="base">
                <a:spcBef>
                  <a:spcPct val="0"/>
                </a:spcBef>
                <a:spcAft>
                  <a:spcPct val="0"/>
                </a:spcAft>
              </a:pPr>
              <a:r>
                <a: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=0.04</a:t>
              </a:r>
              <a:endParaRPr lang="en-US" b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5A2E1B6-F8B8-4842-AE03-D6ED8A6E0C66}"/>
                </a:ext>
              </a:extLst>
            </p:cNvPr>
            <p:cNvSpPr txBox="1"/>
            <p:nvPr/>
          </p:nvSpPr>
          <p:spPr>
            <a:xfrm>
              <a:off x="798669" y="1578960"/>
              <a:ext cx="16510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(f ~0.5-3 GHz)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EFE15B6-0174-40C7-B3B6-DF8825163CDE}"/>
              </a:ext>
            </a:extLst>
          </p:cNvPr>
          <p:cNvSpPr txBox="1"/>
          <p:nvPr/>
        </p:nvSpPr>
        <p:spPr>
          <a:xfrm>
            <a:off x="5224680" y="4543645"/>
            <a:ext cx="24480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 limit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CE0D8E-B972-4F73-9BBB-5BBCC918A99A}"/>
              </a:ext>
            </a:extLst>
          </p:cNvPr>
          <p:cNvSpPr txBox="1"/>
          <p:nvPr/>
        </p:nvSpPr>
        <p:spPr>
          <a:xfrm>
            <a:off x="1781784" y="830722"/>
            <a:ext cx="20621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Bardeen-Stephen limit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5F07D4-F58D-43AF-AE00-0AA2AF469120}"/>
              </a:ext>
            </a:extLst>
          </p:cNvPr>
          <p:cNvSpPr txBox="1"/>
          <p:nvPr/>
        </p:nvSpPr>
        <p:spPr>
          <a:xfrm>
            <a:off x="5478621" y="616679"/>
            <a:ext cx="24480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 limit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11B10-4A49-4D6D-9719-4464E71BD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18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3838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B93891-C8D2-48C1-AE09-BE6A9D0F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457200"/>
            <a:ext cx="8724900" cy="61261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Field dependent R</a:t>
            </a:r>
            <a:r>
              <a:rPr lang="en-US" sz="2800" baseline="-25000" dirty="0"/>
              <a:t>i</a:t>
            </a:r>
            <a:r>
              <a:rPr lang="en-US" sz="2800" dirty="0"/>
              <a:t>(H)  strongly depends on pinning density, strength and their statistical distributions at small fields.</a:t>
            </a:r>
          </a:p>
          <a:p>
            <a:endParaRPr lang="en-US" sz="2800" dirty="0"/>
          </a:p>
          <a:p>
            <a:r>
              <a:rPr lang="en-US" sz="2800" dirty="0"/>
              <a:t>The low-field global surface resistance averaged over statistical realizations of a random pinning potential can exhibits a nearly linear increase with H and level off at higher fields.</a:t>
            </a:r>
          </a:p>
          <a:p>
            <a:endParaRPr lang="en-US" sz="2800" dirty="0"/>
          </a:p>
          <a:p>
            <a:r>
              <a:rPr lang="en-US" sz="2800" dirty="0"/>
              <a:t>R</a:t>
            </a:r>
            <a:r>
              <a:rPr lang="en-US" sz="2800" baseline="-25000" dirty="0"/>
              <a:t>i</a:t>
            </a:r>
            <a:r>
              <a:rPr lang="en-US" sz="2800" dirty="0"/>
              <a:t>(H) at strong RF field becomes a nonmonotonic function of H which </a:t>
            </a:r>
            <a:r>
              <a:rPr lang="en-US" sz="2800" b="1" i="1" dirty="0"/>
              <a:t>decreases</a:t>
            </a:r>
            <a:r>
              <a:rPr lang="en-US" sz="2800" dirty="0"/>
              <a:t> with H at higher frequencies due to the LO decrease of </a:t>
            </a:r>
            <a:r>
              <a:rPr lang="el-GR" sz="2800" dirty="0"/>
              <a:t>η</a:t>
            </a:r>
            <a:r>
              <a:rPr lang="en-US" sz="2800" dirty="0"/>
              <a:t>(v). This can contribute to the negative Q(H) slope in SRF cavities.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Overheating can mask the descending field dependence </a:t>
            </a:r>
            <a:r>
              <a:rPr lang="en-US" sz="2800"/>
              <a:t>of R</a:t>
            </a:r>
            <a:r>
              <a:rPr lang="en-US" sz="2800" baseline="-25000" dirty="0"/>
              <a:t>i</a:t>
            </a:r>
            <a:r>
              <a:rPr lang="en-US" sz="2800"/>
              <a:t>(</a:t>
            </a:r>
            <a:r>
              <a:rPr lang="en-US" sz="2800" dirty="0"/>
              <a:t>H) as frequency increases.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Measurements of R</a:t>
            </a:r>
            <a:r>
              <a:rPr lang="en-US" sz="2800" baseline="-25000" dirty="0"/>
              <a:t>i</a:t>
            </a:r>
            <a:r>
              <a:rPr lang="en-US" sz="2800" dirty="0"/>
              <a:t> (H) due to trapped vortices offer opportunities to investigate an extreme nonlinear dynamics of vortices driven by strong Meissner current densities at T&lt;&lt;T</a:t>
            </a:r>
            <a:r>
              <a:rPr lang="en-US" sz="2800" baseline="-25000" dirty="0"/>
              <a:t>c</a:t>
            </a:r>
            <a:r>
              <a:rPr lang="en-US" sz="28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EDD3F-4326-49BE-8F89-5FC835609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19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668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CBE6-A0C7-418A-B72C-8EE1ABDE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8"/>
            <a:ext cx="8229600" cy="72954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16416-95FA-4A63-A378-610F3D96B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" y="838200"/>
            <a:ext cx="8991600" cy="5715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We report extensive numerical simulations of the nonlinear dynamics and losses of a trapped elastic vortex under strong RF field.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We took into account: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Vortex line tension,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Vortex mass,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Bardeen-Stephen, and Larkin-</a:t>
            </a:r>
            <a:r>
              <a:rPr lang="en-US" sz="2000" dirty="0" err="1"/>
              <a:t>Ovchinnikov</a:t>
            </a:r>
            <a:r>
              <a:rPr lang="en-US" sz="2000" dirty="0"/>
              <a:t> (LO) viscous drag coefficients,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Different distribution of pinning centers.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100" dirty="0"/>
              <a:t>At low field, the surface resistance can increase linearly with H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We show that the LO decrease of viscous drag coefficient with vortex velocity results in a vortex residual resistance R</a:t>
            </a:r>
            <a:r>
              <a:rPr lang="en-US" sz="2000" baseline="-25000" dirty="0"/>
              <a:t>i</a:t>
            </a:r>
            <a:r>
              <a:rPr lang="en-US" sz="2000" dirty="0"/>
              <a:t>(H) which decreases with H at higher fields and frequencies.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en-US" sz="2000" dirty="0"/>
              <a:t>The Joule overheating can mask the LO decrease of R</a:t>
            </a:r>
            <a:r>
              <a:rPr lang="en-US" sz="2000" baseline="-25000" dirty="0"/>
              <a:t>i</a:t>
            </a:r>
            <a:r>
              <a:rPr lang="en-US" sz="2000" dirty="0"/>
              <a:t>(H).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Opportunities to investigate extreme nonlinear dynamics of vortices. Heating is much weaker than in pulse flux flow measurements.</a:t>
            </a:r>
          </a:p>
          <a:p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2CFB7-2FBC-4001-B0F0-2D0EB392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263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zgif.com-gif-maker (3)">
            <a:hlinkClick r:id="" action="ppaction://media"/>
            <a:extLst>
              <a:ext uri="{FF2B5EF4-FFF2-40B4-BE49-F238E27FC236}">
                <a16:creationId xmlns:a16="http://schemas.microsoft.com/office/drawing/2014/main" id="{48E1DD4D-265E-4C32-941B-EB84FC3B0D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12048" t="5722" r="8988" b="9375"/>
          <a:stretch/>
        </p:blipFill>
        <p:spPr>
          <a:xfrm>
            <a:off x="161141" y="787503"/>
            <a:ext cx="3968528" cy="3200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DA828-8BC6-4994-B4CC-61E111E5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222" y="-63201"/>
            <a:ext cx="8229600" cy="792162"/>
          </a:xfrm>
        </p:spPr>
        <p:txBody>
          <a:bodyPr>
            <a:noAutofit/>
          </a:bodyPr>
          <a:lstStyle/>
          <a:p>
            <a:r>
              <a:rPr lang="en-US" sz="3600" dirty="0"/>
              <a:t>Goals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82A745-7683-4BDF-AE6B-44ECCD10C673}"/>
              </a:ext>
            </a:extLst>
          </p:cNvPr>
          <p:cNvCxnSpPr>
            <a:cxnSpLocks/>
          </p:cNvCxnSpPr>
          <p:nvPr/>
        </p:nvCxnSpPr>
        <p:spPr>
          <a:xfrm flipV="1">
            <a:off x="1823141" y="1112347"/>
            <a:ext cx="346796" cy="380365"/>
          </a:xfrm>
          <a:prstGeom prst="straightConnector1">
            <a:avLst/>
          </a:prstGeom>
          <a:ln w="19050">
            <a:solidFill>
              <a:srgbClr val="144E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F3DEB5-EBFE-429A-BE61-A2856AAE975A}"/>
              </a:ext>
            </a:extLst>
          </p:cNvPr>
          <p:cNvCxnSpPr>
            <a:cxnSpLocks/>
          </p:cNvCxnSpPr>
          <p:nvPr/>
        </p:nvCxnSpPr>
        <p:spPr>
          <a:xfrm>
            <a:off x="1826963" y="1487580"/>
            <a:ext cx="540426" cy="177090"/>
          </a:xfrm>
          <a:prstGeom prst="straightConnector1">
            <a:avLst/>
          </a:prstGeom>
          <a:ln w="19050">
            <a:solidFill>
              <a:srgbClr val="144E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7CBBBF-4961-49C8-98DF-1A60C6EB7AB3}"/>
              </a:ext>
            </a:extLst>
          </p:cNvPr>
          <p:cNvSpPr txBox="1"/>
          <p:nvPr/>
        </p:nvSpPr>
        <p:spPr>
          <a:xfrm>
            <a:off x="1415748" y="955670"/>
            <a:ext cx="94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y(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8CA2BF-9E25-41C4-821C-10231C36CE88}"/>
              </a:ext>
            </a:extLst>
          </p:cNvPr>
          <p:cNvSpPr txBox="1"/>
          <p:nvPr/>
        </p:nvSpPr>
        <p:spPr>
          <a:xfrm>
            <a:off x="2013490" y="1215076"/>
            <a:ext cx="80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z(</a:t>
            </a:r>
            <a:r>
              <a:rPr 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x,t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C636A3-9714-485D-B990-D2AB7DDB0567}"/>
              </a:ext>
            </a:extLst>
          </p:cNvPr>
          <p:cNvGrpSpPr/>
          <p:nvPr/>
        </p:nvGrpSpPr>
        <p:grpSpPr>
          <a:xfrm>
            <a:off x="2047814" y="1620856"/>
            <a:ext cx="609154" cy="969944"/>
            <a:chOff x="111196" y="212364"/>
            <a:chExt cx="893622" cy="126955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869ACC1-2F80-4B85-A499-BB04DE8146A4}"/>
                </a:ext>
              </a:extLst>
            </p:cNvPr>
            <p:cNvCxnSpPr>
              <a:cxnSpLocks/>
            </p:cNvCxnSpPr>
            <p:nvPr/>
          </p:nvCxnSpPr>
          <p:spPr>
            <a:xfrm>
              <a:off x="135038" y="212364"/>
              <a:ext cx="0" cy="1269556"/>
            </a:xfrm>
            <a:prstGeom prst="straightConnector1">
              <a:avLst/>
            </a:prstGeom>
            <a:ln w="28575">
              <a:solidFill>
                <a:srgbClr val="144EF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1653E1-3FBC-4E4F-A2F6-6D54311BC775}"/>
                </a:ext>
              </a:extLst>
            </p:cNvPr>
            <p:cNvSpPr txBox="1"/>
            <p:nvPr/>
          </p:nvSpPr>
          <p:spPr>
            <a:xfrm>
              <a:off x="111196" y="531905"/>
              <a:ext cx="893622" cy="4834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baseline="-25000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ω</a:t>
              </a:r>
              <a:endParaRPr lang="en-US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99AC07C-4944-453E-819F-F2688A268708}"/>
              </a:ext>
            </a:extLst>
          </p:cNvPr>
          <p:cNvGrpSpPr/>
          <p:nvPr/>
        </p:nvGrpSpPr>
        <p:grpSpPr>
          <a:xfrm>
            <a:off x="627130" y="3979227"/>
            <a:ext cx="1849934" cy="727724"/>
            <a:chOff x="3604585" y="3328701"/>
            <a:chExt cx="1348415" cy="60310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F3707C4-03D8-48BB-AE18-289592C67763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779" y="3435389"/>
              <a:ext cx="1183339" cy="455619"/>
            </a:xfrm>
            <a:prstGeom prst="rect">
              <a:avLst/>
            </a:prstGeom>
          </p:spPr>
        </p:pic>
        <p:sp>
          <p:nvSpPr>
            <p:cNvPr id="44" name="Rounded Rectangle 36 2">
              <a:extLst>
                <a:ext uri="{FF2B5EF4-FFF2-40B4-BE49-F238E27FC236}">
                  <a16:creationId xmlns:a16="http://schemas.microsoft.com/office/drawing/2014/main" id="{2A13D935-55CD-4471-BD8E-431B6C450245}"/>
                </a:ext>
              </a:extLst>
            </p:cNvPr>
            <p:cNvSpPr/>
            <p:nvPr/>
          </p:nvSpPr>
          <p:spPr>
            <a:xfrm>
              <a:off x="3604585" y="3328701"/>
              <a:ext cx="1348415" cy="60310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78AEE52-BB1C-4916-A0A9-A0C6D9C9C466}"/>
              </a:ext>
            </a:extLst>
          </p:cNvPr>
          <p:cNvSpPr txBox="1"/>
          <p:nvPr/>
        </p:nvSpPr>
        <p:spPr>
          <a:xfrm>
            <a:off x="161141" y="4724536"/>
            <a:ext cx="41696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Decay length of oscillating bending disturbance along the vortex line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420F49-F79B-47A3-BBCD-A53B7A7E0F77}"/>
              </a:ext>
            </a:extLst>
          </p:cNvPr>
          <p:cNvSpPr txBox="1"/>
          <p:nvPr/>
        </p:nvSpPr>
        <p:spPr>
          <a:xfrm>
            <a:off x="4259657" y="687167"/>
            <a:ext cx="5043485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understand the behavior of field-dependent residual resistance 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 as functions of: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field amplitude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density of pinning centers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and statistical  distributions of pinning centers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LO velocity dependence of viscous drag coefficient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Joule overheating at high vortex velocities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30A432-FBD3-48DB-BBBD-8C04AD7E7A84}"/>
              </a:ext>
            </a:extLst>
          </p:cNvPr>
          <p:cNvSpPr txBox="1"/>
          <p:nvPr/>
        </p:nvSpPr>
        <p:spPr>
          <a:xfrm>
            <a:off x="360866" y="6139208"/>
            <a:ext cx="3038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baseline="-25000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⍵</a:t>
            </a:r>
            <a:r>
              <a:rPr lang="en-US" sz="1800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can be much greater </a:t>
            </a:r>
            <a:r>
              <a:rPr lang="en-US" sz="1800" dirty="0">
                <a:solidFill>
                  <a:schemeClr val="tx1"/>
                </a:solidFill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l-GR" sz="1800" dirty="0">
                <a:solidFill>
                  <a:schemeClr val="tx1"/>
                </a:solidFill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800" dirty="0">
                <a:solidFill>
                  <a:srgbClr val="0000FF"/>
                </a:solidFill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F2C2BC-20F4-4175-92E8-AA0C8AC4BB04}"/>
              </a:ext>
            </a:extLst>
          </p:cNvPr>
          <p:cNvSpPr txBox="1"/>
          <p:nvPr/>
        </p:nvSpPr>
        <p:spPr>
          <a:xfrm>
            <a:off x="1121335" y="5273592"/>
            <a:ext cx="1216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Nb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Sn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2E98C68-E411-46A2-BBE7-B529B2C944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644" y="5638618"/>
            <a:ext cx="3333929" cy="50059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2A246A-A79B-41DC-ACBA-AAEBB6B67EDD}"/>
              </a:ext>
            </a:extLst>
          </p:cNvPr>
          <p:cNvCxnSpPr>
            <a:cxnSpLocks/>
          </p:cNvCxnSpPr>
          <p:nvPr/>
        </p:nvCxnSpPr>
        <p:spPr>
          <a:xfrm flipV="1">
            <a:off x="207469" y="844525"/>
            <a:ext cx="1029414" cy="671431"/>
          </a:xfrm>
          <a:prstGeom prst="straightConnector1">
            <a:avLst/>
          </a:prstGeom>
          <a:ln w="19050">
            <a:solidFill>
              <a:srgbClr val="144EF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307B9A0-5BCA-41DA-841F-C46215E8848B}"/>
              </a:ext>
            </a:extLst>
          </p:cNvPr>
          <p:cNvSpPr txBox="1"/>
          <p:nvPr/>
        </p:nvSpPr>
        <p:spPr>
          <a:xfrm>
            <a:off x="268310" y="782691"/>
            <a:ext cx="708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H(t)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D51000-23BF-468C-85D6-3AE37EFD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56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0467-9EB8-477E-BF20-0BB20F43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54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Pinning Configurations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42211279-F99A-47ED-8B62-3ED0F7919D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918498"/>
            <a:ext cx="4489524" cy="3589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0CB6A1-A433-4F7A-AAC3-FFA36E25AD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92" y="830467"/>
            <a:ext cx="4191000" cy="36771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EA15D6-34C2-40A7-A803-48D7F2BCE034}"/>
              </a:ext>
            </a:extLst>
          </p:cNvPr>
          <p:cNvSpPr/>
          <p:nvPr/>
        </p:nvSpPr>
        <p:spPr>
          <a:xfrm>
            <a:off x="1524000" y="4353739"/>
            <a:ext cx="11849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Bulk pinning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B2074-6425-4BDA-9093-909121318E1C}"/>
              </a:ext>
            </a:extLst>
          </p:cNvPr>
          <p:cNvSpPr/>
          <p:nvPr/>
        </p:nvSpPr>
        <p:spPr>
          <a:xfrm>
            <a:off x="5104452" y="4353739"/>
            <a:ext cx="14045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Surface pinning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42E6CA-31EF-4BEC-881B-264F905321A0}"/>
              </a:ext>
            </a:extLst>
          </p:cNvPr>
          <p:cNvSpPr/>
          <p:nvPr/>
        </p:nvSpPr>
        <p:spPr>
          <a:xfrm>
            <a:off x="6728207" y="4353738"/>
            <a:ext cx="1382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Cluster pinning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1240EF-B652-4D08-A24F-98075E623E97}"/>
              </a:ext>
            </a:extLst>
          </p:cNvPr>
          <p:cNvSpPr txBox="1"/>
          <p:nvPr/>
        </p:nvSpPr>
        <p:spPr>
          <a:xfrm>
            <a:off x="1716728" y="5995774"/>
            <a:ext cx="632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Gain in the condensation energy in the vortex core at the pin.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6E6406-D726-4D9F-97B0-2B52BFC9AB0A}"/>
              </a:ext>
            </a:extLst>
          </p:cNvPr>
          <p:cNvGrpSpPr/>
          <p:nvPr/>
        </p:nvGrpSpPr>
        <p:grpSpPr>
          <a:xfrm>
            <a:off x="894371" y="4804038"/>
            <a:ext cx="7786567" cy="1080970"/>
            <a:chOff x="117230" y="4792675"/>
            <a:chExt cx="7786567" cy="1080970"/>
          </a:xfrm>
        </p:grpSpPr>
        <p:pic>
          <p:nvPicPr>
            <p:cNvPr id="9" name="Picture 8" descr="\documentclass{article}&#10;\usepackage{amsmath}&#10;\pagestyle{empty}&#10;\begin{document}&#10;&#10;\begin{equation} &#10;\!U(X,{\bf R})=-\sum_{n=1}^{N}\frac{U_n}{1+[(X-X_n)^2+|{\bf R}-{\bf R}_n|^2]/\xi^2}.&#10;\label{eq3}&#10;\end{equation}&#10;&#10;\end{document}" title="IguanaTex Bitmap Display">
              <a:extLst>
                <a:ext uri="{FF2B5EF4-FFF2-40B4-BE49-F238E27FC236}">
                  <a16:creationId xmlns:a16="http://schemas.microsoft.com/office/drawing/2014/main" id="{21AEC5E5-7409-48F1-BD84-CA730F3273F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703"/>
            <a:stretch/>
          </p:blipFill>
          <p:spPr>
            <a:xfrm>
              <a:off x="457200" y="4876800"/>
              <a:ext cx="4907450" cy="650402"/>
            </a:xfrm>
            <a:prstGeom prst="rect">
              <a:avLst/>
            </a:prstGeom>
          </p:spPr>
        </p:pic>
        <p:pic>
          <p:nvPicPr>
            <p:cNvPr id="10" name="Picture 9" descr="\documentclass{article}&#10;\usepackage{amsmath}&#10;\pagestyle{empty}&#10;\begin{document}&#10;&#10;$F_p=\nabla U$&#10;&#10;\end{document}" title="IguanaTex Bitmap Display">
              <a:extLst>
                <a:ext uri="{FF2B5EF4-FFF2-40B4-BE49-F238E27FC236}">
                  <a16:creationId xmlns:a16="http://schemas.microsoft.com/office/drawing/2014/main" id="{BA384706-5FA8-4AA6-A375-AB025BA3A7D6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197" y="5067067"/>
              <a:ext cx="1112990" cy="26986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8A4B6D-F533-4C68-BF4F-530BC8838A95}"/>
                </a:ext>
              </a:extLst>
            </p:cNvPr>
            <p:cNvSpPr txBox="1"/>
            <p:nvPr/>
          </p:nvSpPr>
          <p:spPr>
            <a:xfrm>
              <a:off x="117230" y="5403932"/>
              <a:ext cx="1752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pinning potential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12604D-FC7A-49E8-B88C-68FDE2B05B8F}"/>
                </a:ext>
              </a:extLst>
            </p:cNvPr>
            <p:cNvSpPr txBox="1"/>
            <p:nvPr/>
          </p:nvSpPr>
          <p:spPr>
            <a:xfrm>
              <a:off x="6151197" y="5403932"/>
              <a:ext cx="17526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pinning force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3972874-5094-4B84-9A1A-A9694559DE14}"/>
                </a:ext>
              </a:extLst>
            </p:cNvPr>
            <p:cNvSpPr/>
            <p:nvPr/>
          </p:nvSpPr>
          <p:spPr>
            <a:xfrm>
              <a:off x="152399" y="4792675"/>
              <a:ext cx="7391401" cy="1080970"/>
            </a:xfrm>
            <a:prstGeom prst="roundRect">
              <a:avLst/>
            </a:prstGeom>
            <a:noFill/>
            <a:ln>
              <a:solidFill>
                <a:srgbClr val="144E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6D5C3-223F-45F4-A20F-D410CF31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0142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4989-A6B6-4AFB-9BB7-34B831E6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59985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Balance of different forces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" y="259080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3862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M-vortex mass, 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v)-nonlinear viscosity, 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ε-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vortex line energy</a:t>
            </a:r>
          </a:p>
        </p:txBody>
      </p:sp>
      <p:pic>
        <p:nvPicPr>
          <p:cNvPr id="13" name="Picture 12" descr="\documentclass{article}&#10;\usepackage{amsmath}&#10;\pagestyle{empty}&#10;\begin{document}&#10;&#10;\begin{gather} &#10;M \frac{\partial^2 {\bf R}}{\partial t^2}+\eta \frac{\partial {\bf R}}{\partial t}=\epsilon\frac{\partial^2{\bf R}}{\partial X^2}-\nabla U(X,{\bf R})-\hat{y}f_L(X,t),&#10;\label{eq1} \\&#10;f_L(x,t)=(\phi_0H/\lambda) e^{-X/\lambda}\sin\omega t,&#10;\label{eq2}&#10;\end{gather}&#10;&#10;\end{document}" title="IguanaTex Bitmap Display">
            <a:extLst>
              <a:ext uri="{FF2B5EF4-FFF2-40B4-BE49-F238E27FC236}">
                <a16:creationId xmlns:a16="http://schemas.microsoft.com/office/drawing/2014/main" id="{B88BDA45-793A-4595-815F-0DE4B282B9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0"/>
          <a:stretch/>
        </p:blipFill>
        <p:spPr>
          <a:xfrm>
            <a:off x="914400" y="908631"/>
            <a:ext cx="7705833" cy="1426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3BCCC4-E926-4299-A318-D5D6A0BD7E2C}"/>
              </a:ext>
            </a:extLst>
          </p:cNvPr>
          <p:cNvSpPr txBox="1"/>
          <p:nvPr/>
        </p:nvSpPr>
        <p:spPr>
          <a:xfrm>
            <a:off x="144886" y="3128427"/>
            <a:ext cx="8827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38626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 vortex mass mostly results from the kinetic energy of quasiparticles in the normal core, </a:t>
            </a:r>
            <a:r>
              <a:rPr lang="en-US" sz="20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Nb, M</a:t>
            </a:r>
            <a:r>
              <a:rPr lang="en-US" sz="2000" baseline="-250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Suhl</a:t>
            </a:r>
            <a:r>
              <a:rPr lang="en-US" sz="20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~7 x 10</a:t>
            </a:r>
            <a:r>
              <a:rPr lang="en-US" sz="2000" baseline="300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-22</a:t>
            </a:r>
            <a:r>
              <a:rPr lang="en-US" sz="20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kg/m</a:t>
            </a:r>
          </a:p>
          <a:p>
            <a:pPr lvl="0" algn="just" defTabSz="4386263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C1B846-C3AE-49E3-840C-7E48B2447245}"/>
              </a:ext>
            </a:extLst>
          </p:cNvPr>
          <p:cNvSpPr txBox="1"/>
          <p:nvPr/>
        </p:nvSpPr>
        <p:spPr>
          <a:xfrm>
            <a:off x="38100" y="6248400"/>
            <a:ext cx="92202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1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Suhl, </a:t>
            </a:r>
            <a:r>
              <a:rPr lang="en-US" sz="14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Rev. Lett., vol. 14, no. 7, p. 226, 1965.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F5FE9D-3E0F-409F-B52D-8B9CD51D4C51}"/>
              </a:ext>
            </a:extLst>
          </p:cNvPr>
          <p:cNvGrpSpPr/>
          <p:nvPr/>
        </p:nvGrpSpPr>
        <p:grpSpPr>
          <a:xfrm>
            <a:off x="2895600" y="4044501"/>
            <a:ext cx="2362200" cy="394199"/>
            <a:chOff x="2971800" y="3946990"/>
            <a:chExt cx="2362200" cy="394199"/>
          </a:xfrm>
        </p:grpSpPr>
        <p:pic>
          <p:nvPicPr>
            <p:cNvPr id="17" name="Picture 16" descr="\documentclass{article}&#10;\usepackage{amsmath}&#10;\pagestyle{empty}&#10;\begin{document}&#10;&#10;$M_{\text{Suhl}}\simeq 2mk_F/\pi^3$&#10;&#10;\end{document}" title="IguanaTex Bitmap Display">
              <a:extLst>
                <a:ext uri="{FF2B5EF4-FFF2-40B4-BE49-F238E27FC236}">
                  <a16:creationId xmlns:a16="http://schemas.microsoft.com/office/drawing/2014/main" id="{7831969C-22AE-4A02-B9EF-81EB1E6273F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980361"/>
              <a:ext cx="2197485" cy="300038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3FDB9C5-0CA6-4090-BC6E-4F67778DF371}"/>
                </a:ext>
              </a:extLst>
            </p:cNvPr>
            <p:cNvSpPr/>
            <p:nvPr/>
          </p:nvSpPr>
          <p:spPr>
            <a:xfrm>
              <a:off x="2971800" y="3946990"/>
              <a:ext cx="2362200" cy="39419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9279451-BCF4-47CA-9244-25F589FC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D949A9-2067-45BC-AA9B-EE8A92EBEFCB}"/>
              </a:ext>
            </a:extLst>
          </p:cNvPr>
          <p:cNvSpPr txBox="1"/>
          <p:nvPr/>
        </p:nvSpPr>
        <p:spPr>
          <a:xfrm>
            <a:off x="144886" y="4677372"/>
            <a:ext cx="74956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tension arises from change in vortex line energy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B53FF8-014F-4BEE-8E7D-4D89F092AB7B}"/>
              </a:ext>
            </a:extLst>
          </p:cNvPr>
          <p:cNvGrpSpPr/>
          <p:nvPr/>
        </p:nvGrpSpPr>
        <p:grpSpPr>
          <a:xfrm>
            <a:off x="2157684" y="5195439"/>
            <a:ext cx="3429000" cy="394199"/>
            <a:chOff x="2123865" y="5090780"/>
            <a:chExt cx="3429000" cy="394199"/>
          </a:xfrm>
        </p:grpSpPr>
        <p:pic>
          <p:nvPicPr>
            <p:cNvPr id="24" name="Picture 23" descr="\documentclass{article}&#10;\usepackage{amsmath}&#10;\pagestyle{empty}&#10;\begin{document}&#10;&#10;$\epsilon=\phi_0^2(\ln\kappa+0.5)/4\pi\mu_0\lambda^2$&#10;&#10;\end{document}" title="IguanaTex Bitmap Display">
              <a:extLst>
                <a:ext uri="{FF2B5EF4-FFF2-40B4-BE49-F238E27FC236}">
                  <a16:creationId xmlns:a16="http://schemas.microsoft.com/office/drawing/2014/main" id="{4D3C7F22-C24C-44D3-A53F-225940A7A23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4984" y="5137023"/>
              <a:ext cx="3114362" cy="301714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9324DE62-2C71-44F4-BC42-C9BC4742EB02}"/>
                </a:ext>
              </a:extLst>
            </p:cNvPr>
            <p:cNvSpPr/>
            <p:nvPr/>
          </p:nvSpPr>
          <p:spPr>
            <a:xfrm>
              <a:off x="2123865" y="5090780"/>
              <a:ext cx="3429000" cy="39419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1CB0C00-AF9D-4D9E-AFF5-44EED9DF29AF}"/>
              </a:ext>
            </a:extLst>
          </p:cNvPr>
          <p:cNvSpPr txBox="1"/>
          <p:nvPr/>
        </p:nvSpPr>
        <p:spPr>
          <a:xfrm>
            <a:off x="2102000" y="5749742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the Ginzburg-Landau  parameter  </a:t>
            </a:r>
            <a:endParaRPr lang="en-US" sz="16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4575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4989-A6B6-4AFB-9BB7-34B831E6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33" y="1612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Dimensionless equations for numerical simulations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8D884B-923D-40EC-A519-E0FBD75CD058}"/>
              </a:ext>
            </a:extLst>
          </p:cNvPr>
          <p:cNvGrpSpPr/>
          <p:nvPr/>
        </p:nvGrpSpPr>
        <p:grpSpPr>
          <a:xfrm>
            <a:off x="457200" y="3805394"/>
            <a:ext cx="8077200" cy="1681006"/>
            <a:chOff x="53675" y="5173004"/>
            <a:chExt cx="5121670" cy="1078454"/>
          </a:xfrm>
        </p:grpSpPr>
        <p:sp>
          <p:nvSpPr>
            <p:cNvPr id="40" name="Rounded Rectangle 35 2 1">
              <a:extLst>
                <a:ext uri="{FF2B5EF4-FFF2-40B4-BE49-F238E27FC236}">
                  <a16:creationId xmlns:a16="http://schemas.microsoft.com/office/drawing/2014/main" id="{D38CD80B-C45A-409B-8A5A-E36AD3696630}"/>
                </a:ext>
              </a:extLst>
            </p:cNvPr>
            <p:cNvSpPr/>
            <p:nvPr/>
          </p:nvSpPr>
          <p:spPr>
            <a:xfrm>
              <a:off x="53675" y="5173004"/>
              <a:ext cx="5099145" cy="107845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43" name="Picture 42" descr="\documentclass{article}&#10;\usepackage{amsmath}&#10;\pagestyle{empty}&#10;\begin{document}&#10;\begin{gather}&#10;\gamma=f/f_0,  \qquad f_0=H_{c1}\rho_n/{H_{c2}\lambda^2 \mu_0}, \qquad \beta_t=\beta \sin(2\pi t), \qquad \beta=H/H_{c1},  &#10;\label{gamma}\\&#10;\alpha=\alpha_0\gamma^2, \qquad \alpha_0=(\lambda f_0/v_0)^2, \qquad \mu=\mu_1 \gamma^2, \qquad \mu_1=\lambda^2f_0^2 M/\phi_0 H_{c1},&#10;\label{beta}\\&#10;A_n=\frac{\zeta_n}{\left[1+\kappa^2(x-x_n)^2+\kappa^2|{\bf r}-{\bf r}_n|^2\right]^2}, \qquad \zeta_n=2\kappa^2U_n/\epsilon.&#10;\label{alphan}&#10;\end{gather}&#10;\end{document}" title="IguanaTex Bitmap Display">
              <a:extLst>
                <a:ext uri="{FF2B5EF4-FFF2-40B4-BE49-F238E27FC236}">
                  <a16:creationId xmlns:a16="http://schemas.microsoft.com/office/drawing/2014/main" id="{20127E12-5B0C-44C3-ACC4-1F90A84C8774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4"/>
            <a:stretch/>
          </p:blipFill>
          <p:spPr>
            <a:xfrm>
              <a:off x="152400" y="5213698"/>
              <a:ext cx="5022945" cy="997067"/>
            </a:xfrm>
            <a:prstGeom prst="rect">
              <a:avLst/>
            </a:prstGeom>
          </p:spPr>
        </p:pic>
      </p:grpSp>
      <p:pic>
        <p:nvPicPr>
          <p:cNvPr id="17" name="Picture 16" descr="\documentclass{article}&#10;\usepackage{amsmath}&#10;\pagestyle{empty}&#10;\begin{document}&#10;&#10;\begin{gather} &#10;\mu\ddot{y}+\frac{\gamma\dot{y}}{1+\alpha (\dot{y}^2+\dot{z}^2)}=y''-\sum_{n=1}^{N}A_n(x,{\bf r})(y-y_n)+\beta_t e^{-x},&#10;\label{dyneq1}\\&#10;\mu\ddot{z}+\frac{\gamma\dot{z}}{1+\alpha (\dot{y}^2+\dot{z}^2)}=z''-\sum_{n=1}^{N}A_n(x,{\bf r})(z-z_n),&#10;\label{dyneq2}\\&#10;\end{gather}&#10;&#10;\end{document}" title="IguanaTex Bitmap Display">
            <a:extLst>
              <a:ext uri="{FF2B5EF4-FFF2-40B4-BE49-F238E27FC236}">
                <a16:creationId xmlns:a16="http://schemas.microsoft.com/office/drawing/2014/main" id="{534258D6-E49F-4C0F-B349-BEB616B574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6" b="16420"/>
          <a:stretch/>
        </p:blipFill>
        <p:spPr>
          <a:xfrm>
            <a:off x="356327" y="1323550"/>
            <a:ext cx="8682898" cy="21336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C51DB6D-6AE9-43D0-99EA-ADCDC6B77A87}"/>
              </a:ext>
            </a:extLst>
          </p:cNvPr>
          <p:cNvGrpSpPr/>
          <p:nvPr/>
        </p:nvGrpSpPr>
        <p:grpSpPr>
          <a:xfrm>
            <a:off x="132232" y="5956341"/>
            <a:ext cx="9041076" cy="381020"/>
            <a:chOff x="165615" y="5643432"/>
            <a:chExt cx="9041076" cy="3810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29C2A29-63A7-4255-8E71-9AD6623BBC60}"/>
                </a:ext>
              </a:extLst>
            </p:cNvPr>
            <p:cNvGrpSpPr/>
            <p:nvPr/>
          </p:nvGrpSpPr>
          <p:grpSpPr>
            <a:xfrm>
              <a:off x="165615" y="5643432"/>
              <a:ext cx="5950900" cy="381020"/>
              <a:chOff x="387286" y="5771015"/>
              <a:chExt cx="5950900" cy="38102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33E5B1-4759-4631-92FD-70A8D1925611}"/>
                  </a:ext>
                </a:extLst>
              </p:cNvPr>
              <p:cNvSpPr txBox="1"/>
              <p:nvPr/>
            </p:nvSpPr>
            <p:spPr>
              <a:xfrm>
                <a:off x="387286" y="5775577"/>
                <a:ext cx="16456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</a:t>
                </a:r>
                <a:r>
                  <a:rPr lang="en-US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frequency </a:t>
                </a:r>
                <a:endParaRPr lang="en-US" dirty="0">
                  <a:highlight>
                    <a:srgbClr val="00CC00"/>
                  </a:highlight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BFF0B0-D4F1-424C-B83E-6532BDE81E6F}"/>
                  </a:ext>
                </a:extLst>
              </p:cNvPr>
              <p:cNvSpPr txBox="1"/>
              <p:nvPr/>
            </p:nvSpPr>
            <p:spPr>
              <a:xfrm>
                <a:off x="1899596" y="5782703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ζ</a:t>
                </a:r>
                <a:r>
                  <a:rPr lang="en-US" baseline="-25000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pinning strength</a:t>
                </a:r>
                <a:endParaRPr lang="en-US" dirty="0">
                  <a:highlight>
                    <a:srgbClr val="00CC00"/>
                  </a:highlight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908F18-0B43-4370-90F5-0E89B4E65293}"/>
                  </a:ext>
                </a:extLst>
              </p:cNvPr>
              <p:cNvSpPr txBox="1"/>
              <p:nvPr/>
            </p:nvSpPr>
            <p:spPr>
              <a:xfrm>
                <a:off x="3975986" y="5771015"/>
                <a:ext cx="2362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n-US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dirty="0">
                    <a:highlight>
                      <a:srgbClr val="00CC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RF field amplitude</a:t>
                </a:r>
                <a:endParaRPr lang="en-US" dirty="0">
                  <a:highlight>
                    <a:srgbClr val="00CC00"/>
                  </a:highlight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4673A6-A318-402C-B1B2-8C74FFC662B9}"/>
                </a:ext>
              </a:extLst>
            </p:cNvPr>
            <p:cNvSpPr txBox="1"/>
            <p:nvPr/>
          </p:nvSpPr>
          <p:spPr>
            <a:xfrm>
              <a:off x="6037462" y="5655120"/>
              <a:ext cx="3169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highlight>
                    <a:srgbClr val="00CC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baseline="-25000" dirty="0">
                  <a:highlight>
                    <a:srgbClr val="00CC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dirty="0">
                  <a:highlight>
                    <a:srgbClr val="00CC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dirty="0">
                  <a:highlight>
                    <a:srgbClr val="00CC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dirty="0">
                  <a:highlight>
                    <a:srgbClr val="00CC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1/(LO critical velocity)^2</a:t>
              </a:r>
              <a:endParaRPr lang="en-US" dirty="0">
                <a:highlight>
                  <a:srgbClr val="00CC00"/>
                </a:highlight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9A0D1-8419-40B1-81D7-77CE7C03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40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C7045-FA30-4CC7-99C3-C33E601E2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9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Bardeen-Stephen viscous drag force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B02A0DA-C1FA-4412-BBB5-2C8F2699608D}"/>
              </a:ext>
            </a:extLst>
          </p:cNvPr>
          <p:cNvGrpSpPr/>
          <p:nvPr/>
        </p:nvGrpSpPr>
        <p:grpSpPr>
          <a:xfrm>
            <a:off x="2590800" y="1295400"/>
            <a:ext cx="4001696" cy="1352468"/>
            <a:chOff x="4539529" y="3523086"/>
            <a:chExt cx="4039336" cy="1594322"/>
          </a:xfrm>
        </p:grpSpPr>
        <p:sp>
          <p:nvSpPr>
            <p:cNvPr id="5" name="Cube 4">
              <a:extLst>
                <a:ext uri="{FF2B5EF4-FFF2-40B4-BE49-F238E27FC236}">
                  <a16:creationId xmlns:a16="http://schemas.microsoft.com/office/drawing/2014/main" id="{F2A34A84-8C49-4ED9-8E05-BBE00F6D1855}"/>
                </a:ext>
              </a:extLst>
            </p:cNvPr>
            <p:cNvSpPr/>
            <p:nvPr/>
          </p:nvSpPr>
          <p:spPr>
            <a:xfrm>
              <a:off x="4539529" y="3523086"/>
              <a:ext cx="2956194" cy="1143000"/>
            </a:xfrm>
            <a:prstGeom prst="cube">
              <a:avLst>
                <a:gd name="adj" fmla="val 5576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D32EEC4-52C4-42E2-8C5B-6CDD83D74E01}"/>
                </a:ext>
              </a:extLst>
            </p:cNvPr>
            <p:cNvCxnSpPr/>
            <p:nvPr/>
          </p:nvCxnSpPr>
          <p:spPr>
            <a:xfrm>
              <a:off x="5181600" y="3931450"/>
              <a:ext cx="0" cy="6810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A98AEF-510A-43D1-85FE-8F16A5E5ECB9}"/>
                </a:ext>
              </a:extLst>
            </p:cNvPr>
            <p:cNvCxnSpPr/>
            <p:nvPr/>
          </p:nvCxnSpPr>
          <p:spPr>
            <a:xfrm>
              <a:off x="5486400" y="3673380"/>
              <a:ext cx="0" cy="6810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990DC9-DD83-4518-8C70-A3A28E86D188}"/>
                </a:ext>
              </a:extLst>
            </p:cNvPr>
            <p:cNvCxnSpPr/>
            <p:nvPr/>
          </p:nvCxnSpPr>
          <p:spPr>
            <a:xfrm>
              <a:off x="5944570" y="3691197"/>
              <a:ext cx="0" cy="6810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FE89E09-3139-4318-A816-84DE60566487}"/>
                </a:ext>
              </a:extLst>
            </p:cNvPr>
            <p:cNvCxnSpPr/>
            <p:nvPr/>
          </p:nvCxnSpPr>
          <p:spPr>
            <a:xfrm>
              <a:off x="6553200" y="3673380"/>
              <a:ext cx="0" cy="6810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581060-4CB2-496A-883E-67FE678A13DE}"/>
                </a:ext>
              </a:extLst>
            </p:cNvPr>
            <p:cNvCxnSpPr/>
            <p:nvPr/>
          </p:nvCxnSpPr>
          <p:spPr>
            <a:xfrm>
              <a:off x="6203270" y="3958045"/>
              <a:ext cx="0" cy="6810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71E839-C042-40A5-9650-FFBD91A21335}"/>
                </a:ext>
              </a:extLst>
            </p:cNvPr>
            <p:cNvCxnSpPr/>
            <p:nvPr/>
          </p:nvCxnSpPr>
          <p:spPr>
            <a:xfrm>
              <a:off x="7010400" y="3713887"/>
              <a:ext cx="0" cy="68103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613E29-1CA9-4363-84FD-3ED81CA15704}"/>
                </a:ext>
              </a:extLst>
            </p:cNvPr>
            <p:cNvGrpSpPr/>
            <p:nvPr/>
          </p:nvGrpSpPr>
          <p:grpSpPr>
            <a:xfrm>
              <a:off x="5001078" y="3888753"/>
              <a:ext cx="333983" cy="163253"/>
              <a:chOff x="3430917" y="4135309"/>
              <a:chExt cx="333983" cy="16325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066D9AD-C2EA-4889-AF03-42FFCB50E3E4}"/>
                  </a:ext>
                </a:extLst>
              </p:cNvPr>
              <p:cNvSpPr/>
              <p:nvPr/>
            </p:nvSpPr>
            <p:spPr>
              <a:xfrm>
                <a:off x="3430917" y="4135309"/>
                <a:ext cx="333983" cy="163253"/>
              </a:xfrm>
              <a:prstGeom prst="ellipse">
                <a:avLst/>
              </a:prstGeom>
              <a:noFill/>
              <a:ln>
                <a:solidFill>
                  <a:srgbClr val="144E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0E6EC87C-1027-4C23-BF44-074FC97D8966}"/>
                  </a:ext>
                </a:extLst>
              </p:cNvPr>
              <p:cNvCxnSpPr>
                <a:cxnSpLocks/>
                <a:stCxn id="32" idx="4"/>
                <a:endCxn id="32" idx="5"/>
              </p:cNvCxnSpPr>
              <p:nvPr/>
            </p:nvCxnSpPr>
            <p:spPr>
              <a:xfrm flipV="1">
                <a:off x="3597909" y="4274654"/>
                <a:ext cx="118080" cy="23908"/>
              </a:xfrm>
              <a:prstGeom prst="straightConnector1">
                <a:avLst/>
              </a:prstGeom>
              <a:ln>
                <a:solidFill>
                  <a:srgbClr val="144EF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F67032-A623-4468-875F-2BD44B870AE9}"/>
                </a:ext>
              </a:extLst>
            </p:cNvPr>
            <p:cNvGrpSpPr/>
            <p:nvPr/>
          </p:nvGrpSpPr>
          <p:grpSpPr>
            <a:xfrm>
              <a:off x="5319408" y="3627280"/>
              <a:ext cx="333983" cy="163253"/>
              <a:chOff x="3430917" y="4135309"/>
              <a:chExt cx="333983" cy="163253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AD17789-AF4C-446E-A661-D3DF01986F3F}"/>
                  </a:ext>
                </a:extLst>
              </p:cNvPr>
              <p:cNvSpPr/>
              <p:nvPr/>
            </p:nvSpPr>
            <p:spPr>
              <a:xfrm>
                <a:off x="3430917" y="4135309"/>
                <a:ext cx="333983" cy="163253"/>
              </a:xfrm>
              <a:prstGeom prst="ellipse">
                <a:avLst/>
              </a:prstGeom>
              <a:noFill/>
              <a:ln>
                <a:solidFill>
                  <a:srgbClr val="144E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F6D7B3D-C07C-490E-AD2D-F7D04A059C92}"/>
                  </a:ext>
                </a:extLst>
              </p:cNvPr>
              <p:cNvCxnSpPr>
                <a:cxnSpLocks/>
                <a:stCxn id="30" idx="4"/>
                <a:endCxn id="30" idx="5"/>
              </p:cNvCxnSpPr>
              <p:nvPr/>
            </p:nvCxnSpPr>
            <p:spPr>
              <a:xfrm flipV="1">
                <a:off x="3597909" y="4274654"/>
                <a:ext cx="118080" cy="23908"/>
              </a:xfrm>
              <a:prstGeom prst="straightConnector1">
                <a:avLst/>
              </a:prstGeom>
              <a:ln>
                <a:solidFill>
                  <a:srgbClr val="144EF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855A63-C59E-4166-8331-60B0E3A912C9}"/>
                </a:ext>
              </a:extLst>
            </p:cNvPr>
            <p:cNvGrpSpPr/>
            <p:nvPr/>
          </p:nvGrpSpPr>
          <p:grpSpPr>
            <a:xfrm>
              <a:off x="5788206" y="3627280"/>
              <a:ext cx="333983" cy="163253"/>
              <a:chOff x="3430917" y="4135309"/>
              <a:chExt cx="333983" cy="16325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CC0DA91-18CB-4A39-9F9D-7DB878A9A60E}"/>
                  </a:ext>
                </a:extLst>
              </p:cNvPr>
              <p:cNvSpPr/>
              <p:nvPr/>
            </p:nvSpPr>
            <p:spPr>
              <a:xfrm>
                <a:off x="3430917" y="4135309"/>
                <a:ext cx="333983" cy="163253"/>
              </a:xfrm>
              <a:prstGeom prst="ellipse">
                <a:avLst/>
              </a:prstGeom>
              <a:noFill/>
              <a:ln>
                <a:solidFill>
                  <a:srgbClr val="144E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F16D141E-A158-49F2-A748-CE0FB0AC8CE1}"/>
                  </a:ext>
                </a:extLst>
              </p:cNvPr>
              <p:cNvCxnSpPr>
                <a:cxnSpLocks/>
                <a:stCxn id="28" idx="4"/>
                <a:endCxn id="28" idx="5"/>
              </p:cNvCxnSpPr>
              <p:nvPr/>
            </p:nvCxnSpPr>
            <p:spPr>
              <a:xfrm flipV="1">
                <a:off x="3597909" y="4274654"/>
                <a:ext cx="118080" cy="23908"/>
              </a:xfrm>
              <a:prstGeom prst="straightConnector1">
                <a:avLst/>
              </a:prstGeom>
              <a:ln>
                <a:solidFill>
                  <a:srgbClr val="144EF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84305E-F5E8-4009-A68F-73B2CE8546B2}"/>
                </a:ext>
              </a:extLst>
            </p:cNvPr>
            <p:cNvGrpSpPr/>
            <p:nvPr/>
          </p:nvGrpSpPr>
          <p:grpSpPr>
            <a:xfrm>
              <a:off x="6032299" y="3897485"/>
              <a:ext cx="333983" cy="163253"/>
              <a:chOff x="3430917" y="4135309"/>
              <a:chExt cx="333983" cy="16325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90E3359A-C568-42EA-A690-A4215A1149F0}"/>
                  </a:ext>
                </a:extLst>
              </p:cNvPr>
              <p:cNvSpPr/>
              <p:nvPr/>
            </p:nvSpPr>
            <p:spPr>
              <a:xfrm>
                <a:off x="3430917" y="4135309"/>
                <a:ext cx="333983" cy="163253"/>
              </a:xfrm>
              <a:prstGeom prst="ellipse">
                <a:avLst/>
              </a:prstGeom>
              <a:noFill/>
              <a:ln>
                <a:solidFill>
                  <a:srgbClr val="144E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89795509-A5C2-496E-80B9-E00510564AA8}"/>
                  </a:ext>
                </a:extLst>
              </p:cNvPr>
              <p:cNvCxnSpPr>
                <a:cxnSpLocks/>
                <a:stCxn id="26" idx="4"/>
                <a:endCxn id="26" idx="5"/>
              </p:cNvCxnSpPr>
              <p:nvPr/>
            </p:nvCxnSpPr>
            <p:spPr>
              <a:xfrm flipV="1">
                <a:off x="3597909" y="4274654"/>
                <a:ext cx="118080" cy="23908"/>
              </a:xfrm>
              <a:prstGeom prst="straightConnector1">
                <a:avLst/>
              </a:prstGeom>
              <a:ln>
                <a:solidFill>
                  <a:srgbClr val="144EF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968C77-2977-43CF-BADE-49F96D644A2D}"/>
                </a:ext>
              </a:extLst>
            </p:cNvPr>
            <p:cNvGrpSpPr/>
            <p:nvPr/>
          </p:nvGrpSpPr>
          <p:grpSpPr>
            <a:xfrm>
              <a:off x="6350788" y="3620907"/>
              <a:ext cx="333983" cy="163253"/>
              <a:chOff x="3430917" y="4135309"/>
              <a:chExt cx="333983" cy="16325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0D97DCC-CA57-4336-AAF4-C67F761A2E81}"/>
                  </a:ext>
                </a:extLst>
              </p:cNvPr>
              <p:cNvSpPr/>
              <p:nvPr/>
            </p:nvSpPr>
            <p:spPr>
              <a:xfrm>
                <a:off x="3430917" y="4135309"/>
                <a:ext cx="333983" cy="163253"/>
              </a:xfrm>
              <a:prstGeom prst="ellipse">
                <a:avLst/>
              </a:prstGeom>
              <a:noFill/>
              <a:ln>
                <a:solidFill>
                  <a:srgbClr val="144E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60E4681-3A41-4671-86F6-8FF8E42E62E5}"/>
                  </a:ext>
                </a:extLst>
              </p:cNvPr>
              <p:cNvCxnSpPr>
                <a:cxnSpLocks/>
                <a:stCxn id="24" idx="4"/>
                <a:endCxn id="24" idx="5"/>
              </p:cNvCxnSpPr>
              <p:nvPr/>
            </p:nvCxnSpPr>
            <p:spPr>
              <a:xfrm flipV="1">
                <a:off x="3597909" y="4274654"/>
                <a:ext cx="118080" cy="23908"/>
              </a:xfrm>
              <a:prstGeom prst="straightConnector1">
                <a:avLst/>
              </a:prstGeom>
              <a:ln>
                <a:solidFill>
                  <a:srgbClr val="144EF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CF9D54E-50EC-43E8-8FE0-6A4A70C8EB34}"/>
                </a:ext>
              </a:extLst>
            </p:cNvPr>
            <p:cNvGrpSpPr/>
            <p:nvPr/>
          </p:nvGrpSpPr>
          <p:grpSpPr>
            <a:xfrm>
              <a:off x="6836207" y="3658677"/>
              <a:ext cx="333983" cy="163253"/>
              <a:chOff x="3430917" y="4135309"/>
              <a:chExt cx="333983" cy="16325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5A1C3F81-F6E0-426F-BFE8-B5CDFB9B6096}"/>
                  </a:ext>
                </a:extLst>
              </p:cNvPr>
              <p:cNvSpPr/>
              <p:nvPr/>
            </p:nvSpPr>
            <p:spPr>
              <a:xfrm>
                <a:off x="3430917" y="4135309"/>
                <a:ext cx="333983" cy="163253"/>
              </a:xfrm>
              <a:prstGeom prst="ellipse">
                <a:avLst/>
              </a:prstGeom>
              <a:noFill/>
              <a:ln>
                <a:solidFill>
                  <a:srgbClr val="144E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B20AAC86-FDC3-4CC6-AC81-6577F787EC2A}"/>
                  </a:ext>
                </a:extLst>
              </p:cNvPr>
              <p:cNvCxnSpPr>
                <a:cxnSpLocks/>
                <a:stCxn id="22" idx="4"/>
                <a:endCxn id="22" idx="5"/>
              </p:cNvCxnSpPr>
              <p:nvPr/>
            </p:nvCxnSpPr>
            <p:spPr>
              <a:xfrm flipV="1">
                <a:off x="3597909" y="4274654"/>
                <a:ext cx="118080" cy="23908"/>
              </a:xfrm>
              <a:prstGeom prst="straightConnector1">
                <a:avLst/>
              </a:prstGeom>
              <a:ln>
                <a:solidFill>
                  <a:srgbClr val="144EF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2EC3C96-EF14-4FBF-B5AB-89678344FF0F}"/>
                </a:ext>
              </a:extLst>
            </p:cNvPr>
            <p:cNvCxnSpPr>
              <a:cxnSpLocks/>
            </p:cNvCxnSpPr>
            <p:nvPr/>
          </p:nvCxnSpPr>
          <p:spPr>
            <a:xfrm>
              <a:off x="7239000" y="4052006"/>
              <a:ext cx="685800" cy="0"/>
            </a:xfrm>
            <a:prstGeom prst="straightConnector1">
              <a:avLst/>
            </a:prstGeom>
            <a:ln w="76200">
              <a:solidFill>
                <a:srgbClr val="144EF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0A56DC3-E0FE-4160-AC97-04C9A2D071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0875" y="4407386"/>
              <a:ext cx="388201" cy="434672"/>
            </a:xfrm>
            <a:prstGeom prst="straightConnector1">
              <a:avLst/>
            </a:prstGeom>
            <a:ln w="76200">
              <a:solidFill>
                <a:srgbClr val="144EF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7DD921-CFF7-4E2E-8029-5432EBE37399}"/>
                </a:ext>
              </a:extLst>
            </p:cNvPr>
            <p:cNvSpPr txBox="1"/>
            <p:nvPr/>
          </p:nvSpPr>
          <p:spPr>
            <a:xfrm>
              <a:off x="7902880" y="3801001"/>
              <a:ext cx="675985" cy="47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D9EFDC-EFC6-494C-A171-089CA254FBDB}"/>
                </a:ext>
              </a:extLst>
            </p:cNvPr>
            <p:cNvSpPr txBox="1"/>
            <p:nvPr/>
          </p:nvSpPr>
          <p:spPr>
            <a:xfrm>
              <a:off x="5486399" y="4645749"/>
              <a:ext cx="946609" cy="47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B5EEC46F-3486-4AB4-8043-20A554A5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1BEC40-8832-4A41-8965-1171DAFAFAD9}"/>
              </a:ext>
            </a:extLst>
          </p:cNvPr>
          <p:cNvSpPr txBox="1"/>
          <p:nvPr/>
        </p:nvSpPr>
        <p:spPr>
          <a:xfrm>
            <a:off x="141664" y="2769642"/>
            <a:ext cx="8817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model assumes superconductor is local and has a finite normal core with size ξ.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EF0E52-4944-4699-A824-4727D539A194}"/>
              </a:ext>
            </a:extLst>
          </p:cNvPr>
          <p:cNvSpPr txBox="1"/>
          <p:nvPr/>
        </p:nvSpPr>
        <p:spPr>
          <a:xfrm>
            <a:off x="141664" y="3331511"/>
            <a:ext cx="8701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electric field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proportional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generate energy dissipation.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576BFB06-47B5-4FCC-8192-897F38AC5615}"/>
              </a:ext>
            </a:extLst>
          </p:cNvPr>
          <p:cNvSpPr/>
          <p:nvPr/>
        </p:nvSpPr>
        <p:spPr>
          <a:xfrm rot="21120000">
            <a:off x="3394763" y="931732"/>
            <a:ext cx="1758044" cy="311507"/>
          </a:xfrm>
          <a:prstGeom prst="rightArrow">
            <a:avLst>
              <a:gd name="adj1" fmla="val 50000"/>
              <a:gd name="adj2" fmla="val 7385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43C3FA-93AD-411B-ABE0-092A1F214D65}"/>
              </a:ext>
            </a:extLst>
          </p:cNvPr>
          <p:cNvSpPr txBox="1"/>
          <p:nvPr/>
        </p:nvSpPr>
        <p:spPr>
          <a:xfrm>
            <a:off x="4186655" y="692453"/>
            <a:ext cx="654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pic>
        <p:nvPicPr>
          <p:cNvPr id="52" name="Picture 51" descr="\documentclass{article}&#10;\usepackage{amsmath}&#10;\pagestyle{empty}&#10;\begin{document}&#10;&#10;$f_{\eta_0} + F_L=0 \rightarrow \eta_0=B_{c2}\phi_0/ \rho_n$&#10;&#10;&#10;\end{document}" title="IguanaTex Bitmap Display">
            <a:extLst>
              <a:ext uri="{FF2B5EF4-FFF2-40B4-BE49-F238E27FC236}">
                <a16:creationId xmlns:a16="http://schemas.microsoft.com/office/drawing/2014/main" id="{BEC84947-61D7-44C2-A4FE-D89D8EB25C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78" y="3941646"/>
            <a:ext cx="5471084" cy="42666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BBE610B-8C54-428E-8719-DCC92CCCF323}"/>
              </a:ext>
            </a:extLst>
          </p:cNvPr>
          <p:cNvSpPr txBox="1"/>
          <p:nvPr/>
        </p:nvSpPr>
        <p:spPr>
          <a:xfrm>
            <a:off x="381000" y="442449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Viscous drag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3EDB3B-B8C5-4BA4-90D0-195BE3E4BABB}"/>
              </a:ext>
            </a:extLst>
          </p:cNvPr>
          <p:cNvSpPr txBox="1"/>
          <p:nvPr/>
        </p:nvSpPr>
        <p:spPr>
          <a:xfrm>
            <a:off x="3660459" y="4456069"/>
            <a:ext cx="3717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Bardeen-Stephen viscous drag coefficient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95E6643-5A7A-43F7-BADF-E26EC966A81C}"/>
              </a:ext>
            </a:extLst>
          </p:cNvPr>
          <p:cNvSpPr txBox="1"/>
          <p:nvPr/>
        </p:nvSpPr>
        <p:spPr>
          <a:xfrm>
            <a:off x="199937" y="5021896"/>
            <a:ext cx="87013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strong currents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EDECF9-FA79-4421-8A31-F13CC982821B}"/>
              </a:ext>
            </a:extLst>
          </p:cNvPr>
          <p:cNvSpPr txBox="1"/>
          <p:nvPr/>
        </p:nvSpPr>
        <p:spPr>
          <a:xfrm>
            <a:off x="171625" y="5519071"/>
            <a:ext cx="881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Quasiparticles in the core are accelerated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diffuse away from the core.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237A0E6-0D6A-4EE6-AAEB-A3067E1EC9BE}"/>
              </a:ext>
            </a:extLst>
          </p:cNvPr>
          <p:cNvSpPr txBox="1"/>
          <p:nvPr/>
        </p:nvSpPr>
        <p:spPr>
          <a:xfrm>
            <a:off x="199937" y="5992242"/>
            <a:ext cx="881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the core decreases as the velocity v increases.</a:t>
            </a:r>
          </a:p>
        </p:txBody>
      </p:sp>
    </p:spTree>
    <p:extLst>
      <p:ext uri="{BB962C8B-B14F-4D97-AF65-F5344CB8AC3E}">
        <p14:creationId xmlns:p14="http://schemas.microsoft.com/office/powerpoint/2010/main" val="172568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CBE6-A0C7-418A-B72C-8EE1ABDE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52098"/>
            <a:ext cx="8229600" cy="72954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z="3200" dirty="0"/>
              <a:t>Larkin – </a:t>
            </a:r>
            <a:r>
              <a:rPr lang="en-US" sz="3200" dirty="0" err="1"/>
              <a:t>Ovchinnikov</a:t>
            </a:r>
            <a:r>
              <a:rPr lang="en-US" sz="3200" dirty="0"/>
              <a:t> (LO) instability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16416-95FA-4A63-A378-610F3D96B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2583" y="700616"/>
            <a:ext cx="5791199" cy="343363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Velocity depend vortex drag: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Jumps of straight vortices at F</a:t>
            </a:r>
            <a:r>
              <a:rPr lang="en-US" sz="2000" baseline="-25000" dirty="0"/>
              <a:t>L</a:t>
            </a:r>
            <a:r>
              <a:rPr lang="en-US" sz="2000" dirty="0"/>
              <a:t>&gt;F</a:t>
            </a:r>
            <a:r>
              <a:rPr lang="en-US" sz="2000" baseline="-25000" dirty="0"/>
              <a:t>max</a:t>
            </a:r>
            <a:r>
              <a:rPr lang="en-US" sz="2000" dirty="0"/>
              <a:t> =</a:t>
            </a:r>
            <a:r>
              <a:rPr lang="el-GR" sz="2000" dirty="0"/>
              <a:t>η</a:t>
            </a:r>
            <a:r>
              <a:rPr lang="en-US" sz="2000" baseline="-25000" dirty="0"/>
              <a:t>0</a:t>
            </a:r>
            <a:r>
              <a:rPr lang="en-US" sz="2000" dirty="0"/>
              <a:t>v</a:t>
            </a:r>
            <a:r>
              <a:rPr lang="en-US" sz="2000" baseline="-25000" dirty="0"/>
              <a:t>0</a:t>
            </a:r>
            <a:r>
              <a:rPr lang="en-US" sz="2000" dirty="0"/>
              <a:t>/2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i="1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0DE62A3-FBB6-432A-8BDB-54E8C66EDBD7}"/>
              </a:ext>
            </a:extLst>
          </p:cNvPr>
          <p:cNvGrpSpPr/>
          <p:nvPr/>
        </p:nvGrpSpPr>
        <p:grpSpPr>
          <a:xfrm>
            <a:off x="4127507" y="1334577"/>
            <a:ext cx="1900646" cy="645134"/>
            <a:chOff x="5486400" y="2918836"/>
            <a:chExt cx="1752600" cy="597314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5E8D3F97-4E44-47E3-9C72-C4D48A31388D}"/>
                </a:ext>
              </a:extLst>
            </p:cNvPr>
            <p:cNvSpPr/>
            <p:nvPr/>
          </p:nvSpPr>
          <p:spPr>
            <a:xfrm>
              <a:off x="5486400" y="2918836"/>
              <a:ext cx="1752600" cy="597314"/>
            </a:xfrm>
            <a:prstGeom prst="round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1DE7FF0-505B-4506-B5E2-80A244FFA802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4224" y="3046064"/>
              <a:ext cx="1596952" cy="342857"/>
            </a:xfrm>
            <a:prstGeom prst="rect">
              <a:avLst/>
            </a:prstGeom>
          </p:spPr>
        </p:pic>
      </p:grp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0861D84-5A6F-40C4-85B7-06867D8F8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4" y="3447590"/>
            <a:ext cx="3592722" cy="298501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3075A89-110D-44DE-806A-FD21CDEC8A34}"/>
              </a:ext>
            </a:extLst>
          </p:cNvPr>
          <p:cNvSpPr txBox="1"/>
          <p:nvPr/>
        </p:nvSpPr>
        <p:spPr>
          <a:xfrm>
            <a:off x="2414691" y="353527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v&gt;v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D38DAF-A8FD-4DF7-9CFF-FAE2B445A831}"/>
              </a:ext>
            </a:extLst>
          </p:cNvPr>
          <p:cNvSpPr/>
          <p:nvPr/>
        </p:nvSpPr>
        <p:spPr>
          <a:xfrm>
            <a:off x="59720" y="6462176"/>
            <a:ext cx="5227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I. Larkin and Yu. N.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Ovchinnikov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Phys.–JETP 41, 960 (1975)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D30431-520E-42D5-B6A2-6517890808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400" r="6003"/>
          <a:stretch/>
        </p:blipFill>
        <p:spPr>
          <a:xfrm>
            <a:off x="171966" y="852382"/>
            <a:ext cx="3266534" cy="2491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C961698-303E-4B3E-9901-898982D3E268}"/>
              </a:ext>
            </a:extLst>
          </p:cNvPr>
          <p:cNvGrpSpPr/>
          <p:nvPr/>
        </p:nvGrpSpPr>
        <p:grpSpPr>
          <a:xfrm>
            <a:off x="6329068" y="1351074"/>
            <a:ext cx="1694434" cy="645133"/>
            <a:chOff x="6274906" y="3681761"/>
            <a:chExt cx="1752600" cy="5973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5A7F37-0912-4A86-BDA8-E18535711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4656" y="3806682"/>
              <a:ext cx="1586929" cy="347472"/>
            </a:xfrm>
            <a:prstGeom prst="rect">
              <a:avLst/>
            </a:prstGeom>
          </p:spPr>
        </p:pic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951E1B20-6CFF-49A9-8167-2D5E9516AC71}"/>
                </a:ext>
              </a:extLst>
            </p:cNvPr>
            <p:cNvSpPr/>
            <p:nvPr/>
          </p:nvSpPr>
          <p:spPr>
            <a:xfrm>
              <a:off x="6274906" y="3681761"/>
              <a:ext cx="1752600" cy="597314"/>
            </a:xfrm>
            <a:prstGeom prst="round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FF4B9A9-9998-4923-9AC4-F7B1077CDE1E}"/>
              </a:ext>
            </a:extLst>
          </p:cNvPr>
          <p:cNvSpPr txBox="1"/>
          <p:nvPr/>
        </p:nvSpPr>
        <p:spPr>
          <a:xfrm>
            <a:off x="4285304" y="2782590"/>
            <a:ext cx="4767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 instability has been observed in many materials.</a:t>
            </a:r>
          </a:p>
          <a:p>
            <a:r>
              <a:rPr lang="en-US" sz="12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(G. Grimaldi et al., PRB,92, 024513 (2015). </a:t>
            </a:r>
            <a:r>
              <a:rPr lang="en-US" sz="1200" dirty="0" err="1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M.Kunchur</a:t>
            </a:r>
            <a:r>
              <a:rPr lang="en-US" sz="12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PRL,87, 177001 (2001), A. I. </a:t>
            </a:r>
            <a:r>
              <a:rPr lang="en-US" sz="1200" dirty="0" err="1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Bezuglyj</a:t>
            </a:r>
            <a:r>
              <a:rPr lang="en-US" sz="1200" dirty="0">
                <a:solidFill>
                  <a:srgbClr val="144E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PRB, 99, 174518 (2019).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2AB3CC-47ED-4B69-A88E-62BAB4FA43C7}"/>
              </a:ext>
            </a:extLst>
          </p:cNvPr>
          <p:cNvGrpSpPr/>
          <p:nvPr/>
        </p:nvGrpSpPr>
        <p:grpSpPr>
          <a:xfrm>
            <a:off x="1484170" y="3177246"/>
            <a:ext cx="7550292" cy="3820800"/>
            <a:chOff x="1484170" y="3177246"/>
            <a:chExt cx="7550292" cy="3820800"/>
          </a:xfrm>
        </p:grpSpPr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DD1945C9-6895-4CA9-9FBD-E6E2EE034D57}"/>
                </a:ext>
              </a:extLst>
            </p:cNvPr>
            <p:cNvSpPr txBox="1">
              <a:spLocks/>
            </p:cNvSpPr>
            <p:nvPr/>
          </p:nvSpPr>
          <p:spPr>
            <a:xfrm>
              <a:off x="3380420" y="5366813"/>
              <a:ext cx="5654042" cy="163123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0E0799"/>
                </a:buClr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0E0799"/>
                </a:buClr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E0799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E0799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0E0799"/>
                </a:buClr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2000" dirty="0">
                  <a:solidFill>
                    <a:srgbClr val="C00000"/>
                  </a:solidFill>
                </a:rPr>
                <a:t>What happens to the vortex if its fast tip is LO-unstable while the rest of the vortex is LO-stable?</a:t>
              </a:r>
            </a:p>
            <a:p>
              <a:pPr marL="0" indent="0">
                <a:lnSpc>
                  <a:spcPct val="90000"/>
                </a:lnSpc>
                <a:buNone/>
              </a:pPr>
              <a:endParaRPr lang="en-US" sz="2400" dirty="0"/>
            </a:p>
            <a:p>
              <a:pPr>
                <a:lnSpc>
                  <a:spcPct val="90000"/>
                </a:lnSpc>
              </a:pPr>
              <a:endParaRPr lang="en-US" sz="1800" dirty="0"/>
            </a:p>
            <a:p>
              <a:pPr lvl="1">
                <a:lnSpc>
                  <a:spcPct val="90000"/>
                </a:lnSpc>
              </a:pPr>
              <a:endParaRPr lang="en-US" sz="18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EF18DC6-B8B3-4BD2-9D84-16322B5028E6}"/>
                </a:ext>
              </a:extLst>
            </p:cNvPr>
            <p:cNvGrpSpPr/>
            <p:nvPr/>
          </p:nvGrpSpPr>
          <p:grpSpPr>
            <a:xfrm>
              <a:off x="1484170" y="3177246"/>
              <a:ext cx="3044012" cy="2682561"/>
              <a:chOff x="1484170" y="3177246"/>
              <a:chExt cx="3044012" cy="2682561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B4774AC-ACAF-43D0-958E-126F82B221BF}"/>
                  </a:ext>
                </a:extLst>
              </p:cNvPr>
              <p:cNvSpPr/>
              <p:nvPr/>
            </p:nvSpPr>
            <p:spPr>
              <a:xfrm>
                <a:off x="1484170" y="3395223"/>
                <a:ext cx="734954" cy="7298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8ED878-7ADF-499A-8329-3BB4AD446101}"/>
                  </a:ext>
                </a:extLst>
              </p:cNvPr>
              <p:cNvSpPr txBox="1"/>
              <p:nvPr/>
            </p:nvSpPr>
            <p:spPr>
              <a:xfrm>
                <a:off x="2739954" y="3177246"/>
                <a:ext cx="17882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CC00"/>
                    </a:solidFill>
                  </a:rPr>
                  <a:t>LO unstable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02202E-28FD-4E85-BF44-BAF5BE243DC3}"/>
                  </a:ext>
                </a:extLst>
              </p:cNvPr>
              <p:cNvCxnSpPr>
                <a:cxnSpLocks/>
                <a:endCxn id="16" idx="1"/>
              </p:cNvCxnSpPr>
              <p:nvPr/>
            </p:nvCxnSpPr>
            <p:spPr>
              <a:xfrm flipV="1">
                <a:off x="1946008" y="3377301"/>
                <a:ext cx="793946" cy="355453"/>
              </a:xfrm>
              <a:prstGeom prst="straightConnector1">
                <a:avLst/>
              </a:prstGeom>
              <a:ln>
                <a:solidFill>
                  <a:srgbClr val="0E07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02743246-D454-4BDC-857F-0A57D7659B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0181" y="5010223"/>
                <a:ext cx="543358" cy="552377"/>
              </a:xfrm>
              <a:prstGeom prst="straightConnector1">
                <a:avLst/>
              </a:prstGeom>
              <a:ln>
                <a:solidFill>
                  <a:srgbClr val="0E079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6808E3-AA66-4668-9FBE-5368F8350C0B}"/>
                  </a:ext>
                </a:extLst>
              </p:cNvPr>
              <p:cNvSpPr txBox="1"/>
              <p:nvPr/>
            </p:nvSpPr>
            <p:spPr>
              <a:xfrm>
                <a:off x="2322112" y="5459697"/>
                <a:ext cx="11876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CC00"/>
                    </a:solidFill>
                  </a:rPr>
                  <a:t>LO stable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740F7B22-0719-4795-9952-D307DC01EA05}"/>
              </a:ext>
            </a:extLst>
          </p:cNvPr>
          <p:cNvSpPr/>
          <p:nvPr/>
        </p:nvSpPr>
        <p:spPr>
          <a:xfrm>
            <a:off x="4680590" y="3903702"/>
            <a:ext cx="397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Nb </a:t>
            </a:r>
            <a:r>
              <a:rPr lang="en-US" sz="1600" i="1" dirty="0">
                <a:solidFill>
                  <a:srgbClr val="000000"/>
                </a:solidFill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i="1" baseline="-25000" dirty="0">
                <a:solidFill>
                  <a:srgbClr val="000000"/>
                </a:solidFill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i="1" dirty="0">
                <a:solidFill>
                  <a:srgbClr val="000000"/>
                </a:solidFill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~ 0.1 km/s – 1km/s near T</a:t>
            </a:r>
            <a:r>
              <a:rPr lang="en-US" sz="1600" i="1" baseline="-25000" dirty="0">
                <a:solidFill>
                  <a:srgbClr val="000000"/>
                </a:solidFill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1600" i="1" dirty="0">
                <a:solidFill>
                  <a:srgbClr val="000000"/>
                </a:solidFill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and decreases as T decreases </a:t>
            </a:r>
            <a:endParaRPr lang="en-US" sz="1600" dirty="0">
              <a:highlight>
                <a:srgbClr val="00CC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D98FDFE-E0F5-4E85-9E04-99ED18235305}"/>
              </a:ext>
            </a:extLst>
          </p:cNvPr>
          <p:cNvSpPr/>
          <p:nvPr/>
        </p:nvSpPr>
        <p:spPr>
          <a:xfrm>
            <a:off x="973131" y="649357"/>
            <a:ext cx="2098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 vortex drag force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64AA3-58AF-425F-B932-C55707FBB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943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78CE9-AE9D-4560-906B-42E8DA89E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3" y="-39674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Effect of pinning density on R</a:t>
            </a:r>
            <a:r>
              <a:rPr lang="en-US" sz="3600" baseline="-25000" dirty="0"/>
              <a:t>i</a:t>
            </a:r>
            <a:r>
              <a:rPr lang="en-US" sz="3600" dirty="0"/>
              <a:t>(H)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1EBBD921-7453-4AFA-8F92-4E8DD5A370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" r="5089"/>
          <a:stretch/>
        </p:blipFill>
        <p:spPr>
          <a:xfrm>
            <a:off x="69648" y="927061"/>
            <a:ext cx="5495766" cy="4131536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begin{document}&#10;&#10;$ r_i(\beta) $ at $l/\lambda=10$, $\gamma=0.04$, $\kappa=2$, $\zeta_n=0.04$&#10;\end{document}" title="IguanaTex Bitmap Display">
            <a:extLst>
              <a:ext uri="{FF2B5EF4-FFF2-40B4-BE49-F238E27FC236}">
                <a16:creationId xmlns:a16="http://schemas.microsoft.com/office/drawing/2014/main" id="{B792403E-9D16-4B2B-81E8-9407F71B25D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2" y="5233170"/>
            <a:ext cx="4824897" cy="26076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C6413C2-5E6C-4F91-A6E1-AB7088B83C2C}"/>
              </a:ext>
            </a:extLst>
          </p:cNvPr>
          <p:cNvSpPr txBox="1"/>
          <p:nvPr/>
        </p:nvSpPr>
        <p:spPr>
          <a:xfrm>
            <a:off x="3838220" y="3560090"/>
            <a:ext cx="2209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~0.2-3 GHz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64C39F-DD30-4AF4-82B5-AE2C4F414C9D}"/>
              </a:ext>
            </a:extLst>
          </p:cNvPr>
          <p:cNvSpPr txBox="1"/>
          <p:nvPr/>
        </p:nvSpPr>
        <p:spPr>
          <a:xfrm>
            <a:off x="6618096" y="6012601"/>
            <a:ext cx="2525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Bardeen-Stephen limit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5D8975-28BE-4727-B98D-22F80F460BEF}"/>
              </a:ext>
            </a:extLst>
          </p:cNvPr>
          <p:cNvSpPr txBox="1"/>
          <p:nvPr/>
        </p:nvSpPr>
        <p:spPr>
          <a:xfrm>
            <a:off x="5341331" y="886109"/>
            <a:ext cx="41971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solution for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x,y,z,t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p was calculated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012B51-07A1-43BE-B154-2A1DC7611D5F}"/>
              </a:ext>
            </a:extLst>
          </p:cNvPr>
          <p:cNvGrpSpPr/>
          <p:nvPr/>
        </p:nvGrpSpPr>
        <p:grpSpPr>
          <a:xfrm>
            <a:off x="5435095" y="1719517"/>
            <a:ext cx="3555417" cy="1310906"/>
            <a:chOff x="5747239" y="1754137"/>
            <a:chExt cx="3555417" cy="131090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82093AF-2BDE-40A8-8938-5D7D014ACE39}"/>
                </a:ext>
              </a:extLst>
            </p:cNvPr>
            <p:cNvGrpSpPr/>
            <p:nvPr/>
          </p:nvGrpSpPr>
          <p:grpSpPr>
            <a:xfrm>
              <a:off x="5747239" y="1754137"/>
              <a:ext cx="3555417" cy="1310906"/>
              <a:chOff x="5436183" y="5028145"/>
              <a:chExt cx="3555417" cy="1310906"/>
            </a:xfrm>
          </p:grpSpPr>
          <p:sp>
            <p:nvSpPr>
              <p:cNvPr id="33" name="Rounded Rectangle 35 2 2 2">
                <a:extLst>
                  <a:ext uri="{FF2B5EF4-FFF2-40B4-BE49-F238E27FC236}">
                    <a16:creationId xmlns:a16="http://schemas.microsoft.com/office/drawing/2014/main" id="{A411E3A1-5E87-48E6-9D83-439597473E6F}"/>
                  </a:ext>
                </a:extLst>
              </p:cNvPr>
              <p:cNvSpPr/>
              <p:nvPr/>
            </p:nvSpPr>
            <p:spPr>
              <a:xfrm>
                <a:off x="5436183" y="5028145"/>
                <a:ext cx="3555417" cy="1310906"/>
              </a:xfrm>
              <a:prstGeom prst="roundRect">
                <a:avLst/>
              </a:prstGeom>
              <a:solidFill>
                <a:srgbClr val="FFFF00">
                  <a:alpha val="19000"/>
                </a:srgbClr>
              </a:solidFill>
              <a:ln>
                <a:solidFill>
                  <a:srgbClr val="144EF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144EF2"/>
                  </a:solidFill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62F2156-0DE2-43D5-86C2-D259BC474AD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000" y="5812682"/>
                <a:ext cx="1400381" cy="377905"/>
              </a:xfrm>
              <a:prstGeom prst="rect">
                <a:avLst/>
              </a:prstGeom>
              <a:solidFill>
                <a:srgbClr val="FFFF00"/>
              </a:solidFill>
            </p:spPr>
          </p:pic>
        </p:grpSp>
        <p:pic>
          <p:nvPicPr>
            <p:cNvPr id="43" name="Picture 42" descr="\documentclass{article}&#10;\usepackage{amsmath}&#10;\pagestyle{empty}&#10;\begin{document}&#10;&#10;\begin{gather} &#10;p=\frac{\gamma}{N_v} \sum_{k=1}^{N_v}\int_{0}^{1}dt\int_{0}^{l}\beta_{t}e^{-x}\dot{y}_k(x,t)dx,&#10;\label{p} \\&#10;r_i(\beta)=2p(\beta)/\beta^2,&#10;\label{rs}&#10;\end{gather}&#10;&#10;\end{document}" title="IguanaTex Bitmap Display">
              <a:extLst>
                <a:ext uri="{FF2B5EF4-FFF2-40B4-BE49-F238E27FC236}">
                  <a16:creationId xmlns:a16="http://schemas.microsoft.com/office/drawing/2014/main" id="{E1ED3E33-CAA2-42B8-B132-D6E7EA7A50F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0" r="35288" b="27447"/>
            <a:stretch/>
          </p:blipFill>
          <p:spPr>
            <a:xfrm>
              <a:off x="5914027" y="1851199"/>
              <a:ext cx="3270473" cy="627839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A96D4F4-6AF0-46E3-A212-60B191152091}"/>
              </a:ext>
            </a:extLst>
          </p:cNvPr>
          <p:cNvSpPr txBox="1"/>
          <p:nvPr/>
        </p:nvSpPr>
        <p:spPr>
          <a:xfrm>
            <a:off x="6171875" y="3094517"/>
            <a:ext cx="33666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Number of vortices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330D61-1966-483C-B08B-C82259478EC7}"/>
              </a:ext>
            </a:extLst>
          </p:cNvPr>
          <p:cNvSpPr txBox="1"/>
          <p:nvPr/>
        </p:nvSpPr>
        <p:spPr>
          <a:xfrm>
            <a:off x="5491380" y="3778412"/>
            <a:ext cx="47698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resistance R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</a:p>
        </p:txBody>
      </p:sp>
      <p:pic>
        <p:nvPicPr>
          <p:cNvPr id="48" name="Picture 47" descr="\documentclass{article}&#10;\usepackage{amsmath}&#10;\pagestyle{empty}&#10;\begin{document}&#10;&#10;$R_i(H)=\frac{\rho_n B_0}{\lambda B_{c2}}r_i(\beta)$&#10;\end{document}" title="IguanaTex Bitmap Display">
            <a:extLst>
              <a:ext uri="{FF2B5EF4-FFF2-40B4-BE49-F238E27FC236}">
                <a16:creationId xmlns:a16="http://schemas.microsoft.com/office/drawing/2014/main" id="{B54C800B-B711-49F5-826C-B25C837C81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31" y="4235570"/>
            <a:ext cx="2276492" cy="422065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1F0659A-8D8A-4F85-97CD-6325AA671AE4}"/>
              </a:ext>
            </a:extLst>
          </p:cNvPr>
          <p:cNvSpPr/>
          <p:nvPr/>
        </p:nvSpPr>
        <p:spPr>
          <a:xfrm>
            <a:off x="5893777" y="4187341"/>
            <a:ext cx="2514600" cy="546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B40861-F999-440C-861C-5C895B946A4D}"/>
              </a:ext>
            </a:extLst>
          </p:cNvPr>
          <p:cNvSpPr txBox="1"/>
          <p:nvPr/>
        </p:nvSpPr>
        <p:spPr>
          <a:xfrm>
            <a:off x="6086878" y="4782508"/>
            <a:ext cx="23821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386263" fontAlgn="base">
              <a:spcBef>
                <a:spcPct val="0"/>
              </a:spcBef>
              <a:spcAft>
                <a:spcPct val="0"/>
              </a:spcAft>
            </a:pPr>
            <a:r>
              <a:rPr lang="en-US" sz="15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5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-Field due to trapped flux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D41522-1CC7-4660-9DC2-E9683107F8AC}"/>
              </a:ext>
            </a:extLst>
          </p:cNvPr>
          <p:cNvSpPr txBox="1"/>
          <p:nvPr/>
        </p:nvSpPr>
        <p:spPr>
          <a:xfrm>
            <a:off x="239904" y="5773995"/>
            <a:ext cx="9186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00CC00"/>
                </a:highlight>
              </a:rPr>
              <a:t> </a:t>
            </a:r>
            <a:r>
              <a:rPr lang="en-US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at n</a:t>
            </a:r>
            <a:r>
              <a:rPr lang="en-US" baseline="-25000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=0.16</a:t>
            </a:r>
            <a:r>
              <a:rPr lang="el-GR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baseline="30000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dirty="0">
                <a:highlight>
                  <a:srgbClr val="00CC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CC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CC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CC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CC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CC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at n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CC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CC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=0.83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CC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λ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CC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CC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>
              <a:highlight>
                <a:srgbClr val="00CC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5D6A81-73E7-47FD-AF8C-684EEA687AE7}"/>
              </a:ext>
            </a:extLst>
          </p:cNvPr>
          <p:cNvSpPr txBox="1"/>
          <p:nvPr/>
        </p:nvSpPr>
        <p:spPr>
          <a:xfrm>
            <a:off x="3829428" y="4110530"/>
            <a:ext cx="1428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Bulk pinning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A2A67-908B-4CE9-8CBD-FB1DD7B7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688CD-4359-4398-8D59-BE26FDB19C9F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5181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593.9257"/>
  <p:tag name="LATEXADDIN" val="\documentclass{article}&#10;\usepackage{amsmath}&#10;\pagestyle{empty}&#10;\begin{document}&#10;&#10;$L_\omega=\sqrt{\frac{\epsilon}{\eta\omega}}$&#10;&#10;&#10;&#10;\end{document}"/>
  <p:tag name="IGUANATEXSIZE" val="20"/>
  <p:tag name="IGUANATEXCURSOR" val="12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785.9017"/>
  <p:tag name="LATEXADDIN" val="\documentclass{article}&#10;\usepackage{amsmath}&#10;\pagestyle{empty}&#10;\begin{document}&#10;&#10;$\eta(v)=\frac{\eta_0}{1+v^2/v_0^2}$&#10;&#10;&#10;\end{document}"/>
  <p:tag name="IGUANATEXSIZE" val="20"/>
  <p:tag name="IGUANATEXCURSOR" val="8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419.948"/>
  <p:tag name="LATEXADDIN" val="\documentclass{article}&#10;\usepackage{amsmath}&#10;\pagestyle{empty}&#10;\begin{document}&#10;&#10;$ r_i(\beta) $ at $l/\lambda=10$, $\gamma=0.04$, $\kappa=2$, $\zeta_n=0.04$&#10;\end{document}"/>
  <p:tag name="IGUANATEXSIZE" val="22"/>
  <p:tag name="IGUANATEXCURSOR" val="15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033.371"/>
  <p:tag name="LATEXADDIN" val="\documentclass{article}&#10;\usepackage{amsmath}&#10;\pagestyle{empty}&#10;\begin{document}&#10;&#10;$R_i(H)=\frac{\rho_n B_0}{\lambda B_{c2}}r_i(\beta)$&#10;\end{document}"/>
  <p:tag name="IGUANATEXSIZE" val="22"/>
  <p:tag name="IGUANATEXCURSOR" val="9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7.6791"/>
  <p:tag name="ORIGINALWIDTH" val="3154.106"/>
  <p:tag name="LATEXADDIN" val="\documentclass{article}&#10;\usepackage{amsmath}&#10;\pagestyle{empty}&#10;\begin{document}&#10;&#10;\begin{gather} &#10;p=\frac{\gamma}{N_v} \sum_{k=1}^{N_v}\int_{0}^{1}dt\int_{0}^{l}\beta_{t}e^{-x}\dot{y}_k(x,t)dx,&#10;\label{p} \\&#10;r_i(\beta)=2p(\beta)/\beta^2,&#10;\label{rs}&#10;\end{gather}&#10;&#10;\end{document}"/>
  <p:tag name="IGUANATEXSIZE" val="22"/>
  <p:tag name="IGUANATEXCURSOR" val="25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.9768"/>
  <p:tag name="ORIGINALWIDTH" val="689.1639"/>
  <p:tag name="LATEXADDIN" val="\documentclass{article}&#10;\usepackage{amsmath}&#10;\pagestyle{empty}&#10;\begin{document}&#10;&#10;$r_i(\beta) =\frac{2p(\beta)}{\beta^2}$&#10;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56.993"/>
  <p:tag name="LATEXADDIN" val="\documentclass{article}&#10;\usepackage{amsmath}&#10;\pagestyle{empty}&#10;\begin{document}&#10;&#10;$l/\lambda=10$, $\gamma=0.04$, $\kappa=10$ and $\zeta_n=1$&#10;&#10;\end{document}"/>
  <p:tag name="IGUANATEXSIZE" val="22"/>
  <p:tag name="IGUANATEXCURSOR" val="11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056.993"/>
  <p:tag name="LATEXADDIN" val="\documentclass{article}&#10;\usepackage{amsmath}&#10;\pagestyle{empty}&#10;\begin{document}&#10;&#10;$l/\lambda=10$, $\gamma=0.04$, $\kappa=10$ and $\zeta_n=1$&#10;&#10;\end{document}"/>
  <p:tag name="IGUANATEXSIZE" val="22"/>
  <p:tag name="IGUANATEXCURSOR" val="11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966.6292"/>
  <p:tag name="LATEXADDIN" val="\documentclass{article}&#10;\usepackage{amsmath}&#10;\pagestyle{empty}&#10;\begin{document}&#10;&#10;$\beta_c\simeq (\zeta\lambda/\kappa^2)\sqrt{n_il}$&#10;&#10;\end{document}"/>
  <p:tag name="IGUANATEXSIZE" val="22"/>
  <p:tag name="IGUANATEXCURSOR" val="8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97.1879"/>
  <p:tag name="LATEXADDIN" val="\documentclass{article}&#10;\usepackage{amsmath}&#10;\pagestyle{empty}&#10;\begin{document}&#10;&#10;$r_i(\gamma)\propto \gamma$&#10;&#10;\end{document}"/>
  <p:tag name="IGUANATEXSIZE" val="22"/>
  <p:tag name="IGUANATEXCURSOR" val="10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658.4177"/>
  <p:tag name="LATEXADDIN" val="\documentclass{article}&#10;\usepackage{amsmath}&#10;\pagestyle{empty}&#10;\begin{document}&#10;&#10;$L_\omega \propto \sqrt{\frac{1}{\eta(v)}}$&#10;&#10;&#10;&#10;\end{document}"/>
  <p:tag name="IGUANATEXSIZE" val="20"/>
  <p:tag name="IGUANATEXCURSOR" val="12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4548"/>
  <p:tag name="ORIGINALWIDTH" val="3528.309"/>
  <p:tag name="LATEXADDIN" val="\documentclass{article}&#10;\usepackage{amsmath}&#10;\pagestyle{empty}&#10;\begin{document}&#10;&#10;\begin{equation} &#10;\!U(X,{\bf R})=-\sum_{n=1}^{N}\frac{U_n}{1+[(X-X_n)^2+|{\bf R}-{\bf R}_n|^2]/\xi^2}.&#10;\label{eq3}&#10;\end{equation}&#10;&#10;\end{document}"/>
  <p:tag name="IGUANATEXSIZE" val="22"/>
  <p:tag name="IGUANATEXCURSOR" val="21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50.9561"/>
  <p:tag name="LATEXADDIN" val="\documentclass{article}&#10;\usepackage{amsmath}&#10;\pagestyle{empty}&#10;\begin{document}&#10;&#10;$L_\omega &lt; l$&#10;&#10;\end{document}"/>
  <p:tag name="IGUANATEXSIZE" val="20"/>
  <p:tag name="IGUANATEXCURSOR" val="9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887.1392"/>
  <p:tag name="LATEXADDIN" val="\documentclass{article}&#10;\usepackage{amsmath}&#10;\pagestyle{empty}&#10;\begin{document}&#10;&#10;$L_\omega \sim l$ at $v \sim v_0$&#10;&#10;\end{document}"/>
  <p:tag name="IGUANATEXSIZE" val="20"/>
  <p:tag name="IGUANATEXCURSOR" val="11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.7368"/>
  <p:tag name="ORIGINALWIDTH" val="350.9561"/>
  <p:tag name="LATEXADDIN" val="\documentclass{article}&#10;\usepackage{amsmath}&#10;\pagestyle{empty}&#10;\begin{document}&#10;&#10;$L_\omega &gt; l$&#10;&#10;\end{document}"/>
  <p:tag name="IGUANATEXSIZE" val="20"/>
  <p:tag name="IGUANATEXCURSOR" val="9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887.1392"/>
  <p:tag name="LATEXADDIN" val="\documentclass{article}&#10;\usepackage{amsmath}&#10;\pagestyle{empty}&#10;\begin{document}&#10;&#10;$L_\omega \sim l$ at $v \sim v_0$&#10;&#10;\end{document}"/>
  <p:tag name="IGUANATEXSIZE" val="20"/>
  <p:tag name="IGUANATEXCURSOR" val="11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14.1357"/>
  <p:tag name="LATEXADDIN" val="\documentclass{article}&#10;\usepackage{amsmath}&#10;\pagestyle{empty}&#10;\begin{document}&#10;&#10;$L_\omega &lt; l$ at $\beta&lt;\beta_p$&#10;&#10;&#10;&#10;\end{document}"/>
  <p:tag name="IGUANATEXSIZE" val="20"/>
  <p:tag name="IGUANATEXCURSOR" val="11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914.1357"/>
  <p:tag name="LATEXADDIN" val="\documentclass{article}&#10;\usepackage{amsmath}&#10;\pagestyle{empty}&#10;\begin{document}&#10;&#10;$L_\omega &gt; l$ at $\beta&gt;\beta_p$&#10;&#10;&#10;&#10;\end{document}"/>
  <p:tag name="IGUANATEXSIZE" val="20"/>
  <p:tag name="IGUANATEXCURSOR" val="10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4.6682"/>
  <p:tag name="ORIGINALWIDTH" val="3704.537"/>
  <p:tag name="LATEXADDIN" val="\documentclass{article}&#10;\usepackage{amsmath}&#10;\pagestyle{empty}&#10;\begin{document}&#10;&#10;\begin{gather}&#10;\left[h\frac{r_i(\beta)}{r_i(0)}+e^{a\theta}\right]\beta^2=s\theta,&#10;\label{tb1} \\&#10;h=\frac{R_i(0)}{R_{\rm BCS}},\qquad s=\frac{2T_0\mu_0^2k\alpha_K}{(k+d\alpha_K)R_{\rm BCS}B_{c1}^2}, \qquad a=\Delta/k_BT_0&#10;\label{tb2}&#10;\end{gather}&#10;&#10;\end{document}"/>
  <p:tag name="IGUANATEXSIZE" val="22"/>
  <p:tag name="IGUANATEXCURSOR" val="28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3.727"/>
  <p:tag name="ORIGINALWIDTH" val="2104.237"/>
  <p:tag name="LATEXADDIN" val="\documentclass{article}&#10;\usepackage{amsmath}&#10;\pagestyle{empty}&#10;\begin{document}&#10;&#10;$\left[\bar{R}_i(T,H)+R_{\rm BCS}(T)\right]\frac{H^2}{2}=\frac{(T-T_0)k\alpha_K}{k+d\alpha_K}$&#10;&#10;\end{document}"/>
  <p:tag name="IGUANATEXSIZE" val="32"/>
  <p:tag name="IGUANATEXCURSOR" val="8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27.859"/>
  <p:tag name="LATEXADDIN" val="\documentclass{article}&#10;\usepackage{amsmath}&#10;\pagestyle{empty}&#10;\begin{document}&#10;&#10;$\theta =(T-T_0)/T_0\ll 1$&#10;&#10;\end{document}"/>
  <p:tag name="IGUANATEXSIZE" val="24"/>
  <p:tag name="IGUANATEXCURSOR" val="10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553.056"/>
  <p:tag name="LATEXADDIN" val="\documentclass{article}&#10;\usepackage{amsmath}&#10;\pagestyle{empty}&#10;\begin{document}&#10;&#10;$R_s(\beta)=\left[h\frac{r_i(\beta)}{r_i(0)}+e^{a\theta}\right]R_{\rm BCS}$&#10;&#10;\end{document}"/>
  <p:tag name="IGUANATEXSIZE" val="22"/>
  <p:tag name="IGUANATEXCURSOR" val="82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497.9377"/>
  <p:tag name="LATEXADDIN" val="\documentclass{article}&#10;\usepackage{amsmath}&#10;\pagestyle{empty}&#10;\begin{document}&#10;&#10;$F_p=\nabla U$&#10;&#10;\end{document}"/>
  <p:tag name="IGUANATEXSIZE" val="22"/>
  <p:tag name="IGUANATEXCURSOR" val="9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890.8887"/>
  <p:tag name="LATEXADDIN" val="\documentclass{article}&#10;\usepackage{amsmath}&#10;\pagestyle{empty}&#10;\begin{document}&#10;&#10;$\lambda=\lambda_0(\xi_0/l_i)^{1/2},$&#10;&#10;&#10;\end{document}"/>
  <p:tag name="IGUANATEXSIZE" val="20"/>
  <p:tag name="IGUANATEXCURSOR" val="11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691.4135"/>
  <p:tag name="LATEXADDIN" val="\documentclass{article}&#10;\usepackage{amsmath}&#10;\pagestyle{empty}&#10;\begin{document}&#10;&#10;$\xi=(\xi_0 l_i)^{1/2},$&#10;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2324"/>
  <p:tag name="ORIGINALWIDTH" val="1166.104"/>
  <p:tag name="LATEXADDIN" val="\documentclass{article}&#10;\usepackage{amsmath}&#10;\pagestyle{empty}&#10;\begin{document}&#10;&#10;$\gamma_{dirty}\approx (\xi_0/l_i)^2\gamma_{clean}$&#10;&#10;&#10;\end{document}"/>
  <p:tag name="IGUANATEXSIZE" val="20"/>
  <p:tag name="IGUANATEXCURSOR" val="13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70.9411"/>
  <p:tag name="ORIGINALWIDTH" val="3494.563"/>
  <p:tag name="LATEXADDIN" val="\documentclass{article}&#10;\usepackage{amsmath}&#10;\pagestyle{empty}&#10;\begin{document}&#10;&#10;\begin{gather} &#10;M \frac{\partial^2 {\bf R}}{\partial t^2}+\eta \frac{\partial {\bf R}}{\partial t}=\epsilon\frac{\partial^2{\bf R}}{\partial X^2}-\nabla U(X,{\bf R})-\hat{y}f_L(X,t),&#10;\label{eq1} \\&#10;f_L(x,t)=(\phi_0H/\lambda) e^{-X/\lambda}\sin\omega t,&#10;\label{eq2}&#10;\end{gather}&#10;&#10;\end{document}"/>
  <p:tag name="IGUANATEXSIZE" val="22"/>
  <p:tag name="IGUANATEXCURSOR" val="30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393.326"/>
  <p:tag name="LATEXADDIN" val="\documentclass{article}&#10;\usepackage{amsmath}&#10;\pagestyle{empty}&#10;\begin{document}&#10;&#10;$\epsilon=\phi_0^2(\ln\kappa+0.5)/4\pi\mu_0\lambda^2$&#10;&#10;\end{document}"/>
  <p:tag name="IGUANATEXSIZE" val="22"/>
  <p:tag name="IGUANATEXCURSOR" val="13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983.1271"/>
  <p:tag name="LATEXADDIN" val="\documentclass{article}&#10;\usepackage{amsmath}&#10;\pagestyle{empty}&#10;\begin{document}&#10;&#10;$M_{\text{Suhl}}\simeq 2mk_F/\pi^3$&#10;&#10;\end{document}"/>
  <p:tag name="IGUANATEXSIZE" val="22"/>
  <p:tag name="IGUANATEXCURSOR" val="97"/>
  <p:tag name="TRANSPARENCY" val="True"/>
  <p:tag name="FILENAME" val=""/>
  <p:tag name="LATEXENGINEID" val="0"/>
  <p:tag name="TEMPFOLDER" val=".\"/>
  <p:tag name="LATEXFORMHEIGHT" val="785.25"/>
  <p:tag name="LATEXFORMWIDTH" val="730.5"/>
  <p:tag name="LATEXFORMWRAP" val="Fals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4.3757"/>
  <p:tag name="ORIGINALWIDTH" val="3706.037"/>
  <p:tag name="LATEXADDIN" val="\documentclass{article}&#10;\usepackage{amsmath}&#10;\pagestyle{empty}&#10;\begin{document}&#10;&#10;\begin{gather} &#10;\mu\ddot{y}+\frac{\gamma\dot{y}}{1+\alpha (\dot{y}^2+\dot{z}^2)}=y''-\sum_{n=1}^{N}A_n(x,{\bf r})(y-y_n)+\beta_t e^{-x},&#10;\label{dyneq1}\\&#10;\mu\ddot{z}+\frac{\gamma\dot{z}}{1+\alpha (\dot{y}^2+\dot{z}^2)}=z''-\sum_{n=1}^{N}A_n(x,{\bf r})(z-z_n),&#10;\label{dyneq2}\\&#10;\end{gather}&#10;&#10;\end{document}"/>
  <p:tag name="IGUANATEXSIZE" val="22"/>
  <p:tag name="IGUANATEXCURSOR" val="359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Fals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3.1609"/>
  <p:tag name="ORIGINALWIDTH" val="4217.473"/>
  <p:tag name="LATEXADDIN" val="\documentclass{article}&#10;\usepackage{amsmath}&#10;\pagestyle{empty}&#10;\begin{document}&#10;\begin{gather}&#10;\gamma=f/f_0,  \qquad f_0=H_{c1}\rho_n/{H_{c2}\lambda^2 \mu_0}, \qquad \beta_t=\beta \sin(2\pi t), \qquad \beta=H/H_{c1},  &#10;\label{gamma}\\&#10;\alpha=\alpha_0\gamma^2, \qquad \alpha_0=(\lambda f_0/v_0)^2, \qquad \mu=\mu_1 \gamma^2, \qquad \mu_1=\lambda^2f_0^2 M/\phi_0 H_{c1},&#10;\label{beta}\\&#10;A_n=\frac{\zeta_n}{\left[1+\kappa^2(x-x_n)^2+\kappa^2|{\bf r}-{\bf r}_n|^2\right]^2}, \qquad \zeta_n=2\kappa^2U_n/\epsilon.&#10;\label{alphan}&#10;\end{gather}&#10;\end{document}"/>
  <p:tag name="IGUANATEXSIZE" val="20"/>
  <p:tag name="IGUANATEXCURSOR" val="9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682.79"/>
  <p:tag name="LATEXADDIN" val="\documentclass{article}&#10;\usepackage{amsmath}&#10;\pagestyle{empty}&#10;\begin{document}&#10;&#10;$f_{\eta_0} + F_L=0 \rightarrow \eta_0=B_{c2}\phi_0/ \rho_n$&#10;&#10;&#10;\end{document}"/>
  <p:tag name="IGUANATEXSIZE" val="32"/>
  <p:tag name="IGUANATEXCURSOR" val="13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4170</TotalTime>
  <Words>1483</Words>
  <Application>Microsoft Office PowerPoint</Application>
  <PresentationFormat>On-screen Show (4:3)</PresentationFormat>
  <Paragraphs>236</Paragraphs>
  <Slides>19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CMBX9</vt:lpstr>
      <vt:lpstr>CMR9</vt:lpstr>
      <vt:lpstr>Times New Roman</vt:lpstr>
      <vt:lpstr>Wingdings</vt:lpstr>
      <vt:lpstr>Office Theme</vt:lpstr>
      <vt:lpstr>  Nonlinear RF losses of a trapped vortex in different pinning landscapes under strong RF field in a superconducting film</vt:lpstr>
      <vt:lpstr>Outline</vt:lpstr>
      <vt:lpstr>Goals</vt:lpstr>
      <vt:lpstr>Pinning Configurations</vt:lpstr>
      <vt:lpstr>Balance of different forces</vt:lpstr>
      <vt:lpstr>Dimensionless equations for numerical simulations</vt:lpstr>
      <vt:lpstr>Bardeen-Stephen viscous drag force</vt:lpstr>
      <vt:lpstr>Larkin – Ovchinnikov (LO) instability</vt:lpstr>
      <vt:lpstr>Effect of pinning density on Ri(H)</vt:lpstr>
      <vt:lpstr>Effect of pinning fluctuations on Ri(H)</vt:lpstr>
      <vt:lpstr>Global surface resistance </vt:lpstr>
      <vt:lpstr>Effect of pinning Strength on Ri(H) </vt:lpstr>
      <vt:lpstr>Effect of frequency on the field dependence of Ri(H) </vt:lpstr>
      <vt:lpstr>Frequency dependence of Ri(f)</vt:lpstr>
      <vt:lpstr>PowerPoint Presentation</vt:lpstr>
      <vt:lpstr>Ri(H) at strong RF fields at high frequencies</vt:lpstr>
      <vt:lpstr>RF overheating</vt:lpstr>
      <vt:lpstr>RF overheating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Nonlinear Dynamics and Dissipation of a Curvilinear Vortex Driven by a Strong Surface Current</dc:title>
  <dc:creator>Walive Pathiranage, Manula Randhika Pathirana</dc:creator>
  <cp:lastModifiedBy>Manula Pathirana Walive Pathiranage</cp:lastModifiedBy>
  <cp:revision>377</cp:revision>
  <dcterms:created xsi:type="dcterms:W3CDTF">2020-02-21T18:03:28Z</dcterms:created>
  <dcterms:modified xsi:type="dcterms:W3CDTF">2021-03-15T01:40:43Z</dcterms:modified>
</cp:coreProperties>
</file>