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62" r:id="rId5"/>
    <p:sldMasterId id="2147483674" r:id="rId6"/>
  </p:sldMasterIdLst>
  <p:notesMasterIdLst>
    <p:notesMasterId r:id="rId29"/>
  </p:notesMasterIdLst>
  <p:handoutMasterIdLst>
    <p:handoutMasterId r:id="rId30"/>
  </p:handoutMasterIdLst>
  <p:sldIdLst>
    <p:sldId id="291" r:id="rId7"/>
    <p:sldId id="292" r:id="rId8"/>
    <p:sldId id="271" r:id="rId9"/>
    <p:sldId id="265" r:id="rId10"/>
    <p:sldId id="263" r:id="rId11"/>
    <p:sldId id="298" r:id="rId12"/>
    <p:sldId id="269" r:id="rId13"/>
    <p:sldId id="275" r:id="rId14"/>
    <p:sldId id="274" r:id="rId15"/>
    <p:sldId id="276" r:id="rId16"/>
    <p:sldId id="277" r:id="rId17"/>
    <p:sldId id="296" r:id="rId18"/>
    <p:sldId id="300" r:id="rId19"/>
    <p:sldId id="297" r:id="rId20"/>
    <p:sldId id="282" r:id="rId21"/>
    <p:sldId id="283" r:id="rId22"/>
    <p:sldId id="293" r:id="rId23"/>
    <p:sldId id="294" r:id="rId24"/>
    <p:sldId id="295" r:id="rId25"/>
    <p:sldId id="287" r:id="rId26"/>
    <p:sldId id="288"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35"/>
    <a:srgbClr val="00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0" autoAdjust="0"/>
    <p:restoredTop sz="94660"/>
  </p:normalViewPr>
  <p:slideViewPr>
    <p:cSldViewPr snapToGrid="0">
      <p:cViewPr>
        <p:scale>
          <a:sx n="80" d="100"/>
          <a:sy n="80" d="100"/>
        </p:scale>
        <p:origin x="2448" y="120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32A7A59-E61F-4009-9A0A-44E7F1E5CB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E02F0DED-911F-444E-897F-345769A62E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F4F35A-881C-40A9-965D-E64FF4FFB946}" type="datetimeFigureOut">
              <a:rPr lang="en-US" smtClean="0"/>
              <a:t>9/18/20</a:t>
            </a:fld>
            <a:endParaRPr lang="en-US" dirty="0"/>
          </a:p>
        </p:txBody>
      </p:sp>
      <p:sp>
        <p:nvSpPr>
          <p:cNvPr id="4" name="Footer Placeholder 3">
            <a:extLst>
              <a:ext uri="{FF2B5EF4-FFF2-40B4-BE49-F238E27FC236}">
                <a16:creationId xmlns:a16="http://schemas.microsoft.com/office/drawing/2014/main" xmlns="" id="{F31E1E3E-518C-4DB4-86DC-97B09DA745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933778BF-4CC9-4997-A673-C252E5574D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B3E766-6991-4FF7-8FF7-BCEA794B841A}" type="slidenum">
              <a:rPr lang="en-US" smtClean="0"/>
              <a:t>‹#›</a:t>
            </a:fld>
            <a:endParaRPr lang="en-US" dirty="0"/>
          </a:p>
        </p:txBody>
      </p:sp>
    </p:spTree>
    <p:extLst>
      <p:ext uri="{BB962C8B-B14F-4D97-AF65-F5344CB8AC3E}">
        <p14:creationId xmlns:p14="http://schemas.microsoft.com/office/powerpoint/2010/main" val="3467726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49611-5128-4226-B726-FC29716B1FDA}" type="datetimeFigureOut">
              <a:rPr lang="en-US" smtClean="0"/>
              <a:t>9/18/20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2AF9D-5F2D-485F-8F14-A978CC9FCDFE}" type="slidenum">
              <a:rPr lang="en-US" smtClean="0"/>
              <a:t>‹#›</a:t>
            </a:fld>
            <a:endParaRPr lang="en-US" dirty="0"/>
          </a:p>
        </p:txBody>
      </p:sp>
    </p:spTree>
    <p:extLst>
      <p:ext uri="{BB962C8B-B14F-4D97-AF65-F5344CB8AC3E}">
        <p14:creationId xmlns:p14="http://schemas.microsoft.com/office/powerpoint/2010/main" val="95007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2AF9D-5F2D-485F-8F14-A978CC9FCDFE}" type="slidenum">
              <a:rPr lang="en-US" smtClean="0"/>
              <a:t>5</a:t>
            </a:fld>
            <a:endParaRPr lang="en-US" dirty="0"/>
          </a:p>
        </p:txBody>
      </p:sp>
    </p:spTree>
    <p:extLst>
      <p:ext uri="{BB962C8B-B14F-4D97-AF65-F5344CB8AC3E}">
        <p14:creationId xmlns:p14="http://schemas.microsoft.com/office/powerpoint/2010/main" val="197513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4A1AC0-00B8-0E41-8C9F-267DDEEF116A}" type="slidenum">
              <a:rPr lang="en-US" smtClean="0"/>
              <a:pPr/>
              <a:t>7</a:t>
            </a:fld>
            <a:endParaRPr lang="en-US"/>
          </a:p>
        </p:txBody>
      </p:sp>
    </p:spTree>
    <p:extLst>
      <p:ext uri="{BB962C8B-B14F-4D97-AF65-F5344CB8AC3E}">
        <p14:creationId xmlns:p14="http://schemas.microsoft.com/office/powerpoint/2010/main" val="17251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a:p>
        </p:txBody>
      </p:sp>
      <p:sp>
        <p:nvSpPr>
          <p:cNvPr id="19460" name="Slide Number Placeholder 3"/>
          <p:cNvSpPr>
            <a:spLocks noGrp="1"/>
          </p:cNvSpPr>
          <p:nvPr>
            <p:ph type="sldNum" sz="quarter" idx="5"/>
          </p:nvPr>
        </p:nvSpPr>
        <p:spPr>
          <a:noFill/>
        </p:spPr>
        <p:txBody>
          <a:bodyPr/>
          <a:lstStyle/>
          <a:p>
            <a:fld id="{87C452D5-C0FC-2743-ACEA-BBC031FCEA0D}" type="slidenum">
              <a:rPr lang="en-US"/>
              <a:pPr/>
              <a:t>8</a:t>
            </a:fld>
            <a:endParaRPr lang="en-US"/>
          </a:p>
        </p:txBody>
      </p:sp>
    </p:spTree>
    <p:extLst>
      <p:ext uri="{BB962C8B-B14F-4D97-AF65-F5344CB8AC3E}">
        <p14:creationId xmlns:p14="http://schemas.microsoft.com/office/powerpoint/2010/main" val="18626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MS PGothic" charset="-128"/>
                <a:cs typeface="ＭＳ Ｐゴシック" charset="-128"/>
              </a:defRPr>
            </a:lvl1pPr>
            <a:lvl2pPr marL="742950" indent="-285750" defTabSz="966788">
              <a:spcBef>
                <a:spcPct val="30000"/>
              </a:spcBef>
              <a:defRPr sz="1200">
                <a:solidFill>
                  <a:schemeClr val="tx1"/>
                </a:solidFill>
                <a:latin typeface="Arial" charset="0"/>
                <a:ea typeface="MS PGothic" charset="-128"/>
              </a:defRPr>
            </a:lvl2pPr>
            <a:lvl3pPr marL="1143000" indent="-228600" defTabSz="966788">
              <a:spcBef>
                <a:spcPct val="30000"/>
              </a:spcBef>
              <a:defRPr sz="1200">
                <a:solidFill>
                  <a:schemeClr val="tx1"/>
                </a:solidFill>
                <a:latin typeface="Arial" charset="0"/>
                <a:ea typeface="MS PGothic" charset="-128"/>
              </a:defRPr>
            </a:lvl3pPr>
            <a:lvl4pPr marL="1600200" indent="-228600" defTabSz="966788">
              <a:spcBef>
                <a:spcPct val="30000"/>
              </a:spcBef>
              <a:defRPr sz="1200">
                <a:solidFill>
                  <a:schemeClr val="tx1"/>
                </a:solidFill>
                <a:latin typeface="Arial" charset="0"/>
                <a:ea typeface="MS PGothic" charset="-128"/>
              </a:defRPr>
            </a:lvl4pPr>
            <a:lvl5pPr marL="2057400" indent="-228600" defTabSz="966788">
              <a:spcBef>
                <a:spcPct val="30000"/>
              </a:spcBef>
              <a:defRPr sz="1200">
                <a:solidFill>
                  <a:schemeClr val="tx1"/>
                </a:solidFill>
                <a:latin typeface="Arial" charset="0"/>
                <a:ea typeface="MS PGothic" charset="-128"/>
              </a:defRPr>
            </a:lvl5pPr>
            <a:lvl6pPr marL="2514600" indent="-228600" defTabSz="966788" eaLnBrk="0" fontAlgn="base" hangingPunct="0">
              <a:spcBef>
                <a:spcPct val="30000"/>
              </a:spcBef>
              <a:spcAft>
                <a:spcPct val="0"/>
              </a:spcAft>
              <a:defRPr sz="1200">
                <a:solidFill>
                  <a:schemeClr val="tx1"/>
                </a:solidFill>
                <a:latin typeface="Arial" charset="0"/>
                <a:ea typeface="MS PGothic" charset="-128"/>
              </a:defRPr>
            </a:lvl6pPr>
            <a:lvl7pPr marL="2971800" indent="-228600" defTabSz="966788" eaLnBrk="0" fontAlgn="base" hangingPunct="0">
              <a:spcBef>
                <a:spcPct val="30000"/>
              </a:spcBef>
              <a:spcAft>
                <a:spcPct val="0"/>
              </a:spcAft>
              <a:defRPr sz="1200">
                <a:solidFill>
                  <a:schemeClr val="tx1"/>
                </a:solidFill>
                <a:latin typeface="Arial" charset="0"/>
                <a:ea typeface="MS PGothic" charset="-128"/>
              </a:defRPr>
            </a:lvl7pPr>
            <a:lvl8pPr marL="3429000" indent="-228600" defTabSz="966788" eaLnBrk="0" fontAlgn="base" hangingPunct="0">
              <a:spcBef>
                <a:spcPct val="30000"/>
              </a:spcBef>
              <a:spcAft>
                <a:spcPct val="0"/>
              </a:spcAft>
              <a:defRPr sz="1200">
                <a:solidFill>
                  <a:schemeClr val="tx1"/>
                </a:solidFill>
                <a:latin typeface="Arial" charset="0"/>
                <a:ea typeface="MS PGothic" charset="-128"/>
              </a:defRPr>
            </a:lvl8pPr>
            <a:lvl9pPr marL="3886200" indent="-228600" defTabSz="966788"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943D744B-1633-614F-98E7-60926FC5CF0B}" type="slidenum">
              <a:rPr lang="en-US" altLang="en-US" sz="1300"/>
              <a:pPr>
                <a:spcBef>
                  <a:spcPct val="0"/>
                </a:spcBef>
              </a:pPr>
              <a:t>14</a:t>
            </a:fld>
            <a:endParaRPr lang="en-US" alt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MS PGothic" charset="-128"/>
            </a:endParaRPr>
          </a:p>
        </p:txBody>
      </p:sp>
    </p:spTree>
    <p:extLst>
      <p:ext uri="{BB962C8B-B14F-4D97-AF65-F5344CB8AC3E}">
        <p14:creationId xmlns:p14="http://schemas.microsoft.com/office/powerpoint/2010/main" val="166531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1675"/>
            <a:ext cx="6200775" cy="3489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100000"/>
              </a:lnSpc>
              <a:spcBef>
                <a:spcPct val="0"/>
              </a:spcBef>
              <a:spcAft>
                <a:spcPct val="0"/>
              </a:spcAft>
              <a:buClrTx/>
              <a:buSzTx/>
              <a:buFontTx/>
              <a:buNone/>
              <a:tabLst/>
              <a:defRPr/>
            </a:pPr>
            <a:fld id="{75B83C99-EE0A-47B5-84E8-E50005A0568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0275"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0275"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033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AA810-4EEC-4D0F-B163-DFC963816F74}"/>
              </a:ext>
            </a:extLst>
          </p:cNvPr>
          <p:cNvSpPr>
            <a:spLocks noGrp="1"/>
          </p:cNvSpPr>
          <p:nvPr>
            <p:ph type="title"/>
          </p:nvPr>
        </p:nvSpPr>
        <p:spPr/>
        <p:txBody>
          <a:body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61FB6233-FC4F-4628-BA1D-2782F6494517}"/>
              </a:ext>
            </a:extLst>
          </p:cNvPr>
          <p:cNvSpPr>
            <a:spLocks noGrp="1"/>
          </p:cNvSpPr>
          <p:nvPr>
            <p:ph type="ftr" sz="quarter" idx="10"/>
          </p:nvPr>
        </p:nvSpPr>
        <p:spPr/>
        <p:txBody>
          <a:bodyPr/>
          <a:lstStyle/>
          <a:p>
            <a:r>
              <a:rPr lang="en-US" noProof="0" smtClean="0"/>
              <a:t>Talk Title Here</a:t>
            </a:r>
            <a:endParaRPr lang="en-US" noProof="0" dirty="0"/>
          </a:p>
        </p:txBody>
      </p:sp>
      <p:sp>
        <p:nvSpPr>
          <p:cNvPr id="7" name="Slide Number Placeholder 6">
            <a:extLst>
              <a:ext uri="{FF2B5EF4-FFF2-40B4-BE49-F238E27FC236}">
                <a16:creationId xmlns:a16="http://schemas.microsoft.com/office/drawing/2014/main" xmlns=""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dirty="0"/>
          </a:p>
        </p:txBody>
      </p:sp>
    </p:spTree>
    <p:extLst>
      <p:ext uri="{BB962C8B-B14F-4D97-AF65-F5344CB8AC3E}">
        <p14:creationId xmlns:p14="http://schemas.microsoft.com/office/powerpoint/2010/main" val="32217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8C537B-8426-8F43-9BB3-3823A10E5F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514BF2-CEA0-B047-B184-4C8781F23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E2E16D-656F-8E49-96A4-C6EC9A913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C6F6FE-14F0-2F4F-84C4-CF21B362D6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5919868-BF1C-584B-95C8-304D875E4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BADD3C1-0C10-6141-942D-FA60C33ECB8B}"/>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FF4FEE6-F773-614D-A365-23391FC7898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14EEE48-D674-FA42-BE80-42EDF3CFDE6D}"/>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89379-8EF2-1C4F-A445-DD35514F3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2C8186E-7170-F746-8BB3-A515E9B4A1E8}"/>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58A0C46-3390-E64C-BD76-36E05D29705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0BD9197-C9FF-1644-8C3E-E852706AA2D7}"/>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053672-330D-8640-9585-50BC4004349E}"/>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A4A6036-2FAB-A54B-BC83-2BDF3DB60D8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2229AF-D20A-934B-B4C9-5410F1C6334D}"/>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D9F166-8D10-AE44-A28B-CE2E8D16C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B4E4178-21D1-5A44-BFC0-52300C49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DFF6B82-A640-6344-8608-CBA064DC8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35C62D-13B3-D045-8B8D-3B0048266926}"/>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BC6C3D0-84BE-4D49-A3E6-4DBAAF6541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2AD0B4B-CA1E-1242-8A2D-02175E5A87FE}"/>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A7684-BE92-8C4D-8D21-8F8CC254E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E72A4DB-9F21-C74E-AD0C-DE419F999F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8DA6A6-A150-3D4F-AA65-8E80A6CB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9B1635-69B6-914F-9786-530CD2C58AE7}"/>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5FE79B-5A86-654B-94E7-FCF5342317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9307A2F-3599-7A4C-8F52-56A59410C7A0}"/>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9EC0CA-09B7-CF47-84A1-2B0F34FC9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BC5D81A-14B3-0C47-B57F-F33DED729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0CD352-2B4C-5B47-940D-038207E39554}"/>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F50A638-0D0D-834B-88B0-31BA8ABCA5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1AFE685-2392-B348-9C0C-489B77DE9ADB}"/>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338A41-0268-8A41-A7FA-4B227D9162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0390D12-8F95-8349-B329-B999A9286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0EFF46-6EEF-A54F-ACAE-F3A85ACEBE8B}"/>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4A90317-51CE-C443-9C56-7357E12256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0750-6EF0-1544-BF3B-2FE74856F605}"/>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622FB9-6458-F24E-8B40-3A4B7A758A4C}"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3244EC-CEB2-A241-BE52-E258351BA7C7}"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31485F-954A-3044-8075-FA464511F325}"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9267" y="6407801"/>
            <a:ext cx="1772067" cy="430392"/>
          </a:xfrm>
          <a:prstGeom prst="rect">
            <a:avLst/>
          </a:prstGeom>
        </p:spPr>
      </p:pic>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6893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4B0E68C-8368-C647-A4A4-1B6233EBC7EC}"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1AFB153-B440-D34A-B6D4-DD24A5F54D26}"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371ADA5-2970-0646-AA1E-AD75F1CD78B4}"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B588F62-E3D6-6A43-91CA-67C98EAABE23}"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4FF49B2-88C1-C24E-80CC-73E33E22D1EE}"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275F7-524E-E148-A5BA-254698DA9335}"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FE86BD-0E76-5449-A0E1-88335C6AA1B9}"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x-none"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x-none"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6A7755-80F1-674B-A5F2-B0900804913F}" type="slidenum">
              <a:rPr lang="de-DE" altLang="x-none">
                <a:solidFill>
                  <a:srgbClr val="000000"/>
                </a:solidFill>
              </a:rPr>
              <a:pPr/>
              <a:t>‹#›</a:t>
            </a:fld>
            <a:endParaRPr lang="de-DE" altLang="x-none">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1026863"/>
          </a:xfrm>
          <a:prstGeom prst="rect">
            <a:avLst/>
          </a:prstGeom>
        </p:spPr>
      </p:pic>
      <p:sp>
        <p:nvSpPr>
          <p:cNvPr id="2" name="Title 1"/>
          <p:cNvSpPr>
            <a:spLocks noGrp="1"/>
          </p:cNvSpPr>
          <p:nvPr>
            <p:ph type="title"/>
          </p:nvPr>
        </p:nvSpPr>
        <p:spPr>
          <a:xfrm>
            <a:off x="411892" y="408633"/>
            <a:ext cx="11285837" cy="487490"/>
          </a:xfrm>
        </p:spPr>
        <p:txBody>
          <a:bodyPr>
            <a:noAutofit/>
          </a:bodyPr>
          <a:lstStyle>
            <a:lvl1pPr>
              <a:defRPr sz="36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1354089"/>
            <a:ext cx="11285837" cy="4993659"/>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8" name="Picture 7" descr="CLAS-color-low.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555" y="6387501"/>
            <a:ext cx="1173445" cy="470499"/>
          </a:xfrm>
          <a:prstGeom prst="rect">
            <a:avLst/>
          </a:prstGeom>
        </p:spPr>
      </p:pic>
    </p:spTree>
    <p:extLst>
      <p:ext uri="{BB962C8B-B14F-4D97-AF65-F5344CB8AC3E}">
        <p14:creationId xmlns:p14="http://schemas.microsoft.com/office/powerpoint/2010/main" val="164103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12800" y="1643293"/>
            <a:ext cx="11176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812800" y="1635015"/>
            <a:ext cx="11176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sldNum" sz="quarter" idx="4"/>
          </p:nvPr>
        </p:nvSpPr>
        <p:spPr bwMode="auto">
          <a:xfrm>
            <a:off x="11391532" y="6553200"/>
            <a:ext cx="64808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mn-cs"/>
              </a:defRPr>
            </a:lvl1pPr>
          </a:lstStyle>
          <a:p>
            <a:pPr>
              <a:defRPr/>
            </a:pPr>
            <a:endParaRPr lang="fr-FR">
              <a:solidFill>
                <a:srgbClr val="000000"/>
              </a:solidFill>
            </a:endParaRPr>
          </a:p>
        </p:txBody>
      </p:sp>
      <p:sp>
        <p:nvSpPr>
          <p:cNvPr id="6" name="Rectangle 3"/>
          <p:cNvSpPr txBox="1">
            <a:spLocks noChangeArrowheads="1"/>
          </p:cNvSpPr>
          <p:nvPr userDrawn="1"/>
        </p:nvSpPr>
        <p:spPr bwMode="auto">
          <a:xfrm>
            <a:off x="9875348" y="6518177"/>
            <a:ext cx="64808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3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3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3600" kern="1200">
                <a:solidFill>
                  <a:schemeClr val="tx1"/>
                </a:solidFill>
                <a:latin typeface="Arial" pitchFamily="34" charset="0"/>
                <a:ea typeface="+mn-ea"/>
                <a:cs typeface="Arial" pitchFamily="34" charset="0"/>
              </a:defRPr>
            </a:lvl5pPr>
            <a:lvl6pPr marL="2286000" algn="l" defTabSz="914400" rtl="0" eaLnBrk="1" latinLnBrk="0" hangingPunct="1">
              <a:defRPr sz="3600" kern="1200">
                <a:solidFill>
                  <a:schemeClr val="tx1"/>
                </a:solidFill>
                <a:latin typeface="Arial" pitchFamily="34" charset="0"/>
                <a:ea typeface="+mn-ea"/>
                <a:cs typeface="Arial" pitchFamily="34" charset="0"/>
              </a:defRPr>
            </a:lvl6pPr>
            <a:lvl7pPr marL="2743200" algn="l" defTabSz="914400" rtl="0" eaLnBrk="1" latinLnBrk="0" hangingPunct="1">
              <a:defRPr sz="3600" kern="1200">
                <a:solidFill>
                  <a:schemeClr val="tx1"/>
                </a:solidFill>
                <a:latin typeface="Arial" pitchFamily="34" charset="0"/>
                <a:ea typeface="+mn-ea"/>
                <a:cs typeface="Arial" pitchFamily="34" charset="0"/>
              </a:defRPr>
            </a:lvl7pPr>
            <a:lvl8pPr marL="3200400" algn="l" defTabSz="914400" rtl="0" eaLnBrk="1" latinLnBrk="0" hangingPunct="1">
              <a:defRPr sz="3600" kern="1200">
                <a:solidFill>
                  <a:schemeClr val="tx1"/>
                </a:solidFill>
                <a:latin typeface="Arial" pitchFamily="34" charset="0"/>
                <a:ea typeface="+mn-ea"/>
                <a:cs typeface="Arial" pitchFamily="34" charset="0"/>
              </a:defRPr>
            </a:lvl8pPr>
            <a:lvl9pPr marL="3657600" algn="l" defTabSz="914400" rtl="0" eaLnBrk="1" latinLnBrk="0" hangingPunct="1">
              <a:defRPr sz="3600" kern="1200">
                <a:solidFill>
                  <a:schemeClr val="tx1"/>
                </a:solidFill>
                <a:latin typeface="Arial" pitchFamily="34" charset="0"/>
                <a:ea typeface="+mn-ea"/>
                <a:cs typeface="Arial" pitchFamily="34" charset="0"/>
              </a:defRPr>
            </a:lvl9pPr>
          </a:lstStyle>
          <a:p>
            <a:pPr>
              <a:defRPr/>
            </a:pPr>
            <a:endParaRPr lang="fr-FR" sz="1400">
              <a:solidFill>
                <a:srgbClr val="000000"/>
              </a:solidFill>
            </a:endParaRPr>
          </a:p>
        </p:txBody>
      </p:sp>
    </p:spTree>
    <p:extLst>
      <p:ext uri="{BB962C8B-B14F-4D97-AF65-F5344CB8AC3E}">
        <p14:creationId xmlns:p14="http://schemas.microsoft.com/office/powerpoint/2010/main" val="8584631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732" y="68580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435" tIns="45718" rIns="91435" bIns="45718"/>
          <a:lstStyle/>
          <a:p>
            <a:endParaRPr lang="en-US"/>
          </a:p>
        </p:txBody>
      </p:sp>
      <p:sp>
        <p:nvSpPr>
          <p:cNvPr id="5" name="Footer Placeholder 4"/>
          <p:cNvSpPr>
            <a:spLocks noGrp="1"/>
          </p:cNvSpPr>
          <p:nvPr>
            <p:ph type="ftr" sz="quarter" idx="11"/>
          </p:nvPr>
        </p:nvSpPr>
        <p:spPr/>
        <p:txBody>
          <a:bodyPr lIns="91435" tIns="45718" rIns="91435" bIns="45718"/>
          <a:lstStyle/>
          <a:p>
            <a:endParaRPr lang="en-US"/>
          </a:p>
        </p:txBody>
      </p:sp>
      <p:sp>
        <p:nvSpPr>
          <p:cNvPr id="6" name="Slide Number Placeholder 5"/>
          <p:cNvSpPr>
            <a:spLocks noGrp="1"/>
          </p:cNvSpPr>
          <p:nvPr>
            <p:ph type="sldNum" sz="quarter" idx="12"/>
          </p:nvPr>
        </p:nvSpPr>
        <p:spPr>
          <a:xfrm>
            <a:off x="11035915" y="6553200"/>
            <a:ext cx="648085" cy="304800"/>
          </a:xfrm>
          <a:prstGeom prst="rect">
            <a:avLst/>
          </a:prstGeom>
        </p:spPr>
        <p:txBody>
          <a:bodyPr lIns="91435" tIns="45718" rIns="91435" bIns="45718"/>
          <a:lstStyle/>
          <a:p>
            <a:fld id="{66D3942C-BD50-4FC2-A952-1F84E0E6FA11}" type="slidenum">
              <a:rPr lang="en-US" smtClean="0"/>
              <a:t>‹#›</a:t>
            </a:fld>
            <a:endParaRPr lang="en-US"/>
          </a:p>
        </p:txBody>
      </p:sp>
    </p:spTree>
    <p:extLst>
      <p:ext uri="{BB962C8B-B14F-4D97-AF65-F5344CB8AC3E}">
        <p14:creationId xmlns:p14="http://schemas.microsoft.com/office/powerpoint/2010/main" val="43598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07066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868C4A-32B6-6A4E-967B-E20CC7E68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5E8917A-170E-C746-9D2D-6D2390EA5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A65A520-5929-9641-AC17-F7AD3FB09CBA}"/>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AC4D7C-8682-624B-95C3-BD017E329FC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314D547-1598-0B4A-859C-A4FD4C775422}"/>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1D846-6C96-0344-B261-E8C4DB5AE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CEA8B5-FC4C-E94B-BC4E-95E42E4DF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21ADA6-B3F7-3A4E-8186-73C427015B24}"/>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50D6DA4-DB38-1245-A123-3A3574AD3B1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723D796-57F6-2240-999E-35AB11A1F19F}"/>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888E49-0109-724B-9AC8-61A1902210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987B44-EDCD-2443-B7D6-FBAFDE6B05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6D516DE-5501-0748-853C-6E237CA1C8DE}"/>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AB6A6CB-8B70-CC41-915C-A6C83F31FFA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03D448-8B26-AB46-88A3-124D3AA91A79}"/>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8E571-342E-CF4E-8B91-6149AD197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EE6ECE-23E9-8748-B5FB-0A7622909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9F25CE-A0C4-3646-BAFA-2ACCFF3443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96ED01-102B-9B43-A93F-BCC8629847DF}"/>
              </a:ext>
            </a:extLst>
          </p:cNvPr>
          <p:cNvSpPr>
            <a:spLocks noGrp="1"/>
          </p:cNvSpPr>
          <p:nvPr>
            <p:ph type="dt" sz="half" idx="10"/>
          </p:nvPr>
        </p:nvSpPr>
        <p:spPr/>
        <p:txBody>
          <a:body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D4FE79-94F6-6D4B-A0F1-63CFF9984A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F56CDE8-ABAD-D84F-84B4-BCE4D4874A39}"/>
              </a:ext>
            </a:extLst>
          </p:cNvPr>
          <p:cNvSpPr>
            <a:spLocks noGrp="1"/>
          </p:cNvSpPr>
          <p:nvPr>
            <p:ph type="sldNum" sz="quarter" idx="12"/>
          </p:nvPr>
        </p:nvSpPr>
        <p:spPr/>
        <p:txBody>
          <a:body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EB02131-22DB-4754-A433-C2056EBF56D5}"/>
              </a:ext>
            </a:extLst>
          </p:cNvPr>
          <p:cNvSpPr>
            <a:spLocks noGrp="1"/>
          </p:cNvSpPr>
          <p:nvPr>
            <p:ph type="title"/>
          </p:nvPr>
        </p:nvSpPr>
        <p:spPr>
          <a:xfrm>
            <a:off x="432000" y="432000"/>
            <a:ext cx="11340000" cy="540000"/>
          </a:xfrm>
          <a:prstGeom prst="rect">
            <a:avLst/>
          </a:prstGeom>
        </p:spPr>
        <p:txBody>
          <a:bodyPr vert="horz" lIns="0" tIns="0" rIns="0" bIns="0" rtlCol="0" anchor="t">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C0150D3D-41CA-4DC7-907E-3C00ACD28A37}"/>
              </a:ext>
            </a:extLst>
          </p:cNvPr>
          <p:cNvSpPr>
            <a:spLocks noGrp="1"/>
          </p:cNvSpPr>
          <p:nvPr>
            <p:ph type="body" idx="1"/>
          </p:nvPr>
        </p:nvSpPr>
        <p:spPr>
          <a:xfrm>
            <a:off x="431999" y="1224000"/>
            <a:ext cx="11339999" cy="485874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a16="http://schemas.microsoft.com/office/drawing/2014/main" xmlns="" id="{7806C7A0-E91C-4A95-B866-B5D3FEE09319}"/>
              </a:ext>
            </a:extLst>
          </p:cNvPr>
          <p:cNvSpPr>
            <a:spLocks noGrp="1"/>
          </p:cNvSpPr>
          <p:nvPr>
            <p:ph type="ftr" sz="quarter" idx="3"/>
          </p:nvPr>
        </p:nvSpPr>
        <p:spPr>
          <a:xfrm>
            <a:off x="431999"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noProof="0" smtClean="0"/>
              <a:t>Talk Title Here</a:t>
            </a:r>
            <a:endParaRPr lang="en-US" noProof="0" dirty="0"/>
          </a:p>
        </p:txBody>
      </p:sp>
      <p:sp>
        <p:nvSpPr>
          <p:cNvPr id="6" name="Slide Number Placeholder 5">
            <a:extLst>
              <a:ext uri="{FF2B5EF4-FFF2-40B4-BE49-F238E27FC236}">
                <a16:creationId xmlns:a16="http://schemas.microsoft.com/office/drawing/2014/main" xmlns="" id="{42F51BA1-B199-498E-8F99-F7D1F5869B9F}"/>
              </a:ext>
            </a:extLst>
          </p:cNvPr>
          <p:cNvSpPr>
            <a:spLocks noGrp="1"/>
          </p:cNvSpPr>
          <p:nvPr>
            <p:ph type="sldNum" sz="quarter" idx="4"/>
          </p:nvPr>
        </p:nvSpPr>
        <p:spPr>
          <a:xfrm>
            <a:off x="902879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DE164-D45A-44D8-82C5-2E0962BB70DA}" type="slidenum">
              <a:rPr lang="en-US" noProof="0" smtClean="0"/>
              <a:t>‹#›</a:t>
            </a:fld>
            <a:endParaRPr lang="en-US" noProof="0" dirty="0"/>
          </a:p>
        </p:txBody>
      </p:sp>
    </p:spTree>
    <p:extLst>
      <p:ext uri="{BB962C8B-B14F-4D97-AF65-F5344CB8AC3E}">
        <p14:creationId xmlns:p14="http://schemas.microsoft.com/office/powerpoint/2010/main" val="1333287666"/>
      </p:ext>
    </p:extLst>
  </p:cSld>
  <p:clrMap bg1="lt1" tx1="dk1" bg2="lt2" tx2="dk2" accent1="accent1" accent2="accent2" accent3="accent3" accent4="accent4" accent5="accent5" accent6="accent6" hlink="hlink" folHlink="folHlink"/>
  <p:sldLayoutIdLst>
    <p:sldLayoutId id="2147483654" r:id="rId1"/>
    <p:sldLayoutId id="2147483657" r:id="rId2"/>
    <p:sldLayoutId id="2147483658" r:id="rId3"/>
    <p:sldLayoutId id="2147483659" r:id="rId4"/>
    <p:sldLayoutId id="2147483661" r:id="rId5"/>
  </p:sldLayoutIdLst>
  <p:hf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D9EBED-60E1-EE43-8A5A-DD3684A0D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F7B852F-0D5D-7149-BF36-6DCC43694C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8F0D9C-BE33-A044-A9D5-8E11D3639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F92B-4475-2C4F-82A9-C68CBEC322EE}" type="datetimeFigureOut">
              <a:rPr lang="en-US" smtClean="0">
                <a:solidFill>
                  <a:prstClr val="black">
                    <a:tint val="75000"/>
                  </a:prstClr>
                </a:solidFill>
              </a:rPr>
              <a:pPr/>
              <a:t>9/18/20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645C01F-5F90-CF40-AB56-194C3E7C6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0D0A436-A0C8-D241-B25F-1D8194246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E6714-F08F-DD45-A852-545BA0E2C5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06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ltLang="x-none"/>
              <a:t>Textmasterformate durch Klicken bearbeiten</a:t>
            </a:r>
          </a:p>
          <a:p>
            <a:pPr lvl="1"/>
            <a:r>
              <a:rPr lang="de-DE" altLang="x-none"/>
              <a:t>Zweite Ebene</a:t>
            </a:r>
          </a:p>
          <a:p>
            <a:pPr lvl="2"/>
            <a:r>
              <a:rPr lang="de-DE" altLang="x-none"/>
              <a:t>Dritte Ebene</a:t>
            </a:r>
          </a:p>
          <a:p>
            <a:pPr lvl="3"/>
            <a:r>
              <a:rPr lang="de-DE" altLang="x-none"/>
              <a:t>Vierte Ebene</a:t>
            </a:r>
          </a:p>
          <a:p>
            <a:pPr lvl="4"/>
            <a:r>
              <a:rPr lang="de-DE" altLang="x-none"/>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x-none" altLang="x-none"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x-none" altLang="x-none"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1B7616A-732A-C04C-A353-CAE60911F5B8}" type="slidenum">
              <a:rPr lang="de-DE" altLang="x-none" smtClean="0">
                <a:solidFill>
                  <a:srgbClr val="000000"/>
                </a:solidFill>
              </a:rPr>
              <a:pPr fontAlgn="base">
                <a:spcBef>
                  <a:spcPct val="0"/>
                </a:spcBef>
                <a:spcAft>
                  <a:spcPct val="0"/>
                </a:spcAft>
              </a:pPr>
              <a:t>‹#›</a:t>
            </a:fld>
            <a:endParaRPr lang="de-DE" altLang="x-none" smtClean="0">
              <a:solidFill>
                <a:srgbClr val="000000"/>
              </a:solidFill>
            </a:endParaRPr>
          </a:p>
        </p:txBody>
      </p:sp>
    </p:spTree>
    <p:extLst>
      <p:ext uri="{BB962C8B-B14F-4D97-AF65-F5344CB8AC3E}">
        <p14:creationId xmlns:p14="http://schemas.microsoft.com/office/powerpoint/2010/main" val="5498565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28.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47.png"/><Relationship Id="rId6"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11" Type="http://schemas.openxmlformats.org/officeDocument/2006/relationships/image" Target="NULL"/><Relationship Id="rId12" Type="http://schemas.openxmlformats.org/officeDocument/2006/relationships/image" Target="../media/image54.jpeg"/><Relationship Id="rId13" Type="http://schemas.openxmlformats.org/officeDocument/2006/relationships/image" Target="NULL"/><Relationship Id="rId1" Type="http://schemas.openxmlformats.org/officeDocument/2006/relationships/slideLayout" Target="../slideLayouts/slideLayout7.xml"/><Relationship Id="rId2" Type="http://schemas.openxmlformats.org/officeDocument/2006/relationships/image" Target="NULL"/><Relationship Id="rId3" Type="http://schemas.openxmlformats.org/officeDocument/2006/relationships/image" Target="NULL"/><Relationship Id="rId4" Type="http://schemas.openxmlformats.org/officeDocument/2006/relationships/image" Target="../media/image52.emf"/><Relationship Id="rId5" Type="http://schemas.openxmlformats.org/officeDocument/2006/relationships/image" Target="../media/image53.tiff"/><Relationship Id="rId6" Type="http://schemas.openxmlformats.org/officeDocument/2006/relationships/image" Target="NULL"/><Relationship Id="rId7" Type="http://schemas.openxmlformats.org/officeDocument/2006/relationships/image" Target="NULL"/><Relationship Id="rId8" Type="http://schemas.openxmlformats.org/officeDocument/2006/relationships/image" Target="NULL"/><Relationship Id="rId9" Type="http://schemas.openxmlformats.org/officeDocument/2006/relationships/image" Target="NULL"/><Relationship Id="rId10"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jpeg"/><Relationship Id="rId10"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19.xml.rels><?xml version="1.0" encoding="UTF-8" standalone="yes"?>
<Relationships xmlns="http://schemas.openxmlformats.org/package/2006/relationships"><Relationship Id="rId11" Type="http://schemas.openxmlformats.org/officeDocument/2006/relationships/image" Target="NULL"/><Relationship Id="rId12" Type="http://schemas.openxmlformats.org/officeDocument/2006/relationships/image" Target="NULL"/><Relationship Id="rId13" Type="http://schemas.openxmlformats.org/officeDocument/2006/relationships/image" Target="NULL"/><Relationship Id="rId14" Type="http://schemas.openxmlformats.org/officeDocument/2006/relationships/image" Target="NULL"/><Relationship Id="rId1" Type="http://schemas.openxmlformats.org/officeDocument/2006/relationships/slideLayout" Target="../slideLayouts/slideLayout6.xml"/><Relationship Id="rId2" Type="http://schemas.openxmlformats.org/officeDocument/2006/relationships/image" Target="../media/image62.emf"/><Relationship Id="rId3" Type="http://schemas.openxmlformats.org/officeDocument/2006/relationships/image" Target="../media/image53.tif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NULL"/><Relationship Id="rId7" Type="http://schemas.openxmlformats.org/officeDocument/2006/relationships/image" Target="../media/image65.png"/><Relationship Id="rId8" Type="http://schemas.openxmlformats.org/officeDocument/2006/relationships/image" Target="../media/image65.tiff"/><Relationship Id="rId9" Type="http://schemas.openxmlformats.org/officeDocument/2006/relationships/image" Target="NULL"/><Relationship Id="rId10" Type="http://schemas.openxmlformats.org/officeDocument/2006/relationships/image"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5.xml"/><Relationship Id="rId2"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png"/><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emf"/><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png"/><Relationship Id="rId10"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7.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24.emf"/><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jpe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a typeface="Arial" charset="0"/>
                <a:cs typeface="Arial" charset="0"/>
              </a:rPr>
              <a:t>Hall B </a:t>
            </a:r>
            <a:r>
              <a:rPr lang="en-US" sz="3200" dirty="0" smtClean="0">
                <a:ea typeface="Arial" charset="0"/>
                <a:cs typeface="Arial" charset="0"/>
              </a:rPr>
              <a:t>Run Group A (RG-A) </a:t>
            </a:r>
            <a:r>
              <a:rPr lang="en-US" sz="3200" dirty="0">
                <a:ea typeface="Arial" charset="0"/>
                <a:cs typeface="Arial" charset="0"/>
              </a:rPr>
              <a:t>(Pol. e on </a:t>
            </a:r>
            <a:r>
              <a:rPr lang="en-US" sz="3200" dirty="0" err="1">
                <a:ea typeface="Arial" charset="0"/>
                <a:cs typeface="Arial" charset="0"/>
              </a:rPr>
              <a:t>Unpol</a:t>
            </a:r>
            <a:r>
              <a:rPr lang="en-US" sz="3200" dirty="0">
                <a:ea typeface="Arial" charset="0"/>
                <a:cs typeface="Arial" charset="0"/>
              </a:rPr>
              <a:t>. H)</a:t>
            </a:r>
            <a:endParaRPr lang="en-US" sz="3200"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a:t>
            </a:fld>
            <a:endParaRPr lang="en-US" dirty="0">
              <a:solidFill>
                <a:srgbClr val="000000"/>
              </a:solidFill>
            </a:endParaRPr>
          </a:p>
        </p:txBody>
      </p:sp>
      <p:sp>
        <p:nvSpPr>
          <p:cNvPr id="5" name="Text Placeholder 9"/>
          <p:cNvSpPr txBox="1">
            <a:spLocks/>
          </p:cNvSpPr>
          <p:nvPr/>
        </p:nvSpPr>
        <p:spPr>
          <a:xfrm>
            <a:off x="411892" y="4325083"/>
            <a:ext cx="4319237" cy="161792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latin typeface="Arial" charset="0"/>
                <a:ea typeface="Arial" charset="0"/>
                <a:cs typeface="Arial" charset="0"/>
              </a:rPr>
              <a:t>Latifa Elouadrhiri</a:t>
            </a:r>
          </a:p>
          <a:p>
            <a:pPr marL="0" indent="0">
              <a:buNone/>
            </a:pPr>
            <a:r>
              <a:rPr lang="en-US" sz="2600" i="1" dirty="0" smtClean="0">
                <a:latin typeface="Arial" charset="0"/>
                <a:ea typeface="Arial" charset="0"/>
                <a:cs typeface="Arial" charset="0"/>
              </a:rPr>
              <a:t>For RG-A and the CLAS collaboration</a:t>
            </a:r>
          </a:p>
          <a:p>
            <a:pPr marL="0" indent="0">
              <a:buNone/>
            </a:pPr>
            <a:endParaRPr lang="en-US" sz="2600" dirty="0" smtClean="0">
              <a:latin typeface="Arial" charset="0"/>
              <a:ea typeface="Arial" charset="0"/>
              <a:cs typeface="Arial" charset="0"/>
            </a:endParaRPr>
          </a:p>
          <a:p>
            <a:pPr marL="0" indent="0">
              <a:buNone/>
            </a:pPr>
            <a:r>
              <a:rPr lang="en-US" sz="2600" dirty="0" smtClean="0">
                <a:latin typeface="Arial" charset="0"/>
                <a:ea typeface="Arial" charset="0"/>
                <a:cs typeface="Arial" charset="0"/>
              </a:rPr>
              <a:t>Jefferson Lab PAC 48  </a:t>
            </a:r>
          </a:p>
          <a:p>
            <a:pPr marL="0" indent="0">
              <a:buNone/>
            </a:pPr>
            <a:r>
              <a:rPr lang="en-US" sz="2600" dirty="0" smtClean="0">
                <a:latin typeface="Arial" charset="0"/>
                <a:ea typeface="Arial" charset="0"/>
                <a:cs typeface="Arial" charset="0"/>
              </a:rPr>
              <a:t>September 18, 2020</a:t>
            </a:r>
          </a:p>
          <a:p>
            <a:endParaRPr lang="en-US" sz="2600" dirty="0" smtClean="0">
              <a:latin typeface="Arial" charset="0"/>
              <a:ea typeface="Arial" charset="0"/>
              <a:cs typeface="Arial" charset="0"/>
            </a:endParaRPr>
          </a:p>
        </p:txBody>
      </p:sp>
      <p:sp>
        <p:nvSpPr>
          <p:cNvPr id="6" name="Rectangle 5"/>
          <p:cNvSpPr/>
          <p:nvPr/>
        </p:nvSpPr>
        <p:spPr>
          <a:xfrm>
            <a:off x="315180" y="1116880"/>
            <a:ext cx="6269770" cy="1569660"/>
          </a:xfrm>
          <a:prstGeom prst="rect">
            <a:avLst/>
          </a:prstGeom>
          <a:noFill/>
          <a:ln>
            <a:noFill/>
          </a:ln>
        </p:spPr>
        <p:txBody>
          <a:bodyPr wrap="square">
            <a:spAutoFit/>
          </a:bodyPr>
          <a:lstStyle/>
          <a:p>
            <a:r>
              <a:rPr lang="en-US" sz="2400" b="1" dirty="0">
                <a:latin typeface="Arial" charset="0"/>
                <a:ea typeface="Arial" charset="0"/>
                <a:cs typeface="Arial" charset="0"/>
              </a:rPr>
              <a:t>11 GeV Polarized Electrons on </a:t>
            </a:r>
            <a:r>
              <a:rPr lang="en-US" sz="2400" b="1" dirty="0" err="1" smtClean="0">
                <a:latin typeface="Arial" charset="0"/>
                <a:ea typeface="Arial" charset="0"/>
                <a:cs typeface="Arial" charset="0"/>
              </a:rPr>
              <a:t>Unpolarized</a:t>
            </a:r>
            <a:r>
              <a:rPr lang="en-US" sz="2400" b="1" dirty="0" smtClean="0">
                <a:latin typeface="Arial" charset="0"/>
                <a:ea typeface="Arial" charset="0"/>
                <a:cs typeface="Arial" charset="0"/>
              </a:rPr>
              <a:t> Liquid </a:t>
            </a:r>
            <a:r>
              <a:rPr lang="en-US" sz="2400" b="1" dirty="0">
                <a:latin typeface="Arial" charset="0"/>
                <a:ea typeface="Arial" charset="0"/>
                <a:cs typeface="Arial" charset="0"/>
              </a:rPr>
              <a:t>Hydrogen Target to </a:t>
            </a:r>
            <a:r>
              <a:rPr lang="en-US" sz="2400" b="1" dirty="0" smtClean="0">
                <a:latin typeface="Arial" charset="0"/>
                <a:ea typeface="Arial" charset="0"/>
                <a:cs typeface="Arial" charset="0"/>
              </a:rPr>
              <a:t>Study Proton </a:t>
            </a:r>
            <a:r>
              <a:rPr lang="en-US" sz="2400" b="1" dirty="0">
                <a:latin typeface="Arial" charset="0"/>
                <a:ea typeface="Arial" charset="0"/>
                <a:cs typeface="Arial" charset="0"/>
              </a:rPr>
              <a:t>Structure, 3D Imaging, and </a:t>
            </a:r>
            <a:r>
              <a:rPr lang="en-US" sz="2400" b="1" dirty="0" err="1">
                <a:latin typeface="Arial" charset="0"/>
                <a:ea typeface="Arial" charset="0"/>
                <a:cs typeface="Arial" charset="0"/>
              </a:rPr>
              <a:t>Gluonic</a:t>
            </a:r>
            <a:r>
              <a:rPr lang="en-US" sz="2400" b="1" dirty="0">
                <a:latin typeface="Arial" charset="0"/>
                <a:ea typeface="Arial" charset="0"/>
                <a:cs typeface="Arial" charset="0"/>
              </a:rPr>
              <a:t> </a:t>
            </a:r>
            <a:r>
              <a:rPr lang="en-US" sz="2400" b="1" dirty="0" smtClean="0">
                <a:latin typeface="Arial" charset="0"/>
                <a:ea typeface="Arial" charset="0"/>
                <a:cs typeface="Arial" charset="0"/>
              </a:rPr>
              <a:t>Excitations with CLAS12</a:t>
            </a:r>
            <a:endParaRPr lang="en-US" sz="2400" b="1" dirty="0">
              <a:effectLst/>
              <a:latin typeface="Arial" charset="0"/>
              <a:ea typeface="Arial" charset="0"/>
              <a:cs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36" y="1028700"/>
            <a:ext cx="3764227" cy="233884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rcRect l="11764" b="65"/>
          <a:stretch>
            <a:fillRect/>
          </a:stretch>
        </p:blipFill>
        <p:spPr>
          <a:xfrm>
            <a:off x="6584950" y="2400964"/>
            <a:ext cx="3619693" cy="273307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657725" y="3574645"/>
            <a:ext cx="2893869" cy="2843482"/>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985091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DVCS</a:t>
            </a:r>
            <a:r>
              <a:rPr lang="mr-IN" dirty="0" smtClean="0"/>
              <a:t>–</a:t>
            </a:r>
            <a:r>
              <a:rPr lang="en-US" dirty="0" smtClean="0"/>
              <a:t> Preliminary Results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dirty="0">
              <a:solidFill>
                <a:srgbClr val="000000"/>
              </a:solidFill>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8060"/>
          <a:stretch/>
        </p:blipFill>
        <p:spPr>
          <a:xfrm>
            <a:off x="1585913" y="882254"/>
            <a:ext cx="8507733" cy="558508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564565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933"/>
          <a:stretch/>
        </p:blipFill>
        <p:spPr>
          <a:xfrm>
            <a:off x="5050206" y="1375977"/>
            <a:ext cx="6924793" cy="4186237"/>
          </a:xfrm>
          <a:ln>
            <a:solidFill>
              <a:schemeClr val="tx1"/>
            </a:solidFill>
          </a:ln>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89" y="1159434"/>
            <a:ext cx="4719470" cy="487649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0855"/>
          <a:stretch/>
        </p:blipFill>
        <p:spPr>
          <a:xfrm>
            <a:off x="0" y="161850"/>
            <a:ext cx="12192000" cy="5540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109383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08479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7" y="2890590"/>
            <a:ext cx="3960813"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4" y="2890590"/>
            <a:ext cx="3995737"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725" y="520702"/>
            <a:ext cx="3168650"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5" name="Rectangle 7"/>
          <p:cNvSpPr>
            <a:spLocks noChangeArrowheads="1"/>
          </p:cNvSpPr>
          <p:nvPr/>
        </p:nvSpPr>
        <p:spPr bwMode="auto">
          <a:xfrm>
            <a:off x="199231" y="192882"/>
            <a:ext cx="8964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b="1" dirty="0">
                <a:solidFill>
                  <a:srgbClr val="000000"/>
                </a:solidFill>
              </a:rPr>
              <a:t>A </a:t>
            </a:r>
            <a:r>
              <a:rPr lang="de-DE" altLang="x-none" b="1" dirty="0" err="1">
                <a:solidFill>
                  <a:srgbClr val="000000"/>
                </a:solidFill>
              </a:rPr>
              <a:t>first</a:t>
            </a:r>
            <a:r>
              <a:rPr lang="de-DE" altLang="x-none" b="1" dirty="0">
                <a:solidFill>
                  <a:srgbClr val="000000"/>
                </a:solidFill>
              </a:rPr>
              <a:t> multidimensional high </a:t>
            </a:r>
            <a:r>
              <a:rPr lang="de-DE" altLang="x-none" b="1" dirty="0" err="1">
                <a:solidFill>
                  <a:srgbClr val="000000"/>
                </a:solidFill>
              </a:rPr>
              <a:t>precision</a:t>
            </a:r>
            <a:r>
              <a:rPr lang="de-DE" altLang="x-none" b="1" dirty="0">
                <a:solidFill>
                  <a:srgbClr val="000000"/>
                </a:solidFill>
              </a:rPr>
              <a:t> </a:t>
            </a:r>
            <a:r>
              <a:rPr lang="de-DE" altLang="x-none" b="1" dirty="0" err="1">
                <a:solidFill>
                  <a:srgbClr val="000000"/>
                </a:solidFill>
              </a:rPr>
              <a:t>study</a:t>
            </a:r>
            <a:r>
              <a:rPr lang="de-DE" altLang="x-none" b="1" dirty="0">
                <a:solidFill>
                  <a:srgbClr val="000000"/>
                </a:solidFill>
              </a:rPr>
              <a:t>  </a:t>
            </a:r>
            <a:r>
              <a:rPr lang="de-DE" altLang="x-none" b="1" dirty="0" err="1">
                <a:solidFill>
                  <a:srgbClr val="000000"/>
                </a:solidFill>
              </a:rPr>
              <a:t>of</a:t>
            </a:r>
            <a:r>
              <a:rPr lang="de-DE" altLang="x-none" b="1" dirty="0">
                <a:solidFill>
                  <a:srgbClr val="000000"/>
                </a:solidFill>
              </a:rPr>
              <a:t> SIDIS </a:t>
            </a:r>
            <a:r>
              <a:rPr lang="de-DE" altLang="x-none" dirty="0">
                <a:solidFill>
                  <a:srgbClr val="000000"/>
                </a:solidFill>
              </a:rPr>
              <a:t>π</a:t>
            </a:r>
            <a:r>
              <a:rPr lang="de-DE" altLang="x-none" baseline="30000" dirty="0">
                <a:solidFill>
                  <a:srgbClr val="000000"/>
                </a:solidFill>
              </a:rPr>
              <a:t>+</a:t>
            </a:r>
            <a:r>
              <a:rPr lang="de-DE" altLang="x-none" dirty="0">
                <a:solidFill>
                  <a:srgbClr val="000000"/>
                </a:solidFill>
              </a:rPr>
              <a:t> </a:t>
            </a:r>
            <a:r>
              <a:rPr lang="de-DE" altLang="x-none" b="1" dirty="0">
                <a:solidFill>
                  <a:srgbClr val="000000"/>
                </a:solidFill>
              </a:rPr>
              <a:t>beam </a:t>
            </a:r>
            <a:r>
              <a:rPr lang="de-DE" altLang="x-none" b="1" dirty="0" err="1">
                <a:solidFill>
                  <a:srgbClr val="000000"/>
                </a:solidFill>
              </a:rPr>
              <a:t>single</a:t>
            </a:r>
            <a:r>
              <a:rPr lang="de-DE" altLang="x-none" b="1" dirty="0">
                <a:solidFill>
                  <a:srgbClr val="000000"/>
                </a:solidFill>
              </a:rPr>
              <a:t> </a:t>
            </a:r>
          </a:p>
          <a:p>
            <a:pPr fontAlgn="base">
              <a:spcBef>
                <a:spcPct val="0"/>
              </a:spcBef>
              <a:spcAft>
                <a:spcPct val="0"/>
              </a:spcAft>
            </a:pPr>
            <a:r>
              <a:rPr lang="de-DE" altLang="x-none" b="1" dirty="0" err="1">
                <a:solidFill>
                  <a:srgbClr val="000000"/>
                </a:solidFill>
              </a:rPr>
              <a:t>spin</a:t>
            </a:r>
            <a:r>
              <a:rPr lang="de-DE" altLang="x-none" b="1" dirty="0">
                <a:solidFill>
                  <a:srgbClr val="000000"/>
                </a:solidFill>
              </a:rPr>
              <a:t> </a:t>
            </a:r>
            <a:r>
              <a:rPr lang="de-DE" altLang="x-none" b="1" dirty="0" err="1">
                <a:solidFill>
                  <a:srgbClr val="000000"/>
                </a:solidFill>
              </a:rPr>
              <a:t>asymmetry</a:t>
            </a:r>
            <a:r>
              <a:rPr lang="de-DE" altLang="x-none" b="1" dirty="0">
                <a:solidFill>
                  <a:srgbClr val="000000"/>
                </a:solidFill>
              </a:rPr>
              <a:t> </a:t>
            </a:r>
            <a:r>
              <a:rPr lang="de-DE" altLang="x-none" b="1" dirty="0" err="1">
                <a:solidFill>
                  <a:srgbClr val="000000"/>
                </a:solidFill>
              </a:rPr>
              <a:t>over</a:t>
            </a:r>
            <a:r>
              <a:rPr lang="de-DE" altLang="x-none" b="1" dirty="0">
                <a:solidFill>
                  <a:srgbClr val="000000"/>
                </a:solidFill>
              </a:rPr>
              <a:t> a </a:t>
            </a:r>
            <a:r>
              <a:rPr lang="de-DE" altLang="x-none" b="1" dirty="0" err="1">
                <a:solidFill>
                  <a:srgbClr val="000000"/>
                </a:solidFill>
              </a:rPr>
              <a:t>wide</a:t>
            </a:r>
            <a:r>
              <a:rPr lang="de-DE" altLang="x-none" b="1" dirty="0">
                <a:solidFill>
                  <a:srgbClr val="000000"/>
                </a:solidFill>
              </a:rPr>
              <a:t> </a:t>
            </a:r>
            <a:r>
              <a:rPr lang="de-DE" altLang="x-none" b="1" dirty="0" err="1">
                <a:solidFill>
                  <a:srgbClr val="000000"/>
                </a:solidFill>
              </a:rPr>
              <a:t>range</a:t>
            </a:r>
            <a:r>
              <a:rPr lang="de-DE" altLang="x-none" b="1" dirty="0">
                <a:solidFill>
                  <a:srgbClr val="000000"/>
                </a:solidFill>
              </a:rPr>
              <a:t> </a:t>
            </a:r>
            <a:r>
              <a:rPr lang="de-DE" altLang="x-none" b="1" dirty="0" err="1">
                <a:solidFill>
                  <a:srgbClr val="000000"/>
                </a:solidFill>
              </a:rPr>
              <a:t>of</a:t>
            </a:r>
            <a:r>
              <a:rPr lang="de-DE" altLang="x-none" b="1" dirty="0">
                <a:solidFill>
                  <a:srgbClr val="000000"/>
                </a:solidFill>
              </a:rPr>
              <a:t> </a:t>
            </a:r>
            <a:r>
              <a:rPr lang="de-DE" altLang="x-none" b="1" dirty="0" err="1">
                <a:solidFill>
                  <a:srgbClr val="000000"/>
                </a:solidFill>
              </a:rPr>
              <a:t>kinematics</a:t>
            </a:r>
            <a:r>
              <a:rPr lang="de-DE" altLang="x-none" dirty="0">
                <a:solidFill>
                  <a:srgbClr val="000000"/>
                </a:solidFill>
              </a:rPr>
              <a:t> </a:t>
            </a:r>
          </a:p>
        </p:txBody>
      </p:sp>
      <p:sp>
        <p:nvSpPr>
          <p:cNvPr id="2056" name="Text Box 8"/>
          <p:cNvSpPr txBox="1">
            <a:spLocks noChangeArrowheads="1"/>
          </p:cNvSpPr>
          <p:nvPr/>
        </p:nvSpPr>
        <p:spPr bwMode="auto">
          <a:xfrm>
            <a:off x="574676" y="2183398"/>
            <a:ext cx="692467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buFont typeface="Wingdings" charset="2"/>
              <a:buChar char="è"/>
            </a:pPr>
            <a:r>
              <a:rPr lang="de-DE" altLang="x-none" sz="1600" dirty="0">
                <a:solidFill>
                  <a:srgbClr val="000000"/>
                </a:solidFill>
                <a:sym typeface="Wingdings" charset="2"/>
              </a:rPr>
              <a:t> High </a:t>
            </a:r>
            <a:r>
              <a:rPr lang="de-DE" altLang="x-none" sz="1600" dirty="0" err="1">
                <a:solidFill>
                  <a:srgbClr val="000000"/>
                </a:solidFill>
                <a:sym typeface="Wingdings" charset="2"/>
              </a:rPr>
              <a:t>precision</a:t>
            </a:r>
            <a:r>
              <a:rPr lang="de-DE" altLang="x-none" sz="1600" dirty="0">
                <a:solidFill>
                  <a:srgbClr val="000000"/>
                </a:solidFill>
                <a:sym typeface="Wingdings" charset="2"/>
              </a:rPr>
              <a:t> CLAS12 </a:t>
            </a:r>
            <a:r>
              <a:rPr lang="de-DE" altLang="x-none" sz="1600" dirty="0" err="1">
                <a:solidFill>
                  <a:srgbClr val="000000"/>
                </a:solidFill>
                <a:sym typeface="Wingdings" charset="2"/>
              </a:rPr>
              <a:t>data</a:t>
            </a:r>
            <a:r>
              <a:rPr lang="de-DE" altLang="x-none" sz="1600" dirty="0">
                <a:solidFill>
                  <a:srgbClr val="000000"/>
                </a:solidFill>
                <a:sym typeface="Wingdings" charset="2"/>
              </a:rPr>
              <a:t> </a:t>
            </a:r>
            <a:r>
              <a:rPr lang="de-DE" altLang="x-none" sz="1600" dirty="0" err="1">
                <a:solidFill>
                  <a:srgbClr val="000000"/>
                </a:solidFill>
                <a:sym typeface="Wingdings" charset="2"/>
              </a:rPr>
              <a:t>can</a:t>
            </a:r>
            <a:r>
              <a:rPr lang="de-DE" altLang="x-none" sz="1600" dirty="0">
                <a:solidFill>
                  <a:srgbClr val="000000"/>
                </a:solidFill>
                <a:sym typeface="Wingdings" charset="2"/>
              </a:rPr>
              <a:t> </a:t>
            </a:r>
            <a:r>
              <a:rPr lang="de-DE" altLang="x-none" sz="1600" dirty="0" err="1">
                <a:solidFill>
                  <a:srgbClr val="000000"/>
                </a:solidFill>
                <a:sym typeface="Wingdings" charset="2"/>
              </a:rPr>
              <a:t>help</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distinguish</a:t>
            </a:r>
            <a:r>
              <a:rPr lang="de-DE" altLang="x-none" sz="1600" dirty="0">
                <a:solidFill>
                  <a:srgbClr val="000000"/>
                </a:solidFill>
                <a:sym typeface="Wingdings" charset="2"/>
              </a:rPr>
              <a:t> </a:t>
            </a:r>
            <a:r>
              <a:rPr lang="de-DE" altLang="x-none" sz="1600" dirty="0" err="1">
                <a:solidFill>
                  <a:srgbClr val="000000"/>
                </a:solidFill>
                <a:sym typeface="Wingdings" charset="2"/>
              </a:rPr>
              <a:t>between</a:t>
            </a:r>
            <a:r>
              <a:rPr lang="de-DE" altLang="x-none" sz="1600" dirty="0">
                <a:solidFill>
                  <a:srgbClr val="000000"/>
                </a:solidFill>
                <a:sym typeface="Wingdings" charset="2"/>
              </a:rPr>
              <a:t> </a:t>
            </a:r>
          </a:p>
          <a:p>
            <a:pPr fontAlgn="base">
              <a:spcBef>
                <a:spcPct val="0"/>
              </a:spcBef>
              <a:spcAft>
                <a:spcPct val="0"/>
              </a:spcAft>
              <a:buFont typeface="Wingdings" charset="2"/>
              <a:buNone/>
            </a:pPr>
            <a:r>
              <a:rPr lang="de-DE" altLang="x-none" sz="1600" dirty="0">
                <a:solidFill>
                  <a:srgbClr val="000000"/>
                </a:solidFill>
                <a:sym typeface="Wingdings" charset="2"/>
              </a:rPr>
              <a:t>     </a:t>
            </a:r>
            <a:r>
              <a:rPr lang="de-DE" altLang="x-none" sz="1600" dirty="0" err="1">
                <a:solidFill>
                  <a:srgbClr val="000000"/>
                </a:solidFill>
                <a:sym typeface="Wingdings" charset="2"/>
              </a:rPr>
              <a:t>reaction</a:t>
            </a:r>
            <a:r>
              <a:rPr lang="de-DE" altLang="x-none" sz="1600" dirty="0">
                <a:solidFill>
                  <a:srgbClr val="000000"/>
                </a:solidFill>
                <a:sym typeface="Wingdings" charset="2"/>
              </a:rPr>
              <a:t> </a:t>
            </a:r>
            <a:r>
              <a:rPr lang="de-DE" altLang="x-none" sz="1600" dirty="0" err="1">
                <a:solidFill>
                  <a:srgbClr val="000000"/>
                </a:solidFill>
                <a:sym typeface="Wingdings" charset="2"/>
              </a:rPr>
              <a:t>models</a:t>
            </a:r>
            <a:r>
              <a:rPr lang="de-DE" altLang="x-none" sz="1600" dirty="0">
                <a:solidFill>
                  <a:srgbClr val="000000"/>
                </a:solidFill>
                <a:sym typeface="Wingdings" charset="2"/>
              </a:rPr>
              <a:t> </a:t>
            </a:r>
            <a:r>
              <a:rPr lang="de-DE" altLang="x-none" sz="1600" dirty="0" err="1">
                <a:solidFill>
                  <a:srgbClr val="000000"/>
                </a:solidFill>
                <a:sym typeface="Wingdings" charset="2"/>
              </a:rPr>
              <a:t>and</a:t>
            </a:r>
            <a:r>
              <a:rPr lang="de-DE" altLang="x-none" sz="1600" dirty="0">
                <a:solidFill>
                  <a:srgbClr val="000000"/>
                </a:solidFill>
                <a:sym typeface="Wingdings" charset="2"/>
              </a:rPr>
              <a:t> </a:t>
            </a:r>
            <a:r>
              <a:rPr lang="de-DE" altLang="x-none" sz="1600" dirty="0" err="1">
                <a:solidFill>
                  <a:srgbClr val="000000"/>
                </a:solidFill>
                <a:sym typeface="Wingdings" charset="2"/>
              </a:rPr>
              <a:t>to</a:t>
            </a:r>
            <a:r>
              <a:rPr lang="de-DE" altLang="x-none" sz="1600" dirty="0">
                <a:solidFill>
                  <a:srgbClr val="000000"/>
                </a:solidFill>
                <a:sym typeface="Wingdings" charset="2"/>
              </a:rPr>
              <a:t> </a:t>
            </a:r>
            <a:r>
              <a:rPr lang="de-DE" altLang="x-none" sz="1600" dirty="0" err="1">
                <a:solidFill>
                  <a:srgbClr val="000000"/>
                </a:solidFill>
                <a:sym typeface="Wingdings" charset="2"/>
              </a:rPr>
              <a:t>improve</a:t>
            </a:r>
            <a:r>
              <a:rPr lang="de-DE" altLang="x-none" sz="1600" dirty="0">
                <a:solidFill>
                  <a:srgbClr val="000000"/>
                </a:solidFill>
                <a:sym typeface="Wingdings" charset="2"/>
              </a:rPr>
              <a:t> global </a:t>
            </a:r>
            <a:r>
              <a:rPr lang="de-DE" altLang="x-none" sz="1600" dirty="0" err="1">
                <a:solidFill>
                  <a:srgbClr val="000000"/>
                </a:solidFill>
                <a:sym typeface="Wingdings" charset="2"/>
              </a:rPr>
              <a:t>fits</a:t>
            </a:r>
            <a:r>
              <a:rPr lang="de-DE" altLang="x-none" sz="1600" dirty="0">
                <a:solidFill>
                  <a:srgbClr val="000000"/>
                </a:solidFill>
                <a:sym typeface="Wingdings" charset="2"/>
              </a:rPr>
              <a:t> </a:t>
            </a:r>
            <a:r>
              <a:rPr lang="de-DE" altLang="x-none" sz="1600" dirty="0" err="1">
                <a:solidFill>
                  <a:srgbClr val="000000"/>
                </a:solidFill>
                <a:sym typeface="Wingdings" charset="2"/>
              </a:rPr>
              <a:t>of</a:t>
            </a:r>
            <a:r>
              <a:rPr lang="de-DE" altLang="x-none" sz="1600" dirty="0">
                <a:solidFill>
                  <a:srgbClr val="000000"/>
                </a:solidFill>
                <a:sym typeface="Wingdings" charset="2"/>
              </a:rPr>
              <a:t> TMDs </a:t>
            </a:r>
            <a:r>
              <a:rPr lang="de-DE" altLang="x-none" sz="1600" dirty="0" err="1">
                <a:solidFill>
                  <a:srgbClr val="000000"/>
                </a:solidFill>
                <a:sym typeface="Wingdings" charset="2"/>
              </a:rPr>
              <a:t>and</a:t>
            </a:r>
            <a:r>
              <a:rPr lang="de-DE" altLang="x-none" sz="1600" dirty="0">
                <a:solidFill>
                  <a:srgbClr val="000000"/>
                </a:solidFill>
                <a:sym typeface="Wingdings" charset="2"/>
              </a:rPr>
              <a:t> FFs</a:t>
            </a:r>
            <a:endParaRPr lang="de-DE" altLang="x-none" sz="1600" dirty="0">
              <a:solidFill>
                <a:srgbClr val="000000"/>
              </a:solidFill>
            </a:endParaRPr>
          </a:p>
        </p:txBody>
      </p:sp>
      <p:sp>
        <p:nvSpPr>
          <p:cNvPr id="2057" name="Text Box 9"/>
          <p:cNvSpPr txBox="1">
            <a:spLocks noChangeArrowheads="1"/>
          </p:cNvSpPr>
          <p:nvPr/>
        </p:nvSpPr>
        <p:spPr bwMode="auto">
          <a:xfrm>
            <a:off x="542924" y="981076"/>
            <a:ext cx="69564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buFont typeface="Wingdings" charset="2"/>
              <a:buChar char="è"/>
            </a:pPr>
            <a:r>
              <a:rPr lang="de-DE" altLang="x-none" sz="1600" dirty="0">
                <a:solidFill>
                  <a:srgbClr val="000000"/>
                </a:solidFill>
                <a:sym typeface="Wingdings" charset="2"/>
              </a:rPr>
              <a:t> SIDIS </a:t>
            </a:r>
            <a:r>
              <a:rPr lang="de-DE" altLang="x-none" sz="1600" dirty="0" err="1">
                <a:solidFill>
                  <a:srgbClr val="000000"/>
                </a:solidFill>
                <a:sym typeface="Wingdings" charset="2"/>
              </a:rPr>
              <a:t>can</a:t>
            </a:r>
            <a:r>
              <a:rPr lang="de-DE" altLang="x-none" sz="1600" dirty="0">
                <a:solidFill>
                  <a:srgbClr val="000000"/>
                </a:solidFill>
                <a:sym typeface="Wingdings" charset="2"/>
              </a:rPr>
              <a:t> probe </a:t>
            </a:r>
            <a:r>
              <a:rPr lang="de-DE" altLang="x-none" sz="1600" dirty="0" err="1">
                <a:solidFill>
                  <a:srgbClr val="000000"/>
                </a:solidFill>
                <a:sym typeface="Wingdings" charset="2"/>
              </a:rPr>
              <a:t>the</a:t>
            </a:r>
            <a:r>
              <a:rPr lang="de-DE" altLang="x-none" sz="1600" dirty="0">
                <a:solidFill>
                  <a:srgbClr val="000000"/>
                </a:solidFill>
                <a:sym typeface="Wingdings" charset="2"/>
              </a:rPr>
              <a:t> </a:t>
            </a:r>
            <a:r>
              <a:rPr lang="de-DE" altLang="x-none" sz="1600" dirty="0" err="1">
                <a:solidFill>
                  <a:srgbClr val="000000"/>
                </a:solidFill>
                <a:sym typeface="Wingdings" charset="2"/>
              </a:rPr>
              <a:t>transverse</a:t>
            </a:r>
            <a:r>
              <a:rPr lang="de-DE" altLang="x-none" sz="1600" dirty="0">
                <a:solidFill>
                  <a:srgbClr val="000000"/>
                </a:solidFill>
                <a:sym typeface="Wingdings" charset="2"/>
              </a:rPr>
              <a:t> </a:t>
            </a:r>
            <a:r>
              <a:rPr lang="de-DE" altLang="x-none" sz="1600" dirty="0" err="1">
                <a:solidFill>
                  <a:srgbClr val="000000"/>
                </a:solidFill>
                <a:sym typeface="Wingdings" charset="2"/>
              </a:rPr>
              <a:t>momentum</a:t>
            </a:r>
            <a:r>
              <a:rPr lang="de-DE" altLang="x-none" sz="1600" dirty="0">
                <a:solidFill>
                  <a:srgbClr val="000000"/>
                </a:solidFill>
                <a:sym typeface="Wingdings" charset="2"/>
              </a:rPr>
              <a:t> </a:t>
            </a:r>
            <a:r>
              <a:rPr lang="de-DE" altLang="x-none" sz="1600" dirty="0" err="1">
                <a:solidFill>
                  <a:srgbClr val="000000"/>
                </a:solidFill>
                <a:sym typeface="Wingdings" charset="2"/>
              </a:rPr>
              <a:t>dependent</a:t>
            </a:r>
            <a:r>
              <a:rPr lang="de-DE" altLang="x-none" sz="1600" dirty="0">
                <a:solidFill>
                  <a:srgbClr val="000000"/>
                </a:solidFill>
                <a:sym typeface="Wingdings" charset="2"/>
              </a:rPr>
              <a:t> </a:t>
            </a:r>
            <a:r>
              <a:rPr lang="de-DE" altLang="x-none" sz="1600" dirty="0" err="1" smtClean="0">
                <a:solidFill>
                  <a:srgbClr val="000000"/>
                </a:solidFill>
                <a:sym typeface="Wingdings" charset="2"/>
              </a:rPr>
              <a:t>parton</a:t>
            </a:r>
            <a:r>
              <a:rPr lang="de-DE" altLang="x-none" sz="1600" dirty="0" smtClean="0">
                <a:solidFill>
                  <a:srgbClr val="000000"/>
                </a:solidFill>
                <a:sym typeface="Wingdings" charset="2"/>
              </a:rPr>
              <a:t> </a:t>
            </a:r>
            <a:r>
              <a:rPr lang="de-DE" altLang="x-none" sz="1600" dirty="0" err="1">
                <a:solidFill>
                  <a:srgbClr val="000000"/>
                </a:solidFill>
                <a:sym typeface="Wingdings" charset="2"/>
              </a:rPr>
              <a:t>structure</a:t>
            </a:r>
            <a:endParaRPr lang="de-DE" altLang="x-none" sz="1600" dirty="0">
              <a:solidFill>
                <a:srgbClr val="000000"/>
              </a:solidFill>
            </a:endParaRPr>
          </a:p>
        </p:txBody>
      </p:sp>
      <p:sp>
        <p:nvSpPr>
          <p:cNvPr id="2058" name="Text Box 10"/>
          <p:cNvSpPr txBox="1">
            <a:spLocks noChangeArrowheads="1"/>
          </p:cNvSpPr>
          <p:nvPr/>
        </p:nvSpPr>
        <p:spPr bwMode="auto">
          <a:xfrm>
            <a:off x="717549" y="1399759"/>
            <a:ext cx="6569075"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fontAlgn="base">
              <a:spcBef>
                <a:spcPct val="0"/>
              </a:spcBef>
              <a:spcAft>
                <a:spcPct val="0"/>
              </a:spcAft>
            </a:pPr>
            <a:r>
              <a:rPr lang="de-DE" altLang="x-none" sz="1600" b="1" dirty="0" err="1">
                <a:solidFill>
                  <a:srgbClr val="000000"/>
                </a:solidFill>
              </a:rPr>
              <a:t>Previous</a:t>
            </a:r>
            <a:r>
              <a:rPr lang="de-DE" altLang="x-none" sz="1600" b="1" dirty="0">
                <a:solidFill>
                  <a:srgbClr val="000000"/>
                </a:solidFill>
              </a:rPr>
              <a:t> </a:t>
            </a:r>
            <a:r>
              <a:rPr lang="de-DE" altLang="x-none" sz="1600" b="1" dirty="0" err="1">
                <a:solidFill>
                  <a:srgbClr val="000000"/>
                </a:solidFill>
              </a:rPr>
              <a:t>experiments</a:t>
            </a:r>
            <a:r>
              <a:rPr lang="de-DE" altLang="x-none" sz="1600" b="1" dirty="0">
                <a:solidFill>
                  <a:srgbClr val="000000"/>
                </a:solidFill>
              </a:rPr>
              <a:t>:</a:t>
            </a:r>
            <a:r>
              <a:rPr lang="de-DE" altLang="x-none" sz="1600" dirty="0">
                <a:solidFill>
                  <a:srgbClr val="000000"/>
                </a:solidFill>
              </a:rPr>
              <a:t> </a:t>
            </a:r>
            <a:r>
              <a:rPr lang="de-DE" altLang="x-none" sz="1600" dirty="0" err="1">
                <a:solidFill>
                  <a:srgbClr val="000000"/>
                </a:solidFill>
              </a:rPr>
              <a:t>Mostly</a:t>
            </a:r>
            <a:r>
              <a:rPr lang="de-DE" altLang="x-none" sz="1600" dirty="0">
                <a:solidFill>
                  <a:srgbClr val="000000"/>
                </a:solidFill>
              </a:rPr>
              <a:t> </a:t>
            </a:r>
            <a:r>
              <a:rPr lang="de-DE" altLang="x-none" sz="1600" dirty="0" err="1">
                <a:solidFill>
                  <a:srgbClr val="000000"/>
                </a:solidFill>
              </a:rPr>
              <a:t>only</a:t>
            </a:r>
            <a:r>
              <a:rPr lang="de-DE" altLang="x-none" sz="1600" dirty="0">
                <a:solidFill>
                  <a:srgbClr val="000000"/>
                </a:solidFill>
              </a:rPr>
              <a:t> </a:t>
            </a:r>
            <a:r>
              <a:rPr lang="de-DE" altLang="x-none" sz="1600" dirty="0" err="1">
                <a:solidFill>
                  <a:srgbClr val="000000"/>
                </a:solidFill>
              </a:rPr>
              <a:t>one</a:t>
            </a:r>
            <a:r>
              <a:rPr lang="de-DE" altLang="x-none" sz="1600" dirty="0">
                <a:solidFill>
                  <a:srgbClr val="000000"/>
                </a:solidFill>
              </a:rPr>
              <a:t> dimensional </a:t>
            </a:r>
            <a:r>
              <a:rPr lang="de-DE" altLang="x-none" sz="1600" dirty="0" err="1">
                <a:solidFill>
                  <a:srgbClr val="000000"/>
                </a:solidFill>
              </a:rPr>
              <a:t>studies</a:t>
            </a:r>
            <a:endParaRPr lang="de-DE" altLang="x-none" sz="1600" dirty="0">
              <a:solidFill>
                <a:srgbClr val="000000"/>
              </a:solidFill>
            </a:endParaRPr>
          </a:p>
          <a:p>
            <a:pPr fontAlgn="base">
              <a:spcBef>
                <a:spcPct val="0"/>
              </a:spcBef>
              <a:spcAft>
                <a:spcPct val="0"/>
              </a:spcAft>
            </a:pPr>
            <a:endParaRPr lang="de-DE" altLang="x-none" sz="300" dirty="0">
              <a:solidFill>
                <a:srgbClr val="000000"/>
              </a:solidFill>
            </a:endParaRPr>
          </a:p>
          <a:p>
            <a:pPr fontAlgn="base">
              <a:spcBef>
                <a:spcPct val="0"/>
              </a:spcBef>
              <a:spcAft>
                <a:spcPct val="0"/>
              </a:spcAft>
            </a:pPr>
            <a:r>
              <a:rPr lang="de-DE" altLang="x-none" sz="1600" b="1" dirty="0">
                <a:solidFill>
                  <a:srgbClr val="000000"/>
                </a:solidFill>
              </a:rPr>
              <a:t>CLAS12:</a:t>
            </a:r>
            <a:r>
              <a:rPr lang="de-DE" altLang="x-none" sz="1600" dirty="0">
                <a:solidFill>
                  <a:srgbClr val="000000"/>
                </a:solidFill>
              </a:rPr>
              <a:t> First </a:t>
            </a:r>
            <a:r>
              <a:rPr lang="de-DE" altLang="x-none" sz="1600" dirty="0" err="1">
                <a:solidFill>
                  <a:srgbClr val="000000"/>
                </a:solidFill>
              </a:rPr>
              <a:t>fully</a:t>
            </a:r>
            <a:r>
              <a:rPr lang="de-DE" altLang="x-none" sz="1600" dirty="0">
                <a:solidFill>
                  <a:srgbClr val="000000"/>
                </a:solidFill>
              </a:rPr>
              <a:t> differential </a:t>
            </a:r>
            <a:r>
              <a:rPr lang="de-DE" altLang="x-none" sz="1600" dirty="0" err="1">
                <a:solidFill>
                  <a:srgbClr val="000000"/>
                </a:solidFill>
              </a:rPr>
              <a:t>study</a:t>
            </a:r>
            <a:endParaRPr lang="de-DE" altLang="x-none" sz="1600" dirty="0">
              <a:solidFill>
                <a:srgbClr val="000000"/>
              </a:solidFill>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31000" t="22398" r="29135" b="4832"/>
          <a:stretch>
            <a:fillRect/>
          </a:stretch>
        </p:blipFill>
        <p:spPr bwMode="auto">
          <a:xfrm>
            <a:off x="8985250" y="3104910"/>
            <a:ext cx="2706349" cy="2673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2" name="TextBox 1"/>
          <p:cNvSpPr txBox="1"/>
          <p:nvPr/>
        </p:nvSpPr>
        <p:spPr>
          <a:xfrm>
            <a:off x="8985250" y="5826475"/>
            <a:ext cx="3103735" cy="276999"/>
          </a:xfrm>
          <a:prstGeom prst="rect">
            <a:avLst/>
          </a:prstGeom>
          <a:noFill/>
        </p:spPr>
        <p:txBody>
          <a:bodyPr wrap="none" rtlCol="0">
            <a:spAutoFit/>
          </a:bodyPr>
          <a:lstStyle/>
          <a:p>
            <a:r>
              <a:rPr lang="en-US" sz="1200" b="1" i="1" dirty="0" smtClean="0">
                <a:solidFill>
                  <a:srgbClr val="006235"/>
                </a:solidFill>
              </a:rPr>
              <a:t>CLAS12 First Publication in Preparation</a:t>
            </a:r>
            <a:endParaRPr lang="en-US" sz="1200" b="1" i="1" dirty="0">
              <a:solidFill>
                <a:srgbClr val="006235"/>
              </a:solidFill>
            </a:endParaRPr>
          </a:p>
        </p:txBody>
      </p:sp>
    </p:spTree>
    <p:extLst>
      <p:ext uri="{BB962C8B-B14F-4D97-AF65-F5344CB8AC3E}">
        <p14:creationId xmlns:p14="http://schemas.microsoft.com/office/powerpoint/2010/main" val="81639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3960E-0971-5C40-874A-6F05DD5BF285}"/>
              </a:ext>
            </a:extLst>
          </p:cNvPr>
          <p:cNvSpPr>
            <a:spLocks noGrp="1"/>
          </p:cNvSpPr>
          <p:nvPr>
            <p:ph type="title"/>
          </p:nvPr>
        </p:nvSpPr>
        <p:spPr/>
        <p:txBody>
          <a:bodyPr/>
          <a:lstStyle/>
          <a:p>
            <a:r>
              <a:rPr lang="en-US" sz="3400" dirty="0"/>
              <a:t>Measurements of </a:t>
            </a:r>
            <a:r>
              <a:rPr lang="en-US" sz="3400" dirty="0" err="1"/>
              <a:t>Dihadron</a:t>
            </a:r>
            <a:r>
              <a:rPr lang="en-US" sz="3400" dirty="0"/>
              <a:t> Beam-spin Asymmetries</a:t>
            </a:r>
            <a:br>
              <a:rPr lang="en-US" sz="3400" dirty="0"/>
            </a:br>
            <a:endParaRPr lang="en-US" sz="3400" dirty="0"/>
          </a:p>
        </p:txBody>
      </p:sp>
      <p:sp>
        <p:nvSpPr>
          <p:cNvPr id="3" name="Content Placeholder 2">
            <a:extLst>
              <a:ext uri="{FF2B5EF4-FFF2-40B4-BE49-F238E27FC236}">
                <a16:creationId xmlns="" xmlns:a16="http://schemas.microsoft.com/office/drawing/2014/main" id="{66EF92BE-76BC-2B48-8E64-9D3B6A9B0CBF}"/>
              </a:ext>
            </a:extLst>
          </p:cNvPr>
          <p:cNvSpPr>
            <a:spLocks noGrp="1"/>
          </p:cNvSpPr>
          <p:nvPr>
            <p:ph idx="1"/>
          </p:nvPr>
        </p:nvSpPr>
        <p:spPr>
          <a:xfrm>
            <a:off x="411892" y="1072952"/>
            <a:ext cx="11285837" cy="5174931"/>
          </a:xfrm>
        </p:spPr>
        <p:txBody>
          <a:bodyPr/>
          <a:lstStyle/>
          <a:p>
            <a:r>
              <a:rPr lang="en-US" dirty="0"/>
              <a:t>Intent to publish a PRL paper with RGA </a:t>
            </a:r>
            <a:r>
              <a:rPr lang="en-US" dirty="0" err="1"/>
              <a:t>dipion</a:t>
            </a:r>
            <a:r>
              <a:rPr lang="en-US" dirty="0"/>
              <a:t> beam spin asymmetries.</a:t>
            </a:r>
          </a:p>
          <a:p>
            <a:r>
              <a:rPr lang="en-US" sz="1700" dirty="0"/>
              <a:t>Physics quantities of interest:</a:t>
            </a:r>
          </a:p>
          <a:p>
            <a:pPr marL="800100" lvl="1" indent="-342900">
              <a:buFont typeface="Arial" panose="020B0604020202020204" pitchFamily="34" charset="0"/>
              <a:buChar char="•"/>
            </a:pPr>
            <a:r>
              <a:rPr lang="en-US" sz="1700" dirty="0">
                <a:solidFill>
                  <a:srgbClr val="0020D9"/>
                </a:solidFill>
                <a:latin typeface="Arial" panose="020B0604020202020204" pitchFamily="34" charset="0"/>
              </a:rPr>
              <a:t>A</a:t>
            </a:r>
            <a:r>
              <a:rPr lang="en-US" sz="1700" baseline="-25000" dirty="0">
                <a:solidFill>
                  <a:srgbClr val="0020D9"/>
                </a:solidFill>
                <a:latin typeface="Arial" panose="020B0604020202020204" pitchFamily="34" charset="0"/>
              </a:rPr>
              <a:t>LU </a:t>
            </a:r>
            <a:r>
              <a:rPr lang="en-US" sz="1700" b="1" dirty="0">
                <a:solidFill>
                  <a:srgbClr val="0020D9"/>
                </a:solidFill>
              </a:rPr>
              <a:t>sin(</a:t>
            </a:r>
            <a:r>
              <a:rPr lang="el-GR" sz="1700" b="1" dirty="0" err="1">
                <a:solidFill>
                  <a:srgbClr val="0020D9"/>
                </a:solidFill>
                <a:latin typeface="Arial" panose="020B0604020202020204" pitchFamily="34" charset="0"/>
              </a:rPr>
              <a:t>ϕ</a:t>
            </a:r>
            <a:r>
              <a:rPr lang="en-US" sz="1700" b="1" baseline="-25000" dirty="0">
                <a:solidFill>
                  <a:srgbClr val="0020D9"/>
                </a:solidFill>
                <a:latin typeface="Arial" panose="020B0604020202020204" pitchFamily="34" charset="0"/>
              </a:rPr>
              <a:t>R</a:t>
            </a:r>
            <a:r>
              <a:rPr lang="en-US" sz="1700" b="1" dirty="0">
                <a:solidFill>
                  <a:srgbClr val="0020D9"/>
                </a:solidFill>
                <a:latin typeface="Arial" panose="020B0604020202020204" pitchFamily="34" charset="0"/>
              </a:rPr>
              <a:t>)</a:t>
            </a:r>
            <a:r>
              <a:rPr lang="en-US" sz="1700" b="1" dirty="0">
                <a:solidFill>
                  <a:srgbClr val="E70000"/>
                </a:solidFill>
                <a:latin typeface="Arial" panose="020B0604020202020204" pitchFamily="34" charset="0"/>
              </a:rPr>
              <a:t> </a:t>
            </a:r>
            <a:r>
              <a:rPr lang="en-US" sz="1700" dirty="0">
                <a:latin typeface="Arial" panose="020B0604020202020204" pitchFamily="34" charset="0"/>
              </a:rPr>
              <a:t>modulation:</a:t>
            </a:r>
            <a:r>
              <a:rPr lang="en-US" sz="1700" dirty="0">
                <a:solidFill>
                  <a:srgbClr val="E70000"/>
                </a:solidFill>
                <a:latin typeface="Arial" panose="020B0604020202020204" pitchFamily="34" charset="0"/>
              </a:rPr>
              <a:t> </a:t>
            </a:r>
            <a:r>
              <a:rPr lang="en-US" sz="1700" dirty="0">
                <a:latin typeface="Arial" panose="020B0604020202020204" pitchFamily="34" charset="0"/>
              </a:rPr>
              <a:t>allowing the </a:t>
            </a:r>
            <a:r>
              <a:rPr lang="en-US" sz="1700" b="1" dirty="0">
                <a:solidFill>
                  <a:srgbClr val="0020D9"/>
                </a:solidFill>
                <a:latin typeface="Arial" panose="020B0604020202020204" pitchFamily="34" charset="0"/>
              </a:rPr>
              <a:t>first significant access in a collinear framework </a:t>
            </a:r>
            <a:r>
              <a:rPr lang="en-US" sz="1700" dirty="0">
                <a:latin typeface="Arial" panose="020B0604020202020204" pitchFamily="34" charset="0"/>
              </a:rPr>
              <a:t>to the twist-3 PDF </a:t>
            </a:r>
            <a:r>
              <a:rPr lang="en-US" sz="1700" b="1" dirty="0">
                <a:solidFill>
                  <a:srgbClr val="0020D9"/>
                </a:solidFill>
                <a:latin typeface="Arial" panose="020B0604020202020204" pitchFamily="34" charset="0"/>
              </a:rPr>
              <a:t>e(x), </a:t>
            </a:r>
            <a:r>
              <a:rPr lang="en-US" sz="1700" dirty="0">
                <a:latin typeface="Arial" panose="020B0604020202020204" pitchFamily="34" charset="0"/>
              </a:rPr>
              <a:t>which gives insight into largely unexplored quark-gluon correlations.</a:t>
            </a:r>
            <a:endParaRPr lang="en-US" sz="1700" b="1" dirty="0">
              <a:solidFill>
                <a:srgbClr val="E70000"/>
              </a:solidFill>
              <a:latin typeface="Arial" panose="020B0604020202020204" pitchFamily="34" charset="0"/>
            </a:endParaRPr>
          </a:p>
          <a:p>
            <a:pPr marL="800100" lvl="1" indent="-342900">
              <a:buFont typeface="Arial" panose="020B0604020202020204" pitchFamily="34" charset="0"/>
              <a:buChar char="•"/>
            </a:pPr>
            <a:r>
              <a:rPr lang="en-US" sz="1700" dirty="0">
                <a:solidFill>
                  <a:srgbClr val="FF0000"/>
                </a:solidFill>
                <a:latin typeface="Arial" panose="020B0604020202020204" pitchFamily="34" charset="0"/>
              </a:rPr>
              <a:t>A</a:t>
            </a:r>
            <a:r>
              <a:rPr lang="en-US" sz="1700" baseline="-25000" dirty="0">
                <a:solidFill>
                  <a:srgbClr val="FF0000"/>
                </a:solidFill>
                <a:latin typeface="Arial" panose="020B0604020202020204" pitchFamily="34" charset="0"/>
              </a:rPr>
              <a:t>LU </a:t>
            </a:r>
            <a:r>
              <a:rPr lang="en-US" sz="1700" b="1" dirty="0">
                <a:solidFill>
                  <a:srgbClr val="FF0000"/>
                </a:solidFill>
              </a:rPr>
              <a:t>sin(</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H</a:t>
            </a:r>
            <a:r>
              <a:rPr lang="en-US" sz="1700" b="1" dirty="0">
                <a:solidFill>
                  <a:srgbClr val="FF0000"/>
                </a:solidFill>
                <a:latin typeface="Arial" panose="020B0604020202020204" pitchFamily="34" charset="0"/>
              </a:rPr>
              <a:t>-</a:t>
            </a:r>
            <a:r>
              <a:rPr lang="el-GR" sz="1700" b="1" dirty="0" err="1">
                <a:solidFill>
                  <a:srgbClr val="FF0000"/>
                </a:solidFill>
                <a:latin typeface="Arial" panose="020B0604020202020204" pitchFamily="34" charset="0"/>
              </a:rPr>
              <a:t>ϕ</a:t>
            </a:r>
            <a:r>
              <a:rPr lang="en-US" sz="1700" b="1" baseline="-25000" dirty="0">
                <a:solidFill>
                  <a:srgbClr val="FF0000"/>
                </a:solidFill>
                <a:latin typeface="Arial" panose="020B0604020202020204" pitchFamily="34" charset="0"/>
              </a:rPr>
              <a:t>R</a:t>
            </a:r>
            <a:r>
              <a:rPr lang="en-US" sz="1700" b="1" dirty="0">
                <a:solidFill>
                  <a:srgbClr val="FF0000"/>
                </a:solidFill>
                <a:latin typeface="Arial" panose="020B0604020202020204" pitchFamily="34" charset="0"/>
              </a:rPr>
              <a:t>) </a:t>
            </a:r>
            <a:r>
              <a:rPr lang="en-US" sz="1700" dirty="0">
                <a:latin typeface="Arial" panose="020B0604020202020204" pitchFamily="34" charset="0"/>
              </a:rPr>
              <a:t>modulation: </a:t>
            </a:r>
            <a:r>
              <a:rPr lang="en-US" sz="1700" b="1" dirty="0">
                <a:solidFill>
                  <a:srgbClr val="FF0000"/>
                </a:solidFill>
                <a:latin typeface="Arial" panose="020B0604020202020204" pitchFamily="34" charset="0"/>
              </a:rPr>
              <a:t>first measurement </a:t>
            </a:r>
            <a:r>
              <a:rPr lang="en-US" sz="1700" dirty="0">
                <a:latin typeface="Arial" panose="020B0604020202020204" pitchFamily="34" charset="0"/>
              </a:rPr>
              <a:t>sensitive to the </a:t>
            </a:r>
            <a:r>
              <a:rPr lang="en-US" sz="1700" dirty="0" err="1">
                <a:solidFill>
                  <a:srgbClr val="FF0000"/>
                </a:solidFill>
                <a:latin typeface="Arial" panose="020B0604020202020204" pitchFamily="34" charset="0"/>
              </a:rPr>
              <a:t>DiFF</a:t>
            </a:r>
            <a:r>
              <a:rPr lang="en-US" sz="1700" dirty="0">
                <a:solidFill>
                  <a:srgbClr val="FF0000"/>
                </a:solidFill>
                <a:latin typeface="Arial" panose="020B0604020202020204" pitchFamily="34" charset="0"/>
              </a:rPr>
              <a:t> </a:t>
            </a:r>
            <a:r>
              <a:rPr lang="en-US" sz="1700" b="1" dirty="0">
                <a:solidFill>
                  <a:srgbClr val="FF0000"/>
                </a:solidFill>
                <a:latin typeface="Arial" panose="020B0604020202020204" pitchFamily="34" charset="0"/>
              </a:rPr>
              <a:t>G</a:t>
            </a:r>
            <a:r>
              <a:rPr lang="en-US" sz="1700" b="1" baseline="-25000" dirty="0">
                <a:solidFill>
                  <a:srgbClr val="FF0000"/>
                </a:solidFill>
                <a:latin typeface="Arial" panose="020B0604020202020204" pitchFamily="34" charset="0"/>
              </a:rPr>
              <a:t>1</a:t>
            </a:r>
            <a:r>
              <a:rPr lang="en-US" sz="1700" b="1" baseline="30000" dirty="0">
                <a:solidFill>
                  <a:srgbClr val="FF0000"/>
                </a:solidFill>
                <a:latin typeface="Roboto"/>
              </a:rPr>
              <a:t>⊥</a:t>
            </a:r>
            <a:r>
              <a:rPr lang="en-US" sz="1700" dirty="0">
                <a:solidFill>
                  <a:srgbClr val="FF0000"/>
                </a:solidFill>
                <a:latin typeface="Roboto"/>
              </a:rPr>
              <a:t>, </a:t>
            </a:r>
            <a:r>
              <a:rPr lang="en-US" sz="1700" dirty="0">
                <a:latin typeface="Roboto"/>
              </a:rPr>
              <a:t>which describes the helicity dependent fragmentation of a </a:t>
            </a:r>
            <a:r>
              <a:rPr lang="en-US" sz="1700" dirty="0" err="1">
                <a:latin typeface="Roboto"/>
              </a:rPr>
              <a:t>dihadron</a:t>
            </a:r>
            <a:r>
              <a:rPr lang="en-US" sz="1700" dirty="0">
                <a:latin typeface="Roboto"/>
              </a:rPr>
              <a:t> pair.</a:t>
            </a:r>
            <a:endParaRPr lang="en-US" sz="1700" b="1" dirty="0">
              <a:solidFill>
                <a:srgbClr val="0000FF"/>
              </a:solidFill>
              <a:latin typeface="Roboto"/>
            </a:endParaRPr>
          </a:p>
          <a:p>
            <a:endParaRPr lang="en-US" sz="2400" dirty="0"/>
          </a:p>
          <a:p>
            <a:endParaRPr lang="en-US" dirty="0"/>
          </a:p>
        </p:txBody>
      </p:sp>
      <p:sp>
        <p:nvSpPr>
          <p:cNvPr id="5" name="Slide Number Placeholder 4">
            <a:extLst>
              <a:ext uri="{FF2B5EF4-FFF2-40B4-BE49-F238E27FC236}">
                <a16:creationId xmlns="" xmlns:a16="http://schemas.microsoft.com/office/drawing/2014/main" id="{90357633-2549-3449-95DA-30BC95743D49}"/>
              </a:ext>
            </a:extLst>
          </p:cNvPr>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16" name="Group 15">
            <a:extLst>
              <a:ext uri="{FF2B5EF4-FFF2-40B4-BE49-F238E27FC236}">
                <a16:creationId xmlns="" xmlns:a16="http://schemas.microsoft.com/office/drawing/2014/main" id="{BEA4CD32-7821-814F-93D6-44B9B4D7C990}"/>
              </a:ext>
            </a:extLst>
          </p:cNvPr>
          <p:cNvGrpSpPr/>
          <p:nvPr/>
        </p:nvGrpSpPr>
        <p:grpSpPr>
          <a:xfrm>
            <a:off x="1077806" y="3010829"/>
            <a:ext cx="4892902" cy="3333867"/>
            <a:chOff x="353053" y="3124193"/>
            <a:chExt cx="4961659" cy="3497023"/>
          </a:xfrm>
        </p:grpSpPr>
        <p:pic>
          <p:nvPicPr>
            <p:cNvPr id="11" name="Picture 10">
              <a:extLst>
                <a:ext uri="{FF2B5EF4-FFF2-40B4-BE49-F238E27FC236}">
                  <a16:creationId xmlns="" xmlns:a16="http://schemas.microsoft.com/office/drawing/2014/main" id="{81E41390-9743-B34F-8868-E99DE4FA4E28}"/>
                </a:ext>
              </a:extLst>
            </p:cNvPr>
            <p:cNvPicPr>
              <a:picLocks noChangeAspect="1"/>
            </p:cNvPicPr>
            <p:nvPr/>
          </p:nvPicPr>
          <p:blipFill>
            <a:blip r:embed="rId2"/>
            <a:stretch>
              <a:fillRect/>
            </a:stretch>
          </p:blipFill>
          <p:spPr>
            <a:xfrm>
              <a:off x="353053" y="3124193"/>
              <a:ext cx="4961659" cy="3497023"/>
            </a:xfrm>
            <a:prstGeom prst="rect">
              <a:avLst/>
            </a:prstGeom>
          </p:spPr>
        </p:pic>
        <p:pic>
          <p:nvPicPr>
            <p:cNvPr id="12" name="Picture 11">
              <a:extLst>
                <a:ext uri="{FF2B5EF4-FFF2-40B4-BE49-F238E27FC236}">
                  <a16:creationId xmlns="" xmlns:a16="http://schemas.microsoft.com/office/drawing/2014/main" id="{B3D86802-BC37-DB4F-B1E8-59E9A8BF473B}"/>
                </a:ext>
              </a:extLst>
            </p:cNvPr>
            <p:cNvPicPr>
              <a:picLocks noChangeAspect="1"/>
            </p:cNvPicPr>
            <p:nvPr/>
          </p:nvPicPr>
          <p:blipFill>
            <a:blip r:embed="rId3"/>
            <a:stretch>
              <a:fillRect/>
            </a:stretch>
          </p:blipFill>
          <p:spPr>
            <a:xfrm>
              <a:off x="653570" y="3577775"/>
              <a:ext cx="4265803" cy="2788805"/>
            </a:xfrm>
            <a:prstGeom prst="rect">
              <a:avLst/>
            </a:prstGeom>
          </p:spPr>
        </p:pic>
        <p:sp>
          <p:nvSpPr>
            <p:cNvPr id="13" name="TextBox 12">
              <a:extLst>
                <a:ext uri="{FF2B5EF4-FFF2-40B4-BE49-F238E27FC236}">
                  <a16:creationId xmlns="" xmlns:a16="http://schemas.microsoft.com/office/drawing/2014/main" id="{DE092557-6342-BA48-B168-3DAB9957E8D4}"/>
                </a:ext>
              </a:extLst>
            </p:cNvPr>
            <p:cNvSpPr txBox="1"/>
            <p:nvPr/>
          </p:nvSpPr>
          <p:spPr>
            <a:xfrm>
              <a:off x="2838426" y="3563405"/>
              <a:ext cx="2075248" cy="646331"/>
            </a:xfrm>
            <a:prstGeom prst="rect">
              <a:avLst/>
            </a:prstGeom>
            <a:noFill/>
          </p:spPr>
          <p:txBody>
            <a:bodyPr wrap="square" rtlCol="0">
              <a:spAutoFit/>
            </a:bodyPr>
            <a:lstStyle/>
            <a:p>
              <a:pPr algn="r"/>
              <a:r>
                <a:rPr lang="en-US" dirty="0">
                  <a:solidFill>
                    <a:srgbClr val="0020D9"/>
                  </a:solidFill>
                </a:rPr>
                <a:t>CLAS6 Preliminary</a:t>
              </a:r>
            </a:p>
            <a:p>
              <a:pPr algn="r"/>
              <a:r>
                <a:rPr lang="en-US" dirty="0"/>
                <a:t>CLAS12 Preliminary</a:t>
              </a:r>
            </a:p>
          </p:txBody>
        </p:sp>
        <p:sp>
          <p:nvSpPr>
            <p:cNvPr id="14" name="TextBox 13">
              <a:extLst>
                <a:ext uri="{FF2B5EF4-FFF2-40B4-BE49-F238E27FC236}">
                  <a16:creationId xmlns="" xmlns:a16="http://schemas.microsoft.com/office/drawing/2014/main" id="{F258DC55-59EC-024C-8CBD-B7061F71A088}"/>
                </a:ext>
              </a:extLst>
            </p:cNvPr>
            <p:cNvSpPr txBox="1"/>
            <p:nvPr/>
          </p:nvSpPr>
          <p:spPr>
            <a:xfrm>
              <a:off x="1028682" y="5481882"/>
              <a:ext cx="2888932" cy="461665"/>
            </a:xfrm>
            <a:prstGeom prst="rect">
              <a:avLst/>
            </a:prstGeom>
            <a:noFill/>
          </p:spPr>
          <p:txBody>
            <a:bodyPr wrap="square" rtlCol="0">
              <a:spAutoFit/>
            </a:bodyPr>
            <a:lstStyle/>
            <a:p>
              <a:r>
                <a:rPr lang="en-US" sz="800" dirty="0">
                  <a:solidFill>
                    <a:srgbClr val="00B050"/>
                  </a:solidFill>
                </a:rPr>
                <a:t>R. Jakob, P. J. Mulders and J. Rodrigues, </a:t>
              </a:r>
              <a:r>
                <a:rPr lang="en-US" sz="800" dirty="0" err="1">
                  <a:solidFill>
                    <a:srgbClr val="00B050"/>
                  </a:solidFill>
                </a:rPr>
                <a:t>Nucl</a:t>
              </a:r>
              <a:r>
                <a:rPr lang="en-US" sz="800" dirty="0">
                  <a:solidFill>
                    <a:srgbClr val="00B050"/>
                  </a:solidFill>
                </a:rPr>
                <a:t>. Phys. A 626 (1997)</a:t>
              </a:r>
            </a:p>
            <a:p>
              <a:r>
                <a:rPr lang="en-US" sz="800" dirty="0">
                  <a:solidFill>
                    <a:srgbClr val="FF0000"/>
                  </a:solidFill>
                </a:rPr>
                <a:t>R. L. Jaffe and X. D. Ji, </a:t>
              </a:r>
              <a:r>
                <a:rPr lang="en-US" sz="800" dirty="0" err="1">
                  <a:solidFill>
                    <a:srgbClr val="FF0000"/>
                  </a:solidFill>
                </a:rPr>
                <a:t>Nucl</a:t>
              </a:r>
              <a:r>
                <a:rPr lang="en-US" sz="800" dirty="0">
                  <a:solidFill>
                    <a:srgbClr val="FF0000"/>
                  </a:solidFill>
                </a:rPr>
                <a:t>. Phys. B 375 (1992)</a:t>
              </a:r>
            </a:p>
            <a:p>
              <a:r>
                <a:rPr lang="en-US" sz="800" dirty="0">
                  <a:solidFill>
                    <a:schemeClr val="bg1">
                      <a:lumMod val="65000"/>
                    </a:schemeClr>
                  </a:solidFill>
                </a:rPr>
                <a:t>B. </a:t>
              </a:r>
              <a:r>
                <a:rPr lang="en-US" sz="800" dirty="0" err="1">
                  <a:solidFill>
                    <a:schemeClr val="bg1">
                      <a:lumMod val="65000"/>
                    </a:schemeClr>
                  </a:solidFill>
                </a:rPr>
                <a:t>Pasquini</a:t>
              </a:r>
              <a:r>
                <a:rPr lang="en-US" sz="800" dirty="0">
                  <a:solidFill>
                    <a:schemeClr val="bg1">
                      <a:lumMod val="65000"/>
                    </a:schemeClr>
                  </a:solidFill>
                </a:rPr>
                <a:t> and S. </a:t>
              </a:r>
              <a:r>
                <a:rPr lang="en-US" sz="800" dirty="0" err="1">
                  <a:solidFill>
                    <a:schemeClr val="bg1">
                      <a:lumMod val="65000"/>
                    </a:schemeClr>
                  </a:solidFill>
                </a:rPr>
                <a:t>Rodini</a:t>
              </a:r>
              <a:r>
                <a:rPr lang="en-US" sz="800" dirty="0">
                  <a:solidFill>
                    <a:schemeClr val="bg1">
                      <a:lumMod val="65000"/>
                    </a:schemeClr>
                  </a:solidFill>
                </a:rPr>
                <a:t>, Phys. Lett. B 788 (2019)</a:t>
              </a:r>
            </a:p>
          </p:txBody>
        </p:sp>
      </p:grpSp>
      <p:sp>
        <p:nvSpPr>
          <p:cNvPr id="15" name="TextBox 14">
            <a:extLst>
              <a:ext uri="{FF2B5EF4-FFF2-40B4-BE49-F238E27FC236}">
                <a16:creationId xmlns="" xmlns:a16="http://schemas.microsoft.com/office/drawing/2014/main" id="{368DED12-C11C-E443-9FE8-D1FAC2FE6A50}"/>
              </a:ext>
            </a:extLst>
          </p:cNvPr>
          <p:cNvSpPr txBox="1"/>
          <p:nvPr/>
        </p:nvSpPr>
        <p:spPr>
          <a:xfrm>
            <a:off x="1125002" y="6165568"/>
            <a:ext cx="5382292" cy="292388"/>
          </a:xfrm>
          <a:prstGeom prst="rect">
            <a:avLst/>
          </a:prstGeom>
          <a:noFill/>
        </p:spPr>
        <p:txBody>
          <a:bodyPr wrap="square" rtlCol="0">
            <a:spAutoFit/>
          </a:bodyPr>
          <a:lstStyle/>
          <a:p>
            <a:r>
              <a:rPr lang="en-US" sz="1300" dirty="0"/>
              <a:t>The PDF </a:t>
            </a:r>
            <a:r>
              <a:rPr lang="en-US" sz="1300" b="1" dirty="0">
                <a:solidFill>
                  <a:srgbClr val="0020D9"/>
                </a:solidFill>
                <a:latin typeface="Arial" panose="020B0604020202020204" pitchFamily="34" charset="0"/>
              </a:rPr>
              <a:t>e(x) </a:t>
            </a:r>
            <a:r>
              <a:rPr lang="en-US" sz="1300" dirty="0">
                <a:latin typeface="Arial" panose="020B0604020202020204" pitchFamily="34" charset="0"/>
              </a:rPr>
              <a:t>can be extracted point by point from this asymmetry.</a:t>
            </a:r>
            <a:r>
              <a:rPr lang="en-US" sz="1300" dirty="0"/>
              <a:t> </a:t>
            </a:r>
          </a:p>
        </p:txBody>
      </p:sp>
      <p:grpSp>
        <p:nvGrpSpPr>
          <p:cNvPr id="21" name="Group 20">
            <a:extLst>
              <a:ext uri="{FF2B5EF4-FFF2-40B4-BE49-F238E27FC236}">
                <a16:creationId xmlns="" xmlns:a16="http://schemas.microsoft.com/office/drawing/2014/main" id="{AFB9AB5A-0E01-C346-A3CD-AD08482FCB88}"/>
              </a:ext>
            </a:extLst>
          </p:cNvPr>
          <p:cNvGrpSpPr/>
          <p:nvPr/>
        </p:nvGrpSpPr>
        <p:grpSpPr>
          <a:xfrm>
            <a:off x="6420193" y="3045762"/>
            <a:ext cx="4572000" cy="3200400"/>
            <a:chOff x="6620781" y="3008897"/>
            <a:chExt cx="4572000" cy="3200400"/>
          </a:xfrm>
        </p:grpSpPr>
        <p:pic>
          <p:nvPicPr>
            <p:cNvPr id="18" name="Picture 17">
              <a:extLst>
                <a:ext uri="{FF2B5EF4-FFF2-40B4-BE49-F238E27FC236}">
                  <a16:creationId xmlns="" xmlns:a16="http://schemas.microsoft.com/office/drawing/2014/main" id="{87E21CE2-E1FC-4D40-A1D9-899A623726E1}"/>
                </a:ext>
              </a:extLst>
            </p:cNvPr>
            <p:cNvPicPr>
              <a:picLocks noChangeAspect="1"/>
            </p:cNvPicPr>
            <p:nvPr/>
          </p:nvPicPr>
          <p:blipFill>
            <a:blip r:embed="rId4"/>
            <a:stretch>
              <a:fillRect/>
            </a:stretch>
          </p:blipFill>
          <p:spPr>
            <a:xfrm>
              <a:off x="6620781" y="3008897"/>
              <a:ext cx="4572000" cy="3200400"/>
            </a:xfrm>
            <a:prstGeom prst="rect">
              <a:avLst/>
            </a:prstGeom>
          </p:spPr>
        </p:pic>
        <p:pic>
          <p:nvPicPr>
            <p:cNvPr id="20" name="Picture 19">
              <a:extLst>
                <a:ext uri="{FF2B5EF4-FFF2-40B4-BE49-F238E27FC236}">
                  <a16:creationId xmlns="" xmlns:a16="http://schemas.microsoft.com/office/drawing/2014/main" id="{BBACDFD8-5A6E-0C43-99D7-6FDBABBA158F}"/>
                </a:ext>
              </a:extLst>
            </p:cNvPr>
            <p:cNvPicPr>
              <a:picLocks noChangeAspect="1"/>
            </p:cNvPicPr>
            <p:nvPr/>
          </p:nvPicPr>
          <p:blipFill>
            <a:blip r:embed="rId5"/>
            <a:stretch>
              <a:fillRect/>
            </a:stretch>
          </p:blipFill>
          <p:spPr>
            <a:xfrm>
              <a:off x="7157368" y="3140765"/>
              <a:ext cx="3782709" cy="2993382"/>
            </a:xfrm>
            <a:prstGeom prst="rect">
              <a:avLst/>
            </a:prstGeom>
          </p:spPr>
        </p:pic>
      </p:grpSp>
      <p:sp>
        <p:nvSpPr>
          <p:cNvPr id="22" name="TextBox 21">
            <a:extLst>
              <a:ext uri="{FF2B5EF4-FFF2-40B4-BE49-F238E27FC236}">
                <a16:creationId xmlns="" xmlns:a16="http://schemas.microsoft.com/office/drawing/2014/main" id="{EB5690E0-C9E9-3042-B097-7082622D444B}"/>
              </a:ext>
            </a:extLst>
          </p:cNvPr>
          <p:cNvSpPr txBox="1"/>
          <p:nvPr/>
        </p:nvSpPr>
        <p:spPr>
          <a:xfrm>
            <a:off x="8706193" y="3375689"/>
            <a:ext cx="2003818" cy="369332"/>
          </a:xfrm>
          <a:prstGeom prst="rect">
            <a:avLst/>
          </a:prstGeom>
          <a:noFill/>
        </p:spPr>
        <p:txBody>
          <a:bodyPr wrap="none" rtlCol="0">
            <a:spAutoFit/>
          </a:bodyPr>
          <a:lstStyle/>
          <a:p>
            <a:r>
              <a:rPr lang="en-US" dirty="0"/>
              <a:t>CLAS12 Preliminary</a:t>
            </a:r>
          </a:p>
        </p:txBody>
      </p:sp>
      <p:sp>
        <p:nvSpPr>
          <p:cNvPr id="23" name="TextBox 22">
            <a:extLst>
              <a:ext uri="{FF2B5EF4-FFF2-40B4-BE49-F238E27FC236}">
                <a16:creationId xmlns="" xmlns:a16="http://schemas.microsoft.com/office/drawing/2014/main" id="{78D3E940-CA58-014C-AE6E-B3B231E07621}"/>
              </a:ext>
            </a:extLst>
          </p:cNvPr>
          <p:cNvSpPr txBox="1"/>
          <p:nvPr/>
        </p:nvSpPr>
        <p:spPr>
          <a:xfrm rot="369236">
            <a:off x="2284865" y="3398524"/>
            <a:ext cx="7880684" cy="1938992"/>
          </a:xfrm>
          <a:prstGeom prst="rect">
            <a:avLst/>
          </a:prstGeom>
          <a:noFill/>
        </p:spPr>
        <p:txBody>
          <a:bodyPr wrap="none" rtlCol="0">
            <a:spAutoFit/>
          </a:bodyPr>
          <a:lstStyle/>
          <a:p>
            <a:r>
              <a:rPr lang="en-US" sz="12000" dirty="0">
                <a:solidFill>
                  <a:schemeClr val="tx1">
                    <a:alpha val="2000"/>
                  </a:schemeClr>
                </a:solidFill>
              </a:rPr>
              <a:t>Prelimin</a:t>
            </a:r>
            <a:r>
              <a:rPr lang="en-US" sz="12000" dirty="0">
                <a:solidFill>
                  <a:srgbClr val="006235">
                    <a:alpha val="2000"/>
                  </a:srgbClr>
                </a:solidFill>
              </a:rPr>
              <a:t>ary</a:t>
            </a:r>
          </a:p>
        </p:txBody>
      </p:sp>
      <p:sp>
        <p:nvSpPr>
          <p:cNvPr id="24" name="TextBox 23">
            <a:extLst>
              <a:ext uri="{FF2B5EF4-FFF2-40B4-BE49-F238E27FC236}">
                <a16:creationId xmlns="" xmlns:a16="http://schemas.microsoft.com/office/drawing/2014/main" id="{872D09F0-7377-5340-8192-63C6515064F7}"/>
              </a:ext>
            </a:extLst>
          </p:cNvPr>
          <p:cNvSpPr txBox="1"/>
          <p:nvPr/>
        </p:nvSpPr>
        <p:spPr>
          <a:xfrm>
            <a:off x="7135490" y="6246162"/>
            <a:ext cx="3613938"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A sign change is observed around the </a:t>
            </a:r>
            <a:r>
              <a:rPr lang="el-GR" sz="1300" dirty="0">
                <a:latin typeface="Arial" panose="020B0604020202020204" pitchFamily="34" charset="0"/>
                <a:cs typeface="Arial" panose="020B0604020202020204" pitchFamily="34" charset="0"/>
              </a:rPr>
              <a:t>ρ </a:t>
            </a:r>
            <a:r>
              <a:rPr lang="en-US" sz="1300" dirty="0">
                <a:latin typeface="Arial" panose="020B0604020202020204" pitchFamily="34" charset="0"/>
                <a:cs typeface="Arial" panose="020B0604020202020204" pitchFamily="34" charset="0"/>
              </a:rPr>
              <a:t>mass.</a:t>
            </a:r>
          </a:p>
        </p:txBody>
      </p:sp>
      <p:sp>
        <p:nvSpPr>
          <p:cNvPr id="25" name="TextBox 24">
            <a:extLst>
              <a:ext uri="{FF2B5EF4-FFF2-40B4-BE49-F238E27FC236}">
                <a16:creationId xmlns="" xmlns:a16="http://schemas.microsoft.com/office/drawing/2014/main" id="{0B3CDA37-05DF-9D45-AEDE-78C83D12D75E}"/>
              </a:ext>
            </a:extLst>
          </p:cNvPr>
          <p:cNvSpPr txBox="1"/>
          <p:nvPr/>
        </p:nvSpPr>
        <p:spPr>
          <a:xfrm>
            <a:off x="7909677" y="5537977"/>
            <a:ext cx="2884123" cy="338554"/>
          </a:xfrm>
          <a:prstGeom prst="rect">
            <a:avLst/>
          </a:prstGeom>
          <a:noFill/>
        </p:spPr>
        <p:txBody>
          <a:bodyPr wrap="none" rtlCol="0">
            <a:spAutoFit/>
          </a:bodyPr>
          <a:lstStyle/>
          <a:p>
            <a:pPr algn="r"/>
            <a:r>
              <a:rPr lang="en-US" sz="800" dirty="0">
                <a:solidFill>
                  <a:srgbClr val="FF0000"/>
                </a:solidFill>
              </a:rPr>
              <a:t>Luo, Xuan and Sun, Hao and </a:t>
            </a:r>
            <a:r>
              <a:rPr lang="en-US" sz="800" dirty="0" err="1">
                <a:solidFill>
                  <a:srgbClr val="FF0000"/>
                </a:solidFill>
              </a:rPr>
              <a:t>Xie</a:t>
            </a:r>
            <a:r>
              <a:rPr lang="en-US" sz="800" dirty="0">
                <a:solidFill>
                  <a:srgbClr val="FF0000"/>
                </a:solidFill>
              </a:rPr>
              <a:t>, Yi-Ling, Phys. Rev. D 101 (2020)</a:t>
            </a:r>
          </a:p>
          <a:p>
            <a:pPr algn="r"/>
            <a:r>
              <a:rPr lang="en-US" sz="800" dirty="0">
                <a:solidFill>
                  <a:srgbClr val="FF0000"/>
                </a:solidFill>
              </a:rPr>
              <a:t>(asymmetry for CLAS12 kinematics via personal correspondence)</a:t>
            </a:r>
          </a:p>
        </p:txBody>
      </p:sp>
      <p:sp>
        <p:nvSpPr>
          <p:cNvPr id="26" name="TextBox 25">
            <a:extLst>
              <a:ext uri="{FF2B5EF4-FFF2-40B4-BE49-F238E27FC236}">
                <a16:creationId xmlns="" xmlns:a16="http://schemas.microsoft.com/office/drawing/2014/main" id="{7E80302D-3A30-4646-924C-AC1355F51D67}"/>
              </a:ext>
            </a:extLst>
          </p:cNvPr>
          <p:cNvSpPr txBox="1"/>
          <p:nvPr/>
        </p:nvSpPr>
        <p:spPr>
          <a:xfrm>
            <a:off x="7383670" y="5378596"/>
            <a:ext cx="664496" cy="27799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90969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MS PGothic" charset="-128"/>
                <a:cs typeface="ＭＳ Ｐゴシック"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fld id="{31314562-1508-134A-B49C-3ACD6BD7C2C3}" type="slidenum">
              <a:rPr lang="en-US" altLang="en-US" sz="1400"/>
              <a:pPr>
                <a:spcBef>
                  <a:spcPct val="0"/>
                </a:spcBef>
                <a:buFontTx/>
                <a:buNone/>
              </a:pPr>
              <a:t>14</a:t>
            </a:fld>
            <a:endParaRPr lang="en-US" altLang="en-US" sz="1400"/>
          </a:p>
        </p:txBody>
      </p:sp>
      <p:sp>
        <p:nvSpPr>
          <p:cNvPr id="15362" name="Rectangle 2"/>
          <p:cNvSpPr>
            <a:spLocks noGrp="1" noChangeArrowheads="1"/>
          </p:cNvSpPr>
          <p:nvPr>
            <p:ph type="title"/>
          </p:nvPr>
        </p:nvSpPr>
        <p:spPr>
          <a:xfrm>
            <a:off x="1943100" y="152400"/>
            <a:ext cx="7772400" cy="609600"/>
          </a:xfrm>
        </p:spPr>
        <p:txBody>
          <a:bodyPr/>
          <a:lstStyle/>
          <a:p>
            <a:r>
              <a:rPr lang="en-US" altLang="en-US" sz="2800">
                <a:ea typeface="MS PGothic" charset="-128"/>
              </a:rPr>
              <a:t>Measurements of Boer-Mulders effect for Kaons</a:t>
            </a:r>
            <a:endParaRPr lang="el-GR" altLang="en-US" sz="2800">
              <a:ea typeface="MS PGothic" charset="-128"/>
            </a:endParaRPr>
          </a:p>
        </p:txBody>
      </p:sp>
      <p:sp>
        <p:nvSpPr>
          <p:cNvPr id="244740" name="Text Box 4"/>
          <p:cNvSpPr txBox="1">
            <a:spLocks noChangeArrowheads="1"/>
          </p:cNvSpPr>
          <p:nvPr/>
        </p:nvSpPr>
        <p:spPr bwMode="auto">
          <a:xfrm>
            <a:off x="885825" y="5537339"/>
            <a:ext cx="9615488" cy="769441"/>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charset="0"/>
                <a:ea typeface="MS PGothic" charset="-128"/>
                <a:cs typeface="ＭＳ Ｐゴシック"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eaLnBrk="1" hangingPunct="1">
              <a:spcBef>
                <a:spcPct val="0"/>
              </a:spcBef>
              <a:buNone/>
            </a:pPr>
            <a:r>
              <a:rPr lang="en-US" altLang="en-US" sz="2200" b="1" dirty="0"/>
              <a:t>Significantly smaller fraction of Kaons, K- in particular,  require more statistics for  studies of Boer-Mulders effects on proton for Kaons</a:t>
            </a:r>
          </a:p>
        </p:txBody>
      </p:sp>
      <p:sp>
        <p:nvSpPr>
          <p:cNvPr id="15364" name="Line 11"/>
          <p:cNvSpPr>
            <a:spLocks noChangeShapeType="1"/>
          </p:cNvSpPr>
          <p:nvPr/>
        </p:nvSpPr>
        <p:spPr bwMode="auto">
          <a:xfrm>
            <a:off x="1524000" y="762000"/>
            <a:ext cx="9144000"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2086154"/>
            <a:ext cx="35052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352" y="2086154"/>
            <a:ext cx="46482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page1image2187001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825" y="4538663"/>
            <a:ext cx="596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2"/>
          <p:cNvSpPr>
            <a:spLocks noChangeArrowheads="1"/>
          </p:cNvSpPr>
          <p:nvPr/>
        </p:nvSpPr>
        <p:spPr bwMode="auto">
          <a:xfrm>
            <a:off x="214314" y="885825"/>
            <a:ext cx="7481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charset="-128"/>
                <a:cs typeface="ＭＳ Ｐゴシック"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en-US" altLang="en-US" sz="1800" b="1" dirty="0">
                <a:ea typeface="Arial" charset="0"/>
                <a:cs typeface="Arial" charset="0"/>
              </a:rPr>
              <a:t>Boer-Mulders structure function, </a:t>
            </a:r>
            <a:r>
              <a:rPr lang="en-US" altLang="en-US" sz="1800" b="1" dirty="0" err="1">
                <a:ea typeface="Arial" charset="0"/>
                <a:cs typeface="Arial" charset="0"/>
              </a:rPr>
              <a:t>F</a:t>
            </a:r>
            <a:r>
              <a:rPr lang="en-US" altLang="en-US" sz="1800" b="1" baseline="-25000" dirty="0" err="1">
                <a:ea typeface="Arial" charset="0"/>
                <a:cs typeface="Arial" charset="0"/>
              </a:rPr>
              <a:t>UU</a:t>
            </a:r>
            <a:r>
              <a:rPr lang="en-US" altLang="en-US" sz="1800" b="1" baseline="30000" dirty="0" err="1">
                <a:ea typeface="Arial" charset="0"/>
                <a:cs typeface="Arial" charset="0"/>
              </a:rPr>
              <a:t>cos</a:t>
            </a:r>
            <a:r>
              <a:rPr lang="en-US" altLang="en-US" sz="1800" b="1" baseline="30000" dirty="0" err="1">
                <a:latin typeface="Symbol" charset="2"/>
                <a:ea typeface="Symbol" charset="2"/>
                <a:cs typeface="Symbol" charset="2"/>
              </a:rPr>
              <a:t>f</a:t>
            </a:r>
            <a:r>
              <a:rPr lang="en-US" altLang="en-US" sz="1800" b="1" dirty="0">
                <a:ea typeface="Arial" charset="0"/>
                <a:cs typeface="Arial" charset="0"/>
              </a:rPr>
              <a:t> , provides access to Boer-Mulders distribution and  Collins fragmentation function, which are under intensive studies worldwide, including SIDIS and DY experiments</a:t>
            </a:r>
          </a:p>
        </p:txBody>
      </p:sp>
      <p:sp>
        <p:nvSpPr>
          <p:cNvPr id="15369" name="Text Box 124"/>
          <p:cNvSpPr txBox="1">
            <a:spLocks noChangeArrowheads="1"/>
          </p:cNvSpPr>
          <p:nvPr/>
        </p:nvSpPr>
        <p:spPr bwMode="auto">
          <a:xfrm>
            <a:off x="8229601" y="1012826"/>
            <a:ext cx="20351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defRPr/>
            </a:pPr>
            <a:r>
              <a:rPr lang="en-US" altLang="en-US" sz="2800">
                <a:solidFill>
                  <a:srgbClr val="333399"/>
                </a:solidFill>
              </a:rPr>
              <a:t>F</a:t>
            </a:r>
            <a:r>
              <a:rPr lang="en-US" altLang="en-US" baseline="-25000">
                <a:solidFill>
                  <a:srgbClr val="333399"/>
                </a:solidFill>
              </a:rPr>
              <a:t>UU</a:t>
            </a:r>
            <a:r>
              <a:rPr lang="en-US" altLang="en-US">
                <a:solidFill>
                  <a:schemeClr val="hlink"/>
                </a:solidFill>
              </a:rPr>
              <a:t>∞</a:t>
            </a:r>
            <a:r>
              <a:rPr lang="en-US" altLang="en-US">
                <a:solidFill>
                  <a:srgbClr val="FF0000"/>
                </a:solidFill>
              </a:rPr>
              <a:t>h</a:t>
            </a:r>
            <a:r>
              <a:rPr lang="en-US" altLang="en-US" baseline="-25000">
                <a:solidFill>
                  <a:srgbClr val="FF0000"/>
                </a:solidFill>
              </a:rPr>
              <a:t>1</a:t>
            </a:r>
            <a:r>
              <a:rPr lang="en-US" altLang="en-US">
                <a:solidFill>
                  <a:srgbClr val="FF0000"/>
                </a:solidFill>
              </a:rPr>
              <a:t>┴</a:t>
            </a:r>
            <a:r>
              <a:rPr lang="en-US" altLang="en-US" baseline="-25000">
                <a:solidFill>
                  <a:srgbClr val="FF0000"/>
                </a:solidFill>
              </a:rPr>
              <a:t> </a:t>
            </a:r>
            <a:r>
              <a:rPr lang="en-US" altLang="en-US">
                <a:solidFill>
                  <a:srgbClr val="FF0000"/>
                </a:solidFill>
              </a:rPr>
              <a:t>H</a:t>
            </a:r>
            <a:r>
              <a:rPr lang="en-US" altLang="en-US" baseline="-25000">
                <a:solidFill>
                  <a:srgbClr val="FF0000"/>
                </a:solidFill>
              </a:rPr>
              <a:t>1</a:t>
            </a:r>
            <a:r>
              <a:rPr lang="en-US" altLang="en-US">
                <a:solidFill>
                  <a:srgbClr val="FF0000"/>
                </a:solidFill>
              </a:rPr>
              <a:t>┴</a:t>
            </a:r>
          </a:p>
        </p:txBody>
      </p:sp>
    </p:spTree>
    <p:extLst>
      <p:ext uri="{BB962C8B-B14F-4D97-AF65-F5344CB8AC3E}">
        <p14:creationId xmlns:p14="http://schemas.microsoft.com/office/powerpoint/2010/main" val="699273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blinds(horizontal)">
                                      <p:cBhvr>
                                        <p:cTn id="7"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1288" y="74938"/>
            <a:ext cx="8839200" cy="400110"/>
          </a:xfrm>
          <a:prstGeom prst="rect">
            <a:avLst/>
          </a:prstGeom>
        </p:spPr>
        <p:txBody>
          <a:bodyPr wrap="square">
            <a:spAutoFit/>
          </a:bodyPr>
          <a:lstStyle/>
          <a:p>
            <a:pPr algn="ctr">
              <a:defRPr/>
            </a:pPr>
            <a:r>
              <a:rPr lang="en-US" sz="2000" b="1" kern="0" dirty="0">
                <a:solidFill>
                  <a:schemeClr val="accent6">
                    <a:lumMod val="75000"/>
                  </a:schemeClr>
                </a:solidFill>
                <a:ea typeface="MS PGothic" pitchFamily="34" charset="-128"/>
              </a:rPr>
              <a:t>Hadron Structure Experiments (E12-09-003, E12-06-108A)</a:t>
            </a:r>
            <a:endParaRPr lang="en-US" sz="2000" dirty="0">
              <a:solidFill>
                <a:schemeClr val="accent6">
                  <a:lumMod val="75000"/>
                </a:schemeClr>
              </a:solidFill>
            </a:endParaRPr>
          </a:p>
        </p:txBody>
      </p:sp>
      <p:cxnSp>
        <p:nvCxnSpPr>
          <p:cNvPr id="61" name="Curved Connector 60"/>
          <p:cNvCxnSpPr/>
          <p:nvPr/>
        </p:nvCxnSpPr>
        <p:spPr bwMode="auto">
          <a:xfrm rot="5400000" flipH="1" flipV="1">
            <a:off x="2621280" y="2286000"/>
            <a:ext cx="685800" cy="685800"/>
          </a:xfrm>
          <a:prstGeom prst="curvedConnector3">
            <a:avLst>
              <a:gd name="adj1" fmla="val 50000"/>
            </a:avLst>
          </a:prstGeom>
          <a:noFill/>
          <a:ln w="9525" cap="flat" cmpd="sng" algn="ctr">
            <a:noFill/>
            <a:prstDash val="solid"/>
            <a:round/>
            <a:headEnd type="none" w="med" len="med"/>
            <a:tailEnd type="arrow"/>
          </a:ln>
          <a:effectLst/>
        </p:spPr>
      </p:cxnSp>
      <p:sp>
        <p:nvSpPr>
          <p:cNvPr id="59" name="TextBox 58"/>
          <p:cNvSpPr txBox="1"/>
          <p:nvPr/>
        </p:nvSpPr>
        <p:spPr>
          <a:xfrm>
            <a:off x="1805278" y="606369"/>
            <a:ext cx="8610601" cy="892552"/>
          </a:xfrm>
          <a:prstGeom prst="rect">
            <a:avLst/>
          </a:prstGeom>
          <a:noFill/>
          <a:ln w="44450">
            <a:solidFill>
              <a:srgbClr val="000090"/>
            </a:solidFill>
          </a:ln>
        </p:spPr>
        <p:txBody>
          <a:bodyPr wrap="square" rtlCol="0">
            <a:spAutoFit/>
          </a:bodyPr>
          <a:lstStyle/>
          <a:p>
            <a:pPr algn="ctr">
              <a:defRPr/>
            </a:pPr>
            <a:r>
              <a:rPr lang="en-US" sz="1400" b="1" dirty="0">
                <a:solidFill>
                  <a:srgbClr val="3333CC"/>
                </a:solidFill>
              </a:rPr>
              <a:t>N* electroexcitation studies with CLAS12 will address the critical open questions: </a:t>
            </a:r>
          </a:p>
          <a:p>
            <a:pPr algn="ctr">
              <a:spcBef>
                <a:spcPts val="600"/>
              </a:spcBef>
              <a:defRPr/>
            </a:pPr>
            <a:r>
              <a:rPr lang="en-US" sz="1400" i="1" dirty="0">
                <a:solidFill>
                  <a:srgbClr val="008000"/>
                </a:solidFill>
              </a:rPr>
              <a:t>How is &gt;98% of hadron mass generated and how is it related to Dynamical Chiral Symmetry Breaking? </a:t>
            </a:r>
          </a:p>
          <a:p>
            <a:pPr algn="ctr">
              <a:spcBef>
                <a:spcPts val="600"/>
              </a:spcBef>
              <a:defRPr/>
            </a:pPr>
            <a:r>
              <a:rPr lang="en-US" sz="1400" i="1" dirty="0">
                <a:solidFill>
                  <a:srgbClr val="008000"/>
                </a:solidFill>
              </a:rPr>
              <a:t>What is the behavior of QCD's running coupling at infrared momenta?     </a:t>
            </a:r>
          </a:p>
        </p:txBody>
      </p:sp>
      <p:sp>
        <p:nvSpPr>
          <p:cNvPr id="32" name="TextBox 31"/>
          <p:cNvSpPr txBox="1"/>
          <p:nvPr/>
        </p:nvSpPr>
        <p:spPr>
          <a:xfrm>
            <a:off x="1721257" y="6104719"/>
            <a:ext cx="4395537" cy="276999"/>
          </a:xfrm>
          <a:prstGeom prst="rect">
            <a:avLst/>
          </a:prstGeom>
          <a:noFill/>
        </p:spPr>
        <p:txBody>
          <a:bodyPr wrap="square" rtlCol="0">
            <a:spAutoFit/>
          </a:bodyPr>
          <a:lstStyle/>
          <a:p>
            <a:pPr>
              <a:defRPr/>
            </a:pPr>
            <a:r>
              <a:rPr lang="en-US" sz="1200" dirty="0">
                <a:solidFill>
                  <a:srgbClr val="0000FF"/>
                </a:solidFill>
              </a:rPr>
              <a:t>CLAS results vs. theory expectations with running quark mass </a:t>
            </a:r>
          </a:p>
        </p:txBody>
      </p:sp>
      <p:sp>
        <p:nvSpPr>
          <p:cNvPr id="80" name="TextBox 79"/>
          <p:cNvSpPr txBox="1"/>
          <p:nvPr/>
        </p:nvSpPr>
        <p:spPr>
          <a:xfrm>
            <a:off x="6201150" y="6052091"/>
            <a:ext cx="4466850" cy="461665"/>
          </a:xfrm>
          <a:prstGeom prst="rect">
            <a:avLst/>
          </a:prstGeom>
          <a:noFill/>
        </p:spPr>
        <p:txBody>
          <a:bodyPr wrap="square" rtlCol="0">
            <a:spAutoFit/>
          </a:bodyPr>
          <a:lstStyle/>
          <a:p>
            <a:pPr algn="ctr">
              <a:defRPr/>
            </a:pPr>
            <a:r>
              <a:rPr lang="en-US" sz="1200" dirty="0">
                <a:solidFill>
                  <a:srgbClr val="008100"/>
                </a:solidFill>
              </a:rPr>
              <a:t>V.D. Burkert, C.D. Roberts, Rev. Mod. Phys. 91, 011003 (2019)</a:t>
            </a:r>
          </a:p>
          <a:p>
            <a:pPr algn="ctr">
              <a:defRPr/>
            </a:pPr>
            <a:r>
              <a:rPr lang="en-US" sz="1200" dirty="0">
                <a:solidFill>
                  <a:srgbClr val="008100"/>
                </a:solidFill>
              </a:rPr>
              <a:t>D.S. Carman, K. </a:t>
            </a:r>
            <a:r>
              <a:rPr lang="en-US" sz="1200" dirty="0" err="1">
                <a:solidFill>
                  <a:srgbClr val="008100"/>
                </a:solidFill>
              </a:rPr>
              <a:t>Joo</a:t>
            </a:r>
            <a:r>
              <a:rPr lang="en-US" sz="1200">
                <a:solidFill>
                  <a:srgbClr val="008100"/>
                </a:solidFill>
              </a:rPr>
              <a:t>, V.I. Mokeev, FBS 61, 29 (2020)  </a:t>
            </a:r>
          </a:p>
        </p:txBody>
      </p:sp>
      <p:sp>
        <p:nvSpPr>
          <p:cNvPr id="2" name="TextBox 1"/>
          <p:cNvSpPr txBox="1"/>
          <p:nvPr/>
        </p:nvSpPr>
        <p:spPr>
          <a:xfrm>
            <a:off x="828674" y="1670639"/>
            <a:ext cx="10272713" cy="1169551"/>
          </a:xfrm>
          <a:prstGeom prst="rect">
            <a:avLst/>
          </a:prstGeom>
          <a:solidFill>
            <a:srgbClr val="FFC000"/>
          </a:solidFill>
          <a:ln>
            <a:solidFill>
              <a:srgbClr val="FFC000"/>
            </a:solidFill>
          </a:ln>
        </p:spPr>
        <p:txBody>
          <a:bodyPr wrap="square" rtlCol="0">
            <a:spAutoFit/>
          </a:bodyPr>
          <a:lstStyle/>
          <a:p>
            <a:pPr algn="ctr">
              <a:defRPr/>
            </a:pPr>
            <a:r>
              <a:rPr lang="en-US" sz="1400" dirty="0">
                <a:solidFill>
                  <a:srgbClr val="000000"/>
                </a:solidFill>
                <a:latin typeface="Arial"/>
              </a:rPr>
              <a:t>Mapping out the quark mass function from CLAS12 data on the </a:t>
            </a:r>
            <a:r>
              <a:rPr lang="en-US" sz="1400" dirty="0">
                <a:solidFill>
                  <a:srgbClr val="000000"/>
                </a:solidFill>
                <a:latin typeface="Symbol" panose="05050102010706020507" pitchFamily="18" charset="2"/>
              </a:rPr>
              <a:t>g</a:t>
            </a:r>
            <a:r>
              <a:rPr lang="en-US" sz="1400" baseline="-25000" dirty="0">
                <a:solidFill>
                  <a:srgbClr val="000000"/>
                </a:solidFill>
                <a:latin typeface="Arial"/>
              </a:rPr>
              <a:t>v</a:t>
            </a:r>
            <a:r>
              <a:rPr lang="en-US" sz="1400" dirty="0">
                <a:solidFill>
                  <a:srgbClr val="000000"/>
                </a:solidFill>
                <a:latin typeface="Arial"/>
              </a:rPr>
              <a:t>pN* electrocouplings of spin-isospin flip, radial, and orbital excited nucleon resonances for Q</a:t>
            </a:r>
            <a:r>
              <a:rPr lang="en-US" sz="1400" baseline="30000" dirty="0">
                <a:solidFill>
                  <a:srgbClr val="000000"/>
                </a:solidFill>
                <a:latin typeface="Arial"/>
              </a:rPr>
              <a:t>2</a:t>
            </a:r>
            <a:r>
              <a:rPr lang="en-US" sz="1400" dirty="0">
                <a:solidFill>
                  <a:srgbClr val="000000"/>
                </a:solidFill>
                <a:latin typeface="Arial"/>
              </a:rPr>
              <a:t>:[5:12] GeV</a:t>
            </a:r>
            <a:r>
              <a:rPr lang="en-US" sz="1400" baseline="30000" dirty="0">
                <a:solidFill>
                  <a:srgbClr val="000000"/>
                </a:solidFill>
                <a:latin typeface="Arial"/>
              </a:rPr>
              <a:t>2 </a:t>
            </a:r>
            <a:r>
              <a:rPr lang="en-US" sz="1400" dirty="0">
                <a:solidFill>
                  <a:srgbClr val="000000"/>
                </a:solidFill>
                <a:latin typeface="Arial"/>
              </a:rPr>
              <a:t>will allow us to explore how the dominant part of hadron mass is generated in the transition from the strong QCD to pQCD regimes</a:t>
            </a:r>
          </a:p>
          <a:p>
            <a:pPr algn="ctr">
              <a:defRPr/>
            </a:pPr>
            <a:endParaRPr lang="en-US" sz="1400" dirty="0">
              <a:solidFill>
                <a:srgbClr val="000000"/>
              </a:solidFill>
              <a:latin typeface="Arial"/>
            </a:endParaRPr>
          </a:p>
          <a:p>
            <a:pPr algn="ctr">
              <a:defRPr/>
            </a:pPr>
            <a:r>
              <a:rPr lang="en-US" sz="1400" dirty="0">
                <a:solidFill>
                  <a:srgbClr val="000000"/>
                </a:solidFill>
                <a:latin typeface="Arial"/>
              </a:rPr>
              <a:t>Chart the QCD running coupling from the results on the electrocouplings of orbital excited resonances</a:t>
            </a:r>
          </a:p>
        </p:txBody>
      </p:sp>
      <p:grpSp>
        <p:nvGrpSpPr>
          <p:cNvPr id="8" name="Group 7">
            <a:extLst>
              <a:ext uri="{FF2B5EF4-FFF2-40B4-BE49-F238E27FC236}">
                <a16:creationId xmlns:a16="http://schemas.microsoft.com/office/drawing/2014/main" xmlns="" id="{9C3662DF-1081-1840-BD79-B6BF54725E98}"/>
              </a:ext>
            </a:extLst>
          </p:cNvPr>
          <p:cNvGrpSpPr/>
          <p:nvPr/>
        </p:nvGrpSpPr>
        <p:grpSpPr>
          <a:xfrm>
            <a:off x="5981700" y="3005581"/>
            <a:ext cx="4202884" cy="3013851"/>
            <a:chOff x="4457700" y="3005580"/>
            <a:chExt cx="4202884" cy="3013851"/>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4773768" y="3042552"/>
              <a:ext cx="3840480" cy="2743200"/>
            </a:xfrm>
            <a:prstGeom prst="rect">
              <a:avLst/>
            </a:prstGeom>
          </p:spPr>
        </p:pic>
        <p:sp>
          <p:nvSpPr>
            <p:cNvPr id="23" name="TextBox 22"/>
            <p:cNvSpPr txBox="1"/>
            <p:nvPr/>
          </p:nvSpPr>
          <p:spPr>
            <a:xfrm>
              <a:off x="6885739" y="5742432"/>
              <a:ext cx="1774845" cy="276999"/>
            </a:xfrm>
            <a:prstGeom prst="rect">
              <a:avLst/>
            </a:prstGeom>
            <a:noFill/>
          </p:spPr>
          <p:txBody>
            <a:bodyPr wrap="none" rtlCol="0">
              <a:spAutoFit/>
            </a:bodyPr>
            <a:lstStyle/>
            <a:p>
              <a:pPr>
                <a:defRPr/>
              </a:pPr>
              <a:r>
                <a:rPr lang="en-US" sz="1200">
                  <a:solidFill>
                    <a:srgbClr val="7030A0"/>
                  </a:solidFill>
                </a:rPr>
                <a:t>Quark Momentum, GeV</a:t>
              </a:r>
            </a:p>
          </p:txBody>
        </p:sp>
        <p:sp>
          <p:nvSpPr>
            <p:cNvPr id="25" name="TextBox 24"/>
            <p:cNvSpPr txBox="1"/>
            <p:nvPr/>
          </p:nvSpPr>
          <p:spPr>
            <a:xfrm rot="16200000">
              <a:off x="3643054" y="3820226"/>
              <a:ext cx="1906291" cy="276999"/>
            </a:xfrm>
            <a:prstGeom prst="rect">
              <a:avLst/>
            </a:prstGeom>
            <a:noFill/>
          </p:spPr>
          <p:txBody>
            <a:bodyPr wrap="none" rtlCol="0">
              <a:spAutoFit/>
            </a:bodyPr>
            <a:lstStyle/>
            <a:p>
              <a:pPr>
                <a:defRPr/>
              </a:pPr>
              <a:r>
                <a:rPr lang="en-US" sz="1200">
                  <a:solidFill>
                    <a:srgbClr val="7030A0"/>
                  </a:solidFill>
                </a:rPr>
                <a:t>Dressed Quark Mass, GeV</a:t>
              </a:r>
            </a:p>
          </p:txBody>
        </p:sp>
        <p:sp>
          <p:nvSpPr>
            <p:cNvPr id="27" name="Rectangle 26"/>
            <p:cNvSpPr/>
            <p:nvPr/>
          </p:nvSpPr>
          <p:spPr bwMode="auto">
            <a:xfrm>
              <a:off x="4965835" y="3036415"/>
              <a:ext cx="1474984" cy="2560320"/>
            </a:xfrm>
            <a:prstGeom prst="rect">
              <a:avLst/>
            </a:prstGeom>
            <a:solidFill>
              <a:schemeClr val="accent3">
                <a:lumMod val="75000"/>
              </a:schemeClr>
            </a:solidFill>
            <a:ln>
              <a:noFill/>
              <a:headEnd type="none" w="med" len="med"/>
              <a:tailEnd type="none" w="med" len="med"/>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a:endParaRPr>
            </a:p>
          </p:txBody>
        </p:sp>
        <p:sp>
          <p:nvSpPr>
            <p:cNvPr id="29" name="TextBox 28"/>
            <p:cNvSpPr txBox="1"/>
            <p:nvPr/>
          </p:nvSpPr>
          <p:spPr>
            <a:xfrm>
              <a:off x="6874286" y="4751976"/>
              <a:ext cx="1736787" cy="600164"/>
            </a:xfrm>
            <a:prstGeom prst="rect">
              <a:avLst/>
            </a:prstGeom>
            <a:solidFill>
              <a:srgbClr val="FFC000">
                <a:alpha val="25000"/>
              </a:srgbClr>
            </a:solidFill>
          </p:spPr>
          <p:txBody>
            <a:bodyPr wrap="square" rtlCol="0">
              <a:spAutoFit/>
            </a:bodyPr>
            <a:lstStyle/>
            <a:p>
              <a:pPr algn="ctr">
                <a:defRPr/>
              </a:pPr>
              <a:r>
                <a:rPr lang="en-US" sz="1100">
                  <a:solidFill>
                    <a:srgbClr val="FF0000"/>
                  </a:solidFill>
                </a:rPr>
                <a:t>approaching bare Higgs quark mass and </a:t>
              </a:r>
              <a:r>
                <a:rPr lang="en-US" sz="1100" err="1">
                  <a:solidFill>
                    <a:srgbClr val="FF0000"/>
                  </a:solidFill>
                </a:rPr>
                <a:t>pQCD</a:t>
              </a:r>
              <a:r>
                <a:rPr lang="en-US" sz="1100">
                  <a:solidFill>
                    <a:srgbClr val="FF0000"/>
                  </a:solidFill>
                </a:rPr>
                <a:t> regime</a:t>
              </a:r>
              <a:endParaRPr lang="en-US" sz="1050">
                <a:solidFill>
                  <a:srgbClr val="FF0000"/>
                </a:solidFill>
              </a:endParaRPr>
            </a:p>
          </p:txBody>
        </p:sp>
        <p:sp>
          <p:nvSpPr>
            <p:cNvPr id="30" name="TextBox 29"/>
            <p:cNvSpPr txBox="1"/>
            <p:nvPr/>
          </p:nvSpPr>
          <p:spPr>
            <a:xfrm rot="16200000">
              <a:off x="4005675" y="4002713"/>
              <a:ext cx="2560319" cy="627722"/>
            </a:xfrm>
            <a:prstGeom prst="rect">
              <a:avLst/>
            </a:prstGeom>
            <a:solidFill>
              <a:srgbClr val="FFC000">
                <a:alpha val="25000"/>
              </a:srgbClr>
            </a:solidFill>
          </p:spPr>
          <p:txBody>
            <a:bodyPr wrap="square" lIns="45720" rtlCol="0">
              <a:noAutofit/>
            </a:bodyPr>
            <a:lstStyle/>
            <a:p>
              <a:pPr>
                <a:defRPr/>
              </a:pPr>
              <a:r>
                <a:rPr lang="en-US" sz="1050">
                  <a:solidFill>
                    <a:srgbClr val="FF0000"/>
                  </a:solidFill>
                </a:rPr>
                <a:t>  confinement (approaching</a:t>
              </a:r>
            </a:p>
            <a:p>
              <a:pPr>
                <a:defRPr/>
              </a:pPr>
              <a:r>
                <a:rPr lang="en-US" sz="1050">
                  <a:solidFill>
                    <a:srgbClr val="FF0000"/>
                  </a:solidFill>
                </a:rPr>
                <a:t>  constituent quark mass</a:t>
              </a:r>
              <a:r>
                <a:rPr lang="en-US" sz="1050" b="1">
                  <a:solidFill>
                    <a:srgbClr val="FF0000"/>
                  </a:solidFill>
                </a:rPr>
                <a:t>)</a:t>
              </a:r>
            </a:p>
            <a:p>
              <a:pPr>
                <a:defRPr/>
              </a:pPr>
              <a:endParaRPr lang="en-US" sz="1050" b="1">
                <a:solidFill>
                  <a:srgbClr val="FF0000"/>
                </a:solidFill>
              </a:endParaRPr>
            </a:p>
          </p:txBody>
        </p:sp>
        <p:sp>
          <p:nvSpPr>
            <p:cNvPr id="31" name="TextBox 30"/>
            <p:cNvSpPr txBox="1"/>
            <p:nvPr/>
          </p:nvSpPr>
          <p:spPr>
            <a:xfrm>
              <a:off x="6744484" y="3050524"/>
              <a:ext cx="1866116" cy="907941"/>
            </a:xfrm>
            <a:prstGeom prst="rect">
              <a:avLst/>
            </a:prstGeom>
            <a:solidFill>
              <a:srgbClr val="FFC000">
                <a:alpha val="25000"/>
              </a:srgbClr>
            </a:solidFill>
          </p:spPr>
          <p:txBody>
            <a:bodyPr wrap="square" rtlCol="0">
              <a:spAutoFit/>
            </a:bodyPr>
            <a:lstStyle/>
            <a:p>
              <a:pPr>
                <a:spcAft>
                  <a:spcPts val="600"/>
                </a:spcAft>
                <a:defRPr/>
              </a:pPr>
              <a:r>
                <a:rPr lang="en-US" sz="1200" u="sng">
                  <a:solidFill>
                    <a:srgbClr val="000000"/>
                  </a:solidFill>
                </a:rPr>
                <a:t>mass composition</a:t>
              </a:r>
            </a:p>
            <a:p>
              <a:pPr>
                <a:defRPr/>
              </a:pPr>
              <a:r>
                <a:rPr lang="en-US" sz="1200">
                  <a:solidFill>
                    <a:srgbClr val="000000"/>
                  </a:solidFill>
                </a:rPr>
                <a:t>&lt;2%   Higgs mechanism</a:t>
              </a:r>
            </a:p>
            <a:p>
              <a:pPr>
                <a:defRPr/>
              </a:pPr>
              <a:r>
                <a:rPr lang="en-US" sz="1200">
                  <a:solidFill>
                    <a:srgbClr val="000000"/>
                  </a:solidFill>
                </a:rPr>
                <a:t>&gt;98% non-perturbative</a:t>
              </a:r>
            </a:p>
            <a:p>
              <a:pPr>
                <a:defRPr/>
              </a:pPr>
              <a:r>
                <a:rPr lang="en-US" sz="1200">
                  <a:solidFill>
                    <a:srgbClr val="000000"/>
                  </a:solidFill>
                </a:rPr>
                <a:t>          strong interaction</a:t>
              </a:r>
            </a:p>
          </p:txBody>
        </p:sp>
        <p:sp>
          <p:nvSpPr>
            <p:cNvPr id="28" name="TextBox 27"/>
            <p:cNvSpPr txBox="1"/>
            <p:nvPr/>
          </p:nvSpPr>
          <p:spPr>
            <a:xfrm>
              <a:off x="5441159" y="3188092"/>
              <a:ext cx="731289" cy="400110"/>
            </a:xfrm>
            <a:prstGeom prst="rect">
              <a:avLst/>
            </a:prstGeom>
            <a:solidFill>
              <a:schemeClr val="bg1"/>
            </a:solidFill>
            <a:ln w="12700">
              <a:solidFill>
                <a:srgbClr val="000090"/>
              </a:solidFill>
            </a:ln>
          </p:spPr>
          <p:txBody>
            <a:bodyPr wrap="none" rtlCol="0">
              <a:spAutoFit/>
            </a:bodyPr>
            <a:lstStyle/>
            <a:p>
              <a:pPr algn="ctr">
                <a:defRPr/>
              </a:pPr>
              <a:r>
                <a:rPr lang="en-US" sz="1000">
                  <a:solidFill>
                    <a:srgbClr val="000000"/>
                  </a:solidFill>
                  <a:latin typeface="Arial Black" panose="020B0A04020102020204" pitchFamily="34" charset="0"/>
                </a:rPr>
                <a:t>CLAS12</a:t>
              </a:r>
            </a:p>
            <a:p>
              <a:pPr algn="ctr">
                <a:defRPr/>
              </a:pPr>
              <a:r>
                <a:rPr lang="en-US" sz="1000">
                  <a:solidFill>
                    <a:srgbClr val="000000"/>
                  </a:solidFill>
                  <a:latin typeface="Arial Black" panose="020B0A04020102020204" pitchFamily="34" charset="0"/>
                </a:rPr>
                <a:t>range</a:t>
              </a:r>
            </a:p>
          </p:txBody>
        </p:sp>
        <p:sp>
          <p:nvSpPr>
            <p:cNvPr id="7" name="Rectangle 6">
              <a:extLst>
                <a:ext uri="{FF2B5EF4-FFF2-40B4-BE49-F238E27FC236}">
                  <a16:creationId xmlns:a16="http://schemas.microsoft.com/office/drawing/2014/main" xmlns="" id="{40733C8E-81A4-6D42-9D8F-90E0F67C1DD7}"/>
                </a:ext>
              </a:extLst>
            </p:cNvPr>
            <p:cNvSpPr/>
            <p:nvPr/>
          </p:nvSpPr>
          <p:spPr bwMode="auto">
            <a:xfrm>
              <a:off x="4965835" y="3036414"/>
              <a:ext cx="3657600" cy="256032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600">
                <a:latin typeface="Arial" charset="0"/>
              </a:endParaRPr>
            </a:p>
          </p:txBody>
        </p:sp>
      </p:grpSp>
      <p:grpSp>
        <p:nvGrpSpPr>
          <p:cNvPr id="9" name="Group 8">
            <a:extLst>
              <a:ext uri="{FF2B5EF4-FFF2-40B4-BE49-F238E27FC236}">
                <a16:creationId xmlns:a16="http://schemas.microsoft.com/office/drawing/2014/main" xmlns="" id="{E54A821A-47BB-BF4C-AED9-A53298BCC787}"/>
              </a:ext>
            </a:extLst>
          </p:cNvPr>
          <p:cNvGrpSpPr/>
          <p:nvPr/>
        </p:nvGrpSpPr>
        <p:grpSpPr>
          <a:xfrm>
            <a:off x="1612224" y="2777851"/>
            <a:ext cx="4295686" cy="3243953"/>
            <a:chOff x="88224" y="2777850"/>
            <a:chExt cx="4295686" cy="3243953"/>
          </a:xfrm>
        </p:grpSpPr>
        <p:pic>
          <p:nvPicPr>
            <p:cNvPr id="6" name="Picture 5"/>
            <p:cNvPicPr>
              <a:picLocks/>
            </p:cNvPicPr>
            <p:nvPr/>
          </p:nvPicPr>
          <p:blipFill rotWithShape="1">
            <a:blip r:embed="rId4">
              <a:extLst>
                <a:ext uri="{28A0092B-C50C-407E-A947-70E740481C1C}">
                  <a14:useLocalDpi xmlns:a14="http://schemas.microsoft.com/office/drawing/2010/main" val="0"/>
                </a:ext>
              </a:extLst>
            </a:blip>
            <a:srcRect l="3931" r="2875" b="6920"/>
            <a:stretch/>
          </p:blipFill>
          <p:spPr>
            <a:xfrm>
              <a:off x="613354" y="3054011"/>
              <a:ext cx="2509631" cy="2605857"/>
            </a:xfrm>
            <a:prstGeom prst="rect">
              <a:avLst/>
            </a:prstGeom>
          </p:spPr>
        </p:pic>
        <p:sp>
          <p:nvSpPr>
            <p:cNvPr id="60" name="TextBox 59"/>
            <p:cNvSpPr txBox="1"/>
            <p:nvPr/>
          </p:nvSpPr>
          <p:spPr>
            <a:xfrm>
              <a:off x="3439029" y="5744804"/>
              <a:ext cx="944881" cy="276999"/>
            </a:xfrm>
            <a:prstGeom prst="rect">
              <a:avLst/>
            </a:prstGeom>
            <a:solidFill>
              <a:schemeClr val="bg1"/>
            </a:solidFill>
          </p:spPr>
          <p:txBody>
            <a:bodyPr wrap="square" rtlCol="0">
              <a:spAutoFit/>
            </a:bodyPr>
            <a:lstStyle/>
            <a:p>
              <a:pPr algn="ctr">
                <a:defRPr/>
              </a:pPr>
              <a:r>
                <a:rPr lang="en-US" sz="1200">
                  <a:solidFill>
                    <a:srgbClr val="7030A0"/>
                  </a:solidFill>
                </a:rPr>
                <a:t>Q</a:t>
              </a:r>
              <a:r>
                <a:rPr lang="en-US" sz="1200" baseline="30000">
                  <a:solidFill>
                    <a:srgbClr val="7030A0"/>
                  </a:solidFill>
                </a:rPr>
                <a:t>2</a:t>
              </a:r>
              <a:r>
                <a:rPr lang="en-US" sz="1200">
                  <a:solidFill>
                    <a:srgbClr val="7030A0"/>
                  </a:solidFill>
                </a:rPr>
                <a:t> (GeV</a:t>
              </a:r>
              <a:r>
                <a:rPr lang="en-US" sz="1200" baseline="30000">
                  <a:solidFill>
                    <a:srgbClr val="7030A0"/>
                  </a:solidFill>
                </a:rPr>
                <a:t>2</a:t>
              </a:r>
              <a:r>
                <a:rPr lang="en-US" sz="1200">
                  <a:solidFill>
                    <a:srgbClr val="7030A0"/>
                  </a:solidFill>
                </a:rPr>
                <a:t>)</a:t>
              </a:r>
            </a:p>
          </p:txBody>
        </p:sp>
        <p:sp>
          <p:nvSpPr>
            <p:cNvPr id="52" name="TextBox 51"/>
            <p:cNvSpPr txBox="1"/>
            <p:nvPr/>
          </p:nvSpPr>
          <p:spPr>
            <a:xfrm>
              <a:off x="2057400" y="3156615"/>
              <a:ext cx="2057400" cy="338554"/>
            </a:xfrm>
            <a:prstGeom prst="rect">
              <a:avLst/>
            </a:prstGeom>
            <a:solidFill>
              <a:schemeClr val="bg1"/>
            </a:solidFill>
          </p:spPr>
          <p:txBody>
            <a:bodyPr wrap="square" rtlCol="0">
              <a:spAutoFit/>
            </a:bodyPr>
            <a:lstStyle/>
            <a:p>
              <a:pPr algn="ctr">
                <a:defRPr/>
              </a:pPr>
              <a:r>
                <a:rPr lang="en-US" sz="1600" dirty="0">
                  <a:solidFill>
                    <a:srgbClr val="000090"/>
                  </a:solidFill>
                  <a:latin typeface="Comic Sans MS"/>
                  <a:cs typeface="Comic Sans MS"/>
                </a:rPr>
                <a:t>N(1440)1/2</a:t>
              </a:r>
              <a:r>
                <a:rPr lang="en-US" sz="1600" baseline="30000" dirty="0">
                  <a:solidFill>
                    <a:srgbClr val="000090"/>
                  </a:solidFill>
                  <a:latin typeface="Comic Sans MS"/>
                  <a:cs typeface="Comic Sans MS"/>
                </a:rPr>
                <a:t>+</a:t>
              </a:r>
              <a:r>
                <a:rPr lang="en-US" sz="1600" dirty="0">
                  <a:solidFill>
                    <a:srgbClr val="000090"/>
                  </a:solidFill>
                  <a:latin typeface="Comic Sans MS"/>
                  <a:cs typeface="Comic Sans MS"/>
                </a:rPr>
                <a:t> </a:t>
              </a:r>
              <a:endParaRPr lang="en-US" sz="1600" baseline="-25000" dirty="0">
                <a:solidFill>
                  <a:srgbClr val="000090"/>
                </a:solidFill>
                <a:latin typeface="Comic Sans MS"/>
                <a:cs typeface="Comic Sans MS"/>
              </a:endParaRPr>
            </a:p>
          </p:txBody>
        </p:sp>
        <p:pic>
          <p:nvPicPr>
            <p:cNvPr id="68" name="Picture 67" descr="Screen Shot 2016-08-16 at 11.34.33 AM.png"/>
            <p:cNvPicPr>
              <a:picLocks/>
            </p:cNvPicPr>
            <p:nvPr/>
          </p:nvPicPr>
          <p:blipFill rotWithShape="1">
            <a:blip r:embed="rId5"/>
            <a:srcRect b="4293"/>
            <a:stretch/>
          </p:blipFill>
          <p:spPr>
            <a:xfrm>
              <a:off x="3122987" y="3559536"/>
              <a:ext cx="1143000" cy="2100332"/>
            </a:xfrm>
            <a:prstGeom prst="rect">
              <a:avLst/>
            </a:prstGeom>
          </p:spPr>
        </p:pic>
        <p:sp>
          <p:nvSpPr>
            <p:cNvPr id="58" name="TextBox 57"/>
            <p:cNvSpPr txBox="1"/>
            <p:nvPr/>
          </p:nvSpPr>
          <p:spPr>
            <a:xfrm rot="16200000">
              <a:off x="-591389" y="3669456"/>
              <a:ext cx="1697779" cy="338554"/>
            </a:xfrm>
            <a:prstGeom prst="rect">
              <a:avLst/>
            </a:prstGeom>
            <a:solidFill>
              <a:schemeClr val="bg1"/>
            </a:solidFill>
          </p:spPr>
          <p:txBody>
            <a:bodyPr wrap="square" rtlCol="0">
              <a:spAutoFit/>
            </a:bodyPr>
            <a:lstStyle/>
            <a:p>
              <a:pPr algn="ctr">
                <a:defRPr/>
              </a:pPr>
              <a:r>
                <a:rPr lang="en-US" sz="1600">
                  <a:solidFill>
                    <a:srgbClr val="7030A0"/>
                  </a:solidFill>
                </a:rPr>
                <a:t>A</a:t>
              </a:r>
              <a:r>
                <a:rPr lang="en-US" sz="1600" baseline="-25000">
                  <a:solidFill>
                    <a:srgbClr val="7030A0"/>
                  </a:solidFill>
                </a:rPr>
                <a:t>1/2 </a:t>
              </a:r>
              <a:r>
                <a:rPr lang="en-US" sz="1600">
                  <a:solidFill>
                    <a:srgbClr val="7030A0"/>
                  </a:solidFill>
                </a:rPr>
                <a:t>  </a:t>
              </a:r>
              <a:r>
                <a:rPr lang="en-US" sz="1200">
                  <a:solidFill>
                    <a:srgbClr val="7030A0"/>
                  </a:solidFill>
                </a:rPr>
                <a:t>(GeV</a:t>
              </a:r>
              <a:r>
                <a:rPr lang="en-US" sz="1200" baseline="30000">
                  <a:solidFill>
                    <a:srgbClr val="7030A0"/>
                  </a:solidFill>
                </a:rPr>
                <a:t>-1/2</a:t>
              </a:r>
              <a:r>
                <a:rPr lang="en-US" sz="1200">
                  <a:solidFill>
                    <a:srgbClr val="7030A0"/>
                  </a:solidFill>
                </a:rPr>
                <a:t>) *1000</a:t>
              </a:r>
            </a:p>
          </p:txBody>
        </p:sp>
        <p:sp>
          <p:nvSpPr>
            <p:cNvPr id="66" name="TextBox 65"/>
            <p:cNvSpPr txBox="1"/>
            <p:nvPr/>
          </p:nvSpPr>
          <p:spPr>
            <a:xfrm>
              <a:off x="3044952" y="5368650"/>
              <a:ext cx="313944" cy="523220"/>
            </a:xfrm>
            <a:prstGeom prst="rect">
              <a:avLst/>
            </a:prstGeom>
            <a:noFill/>
          </p:spPr>
          <p:txBody>
            <a:bodyPr wrap="square" rtlCol="0" anchor="ctr">
              <a:spAutoFit/>
            </a:bodyPr>
            <a:lstStyle/>
            <a:p>
              <a:pPr>
                <a:defRPr/>
              </a:pPr>
              <a:r>
                <a:rPr lang="en-US" sz="1400">
                  <a:solidFill>
                    <a:srgbClr val="000000"/>
                  </a:solidFill>
                </a:rPr>
                <a:t>//</a:t>
              </a:r>
            </a:p>
          </p:txBody>
        </p:sp>
        <p:sp>
          <p:nvSpPr>
            <p:cNvPr id="73" name="Rectangle 72"/>
            <p:cNvSpPr/>
            <p:nvPr/>
          </p:nvSpPr>
          <p:spPr bwMode="auto">
            <a:xfrm>
              <a:off x="3124200" y="3068449"/>
              <a:ext cx="152400" cy="134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charset="0"/>
              </a:endParaRPr>
            </a:p>
          </p:txBody>
        </p:sp>
        <p:sp>
          <p:nvSpPr>
            <p:cNvPr id="62" name="TextBox 61"/>
            <p:cNvSpPr txBox="1"/>
            <p:nvPr/>
          </p:nvSpPr>
          <p:spPr>
            <a:xfrm>
              <a:off x="3048000" y="2777850"/>
              <a:ext cx="313944" cy="523220"/>
            </a:xfrm>
            <a:prstGeom prst="rect">
              <a:avLst/>
            </a:prstGeom>
            <a:noFill/>
          </p:spPr>
          <p:txBody>
            <a:bodyPr wrap="square" rtlCol="0" anchor="ctr">
              <a:spAutoFit/>
            </a:bodyPr>
            <a:lstStyle/>
            <a:p>
              <a:pPr>
                <a:defRPr/>
              </a:pPr>
              <a:r>
                <a:rPr lang="en-US" sz="1400">
                  <a:solidFill>
                    <a:srgbClr val="000000"/>
                  </a:solidFill>
                </a:rPr>
                <a:t>//</a:t>
              </a:r>
            </a:p>
          </p:txBody>
        </p:sp>
        <p:cxnSp>
          <p:nvCxnSpPr>
            <p:cNvPr id="76" name="Straight Connector 75"/>
            <p:cNvCxnSpPr/>
            <p:nvPr/>
          </p:nvCxnSpPr>
          <p:spPr bwMode="auto">
            <a:xfrm rot="5400000" flipH="1" flipV="1">
              <a:off x="1447800" y="5476369"/>
              <a:ext cx="1588" cy="1588"/>
            </a:xfrm>
            <a:prstGeom prst="line">
              <a:avLst/>
            </a:prstGeom>
            <a:noFill/>
            <a:ln w="9525" cap="flat" cmpd="sng" algn="ctr">
              <a:noFill/>
              <a:prstDash val="solid"/>
              <a:round/>
              <a:headEnd type="none" w="med" len="med"/>
              <a:tailEnd type="none" w="med" len="med"/>
            </a:ln>
            <a:effectLst/>
          </p:spPr>
        </p:cxnSp>
        <p:sp>
          <p:nvSpPr>
            <p:cNvPr id="83" name="Rectangle 82"/>
            <p:cNvSpPr/>
            <p:nvPr/>
          </p:nvSpPr>
          <p:spPr bwMode="auto">
            <a:xfrm>
              <a:off x="640080" y="3056257"/>
              <a:ext cx="3599688" cy="2578608"/>
            </a:xfrm>
            <a:prstGeom prst="rect">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defRPr/>
              </a:pPr>
              <a:endParaRPr lang="en-US">
                <a:solidFill>
                  <a:srgbClr val="000000"/>
                </a:solidFill>
                <a:latin typeface="Arial" charset="0"/>
              </a:endParaRPr>
            </a:p>
          </p:txBody>
        </p:sp>
        <p:cxnSp>
          <p:nvCxnSpPr>
            <p:cNvPr id="12" name="Straight Connector 11">
              <a:extLst>
                <a:ext uri="{FF2B5EF4-FFF2-40B4-BE49-F238E27FC236}">
                  <a16:creationId xmlns:a16="http://schemas.microsoft.com/office/drawing/2014/main" xmlns="" id="{AA906CF6-9E1B-CD4D-BC6A-CEC51F6E9F48}"/>
                </a:ext>
              </a:extLst>
            </p:cNvPr>
            <p:cNvCxnSpPr>
              <a:cxnSpLocks/>
            </p:cNvCxnSpPr>
            <p:nvPr/>
          </p:nvCxnSpPr>
          <p:spPr bwMode="auto">
            <a:xfrm>
              <a:off x="640080" y="4413801"/>
              <a:ext cx="3599688" cy="0"/>
            </a:xfrm>
            <a:prstGeom prst="line">
              <a:avLst/>
            </a:prstGeom>
            <a:noFill/>
            <a:ln w="9525"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xmlns="" id="{B1333CAD-E05D-E844-8F9B-87BA6F3C4E24}"/>
                </a:ext>
              </a:extLst>
            </p:cNvPr>
            <p:cNvSpPr txBox="1"/>
            <p:nvPr/>
          </p:nvSpPr>
          <p:spPr>
            <a:xfrm>
              <a:off x="371337" y="3088481"/>
              <a:ext cx="332441" cy="2739211"/>
            </a:xfrm>
            <a:prstGeom prst="rect">
              <a:avLst/>
            </a:prstGeom>
            <a:noFill/>
          </p:spPr>
          <p:txBody>
            <a:bodyPr wrap="square" rtlCol="0">
              <a:spAutoFit/>
            </a:bodyPr>
            <a:lstStyle/>
            <a:p>
              <a:pPr algn="r">
                <a:spcAft>
                  <a:spcPts val="1400"/>
                </a:spcAft>
              </a:pPr>
              <a:r>
                <a:rPr lang="en-US" sz="800"/>
                <a:t>80</a:t>
              </a:r>
            </a:p>
            <a:p>
              <a:pPr algn="r">
                <a:spcAft>
                  <a:spcPts val="1500"/>
                </a:spcAft>
              </a:pPr>
              <a:r>
                <a:rPr lang="en-US" sz="800"/>
                <a:t>60</a:t>
              </a:r>
            </a:p>
            <a:p>
              <a:pPr algn="r">
                <a:spcAft>
                  <a:spcPts val="1500"/>
                </a:spcAft>
              </a:pPr>
              <a:r>
                <a:rPr lang="en-US" sz="800"/>
                <a:t>40</a:t>
              </a:r>
            </a:p>
            <a:p>
              <a:pPr algn="r">
                <a:spcAft>
                  <a:spcPts val="1400"/>
                </a:spcAft>
              </a:pPr>
              <a:r>
                <a:rPr lang="en-US" sz="800"/>
                <a:t>20</a:t>
              </a:r>
            </a:p>
            <a:p>
              <a:pPr algn="r">
                <a:spcAft>
                  <a:spcPts val="1400"/>
                </a:spcAft>
              </a:pPr>
              <a:r>
                <a:rPr lang="en-US" sz="800"/>
                <a:t>0</a:t>
              </a:r>
            </a:p>
            <a:p>
              <a:pPr algn="r">
                <a:spcAft>
                  <a:spcPts val="1400"/>
                </a:spcAft>
              </a:pPr>
              <a:r>
                <a:rPr lang="en-US" sz="800"/>
                <a:t>-20</a:t>
              </a:r>
            </a:p>
            <a:p>
              <a:pPr algn="r">
                <a:spcAft>
                  <a:spcPts val="1400"/>
                </a:spcAft>
              </a:pPr>
              <a:r>
                <a:rPr lang="en-US" sz="800"/>
                <a:t>-40</a:t>
              </a:r>
            </a:p>
            <a:p>
              <a:pPr algn="r">
                <a:spcAft>
                  <a:spcPts val="1400"/>
                </a:spcAft>
              </a:pPr>
              <a:r>
                <a:rPr lang="en-US" sz="800"/>
                <a:t>-60</a:t>
              </a:r>
            </a:p>
            <a:p>
              <a:pPr algn="r">
                <a:spcAft>
                  <a:spcPts val="1400"/>
                </a:spcAft>
              </a:pPr>
              <a:r>
                <a:rPr lang="en-US" sz="800"/>
                <a:t>-80</a:t>
              </a:r>
            </a:p>
          </p:txBody>
        </p:sp>
        <p:sp>
          <p:nvSpPr>
            <p:cNvPr id="14" name="TextBox 13">
              <a:extLst>
                <a:ext uri="{FF2B5EF4-FFF2-40B4-BE49-F238E27FC236}">
                  <a16:creationId xmlns:a16="http://schemas.microsoft.com/office/drawing/2014/main" xmlns="" id="{962BFADB-668E-6148-8DEF-FACB6B1D49FF}"/>
                </a:ext>
              </a:extLst>
            </p:cNvPr>
            <p:cNvSpPr txBox="1"/>
            <p:nvPr/>
          </p:nvSpPr>
          <p:spPr>
            <a:xfrm>
              <a:off x="686716" y="5616960"/>
              <a:ext cx="3683979" cy="338554"/>
            </a:xfrm>
            <a:prstGeom prst="rect">
              <a:avLst/>
            </a:prstGeom>
            <a:noFill/>
          </p:spPr>
          <p:txBody>
            <a:bodyPr wrap="square" rtlCol="0" anchor="t">
              <a:spAutoFit/>
            </a:bodyPr>
            <a:lstStyle/>
            <a:p>
              <a:r>
                <a:rPr lang="en-US" sz="800"/>
                <a:t>0             1             2              3             4             5           6        8      10      12</a:t>
              </a:r>
            </a:p>
          </p:txBody>
        </p:sp>
        <p:sp>
          <p:nvSpPr>
            <p:cNvPr id="17" name="TextBox 16">
              <a:extLst>
                <a:ext uri="{FF2B5EF4-FFF2-40B4-BE49-F238E27FC236}">
                  <a16:creationId xmlns:a16="http://schemas.microsoft.com/office/drawing/2014/main" xmlns="" id="{64D81871-2D8C-A940-BBE0-5DC6AA687A23}"/>
                </a:ext>
              </a:extLst>
            </p:cNvPr>
            <p:cNvSpPr txBox="1"/>
            <p:nvPr/>
          </p:nvSpPr>
          <p:spPr>
            <a:xfrm>
              <a:off x="3545387" y="4465472"/>
              <a:ext cx="605509" cy="461665"/>
            </a:xfrm>
            <a:prstGeom prst="rect">
              <a:avLst/>
            </a:prstGeom>
            <a:solidFill>
              <a:schemeClr val="bg1"/>
            </a:solidFill>
          </p:spPr>
          <p:txBody>
            <a:bodyPr wrap="square" rtlCol="0">
              <a:spAutoFit/>
            </a:bodyPr>
            <a:lstStyle/>
            <a:p>
              <a:r>
                <a:rPr lang="en-US" sz="800" i="1"/>
                <a:t>CLAS12 projected</a:t>
              </a:r>
            </a:p>
          </p:txBody>
        </p:sp>
        <p:sp>
          <p:nvSpPr>
            <p:cNvPr id="18" name="TextBox 17">
              <a:extLst>
                <a:ext uri="{FF2B5EF4-FFF2-40B4-BE49-F238E27FC236}">
                  <a16:creationId xmlns:a16="http://schemas.microsoft.com/office/drawing/2014/main" xmlns="" id="{6555AA2F-FA7F-0344-AD4A-D701BE54D582}"/>
                </a:ext>
              </a:extLst>
            </p:cNvPr>
            <p:cNvSpPr txBox="1"/>
            <p:nvPr/>
          </p:nvSpPr>
          <p:spPr>
            <a:xfrm>
              <a:off x="1499385" y="4549700"/>
              <a:ext cx="976823" cy="215444"/>
            </a:xfrm>
            <a:prstGeom prst="rect">
              <a:avLst/>
            </a:prstGeom>
            <a:solidFill>
              <a:schemeClr val="bg1"/>
            </a:solidFill>
          </p:spPr>
          <p:txBody>
            <a:bodyPr wrap="square" rtlCol="0">
              <a:spAutoFit/>
            </a:bodyPr>
            <a:lstStyle/>
            <a:p>
              <a:pPr algn="ctr"/>
              <a:r>
                <a:rPr lang="en-US" sz="800" i="1"/>
                <a:t>MB contributions</a:t>
              </a:r>
            </a:p>
          </p:txBody>
        </p:sp>
      </p:grpSp>
      <p:cxnSp>
        <p:nvCxnSpPr>
          <p:cNvPr id="21" name="Straight Connector 20">
            <a:extLst>
              <a:ext uri="{FF2B5EF4-FFF2-40B4-BE49-F238E27FC236}">
                <a16:creationId xmlns:a16="http://schemas.microsoft.com/office/drawing/2014/main" xmlns="" id="{DCAF32D4-8D40-B848-AE03-7FC8719EAE1C}"/>
              </a:ext>
            </a:extLst>
          </p:cNvPr>
          <p:cNvCxnSpPr/>
          <p:nvPr/>
        </p:nvCxnSpPr>
        <p:spPr bwMode="auto">
          <a:xfrm>
            <a:off x="1524000" y="490953"/>
            <a:ext cx="9144000" cy="0"/>
          </a:xfrm>
          <a:prstGeom prst="line">
            <a:avLst/>
          </a:prstGeom>
          <a:noFill/>
          <a:ln w="25400" cap="flat" cmpd="sng" algn="ctr">
            <a:solidFill>
              <a:srgbClr val="000090"/>
            </a:solidFill>
            <a:prstDash val="solid"/>
            <a:round/>
            <a:headEnd type="none" w="med" len="med"/>
            <a:tailEnd type="none" w="med" len="med"/>
          </a:ln>
          <a:effectLst/>
        </p:spPr>
      </p:cxnSp>
      <p:pic>
        <p:nvPicPr>
          <p:cNvPr id="35" name="Picture 34"/>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3947357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CE2150-BDC2-8242-B7B3-8308041DA622}"/>
              </a:ext>
            </a:extLst>
          </p:cNvPr>
          <p:cNvSpPr txBox="1"/>
          <p:nvPr/>
        </p:nvSpPr>
        <p:spPr>
          <a:xfrm>
            <a:off x="1881946" y="105717"/>
            <a:ext cx="8407772" cy="400110"/>
          </a:xfrm>
          <a:prstGeom prst="rect">
            <a:avLst/>
          </a:prstGeom>
          <a:noFill/>
        </p:spPr>
        <p:txBody>
          <a:bodyPr wrap="square" rtlCol="0">
            <a:spAutoFit/>
          </a:bodyPr>
          <a:lstStyle/>
          <a:p>
            <a:pPr algn="ctr"/>
            <a:r>
              <a:rPr lang="en-US" sz="2000" b="1">
                <a:solidFill>
                  <a:schemeClr val="accent6">
                    <a:lumMod val="75000"/>
                  </a:schemeClr>
                </a:solidFill>
                <a:latin typeface="+mj-lt"/>
              </a:rPr>
              <a:t>N* Electroexcitation to high Q</a:t>
            </a:r>
            <a:r>
              <a:rPr lang="en-US" sz="2000" b="1" baseline="30000">
                <a:solidFill>
                  <a:schemeClr val="accent6">
                    <a:lumMod val="75000"/>
                  </a:schemeClr>
                </a:solidFill>
                <a:latin typeface="+mj-lt"/>
              </a:rPr>
              <a:t>2 </a:t>
            </a:r>
            <a:r>
              <a:rPr lang="en-US" sz="2000" b="1">
                <a:solidFill>
                  <a:schemeClr val="accent6">
                    <a:lumMod val="75000"/>
                  </a:schemeClr>
                </a:solidFill>
                <a:latin typeface="+mj-lt"/>
              </a:rPr>
              <a:t>with CLAS12 </a:t>
            </a:r>
          </a:p>
        </p:txBody>
      </p:sp>
      <p:sp>
        <p:nvSpPr>
          <p:cNvPr id="7" name="TextBox 6">
            <a:extLst>
              <a:ext uri="{FF2B5EF4-FFF2-40B4-BE49-F238E27FC236}">
                <a16:creationId xmlns:a16="http://schemas.microsoft.com/office/drawing/2014/main" xmlns="" id="{0408FD92-AB08-5440-8834-6CE4787FADC8}"/>
              </a:ext>
            </a:extLst>
          </p:cNvPr>
          <p:cNvSpPr txBox="1"/>
          <p:nvPr/>
        </p:nvSpPr>
        <p:spPr>
          <a:xfrm>
            <a:off x="1638618" y="504143"/>
            <a:ext cx="8955543" cy="830997"/>
          </a:xfrm>
          <a:prstGeom prst="rect">
            <a:avLst/>
          </a:prstGeom>
          <a:noFill/>
        </p:spPr>
        <p:txBody>
          <a:bodyPr wrap="square" rtlCol="0" anchor="ctr">
            <a:spAutoFit/>
          </a:bodyPr>
          <a:lstStyle/>
          <a:p>
            <a:pPr>
              <a:spcAft>
                <a:spcPts val="600"/>
              </a:spcAft>
              <a:buClr>
                <a:srgbClr val="C00000"/>
              </a:buClr>
            </a:pPr>
            <a:r>
              <a:rPr lang="en-US" sz="1600" dirty="0">
                <a:solidFill>
                  <a:srgbClr val="C00000"/>
                </a:solidFill>
                <a:latin typeface="+mj-lt"/>
              </a:rPr>
              <a:t>Expected outcome: </a:t>
            </a:r>
            <a:r>
              <a:rPr lang="en-US" sz="1600" dirty="0">
                <a:solidFill>
                  <a:srgbClr val="005BE5"/>
                </a:solidFill>
                <a:latin typeface="+mj-lt"/>
              </a:rPr>
              <a:t>The first results on the </a:t>
            </a:r>
            <a:r>
              <a:rPr lang="en-US" sz="1600" dirty="0">
                <a:solidFill>
                  <a:srgbClr val="005BE5"/>
                </a:solidFill>
                <a:latin typeface="Symbol" pitchFamily="2" charset="2"/>
                <a:cs typeface="Symbol" charset="2"/>
              </a:rPr>
              <a:t>g</a:t>
            </a:r>
            <a:r>
              <a:rPr lang="en-US" sz="1600" baseline="-25000" dirty="0">
                <a:solidFill>
                  <a:srgbClr val="005BE5"/>
                </a:solidFill>
                <a:latin typeface="+mj-lt"/>
              </a:rPr>
              <a:t>v</a:t>
            </a:r>
            <a:r>
              <a:rPr lang="en-US" sz="1600" dirty="0">
                <a:solidFill>
                  <a:srgbClr val="005BE5"/>
                </a:solidFill>
                <a:latin typeface="+mj-lt"/>
              </a:rPr>
              <a:t>pN* electrocouplings of most N* states from data in the range W &lt; 3.0 GeV and Q</a:t>
            </a:r>
            <a:r>
              <a:rPr lang="en-US" sz="1600" baseline="30000" dirty="0">
                <a:solidFill>
                  <a:srgbClr val="005BE5"/>
                </a:solidFill>
                <a:latin typeface="+mj-lt"/>
              </a:rPr>
              <a:t>2 </a:t>
            </a:r>
            <a:r>
              <a:rPr lang="en-US" sz="1600" dirty="0">
                <a:solidFill>
                  <a:srgbClr val="005BE5"/>
                </a:solidFill>
                <a:latin typeface="+mj-lt"/>
              </a:rPr>
              <a:t>&gt; 5.0 GeV</a:t>
            </a:r>
            <a:r>
              <a:rPr lang="en-US" sz="1600" baseline="30000" dirty="0">
                <a:solidFill>
                  <a:srgbClr val="005BE5"/>
                </a:solidFill>
                <a:latin typeface="+mj-lt"/>
              </a:rPr>
              <a:t>2</a:t>
            </a:r>
            <a:r>
              <a:rPr lang="en-US" sz="1600" dirty="0">
                <a:solidFill>
                  <a:srgbClr val="005BE5"/>
                </a:solidFill>
                <a:latin typeface="+mj-lt"/>
              </a:rPr>
              <a:t> for exclusive reaction channels: </a:t>
            </a:r>
            <a:r>
              <a:rPr lang="en-US" sz="1600" dirty="0" err="1">
                <a:solidFill>
                  <a:srgbClr val="660066"/>
                </a:solidFill>
                <a:latin typeface="Symbol" pitchFamily="2" charset="2"/>
                <a:cs typeface="Symbol" charset="2"/>
              </a:rPr>
              <a:t>p</a:t>
            </a:r>
            <a:r>
              <a:rPr lang="en-US" sz="1600" dirty="0" err="1">
                <a:solidFill>
                  <a:srgbClr val="660066"/>
                </a:solidFill>
                <a:latin typeface="+mj-lt"/>
              </a:rPr>
              <a:t>N</a:t>
            </a:r>
            <a:r>
              <a:rPr lang="en-US" sz="1600" dirty="0">
                <a:solidFill>
                  <a:srgbClr val="660066"/>
                </a:solidFill>
                <a:latin typeface="+mj-lt"/>
              </a:rPr>
              <a:t>, </a:t>
            </a:r>
            <a:r>
              <a:rPr lang="en-US" sz="1600" dirty="0" err="1">
                <a:solidFill>
                  <a:srgbClr val="660066"/>
                </a:solidFill>
                <a:latin typeface="Symbol" pitchFamily="2" charset="2"/>
                <a:cs typeface="Symbol" charset="2"/>
              </a:rPr>
              <a:t>pp</a:t>
            </a:r>
            <a:r>
              <a:rPr lang="en-US" sz="1600" dirty="0" err="1">
                <a:solidFill>
                  <a:srgbClr val="660066"/>
                </a:solidFill>
                <a:latin typeface="+mj-lt"/>
              </a:rPr>
              <a:t>N</a:t>
            </a:r>
            <a:r>
              <a:rPr lang="en-US" sz="1600" dirty="0">
                <a:solidFill>
                  <a:srgbClr val="660066"/>
                </a:solidFill>
                <a:latin typeface="+mj-lt"/>
              </a:rPr>
              <a:t>, K</a:t>
            </a:r>
            <a:r>
              <a:rPr lang="en-US" sz="1600" dirty="0">
                <a:solidFill>
                  <a:srgbClr val="660066"/>
                </a:solidFill>
                <a:latin typeface="+mj-lt"/>
                <a:cs typeface="Symbol" charset="2"/>
              </a:rPr>
              <a:t>Y</a:t>
            </a:r>
            <a:r>
              <a:rPr lang="en-US" sz="1600" dirty="0">
                <a:solidFill>
                  <a:srgbClr val="660066"/>
                </a:solidFill>
                <a:latin typeface="+mj-lt"/>
              </a:rPr>
              <a:t>, K*Y, KY*</a:t>
            </a:r>
          </a:p>
        </p:txBody>
      </p:sp>
      <p:sp>
        <p:nvSpPr>
          <p:cNvPr id="28" name="TextBox 27">
            <a:extLst>
              <a:ext uri="{FF2B5EF4-FFF2-40B4-BE49-F238E27FC236}">
                <a16:creationId xmlns:a16="http://schemas.microsoft.com/office/drawing/2014/main" xmlns="" id="{719E470F-28CB-8642-974B-38E710E83B8A}"/>
              </a:ext>
            </a:extLst>
          </p:cNvPr>
          <p:cNvSpPr txBox="1"/>
          <p:nvPr/>
        </p:nvSpPr>
        <p:spPr>
          <a:xfrm>
            <a:off x="3078561" y="4194014"/>
            <a:ext cx="952443" cy="369332"/>
          </a:xfrm>
          <a:prstGeom prst="rect">
            <a:avLst/>
          </a:prstGeom>
          <a:solidFill>
            <a:schemeClr val="bg1"/>
          </a:solidFill>
        </p:spPr>
        <p:txBody>
          <a:bodyPr wrap="square" rtlCol="0">
            <a:spAutoFit/>
          </a:bodyPr>
          <a:lstStyle/>
          <a:p>
            <a:pPr algn="ctr"/>
            <a:r>
              <a:rPr lang="en-US">
                <a:solidFill>
                  <a:srgbClr val="7030A0"/>
                </a:solidFill>
                <a:latin typeface="Comic Sans MS" panose="030F0702030302020204" pitchFamily="66" charset="0"/>
              </a:rPr>
              <a:t>   </a:t>
            </a:r>
          </a:p>
        </p:txBody>
      </p:sp>
      <p:sp>
        <p:nvSpPr>
          <p:cNvPr id="29" name="TextBox 28">
            <a:extLst>
              <a:ext uri="{FF2B5EF4-FFF2-40B4-BE49-F238E27FC236}">
                <a16:creationId xmlns:a16="http://schemas.microsoft.com/office/drawing/2014/main" xmlns="" id="{719E470F-28CB-8642-974B-38E710E83B8A}"/>
              </a:ext>
            </a:extLst>
          </p:cNvPr>
          <p:cNvSpPr txBox="1"/>
          <p:nvPr/>
        </p:nvSpPr>
        <p:spPr>
          <a:xfrm>
            <a:off x="3115382" y="3863726"/>
            <a:ext cx="3710268" cy="307777"/>
          </a:xfrm>
          <a:prstGeom prst="rect">
            <a:avLst/>
          </a:prstGeom>
          <a:solidFill>
            <a:schemeClr val="bg1"/>
          </a:solidFill>
          <a:ln w="22225">
            <a:solidFill>
              <a:srgbClr val="C00000"/>
            </a:solidFill>
          </a:ln>
        </p:spPr>
        <p:txBody>
          <a:bodyPr wrap="square" rtlCol="0">
            <a:spAutoFit/>
          </a:bodyPr>
          <a:lstStyle/>
          <a:p>
            <a:pPr algn="ctr"/>
            <a:r>
              <a:rPr lang="en-US" sz="1200">
                <a:solidFill>
                  <a:srgbClr val="7030A0"/>
                </a:solidFill>
                <a:latin typeface="+mj-lt"/>
              </a:rPr>
              <a:t>Expected events per Q</a:t>
            </a:r>
            <a:r>
              <a:rPr lang="en-US" sz="1200" baseline="30000">
                <a:solidFill>
                  <a:srgbClr val="7030A0"/>
                </a:solidFill>
                <a:latin typeface="+mj-lt"/>
              </a:rPr>
              <a:t>2</a:t>
            </a:r>
            <a:r>
              <a:rPr lang="en-US" sz="1200">
                <a:solidFill>
                  <a:srgbClr val="7030A0"/>
                </a:solidFill>
                <a:latin typeface="+mj-lt"/>
              </a:rPr>
              <a:t>/W bin for full RG-A dataset</a:t>
            </a:r>
            <a:r>
              <a:rPr lang="en-US" sz="1400">
                <a:solidFill>
                  <a:srgbClr val="7030A0"/>
                </a:solidFill>
                <a:latin typeface="+mj-lt"/>
              </a:rPr>
              <a:t>  </a:t>
            </a:r>
          </a:p>
        </p:txBody>
      </p:sp>
      <p:sp>
        <p:nvSpPr>
          <p:cNvPr id="40" name="CustomShape 5"/>
          <p:cNvSpPr/>
          <p:nvPr/>
        </p:nvSpPr>
        <p:spPr>
          <a:xfrm>
            <a:off x="8404376" y="4306610"/>
            <a:ext cx="2198161" cy="209142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160">
              <a:buClr>
                <a:srgbClr val="000000"/>
              </a:buClr>
            </a:pPr>
            <a:r>
              <a:rPr lang="en-US" sz="1200" spc="-1" dirty="0">
                <a:solidFill>
                  <a:srgbClr val="3133CD"/>
                </a:solidFill>
                <a:latin typeface="Arial"/>
                <a:ea typeface="DejaVu Sans"/>
              </a:rPr>
              <a:t>Collecting the remainder of the approved RG-A beam time will give a factor of two more statistics</a:t>
            </a:r>
          </a:p>
          <a:p>
            <a:pPr marL="2160">
              <a:spcBef>
                <a:spcPts val="1200"/>
              </a:spcBef>
              <a:buClr>
                <a:srgbClr val="000000"/>
              </a:buClr>
            </a:pPr>
            <a:r>
              <a:rPr lang="en-US" sz="1200" spc="-1" dirty="0">
                <a:solidFill>
                  <a:srgbClr val="3133CD"/>
                </a:solidFill>
                <a:latin typeface="Arial"/>
                <a:ea typeface="DejaVu Sans"/>
              </a:rPr>
              <a:t>This will extend the Q</a:t>
            </a:r>
            <a:r>
              <a:rPr lang="en-US" sz="1200" spc="-1" baseline="30000" dirty="0">
                <a:solidFill>
                  <a:srgbClr val="3133CD"/>
                </a:solidFill>
                <a:latin typeface="Arial"/>
                <a:ea typeface="DejaVu Sans"/>
              </a:rPr>
              <a:t>2</a:t>
            </a:r>
            <a:r>
              <a:rPr lang="en-US" sz="1200" spc="-1" dirty="0">
                <a:solidFill>
                  <a:srgbClr val="3133CD"/>
                </a:solidFill>
                <a:latin typeface="Arial"/>
                <a:ea typeface="DejaVu Sans"/>
              </a:rPr>
              <a:t> range of the </a:t>
            </a:r>
            <a:r>
              <a:rPr lang="en-US" sz="1200" spc="-1" dirty="0">
                <a:solidFill>
                  <a:srgbClr val="3133CD"/>
                </a:solidFill>
                <a:latin typeface="Symbol" charset="2"/>
                <a:ea typeface="DejaVu Sans"/>
                <a:cs typeface="Symbol" charset="2"/>
              </a:rPr>
              <a:t>g</a:t>
            </a:r>
            <a:r>
              <a:rPr lang="en-US" sz="1200" spc="-1" baseline="-25000" dirty="0">
                <a:solidFill>
                  <a:srgbClr val="3133CD"/>
                </a:solidFill>
                <a:latin typeface="Arial"/>
                <a:ea typeface="DejaVu Sans"/>
              </a:rPr>
              <a:t>v</a:t>
            </a:r>
            <a:r>
              <a:rPr lang="en-US" sz="1200" spc="-1" dirty="0">
                <a:solidFill>
                  <a:srgbClr val="3133CD"/>
                </a:solidFill>
                <a:latin typeface="Arial"/>
                <a:ea typeface="DejaVu Sans"/>
              </a:rPr>
              <a:t>pN* electrocouplings to </a:t>
            </a:r>
            <a:r>
              <a:rPr lang="en-US" sz="1200" spc="-1" dirty="0">
                <a:solidFill>
                  <a:srgbClr val="C00000"/>
                </a:solidFill>
                <a:latin typeface="Arial"/>
                <a:ea typeface="DejaVu Sans"/>
              </a:rPr>
              <a:t>8-10 GeV</a:t>
            </a:r>
            <a:r>
              <a:rPr lang="en-US" sz="1200" spc="-1" baseline="30000" dirty="0">
                <a:solidFill>
                  <a:srgbClr val="C00000"/>
                </a:solidFill>
                <a:latin typeface="Arial"/>
                <a:ea typeface="DejaVu Sans"/>
              </a:rPr>
              <a:t>2</a:t>
            </a:r>
            <a:r>
              <a:rPr lang="en-US" sz="1200" spc="-1" dirty="0">
                <a:solidFill>
                  <a:srgbClr val="C00000"/>
                </a:solidFill>
                <a:latin typeface="Arial"/>
                <a:ea typeface="DejaVu Sans"/>
              </a:rPr>
              <a:t> </a:t>
            </a:r>
            <a:r>
              <a:rPr lang="en-US" sz="1200" spc="-1" dirty="0">
                <a:solidFill>
                  <a:srgbClr val="3133CD"/>
                </a:solidFill>
                <a:latin typeface="Arial"/>
                <a:ea typeface="DejaVu Sans"/>
              </a:rPr>
              <a:t>for each of these channels – </a:t>
            </a:r>
            <a:r>
              <a:rPr lang="en-US" sz="1200" i="1" spc="-1" dirty="0">
                <a:solidFill>
                  <a:srgbClr val="008100"/>
                </a:solidFill>
                <a:latin typeface="Arial"/>
                <a:ea typeface="DejaVu Sans"/>
              </a:rPr>
              <a:t>the data collected so far will limit us to  6-8 GeV</a:t>
            </a:r>
            <a:r>
              <a:rPr lang="en-US" sz="1200" i="1" spc="-1" baseline="30000" dirty="0">
                <a:solidFill>
                  <a:srgbClr val="008100"/>
                </a:solidFill>
                <a:latin typeface="Arial"/>
                <a:ea typeface="DejaVu Sans"/>
              </a:rPr>
              <a:t>2</a:t>
            </a:r>
          </a:p>
        </p:txBody>
      </p:sp>
      <p:cxnSp>
        <p:nvCxnSpPr>
          <p:cNvPr id="43" name="Straight Connector 42">
            <a:extLst>
              <a:ext uri="{FF2B5EF4-FFF2-40B4-BE49-F238E27FC236}">
                <a16:creationId xmlns:a16="http://schemas.microsoft.com/office/drawing/2014/main" xmlns="" id="{47E56926-E62C-9347-9117-381431592647}"/>
              </a:ext>
            </a:extLst>
          </p:cNvPr>
          <p:cNvCxnSpPr/>
          <p:nvPr/>
        </p:nvCxnSpPr>
        <p:spPr bwMode="auto">
          <a:xfrm>
            <a:off x="1524000" y="490953"/>
            <a:ext cx="9144000" cy="0"/>
          </a:xfrm>
          <a:prstGeom prst="line">
            <a:avLst/>
          </a:prstGeom>
          <a:noFill/>
          <a:ln w="25400" cap="flat" cmpd="sng" algn="ctr">
            <a:solidFill>
              <a:srgbClr val="000090"/>
            </a:solidFill>
            <a:prstDash val="solid"/>
            <a:round/>
            <a:headEnd type="none" w="med" len="med"/>
            <a:tailEnd type="none" w="med" len="med"/>
          </a:ln>
          <a:effectLst/>
        </p:spPr>
      </p:cxnSp>
      <p:graphicFrame>
        <p:nvGraphicFramePr>
          <p:cNvPr id="44" name="Table 43">
            <a:extLst>
              <a:ext uri="{FF2B5EF4-FFF2-40B4-BE49-F238E27FC236}">
                <a16:creationId xmlns:a16="http://schemas.microsoft.com/office/drawing/2014/main" xmlns="" id="{FC5D5346-A8B1-E74C-8428-A7459E03A46F}"/>
              </a:ext>
            </a:extLst>
          </p:cNvPr>
          <p:cNvGraphicFramePr>
            <a:graphicFrameLocks noGrp="1"/>
          </p:cNvGraphicFramePr>
          <p:nvPr>
            <p:extLst/>
          </p:nvPr>
        </p:nvGraphicFramePr>
        <p:xfrm>
          <a:off x="1585371" y="4201567"/>
          <a:ext cx="6781288" cy="2316480"/>
        </p:xfrm>
        <a:graphic>
          <a:graphicData uri="http://schemas.openxmlformats.org/drawingml/2006/table">
            <a:tbl>
              <a:tblPr firstRow="1" bandRow="1">
                <a:tableStyleId>{16D9F66E-5EB9-4882-86FB-DCBF35E3C3E4}</a:tableStyleId>
              </a:tblPr>
              <a:tblGrid>
                <a:gridCol w="612638">
                  <a:extLst>
                    <a:ext uri="{9D8B030D-6E8A-4147-A177-3AD203B41FA5}">
                      <a16:colId xmlns:a16="http://schemas.microsoft.com/office/drawing/2014/main" xmlns="" val="755154101"/>
                    </a:ext>
                  </a:extLst>
                </a:gridCol>
                <a:gridCol w="620321">
                  <a:extLst>
                    <a:ext uri="{9D8B030D-6E8A-4147-A177-3AD203B41FA5}">
                      <a16:colId xmlns:a16="http://schemas.microsoft.com/office/drawing/2014/main" xmlns="" val="1131228150"/>
                    </a:ext>
                  </a:extLst>
                </a:gridCol>
                <a:gridCol w="616481">
                  <a:extLst>
                    <a:ext uri="{9D8B030D-6E8A-4147-A177-3AD203B41FA5}">
                      <a16:colId xmlns:a16="http://schemas.microsoft.com/office/drawing/2014/main" xmlns="" val="3078348653"/>
                    </a:ext>
                  </a:extLst>
                </a:gridCol>
                <a:gridCol w="616481">
                  <a:extLst>
                    <a:ext uri="{9D8B030D-6E8A-4147-A177-3AD203B41FA5}">
                      <a16:colId xmlns:a16="http://schemas.microsoft.com/office/drawing/2014/main" xmlns="" val="1665124107"/>
                    </a:ext>
                  </a:extLst>
                </a:gridCol>
                <a:gridCol w="616481">
                  <a:extLst>
                    <a:ext uri="{9D8B030D-6E8A-4147-A177-3AD203B41FA5}">
                      <a16:colId xmlns:a16="http://schemas.microsoft.com/office/drawing/2014/main" xmlns="" val="320280716"/>
                    </a:ext>
                  </a:extLst>
                </a:gridCol>
                <a:gridCol w="616481">
                  <a:extLst>
                    <a:ext uri="{9D8B030D-6E8A-4147-A177-3AD203B41FA5}">
                      <a16:colId xmlns:a16="http://schemas.microsoft.com/office/drawing/2014/main" xmlns="" val="311867689"/>
                    </a:ext>
                  </a:extLst>
                </a:gridCol>
                <a:gridCol w="616481">
                  <a:extLst>
                    <a:ext uri="{9D8B030D-6E8A-4147-A177-3AD203B41FA5}">
                      <a16:colId xmlns:a16="http://schemas.microsoft.com/office/drawing/2014/main" xmlns="" val="3907391839"/>
                    </a:ext>
                  </a:extLst>
                </a:gridCol>
                <a:gridCol w="616481">
                  <a:extLst>
                    <a:ext uri="{9D8B030D-6E8A-4147-A177-3AD203B41FA5}">
                      <a16:colId xmlns:a16="http://schemas.microsoft.com/office/drawing/2014/main" xmlns="" val="1617205674"/>
                    </a:ext>
                  </a:extLst>
                </a:gridCol>
                <a:gridCol w="616481">
                  <a:extLst>
                    <a:ext uri="{9D8B030D-6E8A-4147-A177-3AD203B41FA5}">
                      <a16:colId xmlns:a16="http://schemas.microsoft.com/office/drawing/2014/main" xmlns="" val="655834572"/>
                    </a:ext>
                  </a:extLst>
                </a:gridCol>
                <a:gridCol w="616481">
                  <a:extLst>
                    <a:ext uri="{9D8B030D-6E8A-4147-A177-3AD203B41FA5}">
                      <a16:colId xmlns:a16="http://schemas.microsoft.com/office/drawing/2014/main" xmlns="" val="3854346759"/>
                    </a:ext>
                  </a:extLst>
                </a:gridCol>
                <a:gridCol w="616481">
                  <a:extLst>
                    <a:ext uri="{9D8B030D-6E8A-4147-A177-3AD203B41FA5}">
                      <a16:colId xmlns:a16="http://schemas.microsoft.com/office/drawing/2014/main" xmlns="" val="2573006037"/>
                    </a:ext>
                  </a:extLst>
                </a:gridCol>
              </a:tblGrid>
              <a:tr h="232092">
                <a:tc gridSpan="3">
                  <a:txBody>
                    <a:bodyPr/>
                    <a:lstStyle/>
                    <a:p>
                      <a:pPr algn="ct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rPr>
                        <a:t>n</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a:solidFill>
                            <a:srgbClr val="7030A0"/>
                          </a:solidFill>
                        </a:rPr>
                        <a:t>K</a:t>
                      </a:r>
                      <a:r>
                        <a:rPr lang="en-US" sz="1200" b="0" baseline="30000">
                          <a:solidFill>
                            <a:srgbClr val="7030A0"/>
                          </a:solidFill>
                        </a:rPr>
                        <a:t>+</a:t>
                      </a:r>
                      <a:r>
                        <a:rPr lang="en-US" sz="1200" b="0" baseline="0">
                          <a:solidFill>
                            <a:srgbClr val="7030A0"/>
                          </a:solidFill>
                          <a:latin typeface="Symbol" pitchFamily="2" charset="2"/>
                        </a:rPr>
                        <a:t>L</a:t>
                      </a:r>
                      <a:r>
                        <a:rPr lang="en-US" sz="1200" b="0" baseline="0">
                          <a:solidFill>
                            <a:srgbClr val="7030A0"/>
                          </a:solidFill>
                        </a:rPr>
                        <a:t> &amp; K</a:t>
                      </a:r>
                      <a:r>
                        <a:rPr lang="en-US" sz="1200" b="0" baseline="30000">
                          <a:solidFill>
                            <a:srgbClr val="7030A0"/>
                          </a:solidFill>
                        </a:rPr>
                        <a:t>+</a:t>
                      </a:r>
                      <a:r>
                        <a:rPr lang="en-US" sz="1200" b="0" baseline="0">
                          <a:solidFill>
                            <a:srgbClr val="7030A0"/>
                          </a:solidFill>
                          <a:latin typeface="Symbol" pitchFamily="2" charset="2"/>
                        </a:rPr>
                        <a:t>S</a:t>
                      </a:r>
                      <a:r>
                        <a:rPr lang="en-US" sz="1200" b="0" baseline="30000">
                          <a:solidFill>
                            <a:srgbClr val="7030A0"/>
                          </a:solidFill>
                        </a:rPr>
                        <a:t>0</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tc gridSpan="3">
                  <a:txBody>
                    <a:bodyPr/>
                    <a:lstStyle/>
                    <a:p>
                      <a:pPr algn="ct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latin typeface="Symbol" pitchFamily="2" charset="2"/>
                        </a:rPr>
                        <a:t>p</a:t>
                      </a:r>
                      <a:r>
                        <a:rPr lang="en-US" sz="1200" b="0" baseline="30000">
                          <a:solidFill>
                            <a:srgbClr val="7030A0"/>
                          </a:solidFill>
                        </a:rPr>
                        <a:t>-</a:t>
                      </a:r>
                      <a:r>
                        <a:rPr lang="en-US" sz="1200" b="0" baseline="0">
                          <a:solidFill>
                            <a:srgbClr val="7030A0"/>
                          </a:solidFill>
                        </a:rPr>
                        <a:t>p</a:t>
                      </a:r>
                    </a:p>
                  </a:txBody>
                  <a:tcPr anchor="ctr">
                    <a:lnL w="19050" cap="flat" cmpd="sng" algn="ctr">
                      <a:solidFill>
                        <a:srgbClr val="7030A0"/>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accent5">
                        <a:lumMod val="20000"/>
                        <a:lumOff val="80000"/>
                      </a:schemeClr>
                    </a:solidFill>
                  </a:tcPr>
                </a:tc>
                <a:tc hMerge="1">
                  <a:txBody>
                    <a:bodyPr/>
                    <a:lstStyle/>
                    <a:p>
                      <a:endParaRPr lang="en-US" sz="1000" b="0" dirty="0"/>
                    </a:p>
                  </a:txBody>
                  <a:tcPr>
                    <a:solidFill>
                      <a:srgbClr val="DBE4F2"/>
                    </a:solidFill>
                  </a:tcPr>
                </a:tc>
                <a:tc hMerge="1">
                  <a:txBody>
                    <a:bodyPr/>
                    <a:lstStyle/>
                    <a:p>
                      <a:endParaRPr lang="en-US" sz="1000" b="0" dirty="0"/>
                    </a:p>
                  </a:txBody>
                  <a:tcPr>
                    <a:solidFill>
                      <a:srgbClr val="DBE4F2"/>
                    </a:solidFill>
                  </a:tcPr>
                </a:tc>
                <a:extLst>
                  <a:ext uri="{0D108BD9-81ED-4DB2-BD59-A6C34878D82A}">
                    <a16:rowId xmlns:a16="http://schemas.microsoft.com/office/drawing/2014/main" xmlns="" val="2438205660"/>
                  </a:ext>
                </a:extLst>
              </a:tr>
              <a:tr h="283668">
                <a:tc>
                  <a:txBody>
                    <a:bodyPr/>
                    <a:lstStyle/>
                    <a:p>
                      <a:pPr algn="ct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1.5-1.55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algn="ctr"/>
                      <a:r>
                        <a:rPr lang="en-US" sz="800" b="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a:t>
                      </a:r>
                      <a:r>
                        <a:rPr lang="en-US" sz="800" b="0" baseline="-25000">
                          <a:latin typeface="Symbol" pitchFamily="2" charset="2"/>
                        </a:rPr>
                        <a:t>L</a:t>
                      </a:r>
                      <a:r>
                        <a:rPr lang="en-US" sz="800" b="0" baseline="0">
                          <a:latin typeface="Helvetica" pitchFamily="2" charset="0"/>
                        </a:rPr>
                        <a:t> [GeV]</a:t>
                      </a:r>
                      <a:endParaRPr lang="en-US" sz="800" b="0">
                        <a:latin typeface="Helvetica" pitchFamily="2" charset="0"/>
                      </a:endParaRPr>
                    </a:p>
                    <a:p>
                      <a:pPr algn="ctr"/>
                      <a:r>
                        <a:rPr lang="en-US" sz="800" b="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W</a:t>
                      </a:r>
                      <a:r>
                        <a:rPr lang="en-US" sz="800" b="0" baseline="-25000">
                          <a:latin typeface="Symbol" pitchFamily="2" charset="2"/>
                        </a:rPr>
                        <a:t>S</a:t>
                      </a:r>
                      <a:r>
                        <a:rPr lang="en-US" sz="800" b="0" baseline="0">
                          <a:latin typeface="Helvetica" pitchFamily="2" charset="0"/>
                        </a:rPr>
                        <a:t> </a:t>
                      </a:r>
                      <a:r>
                        <a:rPr lang="en-US" sz="800" b="0" kern="1200" baseline="0">
                          <a:solidFill>
                            <a:schemeClr val="dk1"/>
                          </a:solidFill>
                          <a:latin typeface="Helvetica" pitchFamily="2" charset="0"/>
                          <a:ea typeface="+mn-ea"/>
                          <a:cs typeface="+mn-cs"/>
                        </a:rPr>
                        <a:t>[GeV]</a:t>
                      </a:r>
                      <a:endParaRPr lang="en-US" sz="800" b="0" baseline="30000">
                        <a:latin typeface="Helvetica" pitchFamily="2" charset="0"/>
                      </a:endParaRPr>
                    </a:p>
                    <a:p>
                      <a:pPr algn="ctr"/>
                      <a:r>
                        <a:rPr lang="en-US" sz="800" b="0" baseline="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latin typeface="Helvetica" pitchFamily="2" charset="0"/>
                        </a:rPr>
                        <a:t>Q</a:t>
                      </a:r>
                      <a:r>
                        <a:rPr lang="en-US" sz="800" b="0" baseline="30000">
                          <a:latin typeface="Helvetica" pitchFamily="2" charset="0"/>
                        </a:rPr>
                        <a:t>2</a:t>
                      </a:r>
                      <a:r>
                        <a:rPr lang="en-US" sz="800" b="0" baseline="0">
                          <a:latin typeface="Helvetica" pitchFamily="2" charset="0"/>
                        </a:rPr>
                        <a:t> [</a:t>
                      </a:r>
                      <a:r>
                        <a:rPr lang="en-US" sz="800" b="0">
                          <a:latin typeface="Helvetica" pitchFamily="2" charset="0"/>
                        </a:rPr>
                        <a:t>GeV</a:t>
                      </a:r>
                      <a:r>
                        <a:rPr lang="en-US" sz="800" b="0" baseline="30000">
                          <a:latin typeface="Helvetica" pitchFamily="2" charset="0"/>
                        </a:rPr>
                        <a:t>2</a:t>
                      </a:r>
                      <a:r>
                        <a:rPr lang="en-US" sz="800" b="0" baseline="0">
                          <a:latin typeface="Helvetica" pitchFamily="2" charset="0"/>
                        </a:rPr>
                        <a:t>]</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1.7-1.75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W [GeV]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a:latin typeface="Helvetica" pitchFamily="2" charset="0"/>
                        </a:rPr>
                        <a:t>1.9-1.95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673568501"/>
                  </a:ext>
                </a:extLst>
              </a:tr>
              <a:tr h="180516">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1.4-2.2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63417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6012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66564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33170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9050" cap="flat" cmpd="sng" algn="ctr">
                      <a:solidFill>
                        <a:srgbClr val="7030A0"/>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xmlns="" val="3341180705"/>
                  </a:ext>
                </a:extLst>
              </a:tr>
              <a:tr h="180516">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r>
                        <a:rPr lang="en-US" sz="800" b="0">
                          <a:latin typeface="Helvetica" pitchFamily="2" charset="0"/>
                        </a:rPr>
                        <a:t>2.2-3.0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72144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5364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77443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28720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endParaRPr lang="en-US" sz="800">
                        <a:latin typeface="Helvetica" pitchFamily="2" charset="0"/>
                      </a:endParaRP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tc>
                  <a:txBody>
                    <a:bodyPr/>
                    <a:lstStyle/>
                    <a:p>
                      <a:pPr algn="ctr"/>
                      <a:endParaRPr lang="en-US" sz="800">
                        <a:latin typeface="Helvetica" pitchFamily="2" charset="0"/>
                      </a:endParaRP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xmlns="" val="2888512365"/>
                  </a:ext>
                </a:extLst>
              </a:tr>
              <a:tr h="180516">
                <a:tc>
                  <a:txBody>
                    <a:bodyPr/>
                    <a:lstStyle/>
                    <a:p>
                      <a:pPr algn="ctr"/>
                      <a:r>
                        <a:rPr lang="en-US" sz="800">
                          <a:latin typeface="Helvetica" pitchFamily="2" charset="0"/>
                        </a:rPr>
                        <a:t>5.2-5.8</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15272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4175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3.0-4.0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52358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3945</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51991</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18936</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5.2-5.8</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2813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2808</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2377155"/>
                  </a:ext>
                </a:extLst>
              </a:tr>
              <a:tr h="180516">
                <a:tc>
                  <a:txBody>
                    <a:bodyPr/>
                    <a:lstStyle/>
                    <a:p>
                      <a:pPr algn="ctr"/>
                      <a:r>
                        <a:rPr lang="en-US" sz="800">
                          <a:latin typeface="Helvetica" pitchFamily="2" charset="0"/>
                        </a:rPr>
                        <a:t>5.8-6.5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10737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2637</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4.0-5.0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24833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3103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26690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5925</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5.8-6.5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1822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1969</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57023070"/>
                  </a:ext>
                </a:extLst>
              </a:tr>
              <a:tr h="180516">
                <a:tc>
                  <a:txBody>
                    <a:bodyPr/>
                    <a:lstStyle/>
                    <a:p>
                      <a:pPr algn="ctr"/>
                      <a:r>
                        <a:rPr lang="en-US" sz="800">
                          <a:latin typeface="Helvetica" pitchFamily="2" charset="0"/>
                        </a:rPr>
                        <a:t>6.5-7.2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7367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1684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5.0-6.0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11203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1598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11160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2642</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6.5-7.2</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1159</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56280939"/>
                  </a:ext>
                </a:extLst>
              </a:tr>
              <a:tr h="180516">
                <a:tc>
                  <a:txBody>
                    <a:bodyPr/>
                    <a:lstStyle/>
                    <a:p>
                      <a:pPr algn="ctr"/>
                      <a:r>
                        <a:rPr lang="en-US" sz="800">
                          <a:latin typeface="Helvetica" pitchFamily="2" charset="0"/>
                        </a:rPr>
                        <a:t>7.2-8.1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4567</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1290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6.0-7.0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5566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648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6300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943</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7.2-8.1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661</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924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138219146"/>
                  </a:ext>
                </a:extLst>
              </a:tr>
              <a:tr h="180516">
                <a:tc>
                  <a:txBody>
                    <a:bodyPr/>
                    <a:lstStyle/>
                    <a:p>
                      <a:pPr algn="ctr"/>
                      <a:r>
                        <a:rPr lang="en-US" sz="800">
                          <a:latin typeface="Helvetica" pitchFamily="2" charset="0"/>
                        </a:rPr>
                        <a:t>8.1-9.1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2742</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540</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7.0-8.0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2606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338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3276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633</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8.1-9.1</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364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414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2354987423"/>
                  </a:ext>
                </a:extLst>
              </a:tr>
              <a:tr h="180516">
                <a:tc>
                  <a:txBody>
                    <a:bodyPr/>
                    <a:lstStyle/>
                    <a:p>
                      <a:pPr algn="ctr"/>
                      <a:r>
                        <a:rPr lang="en-US" sz="800">
                          <a:latin typeface="Helvetica" pitchFamily="2" charset="0"/>
                        </a:rPr>
                        <a:t>9.1-10.5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1453</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194</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8.0-9.0</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1440</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244</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936</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b="0">
                          <a:latin typeface="Helvetica" pitchFamily="2" charset="0"/>
                        </a:rPr>
                        <a:t>86</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9.1-10.5</a:t>
                      </a:r>
                    </a:p>
                  </a:txBody>
                  <a:tcPr>
                    <a:lnL w="19050" cap="flat" cmpd="sng" algn="ctr">
                      <a:solidFill>
                        <a:srgbClr val="7030A0"/>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118</a:t>
                      </a:r>
                    </a:p>
                  </a:txBody>
                  <a:tcP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tc>
                  <a:txBody>
                    <a:bodyPr/>
                    <a:lstStyle/>
                    <a:p>
                      <a:pPr algn="ctr"/>
                      <a:r>
                        <a:rPr lang="en-US" sz="800">
                          <a:latin typeface="Helvetica" pitchFamily="2" charset="0"/>
                        </a:rPr>
                        <a:t>179</a:t>
                      </a:r>
                    </a:p>
                  </a:txBody>
                  <a:tcPr>
                    <a:lnL w="12700" cap="flat" cmpd="sng" algn="ctr">
                      <a:solidFill>
                        <a:schemeClr val="accent6">
                          <a:lumMod val="20000"/>
                          <a:lumOff val="80000"/>
                        </a:schemeClr>
                      </a:solidFill>
                      <a:prstDash val="solid"/>
                      <a:round/>
                      <a:headEnd type="none" w="med" len="med"/>
                      <a:tailEnd type="none" w="med" len="med"/>
                    </a:lnL>
                    <a:lnR w="19050" cap="flat" cmpd="sng" algn="ctr">
                      <a:solidFill>
                        <a:srgbClr val="7030A0"/>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905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270143630"/>
                  </a:ext>
                </a:extLst>
              </a:tr>
            </a:tbl>
          </a:graphicData>
        </a:graphic>
      </p:graphicFrame>
      <p:sp>
        <p:nvSpPr>
          <p:cNvPr id="11" name="TextBox 10">
            <a:extLst>
              <a:ext uri="{FF2B5EF4-FFF2-40B4-BE49-F238E27FC236}">
                <a16:creationId xmlns:a16="http://schemas.microsoft.com/office/drawing/2014/main" xmlns="" id="{719E470F-28CB-8642-974B-38E710E83B8A}"/>
              </a:ext>
            </a:extLst>
          </p:cNvPr>
          <p:cNvSpPr txBox="1"/>
          <p:nvPr/>
        </p:nvSpPr>
        <p:spPr>
          <a:xfrm>
            <a:off x="4147607" y="1291132"/>
            <a:ext cx="3918345" cy="307777"/>
          </a:xfrm>
          <a:prstGeom prst="rect">
            <a:avLst/>
          </a:prstGeom>
          <a:noFill/>
          <a:ln w="19050">
            <a:solidFill>
              <a:srgbClr val="008100"/>
            </a:solidFill>
          </a:ln>
        </p:spPr>
        <p:txBody>
          <a:bodyPr wrap="square" rtlCol="0" anchor="ctr">
            <a:spAutoFit/>
          </a:bodyPr>
          <a:lstStyle/>
          <a:p>
            <a:pPr algn="ctr"/>
            <a:r>
              <a:rPr lang="en-US" sz="1400">
                <a:solidFill>
                  <a:srgbClr val="7030A0"/>
                </a:solidFill>
                <a:latin typeface="+mj-lt"/>
              </a:rPr>
              <a:t>kinematic coverage for RG-A data @ 10.6 GeV</a:t>
            </a:r>
          </a:p>
        </p:txBody>
      </p:sp>
      <p:grpSp>
        <p:nvGrpSpPr>
          <p:cNvPr id="2" name="Group 1">
            <a:extLst>
              <a:ext uri="{FF2B5EF4-FFF2-40B4-BE49-F238E27FC236}">
                <a16:creationId xmlns:a16="http://schemas.microsoft.com/office/drawing/2014/main" xmlns="" id="{5890A9E3-3A53-E840-87ED-04423E8968E4}"/>
              </a:ext>
            </a:extLst>
          </p:cNvPr>
          <p:cNvGrpSpPr/>
          <p:nvPr/>
        </p:nvGrpSpPr>
        <p:grpSpPr>
          <a:xfrm>
            <a:off x="1493889" y="1599875"/>
            <a:ext cx="9170725" cy="2200232"/>
            <a:chOff x="-30112" y="1599875"/>
            <a:chExt cx="9170725" cy="2200232"/>
          </a:xfrm>
        </p:grpSpPr>
        <p:pic>
          <p:nvPicPr>
            <p:cNvPr id="66" name="Picture 65">
              <a:extLst>
                <a:ext uri="{FF2B5EF4-FFF2-40B4-BE49-F238E27FC236}">
                  <a16:creationId xmlns:a16="http://schemas.microsoft.com/office/drawing/2014/main" xmlns="" id="{B2B6E61B-D917-5D4F-B788-3D803F724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457547" y="1804595"/>
              <a:ext cx="2103120" cy="1783080"/>
            </a:xfrm>
            <a:prstGeom prst="rect">
              <a:avLst/>
            </a:prstGeom>
          </p:spPr>
        </p:pic>
        <p:pic>
          <p:nvPicPr>
            <p:cNvPr id="63" name="Рисунок 3">
              <a:extLst>
                <a:ext uri="{FF2B5EF4-FFF2-40B4-BE49-F238E27FC236}">
                  <a16:creationId xmlns:a16="http://schemas.microsoft.com/office/drawing/2014/main" xmlns="" id="{FBB3B0DA-3FB8-AB47-93B3-02DCDDD97C98}"/>
                </a:ext>
              </a:extLst>
            </p:cNvPr>
            <p:cNvPicPr>
              <a:picLocks/>
            </p:cNvPicPr>
            <p:nvPr/>
          </p:nvPicPr>
          <p:blipFill rotWithShape="1">
            <a:blip r:embed="rId3">
              <a:extLst>
                <a:ext uri="{28A0092B-C50C-407E-A947-70E740481C1C}">
                  <a14:useLocalDpi xmlns:a14="http://schemas.microsoft.com/office/drawing/2010/main" val="0"/>
                </a:ext>
              </a:extLst>
            </a:blip>
            <a:srcRect l="9959" t="12674" r="4789" b="8212"/>
            <a:stretch/>
          </p:blipFill>
          <p:spPr>
            <a:xfrm>
              <a:off x="174545" y="1854333"/>
              <a:ext cx="2048256" cy="1773936"/>
            </a:xfrm>
            <a:prstGeom prst="rect">
              <a:avLst/>
            </a:prstGeom>
          </p:spPr>
        </p:pic>
        <p:pic>
          <p:nvPicPr>
            <p:cNvPr id="8" name="Picture 7">
              <a:extLst>
                <a:ext uri="{FF2B5EF4-FFF2-40B4-BE49-F238E27FC236}">
                  <a16:creationId xmlns:a16="http://schemas.microsoft.com/office/drawing/2014/main" xmlns="" id="{378D2B81-316C-FE43-BF48-33349903C040}"/>
                </a:ext>
              </a:extLst>
            </p:cNvPr>
            <p:cNvPicPr>
              <a:picLocks/>
            </p:cNvPicPr>
            <p:nvPr/>
          </p:nvPicPr>
          <p:blipFill rotWithShape="1">
            <a:blip r:embed="rId4" cstate="print">
              <a:extLst>
                <a:ext uri="{28A0092B-C50C-407E-A947-70E740481C1C}">
                  <a14:useLocalDpi xmlns:a14="http://schemas.microsoft.com/office/drawing/2010/main" val="0"/>
                </a:ext>
              </a:extLst>
            </a:blip>
            <a:srcRect t="1704" b="6268"/>
            <a:stretch/>
          </p:blipFill>
          <p:spPr>
            <a:xfrm>
              <a:off x="7032906" y="1893129"/>
              <a:ext cx="2011680" cy="1682986"/>
            </a:xfrm>
            <a:prstGeom prst="rect">
              <a:avLst/>
            </a:prstGeom>
          </p:spPr>
        </p:pic>
        <p:sp>
          <p:nvSpPr>
            <p:cNvPr id="13" name="TextBox 12">
              <a:extLst>
                <a:ext uri="{FF2B5EF4-FFF2-40B4-BE49-F238E27FC236}">
                  <a16:creationId xmlns:a16="http://schemas.microsoft.com/office/drawing/2014/main" xmlns="" id="{3BEEC1CC-A38E-7E4B-AEE0-0C29043EA0F3}"/>
                </a:ext>
              </a:extLst>
            </p:cNvPr>
            <p:cNvSpPr txBox="1"/>
            <p:nvPr/>
          </p:nvSpPr>
          <p:spPr>
            <a:xfrm rot="16200000">
              <a:off x="1944412" y="2061002"/>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14" name="TextBox 13">
              <a:extLst>
                <a:ext uri="{FF2B5EF4-FFF2-40B4-BE49-F238E27FC236}">
                  <a16:creationId xmlns:a16="http://schemas.microsoft.com/office/drawing/2014/main" xmlns="" id="{41FFC5D2-5743-6442-B624-A0203EC70505}"/>
                </a:ext>
              </a:extLst>
            </p:cNvPr>
            <p:cNvSpPr txBox="1"/>
            <p:nvPr/>
          </p:nvSpPr>
          <p:spPr>
            <a:xfrm>
              <a:off x="3707311"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cxnSp>
          <p:nvCxnSpPr>
            <p:cNvPr id="21" name="Straight Arrow Connector 20"/>
            <p:cNvCxnSpPr>
              <a:cxnSpLocks/>
            </p:cNvCxnSpPr>
            <p:nvPr/>
          </p:nvCxnSpPr>
          <p:spPr bwMode="auto">
            <a:xfrm flipH="1" flipV="1">
              <a:off x="7688623" y="2918603"/>
              <a:ext cx="135380" cy="344582"/>
            </a:xfrm>
            <a:prstGeom prst="straightConnector1">
              <a:avLst/>
            </a:prstGeom>
            <a:noFill/>
            <a:ln w="9525" cap="flat" cmpd="sng" algn="ctr">
              <a:solidFill>
                <a:schemeClr val="tx1"/>
              </a:solidFill>
              <a:prstDash val="solid"/>
              <a:round/>
              <a:headEnd type="none" w="med" len="med"/>
              <a:tailEnd type="arrow"/>
            </a:ln>
            <a:effectLst/>
          </p:spPr>
        </p:cxnSp>
        <p:cxnSp>
          <p:nvCxnSpPr>
            <p:cNvPr id="22" name="Straight Arrow Connector 21"/>
            <p:cNvCxnSpPr>
              <a:cxnSpLocks/>
              <a:stCxn id="24" idx="0"/>
            </p:cNvCxnSpPr>
            <p:nvPr/>
          </p:nvCxnSpPr>
          <p:spPr bwMode="auto">
            <a:xfrm flipH="1" flipV="1">
              <a:off x="7877956" y="2271568"/>
              <a:ext cx="34373" cy="559260"/>
            </a:xfrm>
            <a:prstGeom prst="straightConnector1">
              <a:avLst/>
            </a:prstGeom>
            <a:noFill/>
            <a:ln w="9525" cap="flat" cmpd="sng" algn="ctr">
              <a:solidFill>
                <a:schemeClr val="tx1"/>
              </a:solidFill>
              <a:prstDash val="solid"/>
              <a:round/>
              <a:headEnd type="none" w="med" len="med"/>
              <a:tailEnd type="arrow"/>
            </a:ln>
            <a:effectLst/>
          </p:spPr>
        </p:cxnSp>
        <p:sp>
          <p:nvSpPr>
            <p:cNvPr id="23" name="TextBox 22"/>
            <p:cNvSpPr txBox="1"/>
            <p:nvPr/>
          </p:nvSpPr>
          <p:spPr>
            <a:xfrm>
              <a:off x="7759030" y="3206989"/>
              <a:ext cx="398629" cy="246221"/>
            </a:xfrm>
            <a:prstGeom prst="rect">
              <a:avLst/>
            </a:prstGeom>
            <a:noFill/>
          </p:spPr>
          <p:txBody>
            <a:bodyPr wrap="none" rtlCol="0">
              <a:spAutoFit/>
            </a:bodyPr>
            <a:lstStyle/>
            <a:p>
              <a:r>
                <a:rPr lang="en-US" sz="1000"/>
                <a:t>2nd</a:t>
              </a:r>
            </a:p>
          </p:txBody>
        </p:sp>
        <p:sp>
          <p:nvSpPr>
            <p:cNvPr id="24" name="TextBox 23"/>
            <p:cNvSpPr txBox="1"/>
            <p:nvPr/>
          </p:nvSpPr>
          <p:spPr>
            <a:xfrm>
              <a:off x="7725419" y="2830828"/>
              <a:ext cx="373820" cy="246221"/>
            </a:xfrm>
            <a:prstGeom prst="rect">
              <a:avLst/>
            </a:prstGeom>
            <a:noFill/>
          </p:spPr>
          <p:txBody>
            <a:bodyPr wrap="none" rtlCol="0">
              <a:spAutoFit/>
            </a:bodyPr>
            <a:lstStyle/>
            <a:p>
              <a:r>
                <a:rPr lang="en-US" sz="1000"/>
                <a:t>3rd</a:t>
              </a:r>
            </a:p>
          </p:txBody>
        </p:sp>
        <p:sp>
          <p:nvSpPr>
            <p:cNvPr id="25" name="TextBox 24"/>
            <p:cNvSpPr txBox="1"/>
            <p:nvPr/>
          </p:nvSpPr>
          <p:spPr>
            <a:xfrm>
              <a:off x="8130567" y="2985518"/>
              <a:ext cx="806631" cy="400110"/>
            </a:xfrm>
            <a:prstGeom prst="rect">
              <a:avLst/>
            </a:prstGeom>
            <a:noFill/>
          </p:spPr>
          <p:txBody>
            <a:bodyPr wrap="none" rtlCol="0">
              <a:spAutoFit/>
            </a:bodyPr>
            <a:lstStyle/>
            <a:p>
              <a:r>
                <a:rPr lang="en-US" sz="1000"/>
                <a:t>resonance </a:t>
              </a:r>
            </a:p>
            <a:p>
              <a:r>
                <a:rPr lang="en-US" sz="1000"/>
                <a:t>regions </a:t>
              </a:r>
            </a:p>
          </p:txBody>
        </p:sp>
        <p:cxnSp>
          <p:nvCxnSpPr>
            <p:cNvPr id="26" name="Straight Arrow Connector 25"/>
            <p:cNvCxnSpPr>
              <a:cxnSpLocks/>
            </p:cNvCxnSpPr>
            <p:nvPr/>
          </p:nvCxnSpPr>
          <p:spPr bwMode="auto">
            <a:xfrm flipH="1" flipV="1">
              <a:off x="8038746" y="2124071"/>
              <a:ext cx="246860" cy="300568"/>
            </a:xfrm>
            <a:prstGeom prst="straightConnector1">
              <a:avLst/>
            </a:prstGeom>
            <a:noFill/>
            <a:ln w="9525" cap="flat" cmpd="sng" algn="ctr">
              <a:solidFill>
                <a:schemeClr val="tx1"/>
              </a:solidFill>
              <a:prstDash val="solid"/>
              <a:round/>
              <a:headEnd type="none" w="med" len="med"/>
              <a:tailEnd type="arrow"/>
            </a:ln>
            <a:effectLst/>
          </p:spPr>
        </p:cxnSp>
        <p:sp>
          <p:nvSpPr>
            <p:cNvPr id="27" name="TextBox 26"/>
            <p:cNvSpPr txBox="1"/>
            <p:nvPr/>
          </p:nvSpPr>
          <p:spPr>
            <a:xfrm>
              <a:off x="7979456" y="2425050"/>
              <a:ext cx="865943" cy="246221"/>
            </a:xfrm>
            <a:prstGeom prst="rect">
              <a:avLst/>
            </a:prstGeom>
            <a:noFill/>
          </p:spPr>
          <p:txBody>
            <a:bodyPr wrap="none" rtlCol="0">
              <a:spAutoFit/>
            </a:bodyPr>
            <a:lstStyle/>
            <a:p>
              <a:r>
                <a:rPr lang="en-US" sz="1000"/>
                <a:t>resonances?</a:t>
              </a:r>
            </a:p>
          </p:txBody>
        </p:sp>
        <p:sp>
          <p:nvSpPr>
            <p:cNvPr id="41" name="TextBox 40">
              <a:extLst>
                <a:ext uri="{FF2B5EF4-FFF2-40B4-BE49-F238E27FC236}">
                  <a16:creationId xmlns:a16="http://schemas.microsoft.com/office/drawing/2014/main" xmlns="" id="{BAA2CA5A-7DA4-1546-A62E-B74E7510CEDC}"/>
                </a:ext>
              </a:extLst>
            </p:cNvPr>
            <p:cNvSpPr txBox="1"/>
            <p:nvPr/>
          </p:nvSpPr>
          <p:spPr>
            <a:xfrm rot="16200000">
              <a:off x="-371292" y="2063414"/>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42" name="TextBox 41">
              <a:extLst>
                <a:ext uri="{FF2B5EF4-FFF2-40B4-BE49-F238E27FC236}">
                  <a16:creationId xmlns:a16="http://schemas.microsoft.com/office/drawing/2014/main" xmlns="" id="{BEC6AB6D-9FC7-334D-94C1-1F359E1EFB58}"/>
                </a:ext>
              </a:extLst>
            </p:cNvPr>
            <p:cNvSpPr txBox="1"/>
            <p:nvPr/>
          </p:nvSpPr>
          <p:spPr>
            <a:xfrm>
              <a:off x="1349227"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pic>
          <p:nvPicPr>
            <p:cNvPr id="10" name="Picture 9">
              <a:extLst>
                <a:ext uri="{FF2B5EF4-FFF2-40B4-BE49-F238E27FC236}">
                  <a16:creationId xmlns:a16="http://schemas.microsoft.com/office/drawing/2014/main" xmlns="" id="{71003C60-C207-3347-B150-D5D1FDD1372C}"/>
                </a:ext>
              </a:extLst>
            </p:cNvPr>
            <p:cNvPicPr>
              <a:picLocks/>
            </p:cNvPicPr>
            <p:nvPr/>
          </p:nvPicPr>
          <p:blipFill rotWithShape="1">
            <a:blip r:embed="rId5" cstate="print">
              <a:extLst>
                <a:ext uri="{28A0092B-C50C-407E-A947-70E740481C1C}">
                  <a14:useLocalDpi xmlns:a14="http://schemas.microsoft.com/office/drawing/2010/main" val="0"/>
                </a:ext>
              </a:extLst>
            </a:blip>
            <a:srcRect l="5834" b="5818"/>
            <a:stretch/>
          </p:blipFill>
          <p:spPr>
            <a:xfrm>
              <a:off x="4923387" y="1864677"/>
              <a:ext cx="2039112" cy="1722399"/>
            </a:xfrm>
            <a:prstGeom prst="rect">
              <a:avLst/>
            </a:prstGeom>
          </p:spPr>
        </p:pic>
        <p:sp>
          <p:nvSpPr>
            <p:cNvPr id="45" name="TextBox 44">
              <a:extLst>
                <a:ext uri="{FF2B5EF4-FFF2-40B4-BE49-F238E27FC236}">
                  <a16:creationId xmlns:a16="http://schemas.microsoft.com/office/drawing/2014/main" xmlns="" id="{684260F7-7042-5747-B05E-2DB33A0E5A92}"/>
                </a:ext>
              </a:extLst>
            </p:cNvPr>
            <p:cNvSpPr txBox="1"/>
            <p:nvPr/>
          </p:nvSpPr>
          <p:spPr>
            <a:xfrm>
              <a:off x="6013296"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sp>
          <p:nvSpPr>
            <p:cNvPr id="46" name="TextBox 45">
              <a:extLst>
                <a:ext uri="{FF2B5EF4-FFF2-40B4-BE49-F238E27FC236}">
                  <a16:creationId xmlns:a16="http://schemas.microsoft.com/office/drawing/2014/main" xmlns="" id="{C72B5237-D24B-D24A-B269-FDE79328C457}"/>
                </a:ext>
              </a:extLst>
            </p:cNvPr>
            <p:cNvSpPr txBox="1"/>
            <p:nvPr/>
          </p:nvSpPr>
          <p:spPr>
            <a:xfrm>
              <a:off x="8357563" y="3553886"/>
              <a:ext cx="783050" cy="246221"/>
            </a:xfrm>
            <a:prstGeom prst="rect">
              <a:avLst/>
            </a:prstGeom>
            <a:noFill/>
          </p:spPr>
          <p:txBody>
            <a:bodyPr wrap="square" rtlCol="0">
              <a:spAutoFit/>
            </a:bodyPr>
            <a:lstStyle/>
            <a:p>
              <a:pPr algn="ctr"/>
              <a:r>
                <a:rPr lang="en-US" sz="1000">
                  <a:solidFill>
                    <a:srgbClr val="7030A0"/>
                  </a:solidFill>
                  <a:latin typeface="+mj-lt"/>
                </a:rPr>
                <a:t>W (GeV)</a:t>
              </a:r>
            </a:p>
          </p:txBody>
        </p:sp>
        <p:sp>
          <p:nvSpPr>
            <p:cNvPr id="51" name="TextBox 50">
              <a:extLst>
                <a:ext uri="{FF2B5EF4-FFF2-40B4-BE49-F238E27FC236}">
                  <a16:creationId xmlns:a16="http://schemas.microsoft.com/office/drawing/2014/main" xmlns="" id="{7BA29A3E-ECE0-9542-9058-5124703FDFFE}"/>
                </a:ext>
              </a:extLst>
            </p:cNvPr>
            <p:cNvSpPr txBox="1"/>
            <p:nvPr/>
          </p:nvSpPr>
          <p:spPr>
            <a:xfrm rot="16200000">
              <a:off x="4368326" y="2063414"/>
              <a:ext cx="928582" cy="246221"/>
            </a:xfrm>
            <a:prstGeom prst="rect">
              <a:avLst/>
            </a:prstGeom>
            <a:noFill/>
          </p:spPr>
          <p:txBody>
            <a:bodyPr wrap="square" rtlCol="0">
              <a:spAutoFit/>
            </a:bodyPr>
            <a:lstStyle/>
            <a:p>
              <a:pPr algn="ctr"/>
              <a:r>
                <a:rPr lang="en-US" sz="1000">
                  <a:solidFill>
                    <a:srgbClr val="7030A0"/>
                  </a:solidFill>
                  <a:latin typeface="+mj-lt"/>
                </a:rPr>
                <a:t>Q</a:t>
              </a:r>
              <a:r>
                <a:rPr lang="en-US" sz="1000" baseline="30000">
                  <a:solidFill>
                    <a:srgbClr val="7030A0"/>
                  </a:solidFill>
                  <a:latin typeface="+mj-lt"/>
                </a:rPr>
                <a:t>2</a:t>
              </a:r>
              <a:r>
                <a:rPr lang="en-US" sz="1000">
                  <a:solidFill>
                    <a:srgbClr val="7030A0"/>
                  </a:solidFill>
                  <a:latin typeface="+mj-lt"/>
                </a:rPr>
                <a:t> (GeV</a:t>
              </a:r>
              <a:r>
                <a:rPr lang="en-US" sz="1000" baseline="30000">
                  <a:solidFill>
                    <a:srgbClr val="7030A0"/>
                  </a:solidFill>
                  <a:latin typeface="+mj-lt"/>
                </a:rPr>
                <a:t>2</a:t>
              </a:r>
              <a:r>
                <a:rPr lang="en-US" sz="1000">
                  <a:solidFill>
                    <a:srgbClr val="7030A0"/>
                  </a:solidFill>
                  <a:latin typeface="+mj-lt"/>
                </a:rPr>
                <a:t>)</a:t>
              </a:r>
            </a:p>
          </p:txBody>
        </p:sp>
        <p:sp>
          <p:nvSpPr>
            <p:cNvPr id="18" name="TextBox 17">
              <a:extLst>
                <a:ext uri="{FF2B5EF4-FFF2-40B4-BE49-F238E27FC236}">
                  <a16:creationId xmlns:a16="http://schemas.microsoft.com/office/drawing/2014/main" xmlns="" id="{719E470F-28CB-8642-974B-38E710E83B8A}"/>
                </a:ext>
              </a:extLst>
            </p:cNvPr>
            <p:cNvSpPr txBox="1"/>
            <p:nvPr/>
          </p:nvSpPr>
          <p:spPr>
            <a:xfrm>
              <a:off x="3249473" y="1622555"/>
              <a:ext cx="552028" cy="338554"/>
            </a:xfrm>
            <a:prstGeom prst="rect">
              <a:avLst/>
            </a:prstGeom>
            <a:noFill/>
          </p:spPr>
          <p:txBody>
            <a:bodyPr wrap="square" rtlCol="0">
              <a:spAutoFit/>
            </a:bodyPr>
            <a:lstStyle/>
            <a:p>
              <a:pPr algn="ctr"/>
              <a:r>
                <a:rPr lang="en-US" sz="1600">
                  <a:solidFill>
                    <a:srgbClr val="7030A0"/>
                  </a:solidFill>
                  <a:latin typeface="+mj-lt"/>
                  <a:cs typeface="Symbol" charset="2"/>
                </a:rPr>
                <a:t>K</a:t>
              </a:r>
              <a:r>
                <a:rPr lang="en-US" sz="1600" baseline="30000">
                  <a:solidFill>
                    <a:srgbClr val="7030A0"/>
                  </a:solidFill>
                  <a:latin typeface="+mj-lt"/>
                </a:rPr>
                <a:t>+</a:t>
              </a:r>
              <a:r>
                <a:rPr lang="en-US" sz="1600">
                  <a:solidFill>
                    <a:srgbClr val="7030A0"/>
                  </a:solidFill>
                  <a:latin typeface="+mj-lt"/>
                </a:rPr>
                <a:t>Y   </a:t>
              </a:r>
            </a:p>
          </p:txBody>
        </p:sp>
        <p:sp>
          <p:nvSpPr>
            <p:cNvPr id="17" name="TextBox 16">
              <a:extLst>
                <a:ext uri="{FF2B5EF4-FFF2-40B4-BE49-F238E27FC236}">
                  <a16:creationId xmlns:a16="http://schemas.microsoft.com/office/drawing/2014/main" xmlns="" id="{719E470F-28CB-8642-974B-38E710E83B8A}"/>
                </a:ext>
              </a:extLst>
            </p:cNvPr>
            <p:cNvSpPr txBox="1"/>
            <p:nvPr/>
          </p:nvSpPr>
          <p:spPr>
            <a:xfrm>
              <a:off x="904320" y="1622555"/>
              <a:ext cx="487866"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mj-lt"/>
                </a:rPr>
                <a:t>n   </a:t>
              </a:r>
            </a:p>
          </p:txBody>
        </p:sp>
        <p:sp>
          <p:nvSpPr>
            <p:cNvPr id="56" name="Rectangle 55">
              <a:extLst>
                <a:ext uri="{FF2B5EF4-FFF2-40B4-BE49-F238E27FC236}">
                  <a16:creationId xmlns:a16="http://schemas.microsoft.com/office/drawing/2014/main" xmlns="" id="{3E72CFEB-5A2C-F94C-BE9E-69D176A5A828}"/>
                </a:ext>
              </a:extLst>
            </p:cNvPr>
            <p:cNvSpPr/>
            <p:nvPr/>
          </p:nvSpPr>
          <p:spPr bwMode="auto">
            <a:xfrm>
              <a:off x="6062392" y="1782035"/>
              <a:ext cx="222531" cy="1168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3600">
                <a:latin typeface="Arial" charset="0"/>
              </a:endParaRPr>
            </a:p>
          </p:txBody>
        </p:sp>
        <p:cxnSp>
          <p:nvCxnSpPr>
            <p:cNvPr id="59" name="Straight Connector 58">
              <a:extLst>
                <a:ext uri="{FF2B5EF4-FFF2-40B4-BE49-F238E27FC236}">
                  <a16:creationId xmlns:a16="http://schemas.microsoft.com/office/drawing/2014/main" xmlns="" id="{708E9FFA-39A0-774F-9534-EDA351801AE1}"/>
                </a:ext>
              </a:extLst>
            </p:cNvPr>
            <p:cNvCxnSpPr/>
            <p:nvPr/>
          </p:nvCxnSpPr>
          <p:spPr bwMode="auto">
            <a:xfrm>
              <a:off x="2279455"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xmlns="" id="{15304BF1-5A63-7449-B9FF-E16B0607D3F1}"/>
                </a:ext>
              </a:extLst>
            </p:cNvPr>
            <p:cNvCxnSpPr/>
            <p:nvPr/>
          </p:nvCxnSpPr>
          <p:spPr bwMode="auto">
            <a:xfrm>
              <a:off x="4643638" y="1761293"/>
              <a:ext cx="0" cy="1926975"/>
            </a:xfrm>
            <a:prstGeom prst="line">
              <a:avLst/>
            </a:prstGeom>
            <a:noFill/>
            <a:ln w="15875" cap="flat" cmpd="sng" algn="ctr">
              <a:solidFill>
                <a:schemeClr val="bg1">
                  <a:lumMod val="50000"/>
                </a:schemeClr>
              </a:solidFill>
              <a:prstDash val="solid"/>
              <a:round/>
              <a:headEnd type="none" w="med" len="med"/>
              <a:tailEnd type="none" w="med" len="med"/>
            </a:ln>
            <a:effectLst/>
          </p:spPr>
        </p:cxnSp>
        <p:sp>
          <p:nvSpPr>
            <p:cNvPr id="35" name="TextBox 34">
              <a:extLst>
                <a:ext uri="{FF2B5EF4-FFF2-40B4-BE49-F238E27FC236}">
                  <a16:creationId xmlns:a16="http://schemas.microsoft.com/office/drawing/2014/main" xmlns="" id="{C0BDD959-B553-A449-8CBF-D2B6EBFE69F5}"/>
                </a:ext>
              </a:extLst>
            </p:cNvPr>
            <p:cNvSpPr txBox="1"/>
            <p:nvPr/>
          </p:nvSpPr>
          <p:spPr>
            <a:xfrm>
              <a:off x="7795205" y="1599875"/>
              <a:ext cx="727909"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Symbol" pitchFamily="2" charset="2"/>
                  <a:cs typeface="Symbol" charset="2"/>
                </a:rPr>
                <a:t>p</a:t>
              </a:r>
              <a:r>
                <a:rPr lang="en-US" sz="1600" baseline="30000">
                  <a:solidFill>
                    <a:srgbClr val="7030A0"/>
                  </a:solidFill>
                  <a:latin typeface="+mj-lt"/>
                  <a:cs typeface="Symbol" charset="2"/>
                </a:rPr>
                <a:t>-</a:t>
              </a:r>
              <a:r>
                <a:rPr lang="en-US" sz="1600">
                  <a:solidFill>
                    <a:srgbClr val="7030A0"/>
                  </a:solidFill>
                  <a:latin typeface="+mj-lt"/>
                </a:rPr>
                <a:t>p   </a:t>
              </a:r>
            </a:p>
          </p:txBody>
        </p:sp>
        <p:sp>
          <p:nvSpPr>
            <p:cNvPr id="19" name="TextBox 18">
              <a:extLst>
                <a:ext uri="{FF2B5EF4-FFF2-40B4-BE49-F238E27FC236}">
                  <a16:creationId xmlns:a16="http://schemas.microsoft.com/office/drawing/2014/main" xmlns="" id="{719E470F-28CB-8642-974B-38E710E83B8A}"/>
                </a:ext>
              </a:extLst>
            </p:cNvPr>
            <p:cNvSpPr txBox="1"/>
            <p:nvPr/>
          </p:nvSpPr>
          <p:spPr>
            <a:xfrm>
              <a:off x="5557014" y="1599875"/>
              <a:ext cx="727909" cy="338554"/>
            </a:xfrm>
            <a:prstGeom prst="rect">
              <a:avLst/>
            </a:prstGeom>
            <a:noFill/>
          </p:spPr>
          <p:txBody>
            <a:bodyPr wrap="square" rtlCol="0">
              <a:spAutoFit/>
            </a:bodyPr>
            <a:lstStyle/>
            <a:p>
              <a:pPr algn="ctr"/>
              <a:r>
                <a:rPr lang="en-US" sz="1600">
                  <a:solidFill>
                    <a:srgbClr val="7030A0"/>
                  </a:solidFill>
                  <a:latin typeface="Symbol" pitchFamily="2" charset="2"/>
                  <a:cs typeface="Symbol" charset="2"/>
                </a:rPr>
                <a:t>p</a:t>
              </a:r>
              <a:r>
                <a:rPr lang="en-US" sz="1600" baseline="30000">
                  <a:solidFill>
                    <a:srgbClr val="7030A0"/>
                  </a:solidFill>
                  <a:latin typeface="+mj-lt"/>
                </a:rPr>
                <a:t>+</a:t>
              </a:r>
              <a:r>
                <a:rPr lang="en-US" sz="1600">
                  <a:solidFill>
                    <a:srgbClr val="7030A0"/>
                  </a:solidFill>
                  <a:latin typeface="Symbol" pitchFamily="2" charset="2"/>
                  <a:cs typeface="Symbol" charset="2"/>
                </a:rPr>
                <a:t>p</a:t>
              </a:r>
              <a:r>
                <a:rPr lang="en-US" sz="1600" baseline="30000">
                  <a:solidFill>
                    <a:srgbClr val="7030A0"/>
                  </a:solidFill>
                  <a:latin typeface="+mj-lt"/>
                  <a:cs typeface="Symbol" charset="2"/>
                </a:rPr>
                <a:t>-</a:t>
              </a:r>
              <a:r>
                <a:rPr lang="en-US" sz="1600">
                  <a:solidFill>
                    <a:srgbClr val="7030A0"/>
                  </a:solidFill>
                  <a:latin typeface="+mj-lt"/>
                </a:rPr>
                <a:t>p   </a:t>
              </a:r>
            </a:p>
          </p:txBody>
        </p:sp>
      </p:grpSp>
      <p:pic>
        <p:nvPicPr>
          <p:cNvPr id="36" name="Picture 35"/>
          <p:cNvPicPr>
            <a:picLocks noChangeAspect="1"/>
          </p:cNvPicPr>
          <p:nvPr/>
        </p:nvPicPr>
        <p:blipFill>
          <a:blip r:embed="rId6">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433507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40C27-7460-D840-99FB-0CB95C2C0900}"/>
              </a:ext>
            </a:extLst>
          </p:cNvPr>
          <p:cNvSpPr>
            <a:spLocks noGrp="1"/>
          </p:cNvSpPr>
          <p:nvPr>
            <p:ph type="title"/>
          </p:nvPr>
        </p:nvSpPr>
        <p:spPr>
          <a:xfrm>
            <a:off x="0" y="0"/>
            <a:ext cx="12192000" cy="795647"/>
          </a:xfrm>
        </p:spPr>
        <p:txBody>
          <a:bodyPr>
            <a:noAutofit/>
          </a:bodyPr>
          <a:lstStyle/>
          <a:p>
            <a:r>
              <a:rPr lang="en-US" sz="3200" b="1" dirty="0">
                <a:solidFill>
                  <a:prstClr val="black"/>
                </a:solidFill>
              </a:rPr>
              <a:t>E12-12-001 – Time-like Compton Scattering and </a:t>
            </a:r>
            <a:r>
              <a:rPr lang="en-US" sz="3200" b="1" dirty="0"/>
              <a:t>J/</a:t>
            </a:r>
            <a:r>
              <a:rPr lang="en-US" sz="3200" b="1" dirty="0">
                <a:latin typeface="Symbol" pitchFamily="2" charset="2"/>
              </a:rPr>
              <a:t>y</a:t>
            </a:r>
            <a:r>
              <a:rPr lang="en-US" sz="3200" b="1" dirty="0"/>
              <a:t> photoproduction</a:t>
            </a:r>
            <a:r>
              <a:rPr lang="en-US" sz="3200" b="1" dirty="0">
                <a:solidFill>
                  <a:prstClr val="black"/>
                </a:solidFill>
              </a:rPr>
              <a:t> </a:t>
            </a:r>
            <a:endParaRPr lang="en-US" sz="3200"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32CA323-5A18-AA48-882E-DF52A5CD3A26}"/>
                  </a:ext>
                </a:extLst>
              </p:cNvPr>
              <p:cNvSpPr txBox="1"/>
              <p:nvPr/>
            </p:nvSpPr>
            <p:spPr>
              <a:xfrm>
                <a:off x="75122" y="795647"/>
                <a:ext cx="7536488" cy="646331"/>
              </a:xfrm>
              <a:prstGeom prst="rect">
                <a:avLst/>
              </a:prstGeom>
              <a:noFill/>
            </p:spPr>
            <p:txBody>
              <a:bodyPr wrap="square" rtlCol="0">
                <a:spAutoFit/>
              </a:bodyPr>
              <a:lstStyle/>
              <a:p>
                <a:r>
                  <a:rPr lang="en-US" dirty="0">
                    <a:solidFill>
                      <a:prstClr val="black"/>
                    </a:solidFill>
                  </a:rPr>
                  <a:t>Lepton pair photoproduction using untagged electron scattering with exclusive final state (</a:t>
                </a:r>
                <a:r>
                  <a:rPr lang="en-US" i="1" dirty="0">
                    <a:solidFill>
                      <a:prstClr val="black"/>
                    </a:solidFill>
                  </a:rPr>
                  <a:t>kinematics of the missing </a:t>
                </a:r>
                <a14:m>
                  <m:oMath xmlns:m="http://schemas.openxmlformats.org/officeDocument/2006/math">
                    <m:sSup>
                      <m:sSupPr>
                        <m:ctrlPr>
                          <a:rPr lang="en-US" i="1">
                            <a:solidFill>
                              <a:prstClr val="black"/>
                            </a:solidFill>
                            <a:latin typeface="Cambria Math" charset="0"/>
                          </a:rPr>
                        </m:ctrlPr>
                      </m:sSupPr>
                      <m:e>
                        <m:r>
                          <a:rPr lang="en-US" i="1">
                            <a:solidFill>
                              <a:prstClr val="black"/>
                            </a:solidFill>
                            <a:latin typeface="Cambria Math" panose="02040503050406030204" pitchFamily="18" charset="0"/>
                          </a:rPr>
                          <m:t>𝑒</m:t>
                        </m:r>
                      </m:e>
                      <m:sup>
                        <m:r>
                          <a:rPr lang="en-US" i="1">
                            <a:solidFill>
                              <a:prstClr val="black"/>
                            </a:solidFill>
                            <a:latin typeface="Cambria Math" panose="02040503050406030204" pitchFamily="18" charset="0"/>
                          </a:rPr>
                          <m:t>′</m:t>
                        </m:r>
                      </m:sup>
                    </m:sSup>
                  </m:oMath>
                </a14:m>
                <a:r>
                  <a:rPr lang="en-US" i="1" dirty="0">
                    <a:solidFill>
                      <a:prstClr val="black"/>
                    </a:solidFill>
                  </a:rPr>
                  <a:t> constrained to </a:t>
                </a:r>
                <a14:m>
                  <m:oMath xmlns:m="http://schemas.openxmlformats.org/officeDocument/2006/math">
                    <m:sSup>
                      <m:sSupPr>
                        <m:ctrlPr>
                          <a:rPr lang="en-US" i="1">
                            <a:solidFill>
                              <a:prstClr val="black"/>
                            </a:solidFill>
                            <a:latin typeface="Cambria Math" charset="0"/>
                          </a:rPr>
                        </m:ctrlPr>
                      </m:sSupPr>
                      <m:e>
                        <m:r>
                          <a:rPr lang="en-US" i="1">
                            <a:solidFill>
                              <a:prstClr val="black"/>
                            </a:solidFill>
                            <a:latin typeface="Cambria Math" panose="02040503050406030204" pitchFamily="18" charset="0"/>
                          </a:rPr>
                          <m:t>𝑄</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ea typeface="Cambria Math" panose="02040503050406030204" pitchFamily="18" charset="0"/>
                      </a:rPr>
                      <m:t>~0</m:t>
                    </m:r>
                  </m:oMath>
                </a14:m>
                <a:r>
                  <a:rPr lang="en-US" dirty="0">
                    <a:solidFill>
                      <a:prstClr val="black"/>
                    </a:solidFill>
                  </a:rPr>
                  <a:t>) </a:t>
                </a:r>
              </a:p>
            </p:txBody>
          </p:sp>
        </mc:Choice>
        <mc:Fallback xmlns="">
          <p:sp>
            <p:nvSpPr>
              <p:cNvPr id="4" name="TextBox 3">
                <a:extLst>
                  <a:ext uri="{FF2B5EF4-FFF2-40B4-BE49-F238E27FC236}">
                    <a16:creationId xmlns:a16="http://schemas.microsoft.com/office/drawing/2014/main" id="{932CA323-5A18-AA48-882E-DF52A5CD3A26}"/>
                  </a:ext>
                </a:extLst>
              </p:cNvPr>
              <p:cNvSpPr txBox="1">
                <a:spLocks noRot="1" noChangeAspect="1" noMove="1" noResize="1" noEditPoints="1" noAdjustHandles="1" noChangeArrowheads="1" noChangeShapeType="1" noTextEdit="1"/>
              </p:cNvSpPr>
              <p:nvPr/>
            </p:nvSpPr>
            <p:spPr>
              <a:xfrm>
                <a:off x="75122" y="795647"/>
                <a:ext cx="7536488" cy="646331"/>
              </a:xfrm>
              <a:prstGeom prst="rect">
                <a:avLst/>
              </a:prstGeom>
              <a:blipFill>
                <a:blip r:embed="rId2"/>
                <a:stretch>
                  <a:fillRect l="-673" t="-3846" r="-505"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EA85FF3A-68EB-AB49-AF4A-E58530910BFC}"/>
                  </a:ext>
                </a:extLst>
              </p:cNvPr>
              <p:cNvSpPr txBox="1">
                <a:spLocks noChangeAspect="1"/>
              </p:cNvSpPr>
              <p:nvPr/>
            </p:nvSpPr>
            <p:spPr>
              <a:xfrm>
                <a:off x="2930650" y="1368659"/>
                <a:ext cx="26904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solidFill>
                            <a:prstClr val="black"/>
                          </a:solidFill>
                          <a:latin typeface="Cambria Math" panose="02040503050406030204" pitchFamily="18" charset="0"/>
                        </a:rPr>
                        <m:t>𝑒𝑝</m:t>
                      </m:r>
                      <m:r>
                        <a:rPr lang="en-US" sz="2800" i="1" smtClean="0">
                          <a:solidFill>
                            <a:prstClr val="black"/>
                          </a:solidFill>
                          <a:latin typeface="Cambria Math" panose="02040503050406030204" pitchFamily="18" charset="0"/>
                          <a:ea typeface="Cambria Math" panose="02040503050406030204" pitchFamily="18" charset="0"/>
                        </a:rPr>
                        <m:t>→</m:t>
                      </m:r>
                      <m:sSup>
                        <m:sSupPr>
                          <m:ctrlPr>
                            <a:rPr lang="en-US" sz="2800" i="1" smtClean="0">
                              <a:solidFill>
                                <a:prstClr val="black"/>
                              </a:solidFill>
                              <a:latin typeface="Cambria Math" charset="0"/>
                              <a:ea typeface="Cambria Math" panose="02040503050406030204" pitchFamily="18" charset="0"/>
                            </a:rPr>
                          </m:ctrlPr>
                        </m:sSupPr>
                        <m:e>
                          <m:r>
                            <a:rPr lang="en-US" sz="2800" i="1" smtClean="0">
                              <a:solidFill>
                                <a:prstClr val="black"/>
                              </a:solidFill>
                              <a:latin typeface="Cambria Math" panose="02040503050406030204" pitchFamily="18" charset="0"/>
                              <a:ea typeface="Cambria Math" panose="02040503050406030204" pitchFamily="18" charset="0"/>
                            </a:rPr>
                            <m:t>𝑒</m:t>
                          </m:r>
                        </m:e>
                        <m:sup>
                          <m:r>
                            <a:rPr lang="en-US" sz="2800" i="1" smtClean="0">
                              <a:solidFill>
                                <a:prstClr val="black"/>
                              </a:solidFill>
                              <a:latin typeface="Cambria Math" panose="02040503050406030204" pitchFamily="18" charset="0"/>
                              <a:ea typeface="Cambria Math" panose="02040503050406030204" pitchFamily="18" charset="0"/>
                            </a:rPr>
                            <m:t>+</m:t>
                          </m:r>
                        </m:sup>
                      </m:sSup>
                      <m:sSup>
                        <m:sSupPr>
                          <m:ctrlPr>
                            <a:rPr lang="en-US" sz="2800" i="1" smtClean="0">
                              <a:solidFill>
                                <a:prstClr val="black"/>
                              </a:solidFill>
                              <a:latin typeface="Cambria Math" charset="0"/>
                              <a:ea typeface="Cambria Math" panose="02040503050406030204" pitchFamily="18" charset="0"/>
                            </a:rPr>
                          </m:ctrlPr>
                        </m:sSupPr>
                        <m:e>
                          <m:r>
                            <a:rPr lang="en-US" sz="2800" i="1" smtClean="0">
                              <a:solidFill>
                                <a:prstClr val="black"/>
                              </a:solidFill>
                              <a:latin typeface="Cambria Math" panose="02040503050406030204" pitchFamily="18" charset="0"/>
                              <a:ea typeface="Cambria Math" panose="02040503050406030204" pitchFamily="18" charset="0"/>
                            </a:rPr>
                            <m:t>𝑒</m:t>
                          </m:r>
                        </m:e>
                        <m:sup>
                          <m:r>
                            <a:rPr lang="en-US" sz="2800" i="1" smtClean="0">
                              <a:solidFill>
                                <a:prstClr val="black"/>
                              </a:solidFill>
                              <a:latin typeface="Cambria Math" panose="02040503050406030204" pitchFamily="18" charset="0"/>
                              <a:ea typeface="Cambria Math" panose="02040503050406030204" pitchFamily="18" charset="0"/>
                            </a:rPr>
                            <m:t>−</m:t>
                          </m:r>
                        </m:sup>
                      </m:sSup>
                      <m:sSup>
                        <m:sSupPr>
                          <m:ctrlPr>
                            <a:rPr lang="en-US" sz="2800" i="1" smtClean="0">
                              <a:solidFill>
                                <a:prstClr val="black"/>
                              </a:solidFill>
                              <a:latin typeface="Cambria Math" charset="0"/>
                              <a:ea typeface="Cambria Math" panose="02040503050406030204" pitchFamily="18" charset="0"/>
                            </a:rPr>
                          </m:ctrlPr>
                        </m:sSupPr>
                        <m:e>
                          <m:r>
                            <a:rPr lang="en-US" sz="2800" i="1" smtClean="0">
                              <a:solidFill>
                                <a:prstClr val="black"/>
                              </a:solidFill>
                              <a:latin typeface="Cambria Math" panose="02040503050406030204" pitchFamily="18" charset="0"/>
                              <a:ea typeface="Cambria Math" panose="02040503050406030204" pitchFamily="18" charset="0"/>
                            </a:rPr>
                            <m:t>𝑝</m:t>
                          </m:r>
                        </m:e>
                        <m:sup>
                          <m:r>
                            <a:rPr lang="en-US" sz="2800" i="1" smtClean="0">
                              <a:solidFill>
                                <a:prstClr val="black"/>
                              </a:solidFill>
                              <a:latin typeface="Cambria Math" panose="02040503050406030204" pitchFamily="18" charset="0"/>
                              <a:ea typeface="Cambria Math" panose="02040503050406030204" pitchFamily="18" charset="0"/>
                            </a:rPr>
                            <m:t>′</m:t>
                          </m:r>
                        </m:sup>
                      </m:sSup>
                      <m:r>
                        <a:rPr lang="en-US" sz="2800" i="1" smtClean="0">
                          <a:solidFill>
                            <a:prstClr val="black"/>
                          </a:solidFill>
                          <a:latin typeface="Cambria Math" panose="02040503050406030204" pitchFamily="18" charset="0"/>
                          <a:ea typeface="Cambria Math" panose="02040503050406030204" pitchFamily="18" charset="0"/>
                        </a:rPr>
                        <m:t>(</m:t>
                      </m:r>
                      <m:sSup>
                        <m:sSupPr>
                          <m:ctrlPr>
                            <a:rPr lang="en-US" sz="2800" i="1" smtClean="0">
                              <a:solidFill>
                                <a:prstClr val="black"/>
                              </a:solidFill>
                              <a:latin typeface="Cambria Math" charset="0"/>
                              <a:ea typeface="Cambria Math" panose="02040503050406030204" pitchFamily="18" charset="0"/>
                            </a:rPr>
                          </m:ctrlPr>
                        </m:sSupPr>
                        <m:e>
                          <m:r>
                            <a:rPr lang="en-US" sz="2800" i="1" smtClean="0">
                              <a:solidFill>
                                <a:prstClr val="black"/>
                              </a:solidFill>
                              <a:latin typeface="Cambria Math" panose="02040503050406030204" pitchFamily="18" charset="0"/>
                              <a:ea typeface="Cambria Math" panose="02040503050406030204" pitchFamily="18" charset="0"/>
                            </a:rPr>
                            <m:t>𝑒</m:t>
                          </m:r>
                        </m:e>
                        <m:sup>
                          <m:r>
                            <a:rPr lang="en-US" sz="2800" i="1" smtClean="0">
                              <a:solidFill>
                                <a:prstClr val="black"/>
                              </a:solidFill>
                              <a:latin typeface="Cambria Math" panose="02040503050406030204" pitchFamily="18" charset="0"/>
                              <a:ea typeface="Cambria Math" panose="02040503050406030204" pitchFamily="18" charset="0"/>
                            </a:rPr>
                            <m:t>′</m:t>
                          </m:r>
                        </m:sup>
                      </m:sSup>
                      <m:r>
                        <a:rPr lang="en-US" sz="2800" i="1" smtClean="0">
                          <a:solidFill>
                            <a:prstClr val="black"/>
                          </a:solidFill>
                          <a:latin typeface="Cambria Math" panose="02040503050406030204" pitchFamily="18" charset="0"/>
                          <a:ea typeface="Cambria Math" panose="02040503050406030204" pitchFamily="18" charset="0"/>
                        </a:rPr>
                        <m:t>)</m:t>
                      </m:r>
                    </m:oMath>
                  </m:oMathPara>
                </a14:m>
                <a:endParaRPr lang="en-US" sz="2800" dirty="0">
                  <a:solidFill>
                    <a:prstClr val="black"/>
                  </a:solidFill>
                </a:endParaRPr>
              </a:p>
            </p:txBody>
          </p:sp>
        </mc:Choice>
        <mc:Fallback xmlns="">
          <p:sp>
            <p:nvSpPr>
              <p:cNvPr id="5" name="TextBox 4">
                <a:extLst>
                  <a:ext uri="{FF2B5EF4-FFF2-40B4-BE49-F238E27FC236}">
                    <a16:creationId xmlns:a16="http://schemas.microsoft.com/office/drawing/2014/main" id="{EA85FF3A-68EB-AB49-AF4A-E58530910BFC}"/>
                  </a:ext>
                </a:extLst>
              </p:cNvPr>
              <p:cNvSpPr txBox="1">
                <a:spLocks noRot="1" noChangeAspect="1" noMove="1" noResize="1" noEditPoints="1" noAdjustHandles="1" noChangeArrowheads="1" noChangeShapeType="1" noTextEdit="1"/>
              </p:cNvSpPr>
              <p:nvPr/>
            </p:nvSpPr>
            <p:spPr>
              <a:xfrm>
                <a:off x="2930650" y="1368659"/>
                <a:ext cx="2690417" cy="430887"/>
              </a:xfrm>
              <a:prstGeom prst="rect">
                <a:avLst/>
              </a:prstGeom>
              <a:blipFill>
                <a:blip r:embed="rId3"/>
                <a:stretch>
                  <a:fillRect l="-2347" t="-2941" r="-3756" b="-32353"/>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xmlns="" id="{97BEDE09-B50E-6A47-A092-41F2685A2D06}"/>
              </a:ext>
            </a:extLst>
          </p:cNvPr>
          <p:cNvGrpSpPr/>
          <p:nvPr/>
        </p:nvGrpSpPr>
        <p:grpSpPr>
          <a:xfrm>
            <a:off x="7846953" y="4191783"/>
            <a:ext cx="4294334" cy="2583624"/>
            <a:chOff x="5125066" y="2136776"/>
            <a:chExt cx="4294334" cy="2583624"/>
          </a:xfrm>
        </p:grpSpPr>
        <p:pic>
          <p:nvPicPr>
            <p:cNvPr id="6" name="Picture 5">
              <a:extLst>
                <a:ext uri="{FF2B5EF4-FFF2-40B4-BE49-F238E27FC236}">
                  <a16:creationId xmlns:a16="http://schemas.microsoft.com/office/drawing/2014/main" xmlns="" id="{2BB83D3B-CB86-E146-BDD3-ECA9911452D2}"/>
                </a:ext>
              </a:extLst>
            </p:cNvPr>
            <p:cNvPicPr>
              <a:picLocks noChangeAspect="1"/>
            </p:cNvPicPr>
            <p:nvPr/>
          </p:nvPicPr>
          <p:blipFill rotWithShape="1">
            <a:blip r:embed="rId4"/>
            <a:srcRect l="9106" t="9610" r="7059" b="5455"/>
            <a:stretch/>
          </p:blipFill>
          <p:spPr>
            <a:xfrm rot="5400000">
              <a:off x="6068093" y="1193749"/>
              <a:ext cx="2320185" cy="4206240"/>
            </a:xfrm>
            <a:prstGeom prst="rect">
              <a:avLst/>
            </a:prstGeom>
          </p:spPr>
        </p:pic>
        <p:pic>
          <p:nvPicPr>
            <p:cNvPr id="7" name="Picture 6">
              <a:extLst>
                <a:ext uri="{FF2B5EF4-FFF2-40B4-BE49-F238E27FC236}">
                  <a16:creationId xmlns:a16="http://schemas.microsoft.com/office/drawing/2014/main" xmlns="" id="{053D249F-FB17-4E40-9BD1-CA7FC926A3D2}"/>
                </a:ext>
              </a:extLst>
            </p:cNvPr>
            <p:cNvPicPr>
              <a:picLocks noChangeAspect="1"/>
            </p:cNvPicPr>
            <p:nvPr/>
          </p:nvPicPr>
          <p:blipFill>
            <a:blip r:embed="rId5"/>
            <a:stretch>
              <a:fillRect/>
            </a:stretch>
          </p:blipFill>
          <p:spPr>
            <a:xfrm>
              <a:off x="7652027" y="2267290"/>
              <a:ext cx="1432043" cy="35131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730CEA5-702B-0743-BD1E-59B4D822F795}"/>
                    </a:ext>
                  </a:extLst>
                </p:cNvPr>
                <p:cNvSpPr txBox="1"/>
                <p:nvPr/>
              </p:nvSpPr>
              <p:spPr>
                <a:xfrm>
                  <a:off x="5486980" y="3359611"/>
                  <a:ext cx="640628"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prstClr val="black"/>
                            </a:solidFill>
                            <a:latin typeface="Cambria Math" panose="02040503050406030204" pitchFamily="18" charset="0"/>
                            <a:ea typeface="Cambria Math" panose="02040503050406030204" pitchFamily="18" charset="0"/>
                          </a:rPr>
                          <m:t>𝜌</m:t>
                        </m:r>
                        <m:r>
                          <a:rPr lang="en-US" sz="1400" i="1" smtClean="0">
                            <a:solidFill>
                              <a:prstClr val="black"/>
                            </a:solidFill>
                            <a:latin typeface="Cambria Math" panose="02040503050406030204" pitchFamily="18" charset="0"/>
                            <a:ea typeface="Cambria Math" panose="02040503050406030204" pitchFamily="18" charset="0"/>
                          </a:rPr>
                          <m:t>(770)</m:t>
                        </m:r>
                      </m:oMath>
                    </m:oMathPara>
                  </a14:m>
                  <a:endParaRPr lang="en-US" sz="1400" dirty="0">
                    <a:solidFill>
                      <a:prstClr val="black"/>
                    </a:solidFill>
                  </a:endParaRPr>
                </a:p>
              </p:txBody>
            </p:sp>
          </mc:Choice>
          <mc:Fallback xmlns="">
            <p:sp>
              <p:nvSpPr>
                <p:cNvPr id="8" name="TextBox 7">
                  <a:extLst>
                    <a:ext uri="{FF2B5EF4-FFF2-40B4-BE49-F238E27FC236}">
                      <a16:creationId xmlns:a16="http://schemas.microsoft.com/office/drawing/2014/main" id="{D730CEA5-702B-0743-BD1E-59B4D822F795}"/>
                    </a:ext>
                  </a:extLst>
                </p:cNvPr>
                <p:cNvSpPr txBox="1">
                  <a:spLocks noRot="1" noChangeAspect="1" noMove="1" noResize="1" noEditPoints="1" noAdjustHandles="1" noChangeArrowheads="1" noChangeShapeType="1" noTextEdit="1"/>
                </p:cNvSpPr>
                <p:nvPr/>
              </p:nvSpPr>
              <p:spPr>
                <a:xfrm>
                  <a:off x="5486980" y="3359611"/>
                  <a:ext cx="640628" cy="307777"/>
                </a:xfrm>
                <a:prstGeom prst="rect">
                  <a:avLst/>
                </a:prstGeom>
                <a:blipFill>
                  <a:blip r:embed="rId6"/>
                  <a:stretch>
                    <a:fillRect r="-11538"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115BCEFE-E3B2-5A46-951E-022B4BD8D6D1}"/>
                    </a:ext>
                  </a:extLst>
                </p:cNvPr>
                <p:cNvSpPr txBox="1"/>
                <p:nvPr/>
              </p:nvSpPr>
              <p:spPr>
                <a:xfrm>
                  <a:off x="6226256" y="2274444"/>
                  <a:ext cx="640628"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prstClr val="black"/>
                            </a:solidFill>
                            <a:latin typeface="Cambria Math" panose="02040503050406030204" pitchFamily="18" charset="0"/>
                            <a:ea typeface="Cambria Math" panose="02040503050406030204" pitchFamily="18" charset="0"/>
                          </a:rPr>
                          <m:t>𝜔</m:t>
                        </m:r>
                        <m:r>
                          <a:rPr lang="en-US" sz="1400" i="1" smtClean="0">
                            <a:solidFill>
                              <a:prstClr val="black"/>
                            </a:solidFill>
                            <a:latin typeface="Cambria Math" panose="02040503050406030204" pitchFamily="18" charset="0"/>
                            <a:ea typeface="Cambria Math" panose="02040503050406030204" pitchFamily="18" charset="0"/>
                          </a:rPr>
                          <m:t>(782)</m:t>
                        </m:r>
                      </m:oMath>
                    </m:oMathPara>
                  </a14:m>
                  <a:endParaRPr lang="en-US" sz="1400" dirty="0">
                    <a:solidFill>
                      <a:prstClr val="black"/>
                    </a:solidFill>
                  </a:endParaRPr>
                </a:p>
              </p:txBody>
            </p:sp>
          </mc:Choice>
          <mc:Fallback xmlns="">
            <p:sp>
              <p:nvSpPr>
                <p:cNvPr id="9" name="TextBox 8">
                  <a:extLst>
                    <a:ext uri="{FF2B5EF4-FFF2-40B4-BE49-F238E27FC236}">
                      <a16:creationId xmlns:a16="http://schemas.microsoft.com/office/drawing/2014/main" id="{115BCEFE-E3B2-5A46-951E-022B4BD8D6D1}"/>
                    </a:ext>
                  </a:extLst>
                </p:cNvPr>
                <p:cNvSpPr txBox="1">
                  <a:spLocks noRot="1" noChangeAspect="1" noMove="1" noResize="1" noEditPoints="1" noAdjustHandles="1" noChangeArrowheads="1" noChangeShapeType="1" noTextEdit="1"/>
                </p:cNvSpPr>
                <p:nvPr/>
              </p:nvSpPr>
              <p:spPr>
                <a:xfrm>
                  <a:off x="6226256" y="2274444"/>
                  <a:ext cx="640628" cy="307777"/>
                </a:xfrm>
                <a:prstGeom prst="rect">
                  <a:avLst/>
                </a:prstGeom>
                <a:blipFill>
                  <a:blip r:embed="rId7"/>
                  <a:stretch>
                    <a:fillRect r="-1568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EC8C48CE-2935-7345-AAFA-6505535DE16F}"/>
                    </a:ext>
                  </a:extLst>
                </p:cNvPr>
                <p:cNvSpPr txBox="1"/>
                <p:nvPr/>
              </p:nvSpPr>
              <p:spPr>
                <a:xfrm>
                  <a:off x="6511516" y="2871337"/>
                  <a:ext cx="640628"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prstClr val="black"/>
                            </a:solidFill>
                            <a:latin typeface="Cambria Math" panose="02040503050406030204" pitchFamily="18" charset="0"/>
                            <a:ea typeface="Cambria Math" panose="02040503050406030204" pitchFamily="18" charset="0"/>
                          </a:rPr>
                          <m:t>𝜑</m:t>
                        </m:r>
                        <m:r>
                          <a:rPr lang="en-US" sz="1400" i="1" smtClean="0">
                            <a:solidFill>
                              <a:prstClr val="black"/>
                            </a:solidFill>
                            <a:latin typeface="Cambria Math" panose="02040503050406030204" pitchFamily="18" charset="0"/>
                            <a:ea typeface="Cambria Math" panose="02040503050406030204" pitchFamily="18" charset="0"/>
                          </a:rPr>
                          <m:t>(1020)</m:t>
                        </m:r>
                      </m:oMath>
                    </m:oMathPara>
                  </a14:m>
                  <a:endParaRPr lang="en-US" sz="1400" dirty="0">
                    <a:solidFill>
                      <a:prstClr val="black"/>
                    </a:solidFill>
                  </a:endParaRPr>
                </a:p>
              </p:txBody>
            </p:sp>
          </mc:Choice>
          <mc:Fallback xmlns="">
            <p:sp>
              <p:nvSpPr>
                <p:cNvPr id="10" name="TextBox 9">
                  <a:extLst>
                    <a:ext uri="{FF2B5EF4-FFF2-40B4-BE49-F238E27FC236}">
                      <a16:creationId xmlns:a16="http://schemas.microsoft.com/office/drawing/2014/main" id="{EC8C48CE-2935-7345-AAFA-6505535DE16F}"/>
                    </a:ext>
                  </a:extLst>
                </p:cNvPr>
                <p:cNvSpPr txBox="1">
                  <a:spLocks noRot="1" noChangeAspect="1" noMove="1" noResize="1" noEditPoints="1" noAdjustHandles="1" noChangeArrowheads="1" noChangeShapeType="1" noTextEdit="1"/>
                </p:cNvSpPr>
                <p:nvPr/>
              </p:nvSpPr>
              <p:spPr>
                <a:xfrm>
                  <a:off x="6511516" y="2871337"/>
                  <a:ext cx="640628" cy="307777"/>
                </a:xfrm>
                <a:prstGeom prst="rect">
                  <a:avLst/>
                </a:prstGeom>
                <a:blipFill>
                  <a:blip r:embed="rId8"/>
                  <a:stretch>
                    <a:fillRect r="-31373"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FEF9FFCD-E939-4441-9DF0-6084C3F9C32A}"/>
                    </a:ext>
                  </a:extLst>
                </p:cNvPr>
                <p:cNvSpPr txBox="1"/>
                <p:nvPr/>
              </p:nvSpPr>
              <p:spPr>
                <a:xfrm>
                  <a:off x="8323766" y="3790503"/>
                  <a:ext cx="109563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prstClr val="black"/>
                            </a:solidFill>
                            <a:latin typeface="Cambria Math" panose="02040503050406030204" pitchFamily="18" charset="0"/>
                            <a:ea typeface="Cambria Math" panose="02040503050406030204" pitchFamily="18" charset="0"/>
                          </a:rPr>
                          <m:t>𝐽</m:t>
                        </m:r>
                        <m:r>
                          <a:rPr lang="en-US" sz="1400" i="1" smtClean="0">
                            <a:solidFill>
                              <a:prstClr val="black"/>
                            </a:solidFill>
                            <a:latin typeface="Cambria Math" panose="02040503050406030204" pitchFamily="18" charset="0"/>
                            <a:ea typeface="Cambria Math" panose="02040503050406030204" pitchFamily="18" charset="0"/>
                          </a:rPr>
                          <m:t>/</m:t>
                        </m:r>
                        <m:r>
                          <a:rPr lang="en-US" sz="1400" i="1" smtClean="0">
                            <a:solidFill>
                              <a:prstClr val="black"/>
                            </a:solidFill>
                            <a:latin typeface="Cambria Math" panose="02040503050406030204" pitchFamily="18" charset="0"/>
                            <a:ea typeface="Cambria Math" panose="02040503050406030204" pitchFamily="18" charset="0"/>
                          </a:rPr>
                          <m:t>𝜓</m:t>
                        </m:r>
                        <m:r>
                          <a:rPr lang="en-US" sz="1400" i="1" smtClean="0">
                            <a:solidFill>
                              <a:prstClr val="black"/>
                            </a:solidFill>
                            <a:latin typeface="Cambria Math" panose="02040503050406030204" pitchFamily="18" charset="0"/>
                            <a:ea typeface="Cambria Math" panose="02040503050406030204" pitchFamily="18" charset="0"/>
                          </a:rPr>
                          <m:t>(3097)</m:t>
                        </m:r>
                      </m:oMath>
                    </m:oMathPara>
                  </a14:m>
                  <a:endParaRPr lang="en-US" sz="1400" dirty="0">
                    <a:solidFill>
                      <a:prstClr val="black"/>
                    </a:solidFill>
                  </a:endParaRPr>
                </a:p>
              </p:txBody>
            </p:sp>
          </mc:Choice>
          <mc:Fallback xmlns="">
            <p:sp>
              <p:nvSpPr>
                <p:cNvPr id="11" name="TextBox 10">
                  <a:extLst>
                    <a:ext uri="{FF2B5EF4-FFF2-40B4-BE49-F238E27FC236}">
                      <a16:creationId xmlns:a16="http://schemas.microsoft.com/office/drawing/2014/main" id="{FEF9FFCD-E939-4441-9DF0-6084C3F9C32A}"/>
                    </a:ext>
                  </a:extLst>
                </p:cNvPr>
                <p:cNvSpPr txBox="1">
                  <a:spLocks noRot="1" noChangeAspect="1" noMove="1" noResize="1" noEditPoints="1" noAdjustHandles="1" noChangeArrowheads="1" noChangeShapeType="1" noTextEdit="1"/>
                </p:cNvSpPr>
                <p:nvPr/>
              </p:nvSpPr>
              <p:spPr>
                <a:xfrm>
                  <a:off x="8323766" y="3790503"/>
                  <a:ext cx="1095634" cy="307777"/>
                </a:xfrm>
                <a:prstGeom prst="rect">
                  <a:avLst/>
                </a:prstGeom>
                <a:blipFill>
                  <a:blip r:embed="rId9"/>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AD9E60A7-E0DD-8D4A-9704-088456DAEB58}"/>
                    </a:ext>
                  </a:extLst>
                </p:cNvPr>
                <p:cNvSpPr txBox="1"/>
                <p:nvPr/>
              </p:nvSpPr>
              <p:spPr>
                <a:xfrm>
                  <a:off x="6947507" y="4442054"/>
                  <a:ext cx="1256178" cy="278346"/>
                </a:xfrm>
                <a:prstGeom prst="rect">
                  <a:avLst/>
                </a:prstGeom>
                <a:noFill/>
              </p:spPr>
              <p:txBody>
                <a:bodyPr wrap="none" lIns="0" tIns="0" rIns="0" bIns="0" rtlCol="0">
                  <a:spAutoFit/>
                </a:bodyPr>
                <a:lstStyle/>
                <a:p>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𝑀</m:t>
                          </m:r>
                        </m:e>
                        <m:sub>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r>
                            <a:rPr lang="en-US" i="1" smtClean="0">
                              <a:solidFill>
                                <a:prstClr val="black"/>
                              </a:solidFill>
                              <a:latin typeface="Cambria Math" panose="02040503050406030204" pitchFamily="18" charset="0"/>
                            </a:rPr>
                            <m:t> </m:t>
                          </m:r>
                        </m:sub>
                      </m:sSub>
                    </m:oMath>
                  </a14:m>
                  <a:r>
                    <a:rPr lang="en-US" dirty="0">
                      <a:solidFill>
                        <a:prstClr val="black"/>
                      </a:solidFill>
                    </a:rPr>
                    <a:t> (GeV)</a:t>
                  </a:r>
                </a:p>
              </p:txBody>
            </p:sp>
          </mc:Choice>
          <mc:Fallback xmlns="">
            <p:sp>
              <p:nvSpPr>
                <p:cNvPr id="12" name="TextBox 11">
                  <a:extLst>
                    <a:ext uri="{FF2B5EF4-FFF2-40B4-BE49-F238E27FC236}">
                      <a16:creationId xmlns:a16="http://schemas.microsoft.com/office/drawing/2014/main" id="{AD9E60A7-E0DD-8D4A-9704-088456DAEB58}"/>
                    </a:ext>
                  </a:extLst>
                </p:cNvPr>
                <p:cNvSpPr txBox="1">
                  <a:spLocks noRot="1" noChangeAspect="1" noMove="1" noResize="1" noEditPoints="1" noAdjustHandles="1" noChangeArrowheads="1" noChangeShapeType="1" noTextEdit="1"/>
                </p:cNvSpPr>
                <p:nvPr/>
              </p:nvSpPr>
              <p:spPr>
                <a:xfrm>
                  <a:off x="6947507" y="4442054"/>
                  <a:ext cx="1256178" cy="278346"/>
                </a:xfrm>
                <a:prstGeom prst="rect">
                  <a:avLst/>
                </a:prstGeom>
                <a:blipFill>
                  <a:blip r:embed="rId10"/>
                  <a:stretch>
                    <a:fillRect l="-5000" t="-27273" r="-10000" b="-5000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xmlns="" id="{C349D726-A8A8-7D45-99A2-FA9B71B10D96}"/>
                </a:ext>
              </a:extLst>
            </p:cNvPr>
            <p:cNvSpPr/>
            <p:nvPr/>
          </p:nvSpPr>
          <p:spPr>
            <a:xfrm>
              <a:off x="6828541" y="3407416"/>
              <a:ext cx="1828800" cy="10846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a:extLst>
                <a:ext uri="{FF2B5EF4-FFF2-40B4-BE49-F238E27FC236}">
                  <a16:creationId xmlns:a16="http://schemas.microsoft.com/office/drawing/2014/main" xmlns="" id="{C03AF5E8-22D1-7C47-B7E2-104930927F8C}"/>
                </a:ext>
              </a:extLst>
            </p:cNvPr>
            <p:cNvSpPr txBox="1"/>
            <p:nvPr/>
          </p:nvSpPr>
          <p:spPr>
            <a:xfrm>
              <a:off x="7075170" y="3639802"/>
              <a:ext cx="1202602" cy="369332"/>
            </a:xfrm>
            <a:prstGeom prst="rect">
              <a:avLst/>
            </a:prstGeom>
            <a:noFill/>
          </p:spPr>
          <p:txBody>
            <a:bodyPr wrap="square" rtlCol="0">
              <a:spAutoFit/>
            </a:bodyPr>
            <a:lstStyle/>
            <a:p>
              <a:r>
                <a:rPr lang="en-US" dirty="0">
                  <a:solidFill>
                    <a:prstClr val="black"/>
                  </a:solidFill>
                </a:rPr>
                <a:t>TCS region</a:t>
              </a: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1523DBA3-724E-8847-9829-570E28AA5BBB}"/>
                  </a:ext>
                </a:extLst>
              </p:cNvPr>
              <p:cNvSpPr txBox="1"/>
              <p:nvPr/>
            </p:nvSpPr>
            <p:spPr>
              <a:xfrm>
                <a:off x="9855097" y="3760464"/>
                <a:ext cx="20878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𝑀𝑀</m:t>
                          </m:r>
                        </m:e>
                        <m:sup>
                          <m:r>
                            <a:rPr lang="en-US" i="1" smtClean="0">
                              <a:solidFill>
                                <a:prstClr val="black"/>
                              </a:solidFill>
                              <a:latin typeface="Cambria Math" panose="02040503050406030204" pitchFamily="18" charset="0"/>
                            </a:rPr>
                            <m:t>2</m:t>
                          </m:r>
                        </m:sup>
                      </m:sSup>
                      <m:d>
                        <m:dPr>
                          <m:ctrlPr>
                            <a:rPr lang="en-US" i="1" smtClean="0">
                              <a:solidFill>
                                <a:prstClr val="black"/>
                              </a:solidFill>
                              <a:latin typeface="Cambria Math" charset="0"/>
                            </a:rPr>
                          </m:ctrlPr>
                        </m:dPr>
                        <m:e>
                          <m:sSup>
                            <m:sSupPr>
                              <m:ctrlPr>
                                <a:rPr lang="en-US" i="1">
                                  <a:solidFill>
                                    <a:prstClr val="black"/>
                                  </a:solidFill>
                                  <a:latin typeface="Cambria Math"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𝑒</m:t>
                              </m:r>
                            </m:e>
                            <m:sup>
                              <m:r>
                                <a:rPr lang="en-US" i="1">
                                  <a:solidFill>
                                    <a:prstClr val="black"/>
                                  </a:solidFill>
                                  <a:latin typeface="Cambria Math" panose="02040503050406030204" pitchFamily="18" charset="0"/>
                                  <a:ea typeface="Cambria Math" panose="02040503050406030204" pitchFamily="18" charset="0"/>
                                </a:rPr>
                                <m:t>+</m:t>
                              </m:r>
                            </m:sup>
                          </m:sSup>
                          <m:sSup>
                            <m:sSupPr>
                              <m:ctrlPr>
                                <a:rPr lang="en-US" i="1">
                                  <a:solidFill>
                                    <a:prstClr val="black"/>
                                  </a:solidFill>
                                  <a:latin typeface="Cambria Math"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𝑒</m:t>
                              </m:r>
                            </m:e>
                            <m:sup>
                              <m:r>
                                <a:rPr lang="en-US" i="1">
                                  <a:solidFill>
                                    <a:prstClr val="black"/>
                                  </a:solidFill>
                                  <a:latin typeface="Cambria Math" panose="02040503050406030204" pitchFamily="18" charset="0"/>
                                  <a:ea typeface="Cambria Math" panose="02040503050406030204" pitchFamily="18" charset="0"/>
                                </a:rPr>
                                <m:t>−</m:t>
                              </m:r>
                            </m:sup>
                          </m:sSup>
                          <m:sSup>
                            <m:sSupPr>
                              <m:ctrlPr>
                                <a:rPr lang="en-US" i="1">
                                  <a:solidFill>
                                    <a:prstClr val="black"/>
                                  </a:solidFill>
                                  <a:latin typeface="Cambria Math"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𝑝</m:t>
                              </m:r>
                            </m:e>
                            <m:sup>
                              <m:r>
                                <a:rPr lang="en-US" i="1">
                                  <a:solidFill>
                                    <a:prstClr val="black"/>
                                  </a:solidFill>
                                  <a:latin typeface="Cambria Math" panose="02040503050406030204" pitchFamily="18" charset="0"/>
                                  <a:ea typeface="Cambria Math" panose="02040503050406030204" pitchFamily="18" charset="0"/>
                                </a:rPr>
                                <m:t>′</m:t>
                              </m:r>
                            </m:sup>
                          </m:sSup>
                        </m:e>
                      </m:d>
                      <m:r>
                        <a:rPr lang="en-US" i="1" smtClean="0">
                          <a:solidFill>
                            <a:prstClr val="black"/>
                          </a:solidFill>
                          <a:latin typeface="Cambria Math" panose="02040503050406030204" pitchFamily="18" charset="0"/>
                          <a:ea typeface="Cambria Math" panose="02040503050406030204" pitchFamily="18" charset="0"/>
                        </a:rPr>
                        <m:t>, </m:t>
                      </m:r>
                      <m:r>
                        <a:rPr lang="en-US" i="1" smtClean="0">
                          <a:solidFill>
                            <a:prstClr val="black"/>
                          </a:solidFill>
                          <a:latin typeface="Cambria Math" panose="02040503050406030204" pitchFamily="18" charset="0"/>
                          <a:ea typeface="Cambria Math" panose="02040503050406030204" pitchFamily="18" charset="0"/>
                        </a:rPr>
                        <m:t>𝐺𝑒𝑉</m:t>
                      </m:r>
                      <m:r>
                        <a:rPr lang="en-US" i="1" baseline="30000" smtClean="0">
                          <a:solidFill>
                            <a:prstClr val="black"/>
                          </a:solidFill>
                          <a:latin typeface="Cambria Math" panose="02040503050406030204" pitchFamily="18" charset="0"/>
                          <a:ea typeface="Cambria Math" panose="02040503050406030204" pitchFamily="18" charset="0"/>
                        </a:rPr>
                        <m:t>2</m:t>
                      </m:r>
                    </m:oMath>
                  </m:oMathPara>
                </a14:m>
                <a:endParaRPr lang="en-US" baseline="30000" dirty="0">
                  <a:solidFill>
                    <a:prstClr val="black"/>
                  </a:solidFill>
                </a:endParaRPr>
              </a:p>
            </p:txBody>
          </p:sp>
        </mc:Choice>
        <mc:Fallback xmlns="">
          <p:sp>
            <p:nvSpPr>
              <p:cNvPr id="16" name="TextBox 15">
                <a:extLst>
                  <a:ext uri="{FF2B5EF4-FFF2-40B4-BE49-F238E27FC236}">
                    <a16:creationId xmlns:a16="http://schemas.microsoft.com/office/drawing/2014/main" id="{1523DBA3-724E-8847-9829-570E28AA5BBB}"/>
                  </a:ext>
                </a:extLst>
              </p:cNvPr>
              <p:cNvSpPr txBox="1">
                <a:spLocks noRot="1" noChangeAspect="1" noMove="1" noResize="1" noEditPoints="1" noAdjustHandles="1" noChangeArrowheads="1" noChangeShapeType="1" noTextEdit="1"/>
              </p:cNvSpPr>
              <p:nvPr/>
            </p:nvSpPr>
            <p:spPr>
              <a:xfrm>
                <a:off x="9855097" y="3760464"/>
                <a:ext cx="2087879" cy="276999"/>
              </a:xfrm>
              <a:prstGeom prst="rect">
                <a:avLst/>
              </a:prstGeom>
              <a:blipFill>
                <a:blip r:embed="rId11"/>
                <a:stretch>
                  <a:fillRect l="-606" b="-26087"/>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xmlns="" id="{D4D16DD2-F7B5-CF41-B26C-50D28F8D4F9B}"/>
              </a:ext>
            </a:extLst>
          </p:cNvPr>
          <p:cNvCxnSpPr>
            <a:cxnSpLocks/>
            <a:stCxn id="18" idx="4"/>
          </p:cNvCxnSpPr>
          <p:nvPr/>
        </p:nvCxnSpPr>
        <p:spPr>
          <a:xfrm flipH="1">
            <a:off x="9758621" y="3773017"/>
            <a:ext cx="38436" cy="78881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AA4D8065-A565-D44A-9B3A-143A2B439A5D}"/>
              </a:ext>
            </a:extLst>
          </p:cNvPr>
          <p:cNvPicPr>
            <a:picLocks noChangeAspect="1"/>
          </p:cNvPicPr>
          <p:nvPr/>
        </p:nvPicPr>
        <p:blipFill>
          <a:blip r:embed="rId12"/>
          <a:stretch>
            <a:fillRect/>
          </a:stretch>
        </p:blipFill>
        <p:spPr>
          <a:xfrm>
            <a:off x="7838556" y="863073"/>
            <a:ext cx="4142199" cy="283464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CBB4C47B-2250-7A4A-903F-A4CAA4C0EDEA}"/>
                  </a:ext>
                </a:extLst>
              </p:cNvPr>
              <p:cNvSpPr txBox="1"/>
              <p:nvPr/>
            </p:nvSpPr>
            <p:spPr>
              <a:xfrm rot="16200000">
                <a:off x="7417379" y="1445604"/>
                <a:ext cx="6608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charset="0"/>
                            </a:rPr>
                          </m:ctrlPr>
                        </m:sSubSupPr>
                        <m:e>
                          <m:r>
                            <a:rPr lang="en-US" i="1" smtClean="0">
                              <a:solidFill>
                                <a:prstClr val="black"/>
                              </a:solidFill>
                              <a:latin typeface="Cambria Math" panose="02040503050406030204" pitchFamily="18" charset="0"/>
                            </a:rPr>
                            <m:t>𝑝</m:t>
                          </m:r>
                        </m:e>
                        <m:sub>
                          <m:r>
                            <a:rPr lang="en-US" i="1" smtClean="0">
                              <a:solidFill>
                                <a:prstClr val="black"/>
                              </a:solidFill>
                              <a:latin typeface="Cambria Math" panose="02040503050406030204" pitchFamily="18" charset="0"/>
                            </a:rPr>
                            <m:t>𝑥</m:t>
                          </m:r>
                        </m:sub>
                        <m:sup>
                          <m:r>
                            <a:rPr lang="en-US" i="1" smtClean="0">
                              <a:solidFill>
                                <a:prstClr val="black"/>
                              </a:solidFill>
                              <a:latin typeface="Cambria Math" panose="02040503050406030204" pitchFamily="18" charset="0"/>
                              <a:ea typeface="Cambria Math" panose="02040503050406030204" pitchFamily="18" charset="0"/>
                            </a:rPr>
                            <m:t>⊥</m:t>
                          </m:r>
                        </m:sup>
                      </m:sSubSup>
                      <m:r>
                        <a:rPr lang="en-US" i="1" smtClean="0">
                          <a:solidFill>
                            <a:prstClr val="black"/>
                          </a:solidFill>
                          <a:latin typeface="Cambria Math" panose="02040503050406030204" pitchFamily="18" charset="0"/>
                        </a:rPr>
                        <m:t>/</m:t>
                      </m:r>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𝑝</m:t>
                          </m:r>
                        </m:e>
                        <m:sub>
                          <m:r>
                            <a:rPr lang="en-US" i="1" smtClean="0">
                              <a:solidFill>
                                <a:prstClr val="black"/>
                              </a:solidFill>
                              <a:latin typeface="Cambria Math" panose="02040503050406030204" pitchFamily="18" charset="0"/>
                            </a:rPr>
                            <m:t>𝑥</m:t>
                          </m:r>
                        </m:sub>
                      </m:sSub>
                    </m:oMath>
                  </m:oMathPara>
                </a14:m>
                <a:endParaRPr lang="en-US" dirty="0">
                  <a:solidFill>
                    <a:prstClr val="black"/>
                  </a:solidFill>
                </a:endParaRPr>
              </a:p>
            </p:txBody>
          </p:sp>
        </mc:Choice>
        <mc:Fallback xmlns="">
          <p:sp>
            <p:nvSpPr>
              <p:cNvPr id="17" name="TextBox 16">
                <a:extLst>
                  <a:ext uri="{FF2B5EF4-FFF2-40B4-BE49-F238E27FC236}">
                    <a16:creationId xmlns:a16="http://schemas.microsoft.com/office/drawing/2014/main" id="{CBB4C47B-2250-7A4A-903F-A4CAA4C0EDEA}"/>
                  </a:ext>
                </a:extLst>
              </p:cNvPr>
              <p:cNvSpPr txBox="1">
                <a:spLocks noRot="1" noChangeAspect="1" noMove="1" noResize="1" noEditPoints="1" noAdjustHandles="1" noChangeArrowheads="1" noChangeShapeType="1" noTextEdit="1"/>
              </p:cNvSpPr>
              <p:nvPr/>
            </p:nvSpPr>
            <p:spPr>
              <a:xfrm rot="16200000">
                <a:off x="7417379" y="1445604"/>
                <a:ext cx="660822" cy="276999"/>
              </a:xfrm>
              <a:prstGeom prst="rect">
                <a:avLst/>
              </a:prstGeom>
              <a:blipFill>
                <a:blip r:embed="rId13"/>
                <a:stretch>
                  <a:fillRect r="-30435" b="-7547"/>
                </a:stretch>
              </a:blipFill>
            </p:spPr>
            <p:txBody>
              <a:bodyPr/>
              <a:lstStyle/>
              <a:p>
                <a:r>
                  <a:rPr lang="en-US">
                    <a:noFill/>
                  </a:rPr>
                  <a:t> </a:t>
                </a:r>
              </a:p>
            </p:txBody>
          </p:sp>
        </mc:Fallback>
      </mc:AlternateContent>
      <p:sp>
        <p:nvSpPr>
          <p:cNvPr id="18" name="Oval 17">
            <a:extLst>
              <a:ext uri="{FF2B5EF4-FFF2-40B4-BE49-F238E27FC236}">
                <a16:creationId xmlns:a16="http://schemas.microsoft.com/office/drawing/2014/main" xmlns="" id="{E0892476-F07E-7E41-A279-BDCF03ABE41C}"/>
              </a:ext>
            </a:extLst>
          </p:cNvPr>
          <p:cNvSpPr/>
          <p:nvPr/>
        </p:nvSpPr>
        <p:spPr>
          <a:xfrm>
            <a:off x="9464548" y="3284883"/>
            <a:ext cx="665018" cy="48813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a:extLst>
              <a:ext uri="{FF2B5EF4-FFF2-40B4-BE49-F238E27FC236}">
                <a16:creationId xmlns:a16="http://schemas.microsoft.com/office/drawing/2014/main" xmlns="" id="{57B2D49B-7912-CB4A-9CCB-2411EA127DAA}"/>
              </a:ext>
            </a:extLst>
          </p:cNvPr>
          <p:cNvSpPr txBox="1"/>
          <p:nvPr/>
        </p:nvSpPr>
        <p:spPr>
          <a:xfrm>
            <a:off x="7990381" y="652849"/>
            <a:ext cx="3536481" cy="307777"/>
          </a:xfrm>
          <a:prstGeom prst="rect">
            <a:avLst/>
          </a:prstGeom>
          <a:noFill/>
        </p:spPr>
        <p:txBody>
          <a:bodyPr wrap="none" rtlCol="0">
            <a:spAutoFit/>
          </a:bodyPr>
          <a:lstStyle/>
          <a:p>
            <a:r>
              <a:rPr lang="en-US" sz="1400" dirty="0">
                <a:solidFill>
                  <a:prstClr val="black"/>
                </a:solidFill>
              </a:rPr>
              <a:t>Exclusivity cuts for untagged photoproduction</a:t>
            </a:r>
          </a:p>
        </p:txBody>
      </p:sp>
      <p:sp>
        <p:nvSpPr>
          <p:cNvPr id="21" name="TextBox 20">
            <a:extLst>
              <a:ext uri="{FF2B5EF4-FFF2-40B4-BE49-F238E27FC236}">
                <a16:creationId xmlns:a16="http://schemas.microsoft.com/office/drawing/2014/main" xmlns="" id="{82A1071C-0202-094A-8C54-1D4A7FC59235}"/>
              </a:ext>
            </a:extLst>
          </p:cNvPr>
          <p:cNvSpPr txBox="1"/>
          <p:nvPr/>
        </p:nvSpPr>
        <p:spPr>
          <a:xfrm>
            <a:off x="227264" y="2509499"/>
            <a:ext cx="7573694" cy="4185761"/>
          </a:xfrm>
          <a:prstGeom prst="rect">
            <a:avLst/>
          </a:prstGeom>
          <a:noFill/>
        </p:spPr>
        <p:txBody>
          <a:bodyPr wrap="square" rtlCol="0">
            <a:spAutoFit/>
          </a:bodyPr>
          <a:lstStyle/>
          <a:p>
            <a:r>
              <a:rPr lang="en-US" sz="2000" b="1" dirty="0">
                <a:solidFill>
                  <a:prstClr val="black"/>
                </a:solidFill>
              </a:rPr>
              <a:t>Since the approval of the original proposal:  </a:t>
            </a:r>
          </a:p>
          <a:p>
            <a:pPr marL="457200" indent="-222250">
              <a:buFont typeface="Arial" panose="020B0604020202020204" pitchFamily="34" charset="0"/>
              <a:buChar char="•"/>
            </a:pPr>
            <a:r>
              <a:rPr lang="en-US" sz="1600" dirty="0">
                <a:solidFill>
                  <a:prstClr val="black"/>
                </a:solidFill>
              </a:rPr>
              <a:t>new additions to the Hall-B program, RG proposals for J/</a:t>
            </a:r>
            <a:r>
              <a:rPr lang="en-US" sz="1600" dirty="0">
                <a:solidFill>
                  <a:prstClr val="black"/>
                </a:solidFill>
                <a:latin typeface="Symbol" pitchFamily="2" charset="2"/>
              </a:rPr>
              <a:t>y</a:t>
            </a:r>
            <a:r>
              <a:rPr lang="en-US" sz="1600" dirty="0">
                <a:solidFill>
                  <a:prstClr val="black"/>
                </a:solidFill>
              </a:rPr>
              <a:t> production on deuterium and hydrogen, search for </a:t>
            </a:r>
            <a:r>
              <a:rPr lang="en-US" sz="1600" dirty="0" err="1">
                <a:solidFill>
                  <a:prstClr val="black"/>
                </a:solidFill>
              </a:rPr>
              <a:t>LHCb</a:t>
            </a:r>
            <a:r>
              <a:rPr lang="en-US" sz="1600" dirty="0">
                <a:solidFill>
                  <a:prstClr val="black"/>
                </a:solidFill>
              </a:rPr>
              <a:t> pentaquarks </a:t>
            </a:r>
          </a:p>
          <a:p>
            <a:pPr marL="457200" indent="-222250">
              <a:buFont typeface="Arial" panose="020B0604020202020204" pitchFamily="34" charset="0"/>
              <a:buChar char="•"/>
            </a:pPr>
            <a:r>
              <a:rPr lang="en-US" sz="1600" dirty="0">
                <a:solidFill>
                  <a:prstClr val="black"/>
                </a:solidFill>
              </a:rPr>
              <a:t>proposals in Hall-C to search for </a:t>
            </a:r>
            <a:r>
              <a:rPr lang="en-US" sz="1600" dirty="0" err="1">
                <a:solidFill>
                  <a:prstClr val="black"/>
                </a:solidFill>
              </a:rPr>
              <a:t>LHCb</a:t>
            </a:r>
            <a:r>
              <a:rPr lang="en-US" sz="1600" dirty="0">
                <a:solidFill>
                  <a:prstClr val="black"/>
                </a:solidFill>
              </a:rPr>
              <a:t> pentaquarks and Time-like Compton scattering (TCS) with the transversely polarized target (C2)</a:t>
            </a:r>
          </a:p>
          <a:p>
            <a:pPr>
              <a:spcBef>
                <a:spcPts val="600"/>
              </a:spcBef>
            </a:pPr>
            <a:r>
              <a:rPr lang="en-US" dirty="0">
                <a:solidFill>
                  <a:prstClr val="black"/>
                </a:solidFill>
              </a:rPr>
              <a:t>The first results from </a:t>
            </a:r>
            <a:r>
              <a:rPr lang="en-US" dirty="0" err="1">
                <a:solidFill>
                  <a:prstClr val="black"/>
                </a:solidFill>
              </a:rPr>
              <a:t>Gluex</a:t>
            </a:r>
            <a:r>
              <a:rPr lang="en-US" dirty="0">
                <a:solidFill>
                  <a:prstClr val="black"/>
                </a:solidFill>
              </a:rPr>
              <a:t> on J/</a:t>
            </a:r>
            <a:r>
              <a:rPr lang="en-US" dirty="0">
                <a:solidFill>
                  <a:prstClr val="black"/>
                </a:solidFill>
                <a:latin typeface="Symbol" pitchFamily="2" charset="2"/>
              </a:rPr>
              <a:t>y </a:t>
            </a:r>
            <a:r>
              <a:rPr lang="en-US" dirty="0">
                <a:solidFill>
                  <a:prstClr val="black"/>
                </a:solidFill>
              </a:rPr>
              <a:t>photoproduction,  461 events. No evidence for </a:t>
            </a:r>
            <a:r>
              <a:rPr lang="en-US" dirty="0" err="1">
                <a:solidFill>
                  <a:prstClr val="black"/>
                </a:solidFill>
              </a:rPr>
              <a:t>LHCb</a:t>
            </a:r>
            <a:r>
              <a:rPr lang="en-US" dirty="0">
                <a:solidFill>
                  <a:prstClr val="black"/>
                </a:solidFill>
              </a:rPr>
              <a:t> pentaquarks, upper limits on branching ratios have been evaluated. The Hall-C experiment is expected to release their results soon.</a:t>
            </a:r>
          </a:p>
          <a:p>
            <a:pPr>
              <a:spcBef>
                <a:spcPts val="600"/>
              </a:spcBef>
            </a:pPr>
            <a:r>
              <a:rPr lang="en-US" dirty="0">
                <a:solidFill>
                  <a:prstClr val="black"/>
                </a:solidFill>
              </a:rPr>
              <a:t>There have been several publications on the phenomenology of TCS, next-to-leading order corrections, new observables. </a:t>
            </a:r>
          </a:p>
          <a:p>
            <a:pPr>
              <a:spcBef>
                <a:spcPts val="600"/>
              </a:spcBef>
            </a:pPr>
            <a:r>
              <a:rPr lang="en-US" dirty="0">
                <a:solidFill>
                  <a:prstClr val="black"/>
                </a:solidFill>
              </a:rPr>
              <a:t>A renewed interest in near-threshold J/</a:t>
            </a:r>
            <a:r>
              <a:rPr lang="en-US" dirty="0">
                <a:solidFill>
                  <a:prstClr val="black"/>
                </a:solidFill>
                <a:latin typeface="Symbol" pitchFamily="2" charset="2"/>
              </a:rPr>
              <a:t>y</a:t>
            </a:r>
            <a:r>
              <a:rPr lang="en-US" dirty="0">
                <a:solidFill>
                  <a:prstClr val="black"/>
                </a:solidFill>
              </a:rPr>
              <a:t> production - J/</a:t>
            </a:r>
            <a:r>
              <a:rPr lang="en-US" dirty="0">
                <a:solidFill>
                  <a:prstClr val="black"/>
                </a:solidFill>
                <a:latin typeface="Symbol" pitchFamily="2" charset="2"/>
              </a:rPr>
              <a:t>y</a:t>
            </a:r>
            <a:r>
              <a:rPr lang="en-US" dirty="0">
                <a:solidFill>
                  <a:prstClr val="black"/>
                </a:solidFill>
              </a:rPr>
              <a:t>-N scattering length, QCD trace anomaly in proton mass decomposition.</a:t>
            </a:r>
          </a:p>
          <a:p>
            <a:pPr>
              <a:spcBef>
                <a:spcPts val="600"/>
              </a:spcBef>
            </a:pPr>
            <a:r>
              <a:rPr lang="en-US" b="1" dirty="0">
                <a:solidFill>
                  <a:prstClr val="black"/>
                </a:solidFill>
              </a:rPr>
              <a:t>E12-12-001(A) will complement </a:t>
            </a:r>
            <a:r>
              <a:rPr lang="en-US" b="1" dirty="0" err="1">
                <a:solidFill>
                  <a:prstClr val="black"/>
                </a:solidFill>
              </a:rPr>
              <a:t>Gluex</a:t>
            </a:r>
            <a:r>
              <a:rPr lang="en-US" b="1" dirty="0">
                <a:solidFill>
                  <a:prstClr val="black"/>
                </a:solidFill>
              </a:rPr>
              <a:t> and Hall-C experiments in J/</a:t>
            </a:r>
            <a:r>
              <a:rPr lang="en-US" b="1" dirty="0">
                <a:solidFill>
                  <a:prstClr val="black"/>
                </a:solidFill>
                <a:latin typeface="Symbol" pitchFamily="2" charset="2"/>
              </a:rPr>
              <a:t>y</a:t>
            </a:r>
            <a:r>
              <a:rPr lang="en-US" b="1" dirty="0">
                <a:solidFill>
                  <a:prstClr val="black"/>
                </a:solidFill>
              </a:rPr>
              <a:t> production and will be the first to publish experimental results on TCS.</a:t>
            </a:r>
          </a:p>
        </p:txBody>
      </p:sp>
      <p:sp>
        <p:nvSpPr>
          <p:cNvPr id="37" name="TextBox 36">
            <a:extLst>
              <a:ext uri="{FF2B5EF4-FFF2-40B4-BE49-F238E27FC236}">
                <a16:creationId xmlns:a16="http://schemas.microsoft.com/office/drawing/2014/main" xmlns="" id="{A46EAEF4-1224-3647-BD29-B7780E48D137}"/>
              </a:ext>
            </a:extLst>
          </p:cNvPr>
          <p:cNvSpPr txBox="1"/>
          <p:nvPr/>
        </p:nvSpPr>
        <p:spPr>
          <a:xfrm>
            <a:off x="178539" y="1831357"/>
            <a:ext cx="7540421" cy="646331"/>
          </a:xfrm>
          <a:prstGeom prst="rect">
            <a:avLst/>
          </a:prstGeom>
          <a:noFill/>
        </p:spPr>
        <p:txBody>
          <a:bodyPr wrap="square" rtlCol="0">
            <a:spAutoFit/>
          </a:bodyPr>
          <a:lstStyle/>
          <a:p>
            <a:r>
              <a:rPr lang="en-US" dirty="0">
                <a:solidFill>
                  <a:prstClr val="black"/>
                </a:solidFill>
              </a:rPr>
              <a:t>The analysis framework is ready, validated using the 60% of the available data to </a:t>
            </a:r>
            <a:r>
              <a:rPr lang="en-US" dirty="0" smtClean="0">
                <a:solidFill>
                  <a:prstClr val="black"/>
                </a:solidFill>
              </a:rPr>
              <a:t>analyze</a:t>
            </a:r>
            <a:endParaRPr lang="en-US" dirty="0">
              <a:solidFill>
                <a:prstClr val="black"/>
              </a:solidFill>
            </a:endParaRPr>
          </a:p>
        </p:txBody>
      </p:sp>
    </p:spTree>
    <p:extLst>
      <p:ext uri="{BB962C8B-B14F-4D97-AF65-F5344CB8AC3E}">
        <p14:creationId xmlns:p14="http://schemas.microsoft.com/office/powerpoint/2010/main" val="1914533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3B55A-C9DE-7648-BE21-7E32E4E903BE}"/>
              </a:ext>
            </a:extLst>
          </p:cNvPr>
          <p:cNvSpPr>
            <a:spLocks noGrp="1"/>
          </p:cNvSpPr>
          <p:nvPr>
            <p:ph type="title"/>
          </p:nvPr>
        </p:nvSpPr>
        <p:spPr>
          <a:xfrm>
            <a:off x="-1" y="1"/>
            <a:ext cx="7874191" cy="740286"/>
          </a:xfrm>
        </p:spPr>
        <p:txBody>
          <a:bodyPr>
            <a:noAutofit/>
          </a:bodyPr>
          <a:lstStyle/>
          <a:p>
            <a:r>
              <a:rPr lang="en-US" sz="3000" b="1" dirty="0">
                <a:latin typeface="Arial" charset="0"/>
                <a:ea typeface="Arial" charset="0"/>
                <a:cs typeface="Arial" charset="0"/>
              </a:rPr>
              <a:t>Time-like Compton Scattering</a:t>
            </a:r>
          </a:p>
        </p:txBody>
      </p:sp>
      <p:pic>
        <p:nvPicPr>
          <p:cNvPr id="9" name="Picture 8">
            <a:extLst>
              <a:ext uri="{FF2B5EF4-FFF2-40B4-BE49-F238E27FC236}">
                <a16:creationId xmlns:a16="http://schemas.microsoft.com/office/drawing/2014/main" xmlns="" id="{844D4563-9AF0-D347-9BE6-FE3D08545A9C}"/>
              </a:ext>
            </a:extLst>
          </p:cNvPr>
          <p:cNvPicPr>
            <a:picLocks noChangeAspect="1"/>
          </p:cNvPicPr>
          <p:nvPr/>
        </p:nvPicPr>
        <p:blipFill>
          <a:blip r:embed="rId2"/>
          <a:stretch>
            <a:fillRect/>
          </a:stretch>
        </p:blipFill>
        <p:spPr>
          <a:xfrm>
            <a:off x="11623" y="4044729"/>
            <a:ext cx="3553095" cy="27432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88B7FD16-E451-554A-890C-DADBDE6C0C9C}"/>
                  </a:ext>
                </a:extLst>
              </p:cNvPr>
              <p:cNvSpPr txBox="1"/>
              <p:nvPr/>
            </p:nvSpPr>
            <p:spPr>
              <a:xfrm>
                <a:off x="184738" y="657676"/>
                <a:ext cx="11780574" cy="2250552"/>
              </a:xfrm>
              <a:prstGeom prst="rect">
                <a:avLst/>
              </a:prstGeom>
              <a:noFill/>
            </p:spPr>
            <p:txBody>
              <a:bodyPr wrap="square" rtlCol="0">
                <a:spAutoFit/>
              </a:bodyPr>
              <a:lstStyle/>
              <a:p>
                <a:r>
                  <a:rPr lang="en-US" sz="2000" dirty="0">
                    <a:solidFill>
                      <a:prstClr val="black"/>
                    </a:solidFill>
                  </a:rPr>
                  <a:t>A key reaction for studying the Generalized Parton Distributions: </a:t>
                </a:r>
              </a:p>
              <a:p>
                <a:pPr marL="293688" indent="-176213">
                  <a:buFont typeface="System Font Regular"/>
                  <a:buChar char="-"/>
                </a:pPr>
                <a:r>
                  <a:rPr lang="en-US" i="1" dirty="0">
                    <a:solidFill>
                      <a:prstClr val="black"/>
                    </a:solidFill>
                  </a:rPr>
                  <a:t>access to the real part of CFFs, </a:t>
                </a:r>
                <a14:m>
                  <m:oMath xmlns:m="http://schemas.openxmlformats.org/officeDocument/2006/math">
                    <m:sSup>
                      <m:sSupPr>
                        <m:ctrlPr>
                          <a:rPr lang="en-US" i="1" smtClean="0">
                            <a:solidFill>
                              <a:prstClr val="black"/>
                            </a:solidFill>
                            <a:latin typeface="Cambria Math" charset="0"/>
                          </a:rPr>
                        </m:ctrlPr>
                      </m:sSupPr>
                      <m:e>
                        <m:acc>
                          <m:accPr>
                            <m:chr m:val="̃"/>
                            <m:ctrlPr>
                              <a:rPr lang="en-US" i="1" smtClean="0">
                                <a:solidFill>
                                  <a:prstClr val="black"/>
                                </a:solidFill>
                                <a:latin typeface="Cambria Math" charset="0"/>
                              </a:rPr>
                            </m:ctrlPr>
                          </m:accPr>
                          <m:e>
                            <m:r>
                              <a:rPr lang="en-US" i="1" smtClean="0">
                                <a:solidFill>
                                  <a:prstClr val="black"/>
                                </a:solidFill>
                                <a:latin typeface="Cambria Math" panose="02040503050406030204" pitchFamily="18" charset="0"/>
                              </a:rPr>
                              <m:t>𝑀</m:t>
                            </m:r>
                          </m:e>
                        </m:acc>
                      </m:e>
                      <m:sup>
                        <m:r>
                          <a:rPr lang="en-US" i="1" smtClean="0">
                            <a:solidFill>
                              <a:prstClr val="black"/>
                            </a:solidFill>
                            <a:latin typeface="Cambria Math" panose="02040503050406030204" pitchFamily="18" charset="0"/>
                          </a:rPr>
                          <m:t>−−</m:t>
                        </m:r>
                      </m:sup>
                    </m:sSup>
                  </m:oMath>
                </a14:m>
                <a:r>
                  <a:rPr lang="en-US" i="1" dirty="0">
                    <a:solidFill>
                      <a:prstClr val="black"/>
                    </a:solidFill>
                  </a:rPr>
                  <a:t>, </a:t>
                </a:r>
                <a:r>
                  <a:rPr lang="en-US" b="1" i="1" dirty="0">
                    <a:solidFill>
                      <a:prstClr val="black"/>
                    </a:solidFill>
                  </a:rPr>
                  <a:t>sensitive to the D-term </a:t>
                </a:r>
                <a:r>
                  <a:rPr lang="en-US" i="1" dirty="0">
                    <a:solidFill>
                      <a:prstClr val="black"/>
                    </a:solidFill>
                  </a:rPr>
                  <a:t>in GPD parametrization. Observables </a:t>
                </a:r>
                <a:r>
                  <a:rPr lang="en-US" b="1" i="1" dirty="0">
                    <a:solidFill>
                      <a:prstClr val="black"/>
                    </a:solidFill>
                  </a:rPr>
                  <a:t>R</a:t>
                </a:r>
                <a:r>
                  <a:rPr lang="en-US" i="1" dirty="0">
                    <a:solidFill>
                      <a:prstClr val="black"/>
                    </a:solidFill>
                  </a:rPr>
                  <a:t> ratio and forward backward asymmetry, </a:t>
                </a:r>
                <a:r>
                  <a:rPr lang="en-US" b="1" i="1" dirty="0">
                    <a:solidFill>
                      <a:prstClr val="black"/>
                    </a:solidFill>
                  </a:rPr>
                  <a:t>A</a:t>
                </a:r>
                <a:r>
                  <a:rPr lang="en-US" b="1" i="1" baseline="-25000" dirty="0">
                    <a:solidFill>
                      <a:prstClr val="black"/>
                    </a:solidFill>
                  </a:rPr>
                  <a:t>FB</a:t>
                </a:r>
                <a:r>
                  <a:rPr lang="en-US" i="1" dirty="0">
                    <a:solidFill>
                      <a:prstClr val="black"/>
                    </a:solidFill>
                  </a:rPr>
                  <a:t> </a:t>
                </a:r>
              </a:p>
              <a:p>
                <a:pPr marL="293688" indent="-176213">
                  <a:buFont typeface="System Font Regular"/>
                  <a:buChar char="-"/>
                </a:pPr>
                <a:r>
                  <a:rPr lang="en-US" i="1" dirty="0">
                    <a:solidFill>
                      <a:prstClr val="black"/>
                    </a:solidFill>
                  </a:rPr>
                  <a:t>study universality of GPDs, accessing imaginary part of CFF in </a:t>
                </a:r>
                <a:r>
                  <a:rPr lang="en-US" b="1" i="1" dirty="0">
                    <a:solidFill>
                      <a:prstClr val="black"/>
                    </a:solidFill>
                  </a:rPr>
                  <a:t>BSA</a:t>
                </a:r>
                <a:r>
                  <a:rPr lang="en-US" i="1" dirty="0">
                    <a:solidFill>
                      <a:prstClr val="black"/>
                    </a:solidFill>
                  </a:rPr>
                  <a:t> (similar to DVCS)</a:t>
                </a:r>
                <a:endParaRPr lang="en-US" dirty="0">
                  <a:solidFill>
                    <a:prstClr val="black"/>
                  </a:solidFill>
                </a:endParaRPr>
              </a:p>
              <a:p>
                <a:pPr>
                  <a:spcBef>
                    <a:spcPts val="600"/>
                  </a:spcBef>
                </a:pPr>
                <a:r>
                  <a:rPr lang="en-US" dirty="0">
                    <a:solidFill>
                      <a:prstClr val="black"/>
                    </a:solidFill>
                  </a:rPr>
                  <a:t>Promising results with the analyzed data set, good agreement with model predictions and previous analysis results. </a:t>
                </a:r>
              </a:p>
              <a:p>
                <a:pPr>
                  <a:spcBef>
                    <a:spcPts val="600"/>
                  </a:spcBef>
                </a:pPr>
                <a:r>
                  <a:rPr lang="en-US" dirty="0">
                    <a:solidFill>
                      <a:prstClr val="black"/>
                    </a:solidFill>
                  </a:rPr>
                  <a:t>CLAS12 can deliver all three observables for the unpolarized target, in multidimensional parameter space (</a:t>
                </a:r>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𝐸</m:t>
                        </m:r>
                      </m:e>
                      <m:sub>
                        <m:r>
                          <a:rPr lang="en-US" i="1" smtClean="0">
                            <a:solidFill>
                              <a:prstClr val="black"/>
                            </a:solidFill>
                            <a:latin typeface="Cambria Math" panose="02040503050406030204" pitchFamily="18" charset="0"/>
                            <a:ea typeface="Cambria Math" panose="02040503050406030204" pitchFamily="18" charset="0"/>
                          </a:rPr>
                          <m:t>𝛾</m:t>
                        </m:r>
                      </m:sub>
                    </m:sSub>
                    <m:r>
                      <a:rPr lang="en-US" i="1" smtClean="0">
                        <a:solidFill>
                          <a:prstClr val="black"/>
                        </a:solidFill>
                        <a:latin typeface="Cambria Math" panose="02040503050406030204" pitchFamily="18" charset="0"/>
                      </a:rPr>
                      <m:t>, </m:t>
                    </m:r>
                    <m:r>
                      <a:rPr lang="en-US" i="1" smtClean="0">
                        <a:solidFill>
                          <a:prstClr val="black"/>
                        </a:solidFill>
                        <a:latin typeface="Cambria Math" panose="02040503050406030204" pitchFamily="18" charset="0"/>
                      </a:rPr>
                      <m:t>𝑡</m:t>
                    </m:r>
                    <m:r>
                      <a:rPr lang="en-US" i="1" smtClean="0">
                        <a:solidFill>
                          <a:prstClr val="black"/>
                        </a:solidFill>
                        <a:latin typeface="Cambria Math" panose="02040503050406030204" pitchFamily="18" charset="0"/>
                      </a:rPr>
                      <m:t>,</m:t>
                    </m:r>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𝑄</m:t>
                        </m:r>
                      </m:e>
                      <m:sup>
                        <m:r>
                          <a:rPr lang="en-US" i="1" smtClean="0">
                            <a:solidFill>
                              <a:prstClr val="black"/>
                            </a:solidFill>
                            <a:latin typeface="Cambria Math" panose="02040503050406030204" pitchFamily="18" charset="0"/>
                          </a:rPr>
                          <m:t>′2</m:t>
                        </m:r>
                      </m:sup>
                    </m:sSup>
                  </m:oMath>
                </a14:m>
                <a:r>
                  <a:rPr lang="en-US" dirty="0">
                    <a:solidFill>
                      <a:prstClr val="black"/>
                    </a:solidFill>
                  </a:rPr>
                  <a:t>). </a:t>
                </a:r>
                <a:r>
                  <a:rPr lang="en-US" b="1" dirty="0">
                    <a:solidFill>
                      <a:prstClr val="black"/>
                    </a:solidFill>
                  </a:rPr>
                  <a:t>A full statistics of the approved beam time will be needed to reach the experiment goals. </a:t>
                </a:r>
                <a:endParaRPr lang="en-US" b="1" i="1" dirty="0">
                  <a:solidFill>
                    <a:prstClr val="black"/>
                  </a:solidFill>
                </a:endParaRPr>
              </a:p>
            </p:txBody>
          </p:sp>
        </mc:Choice>
        <mc:Fallback xmlns="">
          <p:sp>
            <p:nvSpPr>
              <p:cNvPr id="10" name="TextBox 9">
                <a:extLst>
                  <a:ext uri="{FF2B5EF4-FFF2-40B4-BE49-F238E27FC236}">
                    <a16:creationId xmlns="" xmlns:a16="http://schemas.microsoft.com/office/drawing/2014/main" xmlns:a14="http://schemas.microsoft.com/office/drawing/2010/main" id="{88B7FD16-E451-554A-890C-DADBDE6C0C9C}"/>
                  </a:ext>
                </a:extLst>
              </p:cNvPr>
              <p:cNvSpPr txBox="1">
                <a:spLocks noRot="1" noChangeAspect="1" noMove="1" noResize="1" noEditPoints="1" noAdjustHandles="1" noChangeArrowheads="1" noChangeShapeType="1" noTextEdit="1"/>
              </p:cNvSpPr>
              <p:nvPr/>
            </p:nvSpPr>
            <p:spPr>
              <a:xfrm>
                <a:off x="184738" y="657676"/>
                <a:ext cx="11780574" cy="2250552"/>
              </a:xfrm>
              <a:prstGeom prst="rect">
                <a:avLst/>
              </a:prstGeom>
              <a:blipFill rotWithShape="0">
                <a:blip r:embed="rId3"/>
                <a:stretch>
                  <a:fillRect l="-517" t="-1626" b="-352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375E9B5D-4917-DB43-B1DD-136C0874A4E5}"/>
              </a:ext>
            </a:extLst>
          </p:cNvPr>
          <p:cNvPicPr>
            <a:picLocks noChangeAspect="1"/>
          </p:cNvPicPr>
          <p:nvPr/>
        </p:nvPicPr>
        <p:blipFill>
          <a:blip r:embed="rId4"/>
          <a:stretch>
            <a:fillRect/>
          </a:stretch>
        </p:blipFill>
        <p:spPr>
          <a:xfrm>
            <a:off x="3935150" y="3246192"/>
            <a:ext cx="4279750" cy="640080"/>
          </a:xfrm>
          <a:prstGeom prst="rect">
            <a:avLst/>
          </a:prstGeom>
        </p:spPr>
      </p:pic>
      <p:pic>
        <p:nvPicPr>
          <p:cNvPr id="15" name="Picture 14">
            <a:extLst>
              <a:ext uri="{FF2B5EF4-FFF2-40B4-BE49-F238E27FC236}">
                <a16:creationId xmlns:a16="http://schemas.microsoft.com/office/drawing/2014/main" xmlns="" id="{4FC9813C-3413-DD42-9595-6F9C828A4672}"/>
              </a:ext>
            </a:extLst>
          </p:cNvPr>
          <p:cNvPicPr>
            <a:picLocks noChangeAspect="1"/>
          </p:cNvPicPr>
          <p:nvPr/>
        </p:nvPicPr>
        <p:blipFill>
          <a:blip r:embed="rId5"/>
          <a:stretch>
            <a:fillRect/>
          </a:stretch>
        </p:blipFill>
        <p:spPr>
          <a:xfrm>
            <a:off x="915306" y="2929882"/>
            <a:ext cx="1851459" cy="731520"/>
          </a:xfrm>
          <a:prstGeom prst="rect">
            <a:avLst/>
          </a:prstGeom>
        </p:spPr>
      </p:pic>
      <p:pic>
        <p:nvPicPr>
          <p:cNvPr id="4" name="Picture 3">
            <a:extLst>
              <a:ext uri="{FF2B5EF4-FFF2-40B4-BE49-F238E27FC236}">
                <a16:creationId xmlns:a16="http://schemas.microsoft.com/office/drawing/2014/main" xmlns="" id="{E343AC41-3961-2447-A4EC-086C14CCE2C7}"/>
              </a:ext>
            </a:extLst>
          </p:cNvPr>
          <p:cNvPicPr>
            <a:picLocks noChangeAspect="1"/>
          </p:cNvPicPr>
          <p:nvPr/>
        </p:nvPicPr>
        <p:blipFill>
          <a:blip r:embed="rId6"/>
          <a:stretch>
            <a:fillRect/>
          </a:stretch>
        </p:blipFill>
        <p:spPr>
          <a:xfrm>
            <a:off x="3537666" y="4044729"/>
            <a:ext cx="4404876" cy="2834640"/>
          </a:xfrm>
          <a:prstGeom prst="rect">
            <a:avLst/>
          </a:prstGeom>
        </p:spPr>
      </p:pic>
      <p:pic>
        <p:nvPicPr>
          <p:cNvPr id="6" name="Picture 5">
            <a:extLst>
              <a:ext uri="{FF2B5EF4-FFF2-40B4-BE49-F238E27FC236}">
                <a16:creationId xmlns:a16="http://schemas.microsoft.com/office/drawing/2014/main" xmlns="" id="{AC5F0C1E-AF2B-8744-B007-80A913960AB7}"/>
              </a:ext>
            </a:extLst>
          </p:cNvPr>
          <p:cNvPicPr>
            <a:picLocks noChangeAspect="1"/>
          </p:cNvPicPr>
          <p:nvPr/>
        </p:nvPicPr>
        <p:blipFill>
          <a:blip r:embed="rId7"/>
          <a:stretch>
            <a:fillRect/>
          </a:stretch>
        </p:blipFill>
        <p:spPr>
          <a:xfrm>
            <a:off x="7909815" y="4027138"/>
            <a:ext cx="4349097" cy="2834640"/>
          </a:xfrm>
          <a:prstGeom prst="rect">
            <a:avLst/>
          </a:prstGeom>
        </p:spPr>
      </p:pic>
      <p:pic>
        <p:nvPicPr>
          <p:cNvPr id="16" name="Picture 15">
            <a:extLst>
              <a:ext uri="{FF2B5EF4-FFF2-40B4-BE49-F238E27FC236}">
                <a16:creationId xmlns:a16="http://schemas.microsoft.com/office/drawing/2014/main" xmlns="" id="{55677352-97F3-064C-BD51-730609FE0E5F}"/>
              </a:ext>
            </a:extLst>
          </p:cNvPr>
          <p:cNvPicPr>
            <a:picLocks noChangeAspect="1"/>
          </p:cNvPicPr>
          <p:nvPr/>
        </p:nvPicPr>
        <p:blipFill>
          <a:blip r:embed="rId8"/>
          <a:stretch>
            <a:fillRect/>
          </a:stretch>
        </p:blipFill>
        <p:spPr>
          <a:xfrm>
            <a:off x="8518635" y="3209013"/>
            <a:ext cx="3406403" cy="640080"/>
          </a:xfrm>
          <a:prstGeom prst="rect">
            <a:avLst/>
          </a:prstGeom>
        </p:spPr>
      </p:pic>
      <p:pic>
        <p:nvPicPr>
          <p:cNvPr id="18" name="Picture 17">
            <a:extLst>
              <a:ext uri="{FF2B5EF4-FFF2-40B4-BE49-F238E27FC236}">
                <a16:creationId xmlns:a16="http://schemas.microsoft.com/office/drawing/2014/main" xmlns="" id="{783BB47F-6705-AC4E-9C0E-85012478F7ED}"/>
              </a:ext>
            </a:extLst>
          </p:cNvPr>
          <p:cNvPicPr>
            <a:picLocks noChangeAspect="1"/>
          </p:cNvPicPr>
          <p:nvPr/>
        </p:nvPicPr>
        <p:blipFill>
          <a:blip r:embed="rId9"/>
          <a:stretch>
            <a:fillRect/>
          </a:stretch>
        </p:blipFill>
        <p:spPr>
          <a:xfrm>
            <a:off x="915306" y="3630240"/>
            <a:ext cx="2066224" cy="51206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817404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2429325-F192-DB4D-B207-86F31FC2AABD}"/>
              </a:ext>
            </a:extLst>
          </p:cNvPr>
          <p:cNvPicPr>
            <a:picLocks noChangeAspect="1"/>
          </p:cNvPicPr>
          <p:nvPr/>
        </p:nvPicPr>
        <p:blipFill rotWithShape="1">
          <a:blip r:embed="rId2"/>
          <a:srcRect l="7906" t="8689" r="6070" b="6922"/>
          <a:stretch/>
        </p:blipFill>
        <p:spPr>
          <a:xfrm rot="5400000">
            <a:off x="1155454" y="3219082"/>
            <a:ext cx="2335224" cy="4114800"/>
          </a:xfrm>
          <a:prstGeom prst="rect">
            <a:avLst/>
          </a:prstGeom>
        </p:spPr>
      </p:pic>
      <p:pic>
        <p:nvPicPr>
          <p:cNvPr id="18" name="Picture 17">
            <a:extLst>
              <a:ext uri="{FF2B5EF4-FFF2-40B4-BE49-F238E27FC236}">
                <a16:creationId xmlns:a16="http://schemas.microsoft.com/office/drawing/2014/main" xmlns="" id="{237718EE-068D-FD4C-BD21-C43494B959C7}"/>
              </a:ext>
            </a:extLst>
          </p:cNvPr>
          <p:cNvPicPr>
            <a:picLocks noChangeAspect="1"/>
          </p:cNvPicPr>
          <p:nvPr/>
        </p:nvPicPr>
        <p:blipFill>
          <a:blip r:embed="rId3"/>
          <a:stretch>
            <a:fillRect/>
          </a:stretch>
        </p:blipFill>
        <p:spPr>
          <a:xfrm>
            <a:off x="572901" y="4219542"/>
            <a:ext cx="1490938" cy="365760"/>
          </a:xfrm>
          <a:prstGeom prst="rect">
            <a:avLst/>
          </a:prstGeom>
        </p:spPr>
      </p:pic>
      <p:pic>
        <p:nvPicPr>
          <p:cNvPr id="4" name="Picture 3">
            <a:extLst>
              <a:ext uri="{FF2B5EF4-FFF2-40B4-BE49-F238E27FC236}">
                <a16:creationId xmlns:a16="http://schemas.microsoft.com/office/drawing/2014/main" xmlns="" id="{15FBB66F-E5E0-7F42-A6B2-7EA2ECBD1A9C}"/>
              </a:ext>
            </a:extLst>
          </p:cNvPr>
          <p:cNvPicPr>
            <a:picLocks noChangeAspect="1"/>
          </p:cNvPicPr>
          <p:nvPr/>
        </p:nvPicPr>
        <p:blipFill rotWithShape="1">
          <a:blip r:embed="rId4"/>
          <a:srcRect l="8047" t="9167" r="6337" b="6358"/>
          <a:stretch/>
        </p:blipFill>
        <p:spPr>
          <a:xfrm rot="5400000">
            <a:off x="5351041" y="3360826"/>
            <a:ext cx="2235642" cy="3840480"/>
          </a:xfrm>
          <a:prstGeom prst="rect">
            <a:avLst/>
          </a:prstGeom>
        </p:spPr>
      </p:pic>
      <p:pic>
        <p:nvPicPr>
          <p:cNvPr id="17" name="Picture 16">
            <a:extLst>
              <a:ext uri="{FF2B5EF4-FFF2-40B4-BE49-F238E27FC236}">
                <a16:creationId xmlns:a16="http://schemas.microsoft.com/office/drawing/2014/main" xmlns="" id="{85436024-97B8-1946-93A9-57EB018501A8}"/>
              </a:ext>
            </a:extLst>
          </p:cNvPr>
          <p:cNvPicPr>
            <a:picLocks noChangeAspect="1"/>
          </p:cNvPicPr>
          <p:nvPr/>
        </p:nvPicPr>
        <p:blipFill>
          <a:blip r:embed="rId3"/>
          <a:stretch>
            <a:fillRect/>
          </a:stretch>
        </p:blipFill>
        <p:spPr>
          <a:xfrm>
            <a:off x="4992996" y="4354923"/>
            <a:ext cx="1878179" cy="460759"/>
          </a:xfrm>
          <a:prstGeom prst="rect">
            <a:avLst/>
          </a:prstGeom>
        </p:spPr>
      </p:pic>
      <p:pic>
        <p:nvPicPr>
          <p:cNvPr id="6" name="Picture 5">
            <a:extLst>
              <a:ext uri="{FF2B5EF4-FFF2-40B4-BE49-F238E27FC236}">
                <a16:creationId xmlns:a16="http://schemas.microsoft.com/office/drawing/2014/main" xmlns="" id="{A2752E0C-9FAF-334E-A754-056A804BBB6C}"/>
              </a:ext>
            </a:extLst>
          </p:cNvPr>
          <p:cNvPicPr>
            <a:picLocks noChangeAspect="1"/>
          </p:cNvPicPr>
          <p:nvPr/>
        </p:nvPicPr>
        <p:blipFill rotWithShape="1">
          <a:blip r:embed="rId5"/>
          <a:srcRect l="8312" t="9638" r="7293" b="6906"/>
          <a:stretch/>
        </p:blipFill>
        <p:spPr>
          <a:xfrm rot="5400000">
            <a:off x="8177983" y="-693968"/>
            <a:ext cx="2893934" cy="4857008"/>
          </a:xfrm>
          <a:prstGeom prst="rect">
            <a:avLst/>
          </a:prstGeom>
        </p:spPr>
      </p:pic>
      <p:sp>
        <p:nvSpPr>
          <p:cNvPr id="8" name="TextBox 7">
            <a:extLst>
              <a:ext uri="{FF2B5EF4-FFF2-40B4-BE49-F238E27FC236}">
                <a16:creationId xmlns:a16="http://schemas.microsoft.com/office/drawing/2014/main" xmlns="" id="{34FCFD39-142B-C74E-9D7D-5760ABB79B9B}"/>
              </a:ext>
            </a:extLst>
          </p:cNvPr>
          <p:cNvSpPr txBox="1"/>
          <p:nvPr/>
        </p:nvSpPr>
        <p:spPr>
          <a:xfrm>
            <a:off x="7487048" y="322552"/>
            <a:ext cx="2594821" cy="738664"/>
          </a:xfrm>
          <a:prstGeom prst="rect">
            <a:avLst/>
          </a:prstGeom>
          <a:noFill/>
        </p:spPr>
        <p:txBody>
          <a:bodyPr wrap="square" rtlCol="0">
            <a:spAutoFit/>
          </a:bodyPr>
          <a:lstStyle/>
          <a:p>
            <a:r>
              <a:rPr lang="en-US" sz="1400" dirty="0">
                <a:solidFill>
                  <a:prstClr val="black"/>
                </a:solidFill>
                <a:latin typeface="Helvetica" pitchFamily="2" charset="0"/>
              </a:rPr>
              <a:t>J/</a:t>
            </a:r>
            <a:r>
              <a:rPr lang="en-US" sz="1400" dirty="0">
                <a:solidFill>
                  <a:prstClr val="black"/>
                </a:solidFill>
                <a:latin typeface="Symbol" pitchFamily="2" charset="2"/>
              </a:rPr>
              <a:t>y</a:t>
            </a:r>
            <a:r>
              <a:rPr lang="en-US" sz="1400" dirty="0">
                <a:solidFill>
                  <a:prstClr val="black"/>
                </a:solidFill>
                <a:latin typeface="Helvetica" pitchFamily="2" charset="0"/>
              </a:rPr>
              <a:t> yield = 218 +/- 21</a:t>
            </a:r>
          </a:p>
          <a:p>
            <a:r>
              <a:rPr lang="en-US" sz="1400" dirty="0">
                <a:solidFill>
                  <a:prstClr val="black"/>
                </a:solidFill>
                <a:latin typeface="Helvetica" pitchFamily="2" charset="0"/>
              </a:rPr>
              <a:t>Mass = 3.081 +/- 0.005 GeV</a:t>
            </a:r>
          </a:p>
          <a:p>
            <a:r>
              <a:rPr lang="en-US" sz="1400" dirty="0">
                <a:solidFill>
                  <a:prstClr val="black"/>
                </a:solidFill>
                <a:latin typeface="Helvetica" pitchFamily="2" charset="0"/>
              </a:rPr>
              <a:t>Sigma = 54 +/- 9 MeV</a:t>
            </a:r>
          </a:p>
        </p:txBody>
      </p:sp>
      <p:pic>
        <p:nvPicPr>
          <p:cNvPr id="10" name="Picture 9">
            <a:extLst>
              <a:ext uri="{FF2B5EF4-FFF2-40B4-BE49-F238E27FC236}">
                <a16:creationId xmlns:a16="http://schemas.microsoft.com/office/drawing/2014/main" xmlns="" id="{5E12EA8A-5AE7-1041-B4FC-EB8E180F317F}"/>
              </a:ext>
            </a:extLst>
          </p:cNvPr>
          <p:cNvPicPr>
            <a:picLocks noChangeAspect="1"/>
          </p:cNvPicPr>
          <p:nvPr/>
        </p:nvPicPr>
        <p:blipFill rotWithShape="1">
          <a:blip r:embed="rId3"/>
          <a:srcRect t="6772"/>
          <a:stretch/>
        </p:blipFill>
        <p:spPr>
          <a:xfrm>
            <a:off x="7487048" y="2506508"/>
            <a:ext cx="2398868" cy="54864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0B51A9C8-34C8-9C41-A9FA-940341391479}"/>
                  </a:ext>
                </a:extLst>
              </p:cNvPr>
              <p:cNvSpPr txBox="1"/>
              <p:nvPr/>
            </p:nvSpPr>
            <p:spPr>
              <a:xfrm>
                <a:off x="9218013" y="3181503"/>
                <a:ext cx="1256178" cy="278346"/>
              </a:xfrm>
              <a:prstGeom prst="rect">
                <a:avLst/>
              </a:prstGeom>
              <a:noFill/>
            </p:spPr>
            <p:txBody>
              <a:bodyPr wrap="none" lIns="0" tIns="0" rIns="0" bIns="0" rtlCol="0">
                <a:spAutoFit/>
              </a:bodyPr>
              <a:lstStyle/>
              <a:p>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𝑀</m:t>
                        </m:r>
                      </m:e>
                      <m:sub>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rPr>
                              <m:t>𝑒</m:t>
                            </m:r>
                          </m:e>
                          <m:sup>
                            <m:r>
                              <a:rPr lang="en-US" i="1" smtClean="0">
                                <a:solidFill>
                                  <a:prstClr val="black"/>
                                </a:solidFill>
                                <a:latin typeface="Cambria Math" panose="02040503050406030204" pitchFamily="18" charset="0"/>
                              </a:rPr>
                              <m:t>−</m:t>
                            </m:r>
                          </m:sup>
                        </m:sSup>
                        <m:r>
                          <a:rPr lang="en-US" i="1" smtClean="0">
                            <a:solidFill>
                              <a:prstClr val="black"/>
                            </a:solidFill>
                            <a:latin typeface="Cambria Math" panose="02040503050406030204" pitchFamily="18" charset="0"/>
                          </a:rPr>
                          <m:t> </m:t>
                        </m:r>
                      </m:sub>
                    </m:sSub>
                  </m:oMath>
                </a14:m>
                <a:r>
                  <a:rPr lang="en-US" dirty="0">
                    <a:solidFill>
                      <a:prstClr val="black"/>
                    </a:solidFill>
                  </a:rPr>
                  <a:t> (GeV)</a:t>
                </a:r>
              </a:p>
            </p:txBody>
          </p:sp>
        </mc:Choice>
        <mc:Fallback xmlns="">
          <p:sp>
            <p:nvSpPr>
              <p:cNvPr id="5" name="TextBox 4">
                <a:extLst>
                  <a:ext uri="{FF2B5EF4-FFF2-40B4-BE49-F238E27FC236}">
                    <a16:creationId xmlns:a16="http://schemas.microsoft.com/office/drawing/2014/main" id="{0B51A9C8-34C8-9C41-A9FA-940341391479}"/>
                  </a:ext>
                </a:extLst>
              </p:cNvPr>
              <p:cNvSpPr txBox="1">
                <a:spLocks noRot="1" noChangeAspect="1" noMove="1" noResize="1" noEditPoints="1" noAdjustHandles="1" noChangeArrowheads="1" noChangeShapeType="1" noTextEdit="1"/>
              </p:cNvSpPr>
              <p:nvPr/>
            </p:nvSpPr>
            <p:spPr>
              <a:xfrm>
                <a:off x="9218013" y="3181503"/>
                <a:ext cx="1256178" cy="278346"/>
              </a:xfrm>
              <a:prstGeom prst="rect">
                <a:avLst/>
              </a:prstGeom>
              <a:blipFill>
                <a:blip r:embed="rId6"/>
                <a:stretch>
                  <a:fillRect l="-6000" t="-27273" r="-10000" b="-50000"/>
                </a:stretch>
              </a:blipFill>
            </p:spPr>
            <p:txBody>
              <a:bodyPr/>
              <a:lstStyle/>
              <a:p>
                <a:r>
                  <a:rPr lang="en-US">
                    <a:noFill/>
                  </a:rPr>
                  <a:t> </a:t>
                </a:r>
              </a:p>
            </p:txBody>
          </p:sp>
        </mc:Fallback>
      </mc:AlternateContent>
      <p:sp>
        <p:nvSpPr>
          <p:cNvPr id="19" name="Title 1">
            <a:extLst>
              <a:ext uri="{FF2B5EF4-FFF2-40B4-BE49-F238E27FC236}">
                <a16:creationId xmlns:a16="http://schemas.microsoft.com/office/drawing/2014/main" xmlns="" id="{6F743203-8722-6A4B-B868-2B0E1930218E}"/>
              </a:ext>
            </a:extLst>
          </p:cNvPr>
          <p:cNvSpPr txBox="1">
            <a:spLocks/>
          </p:cNvSpPr>
          <p:nvPr/>
        </p:nvSpPr>
        <p:spPr>
          <a:xfrm>
            <a:off x="83128" y="109473"/>
            <a:ext cx="6614555" cy="5782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prstClr val="black"/>
                </a:solidFill>
              </a:rPr>
              <a:t>J/</a:t>
            </a:r>
            <a:r>
              <a:rPr lang="en-US" sz="3200" b="1" dirty="0">
                <a:solidFill>
                  <a:prstClr val="black"/>
                </a:solidFill>
                <a:latin typeface="Symbol" pitchFamily="2" charset="2"/>
              </a:rPr>
              <a:t>y</a:t>
            </a:r>
            <a:r>
              <a:rPr lang="en-US" sz="3200" b="1" dirty="0">
                <a:solidFill>
                  <a:prstClr val="black"/>
                </a:solidFill>
              </a:rPr>
              <a:t> photoproduction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788D2937-06B2-074F-AC9F-D2C99A7F6F93}"/>
                  </a:ext>
                </a:extLst>
              </p:cNvPr>
              <p:cNvSpPr txBox="1"/>
              <p:nvPr/>
            </p:nvSpPr>
            <p:spPr>
              <a:xfrm>
                <a:off x="83128" y="742641"/>
                <a:ext cx="7196446" cy="3315395"/>
              </a:xfrm>
              <a:prstGeom prst="rect">
                <a:avLst/>
              </a:prstGeom>
              <a:noFill/>
            </p:spPr>
            <p:txBody>
              <a:bodyPr wrap="square" rtlCol="0">
                <a:spAutoFit/>
              </a:bodyPr>
              <a:lstStyle/>
              <a:p>
                <a:r>
                  <a:rPr lang="en-US" dirty="0">
                    <a:solidFill>
                      <a:prstClr val="black"/>
                    </a:solidFill>
                  </a:rPr>
                  <a:t>Experiment goals: </a:t>
                </a:r>
              </a:p>
              <a:p>
                <a:pPr marL="457200" indent="-222250">
                  <a:buFont typeface="Arial" panose="020B0604020202020204" pitchFamily="34" charset="0"/>
                  <a:buChar char="•"/>
                </a:pPr>
                <a:r>
                  <a:rPr lang="en-US" dirty="0">
                    <a:solidFill>
                      <a:prstClr val="black"/>
                    </a:solidFill>
                  </a:rPr>
                  <a:t>Measure </a:t>
                </a:r>
                <a14:m>
                  <m:oMath xmlns:m="http://schemas.openxmlformats.org/officeDocument/2006/math">
                    <m:r>
                      <a:rPr lang="en-US" i="1" smtClean="0">
                        <a:solidFill>
                          <a:prstClr val="black"/>
                        </a:solidFill>
                        <a:latin typeface="Cambria Math" panose="02040503050406030204" pitchFamily="18" charset="0"/>
                        <a:ea typeface="Cambria Math" panose="02040503050406030204" pitchFamily="18" charset="0"/>
                      </a:rPr>
                      <m:t>𝜎</m:t>
                    </m:r>
                    <m:r>
                      <a:rPr lang="en-US" i="1" smtClean="0">
                        <a:solidFill>
                          <a:prstClr val="black"/>
                        </a:solidFill>
                        <a:latin typeface="Cambria Math" panose="02040503050406030204" pitchFamily="18" charset="0"/>
                        <a:ea typeface="Cambria Math" panose="02040503050406030204" pitchFamily="18" charset="0"/>
                      </a:rPr>
                      <m:t>(</m:t>
                    </m:r>
                    <m:sSub>
                      <m:sSubPr>
                        <m:ctrlPr>
                          <a:rPr lang="en-US" i="1" smtClean="0">
                            <a:solidFill>
                              <a:prstClr val="black"/>
                            </a:solidFill>
                            <a:latin typeface="Cambria Math" charset="0"/>
                            <a:ea typeface="Cambria Math" panose="02040503050406030204" pitchFamily="18" charset="0"/>
                          </a:rPr>
                        </m:ctrlPr>
                      </m:sSubPr>
                      <m:e>
                        <m:r>
                          <a:rPr lang="en-US" i="1" smtClean="0">
                            <a:solidFill>
                              <a:prstClr val="black"/>
                            </a:solidFill>
                            <a:latin typeface="Cambria Math" panose="02040503050406030204" pitchFamily="18" charset="0"/>
                            <a:ea typeface="Cambria Math" panose="02040503050406030204" pitchFamily="18" charset="0"/>
                          </a:rPr>
                          <m:t>𝐸</m:t>
                        </m:r>
                      </m:e>
                      <m:sub>
                        <m:r>
                          <a:rPr lang="en-US" i="1" smtClean="0">
                            <a:solidFill>
                              <a:prstClr val="black"/>
                            </a:solidFill>
                            <a:latin typeface="Cambria Math" panose="02040503050406030204" pitchFamily="18" charset="0"/>
                            <a:ea typeface="Cambria Math" panose="02040503050406030204" pitchFamily="18" charset="0"/>
                          </a:rPr>
                          <m:t>𝛾</m:t>
                        </m:r>
                      </m:sub>
                    </m:sSub>
                    <m:r>
                      <a:rPr lang="en-US" i="1" smtClean="0">
                        <a:solidFill>
                          <a:prstClr val="black"/>
                        </a:solidFill>
                        <a:latin typeface="Cambria Math" panose="02040503050406030204" pitchFamily="18" charset="0"/>
                        <a:ea typeface="Cambria Math" panose="02040503050406030204" pitchFamily="18" charset="0"/>
                      </a:rPr>
                      <m:t>)</m:t>
                    </m:r>
                  </m:oMath>
                </a14:m>
                <a:r>
                  <a:rPr lang="en-US" dirty="0">
                    <a:solidFill>
                      <a:prstClr val="black"/>
                    </a:solidFill>
                  </a:rPr>
                  <a:t> near threshold – production mechanism </a:t>
                </a:r>
              </a:p>
              <a:p>
                <a:pPr marL="457200" indent="-222250">
                  <a:buFont typeface="Arial" panose="020B0604020202020204" pitchFamily="34" charset="0"/>
                  <a:buChar char="•"/>
                </a:pPr>
                <a:r>
                  <a:rPr lang="en-US" dirty="0">
                    <a:solidFill>
                      <a:prstClr val="black"/>
                    </a:solidFill>
                  </a:rPr>
                  <a:t>Probe the distribution of color charge in the nucleon</a:t>
                </a:r>
                <a:br>
                  <a:rPr lang="en-US" dirty="0">
                    <a:solidFill>
                      <a:prstClr val="black"/>
                    </a:solidFill>
                  </a:rPr>
                </a:br>
                <a:r>
                  <a:rPr lang="en-US" dirty="0">
                    <a:solidFill>
                      <a:prstClr val="black"/>
                    </a:solidFill>
                  </a:rPr>
                  <a:t>by measure the t-dependence of the differential cross section</a:t>
                </a:r>
              </a:p>
              <a:p>
                <a:pPr marL="457200" indent="-222250">
                  <a:buFont typeface="Arial" panose="020B0604020202020204" pitchFamily="34" charset="0"/>
                  <a:buChar char="•"/>
                </a:pPr>
                <a:r>
                  <a:rPr lang="en-US" dirty="0">
                    <a:solidFill>
                      <a:prstClr val="black"/>
                    </a:solidFill>
                  </a:rPr>
                  <a:t>Study the forward-backward asymmetry to access the real part of the production amplitude, asses real part of the forward J/</a:t>
                </a:r>
                <a:r>
                  <a:rPr lang="en-US" dirty="0">
                    <a:solidFill>
                      <a:prstClr val="black"/>
                    </a:solidFill>
                    <a:latin typeface="Symbol" pitchFamily="2" charset="2"/>
                  </a:rPr>
                  <a:t>y-</a:t>
                </a:r>
                <a:r>
                  <a:rPr lang="en-US" dirty="0">
                    <a:solidFill>
                      <a:prstClr val="black"/>
                    </a:solidFill>
                  </a:rPr>
                  <a:t>p scattering amplitude</a:t>
                </a:r>
              </a:p>
              <a:p>
                <a:pPr marL="457200" indent="-222250">
                  <a:buFont typeface="Arial" panose="020B0604020202020204" pitchFamily="34" charset="0"/>
                  <a:buChar char="•"/>
                </a:pPr>
                <a:r>
                  <a:rPr lang="en-US" dirty="0">
                    <a:solidFill>
                      <a:prstClr val="black"/>
                    </a:solidFill>
                  </a:rPr>
                  <a:t>Search for </a:t>
                </a:r>
                <a:r>
                  <a:rPr lang="en-US" dirty="0" err="1">
                    <a:solidFill>
                      <a:prstClr val="black"/>
                    </a:solidFill>
                  </a:rPr>
                  <a:t>LHCb</a:t>
                </a:r>
                <a:r>
                  <a:rPr lang="en-US" dirty="0">
                    <a:solidFill>
                      <a:prstClr val="black"/>
                    </a:solidFill>
                  </a:rPr>
                  <a:t> pentaquarks</a:t>
                </a:r>
              </a:p>
              <a:p>
                <a:pPr>
                  <a:spcBef>
                    <a:spcPts val="600"/>
                  </a:spcBef>
                </a:pPr>
                <a:r>
                  <a:rPr lang="en-US" dirty="0">
                    <a:solidFill>
                      <a:prstClr val="black"/>
                    </a:solidFill>
                  </a:rPr>
                  <a:t>A clean signal for J/</a:t>
                </a:r>
                <a:r>
                  <a:rPr lang="en-US" dirty="0">
                    <a:solidFill>
                      <a:prstClr val="black"/>
                    </a:solidFill>
                    <a:latin typeface="Symbol" pitchFamily="2" charset="2"/>
                  </a:rPr>
                  <a:t>y</a:t>
                </a:r>
                <a:r>
                  <a:rPr lang="en-US" dirty="0">
                    <a:solidFill>
                      <a:prstClr val="black"/>
                    </a:solidFill>
                  </a:rPr>
                  <a:t> in both lepton decay modes. Complementary to other studies at JLAB. </a:t>
                </a:r>
                <a:r>
                  <a:rPr lang="en-US" b="1" dirty="0">
                    <a:solidFill>
                      <a:prstClr val="black"/>
                    </a:solidFill>
                  </a:rPr>
                  <a:t>Need full statistics of approved beam time to reach the experiment goals</a:t>
                </a:r>
              </a:p>
            </p:txBody>
          </p:sp>
        </mc:Choice>
        <mc:Fallback xmlns="">
          <p:sp>
            <p:nvSpPr>
              <p:cNvPr id="16" name="TextBox 15">
                <a:extLst>
                  <a:ext uri="{FF2B5EF4-FFF2-40B4-BE49-F238E27FC236}">
                    <a16:creationId xmlns="" xmlns:a16="http://schemas.microsoft.com/office/drawing/2014/main" xmlns:a14="http://schemas.microsoft.com/office/drawing/2010/main" id="{788D2937-06B2-074F-AC9F-D2C99A7F6F93}"/>
                  </a:ext>
                </a:extLst>
              </p:cNvPr>
              <p:cNvSpPr txBox="1">
                <a:spLocks noRot="1" noChangeAspect="1" noMove="1" noResize="1" noEditPoints="1" noAdjustHandles="1" noChangeArrowheads="1" noChangeShapeType="1" noTextEdit="1"/>
              </p:cNvSpPr>
              <p:nvPr/>
            </p:nvSpPr>
            <p:spPr>
              <a:xfrm>
                <a:off x="83128" y="742641"/>
                <a:ext cx="7196446" cy="3315395"/>
              </a:xfrm>
              <a:prstGeom prst="rect">
                <a:avLst/>
              </a:prstGeom>
              <a:blipFill rotWithShape="0">
                <a:blip r:embed="rId7"/>
                <a:stretch>
                  <a:fillRect l="-763" t="-1103" r="-127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xmlns="" id="{195DF02F-D5B7-BC4E-AD3B-EEF78C43B674}"/>
              </a:ext>
            </a:extLst>
          </p:cNvPr>
          <p:cNvPicPr>
            <a:picLocks noChangeAspect="1"/>
          </p:cNvPicPr>
          <p:nvPr/>
        </p:nvPicPr>
        <p:blipFill rotWithShape="1">
          <a:blip r:embed="rId8"/>
          <a:srcRect t="9770" r="2770" b="4428"/>
          <a:stretch/>
        </p:blipFill>
        <p:spPr>
          <a:xfrm>
            <a:off x="8389102" y="3617272"/>
            <a:ext cx="3735530" cy="2834640"/>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4EE89176-CD12-614D-BB8D-254390EE6A59}"/>
                  </a:ext>
                </a:extLst>
              </p:cNvPr>
              <p:cNvSpPr txBox="1"/>
              <p:nvPr/>
            </p:nvSpPr>
            <p:spPr>
              <a:xfrm>
                <a:off x="9815812" y="6429664"/>
                <a:ext cx="1312603" cy="309700"/>
              </a:xfrm>
              <a:prstGeom prst="rect">
                <a:avLst/>
              </a:prstGeom>
              <a:noFill/>
            </p:spPr>
            <p:txBody>
              <a:bodyPr wrap="none" lIns="0" tIns="0" rIns="0" bIns="0" rtlCol="0">
                <a:spAutoFit/>
              </a:bodyPr>
              <a:lstStyle/>
              <a:p>
                <a14:m>
                  <m:oMath xmlns:m="http://schemas.openxmlformats.org/officeDocument/2006/math">
                    <m:sSub>
                      <m:sSubPr>
                        <m:ctrlPr>
                          <a:rPr lang="en-US" i="1" smtClean="0">
                            <a:solidFill>
                              <a:prstClr val="black"/>
                            </a:solidFill>
                            <a:latin typeface="Cambria Math" charset="0"/>
                          </a:rPr>
                        </m:ctrlPr>
                      </m:sSubPr>
                      <m:e>
                        <m:r>
                          <a:rPr lang="en-US" i="1" smtClean="0">
                            <a:solidFill>
                              <a:prstClr val="black"/>
                            </a:solidFill>
                            <a:latin typeface="Cambria Math" panose="02040503050406030204" pitchFamily="18" charset="0"/>
                          </a:rPr>
                          <m:t>𝑀</m:t>
                        </m:r>
                      </m:e>
                      <m:sub>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ea typeface="Cambria Math" panose="02040503050406030204" pitchFamily="18" charset="0"/>
                              </a:rPr>
                              <m:t>𝜇</m:t>
                            </m:r>
                          </m:e>
                          <m:sup>
                            <m:r>
                              <a:rPr lang="en-US" i="1" smtClean="0">
                                <a:solidFill>
                                  <a:prstClr val="black"/>
                                </a:solidFill>
                                <a:latin typeface="Cambria Math" panose="02040503050406030204" pitchFamily="18" charset="0"/>
                              </a:rPr>
                              <m:t>+</m:t>
                            </m:r>
                          </m:sup>
                        </m:sSup>
                        <m:sSup>
                          <m:sSupPr>
                            <m:ctrlPr>
                              <a:rPr lang="en-US" i="1" smtClean="0">
                                <a:solidFill>
                                  <a:prstClr val="black"/>
                                </a:solidFill>
                                <a:latin typeface="Cambria Math" charset="0"/>
                              </a:rPr>
                            </m:ctrlPr>
                          </m:sSupPr>
                          <m:e>
                            <m:r>
                              <a:rPr lang="en-US" i="1" smtClean="0">
                                <a:solidFill>
                                  <a:prstClr val="black"/>
                                </a:solidFill>
                                <a:latin typeface="Cambria Math" panose="02040503050406030204" pitchFamily="18" charset="0"/>
                                <a:ea typeface="Cambria Math" panose="02040503050406030204" pitchFamily="18" charset="0"/>
                              </a:rPr>
                              <m:t>𝜇</m:t>
                            </m:r>
                          </m:e>
                          <m:sup>
                            <m:r>
                              <a:rPr lang="en-US" i="1" smtClean="0">
                                <a:solidFill>
                                  <a:prstClr val="black"/>
                                </a:solidFill>
                                <a:latin typeface="Cambria Math" panose="02040503050406030204" pitchFamily="18" charset="0"/>
                              </a:rPr>
                              <m:t>−</m:t>
                            </m:r>
                          </m:sup>
                        </m:sSup>
                        <m:r>
                          <a:rPr lang="en-US" i="1" smtClean="0">
                            <a:solidFill>
                              <a:prstClr val="black"/>
                            </a:solidFill>
                            <a:latin typeface="Cambria Math" panose="02040503050406030204" pitchFamily="18" charset="0"/>
                          </a:rPr>
                          <m:t> </m:t>
                        </m:r>
                      </m:sub>
                    </m:sSub>
                  </m:oMath>
                </a14:m>
                <a:r>
                  <a:rPr lang="en-US" dirty="0">
                    <a:solidFill>
                      <a:prstClr val="black"/>
                    </a:solidFill>
                  </a:rPr>
                  <a:t> (GeV)</a:t>
                </a:r>
              </a:p>
            </p:txBody>
          </p:sp>
        </mc:Choice>
        <mc:Fallback xmlns="">
          <p:sp>
            <p:nvSpPr>
              <p:cNvPr id="21" name="TextBox 20">
                <a:extLst>
                  <a:ext uri="{FF2B5EF4-FFF2-40B4-BE49-F238E27FC236}">
                    <a16:creationId xmlns:a16="http://schemas.microsoft.com/office/drawing/2014/main" id="{4EE89176-CD12-614D-BB8D-254390EE6A59}"/>
                  </a:ext>
                </a:extLst>
              </p:cNvPr>
              <p:cNvSpPr txBox="1">
                <a:spLocks noRot="1" noChangeAspect="1" noMove="1" noResize="1" noEditPoints="1" noAdjustHandles="1" noChangeArrowheads="1" noChangeShapeType="1" noTextEdit="1"/>
              </p:cNvSpPr>
              <p:nvPr/>
            </p:nvSpPr>
            <p:spPr>
              <a:xfrm>
                <a:off x="9815812" y="6429664"/>
                <a:ext cx="1312603" cy="309700"/>
              </a:xfrm>
              <a:prstGeom prst="rect">
                <a:avLst/>
              </a:prstGeom>
              <a:blipFill>
                <a:blip r:embed="rId9"/>
                <a:stretch>
                  <a:fillRect l="-5769" t="-19231" r="-6731"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xmlns="" id="{EE98E727-D05D-CC4B-9911-43C206F264E1}"/>
                  </a:ext>
                </a:extLst>
              </p:cNvPr>
              <p:cNvSpPr/>
              <p:nvPr/>
            </p:nvSpPr>
            <p:spPr>
              <a:xfrm>
                <a:off x="724149" y="4651783"/>
                <a:ext cx="3301590" cy="72439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prstClr val="white"/>
                              </a:solidFill>
                              <a:latin typeface="Cambria Math" charset="0"/>
                            </a:rPr>
                          </m:ctrlPr>
                        </m:sSubPr>
                        <m:e/>
                        <m:sub/>
                      </m:sSub>
                      <m:r>
                        <a:rPr lang="en-US" i="1" smtClean="0">
                          <a:solidFill>
                            <a:prstClr val="white"/>
                          </a:solidFill>
                          <a:latin typeface="Cambria Math" panose="02040503050406030204" pitchFamily="18" charset="0"/>
                        </a:rPr>
                        <m:t>𝐸</m:t>
                      </m:r>
                    </m:oMath>
                  </m:oMathPara>
                </a14:m>
                <a:endParaRPr lang="en-US" dirty="0">
                  <a:solidFill>
                    <a:prstClr val="white"/>
                  </a:solidFill>
                </a:endParaRPr>
              </a:p>
            </p:txBody>
          </p:sp>
        </mc:Choice>
        <mc:Fallback xmlns="">
          <p:sp>
            <p:nvSpPr>
              <p:cNvPr id="22" name="Oval 21">
                <a:extLst>
                  <a:ext uri="{FF2B5EF4-FFF2-40B4-BE49-F238E27FC236}">
                    <a16:creationId xmlns:a16="http://schemas.microsoft.com/office/drawing/2014/main" id="{EE98E727-D05D-CC4B-9911-43C206F264E1}"/>
                  </a:ext>
                </a:extLst>
              </p:cNvPr>
              <p:cNvSpPr>
                <a:spLocks noRot="1" noChangeAspect="1" noMove="1" noResize="1" noEditPoints="1" noAdjustHandles="1" noChangeArrowheads="1" noChangeShapeType="1" noTextEdit="1"/>
              </p:cNvSpPr>
              <p:nvPr/>
            </p:nvSpPr>
            <p:spPr>
              <a:xfrm>
                <a:off x="724149" y="4651783"/>
                <a:ext cx="3301590" cy="724394"/>
              </a:xfrm>
              <a:prstGeom prst="ellipse">
                <a:avLst/>
              </a:prstGeom>
              <a:blipFill>
                <a:blip r:embed="rId10"/>
                <a:stretch>
                  <a:fillRect/>
                </a:stretch>
              </a:blipFill>
              <a:ln w="1905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D7967BC2-7A68-D241-A6E0-B685AA263214}"/>
                  </a:ext>
                </a:extLst>
              </p:cNvPr>
              <p:cNvSpPr txBox="1"/>
              <p:nvPr/>
            </p:nvSpPr>
            <p:spPr>
              <a:xfrm rot="16200000">
                <a:off x="-337687" y="4625201"/>
                <a:ext cx="972382" cy="216598"/>
              </a:xfrm>
              <a:prstGeom prst="rect">
                <a:avLst/>
              </a:prstGeom>
              <a:noFill/>
            </p:spPr>
            <p:txBody>
              <a:bodyPr wrap="none" lIns="0" tIns="0" rIns="0" bIns="0" rtlCol="0">
                <a:spAutoFit/>
              </a:bodyPr>
              <a:lstStyle/>
              <a:p>
                <a14:m>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𝑀</m:t>
                        </m:r>
                      </m:e>
                      <m:sub>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rPr>
                              <m:t>𝑒</m:t>
                            </m:r>
                          </m:e>
                          <m:sup>
                            <m:r>
                              <a:rPr lang="en-US" sz="1400" i="1" smtClean="0">
                                <a:solidFill>
                                  <a:prstClr val="black"/>
                                </a:solidFill>
                                <a:latin typeface="Cambria Math" panose="02040503050406030204" pitchFamily="18" charset="0"/>
                              </a:rPr>
                              <m:t>+</m:t>
                            </m:r>
                          </m:sup>
                        </m:sSup>
                        <m:sSup>
                          <m:sSupPr>
                            <m:ctrlPr>
                              <a:rPr lang="en-US" sz="1400" i="1" smtClean="0">
                                <a:solidFill>
                                  <a:prstClr val="black"/>
                                </a:solidFill>
                                <a:latin typeface="Cambria Math" charset="0"/>
                              </a:rPr>
                            </m:ctrlPr>
                          </m:sSupPr>
                          <m:e>
                            <m:r>
                              <a:rPr lang="en-US" sz="1400" i="1" smtClean="0">
                                <a:solidFill>
                                  <a:prstClr val="black"/>
                                </a:solidFill>
                                <a:latin typeface="Cambria Math" panose="02040503050406030204" pitchFamily="18" charset="0"/>
                              </a:rPr>
                              <m:t>𝑒</m:t>
                            </m:r>
                          </m:e>
                          <m:sup>
                            <m:r>
                              <a:rPr lang="en-US" sz="1400" i="1" smtClean="0">
                                <a:solidFill>
                                  <a:prstClr val="black"/>
                                </a:solidFill>
                                <a:latin typeface="Cambria Math" panose="02040503050406030204" pitchFamily="18" charset="0"/>
                              </a:rPr>
                              <m:t>−</m:t>
                            </m:r>
                          </m:sup>
                        </m:sSup>
                        <m:r>
                          <a:rPr lang="en-US" sz="1400" i="1" smtClean="0">
                            <a:solidFill>
                              <a:prstClr val="black"/>
                            </a:solidFill>
                            <a:latin typeface="Cambria Math" panose="02040503050406030204" pitchFamily="18" charset="0"/>
                          </a:rPr>
                          <m:t> </m:t>
                        </m:r>
                      </m:sub>
                    </m:sSub>
                  </m:oMath>
                </a14:m>
                <a:r>
                  <a:rPr lang="en-US" sz="1400" dirty="0">
                    <a:solidFill>
                      <a:prstClr val="black"/>
                    </a:solidFill>
                  </a:rPr>
                  <a:t> (GeV)</a:t>
                </a:r>
              </a:p>
            </p:txBody>
          </p:sp>
        </mc:Choice>
        <mc:Fallback xmlns="">
          <p:sp>
            <p:nvSpPr>
              <p:cNvPr id="23" name="TextBox 22">
                <a:extLst>
                  <a:ext uri="{FF2B5EF4-FFF2-40B4-BE49-F238E27FC236}">
                    <a16:creationId xmlns:a16="http://schemas.microsoft.com/office/drawing/2014/main" id="{D7967BC2-7A68-D241-A6E0-B685AA263214}"/>
                  </a:ext>
                </a:extLst>
              </p:cNvPr>
              <p:cNvSpPr txBox="1">
                <a:spLocks noRot="1" noChangeAspect="1" noMove="1" noResize="1" noEditPoints="1" noAdjustHandles="1" noChangeArrowheads="1" noChangeShapeType="1" noTextEdit="1"/>
              </p:cNvSpPr>
              <p:nvPr/>
            </p:nvSpPr>
            <p:spPr>
              <a:xfrm rot="16200000">
                <a:off x="-337687" y="4625201"/>
                <a:ext cx="972382" cy="216598"/>
              </a:xfrm>
              <a:prstGeom prst="rect">
                <a:avLst/>
              </a:prstGeom>
              <a:blipFill>
                <a:blip r:embed="rId11"/>
                <a:stretch>
                  <a:fillRect l="-16667" t="-8974" r="-4444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2D9190B9-D4F3-C342-AAB5-5587F4DC7266}"/>
                  </a:ext>
                </a:extLst>
              </p:cNvPr>
              <p:cNvSpPr txBox="1"/>
              <p:nvPr/>
            </p:nvSpPr>
            <p:spPr>
              <a:xfrm>
                <a:off x="1694026" y="6429664"/>
                <a:ext cx="739625" cy="23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𝐸</m:t>
                          </m:r>
                        </m:e>
                        <m:sub>
                          <m:r>
                            <a:rPr lang="en-US" sz="1400" i="1" smtClean="0">
                              <a:solidFill>
                                <a:prstClr val="black"/>
                              </a:solidFill>
                              <a:latin typeface="Cambria Math" panose="02040503050406030204" pitchFamily="18" charset="0"/>
                              <a:ea typeface="Cambria Math" panose="02040503050406030204" pitchFamily="18" charset="0"/>
                            </a:rPr>
                            <m:t>𝛾</m:t>
                          </m:r>
                        </m:sub>
                      </m:sSub>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smtClean="0">
                          <a:solidFill>
                            <a:prstClr val="black"/>
                          </a:solidFill>
                          <a:latin typeface="Cambria Math" panose="02040503050406030204" pitchFamily="18" charset="0"/>
                        </a:rPr>
                        <m:t>)</m:t>
                      </m:r>
                    </m:oMath>
                  </m:oMathPara>
                </a14:m>
                <a:endParaRPr lang="en-US" sz="1400" dirty="0">
                  <a:solidFill>
                    <a:prstClr val="black"/>
                  </a:solidFill>
                </a:endParaRPr>
              </a:p>
            </p:txBody>
          </p:sp>
        </mc:Choice>
        <mc:Fallback xmlns="">
          <p:sp>
            <p:nvSpPr>
              <p:cNvPr id="24" name="TextBox 23">
                <a:extLst>
                  <a:ext uri="{FF2B5EF4-FFF2-40B4-BE49-F238E27FC236}">
                    <a16:creationId xmlns:a16="http://schemas.microsoft.com/office/drawing/2014/main" id="{2D9190B9-D4F3-C342-AAB5-5587F4DC7266}"/>
                  </a:ext>
                </a:extLst>
              </p:cNvPr>
              <p:cNvSpPr txBox="1">
                <a:spLocks noRot="1" noChangeAspect="1" noMove="1" noResize="1" noEditPoints="1" noAdjustHandles="1" noChangeArrowheads="1" noChangeShapeType="1" noTextEdit="1"/>
              </p:cNvSpPr>
              <p:nvPr/>
            </p:nvSpPr>
            <p:spPr>
              <a:xfrm>
                <a:off x="1694026" y="6429664"/>
                <a:ext cx="739625" cy="232628"/>
              </a:xfrm>
              <a:prstGeom prst="rect">
                <a:avLst/>
              </a:prstGeom>
              <a:blipFill>
                <a:blip r:embed="rId12"/>
                <a:stretch>
                  <a:fillRect l="-3333" t="-5000" r="-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7ACE3F09-355E-5D44-8C5D-D00ADC426E92}"/>
                  </a:ext>
                </a:extLst>
              </p:cNvPr>
              <p:cNvSpPr txBox="1"/>
              <p:nvPr/>
            </p:nvSpPr>
            <p:spPr>
              <a:xfrm>
                <a:off x="6358513" y="6419056"/>
                <a:ext cx="739625" cy="2326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prstClr val="black"/>
                              </a:solidFill>
                              <a:latin typeface="Cambria Math" charset="0"/>
                            </a:rPr>
                          </m:ctrlPr>
                        </m:sSubPr>
                        <m:e>
                          <m:r>
                            <a:rPr lang="en-US" sz="1400" i="1" smtClean="0">
                              <a:solidFill>
                                <a:prstClr val="black"/>
                              </a:solidFill>
                              <a:latin typeface="Cambria Math" panose="02040503050406030204" pitchFamily="18" charset="0"/>
                            </a:rPr>
                            <m:t>𝐸</m:t>
                          </m:r>
                        </m:e>
                        <m:sub>
                          <m:r>
                            <a:rPr lang="en-US" sz="1400" i="1" smtClean="0">
                              <a:solidFill>
                                <a:prstClr val="black"/>
                              </a:solidFill>
                              <a:latin typeface="Cambria Math" panose="02040503050406030204" pitchFamily="18" charset="0"/>
                              <a:ea typeface="Cambria Math" panose="02040503050406030204" pitchFamily="18" charset="0"/>
                            </a:rPr>
                            <m:t>𝛾</m:t>
                          </m:r>
                        </m:sub>
                      </m:sSub>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smtClean="0">
                          <a:solidFill>
                            <a:prstClr val="black"/>
                          </a:solidFill>
                          <a:latin typeface="Cambria Math" panose="02040503050406030204" pitchFamily="18" charset="0"/>
                        </a:rPr>
                        <m:t>)</m:t>
                      </m:r>
                    </m:oMath>
                  </m:oMathPara>
                </a14:m>
                <a:endParaRPr lang="en-US" sz="1400" dirty="0">
                  <a:solidFill>
                    <a:prstClr val="black"/>
                  </a:solidFill>
                </a:endParaRPr>
              </a:p>
            </p:txBody>
          </p:sp>
        </mc:Choice>
        <mc:Fallback xmlns="">
          <p:sp>
            <p:nvSpPr>
              <p:cNvPr id="25" name="TextBox 24">
                <a:extLst>
                  <a:ext uri="{FF2B5EF4-FFF2-40B4-BE49-F238E27FC236}">
                    <a16:creationId xmlns:a16="http://schemas.microsoft.com/office/drawing/2014/main" id="{7ACE3F09-355E-5D44-8C5D-D00ADC426E92}"/>
                  </a:ext>
                </a:extLst>
              </p:cNvPr>
              <p:cNvSpPr txBox="1">
                <a:spLocks noRot="1" noChangeAspect="1" noMove="1" noResize="1" noEditPoints="1" noAdjustHandles="1" noChangeArrowheads="1" noChangeShapeType="1" noTextEdit="1"/>
              </p:cNvSpPr>
              <p:nvPr/>
            </p:nvSpPr>
            <p:spPr>
              <a:xfrm>
                <a:off x="6358513" y="6419056"/>
                <a:ext cx="739625" cy="232628"/>
              </a:xfrm>
              <a:prstGeom prst="rect">
                <a:avLst/>
              </a:prstGeom>
              <a:blipFill>
                <a:blip r:embed="rId13"/>
                <a:stretch>
                  <a:fillRect l="-5085" r="-678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5D599790-79E9-2145-9C1A-830711F06697}"/>
                  </a:ext>
                </a:extLst>
              </p:cNvPr>
              <p:cNvSpPr txBox="1"/>
              <p:nvPr/>
            </p:nvSpPr>
            <p:spPr>
              <a:xfrm rot="16200000">
                <a:off x="4158847" y="4544060"/>
                <a:ext cx="759375" cy="215444"/>
              </a:xfrm>
              <a:prstGeom prst="rect">
                <a:avLst/>
              </a:prstGeom>
              <a:noFill/>
            </p:spPr>
            <p:txBody>
              <a:bodyPr wrap="none" lIns="0" tIns="0" rIns="0" bIns="0" rtlCol="0">
                <a:spAutoFit/>
              </a:bodyPr>
              <a:lstStyle/>
              <a:p>
                <a14:m>
                  <m:oMath xmlns:m="http://schemas.openxmlformats.org/officeDocument/2006/math">
                    <m:r>
                      <a:rPr lang="en-US" sz="1400" i="1" smtClean="0">
                        <a:solidFill>
                          <a:prstClr val="black"/>
                        </a:solidFill>
                        <a:latin typeface="Cambria Math" panose="02040503050406030204" pitchFamily="18" charset="0"/>
                      </a:rPr>
                      <m:t>−</m:t>
                    </m:r>
                    <m:r>
                      <a:rPr lang="en-US" sz="1400" i="1" smtClean="0">
                        <a:solidFill>
                          <a:prstClr val="black"/>
                        </a:solidFill>
                        <a:latin typeface="Cambria Math" panose="02040503050406030204" pitchFamily="18" charset="0"/>
                      </a:rPr>
                      <m:t>𝑡</m:t>
                    </m:r>
                    <m:r>
                      <a:rPr lang="en-US" sz="1400" i="1" smtClean="0">
                        <a:solidFill>
                          <a:prstClr val="black"/>
                        </a:solidFill>
                        <a:latin typeface="Cambria Math" panose="02040503050406030204" pitchFamily="18" charset="0"/>
                      </a:rPr>
                      <m:t> (</m:t>
                    </m:r>
                    <m:r>
                      <a:rPr lang="en-US" sz="1400" i="1" smtClean="0">
                        <a:solidFill>
                          <a:prstClr val="black"/>
                        </a:solidFill>
                        <a:latin typeface="Cambria Math" panose="02040503050406030204" pitchFamily="18" charset="0"/>
                      </a:rPr>
                      <m:t>𝐺𝑒𝑉</m:t>
                    </m:r>
                    <m:r>
                      <a:rPr lang="en-US" sz="1400" i="1" baseline="30000" smtClean="0">
                        <a:solidFill>
                          <a:prstClr val="black"/>
                        </a:solidFill>
                        <a:latin typeface="Cambria Math" panose="02040503050406030204" pitchFamily="18" charset="0"/>
                      </a:rPr>
                      <m:t>2</m:t>
                    </m:r>
                  </m:oMath>
                </a14:m>
                <a:r>
                  <a:rPr lang="en-US" sz="1400" dirty="0">
                    <a:solidFill>
                      <a:prstClr val="black"/>
                    </a:solidFill>
                  </a:rPr>
                  <a:t>)</a:t>
                </a:r>
              </a:p>
            </p:txBody>
          </p:sp>
        </mc:Choice>
        <mc:Fallback xmlns="">
          <p:sp>
            <p:nvSpPr>
              <p:cNvPr id="26" name="TextBox 25">
                <a:extLst>
                  <a:ext uri="{FF2B5EF4-FFF2-40B4-BE49-F238E27FC236}">
                    <a16:creationId xmlns:a16="http://schemas.microsoft.com/office/drawing/2014/main" id="{5D599790-79E9-2145-9C1A-830711F06697}"/>
                  </a:ext>
                </a:extLst>
              </p:cNvPr>
              <p:cNvSpPr txBox="1">
                <a:spLocks noRot="1" noChangeAspect="1" noMove="1" noResize="1" noEditPoints="1" noAdjustHandles="1" noChangeArrowheads="1" noChangeShapeType="1" noTextEdit="1"/>
              </p:cNvSpPr>
              <p:nvPr/>
            </p:nvSpPr>
            <p:spPr>
              <a:xfrm rot="16200000">
                <a:off x="4158847" y="4544060"/>
                <a:ext cx="759375" cy="215444"/>
              </a:xfrm>
              <a:prstGeom prst="rect">
                <a:avLst/>
              </a:prstGeom>
              <a:blipFill>
                <a:blip r:embed="rId14"/>
                <a:stretch>
                  <a:fillRect l="-22222" t="-13333" r="-44444" b="-3333"/>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xmlns="" id="{B8811CB7-CEEF-684E-8384-732EBE67B918}"/>
              </a:ext>
            </a:extLst>
          </p:cNvPr>
          <p:cNvCxnSpPr/>
          <p:nvPr/>
        </p:nvCxnSpPr>
        <p:spPr>
          <a:xfrm>
            <a:off x="3811983" y="5106395"/>
            <a:ext cx="1320811" cy="9368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612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outline</a:t>
            </a:r>
            <a:endParaRPr lang="en-US" sz="3200" dirty="0"/>
          </a:p>
        </p:txBody>
      </p:sp>
      <p:sp>
        <p:nvSpPr>
          <p:cNvPr id="3" name="Content Placeholder 2"/>
          <p:cNvSpPr>
            <a:spLocks noGrp="1"/>
          </p:cNvSpPr>
          <p:nvPr>
            <p:ph idx="1"/>
          </p:nvPr>
        </p:nvSpPr>
        <p:spPr/>
        <p:txBody>
          <a:bodyPr/>
          <a:lstStyle/>
          <a:p>
            <a:pPr>
              <a:lnSpc>
                <a:spcPct val="100000"/>
              </a:lnSpc>
            </a:pPr>
            <a:r>
              <a:rPr lang="en-US" sz="2800" b="1" dirty="0" smtClean="0"/>
              <a:t>RG-A Science Program</a:t>
            </a:r>
          </a:p>
          <a:p>
            <a:pPr>
              <a:lnSpc>
                <a:spcPct val="100000"/>
              </a:lnSpc>
            </a:pPr>
            <a:endParaRPr lang="en-US" sz="1000" b="1" dirty="0" smtClean="0"/>
          </a:p>
          <a:p>
            <a:pPr>
              <a:lnSpc>
                <a:spcPct val="100000"/>
              </a:lnSpc>
            </a:pPr>
            <a:r>
              <a:rPr lang="en-US" sz="2800" b="1" dirty="0" smtClean="0"/>
              <a:t>New </a:t>
            </a:r>
            <a:r>
              <a:rPr lang="en-US" sz="2800" b="1" dirty="0"/>
              <a:t>information with scientific importance </a:t>
            </a:r>
            <a:r>
              <a:rPr lang="en-US" sz="2800" b="1" dirty="0" smtClean="0"/>
              <a:t>since the original proposal - Some highlights</a:t>
            </a:r>
          </a:p>
          <a:p>
            <a:pPr>
              <a:lnSpc>
                <a:spcPct val="100000"/>
              </a:lnSpc>
            </a:pPr>
            <a:endParaRPr lang="en-US" sz="1000" b="1" dirty="0" smtClean="0"/>
          </a:p>
          <a:p>
            <a:pPr>
              <a:lnSpc>
                <a:spcPct val="100000"/>
              </a:lnSpc>
            </a:pPr>
            <a:r>
              <a:rPr lang="en-US" sz="2800" b="1" dirty="0" smtClean="0"/>
              <a:t>The Experiment</a:t>
            </a:r>
          </a:p>
          <a:p>
            <a:pPr>
              <a:lnSpc>
                <a:spcPct val="100000"/>
              </a:lnSpc>
            </a:pPr>
            <a:endParaRPr lang="en-US" sz="1000" b="1" dirty="0" smtClean="0"/>
          </a:p>
          <a:p>
            <a:pPr>
              <a:lnSpc>
                <a:spcPct val="100000"/>
              </a:lnSpc>
            </a:pPr>
            <a:r>
              <a:rPr lang="en-US" sz="2800" b="1" dirty="0" smtClean="0"/>
              <a:t>Data Analysis and required beam time</a:t>
            </a:r>
          </a:p>
          <a:p>
            <a:pPr>
              <a:lnSpc>
                <a:spcPct val="100000"/>
              </a:lnSpc>
            </a:pPr>
            <a:endParaRPr lang="en-US" sz="1000" b="1" dirty="0" smtClean="0"/>
          </a:p>
          <a:p>
            <a:pPr>
              <a:lnSpc>
                <a:spcPct val="100000"/>
              </a:lnSpc>
            </a:pPr>
            <a:r>
              <a:rPr lang="en-US" sz="2800" b="1" dirty="0" smtClean="0"/>
              <a:t>Summary</a:t>
            </a:r>
            <a:endParaRPr lang="en-US" sz="2800" b="1" dirty="0"/>
          </a:p>
          <a:p>
            <a:pPr>
              <a:lnSpc>
                <a:spcPct val="100000"/>
              </a:lnSpc>
            </a:pPr>
            <a:endParaRPr lang="en-US" dirty="0" smtClean="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a:t>
            </a:fld>
            <a:endParaRPr lang="en-US" dirty="0">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854395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AC48 Jeopardy - MesonEx and Very Strange"/>
          <p:cNvSpPr txBox="1"/>
          <p:nvPr/>
        </p:nvSpPr>
        <p:spPr>
          <a:xfrm>
            <a:off x="210538" y="86086"/>
            <a:ext cx="4735469" cy="540923"/>
          </a:xfrm>
          <a:prstGeom prst="rect">
            <a:avLst/>
          </a:prstGeom>
          <a:ln w="3175">
            <a:miter lim="400000"/>
          </a:ln>
          <a:extLst>
            <a:ext uri="{C572A759-6A51-4108-AA02-DFA0A04FC94B}">
              <ma14:wrappingTextBoxFlag xmlns:ma14="http://schemas.microsoft.com/office/mac/drawingml/2011/main" val="1"/>
            </a:ext>
          </a:extLst>
        </p:spPr>
        <p:txBody>
          <a:bodyPr wrap="none" lIns="53565" tIns="53565" rIns="53565" bIns="53565" anchor="ctr">
            <a:spAutoFit/>
          </a:bodyPr>
          <a:lstStyle>
            <a:lvl1pPr algn="just" defTabSz="1168400">
              <a:defRPr sz="4000">
                <a:latin typeface="Gill Sans"/>
                <a:ea typeface="Gill Sans"/>
                <a:cs typeface="Gill Sans"/>
                <a:sym typeface="Gill Sans"/>
              </a:defRPr>
            </a:lvl1pPr>
          </a:lstStyle>
          <a:p>
            <a:r>
              <a:rPr sz="2812" b="1" dirty="0" smtClean="0">
                <a:latin typeface="Arial" charset="0"/>
                <a:ea typeface="Arial" charset="0"/>
                <a:cs typeface="Arial" charset="0"/>
              </a:rPr>
              <a:t>MesonEx </a:t>
            </a:r>
            <a:r>
              <a:rPr sz="2812" b="1" dirty="0">
                <a:latin typeface="Arial" charset="0"/>
                <a:ea typeface="Arial" charset="0"/>
                <a:cs typeface="Arial" charset="0"/>
              </a:rPr>
              <a:t>and Very Strange</a:t>
            </a:r>
          </a:p>
        </p:txBody>
      </p:sp>
      <p:sp>
        <p:nvSpPr>
          <p:cNvPr id="118" name="Motivations…"/>
          <p:cNvSpPr txBox="1"/>
          <p:nvPr/>
        </p:nvSpPr>
        <p:spPr>
          <a:xfrm>
            <a:off x="76245" y="770027"/>
            <a:ext cx="11710145" cy="2870599"/>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281"/>
              </a:spcBef>
              <a:defRPr sz="2400">
                <a:latin typeface="Gill Sans"/>
                <a:ea typeface="Gill Sans"/>
                <a:cs typeface="Gill Sans"/>
                <a:sym typeface="Gill Sans"/>
              </a:defRPr>
            </a:pPr>
            <a:r>
              <a:rPr sz="1687" b="1" dirty="0"/>
              <a:t>Motivations</a:t>
            </a:r>
          </a:p>
          <a:p>
            <a:pPr marL="160729" indent="-160729" algn="just" defTabSz="821502">
              <a:spcBef>
                <a:spcPts val="281"/>
              </a:spcBef>
              <a:buSzPct val="100000"/>
              <a:buChar char="•"/>
              <a:defRPr sz="2400" b="0">
                <a:latin typeface="Gill Sans"/>
                <a:ea typeface="Gill Sans"/>
                <a:cs typeface="Gill Sans"/>
                <a:sym typeface="Gill Sans"/>
              </a:defRPr>
            </a:pPr>
            <a:r>
              <a:rPr sz="1687" dirty="0"/>
              <a:t>World-wide effort to understand the meson spectrum (COMPASS, LHCb, BES-III, BELLE, …)</a:t>
            </a:r>
          </a:p>
          <a:p>
            <a:pPr marL="160729" indent="-160729" algn="just" defTabSz="821502">
              <a:spcBef>
                <a:spcPts val="281"/>
              </a:spcBef>
              <a:buSzPct val="100000"/>
              <a:buChar char="•"/>
              <a:defRPr sz="2400" b="0">
                <a:latin typeface="Gill Sans"/>
                <a:ea typeface="Gill Sans"/>
                <a:cs typeface="Gill Sans"/>
                <a:sym typeface="Gill Sans"/>
              </a:defRPr>
            </a:pPr>
            <a:r>
              <a:rPr sz="1687" dirty="0"/>
              <a:t>Extensive scientific program at JLab to understand the role of gluonic excitations in the spectroscopy of light mesons</a:t>
            </a:r>
          </a:p>
          <a:p>
            <a:pPr marL="160729" indent="-160729" algn="just" defTabSz="821502">
              <a:spcBef>
                <a:spcPts val="281"/>
              </a:spcBef>
              <a:buSzPct val="100000"/>
              <a:buChar char="•"/>
              <a:defRPr sz="2400" b="0">
                <a:latin typeface="Gill Sans"/>
                <a:ea typeface="Gill Sans"/>
                <a:cs typeface="Gill Sans"/>
                <a:sym typeface="Gill Sans"/>
              </a:defRPr>
            </a:pPr>
            <a:r>
              <a:rPr sz="1687" dirty="0"/>
              <a:t>Hall-B is using of a combination of low-Q2 electron scattering (equivalent to an high intensity photon beam) and the CLAS12 detector (4π acceptance, excellent Pid, high resolution) to measure exclusive final states and perform a full Partial Wave Analysis on mesonic and baryonic systems</a:t>
            </a:r>
          </a:p>
          <a:p>
            <a:pPr marL="357175" indent="-160729" algn="just" defTabSz="821502">
              <a:spcBef>
                <a:spcPts val="281"/>
              </a:spcBef>
              <a:buSzPct val="100000"/>
              <a:buChar char="•"/>
              <a:defRPr sz="2200" b="0">
                <a:latin typeface="Gill Sans"/>
                <a:ea typeface="Gill Sans"/>
                <a:cs typeface="Gill Sans"/>
                <a:sym typeface="Gill Sans"/>
              </a:defRPr>
            </a:pPr>
            <a:r>
              <a:rPr sz="1547" dirty="0"/>
              <a:t>MesonEx (E-11-005): Study of meson spectrum in the 1-3 GeV mass range to identify gluons excitation of mesons (hybrids) and other quark configurations beyond the CQM</a:t>
            </a:r>
          </a:p>
          <a:p>
            <a:pPr marL="357175" indent="-160729" algn="just" defTabSz="821502">
              <a:spcBef>
                <a:spcPts val="281"/>
              </a:spcBef>
              <a:buSzPct val="100000"/>
              <a:buChar char="•"/>
              <a:defRPr sz="2200" b="0">
                <a:latin typeface="Gill Sans"/>
                <a:ea typeface="Gill Sans"/>
                <a:cs typeface="Gill Sans"/>
                <a:sym typeface="Gill Sans"/>
              </a:defRPr>
            </a:pPr>
            <a:r>
              <a:rPr sz="1547" dirty="0"/>
              <a:t>Very Strange (E-12-008): Serach for mission excited hyperon states</a:t>
            </a:r>
          </a:p>
          <a:p>
            <a:pPr marL="160729" indent="-160729" algn="just" defTabSz="821502">
              <a:spcBef>
                <a:spcPts val="281"/>
              </a:spcBef>
              <a:buSzPct val="100000"/>
              <a:buChar char="•"/>
              <a:defRPr sz="2400" b="0">
                <a:latin typeface="Gill Sans"/>
                <a:ea typeface="Gill Sans"/>
                <a:cs typeface="Gill Sans"/>
                <a:sym typeface="Gill Sans"/>
              </a:defRPr>
            </a:pPr>
            <a:r>
              <a:rPr sz="1687" dirty="0"/>
              <a:t>Unique opportunity to extend baryon photo production to the complementary electroproduction with the same data set</a:t>
            </a:r>
          </a:p>
        </p:txBody>
      </p:sp>
      <p:pic>
        <p:nvPicPr>
          <p:cNvPr id="119" name="Picture 129" descr="Picture 129"/>
          <p:cNvPicPr>
            <a:picLocks noChangeAspect="1"/>
          </p:cNvPicPr>
          <p:nvPr/>
        </p:nvPicPr>
        <p:blipFill>
          <a:blip r:embed="rId2">
            <a:extLst/>
          </a:blip>
          <a:stretch>
            <a:fillRect/>
          </a:stretch>
        </p:blipFill>
        <p:spPr>
          <a:xfrm>
            <a:off x="4035105" y="3783644"/>
            <a:ext cx="3507025" cy="2595199"/>
          </a:xfrm>
          <a:prstGeom prst="rect">
            <a:avLst/>
          </a:prstGeom>
          <a:ln w="3175">
            <a:miter lim="400000"/>
          </a:ln>
          <a:effectLst>
            <a:outerShdw blurRad="63500" dist="25400" dir="5400000" rotWithShape="0">
              <a:srgbClr val="000000">
                <a:alpha val="50000"/>
              </a:srgbClr>
            </a:outerShdw>
          </a:effectLst>
        </p:spPr>
      </p:pic>
      <p:sp>
        <p:nvSpPr>
          <p:cNvPr id="120" name="Assessment…"/>
          <p:cNvSpPr txBox="1"/>
          <p:nvPr/>
        </p:nvSpPr>
        <p:spPr>
          <a:xfrm>
            <a:off x="210538" y="3794166"/>
            <a:ext cx="3717041" cy="921540"/>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70"/>
              </a:spcBef>
              <a:defRPr sz="2400">
                <a:latin typeface="Gill Sans"/>
                <a:ea typeface="Gill Sans"/>
                <a:cs typeface="Gill Sans"/>
                <a:sym typeface="Gill Sans"/>
              </a:defRPr>
            </a:pPr>
            <a:r>
              <a:rPr sz="1687" b="1" dirty="0"/>
              <a:t>Assessment</a:t>
            </a:r>
          </a:p>
          <a:p>
            <a:pPr algn="just" defTabSz="821502">
              <a:spcBef>
                <a:spcPts val="70"/>
              </a:spcBef>
              <a:defRPr sz="2400" b="0">
                <a:latin typeface="Gill Sans"/>
                <a:ea typeface="Gill Sans"/>
                <a:cs typeface="Gill Sans"/>
                <a:sym typeface="Gill Sans"/>
              </a:defRPr>
            </a:pPr>
            <a:r>
              <a:rPr sz="1687" dirty="0"/>
              <a:t>I) MesonEx example: Search for exotic π</a:t>
            </a:r>
            <a:r>
              <a:rPr sz="1687" baseline="-35250" dirty="0"/>
              <a:t>1 </a:t>
            </a:r>
            <a:r>
              <a:rPr sz="1687" dirty="0"/>
              <a:t>(1600)</a:t>
            </a:r>
            <a:r>
              <a:rPr sz="1828" spc="-1" dirty="0"/>
              <a:t> in </a:t>
            </a:r>
            <a:r>
              <a:rPr sz="1687" dirty="0"/>
              <a:t>e p → e’ n π+ π+ π-</a:t>
            </a:r>
          </a:p>
        </p:txBody>
      </p:sp>
      <p:grpSp>
        <p:nvGrpSpPr>
          <p:cNvPr id="127" name="Group"/>
          <p:cNvGrpSpPr/>
          <p:nvPr/>
        </p:nvGrpSpPr>
        <p:grpSpPr>
          <a:xfrm>
            <a:off x="7647568" y="3873492"/>
            <a:ext cx="4408977" cy="1517317"/>
            <a:chOff x="-6408" y="0"/>
            <a:chExt cx="6270543" cy="2157961"/>
          </a:xfrm>
        </p:grpSpPr>
        <p:pic>
          <p:nvPicPr>
            <p:cNvPr id="121" name="Picture 130" descr="Picture 130"/>
            <p:cNvPicPr>
              <a:picLocks noChangeAspect="1"/>
            </p:cNvPicPr>
            <p:nvPr/>
          </p:nvPicPr>
          <p:blipFill>
            <a:blip r:embed="rId3">
              <a:extLst/>
            </a:blip>
            <a:stretch>
              <a:fillRect/>
            </a:stretch>
          </p:blipFill>
          <p:spPr>
            <a:xfrm>
              <a:off x="73675" y="8354"/>
              <a:ext cx="2880385" cy="2048905"/>
            </a:xfrm>
            <a:prstGeom prst="rect">
              <a:avLst/>
            </a:prstGeom>
            <a:ln w="3175" cap="flat">
              <a:noFill/>
              <a:miter lim="400000"/>
            </a:ln>
            <a:effectLst/>
          </p:spPr>
        </p:pic>
        <p:pic>
          <p:nvPicPr>
            <p:cNvPr id="122" name="Picture 131" descr="Picture 131"/>
            <p:cNvPicPr>
              <a:picLocks noChangeAspect="1"/>
            </p:cNvPicPr>
            <p:nvPr/>
          </p:nvPicPr>
          <p:blipFill>
            <a:blip r:embed="rId4">
              <a:extLst/>
            </a:blip>
            <a:stretch>
              <a:fillRect/>
            </a:stretch>
          </p:blipFill>
          <p:spPr>
            <a:xfrm>
              <a:off x="3238876" y="0"/>
              <a:ext cx="2880385" cy="2065614"/>
            </a:xfrm>
            <a:prstGeom prst="rect">
              <a:avLst/>
            </a:prstGeom>
            <a:ln w="3175" cap="flat">
              <a:noFill/>
              <a:miter lim="400000"/>
            </a:ln>
            <a:effectLst/>
          </p:spPr>
        </p:pic>
        <p:sp>
          <p:nvSpPr>
            <p:cNvPr id="123" name="TextShape 13"/>
            <p:cNvSpPr txBox="1"/>
            <p:nvPr/>
          </p:nvSpPr>
          <p:spPr>
            <a:xfrm rot="16200000">
              <a:off x="-173872" y="200539"/>
              <a:ext cx="61056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lvl1pPr algn="l" defTabSz="914400">
                <a:defRPr sz="1200" spc="-1">
                  <a:latin typeface="Arial"/>
                  <a:ea typeface="Arial"/>
                  <a:cs typeface="Arial"/>
                  <a:sym typeface="Arial"/>
                </a:defRPr>
              </a:lvl1pPr>
            </a:lstStyle>
            <a:p>
              <a:r>
                <a:rPr sz="844"/>
                <a:t>M(3π)</a:t>
              </a:r>
            </a:p>
          </p:txBody>
        </p:sp>
        <p:sp>
          <p:nvSpPr>
            <p:cNvPr id="124" name="TextShape 13"/>
            <p:cNvSpPr txBox="1"/>
            <p:nvPr/>
          </p:nvSpPr>
          <p:spPr>
            <a:xfrm rot="16200000">
              <a:off x="3065002" y="200539"/>
              <a:ext cx="61056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lvl1pPr algn="l" defTabSz="914400">
                <a:defRPr sz="1200" spc="-1">
                  <a:latin typeface="Arial"/>
                  <a:ea typeface="Arial"/>
                  <a:cs typeface="Arial"/>
                  <a:sym typeface="Arial"/>
                </a:defRPr>
              </a:lvl1pPr>
            </a:lstStyle>
            <a:p>
              <a:r>
                <a:rPr sz="844"/>
                <a:t>M(3π)</a:t>
              </a:r>
            </a:p>
          </p:txBody>
        </p:sp>
        <p:sp>
          <p:nvSpPr>
            <p:cNvPr id="125" name="TextShape 12"/>
            <p:cNvSpPr txBox="1"/>
            <p:nvPr/>
          </p:nvSpPr>
          <p:spPr>
            <a:xfrm>
              <a:off x="2150667" y="1882327"/>
              <a:ext cx="77184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p>
              <a:pPr defTabSz="642915">
                <a:defRPr sz="1200" spc="-1">
                  <a:latin typeface="Arial"/>
                  <a:ea typeface="Arial"/>
                  <a:cs typeface="Arial"/>
                  <a:sym typeface="Arial"/>
                </a:defRPr>
              </a:pPr>
              <a:r>
                <a:rPr sz="844"/>
                <a:t>M(π</a:t>
              </a:r>
              <a:r>
                <a:rPr sz="844" baseline="33000"/>
                <a:t>+</a:t>
              </a:r>
              <a:r>
                <a:rPr sz="844" baseline="-33000"/>
                <a:t>1</a:t>
              </a:r>
              <a:r>
                <a:rPr sz="844"/>
                <a:t>π</a:t>
              </a:r>
              <a:r>
                <a:rPr sz="844" baseline="33000"/>
                <a:t>-</a:t>
              </a:r>
              <a:r>
                <a:rPr sz="844"/>
                <a:t>)</a:t>
              </a:r>
            </a:p>
          </p:txBody>
        </p:sp>
        <p:sp>
          <p:nvSpPr>
            <p:cNvPr id="126" name="TextShape 12"/>
            <p:cNvSpPr txBox="1"/>
            <p:nvPr/>
          </p:nvSpPr>
          <p:spPr>
            <a:xfrm>
              <a:off x="5492294" y="1882327"/>
              <a:ext cx="771841" cy="275634"/>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31640" tIns="31640" rIns="31640" bIns="31640" numCol="1" anchor="t">
              <a:spAutoFit/>
            </a:bodyPr>
            <a:lstStyle/>
            <a:p>
              <a:pPr defTabSz="642915">
                <a:defRPr sz="1200" spc="-1">
                  <a:latin typeface="Arial"/>
                  <a:ea typeface="Arial"/>
                  <a:cs typeface="Arial"/>
                  <a:sym typeface="Arial"/>
                </a:defRPr>
              </a:pPr>
              <a:r>
                <a:rPr sz="844"/>
                <a:t>M(π</a:t>
              </a:r>
              <a:r>
                <a:rPr sz="844" baseline="33000"/>
                <a:t>+</a:t>
              </a:r>
              <a:r>
                <a:rPr sz="844" baseline="-33000"/>
                <a:t>2</a:t>
              </a:r>
              <a:r>
                <a:rPr sz="844"/>
                <a:t>π</a:t>
              </a:r>
              <a:r>
                <a:rPr sz="844" baseline="33000"/>
                <a:t>-</a:t>
              </a:r>
              <a:r>
                <a:rPr sz="844"/>
                <a:t>)</a:t>
              </a:r>
            </a:p>
          </p:txBody>
        </p:sp>
      </p:grpSp>
      <p:sp>
        <p:nvSpPr>
          <p:cNvPr id="128" name="Low cross sections in interesting mass region 1.5-2.5 GeV/c2, containing several interesting resonances including π1…"/>
          <p:cNvSpPr txBox="1"/>
          <p:nvPr/>
        </p:nvSpPr>
        <p:spPr>
          <a:xfrm>
            <a:off x="7649656" y="5517328"/>
            <a:ext cx="4569161" cy="896805"/>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marL="160729" indent="-160729" defTabSz="642915">
              <a:spcBef>
                <a:spcPts val="281"/>
              </a:spcBef>
              <a:buClr>
                <a:srgbClr val="000000"/>
              </a:buClr>
              <a:buSzPct val="100000"/>
              <a:buChar char="•"/>
              <a:defRPr sz="1900" b="0" spc="-1">
                <a:latin typeface="Gill Sans"/>
                <a:ea typeface="Gill Sans"/>
                <a:cs typeface="Gill Sans"/>
                <a:sym typeface="Gill Sans"/>
              </a:defRPr>
            </a:pPr>
            <a:r>
              <a:rPr sz="1336"/>
              <a:t>Low cross sections in interesting mass region 1.5-2.5 GeV/c</a:t>
            </a:r>
            <a:r>
              <a:rPr sz="1336" baseline="32947"/>
              <a:t>2</a:t>
            </a:r>
            <a:r>
              <a:rPr sz="1336"/>
              <a:t>, containing several interesting resonances including π</a:t>
            </a:r>
            <a:r>
              <a:rPr sz="1336" baseline="-31578"/>
              <a:t>1</a:t>
            </a:r>
          </a:p>
          <a:p>
            <a:pPr marL="160729" indent="-160729" defTabSz="642915">
              <a:spcBef>
                <a:spcPts val="281"/>
              </a:spcBef>
              <a:buClr>
                <a:srgbClr val="000000"/>
              </a:buClr>
              <a:buSzPct val="100000"/>
              <a:buChar char="•"/>
              <a:defRPr sz="1900" b="0" spc="-1">
                <a:latin typeface="Gill Sans"/>
                <a:ea typeface="Gill Sans"/>
                <a:cs typeface="Gill Sans"/>
                <a:sym typeface="Gill Sans"/>
              </a:defRPr>
            </a:pPr>
            <a:r>
              <a:rPr sz="1336"/>
              <a:t>Other final states with kaons have lower cross section but still accessible with CLAS12</a:t>
            </a:r>
          </a:p>
        </p:txBody>
      </p:sp>
      <p:sp>
        <p:nvSpPr>
          <p:cNvPr id="129" name="Results for inbending fall 2018 e- data…"/>
          <p:cNvSpPr txBox="1"/>
          <p:nvPr/>
        </p:nvSpPr>
        <p:spPr>
          <a:xfrm>
            <a:off x="858162" y="5210352"/>
            <a:ext cx="3069418" cy="685081"/>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defTabSz="642915">
              <a:defRPr sz="2000" b="0" spc="-1">
                <a:latin typeface="Gill Sans"/>
                <a:ea typeface="Gill Sans"/>
                <a:cs typeface="Gill Sans"/>
                <a:sym typeface="Gill Sans"/>
              </a:defRPr>
            </a:pPr>
            <a:r>
              <a:rPr sz="1406"/>
              <a:t>Results for inbending fall 2018 e- data</a:t>
            </a:r>
          </a:p>
          <a:p>
            <a:pPr marL="160729" indent="-160729" defTabSz="642915">
              <a:buSzPct val="100000"/>
              <a:buChar char="•"/>
              <a:defRPr sz="2000" b="0" spc="-1">
                <a:latin typeface="Gill Sans"/>
                <a:ea typeface="Gill Sans"/>
                <a:cs typeface="Gill Sans"/>
                <a:sym typeface="Gill Sans"/>
              </a:defRPr>
            </a:pPr>
            <a:r>
              <a:rPr sz="1406"/>
              <a:t>CLAS12 acceptance  low for 2π</a:t>
            </a:r>
            <a:r>
              <a:rPr sz="1406" baseline="31999"/>
              <a:t>-</a:t>
            </a:r>
          </a:p>
          <a:p>
            <a:pPr marL="160729" indent="-160729" defTabSz="642915">
              <a:buSzPct val="100000"/>
              <a:buChar char="•"/>
              <a:defRPr sz="2000" b="0" spc="-1">
                <a:latin typeface="Gill Sans"/>
                <a:ea typeface="Gill Sans"/>
                <a:cs typeface="Gill Sans"/>
                <a:sym typeface="Gill Sans"/>
              </a:defRPr>
            </a:pPr>
            <a:r>
              <a:rPr sz="1406"/>
              <a:t>Extra data required for a</a:t>
            </a:r>
            <a:r>
              <a:rPr sz="1406" baseline="-30300"/>
              <a:t>2</a:t>
            </a:r>
            <a:r>
              <a:rPr sz="1406"/>
              <a:t>(1230) region</a:t>
            </a:r>
          </a:p>
        </p:txBody>
      </p:sp>
    </p:spTree>
    <p:extLst>
      <p:ext uri="{BB962C8B-B14F-4D97-AF65-F5344CB8AC3E}">
        <p14:creationId xmlns:p14="http://schemas.microsoft.com/office/powerpoint/2010/main" val="68252793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Assessment…"/>
          <p:cNvSpPr txBox="1"/>
          <p:nvPr/>
        </p:nvSpPr>
        <p:spPr>
          <a:xfrm>
            <a:off x="60591" y="955924"/>
            <a:ext cx="3250266" cy="899868"/>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70"/>
              </a:spcBef>
              <a:defRPr sz="2400">
                <a:latin typeface="Gill Sans"/>
                <a:ea typeface="Gill Sans"/>
                <a:cs typeface="Gill Sans"/>
                <a:sym typeface="Gill Sans"/>
              </a:defRPr>
            </a:pPr>
            <a:r>
              <a:rPr sz="1687" b="1" dirty="0"/>
              <a:t>Assessment</a:t>
            </a:r>
          </a:p>
          <a:p>
            <a:pPr algn="just" defTabSz="821502">
              <a:spcBef>
                <a:spcPts val="70"/>
              </a:spcBef>
              <a:defRPr sz="2400" b="0">
                <a:latin typeface="Gill Sans"/>
                <a:ea typeface="Gill Sans"/>
                <a:cs typeface="Gill Sans"/>
                <a:sym typeface="Gill Sans"/>
              </a:defRPr>
            </a:pPr>
            <a:r>
              <a:rPr sz="1687" dirty="0"/>
              <a:t>II) Very Strange example: Strange and very strange hyperons</a:t>
            </a:r>
          </a:p>
        </p:txBody>
      </p:sp>
      <p:sp>
        <p:nvSpPr>
          <p:cNvPr id="132" name="Clearly see hyperon resonances…"/>
          <p:cNvSpPr txBox="1"/>
          <p:nvPr/>
        </p:nvSpPr>
        <p:spPr>
          <a:xfrm>
            <a:off x="25151" y="2441133"/>
            <a:ext cx="3419558" cy="1269471"/>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marL="160729" indent="-160729" defTabSz="642915">
              <a:buSzPct val="100000"/>
              <a:buChar char="•"/>
              <a:defRPr sz="1900" b="0" spc="-1">
                <a:latin typeface="Gill Sans"/>
                <a:ea typeface="Gill Sans"/>
                <a:cs typeface="Gill Sans"/>
                <a:sym typeface="Gill Sans"/>
              </a:defRPr>
            </a:pPr>
            <a:r>
              <a:rPr sz="1336"/>
              <a:t>Clearly see hyperon resonances</a:t>
            </a:r>
          </a:p>
          <a:p>
            <a:pPr marL="160729" indent="-160729" defTabSz="642915">
              <a:buSzPct val="100000"/>
              <a:buChar char="•"/>
              <a:defRPr sz="1900" b="0" spc="-1">
                <a:latin typeface="Gill Sans"/>
                <a:ea typeface="Gill Sans"/>
                <a:cs typeface="Gill Sans"/>
                <a:sym typeface="Gill Sans"/>
              </a:defRPr>
            </a:pPr>
            <a:r>
              <a:rPr sz="1336"/>
              <a:t>Cascade electroproduction easily accessible and any results are new </a:t>
            </a:r>
          </a:p>
          <a:p>
            <a:pPr marL="160729" indent="-160729" defTabSz="642915">
              <a:buSzPct val="100000"/>
              <a:buChar char="•"/>
              <a:defRPr sz="1900" b="0">
                <a:latin typeface="Gill Sans"/>
                <a:ea typeface="Gill Sans"/>
                <a:cs typeface="Gill Sans"/>
                <a:sym typeface="Gill Sans"/>
              </a:defRPr>
            </a:pPr>
            <a:r>
              <a:rPr sz="1336"/>
              <a:t>Electroproduction (Q^2 dependence) provides with new and complementary information on these states</a:t>
            </a:r>
          </a:p>
        </p:txBody>
      </p:sp>
      <p:sp>
        <p:nvSpPr>
          <p:cNvPr id="133" name="Results for inbending fall 2018 e- data"/>
          <p:cNvSpPr txBox="1"/>
          <p:nvPr/>
        </p:nvSpPr>
        <p:spPr>
          <a:xfrm>
            <a:off x="241439" y="2040990"/>
            <a:ext cx="3069418" cy="252398"/>
          </a:xfrm>
          <a:prstGeom prst="rect">
            <a:avLst/>
          </a:prstGeom>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lvl1pPr algn="l" defTabSz="914400">
              <a:defRPr sz="2000" b="0" spc="-1">
                <a:latin typeface="Gill Sans"/>
                <a:ea typeface="Gill Sans"/>
                <a:cs typeface="Gill Sans"/>
                <a:sym typeface="Gill Sans"/>
              </a:defRPr>
            </a:lvl1pPr>
          </a:lstStyle>
          <a:p>
            <a:r>
              <a:rPr sz="1406"/>
              <a:t>Results for inbending fall 2018 e- data</a:t>
            </a:r>
          </a:p>
        </p:txBody>
      </p:sp>
      <p:pic>
        <p:nvPicPr>
          <p:cNvPr id="134" name="Picture 4" descr="Picture 4"/>
          <p:cNvPicPr>
            <a:picLocks noChangeAspect="1"/>
          </p:cNvPicPr>
          <p:nvPr/>
        </p:nvPicPr>
        <p:blipFill>
          <a:blip r:embed="rId2">
            <a:extLst/>
          </a:blip>
          <a:stretch>
            <a:fillRect/>
          </a:stretch>
        </p:blipFill>
        <p:spPr>
          <a:xfrm>
            <a:off x="3480361" y="1245579"/>
            <a:ext cx="4303299" cy="2254750"/>
          </a:xfrm>
          <a:prstGeom prst="rect">
            <a:avLst/>
          </a:prstGeom>
          <a:ln w="3175">
            <a:miter lim="400000"/>
          </a:ln>
          <a:effectLst>
            <a:outerShdw blurRad="63500" dist="25400" dir="5400000" rotWithShape="0">
              <a:srgbClr val="000000">
                <a:alpha val="50000"/>
              </a:srgbClr>
            </a:outerShdw>
          </a:effectLst>
        </p:spPr>
      </p:pic>
      <p:sp>
        <p:nvSpPr>
          <p:cNvPr id="135" name="MissingMass(e’ K+ X) [GeV]"/>
          <p:cNvSpPr txBox="1"/>
          <p:nvPr/>
        </p:nvSpPr>
        <p:spPr>
          <a:xfrm>
            <a:off x="4731047" y="960566"/>
            <a:ext cx="1815390" cy="209181"/>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defTabSz="642915">
              <a:defRPr sz="1600" b="0">
                <a:latin typeface="Arial"/>
                <a:ea typeface="Arial"/>
                <a:cs typeface="Arial"/>
                <a:sym typeface="Arial"/>
              </a:defRPr>
            </a:pPr>
            <a:r>
              <a:rPr sz="1125"/>
              <a:t>MissingMass(e’ K</a:t>
            </a:r>
            <a:r>
              <a:rPr sz="1125" baseline="29750"/>
              <a:t>+</a:t>
            </a:r>
            <a:r>
              <a:rPr sz="1125"/>
              <a:t> X) [GeV]</a:t>
            </a:r>
          </a:p>
        </p:txBody>
      </p:sp>
      <p:pic>
        <p:nvPicPr>
          <p:cNvPr id="136" name="Picture 2" descr="Picture 2"/>
          <p:cNvPicPr>
            <a:picLocks noChangeAspect="1"/>
          </p:cNvPicPr>
          <p:nvPr/>
        </p:nvPicPr>
        <p:blipFill>
          <a:blip r:embed="rId3">
            <a:extLst/>
          </a:blip>
          <a:srcRect l="2469" r="7382"/>
          <a:stretch>
            <a:fillRect/>
          </a:stretch>
        </p:blipFill>
        <p:spPr>
          <a:xfrm>
            <a:off x="7953165" y="1043298"/>
            <a:ext cx="4243084" cy="2495348"/>
          </a:xfrm>
          <a:prstGeom prst="rect">
            <a:avLst/>
          </a:prstGeom>
          <a:ln w="3175">
            <a:miter lim="400000"/>
          </a:ln>
          <a:effectLst>
            <a:outerShdw blurRad="63500" dist="25400" dir="5400000" rotWithShape="0">
              <a:srgbClr val="000000">
                <a:alpha val="50000"/>
              </a:srgbClr>
            </a:outerShdw>
          </a:effectLst>
        </p:spPr>
      </p:pic>
      <p:sp>
        <p:nvSpPr>
          <p:cNvPr id="137" name="MissingMass(e’ K+ K+) [GeV]"/>
          <p:cNvSpPr txBox="1"/>
          <p:nvPr/>
        </p:nvSpPr>
        <p:spPr>
          <a:xfrm>
            <a:off x="8263764" y="960566"/>
            <a:ext cx="3621800" cy="209181"/>
          </a:xfrm>
          <a:prstGeom prst="rect">
            <a:avLst/>
          </a:prstGeom>
          <a:solidFill>
            <a:srgbClr val="FFFFFF"/>
          </a:solidFill>
          <a:ln w="3175">
            <a:miter lim="400000"/>
          </a:ln>
          <a:extLst>
            <a:ext uri="{C572A759-6A51-4108-AA02-DFA0A04FC94B}">
              <ma14:wrappingTextBoxFlag xmlns:ma14="http://schemas.microsoft.com/office/mac/drawingml/2011/main" val="1"/>
            </a:ext>
          </a:extLst>
        </p:spPr>
        <p:txBody>
          <a:bodyPr lIns="17854" tIns="17854" rIns="17854" bIns="17854" anchor="ctr">
            <a:spAutoFit/>
          </a:bodyPr>
          <a:lstStyle/>
          <a:p>
            <a:pPr defTabSz="642915">
              <a:defRPr sz="1600" b="0">
                <a:latin typeface="Arial"/>
                <a:ea typeface="Arial"/>
                <a:cs typeface="Arial"/>
                <a:sym typeface="Arial"/>
              </a:defRPr>
            </a:pPr>
            <a:r>
              <a:rPr sz="1125"/>
              <a:t>MissingMass(e’ K</a:t>
            </a:r>
            <a:r>
              <a:rPr sz="1125" baseline="29750"/>
              <a:t>+ </a:t>
            </a:r>
            <a:r>
              <a:rPr sz="1125"/>
              <a:t>K</a:t>
            </a:r>
            <a:r>
              <a:rPr sz="1125" baseline="29750"/>
              <a:t>+</a:t>
            </a:r>
            <a:r>
              <a:rPr sz="1125"/>
              <a:t>) [GeV]</a:t>
            </a:r>
          </a:p>
        </p:txBody>
      </p:sp>
      <p:sp>
        <p:nvSpPr>
          <p:cNvPr id="138" name="Line"/>
          <p:cNvSpPr/>
          <p:nvPr/>
        </p:nvSpPr>
        <p:spPr>
          <a:xfrm flipV="1">
            <a:off x="4822831"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39" name="Λ0(1110)"/>
          <p:cNvSpPr txBox="1"/>
          <p:nvPr/>
        </p:nvSpPr>
        <p:spPr>
          <a:xfrm>
            <a:off x="4104643" y="2544887"/>
            <a:ext cx="613138"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Λ</a:t>
            </a:r>
            <a:r>
              <a:rPr sz="1687" baseline="31999"/>
              <a:t>0</a:t>
            </a:r>
            <a:r>
              <a:rPr sz="1687" baseline="-5999"/>
              <a:t>(1110)</a:t>
            </a:r>
          </a:p>
        </p:txBody>
      </p:sp>
      <p:sp>
        <p:nvSpPr>
          <p:cNvPr id="140" name="Line"/>
          <p:cNvSpPr/>
          <p:nvPr/>
        </p:nvSpPr>
        <p:spPr>
          <a:xfrm flipV="1">
            <a:off x="5094103"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1" name="Σ0(1189)"/>
          <p:cNvSpPr txBox="1"/>
          <p:nvPr/>
        </p:nvSpPr>
        <p:spPr>
          <a:xfrm>
            <a:off x="4864525" y="2395285"/>
            <a:ext cx="589093"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Σ</a:t>
            </a:r>
            <a:r>
              <a:rPr sz="1687" baseline="31999"/>
              <a:t>0</a:t>
            </a:r>
            <a:r>
              <a:rPr sz="1687" baseline="-5999"/>
              <a:t>(1189)</a:t>
            </a:r>
          </a:p>
        </p:txBody>
      </p:sp>
      <p:sp>
        <p:nvSpPr>
          <p:cNvPr id="142" name="Line"/>
          <p:cNvSpPr/>
          <p:nvPr/>
        </p:nvSpPr>
        <p:spPr>
          <a:xfrm flipV="1">
            <a:off x="5698936"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3" name="Σ*"/>
          <p:cNvSpPr txBox="1"/>
          <p:nvPr/>
        </p:nvSpPr>
        <p:spPr>
          <a:xfrm>
            <a:off x="5608059" y="2492131"/>
            <a:ext cx="225211"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lvl1pPr algn="just" defTabSz="1168400">
              <a:spcBef>
                <a:spcPts val="100"/>
              </a:spcBef>
              <a:defRPr sz="2400" b="0">
                <a:solidFill>
                  <a:srgbClr val="FF2600"/>
                </a:solidFill>
                <a:latin typeface="Gill Sans"/>
                <a:ea typeface="Gill Sans"/>
                <a:cs typeface="Gill Sans"/>
                <a:sym typeface="Gill Sans"/>
              </a:defRPr>
            </a:lvl1pPr>
          </a:lstStyle>
          <a:p>
            <a:r>
              <a:rPr sz="1687"/>
              <a:t>Σ*</a:t>
            </a:r>
          </a:p>
        </p:txBody>
      </p:sp>
      <p:sp>
        <p:nvSpPr>
          <p:cNvPr id="144" name="Line"/>
          <p:cNvSpPr/>
          <p:nvPr/>
        </p:nvSpPr>
        <p:spPr>
          <a:xfrm flipV="1">
            <a:off x="6158508" y="277524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5" name="Λ*(1520)"/>
          <p:cNvSpPr txBox="1"/>
          <p:nvPr/>
        </p:nvSpPr>
        <p:spPr>
          <a:xfrm>
            <a:off x="6125413" y="2488806"/>
            <a:ext cx="601917"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Λ</a:t>
            </a:r>
            <a:r>
              <a:rPr sz="1687" baseline="31999"/>
              <a:t>*</a:t>
            </a:r>
            <a:r>
              <a:rPr sz="1687" baseline="-5999"/>
              <a:t>(1520)</a:t>
            </a:r>
          </a:p>
        </p:txBody>
      </p:sp>
      <p:sp>
        <p:nvSpPr>
          <p:cNvPr id="146" name="Ξ-(1320)"/>
          <p:cNvSpPr txBox="1"/>
          <p:nvPr/>
        </p:nvSpPr>
        <p:spPr>
          <a:xfrm>
            <a:off x="10072322" y="2544887"/>
            <a:ext cx="569857" cy="295680"/>
          </a:xfrm>
          <a:prstGeom prst="rect">
            <a:avLst/>
          </a:prstGeom>
          <a:ln w="3175">
            <a:miter lim="400000"/>
          </a:ln>
          <a:extLst>
            <a:ext uri="{C572A759-6A51-4108-AA02-DFA0A04FC94B}">
              <ma14:wrappingTextBoxFlag xmlns:ma14="http://schemas.microsoft.com/office/mac/drawingml/2011/main" val="1"/>
            </a:ext>
          </a:extLst>
        </p:spPr>
        <p:txBody>
          <a:bodyPr wrap="none" lIns="17854" tIns="17854" rIns="17854" bIns="17854" anchor="ctr">
            <a:spAutoFit/>
          </a:bodyPr>
          <a:lstStyle/>
          <a:p>
            <a:pPr algn="just" defTabSz="821502">
              <a:spcBef>
                <a:spcPts val="70"/>
              </a:spcBef>
              <a:defRPr sz="2400" b="0">
                <a:solidFill>
                  <a:srgbClr val="FF2600"/>
                </a:solidFill>
                <a:latin typeface="Gill Sans"/>
                <a:ea typeface="Gill Sans"/>
                <a:cs typeface="Gill Sans"/>
                <a:sym typeface="Gill Sans"/>
              </a:defRPr>
            </a:pPr>
            <a:r>
              <a:rPr sz="1687"/>
              <a:t>Ξ</a:t>
            </a:r>
            <a:r>
              <a:rPr sz="1687" baseline="31999"/>
              <a:t>-</a:t>
            </a:r>
            <a:r>
              <a:rPr sz="1687" baseline="-5999"/>
              <a:t>(1320)</a:t>
            </a:r>
          </a:p>
        </p:txBody>
      </p:sp>
      <p:sp>
        <p:nvSpPr>
          <p:cNvPr id="147" name="Line"/>
          <p:cNvSpPr/>
          <p:nvPr/>
        </p:nvSpPr>
        <p:spPr>
          <a:xfrm flipV="1">
            <a:off x="9967066" y="2698599"/>
            <a:ext cx="1" cy="601240"/>
          </a:xfrm>
          <a:prstGeom prst="line">
            <a:avLst/>
          </a:prstGeom>
          <a:ln w="25400">
            <a:solidFill>
              <a:srgbClr val="FF2600"/>
            </a:solidFill>
            <a:miter lim="400000"/>
            <a:tailEnd type="triangle"/>
          </a:ln>
        </p:spPr>
        <p:txBody>
          <a:bodyPr lIns="17854" tIns="17854" rIns="17854" bIns="17854" anchor="ctr"/>
          <a:lstStyle/>
          <a:p>
            <a:pPr>
              <a:defRPr b="0">
                <a:solidFill>
                  <a:srgbClr val="FFFFFF"/>
                </a:solidFill>
                <a:latin typeface="+mn-lt"/>
                <a:ea typeface="+mn-ea"/>
                <a:cs typeface="+mn-cs"/>
                <a:sym typeface="Helvetica Neue Medium"/>
              </a:defRPr>
            </a:pPr>
            <a:endParaRPr sz="1266"/>
          </a:p>
        </p:txBody>
      </p:sp>
      <p:sp>
        <p:nvSpPr>
          <p:cNvPr id="148" name="PAC48 Jeopardy - MesonEx and Very Strange"/>
          <p:cNvSpPr txBox="1"/>
          <p:nvPr/>
        </p:nvSpPr>
        <p:spPr>
          <a:xfrm>
            <a:off x="358634" y="129803"/>
            <a:ext cx="4735469" cy="540923"/>
          </a:xfrm>
          <a:prstGeom prst="rect">
            <a:avLst/>
          </a:prstGeom>
          <a:ln w="3175">
            <a:miter lim="400000"/>
          </a:ln>
          <a:extLst>
            <a:ext uri="{C572A759-6A51-4108-AA02-DFA0A04FC94B}">
              <ma14:wrappingTextBoxFlag xmlns:ma14="http://schemas.microsoft.com/office/mac/drawingml/2011/main" val="1"/>
            </a:ext>
          </a:extLst>
        </p:spPr>
        <p:txBody>
          <a:bodyPr wrap="none" lIns="53565" tIns="53565" rIns="53565" bIns="53565" anchor="ctr">
            <a:spAutoFit/>
          </a:bodyPr>
          <a:lstStyle>
            <a:lvl1pPr algn="just" defTabSz="1168400">
              <a:defRPr sz="4000">
                <a:latin typeface="Gill Sans"/>
                <a:ea typeface="Gill Sans"/>
                <a:cs typeface="Gill Sans"/>
                <a:sym typeface="Gill Sans"/>
              </a:defRPr>
            </a:lvl1pPr>
          </a:lstStyle>
          <a:p>
            <a:r>
              <a:rPr sz="2812" b="1" dirty="0" smtClean="0">
                <a:latin typeface="Arial" charset="0"/>
                <a:ea typeface="Arial" charset="0"/>
                <a:cs typeface="Arial" charset="0"/>
              </a:rPr>
              <a:t>MesonEx </a:t>
            </a:r>
            <a:r>
              <a:rPr sz="2812" b="1" dirty="0">
                <a:latin typeface="Arial" charset="0"/>
                <a:ea typeface="Arial" charset="0"/>
                <a:cs typeface="Arial" charset="0"/>
              </a:rPr>
              <a:t>and Very Strange</a:t>
            </a:r>
          </a:p>
        </p:txBody>
      </p:sp>
      <p:sp>
        <p:nvSpPr>
          <p:cNvPr id="149" name="Future plans…"/>
          <p:cNvSpPr txBox="1"/>
          <p:nvPr/>
        </p:nvSpPr>
        <p:spPr>
          <a:xfrm>
            <a:off x="240928" y="4086190"/>
            <a:ext cx="11710145" cy="1819799"/>
          </a:xfrm>
          <a:prstGeom prst="rect">
            <a:avLst/>
          </a:prstGeom>
          <a:ln w="3175">
            <a:miter lim="400000"/>
          </a:ln>
          <a:extLst>
            <a:ext uri="{C572A759-6A51-4108-AA02-DFA0A04FC94B}">
              <ma14:wrappingTextBoxFlag xmlns:ma14="http://schemas.microsoft.com/office/mac/drawingml/2011/main" val="1"/>
            </a:ext>
          </a:extLst>
        </p:spPr>
        <p:txBody>
          <a:bodyPr lIns="53565" tIns="53565" rIns="53565" bIns="53565" anchor="ctr">
            <a:spAutoFit/>
          </a:bodyPr>
          <a:lstStyle/>
          <a:p>
            <a:pPr algn="just" defTabSz="821502">
              <a:spcBef>
                <a:spcPts val="281"/>
              </a:spcBef>
              <a:defRPr sz="2400">
                <a:latin typeface="Gill Sans"/>
                <a:ea typeface="Gill Sans"/>
                <a:cs typeface="Gill Sans"/>
                <a:sym typeface="Gill Sans"/>
              </a:defRPr>
            </a:pPr>
            <a:r>
              <a:rPr sz="1687" b="1" dirty="0"/>
              <a:t>Future plans</a:t>
            </a:r>
          </a:p>
          <a:p>
            <a:pPr marL="160729" indent="-160729" algn="just" defTabSz="821502">
              <a:spcBef>
                <a:spcPts val="281"/>
              </a:spcBef>
              <a:buSzPct val="100000"/>
              <a:buChar char="•"/>
              <a:defRPr sz="2400" b="0">
                <a:latin typeface="Gill Sans"/>
                <a:ea typeface="Gill Sans"/>
                <a:cs typeface="Gill Sans"/>
                <a:sym typeface="Gill Sans"/>
              </a:defRPr>
            </a:pPr>
            <a:r>
              <a:rPr sz="1687" dirty="0"/>
              <a:t>Good performance of the CLAS12-FT to provide low Q2 electroproduction data</a:t>
            </a:r>
          </a:p>
          <a:p>
            <a:pPr marL="160729" indent="-160729" algn="just" defTabSz="821502">
              <a:spcBef>
                <a:spcPts val="281"/>
              </a:spcBef>
              <a:buSzPct val="100000"/>
              <a:buChar char="•"/>
              <a:defRPr sz="2400" b="0">
                <a:latin typeface="Gill Sans"/>
                <a:ea typeface="Gill Sans"/>
                <a:cs typeface="Gill Sans"/>
                <a:sym typeface="Gill Sans"/>
              </a:defRPr>
            </a:pPr>
            <a:r>
              <a:rPr sz="1687" dirty="0"/>
              <a:t>Clear benefit by collecting the remaining 50% of approved statistics</a:t>
            </a:r>
          </a:p>
          <a:p>
            <a:pPr marL="160729" indent="-160729" algn="just" defTabSz="821502">
              <a:spcBef>
                <a:spcPts val="281"/>
              </a:spcBef>
              <a:buSzPct val="100000"/>
              <a:buChar char="•"/>
              <a:defRPr sz="2400" b="0">
                <a:latin typeface="Gill Sans"/>
                <a:ea typeface="Gill Sans"/>
                <a:cs typeface="Gill Sans"/>
                <a:sym typeface="Gill Sans"/>
              </a:defRPr>
            </a:pPr>
            <a:r>
              <a:rPr sz="1687" b="1" dirty="0"/>
              <a:t>MesonEx: PWA requires high statistics to pin down the tiny signal (~1%) of exotic mesons</a:t>
            </a:r>
          </a:p>
          <a:p>
            <a:pPr marL="160729" indent="-160729" algn="just" defTabSz="821502">
              <a:spcBef>
                <a:spcPts val="281"/>
              </a:spcBef>
              <a:buSzPct val="100000"/>
              <a:buChar char="•"/>
              <a:defRPr sz="2400" b="0">
                <a:latin typeface="Gill Sans"/>
                <a:ea typeface="Gill Sans"/>
                <a:cs typeface="Gill Sans"/>
                <a:sym typeface="Gill Sans"/>
              </a:defRPr>
            </a:pPr>
            <a:r>
              <a:rPr sz="1687" dirty="0"/>
              <a:t>Very Strange: high statistics is needed to study excited cascades and Ω</a:t>
            </a:r>
            <a:r>
              <a:rPr sz="1687" baseline="31999" dirty="0"/>
              <a:t>-</a:t>
            </a:r>
            <a:r>
              <a:rPr sz="1687" dirty="0"/>
              <a:t> that require detection of final states with many particles(kaons)</a:t>
            </a:r>
          </a:p>
        </p:txBody>
      </p:sp>
    </p:spTree>
    <p:extLst>
      <p:ext uri="{BB962C8B-B14F-4D97-AF65-F5344CB8AC3E}">
        <p14:creationId xmlns:p14="http://schemas.microsoft.com/office/powerpoint/2010/main" val="153679449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11892" y="966054"/>
            <a:ext cx="11491350" cy="5501281"/>
          </a:xfrm>
        </p:spPr>
        <p:txBody>
          <a:bodyPr>
            <a:normAutofit/>
          </a:bodyPr>
          <a:lstStyle/>
          <a:p>
            <a:pPr>
              <a:lnSpc>
                <a:spcPct val="100000"/>
              </a:lnSpc>
            </a:pPr>
            <a:r>
              <a:rPr lang="en-US" b="1" dirty="0"/>
              <a:t>The RG-A science program is broad and rich and addresses several of the most fundamental questions </a:t>
            </a:r>
            <a:r>
              <a:rPr lang="en-US" b="1" dirty="0" smtClean="0"/>
              <a:t>in hadronic </a:t>
            </a:r>
            <a:r>
              <a:rPr lang="en-US" b="1" dirty="0"/>
              <a:t>physics. </a:t>
            </a:r>
            <a:endParaRPr lang="en-US" b="1" dirty="0" smtClean="0"/>
          </a:p>
          <a:p>
            <a:pPr>
              <a:lnSpc>
                <a:spcPct val="100000"/>
              </a:lnSpc>
            </a:pPr>
            <a:endParaRPr lang="en-US" sz="800" b="1" dirty="0" smtClean="0"/>
          </a:p>
          <a:p>
            <a:pPr>
              <a:lnSpc>
                <a:spcPct val="100000"/>
              </a:lnSpc>
            </a:pPr>
            <a:r>
              <a:rPr lang="en-US" b="1" dirty="0" smtClean="0"/>
              <a:t>We </a:t>
            </a:r>
            <a:r>
              <a:rPr lang="en-US" b="1" dirty="0"/>
              <a:t>have also </a:t>
            </a:r>
            <a:r>
              <a:rPr lang="en-US" b="1" dirty="0" smtClean="0"/>
              <a:t>designed and optimized </a:t>
            </a:r>
            <a:r>
              <a:rPr lang="en-US" b="1" u="sng" dirty="0" smtClean="0"/>
              <a:t>a </a:t>
            </a:r>
            <a:r>
              <a:rPr lang="en-US" b="1" u="sng" dirty="0"/>
              <a:t>smart trigger to run successfully all 13 </a:t>
            </a:r>
            <a:r>
              <a:rPr lang="en-US" b="1" u="sng" dirty="0" smtClean="0"/>
              <a:t>experiments </a:t>
            </a:r>
            <a:r>
              <a:rPr lang="en-US" b="1" u="sng" dirty="0" smtClean="0"/>
              <a:t>simultaneously</a:t>
            </a:r>
            <a:r>
              <a:rPr lang="en-US" b="1" dirty="0" smtClean="0"/>
              <a:t>! </a:t>
            </a:r>
            <a:r>
              <a:rPr lang="en-US" b="1" dirty="0" smtClean="0"/>
              <a:t>The </a:t>
            </a:r>
            <a:r>
              <a:rPr lang="en-US" b="1" dirty="0"/>
              <a:t>data </a:t>
            </a:r>
            <a:r>
              <a:rPr lang="en-US" b="1" dirty="0" smtClean="0"/>
              <a:t>processing and </a:t>
            </a:r>
            <a:r>
              <a:rPr lang="en-US" b="1" dirty="0"/>
              <a:t>analysis of the 50% </a:t>
            </a:r>
            <a:r>
              <a:rPr lang="en-US" b="1" dirty="0" smtClean="0"/>
              <a:t>of </a:t>
            </a:r>
            <a:r>
              <a:rPr lang="en-US" b="1" dirty="0"/>
              <a:t>RG-A data that is already </a:t>
            </a:r>
            <a:r>
              <a:rPr lang="en-US" b="1" dirty="0" smtClean="0"/>
              <a:t>on tape </a:t>
            </a:r>
            <a:r>
              <a:rPr lang="en-US" b="1" dirty="0"/>
              <a:t>is in an advanced stage and preparation of the </a:t>
            </a:r>
            <a:r>
              <a:rPr lang="en-US" b="1" dirty="0" smtClean="0"/>
              <a:t>first </a:t>
            </a:r>
            <a:r>
              <a:rPr lang="en-US" b="1" dirty="0"/>
              <a:t>publications is underway</a:t>
            </a:r>
            <a:r>
              <a:rPr lang="en-US" b="1" dirty="0" smtClean="0"/>
              <a:t>.</a:t>
            </a:r>
          </a:p>
          <a:p>
            <a:pPr>
              <a:lnSpc>
                <a:spcPct val="100000"/>
              </a:lnSpc>
            </a:pPr>
            <a:endParaRPr lang="en-US" sz="800" b="1" dirty="0"/>
          </a:p>
          <a:p>
            <a:pPr>
              <a:lnSpc>
                <a:spcPct val="100000"/>
              </a:lnSpc>
            </a:pPr>
            <a:r>
              <a:rPr lang="en-US" b="1" dirty="0" smtClean="0"/>
              <a:t>We request the approval of the 60 remaining days to </a:t>
            </a:r>
            <a:r>
              <a:rPr lang="en-US" b="1" dirty="0"/>
              <a:t>fully realize the goals of the RG-A science program, the full </a:t>
            </a:r>
            <a:r>
              <a:rPr lang="en-US" b="1" dirty="0" smtClean="0"/>
              <a:t>statistics </a:t>
            </a:r>
            <a:r>
              <a:rPr lang="en-US" b="1" dirty="0" smtClean="0"/>
              <a:t>is required </a:t>
            </a:r>
            <a:r>
              <a:rPr lang="en-US" b="1" dirty="0" smtClean="0"/>
              <a:t>to allow</a:t>
            </a:r>
            <a:r>
              <a:rPr lang="en-US" b="1" dirty="0" smtClean="0"/>
              <a:t>:</a:t>
            </a:r>
            <a:endParaRPr lang="en-US" b="1" dirty="0" smtClean="0"/>
          </a:p>
          <a:p>
            <a:pPr lvl="1">
              <a:lnSpc>
                <a:spcPct val="100000"/>
              </a:lnSpc>
            </a:pPr>
            <a:r>
              <a:rPr lang="en-US" dirty="0" smtClean="0"/>
              <a:t>significant </a:t>
            </a:r>
            <a:r>
              <a:rPr lang="en-US" dirty="0"/>
              <a:t>extension in Q</a:t>
            </a:r>
            <a:r>
              <a:rPr lang="en-US" baseline="30000" dirty="0"/>
              <a:t>2 </a:t>
            </a:r>
            <a:r>
              <a:rPr lang="en-US" dirty="0"/>
              <a:t>promised by the CLAS12 </a:t>
            </a:r>
            <a:r>
              <a:rPr lang="en-US" dirty="0" smtClean="0"/>
              <a:t>&amp;12-GeV </a:t>
            </a:r>
            <a:r>
              <a:rPr lang="en-US" dirty="0" smtClean="0"/>
              <a:t>upgrade</a:t>
            </a:r>
          </a:p>
          <a:p>
            <a:pPr lvl="1">
              <a:lnSpc>
                <a:spcPct val="100000"/>
              </a:lnSpc>
            </a:pPr>
            <a:r>
              <a:rPr lang="en-US" dirty="0" err="1" smtClean="0"/>
              <a:t>muti-dimentional</a:t>
            </a:r>
            <a:r>
              <a:rPr lang="en-US" dirty="0" smtClean="0"/>
              <a:t> analysis for the 3D imaging program &amp; hadron </a:t>
            </a:r>
            <a:r>
              <a:rPr lang="en-US" dirty="0" err="1" smtClean="0"/>
              <a:t>struture</a:t>
            </a:r>
            <a:endParaRPr lang="en-US" dirty="0" smtClean="0"/>
          </a:p>
          <a:p>
            <a:pPr lvl="1">
              <a:lnSpc>
                <a:spcPct val="100000"/>
              </a:lnSpc>
            </a:pPr>
            <a:r>
              <a:rPr lang="en-US" dirty="0" smtClean="0"/>
              <a:t>Science requiring kaon identification (across the RG-A Program)</a:t>
            </a:r>
            <a:endParaRPr lang="en-US" dirty="0" smtClean="0"/>
          </a:p>
          <a:p>
            <a:pPr lvl="1">
              <a:lnSpc>
                <a:spcPct val="100000"/>
              </a:lnSpc>
            </a:pPr>
            <a:r>
              <a:rPr lang="en-US" dirty="0" smtClean="0"/>
              <a:t>PWA analysis from meson and baryon spectroscopy</a:t>
            </a:r>
          </a:p>
          <a:p>
            <a:pPr lvl="1">
              <a:lnSpc>
                <a:spcPct val="100000"/>
              </a:lnSpc>
            </a:pPr>
            <a:r>
              <a:rPr lang="en-US" b="1" dirty="0" smtClean="0">
                <a:solidFill>
                  <a:srgbClr val="006235"/>
                </a:solidFill>
              </a:rPr>
              <a:t>potential </a:t>
            </a:r>
            <a:r>
              <a:rPr lang="en-US" b="1" dirty="0">
                <a:solidFill>
                  <a:srgbClr val="006235"/>
                </a:solidFill>
              </a:rPr>
              <a:t>for science </a:t>
            </a:r>
            <a:r>
              <a:rPr lang="en-US" b="1" dirty="0" smtClean="0">
                <a:solidFill>
                  <a:srgbClr val="006235"/>
                </a:solidFill>
              </a:rPr>
              <a:t>discovery!</a:t>
            </a:r>
            <a:endParaRPr lang="en-US" b="1" dirty="0">
              <a:solidFill>
                <a:srgbClr val="006235"/>
              </a:solidFill>
            </a:endParaRPr>
          </a:p>
          <a:p>
            <a:pPr>
              <a:lnSpc>
                <a:spcPct val="100000"/>
              </a:lnSpc>
            </a:pP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22</a:t>
            </a:fld>
            <a:endParaRPr lang="en-US" dirty="0">
              <a:solidFill>
                <a:srgbClr val="000000"/>
              </a:solidFill>
            </a:endParaRPr>
          </a:p>
        </p:txBody>
      </p:sp>
    </p:spTree>
    <p:extLst>
      <p:ext uri="{BB962C8B-B14F-4D97-AF65-F5344CB8AC3E}">
        <p14:creationId xmlns:p14="http://schemas.microsoft.com/office/powerpoint/2010/main" val="1692820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3</a:t>
            </a:fld>
            <a:endParaRPr lang="en-US" dirty="0">
              <a:solidFill>
                <a:srgbClr val="000000"/>
              </a:solidFill>
            </a:endParaRPr>
          </a:p>
        </p:txBody>
      </p:sp>
      <p:sp>
        <p:nvSpPr>
          <p:cNvPr id="5" name="Content Placeholder 2"/>
          <p:cNvSpPr>
            <a:spLocks noGrp="1"/>
          </p:cNvSpPr>
          <p:nvPr>
            <p:ph idx="1"/>
          </p:nvPr>
        </p:nvSpPr>
        <p:spPr>
          <a:xfrm>
            <a:off x="411892" y="917416"/>
            <a:ext cx="11629042" cy="5381694"/>
          </a:xfrm>
        </p:spPr>
        <p:txBody>
          <a:bodyPr>
            <a:normAutofit fontScale="92500"/>
          </a:bodyPr>
          <a:lstStyle/>
          <a:p>
            <a:pPr marL="0" indent="0">
              <a:lnSpc>
                <a:spcPct val="100000"/>
              </a:lnSpc>
              <a:spcBef>
                <a:spcPts val="0"/>
              </a:spcBef>
              <a:buNone/>
            </a:pPr>
            <a:r>
              <a:rPr lang="en-US" b="1" dirty="0" smtClean="0">
                <a:solidFill>
                  <a:srgbClr val="7030A0"/>
                </a:solidFill>
              </a:rPr>
              <a:t>The </a:t>
            </a:r>
            <a:r>
              <a:rPr lang="en-US" b="1" dirty="0">
                <a:solidFill>
                  <a:srgbClr val="7030A0"/>
                </a:solidFill>
              </a:rPr>
              <a:t>CLAS12 </a:t>
            </a:r>
            <a:r>
              <a:rPr lang="en-US" b="1" dirty="0" smtClean="0">
                <a:solidFill>
                  <a:srgbClr val="7030A0"/>
                </a:solidFill>
              </a:rPr>
              <a:t>RG-A </a:t>
            </a:r>
            <a:r>
              <a:rPr lang="en-US" b="1" dirty="0">
                <a:solidFill>
                  <a:srgbClr val="7030A0"/>
                </a:solidFill>
              </a:rPr>
              <a:t>experiments were designed to perform complementary </a:t>
            </a:r>
            <a:r>
              <a:rPr lang="en-US" b="1" dirty="0" smtClean="0">
                <a:solidFill>
                  <a:srgbClr val="7030A0"/>
                </a:solidFill>
              </a:rPr>
              <a:t>measurements to </a:t>
            </a:r>
            <a:r>
              <a:rPr lang="en-US" b="1" dirty="0">
                <a:solidFill>
                  <a:srgbClr val="7030A0"/>
                </a:solidFill>
              </a:rPr>
              <a:t>study proton structure for both the ground and excited states, 3D imaging, and </a:t>
            </a:r>
            <a:r>
              <a:rPr lang="en-US" b="1" dirty="0" err="1">
                <a:solidFill>
                  <a:srgbClr val="7030A0"/>
                </a:solidFill>
              </a:rPr>
              <a:t>gluonic</a:t>
            </a:r>
            <a:r>
              <a:rPr lang="en-US" b="1" dirty="0">
                <a:solidFill>
                  <a:srgbClr val="7030A0"/>
                </a:solidFill>
              </a:rPr>
              <a:t> excitations </a:t>
            </a:r>
            <a:r>
              <a:rPr lang="en-US" b="1" dirty="0" smtClean="0">
                <a:solidFill>
                  <a:srgbClr val="7030A0"/>
                </a:solidFill>
              </a:rPr>
              <a:t>with the </a:t>
            </a:r>
            <a:r>
              <a:rPr lang="en-US" b="1" dirty="0">
                <a:solidFill>
                  <a:srgbClr val="7030A0"/>
                </a:solidFill>
              </a:rPr>
              <a:t>core mission to understand the manner in which the constituents of protons are held together by </a:t>
            </a:r>
            <a:r>
              <a:rPr lang="en-US" b="1" dirty="0" smtClean="0">
                <a:solidFill>
                  <a:srgbClr val="7030A0"/>
                </a:solidFill>
              </a:rPr>
              <a:t>the strong </a:t>
            </a:r>
            <a:r>
              <a:rPr lang="en-US" b="1" dirty="0">
                <a:solidFill>
                  <a:srgbClr val="7030A0"/>
                </a:solidFill>
              </a:rPr>
              <a:t>force and the emergence of the dominant part of hadron mass</a:t>
            </a:r>
            <a:r>
              <a:rPr lang="en-US" b="1" dirty="0" smtClean="0">
                <a:solidFill>
                  <a:srgbClr val="7030A0"/>
                </a:solidFill>
              </a:rPr>
              <a:t>. </a:t>
            </a:r>
            <a:endParaRPr lang="en-US" b="1" dirty="0">
              <a:solidFill>
                <a:srgbClr val="7030A0"/>
              </a:solidFill>
            </a:endParaRPr>
          </a:p>
          <a:p>
            <a:pPr marL="0" indent="0">
              <a:lnSpc>
                <a:spcPct val="100000"/>
              </a:lnSpc>
              <a:spcBef>
                <a:spcPts val="0"/>
              </a:spcBef>
              <a:buNone/>
            </a:pPr>
            <a:endParaRPr lang="en-US" sz="1900" b="1" dirty="0" smtClean="0">
              <a:solidFill>
                <a:srgbClr val="006235"/>
              </a:solidFill>
            </a:endParaRPr>
          </a:p>
          <a:p>
            <a:pPr marL="0" indent="0">
              <a:lnSpc>
                <a:spcPct val="100000"/>
              </a:lnSpc>
              <a:spcBef>
                <a:spcPts val="0"/>
              </a:spcBef>
              <a:buNone/>
            </a:pPr>
            <a:r>
              <a:rPr lang="en-US" sz="1900" b="1" dirty="0" smtClean="0"/>
              <a:t>RG-A is composed of 13 experiments driven by an international collaboration grouped in 5 categories:</a:t>
            </a:r>
            <a:endParaRPr lang="en-US" sz="1900" b="1" dirty="0"/>
          </a:p>
          <a:p>
            <a:pPr marL="0" indent="0">
              <a:lnSpc>
                <a:spcPct val="100000"/>
              </a:lnSpc>
              <a:spcBef>
                <a:spcPts val="0"/>
              </a:spcBef>
              <a:buNone/>
            </a:pPr>
            <a:endParaRPr lang="en-US" sz="1100" b="1" dirty="0"/>
          </a:p>
          <a:p>
            <a:pPr marL="914400" lvl="1" indent="-457200">
              <a:lnSpc>
                <a:spcPct val="100000"/>
              </a:lnSpc>
              <a:buFont typeface="+mj-lt"/>
              <a:buAutoNum type="arabicPeriod"/>
            </a:pPr>
            <a:r>
              <a:rPr lang="en-US" sz="1750" b="1" dirty="0"/>
              <a:t>Deep Exclusive Processes (E12-06-119, E12-06-108 and E12-12-00):</a:t>
            </a:r>
            <a:r>
              <a:rPr lang="en-US" sz="1750" dirty="0"/>
              <a:t> </a:t>
            </a:r>
            <a:r>
              <a:rPr lang="en-US" sz="1750" i="1" dirty="0">
                <a:solidFill>
                  <a:srgbClr val="7030A0"/>
                </a:solidFill>
              </a:rPr>
              <a:t>Study of Generalized Parton Distributions (GPDs), (2 +1) D imaging of the proton and the study of its gravitational and mechanical structure</a:t>
            </a:r>
            <a:r>
              <a:rPr lang="en-US" sz="1750" i="1" dirty="0" smtClean="0">
                <a:solidFill>
                  <a:srgbClr val="7030A0"/>
                </a:solidFill>
              </a:rPr>
              <a:t>.</a:t>
            </a:r>
            <a:endParaRPr lang="en-US" sz="1750" b="1" dirty="0" smtClean="0"/>
          </a:p>
          <a:p>
            <a:pPr marL="914400" lvl="1" indent="-457200">
              <a:lnSpc>
                <a:spcPct val="100000"/>
              </a:lnSpc>
              <a:buFont typeface="+mj-lt"/>
              <a:buAutoNum type="arabicPeriod"/>
            </a:pPr>
            <a:r>
              <a:rPr lang="en-US" sz="1750" b="1" dirty="0" smtClean="0"/>
              <a:t>Deep </a:t>
            </a:r>
            <a:r>
              <a:rPr lang="en-US" sz="1750" b="1" dirty="0"/>
              <a:t>inclusive &amp; SIDIS </a:t>
            </a:r>
            <a:r>
              <a:rPr lang="en-US" sz="1750" dirty="0"/>
              <a:t>(</a:t>
            </a:r>
            <a:r>
              <a:rPr lang="en-US" sz="1750" b="1" dirty="0"/>
              <a:t>E12-06-112, E12-06-112A and E12-06-112B):</a:t>
            </a:r>
            <a:r>
              <a:rPr lang="en-US" sz="1750" i="1" dirty="0">
                <a:solidFill>
                  <a:srgbClr val="7030A0"/>
                </a:solidFill>
              </a:rPr>
              <a:t>Study of the Transverse Momentum Dependence (TMDs) and the of 3D structure in momentum space</a:t>
            </a:r>
            <a:r>
              <a:rPr lang="en-US" sz="1750" dirty="0" smtClean="0">
                <a:solidFill>
                  <a:srgbClr val="7030A0"/>
                </a:solidFill>
              </a:rPr>
              <a:t>.</a:t>
            </a:r>
            <a:endParaRPr lang="en-US" sz="1750" b="1" dirty="0" smtClean="0">
              <a:solidFill>
                <a:srgbClr val="7030A0"/>
              </a:solidFill>
            </a:endParaRPr>
          </a:p>
          <a:p>
            <a:pPr marL="914400" lvl="1" indent="-457200">
              <a:lnSpc>
                <a:spcPct val="100000"/>
              </a:lnSpc>
              <a:buFont typeface="+mj-lt"/>
              <a:buAutoNum type="arabicPeriod"/>
            </a:pPr>
            <a:r>
              <a:rPr lang="en-US" sz="1750" b="1" dirty="0" smtClean="0"/>
              <a:t>Nucleon </a:t>
            </a:r>
            <a:r>
              <a:rPr lang="en-US" sz="1750" b="1" dirty="0"/>
              <a:t>structure (E12-09-003, E12-06-108A, E12-06-108B)</a:t>
            </a:r>
            <a:r>
              <a:rPr lang="en-US" sz="1750" dirty="0"/>
              <a:t>: </a:t>
            </a:r>
            <a:r>
              <a:rPr lang="en-US" sz="1750" i="1" dirty="0">
                <a:solidFill>
                  <a:srgbClr val="7030A0"/>
                </a:solidFill>
              </a:rPr>
              <a:t>Study of the nucleon resonance structure at photon </a:t>
            </a:r>
            <a:r>
              <a:rPr lang="en-US" sz="1750" i="1" dirty="0" err="1">
                <a:solidFill>
                  <a:srgbClr val="7030A0"/>
                </a:solidFill>
              </a:rPr>
              <a:t>virtualities</a:t>
            </a:r>
            <a:r>
              <a:rPr lang="en-US" sz="1750" i="1" dirty="0">
                <a:solidFill>
                  <a:srgbClr val="7030A0"/>
                </a:solidFill>
              </a:rPr>
              <a:t> from 2.0 to 12 GeV</a:t>
            </a:r>
            <a:r>
              <a:rPr lang="en-US" sz="1750" i="1" baseline="30000" dirty="0">
                <a:solidFill>
                  <a:srgbClr val="7030A0"/>
                </a:solidFill>
              </a:rPr>
              <a:t>2</a:t>
            </a:r>
          </a:p>
          <a:p>
            <a:pPr marL="914400" lvl="1" indent="-457200">
              <a:lnSpc>
                <a:spcPct val="100000"/>
              </a:lnSpc>
              <a:buFont typeface="+mj-lt"/>
              <a:buAutoNum type="arabicPeriod"/>
            </a:pPr>
            <a:r>
              <a:rPr lang="en-US" sz="1750" b="1" dirty="0" smtClean="0"/>
              <a:t>Quasi </a:t>
            </a:r>
            <a:r>
              <a:rPr lang="en-US" sz="1750" b="1" dirty="0"/>
              <a:t>photo-production (E12-12-001 and E12-12-001A): </a:t>
            </a:r>
            <a:r>
              <a:rPr lang="en-US" sz="1750" i="1" dirty="0">
                <a:solidFill>
                  <a:srgbClr val="7030A0"/>
                </a:solidFill>
              </a:rPr>
              <a:t>Study of J/</a:t>
            </a:r>
            <a:r>
              <a:rPr lang="en-US" sz="1750" i="1" dirty="0" err="1">
                <a:solidFill>
                  <a:srgbClr val="7030A0"/>
                </a:solidFill>
              </a:rPr>
              <a:t>ψ</a:t>
            </a:r>
            <a:r>
              <a:rPr lang="en-US" sz="1750" i="1" dirty="0">
                <a:solidFill>
                  <a:srgbClr val="7030A0"/>
                </a:solidFill>
              </a:rPr>
              <a:t> </a:t>
            </a:r>
            <a:r>
              <a:rPr lang="en-US" sz="1750" i="1" dirty="0" err="1">
                <a:solidFill>
                  <a:srgbClr val="7030A0"/>
                </a:solidFill>
              </a:rPr>
              <a:t>Photoproduction</a:t>
            </a:r>
            <a:r>
              <a:rPr lang="en-US" sz="1750" i="1" dirty="0">
                <a:solidFill>
                  <a:srgbClr val="7030A0"/>
                </a:solidFill>
              </a:rPr>
              <a:t>, </a:t>
            </a:r>
            <a:r>
              <a:rPr lang="en-US" sz="1750" i="1" dirty="0" err="1">
                <a:solidFill>
                  <a:srgbClr val="7030A0"/>
                </a:solidFill>
              </a:rPr>
              <a:t>LHCb</a:t>
            </a:r>
            <a:r>
              <a:rPr lang="en-US" sz="1750" i="1" dirty="0">
                <a:solidFill>
                  <a:srgbClr val="7030A0"/>
                </a:solidFill>
              </a:rPr>
              <a:t> </a:t>
            </a:r>
            <a:r>
              <a:rPr lang="en-US" sz="1750" i="1" dirty="0" err="1">
                <a:solidFill>
                  <a:srgbClr val="7030A0"/>
                </a:solidFill>
              </a:rPr>
              <a:t>Pentaquarks</a:t>
            </a:r>
            <a:r>
              <a:rPr lang="en-US" sz="1750" i="1" dirty="0">
                <a:solidFill>
                  <a:srgbClr val="7030A0"/>
                </a:solidFill>
              </a:rPr>
              <a:t> and </a:t>
            </a:r>
            <a:r>
              <a:rPr lang="en-US" sz="1750" i="1" dirty="0" err="1">
                <a:solidFill>
                  <a:srgbClr val="7030A0"/>
                </a:solidFill>
              </a:rPr>
              <a:t>Timelike</a:t>
            </a:r>
            <a:r>
              <a:rPr lang="en-US" sz="1750" i="1" dirty="0">
                <a:solidFill>
                  <a:srgbClr val="7030A0"/>
                </a:solidFill>
              </a:rPr>
              <a:t> Compton Scattering.</a:t>
            </a:r>
          </a:p>
          <a:p>
            <a:pPr marL="914400" lvl="1" indent="-457200">
              <a:lnSpc>
                <a:spcPct val="100000"/>
              </a:lnSpc>
              <a:buFont typeface="+mj-lt"/>
              <a:buAutoNum type="arabicPeriod"/>
            </a:pPr>
            <a:r>
              <a:rPr lang="en-US" sz="1750" b="1" dirty="0" err="1"/>
              <a:t>MesonX</a:t>
            </a:r>
            <a:r>
              <a:rPr lang="en-US" sz="1750" b="1" dirty="0"/>
              <a:t> program (E12-11-005 and E12-11-005A)</a:t>
            </a:r>
            <a:r>
              <a:rPr lang="en-US" sz="1750" dirty="0"/>
              <a:t>: </a:t>
            </a:r>
            <a:r>
              <a:rPr lang="en-US" sz="1750" i="1" dirty="0">
                <a:solidFill>
                  <a:srgbClr val="7030A0"/>
                </a:solidFill>
              </a:rPr>
              <a:t>Study of meson spectroscopy in search of hybrid </a:t>
            </a:r>
            <a:r>
              <a:rPr lang="en-US" sz="1750" i="1" dirty="0" smtClean="0">
                <a:solidFill>
                  <a:srgbClr val="7030A0"/>
                </a:solidFill>
              </a:rPr>
              <a:t>mesons</a:t>
            </a:r>
          </a:p>
          <a:p>
            <a:pPr marL="457200" indent="-457200">
              <a:lnSpc>
                <a:spcPct val="100000"/>
              </a:lnSpc>
              <a:buFont typeface="+mj-lt"/>
              <a:buAutoNum type="arabicPeriod"/>
            </a:pPr>
            <a:endParaRPr lang="en-US" sz="1950" i="1" dirty="0">
              <a:solidFill>
                <a:srgbClr val="0070C0"/>
              </a:solidFill>
            </a:endParaRPr>
          </a:p>
          <a:p>
            <a:endParaRPr lang="en-US" sz="1800" dirty="0"/>
          </a:p>
          <a:p>
            <a:endParaRPr lang="en-US" baseline="30000" dirty="0"/>
          </a:p>
          <a:p>
            <a:endParaRPr lang="en-US" dirty="0"/>
          </a:p>
        </p:txBody>
      </p:sp>
      <p:sp>
        <p:nvSpPr>
          <p:cNvPr id="6" name="Title 1"/>
          <p:cNvSpPr>
            <a:spLocks noGrp="1"/>
          </p:cNvSpPr>
          <p:nvPr>
            <p:ph type="title"/>
          </p:nvPr>
        </p:nvSpPr>
        <p:spPr/>
        <p:txBody>
          <a:bodyPr/>
          <a:lstStyle/>
          <a:p>
            <a:r>
              <a:rPr lang="en-US" dirty="0" smtClean="0"/>
              <a:t>RG- A Science Program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1400003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19" y="844348"/>
            <a:ext cx="8464378" cy="728029"/>
          </a:xfrm>
        </p:spPr>
        <p:txBody>
          <a:bodyPr>
            <a:normAutofit/>
          </a:bodyPr>
          <a:lstStyle/>
          <a:p>
            <a:r>
              <a:rPr lang="en-US" sz="2000" dirty="0">
                <a:ea typeface="Arial" charset="0"/>
                <a:cs typeface="Arial" charset="0"/>
              </a:rPr>
              <a:t>The pressure distribution inside the proton</a:t>
            </a:r>
          </a:p>
        </p:txBody>
      </p:sp>
      <p:pic>
        <p:nvPicPr>
          <p:cNvPr id="8" name="Picture 7"/>
          <p:cNvPicPr>
            <a:picLocks noChangeAspect="1"/>
          </p:cNvPicPr>
          <p:nvPr/>
        </p:nvPicPr>
        <p:blipFill>
          <a:blip r:embed="rId2"/>
          <a:stretch>
            <a:fillRect/>
          </a:stretch>
        </p:blipFill>
        <p:spPr>
          <a:xfrm>
            <a:off x="370577" y="1157288"/>
            <a:ext cx="5257693" cy="4924506"/>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761"/>
          <a:stretch/>
        </p:blipFill>
        <p:spPr>
          <a:xfrm>
            <a:off x="7936765" y="769191"/>
            <a:ext cx="2182947" cy="649540"/>
          </a:xfrm>
          <a:prstGeom prst="rect">
            <a:avLst/>
          </a:prstGeom>
        </p:spPr>
      </p:pic>
      <p:sp>
        <p:nvSpPr>
          <p:cNvPr id="14" name="TextBox 13"/>
          <p:cNvSpPr txBox="1"/>
          <p:nvPr/>
        </p:nvSpPr>
        <p:spPr>
          <a:xfrm>
            <a:off x="2615890" y="1500937"/>
            <a:ext cx="2082079" cy="1015663"/>
          </a:xfrm>
          <a:prstGeom prst="rect">
            <a:avLst/>
          </a:prstGeom>
          <a:solidFill>
            <a:srgbClr val="92D050">
              <a:alpha val="40000"/>
            </a:srgbClr>
          </a:solidFill>
          <a:ln>
            <a:solidFill>
              <a:schemeClr val="tx1"/>
            </a:solidFill>
          </a:ln>
          <a:effectLst>
            <a:outerShdw dist="38100" dir="2700000">
              <a:srgbClr val="000000">
                <a:alpha val="50000"/>
              </a:srgbClr>
            </a:outerShdw>
          </a:effectLst>
        </p:spPr>
        <p:txBody>
          <a:bodyPr wrap="square" rtlCol="0">
            <a:spAutoFit/>
          </a:bodyPr>
          <a:lstStyle/>
          <a:p>
            <a:pPr defTabSz="457200"/>
            <a:r>
              <a:rPr lang="en-US" sz="1200" b="1" dirty="0">
                <a:solidFill>
                  <a:prstClr val="black"/>
                </a:solidFill>
                <a:latin typeface="Arial" charset="0"/>
                <a:ea typeface="Arial" charset="0"/>
                <a:cs typeface="Arial" charset="0"/>
              </a:rPr>
              <a:t>Repulsive pressure at </a:t>
            </a:r>
          </a:p>
          <a:p>
            <a:pPr defTabSz="457200"/>
            <a:r>
              <a:rPr lang="en-US" sz="1200" dirty="0">
                <a:solidFill>
                  <a:prstClr val="black"/>
                </a:solidFill>
                <a:latin typeface="Arial" charset="0"/>
                <a:ea typeface="Arial" charset="0"/>
                <a:cs typeface="Arial" charset="0"/>
              </a:rPr>
              <a:t>r &lt; 0.6 </a:t>
            </a:r>
            <a:r>
              <a:rPr lang="en-US" sz="1200" dirty="0" err="1">
                <a:solidFill>
                  <a:prstClr val="black"/>
                </a:solidFill>
                <a:latin typeface="Arial" charset="0"/>
                <a:ea typeface="Arial" charset="0"/>
                <a:cs typeface="Arial" charset="0"/>
              </a:rPr>
              <a:t>fm</a:t>
            </a:r>
            <a:r>
              <a:rPr lang="en-US" sz="1200" dirty="0">
                <a:solidFill>
                  <a:prstClr val="black"/>
                </a:solidFill>
                <a:latin typeface="Arial" charset="0"/>
                <a:ea typeface="Arial" charset="0"/>
                <a:cs typeface="Arial" charset="0"/>
              </a:rPr>
              <a:t> &lt;p&gt;  10</a:t>
            </a:r>
            <a:r>
              <a:rPr lang="en-US" sz="1200" baseline="30000" dirty="0">
                <a:solidFill>
                  <a:prstClr val="black"/>
                </a:solidFill>
                <a:latin typeface="Arial" charset="0"/>
                <a:ea typeface="Arial" charset="0"/>
                <a:cs typeface="Arial" charset="0"/>
              </a:rPr>
              <a:t>35</a:t>
            </a:r>
            <a:r>
              <a:rPr lang="en-US" sz="1200" dirty="0">
                <a:solidFill>
                  <a:prstClr val="black"/>
                </a:solidFill>
                <a:latin typeface="Arial" charset="0"/>
                <a:ea typeface="Arial" charset="0"/>
                <a:cs typeface="Arial" charset="0"/>
              </a:rPr>
              <a:t> Pa</a:t>
            </a:r>
          </a:p>
          <a:p>
            <a:pPr defTabSz="457200"/>
            <a:endParaRPr lang="en-US" sz="1200" dirty="0">
              <a:solidFill>
                <a:prstClr val="black"/>
              </a:solidFill>
              <a:latin typeface="Arial" charset="0"/>
              <a:ea typeface="Arial" charset="0"/>
              <a:cs typeface="Arial" charset="0"/>
            </a:endParaRPr>
          </a:p>
          <a:p>
            <a:pPr defTabSz="457200"/>
            <a:r>
              <a:rPr lang="en-US" sz="1200" b="1" dirty="0">
                <a:solidFill>
                  <a:prstClr val="black"/>
                </a:solidFill>
                <a:latin typeface="Arial" charset="0"/>
                <a:ea typeface="Arial" charset="0"/>
                <a:cs typeface="Arial" charset="0"/>
              </a:rPr>
              <a:t>Confining pressure at </a:t>
            </a:r>
          </a:p>
          <a:p>
            <a:pPr defTabSz="457200"/>
            <a:r>
              <a:rPr lang="en-US" sz="1200" dirty="0">
                <a:solidFill>
                  <a:prstClr val="black"/>
                </a:solidFill>
                <a:latin typeface="Arial" charset="0"/>
                <a:ea typeface="Arial" charset="0"/>
                <a:cs typeface="Arial" charset="0"/>
              </a:rPr>
              <a:t>r &gt; 0.6 </a:t>
            </a:r>
            <a:r>
              <a:rPr lang="en-US" sz="1200" dirty="0" err="1">
                <a:solidFill>
                  <a:prstClr val="black"/>
                </a:solidFill>
                <a:latin typeface="Arial" charset="0"/>
                <a:ea typeface="Arial" charset="0"/>
                <a:cs typeface="Arial" charset="0"/>
              </a:rPr>
              <a:t>fm</a:t>
            </a:r>
            <a:r>
              <a:rPr lang="en-US" sz="1200" dirty="0">
                <a:solidFill>
                  <a:prstClr val="black"/>
                </a:solidFill>
                <a:latin typeface="Arial" charset="0"/>
                <a:ea typeface="Arial" charset="0"/>
                <a:cs typeface="Arial" charset="0"/>
              </a:rPr>
              <a:t> </a:t>
            </a:r>
          </a:p>
        </p:txBody>
      </p:sp>
      <p:sp>
        <p:nvSpPr>
          <p:cNvPr id="6" name="TextBox 5"/>
          <p:cNvSpPr txBox="1"/>
          <p:nvPr/>
        </p:nvSpPr>
        <p:spPr>
          <a:xfrm>
            <a:off x="7503999" y="1647835"/>
            <a:ext cx="2795509" cy="276999"/>
          </a:xfrm>
          <a:prstGeom prst="rect">
            <a:avLst/>
          </a:prstGeom>
          <a:noFill/>
        </p:spPr>
        <p:txBody>
          <a:bodyPr wrap="none" rtlCol="0">
            <a:spAutoFit/>
          </a:bodyPr>
          <a:lstStyle/>
          <a:p>
            <a:r>
              <a:rPr lang="en-US" sz="1200" b="1" i="1" dirty="0">
                <a:latin typeface="Arial" charset="0"/>
                <a:ea typeface="Arial" charset="0"/>
                <a:cs typeface="Arial" charset="0"/>
              </a:rPr>
              <a:t>V. </a:t>
            </a:r>
            <a:r>
              <a:rPr lang="en-US" sz="1200" b="1" i="1" dirty="0" err="1">
                <a:latin typeface="Arial" charset="0"/>
                <a:ea typeface="Arial" charset="0"/>
                <a:cs typeface="Arial" charset="0"/>
              </a:rPr>
              <a:t>Burkert</a:t>
            </a:r>
            <a:r>
              <a:rPr lang="en-US" sz="1200" b="1" i="1" dirty="0">
                <a:latin typeface="Arial" charset="0"/>
                <a:ea typeface="Arial" charset="0"/>
                <a:cs typeface="Arial" charset="0"/>
              </a:rPr>
              <a:t>, L. Elouadrhiri, F.X. </a:t>
            </a:r>
            <a:r>
              <a:rPr lang="en-US" sz="1200" b="1" i="1" dirty="0" err="1">
                <a:latin typeface="Arial" charset="0"/>
                <a:ea typeface="Arial" charset="0"/>
                <a:cs typeface="Arial" charset="0"/>
              </a:rPr>
              <a:t>Girod</a:t>
            </a:r>
            <a:endParaRPr lang="en-US" sz="1200" b="1" i="1" dirty="0">
              <a:latin typeface="Arial" charset="0"/>
              <a:ea typeface="Arial" charset="0"/>
              <a:cs typeface="Arial" charset="0"/>
            </a:endParaRPr>
          </a:p>
        </p:txBody>
      </p:sp>
      <p:sp>
        <p:nvSpPr>
          <p:cNvPr id="7" name="Rectangle 6"/>
          <p:cNvSpPr/>
          <p:nvPr/>
        </p:nvSpPr>
        <p:spPr>
          <a:xfrm>
            <a:off x="7557785" y="1411494"/>
            <a:ext cx="3029394" cy="276999"/>
          </a:xfrm>
          <a:prstGeom prst="rect">
            <a:avLst/>
          </a:prstGeom>
        </p:spPr>
        <p:txBody>
          <a:bodyPr wrap="square">
            <a:spAutoFit/>
          </a:bodyPr>
          <a:lstStyle/>
          <a:p>
            <a:r>
              <a:rPr lang="en-US" sz="1200" b="1" i="1" dirty="0">
                <a:solidFill>
                  <a:srgbClr val="000000"/>
                </a:solidFill>
                <a:latin typeface="Arial" panose="020B0604020202020204" pitchFamily="34" charset="0"/>
                <a:cs typeface="Arial" panose="020B0604020202020204" pitchFamily="34" charset="0"/>
              </a:rPr>
              <a:t>Nature 557 (2018) no.7705, 396-399</a:t>
            </a:r>
          </a:p>
        </p:txBody>
      </p:sp>
      <p:sp>
        <p:nvSpPr>
          <p:cNvPr id="3" name="Rectangle 2"/>
          <p:cNvSpPr/>
          <p:nvPr/>
        </p:nvSpPr>
        <p:spPr>
          <a:xfrm>
            <a:off x="6350620" y="5129105"/>
            <a:ext cx="5429576" cy="1323439"/>
          </a:xfrm>
          <a:prstGeom prst="rect">
            <a:avLst/>
          </a:prstGeom>
          <a:solidFill>
            <a:srgbClr val="C63303">
              <a:alpha val="40784"/>
            </a:srgbClr>
          </a:solidFill>
        </p:spPr>
        <p:txBody>
          <a:bodyPr wrap="square">
            <a:spAutoFit/>
          </a:bodyPr>
          <a:lstStyle/>
          <a:p>
            <a:r>
              <a:rPr lang="en-US" sz="1600" b="1" dirty="0">
                <a:latin typeface="Arial" charset="0"/>
                <a:ea typeface="Arial" charset="0"/>
                <a:cs typeface="Arial" charset="0"/>
              </a:rPr>
              <a:t>This work opens up a new area of  research on the fundamental gravitational properties of protons, neutrons and nuclei, which can provide access to their physical radii, the internal shear forces acting on the quarks and their pressure distributions. </a:t>
            </a:r>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4</a:t>
            </a:fld>
            <a:endParaRPr lang="en-US" dirty="0">
              <a:solidFill>
                <a:srgbClr val="000000"/>
              </a:solidFill>
            </a:endParaRPr>
          </a:p>
        </p:txBody>
      </p:sp>
      <p:grpSp>
        <p:nvGrpSpPr>
          <p:cNvPr id="5" name="Group 4"/>
          <p:cNvGrpSpPr/>
          <p:nvPr/>
        </p:nvGrpSpPr>
        <p:grpSpPr>
          <a:xfrm>
            <a:off x="5968279" y="1969046"/>
            <a:ext cx="5811917" cy="3054792"/>
            <a:chOff x="402165" y="298710"/>
            <a:chExt cx="11285837" cy="6559290"/>
          </a:xfrm>
        </p:grpSpPr>
        <p:sp>
          <p:nvSpPr>
            <p:cNvPr id="11" name="Title 1"/>
            <p:cNvSpPr txBox="1">
              <a:spLocks/>
            </p:cNvSpPr>
            <p:nvPr/>
          </p:nvSpPr>
          <p:spPr>
            <a:xfrm>
              <a:off x="402165" y="298710"/>
              <a:ext cx="11285837" cy="487490"/>
            </a:xfrm>
            <a:prstGeom prst="rect">
              <a:avLst/>
            </a:prstGeom>
          </p:spPr>
          <p:txBody>
            <a:bodyPr vert="horz" lIns="0" tIns="0" rIns="0" bIns="0" rtlCol="0" anchor="t">
              <a:normAutofit fontScale="85000" lnSpcReduction="20000"/>
            </a:bodyPr>
            <a:lstStyle>
              <a:lvl1pPr algn="l" defTabSz="914400" rtl="0" eaLnBrk="1" latinLnBrk="0" hangingPunct="1">
                <a:lnSpc>
                  <a:spcPct val="90000"/>
                </a:lnSpc>
                <a:spcBef>
                  <a:spcPct val="0"/>
                </a:spcBef>
                <a:buNone/>
                <a:defRPr sz="2400" b="1" kern="1200" cap="all" baseline="0">
                  <a:solidFill>
                    <a:schemeClr val="tx1"/>
                  </a:solidFill>
                  <a:latin typeface="Arial" charset="0"/>
                  <a:ea typeface="+mj-ea"/>
                  <a:cs typeface="+mj-cs"/>
                </a:defRPr>
              </a:lvl1pPr>
            </a:lstStyle>
            <a:p>
              <a:r>
                <a:rPr lang="en-US" smtClean="0"/>
                <a:t>In the News </a:t>
              </a:r>
              <a:endParaRPr lang="en-US" dirty="0"/>
            </a:p>
          </p:txBody>
        </p:sp>
        <p:sp>
          <p:nvSpPr>
            <p:cNvPr id="12" name="Slide Number Placeholder 3"/>
            <p:cNvSpPr txBox="1">
              <a:spLocks/>
            </p:cNvSpPr>
            <p:nvPr/>
          </p:nvSpPr>
          <p:spPr>
            <a:xfrm>
              <a:off x="5635743" y="6467336"/>
              <a:ext cx="714877" cy="303364"/>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4</a:t>
              </a:fld>
              <a:endParaRPr lang="en-US"/>
            </a:p>
          </p:txBody>
        </p:sp>
        <p:pic>
          <p:nvPicPr>
            <p:cNvPr id="1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15294" r="21117"/>
            <a:stretch/>
          </p:blipFill>
          <p:spPr>
            <a:xfrm>
              <a:off x="7317647" y="808612"/>
              <a:ext cx="3240549" cy="28713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207" y="786200"/>
              <a:ext cx="3352800" cy="5181601"/>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753" t="4840" r="753" b="-1737"/>
            <a:stretch/>
          </p:blipFill>
          <p:spPr>
            <a:xfrm>
              <a:off x="4313707" y="689984"/>
              <a:ext cx="3216893" cy="339641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189" y="3359115"/>
              <a:ext cx="3949780" cy="317878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189" y="2020248"/>
              <a:ext cx="2503762" cy="3081553"/>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3553" y="2973726"/>
              <a:ext cx="2827062" cy="35436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6655" y="4948507"/>
              <a:ext cx="2191607" cy="1874783"/>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8262" y="4870691"/>
              <a:ext cx="1934675" cy="1905602"/>
            </a:xfrm>
            <a:prstGeom prst="rect">
              <a:avLst/>
            </a:prstGeom>
          </p:spPr>
        </p:pic>
        <p:pic>
          <p:nvPicPr>
            <p:cNvPr id="23" name="Picture 22"/>
            <p:cNvPicPr>
              <a:picLocks noChangeAspect="1"/>
            </p:cNvPicPr>
            <p:nvPr/>
          </p:nvPicPr>
          <p:blipFill rotWithShape="1">
            <a:blip r:embed="rId12">
              <a:extLst>
                <a:ext uri="{28A0092B-C50C-407E-A947-70E740481C1C}">
                  <a14:useLocalDpi xmlns:a14="http://schemas.microsoft.com/office/drawing/2010/main" val="0"/>
                </a:ext>
              </a:extLst>
            </a:blip>
            <a:srcRect r="5095"/>
            <a:stretch/>
          </p:blipFill>
          <p:spPr>
            <a:xfrm>
              <a:off x="4471362" y="4695660"/>
              <a:ext cx="2616670" cy="2162340"/>
            </a:xfrm>
            <a:prstGeom prst="rect">
              <a:avLst/>
            </a:prstGeom>
          </p:spPr>
        </p:pic>
      </p:grpSp>
      <p:sp>
        <p:nvSpPr>
          <p:cNvPr id="9" name="Rectangle 8"/>
          <p:cNvSpPr/>
          <p:nvPr/>
        </p:nvSpPr>
        <p:spPr>
          <a:xfrm>
            <a:off x="1071812" y="5955046"/>
            <a:ext cx="2326278" cy="338554"/>
          </a:xfrm>
          <a:prstGeom prst="rect">
            <a:avLst/>
          </a:prstGeom>
        </p:spPr>
        <p:txBody>
          <a:bodyPr wrap="none">
            <a:spAutoFit/>
          </a:bodyPr>
          <a:lstStyle/>
          <a:p>
            <a:r>
              <a:rPr lang="en-US" sz="1600" dirty="0">
                <a:solidFill>
                  <a:srgbClr val="FF2600"/>
                </a:solidFill>
                <a:latin typeface="Helvetica" charset="0"/>
              </a:rPr>
              <a:t>Projected CLAS12 </a:t>
            </a:r>
            <a:r>
              <a:rPr lang="en-US" sz="1600" dirty="0" smtClean="0">
                <a:solidFill>
                  <a:srgbClr val="FF2600"/>
                </a:solidFill>
                <a:latin typeface="Helvetica" charset="0"/>
              </a:rPr>
              <a:t>data</a:t>
            </a:r>
            <a:endParaRPr lang="en-US" sz="1600" dirty="0">
              <a:solidFill>
                <a:srgbClr val="FF2600"/>
              </a:solidFill>
              <a:effectLst/>
              <a:latin typeface="Helvetica" charset="0"/>
            </a:endParaRPr>
          </a:p>
        </p:txBody>
      </p:sp>
      <p:pic>
        <p:nvPicPr>
          <p:cNvPr id="24" name="Picture 23"/>
          <p:cNvPicPr>
            <a:picLocks noChangeAspect="1"/>
          </p:cNvPicPr>
          <p:nvPr/>
        </p:nvPicPr>
        <p:blipFill>
          <a:blip r:embed="rId13">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
        <p:nvSpPr>
          <p:cNvPr id="25" name="Rectangle 24"/>
          <p:cNvSpPr/>
          <p:nvPr/>
        </p:nvSpPr>
        <p:spPr>
          <a:xfrm>
            <a:off x="243907" y="192788"/>
            <a:ext cx="10343272" cy="553998"/>
          </a:xfrm>
          <a:prstGeom prst="rect">
            <a:avLst/>
          </a:prstGeom>
        </p:spPr>
        <p:txBody>
          <a:bodyPr wrap="square">
            <a:spAutoFit/>
          </a:bodyPr>
          <a:lstStyle/>
          <a:p>
            <a:pPr>
              <a:lnSpc>
                <a:spcPct val="100000"/>
              </a:lnSpc>
            </a:pPr>
            <a:r>
              <a:rPr lang="en-US" sz="3000" b="1" dirty="0">
                <a:latin typeface="Arial" charset="0"/>
                <a:ea typeface="Arial" charset="0"/>
                <a:cs typeface="Arial" charset="0"/>
              </a:rPr>
              <a:t>New information with scientific </a:t>
            </a:r>
            <a:r>
              <a:rPr lang="en-US" sz="3000" b="1" dirty="0" smtClean="0">
                <a:latin typeface="Arial" charset="0"/>
                <a:ea typeface="Arial" charset="0"/>
                <a:cs typeface="Arial" charset="0"/>
              </a:rPr>
              <a:t>importance - highlights</a:t>
            </a:r>
            <a:endParaRPr lang="en-US" sz="3000" b="1" dirty="0">
              <a:latin typeface="Arial" charset="0"/>
              <a:ea typeface="Arial" charset="0"/>
              <a:cs typeface="Arial" charset="0"/>
            </a:endParaRPr>
          </a:p>
        </p:txBody>
      </p:sp>
    </p:spTree>
    <p:extLst>
      <p:ext uri="{BB962C8B-B14F-4D97-AF65-F5344CB8AC3E}">
        <p14:creationId xmlns:p14="http://schemas.microsoft.com/office/powerpoint/2010/main" val="1171467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977" y="1063971"/>
            <a:ext cx="11285837" cy="487490"/>
          </a:xfrm>
        </p:spPr>
        <p:txBody>
          <a:bodyPr>
            <a:normAutofit/>
          </a:bodyPr>
          <a:lstStyle/>
          <a:p>
            <a:r>
              <a:rPr lang="en-US" sz="2000" dirty="0" smtClean="0"/>
              <a:t>The quest for </a:t>
            </a:r>
            <a:r>
              <a:rPr lang="en-US" sz="2000" dirty="0" smtClean="0"/>
              <a:t>Missing </a:t>
            </a:r>
            <a:r>
              <a:rPr lang="en-US" sz="2000" dirty="0" smtClean="0"/>
              <a:t> Resonances</a:t>
            </a:r>
            <a:endParaRPr lang="en-US" sz="20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
          <a:stretch/>
        </p:blipFill>
        <p:spPr>
          <a:xfrm>
            <a:off x="1" y="1079772"/>
            <a:ext cx="6800849" cy="3144682"/>
          </a:xfrm>
        </p:spPr>
      </p:pic>
      <p:sp>
        <p:nvSpPr>
          <p:cNvPr id="6" name="Slide Number Placeholder 5"/>
          <p:cNvSpPr>
            <a:spLocks noGrp="1"/>
          </p:cNvSpPr>
          <p:nvPr>
            <p:ph type="sldNum" sz="quarter" idx="12"/>
          </p:nvPr>
        </p:nvSpPr>
        <p:spPr/>
        <p:txBody>
          <a:bodyPr/>
          <a:lstStyle/>
          <a:p>
            <a:fld id="{07E1C93C-5050-FC42-8F10-D22D4F119D13}" type="slidenum">
              <a:rPr lang="en-US" smtClean="0">
                <a:solidFill>
                  <a:srgbClr val="000000"/>
                </a:solidFill>
              </a:rPr>
              <a:pPr/>
              <a:t>5</a:t>
            </a:fld>
            <a:endParaRPr lang="en-US" dirty="0">
              <a:solidFill>
                <a:srgbClr val="000000"/>
              </a:solidFill>
            </a:endParaRPr>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350" y="2828743"/>
            <a:ext cx="6911721" cy="31244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
        <p:nvSpPr>
          <p:cNvPr id="10" name="Rectangle 9"/>
          <p:cNvSpPr/>
          <p:nvPr/>
        </p:nvSpPr>
        <p:spPr>
          <a:xfrm>
            <a:off x="243907" y="192788"/>
            <a:ext cx="10343272" cy="553998"/>
          </a:xfrm>
          <a:prstGeom prst="rect">
            <a:avLst/>
          </a:prstGeom>
        </p:spPr>
        <p:txBody>
          <a:bodyPr wrap="square">
            <a:spAutoFit/>
          </a:bodyPr>
          <a:lstStyle/>
          <a:p>
            <a:pPr>
              <a:lnSpc>
                <a:spcPct val="100000"/>
              </a:lnSpc>
            </a:pPr>
            <a:r>
              <a:rPr lang="en-US" sz="3000" b="1" dirty="0">
                <a:latin typeface="Arial" charset="0"/>
                <a:ea typeface="Arial" charset="0"/>
                <a:cs typeface="Arial" charset="0"/>
              </a:rPr>
              <a:t>New information with scientific importance </a:t>
            </a:r>
            <a:r>
              <a:rPr lang="en-US" sz="3000" b="1" dirty="0" smtClean="0">
                <a:latin typeface="Arial" charset="0"/>
                <a:ea typeface="Arial" charset="0"/>
                <a:cs typeface="Arial" charset="0"/>
              </a:rPr>
              <a:t>- highlights</a:t>
            </a:r>
            <a:endParaRPr lang="en-US" sz="3000" b="1" dirty="0">
              <a:latin typeface="Arial" charset="0"/>
              <a:ea typeface="Arial" charset="0"/>
              <a:cs typeface="Arial" charset="0"/>
            </a:endParaRPr>
          </a:p>
        </p:txBody>
      </p:sp>
      <p:sp>
        <p:nvSpPr>
          <p:cNvPr id="3" name="TextBox 2"/>
          <p:cNvSpPr txBox="1"/>
          <p:nvPr/>
        </p:nvSpPr>
        <p:spPr>
          <a:xfrm>
            <a:off x="1380765" y="4557440"/>
            <a:ext cx="3205523" cy="1200329"/>
          </a:xfrm>
          <a:prstGeom prst="rect">
            <a:avLst/>
          </a:prstGeom>
          <a:noFill/>
        </p:spPr>
        <p:txBody>
          <a:bodyPr wrap="square" rtlCol="0">
            <a:spAutoFit/>
          </a:bodyPr>
          <a:lstStyle/>
          <a:p>
            <a:r>
              <a:rPr lang="en-US" sz="2400" b="1" dirty="0" smtClean="0">
                <a:solidFill>
                  <a:srgbClr val="006235"/>
                </a:solidFill>
                <a:latin typeface="Arial" charset="0"/>
                <a:ea typeface="Arial" charset="0"/>
                <a:cs typeface="Arial" charset="0"/>
              </a:rPr>
              <a:t>CLAS12 Will allow the extension of this program to high Q</a:t>
            </a:r>
            <a:r>
              <a:rPr lang="en-US" sz="2400" b="1" baseline="30000" dirty="0" smtClean="0">
                <a:solidFill>
                  <a:srgbClr val="006235"/>
                </a:solidFill>
                <a:latin typeface="Arial" charset="0"/>
                <a:ea typeface="Arial" charset="0"/>
                <a:cs typeface="Arial" charset="0"/>
              </a:rPr>
              <a:t>2</a:t>
            </a:r>
            <a:endParaRPr lang="en-US" sz="2400" b="1" baseline="30000" dirty="0">
              <a:solidFill>
                <a:srgbClr val="006235"/>
              </a:solidFill>
              <a:latin typeface="Arial" charset="0"/>
              <a:ea typeface="Arial" charset="0"/>
              <a:cs typeface="Arial" charset="0"/>
            </a:endParaRPr>
          </a:p>
        </p:txBody>
      </p:sp>
    </p:spTree>
    <p:extLst>
      <p:ext uri="{BB962C8B-B14F-4D97-AF65-F5344CB8AC3E}">
        <p14:creationId xmlns:p14="http://schemas.microsoft.com/office/powerpoint/2010/main" val="1125706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551" r="820"/>
          <a:stretch/>
        </p:blipFill>
        <p:spPr>
          <a:xfrm>
            <a:off x="411891" y="964761"/>
            <a:ext cx="11132409" cy="5147684"/>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6</a:t>
            </a:fld>
            <a:endParaRPr lang="en-US" dirty="0">
              <a:solidFill>
                <a:srgbClr val="000000"/>
              </a:solidFill>
            </a:endParaRPr>
          </a:p>
        </p:txBody>
      </p:sp>
      <p:sp>
        <p:nvSpPr>
          <p:cNvPr id="6" name="Title 5"/>
          <p:cNvSpPr>
            <a:spLocks noGrp="1"/>
          </p:cNvSpPr>
          <p:nvPr>
            <p:ph type="title"/>
          </p:nvPr>
        </p:nvSpPr>
        <p:spPr>
          <a:xfrm>
            <a:off x="411892" y="240539"/>
            <a:ext cx="11285837" cy="369332"/>
          </a:xfrm>
          <a:prstGeom prst="rect">
            <a:avLst/>
          </a:prstGeom>
        </p:spPr>
        <p:txBody>
          <a:bodyPr wrap="square">
            <a:spAutoFit/>
          </a:bodyPr>
          <a:lstStyle/>
          <a:p>
            <a:pPr>
              <a:lnSpc>
                <a:spcPct val="100000"/>
              </a:lnSpc>
            </a:pPr>
            <a:r>
              <a:rPr lang="en-US" b="1" dirty="0">
                <a:latin typeface="Arial" charset="0"/>
                <a:ea typeface="Arial" charset="0"/>
                <a:cs typeface="Arial" charset="0"/>
              </a:rPr>
              <a:t>New information with scientific importance </a:t>
            </a:r>
            <a:r>
              <a:rPr lang="en-US" b="1" dirty="0" smtClean="0">
                <a:latin typeface="Arial" charset="0"/>
                <a:ea typeface="Arial" charset="0"/>
                <a:cs typeface="Arial" charset="0"/>
              </a:rPr>
              <a:t>- highlights</a:t>
            </a:r>
            <a:endParaRPr lang="en-US" b="1" dirty="0">
              <a:latin typeface="Arial" charset="0"/>
              <a:ea typeface="Arial" charset="0"/>
              <a:cs typeface="Arial" charset="0"/>
            </a:endParaRPr>
          </a:p>
        </p:txBody>
      </p:sp>
    </p:spTree>
    <p:extLst>
      <p:ext uri="{BB962C8B-B14F-4D97-AF65-F5344CB8AC3E}">
        <p14:creationId xmlns:p14="http://schemas.microsoft.com/office/powerpoint/2010/main" val="677919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RG-A Experiment</a:t>
            </a:r>
            <a:endParaRPr lang="en-US" sz="3200" dirty="0"/>
          </a:p>
        </p:txBody>
      </p:sp>
      <p:pic>
        <p:nvPicPr>
          <p:cNvPr id="4" name="Picture 3"/>
          <p:cNvPicPr>
            <a:picLocks noChangeAspect="1"/>
          </p:cNvPicPr>
          <p:nvPr/>
        </p:nvPicPr>
        <p:blipFill>
          <a:blip r:embed="rId3"/>
          <a:stretch>
            <a:fillRect/>
          </a:stretch>
        </p:blipFill>
        <p:spPr>
          <a:xfrm>
            <a:off x="475763" y="827551"/>
            <a:ext cx="4213555" cy="280903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764065" y="827551"/>
            <a:ext cx="925253" cy="400110"/>
          </a:xfrm>
          <a:prstGeom prst="rect">
            <a:avLst/>
          </a:prstGeom>
          <a:solidFill>
            <a:srgbClr val="800000"/>
          </a:solidFill>
          <a:ln>
            <a:noFill/>
          </a:ln>
        </p:spPr>
        <p:txBody>
          <a:bodyPr wrap="none" rtlCol="0">
            <a:spAutoFit/>
          </a:bodyPr>
          <a:lstStyle/>
          <a:p>
            <a:pPr defTabSz="457200"/>
            <a:r>
              <a:rPr lang="en-US" sz="2000" i="1" dirty="0">
                <a:solidFill>
                  <a:srgbClr val="FFFF00"/>
                </a:solidFill>
                <a:effectLst>
                  <a:outerShdw blurRad="38100" dist="38100" dir="2700000">
                    <a:srgbClr val="000000"/>
                  </a:outerShdw>
                </a:effectLst>
                <a:latin typeface="Calibri"/>
                <a:cs typeface="Calibri"/>
              </a:rPr>
              <a:t>CLAS</a:t>
            </a:r>
            <a:r>
              <a:rPr lang="en-US" i="1" dirty="0">
                <a:solidFill>
                  <a:srgbClr val="FFFF00"/>
                </a:solidFill>
                <a:effectLst>
                  <a:outerShdw blurRad="38100" dist="38100" dir="2700000">
                    <a:srgbClr val="000000"/>
                  </a:outerShdw>
                </a:effectLst>
                <a:latin typeface="Calibri"/>
                <a:cs typeface="Calibri"/>
              </a:rPr>
              <a:t>12</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
        <p:nvSpPr>
          <p:cNvPr id="12" name="Rectangle 11"/>
          <p:cNvSpPr/>
          <p:nvPr/>
        </p:nvSpPr>
        <p:spPr>
          <a:xfrm>
            <a:off x="8216900" y="5101961"/>
            <a:ext cx="493862" cy="33988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p:cNvSpPr>
          <p:nvPr/>
        </p:nvSpPr>
        <p:spPr>
          <a:xfrm flipV="1">
            <a:off x="6451604" y="6448166"/>
            <a:ext cx="282247" cy="1307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11487" y="910974"/>
            <a:ext cx="6861425" cy="2400657"/>
          </a:xfrm>
          <a:prstGeom prst="rect">
            <a:avLst/>
          </a:prstGeom>
          <a:noFill/>
          <a:ln w="38100" cap="flat" cmpd="sng" algn="ctr">
            <a:solidFill>
              <a:srgbClr val="0000FF"/>
            </a:solidFill>
            <a:prstDash val="solid"/>
            <a:round/>
            <a:headEnd type="none" w="med" len="med"/>
            <a:tailEnd type="none" w="med" len="med"/>
          </a:ln>
          <a:effectLst/>
        </p:spPr>
        <p:txBody>
          <a:bodyPr wrap="square" rtlCol="0">
            <a:spAutoFit/>
          </a:bodyPr>
          <a:lstStyle/>
          <a:p>
            <a:r>
              <a:rPr lang="en-US" dirty="0" smtClean="0">
                <a:latin typeface="Arial" charset="0"/>
                <a:ea typeface="Arial" charset="0"/>
                <a:cs typeface="Arial" charset="0"/>
              </a:rPr>
              <a:t>RG-A </a:t>
            </a:r>
            <a:r>
              <a:rPr lang="en-US" dirty="0">
                <a:latin typeface="Arial" charset="0"/>
                <a:ea typeface="Arial" charset="0"/>
                <a:cs typeface="Arial" charset="0"/>
              </a:rPr>
              <a:t>has acquired data in three separate running periods, spring 2018 (126 </a:t>
            </a:r>
            <a:r>
              <a:rPr lang="en-US" dirty="0" err="1">
                <a:latin typeface="Arial" charset="0"/>
                <a:ea typeface="Arial" charset="0"/>
                <a:cs typeface="Arial" charset="0"/>
              </a:rPr>
              <a:t>mC</a:t>
            </a:r>
            <a:r>
              <a:rPr lang="en-US" dirty="0">
                <a:latin typeface="Arial" charset="0"/>
                <a:ea typeface="Arial" charset="0"/>
                <a:cs typeface="Arial" charset="0"/>
              </a:rPr>
              <a:t>), fall 2018 (99 </a:t>
            </a:r>
            <a:r>
              <a:rPr lang="en-US" dirty="0" err="1">
                <a:latin typeface="Arial" charset="0"/>
                <a:ea typeface="Arial" charset="0"/>
                <a:cs typeface="Arial" charset="0"/>
              </a:rPr>
              <a:t>mC</a:t>
            </a:r>
            <a:r>
              <a:rPr lang="en-US" dirty="0" smtClean="0">
                <a:latin typeface="Arial" charset="0"/>
                <a:ea typeface="Arial" charset="0"/>
                <a:cs typeface="Arial" charset="0"/>
              </a:rPr>
              <a:t>), and </a:t>
            </a:r>
            <a:r>
              <a:rPr lang="en-US" dirty="0">
                <a:latin typeface="Arial" charset="0"/>
                <a:ea typeface="Arial" charset="0"/>
                <a:cs typeface="Arial" charset="0"/>
              </a:rPr>
              <a:t>spring 2019 (60 </a:t>
            </a:r>
            <a:r>
              <a:rPr lang="en-US" dirty="0" err="1">
                <a:latin typeface="Arial" charset="0"/>
                <a:ea typeface="Arial" charset="0"/>
                <a:cs typeface="Arial" charset="0"/>
              </a:rPr>
              <a:t>mC</a:t>
            </a:r>
            <a:r>
              <a:rPr lang="en-US" dirty="0">
                <a:latin typeface="Arial" charset="0"/>
                <a:ea typeface="Arial" charset="0"/>
                <a:cs typeface="Arial" charset="0"/>
              </a:rPr>
              <a:t>), with the collected charge amounting to roughly </a:t>
            </a:r>
            <a:r>
              <a:rPr lang="en-US" b="1" dirty="0">
                <a:latin typeface="Arial" charset="0"/>
                <a:ea typeface="Arial" charset="0"/>
                <a:cs typeface="Arial" charset="0"/>
              </a:rPr>
              <a:t>half of the full approved </a:t>
            </a:r>
            <a:r>
              <a:rPr lang="en-US" b="1" dirty="0" smtClean="0">
                <a:latin typeface="Arial" charset="0"/>
                <a:ea typeface="Arial" charset="0"/>
                <a:cs typeface="Arial" charset="0"/>
              </a:rPr>
              <a:t>RG-A beam </a:t>
            </a:r>
            <a:r>
              <a:rPr lang="en-US" b="1" dirty="0">
                <a:latin typeface="Arial" charset="0"/>
                <a:ea typeface="Arial" charset="0"/>
                <a:cs typeface="Arial" charset="0"/>
              </a:rPr>
              <a:t>time</a:t>
            </a:r>
            <a:r>
              <a:rPr lang="en-US" dirty="0">
                <a:latin typeface="Arial" charset="0"/>
                <a:ea typeface="Arial" charset="0"/>
                <a:cs typeface="Arial" charset="0"/>
              </a:rPr>
              <a:t>. So far, the fall 2018 data set has been calibrated and processed for data analysis.</a:t>
            </a:r>
          </a:p>
          <a:p>
            <a:r>
              <a:rPr lang="en-US" sz="2000" b="1" dirty="0" smtClean="0">
                <a:solidFill>
                  <a:srgbClr val="006235"/>
                </a:solidFill>
                <a:latin typeface="Arial" charset="0"/>
                <a:ea typeface="Arial" charset="0"/>
                <a:cs typeface="Arial" charset="0"/>
              </a:rPr>
              <a:t>To </a:t>
            </a:r>
            <a:r>
              <a:rPr lang="en-US" sz="2000" b="1" dirty="0">
                <a:solidFill>
                  <a:srgbClr val="006235"/>
                </a:solidFill>
                <a:latin typeface="Arial" charset="0"/>
                <a:ea typeface="Arial" charset="0"/>
                <a:cs typeface="Arial" charset="0"/>
              </a:rPr>
              <a:t>fully realize the goals of the RG-A science program, the full statistics of </a:t>
            </a:r>
            <a:r>
              <a:rPr lang="en-US" sz="2000" b="1" dirty="0" smtClean="0">
                <a:solidFill>
                  <a:srgbClr val="006235"/>
                </a:solidFill>
                <a:latin typeface="Arial" charset="0"/>
                <a:ea typeface="Arial" charset="0"/>
                <a:cs typeface="Arial" charset="0"/>
              </a:rPr>
              <a:t>the approved </a:t>
            </a:r>
            <a:r>
              <a:rPr lang="en-US" sz="2000" b="1" dirty="0">
                <a:solidFill>
                  <a:srgbClr val="006235"/>
                </a:solidFill>
                <a:latin typeface="Arial" charset="0"/>
                <a:ea typeface="Arial" charset="0"/>
                <a:cs typeface="Arial" charset="0"/>
              </a:rPr>
              <a:t>beam time is </a:t>
            </a:r>
            <a:r>
              <a:rPr lang="en-US" sz="2000" b="1" dirty="0" smtClean="0">
                <a:solidFill>
                  <a:srgbClr val="006235"/>
                </a:solidFill>
                <a:latin typeface="Arial" charset="0"/>
                <a:ea typeface="Arial" charset="0"/>
                <a:cs typeface="Arial" charset="0"/>
              </a:rPr>
              <a:t> required</a:t>
            </a:r>
            <a:r>
              <a:rPr lang="en-US" b="1" dirty="0" smtClean="0"/>
              <a:t>.</a:t>
            </a:r>
            <a:endParaRPr lang="en-US"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39" y="3405074"/>
            <a:ext cx="10340062" cy="2944885"/>
          </a:xfrm>
          <a:prstGeom prst="rect">
            <a:avLst/>
          </a:prstGeom>
        </p:spPr>
      </p:pic>
      <p:sp>
        <p:nvSpPr>
          <p:cNvPr id="7" name="Rectangle 6"/>
          <p:cNvSpPr/>
          <p:nvPr/>
        </p:nvSpPr>
        <p:spPr>
          <a:xfrm>
            <a:off x="750153" y="6380431"/>
            <a:ext cx="5304657" cy="369332"/>
          </a:xfrm>
          <a:prstGeom prst="rect">
            <a:avLst/>
          </a:prstGeom>
        </p:spPr>
        <p:txBody>
          <a:bodyPr wrap="none">
            <a:spAutoFit/>
          </a:bodyPr>
          <a:lstStyle/>
          <a:p>
            <a:r>
              <a:rPr lang="en-US" dirty="0">
                <a:latin typeface="-apple-system" charset="0"/>
              </a:rPr>
              <a:t>Published in: </a:t>
            </a:r>
            <a:r>
              <a:rPr lang="en-US" i="1" dirty="0" err="1">
                <a:latin typeface="-apple-system" charset="0"/>
              </a:rPr>
              <a:t>Nucl.Instrum.Meth.A</a:t>
            </a:r>
            <a:r>
              <a:rPr lang="en-US" dirty="0">
                <a:latin typeface="-apple-system" charset="0"/>
              </a:rPr>
              <a:t> 959 (2020) 163419</a:t>
            </a:r>
            <a:endParaRPr lang="en-US" b="0" i="0" u="none" strike="noStrike" dirty="0">
              <a:effectLst/>
              <a:latin typeface="-apple-system" charset="0"/>
            </a:endParaRPr>
          </a:p>
        </p:txBody>
      </p:sp>
    </p:spTree>
    <p:extLst>
      <p:ext uri="{BB962C8B-B14F-4D97-AF65-F5344CB8AC3E}">
        <p14:creationId xmlns:p14="http://schemas.microsoft.com/office/powerpoint/2010/main" val="1511055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35" name="Text Box 11"/>
          <p:cNvSpPr txBox="1">
            <a:spLocks noChangeArrowheads="1"/>
          </p:cNvSpPr>
          <p:nvPr/>
        </p:nvSpPr>
        <p:spPr bwMode="auto">
          <a:xfrm>
            <a:off x="3546770" y="780198"/>
            <a:ext cx="4502151" cy="338554"/>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63500" dist="20000" dir="5400000" rotWithShape="0">
              <a:srgbClr val="000000">
                <a:alpha val="37999"/>
              </a:srgbClr>
            </a:outerShdw>
          </a:effectLst>
        </p:spPr>
        <p:txBody>
          <a:bodyPr wrap="square">
            <a:prstTxWarp prst="textNoShape">
              <a:avLst/>
            </a:prstTxWarp>
            <a:spAutoFit/>
          </a:bodyPr>
          <a:lstStyle/>
          <a:p>
            <a:pPr algn="ctr"/>
            <a:r>
              <a:rPr lang="en-US" sz="1600" dirty="0" err="1">
                <a:solidFill>
                  <a:srgbClr val="000000"/>
                </a:solidFill>
              </a:rPr>
              <a:t>W</a:t>
            </a:r>
            <a:r>
              <a:rPr lang="en-US" sz="1600" baseline="-25000" dirty="0" err="1">
                <a:solidFill>
                  <a:srgbClr val="000000"/>
                </a:solidFill>
              </a:rPr>
              <a:t>p</a:t>
            </a:r>
            <a:r>
              <a:rPr lang="en-US" sz="2000" baseline="30000" dirty="0" err="1">
                <a:solidFill>
                  <a:srgbClr val="000000"/>
                </a:solidFill>
              </a:rPr>
              <a:t>q</a:t>
            </a:r>
            <a:r>
              <a:rPr lang="en-US" sz="1600" dirty="0">
                <a:solidFill>
                  <a:srgbClr val="000000"/>
                </a:solidFill>
              </a:rPr>
              <a:t>(</a:t>
            </a:r>
            <a:r>
              <a:rPr lang="en-US" sz="1600" dirty="0" err="1">
                <a:solidFill>
                  <a:srgbClr val="000000"/>
                </a:solidFill>
              </a:rPr>
              <a:t>x,k</a:t>
            </a:r>
            <a:r>
              <a:rPr lang="en-US" sz="1600" baseline="-25000" dirty="0" err="1">
                <a:solidFill>
                  <a:srgbClr val="000000"/>
                </a:solidFill>
              </a:rPr>
              <a:t>T</a:t>
            </a:r>
            <a:r>
              <a:rPr lang="en-US" sz="1600" dirty="0" err="1">
                <a:solidFill>
                  <a:srgbClr val="000000"/>
                </a:solidFill>
              </a:rPr>
              <a:t>,r</a:t>
            </a:r>
            <a:r>
              <a:rPr lang="en-US" sz="1600" dirty="0">
                <a:solidFill>
                  <a:srgbClr val="000000"/>
                </a:solidFill>
              </a:rPr>
              <a:t>)  “Mother” Wigner distributions </a:t>
            </a:r>
          </a:p>
        </p:txBody>
      </p:sp>
      <p:sp>
        <p:nvSpPr>
          <p:cNvPr id="1028" name="Rectangle 30"/>
          <p:cNvSpPr>
            <a:spLocks noChangeArrowheads="1"/>
          </p:cNvSpPr>
          <p:nvPr/>
        </p:nvSpPr>
        <p:spPr bwMode="auto">
          <a:xfrm>
            <a:off x="150107" y="62233"/>
            <a:ext cx="9145853" cy="584776"/>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3200" b="1" dirty="0">
                <a:latin typeface="Arial" charset="0"/>
                <a:ea typeface="Arial" charset="0"/>
                <a:cs typeface="Arial" charset="0"/>
              </a:rPr>
              <a:t>Quantum phase-space distributions of quarks</a:t>
            </a:r>
          </a:p>
        </p:txBody>
      </p:sp>
      <p:graphicFrame>
        <p:nvGraphicFramePr>
          <p:cNvPr id="1026" name="Object 2"/>
          <p:cNvGraphicFramePr>
            <a:graphicFrameLocks noChangeAspect="1"/>
          </p:cNvGraphicFramePr>
          <p:nvPr/>
        </p:nvGraphicFramePr>
        <p:xfrm>
          <a:off x="3657601" y="5675314"/>
          <a:ext cx="5318125" cy="801687"/>
        </p:xfrm>
        <a:graphic>
          <a:graphicData uri="http://schemas.openxmlformats.org/presentationml/2006/ole">
            <mc:AlternateContent xmlns:mc="http://schemas.openxmlformats.org/markup-compatibility/2006">
              <mc:Choice xmlns:v="urn:schemas-microsoft-com:vml" Requires="v">
                <p:oleObj spid="_x0000_s5162" name="Equation" r:id="rId4" imgW="3035300" imgH="457200" progId="Equation.3">
                  <p:embed/>
                </p:oleObj>
              </mc:Choice>
              <mc:Fallback>
                <p:oleObj name="Equation" r:id="rId4" imgW="30353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5675314"/>
                        <a:ext cx="5318125" cy="801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Foliennummernplatzhalter 6"/>
          <p:cNvSpPr txBox="1">
            <a:spLocks noGrp="1"/>
          </p:cNvSpPr>
          <p:nvPr/>
        </p:nvSpPr>
        <p:spPr bwMode="auto">
          <a:xfrm>
            <a:off x="8158163" y="6510339"/>
            <a:ext cx="2133600" cy="365125"/>
          </a:xfrm>
          <a:prstGeom prst="rect">
            <a:avLst/>
          </a:prstGeom>
          <a:noFill/>
          <a:ln w="9525">
            <a:noFill/>
            <a:miter lim="800000"/>
            <a:headEnd/>
            <a:tailEnd/>
          </a:ln>
        </p:spPr>
        <p:txBody>
          <a:bodyPr anchor="b">
            <a:prstTxWarp prst="textNoShape">
              <a:avLst/>
            </a:prstTxWarp>
          </a:bodyPr>
          <a:lstStyle/>
          <a:p>
            <a:pPr algn="r"/>
            <a:fld id="{BC3283DE-DEB7-074F-93EA-A12FD94AA9A0}" type="slidenum">
              <a:rPr lang="en-US" sz="1200">
                <a:solidFill>
                  <a:schemeClr val="bg1"/>
                </a:solidFill>
              </a:rPr>
              <a:pPr algn="r"/>
              <a:t>8</a:t>
            </a:fld>
            <a:endParaRPr lang="en-US" sz="1200">
              <a:solidFill>
                <a:schemeClr val="bg1"/>
              </a:solidFill>
            </a:endParaRPr>
          </a:p>
        </p:txBody>
      </p:sp>
      <p:sp>
        <p:nvSpPr>
          <p:cNvPr id="1030" name="Datumsplatzhalter 5"/>
          <p:cNvSpPr txBox="1">
            <a:spLocks noGrp="1"/>
          </p:cNvSpPr>
          <p:nvPr/>
        </p:nvSpPr>
        <p:spPr bwMode="auto">
          <a:xfrm>
            <a:off x="1854200" y="6508751"/>
            <a:ext cx="2133600" cy="365125"/>
          </a:xfrm>
          <a:prstGeom prst="rect">
            <a:avLst/>
          </a:prstGeom>
          <a:noFill/>
          <a:ln w="9525">
            <a:noFill/>
            <a:miter lim="800000"/>
            <a:headEnd/>
            <a:tailEnd/>
          </a:ln>
        </p:spPr>
        <p:txBody>
          <a:bodyPr anchor="b">
            <a:prstTxWarp prst="textNoShape">
              <a:avLst/>
            </a:prstTxWarp>
          </a:bodyPr>
          <a:lstStyle/>
          <a:p>
            <a:r>
              <a:rPr lang="de-DE" sz="1200">
                <a:solidFill>
                  <a:schemeClr val="bg1"/>
                </a:solidFill>
              </a:rPr>
              <a:t>Contalbrigo M.</a:t>
            </a:r>
            <a:endParaRPr lang="en-US" sz="1200">
              <a:solidFill>
                <a:schemeClr val="bg1"/>
              </a:solidFill>
            </a:endParaRPr>
          </a:p>
        </p:txBody>
      </p:sp>
      <p:grpSp>
        <p:nvGrpSpPr>
          <p:cNvPr id="2" name="Group 31"/>
          <p:cNvGrpSpPr>
            <a:grpSpLocks/>
          </p:cNvGrpSpPr>
          <p:nvPr/>
        </p:nvGrpSpPr>
        <p:grpSpPr bwMode="auto">
          <a:xfrm>
            <a:off x="1549401" y="1250440"/>
            <a:ext cx="9119457" cy="4337110"/>
            <a:chOff x="-133292" y="910602"/>
            <a:chExt cx="9119457" cy="4337110"/>
          </a:xfrm>
        </p:grpSpPr>
        <p:sp>
          <p:nvSpPr>
            <p:cNvPr id="1032" name="Text Box 3"/>
            <p:cNvSpPr txBox="1">
              <a:spLocks noChangeArrowheads="1"/>
            </p:cNvSpPr>
            <p:nvPr/>
          </p:nvSpPr>
          <p:spPr bwMode="auto">
            <a:xfrm>
              <a:off x="3557552" y="4847602"/>
              <a:ext cx="1683474" cy="400110"/>
            </a:xfrm>
            <a:prstGeom prst="rect">
              <a:avLst/>
            </a:prstGeom>
            <a:noFill/>
            <a:ln w="9525">
              <a:solidFill>
                <a:schemeClr val="tx2"/>
              </a:solidFill>
              <a:miter lim="800000"/>
              <a:headEnd/>
              <a:tailEnd/>
            </a:ln>
          </p:spPr>
          <p:txBody>
            <a:bodyPr wrap="none">
              <a:prstTxWarp prst="textNoShape">
                <a:avLst/>
              </a:prstTxWarp>
              <a:spAutoFit/>
            </a:bodyPr>
            <a:lstStyle/>
            <a:p>
              <a:r>
                <a:rPr lang="en-US" sz="2000"/>
                <a:t>PDFs f</a:t>
              </a:r>
              <a:r>
                <a:rPr lang="en-US" sz="2000" baseline="-25000"/>
                <a:t>p</a:t>
              </a:r>
              <a:r>
                <a:rPr lang="en-US" sz="2000" baseline="30000"/>
                <a:t>u</a:t>
              </a:r>
              <a:r>
                <a:rPr lang="en-US" sz="2000"/>
                <a:t>(x),…</a:t>
              </a:r>
            </a:p>
          </p:txBody>
        </p:sp>
        <p:sp>
          <p:nvSpPr>
            <p:cNvPr id="359429" name="Text Box 5"/>
            <p:cNvSpPr txBox="1">
              <a:spLocks noChangeArrowheads="1"/>
            </p:cNvSpPr>
            <p:nvPr/>
          </p:nvSpPr>
          <p:spPr bwMode="auto">
            <a:xfrm>
              <a:off x="845465" y="3174377"/>
              <a:ext cx="2762250" cy="406400"/>
            </a:xfrm>
            <a:prstGeom prst="rect">
              <a:avLst/>
            </a:prstGeom>
            <a:gradFill rotWithShape="1">
              <a:gsLst>
                <a:gs pos="0">
                  <a:srgbClr val="E4FEFF"/>
                </a:gs>
                <a:gs pos="35001">
                  <a:srgbClr val="EBFEFF"/>
                </a:gs>
                <a:gs pos="100000">
                  <a:srgbClr val="F6FFFF"/>
                </a:gs>
              </a:gsLst>
              <a:lin ang="16200000" scaled="1"/>
            </a:gradFill>
            <a:ln w="9525">
              <a:solidFill>
                <a:srgbClr val="D5E8EA"/>
              </a:solidFill>
              <a:miter lim="800000"/>
              <a:headEnd/>
              <a:tailEnd/>
            </a:ln>
            <a:effectLst>
              <a:outerShdw blurRad="63500" dist="20000" dir="5400000" rotWithShape="0">
                <a:srgbClr val="000000">
                  <a:alpha val="37999"/>
                </a:srgbClr>
              </a:outerShdw>
            </a:effectLst>
          </p:spPr>
          <p:txBody>
            <a:bodyPr wrap="none">
              <a:prstTxWarp prst="textNoShape">
                <a:avLst/>
              </a:prstTxWarp>
              <a:spAutoFit/>
            </a:bodyPr>
            <a:lstStyle/>
            <a:p>
              <a:r>
                <a:rPr lang="en-US" sz="2000">
                  <a:solidFill>
                    <a:srgbClr val="000000"/>
                  </a:solidFill>
                </a:rPr>
                <a:t>TMD PDFs: f</a:t>
              </a:r>
              <a:r>
                <a:rPr lang="en-US" sz="2000" baseline="-25000">
                  <a:solidFill>
                    <a:srgbClr val="000000"/>
                  </a:solidFill>
                </a:rPr>
                <a:t>p</a:t>
              </a:r>
              <a:r>
                <a:rPr lang="en-US" sz="2000" baseline="30000">
                  <a:solidFill>
                    <a:srgbClr val="000000"/>
                  </a:solidFill>
                </a:rPr>
                <a:t>u</a:t>
              </a:r>
              <a:r>
                <a:rPr lang="en-US" sz="2000">
                  <a:solidFill>
                    <a:srgbClr val="000000"/>
                  </a:solidFill>
                </a:rPr>
                <a:t>(x,k</a:t>
              </a:r>
              <a:r>
                <a:rPr lang="en-US" sz="2000" baseline="-25000">
                  <a:solidFill>
                    <a:srgbClr val="000000"/>
                  </a:solidFill>
                </a:rPr>
                <a:t>T</a:t>
              </a:r>
              <a:r>
                <a:rPr lang="en-US" sz="2000">
                  <a:solidFill>
                    <a:srgbClr val="000000"/>
                  </a:solidFill>
                </a:rPr>
                <a:t>),…</a:t>
              </a:r>
            </a:p>
          </p:txBody>
        </p:sp>
        <p:sp>
          <p:nvSpPr>
            <p:cNvPr id="1034" name="Text Box 6"/>
            <p:cNvSpPr txBox="1">
              <a:spLocks noChangeArrowheads="1"/>
            </p:cNvSpPr>
            <p:nvPr/>
          </p:nvSpPr>
          <p:spPr bwMode="auto">
            <a:xfrm rot="2712721">
              <a:off x="3731907" y="4024004"/>
              <a:ext cx="646113" cy="396875"/>
            </a:xfrm>
            <a:prstGeom prst="rect">
              <a:avLst/>
            </a:prstGeom>
            <a:noFill/>
            <a:ln w="9525">
              <a:noFill/>
              <a:miter lim="800000"/>
              <a:headEnd/>
              <a:tailEnd/>
            </a:ln>
          </p:spPr>
          <p:txBody>
            <a:bodyPr wrap="none">
              <a:prstTxWarp prst="textNoShape">
                <a:avLst/>
              </a:prstTxWarp>
              <a:spAutoFit/>
            </a:bodyPr>
            <a:lstStyle/>
            <a:p>
              <a:r>
                <a:rPr lang="en-US" sz="2000" dirty="0"/>
                <a:t>d</a:t>
              </a:r>
              <a:r>
                <a:rPr lang="en-US" sz="2000" baseline="30000" dirty="0"/>
                <a:t>2</a:t>
              </a:r>
              <a:r>
                <a:rPr lang="en-US" sz="2000" dirty="0"/>
                <a:t>k</a:t>
              </a:r>
              <a:r>
                <a:rPr lang="en-US" sz="2000" baseline="-25000" dirty="0"/>
                <a:t>T</a:t>
              </a:r>
            </a:p>
          </p:txBody>
        </p:sp>
        <p:sp>
          <p:nvSpPr>
            <p:cNvPr id="1035" name="Line 7"/>
            <p:cNvSpPr>
              <a:spLocks noChangeShapeType="1"/>
            </p:cNvSpPr>
            <p:nvPr/>
          </p:nvSpPr>
          <p:spPr bwMode="auto">
            <a:xfrm flipH="1">
              <a:off x="4380350" y="4106610"/>
              <a:ext cx="940808" cy="7409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36" name="Text Box 9"/>
            <p:cNvSpPr txBox="1">
              <a:spLocks noChangeArrowheads="1"/>
            </p:cNvSpPr>
            <p:nvPr/>
          </p:nvSpPr>
          <p:spPr bwMode="auto">
            <a:xfrm rot="-2230409">
              <a:off x="4319840" y="3987477"/>
              <a:ext cx="1103313" cy="396875"/>
            </a:xfrm>
            <a:prstGeom prst="rect">
              <a:avLst/>
            </a:prstGeom>
            <a:noFill/>
            <a:ln w="9525">
              <a:noFill/>
              <a:miter lim="800000"/>
              <a:headEnd/>
              <a:tailEnd/>
            </a:ln>
          </p:spPr>
          <p:txBody>
            <a:bodyPr>
              <a:prstTxWarp prst="textNoShape">
                <a:avLst/>
              </a:prstTxWarp>
              <a:spAutoFit/>
            </a:bodyPr>
            <a:lstStyle/>
            <a:p>
              <a:r>
                <a:rPr lang="en-US" sz="2000">
                  <a:latin typeface="Symbol" charset="2"/>
                </a:rPr>
                <a:t>x</a:t>
              </a:r>
              <a:r>
                <a:rPr lang="en-US" sz="2000"/>
                <a:t>=0,t=0</a:t>
              </a:r>
            </a:p>
          </p:txBody>
        </p:sp>
        <p:sp>
          <p:nvSpPr>
            <p:cNvPr id="1037" name="Text Box 12"/>
            <p:cNvSpPr txBox="1">
              <a:spLocks noChangeArrowheads="1"/>
            </p:cNvSpPr>
            <p:nvPr/>
          </p:nvSpPr>
          <p:spPr bwMode="auto">
            <a:xfrm rot="-3332433">
              <a:off x="3067141" y="1695872"/>
              <a:ext cx="630238" cy="396875"/>
            </a:xfrm>
            <a:prstGeom prst="rect">
              <a:avLst/>
            </a:prstGeom>
            <a:noFill/>
            <a:ln w="9525">
              <a:noFill/>
              <a:miter lim="800000"/>
              <a:headEnd/>
              <a:tailEnd/>
            </a:ln>
          </p:spPr>
          <p:txBody>
            <a:bodyPr>
              <a:prstTxWarp prst="textNoShape">
                <a:avLst/>
              </a:prstTxWarp>
              <a:spAutoFit/>
            </a:bodyPr>
            <a:lstStyle/>
            <a:p>
              <a:r>
                <a:rPr lang="en-US" sz="2000"/>
                <a:t>d</a:t>
              </a:r>
              <a:r>
                <a:rPr lang="en-US" sz="2000" baseline="30000"/>
                <a:t>3</a:t>
              </a:r>
              <a:r>
                <a:rPr lang="en-US" sz="2000"/>
                <a:t>r </a:t>
              </a:r>
              <a:endParaRPr lang="en-US" sz="2000" baseline="30000"/>
            </a:p>
          </p:txBody>
        </p:sp>
        <p:sp>
          <p:nvSpPr>
            <p:cNvPr id="1038" name="Line 13"/>
            <p:cNvSpPr>
              <a:spLocks noChangeShapeType="1"/>
            </p:cNvSpPr>
            <p:nvPr/>
          </p:nvSpPr>
          <p:spPr bwMode="auto">
            <a:xfrm flipH="1">
              <a:off x="2771698" y="1240803"/>
              <a:ext cx="1458434" cy="181829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39" name="Line 14"/>
            <p:cNvSpPr>
              <a:spLocks noChangeShapeType="1"/>
            </p:cNvSpPr>
            <p:nvPr/>
          </p:nvSpPr>
          <p:spPr bwMode="auto">
            <a:xfrm>
              <a:off x="4213610" y="1240802"/>
              <a:ext cx="1647497" cy="181829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0" name="Text Box 15"/>
            <p:cNvSpPr txBox="1">
              <a:spLocks noChangeArrowheads="1"/>
            </p:cNvSpPr>
            <p:nvPr/>
          </p:nvSpPr>
          <p:spPr bwMode="auto">
            <a:xfrm rot="2760000">
              <a:off x="4711282" y="1746331"/>
              <a:ext cx="741363" cy="396875"/>
            </a:xfrm>
            <a:prstGeom prst="rect">
              <a:avLst/>
            </a:prstGeom>
            <a:noFill/>
            <a:ln w="9525">
              <a:noFill/>
              <a:miter lim="800000"/>
              <a:headEnd/>
              <a:tailEnd/>
            </a:ln>
          </p:spPr>
          <p:txBody>
            <a:bodyPr>
              <a:prstTxWarp prst="textNoShape">
                <a:avLst/>
              </a:prstTxWarp>
              <a:spAutoFit/>
            </a:bodyPr>
            <a:lstStyle/>
            <a:p>
              <a:r>
                <a:rPr lang="en-US" sz="2000" dirty="0"/>
                <a:t>d</a:t>
              </a:r>
              <a:r>
                <a:rPr lang="en-US" sz="2000" baseline="30000" dirty="0"/>
                <a:t>2</a:t>
              </a:r>
              <a:r>
                <a:rPr lang="en-US" sz="2000" dirty="0"/>
                <a:t>k</a:t>
              </a:r>
              <a:r>
                <a:rPr lang="en-US" sz="2000" baseline="-25000" dirty="0"/>
                <a:t>T</a:t>
              </a:r>
              <a:endParaRPr lang="en-US" dirty="0"/>
            </a:p>
          </p:txBody>
        </p:sp>
        <p:sp>
          <p:nvSpPr>
            <p:cNvPr id="1041" name="Text Box 17"/>
            <p:cNvSpPr txBox="1">
              <a:spLocks noChangeArrowheads="1"/>
            </p:cNvSpPr>
            <p:nvPr/>
          </p:nvSpPr>
          <p:spPr bwMode="auto">
            <a:xfrm>
              <a:off x="5328565" y="3730002"/>
              <a:ext cx="3466243" cy="1077218"/>
            </a:xfrm>
            <a:prstGeom prst="rect">
              <a:avLst/>
            </a:prstGeom>
            <a:noFill/>
            <a:ln w="9525">
              <a:solidFill>
                <a:schemeClr val="tx1"/>
              </a:solidFill>
              <a:miter lim="800000"/>
              <a:headEnd/>
              <a:tailEnd/>
            </a:ln>
          </p:spPr>
          <p:txBody>
            <a:bodyPr wrap="square">
              <a:prstTxWarp prst="textNoShape">
                <a:avLst/>
              </a:prstTxWarp>
              <a:spAutoFit/>
            </a:bodyPr>
            <a:lstStyle/>
            <a:p>
              <a:r>
                <a:rPr lang="en-US" sz="1600" dirty="0"/>
                <a:t>Exclusive Measurements</a:t>
              </a:r>
            </a:p>
            <a:p>
              <a:r>
                <a:rPr lang="en-US" sz="1600" dirty="0"/>
                <a:t>Momentum transfer to target</a:t>
              </a:r>
            </a:p>
            <a:p>
              <a:r>
                <a:rPr lang="en-US" sz="1600" dirty="0">
                  <a:solidFill>
                    <a:srgbClr val="3333CC"/>
                  </a:solidFill>
                </a:rPr>
                <a:t>Direct info about spatial distribution</a:t>
              </a:r>
            </a:p>
          </p:txBody>
        </p:sp>
        <p:sp>
          <p:nvSpPr>
            <p:cNvPr id="1042" name="Text Box 18"/>
            <p:cNvSpPr txBox="1">
              <a:spLocks noChangeArrowheads="1"/>
            </p:cNvSpPr>
            <p:nvPr/>
          </p:nvSpPr>
          <p:spPr bwMode="auto">
            <a:xfrm>
              <a:off x="-133292" y="3697690"/>
              <a:ext cx="3887057" cy="1077218"/>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600" dirty="0"/>
                <a:t>Semi-inclusive measurements</a:t>
              </a:r>
            </a:p>
            <a:p>
              <a:r>
                <a:rPr lang="en-US" sz="1600" dirty="0"/>
                <a:t>Momentum transfer to quark</a:t>
              </a:r>
            </a:p>
            <a:p>
              <a:r>
                <a:rPr lang="en-US" sz="1600" dirty="0">
                  <a:solidFill>
                    <a:srgbClr val="3333CC"/>
                  </a:solidFill>
                </a:rPr>
                <a:t>Direct info about momentum distribution</a:t>
              </a:r>
              <a:endParaRPr lang="en-US" sz="1600" dirty="0">
                <a:solidFill>
                  <a:srgbClr val="FF0000"/>
                </a:solidFill>
              </a:endParaRPr>
            </a:p>
          </p:txBody>
        </p:sp>
        <p:sp>
          <p:nvSpPr>
            <p:cNvPr id="1043" name="Text Box 23"/>
            <p:cNvSpPr txBox="1">
              <a:spLocks noChangeArrowheads="1"/>
            </p:cNvSpPr>
            <p:nvPr/>
          </p:nvSpPr>
          <p:spPr bwMode="auto">
            <a:xfrm rot="2700000">
              <a:off x="4416283" y="2043163"/>
              <a:ext cx="712788" cy="396875"/>
            </a:xfrm>
            <a:prstGeom prst="rect">
              <a:avLst/>
            </a:prstGeom>
            <a:noFill/>
            <a:ln w="9525">
              <a:noFill/>
              <a:miter lim="800000"/>
              <a:headEnd/>
              <a:tailEnd/>
            </a:ln>
          </p:spPr>
          <p:txBody>
            <a:bodyPr>
              <a:prstTxWarp prst="textNoShape">
                <a:avLst/>
              </a:prstTxWarp>
              <a:spAutoFit/>
            </a:bodyPr>
            <a:lstStyle/>
            <a:p>
              <a:endParaRPr lang="en-US" sz="2000" dirty="0"/>
            </a:p>
          </p:txBody>
        </p:sp>
        <p:sp>
          <p:nvSpPr>
            <p:cNvPr id="359448" name="Text Box 24"/>
            <p:cNvSpPr txBox="1">
              <a:spLocks noChangeArrowheads="1"/>
            </p:cNvSpPr>
            <p:nvPr/>
          </p:nvSpPr>
          <p:spPr bwMode="auto">
            <a:xfrm>
              <a:off x="5320628" y="3199777"/>
              <a:ext cx="2438400" cy="406400"/>
            </a:xfrm>
            <a:prstGeom prst="rect">
              <a:avLst/>
            </a:prstGeom>
            <a:gradFill rotWithShape="1">
              <a:gsLst>
                <a:gs pos="0">
                  <a:srgbClr val="E4FEFF"/>
                </a:gs>
                <a:gs pos="35001">
                  <a:srgbClr val="EBFEFF"/>
                </a:gs>
                <a:gs pos="100000">
                  <a:srgbClr val="F6FFFF"/>
                </a:gs>
              </a:gsLst>
              <a:lin ang="16200000" scaled="1"/>
            </a:gradFill>
            <a:ln w="9525">
              <a:solidFill>
                <a:srgbClr val="D5E8EA"/>
              </a:solidFill>
              <a:miter lim="800000"/>
              <a:headEnd/>
              <a:tailEnd/>
            </a:ln>
            <a:effectLst>
              <a:outerShdw blurRad="63500" dist="20000" dir="5400000" rotWithShape="0">
                <a:srgbClr val="000000">
                  <a:alpha val="37999"/>
                </a:srgbClr>
              </a:outerShdw>
            </a:effectLst>
          </p:spPr>
          <p:txBody>
            <a:bodyPr>
              <a:prstTxWarp prst="textNoShape">
                <a:avLst/>
              </a:prstTxWarp>
              <a:spAutoFit/>
            </a:bodyPr>
            <a:lstStyle/>
            <a:p>
              <a:r>
                <a:rPr lang="en-US" sz="2000">
                  <a:solidFill>
                    <a:srgbClr val="000000"/>
                  </a:solidFill>
                </a:rPr>
                <a:t>GPDs: H</a:t>
              </a:r>
              <a:r>
                <a:rPr lang="en-US" sz="2000" baseline="-25000">
                  <a:solidFill>
                    <a:srgbClr val="000000"/>
                  </a:solidFill>
                </a:rPr>
                <a:t>p</a:t>
              </a:r>
              <a:r>
                <a:rPr lang="en-US" sz="2000" baseline="30000">
                  <a:solidFill>
                    <a:srgbClr val="000000"/>
                  </a:solidFill>
                </a:rPr>
                <a:t>u</a:t>
              </a:r>
              <a:r>
                <a:rPr lang="en-US" sz="2000">
                  <a:solidFill>
                    <a:srgbClr val="000000"/>
                  </a:solidFill>
                </a:rPr>
                <a:t>(x,</a:t>
              </a:r>
              <a:r>
                <a:rPr lang="en-US" sz="2000">
                  <a:solidFill>
                    <a:srgbClr val="000000"/>
                  </a:solidFill>
                  <a:latin typeface="Symbol" charset="2"/>
                </a:rPr>
                <a:t>x</a:t>
              </a:r>
              <a:r>
                <a:rPr lang="en-US" sz="2000">
                  <a:solidFill>
                    <a:srgbClr val="000000"/>
                  </a:solidFill>
                </a:rPr>
                <a:t>,t), …</a:t>
              </a:r>
            </a:p>
          </p:txBody>
        </p:sp>
        <p:sp>
          <p:nvSpPr>
            <p:cNvPr id="1045" name="Line 26"/>
            <p:cNvSpPr>
              <a:spLocks noChangeShapeType="1"/>
            </p:cNvSpPr>
            <p:nvPr/>
          </p:nvSpPr>
          <p:spPr bwMode="auto">
            <a:xfrm>
              <a:off x="3728365" y="4106610"/>
              <a:ext cx="622788" cy="74099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1046" name="Picture 55" descr="Snapshot 2009-09-27 10-27-26.tiff"/>
            <p:cNvPicPr>
              <a:picLocks noChangeAspect="1"/>
            </p:cNvPicPr>
            <p:nvPr/>
          </p:nvPicPr>
          <p:blipFill>
            <a:blip r:embed="rId6"/>
            <a:srcRect/>
            <a:stretch>
              <a:fillRect/>
            </a:stretch>
          </p:blipFill>
          <p:spPr bwMode="auto">
            <a:xfrm>
              <a:off x="429456" y="1267753"/>
              <a:ext cx="2342242" cy="1845789"/>
            </a:xfrm>
            <a:prstGeom prst="rect">
              <a:avLst/>
            </a:prstGeom>
            <a:noFill/>
            <a:ln w="9525">
              <a:noFill/>
              <a:miter lim="800000"/>
              <a:headEnd/>
              <a:tailEnd/>
            </a:ln>
          </p:spPr>
        </p:pic>
        <p:sp>
          <p:nvSpPr>
            <p:cNvPr id="359446" name="Text Box 22"/>
            <p:cNvSpPr txBox="1">
              <a:spLocks noChangeArrowheads="1"/>
            </p:cNvSpPr>
            <p:nvPr/>
          </p:nvSpPr>
          <p:spPr bwMode="auto">
            <a:xfrm>
              <a:off x="-5435" y="910602"/>
              <a:ext cx="8991600" cy="330200"/>
            </a:xfrm>
            <a:prstGeom prst="rect">
              <a:avLst/>
            </a:prstGeom>
            <a:noFill/>
            <a:ln w="9525">
              <a:solidFill>
                <a:schemeClr val="tx1"/>
              </a:solidFill>
              <a:miter lim="800000"/>
              <a:headEnd/>
              <a:tailEnd/>
            </a:ln>
            <a:effectLst/>
          </p:spPr>
          <p:txBody>
            <a:bodyPr>
              <a:prstTxWarp prst="textNoShape">
                <a:avLst/>
              </a:prstTxWarp>
              <a:spAutoFit/>
            </a:bodyPr>
            <a:lstStyle/>
            <a:p>
              <a:r>
                <a:rPr lang="en-US" sz="1500">
                  <a:solidFill>
                    <a:srgbClr val="3333CC"/>
                  </a:solidFill>
                </a:rPr>
                <a:t>Probability to find a quark q in a nucleon P with a certain polarization in a position r  &amp; momentum k </a:t>
              </a:r>
            </a:p>
          </p:txBody>
        </p:sp>
        <p:sp>
          <p:nvSpPr>
            <p:cNvPr id="1048" name="Text Box 30"/>
            <p:cNvSpPr txBox="1">
              <a:spLocks noChangeArrowheads="1"/>
            </p:cNvSpPr>
            <p:nvPr/>
          </p:nvSpPr>
          <p:spPr bwMode="auto">
            <a:xfrm>
              <a:off x="990600" y="2570202"/>
              <a:ext cx="3505200" cy="600164"/>
            </a:xfrm>
            <a:prstGeom prst="rect">
              <a:avLst/>
            </a:prstGeom>
            <a:noFill/>
            <a:ln w="9525">
              <a:noFill/>
              <a:miter lim="800000"/>
              <a:headEnd/>
              <a:tailEnd/>
            </a:ln>
          </p:spPr>
          <p:txBody>
            <a:bodyPr>
              <a:prstTxWarp prst="textNoShape">
                <a:avLst/>
              </a:prstTxWarp>
              <a:spAutoFit/>
            </a:bodyPr>
            <a:lstStyle/>
            <a:p>
              <a:pPr algn="r"/>
              <a:r>
                <a:rPr lang="fr-BE" sz="1100" dirty="0">
                  <a:solidFill>
                    <a:srgbClr val="008000"/>
                  </a:solidFill>
                </a:rPr>
                <a:t>[Wigner (1932)]</a:t>
              </a:r>
            </a:p>
            <a:p>
              <a:pPr algn="r"/>
              <a:r>
                <a:rPr lang="fr-BE" sz="1100" dirty="0">
                  <a:solidFill>
                    <a:srgbClr val="008000"/>
                  </a:solidFill>
                </a:rPr>
                <a:t>[Belitsky, Ji, Yuan (04)]</a:t>
              </a:r>
            </a:p>
            <a:p>
              <a:pPr algn="r"/>
              <a:r>
                <a:rPr lang="fr-BE" sz="1100" dirty="0">
                  <a:solidFill>
                    <a:srgbClr val="008000"/>
                  </a:solidFill>
                </a:rPr>
                <a:t>[Lorce’, BP (11)]</a:t>
              </a:r>
              <a:endParaRPr lang="fr-FR" sz="1100" dirty="0">
                <a:solidFill>
                  <a:srgbClr val="008000"/>
                </a:solidFill>
              </a:endParaRPr>
            </a:p>
          </p:txBody>
        </p:sp>
        <p:sp>
          <p:nvSpPr>
            <p:cNvPr id="1049" name="Text Box 31"/>
            <p:cNvSpPr txBox="1">
              <a:spLocks noChangeArrowheads="1"/>
            </p:cNvSpPr>
            <p:nvPr/>
          </p:nvSpPr>
          <p:spPr bwMode="auto">
            <a:xfrm>
              <a:off x="4351153" y="2590800"/>
              <a:ext cx="1306768" cy="600164"/>
            </a:xfrm>
            <a:prstGeom prst="rect">
              <a:avLst/>
            </a:prstGeom>
            <a:noFill/>
            <a:ln w="9525">
              <a:noFill/>
              <a:miter lim="800000"/>
              <a:headEnd/>
              <a:tailEnd/>
            </a:ln>
          </p:spPr>
          <p:txBody>
            <a:bodyPr wrap="none">
              <a:prstTxWarp prst="textNoShape">
                <a:avLst/>
              </a:prstTxWarp>
              <a:spAutoFit/>
            </a:bodyPr>
            <a:lstStyle/>
            <a:p>
              <a:r>
                <a:rPr lang="fr-BE" sz="1100" dirty="0"/>
                <a:t>QM</a:t>
              </a:r>
            </a:p>
            <a:p>
              <a:r>
                <a:rPr lang="fr-BE" sz="1100" dirty="0"/>
                <a:t>QFT (Breit frame)</a:t>
              </a:r>
            </a:p>
            <a:p>
              <a:r>
                <a:rPr lang="fr-BE" sz="1100" dirty="0"/>
                <a:t>QFT (light cone)</a:t>
              </a:r>
            </a:p>
          </p:txBody>
        </p:sp>
        <p:pic>
          <p:nvPicPr>
            <p:cNvPr id="1050" name="Picture 4"/>
            <p:cNvPicPr>
              <a:picLocks noChangeAspect="1" noChangeArrowheads="1"/>
            </p:cNvPicPr>
            <p:nvPr/>
          </p:nvPicPr>
          <p:blipFill>
            <a:blip r:embed="rId7"/>
            <a:srcRect/>
            <a:stretch>
              <a:fillRect/>
            </a:stretch>
          </p:blipFill>
          <p:spPr bwMode="auto">
            <a:xfrm rot="5400000">
              <a:off x="6261660" y="1282139"/>
              <a:ext cx="1905001" cy="1931520"/>
            </a:xfrm>
            <a:prstGeom prst="rect">
              <a:avLst/>
            </a:prstGeom>
            <a:noFill/>
            <a:ln w="9525">
              <a:noFill/>
              <a:miter lim="800000"/>
              <a:headEnd/>
              <a:tailEnd/>
            </a:ln>
          </p:spPr>
        </p:pic>
      </p:grpSp>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spTree>
    <p:extLst>
      <p:ext uri="{BB962C8B-B14F-4D97-AF65-F5344CB8AC3E}">
        <p14:creationId xmlns:p14="http://schemas.microsoft.com/office/powerpoint/2010/main" val="51199817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DVCS Experiment </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8831" r="2498"/>
          <a:stretch/>
        </p:blipFill>
        <p:spPr>
          <a:xfrm>
            <a:off x="-32653" y="987665"/>
            <a:ext cx="6834505" cy="4662853"/>
          </a:xfrm>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828" y="1417012"/>
            <a:ext cx="4346106" cy="4154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0950959" y="-19097"/>
            <a:ext cx="1089975" cy="670435"/>
          </a:xfrm>
          <a:prstGeom prst="rect">
            <a:avLst/>
          </a:prstGeom>
          <a:ln w="3175" cap="flat" cmpd="sng" algn="ctr">
            <a:noFill/>
            <a:prstDash val="solid"/>
            <a:round/>
            <a:headEnd type="none" w="med" len="med"/>
            <a:tailEnd type="none" w="med" len="med"/>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911" y="1294842"/>
            <a:ext cx="1642989" cy="982440"/>
          </a:xfrm>
          <a:prstGeom prst="rect">
            <a:avLst/>
          </a:prstGeom>
        </p:spPr>
      </p:pic>
    </p:spTree>
    <p:extLst>
      <p:ext uri="{BB962C8B-B14F-4D97-AF65-F5344CB8AC3E}">
        <p14:creationId xmlns:p14="http://schemas.microsoft.com/office/powerpoint/2010/main" val="1640637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12121E"/>
      </a:dk2>
      <a:lt2>
        <a:srgbClr val="F2F2F2"/>
      </a:lt2>
      <a:accent1>
        <a:srgbClr val="8D652F"/>
      </a:accent1>
      <a:accent2>
        <a:srgbClr val="B04C4C"/>
      </a:accent2>
      <a:accent3>
        <a:srgbClr val="2B5181"/>
      </a:accent3>
      <a:accent4>
        <a:srgbClr val="398769"/>
      </a:accent4>
      <a:accent5>
        <a:srgbClr val="B04C4C"/>
      </a:accent5>
      <a:accent6>
        <a:srgbClr val="2B5181"/>
      </a:accent6>
      <a:hlink>
        <a:srgbClr val="8D652F"/>
      </a:hlink>
      <a:folHlink>
        <a:srgbClr val="8D652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CA18A44-4594-4EAA-90CD-373072330149}" vid="{EBDB9CC6-F5E0-4BEE-B45E-C1BAE3D3003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5A3F34-1710-456A-A30B-8F2F833F466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447A25C-A47F-4201-BED4-1A1A688E4A0B}">
  <ds:schemaRefs>
    <ds:schemaRef ds:uri="http://schemas.microsoft.com/sharepoint/v3/contenttype/forms"/>
  </ds:schemaRefs>
</ds:datastoreItem>
</file>

<file path=customXml/itemProps3.xml><?xml version="1.0" encoding="utf-8"?>
<ds:datastoreItem xmlns:ds="http://schemas.openxmlformats.org/officeDocument/2006/customXml" ds:itemID="{DB1B284A-8CF1-4529-B5DF-A42EA224D0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tf16411194</Template>
  <TotalTime>0</TotalTime>
  <Words>2543</Words>
  <Application>Microsoft Macintosh PowerPoint</Application>
  <PresentationFormat>Widescreen</PresentationFormat>
  <Paragraphs>374</Paragraphs>
  <Slides>22</Slides>
  <Notes>5</Notes>
  <HiddenSlides>0</HiddenSlides>
  <MMClips>0</MMClips>
  <ScaleCrop>false</ScaleCrop>
  <HeadingPairs>
    <vt:vector size="8" baseType="variant">
      <vt:variant>
        <vt:lpstr>Fonts Used</vt:lpstr>
      </vt:variant>
      <vt:variant>
        <vt:i4>21</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47" baseType="lpstr">
      <vt:lpstr>-apple-system</vt:lpstr>
      <vt:lpstr>Arial Black</vt:lpstr>
      <vt:lpstr>Calibri Light</vt:lpstr>
      <vt:lpstr>Cambria Math</vt:lpstr>
      <vt:lpstr>Comic Sans MS</vt:lpstr>
      <vt:lpstr>DejaVu Sans</vt:lpstr>
      <vt:lpstr>Gill Sans</vt:lpstr>
      <vt:lpstr>Helvetica</vt:lpstr>
      <vt:lpstr>Helvetica Neue Medium</vt:lpstr>
      <vt:lpstr>Mangal</vt:lpstr>
      <vt:lpstr>MS PGothic</vt:lpstr>
      <vt:lpstr>ＭＳ Ｐゴシック</vt:lpstr>
      <vt:lpstr>PingFangSC-Regular</vt:lpstr>
      <vt:lpstr>Roboto</vt:lpstr>
      <vt:lpstr>Symbol</vt:lpstr>
      <vt:lpstr>System Font Regular</vt:lpstr>
      <vt:lpstr>Times New Roman</vt:lpstr>
      <vt:lpstr>Trebuchet MS</vt:lpstr>
      <vt:lpstr>Wingdings</vt:lpstr>
      <vt:lpstr>Arial</vt:lpstr>
      <vt:lpstr>Calibri</vt:lpstr>
      <vt:lpstr>Office Theme</vt:lpstr>
      <vt:lpstr>1_Office Theme</vt:lpstr>
      <vt:lpstr>Standarddesign</vt:lpstr>
      <vt:lpstr>Equation</vt:lpstr>
      <vt:lpstr>Hall B Run Group A (RG-A) (Pol. e on Unpol. H)</vt:lpstr>
      <vt:lpstr>outline</vt:lpstr>
      <vt:lpstr>RG- A Science Program</vt:lpstr>
      <vt:lpstr>The pressure distribution inside the proton</vt:lpstr>
      <vt:lpstr>The quest for Missing  Resonances</vt:lpstr>
      <vt:lpstr>New information with scientific importance - highlights</vt:lpstr>
      <vt:lpstr>RG-A Experiment</vt:lpstr>
      <vt:lpstr>PowerPoint Presentation</vt:lpstr>
      <vt:lpstr>DVCS Experiment </vt:lpstr>
      <vt:lpstr>DVCS– Preliminary Results</vt:lpstr>
      <vt:lpstr>PowerPoint Presentation</vt:lpstr>
      <vt:lpstr>PowerPoint Presentation</vt:lpstr>
      <vt:lpstr>Measurements of Dihadron Beam-spin Asymmetries </vt:lpstr>
      <vt:lpstr>Measurements of Boer-Mulders effect for Kaons</vt:lpstr>
      <vt:lpstr>PowerPoint Presentation</vt:lpstr>
      <vt:lpstr>PowerPoint Presentation</vt:lpstr>
      <vt:lpstr>E12-12-001 – Time-like Compton Scattering and J/y photoproduction </vt:lpstr>
      <vt:lpstr>Time-like Compton Scattering</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latifa Elouadrhiri</dc:creator>
  <cp:lastModifiedBy/>
  <cp:revision>1</cp:revision>
  <dcterms:created xsi:type="dcterms:W3CDTF">2020-04-27T15:32:16Z</dcterms:created>
  <dcterms:modified xsi:type="dcterms:W3CDTF">2020-09-18T16:13:39Z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