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29"/>
  </p:notesMasterIdLst>
  <p:sldIdLst>
    <p:sldId id="256" r:id="rId2"/>
    <p:sldId id="446" r:id="rId3"/>
    <p:sldId id="431" r:id="rId4"/>
    <p:sldId id="435" r:id="rId5"/>
    <p:sldId id="493" r:id="rId6"/>
    <p:sldId id="495" r:id="rId7"/>
    <p:sldId id="1082" r:id="rId8"/>
    <p:sldId id="579" r:id="rId9"/>
    <p:sldId id="1081" r:id="rId10"/>
    <p:sldId id="302" r:id="rId11"/>
    <p:sldId id="337" r:id="rId12"/>
    <p:sldId id="467" r:id="rId13"/>
    <p:sldId id="258" r:id="rId14"/>
    <p:sldId id="260" r:id="rId15"/>
    <p:sldId id="261" r:id="rId16"/>
    <p:sldId id="264" r:id="rId17"/>
    <p:sldId id="263" r:id="rId18"/>
    <p:sldId id="440" r:id="rId19"/>
    <p:sldId id="436" r:id="rId20"/>
    <p:sldId id="713" r:id="rId21"/>
    <p:sldId id="432" r:id="rId22"/>
    <p:sldId id="499" r:id="rId23"/>
    <p:sldId id="498" r:id="rId24"/>
    <p:sldId id="500" r:id="rId25"/>
    <p:sldId id="496" r:id="rId26"/>
    <p:sldId id="712" r:id="rId27"/>
    <p:sldId id="444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5F7"/>
    <a:srgbClr val="FF0000"/>
    <a:srgbClr val="EEFFFF"/>
    <a:srgbClr val="0CB107"/>
    <a:srgbClr val="00C2BE"/>
    <a:srgbClr val="2426FF"/>
    <a:srgbClr val="EBEBEB"/>
    <a:srgbClr val="E6CF00"/>
    <a:srgbClr val="931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63"/>
    <p:restoredTop sz="91156"/>
  </p:normalViewPr>
  <p:slideViewPr>
    <p:cSldViewPr>
      <p:cViewPr varScale="1">
        <p:scale>
          <a:sx n="147" d="100"/>
          <a:sy n="147" d="100"/>
        </p:scale>
        <p:origin x="267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6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8892FAC2-3510-1743-97FA-2C94410C5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556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BA2BEC3-DC3D-1642-BF86-0385AC709E57}" type="slidenum">
              <a:rPr lang="en-US"/>
              <a:pPr/>
              <a:t>1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Image from PANDA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these have been demonstrated or are in hand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92FAC2-3510-1743-97FA-2C94410C5D4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92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92FAC2-3510-1743-97FA-2C94410C5D4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75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syst. uncertainties based on EG1dvcs.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92FAC2-3510-1743-97FA-2C94410C5D4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11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92FAC2-3510-1743-97FA-2C94410C5D4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54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9EC680-ED4B-9C4E-ADC9-A8D905DAA5F0}" type="slidenum">
              <a:rPr lang="en-US" sz="1300"/>
              <a:pPr eaLnBrk="1" hangingPunct="1"/>
              <a:t>26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477717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92FAC2-3510-1743-97FA-2C94410C5D4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78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6370C3E-5204-AF4D-8AF4-2FBEC8DDCAE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Calibri" charset="0"/>
              </a:rPr>
              <a:t>Example of statistics achievable with specified running conditions vs. proposal</a:t>
            </a:r>
          </a:p>
        </p:txBody>
      </p:sp>
    </p:spTree>
    <p:extLst>
      <p:ext uri="{BB962C8B-B14F-4D97-AF65-F5344CB8AC3E}">
        <p14:creationId xmlns:p14="http://schemas.microsoft.com/office/powerpoint/2010/main" val="718172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indicate continuing high interest.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92FAC2-3510-1743-97FA-2C94410C5D4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14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94F2D4-20F0-0E4F-89B0-BD5F2F323452}" type="slidenum">
              <a:rPr lang="en-US" sz="1300"/>
              <a:pPr eaLnBrk="1" hangingPunct="1"/>
              <a:t>8</a:t>
            </a:fld>
            <a:endParaRPr lang="en-US" sz="13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537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92A6-A82E-43D0-A077-F8223F86E17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35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92A6-A82E-43D0-A077-F8223F86E17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60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MRI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92FAC2-3510-1743-97FA-2C94410C5D4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12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92FAC2-3510-1743-97FA-2C94410C5D4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4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45267-AE6C-BD4A-9BB9-EE4841335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90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C82C6-7BAD-4845-B528-DDA48D23C1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831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0CAB3-2C36-5E40-8A28-711A2A91E7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40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A7C56-ADD1-4A4F-9F5D-759AE578C7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20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593E2-9D45-FE4E-8BF8-47C54D1C0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92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8E559-1F2A-4E4D-9A2E-2DB310AE50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88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AD05A-2EB2-1F48-918B-440173FED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12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CE4C2-967B-4648-B53D-A501FFB2D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72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123B9-F45E-3346-9578-B7DBAD5101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25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1614A-3F3D-424E-AE0D-849F9C805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33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4589D-46A3-AD41-9543-8837FD161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54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CAFFC-D498-EF44-8146-FE216E43A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27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BEBEB"/>
            </a:gs>
            <a:gs pos="50000">
              <a:schemeClr val="accent1"/>
            </a:gs>
            <a:gs pos="100000">
              <a:srgbClr val="EBEB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007E3AF3-8E8A-AB47-ABE8-D610EC81D4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5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4.wmf"/><Relationship Id="rId5" Type="http://schemas.openxmlformats.org/officeDocument/2006/relationships/image" Target="../media/image21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7" Type="http://schemas.openxmlformats.org/officeDocument/2006/relationships/image" Target="../media/image5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tiff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3" Type="http://schemas.openxmlformats.org/officeDocument/2006/relationships/tags" Target="../tags/tag5.xml"/><Relationship Id="rId7" Type="http://schemas.openxmlformats.org/officeDocument/2006/relationships/image" Target="../media/image59.png"/><Relationship Id="rId12" Type="http://schemas.openxmlformats.org/officeDocument/2006/relationships/image" Target="../media/image13.jpeg"/><Relationship Id="rId2" Type="http://schemas.openxmlformats.org/officeDocument/2006/relationships/tags" Target="../tags/tag4.xml"/><Relationship Id="rId16" Type="http://schemas.openxmlformats.org/officeDocument/2006/relationships/image" Target="../media/image67.png"/><Relationship Id="rId1" Type="http://schemas.openxmlformats.org/officeDocument/2006/relationships/tags" Target="../tags/tag3.xml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63.wm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6.png"/><Relationship Id="rId10" Type="http://schemas.openxmlformats.org/officeDocument/2006/relationships/image" Target="../media/image62.png"/><Relationship Id="rId4" Type="http://schemas.openxmlformats.org/officeDocument/2006/relationships/tags" Target="../tags/tag6.xml"/><Relationship Id="rId9" Type="http://schemas.openxmlformats.org/officeDocument/2006/relationships/image" Target="../media/image61.png"/><Relationship Id="rId14" Type="http://schemas.openxmlformats.org/officeDocument/2006/relationships/image" Target="../media/image6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w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303" y="329242"/>
            <a:ext cx="9144000" cy="1668415"/>
          </a:xfrm>
        </p:spPr>
        <p:txBody>
          <a:bodyPr/>
          <a:lstStyle/>
          <a:p>
            <a:pPr eaLnBrk="1" hangingPunct="1">
              <a:lnSpc>
                <a:spcPts val="4400"/>
              </a:lnSpc>
              <a:spcBef>
                <a:spcPts val="0"/>
              </a:spcBef>
            </a:pPr>
            <a:r>
              <a:rPr lang="en-US" sz="4000" dirty="0">
                <a:latin typeface="Arial" charset="0"/>
                <a:ea typeface="Osaka" charset="0"/>
                <a:cs typeface="Osaka" charset="0"/>
              </a:rPr>
              <a:t>CLAS12 Run Group C</a:t>
            </a:r>
            <a:br>
              <a:rPr lang="en-US" sz="4000" dirty="0">
                <a:latin typeface="Arial" charset="0"/>
                <a:ea typeface="Osaka" charset="0"/>
                <a:cs typeface="Osaka" charset="0"/>
              </a:rPr>
            </a:br>
            <a:r>
              <a:rPr lang="en-US" sz="2800" dirty="0">
                <a:latin typeface="Arial" charset="0"/>
                <a:ea typeface="Osaka" charset="0"/>
                <a:cs typeface="Osaka" charset="0"/>
              </a:rPr>
              <a:t>Jeopardy Review PAC 48</a:t>
            </a:r>
            <a:br>
              <a:rPr lang="en-US" sz="2800" dirty="0">
                <a:latin typeface="Arial" charset="0"/>
                <a:ea typeface="Osaka" charset="0"/>
                <a:cs typeface="Osaka" charset="0"/>
              </a:rPr>
            </a:br>
            <a:r>
              <a:rPr lang="en-US" sz="2800" dirty="0">
                <a:latin typeface="Arial" charset="0"/>
                <a:ea typeface="Osaka" charset="0"/>
                <a:cs typeface="Osaka" charset="0"/>
              </a:rPr>
              <a:t>September 25, 2020</a:t>
            </a:r>
            <a:endParaRPr lang="en-US" sz="4000" dirty="0"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5334000"/>
            <a:ext cx="7391400" cy="11430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2426FF"/>
                </a:solidFill>
                <a:latin typeface="Arial" charset="0"/>
                <a:ea typeface="Osaka" charset="0"/>
                <a:cs typeface="Osaka" charset="0"/>
              </a:rPr>
              <a:t>Sebastian Kuhn, </a:t>
            </a:r>
            <a:r>
              <a:rPr lang="en-US" sz="2400" i="1" dirty="0">
                <a:solidFill>
                  <a:srgbClr val="2426FF"/>
                </a:solidFill>
                <a:latin typeface="Arial" charset="0"/>
                <a:ea typeface="Osaka" charset="0"/>
                <a:cs typeface="Osaka" charset="0"/>
              </a:rPr>
              <a:t>Old Dominion University</a:t>
            </a:r>
          </a:p>
          <a:p>
            <a:pPr eaLnBrk="1" hangingPunct="1"/>
            <a:r>
              <a:rPr lang="en-US" sz="2400" i="1" dirty="0">
                <a:solidFill>
                  <a:srgbClr val="2426FF"/>
                </a:solidFill>
                <a:latin typeface="Arial" charset="0"/>
                <a:ea typeface="Osaka" charset="0"/>
                <a:cs typeface="Osaka" charset="0"/>
              </a:rPr>
              <a:t>for the Run Group and the CLAS collaboration</a:t>
            </a:r>
            <a:endParaRPr lang="en-US" sz="2400" dirty="0">
              <a:solidFill>
                <a:srgbClr val="2426FF"/>
              </a:solidFill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184FC3-6E69-5040-8C3E-4EDD04FE2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2471315"/>
            <a:ext cx="9144000" cy="19153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ZoneTexte 73"/>
          <p:cNvSpPr txBox="1"/>
          <p:nvPr/>
        </p:nvSpPr>
        <p:spPr>
          <a:xfrm>
            <a:off x="4410701" y="6014057"/>
            <a:ext cx="4742657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fr-FR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combined</a:t>
            </a:r>
            <a:r>
              <a:rPr lang="fr-FR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analysis</a:t>
            </a:r>
            <a:r>
              <a:rPr lang="fr-FR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fr-FR" sz="1600" b="0" dirty="0" err="1">
                <a:latin typeface="Times New Roman" pitchFamily="18" charset="0"/>
                <a:cs typeface="Times New Roman" pitchFamily="18" charset="0"/>
              </a:rPr>
              <a:t>DVCS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 observables for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proton and neutron </a:t>
            </a:r>
            <a:r>
              <a:rPr lang="fr-FR" sz="1600" b="0" dirty="0" err="1">
                <a:latin typeface="Times New Roman" pitchFamily="18" charset="0"/>
                <a:cs typeface="Times New Roman" pitchFamily="18" charset="0"/>
              </a:rPr>
              <a:t>targets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b="0" dirty="0" err="1"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b="0" dirty="0" err="1">
                <a:latin typeface="Times New Roman" pitchFamily="18" charset="0"/>
                <a:cs typeface="Times New Roman" pitchFamily="18" charset="0"/>
              </a:rPr>
              <a:t>necessary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fr-FR" sz="1600" b="0" dirty="0" err="1">
                <a:latin typeface="Times New Roman" pitchFamily="18" charset="0"/>
                <a:cs typeface="Times New Roman" pitchFamily="18" charset="0"/>
              </a:rPr>
              <a:t>perform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flavor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separation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of the </a:t>
            </a:r>
            <a:r>
              <a:rPr lang="fr-FR" sz="1600" b="0" dirty="0" err="1">
                <a:latin typeface="Times New Roman" pitchFamily="18" charset="0"/>
                <a:cs typeface="Times New Roman" pitchFamily="18" charset="0"/>
              </a:rPr>
              <a:t>CFFs</a:t>
            </a:r>
            <a:endParaRPr lang="fr-FR" sz="16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Flèche vers le bas 19"/>
          <p:cNvSpPr/>
          <p:nvPr/>
        </p:nvSpPr>
        <p:spPr bwMode="auto">
          <a:xfrm rot="16200000">
            <a:off x="3910345" y="4839235"/>
            <a:ext cx="536862" cy="862648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-161290" y="6137167"/>
            <a:ext cx="4571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Proton and neutron </a:t>
            </a:r>
            <a:r>
              <a:rPr lang="fr-FR" sz="1600" b="0" dirty="0" err="1">
                <a:latin typeface="Times New Roman" pitchFamily="18" charset="0"/>
                <a:cs typeface="Times New Roman" pitchFamily="18" charset="0"/>
              </a:rPr>
              <a:t>GPDs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 (and </a:t>
            </a:r>
            <a:r>
              <a:rPr lang="fr-FR" sz="1600" b="0" dirty="0" err="1">
                <a:latin typeface="Times New Roman" pitchFamily="18" charset="0"/>
                <a:cs typeface="Times New Roman" pitchFamily="18" charset="0"/>
              </a:rPr>
              <a:t>CFFs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are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linear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combinations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of quark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GPDs</a:t>
            </a:r>
            <a:endParaRPr lang="fr-FR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Objet 8"/>
          <p:cNvGraphicFramePr>
            <a:graphicFrameLocks noChangeAspect="1"/>
          </p:cNvGraphicFramePr>
          <p:nvPr/>
        </p:nvGraphicFramePr>
        <p:xfrm>
          <a:off x="366760" y="4680203"/>
          <a:ext cx="3206758" cy="1290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Équation" r:id="rId4" imgW="2018956" imgH="812433" progId="Equation.3">
                  <p:embed/>
                </p:oleObj>
              </mc:Choice>
              <mc:Fallback>
                <p:oleObj name="Équation" r:id="rId4" imgW="2018956" imgH="812433" progId="Equation.3">
                  <p:embed/>
                  <p:pic>
                    <p:nvPicPr>
                      <p:cNvPr id="9" name="Obje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760" y="4680203"/>
                        <a:ext cx="3206758" cy="12905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2754" name="Object 2"/>
          <p:cNvGraphicFramePr>
            <a:graphicFrameLocks noChangeAspect="1"/>
          </p:cNvGraphicFramePr>
          <p:nvPr/>
        </p:nvGraphicFramePr>
        <p:xfrm>
          <a:off x="4862306" y="4632525"/>
          <a:ext cx="3289817" cy="1276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Équation" r:id="rId6" imgW="2095018" imgH="812433" progId="Equation.3">
                  <p:embed/>
                </p:oleObj>
              </mc:Choice>
              <mc:Fallback>
                <p:oleObj name="Équation" r:id="rId6" imgW="2095018" imgH="812433" progId="Equation.3">
                  <p:embed/>
                  <p:pic>
                    <p:nvPicPr>
                      <p:cNvPr id="20275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2306" y="4632525"/>
                        <a:ext cx="3289817" cy="1276066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619617" y="3175046"/>
            <a:ext cx="13436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0" i="1" dirty="0" err="1">
                <a:solidFill>
                  <a:srgbClr val="FF0000"/>
                </a:solidFill>
                <a:latin typeface="Times New Roman" pitchFamily="18" charset="0"/>
              </a:rPr>
              <a:t>Im</a:t>
            </a:r>
            <a:r>
              <a:rPr lang="en-US" sz="2000" b="0" dirty="0">
                <a:solidFill>
                  <a:srgbClr val="FF0000"/>
                </a:solidFill>
                <a:latin typeface="Times New Roman" pitchFamily="18" charset="0"/>
              </a:rPr>
              <a:t>{</a:t>
            </a:r>
            <a:r>
              <a:rPr lang="en-US" sz="2000" dirty="0" err="1">
                <a:solidFill>
                  <a:srgbClr val="FF0000"/>
                </a:solidFill>
                <a:latin typeface="Monotype Corsiva" pitchFamily="66" charset="0"/>
              </a:rPr>
              <a:t>H</a:t>
            </a:r>
            <a:r>
              <a:rPr lang="en-US" sz="2000" baseline="-25000" dirty="0" err="1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sz="2000" b="0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000" b="0" dirty="0">
                <a:solidFill>
                  <a:srgbClr val="FF0000"/>
                </a:solidFill>
                <a:latin typeface="Monotype Corsiva" pitchFamily="66" charset="0"/>
              </a:rPr>
              <a:t>E</a:t>
            </a:r>
            <a:r>
              <a:rPr lang="en-US" sz="2000" b="0" baseline="-25000" dirty="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sz="2000" b="0" dirty="0">
                <a:solidFill>
                  <a:srgbClr val="FF0000"/>
                </a:solidFill>
                <a:latin typeface="Times New Roman" pitchFamily="18" charset="0"/>
              </a:rPr>
              <a:t>}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495300" y="2197178"/>
            <a:ext cx="41148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7851824" y="3751368"/>
            <a:ext cx="12570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None/>
            </a:pPr>
            <a:r>
              <a:rPr lang="en-US" sz="1400" dirty="0">
                <a:solidFill>
                  <a:srgbClr val="000000"/>
                </a:solidFill>
                <a:latin typeface="Symbol" pitchFamily="18" charset="2"/>
              </a:rPr>
              <a:t>x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</a:rPr>
              <a:t>=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sz="1400" baseline="-25000" dirty="0" err="1">
                <a:solidFill>
                  <a:srgbClr val="000000"/>
                </a:solidFill>
                <a:latin typeface="Times New Roman" pitchFamily="18" charset="0"/>
              </a:rPr>
              <a:t>B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</a:rPr>
              <a:t>/(2-x</a:t>
            </a:r>
            <a:r>
              <a:rPr lang="en-US" sz="1400" baseline="-25000" dirty="0">
                <a:solidFill>
                  <a:srgbClr val="000000"/>
                </a:solidFill>
                <a:latin typeface="Times New Roman" pitchFamily="18" charset="0"/>
              </a:rPr>
              <a:t>B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</a:rPr>
              <a:t>)    </a:t>
            </a:r>
          </a:p>
          <a:p>
            <a:pPr>
              <a:buFont typeface="Symbol" pitchFamily="18" charset="2"/>
              <a:buNone/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</a:rPr>
              <a:t>k=-t/4M</a:t>
            </a:r>
            <a:r>
              <a:rPr lang="en-US" sz="1400" baseline="30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9" name="Group 83"/>
          <p:cNvGrpSpPr>
            <a:grpSpLocks/>
          </p:cNvGrpSpPr>
          <p:nvPr/>
        </p:nvGrpSpPr>
        <p:grpSpPr bwMode="auto">
          <a:xfrm>
            <a:off x="135568" y="2730107"/>
            <a:ext cx="7893050" cy="717550"/>
            <a:chOff x="320" y="1609"/>
            <a:chExt cx="4972" cy="452"/>
          </a:xfrm>
        </p:grpSpPr>
        <p:sp>
          <p:nvSpPr>
            <p:cNvPr id="21" name="Text Box 6"/>
            <p:cNvSpPr txBox="1">
              <a:spLocks noChangeArrowheads="1"/>
            </p:cNvSpPr>
            <p:nvPr/>
          </p:nvSpPr>
          <p:spPr bwMode="auto">
            <a:xfrm>
              <a:off x="461" y="1613"/>
              <a:ext cx="216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0" dirty="0" err="1">
                  <a:solidFill>
                    <a:srgbClr val="000000"/>
                  </a:solidFill>
                  <a:latin typeface="Times New Roman" pitchFamily="18" charset="0"/>
                </a:rPr>
                <a:t>Unpolarized</a:t>
              </a:r>
              <a:r>
                <a:rPr lang="en-US" sz="1600" b="0" dirty="0">
                  <a:solidFill>
                    <a:srgbClr val="000000"/>
                  </a:solidFill>
                  <a:latin typeface="Times New Roman" pitchFamily="18" charset="0"/>
                </a:rPr>
                <a:t> beam, 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longitudinal</a:t>
              </a:r>
              <a:r>
                <a:rPr lang="en-US" sz="1600" b="0" dirty="0">
                  <a:solidFill>
                    <a:srgbClr val="000000"/>
                  </a:solidFill>
                  <a:latin typeface="Times New Roman" pitchFamily="18" charset="0"/>
                </a:rPr>
                <a:t> target:</a:t>
              </a:r>
            </a:p>
          </p:txBody>
        </p:sp>
        <p:sp>
          <p:nvSpPr>
            <p:cNvPr id="22" name="Text Box 8"/>
            <p:cNvSpPr txBox="1">
              <a:spLocks noChangeArrowheads="1"/>
            </p:cNvSpPr>
            <p:nvPr/>
          </p:nvSpPr>
          <p:spPr bwMode="auto">
            <a:xfrm>
              <a:off x="320" y="1828"/>
              <a:ext cx="356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 err="1">
                  <a:solidFill>
                    <a:srgbClr val="000000"/>
                  </a:solidFill>
                  <a:latin typeface="Symbol" pitchFamily="18" charset="2"/>
                  <a:cs typeface="Times New Roman" pitchFamily="18" charset="0"/>
                </a:rPr>
                <a:t>Ds</a:t>
              </a:r>
              <a:r>
                <a:rPr lang="en-US" baseline="-25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UL</a:t>
              </a:r>
              <a:r>
                <a:rPr lang="en-US" baseline="-25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~ </a:t>
              </a:r>
              <a:r>
                <a:rPr lang="en-US" b="0" dirty="0" err="1">
                  <a:solidFill>
                    <a:srgbClr val="FF3300"/>
                  </a:solidFill>
                  <a:latin typeface="Times New Roman" pitchFamily="18" charset="0"/>
                </a:rPr>
                <a:t>sin</a:t>
              </a:r>
              <a:r>
                <a:rPr lang="en-US" b="0" dirty="0" err="1">
                  <a:solidFill>
                    <a:srgbClr val="FF3300"/>
                  </a:solidFill>
                  <a:latin typeface="Symbol" pitchFamily="18" charset="2"/>
                </a:rPr>
                <a:t>f</a:t>
              </a:r>
              <a:r>
                <a:rPr lang="en-US" dirty="0" err="1">
                  <a:solidFill>
                    <a:srgbClr val="000000"/>
                  </a:solidFill>
                  <a:latin typeface="Times New Roman" pitchFamily="18" charset="0"/>
                </a:rPr>
                <a:t>Im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{F</a:t>
              </a:r>
              <a:r>
                <a:rPr lang="en-US" b="0" baseline="-25000" dirty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en-US" b="0" dirty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  <a:r>
                <a:rPr lang="en-US" b="0" dirty="0">
                  <a:solidFill>
                    <a:srgbClr val="000000"/>
                  </a:solidFill>
                  <a:latin typeface="Symbol" pitchFamily="18" charset="2"/>
                </a:rPr>
                <a:t>x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(F</a:t>
              </a:r>
              <a:r>
                <a:rPr lang="en-US" b="0" baseline="-25000" dirty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+F</a:t>
              </a:r>
              <a:r>
                <a:rPr lang="en-US" b="0" baseline="-25000" dirty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)(</a:t>
              </a:r>
              <a:r>
                <a:rPr lang="en-US" b="0" dirty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b="0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+ </a:t>
              </a:r>
              <a:r>
                <a:rPr lang="en-US" b="0" dirty="0" err="1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  <a:r>
                <a:rPr lang="en-US" b="0" baseline="-25000" dirty="0" err="1">
                  <a:solidFill>
                    <a:srgbClr val="000000"/>
                  </a:solidFill>
                  <a:latin typeface="Times New Roman" pitchFamily="18" charset="0"/>
                </a:rPr>
                <a:t>B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/2</a:t>
              </a:r>
              <a:r>
                <a:rPr lang="en-US" b="0" dirty="0">
                  <a:solidFill>
                    <a:srgbClr val="0000FF"/>
                  </a:solidFill>
                  <a:latin typeface="Monotype Corsiva" pitchFamily="66" charset="0"/>
                </a:rPr>
                <a:t>E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) –</a:t>
              </a:r>
              <a:r>
                <a:rPr lang="en-US" b="0" dirty="0">
                  <a:solidFill>
                    <a:srgbClr val="000000"/>
                  </a:solidFill>
                  <a:latin typeface="Symbol" pitchFamily="18" charset="2"/>
                  <a:cs typeface="Times New Roman" pitchFamily="18" charset="0"/>
                </a:rPr>
                <a:t>x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kF</a:t>
              </a:r>
              <a:r>
                <a:rPr lang="en-US" b="0" baseline="-25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b="0" dirty="0">
                  <a:solidFill>
                    <a:srgbClr val="0000FF"/>
                  </a:solidFill>
                  <a:latin typeface="Monotype Corsiva" pitchFamily="66" charset="0"/>
                </a:rPr>
                <a:t>E</a:t>
              </a:r>
              <a:r>
                <a:rPr lang="en-US" b="0" dirty="0">
                  <a:solidFill>
                    <a:srgbClr val="000000"/>
                  </a:solidFill>
                  <a:latin typeface="Monotype Corsiva" pitchFamily="66" charset="0"/>
                </a:rPr>
                <a:t>+…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}</a:t>
              </a:r>
              <a:endParaRPr lang="en-US" b="0" dirty="0">
                <a:solidFill>
                  <a:srgbClr val="000000"/>
                </a:solidFill>
                <a:latin typeface="Symbol" pitchFamily="18" charset="2"/>
              </a:endParaRPr>
            </a:p>
          </p:txBody>
        </p:sp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1546" y="1726"/>
              <a:ext cx="10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0" dirty="0">
                  <a:solidFill>
                    <a:srgbClr val="0000FF"/>
                  </a:solidFill>
                  <a:latin typeface="Times New Roman" pitchFamily="18" charset="0"/>
                </a:rPr>
                <a:t>~</a:t>
              </a:r>
              <a:endParaRPr lang="en-US" sz="2400" b="0" dirty="0">
                <a:solidFill>
                  <a:srgbClr val="0000FF"/>
                </a:solidFill>
                <a:latin typeface="Tahoma" pitchFamily="34" charset="0"/>
              </a:endParaRPr>
            </a:p>
          </p:txBody>
        </p:sp>
        <p:sp>
          <p:nvSpPr>
            <p:cNvPr id="24" name="Text Box 17"/>
            <p:cNvSpPr txBox="1">
              <a:spLocks noChangeArrowheads="1"/>
            </p:cNvSpPr>
            <p:nvPr/>
          </p:nvSpPr>
          <p:spPr bwMode="auto">
            <a:xfrm>
              <a:off x="4429" y="1707"/>
              <a:ext cx="86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0" i="1" dirty="0" err="1">
                  <a:solidFill>
                    <a:srgbClr val="0000FF"/>
                  </a:solidFill>
                  <a:latin typeface="Times New Roman" pitchFamily="18" charset="0"/>
                </a:rPr>
                <a:t>Im</a:t>
              </a:r>
              <a:r>
                <a:rPr lang="en-US" sz="2000" b="0" dirty="0">
                  <a:solidFill>
                    <a:srgbClr val="0000FF"/>
                  </a:solidFill>
                  <a:latin typeface="Times New Roman" pitchFamily="18" charset="0"/>
                </a:rPr>
                <a:t>{</a:t>
              </a:r>
              <a:r>
                <a:rPr lang="en-US" sz="2000" dirty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sz="2000" baseline="-25000" dirty="0">
                  <a:solidFill>
                    <a:srgbClr val="0000FF"/>
                  </a:solidFill>
                  <a:latin typeface="Times New Roman" pitchFamily="18" charset="0"/>
                </a:rPr>
                <a:t>p</a:t>
              </a:r>
              <a:r>
                <a:rPr lang="en-US" sz="2000" b="0" dirty="0">
                  <a:solidFill>
                    <a:srgbClr val="0000FF"/>
                  </a:solidFill>
                  <a:latin typeface="Times New Roman" pitchFamily="18" charset="0"/>
                </a:rPr>
                <a:t>, </a:t>
              </a:r>
              <a:r>
                <a:rPr lang="en-US" sz="2000" dirty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sz="2000" baseline="-25000" dirty="0">
                  <a:solidFill>
                    <a:srgbClr val="0000FF"/>
                  </a:solidFill>
                  <a:latin typeface="Times New Roman" pitchFamily="18" charset="0"/>
                </a:rPr>
                <a:t>p</a:t>
              </a:r>
              <a:r>
                <a:rPr lang="en-US" sz="2000" b="0" dirty="0">
                  <a:solidFill>
                    <a:srgbClr val="0000FF"/>
                  </a:solidFill>
                  <a:latin typeface="Times New Roman" pitchFamily="18" charset="0"/>
                </a:rPr>
                <a:t>}</a:t>
              </a:r>
            </a:p>
          </p:txBody>
        </p:sp>
        <p:sp>
          <p:nvSpPr>
            <p:cNvPr id="25" name="Rectangle 18"/>
            <p:cNvSpPr>
              <a:spLocks noChangeArrowheads="1"/>
            </p:cNvSpPr>
            <p:nvPr/>
          </p:nvSpPr>
          <p:spPr bwMode="auto">
            <a:xfrm>
              <a:off x="5016" y="1609"/>
              <a:ext cx="10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</a:rPr>
                <a:t>~</a:t>
              </a:r>
              <a:endParaRPr lang="en-US" sz="2400" dirty="0">
                <a:solidFill>
                  <a:srgbClr val="0000FF"/>
                </a:solidFill>
                <a:latin typeface="Tahoma" pitchFamily="34" charset="0"/>
              </a:endParaRPr>
            </a:p>
          </p:txBody>
        </p:sp>
        <p:sp>
          <p:nvSpPr>
            <p:cNvPr id="26" name="AutoShape 52"/>
            <p:cNvSpPr>
              <a:spLocks noChangeArrowheads="1"/>
            </p:cNvSpPr>
            <p:nvPr/>
          </p:nvSpPr>
          <p:spPr bwMode="auto">
            <a:xfrm>
              <a:off x="3691" y="1820"/>
              <a:ext cx="681" cy="227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FF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grpSp>
        <p:nvGrpSpPr>
          <p:cNvPr id="34" name="Group 83"/>
          <p:cNvGrpSpPr>
            <a:grpSpLocks/>
          </p:cNvGrpSpPr>
          <p:nvPr/>
        </p:nvGrpSpPr>
        <p:grpSpPr bwMode="auto">
          <a:xfrm>
            <a:off x="163560" y="3556557"/>
            <a:ext cx="7464426" cy="750888"/>
            <a:chOff x="320" y="1588"/>
            <a:chExt cx="4702" cy="473"/>
          </a:xfrm>
        </p:grpSpPr>
        <p:sp>
          <p:nvSpPr>
            <p:cNvPr id="35" name="Text Box 6"/>
            <p:cNvSpPr txBox="1">
              <a:spLocks noChangeArrowheads="1"/>
            </p:cNvSpPr>
            <p:nvPr/>
          </p:nvSpPr>
          <p:spPr bwMode="auto">
            <a:xfrm>
              <a:off x="448" y="1613"/>
              <a:ext cx="203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0" dirty="0">
                  <a:solidFill>
                    <a:srgbClr val="000000"/>
                  </a:solidFill>
                  <a:latin typeface="Times New Roman" pitchFamily="18" charset="0"/>
                </a:rPr>
                <a:t>Polarized 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beam</a:t>
              </a:r>
              <a:r>
                <a:rPr lang="en-US" sz="1600" b="0" dirty="0">
                  <a:solidFill>
                    <a:srgbClr val="000000"/>
                  </a:solidFill>
                  <a:latin typeface="Times New Roman" pitchFamily="18" charset="0"/>
                </a:rPr>
                <a:t>, 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longitudinal</a:t>
              </a:r>
              <a:r>
                <a:rPr lang="en-US" sz="1600" b="0" dirty="0">
                  <a:solidFill>
                    <a:srgbClr val="000000"/>
                  </a:solidFill>
                  <a:latin typeface="Times New Roman" pitchFamily="18" charset="0"/>
                </a:rPr>
                <a:t> target:</a:t>
              </a:r>
            </a:p>
          </p:txBody>
        </p:sp>
        <p:sp>
          <p:nvSpPr>
            <p:cNvPr id="36" name="Text Box 8"/>
            <p:cNvSpPr txBox="1">
              <a:spLocks noChangeArrowheads="1"/>
            </p:cNvSpPr>
            <p:nvPr/>
          </p:nvSpPr>
          <p:spPr bwMode="auto">
            <a:xfrm>
              <a:off x="320" y="1828"/>
              <a:ext cx="335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 err="1">
                  <a:solidFill>
                    <a:srgbClr val="000000"/>
                  </a:solidFill>
                  <a:latin typeface="Symbol" pitchFamily="18" charset="2"/>
                  <a:cs typeface="Times New Roman" pitchFamily="18" charset="0"/>
                </a:rPr>
                <a:t>Ds</a:t>
              </a:r>
              <a:r>
                <a:rPr lang="en-US" baseline="-25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LL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 ~ </a:t>
              </a:r>
              <a:r>
                <a:rPr lang="en-US" b="0" dirty="0">
                  <a:solidFill>
                    <a:srgbClr val="FF0000"/>
                  </a:solidFill>
                  <a:latin typeface="Times New Roman" pitchFamily="18" charset="0"/>
                </a:rPr>
                <a:t>(</a:t>
              </a:r>
              <a:r>
                <a:rPr lang="en-US" b="0" dirty="0" err="1">
                  <a:solidFill>
                    <a:srgbClr val="FF0000"/>
                  </a:solidFill>
                  <a:latin typeface="Times New Roman" pitchFamily="18" charset="0"/>
                </a:rPr>
                <a:t>A+B</a:t>
              </a:r>
              <a:r>
                <a:rPr lang="en-US" b="0" dirty="0" err="1">
                  <a:solidFill>
                    <a:srgbClr val="FF3300"/>
                  </a:solidFill>
                  <a:latin typeface="Times New Roman" pitchFamily="18" charset="0"/>
                </a:rPr>
                <a:t>cos</a:t>
              </a:r>
              <a:r>
                <a:rPr lang="en-US" b="0" dirty="0" err="1">
                  <a:solidFill>
                    <a:srgbClr val="FF3300"/>
                  </a:solidFill>
                  <a:latin typeface="Symbol" pitchFamily="18" charset="2"/>
                </a:rPr>
                <a:t>f</a:t>
              </a:r>
              <a:r>
                <a:rPr lang="en-US" b="0" dirty="0">
                  <a:solidFill>
                    <a:srgbClr val="FF3300"/>
                  </a:solidFill>
                  <a:latin typeface="Symbol" pitchFamily="18" charset="2"/>
                </a:rPr>
                <a:t>)</a:t>
              </a:r>
              <a:r>
                <a:rPr lang="en-US" dirty="0">
                  <a:solidFill>
                    <a:srgbClr val="000000"/>
                  </a:solidFill>
                  <a:latin typeface="Times New Roman" pitchFamily="18" charset="0"/>
                </a:rPr>
                <a:t>Re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{F</a:t>
              </a:r>
              <a:r>
                <a:rPr lang="en-US" b="0" baseline="-25000" dirty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en-US" b="0" dirty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  <a:r>
                <a:rPr lang="en-US" b="0" dirty="0">
                  <a:solidFill>
                    <a:srgbClr val="000000"/>
                  </a:solidFill>
                  <a:latin typeface="Symbol" pitchFamily="18" charset="2"/>
                </a:rPr>
                <a:t>x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(F</a:t>
              </a:r>
              <a:r>
                <a:rPr lang="en-US" b="0" baseline="-25000" dirty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+F</a:t>
              </a:r>
              <a:r>
                <a:rPr lang="en-US" b="0" baseline="-25000" dirty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)(</a:t>
              </a:r>
              <a:r>
                <a:rPr lang="en-US" b="0" dirty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b="0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+ </a:t>
              </a:r>
              <a:r>
                <a:rPr lang="en-US" b="0" dirty="0" err="1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  <a:r>
                <a:rPr lang="en-US" b="0" baseline="-25000" dirty="0" err="1">
                  <a:solidFill>
                    <a:srgbClr val="000000"/>
                  </a:solidFill>
                  <a:latin typeface="Times New Roman" pitchFamily="18" charset="0"/>
                </a:rPr>
                <a:t>B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/2</a:t>
              </a:r>
              <a:r>
                <a:rPr lang="en-US" b="0" dirty="0">
                  <a:solidFill>
                    <a:srgbClr val="0000FF"/>
                  </a:solidFill>
                  <a:latin typeface="Monotype Corsiva" pitchFamily="66" charset="0"/>
                </a:rPr>
                <a:t>E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)…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}</a:t>
              </a:r>
              <a:endParaRPr lang="en-US" b="0" dirty="0">
                <a:solidFill>
                  <a:srgbClr val="000000"/>
                </a:solidFill>
                <a:latin typeface="Symbol" pitchFamily="18" charset="2"/>
              </a:endParaRPr>
            </a:p>
          </p:txBody>
        </p:sp>
        <p:sp>
          <p:nvSpPr>
            <p:cNvPr id="37" name="Rectangle 9"/>
            <p:cNvSpPr>
              <a:spLocks noChangeArrowheads="1"/>
            </p:cNvSpPr>
            <p:nvPr/>
          </p:nvSpPr>
          <p:spPr bwMode="auto">
            <a:xfrm>
              <a:off x="1817" y="1711"/>
              <a:ext cx="10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0" dirty="0">
                  <a:solidFill>
                    <a:srgbClr val="0000FF"/>
                  </a:solidFill>
                  <a:latin typeface="Times New Roman" pitchFamily="18" charset="0"/>
                </a:rPr>
                <a:t>~</a:t>
              </a:r>
              <a:endParaRPr lang="en-US" sz="2400" b="0" dirty="0">
                <a:solidFill>
                  <a:srgbClr val="0000FF"/>
                </a:solidFill>
                <a:latin typeface="Tahoma" pitchFamily="34" charset="0"/>
              </a:endParaRPr>
            </a:p>
          </p:txBody>
        </p:sp>
        <p:sp>
          <p:nvSpPr>
            <p:cNvPr id="38" name="Text Box 17"/>
            <p:cNvSpPr txBox="1">
              <a:spLocks noChangeArrowheads="1"/>
            </p:cNvSpPr>
            <p:nvPr/>
          </p:nvSpPr>
          <p:spPr bwMode="auto">
            <a:xfrm>
              <a:off x="3311" y="1695"/>
              <a:ext cx="171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0" dirty="0">
                  <a:solidFill>
                    <a:srgbClr val="0000FF"/>
                  </a:solidFill>
                  <a:latin typeface="Times New Roman" pitchFamily="18" charset="0"/>
                </a:rPr>
                <a:t>                     </a:t>
              </a:r>
              <a:r>
                <a:rPr lang="en-US" sz="2000" b="0" i="1" dirty="0">
                  <a:solidFill>
                    <a:srgbClr val="0000FF"/>
                  </a:solidFill>
                  <a:latin typeface="Times New Roman" pitchFamily="18" charset="0"/>
                </a:rPr>
                <a:t>Re</a:t>
              </a:r>
              <a:r>
                <a:rPr lang="en-US" sz="2000" b="0" dirty="0">
                  <a:solidFill>
                    <a:srgbClr val="0000FF"/>
                  </a:solidFill>
                  <a:latin typeface="Times New Roman" pitchFamily="18" charset="0"/>
                </a:rPr>
                <a:t>{</a:t>
              </a:r>
              <a:r>
                <a:rPr lang="en-US" sz="2000" dirty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sz="2000" baseline="-25000" dirty="0">
                  <a:solidFill>
                    <a:srgbClr val="0000FF"/>
                  </a:solidFill>
                  <a:latin typeface="Times New Roman" pitchFamily="18" charset="0"/>
                </a:rPr>
                <a:t>p</a:t>
              </a:r>
              <a:r>
                <a:rPr lang="en-US" sz="2000" b="0" dirty="0">
                  <a:solidFill>
                    <a:srgbClr val="0000FF"/>
                  </a:solidFill>
                  <a:latin typeface="Times New Roman" pitchFamily="18" charset="0"/>
                </a:rPr>
                <a:t>, </a:t>
              </a:r>
              <a:r>
                <a:rPr lang="en-US" sz="2000" dirty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sz="2000" baseline="-25000" dirty="0">
                  <a:solidFill>
                    <a:srgbClr val="0000FF"/>
                  </a:solidFill>
                  <a:latin typeface="Times New Roman" pitchFamily="18" charset="0"/>
                </a:rPr>
                <a:t>p</a:t>
              </a:r>
              <a:r>
                <a:rPr lang="en-US" sz="2000" b="0" dirty="0">
                  <a:solidFill>
                    <a:srgbClr val="0000FF"/>
                  </a:solidFill>
                  <a:latin typeface="Times New Roman" pitchFamily="18" charset="0"/>
                </a:rPr>
                <a:t>}</a:t>
              </a:r>
            </a:p>
          </p:txBody>
        </p:sp>
        <p:sp>
          <p:nvSpPr>
            <p:cNvPr id="39" name="Rectangle 18"/>
            <p:cNvSpPr>
              <a:spLocks noChangeArrowheads="1"/>
            </p:cNvSpPr>
            <p:nvPr/>
          </p:nvSpPr>
          <p:spPr bwMode="auto">
            <a:xfrm>
              <a:off x="4724" y="1588"/>
              <a:ext cx="11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800" dirty="0">
                  <a:solidFill>
                    <a:srgbClr val="0000FF"/>
                  </a:solidFill>
                  <a:latin typeface="Times New Roman" pitchFamily="18" charset="0"/>
                </a:rPr>
                <a:t>~</a:t>
              </a:r>
              <a:endParaRPr lang="en-US" sz="2400" dirty="0">
                <a:solidFill>
                  <a:srgbClr val="0000FF"/>
                </a:solidFill>
                <a:latin typeface="Tahoma" pitchFamily="34" charset="0"/>
              </a:endParaRPr>
            </a:p>
          </p:txBody>
        </p:sp>
        <p:sp>
          <p:nvSpPr>
            <p:cNvPr id="40" name="AutoShape 52"/>
            <p:cNvSpPr>
              <a:spLocks noChangeArrowheads="1"/>
            </p:cNvSpPr>
            <p:nvPr/>
          </p:nvSpPr>
          <p:spPr bwMode="auto">
            <a:xfrm>
              <a:off x="3452" y="1828"/>
              <a:ext cx="681" cy="227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FF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fr-FR" dirty="0">
                  <a:solidFill>
                    <a:srgbClr val="000000"/>
                  </a:solidFill>
                </a:rPr>
                <a:t>         </a:t>
              </a:r>
            </a:p>
          </p:txBody>
        </p:sp>
      </p:grpSp>
      <p:sp>
        <p:nvSpPr>
          <p:cNvPr id="42" name="ZoneTexte 56"/>
          <p:cNvSpPr txBox="1">
            <a:spLocks noChangeArrowheads="1"/>
          </p:cNvSpPr>
          <p:nvPr/>
        </p:nvSpPr>
        <p:spPr bwMode="auto">
          <a:xfrm>
            <a:off x="8152123" y="2830254"/>
            <a:ext cx="1001236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Proton</a:t>
            </a:r>
            <a:endParaRPr lang="fr-FR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Neutron</a:t>
            </a:r>
          </a:p>
        </p:txBody>
      </p:sp>
      <p:sp>
        <p:nvSpPr>
          <p:cNvPr id="43" name="Rectangle 9"/>
          <p:cNvSpPr>
            <a:spLocks noChangeArrowheads="1"/>
          </p:cNvSpPr>
          <p:nvPr/>
        </p:nvSpPr>
        <p:spPr bwMode="auto">
          <a:xfrm>
            <a:off x="4730911" y="2930944"/>
            <a:ext cx="166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400" b="0" dirty="0">
                <a:solidFill>
                  <a:srgbClr val="0000FF"/>
                </a:solidFill>
                <a:latin typeface="Times New Roman" pitchFamily="18" charset="0"/>
              </a:rPr>
              <a:t>~</a:t>
            </a:r>
            <a:endParaRPr lang="en-US" sz="2400" b="0" dirty="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44" name="Text Box 17"/>
          <p:cNvSpPr txBox="1">
            <a:spLocks noChangeArrowheads="1"/>
          </p:cNvSpPr>
          <p:nvPr/>
        </p:nvSpPr>
        <p:spPr bwMode="auto">
          <a:xfrm>
            <a:off x="6239798" y="4044770"/>
            <a:ext cx="13436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0" i="1" dirty="0">
                <a:solidFill>
                  <a:srgbClr val="FF0000"/>
                </a:solidFill>
                <a:latin typeface="Times New Roman" pitchFamily="18" charset="0"/>
              </a:rPr>
              <a:t>Re</a:t>
            </a:r>
            <a:r>
              <a:rPr lang="en-US" sz="2000" b="0" dirty="0">
                <a:solidFill>
                  <a:srgbClr val="FF0000"/>
                </a:solidFill>
                <a:latin typeface="Times New Roman" pitchFamily="18" charset="0"/>
              </a:rPr>
              <a:t>{</a:t>
            </a:r>
            <a:r>
              <a:rPr lang="en-US" sz="2000" dirty="0" err="1">
                <a:solidFill>
                  <a:srgbClr val="FF0000"/>
                </a:solidFill>
                <a:latin typeface="Monotype Corsiva" pitchFamily="66" charset="0"/>
              </a:rPr>
              <a:t>H</a:t>
            </a:r>
            <a:r>
              <a:rPr lang="en-US" sz="2000" baseline="-25000" dirty="0" err="1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sz="2000" b="0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000" b="0" dirty="0">
                <a:solidFill>
                  <a:srgbClr val="FF0000"/>
                </a:solidFill>
                <a:latin typeface="Monotype Corsiva" pitchFamily="66" charset="0"/>
              </a:rPr>
              <a:t>E</a:t>
            </a:r>
            <a:r>
              <a:rPr lang="en-US" sz="2000" b="0" baseline="-25000" dirty="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sz="2000" b="0" dirty="0">
                <a:solidFill>
                  <a:srgbClr val="FF0000"/>
                </a:solidFill>
                <a:latin typeface="Times New Roman" pitchFamily="18" charset="0"/>
              </a:rPr>
              <a:t>}</a:t>
            </a:r>
          </a:p>
        </p:txBody>
      </p:sp>
      <p:graphicFrame>
        <p:nvGraphicFramePr>
          <p:cNvPr id="53" name="Object 2"/>
          <p:cNvGraphicFramePr>
            <a:graphicFrameLocks noChangeAspect="1"/>
          </p:cNvGraphicFramePr>
          <p:nvPr/>
        </p:nvGraphicFramePr>
        <p:xfrm>
          <a:off x="230588" y="827258"/>
          <a:ext cx="4681185" cy="691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" name="Équation" r:id="rId8" imgW="3174840" imgH="469800" progId="Equation.3">
                  <p:embed/>
                </p:oleObj>
              </mc:Choice>
              <mc:Fallback>
                <p:oleObj name="Équation" r:id="rId8" imgW="3174840" imgH="469800" progId="Equation.3">
                  <p:embed/>
                  <p:pic>
                    <p:nvPicPr>
                      <p:cNvPr id="5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588" y="827258"/>
                        <a:ext cx="4681185" cy="6917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Ellipse 96"/>
          <p:cNvSpPr>
            <a:spLocks noChangeArrowheads="1"/>
          </p:cNvSpPr>
          <p:nvPr/>
        </p:nvSpPr>
        <p:spPr bwMode="auto">
          <a:xfrm>
            <a:off x="1067703" y="893278"/>
            <a:ext cx="1744663" cy="582215"/>
          </a:xfrm>
          <a:prstGeom prst="ellipse">
            <a:avLst/>
          </a:prstGeom>
          <a:noFill/>
          <a:ln w="28575" algn="ctr">
            <a:solidFill>
              <a:srgbClr val="FF3399"/>
            </a:solidFill>
            <a:round/>
            <a:headEnd/>
            <a:tailEnd/>
          </a:ln>
        </p:spPr>
        <p:txBody>
          <a:bodyPr/>
          <a:lstStyle/>
          <a:p>
            <a:endParaRPr lang="fr-FR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" name="Ellipse 97"/>
          <p:cNvSpPr>
            <a:spLocks noChangeArrowheads="1"/>
          </p:cNvSpPr>
          <p:nvPr/>
        </p:nvSpPr>
        <p:spPr bwMode="auto">
          <a:xfrm>
            <a:off x="2975918" y="893954"/>
            <a:ext cx="1744663" cy="582216"/>
          </a:xfrm>
          <a:prstGeom prst="ellipse">
            <a:avLst/>
          </a:prstGeom>
          <a:noFill/>
          <a:ln w="28575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fr-FR" b="1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56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038783"/>
              </p:ext>
            </p:extLst>
          </p:nvPr>
        </p:nvGraphicFramePr>
        <p:xfrm>
          <a:off x="321293" y="1669463"/>
          <a:ext cx="4462813" cy="621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Équation" r:id="rId10" imgW="3479760" imgH="482400" progId="Equation.3">
                  <p:embed/>
                </p:oleObj>
              </mc:Choice>
              <mc:Fallback>
                <p:oleObj name="Équation" r:id="rId10" imgW="3479760" imgH="482400" progId="Equation.3">
                  <p:embed/>
                  <p:pic>
                    <p:nvPicPr>
                      <p:cNvPr id="56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293" y="1669463"/>
                        <a:ext cx="4462813" cy="621113"/>
                      </a:xfrm>
                      <a:prstGeom prst="rect">
                        <a:avLst/>
                      </a:prstGeom>
                      <a:solidFill>
                        <a:srgbClr val="FFD5F7"/>
                      </a:solidFill>
                      <a:ln w="12700">
                        <a:solidFill>
                          <a:srgbClr val="FF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3"/>
          <p:cNvGraphicFramePr>
            <a:graphicFrameLocks noChangeAspect="1"/>
          </p:cNvGraphicFramePr>
          <p:nvPr/>
        </p:nvGraphicFramePr>
        <p:xfrm>
          <a:off x="5421645" y="1808118"/>
          <a:ext cx="3466531" cy="377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Équation" r:id="rId12" imgW="2311200" imgH="253800" progId="Equation.3">
                  <p:embed/>
                </p:oleObj>
              </mc:Choice>
              <mc:Fallback>
                <p:oleObj name="Équation" r:id="rId12" imgW="2311200" imgH="253800" progId="Equation.3">
                  <p:embed/>
                  <p:pic>
                    <p:nvPicPr>
                      <p:cNvPr id="5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1645" y="1808118"/>
                        <a:ext cx="3466531" cy="37789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270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 Box 2"/>
          <p:cNvSpPr txBox="1">
            <a:spLocks noChangeArrowheads="1"/>
          </p:cNvSpPr>
          <p:nvPr/>
        </p:nvSpPr>
        <p:spPr bwMode="auto">
          <a:xfrm>
            <a:off x="575541" y="-51978"/>
            <a:ext cx="8077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DVCS on proton and neutron with polarized target</a:t>
            </a:r>
          </a:p>
        </p:txBody>
      </p:sp>
      <p:sp>
        <p:nvSpPr>
          <p:cNvPr id="61" name="ZoneTexte 31"/>
          <p:cNvSpPr txBox="1">
            <a:spLocks noChangeArrowheads="1"/>
          </p:cNvSpPr>
          <p:nvPr/>
        </p:nvSpPr>
        <p:spPr bwMode="auto">
          <a:xfrm>
            <a:off x="5175748" y="684548"/>
            <a:ext cx="37124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DVCS </a:t>
            </a:r>
            <a:r>
              <a:rPr lang="fr-FR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allows</a:t>
            </a:r>
            <a:r>
              <a:rPr lang="fr-F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access</a:t>
            </a:r>
            <a:r>
              <a:rPr lang="fr-F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4 </a:t>
            </a:r>
            <a:r>
              <a:rPr lang="fr-FR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complex</a:t>
            </a:r>
            <a:r>
              <a:rPr lang="fr-F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GPDs-related</a:t>
            </a:r>
            <a:r>
              <a:rPr lang="fr-F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quantities</a:t>
            </a:r>
            <a:r>
              <a:rPr lang="fr-F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Compton </a:t>
            </a:r>
            <a:r>
              <a:rPr lang="fr-FR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Form</a:t>
            </a:r>
            <a:r>
              <a:rPr lang="fr-FR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Factors</a:t>
            </a:r>
            <a:r>
              <a:rPr lang="fr-FR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CFF(</a:t>
            </a:r>
            <a:r>
              <a:rPr lang="fr-FR" b="1" dirty="0" err="1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x</a:t>
            </a:r>
            <a:r>
              <a:rPr lang="fr-FR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,t</a:t>
            </a:r>
            <a:r>
              <a:rPr lang="fr-FR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E69326-BE2D-3941-96D5-ACA56D7425E9}"/>
              </a:ext>
            </a:extLst>
          </p:cNvPr>
          <p:cNvSpPr txBox="1"/>
          <p:nvPr/>
        </p:nvSpPr>
        <p:spPr>
          <a:xfrm>
            <a:off x="359406" y="2349150"/>
            <a:ext cx="554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CFF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08AC596-5965-7048-B335-407F2083015A}"/>
              </a:ext>
            </a:extLst>
          </p:cNvPr>
          <p:cNvSpPr txBox="1"/>
          <p:nvPr/>
        </p:nvSpPr>
        <p:spPr>
          <a:xfrm>
            <a:off x="5421645" y="2301954"/>
            <a:ext cx="554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CFF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30C73C-3F01-1C48-9CD7-8A67CEA6C266}"/>
              </a:ext>
            </a:extLst>
          </p:cNvPr>
          <p:cNvSpPr txBox="1"/>
          <p:nvPr/>
        </p:nvSpPr>
        <p:spPr>
          <a:xfrm>
            <a:off x="1524000" y="2349150"/>
            <a:ext cx="600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GPD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BE53A8-A2C7-3841-989E-E4CAF7C867E2}"/>
              </a:ext>
            </a:extLst>
          </p:cNvPr>
          <p:cNvSpPr txBox="1"/>
          <p:nvPr/>
        </p:nvSpPr>
        <p:spPr>
          <a:xfrm>
            <a:off x="2270827" y="2350307"/>
            <a:ext cx="600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GPD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3F9585-974E-6D42-BAFC-48816A1D90F3}"/>
              </a:ext>
            </a:extLst>
          </p:cNvPr>
          <p:cNvSpPr txBox="1"/>
          <p:nvPr/>
        </p:nvSpPr>
        <p:spPr>
          <a:xfrm>
            <a:off x="6431257" y="2318277"/>
            <a:ext cx="600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GPD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316879-50EF-DC47-A15C-B82D8C9D4886}"/>
              </a:ext>
            </a:extLst>
          </p:cNvPr>
          <p:cNvSpPr txBox="1"/>
          <p:nvPr/>
        </p:nvSpPr>
        <p:spPr>
          <a:xfrm>
            <a:off x="7627121" y="2305936"/>
            <a:ext cx="600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GPD</a:t>
            </a:r>
          </a:p>
        </p:txBody>
      </p:sp>
    </p:spTree>
    <p:extLst>
      <p:ext uri="{BB962C8B-B14F-4D97-AF65-F5344CB8AC3E}">
        <p14:creationId xmlns:p14="http://schemas.microsoft.com/office/powerpoint/2010/main" val="1921708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asym_polndvcs_tsa_newvgg_50days_noFT_newerr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971" y="1054486"/>
            <a:ext cx="7504391" cy="5806969"/>
          </a:xfrm>
          <a:prstGeom prst="rect">
            <a:avLst/>
          </a:prstGeom>
        </p:spPr>
      </p:pic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537055" y="22879"/>
            <a:ext cx="70133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 dirty="0" err="1">
                <a:solidFill>
                  <a:srgbClr val="0000FF"/>
                </a:solidFill>
                <a:latin typeface="Times New Roman" pitchFamily="18" charset="0"/>
              </a:rPr>
              <a:t>Projected</a:t>
            </a:r>
            <a:r>
              <a:rPr lang="fr-FR" sz="2800" dirty="0">
                <a:solidFill>
                  <a:srgbClr val="0000FF"/>
                </a:solidFill>
                <a:latin typeface="Times New Roman" pitchFamily="18" charset="0"/>
              </a:rPr>
              <a:t> DVCS </a:t>
            </a:r>
            <a:r>
              <a:rPr lang="fr-FR" sz="2800" dirty="0" err="1">
                <a:solidFill>
                  <a:srgbClr val="0000FF"/>
                </a:solidFill>
                <a:latin typeface="Times New Roman" pitchFamily="18" charset="0"/>
              </a:rPr>
              <a:t>results</a:t>
            </a:r>
            <a:r>
              <a:rPr lang="fr-FR" sz="2800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fr-FR" sz="2800" dirty="0" err="1">
                <a:solidFill>
                  <a:srgbClr val="0000FF"/>
                </a:solidFill>
                <a:latin typeface="Times New Roman" pitchFamily="18" charset="0"/>
              </a:rPr>
              <a:t>target</a:t>
            </a:r>
            <a:r>
              <a:rPr lang="fr-FR" sz="2800" dirty="0">
                <a:solidFill>
                  <a:srgbClr val="0000FF"/>
                </a:solidFill>
                <a:latin typeface="Times New Roman" pitchFamily="18" charset="0"/>
              </a:rPr>
              <a:t>-spin </a:t>
            </a:r>
            <a:r>
              <a:rPr lang="fr-FR" sz="2800" dirty="0" err="1">
                <a:solidFill>
                  <a:srgbClr val="0000FF"/>
                </a:solidFill>
                <a:latin typeface="Times New Roman" pitchFamily="18" charset="0"/>
              </a:rPr>
              <a:t>asymmetry</a:t>
            </a:r>
            <a:endParaRPr lang="en-US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6628" name="Text Box 62"/>
          <p:cNvSpPr txBox="1">
            <a:spLocks noChangeArrowheads="1"/>
          </p:cNvSpPr>
          <p:nvPr/>
        </p:nvSpPr>
        <p:spPr bwMode="auto">
          <a:xfrm>
            <a:off x="4527441" y="583312"/>
            <a:ext cx="4632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1600" b="0" dirty="0">
                <a:latin typeface="Times New Roman" pitchFamily="18" charset="0"/>
                <a:cs typeface="Arial" charset="0"/>
              </a:rPr>
              <a:t>L = </a:t>
            </a:r>
            <a:r>
              <a:rPr lang="en-US" sz="1600" dirty="0">
                <a:latin typeface="Times New Roman" pitchFamily="18" charset="0"/>
                <a:cs typeface="Arial" charset="0"/>
              </a:rPr>
              <a:t>3/20∙10</a:t>
            </a:r>
            <a:r>
              <a:rPr lang="en-US" sz="1600" baseline="30000" dirty="0">
                <a:latin typeface="Times New Roman" pitchFamily="18" charset="0"/>
                <a:cs typeface="Arial" charset="0"/>
              </a:rPr>
              <a:t>35</a:t>
            </a:r>
            <a:r>
              <a:rPr lang="en-US" sz="1600" dirty="0">
                <a:latin typeface="Times New Roman" pitchFamily="18" charset="0"/>
                <a:cs typeface="Arial" charset="0"/>
              </a:rPr>
              <a:t>cm</a:t>
            </a:r>
            <a:r>
              <a:rPr lang="en-US" sz="1600" baseline="30000" dirty="0">
                <a:latin typeface="Times New Roman" pitchFamily="18" charset="0"/>
                <a:cs typeface="Arial" charset="0"/>
              </a:rPr>
              <a:t>-2</a:t>
            </a:r>
            <a:r>
              <a:rPr lang="en-US" sz="1600" dirty="0">
                <a:latin typeface="Times New Roman" pitchFamily="18" charset="0"/>
                <a:cs typeface="Arial" charset="0"/>
              </a:rPr>
              <a:t>s</a:t>
            </a:r>
            <a:r>
              <a:rPr lang="en-US" sz="1600" baseline="30000" dirty="0">
                <a:latin typeface="Times New Roman" pitchFamily="18" charset="0"/>
                <a:cs typeface="Arial" charset="0"/>
              </a:rPr>
              <a:t>-1</a:t>
            </a:r>
            <a:r>
              <a:rPr lang="en-US" sz="1600" b="0" dirty="0">
                <a:latin typeface="Times New Roman" pitchFamily="18" charset="0"/>
                <a:cs typeface="Arial" charset="0"/>
              </a:rPr>
              <a:t>, Time = </a:t>
            </a:r>
            <a:r>
              <a:rPr lang="en-US" sz="1600" dirty="0">
                <a:latin typeface="Times New Roman" pitchFamily="18" charset="0"/>
                <a:cs typeface="Arial" charset="0"/>
              </a:rPr>
              <a:t>50 days</a:t>
            </a:r>
            <a:r>
              <a:rPr lang="fr-FR" sz="1600" b="0" dirty="0">
                <a:latin typeface="Times New Roman" pitchFamily="18" charset="0"/>
                <a:cs typeface="Arial" charset="0"/>
              </a:rPr>
              <a:t> , P</a:t>
            </a:r>
            <a:r>
              <a:rPr lang="fr-FR" sz="1600" b="0" baseline="-25000" dirty="0">
                <a:latin typeface="Times New Roman" pitchFamily="18" charset="0"/>
                <a:cs typeface="Arial" charset="0"/>
              </a:rPr>
              <a:t>t</a:t>
            </a:r>
            <a:r>
              <a:rPr lang="fr-FR" sz="1600" b="0" dirty="0">
                <a:latin typeface="Times New Roman" pitchFamily="18" charset="0"/>
                <a:cs typeface="Arial" charset="0"/>
              </a:rPr>
              <a:t> = 0.4</a:t>
            </a:r>
            <a:endParaRPr lang="en-US" sz="1600" b="0" dirty="0">
              <a:latin typeface="Times New Roman" pitchFamily="18" charset="0"/>
              <a:cs typeface="Arial" charset="0"/>
            </a:endParaRPr>
          </a:p>
        </p:txBody>
      </p:sp>
      <p:sp>
        <p:nvSpPr>
          <p:cNvPr id="26632" name="Text Box 66"/>
          <p:cNvSpPr txBox="1">
            <a:spLocks noChangeArrowheads="1"/>
          </p:cNvSpPr>
          <p:nvPr/>
        </p:nvSpPr>
        <p:spPr bwMode="auto">
          <a:xfrm>
            <a:off x="126129" y="1252495"/>
            <a:ext cx="1702676" cy="3293209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  <a:latin typeface="Times New Roman" pitchFamily="18" charset="0"/>
              </a:rPr>
              <a:t>Count rates computed with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</a:rPr>
              <a:t>nDVCS+BH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Times New Roman" pitchFamily="18" charset="0"/>
              </a:rPr>
              <a:t>event generator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Times New Roman" pitchFamily="18" charset="0"/>
              </a:rPr>
              <a:t>+ CLAS12 acceptance from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</a:rPr>
              <a:t>FastMC</a:t>
            </a:r>
            <a:endParaRPr lang="en-US" sz="160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Times New Roman" pitchFamily="18" charset="0"/>
              </a:rPr>
              <a:t>+ CND efficiency from GEANT4 simulation</a:t>
            </a:r>
          </a:p>
          <a:p>
            <a:pPr algn="ctr">
              <a:buFont typeface="Wingdings" pitchFamily="2" charset="2"/>
              <a:buChar char="ü"/>
            </a:pPr>
            <a:r>
              <a:rPr lang="fr-FR" sz="1600" dirty="0" err="1">
                <a:solidFill>
                  <a:schemeClr val="bg1"/>
                </a:solidFill>
                <a:latin typeface="Times New Roman" pitchFamily="18" charset="0"/>
              </a:rPr>
              <a:t>Asymmetries</a:t>
            </a:r>
            <a:r>
              <a:rPr lang="fr-FR" sz="1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Times New Roman" pitchFamily="18" charset="0"/>
              </a:rPr>
              <a:t>computed</a:t>
            </a:r>
            <a:r>
              <a:rPr lang="fr-FR" sz="1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Times New Roman" pitchFamily="18" charset="0"/>
              </a:rPr>
              <a:t>with</a:t>
            </a:r>
            <a:r>
              <a:rPr lang="fr-FR" sz="1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Times New Roman" pitchFamily="18" charset="0"/>
              </a:rPr>
              <a:t>VGG</a:t>
            </a:r>
            <a:r>
              <a:rPr lang="fr-FR" sz="1600" dirty="0">
                <a:solidFill>
                  <a:schemeClr val="bg1"/>
                </a:solidFill>
                <a:latin typeface="Times New Roman" pitchFamily="18" charset="0"/>
              </a:rPr>
              <a:t> model</a:t>
            </a:r>
            <a:endParaRPr lang="en-US" sz="16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214017" name="Object 1"/>
          <p:cNvGraphicFramePr>
            <a:graphicFrameLocks noChangeAspect="1"/>
          </p:cNvGraphicFramePr>
          <p:nvPr/>
        </p:nvGraphicFramePr>
        <p:xfrm>
          <a:off x="2246313" y="612775"/>
          <a:ext cx="18478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Équation" r:id="rId5" imgW="1371600" imgH="507960" progId="Equation.3">
                  <p:embed/>
                </p:oleObj>
              </mc:Choice>
              <mc:Fallback>
                <p:oleObj name="Équation" r:id="rId5" imgW="1371600" imgH="507960" progId="Equation.3">
                  <p:embed/>
                  <p:pic>
                    <p:nvPicPr>
                      <p:cNvPr id="214017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6313" y="612775"/>
                        <a:ext cx="184785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15759" y="4869410"/>
            <a:ext cx="219140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0" dirty="0">
                <a:latin typeface="Times New Roman" pitchFamily="18" charset="0"/>
                <a:cs typeface="Times New Roman" pitchFamily="18" charset="0"/>
              </a:rPr>
              <a:t>• 4 </a:t>
            </a:r>
            <a:r>
              <a:rPr lang="fr-FR" b="0" dirty="0" err="1">
                <a:latin typeface="Times New Roman" pitchFamily="18" charset="0"/>
                <a:cs typeface="Times New Roman" pitchFamily="18" charset="0"/>
              </a:rPr>
              <a:t>bins</a:t>
            </a:r>
            <a:r>
              <a:rPr lang="fr-FR" b="0" dirty="0">
                <a:latin typeface="Times New Roman" pitchFamily="18" charset="0"/>
                <a:cs typeface="Times New Roman" pitchFamily="18" charset="0"/>
              </a:rPr>
              <a:t> in Q</a:t>
            </a:r>
            <a:r>
              <a:rPr lang="fr-FR" b="0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fr-FR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b="0" dirty="0">
                <a:latin typeface="Times New Roman" pitchFamily="18" charset="0"/>
                <a:cs typeface="Times New Roman" pitchFamily="18" charset="0"/>
              </a:rPr>
              <a:t>• 4 </a:t>
            </a:r>
            <a:r>
              <a:rPr lang="fr-FR" b="0" dirty="0" err="1">
                <a:latin typeface="Times New Roman" pitchFamily="18" charset="0"/>
                <a:cs typeface="Times New Roman" pitchFamily="18" charset="0"/>
              </a:rPr>
              <a:t>bins</a:t>
            </a:r>
            <a:r>
              <a:rPr lang="fr-FR" b="0" dirty="0">
                <a:latin typeface="Times New Roman" pitchFamily="18" charset="0"/>
                <a:cs typeface="Times New Roman" pitchFamily="18" charset="0"/>
              </a:rPr>
              <a:t> in −t</a:t>
            </a:r>
          </a:p>
          <a:p>
            <a:r>
              <a:rPr lang="fr-FR" b="0" dirty="0">
                <a:latin typeface="Times New Roman" pitchFamily="18" charset="0"/>
                <a:cs typeface="Times New Roman" pitchFamily="18" charset="0"/>
              </a:rPr>
              <a:t>• 4 </a:t>
            </a:r>
            <a:r>
              <a:rPr lang="fr-FR" b="0" dirty="0" err="1">
                <a:latin typeface="Times New Roman" pitchFamily="18" charset="0"/>
                <a:cs typeface="Times New Roman" pitchFamily="18" charset="0"/>
              </a:rPr>
              <a:t>bins</a:t>
            </a:r>
            <a:r>
              <a:rPr lang="fr-FR" b="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fr-FR" b="0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b="0" baseline="-25000" dirty="0" err="1">
                <a:latin typeface="Times New Roman" pitchFamily="18" charset="0"/>
                <a:cs typeface="Times New Roman" pitchFamily="18" charset="0"/>
              </a:rPr>
              <a:t>B</a:t>
            </a:r>
            <a:endParaRPr lang="fr-FR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b="0" dirty="0">
                <a:latin typeface="Times New Roman" pitchFamily="18" charset="0"/>
                <a:cs typeface="Times New Roman" pitchFamily="18" charset="0"/>
              </a:rPr>
              <a:t>• 12 </a:t>
            </a:r>
            <a:r>
              <a:rPr lang="fr-FR" b="0" dirty="0" err="1">
                <a:latin typeface="Times New Roman" pitchFamily="18" charset="0"/>
                <a:cs typeface="Times New Roman" pitchFamily="18" charset="0"/>
              </a:rPr>
              <a:t>bins</a:t>
            </a:r>
            <a:r>
              <a:rPr lang="fr-FR" b="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l-GR" b="0" dirty="0">
                <a:latin typeface="Times New Roman" pitchFamily="18" charset="0"/>
                <a:cs typeface="Times New Roman" pitchFamily="18" charset="0"/>
              </a:rPr>
              <a:t>φ</a:t>
            </a:r>
            <a:endParaRPr lang="fr-FR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1600" b="0" dirty="0" err="1">
                <a:latin typeface="Times New Roman" pitchFamily="18" charset="0"/>
                <a:cs typeface="Times New Roman" pitchFamily="18" charset="0"/>
              </a:rPr>
              <a:t>Same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 as E12-11-003)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326529" y="261706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0</a:t>
            </a:r>
            <a:endParaRPr lang="en-US" sz="1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3210918" y="131903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1</a:t>
            </a:r>
            <a:endParaRPr lang="en-US" sz="1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3142602" y="3915093"/>
            <a:ext cx="343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-1</a:t>
            </a:r>
            <a:endParaRPr lang="en-US" sz="1400" dirty="0"/>
          </a:p>
        </p:txBody>
      </p:sp>
      <p:sp>
        <p:nvSpPr>
          <p:cNvPr id="22" name="ZoneTexte 21"/>
          <p:cNvSpPr txBox="1"/>
          <p:nvPr/>
        </p:nvSpPr>
        <p:spPr>
          <a:xfrm>
            <a:off x="4776951" y="3547242"/>
            <a:ext cx="332257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First time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measurement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283670" y="977459"/>
            <a:ext cx="1252522" cy="40011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TSA</a:t>
            </a:r>
            <a:r>
              <a:rPr lang="fr-FR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~ 0.2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Connecteur droit avec flèche 18"/>
          <p:cNvCxnSpPr/>
          <p:nvPr/>
        </p:nvCxnSpPr>
        <p:spPr bwMode="auto">
          <a:xfrm flipV="1">
            <a:off x="4966182" y="1387366"/>
            <a:ext cx="1450428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ZoneTexte 24"/>
          <p:cNvSpPr txBox="1"/>
          <p:nvPr/>
        </p:nvSpPr>
        <p:spPr>
          <a:xfrm>
            <a:off x="5470674" y="1087821"/>
            <a:ext cx="322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n-lt"/>
                <a:cs typeface="Times New Roman" pitchFamily="18" charset="0"/>
              </a:rPr>
              <a:t>-t</a:t>
            </a:r>
            <a:endParaRPr lang="en-US" sz="1600" dirty="0">
              <a:latin typeface="+mn-lt"/>
              <a:cs typeface="Times New Roman" pitchFamily="18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4871541" y="113511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0</a:t>
            </a:r>
            <a:endParaRPr lang="en-US" sz="1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6017165" y="1114089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1.2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1649045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/>
          <p:cNvGrpSpPr/>
          <p:nvPr/>
        </p:nvGrpSpPr>
        <p:grpSpPr>
          <a:xfrm>
            <a:off x="1166641" y="220717"/>
            <a:ext cx="8276898" cy="6637283"/>
            <a:chOff x="5975131" y="835572"/>
            <a:chExt cx="7226519" cy="5584442"/>
          </a:xfrm>
        </p:grpSpPr>
        <p:pic>
          <p:nvPicPr>
            <p:cNvPr id="13" name="Image 12" descr="flavors_e_im_new.eps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0750" y="847889"/>
              <a:ext cx="7200900" cy="557212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 bwMode="auto">
            <a:xfrm>
              <a:off x="5975131" y="835572"/>
              <a:ext cx="3626069" cy="558099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-2438400" y="256311"/>
            <a:ext cx="7862695" cy="6612230"/>
            <a:chOff x="2300554" y="928728"/>
            <a:chExt cx="7200900" cy="5572125"/>
          </a:xfrm>
        </p:grpSpPr>
        <p:pic>
          <p:nvPicPr>
            <p:cNvPr id="10" name="Image 9" descr="flavors_h_im_new.ep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0554" y="928728"/>
              <a:ext cx="7200900" cy="557212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>
              <a:off x="2352364" y="1032362"/>
              <a:ext cx="3578773" cy="545486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68990" y="0"/>
            <a:ext cx="72843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0000FF"/>
                </a:solidFill>
                <a:latin typeface="Times New Roman" pitchFamily="18" charset="0"/>
              </a:rPr>
              <a:t>Projections for CFF </a:t>
            </a:r>
            <a:r>
              <a:rPr lang="fr-FR" sz="2800" dirty="0" err="1">
                <a:solidFill>
                  <a:srgbClr val="0000FF"/>
                </a:solidFill>
                <a:latin typeface="Times New Roman" pitchFamily="18" charset="0"/>
              </a:rPr>
              <a:t>flavor</a:t>
            </a:r>
            <a:r>
              <a:rPr lang="fr-FR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FR" sz="2800" dirty="0" err="1">
                <a:solidFill>
                  <a:srgbClr val="0000FF"/>
                </a:solidFill>
                <a:latin typeface="Times New Roman" pitchFamily="18" charset="0"/>
              </a:rPr>
              <a:t>separation</a:t>
            </a:r>
            <a:r>
              <a:rPr lang="fr-FR" sz="2800" dirty="0">
                <a:solidFill>
                  <a:srgbClr val="0000FF"/>
                </a:solidFill>
                <a:latin typeface="Times New Roman" pitchFamily="18" charset="0"/>
              </a:rPr>
              <a:t> (</a:t>
            </a:r>
            <a:r>
              <a:rPr lang="fr-FR" sz="2800" i="1" dirty="0" err="1">
                <a:solidFill>
                  <a:srgbClr val="0000FF"/>
                </a:solidFill>
                <a:latin typeface="Times New Roman" pitchFamily="18" charset="0"/>
              </a:rPr>
              <a:t>Im</a:t>
            </a:r>
            <a:r>
              <a:rPr lang="fr-FR" sz="2800" dirty="0" err="1">
                <a:solidFill>
                  <a:srgbClr val="0000FF"/>
                </a:solidFill>
                <a:latin typeface="Monotype Corsiva" pitchFamily="66" charset="0"/>
              </a:rPr>
              <a:t>H</a:t>
            </a:r>
            <a:r>
              <a:rPr lang="fr-FR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fr-FR" sz="2800" i="1" dirty="0" err="1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E</a:t>
            </a:r>
            <a:r>
              <a:rPr lang="fr-FR" sz="2800" dirty="0">
                <a:solidFill>
                  <a:srgbClr val="0000FF"/>
                </a:solidFill>
                <a:latin typeface="Times New Roman" pitchFamily="18" charset="0"/>
              </a:rPr>
              <a:t>)</a:t>
            </a:r>
            <a:endParaRPr lang="en-US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7298" y="1418910"/>
            <a:ext cx="13243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Fit </a:t>
            </a:r>
            <a:r>
              <a:rPr lang="fr-FR" sz="1600" b="0" dirty="0" err="1">
                <a:latin typeface="Times New Roman" pitchFamily="18" charset="0"/>
                <a:cs typeface="Times New Roman" pitchFamily="18" charset="0"/>
              </a:rPr>
              <a:t>using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 all the </a:t>
            </a:r>
            <a:r>
              <a:rPr lang="fr-FR" sz="1600" b="0" dirty="0" err="1">
                <a:latin typeface="Times New Roman" pitchFamily="18" charset="0"/>
                <a:cs typeface="Times New Roman" pitchFamily="18" charset="0"/>
              </a:rPr>
              <a:t>projected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pDVCS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b="0" dirty="0" err="1">
                <a:latin typeface="Times New Roman" pitchFamily="18" charset="0"/>
                <a:cs typeface="Times New Roman" pitchFamily="18" charset="0"/>
              </a:rPr>
              <a:t>asymmetries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 of the CLAS12 program</a:t>
            </a:r>
            <a:endParaRPr lang="en-US" sz="16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5766" y="3526237"/>
            <a:ext cx="1623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Fit </a:t>
            </a:r>
            <a:r>
              <a:rPr lang="fr-FR" sz="1600" b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using</a:t>
            </a:r>
            <a:r>
              <a:rPr lang="fr-FR" sz="16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fr-FR" sz="1600" b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projected</a:t>
            </a:r>
            <a:r>
              <a:rPr lang="fr-FR" sz="16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nDVCS</a:t>
            </a:r>
            <a:r>
              <a:rPr lang="fr-FR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b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asymmetries</a:t>
            </a:r>
            <a:r>
              <a:rPr lang="fr-FR" sz="16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of E12-06-109a and E12-11-003</a:t>
            </a:r>
            <a:endParaRPr lang="en-US" sz="1600" b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5512772"/>
            <a:ext cx="18208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000FF"/>
                </a:solidFill>
                <a:latin typeface="Symbol" pitchFamily="18" charset="2"/>
                <a:cs typeface="Times" pitchFamily="18" charset="0"/>
              </a:rPr>
              <a:t>s</a:t>
            </a:r>
            <a:r>
              <a:rPr lang="fr-FR" sz="1600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(</a:t>
            </a:r>
            <a:r>
              <a:rPr lang="fr-FR" sz="1600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pDVCS</a:t>
            </a:r>
            <a:r>
              <a:rPr lang="fr-FR" sz="1600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) ≈</a:t>
            </a:r>
          </a:p>
          <a:p>
            <a:r>
              <a:rPr lang="fr-FR" sz="1600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10</a:t>
            </a:r>
            <a:r>
              <a:rPr lang="fr-FR" sz="1600" dirty="0">
                <a:solidFill>
                  <a:srgbClr val="0000FF"/>
                </a:solidFill>
                <a:latin typeface="Symbol" pitchFamily="18" charset="2"/>
                <a:cs typeface="Times" pitchFamily="18" charset="0"/>
              </a:rPr>
              <a:t>s</a:t>
            </a:r>
            <a:r>
              <a:rPr lang="fr-FR" sz="1600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(</a:t>
            </a:r>
            <a:r>
              <a:rPr lang="fr-FR" sz="1600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nDVCS</a:t>
            </a:r>
            <a:r>
              <a:rPr lang="fr-FR" sz="1600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)</a:t>
            </a:r>
          </a:p>
          <a:p>
            <a:r>
              <a:rPr lang="fr-FR" sz="1600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Neutron </a:t>
            </a:r>
            <a:r>
              <a:rPr lang="fr-FR" sz="1600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eff</a:t>
            </a:r>
            <a:r>
              <a:rPr lang="fr-FR" sz="1600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= 10%</a:t>
            </a:r>
          </a:p>
          <a:p>
            <a:r>
              <a:rPr lang="fr-FR" sz="1600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Double </a:t>
            </a:r>
            <a:r>
              <a:rPr lang="fr-FR" sz="1600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beam</a:t>
            </a:r>
            <a:endParaRPr lang="fr-FR" sz="1600" dirty="0">
              <a:solidFill>
                <a:srgbClr val="0000FF"/>
              </a:solidFill>
              <a:latin typeface="Times" pitchFamily="18" charset="0"/>
              <a:cs typeface="Times" pitchFamily="18" charset="0"/>
            </a:endParaRPr>
          </a:p>
          <a:p>
            <a:r>
              <a:rPr lang="fr-FR" sz="1600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time for proton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888825" y="5008180"/>
            <a:ext cx="14350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itchFamily="18" charset="0"/>
                <a:cs typeface="Times New Roman" pitchFamily="18" charset="0"/>
              </a:rPr>
              <a:t>Quark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CFFs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704889" y="1828801"/>
            <a:ext cx="158889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err="1">
                <a:latin typeface="Times New Roman" pitchFamily="18" charset="0"/>
                <a:cs typeface="Times New Roman" pitchFamily="18" charset="0"/>
              </a:rPr>
              <a:t>Nucleon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CFFs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227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3528" y="339428"/>
            <a:ext cx="56415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Helvetica" charset="0"/>
                <a:ea typeface="Helvetica" charset="0"/>
                <a:cs typeface="Helvetica" charset="0"/>
              </a:rPr>
              <a:t>Longitudinally Polarized Target for CLAS12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40716"/>
            <a:ext cx="7687909" cy="4441009"/>
          </a:xfrm>
          <a:prstGeom prst="rect">
            <a:avLst/>
          </a:prstGeom>
        </p:spPr>
      </p:pic>
      <p:cxnSp>
        <p:nvCxnSpPr>
          <p:cNvPr id="67" name="Straight Arrow Connector 66"/>
          <p:cNvCxnSpPr>
            <a:cxnSpLocks/>
          </p:cNvCxnSpPr>
          <p:nvPr/>
        </p:nvCxnSpPr>
        <p:spPr>
          <a:xfrm>
            <a:off x="1541214" y="2031018"/>
            <a:ext cx="273640" cy="2423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cxnSpLocks/>
          </p:cNvCxnSpPr>
          <p:nvPr/>
        </p:nvCxnSpPr>
        <p:spPr>
          <a:xfrm flipH="1">
            <a:off x="4533615" y="1966223"/>
            <a:ext cx="653" cy="9832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cxnSpLocks/>
          </p:cNvCxnSpPr>
          <p:nvPr/>
        </p:nvCxnSpPr>
        <p:spPr>
          <a:xfrm flipH="1">
            <a:off x="7283316" y="2155680"/>
            <a:ext cx="840105" cy="7546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cxnSpLocks/>
          </p:cNvCxnSpPr>
          <p:nvPr/>
        </p:nvCxnSpPr>
        <p:spPr>
          <a:xfrm>
            <a:off x="1699661" y="3398212"/>
            <a:ext cx="582827" cy="3852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cxnSpLocks/>
          </p:cNvCxnSpPr>
          <p:nvPr/>
        </p:nvCxnSpPr>
        <p:spPr>
          <a:xfrm flipV="1">
            <a:off x="5514790" y="4520624"/>
            <a:ext cx="425981" cy="4473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cxnSpLocks/>
          </p:cNvCxnSpPr>
          <p:nvPr/>
        </p:nvCxnSpPr>
        <p:spPr>
          <a:xfrm flipH="1">
            <a:off x="8722765" y="3748542"/>
            <a:ext cx="252660" cy="9848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203969" y="3104981"/>
            <a:ext cx="2017903" cy="2308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latin typeface="Helvetica" charset="0"/>
                <a:ea typeface="Helvetica" charset="0"/>
                <a:cs typeface="Helvetica" charset="0"/>
              </a:rPr>
              <a:t>Slow Controls + EPICS</a:t>
            </a:r>
            <a:endParaRPr lang="en-US" sz="9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273293" y="1890394"/>
            <a:ext cx="1559720" cy="2308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NMR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64585" y="1650073"/>
            <a:ext cx="2017903" cy="2308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Pumping System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383744" y="4876800"/>
            <a:ext cx="2017903" cy="2308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latin typeface="Helvetica" charset="0"/>
                <a:ea typeface="Helvetica" charset="0"/>
                <a:cs typeface="Helvetica" charset="0"/>
              </a:rPr>
              <a:t>1K Refrigerator</a:t>
            </a:r>
            <a:endParaRPr lang="en-US" sz="9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653095" y="1811928"/>
            <a:ext cx="2017903" cy="2308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Microwaves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126097" y="3429000"/>
            <a:ext cx="2017903" cy="2308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5 T Solenoid (FROST)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73528" y="749012"/>
            <a:ext cx="8339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The target is &gt; 90% complete and successfully tested at </a:t>
            </a:r>
            <a:r>
              <a:rPr lang="en-US" sz="1500" dirty="0" err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JLab</a:t>
            </a:r>
            <a:r>
              <a:rPr lang="en-US" sz="15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 on three occasions.</a:t>
            </a:r>
          </a:p>
          <a:p>
            <a:r>
              <a:rPr lang="en-US" sz="15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Additional tests are scheduled for 2020 and 2021. Anticipate installation in Hall B in Jan. 2022.</a:t>
            </a:r>
            <a:endParaRPr lang="en-US" sz="1500" dirty="0">
              <a:solidFill>
                <a:srgbClr val="8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2" name="Picture 10" descr="UVA_Logo.png">
            <a:extLst>
              <a:ext uri="{FF2B5EF4-FFF2-40B4-BE49-F238E27FC236}">
                <a16:creationId xmlns:a16="http://schemas.microsoft.com/office/drawing/2014/main" id="{377BF7F9-6BF3-644B-9877-FE7123556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212" y="5935243"/>
            <a:ext cx="1937118" cy="748698"/>
          </a:xfrm>
          <a:prstGeom prst="rect">
            <a:avLst/>
          </a:prstGeom>
        </p:spPr>
      </p:pic>
      <p:pic>
        <p:nvPicPr>
          <p:cNvPr id="33" name="Picture 11" descr="ODU_Logo.png">
            <a:extLst>
              <a:ext uri="{FF2B5EF4-FFF2-40B4-BE49-F238E27FC236}">
                <a16:creationId xmlns:a16="http://schemas.microsoft.com/office/drawing/2014/main" id="{E11AE553-C653-8449-AA9A-70F52E7A7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475" y="6020794"/>
            <a:ext cx="1685218" cy="729551"/>
          </a:xfrm>
          <a:prstGeom prst="rect">
            <a:avLst/>
          </a:prstGeom>
        </p:spPr>
      </p:pic>
      <p:pic>
        <p:nvPicPr>
          <p:cNvPr id="34" name="Picture 12" descr="JLab_transparent.png">
            <a:extLst>
              <a:ext uri="{FF2B5EF4-FFF2-40B4-BE49-F238E27FC236}">
                <a16:creationId xmlns:a16="http://schemas.microsoft.com/office/drawing/2014/main" id="{EC6CF458-280E-674A-98E0-FC0E2F434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960" y="6195516"/>
            <a:ext cx="1760787" cy="444862"/>
          </a:xfrm>
          <a:prstGeom prst="rect">
            <a:avLst/>
          </a:prstGeom>
        </p:spPr>
      </p:pic>
      <p:pic>
        <p:nvPicPr>
          <p:cNvPr id="35" name="Picture 13" descr="cnu-logo.jpg">
            <a:extLst>
              <a:ext uri="{FF2B5EF4-FFF2-40B4-BE49-F238E27FC236}">
                <a16:creationId xmlns:a16="http://schemas.microsoft.com/office/drawing/2014/main" id="{EA426E1B-B675-224A-A91B-BA509DC6BD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8369" y="5891313"/>
            <a:ext cx="1905631" cy="83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43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6794" y="533400"/>
            <a:ext cx="56415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Helvetica" charset="0"/>
                <a:ea typeface="Helvetica" charset="0"/>
                <a:cs typeface="Helvetica" charset="0"/>
              </a:rPr>
              <a:t>Longitudinally Polarized Target for CLAS12</a:t>
            </a:r>
          </a:p>
        </p:txBody>
      </p:sp>
      <p:pic>
        <p:nvPicPr>
          <p:cNvPr id="1026" name="Picture 2" descr="https://lh4.googleusercontent.com/ncOjzs5spmdFhy1eizmFmUcKP2eCDWL74LC1idcNDB5NFnPiJ_H5mEmBtscGBjTJiIRX-q-niGTq6Crjldo--Cm6N3zq0zPFtt3uVm0aVzPbo2UtGWvmFrdl_rgztRekuJ5Y2_6fu2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0" b="18078"/>
          <a:stretch/>
        </p:blipFill>
        <p:spPr bwMode="auto">
          <a:xfrm>
            <a:off x="628650" y="3083752"/>
            <a:ext cx="4617275" cy="208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lh5.googleusercontent.com/HObyuanVa96PFj0phb6zPCjAYqyOndaStEwg2KOLw11y62-0iHTA52Yma1A5ZO_41xtm30DP9za2VDdhYGQ1XaBg9yytTqQRS04rXMKhPMgpxN2mH_VS9CsgngRnjn4VxUruPmC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928" y="3332439"/>
            <a:ext cx="3031722" cy="185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26794" y="1714524"/>
            <a:ext cx="7335611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Helvetica"/>
                <a:ea typeface="Helvetica" charset="0"/>
                <a:cs typeface="Helvetica"/>
              </a:rPr>
              <a:t>Horizontal 1 K refrigerator: constructed and tested</a:t>
            </a:r>
            <a:r>
              <a:rPr lang="en-US" sz="900" dirty="0">
                <a:solidFill>
                  <a:srgbClr val="002060"/>
                </a:solidFill>
                <a:latin typeface="Helvetica"/>
                <a:ea typeface="Helvetica" charset="0"/>
                <a:cs typeface="Helvetica"/>
              </a:rPr>
              <a:t>. </a:t>
            </a:r>
            <a:r>
              <a:rPr lang="en-US" dirty="0">
                <a:solidFill>
                  <a:srgbClr val="002060"/>
                </a:solidFill>
                <a:latin typeface="Helvetica"/>
                <a:ea typeface="Helvetica" charset="0"/>
                <a:cs typeface="Helvetica"/>
              </a:rPr>
              <a:t> </a:t>
            </a:r>
            <a:endParaRPr lang="en-US" dirty="0">
              <a:solidFill>
                <a:srgbClr val="002060"/>
              </a:solidFill>
              <a:latin typeface="Helvetica"/>
              <a:ea typeface="Helvetica" charset="0"/>
              <a:cs typeface="Helvetica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Meets or exceeds all design parameters.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dirty="0">
                <a:solidFill>
                  <a:srgbClr val="002060"/>
                </a:solidFill>
                <a:latin typeface="Helvetica"/>
                <a:ea typeface="Helvetica" charset="0"/>
                <a:cs typeface="Helvetica"/>
              </a:rPr>
              <a:t>Stable &amp; reproducible operation;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dirty="0">
                <a:solidFill>
                  <a:srgbClr val="002060"/>
                </a:solidFill>
                <a:latin typeface="Helvetica"/>
                <a:ea typeface="Helvetica" charset="0"/>
                <a:cs typeface="Helvetica"/>
              </a:rPr>
              <a:t>Base temperature below 1 K;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dirty="0">
                <a:solidFill>
                  <a:srgbClr val="002060"/>
                </a:solidFill>
                <a:latin typeface="Helvetica"/>
                <a:ea typeface="Helvetica" charset="0"/>
                <a:cs typeface="Helvetica"/>
              </a:rPr>
              <a:t>Cooling power of 0.6 W at 1.0 K, 1 W at 1.1 K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Max. helium consumption &lt; 5 liters/</a:t>
            </a:r>
            <a:r>
              <a:rPr lang="en-US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hr</a:t>
            </a:r>
            <a:endParaRPr lang="en-US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278" y="2204850"/>
            <a:ext cx="2649023" cy="102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27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7575" y="26650"/>
            <a:ext cx="56415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Helvetica" charset="0"/>
                <a:ea typeface="Helvetica" charset="0"/>
                <a:cs typeface="Helvetica" charset="0"/>
              </a:rPr>
              <a:t>Longitudinally Polarized Target for CLAS12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6" y="1981711"/>
            <a:ext cx="2060480" cy="1542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387" y="1605257"/>
            <a:ext cx="2460051" cy="25222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432" y="2333164"/>
            <a:ext cx="2400300" cy="1819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888B60-8102-E64C-90B2-120D3D863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779" y="4284702"/>
            <a:ext cx="3533396" cy="25222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85E7BD-3F35-9E4C-BFA4-3EAE5FE88C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184373"/>
            <a:ext cx="3161038" cy="23778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08AE6F-F39B-BB44-AA44-EA1319929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7" y="3733800"/>
            <a:ext cx="2997200" cy="2171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F10BA1-9BE5-DE44-912A-BAF0B70313D9}"/>
              </a:ext>
            </a:extLst>
          </p:cNvPr>
          <p:cNvSpPr txBox="1"/>
          <p:nvPr/>
        </p:nvSpPr>
        <p:spPr>
          <a:xfrm>
            <a:off x="76200" y="371476"/>
            <a:ext cx="8940569" cy="11233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Polarizations are measured using prototypes of a new NMR Q-meter developed by the </a:t>
            </a:r>
            <a:r>
              <a:rPr lang="en-US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JLab</a:t>
            </a:r>
            <a:r>
              <a:rPr lang="en-US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 Target and Fast Electronics Groups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1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Meets or exceeds performance of the 40-yr old Liverpool Q-meter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1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Has remote-control capabilities not present on Liverpool version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1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Modular for easy repair, modification, and upgrading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1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R&amp;D will continue on new version with faster, higher-resolution ADCs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1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All-digital version is under design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38875" y="990682"/>
            <a:ext cx="337682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We have dynamically polarized ⌀2 x 4 cm</a:t>
            </a:r>
            <a:r>
              <a:rPr lang="en-US" sz="1100" baseline="300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sz="11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 samples of 5-min. epoxy doped with TEMPO radical</a:t>
            </a:r>
          </a:p>
          <a:p>
            <a:r>
              <a:rPr lang="en-US" sz="11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(chosen for convenience) ➔ 30%-40%</a:t>
            </a:r>
          </a:p>
          <a:p>
            <a:endParaRPr lang="en-US" sz="1000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11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Switch to butanol and NH3 for upcoming tests</a:t>
            </a:r>
            <a:endParaRPr lang="en-US" sz="1800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430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6275" y="209512"/>
            <a:ext cx="56415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Helvetica" charset="0"/>
                <a:ea typeface="Helvetica" charset="0"/>
                <a:cs typeface="Helvetica" charset="0"/>
              </a:rPr>
              <a:t>Longitudinally Polarized Target for CLAS12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6452" y="689732"/>
            <a:ext cx="6388556" cy="7617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The CLAS12 5 T solenoid will be used to polarize the target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05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Field uniformity is ok for protons </a:t>
            </a:r>
            <a:r>
              <a:rPr lang="mr-IN" sz="105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–</a:t>
            </a:r>
            <a:r>
              <a:rPr lang="en-US" sz="105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 should be improved to optimize the deuteron polarization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05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Superconducting shim coils will be installed inside the the 1 K cryostat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05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Demonstrated the efficacy of this approach</a:t>
            </a:r>
            <a:endParaRPr lang="en-US" sz="1050" i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r="14881" b="11161"/>
          <a:stretch>
            <a:fillRect/>
          </a:stretch>
        </p:blipFill>
        <p:spPr>
          <a:xfrm>
            <a:off x="626452" y="1624385"/>
            <a:ext cx="1599272" cy="22255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8" y="3959050"/>
            <a:ext cx="2007339" cy="16797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534" y="1627431"/>
            <a:ext cx="2132933" cy="3794500"/>
          </a:xfrm>
          <a:prstGeom prst="rect">
            <a:avLst/>
          </a:prstGeom>
        </p:spPr>
      </p:pic>
      <p:pic>
        <p:nvPicPr>
          <p:cNvPr id="13" name="Picture 2" descr="https://lh3.googleusercontent.com/FCUeBLXGDBfkky5qu_T8pyCndOrkYYBJQPB2DGZgV6Mp4LkaQJHYUHZpO8TLzuBo2kQGJICGCiaSHbCpXvzbeEXSPt1E5nvxP_Cwu66XASrcthBzL8NNT8KOEgnYtSkHWLRNPI157Gs">
            <a:extLst>
              <a:ext uri="{FF2B5EF4-FFF2-40B4-BE49-F238E27FC236}">
                <a16:creationId xmlns:a16="http://schemas.microsoft.com/office/drawing/2014/main" id="{89D089DD-618E-3840-B15F-E624D4DA8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799" y="2335349"/>
            <a:ext cx="4190999" cy="216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751FF6-A7A1-A643-BF13-0448161091B3}"/>
              </a:ext>
            </a:extLst>
          </p:cNvPr>
          <p:cNvSpPr txBox="1"/>
          <p:nvPr/>
        </p:nvSpPr>
        <p:spPr>
          <a:xfrm>
            <a:off x="5357340" y="3855450"/>
            <a:ext cx="800610" cy="6001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Pump Cart</a:t>
            </a:r>
          </a:p>
          <a:p>
            <a:pPr algn="ctr"/>
            <a:r>
              <a:rPr lang="en-US" sz="105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(on rails)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5B2ADF-0A7C-D748-93CF-CB28173B0061}"/>
              </a:ext>
            </a:extLst>
          </p:cNvPr>
          <p:cNvSpPr txBox="1"/>
          <p:nvPr/>
        </p:nvSpPr>
        <p:spPr>
          <a:xfrm>
            <a:off x="7768978" y="1657503"/>
            <a:ext cx="1112682" cy="430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Electronics Cart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AFE613-760C-4747-9964-DAF0B597887E}"/>
              </a:ext>
            </a:extLst>
          </p:cNvPr>
          <p:cNvSpPr txBox="1"/>
          <p:nvPr/>
        </p:nvSpPr>
        <p:spPr>
          <a:xfrm>
            <a:off x="5158344" y="1574345"/>
            <a:ext cx="1710161" cy="6001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Support &amp; adjustment frame</a:t>
            </a:r>
          </a:p>
          <a:p>
            <a:pPr algn="ctr"/>
            <a:r>
              <a:rPr lang="en-US" sz="105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(on rails)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1969E2F-B5C5-3146-8BA2-D02D27B332DE}"/>
              </a:ext>
            </a:extLst>
          </p:cNvPr>
          <p:cNvCxnSpPr/>
          <p:nvPr/>
        </p:nvCxnSpPr>
        <p:spPr>
          <a:xfrm flipV="1">
            <a:off x="6559138" y="4079732"/>
            <a:ext cx="571500" cy="151600"/>
          </a:xfrm>
          <a:prstGeom prst="straightConnector1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4CC8040-A48B-A446-A02E-70D54718872B}"/>
              </a:ext>
            </a:extLst>
          </p:cNvPr>
          <p:cNvCxnSpPr/>
          <p:nvPr/>
        </p:nvCxnSpPr>
        <p:spPr>
          <a:xfrm>
            <a:off x="6177797" y="2201029"/>
            <a:ext cx="454232" cy="332391"/>
          </a:xfrm>
          <a:prstGeom prst="straightConnector1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B51E16D-F85A-F148-8DE1-CE1BD399E3D2}"/>
              </a:ext>
            </a:extLst>
          </p:cNvPr>
          <p:cNvCxnSpPr>
            <a:cxnSpLocks/>
          </p:cNvCxnSpPr>
          <p:nvPr/>
        </p:nvCxnSpPr>
        <p:spPr>
          <a:xfrm>
            <a:off x="8153400" y="2088734"/>
            <a:ext cx="171919" cy="1215457"/>
          </a:xfrm>
          <a:prstGeom prst="straightConnector1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https://lh4.googleusercontent.com/jRguLPzhB9aQ7BuLL2FzVPDl1GZNXrTLvctzIGE4OhXSIwVIvBGUg5zj9lGSWHOnkWZAfjWLiy9ZnCd4MKES4P2xHxlPToZctDIW3M-BJi0XI7WTXmpxeIGXBKFc_gNHGjWKfGtXHSs">
            <a:extLst>
              <a:ext uri="{FF2B5EF4-FFF2-40B4-BE49-F238E27FC236}">
                <a16:creationId xmlns:a16="http://schemas.microsoft.com/office/drawing/2014/main" id="{2CA96E3C-B872-374A-8C02-79C16C4D1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2" b="6045"/>
          <a:stretch/>
        </p:blipFill>
        <p:spPr bwMode="auto">
          <a:xfrm>
            <a:off x="4877849" y="4568918"/>
            <a:ext cx="4046684" cy="213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32952D1-7A7F-A54B-968B-FB3216FE5CC8}"/>
              </a:ext>
            </a:extLst>
          </p:cNvPr>
          <p:cNvSpPr txBox="1"/>
          <p:nvPr/>
        </p:nvSpPr>
        <p:spPr>
          <a:xfrm>
            <a:off x="199873" y="5747927"/>
            <a:ext cx="437212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Helvetica"/>
                <a:ea typeface="Helvetica" charset="0"/>
                <a:cs typeface="Helvetica"/>
              </a:rPr>
              <a:t>Target insertion cart for CLAS12: ~75% complete.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Fast, easy insertion and removal of target cryostat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rgbClr val="002060"/>
                </a:solidFill>
                <a:latin typeface="Helvetica"/>
                <a:ea typeface="Helvetica" charset="0"/>
                <a:cs typeface="Helvetica"/>
              </a:rPr>
              <a:t>Six-axis adjustment</a:t>
            </a:r>
          </a:p>
        </p:txBody>
      </p:sp>
    </p:spTree>
    <p:extLst>
      <p:ext uri="{BB962C8B-B14F-4D97-AF65-F5344CB8AC3E}">
        <p14:creationId xmlns:p14="http://schemas.microsoft.com/office/powerpoint/2010/main" val="2771839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6794" y="485016"/>
            <a:ext cx="56415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Helvetica" charset="0"/>
                <a:ea typeface="Helvetica" charset="0"/>
                <a:cs typeface="Helvetica" charset="0"/>
              </a:rPr>
              <a:t>Longitudinally Polarized Target for CLAS12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3623" y="1061434"/>
            <a:ext cx="7749969" cy="15542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Helvetica"/>
                <a:ea typeface="Helvetica" charset="0"/>
                <a:cs typeface="Helvetica"/>
              </a:rPr>
              <a:t>Remaining work is scheduled for completion in Sept. 2021 (“dress rehearsal” for CLAS12)</a:t>
            </a:r>
            <a:endParaRPr lang="en-US" sz="2000" dirty="0">
              <a:solidFill>
                <a:srgbClr val="002060"/>
              </a:solidFill>
              <a:latin typeface="Helvetica"/>
              <a:ea typeface="Helvetica" charset="0"/>
              <a:cs typeface="Helvetica" charset="0"/>
            </a:endParaRPr>
          </a:p>
          <a:p>
            <a:pPr marL="557213" lvl="1" indent="-214313">
              <a:buFont typeface="Arial" charset="0"/>
              <a:buChar char="•"/>
            </a:pPr>
            <a:r>
              <a:rPr lang="en-US" sz="11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Complete insertion cart;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100" dirty="0">
                <a:solidFill>
                  <a:srgbClr val="002060"/>
                </a:solidFill>
                <a:latin typeface="Helvetica"/>
                <a:ea typeface="Helvetica" charset="0"/>
                <a:cs typeface="Helvetica"/>
              </a:rPr>
              <a:t>Fabricate superfluid bath: Kel-F w/ aluminum beam windows;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1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Install superconducting shim coils for improved deuteron polarization;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1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Upgrade bath retraction mechanism for higher reliability;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1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Dynamic polarization of NH</a:t>
            </a:r>
            <a:r>
              <a:rPr lang="en-US" sz="1100" baseline="-250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3</a:t>
            </a:r>
            <a:r>
              <a:rPr lang="en-US" sz="11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 and ND</a:t>
            </a:r>
            <a:r>
              <a:rPr lang="en-US" sz="1100" baseline="-250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3</a:t>
            </a:r>
          </a:p>
        </p:txBody>
      </p:sp>
      <p:pic>
        <p:nvPicPr>
          <p:cNvPr id="15" name="Picture 2" descr="https://lh4.googleusercontent.com/6ITNIdlL3UCe5TcMmuKbmBJ7N4Td7s3t01ssfLM7g1r42QdoebZdxtC2U03Vd5C0NssBQqDLgwVwzksXGZ6IfMxXirkj0DISXBayIh6UgsZZ3CUyDhg0LKMzM_S5uo0JW8QBfvGPJk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606" y="2828217"/>
            <a:ext cx="2055440" cy="154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lh4.googleusercontent.com/U4VWNaZNrqOIg8lQwYx5e9cJ86HX74BOI-eH43qzdPJb1LKrE3tC3G-OkHOjaUB9D9gxsSytG-6cxD2ZMQWimD4lz-eEoWTJBR8pZhaV7bDWSZv1VAv2qRje3oJZ4TwZLV6jC1de1G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1" t="22487" r="12470" b="10588"/>
          <a:stretch/>
        </p:blipFill>
        <p:spPr bwMode="auto">
          <a:xfrm>
            <a:off x="5681914" y="2876977"/>
            <a:ext cx="1825792" cy="130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6D949D-0494-C747-A7DE-CF874ABB9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72" y="2615706"/>
            <a:ext cx="2494428" cy="20099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9DCB33-DD14-B746-8A9A-D83E79422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4755065"/>
            <a:ext cx="77470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41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88DCC-34E7-1449-A889-904B812A5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Run Plan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10308F9-F87C-7C40-BFCF-7263E814E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r>
              <a:rPr lang="en-US" sz="2000" dirty="0"/>
              <a:t>We assume RG C will be scheduled for a half year run in 2022 (e.g., Winter/Spring 2022), with 6 months (26 weeks) of data taking. That corresponds to 182 calendar days or 91 PAC days, which is just under ½ of the approved total beam time</a:t>
            </a:r>
          </a:p>
          <a:p>
            <a:r>
              <a:rPr lang="en-US" sz="2000" dirty="0"/>
              <a:t>Complete approved experiments not requiring the FT</a:t>
            </a:r>
          </a:p>
          <a:p>
            <a:r>
              <a:rPr lang="en-US" sz="2000" dirty="0"/>
              <a:t>Come back at a later time to run 94 additional PAC days with the FT for DVCS (requires optimizing the best tradeoff between raster size, luminosity, and target length)</a:t>
            </a:r>
          </a:p>
        </p:txBody>
      </p:sp>
    </p:spTree>
    <p:extLst>
      <p:ext uri="{BB962C8B-B14F-4D97-AF65-F5344CB8AC3E}">
        <p14:creationId xmlns:p14="http://schemas.microsoft.com/office/powerpoint/2010/main" val="1092988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8864C-37DF-7A41-8464-9E48C2014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Conditions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C94D015-007D-5B4A-82E8-4D3408294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31414"/>
            <a:ext cx="8077200" cy="4648200"/>
          </a:xfrm>
        </p:spPr>
        <p:txBody>
          <a:bodyPr/>
          <a:lstStyle/>
          <a:p>
            <a:r>
              <a:rPr lang="en-US" sz="1800" dirty="0"/>
              <a:t>&gt; 10.5 GeV electron beam (4 days at 2.2 GeV for commissioning and calibration), beam polarization &gt; 0.85</a:t>
            </a:r>
          </a:p>
          <a:p>
            <a:r>
              <a:rPr lang="en-US" sz="1800" dirty="0"/>
              <a:t>p and d (ammonia and deuterated ammonia) targets polarized (via DNP) along or opposite to the beam direction</a:t>
            </a:r>
          </a:p>
          <a:p>
            <a:r>
              <a:rPr lang="en-US" sz="1800" dirty="0"/>
              <a:t>Standard CLAS12 Forward Tracker including 2 (or more) sectors of LTCC and 1-2 sectors of RICH; NO FT for part 1 but for part 2</a:t>
            </a:r>
          </a:p>
          <a:p>
            <a:r>
              <a:rPr lang="en-US" sz="1800" dirty="0"/>
              <a:t>Standard CLAS12 Central Detector with all components (SVT, BMT, FMT</a:t>
            </a:r>
            <a:r>
              <a:rPr lang="en-US" sz="1800" baseline="30000" dirty="0"/>
              <a:t>*)</a:t>
            </a:r>
            <a:r>
              <a:rPr lang="en-US" sz="1800" dirty="0"/>
              <a:t>, CTOF, CND); no BAND</a:t>
            </a:r>
          </a:p>
          <a:p>
            <a:r>
              <a:rPr lang="en-US" sz="1800" dirty="0"/>
              <a:t>New </a:t>
            </a:r>
            <a:r>
              <a:rPr lang="en-US" sz="1800" dirty="0" err="1"/>
              <a:t>Møller</a:t>
            </a:r>
            <a:r>
              <a:rPr lang="en-US" sz="1800" dirty="0"/>
              <a:t> shield (detailed design exists and has been verified by extensive GEMC simulations), upgraded beam line with 2 cm diameter raster</a:t>
            </a:r>
          </a:p>
          <a:p>
            <a:r>
              <a:rPr lang="en-US" sz="1800" dirty="0"/>
              <a:t>Standard e</a:t>
            </a:r>
            <a:r>
              <a:rPr lang="en-US" sz="1800" baseline="30000" dirty="0"/>
              <a:t>-</a:t>
            </a:r>
            <a:r>
              <a:rPr lang="en-US" sz="1800" dirty="0"/>
              <a:t> inclusive trigger with ”roads”; data rate and data storage similar to RG B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A6F216-DBE7-4E40-A451-FCAB4E7C5F7E}"/>
              </a:ext>
            </a:extLst>
          </p:cNvPr>
          <p:cNvSpPr txBox="1"/>
          <p:nvPr/>
        </p:nvSpPr>
        <p:spPr>
          <a:xfrm>
            <a:off x="152400" y="6400800"/>
            <a:ext cx="86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*)</a:t>
            </a:r>
            <a:r>
              <a:rPr lang="en-US" sz="1400" dirty="0"/>
              <a:t> Successfully modified by </a:t>
            </a:r>
            <a:r>
              <a:rPr lang="en-US" sz="1400" dirty="0" err="1"/>
              <a:t>Saclay</a:t>
            </a:r>
            <a:r>
              <a:rPr lang="en-US" sz="1400" dirty="0"/>
              <a:t> and re-commissioned during RG-F.</a:t>
            </a:r>
          </a:p>
        </p:txBody>
      </p:sp>
    </p:spTree>
    <p:extLst>
      <p:ext uri="{BB962C8B-B14F-4D97-AF65-F5344CB8AC3E}">
        <p14:creationId xmlns:p14="http://schemas.microsoft.com/office/powerpoint/2010/main" val="1564744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B61CE-2B79-6D49-B95E-3F22BE262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007BE-7BEA-954F-9756-484F142DD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Science goals of RG-C</a:t>
            </a:r>
          </a:p>
          <a:p>
            <a:pPr lvl="1"/>
            <a:r>
              <a:rPr lang="en-US" sz="1400" dirty="0"/>
              <a:t>Inclusive DIS (double spin asymmetries)</a:t>
            </a:r>
          </a:p>
          <a:p>
            <a:pPr lvl="1"/>
            <a:r>
              <a:rPr lang="en-US" sz="1400" dirty="0"/>
              <a:t>Semi-inclusive DIS</a:t>
            </a:r>
          </a:p>
          <a:p>
            <a:pPr lvl="1"/>
            <a:r>
              <a:rPr lang="en-US" sz="1400" dirty="0"/>
              <a:t>TMDs</a:t>
            </a:r>
          </a:p>
          <a:p>
            <a:pPr lvl="1"/>
            <a:r>
              <a:rPr lang="en-US" sz="1400" dirty="0"/>
              <a:t>DVCS</a:t>
            </a:r>
          </a:p>
          <a:p>
            <a:r>
              <a:rPr lang="en-US" sz="2000" dirty="0"/>
              <a:t>Status of Polarized Target and Beamline</a:t>
            </a:r>
          </a:p>
          <a:p>
            <a:pPr lvl="1"/>
            <a:r>
              <a:rPr lang="en-US" sz="1600" dirty="0"/>
              <a:t>Target Design</a:t>
            </a:r>
          </a:p>
          <a:p>
            <a:pPr lvl="1"/>
            <a:r>
              <a:rPr lang="en-US" sz="1600" dirty="0"/>
              <a:t>Present status</a:t>
            </a:r>
          </a:p>
          <a:p>
            <a:pPr lvl="1"/>
            <a:r>
              <a:rPr lang="en-US" sz="1600" dirty="0"/>
              <a:t>Completion Plan</a:t>
            </a:r>
          </a:p>
          <a:p>
            <a:pPr lvl="1"/>
            <a:r>
              <a:rPr lang="en-US" sz="1600" dirty="0"/>
              <a:t>Beamline components</a:t>
            </a:r>
          </a:p>
          <a:p>
            <a:r>
              <a:rPr lang="en-US" sz="2000" dirty="0"/>
              <a:t>Run Plan</a:t>
            </a:r>
          </a:p>
        </p:txBody>
      </p:sp>
    </p:spTree>
    <p:extLst>
      <p:ext uri="{BB962C8B-B14F-4D97-AF65-F5344CB8AC3E}">
        <p14:creationId xmlns:p14="http://schemas.microsoft.com/office/powerpoint/2010/main" val="382092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3A42B-1C56-534F-8655-AECB5CAF6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D0CAD-EE24-8C45-9A27-D5195329E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305800" cy="4114800"/>
          </a:xfrm>
        </p:spPr>
        <p:txBody>
          <a:bodyPr/>
          <a:lstStyle/>
          <a:p>
            <a:r>
              <a:rPr lang="en-US" sz="2400" dirty="0"/>
              <a:t>RG-C combines several highly rated experiments that will make crucial contributions to the core 12 GeV program at Jefferson Lab</a:t>
            </a:r>
          </a:p>
          <a:p>
            <a:r>
              <a:rPr lang="en-US" sz="2400" dirty="0"/>
              <a:t>Polarized target is nearing completion (tremendous investment by Lab and collaborators, including NSF MRI)</a:t>
            </a:r>
          </a:p>
          <a:p>
            <a:r>
              <a:rPr lang="en-US" sz="2400" dirty="0"/>
              <a:t>RG-C passed ERR and submitted beam time request in 2019. Hall B Task Force appointed. </a:t>
            </a:r>
          </a:p>
          <a:p>
            <a:r>
              <a:rPr lang="en-US" sz="2400" dirty="0"/>
              <a:t>Ready to begin running by the end of 2021</a:t>
            </a:r>
          </a:p>
          <a:p>
            <a:r>
              <a:rPr lang="en-US" sz="2400" dirty="0"/>
              <a:t>We request re-approval of the entire Run Group</a:t>
            </a:r>
          </a:p>
        </p:txBody>
      </p:sp>
    </p:spTree>
    <p:extLst>
      <p:ext uri="{BB962C8B-B14F-4D97-AF65-F5344CB8AC3E}">
        <p14:creationId xmlns:p14="http://schemas.microsoft.com/office/powerpoint/2010/main" val="2126132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926741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Full Data set will significantly constrain PDF fits, higher twist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4F0F01-2C85-514D-B5AE-A840A0174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568700"/>
            <a:ext cx="8477009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DBDE74-2510-714F-9082-5F2C72A5CDCB}"/>
              </a:ext>
            </a:extLst>
          </p:cNvPr>
          <p:cNvSpPr txBox="1"/>
          <p:nvPr/>
        </p:nvSpPr>
        <p:spPr>
          <a:xfrm>
            <a:off x="914400" y="27432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TAC REPORT:</a:t>
            </a:r>
          </a:p>
        </p:txBody>
      </p:sp>
    </p:spTree>
    <p:extLst>
      <p:ext uri="{BB962C8B-B14F-4D97-AF65-F5344CB8AC3E}">
        <p14:creationId xmlns:p14="http://schemas.microsoft.com/office/powerpoint/2010/main" val="3546100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AC063-4747-9049-AD07-BEC635C2D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6037F-44C8-2444-A524-E8FAF2766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8001000" cy="4495800"/>
          </a:xfrm>
        </p:spPr>
        <p:txBody>
          <a:bodyPr/>
          <a:lstStyle/>
          <a:p>
            <a:r>
              <a:rPr lang="en-US" sz="2400" dirty="0"/>
              <a:t>Part 1: Initially, at 2.2 GeV (4 days, torus at ½ current)</a:t>
            </a:r>
          </a:p>
          <a:p>
            <a:pPr lvl="1"/>
            <a:r>
              <a:rPr lang="en-US" sz="2000" dirty="0"/>
              <a:t>Establish beam on “empty” target (standard procedure, HV off)</a:t>
            </a:r>
          </a:p>
          <a:p>
            <a:pPr lvl="1"/>
            <a:r>
              <a:rPr lang="en-US" sz="2000" dirty="0"/>
              <a:t>Move beam with raster magnets to establish raster limits, set up raster, check out BOM, detector rates, background; establish max. beam</a:t>
            </a:r>
          </a:p>
          <a:p>
            <a:pPr lvl="1"/>
            <a:r>
              <a:rPr lang="en-US" sz="2000" dirty="0"/>
              <a:t>run with solid </a:t>
            </a:r>
            <a:r>
              <a:rPr lang="en-US" sz="2000" baseline="30000" dirty="0"/>
              <a:t>12</a:t>
            </a:r>
            <a:r>
              <a:rPr lang="en-US" sz="2000" dirty="0"/>
              <a:t>C target </a:t>
            </a:r>
          </a:p>
          <a:p>
            <a:pPr lvl="1"/>
            <a:r>
              <a:rPr lang="en-US" sz="2000" dirty="0"/>
              <a:t>Moller run</a:t>
            </a:r>
          </a:p>
          <a:p>
            <a:pPr lvl="1"/>
            <a:r>
              <a:rPr lang="en-US" sz="2000" dirty="0"/>
              <a:t>run with NH3 for 2 calendar days (cross-check with EG1b)</a:t>
            </a:r>
          </a:p>
          <a:p>
            <a:r>
              <a:rPr lang="en-US" sz="2400" dirty="0"/>
              <a:t>Part 2: 10.5 GeV (3 more days)</a:t>
            </a:r>
          </a:p>
          <a:p>
            <a:pPr lvl="1"/>
            <a:r>
              <a:rPr lang="en-US" sz="2000" dirty="0"/>
              <a:t>Repeat beam and raster set-up</a:t>
            </a:r>
          </a:p>
          <a:p>
            <a:pPr lvl="1"/>
            <a:r>
              <a:rPr lang="en-US" sz="2000" dirty="0"/>
              <a:t>Repeat empty and </a:t>
            </a:r>
            <a:r>
              <a:rPr lang="en-US" sz="2000" baseline="30000" dirty="0"/>
              <a:t>12</a:t>
            </a:r>
            <a:r>
              <a:rPr lang="en-US" sz="2000" dirty="0"/>
              <a:t>C run</a:t>
            </a:r>
          </a:p>
          <a:p>
            <a:pPr lvl="1"/>
            <a:r>
              <a:rPr lang="en-US" sz="2000" dirty="0"/>
              <a:t>zero field (Torus and Solenoid) run</a:t>
            </a:r>
          </a:p>
          <a:p>
            <a:pPr lvl="1"/>
            <a:r>
              <a:rPr lang="en-US" sz="2000" dirty="0"/>
              <a:t>beam scan up to max current</a:t>
            </a:r>
          </a:p>
        </p:txBody>
      </p:sp>
    </p:spTree>
    <p:extLst>
      <p:ext uri="{BB962C8B-B14F-4D97-AF65-F5344CB8AC3E}">
        <p14:creationId xmlns:p14="http://schemas.microsoft.com/office/powerpoint/2010/main" val="1524061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DC4DD-74B6-0443-82E1-6781CB74B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Extraction of </a:t>
            </a:r>
            <a:r>
              <a:rPr lang="en-US" dirty="0" err="1"/>
              <a:t>P</a:t>
            </a:r>
            <a:r>
              <a:rPr lang="en-US" baseline="-25000" dirty="0" err="1"/>
              <a:t>beam</a:t>
            </a:r>
            <a:r>
              <a:rPr lang="en-US" dirty="0"/>
              <a:t>*</a:t>
            </a:r>
            <a:r>
              <a:rPr lang="en-US" dirty="0" err="1"/>
              <a:t>P</a:t>
            </a:r>
            <a:r>
              <a:rPr lang="en-US" baseline="-25000" dirty="0" err="1"/>
              <a:t>target</a:t>
            </a:r>
            <a:endParaRPr lang="en-US" baseline="-25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0011C4-AF47-8341-BF32-B624ACA3D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19200"/>
            <a:ext cx="8382000" cy="4876800"/>
          </a:xfrm>
        </p:spPr>
        <p:txBody>
          <a:bodyPr/>
          <a:lstStyle/>
          <a:p>
            <a:r>
              <a:rPr lang="en-US" sz="2000" dirty="0"/>
              <a:t>One Moller polarimeter run / week (similar to RGA/B) -&gt; </a:t>
            </a:r>
            <a:r>
              <a:rPr lang="en-US" sz="2000" dirty="0" err="1"/>
              <a:t>P</a:t>
            </a:r>
            <a:r>
              <a:rPr lang="en-US" sz="2000" baseline="-25000" dirty="0" err="1"/>
              <a:t>beam</a:t>
            </a:r>
            <a:endParaRPr lang="en-US" sz="2000" dirty="0"/>
          </a:p>
          <a:p>
            <a:r>
              <a:rPr lang="en-US" sz="2000" dirty="0"/>
              <a:t>Continuous monitoring with NMR: relative trends in </a:t>
            </a:r>
            <a:r>
              <a:rPr lang="en-US" sz="2000" dirty="0" err="1"/>
              <a:t>P</a:t>
            </a:r>
            <a:r>
              <a:rPr lang="en-US" sz="2000" baseline="-25000" dirty="0" err="1"/>
              <a:t>target</a:t>
            </a:r>
            <a:endParaRPr lang="en-US" sz="2000" dirty="0"/>
          </a:p>
          <a:p>
            <a:r>
              <a:rPr lang="en-US" sz="2000" dirty="0"/>
              <a:t>Absolute determination of P</a:t>
            </a:r>
            <a:r>
              <a:rPr lang="en-US" sz="2000" baseline="-25000" dirty="0"/>
              <a:t>b</a:t>
            </a:r>
            <a:r>
              <a:rPr lang="en-US" sz="2000" dirty="0"/>
              <a:t>*P</a:t>
            </a:r>
            <a:r>
              <a:rPr lang="en-US" sz="2000" baseline="-25000" dirty="0"/>
              <a:t>t</a:t>
            </a:r>
            <a:r>
              <a:rPr lang="en-US" sz="2000" dirty="0"/>
              <a:t>: </a:t>
            </a:r>
            <a:br>
              <a:rPr lang="en-US" sz="2000" dirty="0"/>
            </a:br>
            <a:r>
              <a:rPr lang="en-US" sz="2000" dirty="0"/>
              <a:t>(Quasi-)elastic ep coincidences (e</a:t>
            </a:r>
            <a:r>
              <a:rPr lang="en-US" sz="2000" baseline="30000" dirty="0"/>
              <a:t>-</a:t>
            </a:r>
            <a:r>
              <a:rPr lang="en-US" sz="2000" dirty="0"/>
              <a:t> in FD, p in CD)</a:t>
            </a:r>
          </a:p>
          <a:p>
            <a:pPr lvl="1"/>
            <a:r>
              <a:rPr lang="en-US" sz="1600" dirty="0"/>
              <a:t>Highly selective – 4 constraints </a:t>
            </a:r>
          </a:p>
          <a:p>
            <a:pPr lvl="1"/>
            <a:r>
              <a:rPr lang="en-US" sz="1600" dirty="0"/>
              <a:t>nuclear background strongly suppressed due to Fermi-Motion – see DVCS</a:t>
            </a:r>
          </a:p>
          <a:p>
            <a:pPr lvl="1"/>
            <a:r>
              <a:rPr lang="en-US" sz="1600" dirty="0"/>
              <a:t>High rates at moderate Q</a:t>
            </a:r>
            <a:r>
              <a:rPr lang="en-US" sz="1600" baseline="30000" dirty="0"/>
              <a:t>2</a:t>
            </a:r>
            <a:r>
              <a:rPr lang="en-US" sz="1600" dirty="0"/>
              <a:t> &lt; 4 GeV</a:t>
            </a:r>
            <a:r>
              <a:rPr lang="en-US" sz="1600" baseline="30000" dirty="0"/>
              <a:t>2</a:t>
            </a:r>
          </a:p>
          <a:p>
            <a:r>
              <a:rPr lang="en-US" sz="2000" dirty="0"/>
              <a:t>Expected precision</a:t>
            </a:r>
          </a:p>
          <a:p>
            <a:pPr lvl="1"/>
            <a:r>
              <a:rPr lang="en-US" sz="1800" dirty="0"/>
              <a:t>5% statistical uncertainty on Pb*Pt for H after 2 hour run</a:t>
            </a:r>
          </a:p>
          <a:p>
            <a:pPr lvl="1"/>
            <a:r>
              <a:rPr lang="en-US" sz="1800" dirty="0"/>
              <a:t>12% statistical uncertainty on Pb*Pt for D after 2 hour run</a:t>
            </a:r>
          </a:p>
          <a:p>
            <a:pPr lvl="1"/>
            <a:r>
              <a:rPr lang="en-US" sz="1800" dirty="0"/>
              <a:t>Enough to cross-calibrate NMR and observe drifts over 1 shift</a:t>
            </a:r>
          </a:p>
          <a:p>
            <a:pPr lvl="1"/>
            <a:r>
              <a:rPr lang="en-US" sz="1800" dirty="0"/>
              <a:t>Final uncertainty (3-4%) determined by systematics (&lt; 0.5% stat.)</a:t>
            </a:r>
          </a:p>
          <a:p>
            <a:r>
              <a:rPr lang="en-US" sz="2200" dirty="0" err="1"/>
              <a:t>P</a:t>
            </a:r>
            <a:r>
              <a:rPr lang="en-US" sz="2200" baseline="-25000" dirty="0" err="1"/>
              <a:t>target</a:t>
            </a:r>
            <a:r>
              <a:rPr lang="en-US" sz="2200" dirty="0"/>
              <a:t> from Pb*Pt and Pb from </a:t>
            </a:r>
            <a:r>
              <a:rPr lang="en-US" sz="2200" dirty="0" err="1"/>
              <a:t>Møller</a:t>
            </a:r>
            <a:r>
              <a:rPr lang="en-US" sz="2200" dirty="0"/>
              <a:t> polarimeter -&gt; 5%</a:t>
            </a:r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06361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F6B200C-A402-2540-8618-53B034B1A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730" y="4362900"/>
            <a:ext cx="3071870" cy="24839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58FF37-B7C2-364E-A5A4-D5B039EDB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6" y="1524000"/>
            <a:ext cx="2330587" cy="2819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DDC4DD-74B6-0443-82E1-6781CB74B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Extraction of </a:t>
            </a:r>
            <a:r>
              <a:rPr lang="en-US" dirty="0" err="1"/>
              <a:t>P</a:t>
            </a:r>
            <a:r>
              <a:rPr lang="en-US" baseline="-25000" dirty="0" err="1"/>
              <a:t>beam</a:t>
            </a:r>
            <a:r>
              <a:rPr lang="en-US" dirty="0"/>
              <a:t>*</a:t>
            </a:r>
            <a:r>
              <a:rPr lang="en-US" dirty="0" err="1"/>
              <a:t>P</a:t>
            </a:r>
            <a:r>
              <a:rPr lang="en-US" baseline="-25000" dirty="0" err="1"/>
              <a:t>target</a:t>
            </a:r>
            <a:endParaRPr lang="en-US" baseline="-25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0011C4-AF47-8341-BF32-B624ACA3D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153279"/>
            <a:ext cx="8382000" cy="4876800"/>
          </a:xfrm>
        </p:spPr>
        <p:txBody>
          <a:bodyPr/>
          <a:lstStyle/>
          <a:p>
            <a:r>
              <a:rPr lang="en-US" sz="2000" dirty="0"/>
              <a:t>Analysis from RGA – rates are consistent with simulation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  <a:p>
            <a:pPr lvl="1"/>
            <a:endParaRPr lang="en-US" sz="1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1D5910-5B73-7947-BD08-42FC63F05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1524000"/>
            <a:ext cx="3486758" cy="2819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BDEAD3-B077-BD47-A9B4-C8BD8AFC5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9871" y="1588876"/>
            <a:ext cx="2330587" cy="49427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8B00C0-3CF3-C441-A09D-519DE26E43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29" y="4379586"/>
            <a:ext cx="3071871" cy="248392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6292B22-6441-B741-A05F-FBB885F0B70F}"/>
              </a:ext>
            </a:extLst>
          </p:cNvPr>
          <p:cNvSpPr txBox="1"/>
          <p:nvPr/>
        </p:nvSpPr>
        <p:spPr>
          <a:xfrm>
            <a:off x="313542" y="1828800"/>
            <a:ext cx="90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Symbol" pitchFamily="2" charset="2"/>
              </a:rPr>
              <a:t>Df &lt; 5</a:t>
            </a:r>
            <a:r>
              <a:rPr lang="en-US" sz="1800" baseline="30000" dirty="0">
                <a:latin typeface="Symbol" pitchFamily="2" charset="2"/>
              </a:rPr>
              <a:t>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DDBA19-D86F-9942-A96A-0FB6F8209D5D}"/>
              </a:ext>
            </a:extLst>
          </p:cNvPr>
          <p:cNvSpPr txBox="1"/>
          <p:nvPr/>
        </p:nvSpPr>
        <p:spPr>
          <a:xfrm>
            <a:off x="4876800" y="3657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z</a:t>
            </a:r>
            <a:r>
              <a:rPr lang="en-US" sz="1800" baseline="-25000" dirty="0" err="1"/>
              <a:t>vertex</a:t>
            </a:r>
            <a:endParaRPr lang="en-US" sz="1800" baseline="-25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BD3621-5772-9340-AC39-3612C1E1AC3F}"/>
              </a:ext>
            </a:extLst>
          </p:cNvPr>
          <p:cNvSpPr txBox="1"/>
          <p:nvPr/>
        </p:nvSpPr>
        <p:spPr>
          <a:xfrm>
            <a:off x="6499871" y="1828800"/>
            <a:ext cx="96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Symbol" pitchFamily="2" charset="2"/>
              </a:rPr>
              <a:t>D</a:t>
            </a:r>
            <a:r>
              <a:rPr lang="en-US" sz="1600" dirty="0"/>
              <a:t>E &lt; 0.5 GeV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CA60FE-34FD-034D-AB0C-D63498AD503F}"/>
              </a:ext>
            </a:extLst>
          </p:cNvPr>
          <p:cNvSpPr txBox="1"/>
          <p:nvPr/>
        </p:nvSpPr>
        <p:spPr>
          <a:xfrm>
            <a:off x="457200" y="464820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E</a:t>
            </a:r>
            <a:r>
              <a:rPr lang="en-US" sz="1600" baseline="-25000" dirty="0" err="1"/>
              <a:t>beam</a:t>
            </a:r>
            <a:r>
              <a:rPr lang="en-US" sz="1600" dirty="0"/>
              <a:t> reconstructed from </a:t>
            </a:r>
            <a:r>
              <a:rPr lang="en-US" sz="1600" dirty="0" err="1">
                <a:latin typeface="Symbol" pitchFamily="2" charset="2"/>
              </a:rPr>
              <a:t>q</a:t>
            </a:r>
            <a:r>
              <a:rPr lang="en-US" sz="1600" baseline="-25000" dirty="0" err="1"/>
              <a:t>e</a:t>
            </a:r>
            <a:r>
              <a:rPr lang="en-US" sz="1600" dirty="0"/>
              <a:t> and </a:t>
            </a:r>
            <a:r>
              <a:rPr lang="en-US" sz="1600" dirty="0" err="1">
                <a:latin typeface="Symbol" pitchFamily="2" charset="2"/>
              </a:rPr>
              <a:t>q</a:t>
            </a:r>
            <a:r>
              <a:rPr lang="en-US" sz="1600" baseline="-25000" dirty="0" err="1"/>
              <a:t>p</a:t>
            </a:r>
            <a:endParaRPr lang="en-US" sz="1600" baseline="-25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6C6389-8C76-4340-A1C3-D2F752E9DA68}"/>
              </a:ext>
            </a:extLst>
          </p:cNvPr>
          <p:cNvSpPr txBox="1"/>
          <p:nvPr/>
        </p:nvSpPr>
        <p:spPr>
          <a:xfrm>
            <a:off x="3539087" y="4648200"/>
            <a:ext cx="804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808597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800"/>
              <a:t>A</a:t>
            </a:r>
            <a:r>
              <a:rPr lang="en-GB" sz="2800" baseline="-25000"/>
              <a:t>1</a:t>
            </a:r>
            <a:r>
              <a:rPr lang="en-GB" sz="2800"/>
              <a:t> – P</a:t>
            </a:r>
            <a:r>
              <a:rPr lang="en-GB" sz="2800" baseline="-25000"/>
              <a:t>T</a:t>
            </a:r>
            <a:r>
              <a:rPr lang="en-GB" sz="2800"/>
              <a:t> dependence</a:t>
            </a:r>
            <a:endParaRPr lang="en-GB" sz="2800">
              <a:latin typeface="Tahoma" charset="0"/>
              <a:cs typeface="Tahoma" charset="0"/>
            </a:endParaRPr>
          </a:p>
        </p:txBody>
      </p:sp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342900" y="2209800"/>
            <a:ext cx="152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2743200" y="1752600"/>
            <a:ext cx="27432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100">
                <a:solidFill>
                  <a:srgbClr val="000000"/>
                </a:solidFill>
              </a:rPr>
              <a:t>M. Anselmino et al </a:t>
            </a:r>
            <a:r>
              <a:rPr lang="en-US" sz="1100"/>
              <a:t>PRD74:074015, 2006</a:t>
            </a:r>
            <a:endParaRPr lang="it-IT" sz="1100" baseline="30000">
              <a:cs typeface="Arial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52400" y="5867400"/>
            <a:ext cx="8877300" cy="646331"/>
          </a:xfrm>
          <a:prstGeom prst="rect">
            <a:avLst/>
          </a:prstGeom>
          <a:solidFill>
            <a:srgbClr val="FFFF00">
              <a:alpha val="14000"/>
            </a:srgbClr>
          </a:solidFill>
          <a:ln w="254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222268"/>
                </a:solidFill>
                <a:latin typeface="Symbol" charset="0"/>
                <a:cs typeface="Symbol" charset="0"/>
              </a:rPr>
              <a:t>p</a:t>
            </a:r>
            <a:r>
              <a:rPr lang="en-US" baseline="30000" dirty="0">
                <a:solidFill>
                  <a:srgbClr val="222268"/>
                </a:solidFill>
                <a:latin typeface="Tahoma" charset="0"/>
                <a:cs typeface="Tahoma" charset="0"/>
              </a:rPr>
              <a:t>+</a:t>
            </a:r>
            <a:r>
              <a:rPr lang="en-US" dirty="0">
                <a:solidFill>
                  <a:srgbClr val="222268"/>
                </a:solidFill>
                <a:latin typeface="Tahoma" charset="0"/>
                <a:cs typeface="Tahoma" charset="0"/>
              </a:rPr>
              <a:t> A</a:t>
            </a:r>
            <a:r>
              <a:rPr lang="en-US" baseline="-25000" dirty="0">
                <a:solidFill>
                  <a:srgbClr val="222268"/>
                </a:solidFill>
                <a:latin typeface="Tahoma" charset="0"/>
                <a:cs typeface="Tahoma" charset="0"/>
              </a:rPr>
              <a:t>1</a:t>
            </a:r>
            <a:r>
              <a:rPr lang="en-US" dirty="0">
                <a:solidFill>
                  <a:srgbClr val="222268"/>
                </a:solidFill>
                <a:latin typeface="Tahoma" charset="0"/>
                <a:cs typeface="Tahoma" charset="0"/>
              </a:rPr>
              <a:t> suggests  broader </a:t>
            </a:r>
            <a:r>
              <a:rPr lang="en-US" dirty="0" err="1">
                <a:solidFill>
                  <a:srgbClr val="222268"/>
                </a:solidFill>
                <a:latin typeface="Tahoma" charset="0"/>
                <a:cs typeface="Tahoma" charset="0"/>
              </a:rPr>
              <a:t>k</a:t>
            </a:r>
            <a:r>
              <a:rPr lang="en-US" baseline="-25000" dirty="0" err="1">
                <a:solidFill>
                  <a:srgbClr val="222268"/>
                </a:solidFill>
                <a:latin typeface="Tahoma" charset="0"/>
                <a:cs typeface="Tahoma" charset="0"/>
              </a:rPr>
              <a:t>T</a:t>
            </a:r>
            <a:r>
              <a:rPr lang="en-US" dirty="0">
                <a:solidFill>
                  <a:srgbClr val="222268"/>
                </a:solidFill>
                <a:latin typeface="Tahoma" charset="0"/>
                <a:cs typeface="Tahoma" charset="0"/>
              </a:rPr>
              <a:t> distributions for f</a:t>
            </a:r>
            <a:r>
              <a:rPr lang="en-US" baseline="-25000" dirty="0">
                <a:solidFill>
                  <a:srgbClr val="222268"/>
                </a:solidFill>
                <a:latin typeface="Tahoma" charset="0"/>
                <a:cs typeface="Tahoma" charset="0"/>
              </a:rPr>
              <a:t>1</a:t>
            </a:r>
            <a:r>
              <a:rPr lang="en-US" dirty="0">
                <a:solidFill>
                  <a:srgbClr val="222268"/>
                </a:solidFill>
                <a:latin typeface="Tahoma" charset="0"/>
                <a:cs typeface="Tahoma" charset="0"/>
              </a:rPr>
              <a:t> than for g</a:t>
            </a:r>
            <a:r>
              <a:rPr lang="en-US" baseline="-25000" dirty="0">
                <a:solidFill>
                  <a:srgbClr val="222268"/>
                </a:solidFill>
                <a:latin typeface="Tahoma" charset="0"/>
                <a:cs typeface="Tahoma" charset="0"/>
              </a:rPr>
              <a:t>1</a:t>
            </a:r>
          </a:p>
          <a:p>
            <a:r>
              <a:rPr lang="en-US" dirty="0">
                <a:solidFill>
                  <a:srgbClr val="222268"/>
                </a:solidFill>
                <a:latin typeface="Tahoma" charset="0"/>
                <a:cs typeface="Tahoma" charset="0"/>
              </a:rPr>
              <a:t>The CLAS12-RGC data  would allow multidimensional </a:t>
            </a:r>
            <a:r>
              <a:rPr lang="en-US" dirty="0" err="1">
                <a:solidFill>
                  <a:srgbClr val="222268"/>
                </a:solidFill>
                <a:latin typeface="Tahoma" charset="0"/>
                <a:cs typeface="Tahoma" charset="0"/>
              </a:rPr>
              <a:t>bining</a:t>
            </a:r>
            <a:r>
              <a:rPr lang="en-US" dirty="0">
                <a:solidFill>
                  <a:srgbClr val="222268"/>
                </a:solidFill>
                <a:latin typeface="Tahoma" charset="0"/>
                <a:cs typeface="Tahoma" charset="0"/>
              </a:rPr>
              <a:t> in x,Q</a:t>
            </a:r>
            <a:r>
              <a:rPr lang="en-US" baseline="30000" dirty="0">
                <a:solidFill>
                  <a:srgbClr val="222268"/>
                </a:solidFill>
                <a:latin typeface="Tahoma" charset="0"/>
                <a:cs typeface="Tahoma" charset="0"/>
              </a:rPr>
              <a:t>2</a:t>
            </a:r>
            <a:r>
              <a:rPr lang="en-US" dirty="0">
                <a:solidFill>
                  <a:srgbClr val="222268"/>
                </a:solidFill>
                <a:latin typeface="Tahoma" charset="0"/>
                <a:cs typeface="Tahoma" charset="0"/>
              </a:rPr>
              <a:t>,z,P</a:t>
            </a:r>
            <a:r>
              <a:rPr lang="en-US" baseline="-25000" dirty="0">
                <a:solidFill>
                  <a:srgbClr val="222268"/>
                </a:solidFill>
                <a:latin typeface="Tahoma" charset="0"/>
                <a:cs typeface="Tahoma" charset="0"/>
              </a:rPr>
              <a:t>T</a:t>
            </a:r>
            <a:r>
              <a:rPr lang="en-US" dirty="0">
                <a:solidFill>
                  <a:srgbClr val="222268"/>
                </a:solidFill>
                <a:latin typeface="Tahoma" charset="0"/>
                <a:cs typeface="Tahoma" charset="0"/>
              </a:rPr>
              <a:t> </a:t>
            </a:r>
            <a:endParaRPr lang="en-US" baseline="-25000" dirty="0">
              <a:solidFill>
                <a:srgbClr val="222268"/>
              </a:solidFill>
              <a:latin typeface="Tahoma" charset="0"/>
              <a:cs typeface="Tahoma" charset="0"/>
            </a:endParaRPr>
          </a:p>
        </p:txBody>
      </p:sp>
      <p:sp>
        <p:nvSpPr>
          <p:cNvPr id="29703" name="Rectangle 6"/>
          <p:cNvSpPr>
            <a:spLocks noChangeArrowheads="1"/>
          </p:cNvSpPr>
          <p:nvPr/>
        </p:nvSpPr>
        <p:spPr bwMode="auto">
          <a:xfrm>
            <a:off x="5486400" y="1600200"/>
            <a:ext cx="106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000">
                <a:latin typeface="Symbol" charset="0"/>
                <a:cs typeface="Arial" charset="0"/>
              </a:rPr>
              <a:t>m</a:t>
            </a:r>
            <a:r>
              <a:rPr lang="it-IT" sz="1000" baseline="-25000">
                <a:cs typeface="Arial" charset="0"/>
              </a:rPr>
              <a:t>0</a:t>
            </a:r>
            <a:r>
              <a:rPr lang="it-IT" sz="1000" baseline="30000">
                <a:cs typeface="Arial" charset="0"/>
              </a:rPr>
              <a:t>2</a:t>
            </a:r>
            <a:r>
              <a:rPr lang="it-IT" sz="1000">
                <a:cs typeface="Arial" charset="0"/>
              </a:rPr>
              <a:t>=0.25GeV</a:t>
            </a:r>
            <a:r>
              <a:rPr lang="it-IT" sz="1000" baseline="30000">
                <a:cs typeface="Arial" charset="0"/>
              </a:rPr>
              <a:t>2</a:t>
            </a:r>
            <a:endParaRPr lang="it-IT" sz="1000">
              <a:cs typeface="Arial" charset="0"/>
            </a:endParaRPr>
          </a:p>
          <a:p>
            <a:r>
              <a:rPr lang="it-IT" sz="1000">
                <a:latin typeface="Symbol" charset="0"/>
                <a:cs typeface="Arial" charset="0"/>
              </a:rPr>
              <a:t>m</a:t>
            </a:r>
            <a:r>
              <a:rPr lang="it-IT" sz="1000" baseline="-25000">
                <a:cs typeface="Arial" charset="0"/>
              </a:rPr>
              <a:t>D</a:t>
            </a:r>
            <a:r>
              <a:rPr lang="it-IT" sz="1000" baseline="30000">
                <a:cs typeface="Arial" charset="0"/>
              </a:rPr>
              <a:t>2</a:t>
            </a:r>
            <a:r>
              <a:rPr lang="it-IT" sz="1000">
                <a:cs typeface="Arial" charset="0"/>
              </a:rPr>
              <a:t>=0.2GeV</a:t>
            </a:r>
            <a:r>
              <a:rPr lang="it-IT" sz="1000" baseline="30000">
                <a:cs typeface="Arial" charset="0"/>
              </a:rPr>
              <a:t>2</a:t>
            </a:r>
            <a:endParaRPr lang="en-US" sz="1000" baseline="30000">
              <a:cs typeface="Arial" charset="0"/>
            </a:endParaRPr>
          </a:p>
        </p:txBody>
      </p:sp>
      <p:pic>
        <p:nvPicPr>
          <p:cNvPr id="29704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76800"/>
            <a:ext cx="271780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43400"/>
            <a:ext cx="2590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6" name="Group 1"/>
          <p:cNvGrpSpPr>
            <a:grpSpLocks/>
          </p:cNvGrpSpPr>
          <p:nvPr/>
        </p:nvGrpSpPr>
        <p:grpSpPr bwMode="auto">
          <a:xfrm>
            <a:off x="152400" y="2133600"/>
            <a:ext cx="3436938" cy="2073275"/>
            <a:chOff x="68212" y="1702120"/>
            <a:chExt cx="6256388" cy="4181254"/>
          </a:xfrm>
        </p:grpSpPr>
        <p:grpSp>
          <p:nvGrpSpPr>
            <p:cNvPr id="29720" name="Group 25"/>
            <p:cNvGrpSpPr>
              <a:grpSpLocks/>
            </p:cNvGrpSpPr>
            <p:nvPr/>
          </p:nvGrpSpPr>
          <p:grpSpPr bwMode="auto">
            <a:xfrm>
              <a:off x="76200" y="1702120"/>
              <a:ext cx="6248400" cy="3201668"/>
              <a:chOff x="76200" y="1370332"/>
              <a:chExt cx="6248400" cy="3201668"/>
            </a:xfrm>
          </p:grpSpPr>
          <p:pic>
            <p:nvPicPr>
              <p:cNvPr id="29722" name="Picture 1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1676400"/>
                <a:ext cx="6248400" cy="2895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723" name="Rectangle 24"/>
              <p:cNvSpPr>
                <a:spLocks noChangeArrowheads="1"/>
              </p:cNvSpPr>
              <p:nvPr/>
            </p:nvSpPr>
            <p:spPr bwMode="auto">
              <a:xfrm>
                <a:off x="1469830" y="1370332"/>
                <a:ext cx="4854770" cy="4655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457200" indent="-457200"/>
                <a:r>
                  <a:rPr lang="en-US" sz="900"/>
                  <a:t>H. </a:t>
                </a:r>
                <a:r>
                  <a:rPr lang="en-US" sz="900">
                    <a:latin typeface="Tahoma" charset="0"/>
                    <a:cs typeface="Tahoma" charset="0"/>
                  </a:rPr>
                  <a:t>A. &amp; CLAS Coll., PRL.105:262002, 2010</a:t>
                </a:r>
                <a:endParaRPr lang="en-US" sz="900">
                  <a:cs typeface="Tahoma" charset="0"/>
                </a:endParaRPr>
              </a:p>
            </p:txBody>
          </p:sp>
        </p:grpSp>
        <p:pic>
          <p:nvPicPr>
            <p:cNvPr id="29721" name="Picture 1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12" y="4386362"/>
              <a:ext cx="6248400" cy="149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914400" y="1797050"/>
            <a:ext cx="1089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/>
              <a:t>0.4&lt;z&lt;0.7</a:t>
            </a:r>
          </a:p>
        </p:txBody>
      </p:sp>
      <p:pic>
        <p:nvPicPr>
          <p:cNvPr id="29708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362200"/>
            <a:ext cx="4667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9" descr="muldtab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"/>
            <a:ext cx="198120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0" name="Oval 53"/>
          <p:cNvSpPr>
            <a:spLocks noChangeArrowheads="1"/>
          </p:cNvSpPr>
          <p:nvPr/>
        </p:nvSpPr>
        <p:spPr bwMode="auto">
          <a:xfrm rot="1906323">
            <a:off x="1047750" y="763588"/>
            <a:ext cx="403225" cy="38893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9711" name="Picture 20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38200"/>
            <a:ext cx="5715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25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400"/>
            <a:ext cx="2281238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4" name="Footer Placeholder 20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H. Avakian, RGC,  May 30</a:t>
            </a:r>
          </a:p>
        </p:txBody>
      </p:sp>
      <p:pic>
        <p:nvPicPr>
          <p:cNvPr id="29716" name="Picture 15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410200"/>
            <a:ext cx="388620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7" name="Rectangle 37"/>
          <p:cNvSpPr>
            <a:spLocks noChangeArrowheads="1"/>
          </p:cNvSpPr>
          <p:nvPr/>
        </p:nvSpPr>
        <p:spPr bwMode="auto">
          <a:xfrm>
            <a:off x="3581400" y="5181600"/>
            <a:ext cx="21844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100" b="1"/>
              <a:t>B.Musch et al arXiv:1011.1213</a:t>
            </a:r>
            <a:r>
              <a:rPr lang="en-US" sz="1100"/>
              <a:t> </a:t>
            </a:r>
          </a:p>
        </p:txBody>
      </p:sp>
      <p:pic>
        <p:nvPicPr>
          <p:cNvPr id="4" name="Picture 3" descr="Screen Shot 2019-05-28 at 11.07.27 AM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09800"/>
            <a:ext cx="3737031" cy="2832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61412" y="2602586"/>
            <a:ext cx="109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deuteron</a:t>
            </a:r>
          </a:p>
        </p:txBody>
      </p:sp>
    </p:spTree>
    <p:extLst>
      <p:ext uri="{BB962C8B-B14F-4D97-AF65-F5344CB8AC3E}">
        <p14:creationId xmlns:p14="http://schemas.microsoft.com/office/powerpoint/2010/main" val="1758277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21ADC-3F10-3A4A-9334-04DEAD283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EC301-8918-6B41-BE49-F4876D8FB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Joshua Pierce (chair)</a:t>
            </a:r>
          </a:p>
          <a:p>
            <a:r>
              <a:rPr lang="en-US" sz="2800" dirty="0"/>
              <a:t>Jian-Ping Chen</a:t>
            </a:r>
          </a:p>
          <a:p>
            <a:r>
              <a:rPr lang="en-US" sz="2800" dirty="0"/>
              <a:t>Andrew Puckett</a:t>
            </a:r>
          </a:p>
          <a:p>
            <a:r>
              <a:rPr lang="en-US" sz="2800" dirty="0"/>
              <a:t>Tanja Horn</a:t>
            </a:r>
          </a:p>
          <a:p>
            <a:r>
              <a:rPr lang="en-US" sz="2800" dirty="0"/>
              <a:t>Bob Miller</a:t>
            </a:r>
          </a:p>
          <a:p>
            <a:r>
              <a:rPr lang="en-US" sz="2800" dirty="0"/>
              <a:t>Keith Welch</a:t>
            </a:r>
          </a:p>
          <a:p>
            <a:r>
              <a:rPr lang="en-US" sz="2800" dirty="0"/>
              <a:t>Michael </a:t>
            </a:r>
            <a:r>
              <a:rPr lang="en-US" sz="2800" dirty="0" err="1"/>
              <a:t>Tiefenback</a:t>
            </a:r>
            <a:endParaRPr lang="en-US" sz="2800" dirty="0"/>
          </a:p>
          <a:p>
            <a:r>
              <a:rPr lang="en-US" sz="2800" dirty="0"/>
              <a:t>Observers: Ed </a:t>
            </a:r>
            <a:r>
              <a:rPr lang="en-US" sz="2800" dirty="0" err="1"/>
              <a:t>Folts</a:t>
            </a:r>
            <a:r>
              <a:rPr lang="en-US" sz="2800" dirty="0"/>
              <a:t> and Javier Gomez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68092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RG C Goals: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Measure inclusive spin structure functions (A</a:t>
            </a:r>
            <a:r>
              <a:rPr lang="en-US" sz="2400" baseline="-25000" dirty="0"/>
              <a:t>1</a:t>
            </a:r>
            <a:r>
              <a:rPr lang="en-US" sz="2400" dirty="0"/>
              <a:t>, g</a:t>
            </a:r>
            <a:r>
              <a:rPr lang="en-US" sz="2400" baseline="-25000" dirty="0"/>
              <a:t>1</a:t>
            </a:r>
            <a:r>
              <a:rPr lang="en-US" sz="2400" dirty="0"/>
              <a:t>) of the proton and deuteron</a:t>
            </a:r>
          </a:p>
          <a:p>
            <a:r>
              <a:rPr lang="en-US" sz="2400" dirty="0"/>
              <a:t>Combine with flavor tagging (π, K) to extract </a:t>
            </a:r>
            <a:r>
              <a:rPr lang="en-US" sz="2400" dirty="0" err="1">
                <a:latin typeface="Symbol" pitchFamily="2" charset="2"/>
              </a:rPr>
              <a:t>D</a:t>
            </a:r>
            <a:r>
              <a:rPr lang="en-US" sz="2400" dirty="0" err="1"/>
              <a:t>q</a:t>
            </a:r>
            <a:r>
              <a:rPr lang="en-US" sz="2400" dirty="0"/>
              <a:t> in the valence and moderate-</a:t>
            </a:r>
            <a:r>
              <a:rPr lang="en-US" sz="2400" i="1" dirty="0"/>
              <a:t>x</a:t>
            </a:r>
            <a:r>
              <a:rPr lang="en-US" sz="2400" dirty="0"/>
              <a:t> sea regions, constrain </a:t>
            </a:r>
            <a:r>
              <a:rPr lang="en-US" sz="2400" dirty="0">
                <a:latin typeface="Symbol" pitchFamily="2" charset="2"/>
              </a:rPr>
              <a:t>D</a:t>
            </a:r>
            <a:r>
              <a:rPr lang="en-US" sz="2400" dirty="0"/>
              <a:t>G</a:t>
            </a:r>
          </a:p>
          <a:p>
            <a:r>
              <a:rPr lang="en-US" sz="2400" dirty="0"/>
              <a:t>Provide anchor for PDF fits, higher twist and duality studies, and tests of fundamental sum rules</a:t>
            </a:r>
          </a:p>
          <a:p>
            <a:r>
              <a:rPr lang="en-US" sz="2400" dirty="0"/>
              <a:t>Measure spin- and transverse momentum-dependent (TMD) PDFs (SIDIS)</a:t>
            </a:r>
          </a:p>
          <a:p>
            <a:r>
              <a:rPr lang="en-US" sz="2400" dirty="0"/>
              <a:t>Measure target single and beam/target double spin asymmetries in p and n DVCS</a:t>
            </a:r>
          </a:p>
        </p:txBody>
      </p:sp>
    </p:spTree>
    <p:extLst>
      <p:ext uri="{BB962C8B-B14F-4D97-AF65-F5344CB8AC3E}">
        <p14:creationId xmlns:p14="http://schemas.microsoft.com/office/powerpoint/2010/main" val="169521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DC331-379B-8447-A46C-508B97F8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1143000"/>
          </a:xfrm>
        </p:spPr>
        <p:txBody>
          <a:bodyPr/>
          <a:lstStyle/>
          <a:p>
            <a:r>
              <a:rPr lang="en-US" dirty="0"/>
              <a:t>Approved Experiments in RG 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8B3749-6724-6343-86E0-ED9389C56958}"/>
              </a:ext>
            </a:extLst>
          </p:cNvPr>
          <p:cNvSpPr txBox="1"/>
          <p:nvPr/>
        </p:nvSpPr>
        <p:spPr>
          <a:xfrm>
            <a:off x="190500" y="6396418"/>
            <a:ext cx="8763000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Total number of approved beam (PAC) days: 185 (120 p, 60 d, 5 auxiliary)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DB1039-4F2D-AF49-914A-63064B2F4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36" y="914400"/>
            <a:ext cx="8316064" cy="52913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E6BEFC-8725-1043-AF06-CF6D2480117B}"/>
              </a:ext>
            </a:extLst>
          </p:cNvPr>
          <p:cNvSpPr txBox="1"/>
          <p:nvPr/>
        </p:nvSpPr>
        <p:spPr>
          <a:xfrm>
            <a:off x="7924800" y="5943600"/>
            <a:ext cx="90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(PAC48)</a:t>
            </a:r>
          </a:p>
        </p:txBody>
      </p:sp>
    </p:spTree>
    <p:extLst>
      <p:ext uri="{BB962C8B-B14F-4D97-AF65-F5344CB8AC3E}">
        <p14:creationId xmlns:p14="http://schemas.microsoft.com/office/powerpoint/2010/main" val="3537360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9916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atin typeface="Times" charset="0"/>
              </a:rPr>
              <a:t>Predicted Data from CLAS12 - DIS</a:t>
            </a:r>
          </a:p>
        </p:txBody>
      </p:sp>
      <p:sp>
        <p:nvSpPr>
          <p:cNvPr id="22530" name="Text Box 10"/>
          <p:cNvSpPr txBox="1">
            <a:spLocks noChangeArrowheads="1"/>
          </p:cNvSpPr>
          <p:nvPr/>
        </p:nvSpPr>
        <p:spPr bwMode="auto">
          <a:xfrm>
            <a:off x="1295400" y="1143000"/>
            <a:ext cx="1676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F5050"/>
                </a:solidFill>
                <a:latin typeface="Comic Sans MS" charset="0"/>
              </a:rPr>
              <a:t>Proton</a:t>
            </a:r>
          </a:p>
        </p:txBody>
      </p:sp>
      <p:sp>
        <p:nvSpPr>
          <p:cNvPr id="22531" name="Text Box 11"/>
          <p:cNvSpPr txBox="1">
            <a:spLocks noChangeArrowheads="1"/>
          </p:cNvSpPr>
          <p:nvPr/>
        </p:nvSpPr>
        <p:spPr bwMode="auto">
          <a:xfrm>
            <a:off x="6019800" y="1143000"/>
            <a:ext cx="152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F5050"/>
                </a:solidFill>
                <a:latin typeface="Comic Sans MS" charset="0"/>
              </a:rPr>
              <a:t>Deuteron</a:t>
            </a:r>
          </a:p>
        </p:txBody>
      </p:sp>
      <p:sp>
        <p:nvSpPr>
          <p:cNvPr id="22532" name="Text Box 12"/>
          <p:cNvSpPr txBox="1">
            <a:spLocks noChangeArrowheads="1"/>
          </p:cNvSpPr>
          <p:nvPr/>
        </p:nvSpPr>
        <p:spPr bwMode="auto">
          <a:xfrm>
            <a:off x="3505200" y="1219200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760F9B"/>
                </a:solidFill>
                <a:latin typeface="Comic Sans MS" charset="0"/>
              </a:rPr>
              <a:t>W &gt; 2; Q</a:t>
            </a:r>
            <a:r>
              <a:rPr lang="en-US" sz="1800" baseline="30000">
                <a:solidFill>
                  <a:srgbClr val="760F9B"/>
                </a:solidFill>
                <a:latin typeface="Comic Sans MS" charset="0"/>
              </a:rPr>
              <a:t>2</a:t>
            </a:r>
            <a:r>
              <a:rPr lang="en-US" sz="1800">
                <a:solidFill>
                  <a:srgbClr val="760F9B"/>
                </a:solidFill>
                <a:latin typeface="Comic Sans MS" charset="0"/>
              </a:rPr>
              <a:t> &gt; 1</a:t>
            </a:r>
          </a:p>
        </p:txBody>
      </p:sp>
      <p:pic>
        <p:nvPicPr>
          <p:cNvPr id="22533" name="Picture 19" descr="A1d_CLAS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0"/>
          <a:stretch>
            <a:fillRect/>
          </a:stretch>
        </p:blipFill>
        <p:spPr bwMode="auto">
          <a:xfrm>
            <a:off x="4724400" y="1905000"/>
            <a:ext cx="42672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0" descr="A1p_CLAS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5"/>
          <a:stretch>
            <a:fillRect/>
          </a:stretch>
        </p:blipFill>
        <p:spPr bwMode="auto">
          <a:xfrm>
            <a:off x="295275" y="1905000"/>
            <a:ext cx="41243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B8718-7D05-EF46-9CCF-44EDCD801D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990600" y="2667000"/>
            <a:ext cx="3352800" cy="3263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AC7DF8-F4C9-8C4A-B786-E096C10931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5414733" y="2743200"/>
            <a:ext cx="3412032" cy="322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42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413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Example: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d/d</a:t>
            </a:r>
          </a:p>
        </p:txBody>
      </p:sp>
      <p:sp>
        <p:nvSpPr>
          <p:cNvPr id="25604" name="TextBox 13"/>
          <p:cNvSpPr txBox="1">
            <a:spLocks noChangeArrowheads="1"/>
          </p:cNvSpPr>
          <p:nvPr/>
        </p:nvSpPr>
        <p:spPr bwMode="auto">
          <a:xfrm>
            <a:off x="572089" y="6257456"/>
            <a:ext cx="40879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Up-to-date estimate for 1</a:t>
            </a:r>
            <a:r>
              <a:rPr lang="en-US" sz="1800" baseline="30000" dirty="0"/>
              <a:t>st</a:t>
            </a:r>
            <a:r>
              <a:rPr lang="en-US" sz="1800" dirty="0"/>
              <a:t> run of RGC</a:t>
            </a:r>
          </a:p>
          <a:p>
            <a:pPr eaLnBrk="1" hangingPunct="1"/>
            <a:r>
              <a:rPr lang="en-US" sz="1800" dirty="0"/>
              <a:t>Inclusive and semi-inclusive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835319-15CD-5D42-9A54-32F9E3A19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53" y="1899786"/>
            <a:ext cx="4495397" cy="4289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03C882-F1BA-AD4E-9E4E-77EE6B780C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85"/>
          <a:stretch/>
        </p:blipFill>
        <p:spPr>
          <a:xfrm>
            <a:off x="4733927" y="1447800"/>
            <a:ext cx="4410073" cy="5257800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B34F80FB-E432-034E-8495-5D98A8E68C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2" b="14182"/>
          <a:stretch/>
        </p:blipFill>
        <p:spPr bwMode="auto">
          <a:xfrm>
            <a:off x="1130888" y="2002956"/>
            <a:ext cx="3532331" cy="372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Donut 3">
            <a:extLst>
              <a:ext uri="{FF2B5EF4-FFF2-40B4-BE49-F238E27FC236}">
                <a16:creationId xmlns:a16="http://schemas.microsoft.com/office/drawing/2014/main" id="{E5909811-C632-7342-AFDB-CCD4A43EB880}"/>
              </a:ext>
            </a:extLst>
          </p:cNvPr>
          <p:cNvSpPr/>
          <p:nvPr/>
        </p:nvSpPr>
        <p:spPr bwMode="auto">
          <a:xfrm>
            <a:off x="6553200" y="3429000"/>
            <a:ext cx="1905000" cy="1072690"/>
          </a:xfrm>
          <a:prstGeom prst="donut">
            <a:avLst>
              <a:gd name="adj" fmla="val 8536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B02D3A53-0AF0-D34B-947A-FEC5ABC4EFB2}"/>
              </a:ext>
            </a:extLst>
          </p:cNvPr>
          <p:cNvSpPr/>
          <p:nvPr/>
        </p:nvSpPr>
        <p:spPr bwMode="auto">
          <a:xfrm>
            <a:off x="5562600" y="2438400"/>
            <a:ext cx="1447800" cy="228600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0751540-DA1E-9C47-9026-31E0BC4B9E20}"/>
              </a:ext>
            </a:extLst>
          </p:cNvPr>
          <p:cNvCxnSpPr/>
          <p:nvPr/>
        </p:nvCxnSpPr>
        <p:spPr bwMode="auto">
          <a:xfrm>
            <a:off x="7010400" y="2667000"/>
            <a:ext cx="30480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046418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E80864-0320-DF43-B83B-6BEBEF74EF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5403" r="-1364"/>
          <a:stretch/>
        </p:blipFill>
        <p:spPr>
          <a:xfrm>
            <a:off x="714103" y="1219199"/>
            <a:ext cx="7896497" cy="56023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B538BC-7FD9-364A-8D92-455067242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3616"/>
            <a:ext cx="7772400" cy="1143000"/>
          </a:xfrm>
        </p:spPr>
        <p:txBody>
          <a:bodyPr/>
          <a:lstStyle/>
          <a:p>
            <a:r>
              <a:rPr lang="en-US" sz="4000" dirty="0"/>
              <a:t>Recent theoretical predictions</a:t>
            </a:r>
            <a:br>
              <a:rPr lang="en-US" sz="4000" dirty="0"/>
            </a:br>
            <a:r>
              <a:rPr lang="en-US" sz="4000" dirty="0"/>
              <a:t>                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44A56C-1319-5841-87DD-9588DA8D87CB}"/>
              </a:ext>
            </a:extLst>
          </p:cNvPr>
          <p:cNvSpPr txBox="1"/>
          <p:nvPr/>
        </p:nvSpPr>
        <p:spPr>
          <a:xfrm>
            <a:off x="657497" y="5638801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Full Data set will significantly constrain  valence + sea quark and gluon PDF fits, higher twist effects and sum rules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F2142-8806-BB44-AF6E-FB62814E102C}"/>
              </a:ext>
            </a:extLst>
          </p:cNvPr>
          <p:cNvSpPr txBox="1"/>
          <p:nvPr/>
        </p:nvSpPr>
        <p:spPr>
          <a:xfrm>
            <a:off x="5077097" y="1019684"/>
            <a:ext cx="419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Ji, Yuan and Zhao: arXiv2009.01291 [hep-</a:t>
            </a:r>
            <a:r>
              <a:rPr lang="en-US" dirty="0" err="1"/>
              <a:t>ph</a:t>
            </a:r>
            <a:r>
              <a:rPr lang="en-US" dirty="0"/>
              <a:t>] 2 Sep 2020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CF9A12-0194-884C-96DB-F7436F475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735" y="1236616"/>
            <a:ext cx="3499568" cy="149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95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5-28 at 9.38.3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762000"/>
            <a:ext cx="4648200" cy="3276600"/>
          </a:xfrm>
          <a:prstGeom prst="rect">
            <a:avLst/>
          </a:prstGeom>
        </p:spPr>
      </p:pic>
      <p:sp>
        <p:nvSpPr>
          <p:cNvPr id="31747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H. Avakian, RGC,  May 30</a:t>
            </a:r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7391400" cy="563563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TMDs: </a:t>
            </a:r>
            <a:r>
              <a:rPr lang="en-US" sz="3200" dirty="0" err="1">
                <a:latin typeface="Arial" charset="0"/>
                <a:ea typeface="ＭＳ Ｐゴシック" charset="0"/>
                <a:cs typeface="ＭＳ Ｐゴシック" charset="0"/>
              </a:rPr>
              <a:t>Kotzinian</a:t>
            </a:r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-Mulders Asymmetries</a:t>
            </a:r>
          </a:p>
        </p:txBody>
      </p:sp>
      <p:pic>
        <p:nvPicPr>
          <p:cNvPr id="31750" name="Picture 8" descr="muldtab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21955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Line 6"/>
          <p:cNvSpPr>
            <a:spLocks noChangeShapeType="1"/>
          </p:cNvSpPr>
          <p:nvPr/>
        </p:nvSpPr>
        <p:spPr bwMode="auto">
          <a:xfrm>
            <a:off x="2438400" y="1676400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13874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 Box 21"/>
          <p:cNvSpPr txBox="1">
            <a:spLocks noChangeArrowheads="1"/>
          </p:cNvSpPr>
          <p:nvPr/>
        </p:nvSpPr>
        <p:spPr bwMode="auto">
          <a:xfrm>
            <a:off x="2514600" y="5791200"/>
            <a:ext cx="5273675" cy="3762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Worm gear TMDs are unique (no analog in GPDs)</a:t>
            </a:r>
          </a:p>
        </p:txBody>
      </p:sp>
      <p:pic>
        <p:nvPicPr>
          <p:cNvPr id="31755" name="Picture 1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838200"/>
            <a:ext cx="22860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152400" y="3124200"/>
            <a:ext cx="4114800" cy="2505075"/>
            <a:chOff x="4800600" y="3790950"/>
            <a:chExt cx="4114800" cy="2504877"/>
          </a:xfrm>
        </p:grpSpPr>
        <p:sp>
          <p:nvSpPr>
            <p:cNvPr id="31763" name="Rectangle 13"/>
            <p:cNvSpPr>
              <a:spLocks noChangeArrowheads="1"/>
            </p:cNvSpPr>
            <p:nvPr/>
          </p:nvSpPr>
          <p:spPr bwMode="auto">
            <a:xfrm>
              <a:off x="5943600" y="5988050"/>
              <a:ext cx="233033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/>
                <a:t>B.Musch arXiv:0907.2381</a:t>
              </a:r>
            </a:p>
          </p:txBody>
        </p:sp>
        <p:pic>
          <p:nvPicPr>
            <p:cNvPr id="31764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790950"/>
              <a:ext cx="4114800" cy="222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5" name="Picture 25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3886200"/>
              <a:ext cx="411163" cy="29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Rectangle 39"/>
          <p:cNvSpPr/>
          <p:nvPr/>
        </p:nvSpPr>
        <p:spPr bwMode="auto">
          <a:xfrm>
            <a:off x="1828800" y="1600200"/>
            <a:ext cx="381000" cy="304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759" name="TextBox 26"/>
          <p:cNvSpPr txBox="1">
            <a:spLocks noChangeArrowheads="1"/>
          </p:cNvSpPr>
          <p:nvPr/>
        </p:nvSpPr>
        <p:spPr bwMode="auto">
          <a:xfrm>
            <a:off x="10406063" y="43021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4876800" y="4191000"/>
            <a:ext cx="4267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A.V. </a:t>
            </a:r>
            <a:r>
              <a:rPr lang="en-US" sz="1400" dirty="0" err="1"/>
              <a:t>Efremov</a:t>
            </a:r>
            <a:r>
              <a:rPr lang="en-US" sz="1400" dirty="0"/>
              <a:t>, K. </a:t>
            </a:r>
            <a:r>
              <a:rPr lang="en-US" sz="1400" dirty="0" err="1"/>
              <a:t>Goeke</a:t>
            </a:r>
            <a:r>
              <a:rPr lang="en-US" sz="1400" dirty="0"/>
              <a:t> and P. Schweitzer, Czech. J. Phys. 55 (2005) A189, </a:t>
            </a:r>
            <a:r>
              <a:rPr lang="is-IS" sz="1400" dirty="0"/>
              <a:t>hep-ph/0412420.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14204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03A5C-9C1F-2145-BAD2-F1940D2A4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037"/>
            <a:ext cx="7772400" cy="1143000"/>
          </a:xfrm>
        </p:spPr>
        <p:txBody>
          <a:bodyPr/>
          <a:lstStyle/>
          <a:p>
            <a:r>
              <a:rPr lang="en-US" sz="3200" dirty="0"/>
              <a:t>1D SIDIS: A</a:t>
            </a:r>
            <a:r>
              <a:rPr lang="en-US" sz="3200" baseline="-25000" dirty="0"/>
              <a:t>LL</a:t>
            </a:r>
            <a:r>
              <a:rPr lang="en-US" sz="3200" dirty="0"/>
              <a:t>-P</a:t>
            </a:r>
            <a:r>
              <a:rPr lang="en-US" sz="3200" baseline="-25000" dirty="0"/>
              <a:t>T</a:t>
            </a:r>
            <a:r>
              <a:rPr lang="en-US" sz="3200" dirty="0"/>
              <a:t> and </a:t>
            </a:r>
            <a:r>
              <a:rPr lang="en-US" sz="3200" dirty="0">
                <a:latin typeface="Symbol" pitchFamily="2" charset="2"/>
              </a:rPr>
              <a:t>f</a:t>
            </a:r>
            <a:r>
              <a:rPr lang="en-US" sz="3200" dirty="0"/>
              <a:t>-dependences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EF6C87-F5EE-434C-9D62-F6F1235E78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PAC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6EFA91-62FC-3F45-BA73-9B65FA88A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599" y="990600"/>
            <a:ext cx="3505201" cy="31408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4348C8-34A9-3443-92F1-2D382F561333}"/>
              </a:ext>
            </a:extLst>
          </p:cNvPr>
          <p:cNvSpPr/>
          <p:nvPr/>
        </p:nvSpPr>
        <p:spPr>
          <a:xfrm>
            <a:off x="7073713" y="3110959"/>
            <a:ext cx="14205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Lucida Grande" panose="020B0600040502020204" pitchFamily="34" charset="0"/>
              </a:rPr>
              <a:t>arXiv:1709.10054</a:t>
            </a:r>
            <a:endParaRPr lang="en-US" sz="11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0E2BC8-8533-FD4A-A216-50AFCED83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799" y="4258238"/>
            <a:ext cx="3352800" cy="1993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ACB1D5-8D4B-C048-910A-E7D35DEB3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883707"/>
            <a:ext cx="4724400" cy="23681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094D345-FD1D-D547-B07D-CC08C614211A}"/>
              </a:ext>
            </a:extLst>
          </p:cNvPr>
          <p:cNvSpPr txBox="1"/>
          <p:nvPr/>
        </p:nvSpPr>
        <p:spPr>
          <a:xfrm>
            <a:off x="457200" y="1295400"/>
            <a:ext cx="441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Kinematical dependences of A</a:t>
            </a:r>
            <a:r>
              <a:rPr lang="en-US" sz="2000" baseline="-25000" dirty="0"/>
              <a:t>LL</a:t>
            </a:r>
            <a:r>
              <a:rPr lang="en-US" sz="2000" dirty="0"/>
              <a:t> </a:t>
            </a:r>
            <a:r>
              <a:rPr lang="en-US" sz="2000" u="sng" dirty="0"/>
              <a:t>should be properly integrated to provide input for 1D SIDIS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Measurements ALL-P</a:t>
            </a:r>
            <a:r>
              <a:rPr lang="en-US" sz="2000" baseline="-25000" dirty="0"/>
              <a:t>T</a:t>
            </a:r>
            <a:r>
              <a:rPr lang="en-US" sz="2000" dirty="0"/>
              <a:t> and </a:t>
            </a:r>
            <a:r>
              <a:rPr lang="en-US" sz="2000" dirty="0">
                <a:latin typeface="Symbol" pitchFamily="2" charset="2"/>
              </a:rPr>
              <a:t>f</a:t>
            </a:r>
            <a:r>
              <a:rPr lang="en-US" sz="2000" dirty="0"/>
              <a:t>-dependence  is crucial also for 1D SIDIS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DDEF87-0639-C241-AEA9-26ADC735EDE6}"/>
              </a:ext>
            </a:extLst>
          </p:cNvPr>
          <p:cNvSpPr txBox="1"/>
          <p:nvPr/>
        </p:nvSpPr>
        <p:spPr>
          <a:xfrm>
            <a:off x="5638800" y="1291972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π</a:t>
            </a:r>
            <a:r>
              <a:rPr lang="en-US" baseline="30000" dirty="0"/>
              <a:t>0</a:t>
            </a:r>
            <a:r>
              <a:rPr lang="en-US" dirty="0"/>
              <a:t> from EG1-DVCS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F323D9-3C7B-904A-BC17-F48C25C26472}"/>
              </a:ext>
            </a:extLst>
          </p:cNvPr>
          <p:cNvSpPr txBox="1"/>
          <p:nvPr/>
        </p:nvSpPr>
        <p:spPr>
          <a:xfrm>
            <a:off x="6210300" y="4486964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EG1b</a:t>
            </a:r>
          </a:p>
        </p:txBody>
      </p:sp>
    </p:spTree>
    <p:extLst>
      <p:ext uri="{BB962C8B-B14F-4D97-AF65-F5344CB8AC3E}">
        <p14:creationId xmlns:p14="http://schemas.microsoft.com/office/powerpoint/2010/main" val="40965194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begin{eqnarray}&#10;\color{red} A_{UL}^{\sin2\phi} \sim {h_{1L}^{\perp} H_1^{\perp}}\sin2\phi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2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218"/>
  <p:tag name="PICTUREFILESIZE" val="230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begin{eqnarray}&#10;h_{1L}^{\perp u}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96"/>
  <p:tag name="BOXHEIGHT" val="337"/>
  <p:tag name="BOXFONT" val="10"/>
  <p:tag name="BOXWRAP" val="False"/>
  <p:tag name="WORKAROUNDTRANSPARENCYBUG" val="False"/>
  <p:tag name="ALLOWFONTSUBSTITUTION" val="False"/>
  <p:tag name="BITMAPFORMAT" val="png256"/>
  <p:tag name="ORIGWIDTH" val="36"/>
  <p:tag name="PICTUREFILESIZE" val="49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begin{eqnarray}&#10; g_1^q(x,k_T)= g_1(x)\frac{1}{\pi\mu_2^2}\exp{(-\frac{k_T^2}{\mu_2^2})}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96"/>
  <p:tag name="BOXHEIGHT" val="337"/>
  <p:tag name="BOXFONT" val="10"/>
  <p:tag name="BOXWRAP" val="False"/>
  <p:tag name="WORKAROUNDTRANSPARENCYBUG" val="False"/>
  <p:tag name="ALLOWFONTSUBSTITUTION" val="False"/>
  <p:tag name="BITMAPFORMAT" val="png256"/>
  <p:tag name="ORIGWIDTH" val="309"/>
  <p:tag name="PICTUREFILESIZE" val="360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begin{eqnarray}&#10; f_1^q(x,k_T)= f_1(x)\frac{1}{\pi\mu_0^2}\exp{(-\frac{k_T^2}{\mu_0^2})}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96"/>
  <p:tag name="BOXHEIGHT" val="337"/>
  <p:tag name="BOXFONT" val="10"/>
  <p:tag name="BOXWRAP" val="False"/>
  <p:tag name="WORKAROUNDTRANSPARENCYBUG" val="False"/>
  <p:tag name="ALLOWFONTSUBSTITUTION" val="False"/>
  <p:tag name="BITMAPFORMAT" val="png256"/>
  <p:tag name="ORIGWIDTH" val="309"/>
  <p:tag name="PICTUREFILESIZE" val="3569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$$&#10;A_{1}(x,z,P_T) = A_{1}(x,z)\frac{\langle P_T^{2,unp} \rangle }{\langle P_T^{2,pol}\rangle}\exp(-P_T^2/\langle P_T^{2,pol}\rangle -P_T^2/\langle P_T^{2,unp}\rangle)&#10;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96"/>
  <p:tag name="BOXHEIGHT" val="337"/>
  <p:tag name="BOXFONT" val="10"/>
  <p:tag name="BOXWRAP" val="False"/>
  <p:tag name="WORKAROUNDTRANSPARENCYBUG" val="False"/>
  <p:tag name="ALLOWFONTSUBSTITUTION" val="False"/>
  <p:tag name="BITMAPFORMAT" val="png256"/>
  <p:tag name="ORIGWIDTH" val="615"/>
  <p:tag name="PICTUREFILESIZE" val="7119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${\color{blue}\mu_2^2/\mu_0^2=0.692\pm0.039\pm0.045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2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305"/>
  <p:tag name="PICTUREFILESIZE" val="25806"/>
</p:tagLst>
</file>

<file path=ppt/theme/theme1.xml><?xml version="1.0" encoding="utf-8"?>
<a:theme xmlns:a="http://schemas.openxmlformats.org/drawingml/2006/main" name="Blank Presentation">
  <a:themeElements>
    <a:clrScheme name="Blank Presentatio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macsek:Applications:Microsoft Office 2004:Templates:Presentations:Designs:Blank Presentation</Template>
  <TotalTime>6505</TotalTime>
  <Words>1790</Words>
  <Application>Microsoft Macintosh PowerPoint</Application>
  <PresentationFormat>On-screen Show (4:3)</PresentationFormat>
  <Paragraphs>244</Paragraphs>
  <Slides>27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Calibri</vt:lpstr>
      <vt:lpstr>Comic Sans MS</vt:lpstr>
      <vt:lpstr>Helvetica</vt:lpstr>
      <vt:lpstr>Lucida Grande</vt:lpstr>
      <vt:lpstr>Monotype Corsiva</vt:lpstr>
      <vt:lpstr>Symbol</vt:lpstr>
      <vt:lpstr>Tahoma</vt:lpstr>
      <vt:lpstr>Times</vt:lpstr>
      <vt:lpstr>Times New Roman</vt:lpstr>
      <vt:lpstr>Wingdings</vt:lpstr>
      <vt:lpstr>Blank Presentation</vt:lpstr>
      <vt:lpstr>Équation</vt:lpstr>
      <vt:lpstr>CLAS12 Run Group C Jeopardy Review PAC 48 September 25, 2020</vt:lpstr>
      <vt:lpstr>Overview</vt:lpstr>
      <vt:lpstr>RG C Goals:</vt:lpstr>
      <vt:lpstr>Approved Experiments in RG C</vt:lpstr>
      <vt:lpstr>Predicted Data from CLAS12 - DIS</vt:lpstr>
      <vt:lpstr>Example: Dd/d</vt:lpstr>
      <vt:lpstr>Recent theoretical predictions                       </vt:lpstr>
      <vt:lpstr>TMDs: Kotzinian-Mulders Asymmetries</vt:lpstr>
      <vt:lpstr>1D SIDIS: ALL-PT and f-dependences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Proposed Run Plan</vt:lpstr>
      <vt:lpstr>Run Conditions</vt:lpstr>
      <vt:lpstr>Summary</vt:lpstr>
      <vt:lpstr>Backup Slides</vt:lpstr>
      <vt:lpstr>Full Data set will significantly constrain PDF fits, higher twist</vt:lpstr>
      <vt:lpstr>Commissioning Plan</vt:lpstr>
      <vt:lpstr>Extraction of Pbeam*Ptarget</vt:lpstr>
      <vt:lpstr>Extraction of Pbeam*Ptarget</vt:lpstr>
      <vt:lpstr>PowerPoint Presentation</vt:lpstr>
      <vt:lpstr>ERR committee</vt:lpstr>
    </vt:vector>
  </TitlesOfParts>
  <Company>Old Dominion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D(e,e’ps) with “Spectator Tagging”</dc:title>
  <dc:creator>Sebastian Kuhn</dc:creator>
  <cp:lastModifiedBy>Kuhn, Sebastian E.</cp:lastModifiedBy>
  <cp:revision>277</cp:revision>
  <dcterms:created xsi:type="dcterms:W3CDTF">2007-10-23T12:57:48Z</dcterms:created>
  <dcterms:modified xsi:type="dcterms:W3CDTF">2020-09-14T18:35:05Z</dcterms:modified>
</cp:coreProperties>
</file>